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  <p:sldId id="302" r:id="rId35"/>
    <p:sldId id="289" r:id="rId36"/>
    <p:sldId id="292" r:id="rId37"/>
    <p:sldId id="293" r:id="rId38"/>
    <p:sldId id="291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3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4C57E-724B-4FD4-A0F3-EE66A9A2EB80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6453F-418F-4F1E-9AB5-46FC4EB77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926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6453F-418F-4F1E-9AB5-46FC4EB7712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171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6453F-418F-4F1E-9AB5-46FC4EB7712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05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6E86C-976C-DB4A-4C94-E4C2EF380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B8F2F7-4BB7-2AC1-D464-6E60D1046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38366-C67D-4C3B-01C3-74D2A992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E9FE-D9E3-4912-BC8C-26D983FB6CD4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40C3FB-372A-D35F-E2E6-15BDF1EF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2E8D4-D358-DB9A-8586-0307E9D0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1B03-B23F-4908-B401-93E30E97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80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C815C-2B43-9798-4223-065B3CAF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0A6AFD-D60D-E928-10C4-54DA5FADE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96089-287F-FB4A-76B8-4B77EBF9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E9FE-D9E3-4912-BC8C-26D983FB6CD4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4B2DF-B1DB-880F-F436-79175D55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51E1B-78AB-292D-67A3-D630B300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1B03-B23F-4908-B401-93E30E97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00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CA71F6-4D94-DA3B-51AD-5BD6D3C3C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9E3F11-BE82-44F1-0AB6-12BD0583D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EB664-B3F0-98DE-C053-536A75FA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E9FE-D9E3-4912-BC8C-26D983FB6CD4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2AB9C-21AB-B7FC-91C6-BBB601322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786D4-8618-5E93-A771-762FDBA5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1B03-B23F-4908-B401-93E30E97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03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2B7D1-D0D4-C2E5-982E-56DCEC78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5865C-B12D-A2BD-D67D-55C5F4E65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FB91A-D6DB-6302-9326-A2D30C5F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E9FE-D9E3-4912-BC8C-26D983FB6CD4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AEF12-8D1F-7E95-63DC-8987B7F8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77E60-6C32-E4C5-1B39-E2EC4CA4A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1B03-B23F-4908-B401-93E30E97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0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CA52E-BCA3-1B5A-2723-12373C49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54EC73-1C99-6287-A7CC-1FF243A82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7E3518-A836-0183-168D-F77FB598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E9FE-D9E3-4912-BC8C-26D983FB6CD4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D8A55-C3A1-9CBE-A18E-B3EAAE5C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0007D-DD82-C4DD-D7C3-7A69B69B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1B03-B23F-4908-B401-93E30E97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5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D0453-C931-C9BB-7E19-34C668242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41CCD-2134-BFAD-5983-640C0D8D7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BCBA53-F8E1-BC07-60E1-383F55BDC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94CB71-573E-CAC4-D2F4-0AD7B2C3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E9FE-D9E3-4912-BC8C-26D983FB6CD4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0D1FF3-F012-071E-35AE-011051F5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0FA9D-8937-01C6-44C2-87A9C7D3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1B03-B23F-4908-B401-93E30E97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04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88EE4-F465-09CE-B509-CED02D71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66A52C-FEC9-F01F-B756-D47541BFB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6374BB-641A-29E8-C4A9-BC139B79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793256-510D-9C99-9B2A-9D05A693E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0EE915-2F67-0D48-2CD1-F85E4CA33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527796-E782-5FB2-267F-D1165642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E9FE-D9E3-4912-BC8C-26D983FB6CD4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4E87E0-E9EE-69E2-F04D-C02E861C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9F8027-1D20-FB71-7913-DC9D70BC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1B03-B23F-4908-B401-93E30E97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67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039F6-1195-A3B9-8A3B-FB91F3AE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940443-0485-7934-0C28-8616E6A3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E9FE-D9E3-4912-BC8C-26D983FB6CD4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F220F3-2920-5842-1CA7-CB168000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35CED7-D220-EF0D-8DC7-F0A43641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1B03-B23F-4908-B401-93E30E97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19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F1459E-CE7B-6E59-3B9D-3F8180B8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E9FE-D9E3-4912-BC8C-26D983FB6CD4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75A221-E819-31B6-7130-1C75B780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0068D2-9B7C-DBAD-E072-9CEFD136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1B03-B23F-4908-B401-93E30E97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49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9059F-D5BD-3AA1-EC68-4E1DBAF54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77EEA-20F2-CA60-2251-0162A151E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FDB826-E3B2-F4E7-0125-34B9A12E1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BAE863-C2D8-6EAF-10BC-300FD547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E9FE-D9E3-4912-BC8C-26D983FB6CD4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951B31-B186-E085-57E8-884E586B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C82F15-72D1-ABE5-3122-5DFB1508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1B03-B23F-4908-B401-93E30E97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56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805BC-35DD-E4B2-783A-48433941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E8E076-4519-322D-B73E-68B9180E4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188C35-2F79-6447-BC8A-71BB935E7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7E4E43-6F0D-E420-B45A-68D7AFC0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E9FE-D9E3-4912-BC8C-26D983FB6CD4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109197-B019-A7CF-C06A-2B833CBB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875C74-8968-C843-5EFD-12AB1DE4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E1B03-B23F-4908-B401-93E30E97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9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470D45-1EC0-F6A5-B454-6C7E0F93E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A997B5-D41B-ED0F-8579-1AFC4D5C6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45655-67A0-B352-85E0-F997BEA46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E9FE-D9E3-4912-BC8C-26D983FB6CD4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D7812-0194-3DCE-509B-3CCBF8CCB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AA2D9E-E768-8064-ED8C-AF3A074AB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E1B03-B23F-4908-B401-93E30E97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59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juzicode/p/15604206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A0EBC-6B7F-CAC8-B412-27EEE9925C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MLP-</a:t>
            </a:r>
            <a:r>
              <a:rPr lang="en-US" altLang="zh-CN" dirty="0" err="1"/>
              <a:t>cpp</a:t>
            </a:r>
            <a:r>
              <a:rPr lang="en-US" altLang="zh-CN" dirty="0"/>
              <a:t> version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1EB88C-463C-ED2A-CEB2-2936361E6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化学与分子工程学院</a:t>
            </a:r>
            <a:endParaRPr lang="en-US" altLang="zh-CN" dirty="0"/>
          </a:p>
          <a:p>
            <a:r>
              <a:rPr lang="zh-CN" altLang="en-US" dirty="0"/>
              <a:t>潘宇辉</a:t>
            </a:r>
          </a:p>
        </p:txBody>
      </p:sp>
    </p:spTree>
    <p:extLst>
      <p:ext uri="{BB962C8B-B14F-4D97-AF65-F5344CB8AC3E}">
        <p14:creationId xmlns:p14="http://schemas.microsoft.com/office/powerpoint/2010/main" val="2806067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87C5A-D98C-D9A3-B360-45940E564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3243A-E2DA-CA56-B80B-9AD61752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</a:t>
            </a:r>
            <a:r>
              <a:rPr lang="zh-CN" altLang="en-US" dirty="0"/>
              <a:t>矩阵类模板 函数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C7C6B06-6AD1-8FBA-0ED0-974BB7441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5371" y="3762292"/>
            <a:ext cx="5525271" cy="2829320"/>
          </a:xfr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DB73A22-4E15-50C4-34BC-58B7631FE40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sum</a:t>
            </a:r>
            <a:r>
              <a:rPr lang="zh-CN" altLang="en-US" dirty="0"/>
              <a:t>整个矩阵求和</a:t>
            </a:r>
            <a:endParaRPr lang="en-US" altLang="zh-CN" dirty="0"/>
          </a:p>
          <a:p>
            <a:r>
              <a:rPr lang="en-US" altLang="zh-CN" dirty="0" err="1"/>
              <a:t>sum_row</a:t>
            </a:r>
            <a:r>
              <a:rPr lang="en-US" altLang="zh-CN" dirty="0"/>
              <a:t> </a:t>
            </a:r>
            <a:r>
              <a:rPr lang="zh-CN" altLang="en-US" dirty="0"/>
              <a:t>按行求和</a:t>
            </a:r>
            <a:r>
              <a:rPr lang="en-US" altLang="zh-CN" dirty="0"/>
              <a:t>//</a:t>
            </a:r>
            <a:r>
              <a:rPr lang="zh-CN" altLang="en-US" dirty="0"/>
              <a:t>行求和 </a:t>
            </a:r>
            <a:r>
              <a:rPr lang="en-US" altLang="zh-CN" dirty="0"/>
              <a:t>[</a:t>
            </a:r>
            <a:r>
              <a:rPr lang="en-US" altLang="zh-CN" dirty="0" err="1"/>
              <a:t>row,col</a:t>
            </a:r>
            <a:r>
              <a:rPr lang="en-US" altLang="zh-CN" dirty="0"/>
              <a:t>]-&gt;[row,1]</a:t>
            </a:r>
          </a:p>
          <a:p>
            <a:r>
              <a:rPr lang="en-US" altLang="zh-CN" dirty="0" err="1"/>
              <a:t>sum_col</a:t>
            </a:r>
            <a:r>
              <a:rPr lang="en-US" altLang="zh-CN" dirty="0"/>
              <a:t>  </a:t>
            </a:r>
            <a:r>
              <a:rPr lang="zh-CN" altLang="en-US" dirty="0"/>
              <a:t>按列求和</a:t>
            </a:r>
            <a:r>
              <a:rPr lang="en-US" altLang="zh-CN" dirty="0"/>
              <a:t>//</a:t>
            </a:r>
            <a:r>
              <a:rPr lang="zh-CN" altLang="en-US" dirty="0"/>
              <a:t>列求和 </a:t>
            </a:r>
            <a:r>
              <a:rPr lang="en-US" altLang="zh-CN" dirty="0"/>
              <a:t>[</a:t>
            </a:r>
            <a:r>
              <a:rPr lang="en-US" altLang="zh-CN" dirty="0" err="1"/>
              <a:t>row,col</a:t>
            </a:r>
            <a:r>
              <a:rPr lang="en-US" altLang="zh-CN" dirty="0"/>
              <a:t>]-&gt;[1,col]</a:t>
            </a:r>
          </a:p>
          <a:p>
            <a:r>
              <a:rPr lang="zh-CN" altLang="en-US" dirty="0"/>
              <a:t>重载</a:t>
            </a:r>
            <a:r>
              <a:rPr lang="en-US" altLang="zh-CN" dirty="0"/>
              <a:t>[ ]</a:t>
            </a:r>
            <a:r>
              <a:rPr lang="zh-CN" altLang="en-US" dirty="0"/>
              <a:t>以支持</a:t>
            </a:r>
            <a:r>
              <a:rPr lang="en-US" altLang="zh-CN" dirty="0"/>
              <a:t>a[1][1]</a:t>
            </a:r>
            <a:r>
              <a:rPr lang="zh-CN" altLang="en-US" dirty="0"/>
              <a:t>的访问，但不进行边界检查、提高效率。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5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BB4A3-C807-4316-9049-959E14E4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</a:t>
            </a:r>
            <a:r>
              <a:rPr lang="zh-CN" altLang="en-US" dirty="0"/>
              <a:t>超参数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7AC80-7202-6A74-BC73-2431825CE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统一放在</a:t>
            </a:r>
            <a:r>
              <a:rPr lang="en-US" altLang="zh-CN" dirty="0"/>
              <a:t>Parameter</a:t>
            </a:r>
            <a:r>
              <a:rPr lang="zh-CN" altLang="en-US" dirty="0"/>
              <a:t>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E76C88-09B4-D8F8-F8F9-A61464A97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24" y="1561259"/>
            <a:ext cx="5801535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8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70D24-C655-655B-1AA5-9CAADD65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</a:t>
            </a:r>
            <a:r>
              <a:rPr lang="zh-CN" altLang="en-US" dirty="0"/>
              <a:t>节点基类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3969BBC-5F6E-712B-CE86-577F5095B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1255"/>
            <a:ext cx="10515600" cy="3980078"/>
          </a:xfrm>
        </p:spPr>
      </p:pic>
    </p:spTree>
    <p:extLst>
      <p:ext uri="{BB962C8B-B14F-4D97-AF65-F5344CB8AC3E}">
        <p14:creationId xmlns:p14="http://schemas.microsoft.com/office/powerpoint/2010/main" val="3969672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C6450-BB72-27E8-B9EB-37C3391AF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1A976-8FC7-1F32-2B8B-C328230C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</a:t>
            </a:r>
            <a:r>
              <a:rPr lang="zh-CN" altLang="en-US" dirty="0"/>
              <a:t>节点基类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FAC4A1-F606-6444-9CCA-DCA991118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每个节点都要有前向、反向传播、</a:t>
            </a:r>
            <a:endParaRPr lang="en-US" altLang="zh-CN" dirty="0"/>
          </a:p>
          <a:p>
            <a:r>
              <a:rPr lang="zh-CN" altLang="en-US" dirty="0"/>
              <a:t>每个节点都可能有参数要保存、加载</a:t>
            </a:r>
            <a:endParaRPr lang="en-US" altLang="zh-CN" dirty="0"/>
          </a:p>
          <a:p>
            <a:r>
              <a:rPr lang="en-US" altLang="zh-CN" dirty="0"/>
              <a:t>L1</a:t>
            </a:r>
            <a:r>
              <a:rPr lang="zh-CN" altLang="en-US" dirty="0"/>
              <a:t> </a:t>
            </a:r>
            <a:r>
              <a:rPr lang="en-US" altLang="zh-CN" dirty="0"/>
              <a:t>L2</a:t>
            </a:r>
            <a:r>
              <a:rPr lang="zh-CN" altLang="en-US" dirty="0"/>
              <a:t>正则化的在线性层中对损失函数的贡献</a:t>
            </a:r>
            <a:endParaRPr lang="en-US" altLang="zh-CN" dirty="0"/>
          </a:p>
          <a:p>
            <a:r>
              <a:rPr lang="zh-CN" altLang="en-US" dirty="0"/>
              <a:t>所以上面六个函数都可以写成虚函数</a:t>
            </a:r>
            <a:endParaRPr lang="en-US" altLang="zh-CN" dirty="0"/>
          </a:p>
          <a:p>
            <a:r>
              <a:rPr lang="en-US" altLang="zh-CN" dirty="0" err="1"/>
              <a:t>last_input</a:t>
            </a:r>
            <a:r>
              <a:rPr lang="zh-CN" altLang="en-US" dirty="0"/>
              <a:t>需要时记录上一次的输入</a:t>
            </a:r>
            <a:endParaRPr lang="en-US" altLang="zh-CN" dirty="0"/>
          </a:p>
          <a:p>
            <a:r>
              <a:rPr lang="zh-CN" altLang="en-US" dirty="0"/>
              <a:t>（但其实实际训练可以不需要计算损失函数，不需要调用</a:t>
            </a:r>
            <a:r>
              <a:rPr lang="en-US" altLang="zh-CN" dirty="0"/>
              <a:t>l1 l2</a:t>
            </a:r>
            <a:r>
              <a:rPr lang="zh-CN" altLang="en-US" dirty="0"/>
              <a:t>正则化，直接在线性层的反向传播添加即可，对损失值的贡献只是为了检测训练时的变化）</a:t>
            </a:r>
          </a:p>
        </p:txBody>
      </p:sp>
    </p:spTree>
    <p:extLst>
      <p:ext uri="{BB962C8B-B14F-4D97-AF65-F5344CB8AC3E}">
        <p14:creationId xmlns:p14="http://schemas.microsoft.com/office/powerpoint/2010/main" val="4276516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0A04E-B1F0-66D1-C3A7-B68531AE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Relu</a:t>
            </a:r>
            <a:r>
              <a:rPr lang="zh-CN" altLang="en-US" dirty="0"/>
              <a:t>层（无参、激活函数）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B173C-631F-74D9-48E8-AD330594D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0DE9DF-212F-84CF-A6E6-E4EAECC7A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2" y="1758078"/>
            <a:ext cx="11547021" cy="421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D6B92-5DCA-5435-6526-E70509A4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层（有参）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FD762-AE67-F27D-ABFF-B6ED617A5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权重参数矩阵随机初始化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F58044-F8F8-1E79-26F4-90AB193D9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1140"/>
            <a:ext cx="10942864" cy="276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05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74CF3-CD98-9C15-CB9C-EB7C0952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层（有参）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EFC8A-44DF-A80A-588E-7DA02DE6D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前向传播：</a:t>
            </a:r>
            <a:endParaRPr lang="en-US" altLang="zh-CN" dirty="0"/>
          </a:p>
          <a:p>
            <a:r>
              <a:rPr lang="zh-CN" altLang="en-US" dirty="0"/>
              <a:t>因为是批次化训练，所以</a:t>
            </a:r>
            <a:r>
              <a:rPr lang="en-US" altLang="zh-CN" dirty="0"/>
              <a:t>bias</a:t>
            </a:r>
            <a:r>
              <a:rPr lang="zh-CN" altLang="en-US" dirty="0"/>
              <a:t>需要进行广播操作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E4D471-9169-1DB1-BB8C-C9FB7A97C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82607"/>
            <a:ext cx="9554908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37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5401D-0CC5-5AA0-82B3-71D205911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5A304-E2C0-1BEC-BEB4-DA359438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层（有参）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9032E-FE2C-19DF-414E-7003C36B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反向传播：</a:t>
            </a:r>
            <a:endParaRPr lang="en-US" altLang="zh-CN" dirty="0"/>
          </a:p>
          <a:p>
            <a:r>
              <a:rPr lang="en-US" altLang="zh-CN" dirty="0"/>
              <a:t>Bias</a:t>
            </a:r>
            <a:r>
              <a:rPr lang="zh-CN" altLang="en-US" dirty="0"/>
              <a:t>统一进行一次下降</a:t>
            </a:r>
            <a:endParaRPr lang="en-US" altLang="zh-CN" dirty="0"/>
          </a:p>
          <a:p>
            <a:r>
              <a:rPr lang="en-US" altLang="zh-CN" dirty="0"/>
              <a:t>Weight l1</a:t>
            </a:r>
            <a:r>
              <a:rPr lang="zh-CN" altLang="en-US" dirty="0"/>
              <a:t> </a:t>
            </a:r>
            <a:r>
              <a:rPr lang="en-US" altLang="zh-CN" dirty="0"/>
              <a:t>l2</a:t>
            </a:r>
            <a:r>
              <a:rPr lang="zh-CN" altLang="en-US" dirty="0"/>
              <a:t>正则化的梯度下降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17F763-5D58-AD40-634B-D48FCE27E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5" y="3429000"/>
            <a:ext cx="11393490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67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B52C7-336C-4D8E-C0C5-1B438B34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层（有参）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7D5B5-E781-DB4F-D4B6-B27B2FF96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保存和加载参数、按字节保存和加载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EEEA7E-B142-C73E-E6A0-AC8887033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6" y="3118204"/>
            <a:ext cx="12192000" cy="275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63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82806-81D6-077F-0F83-8A537572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Sigmoid </a:t>
            </a:r>
            <a:r>
              <a:rPr lang="en-US" altLang="zh-CN" dirty="0" err="1"/>
              <a:t>Softmax</a:t>
            </a:r>
            <a:r>
              <a:rPr lang="en-US" altLang="zh-CN" dirty="0"/>
              <a:t> </a:t>
            </a:r>
            <a:r>
              <a:rPr lang="en-US" altLang="zh-CN" dirty="0" err="1"/>
              <a:t>CrossEntropy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0F674-CF00-C7ED-847F-1DF64DD9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与上面的层类似、可能需要一些保持数值稳定的小</a:t>
            </a:r>
            <a:r>
              <a:rPr lang="en-US" altLang="zh-CN" dirty="0"/>
              <a:t>trick</a:t>
            </a:r>
          </a:p>
          <a:p>
            <a:r>
              <a:rPr lang="zh-CN" altLang="en-US" dirty="0"/>
              <a:t>防止出现</a:t>
            </a:r>
            <a:r>
              <a:rPr lang="en-US" altLang="zh-CN" dirty="0"/>
              <a:t>log(0) exp(</a:t>
            </a:r>
            <a:r>
              <a:rPr lang="zh-CN" altLang="en-US" dirty="0"/>
              <a:t>特别大的数）  </a:t>
            </a:r>
            <a:r>
              <a:rPr lang="en-US" altLang="zh-CN" dirty="0"/>
              <a:t>exp</a:t>
            </a:r>
            <a:r>
              <a:rPr lang="zh-CN" altLang="en-US" dirty="0"/>
              <a:t>（特别小的数）等等</a:t>
            </a:r>
            <a:endParaRPr lang="en-US" altLang="zh-CN" dirty="0"/>
          </a:p>
          <a:p>
            <a:r>
              <a:rPr lang="en-US" altLang="zh-CN" dirty="0" err="1"/>
              <a:t>CrossEntropy</a:t>
            </a:r>
            <a:r>
              <a:rPr lang="zh-CN" altLang="en-US" dirty="0"/>
              <a:t>层如右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BDC16C-2ED7-ED02-64E9-D07724D92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792" y="2877486"/>
            <a:ext cx="4795724" cy="378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9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052ED-03E0-4EE7-7D41-9B8A7F93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9A481-BE0A-D184-EA8F-0A95620CD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参考附件</a:t>
            </a:r>
            <a:r>
              <a:rPr lang="en-US" altLang="zh-CN" dirty="0"/>
              <a:t>ppt</a:t>
            </a:r>
            <a:r>
              <a:rPr lang="zh-CN" altLang="en-US" dirty="0"/>
              <a:t>、网络资源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89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D08B4-A8E9-AA4A-D933-BC5750E8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训练上的一些优化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FAB10-B457-A6D8-BF8C-A9A2B3143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批次化训练 </a:t>
            </a:r>
            <a:r>
              <a:rPr lang="en-US" altLang="zh-CN" dirty="0"/>
              <a:t>batch</a:t>
            </a:r>
          </a:p>
          <a:p>
            <a:pPr lvl="1"/>
            <a:r>
              <a:rPr lang="zh-CN" altLang="en-US" dirty="0"/>
              <a:t>需要支持</a:t>
            </a:r>
            <a:r>
              <a:rPr lang="en-US" altLang="zh-CN" dirty="0"/>
              <a:t>Linear</a:t>
            </a:r>
            <a:r>
              <a:rPr lang="zh-CN" altLang="en-US" dirty="0"/>
              <a:t>层的广播机制</a:t>
            </a:r>
            <a:r>
              <a:rPr lang="en-US" altLang="zh-CN" dirty="0" err="1"/>
              <a:t>extend_row</a:t>
            </a:r>
            <a:r>
              <a:rPr lang="en-US" altLang="zh-CN" dirty="0"/>
              <a:t> </a:t>
            </a:r>
            <a:r>
              <a:rPr lang="en-US" altLang="zh-CN" dirty="0" err="1"/>
              <a:t>extend_col</a:t>
            </a:r>
            <a:endParaRPr lang="en-US" altLang="zh-CN" dirty="0"/>
          </a:p>
          <a:p>
            <a:pPr lvl="1"/>
            <a:r>
              <a:rPr lang="zh-CN" altLang="en-US" dirty="0"/>
              <a:t>反向传播、正向传播进行一定的调整</a:t>
            </a:r>
            <a:endParaRPr lang="en-US" altLang="zh-CN" dirty="0"/>
          </a:p>
          <a:p>
            <a:pPr lvl="1"/>
            <a:r>
              <a:rPr lang="en-US" altLang="zh-CN" dirty="0" err="1"/>
              <a:t>CrossEntropy</a:t>
            </a:r>
            <a:r>
              <a:rPr lang="zh-CN" altLang="en-US" dirty="0"/>
              <a:t>层的</a:t>
            </a:r>
            <a:r>
              <a:rPr lang="en-US" altLang="zh-CN" dirty="0"/>
              <a:t>Loss</a:t>
            </a:r>
            <a:r>
              <a:rPr lang="zh-CN" altLang="en-US" dirty="0"/>
              <a:t>函数需要遍历每一个</a:t>
            </a:r>
            <a:r>
              <a:rPr lang="en-US" altLang="zh-CN" dirty="0"/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1033635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9E4DD-3702-E2FE-47C6-26A2CE1B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MNIST</a:t>
            </a:r>
            <a:r>
              <a:rPr lang="zh-CN" altLang="en-US" dirty="0"/>
              <a:t>数据集介绍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EEA3BD8-7D2D-BB66-C0E6-20464B66C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460" y="1631845"/>
            <a:ext cx="7586173" cy="4351338"/>
          </a:xfrm>
        </p:spPr>
      </p:pic>
    </p:spTree>
    <p:extLst>
      <p:ext uri="{BB962C8B-B14F-4D97-AF65-F5344CB8AC3E}">
        <p14:creationId xmlns:p14="http://schemas.microsoft.com/office/powerpoint/2010/main" val="553135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E884B-5DA1-BB42-8524-2DD33B92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MNIST</a:t>
            </a:r>
            <a:r>
              <a:rPr lang="zh-CN" altLang="en-US" dirty="0"/>
              <a:t>数据集介绍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0C3681-42A0-5AD6-BC2C-C4B9AEB3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0138AE-C1D5-ABA4-D41C-261A490DA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68" y="1300552"/>
            <a:ext cx="9255174" cy="508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16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B9553-7C26-FBEB-5851-2B0040D9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B22BA-A506-B0CB-81D6-7D923D39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C09BBE-333E-4920-16DF-D056C4AE1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8" y="170995"/>
            <a:ext cx="11774543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16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2C103-969F-BAC1-E946-C735D42A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MNIST</a:t>
            </a:r>
            <a:r>
              <a:rPr lang="zh-CN" altLang="en-US" dirty="0"/>
              <a:t>数据集格式与使用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ECCAD-0EB0-E734-3BBB-D67685848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https://www.cnblogs.com/juzicode/p/15604206.html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7048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9C01D-5404-15EA-F2FF-7C99F2F9C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DACF4-09E1-0DC3-C16D-6C74E276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MNIST</a:t>
            </a:r>
            <a:r>
              <a:rPr lang="zh-CN" altLang="en-US" dirty="0"/>
              <a:t>数据集格式与使用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B010D-4763-29C9-0A26-98C3E2D3C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u="sng" dirty="0">
                <a:hlinkClick r:id="rId2" tooltip="数据集下载地址：http://yann.lecun.com/exdb/mnist/"/>
              </a:rPr>
              <a:t>数据集下载地址：</a:t>
            </a:r>
            <a:r>
              <a:rPr lang="en-US" altLang="zh-CN" u="sng" dirty="0">
                <a:hlinkClick r:id="rId2" tooltip="数据集下载地址：http://yann.lecun.com/exdb/mnist/"/>
              </a:rPr>
              <a:t>http://yann.lecun.com/exdb/mnist/</a:t>
            </a:r>
            <a:r>
              <a:rPr lang="zh-CN" altLang="en-US" dirty="0"/>
              <a:t>，包含</a:t>
            </a:r>
            <a:r>
              <a:rPr lang="en-US" altLang="zh-CN" dirty="0"/>
              <a:t>4</a:t>
            </a:r>
            <a:r>
              <a:rPr lang="zh-CN" altLang="en-US" dirty="0"/>
              <a:t>个文件：</a:t>
            </a:r>
          </a:p>
          <a:p>
            <a:r>
              <a:rPr lang="en-US" altLang="zh-CN" dirty="0"/>
              <a:t>train-images-idx3-ubyte.gz: 60000</a:t>
            </a:r>
            <a:r>
              <a:rPr lang="zh-CN" altLang="en-US" dirty="0"/>
              <a:t>个训练图片</a:t>
            </a:r>
            <a:br>
              <a:rPr lang="zh-CN" altLang="en-US" dirty="0"/>
            </a:br>
            <a:r>
              <a:rPr lang="en-US" altLang="zh-CN" dirty="0"/>
              <a:t>train-labels-idx1-ubyte.gz: 60000</a:t>
            </a:r>
            <a:r>
              <a:rPr lang="zh-CN" altLang="en-US" dirty="0"/>
              <a:t>个训练标签</a:t>
            </a:r>
            <a:br>
              <a:rPr lang="zh-CN" altLang="en-US" dirty="0"/>
            </a:br>
            <a:r>
              <a:rPr lang="en-US" altLang="zh-CN" dirty="0"/>
              <a:t>t10k-images-idx3-ubyte.gz: 10000</a:t>
            </a:r>
            <a:r>
              <a:rPr lang="zh-CN" altLang="en-US" dirty="0"/>
              <a:t>个测试图片</a:t>
            </a:r>
            <a:br>
              <a:rPr lang="zh-CN" altLang="en-US" dirty="0"/>
            </a:br>
            <a:r>
              <a:rPr lang="en-US" altLang="zh-CN" dirty="0"/>
              <a:t>t10k-labels-idx1-ubyte.gz: 10000</a:t>
            </a:r>
            <a:r>
              <a:rPr lang="zh-CN" altLang="en-US" dirty="0"/>
              <a:t>个测试标签</a:t>
            </a:r>
          </a:p>
          <a:p>
            <a:r>
              <a:rPr lang="zh-CN" altLang="en-US" dirty="0"/>
              <a:t>网站上提供的是压缩版本，下载到本地后先进行解压。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443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85C9E-02C0-E340-B7FA-EBAB08874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43F71-B4DF-D83F-8867-9A7DB042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MNIST</a:t>
            </a:r>
            <a:r>
              <a:rPr lang="zh-CN" altLang="en-US" dirty="0"/>
              <a:t>数据集格式与使用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F657AD-D751-D011-3121-7065C80A84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735" y="1318500"/>
            <a:ext cx="5509737" cy="230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E626B81-7FC8-5B09-97BD-46339D5A305D}"/>
              </a:ext>
            </a:extLst>
          </p:cNvPr>
          <p:cNvSpPr txBox="1"/>
          <p:nvPr/>
        </p:nvSpPr>
        <p:spPr>
          <a:xfrm>
            <a:off x="463256" y="4128718"/>
            <a:ext cx="10515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dimension 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的值由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magic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numbe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决定，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N=LSB(magic number)-1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，也就是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magic number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最后一各字节减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得到。其中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dimension0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的值为样本数量。文件头大小为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字节的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magic number+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N+1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）个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字节的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dimension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。这里先减一再加一，绕来绕去是为了符合起始从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开始的习惯，实际上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magic number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最后一个字节就是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dimension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的数量。</a:t>
            </a:r>
            <a:endParaRPr lang="en-US" altLang="zh-CN" dirty="0">
              <a:solidFill>
                <a:srgbClr val="000000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PingFang SC"/>
              </a:rPr>
              <a:t>Pyh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注：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LSB=Last Byte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0759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B0237-89B1-464B-BAC7-234D1896F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1256D-3E95-F15F-9C1C-6258F271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MNIST</a:t>
            </a:r>
            <a:r>
              <a:rPr lang="zh-CN" altLang="en-US" dirty="0"/>
              <a:t>数据集格式与使用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BA454-248A-AE24-180A-5004C5692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282" y="4632555"/>
            <a:ext cx="10996518" cy="1544407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/>
              <a:t>图片文件</a:t>
            </a:r>
            <a:r>
              <a:rPr lang="en-US" altLang="zh-CN" dirty="0"/>
              <a:t>train-images-idx3-ubyte</a:t>
            </a:r>
            <a:r>
              <a:rPr lang="zh-CN" altLang="en-US" dirty="0"/>
              <a:t>和</a:t>
            </a:r>
            <a:r>
              <a:rPr lang="en-US" altLang="zh-CN" dirty="0"/>
              <a:t>t10k-images-idx3-ubyte</a:t>
            </a:r>
            <a:r>
              <a:rPr lang="zh-CN" altLang="en-US" dirty="0"/>
              <a:t>的</a:t>
            </a:r>
            <a:r>
              <a:rPr lang="en-US" altLang="zh-CN" dirty="0"/>
              <a:t>magic number</a:t>
            </a:r>
            <a:r>
              <a:rPr lang="zh-CN" altLang="en-US" dirty="0"/>
              <a:t>都是</a:t>
            </a:r>
            <a:r>
              <a:rPr lang="en-US" altLang="zh-CN" dirty="0"/>
              <a:t>0x00000803</a:t>
            </a:r>
            <a:r>
              <a:rPr lang="zh-CN" altLang="en-US" dirty="0"/>
              <a:t>，其中</a:t>
            </a:r>
            <a:r>
              <a:rPr lang="en-US" altLang="zh-CN" dirty="0"/>
              <a:t>0x08</a:t>
            </a:r>
            <a:r>
              <a:rPr lang="zh-CN" altLang="en-US" dirty="0"/>
              <a:t>表示</a:t>
            </a:r>
            <a:r>
              <a:rPr lang="en-US" altLang="zh-CN" dirty="0"/>
              <a:t>data</a:t>
            </a:r>
            <a:r>
              <a:rPr lang="zh-CN" altLang="en-US" dirty="0"/>
              <a:t>部分的类型为</a:t>
            </a:r>
            <a:r>
              <a:rPr lang="en-US" altLang="zh-CN" dirty="0" err="1"/>
              <a:t>uchar</a:t>
            </a:r>
            <a:r>
              <a:rPr lang="zh-CN" altLang="en-US" dirty="0"/>
              <a:t>型，</a:t>
            </a:r>
            <a:r>
              <a:rPr lang="en-US" altLang="zh-CN" dirty="0"/>
              <a:t>0x03</a:t>
            </a:r>
            <a:r>
              <a:rPr lang="zh-CN" altLang="en-US" dirty="0"/>
              <a:t>表示</a:t>
            </a:r>
            <a:r>
              <a:rPr lang="en-US" altLang="zh-CN" dirty="0"/>
              <a:t>dimension</a:t>
            </a:r>
            <a:r>
              <a:rPr lang="zh-CN" altLang="en-US" dirty="0"/>
              <a:t>的数量为</a:t>
            </a:r>
            <a:r>
              <a:rPr lang="en-US" altLang="zh-CN" dirty="0"/>
              <a:t>3</a:t>
            </a:r>
            <a:r>
              <a:rPr lang="zh-CN" altLang="en-US" dirty="0"/>
              <a:t>，其中</a:t>
            </a:r>
            <a:r>
              <a:rPr lang="en-US" altLang="zh-CN" dirty="0"/>
              <a:t>dimension0</a:t>
            </a:r>
            <a:r>
              <a:rPr lang="zh-CN" altLang="en-US" dirty="0"/>
              <a:t>表示数据的个数，</a:t>
            </a:r>
            <a:r>
              <a:rPr lang="en-US" altLang="zh-CN" dirty="0"/>
              <a:t>train-images-idx3-ubyte</a:t>
            </a:r>
            <a:r>
              <a:rPr lang="zh-CN" altLang="en-US" dirty="0"/>
              <a:t>有</a:t>
            </a:r>
            <a:r>
              <a:rPr lang="en-US" altLang="zh-CN" dirty="0"/>
              <a:t>60000</a:t>
            </a:r>
            <a:r>
              <a:rPr lang="zh-CN" altLang="en-US" dirty="0"/>
              <a:t>个，</a:t>
            </a:r>
            <a:r>
              <a:rPr lang="en-US" altLang="zh-CN" dirty="0"/>
              <a:t>t10k-images-idx3-ubyte</a:t>
            </a:r>
            <a:r>
              <a:rPr lang="zh-CN" altLang="en-US" dirty="0"/>
              <a:t>有</a:t>
            </a:r>
            <a:r>
              <a:rPr lang="en-US" altLang="zh-CN" dirty="0"/>
              <a:t>10000</a:t>
            </a:r>
            <a:r>
              <a:rPr lang="zh-CN" altLang="en-US" dirty="0"/>
              <a:t>个，</a:t>
            </a:r>
            <a:r>
              <a:rPr lang="en-US" altLang="zh-CN" dirty="0"/>
              <a:t>2</a:t>
            </a:r>
            <a:r>
              <a:rPr lang="zh-CN" altLang="en-US" dirty="0"/>
              <a:t>个图片文件的</a:t>
            </a:r>
            <a:r>
              <a:rPr lang="en-US" altLang="zh-CN" dirty="0"/>
              <a:t>dimension1</a:t>
            </a:r>
            <a:r>
              <a:rPr lang="zh-CN" altLang="en-US" dirty="0"/>
              <a:t>和</a:t>
            </a:r>
            <a:r>
              <a:rPr lang="en-US" altLang="zh-CN" dirty="0"/>
              <a:t>dimension2</a:t>
            </a:r>
            <a:r>
              <a:rPr lang="zh-CN" altLang="en-US" dirty="0"/>
              <a:t>都为</a:t>
            </a:r>
            <a:r>
              <a:rPr lang="en-US" altLang="zh-CN" dirty="0"/>
              <a:t>28</a:t>
            </a:r>
            <a:r>
              <a:rPr lang="zh-CN" altLang="en-US" dirty="0"/>
              <a:t>，表示图片的高宽</a:t>
            </a:r>
            <a:r>
              <a:rPr lang="en-US" altLang="zh-CN" dirty="0"/>
              <a:t>(</a:t>
            </a:r>
            <a:r>
              <a:rPr lang="zh-CN" altLang="en-US" dirty="0"/>
              <a:t>行列数</a:t>
            </a:r>
            <a:r>
              <a:rPr lang="en-US" altLang="zh-CN" dirty="0"/>
              <a:t>)</a:t>
            </a:r>
            <a:r>
              <a:rPr lang="zh-CN" altLang="en-US" dirty="0"/>
              <a:t>，这样文件头长度</a:t>
            </a:r>
            <a:r>
              <a:rPr lang="en-US" altLang="zh-CN" dirty="0" err="1"/>
              <a:t>head_len</a:t>
            </a:r>
            <a:r>
              <a:rPr lang="en-US" altLang="zh-CN" dirty="0"/>
              <a:t>=4</a:t>
            </a:r>
            <a:r>
              <a:rPr lang="zh-CN" altLang="en-US" dirty="0"/>
              <a:t>字节*</a:t>
            </a:r>
            <a:r>
              <a:rPr lang="en-US" altLang="zh-CN" dirty="0"/>
              <a:t>1(magic number</a:t>
            </a:r>
            <a:r>
              <a:rPr lang="zh-CN" altLang="en-US" dirty="0"/>
              <a:t>个数</a:t>
            </a:r>
            <a:r>
              <a:rPr lang="en-US" altLang="zh-CN" dirty="0"/>
              <a:t>)+4</a:t>
            </a:r>
            <a:r>
              <a:rPr lang="zh-CN" altLang="en-US" dirty="0"/>
              <a:t>字节*</a:t>
            </a:r>
            <a:r>
              <a:rPr lang="en-US" altLang="zh-CN" dirty="0"/>
              <a:t>3(dimension</a:t>
            </a:r>
            <a:r>
              <a:rPr lang="zh-CN" altLang="en-US" dirty="0"/>
              <a:t>个数</a:t>
            </a:r>
            <a:r>
              <a:rPr lang="en-US" altLang="zh-CN" dirty="0"/>
              <a:t>)=16</a:t>
            </a:r>
            <a:r>
              <a:rPr lang="zh-CN" altLang="en-US" dirty="0"/>
              <a:t>字节。</a:t>
            </a:r>
          </a:p>
          <a:p>
            <a:r>
              <a:rPr lang="zh-CN" altLang="en-US" dirty="0"/>
              <a:t>剩下的内容为数据部分，每</a:t>
            </a:r>
            <a:r>
              <a:rPr lang="en-US" altLang="zh-CN" dirty="0"/>
              <a:t>28*28</a:t>
            </a:r>
            <a:r>
              <a:rPr lang="zh-CN" altLang="en-US" dirty="0"/>
              <a:t>个字节为一张图片，这样第</a:t>
            </a:r>
            <a:r>
              <a:rPr lang="en-US" altLang="zh-CN" dirty="0"/>
              <a:t>m</a:t>
            </a:r>
            <a:r>
              <a:rPr lang="zh-CN" altLang="en-US" dirty="0"/>
              <a:t>张图片的起始位置就是：</a:t>
            </a:r>
            <a:r>
              <a:rPr lang="en-US" altLang="zh-CN" dirty="0"/>
              <a:t>16(</a:t>
            </a:r>
            <a:r>
              <a:rPr lang="zh-CN" altLang="en-US" dirty="0"/>
              <a:t>文件头长度</a:t>
            </a:r>
            <a:r>
              <a:rPr lang="en-US" altLang="zh-CN" dirty="0"/>
              <a:t>)+28(</a:t>
            </a:r>
            <a:r>
              <a:rPr lang="zh-CN" altLang="en-US" dirty="0"/>
              <a:t>高</a:t>
            </a:r>
            <a:r>
              <a:rPr lang="en-US" altLang="zh-CN" dirty="0"/>
              <a:t>)*28(</a:t>
            </a:r>
            <a:r>
              <a:rPr lang="zh-CN" altLang="en-US" dirty="0"/>
              <a:t>宽</a:t>
            </a:r>
            <a:r>
              <a:rPr lang="en-US" altLang="zh-CN" dirty="0"/>
              <a:t>)*m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FD8CD3-5A9C-004F-038E-FE7F9DB11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475" y="1322966"/>
            <a:ext cx="69151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02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03D7D-6ADE-DF29-4A9B-EE66135EB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E0631-B31C-8972-53C3-5629B6F1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MNIST</a:t>
            </a:r>
            <a:r>
              <a:rPr lang="zh-CN" altLang="en-US" dirty="0"/>
              <a:t>数据集格式与使用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14A62-F152-EE11-7327-B967C2F1E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73" y="3845325"/>
            <a:ext cx="10845127" cy="23316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标签文件</a:t>
            </a:r>
            <a:r>
              <a:rPr lang="en-US" altLang="zh-CN" dirty="0"/>
              <a:t>train-labels-idx1-ubyte.</a:t>
            </a:r>
            <a:r>
              <a:rPr lang="zh-CN" altLang="en-US" dirty="0"/>
              <a:t>和</a:t>
            </a:r>
            <a:r>
              <a:rPr lang="en-US" altLang="zh-CN" dirty="0"/>
              <a:t>t10k-labels-idx1-ubyte</a:t>
            </a:r>
            <a:r>
              <a:rPr lang="zh-CN" altLang="en-US" dirty="0"/>
              <a:t>的</a:t>
            </a:r>
            <a:r>
              <a:rPr lang="en-US" altLang="zh-CN" dirty="0"/>
              <a:t>magic number</a:t>
            </a:r>
            <a:r>
              <a:rPr lang="zh-CN" altLang="en-US" dirty="0"/>
              <a:t>都是</a:t>
            </a:r>
            <a:r>
              <a:rPr lang="en-US" altLang="zh-CN" dirty="0"/>
              <a:t>0x00000801</a:t>
            </a:r>
            <a:r>
              <a:rPr lang="zh-CN" altLang="en-US" dirty="0"/>
              <a:t>，其中</a:t>
            </a:r>
            <a:r>
              <a:rPr lang="en-US" altLang="zh-CN" dirty="0"/>
              <a:t>0x08</a:t>
            </a:r>
            <a:r>
              <a:rPr lang="zh-CN" altLang="en-US" dirty="0"/>
              <a:t>表示</a:t>
            </a:r>
            <a:r>
              <a:rPr lang="en-US" altLang="zh-CN" dirty="0"/>
              <a:t>data</a:t>
            </a:r>
            <a:r>
              <a:rPr lang="zh-CN" altLang="en-US" dirty="0"/>
              <a:t>部分的类型为</a:t>
            </a:r>
            <a:r>
              <a:rPr lang="en-US" altLang="zh-CN" dirty="0" err="1"/>
              <a:t>uchar</a:t>
            </a:r>
            <a:r>
              <a:rPr lang="zh-CN" altLang="en-US" dirty="0"/>
              <a:t>型，</a:t>
            </a:r>
            <a:r>
              <a:rPr lang="en-US" altLang="zh-CN" dirty="0"/>
              <a:t>0x01</a:t>
            </a:r>
            <a:r>
              <a:rPr lang="zh-CN" altLang="en-US" dirty="0"/>
              <a:t>表示</a:t>
            </a:r>
            <a:r>
              <a:rPr lang="en-US" altLang="zh-CN" dirty="0"/>
              <a:t>dimension</a:t>
            </a:r>
            <a:r>
              <a:rPr lang="zh-CN" altLang="en-US" dirty="0"/>
              <a:t>的数量为</a:t>
            </a:r>
            <a:r>
              <a:rPr lang="en-US" altLang="zh-CN" dirty="0"/>
              <a:t>1</a:t>
            </a:r>
            <a:r>
              <a:rPr lang="zh-CN" altLang="en-US" dirty="0"/>
              <a:t>，其中</a:t>
            </a:r>
            <a:r>
              <a:rPr lang="en-US" altLang="zh-CN" dirty="0"/>
              <a:t>dimension0</a:t>
            </a:r>
            <a:r>
              <a:rPr lang="zh-CN" altLang="en-US" dirty="0"/>
              <a:t>表示数据的个数，</a:t>
            </a:r>
            <a:r>
              <a:rPr lang="en-US" altLang="zh-CN" dirty="0"/>
              <a:t>train-labels-idx1-ubyte</a:t>
            </a:r>
            <a:r>
              <a:rPr lang="zh-CN" altLang="en-US" dirty="0"/>
              <a:t>有</a:t>
            </a:r>
            <a:r>
              <a:rPr lang="en-US" altLang="zh-CN" dirty="0"/>
              <a:t>60000</a:t>
            </a:r>
            <a:r>
              <a:rPr lang="zh-CN" altLang="en-US" dirty="0"/>
              <a:t>个，</a:t>
            </a:r>
            <a:r>
              <a:rPr lang="en-US" altLang="zh-CN" dirty="0"/>
              <a:t>10k-labels-idx1-ubyte</a:t>
            </a:r>
            <a:r>
              <a:rPr lang="zh-CN" altLang="en-US" dirty="0"/>
              <a:t>有</a:t>
            </a:r>
            <a:r>
              <a:rPr lang="en-US" altLang="zh-CN" dirty="0"/>
              <a:t>10000</a:t>
            </a:r>
            <a:r>
              <a:rPr lang="zh-CN" altLang="en-US" dirty="0"/>
              <a:t>个。标签文件的文件头长度</a:t>
            </a:r>
            <a:r>
              <a:rPr lang="en-US" altLang="zh-CN" dirty="0" err="1"/>
              <a:t>head_len</a:t>
            </a:r>
            <a:r>
              <a:rPr lang="en-US" altLang="zh-CN" dirty="0"/>
              <a:t>=4</a:t>
            </a:r>
            <a:r>
              <a:rPr lang="zh-CN" altLang="en-US" dirty="0"/>
              <a:t>字节*</a:t>
            </a:r>
            <a:r>
              <a:rPr lang="en-US" altLang="zh-CN" dirty="0"/>
              <a:t>1(magic number</a:t>
            </a:r>
            <a:r>
              <a:rPr lang="zh-CN" altLang="en-US" dirty="0"/>
              <a:t>个数</a:t>
            </a:r>
            <a:r>
              <a:rPr lang="en-US" altLang="zh-CN" dirty="0"/>
              <a:t>)+4</a:t>
            </a:r>
            <a:r>
              <a:rPr lang="zh-CN" altLang="en-US" dirty="0"/>
              <a:t>节*</a:t>
            </a:r>
            <a:r>
              <a:rPr lang="en-US" altLang="zh-CN" dirty="0"/>
              <a:t>1(dimension</a:t>
            </a:r>
            <a:r>
              <a:rPr lang="zh-CN" altLang="en-US" dirty="0"/>
              <a:t>个数</a:t>
            </a:r>
            <a:r>
              <a:rPr lang="en-US" altLang="zh-CN" dirty="0"/>
              <a:t>)=8</a:t>
            </a:r>
            <a:r>
              <a:rPr lang="zh-CN" altLang="en-US" dirty="0"/>
              <a:t>字节。</a:t>
            </a:r>
          </a:p>
          <a:p>
            <a:r>
              <a:rPr lang="zh-CN" altLang="en-US" dirty="0"/>
              <a:t>剩下的内容为数据部分，每个字节表示一个标签。</a:t>
            </a:r>
          </a:p>
          <a:p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F117EE8-22F1-DAB1-243F-BEB96CA4F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876" y="1436919"/>
            <a:ext cx="68865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176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490F7-8907-790C-350E-6D301A51A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BB7C3-0D88-80E5-CD28-ADB364BB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MNIST</a:t>
            </a:r>
            <a:r>
              <a:rPr lang="zh-CN" altLang="en-US" dirty="0"/>
              <a:t>数据集格式与使用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68331-81B0-686F-C29F-41F5E562E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记得改路径哈、我自己写得时候因为文件一直移来移去就写了绝对路径、路径里要么用</a:t>
            </a:r>
            <a:r>
              <a:rPr lang="en-US" altLang="zh-CN" dirty="0"/>
              <a:t>\\  </a:t>
            </a:r>
            <a:r>
              <a:rPr lang="zh-CN" altLang="en-US" dirty="0"/>
              <a:t>要么用</a:t>
            </a:r>
            <a:r>
              <a:rPr lang="en-US" altLang="zh-CN" dirty="0"/>
              <a:t>/ </a:t>
            </a:r>
            <a:r>
              <a:rPr lang="zh-CN" altLang="en-US" dirty="0"/>
              <a:t>。只用</a:t>
            </a:r>
            <a:r>
              <a:rPr lang="en-US" altLang="zh-CN" dirty="0"/>
              <a:t>\</a:t>
            </a:r>
            <a:r>
              <a:rPr lang="zh-CN" altLang="en-US" dirty="0"/>
              <a:t>会识别错误成转义字符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757688-8B50-CF69-2E1C-C325D1199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53" y="2873574"/>
            <a:ext cx="11565747" cy="343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C3036-909E-7BF8-60D7-72111A47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</a:t>
            </a:r>
            <a:r>
              <a:rPr lang="zh-CN" altLang="en-US" dirty="0"/>
              <a:t>矩阵类模板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AD436E-7810-A9DA-87F0-B487FB724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成员变量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为什么是类模板？</a:t>
            </a:r>
            <a:endParaRPr lang="en-US" altLang="zh-CN" dirty="0"/>
          </a:p>
          <a:p>
            <a:pPr lvl="1"/>
            <a:r>
              <a:rPr lang="zh-CN" altLang="en-US" dirty="0"/>
              <a:t>提高泛用性</a:t>
            </a:r>
            <a:r>
              <a:rPr lang="en-US" altLang="zh-CN" dirty="0"/>
              <a:t>……</a:t>
            </a:r>
            <a:r>
              <a:rPr lang="zh-CN" altLang="en-US" dirty="0"/>
              <a:t>如用于复数权重等</a:t>
            </a:r>
            <a:endParaRPr lang="en-US" altLang="zh-CN" dirty="0"/>
          </a:p>
          <a:p>
            <a:r>
              <a:rPr lang="en-US" altLang="zh-CN" dirty="0"/>
              <a:t>size=row*col</a:t>
            </a:r>
            <a:r>
              <a:rPr lang="zh-CN" altLang="en-US" dirty="0"/>
              <a:t>为什么要单独存储？</a:t>
            </a:r>
            <a:endParaRPr lang="en-US" altLang="zh-CN" dirty="0"/>
          </a:p>
          <a:p>
            <a:pPr lvl="1"/>
            <a:r>
              <a:rPr lang="zh-CN" altLang="en-US" dirty="0"/>
              <a:t>在计算时大量使用到</a:t>
            </a:r>
            <a:r>
              <a:rPr lang="en-US" altLang="zh-CN" dirty="0"/>
              <a:t>size</a:t>
            </a:r>
            <a:r>
              <a:rPr lang="zh-CN" altLang="en-US" dirty="0"/>
              <a:t>这一数据，且不会发生变化，且被存储的权重矩阵数量并不多，内存开销不大。</a:t>
            </a:r>
            <a:endParaRPr lang="en-US" altLang="zh-CN" dirty="0"/>
          </a:p>
          <a:p>
            <a:r>
              <a:rPr lang="zh-CN" altLang="en-US" dirty="0"/>
              <a:t>为什么用一维指针存储</a:t>
            </a:r>
            <a:endParaRPr lang="en-US" altLang="zh-CN" dirty="0"/>
          </a:p>
          <a:p>
            <a:pPr lvl="1"/>
            <a:r>
              <a:rPr lang="zh-CN" altLang="en-US" dirty="0"/>
              <a:t>二维存储会存在大量指针跳转，内存分散，在矩阵大小固定的情况下一维指针存储和读取速度会更快，同时也便于</a:t>
            </a:r>
            <a:r>
              <a:rPr lang="en-US" altLang="zh-CN" dirty="0"/>
              <a:t>reshape</a:t>
            </a:r>
            <a:r>
              <a:rPr lang="zh-CN" altLang="en-US" dirty="0"/>
              <a:t>函数、</a:t>
            </a:r>
            <a:r>
              <a:rPr lang="en-US" altLang="zh-CN" dirty="0"/>
              <a:t>extend</a:t>
            </a:r>
            <a:r>
              <a:rPr lang="zh-CN" altLang="en-US" dirty="0"/>
              <a:t>函数的实现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F533BA-D1D5-FBFD-084E-909AF9F78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173" y="2262189"/>
            <a:ext cx="3442141" cy="11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03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62B67-277B-52C4-2C07-BE593A23B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5034D-F72D-F19B-4CFD-557DC57A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MNIST</a:t>
            </a:r>
            <a:r>
              <a:rPr lang="zh-CN" altLang="en-US" dirty="0"/>
              <a:t>数据集格式与使用</a:t>
            </a:r>
            <a:r>
              <a:rPr lang="en-US" altLang="zh-CN" dirty="0"/>
              <a:t>-</a:t>
            </a:r>
            <a:r>
              <a:rPr lang="en-US" altLang="zh-CN" dirty="0" err="1"/>
              <a:t>load_testdata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E3D6A-EFD5-4503-87BA-F4612E8A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788D78-DD85-F14B-9986-57765F13F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47" y="1712780"/>
            <a:ext cx="8001659" cy="457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29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F2F01-16BE-C2CF-1390-3BC4024F8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DBFBF-BAAB-5A74-2EC9-5D1CB629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MNIST</a:t>
            </a:r>
            <a:r>
              <a:rPr lang="zh-CN" altLang="en-US" dirty="0"/>
              <a:t>数据集格式与使用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C7891-8C26-4F8A-BAD1-33A016EEF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load_traindata</a:t>
            </a:r>
            <a:r>
              <a:rPr lang="zh-CN" altLang="en-US" dirty="0"/>
              <a:t>是类似的，不赘述</a:t>
            </a:r>
            <a:endParaRPr lang="en-US" altLang="zh-CN" dirty="0"/>
          </a:p>
          <a:p>
            <a:r>
              <a:rPr lang="zh-CN" altLang="en-US" dirty="0"/>
              <a:t>为什么要</a:t>
            </a:r>
            <a:r>
              <a:rPr lang="en-US" altLang="zh-CN" dirty="0"/>
              <a:t>load</a:t>
            </a:r>
            <a:r>
              <a:rPr lang="zh-CN" altLang="en-US" dirty="0"/>
              <a:t>？不直接在文件里访问？</a:t>
            </a:r>
            <a:endParaRPr lang="en-US" altLang="zh-CN" dirty="0"/>
          </a:p>
          <a:p>
            <a:pPr lvl="1"/>
            <a:r>
              <a:rPr lang="zh-CN" altLang="en-US" dirty="0"/>
              <a:t>先加载到堆上肯定访问速度更快啊</a:t>
            </a:r>
          </a:p>
        </p:txBody>
      </p:sp>
    </p:spTree>
    <p:extLst>
      <p:ext uri="{BB962C8B-B14F-4D97-AF65-F5344CB8AC3E}">
        <p14:creationId xmlns:p14="http://schemas.microsoft.com/office/powerpoint/2010/main" val="9764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358A0-6E3D-1D1A-89A1-E2FE65343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26161-CA4A-1794-E615-5F33D9A1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MNIST</a:t>
            </a:r>
            <a:r>
              <a:rPr lang="zh-CN" altLang="en-US" dirty="0"/>
              <a:t>数据集格式与使用</a:t>
            </a:r>
            <a:r>
              <a:rPr lang="en-US" altLang="zh-CN" dirty="0"/>
              <a:t>-</a:t>
            </a:r>
            <a:r>
              <a:rPr lang="zh-CN" altLang="en-US"/>
              <a:t>大尾端和小尾端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0CCB6-82B9-8318-7D53-5764C108A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03D0F9-FB7E-54E8-C00B-3BBDC3ACD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257" y="1372267"/>
            <a:ext cx="6600629" cy="54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17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FE1EC-3192-C82A-2DD9-38A6FD23B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11001-78BA-2793-9266-139470FFD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MNIST</a:t>
            </a:r>
            <a:r>
              <a:rPr lang="zh-CN" altLang="en-US" dirty="0"/>
              <a:t>数据集格式与使用</a:t>
            </a:r>
            <a:r>
              <a:rPr lang="en-US" altLang="zh-CN" dirty="0"/>
              <a:t>-</a:t>
            </a:r>
            <a:r>
              <a:rPr lang="zh-CN" altLang="en-US" dirty="0"/>
              <a:t>大尾端和小尾端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AB0B4-2C4E-0DC8-D421-1875B5C0E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37074" cy="4351338"/>
          </a:xfrm>
        </p:spPr>
        <p:txBody>
          <a:bodyPr/>
          <a:lstStyle/>
          <a:p>
            <a:r>
              <a:rPr lang="zh-CN" altLang="en-US" dirty="0"/>
              <a:t>我只会这样解决、你有更好的办法吗？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05DCD3-445B-5A01-463A-679D8BA3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712" y="1450895"/>
            <a:ext cx="7078063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6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E5D92-A359-5EEA-FE74-8DA6178C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如何训练？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4E215-FDAC-AE9A-EE37-FF1B9A7E5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MNIST::</a:t>
            </a:r>
            <a:r>
              <a:rPr lang="en-US" altLang="zh-CN" dirty="0" err="1"/>
              <a:t>loadtraindata</a:t>
            </a:r>
            <a:r>
              <a:rPr lang="zh-CN" altLang="en-US" dirty="0"/>
              <a:t>和</a:t>
            </a:r>
            <a:r>
              <a:rPr lang="en-US" altLang="zh-CN" dirty="0"/>
              <a:t>MNIST::</a:t>
            </a:r>
            <a:r>
              <a:rPr lang="en-US" altLang="zh-CN" dirty="0" err="1"/>
              <a:t>loadtestdata</a:t>
            </a:r>
            <a:r>
              <a:rPr lang="zh-CN" altLang="en-US" dirty="0"/>
              <a:t>路径</a:t>
            </a:r>
            <a:endParaRPr lang="en-US" altLang="zh-CN" dirty="0"/>
          </a:p>
          <a:p>
            <a:r>
              <a:rPr lang="zh-CN" altLang="en-US" dirty="0"/>
              <a:t>指定参数加载和保存的路径</a:t>
            </a:r>
            <a:endParaRPr lang="en-US" altLang="zh-CN" dirty="0"/>
          </a:p>
          <a:p>
            <a:r>
              <a:rPr lang="zh-CN" altLang="en-US" dirty="0"/>
              <a:t>第一次训练时要把</a:t>
            </a:r>
            <a:r>
              <a:rPr lang="en-US" altLang="zh-CN" dirty="0" err="1"/>
              <a:t>load_parameter</a:t>
            </a:r>
            <a:r>
              <a:rPr lang="zh-CN" altLang="en-US" dirty="0"/>
              <a:t>注释掉，从第二次起开始加载</a:t>
            </a:r>
            <a:r>
              <a:rPr lang="en-US" altLang="zh-CN" dirty="0"/>
              <a:t>-</a:t>
            </a:r>
            <a:r>
              <a:rPr lang="zh-CN" altLang="en-US" dirty="0"/>
              <a:t>保存的循环</a:t>
            </a:r>
            <a:endParaRPr lang="en-US" altLang="zh-CN" dirty="0"/>
          </a:p>
          <a:p>
            <a:r>
              <a:rPr lang="zh-CN" altLang="en-US" dirty="0"/>
              <a:t>可以取消掉</a:t>
            </a:r>
            <a:r>
              <a:rPr lang="en-US" altLang="zh-CN" dirty="0"/>
              <a:t>train</a:t>
            </a:r>
            <a:r>
              <a:rPr lang="zh-CN" altLang="en-US" dirty="0"/>
              <a:t>函数里的</a:t>
            </a:r>
            <a:r>
              <a:rPr lang="en-US" altLang="zh-CN" dirty="0" err="1"/>
              <a:t>showloss</a:t>
            </a:r>
            <a:r>
              <a:rPr lang="zh-CN" altLang="en-US" dirty="0"/>
              <a:t>的注释，查看损失函数的实时变化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7BE278-4B4E-A1DD-58B1-46D269FD9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271" y="4316645"/>
            <a:ext cx="5500529" cy="23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88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9ACF0-9D01-E432-C7A4-D7FEDB132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1032-DF00-EE8E-40C7-EC2CA4B5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实际训练数据展示与分析</a:t>
            </a:r>
            <a:r>
              <a:rPr lang="en-US" altLang="zh-CN" dirty="0"/>
              <a:t>-</a:t>
            </a:r>
            <a:r>
              <a:rPr lang="zh-CN" altLang="en-US" dirty="0"/>
              <a:t>四层结构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D2657-C8A3-C9C1-9DD6-4B6F32B50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08" y="1413842"/>
            <a:ext cx="10515600" cy="4351338"/>
          </a:xfrm>
        </p:spPr>
        <p:txBody>
          <a:bodyPr/>
          <a:lstStyle/>
          <a:p>
            <a:r>
              <a:rPr lang="en-US" altLang="zh-CN" dirty="0"/>
              <a:t>1132 3050 6878 8067 8454 8649 8802 8898 8969 9051 9055 9062 9076 9093 9102 9114 10</a:t>
            </a:r>
            <a:r>
              <a:rPr lang="zh-CN" altLang="en-US" dirty="0"/>
              <a:t>次</a:t>
            </a:r>
            <a:r>
              <a:rPr lang="en-US" altLang="zh-CN" dirty="0"/>
              <a:t>-&gt; 9213 9223 10</a:t>
            </a:r>
            <a:r>
              <a:rPr lang="zh-CN" altLang="en-US" dirty="0"/>
              <a:t>次</a:t>
            </a:r>
            <a:r>
              <a:rPr lang="en-US" altLang="zh-CN" dirty="0"/>
              <a:t>-&gt; 9298</a:t>
            </a:r>
          </a:p>
          <a:p>
            <a:r>
              <a:rPr lang="zh-CN" altLang="en-US" dirty="0"/>
              <a:t>深层神经网络易梯度消失、收敛速度慢（有调过学习率）</a:t>
            </a:r>
            <a:endParaRPr lang="en-US" altLang="zh-CN" dirty="0"/>
          </a:p>
          <a:p>
            <a:r>
              <a:rPr lang="zh-CN" altLang="en-US" dirty="0"/>
              <a:t>参数保存在</a:t>
            </a:r>
            <a:r>
              <a:rPr lang="en-US" altLang="zh-CN" dirty="0"/>
              <a:t>mnist4.bin</a:t>
            </a:r>
            <a:r>
              <a:rPr lang="zh-CN" altLang="en-US" dirty="0"/>
              <a:t>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AE2BA5-9AC9-2C09-AC6E-043ED7626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761" y="3243704"/>
            <a:ext cx="3487537" cy="29332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EF3841-78BC-BC98-9168-9570A0C34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08" y="3243704"/>
            <a:ext cx="6346854" cy="34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56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A24D0-3F3C-E203-9CCD-41516FBAB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89B46-3582-CCF8-F4DF-993BF55A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实际训练数据展示与分析</a:t>
            </a:r>
            <a:r>
              <a:rPr lang="en-US" altLang="zh-CN" dirty="0"/>
              <a:t>-</a:t>
            </a:r>
            <a:r>
              <a:rPr lang="zh-CN" altLang="en-US" dirty="0"/>
              <a:t>三层结构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A5C48-6837-1045-7634-C352412D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8989 9173 9203 9217 9225 9233</a:t>
            </a:r>
          </a:p>
          <a:p>
            <a:r>
              <a:rPr lang="zh-CN" altLang="en-US" dirty="0"/>
              <a:t>参数保存在</a:t>
            </a:r>
            <a:r>
              <a:rPr lang="en-US" altLang="zh-CN" dirty="0"/>
              <a:t>mnist3.bin</a:t>
            </a:r>
            <a:r>
              <a:rPr lang="zh-CN" altLang="en-US" dirty="0"/>
              <a:t>中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911EB6-1DE6-F9FD-68DC-5CD959294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855" y="3429000"/>
            <a:ext cx="469648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159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F9105-48BE-EBF7-7ECD-51AE053B8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7618A-3A1C-B05A-AA82-53EB6534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实际训练数据展示与分析</a:t>
            </a:r>
            <a:r>
              <a:rPr lang="en-US" altLang="zh-CN" dirty="0"/>
              <a:t>-</a:t>
            </a:r>
            <a:r>
              <a:rPr lang="zh-CN" altLang="en-US" dirty="0"/>
              <a:t>两层结构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8978C-A659-9D8B-983D-E0720E64A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5F5432-C194-E061-0E32-CB365FAA5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619" y="2459009"/>
            <a:ext cx="6227633" cy="32236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79E48B6-6DD8-E84B-92CD-EA3E52E38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13" y="2612882"/>
            <a:ext cx="5410744" cy="291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78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2F30F-0A4A-5D27-18FE-1A137C72A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DDE8C-2412-3A37-6CEE-4C17899D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训练完了那我们自己上手试试它预测得怎样呗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E27C0-31B9-2E63-F4A4-0E2557EB3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别急。</a:t>
            </a:r>
            <a:endParaRPr lang="en-US" altLang="zh-CN" dirty="0"/>
          </a:p>
          <a:p>
            <a:r>
              <a:rPr lang="zh-CN" altLang="en-US" dirty="0"/>
              <a:t>先学点先修知识（我也是自学的）</a:t>
            </a:r>
          </a:p>
        </p:txBody>
      </p:sp>
    </p:spTree>
    <p:extLst>
      <p:ext uri="{BB962C8B-B14F-4D97-AF65-F5344CB8AC3E}">
        <p14:creationId xmlns:p14="http://schemas.microsoft.com/office/powerpoint/2010/main" val="1359545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1CFCC-426F-1372-AE31-B3160AD3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BMP</a:t>
            </a:r>
            <a:r>
              <a:rPr lang="zh-CN" altLang="en-US" dirty="0"/>
              <a:t>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42CF6-2098-54E8-1CF3-3EDC6146C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BMP</a:t>
            </a:r>
            <a:r>
              <a:rPr lang="zh-CN" altLang="en-US" dirty="0"/>
              <a:t>是</a:t>
            </a:r>
            <a:r>
              <a:rPr lang="en-US" altLang="zh-CN" dirty="0"/>
              <a:t>bitmap</a:t>
            </a:r>
            <a:r>
              <a:rPr lang="zh-CN" altLang="en-US" dirty="0"/>
              <a:t>的缩写形式，</a:t>
            </a:r>
            <a:r>
              <a:rPr lang="en-US" altLang="zh-CN" dirty="0"/>
              <a:t>bitmap</a:t>
            </a:r>
            <a:r>
              <a:rPr lang="zh-CN" altLang="en-US" dirty="0"/>
              <a:t>顾名思义，就是位图也即</a:t>
            </a:r>
            <a:r>
              <a:rPr lang="en-US" altLang="zh-CN" dirty="0"/>
              <a:t>Windows</a:t>
            </a:r>
            <a:r>
              <a:rPr lang="zh-CN" altLang="en-US" dirty="0"/>
              <a:t>位图。它一般由</a:t>
            </a:r>
            <a:r>
              <a:rPr lang="en-US" altLang="zh-CN" dirty="0"/>
              <a:t>4</a:t>
            </a:r>
            <a:r>
              <a:rPr lang="zh-CN" altLang="en-US" dirty="0"/>
              <a:t>部分组成：文件头信息块、图像描述信息块、颜色表（在真彩色模式无颜色表）和图像数据区组成。在系统中以</a:t>
            </a:r>
            <a:r>
              <a:rPr lang="en-US" altLang="zh-CN" dirty="0"/>
              <a:t>BMP</a:t>
            </a:r>
            <a:r>
              <a:rPr lang="zh-CN" altLang="en-US" dirty="0"/>
              <a:t>为扩展名保存。</a:t>
            </a:r>
            <a:br>
              <a:rPr lang="zh-CN" altLang="en-US" dirty="0"/>
            </a:br>
            <a:r>
              <a:rPr lang="zh-CN" altLang="en-US" dirty="0"/>
              <a:t>  打开</a:t>
            </a:r>
            <a:r>
              <a:rPr lang="en-US" altLang="zh-CN" dirty="0"/>
              <a:t>Windows</a:t>
            </a:r>
            <a:r>
              <a:rPr lang="zh-CN" altLang="en-US" dirty="0"/>
              <a:t>的画图程序，在保存图像时，可以看到三个选项：</a:t>
            </a:r>
            <a:r>
              <a:rPr lang="en-US" altLang="zh-CN" dirty="0"/>
              <a:t>2</a:t>
            </a:r>
            <a:r>
              <a:rPr lang="zh-CN" altLang="en-US" dirty="0"/>
              <a:t>色位图（黑白）、</a:t>
            </a:r>
            <a:r>
              <a:rPr lang="en-US" altLang="zh-CN" dirty="0"/>
              <a:t>16</a:t>
            </a:r>
            <a:r>
              <a:rPr lang="zh-CN" altLang="en-US" dirty="0"/>
              <a:t>色位图、</a:t>
            </a:r>
            <a:r>
              <a:rPr lang="en-US" altLang="zh-CN" dirty="0"/>
              <a:t>256</a:t>
            </a:r>
            <a:r>
              <a:rPr lang="zh-CN" altLang="en-US" dirty="0"/>
              <a:t>色位图和</a:t>
            </a:r>
            <a:r>
              <a:rPr lang="en-US" altLang="zh-CN" dirty="0"/>
              <a:t>24</a:t>
            </a:r>
            <a:r>
              <a:rPr lang="zh-CN" altLang="en-US" dirty="0"/>
              <a:t>位位图。这是最普通的生成位图的工具，在这里讲解的</a:t>
            </a:r>
            <a:r>
              <a:rPr lang="en-US" altLang="zh-CN" dirty="0"/>
              <a:t>BMP</a:t>
            </a:r>
            <a:r>
              <a:rPr lang="zh-CN" altLang="en-US" dirty="0"/>
              <a:t>位图形式，主要就是指用画图生成的位图（当然，也可以用其它工具软件生成）。</a:t>
            </a:r>
            <a:br>
              <a:rPr lang="zh-CN" altLang="en-US" dirty="0"/>
            </a:br>
            <a:r>
              <a:rPr lang="zh-CN" altLang="en-US" dirty="0"/>
              <a:t>  现在讲解</a:t>
            </a:r>
            <a:r>
              <a:rPr lang="en-US" altLang="zh-CN" dirty="0"/>
              <a:t>BMP</a:t>
            </a:r>
            <a:r>
              <a:rPr lang="zh-CN" altLang="en-US" dirty="0"/>
              <a:t>的</a:t>
            </a:r>
            <a:r>
              <a:rPr lang="en-US" altLang="zh-CN" dirty="0"/>
              <a:t>4</a:t>
            </a:r>
            <a:r>
              <a:rPr lang="zh-CN" altLang="en-US" dirty="0"/>
              <a:t>个组成部分：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52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49A0E-C5B5-2255-0C2C-FB88850B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27505-1429-D349-C5AE-435B0727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</a:t>
            </a:r>
            <a:r>
              <a:rPr lang="zh-CN" altLang="en-US" dirty="0"/>
              <a:t>矩阵类模板  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C5027-266C-787D-0252-B0BB28C7A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构造函数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含参构造函数的行和列为什么不设默认值？</a:t>
            </a:r>
            <a:endParaRPr lang="en-US" altLang="zh-CN" dirty="0"/>
          </a:p>
          <a:p>
            <a:pPr lvl="1"/>
            <a:r>
              <a:rPr lang="en-US" altLang="zh-CN" dirty="0"/>
              <a:t>Matrix(1),</a:t>
            </a:r>
            <a:r>
              <a:rPr lang="zh-CN" altLang="en-US" dirty="0"/>
              <a:t>表示一行零列并不自然。。。</a:t>
            </a:r>
            <a:endParaRPr lang="en-US" altLang="zh-CN" dirty="0"/>
          </a:p>
          <a:p>
            <a:r>
              <a:rPr lang="zh-CN" altLang="en-US" dirty="0"/>
              <a:t>拷贝构造函数（深拷贝）</a:t>
            </a:r>
            <a:endParaRPr lang="en-US" altLang="zh-CN" dirty="0"/>
          </a:p>
          <a:p>
            <a:pPr lvl="1"/>
            <a:r>
              <a:rPr lang="zh-CN" altLang="en-US" dirty="0"/>
              <a:t>此处可以看出一维指针的好处了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9A04C3-682A-DFBE-D0B9-55F3A025C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41" y="2279094"/>
            <a:ext cx="7935432" cy="14670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EC74D3D-D536-1771-4B01-637D5451C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21" y="5597575"/>
            <a:ext cx="11424557" cy="115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604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C618A-530A-33A0-1D1F-8EE344625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BMP</a:t>
            </a:r>
            <a:r>
              <a:rPr lang="zh-CN" altLang="en-US" dirty="0"/>
              <a:t>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3271E-16AE-75D2-8C1F-C4FA8C3E5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文件头信息块</a:t>
            </a:r>
          </a:p>
          <a:p>
            <a:r>
              <a:rPr lang="en-US" altLang="zh-CN" dirty="0"/>
              <a:t>0000-0001</a:t>
            </a:r>
            <a:r>
              <a:rPr lang="zh-CN" altLang="en-US" dirty="0"/>
              <a:t>：文件标识，为字母</a:t>
            </a:r>
            <a:r>
              <a:rPr lang="en-US" altLang="zh-CN" dirty="0"/>
              <a:t>ASCII</a:t>
            </a:r>
            <a:r>
              <a:rPr lang="zh-CN" altLang="en-US" dirty="0"/>
              <a:t>码“</a:t>
            </a:r>
            <a:r>
              <a:rPr lang="en-US" altLang="zh-CN" dirty="0"/>
              <a:t>BM”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0002-0005</a:t>
            </a:r>
            <a:r>
              <a:rPr lang="zh-CN" altLang="en-US" dirty="0"/>
              <a:t>：文件大小。</a:t>
            </a:r>
            <a:br>
              <a:rPr lang="zh-CN" altLang="en-US" dirty="0"/>
            </a:br>
            <a:r>
              <a:rPr lang="en-US" altLang="zh-CN" dirty="0"/>
              <a:t>0006-0009</a:t>
            </a:r>
            <a:r>
              <a:rPr lang="zh-CN" altLang="en-US" dirty="0"/>
              <a:t>：保留，每字节以“</a:t>
            </a:r>
            <a:r>
              <a:rPr lang="en-US" altLang="zh-CN" dirty="0"/>
              <a:t>00”</a:t>
            </a:r>
            <a:r>
              <a:rPr lang="zh-CN" altLang="en-US" dirty="0"/>
              <a:t>填写。</a:t>
            </a:r>
            <a:br>
              <a:rPr lang="zh-CN" altLang="en-US" dirty="0"/>
            </a:br>
            <a:r>
              <a:rPr lang="en-US" altLang="zh-CN" dirty="0"/>
              <a:t>000A-000D</a:t>
            </a:r>
            <a:r>
              <a:rPr lang="zh-CN" altLang="en-US" dirty="0"/>
              <a:t>：记录图像数据区的起始位置。各字节的信息依次含义为：文件头信息块大小，图像描述信息块的大小，图像颜色表的大小，保留（为</a:t>
            </a:r>
            <a:r>
              <a:rPr lang="en-US" altLang="zh-CN" dirty="0"/>
              <a:t>01</a:t>
            </a:r>
            <a:r>
              <a:rPr lang="zh-CN" altLang="en-US" dirty="0"/>
              <a:t>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3713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E4BCB-9789-A390-5221-8266ED880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7F0C2-E767-DD2A-BD50-4E8CF90D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BMP</a:t>
            </a:r>
            <a:r>
              <a:rPr lang="zh-CN" altLang="en-US" dirty="0"/>
              <a:t>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CFE9C-1899-F4D7-9549-486695713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图像描述信息块</a:t>
            </a:r>
          </a:p>
          <a:p>
            <a:pPr marL="0" indent="0">
              <a:buNone/>
            </a:pPr>
            <a:r>
              <a:rPr lang="en-US" altLang="zh-CN" dirty="0"/>
              <a:t>000E-0011</a:t>
            </a:r>
            <a:r>
              <a:rPr lang="zh-CN" altLang="en-US" dirty="0"/>
              <a:t>：图像描述信息块的大小，常为</a:t>
            </a:r>
            <a:r>
              <a:rPr lang="en-US" altLang="zh-CN" dirty="0"/>
              <a:t>28H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0012-0015</a:t>
            </a:r>
            <a:r>
              <a:rPr lang="zh-CN" altLang="en-US" dirty="0"/>
              <a:t>：图像宽度。</a:t>
            </a:r>
            <a:br>
              <a:rPr lang="zh-CN" altLang="en-US" dirty="0"/>
            </a:br>
            <a:r>
              <a:rPr lang="en-US" altLang="zh-CN" dirty="0"/>
              <a:t>0016-0019</a:t>
            </a:r>
            <a:r>
              <a:rPr lang="zh-CN" altLang="en-US" dirty="0"/>
              <a:t>：图像高度。</a:t>
            </a:r>
            <a:br>
              <a:rPr lang="zh-CN" altLang="en-US" dirty="0"/>
            </a:br>
            <a:r>
              <a:rPr lang="en-US" altLang="zh-CN" dirty="0"/>
              <a:t>001A-001B</a:t>
            </a:r>
            <a:r>
              <a:rPr lang="zh-CN" altLang="en-US" dirty="0"/>
              <a:t>：图像的</a:t>
            </a:r>
            <a:r>
              <a:rPr lang="en-US" altLang="zh-CN" dirty="0"/>
              <a:t>plane</a:t>
            </a:r>
            <a:r>
              <a:rPr lang="zh-CN" altLang="en-US" dirty="0"/>
              <a:t>总数（恒为</a:t>
            </a:r>
            <a:r>
              <a:rPr lang="en-US" altLang="zh-CN" dirty="0"/>
              <a:t>1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001C-001D</a:t>
            </a:r>
            <a:r>
              <a:rPr lang="zh-CN" altLang="en-US" dirty="0"/>
              <a:t>：记录像素的位数，很重要的数值，图像的颜色数由该值决定。</a:t>
            </a:r>
            <a:br>
              <a:rPr lang="zh-CN" altLang="en-US" dirty="0"/>
            </a:br>
            <a:r>
              <a:rPr lang="en-US" altLang="zh-CN" dirty="0"/>
              <a:t>001E-0021</a:t>
            </a:r>
            <a:r>
              <a:rPr lang="zh-CN" altLang="en-US" dirty="0"/>
              <a:t>：数据压缩方式（数值位</a:t>
            </a:r>
            <a:r>
              <a:rPr lang="en-US" altLang="zh-CN" dirty="0"/>
              <a:t>0</a:t>
            </a:r>
            <a:r>
              <a:rPr lang="zh-CN" altLang="en-US" dirty="0"/>
              <a:t>：不压缩；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8</a:t>
            </a:r>
            <a:r>
              <a:rPr lang="zh-CN" altLang="en-US" dirty="0"/>
              <a:t>位压缩；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  <a:r>
              <a:rPr lang="zh-CN" altLang="en-US" dirty="0"/>
              <a:t>位压缩）。</a:t>
            </a:r>
            <a:br>
              <a:rPr lang="zh-CN" altLang="en-US" dirty="0"/>
            </a:br>
            <a:r>
              <a:rPr lang="en-US" altLang="zh-CN" dirty="0"/>
              <a:t>0022-0025</a:t>
            </a:r>
            <a:r>
              <a:rPr lang="zh-CN" altLang="en-US" dirty="0"/>
              <a:t>：图像区数据的大小。</a:t>
            </a:r>
            <a:br>
              <a:rPr lang="zh-CN" altLang="en-US" dirty="0"/>
            </a:br>
            <a:r>
              <a:rPr lang="en-US" altLang="zh-CN" dirty="0"/>
              <a:t>0026-0029</a:t>
            </a:r>
            <a:r>
              <a:rPr lang="zh-CN" altLang="en-US" dirty="0"/>
              <a:t>：水平每米有多少像素，在设备无关位图（</a:t>
            </a:r>
            <a:r>
              <a:rPr lang="en-US" altLang="zh-CN" dirty="0"/>
              <a:t>.DIB</a:t>
            </a:r>
            <a:r>
              <a:rPr lang="zh-CN" altLang="en-US" dirty="0"/>
              <a:t>）中，每字节以</a:t>
            </a:r>
            <a:r>
              <a:rPr lang="en-US" altLang="zh-CN" dirty="0"/>
              <a:t>00H</a:t>
            </a:r>
            <a:r>
              <a:rPr lang="zh-CN" altLang="en-US" dirty="0"/>
              <a:t>填写。</a:t>
            </a:r>
            <a:br>
              <a:rPr lang="zh-CN" altLang="en-US" dirty="0"/>
            </a:br>
            <a:r>
              <a:rPr lang="en-US" altLang="zh-CN" dirty="0"/>
              <a:t>002A-002D</a:t>
            </a:r>
            <a:r>
              <a:rPr lang="zh-CN" altLang="en-US" dirty="0"/>
              <a:t>：垂直每米有多少像素，在设备无关位图（</a:t>
            </a:r>
            <a:r>
              <a:rPr lang="en-US" altLang="zh-CN" dirty="0"/>
              <a:t>.DIB</a:t>
            </a:r>
            <a:r>
              <a:rPr lang="zh-CN" altLang="en-US" dirty="0"/>
              <a:t>）中，每字节以</a:t>
            </a:r>
            <a:r>
              <a:rPr lang="en-US" altLang="zh-CN" dirty="0"/>
              <a:t>00H</a:t>
            </a:r>
            <a:r>
              <a:rPr lang="zh-CN" altLang="en-US" dirty="0"/>
              <a:t>填写。</a:t>
            </a:r>
            <a:br>
              <a:rPr lang="zh-CN" altLang="en-US" dirty="0"/>
            </a:br>
            <a:r>
              <a:rPr lang="en-US" altLang="zh-CN" dirty="0"/>
              <a:t>002E-0031</a:t>
            </a:r>
            <a:r>
              <a:rPr lang="zh-CN" altLang="en-US" dirty="0"/>
              <a:t>：此图像所用的颜色数，如值为</a:t>
            </a:r>
            <a:r>
              <a:rPr lang="en-US" altLang="zh-CN" dirty="0"/>
              <a:t>0</a:t>
            </a:r>
            <a:r>
              <a:rPr lang="zh-CN" altLang="en-US" dirty="0"/>
              <a:t>，表示所有颜色一样重要。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415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BCBB8-2E2D-DBE1-055B-908C6B797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4B596-AA86-8FED-ED09-A482CDC0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BMP</a:t>
            </a:r>
            <a:r>
              <a:rPr lang="zh-CN" altLang="en-US" dirty="0"/>
              <a:t>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17BE3-E45E-F9C6-E572-973F5B771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颜色表</a:t>
            </a:r>
          </a:p>
          <a:p>
            <a:r>
              <a:rPr lang="zh-CN" altLang="en-US" dirty="0"/>
              <a:t>  颜色表的大小根据所使用的颜色模式而定：</a:t>
            </a:r>
            <a:r>
              <a:rPr lang="en-US" altLang="zh-CN" dirty="0"/>
              <a:t>2</a:t>
            </a:r>
            <a:r>
              <a:rPr lang="zh-CN" altLang="en-US" dirty="0"/>
              <a:t>色图像为</a:t>
            </a:r>
            <a:r>
              <a:rPr lang="en-US" altLang="zh-CN" dirty="0"/>
              <a:t>8</a:t>
            </a:r>
            <a:r>
              <a:rPr lang="zh-CN" altLang="en-US" dirty="0"/>
              <a:t>字节；</a:t>
            </a:r>
            <a:r>
              <a:rPr lang="en-US" altLang="zh-CN" dirty="0"/>
              <a:t>16</a:t>
            </a:r>
            <a:r>
              <a:rPr lang="zh-CN" altLang="en-US" dirty="0"/>
              <a:t>色图像位</a:t>
            </a:r>
            <a:r>
              <a:rPr lang="en-US" altLang="zh-CN" dirty="0"/>
              <a:t>64</a:t>
            </a:r>
            <a:r>
              <a:rPr lang="zh-CN" altLang="en-US" dirty="0"/>
              <a:t>字节；</a:t>
            </a:r>
            <a:r>
              <a:rPr lang="en-US" altLang="zh-CN" dirty="0"/>
              <a:t>256</a:t>
            </a:r>
            <a:r>
              <a:rPr lang="zh-CN" altLang="en-US" dirty="0"/>
              <a:t>色图像为</a:t>
            </a:r>
            <a:r>
              <a:rPr lang="en-US" altLang="zh-CN" dirty="0"/>
              <a:t>1024</a:t>
            </a:r>
            <a:r>
              <a:rPr lang="zh-CN" altLang="en-US" dirty="0"/>
              <a:t>字节。其中，每</a:t>
            </a:r>
            <a:r>
              <a:rPr lang="en-US" altLang="zh-CN" dirty="0"/>
              <a:t>4</a:t>
            </a:r>
            <a:r>
              <a:rPr lang="zh-CN" altLang="en-US" dirty="0"/>
              <a:t>字节表示一种颜色，并以</a:t>
            </a:r>
            <a:r>
              <a:rPr lang="en-US" altLang="zh-CN" dirty="0"/>
              <a:t>B</a:t>
            </a:r>
            <a:r>
              <a:rPr lang="zh-CN" altLang="en-US" dirty="0"/>
              <a:t>（蓝色）、</a:t>
            </a:r>
            <a:r>
              <a:rPr lang="en-US" altLang="zh-CN" dirty="0"/>
              <a:t>G</a:t>
            </a:r>
            <a:r>
              <a:rPr lang="zh-CN" altLang="en-US" dirty="0"/>
              <a:t>（绿色）、</a:t>
            </a:r>
            <a:r>
              <a:rPr lang="en-US" altLang="zh-CN" dirty="0"/>
              <a:t>R</a:t>
            </a:r>
            <a:r>
              <a:rPr lang="zh-CN" altLang="en-US" dirty="0"/>
              <a:t>（红色）、</a:t>
            </a:r>
            <a:r>
              <a:rPr lang="en-US" altLang="zh-CN" dirty="0"/>
              <a:t>alpha</a:t>
            </a:r>
            <a:r>
              <a:rPr lang="zh-CN" altLang="en-US" dirty="0"/>
              <a:t>（像素的透明度值，一般不需要）。即首先</a:t>
            </a:r>
            <a:r>
              <a:rPr lang="en-US" altLang="zh-CN" dirty="0"/>
              <a:t>4</a:t>
            </a:r>
            <a:r>
              <a:rPr lang="zh-CN" altLang="en-US" dirty="0"/>
              <a:t>字节表示颜色号</a:t>
            </a:r>
            <a:r>
              <a:rPr lang="en-US" altLang="zh-CN" dirty="0"/>
              <a:t>0</a:t>
            </a:r>
            <a:r>
              <a:rPr lang="zh-CN" altLang="en-US" dirty="0"/>
              <a:t>的颜色，接下来表示颜色号</a:t>
            </a:r>
            <a:r>
              <a:rPr lang="en-US" altLang="zh-CN" dirty="0"/>
              <a:t>1</a:t>
            </a:r>
            <a:r>
              <a:rPr lang="zh-CN" altLang="en-US" dirty="0"/>
              <a:t>的颜色，依此类推。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3077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D0944-79F8-7ABF-3F9C-2A8F1F8E0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4B657-7D60-B1CC-ECA8-A1FB6EB3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BMP</a:t>
            </a:r>
            <a:r>
              <a:rPr lang="zh-CN" altLang="en-US" dirty="0"/>
              <a:t>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AB95B-8038-7CC7-3C9D-1D95B6CB2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图像数据区</a:t>
            </a:r>
          </a:p>
          <a:p>
            <a:r>
              <a:rPr lang="zh-CN" altLang="en-US" dirty="0"/>
              <a:t>  颜色表接下来位为位图文件的图像数据区，在此部分记录着每点像素对应的颜色号，其记录方式也随颜色模式而定，既</a:t>
            </a:r>
            <a:r>
              <a:rPr lang="en-US" altLang="zh-CN" dirty="0"/>
              <a:t>2</a:t>
            </a:r>
            <a:r>
              <a:rPr lang="zh-CN" altLang="en-US" dirty="0"/>
              <a:t>色图像每点占</a:t>
            </a:r>
            <a:r>
              <a:rPr lang="en-US" altLang="zh-CN" dirty="0"/>
              <a:t>1</a:t>
            </a:r>
            <a:r>
              <a:rPr lang="zh-CN" altLang="en-US" dirty="0"/>
              <a:t>位（</a:t>
            </a:r>
            <a:r>
              <a:rPr lang="en-US" altLang="zh-CN" dirty="0"/>
              <a:t>8</a:t>
            </a:r>
            <a:r>
              <a:rPr lang="zh-CN" altLang="en-US" dirty="0"/>
              <a:t>位为</a:t>
            </a:r>
            <a:r>
              <a:rPr lang="en-US" altLang="zh-CN" dirty="0"/>
              <a:t>1</a:t>
            </a:r>
            <a:r>
              <a:rPr lang="zh-CN" altLang="en-US" dirty="0"/>
              <a:t>字节）；</a:t>
            </a:r>
            <a:r>
              <a:rPr lang="en-US" altLang="zh-CN" dirty="0"/>
              <a:t>16</a:t>
            </a:r>
            <a:r>
              <a:rPr lang="zh-CN" altLang="en-US" dirty="0"/>
              <a:t>色图像每点占</a:t>
            </a:r>
            <a:r>
              <a:rPr lang="en-US" altLang="zh-CN" dirty="0"/>
              <a:t>4</a:t>
            </a:r>
            <a:r>
              <a:rPr lang="zh-CN" altLang="en-US" dirty="0"/>
              <a:t>位（半字节）；</a:t>
            </a:r>
            <a:r>
              <a:rPr lang="en-US" altLang="zh-CN" dirty="0"/>
              <a:t>256</a:t>
            </a:r>
            <a:r>
              <a:rPr lang="zh-CN" altLang="en-US" dirty="0"/>
              <a:t>色图像每点占</a:t>
            </a:r>
            <a:r>
              <a:rPr lang="en-US" altLang="zh-CN" dirty="0"/>
              <a:t>8</a:t>
            </a:r>
            <a:r>
              <a:rPr lang="zh-CN" altLang="en-US" dirty="0"/>
              <a:t>位（</a:t>
            </a:r>
            <a:r>
              <a:rPr lang="en-US" altLang="zh-CN" dirty="0"/>
              <a:t>1</a:t>
            </a:r>
            <a:r>
              <a:rPr lang="zh-CN" altLang="en-US" dirty="0"/>
              <a:t>字节）；真彩色图像每点占</a:t>
            </a:r>
            <a:r>
              <a:rPr lang="en-US" altLang="zh-CN" dirty="0"/>
              <a:t>24</a:t>
            </a:r>
            <a:r>
              <a:rPr lang="zh-CN" altLang="en-US" dirty="0"/>
              <a:t>位（</a:t>
            </a:r>
            <a:r>
              <a:rPr lang="en-US" altLang="zh-CN" dirty="0"/>
              <a:t>3</a:t>
            </a:r>
            <a:r>
              <a:rPr lang="zh-CN" altLang="en-US" dirty="0"/>
              <a:t>字节）。所以，整个数据区的大小也会随之变化。究其规律而言，可的出如下计算公式：图像数据信息大小</a:t>
            </a:r>
            <a:r>
              <a:rPr lang="en-US" altLang="zh-CN" dirty="0"/>
              <a:t>=</a:t>
            </a:r>
            <a:r>
              <a:rPr lang="zh-CN" altLang="en-US" dirty="0"/>
              <a:t>（图像宽度*图像高度*记录像素的位数）</a:t>
            </a:r>
            <a:r>
              <a:rPr lang="en-US" altLang="zh-CN" dirty="0"/>
              <a:t>/8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9982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E00C2-F169-4913-F13D-86F67DE08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6C353-99A4-F98B-4721-EF58F48E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BMP</a:t>
            </a:r>
            <a:r>
              <a:rPr lang="zh-CN" altLang="en-US" dirty="0"/>
              <a:t>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EEB25-4588-A8F0-B8B0-3999C9860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BMP</a:t>
            </a:r>
            <a:r>
              <a:rPr lang="zh-CN" altLang="en-US" dirty="0"/>
              <a:t>格式虽复杂，不过我都帮你写好了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画图中选择画笔（一定是这个，才有灰度的变化）</a:t>
            </a:r>
            <a:endParaRPr lang="en-US" altLang="zh-CN" dirty="0"/>
          </a:p>
          <a:p>
            <a:r>
              <a:rPr lang="zh-CN" altLang="en-US" dirty="0"/>
              <a:t>尺寸设置为</a:t>
            </a:r>
            <a:r>
              <a:rPr lang="en-US" altLang="zh-CN" dirty="0"/>
              <a:t>28*28</a:t>
            </a:r>
            <a:r>
              <a:rPr lang="zh-CN" altLang="en-US" dirty="0"/>
              <a:t>像素 保存为</a:t>
            </a:r>
            <a:r>
              <a:rPr lang="en-US" altLang="zh-CN" dirty="0"/>
              <a:t>24</a:t>
            </a:r>
            <a:r>
              <a:rPr lang="zh-CN" altLang="en-US" dirty="0"/>
              <a:t>位</a:t>
            </a:r>
            <a:r>
              <a:rPr lang="en-US" altLang="zh-CN" dirty="0"/>
              <a:t>bmp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7CBF6A-6610-FAE4-63F3-FFC5D1EDD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024" y="3509439"/>
            <a:ext cx="8812959" cy="266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680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36D2E-3D5F-B772-B060-D0E81CAD8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BBBDB-E00C-030C-B9DD-4F17AE4B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BMP</a:t>
            </a:r>
            <a:r>
              <a:rPr lang="zh-CN" altLang="en-US" dirty="0"/>
              <a:t>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D3583-6F81-41EE-A54F-0A0822E2F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画完保存、修改以下路径</a:t>
            </a:r>
            <a:endParaRPr lang="en-US" altLang="zh-CN" dirty="0"/>
          </a:p>
          <a:p>
            <a:r>
              <a:rPr lang="en-US" altLang="zh-CN" dirty="0" err="1"/>
              <a:t>Load_parameter</a:t>
            </a:r>
            <a:r>
              <a:rPr lang="zh-CN" altLang="en-US" dirty="0"/>
              <a:t>的参数路径</a:t>
            </a:r>
            <a:endParaRPr lang="en-US" altLang="zh-CN" dirty="0"/>
          </a:p>
          <a:p>
            <a:r>
              <a:rPr lang="en-US" altLang="zh-CN" dirty="0" err="1"/>
              <a:t>Load_displaydata</a:t>
            </a:r>
            <a:r>
              <a:rPr lang="zh-CN" altLang="en-US" dirty="0"/>
              <a:t>的</a:t>
            </a:r>
            <a:r>
              <a:rPr lang="en-US" altLang="zh-CN" dirty="0"/>
              <a:t>bmp</a:t>
            </a:r>
            <a:r>
              <a:rPr lang="zh-CN" altLang="en-US" dirty="0"/>
              <a:t>图片路径</a:t>
            </a:r>
            <a:endParaRPr lang="en-US" altLang="zh-CN" dirty="0"/>
          </a:p>
          <a:p>
            <a:r>
              <a:rPr lang="zh-CN" altLang="en-US" dirty="0"/>
              <a:t>然后使用</a:t>
            </a:r>
            <a:r>
              <a:rPr lang="en-US" altLang="zh-CN" dirty="0" err="1"/>
              <a:t>mnist.loaddisplaydata</a:t>
            </a:r>
            <a:r>
              <a:rPr lang="zh-CN" altLang="en-US" dirty="0"/>
              <a:t>进行加载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.</a:t>
            </a:r>
            <a:r>
              <a:rPr lang="en-US" altLang="zh-CN" dirty="0" err="1"/>
              <a:t>predict_display_data</a:t>
            </a:r>
            <a:r>
              <a:rPr lang="en-US" altLang="zh-CN" dirty="0"/>
              <a:t>();</a:t>
            </a:r>
            <a:r>
              <a:rPr lang="zh-CN" altLang="en-US" dirty="0"/>
              <a:t>进行预测（含载入参数）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98A631-E351-2BB1-92EB-9AEA5CCE1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869" y="198240"/>
            <a:ext cx="3939031" cy="32547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20A192-730D-33BC-68F7-EC7FF0B3A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664" y="4343049"/>
            <a:ext cx="5220429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90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D0D7E-B899-52C4-1502-516E2F43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怎么实际运行的出错率那么高</a:t>
            </a:r>
            <a:r>
              <a:rPr lang="en-US" altLang="zh-CN" dirty="0"/>
              <a:t>???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705D3D-5ABC-5D8D-A8A1-242D616A9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MLP</a:t>
            </a:r>
            <a:r>
              <a:rPr lang="zh-CN" altLang="en-US" dirty="0"/>
              <a:t>多层感知机实际上像个强硬的背书机器、只是通过大量的数据把“看起来像”正确答案的分类记住了，并没有识别特征的能力</a:t>
            </a:r>
            <a:endParaRPr lang="en-US" altLang="zh-CN" dirty="0"/>
          </a:p>
          <a:p>
            <a:r>
              <a:rPr lang="zh-CN" altLang="en-US" dirty="0"/>
              <a:t>所以如果进行平移、旋转变换、答案很可能发生巨大变化</a:t>
            </a:r>
            <a:endParaRPr lang="en-US" altLang="zh-CN" dirty="0"/>
          </a:p>
          <a:p>
            <a:r>
              <a:rPr lang="zh-CN" altLang="en-US" dirty="0"/>
              <a:t>我们的解决策略：</a:t>
            </a:r>
            <a:endParaRPr lang="en-US" altLang="zh-CN" dirty="0"/>
          </a:p>
          <a:p>
            <a:pPr lvl="1"/>
            <a:r>
              <a:rPr lang="zh-CN" altLang="en-US" dirty="0"/>
              <a:t>进行数据加强（上下平移训练集、旋转）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CNN</a:t>
            </a:r>
            <a:r>
              <a:rPr lang="zh-CN" altLang="en-US" dirty="0"/>
              <a:t>（卷积神经网络）提取特征</a:t>
            </a:r>
          </a:p>
        </p:txBody>
      </p:sp>
    </p:spTree>
    <p:extLst>
      <p:ext uri="{BB962C8B-B14F-4D97-AF65-F5344CB8AC3E}">
        <p14:creationId xmlns:p14="http://schemas.microsoft.com/office/powerpoint/2010/main" val="310438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96667-4517-815C-86B2-22A9C08AE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7B3C7-5BDC-BE46-B2C8-5514B7BB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</a:t>
            </a:r>
            <a:r>
              <a:rPr lang="zh-CN" altLang="en-US" dirty="0"/>
              <a:t>矩阵类模板 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29A57-EF2C-276E-682E-6557ADAD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移动构造函数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移动语义的关键实现</a:t>
            </a:r>
            <a:endParaRPr lang="en-US" altLang="zh-CN" dirty="0"/>
          </a:p>
          <a:p>
            <a:pPr lvl="1"/>
            <a:r>
              <a:rPr lang="zh-CN" altLang="en-US" dirty="0"/>
              <a:t>所有权转移、置空原对象</a:t>
            </a:r>
            <a:endParaRPr lang="en-US" altLang="zh-CN" dirty="0"/>
          </a:p>
          <a:p>
            <a:pPr lvl="1"/>
            <a:r>
              <a:rPr lang="zh-CN" altLang="en-US" dirty="0"/>
              <a:t>右值引用、移动语义大大提高函数返回值的效率，避免冗余拷贝</a:t>
            </a:r>
            <a:endParaRPr lang="en-US" altLang="zh-CN" dirty="0"/>
          </a:p>
          <a:p>
            <a:r>
              <a:rPr lang="zh-CN" altLang="en-US" dirty="0"/>
              <a:t>小知识（不学我也不知道）</a:t>
            </a:r>
            <a:endParaRPr lang="en-US" altLang="zh-CN" dirty="0"/>
          </a:p>
          <a:p>
            <a:pPr lvl="1"/>
            <a:r>
              <a:rPr lang="en-US" altLang="zh-CN" dirty="0"/>
              <a:t>Const T&amp; </a:t>
            </a:r>
            <a:r>
              <a:rPr lang="zh-CN" altLang="en-US" dirty="0"/>
              <a:t>既能接受左值引用也能接受右值引用</a:t>
            </a:r>
            <a:endParaRPr lang="en-US" altLang="zh-CN" dirty="0"/>
          </a:p>
          <a:p>
            <a:pPr lvl="1"/>
            <a:r>
              <a:rPr lang="en-US" altLang="zh-CN" dirty="0"/>
              <a:t>T&amp;&amp; </a:t>
            </a:r>
            <a:r>
              <a:rPr lang="zh-CN" altLang="en-US" dirty="0"/>
              <a:t>只能接受右值引用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16562C-9824-F54D-7F86-8D4D6173F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8" y="2178765"/>
            <a:ext cx="9486980" cy="140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1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7A38E-1AFB-78EC-A42D-D242AAD47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E51AC-FC64-6816-67D9-C0257454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</a:t>
            </a:r>
            <a:r>
              <a:rPr lang="zh-CN" altLang="en-US" dirty="0"/>
              <a:t>矩阵类模板 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02EE8-2B21-D6ED-B2B4-23642FE28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拷贝赋值和移动赋值、同构造函数部分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基本运算支持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25B93E-E90B-B871-C978-83275C4BE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58" y="2243769"/>
            <a:ext cx="7287642" cy="7049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07620D-A8B8-E53F-7948-1D3D0E8F5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44" y="3909284"/>
            <a:ext cx="7225476" cy="227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4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0B1AA-331B-B47A-34D0-584ABE433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4D156-B939-B649-7C91-88C23E03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</a:t>
            </a:r>
            <a:r>
              <a:rPr lang="zh-CN" altLang="en-US" dirty="0"/>
              <a:t>矩阵类模板 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18244-FAB4-1E53-1323-7F7E79653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基本运算支持，例：</a:t>
            </a:r>
            <a:endParaRPr lang="en-US" altLang="zh-CN" dirty="0"/>
          </a:p>
          <a:p>
            <a:pPr lvl="1"/>
            <a:r>
              <a:rPr lang="en-US" altLang="zh-CN" dirty="0"/>
              <a:t>A+1//</a:t>
            </a:r>
            <a:r>
              <a:rPr lang="zh-CN" altLang="en-US" dirty="0"/>
              <a:t>每个元素</a:t>
            </a:r>
            <a:r>
              <a:rPr lang="en-US" altLang="zh-CN" dirty="0"/>
              <a:t>+1</a:t>
            </a:r>
          </a:p>
          <a:p>
            <a:pPr lvl="1"/>
            <a:r>
              <a:rPr lang="en-US" altLang="zh-CN" dirty="0"/>
              <a:t>1+A</a:t>
            </a:r>
            <a:r>
              <a:rPr lang="zh-CN" altLang="en-US" dirty="0"/>
              <a:t>、</a:t>
            </a:r>
            <a:r>
              <a:rPr lang="en-US" altLang="zh-CN" dirty="0"/>
              <a:t>A+B</a:t>
            </a:r>
            <a:r>
              <a:rPr lang="zh-CN" altLang="en-US" dirty="0"/>
              <a:t>、</a:t>
            </a:r>
            <a:r>
              <a:rPr lang="en-US" altLang="zh-CN" dirty="0"/>
              <a:t>A+=1</a:t>
            </a:r>
            <a:r>
              <a:rPr lang="zh-CN" altLang="en-US" dirty="0"/>
              <a:t>、</a:t>
            </a:r>
            <a:r>
              <a:rPr lang="en-US" altLang="zh-CN" dirty="0"/>
              <a:t>A+=B</a:t>
            </a:r>
            <a:r>
              <a:rPr lang="zh-CN" altLang="en-US" dirty="0"/>
              <a:t>、</a:t>
            </a:r>
            <a:r>
              <a:rPr lang="en-US" altLang="zh-CN" dirty="0"/>
              <a:t>A-=B</a:t>
            </a:r>
            <a:r>
              <a:rPr lang="zh-CN" altLang="en-US" dirty="0"/>
              <a:t>、</a:t>
            </a:r>
            <a:r>
              <a:rPr lang="en-US" altLang="zh-CN" dirty="0"/>
              <a:t>A-=1</a:t>
            </a:r>
            <a:r>
              <a:rPr lang="zh-CN" altLang="en-US" dirty="0"/>
              <a:t>、</a:t>
            </a:r>
            <a:r>
              <a:rPr lang="en-US" altLang="zh-CN" dirty="0"/>
              <a:t>-A</a:t>
            </a:r>
            <a:r>
              <a:rPr lang="zh-CN" altLang="en-US" dirty="0"/>
              <a:t>、</a:t>
            </a:r>
            <a:r>
              <a:rPr lang="en-US" altLang="zh-CN" dirty="0"/>
              <a:t>A-B</a:t>
            </a:r>
            <a:r>
              <a:rPr lang="zh-CN" altLang="en-US" dirty="0"/>
              <a:t>、</a:t>
            </a:r>
            <a:r>
              <a:rPr lang="en-US" altLang="zh-CN" dirty="0"/>
              <a:t>A-1</a:t>
            </a:r>
          </a:p>
          <a:p>
            <a:pPr lvl="1"/>
            <a:r>
              <a:rPr lang="zh-CN" altLang="en-US" dirty="0"/>
              <a:t>为什么不重载</a:t>
            </a:r>
            <a:r>
              <a:rPr lang="en-US" altLang="zh-CN" dirty="0"/>
              <a:t>1-A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这个东西你看着不难受吗？你看着不难受吗？不难受吗？太不自然了</a:t>
            </a:r>
            <a:endParaRPr lang="en-US" altLang="zh-CN" dirty="0"/>
          </a:p>
          <a:p>
            <a:pPr lvl="1"/>
            <a:r>
              <a:rPr lang="zh-CN" altLang="en-US" dirty="0"/>
              <a:t>还有数乘、矩阵乘法、逐元素相乘</a:t>
            </a:r>
            <a:r>
              <a:rPr lang="en-US" altLang="zh-CN" dirty="0"/>
              <a:t>^</a:t>
            </a:r>
            <a:r>
              <a:rPr lang="zh-CN" altLang="en-US" dirty="0"/>
              <a:t>（在神经网络中会大量使用）</a:t>
            </a:r>
            <a:endParaRPr lang="en-US" altLang="zh-CN" dirty="0"/>
          </a:p>
          <a:p>
            <a:pPr lvl="1"/>
            <a:r>
              <a:rPr lang="zh-CN" altLang="en-US" dirty="0"/>
              <a:t>转置</a:t>
            </a:r>
            <a:r>
              <a:rPr lang="en-US" altLang="zh-CN" dirty="0"/>
              <a:t>.transpose()</a:t>
            </a:r>
          </a:p>
          <a:p>
            <a:r>
              <a:rPr lang="zh-CN" altLang="en-US" dirty="0"/>
              <a:t>异常处理：尺寸不匹配等</a:t>
            </a:r>
            <a:endParaRPr lang="en-US" altLang="zh-CN" dirty="0"/>
          </a:p>
          <a:p>
            <a:pPr lvl="1"/>
            <a:r>
              <a:rPr lang="zh-CN" altLang="en-US" dirty="0"/>
              <a:t>可以改成 </a:t>
            </a:r>
            <a:r>
              <a:rPr lang="en-US" altLang="zh-CN" dirty="0"/>
              <a:t>throw std::</a:t>
            </a:r>
            <a:r>
              <a:rPr lang="en-US" altLang="zh-CN" dirty="0" err="1"/>
              <a:t>invalid_argument</a:t>
            </a:r>
            <a:r>
              <a:rPr lang="zh-CN" altLang="en-US" dirty="0"/>
              <a:t>（但方便调试此程序未写）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425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23760-4F90-86D8-0843-044299548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BA2BE-73A0-DDCD-447B-C046F46F4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</a:t>
            </a:r>
            <a:r>
              <a:rPr lang="zh-CN" altLang="en-US" dirty="0"/>
              <a:t>矩阵类模板 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D8222-FF31-18D8-30CF-A8A87022D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逐元素一元函数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用模板函数不用函数指针看起来清爽多了</a:t>
            </a:r>
            <a:endParaRPr lang="en-US" altLang="zh-CN" dirty="0"/>
          </a:p>
          <a:p>
            <a:r>
              <a:rPr lang="zh-CN" altLang="en-US" dirty="0"/>
              <a:t>逐元素二元函数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ED6774-1330-E2B2-F1FE-C3F7A186A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720" y="1564061"/>
            <a:ext cx="5654389" cy="17011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62343B1-A881-42BD-03CF-D360D79B1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720" y="3879524"/>
            <a:ext cx="5273471" cy="243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3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ADA28-4615-3BCE-14E3-14FC0503A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D1778-F320-BC51-EE90-E3C67EC9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</a:t>
            </a:r>
            <a:r>
              <a:rPr lang="zh-CN" altLang="en-US" dirty="0"/>
              <a:t>矩阵类模板 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9B04D-1153-55D1-0874-6342B31F2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flatten</a:t>
            </a:r>
            <a:r>
              <a:rPr lang="zh-CN" altLang="en-US" dirty="0"/>
              <a:t>展平操作 一种特殊的</a:t>
            </a:r>
            <a:r>
              <a:rPr lang="en-US" altLang="zh-CN" dirty="0"/>
              <a:t>reshape</a:t>
            </a:r>
            <a:r>
              <a:rPr lang="zh-CN" altLang="en-US" dirty="0"/>
              <a:t>（其实不需要、因为训练数据就是线性存储的）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extend</a:t>
            </a:r>
            <a:r>
              <a:rPr lang="zh-CN" altLang="en-US" dirty="0"/>
              <a:t>操作 ：相当于</a:t>
            </a:r>
            <a:r>
              <a:rPr lang="en-US" altLang="zh-CN" dirty="0" err="1"/>
              <a:t>numpy</a:t>
            </a:r>
            <a:r>
              <a:rPr lang="zh-CN" altLang="en-US" dirty="0"/>
              <a:t>的广播机制，但将其显式化比较不容易出锅</a:t>
            </a:r>
            <a:endParaRPr lang="en-US" altLang="zh-CN" dirty="0"/>
          </a:p>
          <a:p>
            <a:r>
              <a:rPr lang="en-US" altLang="zh-CN" dirty="0" err="1"/>
              <a:t>max_col</a:t>
            </a:r>
            <a:r>
              <a:rPr lang="zh-CN" altLang="en-US" dirty="0"/>
              <a:t>：计算</a:t>
            </a:r>
            <a:r>
              <a:rPr lang="en-US" altLang="zh-CN" dirty="0" err="1"/>
              <a:t>softmax</a:t>
            </a:r>
            <a:r>
              <a:rPr lang="zh-CN" altLang="en-US" dirty="0"/>
              <a:t>层需要使用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E4C8FC-B1D2-2699-004D-FF3CC044D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67" y="2785359"/>
            <a:ext cx="8526065" cy="3238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6214BBF-CCF0-3B1A-1F75-3BE6D86AD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270" y="3262904"/>
            <a:ext cx="7459116" cy="4858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93BD049-C170-BCE8-0C15-C7A5D946A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48" y="5159804"/>
            <a:ext cx="10307488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17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2530</TotalTime>
  <Words>2378</Words>
  <Application>Microsoft Office PowerPoint</Application>
  <PresentationFormat>宽屏</PresentationFormat>
  <Paragraphs>187</Paragraphs>
  <Slides>46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1" baseType="lpstr">
      <vt:lpstr>PingFang SC</vt:lpstr>
      <vt:lpstr>等线</vt:lpstr>
      <vt:lpstr>等线 Light</vt:lpstr>
      <vt:lpstr>Arial</vt:lpstr>
      <vt:lpstr>Office 主题​​</vt:lpstr>
      <vt:lpstr>MLP-cpp version</vt:lpstr>
      <vt:lpstr>神经网络原理</vt:lpstr>
      <vt:lpstr>Matrix 矩阵类模板</vt:lpstr>
      <vt:lpstr>Matrix 矩阵类模板  函数</vt:lpstr>
      <vt:lpstr>Matrix 矩阵类模板 函数</vt:lpstr>
      <vt:lpstr>Matrix 矩阵类模板 函数</vt:lpstr>
      <vt:lpstr>Matrix 矩阵类模板 函数</vt:lpstr>
      <vt:lpstr>Matrix 矩阵类模板 函数</vt:lpstr>
      <vt:lpstr>Matrix 矩阵类模板 函数</vt:lpstr>
      <vt:lpstr>Matrix 矩阵类模板 函数</vt:lpstr>
      <vt:lpstr>Parameter超参数</vt:lpstr>
      <vt:lpstr>Node节点基类</vt:lpstr>
      <vt:lpstr>Node节点基类</vt:lpstr>
      <vt:lpstr>Relu层（无参、激活函数）</vt:lpstr>
      <vt:lpstr>Linear层（有参）</vt:lpstr>
      <vt:lpstr>Linear层（有参）</vt:lpstr>
      <vt:lpstr>Linear层（有参）</vt:lpstr>
      <vt:lpstr>Linear层（有参）</vt:lpstr>
      <vt:lpstr>Sigmoid Softmax CrossEntropy </vt:lpstr>
      <vt:lpstr>训练上的一些优化</vt:lpstr>
      <vt:lpstr>MNIST数据集介绍</vt:lpstr>
      <vt:lpstr>MNIST数据集介绍</vt:lpstr>
      <vt:lpstr>PowerPoint 演示文稿</vt:lpstr>
      <vt:lpstr>MNIST数据集格式与使用</vt:lpstr>
      <vt:lpstr>MNIST数据集格式与使用</vt:lpstr>
      <vt:lpstr>MNIST数据集格式与使用</vt:lpstr>
      <vt:lpstr>MNIST数据集格式与使用</vt:lpstr>
      <vt:lpstr>MNIST数据集格式与使用</vt:lpstr>
      <vt:lpstr>MNIST数据集格式与使用</vt:lpstr>
      <vt:lpstr>MNIST数据集格式与使用-load_testdata</vt:lpstr>
      <vt:lpstr>MNIST数据集格式与使用</vt:lpstr>
      <vt:lpstr>MNIST数据集格式与使用-大尾端和小尾端</vt:lpstr>
      <vt:lpstr>MNIST数据集格式与使用-大尾端和小尾端</vt:lpstr>
      <vt:lpstr>如何训练？</vt:lpstr>
      <vt:lpstr>实际训练数据展示与分析-四层结构</vt:lpstr>
      <vt:lpstr>实际训练数据展示与分析-三层结构</vt:lpstr>
      <vt:lpstr>实际训练数据展示与分析-两层结构</vt:lpstr>
      <vt:lpstr>训练完了那我们自己上手试试它预测得怎样呗</vt:lpstr>
      <vt:lpstr>BMP格式</vt:lpstr>
      <vt:lpstr>BMP格式</vt:lpstr>
      <vt:lpstr>BMP格式</vt:lpstr>
      <vt:lpstr>BMP格式</vt:lpstr>
      <vt:lpstr>BMP格式</vt:lpstr>
      <vt:lpstr>BMP格式</vt:lpstr>
      <vt:lpstr>BMP格式</vt:lpstr>
      <vt:lpstr>怎么实际运行的出错率那么高???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宇辉 潘</dc:creator>
  <cp:lastModifiedBy>宇辉 潘</cp:lastModifiedBy>
  <cp:revision>5</cp:revision>
  <dcterms:created xsi:type="dcterms:W3CDTF">2025-06-29T08:25:11Z</dcterms:created>
  <dcterms:modified xsi:type="dcterms:W3CDTF">2025-07-03T10:40:57Z</dcterms:modified>
</cp:coreProperties>
</file>