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92" r:id="rId5"/>
    <p:sldId id="293" r:id="rId6"/>
    <p:sldId id="268" r:id="rId7"/>
    <p:sldId id="271" r:id="rId8"/>
    <p:sldId id="272" r:id="rId9"/>
    <p:sldId id="274" r:id="rId10"/>
    <p:sldId id="275" r:id="rId11"/>
    <p:sldId id="276" r:id="rId12"/>
    <p:sldId id="280" r:id="rId13"/>
    <p:sldId id="281" r:id="rId14"/>
    <p:sldId id="282" r:id="rId15"/>
    <p:sldId id="283" r:id="rId16"/>
    <p:sldId id="284" r:id="rId17"/>
    <p:sldId id="286" r:id="rId18"/>
    <p:sldId id="287" r:id="rId19"/>
    <p:sldId id="288" r:id="rId20"/>
    <p:sldId id="289" r:id="rId21"/>
    <p:sldId id="290" r:id="rId22"/>
    <p:sldId id="291" r:id="rId23"/>
    <p:sldId id="265"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93A"/>
    <a:srgbClr val="002060"/>
    <a:srgbClr val="D6DC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7" d="100"/>
          <a:sy n="97" d="100"/>
        </p:scale>
        <p:origin x="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solidFill>
                  <a:srgbClr val="002060"/>
                </a:solidFill>
              </a:rPr>
              <a:t>Crude birth rate</a:t>
            </a:r>
            <a:r>
              <a:rPr lang="en-US" altLang="zh-CN" baseline="0" dirty="0">
                <a:solidFill>
                  <a:srgbClr val="002060"/>
                </a:solidFill>
              </a:rPr>
              <a:t> in Europe from 1968 to 2022 (live births per 1000 population)</a:t>
            </a:r>
            <a:endParaRPr lang="zh-CN" altLang="en-US" dirty="0">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rgbClr val="F9993A"/>
              </a:solidFill>
              <a:round/>
            </a:ln>
            <a:effectLst/>
          </c:spPr>
          <c:marker>
            <c:symbol val="none"/>
          </c:marker>
          <c:cat>
            <c:strRef>
              <c:f>Data!$B$24:$B$77</c:f>
              <c:strCache>
                <c:ptCount val="54"/>
                <c:pt idx="0">
                  <c:v>1968</c:v>
                </c:pt>
                <c:pt idx="1">
                  <c:v>1969</c:v>
                </c:pt>
                <c:pt idx="2">
                  <c:v>1970</c:v>
                </c:pt>
                <c:pt idx="3">
                  <c:v>1971</c:v>
                </c:pt>
                <c:pt idx="4">
                  <c:v>1972</c:v>
                </c:pt>
                <c:pt idx="5">
                  <c:v>1973</c:v>
                </c:pt>
                <c:pt idx="6">
                  <c:v>1974</c:v>
                </c:pt>
                <c:pt idx="7">
                  <c:v>1975</c:v>
                </c:pt>
                <c:pt idx="8">
                  <c:v>1976</c:v>
                </c:pt>
                <c:pt idx="9">
                  <c:v>1977</c:v>
                </c:pt>
                <c:pt idx="10">
                  <c:v>1978</c:v>
                </c:pt>
                <c:pt idx="11">
                  <c:v>1979</c:v>
                </c:pt>
                <c:pt idx="12">
                  <c:v>1980</c:v>
                </c:pt>
                <c:pt idx="13">
                  <c:v>1981</c:v>
                </c:pt>
                <c:pt idx="14">
                  <c:v>1982</c:v>
                </c:pt>
                <c:pt idx="15">
                  <c:v>1983</c:v>
                </c:pt>
                <c:pt idx="16">
                  <c:v>1984</c:v>
                </c:pt>
                <c:pt idx="17">
                  <c:v>1985</c:v>
                </c:pt>
                <c:pt idx="18">
                  <c:v>1986</c:v>
                </c:pt>
                <c:pt idx="19">
                  <c:v>1987</c:v>
                </c:pt>
                <c:pt idx="20">
                  <c:v>1988</c:v>
                </c:pt>
                <c:pt idx="21">
                  <c:v>1989</c:v>
                </c:pt>
                <c:pt idx="22">
                  <c:v>1990</c:v>
                </c:pt>
                <c:pt idx="23">
                  <c:v>1991</c:v>
                </c:pt>
                <c:pt idx="24">
                  <c:v>1992</c:v>
                </c:pt>
                <c:pt idx="25">
                  <c:v>1993</c:v>
                </c:pt>
                <c:pt idx="26">
                  <c:v>1994</c:v>
                </c:pt>
                <c:pt idx="27">
                  <c:v>1995</c:v>
                </c:pt>
                <c:pt idx="28">
                  <c:v>1996</c:v>
                </c:pt>
                <c:pt idx="29">
                  <c:v>1997</c:v>
                </c:pt>
                <c:pt idx="30">
                  <c:v>1998</c:v>
                </c:pt>
                <c:pt idx="31">
                  <c:v>1999</c:v>
                </c:pt>
                <c:pt idx="32">
                  <c:v>2000</c:v>
                </c:pt>
                <c:pt idx="33">
                  <c:v>2001</c:v>
                </c:pt>
                <c:pt idx="34">
                  <c:v>2002</c:v>
                </c:pt>
                <c:pt idx="35">
                  <c:v>2003</c:v>
                </c:pt>
                <c:pt idx="36">
                  <c:v>2004</c:v>
                </c:pt>
                <c:pt idx="37">
                  <c:v>2005</c:v>
                </c:pt>
                <c:pt idx="38">
                  <c:v>2006</c:v>
                </c:pt>
                <c:pt idx="39">
                  <c:v>2007</c:v>
                </c:pt>
                <c:pt idx="40">
                  <c:v>2008</c:v>
                </c:pt>
                <c:pt idx="41">
                  <c:v>2009</c:v>
                </c:pt>
                <c:pt idx="42">
                  <c:v>2010</c:v>
                </c:pt>
                <c:pt idx="43">
                  <c:v>2011</c:v>
                </c:pt>
                <c:pt idx="44">
                  <c:v>2012</c:v>
                </c:pt>
                <c:pt idx="45">
                  <c:v>2013</c:v>
                </c:pt>
                <c:pt idx="46">
                  <c:v>2014</c:v>
                </c:pt>
                <c:pt idx="47">
                  <c:v>2015</c:v>
                </c:pt>
                <c:pt idx="48">
                  <c:v>2016</c:v>
                </c:pt>
                <c:pt idx="49">
                  <c:v>2017</c:v>
                </c:pt>
                <c:pt idx="50">
                  <c:v>2018</c:v>
                </c:pt>
                <c:pt idx="51">
                  <c:v>2019</c:v>
                </c:pt>
                <c:pt idx="52">
                  <c:v>2020</c:v>
                </c:pt>
                <c:pt idx="53">
                  <c:v>2021</c:v>
                </c:pt>
              </c:strCache>
              <c:extLst/>
            </c:strRef>
          </c:cat>
          <c:val>
            <c:numRef>
              <c:f>Data!$C$24:$C$77</c:f>
              <c:numCache>
                <c:formatCode>#,##0.00</c:formatCode>
                <c:ptCount val="54"/>
                <c:pt idx="0">
                  <c:v>16.7</c:v>
                </c:pt>
                <c:pt idx="1">
                  <c:v>16.399999999999999</c:v>
                </c:pt>
                <c:pt idx="2">
                  <c:v>16.100000000000001</c:v>
                </c:pt>
                <c:pt idx="3">
                  <c:v>16.100000000000001</c:v>
                </c:pt>
                <c:pt idx="4">
                  <c:v>15.8</c:v>
                </c:pt>
                <c:pt idx="5">
                  <c:v>15.4</c:v>
                </c:pt>
                <c:pt idx="6">
                  <c:v>15.5</c:v>
                </c:pt>
                <c:pt idx="7">
                  <c:v>15.2</c:v>
                </c:pt>
                <c:pt idx="8">
                  <c:v>15.1</c:v>
                </c:pt>
                <c:pt idx="9">
                  <c:v>14.9</c:v>
                </c:pt>
                <c:pt idx="10">
                  <c:v>14.8</c:v>
                </c:pt>
                <c:pt idx="11">
                  <c:v>14.7</c:v>
                </c:pt>
                <c:pt idx="12">
                  <c:v>14.7</c:v>
                </c:pt>
                <c:pt idx="13">
                  <c:v>14.4</c:v>
                </c:pt>
                <c:pt idx="14">
                  <c:v>14.4</c:v>
                </c:pt>
                <c:pt idx="15">
                  <c:v>14.4</c:v>
                </c:pt>
                <c:pt idx="16">
                  <c:v>14.3</c:v>
                </c:pt>
                <c:pt idx="17">
                  <c:v>14.1</c:v>
                </c:pt>
                <c:pt idx="18">
                  <c:v>14.1</c:v>
                </c:pt>
                <c:pt idx="19" formatCode="#,##0">
                  <c:v>14</c:v>
                </c:pt>
                <c:pt idx="20">
                  <c:v>13.7</c:v>
                </c:pt>
                <c:pt idx="21">
                  <c:v>13.2</c:v>
                </c:pt>
                <c:pt idx="22">
                  <c:v>12.8</c:v>
                </c:pt>
                <c:pt idx="23">
                  <c:v>12.3</c:v>
                </c:pt>
                <c:pt idx="24">
                  <c:v>11.8</c:v>
                </c:pt>
                <c:pt idx="25">
                  <c:v>11.2</c:v>
                </c:pt>
                <c:pt idx="26">
                  <c:v>10.9</c:v>
                </c:pt>
                <c:pt idx="27">
                  <c:v>10.5</c:v>
                </c:pt>
                <c:pt idx="28">
                  <c:v>10.4</c:v>
                </c:pt>
                <c:pt idx="29">
                  <c:v>10.3</c:v>
                </c:pt>
                <c:pt idx="30">
                  <c:v>10.1</c:v>
                </c:pt>
                <c:pt idx="31" formatCode="#,##0">
                  <c:v>10</c:v>
                </c:pt>
                <c:pt idx="32">
                  <c:v>10.1</c:v>
                </c:pt>
                <c:pt idx="33" formatCode="#,##0">
                  <c:v>10</c:v>
                </c:pt>
                <c:pt idx="34">
                  <c:v>10.1</c:v>
                </c:pt>
                <c:pt idx="35">
                  <c:v>10.199999999999999</c:v>
                </c:pt>
                <c:pt idx="36">
                  <c:v>10.4</c:v>
                </c:pt>
                <c:pt idx="37">
                  <c:v>10.4</c:v>
                </c:pt>
                <c:pt idx="38">
                  <c:v>10.6</c:v>
                </c:pt>
                <c:pt idx="39">
                  <c:v>10.8</c:v>
                </c:pt>
                <c:pt idx="40">
                  <c:v>11.2</c:v>
                </c:pt>
                <c:pt idx="41">
                  <c:v>11.2</c:v>
                </c:pt>
                <c:pt idx="42">
                  <c:v>11.2</c:v>
                </c:pt>
                <c:pt idx="43" formatCode="#,##0">
                  <c:v>11</c:v>
                </c:pt>
                <c:pt idx="44">
                  <c:v>11.1</c:v>
                </c:pt>
                <c:pt idx="45">
                  <c:v>10.9</c:v>
                </c:pt>
                <c:pt idx="46">
                  <c:v>10.9</c:v>
                </c:pt>
                <c:pt idx="47">
                  <c:v>10.8</c:v>
                </c:pt>
                <c:pt idx="48">
                  <c:v>10.7</c:v>
                </c:pt>
                <c:pt idx="49">
                  <c:v>10.199999999999999</c:v>
                </c:pt>
                <c:pt idx="50">
                  <c:v>9.9</c:v>
                </c:pt>
                <c:pt idx="51">
                  <c:v>9.5</c:v>
                </c:pt>
                <c:pt idx="52">
                  <c:v>9.3000000000000007</c:v>
                </c:pt>
                <c:pt idx="53">
                  <c:v>9.1999999999999993</c:v>
                </c:pt>
              </c:numCache>
              <c:extLst/>
            </c:numRef>
          </c:val>
          <c:smooth val="0"/>
          <c:extLst>
            <c:ext xmlns:c16="http://schemas.microsoft.com/office/drawing/2014/chart" uri="{C3380CC4-5D6E-409C-BE32-E72D297353CC}">
              <c16:uniqueId val="{00000000-E151-4A4A-83EC-62FB59E336A9}"/>
            </c:ext>
          </c:extLst>
        </c:ser>
        <c:dLbls>
          <c:showLegendKey val="0"/>
          <c:showVal val="0"/>
          <c:showCatName val="0"/>
          <c:showSerName val="0"/>
          <c:showPercent val="0"/>
          <c:showBubbleSize val="0"/>
        </c:dLbls>
        <c:smooth val="0"/>
        <c:axId val="616506191"/>
        <c:axId val="616507023"/>
      </c:lineChart>
      <c:catAx>
        <c:axId val="616506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zh-CN"/>
          </a:p>
        </c:txPr>
        <c:crossAx val="616507023"/>
        <c:crosses val="autoZero"/>
        <c:auto val="1"/>
        <c:lblAlgn val="ctr"/>
        <c:lblOffset val="100"/>
        <c:noMultiLvlLbl val="0"/>
      </c:catAx>
      <c:valAx>
        <c:axId val="616507023"/>
        <c:scaling>
          <c:orientation val="minMax"/>
          <c:max val="22.5"/>
          <c:min val="7.5"/>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zh-CN"/>
          </a:p>
        </c:txPr>
        <c:crossAx val="61650619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hyperlink" Target="http://ssli.ee.washington.edu/~bilmes/mypubs/bilmes1997-em.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lackarbs.com/blog/introduction-hidden-markov-models-python-networkx-sklearn/2/9/2017"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E44AC71-6A5C-7D95-25FF-1E6889BB309E}"/>
              </a:ext>
            </a:extLst>
          </p:cNvPr>
          <p:cNvSpPr>
            <a:spLocks noGrp="1"/>
          </p:cNvSpPr>
          <p:nvPr>
            <p:ph type="subTitle" idx="1"/>
          </p:nvPr>
        </p:nvSpPr>
        <p:spPr>
          <a:xfrm>
            <a:off x="1524000" y="684457"/>
            <a:ext cx="9144000" cy="1664677"/>
          </a:xfrm>
          <a:solidFill>
            <a:schemeClr val="tx2">
              <a:lumMod val="20000"/>
              <a:lumOff val="80000"/>
            </a:schemeClr>
          </a:solidFill>
          <a:ln>
            <a:solidFill>
              <a:schemeClr val="bg1"/>
            </a:solidFill>
          </a:ln>
        </p:spPr>
        <p:txBody>
          <a:bodyPr>
            <a:normAutofit/>
          </a:bodyPr>
          <a:lstStyle/>
          <a:p>
            <a:r>
              <a:rPr lang="en-US" sz="3600" dirty="0">
                <a:solidFill>
                  <a:srgbClr val="002060"/>
                </a:solidFill>
              </a:rPr>
              <a:t>Forecasting UK population growth rate using Hidden Markov Model based on theory of the Second Demographic Transition</a:t>
            </a:r>
          </a:p>
        </p:txBody>
      </p:sp>
      <p:sp>
        <p:nvSpPr>
          <p:cNvPr id="6" name="文本框 5">
            <a:extLst>
              <a:ext uri="{FF2B5EF4-FFF2-40B4-BE49-F238E27FC236}">
                <a16:creationId xmlns:a16="http://schemas.microsoft.com/office/drawing/2014/main" id="{13BA466F-B8A9-37E4-50C9-FC0680A1AC95}"/>
              </a:ext>
            </a:extLst>
          </p:cNvPr>
          <p:cNvSpPr txBox="1"/>
          <p:nvPr/>
        </p:nvSpPr>
        <p:spPr>
          <a:xfrm>
            <a:off x="2631968" y="4383705"/>
            <a:ext cx="7510837" cy="1323439"/>
          </a:xfrm>
          <a:prstGeom prst="rect">
            <a:avLst/>
          </a:prstGeom>
          <a:solidFill>
            <a:srgbClr val="D6DCE5"/>
          </a:solidFill>
          <a:ln>
            <a:solidFill>
              <a:schemeClr val="bg1"/>
            </a:solidFill>
          </a:ln>
        </p:spPr>
        <p:txBody>
          <a:bodyPr wrap="square" rtlCol="0">
            <a:spAutoFit/>
          </a:bodyPr>
          <a:lstStyle/>
          <a:p>
            <a:r>
              <a:rPr lang="en-GB" sz="2000" dirty="0">
                <a:solidFill>
                  <a:srgbClr val="002060"/>
                </a:solidFill>
              </a:rPr>
              <a:t>Author</a:t>
            </a:r>
          </a:p>
          <a:p>
            <a:r>
              <a:rPr lang="en-GB" sz="2000" dirty="0">
                <a:solidFill>
                  <a:srgbClr val="002060"/>
                </a:solidFill>
              </a:rPr>
              <a:t>&amp;P</a:t>
            </a:r>
            <a:r>
              <a:rPr lang="en-US" altLang="zh-CN" sz="2000" dirty="0" err="1">
                <a:solidFill>
                  <a:srgbClr val="002060"/>
                </a:solidFill>
              </a:rPr>
              <a:t>resenter</a:t>
            </a:r>
            <a:r>
              <a:rPr lang="en-GB" sz="2000" dirty="0">
                <a:solidFill>
                  <a:srgbClr val="002060"/>
                </a:solidFill>
              </a:rPr>
              <a:t>:  </a:t>
            </a:r>
            <a:r>
              <a:rPr lang="en-GB" sz="2000" dirty="0" err="1">
                <a:solidFill>
                  <a:srgbClr val="002060"/>
                </a:solidFill>
              </a:rPr>
              <a:t>Yuanhe</a:t>
            </a:r>
            <a:r>
              <a:rPr lang="en-GB" sz="2000" dirty="0">
                <a:solidFill>
                  <a:srgbClr val="002060"/>
                </a:solidFill>
              </a:rPr>
              <a:t> Zhang           Supervisor: Dr Krzysztof </a:t>
            </a:r>
            <a:r>
              <a:rPr lang="en-GB" sz="2000" dirty="0" err="1">
                <a:solidFill>
                  <a:srgbClr val="002060"/>
                </a:solidFill>
              </a:rPr>
              <a:t>Łatuszyński</a:t>
            </a:r>
            <a:endParaRPr lang="en-GB" sz="2000" dirty="0">
              <a:solidFill>
                <a:srgbClr val="002060"/>
              </a:solidFill>
            </a:endParaRPr>
          </a:p>
          <a:p>
            <a:r>
              <a:rPr lang="en-GB" sz="2000" dirty="0">
                <a:solidFill>
                  <a:srgbClr val="002060"/>
                </a:solidFill>
              </a:rPr>
              <a:t>                        </a:t>
            </a:r>
            <a:r>
              <a:rPr lang="en-GB" sz="2000" dirty="0" err="1">
                <a:solidFill>
                  <a:srgbClr val="002060"/>
                </a:solidFill>
              </a:rPr>
              <a:t>Jialong</a:t>
            </a:r>
            <a:r>
              <a:rPr lang="en-GB" sz="2000">
                <a:solidFill>
                  <a:srgbClr val="002060"/>
                </a:solidFill>
              </a:rPr>
              <a:t> Xu</a:t>
            </a:r>
            <a:endParaRPr lang="en-GB" sz="2000" dirty="0">
              <a:solidFill>
                <a:srgbClr val="002060"/>
              </a:solidFill>
            </a:endParaRPr>
          </a:p>
          <a:p>
            <a:r>
              <a:rPr lang="en-GB" sz="2000" dirty="0">
                <a:solidFill>
                  <a:srgbClr val="002060"/>
                </a:solidFill>
              </a:rPr>
              <a:t>                        Wen Jiang</a:t>
            </a:r>
          </a:p>
        </p:txBody>
      </p:sp>
      <p:pic>
        <p:nvPicPr>
          <p:cNvPr id="17" name="图片 16" descr="图标&#10;&#10;描述已自动生成">
            <a:extLst>
              <a:ext uri="{FF2B5EF4-FFF2-40B4-BE49-F238E27FC236}">
                <a16:creationId xmlns:a16="http://schemas.microsoft.com/office/drawing/2014/main" id="{160752CF-D9E5-DC23-5D23-56B62EE54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550" y="2814696"/>
            <a:ext cx="1265952" cy="1265952"/>
          </a:xfrm>
          <a:prstGeom prst="rect">
            <a:avLst/>
          </a:prstGeom>
        </p:spPr>
      </p:pic>
      <p:pic>
        <p:nvPicPr>
          <p:cNvPr id="19" name="图片 18" descr="图标&#10;&#10;描述已自动生成">
            <a:extLst>
              <a:ext uri="{FF2B5EF4-FFF2-40B4-BE49-F238E27FC236}">
                <a16:creationId xmlns:a16="http://schemas.microsoft.com/office/drawing/2014/main" id="{9D3A8AAC-34B7-1A98-17BB-7873A3832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424" y="2786815"/>
            <a:ext cx="1490752" cy="1490752"/>
          </a:xfrm>
          <a:prstGeom prst="rect">
            <a:avLst/>
          </a:prstGeom>
        </p:spPr>
      </p:pic>
      <p:pic>
        <p:nvPicPr>
          <p:cNvPr id="21" name="图片 20" descr="图标&#10;&#10;描述已自动生成">
            <a:extLst>
              <a:ext uri="{FF2B5EF4-FFF2-40B4-BE49-F238E27FC236}">
                <a16:creationId xmlns:a16="http://schemas.microsoft.com/office/drawing/2014/main" id="{21529BC6-1C6F-72BF-E1C1-07195662F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473" y="2725598"/>
            <a:ext cx="1539721" cy="1539721"/>
          </a:xfrm>
          <a:prstGeom prst="rect">
            <a:avLst/>
          </a:prstGeom>
        </p:spPr>
      </p:pic>
      <p:pic>
        <p:nvPicPr>
          <p:cNvPr id="23" name="图片 22" descr="图标&#10;&#10;描述已自动生成">
            <a:extLst>
              <a:ext uri="{FF2B5EF4-FFF2-40B4-BE49-F238E27FC236}">
                <a16:creationId xmlns:a16="http://schemas.microsoft.com/office/drawing/2014/main" id="{524D7498-7F38-7C64-E054-20E40C111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0782" y="2786815"/>
            <a:ext cx="1621345" cy="1621345"/>
          </a:xfrm>
          <a:prstGeom prst="rect">
            <a:avLst/>
          </a:prstGeom>
        </p:spPr>
      </p:pic>
      <p:sp>
        <p:nvSpPr>
          <p:cNvPr id="5" name="文本框 4">
            <a:extLst>
              <a:ext uri="{FF2B5EF4-FFF2-40B4-BE49-F238E27FC236}">
                <a16:creationId xmlns:a16="http://schemas.microsoft.com/office/drawing/2014/main" id="{3A8F07E0-EFBC-C771-FA53-824533596EAF}"/>
              </a:ext>
            </a:extLst>
          </p:cNvPr>
          <p:cNvSpPr txBox="1"/>
          <p:nvPr/>
        </p:nvSpPr>
        <p:spPr>
          <a:xfrm>
            <a:off x="3048473" y="3245754"/>
            <a:ext cx="6096946" cy="369332"/>
          </a:xfrm>
          <a:prstGeom prst="rect">
            <a:avLst/>
          </a:prstGeom>
          <a:noFill/>
        </p:spPr>
        <p:txBody>
          <a:bodyPr wrap="square">
            <a:spAutoFit/>
          </a:bodyPr>
          <a:lstStyle/>
          <a:p>
            <a:r>
              <a:rPr lang="en-US" b="0" dirty="0">
                <a:effectLst/>
              </a:rPr>
              <a:t> </a:t>
            </a:r>
            <a:endParaRPr lang="en-GB" dirty="0"/>
          </a:p>
        </p:txBody>
      </p:sp>
      <p:sp>
        <p:nvSpPr>
          <p:cNvPr id="8" name="文本框 7">
            <a:extLst>
              <a:ext uri="{FF2B5EF4-FFF2-40B4-BE49-F238E27FC236}">
                <a16:creationId xmlns:a16="http://schemas.microsoft.com/office/drawing/2014/main" id="{71F14971-A990-A7F1-9526-59540BDE884D}"/>
              </a:ext>
            </a:extLst>
          </p:cNvPr>
          <p:cNvSpPr txBox="1"/>
          <p:nvPr/>
        </p:nvSpPr>
        <p:spPr>
          <a:xfrm>
            <a:off x="3048000" y="3245506"/>
            <a:ext cx="6096000" cy="369332"/>
          </a:xfrm>
          <a:prstGeom prst="rect">
            <a:avLst/>
          </a:prstGeom>
          <a:noFill/>
        </p:spPr>
        <p:txBody>
          <a:bodyPr wrap="square">
            <a:spAutoFit/>
          </a:bodyPr>
          <a:lstStyle/>
          <a:p>
            <a:r>
              <a:rPr lang="en-US" b="0" dirty="0">
                <a:effectLst/>
              </a:rPr>
              <a:t> </a:t>
            </a:r>
            <a:endParaRPr lang="en-GB"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3485506" cy="646331"/>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3600" dirty="0">
                <a:solidFill>
                  <a:srgbClr val="002060"/>
                </a:solidFill>
              </a:rPr>
              <a:t>Research Method</a:t>
            </a: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pic>
        <p:nvPicPr>
          <p:cNvPr id="7" name="图片 6" descr="图标&#10;&#10;描述已自动生成">
            <a:extLst>
              <a:ext uri="{FF2B5EF4-FFF2-40B4-BE49-F238E27FC236}">
                <a16:creationId xmlns:a16="http://schemas.microsoft.com/office/drawing/2014/main" id="{AF615527-4631-3B4B-C7A4-E676905BB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93" y="1602044"/>
            <a:ext cx="893200" cy="893200"/>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875693" y="1947567"/>
            <a:ext cx="5423343" cy="461665"/>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US" sz="2400" dirty="0">
                <a:solidFill>
                  <a:srgbClr val="002060"/>
                </a:solidFill>
              </a:rPr>
              <a:t>In this Problem</a:t>
            </a:r>
          </a:p>
        </p:txBody>
      </p:sp>
      <p:sp>
        <p:nvSpPr>
          <p:cNvPr id="3" name="文本框 2">
            <a:extLst>
              <a:ext uri="{FF2B5EF4-FFF2-40B4-BE49-F238E27FC236}">
                <a16:creationId xmlns:a16="http://schemas.microsoft.com/office/drawing/2014/main" id="{185AFBDD-B625-0C90-3532-05A0A865B104}"/>
              </a:ext>
            </a:extLst>
          </p:cNvPr>
          <p:cNvSpPr txBox="1"/>
          <p:nvPr/>
        </p:nvSpPr>
        <p:spPr>
          <a:xfrm>
            <a:off x="2095242" y="2870447"/>
            <a:ext cx="8976031" cy="830997"/>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algn="just"/>
            <a:r>
              <a:rPr lang="en-US" sz="2400" dirty="0">
                <a:solidFill>
                  <a:srgbClr val="002060"/>
                </a:solidFill>
              </a:rPr>
              <a:t>What we can observe is the outcome sequence of dice. And we called (</a:t>
            </a:r>
            <a:r>
              <a:rPr lang="en-US" sz="2400" dirty="0" err="1">
                <a:solidFill>
                  <a:srgbClr val="002060"/>
                </a:solidFill>
              </a:rPr>
              <a:t>head,tail</a:t>
            </a:r>
            <a:r>
              <a:rPr lang="en-US" sz="2400" dirty="0">
                <a:solidFill>
                  <a:srgbClr val="002060"/>
                </a:solidFill>
              </a:rPr>
              <a:t>) as observation states.</a:t>
            </a:r>
          </a:p>
        </p:txBody>
      </p:sp>
      <p:sp>
        <p:nvSpPr>
          <p:cNvPr id="5" name="文本框 4">
            <a:extLst>
              <a:ext uri="{FF2B5EF4-FFF2-40B4-BE49-F238E27FC236}">
                <a16:creationId xmlns:a16="http://schemas.microsoft.com/office/drawing/2014/main" id="{8B5B345B-D765-4423-3F71-82908856792F}"/>
              </a:ext>
            </a:extLst>
          </p:cNvPr>
          <p:cNvSpPr txBox="1"/>
          <p:nvPr/>
        </p:nvSpPr>
        <p:spPr>
          <a:xfrm>
            <a:off x="2095242" y="4927004"/>
            <a:ext cx="8976031" cy="830997"/>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algn="just"/>
            <a:r>
              <a:rPr lang="en-US" sz="2400">
                <a:solidFill>
                  <a:srgbClr val="002060"/>
                </a:solidFill>
              </a:rPr>
              <a:t>What we cannot observe is the probable combination of dice used by the crooked dealer. And we called (biased,unbiased) as hidden states.</a:t>
            </a:r>
            <a:endParaRPr lang="en-US" sz="2400" dirty="0">
              <a:solidFill>
                <a:srgbClr val="002060"/>
              </a:solidFill>
            </a:endParaRPr>
          </a:p>
        </p:txBody>
      </p:sp>
      <p:pic>
        <p:nvPicPr>
          <p:cNvPr id="13" name="图片 12" descr="图片包含 游戏机, 物体, 标志&#10;&#10;描述已自动生成">
            <a:extLst>
              <a:ext uri="{FF2B5EF4-FFF2-40B4-BE49-F238E27FC236}">
                <a16:creationId xmlns:a16="http://schemas.microsoft.com/office/drawing/2014/main" id="{8F20B57F-BB0B-0A36-79D1-30B48466C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5319" y="3816286"/>
            <a:ext cx="995875" cy="995875"/>
          </a:xfrm>
          <a:prstGeom prst="rect">
            <a:avLst/>
          </a:prstGeom>
        </p:spPr>
      </p:pic>
    </p:spTree>
    <p:extLst>
      <p:ext uri="{BB962C8B-B14F-4D97-AF65-F5344CB8AC3E}">
        <p14:creationId xmlns:p14="http://schemas.microsoft.com/office/powerpoint/2010/main" val="213962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756845"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2800" dirty="0">
                <a:solidFill>
                  <a:srgbClr val="002060"/>
                </a:solidFill>
              </a:rPr>
              <a:t>Research Method</a:t>
            </a: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pic>
        <p:nvPicPr>
          <p:cNvPr id="7" name="图片 6" descr="图标&#10;&#10;描述已自动生成">
            <a:extLst>
              <a:ext uri="{FF2B5EF4-FFF2-40B4-BE49-F238E27FC236}">
                <a16:creationId xmlns:a16="http://schemas.microsoft.com/office/drawing/2014/main" id="{AF615527-4631-3B4B-C7A4-E676905BB5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279" y="1341925"/>
            <a:ext cx="758601" cy="758601"/>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5423343"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US" sz="2000" dirty="0">
                <a:solidFill>
                  <a:srgbClr val="002060"/>
                </a:solidFill>
              </a:rPr>
              <a:t>Structural architecture: Markov Chain</a:t>
            </a:r>
          </a:p>
        </p:txBody>
      </p:sp>
      <p:grpSp>
        <p:nvGrpSpPr>
          <p:cNvPr id="32" name="组合 31">
            <a:extLst>
              <a:ext uri="{FF2B5EF4-FFF2-40B4-BE49-F238E27FC236}">
                <a16:creationId xmlns:a16="http://schemas.microsoft.com/office/drawing/2014/main" id="{4C799B85-C7ED-88B0-7557-217004396386}"/>
              </a:ext>
            </a:extLst>
          </p:cNvPr>
          <p:cNvGrpSpPr/>
          <p:nvPr/>
        </p:nvGrpSpPr>
        <p:grpSpPr>
          <a:xfrm>
            <a:off x="4024399" y="2331182"/>
            <a:ext cx="4143201" cy="4158589"/>
            <a:chOff x="4024399" y="2584401"/>
            <a:chExt cx="4143201" cy="4158589"/>
          </a:xfrm>
        </p:grpSpPr>
        <p:sp>
          <p:nvSpPr>
            <p:cNvPr id="6" name="椭圆 5">
              <a:extLst>
                <a:ext uri="{FF2B5EF4-FFF2-40B4-BE49-F238E27FC236}">
                  <a16:creationId xmlns:a16="http://schemas.microsoft.com/office/drawing/2014/main" id="{CE60A8C8-925C-EB10-2777-FA5A43DEB97C}"/>
                </a:ext>
              </a:extLst>
            </p:cNvPr>
            <p:cNvSpPr/>
            <p:nvPr/>
          </p:nvSpPr>
          <p:spPr>
            <a:xfrm>
              <a:off x="5660044" y="2584401"/>
              <a:ext cx="946484" cy="8983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2060"/>
                  </a:solidFill>
                </a:rPr>
                <a:t>Head</a:t>
              </a:r>
              <a:endParaRPr lang="zh-CN" altLang="en-US" sz="1600" dirty="0">
                <a:solidFill>
                  <a:srgbClr val="002060"/>
                </a:solidFill>
              </a:endParaRPr>
            </a:p>
          </p:txBody>
        </p:sp>
        <p:sp>
          <p:nvSpPr>
            <p:cNvPr id="9" name="椭圆 8">
              <a:extLst>
                <a:ext uri="{FF2B5EF4-FFF2-40B4-BE49-F238E27FC236}">
                  <a16:creationId xmlns:a16="http://schemas.microsoft.com/office/drawing/2014/main" id="{C825C92B-0CBE-1256-F4BC-3468D4FCDFD0}"/>
                </a:ext>
              </a:extLst>
            </p:cNvPr>
            <p:cNvSpPr/>
            <p:nvPr/>
          </p:nvSpPr>
          <p:spPr>
            <a:xfrm>
              <a:off x="5660044" y="5844632"/>
              <a:ext cx="946484" cy="8983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Tail</a:t>
              </a:r>
              <a:endParaRPr lang="zh-CN" altLang="en-US" dirty="0">
                <a:solidFill>
                  <a:srgbClr val="002060"/>
                </a:solidFill>
              </a:endParaRPr>
            </a:p>
          </p:txBody>
        </p:sp>
        <p:sp>
          <p:nvSpPr>
            <p:cNvPr id="10" name="椭圆 9">
              <a:extLst>
                <a:ext uri="{FF2B5EF4-FFF2-40B4-BE49-F238E27FC236}">
                  <a16:creationId xmlns:a16="http://schemas.microsoft.com/office/drawing/2014/main" id="{3D211799-2C83-6D4C-1D4A-AE9C8DAAB32F}"/>
                </a:ext>
              </a:extLst>
            </p:cNvPr>
            <p:cNvSpPr/>
            <p:nvPr/>
          </p:nvSpPr>
          <p:spPr>
            <a:xfrm>
              <a:off x="4098973" y="4120758"/>
              <a:ext cx="946917" cy="90204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1" name="椭圆 10">
              <a:extLst>
                <a:ext uri="{FF2B5EF4-FFF2-40B4-BE49-F238E27FC236}">
                  <a16:creationId xmlns:a16="http://schemas.microsoft.com/office/drawing/2014/main" id="{A471DB16-13CE-5B1C-A9AB-894D160C932D}"/>
                </a:ext>
              </a:extLst>
            </p:cNvPr>
            <p:cNvSpPr/>
            <p:nvPr/>
          </p:nvSpPr>
          <p:spPr>
            <a:xfrm>
              <a:off x="7221116" y="4120758"/>
              <a:ext cx="946484" cy="89835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2" name="文本框 11">
              <a:extLst>
                <a:ext uri="{FF2B5EF4-FFF2-40B4-BE49-F238E27FC236}">
                  <a16:creationId xmlns:a16="http://schemas.microsoft.com/office/drawing/2014/main" id="{46108E72-CE63-057E-188C-996D56875740}"/>
                </a:ext>
              </a:extLst>
            </p:cNvPr>
            <p:cNvSpPr txBox="1"/>
            <p:nvPr/>
          </p:nvSpPr>
          <p:spPr>
            <a:xfrm>
              <a:off x="4024399" y="4385271"/>
              <a:ext cx="1235676" cy="369332"/>
            </a:xfrm>
            <a:prstGeom prst="rect">
              <a:avLst/>
            </a:prstGeom>
            <a:noFill/>
          </p:spPr>
          <p:txBody>
            <a:bodyPr wrap="square" rtlCol="0">
              <a:spAutoFit/>
            </a:bodyPr>
            <a:lstStyle/>
            <a:p>
              <a:r>
                <a:rPr lang="en-US" altLang="zh-CN" dirty="0">
                  <a:solidFill>
                    <a:srgbClr val="002060"/>
                  </a:solidFill>
                </a:rPr>
                <a:t>Unbiased</a:t>
              </a:r>
              <a:endParaRPr lang="zh-CN" altLang="en-US" dirty="0">
                <a:solidFill>
                  <a:srgbClr val="002060"/>
                </a:solidFill>
              </a:endParaRPr>
            </a:p>
          </p:txBody>
        </p:sp>
        <p:sp>
          <p:nvSpPr>
            <p:cNvPr id="14" name="文本框 13">
              <a:extLst>
                <a:ext uri="{FF2B5EF4-FFF2-40B4-BE49-F238E27FC236}">
                  <a16:creationId xmlns:a16="http://schemas.microsoft.com/office/drawing/2014/main" id="{C4C1EE59-B556-CEE7-1FE3-91622F4CBB47}"/>
                </a:ext>
              </a:extLst>
            </p:cNvPr>
            <p:cNvSpPr txBox="1"/>
            <p:nvPr/>
          </p:nvSpPr>
          <p:spPr>
            <a:xfrm>
              <a:off x="7294389" y="4385271"/>
              <a:ext cx="873211" cy="369332"/>
            </a:xfrm>
            <a:prstGeom prst="rect">
              <a:avLst/>
            </a:prstGeom>
            <a:noFill/>
          </p:spPr>
          <p:txBody>
            <a:bodyPr wrap="square" rtlCol="0">
              <a:spAutoFit/>
            </a:bodyPr>
            <a:lstStyle/>
            <a:p>
              <a:r>
                <a:rPr lang="en-US" altLang="zh-CN" dirty="0">
                  <a:solidFill>
                    <a:srgbClr val="002060"/>
                  </a:solidFill>
                </a:rPr>
                <a:t>Biased</a:t>
              </a:r>
              <a:endParaRPr lang="zh-CN" altLang="en-US" dirty="0">
                <a:solidFill>
                  <a:srgbClr val="002060"/>
                </a:solidFill>
              </a:endParaRPr>
            </a:p>
          </p:txBody>
        </p:sp>
        <p:cxnSp>
          <p:nvCxnSpPr>
            <p:cNvPr id="15" name="连接符: 曲线 14">
              <a:extLst>
                <a:ext uri="{FF2B5EF4-FFF2-40B4-BE49-F238E27FC236}">
                  <a16:creationId xmlns:a16="http://schemas.microsoft.com/office/drawing/2014/main" id="{8EEA0F96-D79E-D06E-811D-3F61DDA5BFFD}"/>
                </a:ext>
              </a:extLst>
            </p:cNvPr>
            <p:cNvCxnSpPr>
              <a:cxnSpLocks/>
              <a:stCxn id="10" idx="0"/>
              <a:endCxn id="6" idx="2"/>
            </p:cNvCxnSpPr>
            <p:nvPr/>
          </p:nvCxnSpPr>
          <p:spPr>
            <a:xfrm rot="5400000" flipH="1" flipV="1">
              <a:off x="4572649" y="3033363"/>
              <a:ext cx="1087178" cy="10876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B4C25D98-4857-DAA4-2381-4E02E82ABA0C}"/>
                </a:ext>
              </a:extLst>
            </p:cNvPr>
            <p:cNvCxnSpPr>
              <a:cxnSpLocks/>
              <a:stCxn id="11" idx="0"/>
              <a:endCxn id="6" idx="6"/>
            </p:cNvCxnSpPr>
            <p:nvPr/>
          </p:nvCxnSpPr>
          <p:spPr>
            <a:xfrm rot="16200000" flipV="1">
              <a:off x="6606854" y="3033254"/>
              <a:ext cx="1087178" cy="10878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8EC5F13B-1C6C-C6C0-28F9-F6EF509A292B}"/>
                </a:ext>
              </a:extLst>
            </p:cNvPr>
            <p:cNvCxnSpPr>
              <a:cxnSpLocks/>
              <a:stCxn id="10" idx="4"/>
              <a:endCxn id="9" idx="2"/>
            </p:cNvCxnSpPr>
            <p:nvPr/>
          </p:nvCxnSpPr>
          <p:spPr>
            <a:xfrm rot="16200000" flipH="1">
              <a:off x="4480733" y="5114499"/>
              <a:ext cx="1271011" cy="10876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DE0C117F-BFF3-0B8B-9CF1-B2CDF73C3AF0}"/>
                </a:ext>
              </a:extLst>
            </p:cNvPr>
            <p:cNvCxnSpPr>
              <a:cxnSpLocks/>
              <a:stCxn id="11" idx="4"/>
              <a:endCxn id="9" idx="6"/>
            </p:cNvCxnSpPr>
            <p:nvPr/>
          </p:nvCxnSpPr>
          <p:spPr>
            <a:xfrm rot="5400000">
              <a:off x="6513096" y="5112548"/>
              <a:ext cx="1274695" cy="10878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9D34BCF9-1DBF-295C-F78F-780AAE1286BE}"/>
                </a:ext>
              </a:extLst>
            </p:cNvPr>
            <p:cNvCxnSpPr>
              <a:cxnSpLocks/>
              <a:stCxn id="10" idx="7"/>
              <a:endCxn id="10" idx="5"/>
            </p:cNvCxnSpPr>
            <p:nvPr/>
          </p:nvCxnSpPr>
          <p:spPr>
            <a:xfrm rot="16200000" flipH="1">
              <a:off x="4588297" y="4571779"/>
              <a:ext cx="637840" cy="12700"/>
            </a:xfrm>
            <a:prstGeom prst="curvedConnector5">
              <a:avLst>
                <a:gd name="adj1" fmla="val -35840"/>
                <a:gd name="adj2" fmla="val 8164126"/>
                <a:gd name="adj3" fmla="val 13584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9B19ADD6-FF1E-BFA1-76DC-532303120E7A}"/>
                </a:ext>
              </a:extLst>
            </p:cNvPr>
            <p:cNvCxnSpPr>
              <a:cxnSpLocks/>
              <a:stCxn id="11" idx="1"/>
              <a:endCxn id="11" idx="3"/>
            </p:cNvCxnSpPr>
            <p:nvPr/>
          </p:nvCxnSpPr>
          <p:spPr>
            <a:xfrm rot="16200000" flipH="1">
              <a:off x="7042107" y="4569937"/>
              <a:ext cx="635236" cy="12700"/>
            </a:xfrm>
            <a:prstGeom prst="curvedConnector5">
              <a:avLst>
                <a:gd name="adj1" fmla="val -35987"/>
                <a:gd name="adj2" fmla="val -7941016"/>
                <a:gd name="adj3" fmla="val 13598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C7CE5E1D-BECD-4BB3-7BE8-2B060E4D898B}"/>
                </a:ext>
              </a:extLst>
            </p:cNvPr>
            <p:cNvCxnSpPr>
              <a:cxnSpLocks/>
              <a:stCxn id="10" idx="7"/>
              <a:endCxn id="11" idx="1"/>
            </p:cNvCxnSpPr>
            <p:nvPr/>
          </p:nvCxnSpPr>
          <p:spPr>
            <a:xfrm rot="5400000" flipH="1" flipV="1">
              <a:off x="6133201" y="3026335"/>
              <a:ext cx="540" cy="2452508"/>
            </a:xfrm>
            <a:prstGeom prst="curvedConnector3">
              <a:avLst>
                <a:gd name="adj1" fmla="val 10493463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81E9FC4B-A5A6-F1EC-8A0B-B665A0F20A85}"/>
                </a:ext>
              </a:extLst>
            </p:cNvPr>
            <p:cNvCxnSpPr>
              <a:cxnSpLocks/>
              <a:stCxn id="11" idx="3"/>
              <a:endCxn id="10" idx="5"/>
            </p:cNvCxnSpPr>
            <p:nvPr/>
          </p:nvCxnSpPr>
          <p:spPr>
            <a:xfrm rot="5400000">
              <a:off x="6131899" y="3662873"/>
              <a:ext cx="3144" cy="2452508"/>
            </a:xfrm>
            <a:prstGeom prst="curvedConnector3">
              <a:avLst>
                <a:gd name="adj1" fmla="val 186471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D4E191A-0397-BCAF-F2F4-F21FC08DAC23}"/>
                    </a:ext>
                  </a:extLst>
                </p:cNvPr>
                <p:cNvSpPr txBox="1"/>
                <p:nvPr/>
              </p:nvSpPr>
              <p:spPr>
                <a:xfrm>
                  <a:off x="4451479" y="2900628"/>
                  <a:ext cx="1811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2</m:t>
                            </m:r>
                          </m:den>
                        </m:f>
                      </m:oMath>
                    </m:oMathPara>
                  </a14:m>
                  <a:endParaRPr lang="zh-CN" altLang="en-US" dirty="0"/>
                </a:p>
              </p:txBody>
            </p:sp>
          </mc:Choice>
          <mc:Fallback xmlns="">
            <p:sp>
              <p:nvSpPr>
                <p:cNvPr id="24" name="文本框 23">
                  <a:extLst>
                    <a:ext uri="{FF2B5EF4-FFF2-40B4-BE49-F238E27FC236}">
                      <a16:creationId xmlns:a16="http://schemas.microsoft.com/office/drawing/2014/main" id="{7D4E191A-0397-BCAF-F2F4-F21FC08DAC23}"/>
                    </a:ext>
                  </a:extLst>
                </p:cNvPr>
                <p:cNvSpPr txBox="1">
                  <a:spLocks noRot="1" noChangeAspect="1" noMove="1" noResize="1" noEditPoints="1" noAdjustHandles="1" noChangeArrowheads="1" noChangeShapeType="1" noTextEdit="1"/>
                </p:cNvSpPr>
                <p:nvPr/>
              </p:nvSpPr>
              <p:spPr>
                <a:xfrm>
                  <a:off x="4451479" y="2900628"/>
                  <a:ext cx="181140" cy="51860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C540178-24F2-7AA8-3A32-55064E7C9E51}"/>
                    </a:ext>
                  </a:extLst>
                </p:cNvPr>
                <p:cNvSpPr txBox="1"/>
                <p:nvPr/>
              </p:nvSpPr>
              <p:spPr>
                <a:xfrm>
                  <a:off x="4451479" y="5775208"/>
                  <a:ext cx="1811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2</m:t>
                            </m:r>
                          </m:den>
                        </m:f>
                      </m:oMath>
                    </m:oMathPara>
                  </a14:m>
                  <a:endParaRPr lang="zh-CN" altLang="en-US" dirty="0"/>
                </a:p>
              </p:txBody>
            </p:sp>
          </mc:Choice>
          <mc:Fallback xmlns="">
            <p:sp>
              <p:nvSpPr>
                <p:cNvPr id="25" name="文本框 24">
                  <a:extLst>
                    <a:ext uri="{FF2B5EF4-FFF2-40B4-BE49-F238E27FC236}">
                      <a16:creationId xmlns:a16="http://schemas.microsoft.com/office/drawing/2014/main" id="{EC540178-24F2-7AA8-3A32-55064E7C9E51}"/>
                    </a:ext>
                  </a:extLst>
                </p:cNvPr>
                <p:cNvSpPr txBox="1">
                  <a:spLocks noRot="1" noChangeAspect="1" noMove="1" noResize="1" noEditPoints="1" noAdjustHandles="1" noChangeArrowheads="1" noChangeShapeType="1" noTextEdit="1"/>
                </p:cNvSpPr>
                <p:nvPr/>
              </p:nvSpPr>
              <p:spPr>
                <a:xfrm>
                  <a:off x="4451479" y="5775208"/>
                  <a:ext cx="181140" cy="51860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6300D1E-CFAD-2237-D1B8-9AD22BFDB05D}"/>
                    </a:ext>
                  </a:extLst>
                </p:cNvPr>
                <p:cNvSpPr txBox="1"/>
                <p:nvPr/>
              </p:nvSpPr>
              <p:spPr>
                <a:xfrm>
                  <a:off x="7767384" y="2846063"/>
                  <a:ext cx="1811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3</m:t>
                            </m:r>
                          </m:num>
                          <m:den>
                            <m:r>
                              <a:rPr lang="en-US" altLang="zh-CN" b="0" i="1" smtClean="0">
                                <a:solidFill>
                                  <a:srgbClr val="002060"/>
                                </a:solidFill>
                                <a:latin typeface="Cambria Math" panose="02040503050406030204" pitchFamily="18" charset="0"/>
                              </a:rPr>
                              <m:t>4</m:t>
                            </m:r>
                          </m:den>
                        </m:f>
                      </m:oMath>
                    </m:oMathPara>
                  </a14:m>
                  <a:endParaRPr lang="zh-CN" altLang="en-US" dirty="0"/>
                </a:p>
              </p:txBody>
            </p:sp>
          </mc:Choice>
          <mc:Fallback xmlns="">
            <p:sp>
              <p:nvSpPr>
                <p:cNvPr id="26" name="文本框 25">
                  <a:extLst>
                    <a:ext uri="{FF2B5EF4-FFF2-40B4-BE49-F238E27FC236}">
                      <a16:creationId xmlns:a16="http://schemas.microsoft.com/office/drawing/2014/main" id="{66300D1E-CFAD-2237-D1B8-9AD22BFDB05D}"/>
                    </a:ext>
                  </a:extLst>
                </p:cNvPr>
                <p:cNvSpPr txBox="1">
                  <a:spLocks noRot="1" noChangeAspect="1" noMove="1" noResize="1" noEditPoints="1" noAdjustHandles="1" noChangeArrowheads="1" noChangeShapeType="1" noTextEdit="1"/>
                </p:cNvSpPr>
                <p:nvPr/>
              </p:nvSpPr>
              <p:spPr>
                <a:xfrm>
                  <a:off x="7767384" y="2846063"/>
                  <a:ext cx="181140"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3C2308B-5D77-9961-BADE-3304632F8F4F}"/>
                    </a:ext>
                  </a:extLst>
                </p:cNvPr>
                <p:cNvSpPr txBox="1"/>
                <p:nvPr/>
              </p:nvSpPr>
              <p:spPr>
                <a:xfrm>
                  <a:off x="7862763" y="5774089"/>
                  <a:ext cx="1811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4</m:t>
                            </m:r>
                          </m:den>
                        </m:f>
                      </m:oMath>
                    </m:oMathPara>
                  </a14:m>
                  <a:endParaRPr lang="zh-CN" altLang="en-US" dirty="0"/>
                </a:p>
              </p:txBody>
            </p:sp>
          </mc:Choice>
          <mc:Fallback xmlns="">
            <p:sp>
              <p:nvSpPr>
                <p:cNvPr id="27" name="文本框 26">
                  <a:extLst>
                    <a:ext uri="{FF2B5EF4-FFF2-40B4-BE49-F238E27FC236}">
                      <a16:creationId xmlns:a16="http://schemas.microsoft.com/office/drawing/2014/main" id="{B3C2308B-5D77-9961-BADE-3304632F8F4F}"/>
                    </a:ext>
                  </a:extLst>
                </p:cNvPr>
                <p:cNvSpPr txBox="1">
                  <a:spLocks noRot="1" noChangeAspect="1" noMove="1" noResize="1" noEditPoints="1" noAdjustHandles="1" noChangeArrowheads="1" noChangeShapeType="1" noTextEdit="1"/>
                </p:cNvSpPr>
                <p:nvPr/>
              </p:nvSpPr>
              <p:spPr>
                <a:xfrm>
                  <a:off x="7862763" y="5774089"/>
                  <a:ext cx="181140" cy="518604"/>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7650BF5-FC6B-5134-B66A-7CD5623AA71B}"/>
                    </a:ext>
                  </a:extLst>
                </p:cNvPr>
                <p:cNvSpPr txBox="1"/>
                <p:nvPr/>
              </p:nvSpPr>
              <p:spPr>
                <a:xfrm>
                  <a:off x="5500545" y="4283618"/>
                  <a:ext cx="318998"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10</m:t>
                            </m:r>
                          </m:den>
                        </m:f>
                      </m:oMath>
                    </m:oMathPara>
                  </a14:m>
                  <a:endParaRPr lang="zh-CN" altLang="en-US" dirty="0"/>
                </a:p>
              </p:txBody>
            </p:sp>
          </mc:Choice>
          <mc:Fallback xmlns="">
            <p:sp>
              <p:nvSpPr>
                <p:cNvPr id="28" name="文本框 27">
                  <a:extLst>
                    <a:ext uri="{FF2B5EF4-FFF2-40B4-BE49-F238E27FC236}">
                      <a16:creationId xmlns:a16="http://schemas.microsoft.com/office/drawing/2014/main" id="{E7650BF5-FC6B-5134-B66A-7CD5623AA71B}"/>
                    </a:ext>
                  </a:extLst>
                </p:cNvPr>
                <p:cNvSpPr txBox="1">
                  <a:spLocks noRot="1" noChangeAspect="1" noMove="1" noResize="1" noEditPoints="1" noAdjustHandles="1" noChangeArrowheads="1" noChangeShapeType="1" noTextEdit="1"/>
                </p:cNvSpPr>
                <p:nvPr/>
              </p:nvSpPr>
              <p:spPr>
                <a:xfrm>
                  <a:off x="5500545" y="4283618"/>
                  <a:ext cx="318998" cy="5203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3354311-B4C9-F79D-9855-606E7E20DE22}"/>
                    </a:ext>
                  </a:extLst>
                </p:cNvPr>
                <p:cNvSpPr txBox="1"/>
                <p:nvPr/>
              </p:nvSpPr>
              <p:spPr>
                <a:xfrm>
                  <a:off x="5942844" y="3701248"/>
                  <a:ext cx="318998"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9</m:t>
                            </m:r>
                          </m:num>
                          <m:den>
                            <m:r>
                              <a:rPr lang="en-US" altLang="zh-CN" b="0" i="1" smtClean="0">
                                <a:solidFill>
                                  <a:srgbClr val="002060"/>
                                </a:solidFill>
                                <a:latin typeface="Cambria Math" panose="02040503050406030204" pitchFamily="18" charset="0"/>
                              </a:rPr>
                              <m:t>10</m:t>
                            </m:r>
                          </m:den>
                        </m:f>
                      </m:oMath>
                    </m:oMathPara>
                  </a14:m>
                  <a:endParaRPr lang="zh-CN" altLang="en-US" dirty="0"/>
                </a:p>
              </p:txBody>
            </p:sp>
          </mc:Choice>
          <mc:Fallback xmlns="">
            <p:sp>
              <p:nvSpPr>
                <p:cNvPr id="29" name="文本框 28">
                  <a:extLst>
                    <a:ext uri="{FF2B5EF4-FFF2-40B4-BE49-F238E27FC236}">
                      <a16:creationId xmlns:a16="http://schemas.microsoft.com/office/drawing/2014/main" id="{03354311-B4C9-F79D-9855-606E7E20DE22}"/>
                    </a:ext>
                  </a:extLst>
                </p:cNvPr>
                <p:cNvSpPr txBox="1">
                  <a:spLocks noRot="1" noChangeAspect="1" noMove="1" noResize="1" noEditPoints="1" noAdjustHandles="1" noChangeArrowheads="1" noChangeShapeType="1" noTextEdit="1"/>
                </p:cNvSpPr>
                <p:nvPr/>
              </p:nvSpPr>
              <p:spPr>
                <a:xfrm>
                  <a:off x="5942844" y="3701248"/>
                  <a:ext cx="318998" cy="52039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FA2A946-F368-D8F8-90A6-311249D75084}"/>
                    </a:ext>
                  </a:extLst>
                </p:cNvPr>
                <p:cNvSpPr txBox="1"/>
                <p:nvPr/>
              </p:nvSpPr>
              <p:spPr>
                <a:xfrm>
                  <a:off x="6435325" y="4249174"/>
                  <a:ext cx="318998"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10</m:t>
                            </m:r>
                          </m:den>
                        </m:f>
                      </m:oMath>
                    </m:oMathPara>
                  </a14:m>
                  <a:endParaRPr lang="zh-CN" altLang="en-US" dirty="0"/>
                </a:p>
              </p:txBody>
            </p:sp>
          </mc:Choice>
          <mc:Fallback xmlns="">
            <p:sp>
              <p:nvSpPr>
                <p:cNvPr id="30" name="文本框 29">
                  <a:extLst>
                    <a:ext uri="{FF2B5EF4-FFF2-40B4-BE49-F238E27FC236}">
                      <a16:creationId xmlns:a16="http://schemas.microsoft.com/office/drawing/2014/main" id="{8FA2A946-F368-D8F8-90A6-311249D75084}"/>
                    </a:ext>
                  </a:extLst>
                </p:cNvPr>
                <p:cNvSpPr txBox="1">
                  <a:spLocks noRot="1" noChangeAspect="1" noMove="1" noResize="1" noEditPoints="1" noAdjustHandles="1" noChangeArrowheads="1" noChangeShapeType="1" noTextEdit="1"/>
                </p:cNvSpPr>
                <p:nvPr/>
              </p:nvSpPr>
              <p:spPr>
                <a:xfrm>
                  <a:off x="6435325" y="4249174"/>
                  <a:ext cx="318998" cy="5203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7663B51-BE6A-A6D5-09FE-474FC02B8409}"/>
                    </a:ext>
                  </a:extLst>
                </p:cNvPr>
                <p:cNvSpPr txBox="1"/>
                <p:nvPr/>
              </p:nvSpPr>
              <p:spPr>
                <a:xfrm>
                  <a:off x="5942592" y="4878129"/>
                  <a:ext cx="318998"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9</m:t>
                            </m:r>
                          </m:num>
                          <m:den>
                            <m:r>
                              <a:rPr lang="en-US" altLang="zh-CN" b="0" i="1" smtClean="0">
                                <a:solidFill>
                                  <a:srgbClr val="002060"/>
                                </a:solidFill>
                                <a:latin typeface="Cambria Math" panose="02040503050406030204" pitchFamily="18" charset="0"/>
                              </a:rPr>
                              <m:t>10</m:t>
                            </m:r>
                          </m:den>
                        </m:f>
                      </m:oMath>
                    </m:oMathPara>
                  </a14:m>
                  <a:endParaRPr lang="zh-CN" altLang="en-US" dirty="0"/>
                </a:p>
              </p:txBody>
            </p:sp>
          </mc:Choice>
          <mc:Fallback xmlns="">
            <p:sp>
              <p:nvSpPr>
                <p:cNvPr id="31" name="文本框 30">
                  <a:extLst>
                    <a:ext uri="{FF2B5EF4-FFF2-40B4-BE49-F238E27FC236}">
                      <a16:creationId xmlns:a16="http://schemas.microsoft.com/office/drawing/2014/main" id="{57663B51-BE6A-A6D5-09FE-474FC02B8409}"/>
                    </a:ext>
                  </a:extLst>
                </p:cNvPr>
                <p:cNvSpPr txBox="1">
                  <a:spLocks noRot="1" noChangeAspect="1" noMove="1" noResize="1" noEditPoints="1" noAdjustHandles="1" noChangeArrowheads="1" noChangeShapeType="1" noTextEdit="1"/>
                </p:cNvSpPr>
                <p:nvPr/>
              </p:nvSpPr>
              <p:spPr>
                <a:xfrm>
                  <a:off x="5942592" y="4878129"/>
                  <a:ext cx="318998" cy="520399"/>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69548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575833"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2060"/>
                </a:solidFill>
                <a:latin typeface="Calibri" panose="020F0502020204030204"/>
              </a:rPr>
              <a:t>Statistic Support</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5423343"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rgbClr val="002060"/>
                </a:solidFill>
                <a:latin typeface="Calibri" panose="020F0502020204030204"/>
              </a:rPr>
              <a:t>Baye’s</a:t>
            </a:r>
            <a:r>
              <a:rPr lang="en-US" sz="2000" dirty="0">
                <a:solidFill>
                  <a:srgbClr val="002060"/>
                </a:solidFill>
                <a:latin typeface="Calibri" panose="020F0502020204030204"/>
              </a:rPr>
              <a:t> Rules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2" name="图片 1" descr="图标&#10;&#10;描述已自动生成">
            <a:extLst>
              <a:ext uri="{FF2B5EF4-FFF2-40B4-BE49-F238E27FC236}">
                <a16:creationId xmlns:a16="http://schemas.microsoft.com/office/drawing/2014/main" id="{84E63E94-7107-7806-88DF-01CA24563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110" y="1376093"/>
            <a:ext cx="758601" cy="758601"/>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992B102-1D43-6339-AACA-AD32A55CA741}"/>
                  </a:ext>
                </a:extLst>
              </p:cNvPr>
              <p:cNvSpPr>
                <a:spLocks noGrp="1"/>
              </p:cNvSpPr>
              <p:nvPr>
                <p:ph idx="1"/>
              </p:nvPr>
            </p:nvSpPr>
            <p:spPr>
              <a:xfrm>
                <a:off x="636563" y="2303031"/>
                <a:ext cx="10515600" cy="4351338"/>
              </a:xfrm>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altLang="zh-CN" i="1" smtClean="0">
                          <a:solidFill>
                            <a:srgbClr val="F9993A"/>
                          </a:solidFill>
                          <a:latin typeface="Cambria Math" panose="02040503050406030204" pitchFamily="18" charset="0"/>
                        </a:rPr>
                        <m:t>𝑃</m:t>
                      </m:r>
                      <m:d>
                        <m:dPr>
                          <m:ctrlPr>
                            <a:rPr lang="en-US" altLang="zh-CN" i="1">
                              <a:solidFill>
                                <a:srgbClr val="F9993A"/>
                              </a:solidFill>
                              <a:latin typeface="Cambria Math" panose="02040503050406030204" pitchFamily="18" charset="0"/>
                            </a:rPr>
                          </m:ctrlPr>
                        </m:dPr>
                        <m:e>
                          <m:r>
                            <a:rPr lang="en-US" altLang="zh-CN" i="1">
                              <a:solidFill>
                                <a:srgbClr val="F9993A"/>
                              </a:solidFill>
                              <a:latin typeface="Cambria Math" panose="02040503050406030204" pitchFamily="18" charset="0"/>
                            </a:rPr>
                            <m:t>𝐴</m:t>
                          </m:r>
                        </m:e>
                        <m:e>
                          <m:r>
                            <a:rPr lang="en-US" altLang="zh-CN" i="1">
                              <a:solidFill>
                                <a:srgbClr val="F9993A"/>
                              </a:solidFill>
                              <a:latin typeface="Cambria Math" panose="02040503050406030204" pitchFamily="18" charset="0"/>
                            </a:rPr>
                            <m:t>𝐵</m:t>
                          </m:r>
                        </m:e>
                      </m:d>
                      <m:r>
                        <a:rPr lang="en-US" altLang="zh-CN" i="1">
                          <a:solidFill>
                            <a:srgbClr val="F9993A"/>
                          </a:solidFill>
                          <a:latin typeface="Cambria Math" panose="02040503050406030204" pitchFamily="18" charset="0"/>
                        </a:rPr>
                        <m:t>=</m:t>
                      </m:r>
                      <m:f>
                        <m:fPr>
                          <m:ctrlPr>
                            <a:rPr lang="en-US" altLang="zh-CN" i="1" smtClean="0">
                              <a:solidFill>
                                <a:srgbClr val="F9993A"/>
                              </a:solidFill>
                              <a:latin typeface="Cambria Math" panose="02040503050406030204" pitchFamily="18" charset="0"/>
                            </a:rPr>
                          </m:ctrlPr>
                        </m:fPr>
                        <m:num>
                          <m:r>
                            <a:rPr lang="en-US" altLang="zh-CN" i="1">
                              <a:solidFill>
                                <a:srgbClr val="F9993A"/>
                              </a:solidFill>
                              <a:latin typeface="Cambria Math" panose="02040503050406030204" pitchFamily="18" charset="0"/>
                            </a:rPr>
                            <m:t>𝑃</m:t>
                          </m:r>
                          <m:r>
                            <a:rPr lang="en-US" altLang="zh-CN" b="0" i="1" smtClean="0">
                              <a:solidFill>
                                <a:srgbClr val="F9993A"/>
                              </a:solidFill>
                              <a:latin typeface="Cambria Math" panose="02040503050406030204" pitchFamily="18" charset="0"/>
                            </a:rPr>
                            <m:t>(</m:t>
                          </m:r>
                          <m:r>
                            <a:rPr lang="en-US" altLang="zh-CN" b="0" i="1" smtClean="0">
                              <a:solidFill>
                                <a:srgbClr val="F9993A"/>
                              </a:solidFill>
                              <a:latin typeface="Cambria Math" panose="02040503050406030204" pitchFamily="18" charset="0"/>
                            </a:rPr>
                            <m:t>𝐵</m:t>
                          </m:r>
                          <m:r>
                            <a:rPr lang="en-US" altLang="zh-CN" b="0" i="1" smtClean="0">
                              <a:solidFill>
                                <a:srgbClr val="F9993A"/>
                              </a:solidFill>
                              <a:latin typeface="Cambria Math" panose="02040503050406030204" pitchFamily="18" charset="0"/>
                            </a:rPr>
                            <m:t>|</m:t>
                          </m:r>
                          <m:r>
                            <a:rPr lang="en-US" altLang="zh-CN" b="0" i="1" smtClean="0">
                              <a:solidFill>
                                <a:srgbClr val="F9993A"/>
                              </a:solidFill>
                              <a:latin typeface="Cambria Math" panose="02040503050406030204" pitchFamily="18" charset="0"/>
                            </a:rPr>
                            <m:t>𝐴</m:t>
                          </m:r>
                          <m:r>
                            <a:rPr lang="en-US" altLang="zh-CN" b="0" i="1" smtClean="0">
                              <a:solidFill>
                                <a:srgbClr val="F9993A"/>
                              </a:solidFill>
                              <a:latin typeface="Cambria Math" panose="02040503050406030204" pitchFamily="18" charset="0"/>
                            </a:rPr>
                            <m:t>)</m:t>
                          </m:r>
                          <m:r>
                            <a:rPr lang="en-US" altLang="zh-CN" i="1">
                              <a:solidFill>
                                <a:srgbClr val="F9993A"/>
                              </a:solidFill>
                              <a:latin typeface="Cambria Math" panose="02040503050406030204" pitchFamily="18" charset="0"/>
                            </a:rPr>
                            <m:t>𝑃</m:t>
                          </m:r>
                          <m:r>
                            <a:rPr lang="en-US" altLang="zh-CN" i="1">
                              <a:solidFill>
                                <a:srgbClr val="F9993A"/>
                              </a:solidFill>
                              <a:latin typeface="Cambria Math" panose="02040503050406030204" pitchFamily="18" charset="0"/>
                            </a:rPr>
                            <m:t>(</m:t>
                          </m:r>
                          <m:r>
                            <a:rPr lang="en-US" altLang="zh-CN" i="1">
                              <a:solidFill>
                                <a:srgbClr val="F9993A"/>
                              </a:solidFill>
                              <a:latin typeface="Cambria Math" panose="02040503050406030204" pitchFamily="18" charset="0"/>
                            </a:rPr>
                            <m:t>𝐴</m:t>
                          </m:r>
                          <m:r>
                            <a:rPr lang="en-US" altLang="zh-CN" i="1">
                              <a:solidFill>
                                <a:srgbClr val="F9993A"/>
                              </a:solidFill>
                              <a:latin typeface="Cambria Math" panose="02040503050406030204" pitchFamily="18" charset="0"/>
                            </a:rPr>
                            <m:t>)</m:t>
                          </m:r>
                        </m:num>
                        <m:den>
                          <m:r>
                            <a:rPr lang="en-US" altLang="zh-CN" i="1">
                              <a:solidFill>
                                <a:srgbClr val="F9993A"/>
                              </a:solidFill>
                              <a:latin typeface="Cambria Math" panose="02040503050406030204" pitchFamily="18" charset="0"/>
                            </a:rPr>
                            <m:t>𝑃</m:t>
                          </m:r>
                          <m:r>
                            <a:rPr lang="en-US" altLang="zh-CN" i="1">
                              <a:solidFill>
                                <a:srgbClr val="F9993A"/>
                              </a:solidFill>
                              <a:latin typeface="Cambria Math" panose="02040503050406030204" pitchFamily="18" charset="0"/>
                            </a:rPr>
                            <m:t>(</m:t>
                          </m:r>
                          <m:r>
                            <a:rPr lang="en-US" altLang="zh-CN" i="1">
                              <a:solidFill>
                                <a:srgbClr val="F9993A"/>
                              </a:solidFill>
                              <a:latin typeface="Cambria Math" panose="02040503050406030204" pitchFamily="18" charset="0"/>
                            </a:rPr>
                            <m:t>𝐵</m:t>
                          </m:r>
                          <m:r>
                            <a:rPr lang="en-US" altLang="zh-CN" i="1">
                              <a:solidFill>
                                <a:srgbClr val="F9993A"/>
                              </a:solidFill>
                              <a:latin typeface="Cambria Math" panose="02040503050406030204" pitchFamily="18" charset="0"/>
                            </a:rPr>
                            <m:t>)</m:t>
                          </m:r>
                        </m:den>
                      </m:f>
                    </m:oMath>
                  </m:oMathPara>
                </a14:m>
                <a:endParaRPr lang="en-US" altLang="zh-CN" i="1" dirty="0">
                  <a:solidFill>
                    <a:srgbClr val="F9993A"/>
                  </a:solidFill>
                  <a:latin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8992B102-1D43-6339-AACA-AD32A55CA741}"/>
                  </a:ext>
                </a:extLst>
              </p:cNvPr>
              <p:cNvSpPr>
                <a:spLocks noGrp="1" noRot="1" noChangeAspect="1" noMove="1" noResize="1" noEditPoints="1" noAdjustHandles="1" noChangeArrowheads="1" noChangeShapeType="1" noTextEdit="1"/>
              </p:cNvSpPr>
              <p:nvPr>
                <p:ph idx="1"/>
              </p:nvPr>
            </p:nvSpPr>
            <p:spPr>
              <a:xfrm>
                <a:off x="636563" y="2303031"/>
                <a:ext cx="10515600" cy="4351338"/>
              </a:xfrm>
              <a:blipFill>
                <a:blip r:embed="rId4"/>
                <a:stretch>
                  <a:fillRect/>
                </a:stretch>
              </a:blipFill>
            </p:spPr>
            <p:txBody>
              <a:bodyPr/>
              <a:lstStyle/>
              <a:p>
                <a:r>
                  <a:rPr lang="en-GB">
                    <a:noFill/>
                  </a:rPr>
                  <a:t> </a:t>
                </a:r>
              </a:p>
            </p:txBody>
          </p:sp>
        </mc:Fallback>
      </mc:AlternateContent>
      <p:pic>
        <p:nvPicPr>
          <p:cNvPr id="5" name="Picture 2" descr="The quick proof of Bayes' theorem - YouTube">
            <a:extLst>
              <a:ext uri="{FF2B5EF4-FFF2-40B4-BE49-F238E27FC236}">
                <a16:creationId xmlns:a16="http://schemas.microsoft.com/office/drawing/2014/main" id="{4FCB7DAF-35B6-1FA5-41D7-3A2428A034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8110" y="3429000"/>
            <a:ext cx="5198076" cy="29239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Bayes theorem, the geometry of changing beliefs - YouTube">
            <a:extLst>
              <a:ext uri="{FF2B5EF4-FFF2-40B4-BE49-F238E27FC236}">
                <a16:creationId xmlns:a16="http://schemas.microsoft.com/office/drawing/2014/main" id="{621CD938-CDB7-36B2-3C9A-13AC7476DD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6186" y="3429000"/>
            <a:ext cx="5198076" cy="292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02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575833"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2060"/>
                </a:solidFill>
                <a:latin typeface="Calibri" panose="020F0502020204030204"/>
              </a:rPr>
              <a:t>Statistic Support</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5423343"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2060"/>
                </a:solidFill>
                <a:effectLst/>
                <a:uLnTx/>
                <a:uFillTx/>
                <a:latin typeface="Calibri" panose="020F0502020204030204"/>
                <a:ea typeface="+mn-ea"/>
                <a:cs typeface="+mn-cs"/>
              </a:rPr>
              <a:t>Gaussian Distribution</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2" name="图片 1" descr="图标&#10;&#10;描述已自动生成">
            <a:extLst>
              <a:ext uri="{FF2B5EF4-FFF2-40B4-BE49-F238E27FC236}">
                <a16:creationId xmlns:a16="http://schemas.microsoft.com/office/drawing/2014/main" id="{84E63E94-7107-7806-88DF-01CA24563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110" y="1376093"/>
            <a:ext cx="758601" cy="758601"/>
          </a:xfrm>
          <a:prstGeom prst="rect">
            <a:avLst/>
          </a:prstGeom>
        </p:spPr>
      </p:pic>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22D70753-61CA-2D86-92D5-85BE945B03C6}"/>
                  </a:ext>
                </a:extLst>
              </p:cNvPr>
              <p:cNvSpPr>
                <a:spLocks noGrp="1"/>
              </p:cNvSpPr>
              <p:nvPr>
                <p:ph idx="1"/>
              </p:nvPr>
            </p:nvSpPr>
            <p:spPr>
              <a:xfrm>
                <a:off x="1246163" y="2187029"/>
                <a:ext cx="10515600" cy="4351338"/>
              </a:xfrm>
            </p:spPr>
            <p:txBody>
              <a:bodyPr>
                <a:normAutofit/>
              </a:bodyPr>
              <a:lstStyle/>
              <a:p>
                <a:pPr marL="0" indent="0">
                  <a:spcBef>
                    <a:spcPct val="0"/>
                  </a:spcBef>
                  <a:buNone/>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ea typeface="+mj-ea"/>
                          <a:cs typeface="+mj-cs"/>
                        </a:rPr>
                        <m:t>𝑓</m:t>
                      </m:r>
                      <m:d>
                        <m:dPr>
                          <m:ctrlPr>
                            <a:rPr lang="en-US" altLang="zh-CN" b="0" i="1" smtClean="0">
                              <a:solidFill>
                                <a:srgbClr val="002060"/>
                              </a:solidFill>
                              <a:latin typeface="Cambria Math" panose="02040503050406030204" pitchFamily="18" charset="0"/>
                              <a:ea typeface="+mj-ea"/>
                              <a:cs typeface="+mj-cs"/>
                            </a:rPr>
                          </m:ctrlPr>
                        </m:dPr>
                        <m:e>
                          <m:r>
                            <a:rPr lang="en-US" altLang="zh-CN" b="0" i="1" smtClean="0">
                              <a:solidFill>
                                <a:srgbClr val="002060"/>
                              </a:solidFill>
                              <a:latin typeface="Cambria Math" panose="02040503050406030204" pitchFamily="18" charset="0"/>
                              <a:ea typeface="+mj-ea"/>
                              <a:cs typeface="+mj-cs"/>
                            </a:rPr>
                            <m:t>𝑥</m:t>
                          </m:r>
                        </m:e>
                      </m:d>
                      <m:r>
                        <a:rPr lang="en-US" altLang="zh-CN" b="0" i="1" smtClean="0">
                          <a:solidFill>
                            <a:srgbClr val="002060"/>
                          </a:solidFill>
                          <a:latin typeface="Cambria Math" panose="02040503050406030204" pitchFamily="18" charset="0"/>
                          <a:ea typeface="+mj-ea"/>
                          <a:cs typeface="+mj-cs"/>
                        </a:rPr>
                        <m:t>=</m:t>
                      </m:r>
                      <m:f>
                        <m:fPr>
                          <m:ctrlPr>
                            <a:rPr lang="en-US" altLang="zh-CN" b="0" i="1" smtClean="0">
                              <a:solidFill>
                                <a:srgbClr val="002060"/>
                              </a:solidFill>
                              <a:latin typeface="Cambria Math" panose="02040503050406030204" pitchFamily="18" charset="0"/>
                              <a:ea typeface="+mj-ea"/>
                              <a:cs typeface="+mj-cs"/>
                            </a:rPr>
                          </m:ctrlPr>
                        </m:fPr>
                        <m:num>
                          <m:r>
                            <a:rPr lang="en-US" altLang="zh-CN" b="0" i="1" smtClean="0">
                              <a:solidFill>
                                <a:srgbClr val="002060"/>
                              </a:solidFill>
                              <a:latin typeface="Cambria Math" panose="02040503050406030204" pitchFamily="18" charset="0"/>
                              <a:ea typeface="+mj-ea"/>
                              <a:cs typeface="+mj-cs"/>
                            </a:rPr>
                            <m:t>1</m:t>
                          </m:r>
                        </m:num>
                        <m:den>
                          <m:r>
                            <a:rPr lang="en-US" altLang="zh-CN" b="0" i="1" smtClean="0">
                              <a:solidFill>
                                <a:srgbClr val="002060"/>
                              </a:solidFill>
                              <a:latin typeface="Cambria Math" panose="02040503050406030204" pitchFamily="18" charset="0"/>
                              <a:ea typeface="+mj-ea"/>
                              <a:cs typeface="+mj-cs"/>
                            </a:rPr>
                            <m:t>𝜎</m:t>
                          </m:r>
                          <m:rad>
                            <m:radPr>
                              <m:degHide m:val="on"/>
                              <m:ctrlPr>
                                <a:rPr lang="en-US" altLang="zh-CN" b="0" i="1" smtClean="0">
                                  <a:solidFill>
                                    <a:srgbClr val="002060"/>
                                  </a:solidFill>
                                  <a:latin typeface="Cambria Math" panose="02040503050406030204" pitchFamily="18" charset="0"/>
                                  <a:ea typeface="+mj-ea"/>
                                  <a:cs typeface="+mj-cs"/>
                                </a:rPr>
                              </m:ctrlPr>
                            </m:radPr>
                            <m:deg/>
                            <m:e>
                              <m:r>
                                <a:rPr lang="en-US" altLang="zh-CN" b="0" i="1" smtClean="0">
                                  <a:solidFill>
                                    <a:srgbClr val="002060"/>
                                  </a:solidFill>
                                  <a:latin typeface="Cambria Math" panose="02040503050406030204" pitchFamily="18" charset="0"/>
                                  <a:ea typeface="+mj-ea"/>
                                  <a:cs typeface="+mj-cs"/>
                                </a:rPr>
                                <m:t>2</m:t>
                              </m:r>
                              <m:r>
                                <a:rPr lang="en-US" altLang="zh-CN" b="0" i="1" smtClean="0">
                                  <a:solidFill>
                                    <a:srgbClr val="002060"/>
                                  </a:solidFill>
                                  <a:latin typeface="Cambria Math" panose="02040503050406030204" pitchFamily="18" charset="0"/>
                                  <a:ea typeface="+mj-ea"/>
                                  <a:cs typeface="+mj-cs"/>
                                </a:rPr>
                                <m:t>𝜋</m:t>
                              </m:r>
                            </m:e>
                          </m:rad>
                        </m:den>
                      </m:f>
                      <m:sSup>
                        <m:sSupPr>
                          <m:ctrlPr>
                            <a:rPr lang="en-US" altLang="zh-CN" b="0" i="1" smtClean="0">
                              <a:solidFill>
                                <a:srgbClr val="002060"/>
                              </a:solidFill>
                              <a:latin typeface="Cambria Math" panose="02040503050406030204" pitchFamily="18" charset="0"/>
                              <a:ea typeface="+mj-ea"/>
                              <a:cs typeface="+mj-cs"/>
                            </a:rPr>
                          </m:ctrlPr>
                        </m:sSupPr>
                        <m:e>
                          <m:r>
                            <a:rPr lang="en-US" altLang="zh-CN" b="0" i="1" smtClean="0">
                              <a:solidFill>
                                <a:srgbClr val="002060"/>
                              </a:solidFill>
                              <a:latin typeface="Cambria Math" panose="02040503050406030204" pitchFamily="18" charset="0"/>
                              <a:ea typeface="+mj-ea"/>
                              <a:cs typeface="+mj-cs"/>
                            </a:rPr>
                            <m:t>𝑒</m:t>
                          </m:r>
                        </m:e>
                        <m:sup>
                          <m:r>
                            <a:rPr lang="en-US" altLang="zh-CN" b="0" i="1" smtClean="0">
                              <a:solidFill>
                                <a:srgbClr val="002060"/>
                              </a:solidFill>
                              <a:latin typeface="Cambria Math" panose="02040503050406030204" pitchFamily="18" charset="0"/>
                              <a:ea typeface="+mj-ea"/>
                              <a:cs typeface="+mj-cs"/>
                            </a:rPr>
                            <m:t>−</m:t>
                          </m:r>
                          <m:f>
                            <m:fPr>
                              <m:ctrlPr>
                                <a:rPr lang="en-US" altLang="zh-CN" b="0" i="1" smtClean="0">
                                  <a:solidFill>
                                    <a:srgbClr val="002060"/>
                                  </a:solidFill>
                                  <a:latin typeface="Cambria Math" panose="02040503050406030204" pitchFamily="18" charset="0"/>
                                  <a:ea typeface="+mj-ea"/>
                                  <a:cs typeface="+mj-cs"/>
                                </a:rPr>
                              </m:ctrlPr>
                            </m:fPr>
                            <m:num>
                              <m:r>
                                <a:rPr lang="en-US" altLang="zh-CN" b="0" i="1" smtClean="0">
                                  <a:solidFill>
                                    <a:srgbClr val="002060"/>
                                  </a:solidFill>
                                  <a:latin typeface="Cambria Math" panose="02040503050406030204" pitchFamily="18" charset="0"/>
                                  <a:ea typeface="+mj-ea"/>
                                  <a:cs typeface="+mj-cs"/>
                                </a:rPr>
                                <m:t>1</m:t>
                              </m:r>
                            </m:num>
                            <m:den>
                              <m:r>
                                <a:rPr lang="en-US" altLang="zh-CN" b="0" i="1" smtClean="0">
                                  <a:solidFill>
                                    <a:srgbClr val="002060"/>
                                  </a:solidFill>
                                  <a:latin typeface="Cambria Math" panose="02040503050406030204" pitchFamily="18" charset="0"/>
                                  <a:ea typeface="+mj-ea"/>
                                  <a:cs typeface="+mj-cs"/>
                                </a:rPr>
                                <m:t>2</m:t>
                              </m:r>
                            </m:den>
                          </m:f>
                          <m:sSup>
                            <m:sSupPr>
                              <m:ctrlPr>
                                <a:rPr lang="en-US" altLang="zh-CN" b="0" i="1" smtClean="0">
                                  <a:solidFill>
                                    <a:srgbClr val="002060"/>
                                  </a:solidFill>
                                  <a:latin typeface="Cambria Math" panose="02040503050406030204" pitchFamily="18" charset="0"/>
                                  <a:ea typeface="+mj-ea"/>
                                  <a:cs typeface="+mj-cs"/>
                                </a:rPr>
                              </m:ctrlPr>
                            </m:sSupPr>
                            <m:e>
                              <m:d>
                                <m:dPr>
                                  <m:ctrlPr>
                                    <a:rPr lang="en-US" altLang="zh-CN" b="0" i="1" smtClean="0">
                                      <a:solidFill>
                                        <a:srgbClr val="002060"/>
                                      </a:solidFill>
                                      <a:latin typeface="Cambria Math" panose="02040503050406030204" pitchFamily="18" charset="0"/>
                                      <a:ea typeface="+mj-ea"/>
                                      <a:cs typeface="+mj-cs"/>
                                    </a:rPr>
                                  </m:ctrlPr>
                                </m:dPr>
                                <m:e>
                                  <m:f>
                                    <m:fPr>
                                      <m:ctrlPr>
                                        <a:rPr lang="en-US" altLang="zh-CN" b="0" i="1" smtClean="0">
                                          <a:solidFill>
                                            <a:srgbClr val="002060"/>
                                          </a:solidFill>
                                          <a:latin typeface="Cambria Math" panose="02040503050406030204" pitchFamily="18" charset="0"/>
                                          <a:ea typeface="+mj-ea"/>
                                          <a:cs typeface="+mj-cs"/>
                                        </a:rPr>
                                      </m:ctrlPr>
                                    </m:fPr>
                                    <m:num>
                                      <m:r>
                                        <a:rPr lang="en-US" altLang="zh-CN" b="0" i="1" smtClean="0">
                                          <a:solidFill>
                                            <a:srgbClr val="002060"/>
                                          </a:solidFill>
                                          <a:latin typeface="Cambria Math" panose="02040503050406030204" pitchFamily="18" charset="0"/>
                                          <a:ea typeface="+mj-ea"/>
                                          <a:cs typeface="+mj-cs"/>
                                        </a:rPr>
                                        <m:t>𝑥</m:t>
                                      </m:r>
                                      <m:r>
                                        <a:rPr lang="en-US" altLang="zh-CN" b="0" i="1" smtClean="0">
                                          <a:solidFill>
                                            <a:srgbClr val="002060"/>
                                          </a:solidFill>
                                          <a:latin typeface="Cambria Math" panose="02040503050406030204" pitchFamily="18" charset="0"/>
                                          <a:ea typeface="+mj-ea"/>
                                          <a:cs typeface="+mj-cs"/>
                                        </a:rPr>
                                        <m:t>−</m:t>
                                      </m:r>
                                      <m:r>
                                        <a:rPr lang="en-US" altLang="zh-CN" b="0" i="1" smtClean="0">
                                          <a:solidFill>
                                            <a:srgbClr val="002060"/>
                                          </a:solidFill>
                                          <a:latin typeface="Cambria Math" panose="02040503050406030204" pitchFamily="18" charset="0"/>
                                          <a:ea typeface="+mj-ea"/>
                                          <a:cs typeface="+mj-cs"/>
                                        </a:rPr>
                                        <m:t>𝜇</m:t>
                                      </m:r>
                                    </m:num>
                                    <m:den>
                                      <m:r>
                                        <a:rPr lang="en-US" altLang="zh-CN" b="0" i="1" smtClean="0">
                                          <a:solidFill>
                                            <a:srgbClr val="002060"/>
                                          </a:solidFill>
                                          <a:latin typeface="Cambria Math" panose="02040503050406030204" pitchFamily="18" charset="0"/>
                                          <a:ea typeface="+mj-ea"/>
                                          <a:cs typeface="+mj-cs"/>
                                        </a:rPr>
                                        <m:t>𝜎</m:t>
                                      </m:r>
                                    </m:den>
                                  </m:f>
                                </m:e>
                              </m:d>
                            </m:e>
                            <m:sup>
                              <m:r>
                                <a:rPr lang="en-US" altLang="zh-CN" b="0" i="1" smtClean="0">
                                  <a:solidFill>
                                    <a:srgbClr val="002060"/>
                                  </a:solidFill>
                                  <a:latin typeface="Cambria Math" panose="02040503050406030204" pitchFamily="18" charset="0"/>
                                  <a:ea typeface="+mj-ea"/>
                                  <a:cs typeface="+mj-cs"/>
                                </a:rPr>
                                <m:t>2</m:t>
                              </m:r>
                            </m:sup>
                          </m:sSup>
                        </m:sup>
                      </m:sSup>
                    </m:oMath>
                  </m:oMathPara>
                </a14:m>
                <a:endParaRPr lang="en-US" altLang="zh-CN" dirty="0">
                  <a:solidFill>
                    <a:srgbClr val="002060"/>
                  </a:solidFill>
                  <a:latin typeface="+mj-lt"/>
                  <a:ea typeface="+mj-ea"/>
                  <a:cs typeface="+mj-cs"/>
                </a:endParaRPr>
              </a:p>
              <a:p>
                <a:pPr marL="0" indent="0">
                  <a:spcBef>
                    <a:spcPct val="0"/>
                  </a:spcBef>
                  <a:buNone/>
                </a:pPr>
                <a:endParaRPr lang="en-US" altLang="zh-CN" dirty="0">
                  <a:latin typeface="+mj-lt"/>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r>
                        <a:rPr lang="en-US" altLang="zh-CN" sz="1900" b="0" i="1" smtClean="0">
                          <a:solidFill>
                            <a:srgbClr val="002060"/>
                          </a:solidFill>
                          <a:latin typeface="Cambria Math" panose="02040503050406030204" pitchFamily="18" charset="0"/>
                          <a:ea typeface="+mj-ea"/>
                          <a:cs typeface="+mj-cs"/>
                        </a:rPr>
                        <m:t>𝑥</m:t>
                      </m:r>
                      <m:r>
                        <a:rPr lang="en-US" altLang="zh-CN" sz="1900" b="0" i="1" smtClean="0">
                          <a:solidFill>
                            <a:srgbClr val="002060"/>
                          </a:solidFill>
                          <a:latin typeface="Cambria Math" panose="02040503050406030204" pitchFamily="18" charset="0"/>
                          <a:ea typeface="+mj-ea"/>
                          <a:cs typeface="+mj-cs"/>
                        </a:rPr>
                        <m:t>=</m:t>
                      </m:r>
                      <m:r>
                        <a:rPr lang="en-US" altLang="zh-CN" sz="1900" b="0" i="1" smtClean="0">
                          <a:solidFill>
                            <a:srgbClr val="002060"/>
                          </a:solidFill>
                          <a:latin typeface="Cambria Math" panose="02040503050406030204" pitchFamily="18" charset="0"/>
                          <a:ea typeface="+mj-ea"/>
                          <a:cs typeface="+mj-cs"/>
                        </a:rPr>
                        <m:t>𝑣𝑎𝑙𝑢𝑒</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𝑜𝑓</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𝑡h𝑒</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𝑣𝑎𝑟𝑖𝑎𝑏𝑙𝑒</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𝑜𝑟</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𝑑𝑎𝑡𝑎</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𝑏𝑒𝑖𝑛𝑔</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𝑒𝑥𝑎𝑚𝑖𝑛𝑒𝑑</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𝑎𝑛𝑑</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𝑓</m:t>
                      </m:r>
                      <m:d>
                        <m:dPr>
                          <m:ctrlPr>
                            <a:rPr lang="en-US" altLang="zh-CN" sz="1900" b="0" i="1" smtClean="0">
                              <a:solidFill>
                                <a:srgbClr val="002060"/>
                              </a:solidFill>
                              <a:latin typeface="Cambria Math" panose="02040503050406030204" pitchFamily="18" charset="0"/>
                              <a:ea typeface="+mj-ea"/>
                              <a:cs typeface="+mj-cs"/>
                            </a:rPr>
                          </m:ctrlPr>
                        </m:dPr>
                        <m:e>
                          <m:r>
                            <a:rPr lang="en-US" altLang="zh-CN" sz="1900" b="0" i="1" smtClean="0">
                              <a:solidFill>
                                <a:srgbClr val="002060"/>
                              </a:solidFill>
                              <a:latin typeface="Cambria Math" panose="02040503050406030204" pitchFamily="18" charset="0"/>
                              <a:ea typeface="+mj-ea"/>
                              <a:cs typeface="+mj-cs"/>
                            </a:rPr>
                            <m:t>𝑥</m:t>
                          </m:r>
                        </m:e>
                      </m:d>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𝑖𝑠</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𝑡h𝑒</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𝑝𝑟𝑜𝑏𝑎𝑏𝑖𝑙𝑖𝑡𝑦</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𝑓𝑢𝑛𝑐𝑡𝑖𝑜𝑛</m:t>
                      </m:r>
                    </m:oMath>
                  </m:oMathPara>
                </a14:m>
                <a:endParaRPr lang="en-US" altLang="zh-CN" sz="1900" dirty="0">
                  <a:solidFill>
                    <a:srgbClr val="002060"/>
                  </a:solidFill>
                  <a:latin typeface="+mj-lt"/>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r>
                        <a:rPr lang="en-US" altLang="zh-CN" sz="1900" i="1" smtClean="0">
                          <a:solidFill>
                            <a:srgbClr val="002060"/>
                          </a:solidFill>
                          <a:latin typeface="Cambria Math" panose="02040503050406030204" pitchFamily="18" charset="0"/>
                          <a:ea typeface="+mj-ea"/>
                          <a:cs typeface="+mj-cs"/>
                        </a:rPr>
                        <m:t>𝜇</m:t>
                      </m:r>
                      <m:r>
                        <a:rPr lang="en-US" altLang="zh-CN" sz="1900" b="0" i="1" smtClean="0">
                          <a:solidFill>
                            <a:srgbClr val="002060"/>
                          </a:solidFill>
                          <a:latin typeface="Cambria Math" panose="02040503050406030204" pitchFamily="18" charset="0"/>
                          <a:ea typeface="+mj-ea"/>
                          <a:cs typeface="+mj-cs"/>
                        </a:rPr>
                        <m:t>=</m:t>
                      </m:r>
                      <m:r>
                        <a:rPr lang="en-US" altLang="zh-CN" sz="1900" b="0" i="1" smtClean="0">
                          <a:solidFill>
                            <a:srgbClr val="002060"/>
                          </a:solidFill>
                          <a:latin typeface="Cambria Math" panose="02040503050406030204" pitchFamily="18" charset="0"/>
                          <a:ea typeface="+mj-ea"/>
                          <a:cs typeface="+mj-cs"/>
                        </a:rPr>
                        <m:t>𝑚𝑒𝑎𝑛</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𝑣𝑎𝑙𝑢𝑒</m:t>
                      </m:r>
                    </m:oMath>
                  </m:oMathPara>
                </a14:m>
                <a:endParaRPr lang="en-US" altLang="zh-CN" sz="1900" b="0" dirty="0">
                  <a:solidFill>
                    <a:srgbClr val="002060"/>
                  </a:solidFill>
                  <a:latin typeface="+mj-lt"/>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r>
                        <a:rPr lang="en-US" altLang="zh-CN" sz="1900" i="1" smtClean="0">
                          <a:solidFill>
                            <a:srgbClr val="002060"/>
                          </a:solidFill>
                          <a:latin typeface="Cambria Math" panose="02040503050406030204" pitchFamily="18" charset="0"/>
                          <a:ea typeface="+mj-ea"/>
                          <a:cs typeface="+mj-cs"/>
                        </a:rPr>
                        <m:t>𝜎</m:t>
                      </m:r>
                      <m:r>
                        <a:rPr lang="en-US" altLang="zh-CN" sz="1900" b="0" i="1" smtClean="0">
                          <a:solidFill>
                            <a:srgbClr val="002060"/>
                          </a:solidFill>
                          <a:latin typeface="Cambria Math" panose="02040503050406030204" pitchFamily="18" charset="0"/>
                          <a:ea typeface="+mj-ea"/>
                          <a:cs typeface="+mj-cs"/>
                        </a:rPr>
                        <m:t>=</m:t>
                      </m:r>
                      <m:r>
                        <a:rPr lang="en-US" altLang="zh-CN" sz="1900" b="0" i="1" smtClean="0">
                          <a:solidFill>
                            <a:srgbClr val="002060"/>
                          </a:solidFill>
                          <a:latin typeface="Cambria Math" panose="02040503050406030204" pitchFamily="18" charset="0"/>
                          <a:ea typeface="+mj-ea"/>
                          <a:cs typeface="+mj-cs"/>
                        </a:rPr>
                        <m:t>𝑡h𝑒</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𝑠𝑡𝑎𝑛𝑑𝑎𝑟𝑑</m:t>
                      </m:r>
                      <m:r>
                        <a:rPr lang="en-US" altLang="zh-CN" sz="1900" b="0" i="1" smtClean="0">
                          <a:solidFill>
                            <a:srgbClr val="002060"/>
                          </a:solidFill>
                          <a:latin typeface="Cambria Math" panose="02040503050406030204" pitchFamily="18" charset="0"/>
                          <a:ea typeface="+mj-ea"/>
                          <a:cs typeface="+mj-cs"/>
                        </a:rPr>
                        <m:t> </m:t>
                      </m:r>
                      <m:r>
                        <a:rPr lang="en-US" altLang="zh-CN" sz="1900" b="0" i="1" smtClean="0">
                          <a:solidFill>
                            <a:srgbClr val="002060"/>
                          </a:solidFill>
                          <a:latin typeface="Cambria Math" panose="02040503050406030204" pitchFamily="18" charset="0"/>
                          <a:ea typeface="+mj-ea"/>
                          <a:cs typeface="+mj-cs"/>
                        </a:rPr>
                        <m:t>𝑑𝑒𝑣𝑖𝑎𝑡𝑖𝑜𝑛</m:t>
                      </m:r>
                    </m:oMath>
                  </m:oMathPara>
                </a14:m>
                <a:endParaRPr lang="en-US" altLang="zh-CN" sz="1900" dirty="0">
                  <a:solidFill>
                    <a:srgbClr val="002060"/>
                  </a:solidFill>
                  <a:latin typeface="+mj-lt"/>
                  <a:ea typeface="+mj-ea"/>
                  <a:cs typeface="+mj-cs"/>
                </a:endParaRPr>
              </a:p>
            </p:txBody>
          </p:sp>
        </mc:Choice>
        <mc:Fallback xmlns="">
          <p:sp>
            <p:nvSpPr>
              <p:cNvPr id="7" name="内容占位符 2">
                <a:extLst>
                  <a:ext uri="{FF2B5EF4-FFF2-40B4-BE49-F238E27FC236}">
                    <a16:creationId xmlns:a16="http://schemas.microsoft.com/office/drawing/2014/main" id="{22D70753-61CA-2D86-92D5-85BE945B03C6}"/>
                  </a:ext>
                </a:extLst>
              </p:cNvPr>
              <p:cNvSpPr>
                <a:spLocks noGrp="1" noRot="1" noChangeAspect="1" noMove="1" noResize="1" noEditPoints="1" noAdjustHandles="1" noChangeArrowheads="1" noChangeShapeType="1" noTextEdit="1"/>
              </p:cNvSpPr>
              <p:nvPr>
                <p:ph idx="1"/>
              </p:nvPr>
            </p:nvSpPr>
            <p:spPr>
              <a:xfrm>
                <a:off x="1246163" y="2187029"/>
                <a:ext cx="10515600" cy="4351338"/>
              </a:xfrm>
              <a:blipFill>
                <a:blip r:embed="rId4"/>
                <a:stretch>
                  <a:fillRect/>
                </a:stretch>
              </a:blipFill>
            </p:spPr>
            <p:txBody>
              <a:bodyPr/>
              <a:lstStyle/>
              <a:p>
                <a:r>
                  <a:rPr lang="en-GB">
                    <a:noFill/>
                  </a:rPr>
                  <a:t> </a:t>
                </a:r>
              </a:p>
            </p:txBody>
          </p:sp>
        </mc:Fallback>
      </mc:AlternateContent>
      <p:pic>
        <p:nvPicPr>
          <p:cNvPr id="9" name="Picture 2" descr="Normal distribution - Wikipedia">
            <a:extLst>
              <a:ext uri="{FF2B5EF4-FFF2-40B4-BE49-F238E27FC236}">
                <a16:creationId xmlns:a16="http://schemas.microsoft.com/office/drawing/2014/main" id="{1903310D-DDF9-0AE2-896B-2A307830645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5741" y="3882682"/>
            <a:ext cx="4486388" cy="286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91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575833"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2060"/>
                </a:solidFill>
                <a:latin typeface="Calibri" panose="020F0502020204030204"/>
              </a:rPr>
              <a:t>Statistic Support</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5423343"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Mixture Distribution</a:t>
            </a:r>
          </a:p>
        </p:txBody>
      </p:sp>
      <p:pic>
        <p:nvPicPr>
          <p:cNvPr id="2" name="图片 1" descr="图标&#10;&#10;描述已自动生成">
            <a:extLst>
              <a:ext uri="{FF2B5EF4-FFF2-40B4-BE49-F238E27FC236}">
                <a16:creationId xmlns:a16="http://schemas.microsoft.com/office/drawing/2014/main" id="{84E63E94-7107-7806-88DF-01CA24563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110" y="1376093"/>
            <a:ext cx="758601" cy="758601"/>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2D4011C-3B5C-F1CE-2F25-BB1FC1399B63}"/>
                  </a:ext>
                </a:extLst>
              </p:cNvPr>
              <p:cNvSpPr txBox="1"/>
              <p:nvPr/>
            </p:nvSpPr>
            <p:spPr>
              <a:xfrm>
                <a:off x="1195753" y="2875671"/>
                <a:ext cx="3562322"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9993A"/>
                          </a:solidFill>
                          <a:latin typeface="Cambria Math" panose="02040503050406030204" pitchFamily="18" charset="0"/>
                        </a:rPr>
                        <m:t>𝑝</m:t>
                      </m:r>
                      <m:d>
                        <m:dPr>
                          <m:ctrlPr>
                            <a:rPr lang="en-US" altLang="zh-CN" b="0" i="1" smtClean="0">
                              <a:solidFill>
                                <a:srgbClr val="F9993A"/>
                              </a:solidFill>
                              <a:latin typeface="Cambria Math" panose="02040503050406030204" pitchFamily="18" charset="0"/>
                            </a:rPr>
                          </m:ctrlPr>
                        </m:dPr>
                        <m:e>
                          <m:r>
                            <a:rPr lang="en-US" altLang="zh-CN" b="0" i="1" smtClean="0">
                              <a:solidFill>
                                <a:srgbClr val="F9993A"/>
                              </a:solidFill>
                              <a:latin typeface="Cambria Math" panose="02040503050406030204" pitchFamily="18" charset="0"/>
                            </a:rPr>
                            <m:t>𝑥</m:t>
                          </m:r>
                        </m:e>
                      </m:d>
                      <m:r>
                        <a:rPr lang="en-US" altLang="zh-CN" b="0" i="1" smtClean="0">
                          <a:solidFill>
                            <a:srgbClr val="F9993A"/>
                          </a:solidFill>
                          <a:latin typeface="Cambria Math" panose="02040503050406030204" pitchFamily="18" charset="0"/>
                        </a:rPr>
                        <m:t>=</m:t>
                      </m:r>
                      <m:nary>
                        <m:naryPr>
                          <m:chr m:val="∑"/>
                          <m:limLoc m:val="undOvr"/>
                          <m:grow m:val="on"/>
                          <m:ctrlPr>
                            <a:rPr lang="zh-CN" altLang="en-US" i="1" dirty="0" smtClean="0">
                              <a:solidFill>
                                <a:srgbClr val="F9993A"/>
                              </a:solidFill>
                              <a:latin typeface="Cambria Math" panose="02040503050406030204" pitchFamily="18" charset="0"/>
                            </a:rPr>
                          </m:ctrlPr>
                        </m:naryPr>
                        <m:sub>
                          <m:r>
                            <a:rPr lang="zh-CN" altLang="en-US" i="1" dirty="0">
                              <a:solidFill>
                                <a:srgbClr val="F9993A"/>
                              </a:solidFill>
                              <a:latin typeface="Cambria Math" panose="02040503050406030204" pitchFamily="18" charset="0"/>
                            </a:rPr>
                            <m:t>𝑖</m:t>
                          </m:r>
                          <m:r>
                            <a:rPr lang="zh-CN" altLang="en-US" i="0" dirty="0">
                              <a:solidFill>
                                <a:srgbClr val="F9993A"/>
                              </a:solidFill>
                              <a:latin typeface="Cambria Math" panose="02040503050406030204" pitchFamily="18" charset="0"/>
                            </a:rPr>
                            <m:t>=1</m:t>
                          </m:r>
                        </m:sub>
                        <m:sup>
                          <m:r>
                            <a:rPr lang="zh-CN" altLang="en-US" i="1" dirty="0">
                              <a:solidFill>
                                <a:srgbClr val="F9993A"/>
                              </a:solidFill>
                              <a:latin typeface="Cambria Math" panose="02040503050406030204" pitchFamily="18" charset="0"/>
                            </a:rPr>
                            <m:t>𝑚</m:t>
                          </m:r>
                        </m:sup>
                        <m:e>
                          <m:r>
                            <a:rPr lang="en-US" altLang="zh-CN" b="0" i="1" dirty="0" smtClean="0">
                              <a:solidFill>
                                <a:srgbClr val="F9993A"/>
                              </a:solidFill>
                              <a:latin typeface="Cambria Math" panose="02040503050406030204" pitchFamily="18" charset="0"/>
                            </a:rPr>
                            <m:t>𝑃</m:t>
                          </m:r>
                          <m:d>
                            <m:dPr>
                              <m:ctrlPr>
                                <a:rPr lang="en-US" altLang="zh-CN" b="0" i="1" dirty="0" smtClean="0">
                                  <a:solidFill>
                                    <a:srgbClr val="F9993A"/>
                                  </a:solidFill>
                                  <a:latin typeface="Cambria Math" panose="02040503050406030204" pitchFamily="18" charset="0"/>
                                </a:rPr>
                              </m:ctrlPr>
                            </m:dPr>
                            <m:e>
                              <m:r>
                                <a:rPr lang="en-US" altLang="zh-CN" b="0" i="1" dirty="0" smtClean="0">
                                  <a:solidFill>
                                    <a:srgbClr val="F9993A"/>
                                  </a:solidFill>
                                  <a:latin typeface="Cambria Math" panose="02040503050406030204" pitchFamily="18" charset="0"/>
                                </a:rPr>
                                <m:t>𝑋</m:t>
                              </m:r>
                              <m:r>
                                <a:rPr lang="en-US" altLang="zh-CN" b="0" i="1" dirty="0" smtClean="0">
                                  <a:solidFill>
                                    <a:srgbClr val="F9993A"/>
                                  </a:solidFill>
                                  <a:latin typeface="Cambria Math" panose="02040503050406030204" pitchFamily="18" charset="0"/>
                                </a:rPr>
                                <m:t>=</m:t>
                              </m:r>
                              <m:r>
                                <a:rPr lang="en-US" altLang="zh-CN" b="0" i="1" dirty="0" smtClean="0">
                                  <a:solidFill>
                                    <a:srgbClr val="F9993A"/>
                                  </a:solidFill>
                                  <a:latin typeface="Cambria Math" panose="02040503050406030204" pitchFamily="18" charset="0"/>
                                </a:rPr>
                                <m:t>𝑥</m:t>
                              </m:r>
                            </m:e>
                            <m:e>
                              <m:r>
                                <a:rPr lang="en-US" altLang="zh-CN" b="0" i="1" dirty="0" smtClean="0">
                                  <a:solidFill>
                                    <a:srgbClr val="F9993A"/>
                                  </a:solidFill>
                                  <a:latin typeface="Cambria Math" panose="02040503050406030204" pitchFamily="18" charset="0"/>
                                </a:rPr>
                                <m:t>𝐶</m:t>
                              </m:r>
                              <m:r>
                                <a:rPr lang="en-US" altLang="zh-CN" b="0" i="1" dirty="0" smtClean="0">
                                  <a:solidFill>
                                    <a:srgbClr val="F9993A"/>
                                  </a:solidFill>
                                  <a:latin typeface="Cambria Math" panose="02040503050406030204" pitchFamily="18" charset="0"/>
                                </a:rPr>
                                <m:t>=</m:t>
                              </m:r>
                              <m:r>
                                <a:rPr lang="en-US" altLang="zh-CN" b="0" i="1" dirty="0" smtClean="0">
                                  <a:solidFill>
                                    <a:srgbClr val="F9993A"/>
                                  </a:solidFill>
                                  <a:latin typeface="Cambria Math" panose="02040503050406030204" pitchFamily="18" charset="0"/>
                                </a:rPr>
                                <m:t>𝑖</m:t>
                              </m:r>
                            </m:e>
                          </m:d>
                          <m:r>
                            <a:rPr lang="en-US" altLang="zh-CN" b="0" i="1" dirty="0" smtClean="0">
                              <a:solidFill>
                                <a:srgbClr val="F9993A"/>
                              </a:solidFill>
                              <a:latin typeface="Cambria Math" panose="02040503050406030204" pitchFamily="18" charset="0"/>
                            </a:rPr>
                            <m:t>𝑃</m:t>
                          </m:r>
                          <m:r>
                            <a:rPr lang="en-US" altLang="zh-CN" b="0" i="1" dirty="0" smtClean="0">
                              <a:solidFill>
                                <a:srgbClr val="F9993A"/>
                              </a:solidFill>
                              <a:latin typeface="Cambria Math" panose="02040503050406030204" pitchFamily="18" charset="0"/>
                            </a:rPr>
                            <m:t>(</m:t>
                          </m:r>
                          <m:r>
                            <a:rPr lang="en-US" altLang="zh-CN" b="0" i="1" dirty="0" smtClean="0">
                              <a:solidFill>
                                <a:srgbClr val="F9993A"/>
                              </a:solidFill>
                              <a:latin typeface="Cambria Math" panose="02040503050406030204" pitchFamily="18" charset="0"/>
                            </a:rPr>
                            <m:t>𝐶</m:t>
                          </m:r>
                          <m:r>
                            <a:rPr lang="en-US" altLang="zh-CN" b="0" i="1" dirty="0" smtClean="0">
                              <a:solidFill>
                                <a:srgbClr val="F9993A"/>
                              </a:solidFill>
                              <a:latin typeface="Cambria Math" panose="02040503050406030204" pitchFamily="18" charset="0"/>
                            </a:rPr>
                            <m:t>=</m:t>
                          </m:r>
                          <m:r>
                            <a:rPr lang="en-US" altLang="zh-CN" b="0" i="1" dirty="0" smtClean="0">
                              <a:solidFill>
                                <a:srgbClr val="F9993A"/>
                              </a:solidFill>
                              <a:latin typeface="Cambria Math" panose="02040503050406030204" pitchFamily="18" charset="0"/>
                            </a:rPr>
                            <m:t>𝑖</m:t>
                          </m:r>
                          <m:r>
                            <a:rPr lang="en-US" altLang="zh-CN" b="0" i="1" dirty="0" smtClean="0">
                              <a:solidFill>
                                <a:srgbClr val="F9993A"/>
                              </a:solidFill>
                              <a:latin typeface="Cambria Math" panose="02040503050406030204" pitchFamily="18" charset="0"/>
                            </a:rPr>
                            <m:t>)</m:t>
                          </m:r>
                        </m:e>
                      </m:nary>
                    </m:oMath>
                  </m:oMathPara>
                </a14:m>
                <a:endParaRPr lang="zh-CN" altLang="en-US" dirty="0"/>
              </a:p>
            </p:txBody>
          </p:sp>
        </mc:Choice>
        <mc:Fallback xmlns="">
          <p:sp>
            <p:nvSpPr>
              <p:cNvPr id="7" name="文本框 6">
                <a:extLst>
                  <a:ext uri="{FF2B5EF4-FFF2-40B4-BE49-F238E27FC236}">
                    <a16:creationId xmlns:a16="http://schemas.microsoft.com/office/drawing/2014/main" id="{B2D4011C-3B5C-F1CE-2F25-BB1FC1399B63}"/>
                  </a:ext>
                </a:extLst>
              </p:cNvPr>
              <p:cNvSpPr txBox="1">
                <a:spLocks noRot="1" noChangeAspect="1" noMove="1" noResize="1" noEditPoints="1" noAdjustHandles="1" noChangeArrowheads="1" noChangeShapeType="1" noTextEdit="1"/>
              </p:cNvSpPr>
              <p:nvPr/>
            </p:nvSpPr>
            <p:spPr>
              <a:xfrm>
                <a:off x="1195753" y="2875671"/>
                <a:ext cx="3562322" cy="756233"/>
              </a:xfrm>
              <a:prstGeom prst="rect">
                <a:avLst/>
              </a:prstGeom>
              <a:blipFill>
                <a:blip r:embed="rId4"/>
                <a:stretch>
                  <a:fillRect/>
                </a:stretch>
              </a:blipFill>
            </p:spPr>
            <p:txBody>
              <a:bodyPr/>
              <a:lstStyle/>
              <a:p>
                <a:r>
                  <a:rPr lang="en-GB">
                    <a:noFill/>
                  </a:rPr>
                  <a:t> </a:t>
                </a:r>
              </a:p>
            </p:txBody>
          </p:sp>
        </mc:Fallback>
      </mc:AlternateContent>
      <p:pic>
        <p:nvPicPr>
          <p:cNvPr id="9" name="内容占位符 5">
            <a:extLst>
              <a:ext uri="{FF2B5EF4-FFF2-40B4-BE49-F238E27FC236}">
                <a16:creationId xmlns:a16="http://schemas.microsoft.com/office/drawing/2014/main" id="{B2E246AE-2E22-142F-7152-5A2A6AA10C8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176756" y="2261303"/>
            <a:ext cx="5872244" cy="4351338"/>
          </a:xfrm>
          <a:prstGeom prst="rect">
            <a:avLst/>
          </a:prstGeom>
        </p:spPr>
      </p:pic>
    </p:spTree>
    <p:extLst>
      <p:ext uri="{BB962C8B-B14F-4D97-AF65-F5344CB8AC3E}">
        <p14:creationId xmlns:p14="http://schemas.microsoft.com/office/powerpoint/2010/main" val="272840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575833"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2060"/>
                </a:solidFill>
                <a:latin typeface="Calibri" panose="020F0502020204030204"/>
              </a:rPr>
              <a:t>Statistic Support</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5423343"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2060"/>
                </a:solidFill>
                <a:effectLst/>
                <a:uLnTx/>
                <a:uFillTx/>
                <a:latin typeface="Calibri" panose="020F0502020204030204"/>
                <a:ea typeface="+mn-ea"/>
                <a:cs typeface="+mn-cs"/>
              </a:rPr>
              <a:t>Gaussian Mixture Model (GMM)</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2" name="图片 1" descr="图标&#10;&#10;描述已自动生成">
            <a:extLst>
              <a:ext uri="{FF2B5EF4-FFF2-40B4-BE49-F238E27FC236}">
                <a16:creationId xmlns:a16="http://schemas.microsoft.com/office/drawing/2014/main" id="{84E63E94-7107-7806-88DF-01CA24563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110" y="1376093"/>
            <a:ext cx="758601" cy="758601"/>
          </a:xfrm>
          <a:prstGeom prst="rect">
            <a:avLst/>
          </a:prstGeom>
        </p:spPr>
      </p:pic>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E758D10E-7E6F-5552-2805-6B2E6A7AB802}"/>
                  </a:ext>
                </a:extLst>
              </p:cNvPr>
              <p:cNvSpPr>
                <a:spLocks noGrp="1"/>
              </p:cNvSpPr>
              <p:nvPr>
                <p:ph idx="1"/>
              </p:nvPr>
            </p:nvSpPr>
            <p:spPr>
              <a:xfrm>
                <a:off x="978110" y="2134694"/>
                <a:ext cx="10515600" cy="4351338"/>
              </a:xfrm>
            </p:spPr>
            <p:txBody>
              <a:bodyPr>
                <a:normAutofit fontScale="92500"/>
              </a:bodyPr>
              <a:lstStyle/>
              <a:p>
                <a:pPr marL="0" indent="0">
                  <a:spcBef>
                    <a:spcPct val="0"/>
                  </a:spcBef>
                  <a:buNone/>
                </a:pPr>
                <a14:m>
                  <m:oMathPara xmlns:m="http://schemas.openxmlformats.org/officeDocument/2006/math">
                    <m:oMathParaPr>
                      <m:jc m:val="centerGroup"/>
                    </m:oMathParaPr>
                    <m:oMath xmlns:m="http://schemas.openxmlformats.org/officeDocument/2006/math">
                      <m:r>
                        <a:rPr lang="en-US" altLang="zh-CN" b="0" i="1" smtClean="0">
                          <a:solidFill>
                            <a:srgbClr val="F9993A"/>
                          </a:solidFill>
                          <a:latin typeface="Cambria Math" panose="02040503050406030204" pitchFamily="18" charset="0"/>
                          <a:ea typeface="+mj-ea"/>
                          <a:cs typeface="+mj-cs"/>
                        </a:rPr>
                        <m:t>𝑝</m:t>
                      </m:r>
                      <m:r>
                        <a:rPr lang="en-US" altLang="zh-CN" b="0" i="1" smtClean="0">
                          <a:solidFill>
                            <a:srgbClr val="F9993A"/>
                          </a:solidFill>
                          <a:latin typeface="Cambria Math" panose="02040503050406030204" pitchFamily="18" charset="0"/>
                          <a:ea typeface="+mj-ea"/>
                          <a:cs typeface="+mj-cs"/>
                        </a:rPr>
                        <m:t>(</m:t>
                      </m:r>
                      <m:r>
                        <a:rPr lang="en-US" altLang="zh-CN" b="0" i="1" smtClean="0">
                          <a:solidFill>
                            <a:srgbClr val="F9993A"/>
                          </a:solidFill>
                          <a:latin typeface="Cambria Math" panose="02040503050406030204" pitchFamily="18" charset="0"/>
                          <a:ea typeface="+mj-ea"/>
                          <a:cs typeface="+mj-cs"/>
                        </a:rPr>
                        <m:t>𝑥</m:t>
                      </m:r>
                      <m:r>
                        <a:rPr lang="en-US" altLang="zh-CN" b="0" i="1" smtClean="0">
                          <a:solidFill>
                            <a:srgbClr val="F9993A"/>
                          </a:solidFill>
                          <a:latin typeface="Cambria Math" panose="02040503050406030204" pitchFamily="18" charset="0"/>
                          <a:ea typeface="+mj-ea"/>
                          <a:cs typeface="+mj-cs"/>
                        </a:rPr>
                        <m:t>|</m:t>
                      </m:r>
                      <m:r>
                        <a:rPr lang="en-US" altLang="zh-CN" b="0" i="1" smtClean="0">
                          <a:solidFill>
                            <a:srgbClr val="F9993A"/>
                          </a:solidFill>
                          <a:latin typeface="Cambria Math" panose="02040503050406030204" pitchFamily="18" charset="0"/>
                          <a:ea typeface="+mj-ea"/>
                          <a:cs typeface="+mj-cs"/>
                        </a:rPr>
                        <m:t>𝜃</m:t>
                      </m:r>
                      <m:r>
                        <a:rPr lang="en-US" altLang="zh-CN" b="0" i="1" smtClean="0">
                          <a:solidFill>
                            <a:srgbClr val="F9993A"/>
                          </a:solidFill>
                          <a:latin typeface="Cambria Math" panose="02040503050406030204" pitchFamily="18" charset="0"/>
                          <a:ea typeface="+mj-ea"/>
                          <a:cs typeface="+mj-cs"/>
                        </a:rPr>
                        <m:t>)=</m:t>
                      </m:r>
                      <m:nary>
                        <m:naryPr>
                          <m:chr m:val="∑"/>
                          <m:limLoc m:val="undOvr"/>
                          <m:grow m:val="on"/>
                          <m:ctrlPr>
                            <a:rPr lang="en-US" altLang="zh-CN" b="0" i="1" smtClean="0">
                              <a:solidFill>
                                <a:srgbClr val="F9993A"/>
                              </a:solidFill>
                              <a:latin typeface="Cambria Math" panose="02040503050406030204" pitchFamily="18" charset="0"/>
                              <a:ea typeface="+mj-ea"/>
                              <a:cs typeface="+mj-cs"/>
                            </a:rPr>
                          </m:ctrlPr>
                        </m:naryPr>
                        <m:sub>
                          <m:r>
                            <a:rPr lang="en-US" altLang="zh-CN" b="0" i="1" smtClean="0">
                              <a:solidFill>
                                <a:srgbClr val="F9993A"/>
                              </a:solidFill>
                              <a:latin typeface="Cambria Math" panose="02040503050406030204" pitchFamily="18" charset="0"/>
                              <a:ea typeface="+mj-ea"/>
                              <a:cs typeface="+mj-cs"/>
                            </a:rPr>
                            <m:t>𝑘</m:t>
                          </m:r>
                          <m:r>
                            <a:rPr lang="en-US" altLang="zh-CN" b="0" i="1" smtClean="0">
                              <a:solidFill>
                                <a:srgbClr val="F9993A"/>
                              </a:solidFill>
                              <a:latin typeface="Cambria Math" panose="02040503050406030204" pitchFamily="18" charset="0"/>
                              <a:ea typeface="+mj-ea"/>
                              <a:cs typeface="+mj-cs"/>
                            </a:rPr>
                            <m:t>=1</m:t>
                          </m:r>
                        </m:sub>
                        <m:sup>
                          <m:r>
                            <a:rPr lang="en-US" altLang="zh-CN" b="0" i="1" smtClean="0">
                              <a:solidFill>
                                <a:srgbClr val="F9993A"/>
                              </a:solidFill>
                              <a:latin typeface="Cambria Math" panose="02040503050406030204" pitchFamily="18" charset="0"/>
                              <a:ea typeface="+mj-ea"/>
                              <a:cs typeface="+mj-cs"/>
                            </a:rPr>
                            <m:t>𝐾</m:t>
                          </m:r>
                        </m:sup>
                        <m:e>
                          <m:sSub>
                            <m:sSubPr>
                              <m:ctrlPr>
                                <a:rPr lang="en-US" altLang="zh-CN" b="0" i="1" smtClean="0">
                                  <a:solidFill>
                                    <a:srgbClr val="F9993A"/>
                                  </a:solidFill>
                                  <a:latin typeface="Cambria Math" panose="02040503050406030204" pitchFamily="18" charset="0"/>
                                  <a:ea typeface="+mj-ea"/>
                                  <a:cs typeface="+mj-cs"/>
                                </a:rPr>
                              </m:ctrlPr>
                            </m:sSubPr>
                            <m:e>
                              <m:r>
                                <a:rPr lang="en-US" altLang="zh-CN" b="0" i="1" smtClean="0">
                                  <a:solidFill>
                                    <a:srgbClr val="F9993A"/>
                                  </a:solidFill>
                                  <a:latin typeface="Cambria Math" panose="02040503050406030204" pitchFamily="18" charset="0"/>
                                  <a:ea typeface="+mj-ea"/>
                                  <a:cs typeface="+mj-cs"/>
                                </a:rPr>
                                <m:t>𝜋</m:t>
                              </m:r>
                            </m:e>
                            <m:sub>
                              <m:r>
                                <a:rPr lang="en-US" altLang="zh-CN" b="0" i="1" smtClean="0">
                                  <a:solidFill>
                                    <a:srgbClr val="F9993A"/>
                                  </a:solidFill>
                                  <a:latin typeface="Cambria Math" panose="02040503050406030204" pitchFamily="18" charset="0"/>
                                  <a:ea typeface="+mj-ea"/>
                                  <a:cs typeface="+mj-cs"/>
                                </a:rPr>
                                <m:t>𝑘</m:t>
                              </m:r>
                            </m:sub>
                          </m:sSub>
                          <m:r>
                            <a:rPr lang="en-US" altLang="zh-CN" b="0" i="1" smtClean="0">
                              <a:solidFill>
                                <a:srgbClr val="F9993A"/>
                              </a:solidFill>
                              <a:latin typeface="Cambria Math" panose="02040503050406030204" pitchFamily="18" charset="0"/>
                              <a:ea typeface="+mj-ea"/>
                              <a:cs typeface="+mj-cs"/>
                            </a:rPr>
                            <m:t>𝜙</m:t>
                          </m:r>
                          <m:d>
                            <m:dPr>
                              <m:ctrlPr>
                                <a:rPr lang="en-US" altLang="zh-CN" b="0" i="1" smtClean="0">
                                  <a:solidFill>
                                    <a:srgbClr val="F9993A"/>
                                  </a:solidFill>
                                  <a:latin typeface="Cambria Math" panose="02040503050406030204" pitchFamily="18" charset="0"/>
                                  <a:ea typeface="+mj-ea"/>
                                  <a:cs typeface="+mj-cs"/>
                                </a:rPr>
                              </m:ctrlPr>
                            </m:dPr>
                            <m:e>
                              <m:d>
                                <m:dPr>
                                  <m:begChr m:val=""/>
                                  <m:endChr m:val="|"/>
                                  <m:ctrlPr>
                                    <a:rPr lang="en-US" altLang="zh-CN" b="0" i="1" smtClean="0">
                                      <a:solidFill>
                                        <a:srgbClr val="F9993A"/>
                                      </a:solidFill>
                                      <a:latin typeface="Cambria Math" panose="02040503050406030204" pitchFamily="18" charset="0"/>
                                      <a:ea typeface="+mj-ea"/>
                                      <a:cs typeface="+mj-cs"/>
                                    </a:rPr>
                                  </m:ctrlPr>
                                </m:dPr>
                                <m:e>
                                  <m:r>
                                    <a:rPr lang="en-US" altLang="zh-CN" b="0" i="1" smtClean="0">
                                      <a:solidFill>
                                        <a:srgbClr val="F9993A"/>
                                      </a:solidFill>
                                      <a:latin typeface="Cambria Math" panose="02040503050406030204" pitchFamily="18" charset="0"/>
                                      <a:ea typeface="+mj-ea"/>
                                      <a:cs typeface="+mj-cs"/>
                                    </a:rPr>
                                    <m:t>𝑥</m:t>
                                  </m:r>
                                </m:e>
                              </m:d>
                              <m:sSub>
                                <m:sSubPr>
                                  <m:ctrlPr>
                                    <a:rPr lang="en-US" altLang="zh-CN" b="0" i="1" smtClean="0">
                                      <a:solidFill>
                                        <a:srgbClr val="F9993A"/>
                                      </a:solidFill>
                                      <a:latin typeface="Cambria Math" panose="02040503050406030204" pitchFamily="18" charset="0"/>
                                      <a:ea typeface="+mj-ea"/>
                                      <a:cs typeface="+mj-cs"/>
                                    </a:rPr>
                                  </m:ctrlPr>
                                </m:sSubPr>
                                <m:e>
                                  <m:r>
                                    <a:rPr lang="en-US" altLang="zh-CN" b="0" i="1" smtClean="0">
                                      <a:solidFill>
                                        <a:srgbClr val="F9993A"/>
                                      </a:solidFill>
                                      <a:latin typeface="Cambria Math" panose="02040503050406030204" pitchFamily="18" charset="0"/>
                                      <a:ea typeface="+mj-ea"/>
                                      <a:cs typeface="+mj-cs"/>
                                    </a:rPr>
                                    <m:t>𝜇</m:t>
                                  </m:r>
                                </m:e>
                                <m:sub>
                                  <m:r>
                                    <a:rPr lang="en-US" altLang="zh-CN" b="0" i="1" smtClean="0">
                                      <a:solidFill>
                                        <a:srgbClr val="F9993A"/>
                                      </a:solidFill>
                                      <a:latin typeface="Cambria Math" panose="02040503050406030204" pitchFamily="18" charset="0"/>
                                      <a:ea typeface="+mj-ea"/>
                                      <a:cs typeface="+mj-cs"/>
                                    </a:rPr>
                                    <m:t>𝑘</m:t>
                                  </m:r>
                                </m:sub>
                              </m:sSub>
                              <m:r>
                                <a:rPr lang="en-US" altLang="zh-CN" b="0" i="1" smtClean="0">
                                  <a:solidFill>
                                    <a:srgbClr val="F9993A"/>
                                  </a:solidFill>
                                  <a:latin typeface="Cambria Math" panose="02040503050406030204" pitchFamily="18" charset="0"/>
                                  <a:ea typeface="+mj-ea"/>
                                  <a:cs typeface="+mj-cs"/>
                                </a:rPr>
                                <m:t>,</m:t>
                              </m:r>
                              <m:sSub>
                                <m:sSubPr>
                                  <m:ctrlPr>
                                    <a:rPr lang="en-US" altLang="zh-CN" b="0" i="1" smtClean="0">
                                      <a:solidFill>
                                        <a:srgbClr val="F9993A"/>
                                      </a:solidFill>
                                      <a:latin typeface="Cambria Math" panose="02040503050406030204" pitchFamily="18" charset="0"/>
                                      <a:ea typeface="+mj-ea"/>
                                      <a:cs typeface="+mj-cs"/>
                                    </a:rPr>
                                  </m:ctrlPr>
                                </m:sSubPr>
                                <m:e>
                                  <m:r>
                                    <a:rPr lang="en-US" altLang="zh-CN" b="0" i="1" smtClean="0">
                                      <a:solidFill>
                                        <a:srgbClr val="F9993A"/>
                                      </a:solidFill>
                                      <a:latin typeface="Cambria Math" panose="02040503050406030204" pitchFamily="18" charset="0"/>
                                      <a:ea typeface="+mj-ea"/>
                                      <a:cs typeface="+mj-cs"/>
                                    </a:rPr>
                                    <m:t>𝛴</m:t>
                                  </m:r>
                                </m:e>
                                <m:sub>
                                  <m:r>
                                    <a:rPr lang="en-US" altLang="zh-CN" b="0" i="1" smtClean="0">
                                      <a:solidFill>
                                        <a:srgbClr val="F9993A"/>
                                      </a:solidFill>
                                      <a:latin typeface="Cambria Math" panose="02040503050406030204" pitchFamily="18" charset="0"/>
                                      <a:ea typeface="+mj-ea"/>
                                      <a:cs typeface="+mj-cs"/>
                                    </a:rPr>
                                    <m:t>𝑘</m:t>
                                  </m:r>
                                </m:sub>
                              </m:sSub>
                            </m:e>
                          </m:d>
                        </m:e>
                      </m:nary>
                      <m:r>
                        <a:rPr lang="en-US" altLang="zh-CN" b="0" i="1" smtClean="0">
                          <a:solidFill>
                            <a:srgbClr val="F9993A"/>
                          </a:solidFill>
                          <a:latin typeface="Cambria Math" panose="02040503050406030204" pitchFamily="18" charset="0"/>
                          <a:ea typeface="+mj-ea"/>
                          <a:cs typeface="+mj-cs"/>
                        </a:rPr>
                        <m:t>=</m:t>
                      </m:r>
                      <m:nary>
                        <m:naryPr>
                          <m:chr m:val="∑"/>
                          <m:limLoc m:val="undOvr"/>
                          <m:grow m:val="on"/>
                          <m:ctrlPr>
                            <a:rPr lang="en-US" altLang="zh-CN" b="0" i="1" smtClean="0">
                              <a:solidFill>
                                <a:srgbClr val="F9993A"/>
                              </a:solidFill>
                              <a:latin typeface="Cambria Math" panose="02040503050406030204" pitchFamily="18" charset="0"/>
                              <a:ea typeface="+mj-ea"/>
                              <a:cs typeface="+mj-cs"/>
                            </a:rPr>
                          </m:ctrlPr>
                        </m:naryPr>
                        <m:sub>
                          <m:r>
                            <a:rPr lang="en-US" altLang="zh-CN" b="0" i="1" smtClean="0">
                              <a:solidFill>
                                <a:srgbClr val="F9993A"/>
                              </a:solidFill>
                              <a:latin typeface="Cambria Math" panose="02040503050406030204" pitchFamily="18" charset="0"/>
                              <a:ea typeface="+mj-ea"/>
                              <a:cs typeface="+mj-cs"/>
                            </a:rPr>
                            <m:t>𝑘</m:t>
                          </m:r>
                          <m:r>
                            <a:rPr lang="en-US" altLang="zh-CN" b="0" i="1" smtClean="0">
                              <a:solidFill>
                                <a:srgbClr val="F9993A"/>
                              </a:solidFill>
                              <a:latin typeface="Cambria Math" panose="02040503050406030204" pitchFamily="18" charset="0"/>
                              <a:ea typeface="+mj-ea"/>
                              <a:cs typeface="+mj-cs"/>
                            </a:rPr>
                            <m:t>=1</m:t>
                          </m:r>
                        </m:sub>
                        <m:sup>
                          <m:r>
                            <a:rPr lang="en-US" altLang="zh-CN" b="0" i="1" smtClean="0">
                              <a:solidFill>
                                <a:srgbClr val="F9993A"/>
                              </a:solidFill>
                              <a:latin typeface="Cambria Math" panose="02040503050406030204" pitchFamily="18" charset="0"/>
                              <a:ea typeface="+mj-ea"/>
                              <a:cs typeface="+mj-cs"/>
                            </a:rPr>
                            <m:t>𝐾</m:t>
                          </m:r>
                        </m:sup>
                        <m:e>
                          <m:sSub>
                            <m:sSubPr>
                              <m:ctrlPr>
                                <a:rPr lang="en-US" altLang="zh-CN" b="0" i="1" smtClean="0">
                                  <a:solidFill>
                                    <a:srgbClr val="F9993A"/>
                                  </a:solidFill>
                                  <a:latin typeface="Cambria Math" panose="02040503050406030204" pitchFamily="18" charset="0"/>
                                  <a:ea typeface="+mj-ea"/>
                                  <a:cs typeface="+mj-cs"/>
                                </a:rPr>
                              </m:ctrlPr>
                            </m:sSubPr>
                            <m:e>
                              <m:r>
                                <a:rPr lang="en-US" altLang="zh-CN" b="0" i="1" smtClean="0">
                                  <a:solidFill>
                                    <a:srgbClr val="F9993A"/>
                                  </a:solidFill>
                                  <a:latin typeface="Cambria Math" panose="02040503050406030204" pitchFamily="18" charset="0"/>
                                  <a:ea typeface="+mj-ea"/>
                                  <a:cs typeface="+mj-cs"/>
                                </a:rPr>
                                <m:t>𝜋</m:t>
                              </m:r>
                            </m:e>
                            <m:sub>
                              <m:r>
                                <a:rPr lang="en-US" altLang="zh-CN" b="0" i="1" smtClean="0">
                                  <a:solidFill>
                                    <a:srgbClr val="F9993A"/>
                                  </a:solidFill>
                                  <a:latin typeface="Cambria Math" panose="02040503050406030204" pitchFamily="18" charset="0"/>
                                  <a:ea typeface="+mj-ea"/>
                                  <a:cs typeface="+mj-cs"/>
                                </a:rPr>
                                <m:t>𝑘</m:t>
                              </m:r>
                            </m:sub>
                          </m:sSub>
                        </m:e>
                      </m:nary>
                      <m:f>
                        <m:fPr>
                          <m:ctrlPr>
                            <a:rPr lang="en-US" altLang="zh-CN" b="0" i="1" smtClean="0">
                              <a:solidFill>
                                <a:srgbClr val="F9993A"/>
                              </a:solidFill>
                              <a:latin typeface="Cambria Math" panose="02040503050406030204" pitchFamily="18" charset="0"/>
                              <a:ea typeface="+mj-ea"/>
                              <a:cs typeface="+mj-cs"/>
                            </a:rPr>
                          </m:ctrlPr>
                        </m:fPr>
                        <m:num>
                          <m:r>
                            <a:rPr lang="en-US" altLang="zh-CN" b="0" i="1" smtClean="0">
                              <a:solidFill>
                                <a:srgbClr val="F9993A"/>
                              </a:solidFill>
                              <a:latin typeface="Cambria Math" panose="02040503050406030204" pitchFamily="18" charset="0"/>
                              <a:ea typeface="+mj-ea"/>
                              <a:cs typeface="+mj-cs"/>
                            </a:rPr>
                            <m:t>1</m:t>
                          </m:r>
                        </m:num>
                        <m:den>
                          <m:rad>
                            <m:radPr>
                              <m:degHide m:val="on"/>
                              <m:ctrlPr>
                                <a:rPr lang="en-US" altLang="zh-CN" b="0" i="1" smtClean="0">
                                  <a:solidFill>
                                    <a:srgbClr val="F9993A"/>
                                  </a:solidFill>
                                  <a:latin typeface="Cambria Math" panose="02040503050406030204" pitchFamily="18" charset="0"/>
                                  <a:ea typeface="+mj-ea"/>
                                  <a:cs typeface="+mj-cs"/>
                                </a:rPr>
                              </m:ctrlPr>
                            </m:radPr>
                            <m:deg/>
                            <m:e>
                              <m:r>
                                <a:rPr lang="en-US" altLang="zh-CN" b="0" i="1" smtClean="0">
                                  <a:solidFill>
                                    <a:srgbClr val="F9993A"/>
                                  </a:solidFill>
                                  <a:latin typeface="Cambria Math" panose="02040503050406030204" pitchFamily="18" charset="0"/>
                                  <a:ea typeface="+mj-ea"/>
                                  <a:cs typeface="+mj-cs"/>
                                </a:rPr>
                                <m:t>2</m:t>
                              </m:r>
                              <m:r>
                                <a:rPr lang="en-US" altLang="zh-CN" b="0" i="1" smtClean="0">
                                  <a:solidFill>
                                    <a:srgbClr val="F9993A"/>
                                  </a:solidFill>
                                  <a:latin typeface="Cambria Math" panose="02040503050406030204" pitchFamily="18" charset="0"/>
                                  <a:ea typeface="+mj-ea"/>
                                  <a:cs typeface="+mj-cs"/>
                                </a:rPr>
                                <m:t>𝜋</m:t>
                              </m:r>
                              <m:r>
                                <a:rPr lang="en-US" altLang="zh-CN" b="0" i="1" smtClean="0">
                                  <a:solidFill>
                                    <a:srgbClr val="F9993A"/>
                                  </a:solidFill>
                                  <a:latin typeface="Cambria Math" panose="02040503050406030204" pitchFamily="18" charset="0"/>
                                  <a:ea typeface="+mj-ea"/>
                                  <a:cs typeface="+mj-cs"/>
                                </a:rPr>
                                <m:t>|</m:t>
                              </m:r>
                              <m:sSub>
                                <m:sSubPr>
                                  <m:ctrlPr>
                                    <a:rPr lang="en-US" altLang="zh-CN" b="0" i="1" smtClean="0">
                                      <a:solidFill>
                                        <a:srgbClr val="F9993A"/>
                                      </a:solidFill>
                                      <a:latin typeface="Cambria Math" panose="02040503050406030204" pitchFamily="18" charset="0"/>
                                      <a:ea typeface="+mj-ea"/>
                                      <a:cs typeface="+mj-cs"/>
                                    </a:rPr>
                                  </m:ctrlPr>
                                </m:sSubPr>
                                <m:e>
                                  <m:r>
                                    <a:rPr lang="en-US" altLang="zh-CN" b="0" i="1" smtClean="0">
                                      <a:solidFill>
                                        <a:srgbClr val="F9993A"/>
                                      </a:solidFill>
                                      <a:latin typeface="Cambria Math" panose="02040503050406030204" pitchFamily="18" charset="0"/>
                                      <a:ea typeface="+mj-ea"/>
                                      <a:cs typeface="+mj-cs"/>
                                    </a:rPr>
                                    <m:t>𝛴</m:t>
                                  </m:r>
                                </m:e>
                                <m:sub>
                                  <m:r>
                                    <a:rPr lang="en-US" altLang="zh-CN" b="0" i="1" smtClean="0">
                                      <a:solidFill>
                                        <a:srgbClr val="F9993A"/>
                                      </a:solidFill>
                                      <a:latin typeface="Cambria Math" panose="02040503050406030204" pitchFamily="18" charset="0"/>
                                      <a:ea typeface="+mj-ea"/>
                                      <a:cs typeface="+mj-cs"/>
                                    </a:rPr>
                                    <m:t>𝑘</m:t>
                                  </m:r>
                                </m:sub>
                              </m:sSub>
                              <m:r>
                                <a:rPr lang="en-US" altLang="zh-CN" b="0" i="1" smtClean="0">
                                  <a:solidFill>
                                    <a:srgbClr val="F9993A"/>
                                  </a:solidFill>
                                  <a:latin typeface="Cambria Math" panose="02040503050406030204" pitchFamily="18" charset="0"/>
                                  <a:ea typeface="+mj-ea"/>
                                  <a:cs typeface="+mj-cs"/>
                                </a:rPr>
                                <m:t>|</m:t>
                              </m:r>
                            </m:e>
                          </m:rad>
                        </m:den>
                      </m:f>
                      <m:sSup>
                        <m:sSupPr>
                          <m:ctrlPr>
                            <a:rPr lang="en-US" altLang="zh-CN" b="0" i="1" smtClean="0">
                              <a:solidFill>
                                <a:srgbClr val="F9993A"/>
                              </a:solidFill>
                              <a:latin typeface="Cambria Math" panose="02040503050406030204" pitchFamily="18" charset="0"/>
                              <a:ea typeface="+mj-ea"/>
                              <a:cs typeface="+mj-cs"/>
                            </a:rPr>
                          </m:ctrlPr>
                        </m:sSupPr>
                        <m:e>
                          <m:r>
                            <a:rPr lang="en-US" altLang="zh-CN" b="0" i="1" smtClean="0">
                              <a:solidFill>
                                <a:srgbClr val="F9993A"/>
                              </a:solidFill>
                              <a:latin typeface="Cambria Math" panose="02040503050406030204" pitchFamily="18" charset="0"/>
                              <a:ea typeface="+mj-ea"/>
                              <a:cs typeface="+mj-cs"/>
                            </a:rPr>
                            <m:t>𝑒</m:t>
                          </m:r>
                        </m:e>
                        <m:sup>
                          <m:r>
                            <a:rPr lang="en-US" altLang="zh-CN" b="0" i="1" smtClean="0">
                              <a:solidFill>
                                <a:srgbClr val="F9993A"/>
                              </a:solidFill>
                              <a:latin typeface="Cambria Math" panose="02040503050406030204" pitchFamily="18" charset="0"/>
                              <a:ea typeface="+mj-ea"/>
                              <a:cs typeface="+mj-cs"/>
                            </a:rPr>
                            <m:t>−</m:t>
                          </m:r>
                          <m:f>
                            <m:fPr>
                              <m:ctrlPr>
                                <a:rPr lang="en-US" altLang="zh-CN" b="0" i="1" smtClean="0">
                                  <a:solidFill>
                                    <a:srgbClr val="F9993A"/>
                                  </a:solidFill>
                                  <a:latin typeface="Cambria Math" panose="02040503050406030204" pitchFamily="18" charset="0"/>
                                  <a:ea typeface="+mj-ea"/>
                                  <a:cs typeface="+mj-cs"/>
                                </a:rPr>
                              </m:ctrlPr>
                            </m:fPr>
                            <m:num>
                              <m:r>
                                <a:rPr lang="en-US" altLang="zh-CN" b="0" i="1" smtClean="0">
                                  <a:solidFill>
                                    <a:srgbClr val="F9993A"/>
                                  </a:solidFill>
                                  <a:latin typeface="Cambria Math" panose="02040503050406030204" pitchFamily="18" charset="0"/>
                                  <a:ea typeface="+mj-ea"/>
                                  <a:cs typeface="+mj-cs"/>
                                </a:rPr>
                                <m:t>1</m:t>
                              </m:r>
                            </m:num>
                            <m:den>
                              <m:r>
                                <a:rPr lang="en-US" altLang="zh-CN" b="0" i="1" smtClean="0">
                                  <a:solidFill>
                                    <a:srgbClr val="F9993A"/>
                                  </a:solidFill>
                                  <a:latin typeface="Cambria Math" panose="02040503050406030204" pitchFamily="18" charset="0"/>
                                  <a:ea typeface="+mj-ea"/>
                                  <a:cs typeface="+mj-cs"/>
                                </a:rPr>
                                <m:t>2</m:t>
                              </m:r>
                            </m:den>
                          </m:f>
                          <m:sSup>
                            <m:sSupPr>
                              <m:ctrlPr>
                                <a:rPr lang="en-US" altLang="zh-CN" b="0" i="1" smtClean="0">
                                  <a:solidFill>
                                    <a:srgbClr val="F9993A"/>
                                  </a:solidFill>
                                  <a:latin typeface="Cambria Math" panose="02040503050406030204" pitchFamily="18" charset="0"/>
                                  <a:ea typeface="+mj-ea"/>
                                  <a:cs typeface="+mj-cs"/>
                                </a:rPr>
                              </m:ctrlPr>
                            </m:sSupPr>
                            <m:e>
                              <m:d>
                                <m:dPr>
                                  <m:ctrlPr>
                                    <a:rPr lang="en-US" altLang="zh-CN" b="0" i="1" smtClean="0">
                                      <a:solidFill>
                                        <a:srgbClr val="F9993A"/>
                                      </a:solidFill>
                                      <a:latin typeface="Cambria Math" panose="02040503050406030204" pitchFamily="18" charset="0"/>
                                      <a:ea typeface="+mj-ea"/>
                                      <a:cs typeface="+mj-cs"/>
                                    </a:rPr>
                                  </m:ctrlPr>
                                </m:dPr>
                                <m:e>
                                  <m:r>
                                    <a:rPr lang="en-US" altLang="zh-CN" b="0" i="1" smtClean="0">
                                      <a:solidFill>
                                        <a:srgbClr val="F9993A"/>
                                      </a:solidFill>
                                      <a:latin typeface="Cambria Math" panose="02040503050406030204" pitchFamily="18" charset="0"/>
                                      <a:ea typeface="+mj-ea"/>
                                      <a:cs typeface="+mj-cs"/>
                                    </a:rPr>
                                    <m:t>𝑥</m:t>
                                  </m:r>
                                  <m:r>
                                    <a:rPr lang="en-US" altLang="zh-CN" b="0" i="1" smtClean="0">
                                      <a:solidFill>
                                        <a:srgbClr val="F9993A"/>
                                      </a:solidFill>
                                      <a:latin typeface="Cambria Math" panose="02040503050406030204" pitchFamily="18" charset="0"/>
                                      <a:ea typeface="+mj-ea"/>
                                      <a:cs typeface="+mj-cs"/>
                                    </a:rPr>
                                    <m:t>−</m:t>
                                  </m:r>
                                  <m:sSub>
                                    <m:sSubPr>
                                      <m:ctrlPr>
                                        <a:rPr lang="en-US" altLang="zh-CN" b="0" i="1" smtClean="0">
                                          <a:solidFill>
                                            <a:srgbClr val="F9993A"/>
                                          </a:solidFill>
                                          <a:latin typeface="Cambria Math" panose="02040503050406030204" pitchFamily="18" charset="0"/>
                                          <a:ea typeface="+mj-ea"/>
                                          <a:cs typeface="+mj-cs"/>
                                        </a:rPr>
                                      </m:ctrlPr>
                                    </m:sSubPr>
                                    <m:e>
                                      <m:r>
                                        <a:rPr lang="en-US" altLang="zh-CN" b="0" i="1" smtClean="0">
                                          <a:solidFill>
                                            <a:srgbClr val="F9993A"/>
                                          </a:solidFill>
                                          <a:latin typeface="Cambria Math" panose="02040503050406030204" pitchFamily="18" charset="0"/>
                                          <a:ea typeface="+mj-ea"/>
                                          <a:cs typeface="+mj-cs"/>
                                        </a:rPr>
                                        <m:t>𝜇</m:t>
                                      </m:r>
                                    </m:e>
                                    <m:sub>
                                      <m:r>
                                        <a:rPr lang="en-US" altLang="zh-CN" b="0" i="1" smtClean="0">
                                          <a:solidFill>
                                            <a:srgbClr val="F9993A"/>
                                          </a:solidFill>
                                          <a:latin typeface="Cambria Math" panose="02040503050406030204" pitchFamily="18" charset="0"/>
                                          <a:ea typeface="+mj-ea"/>
                                          <a:cs typeface="+mj-cs"/>
                                        </a:rPr>
                                        <m:t>𝑘</m:t>
                                      </m:r>
                                    </m:sub>
                                  </m:sSub>
                                </m:e>
                              </m:d>
                            </m:e>
                            <m:sup>
                              <m:r>
                                <a:rPr lang="en-US" altLang="zh-CN" b="0" i="1" smtClean="0">
                                  <a:solidFill>
                                    <a:srgbClr val="F9993A"/>
                                  </a:solidFill>
                                  <a:latin typeface="Cambria Math" panose="02040503050406030204" pitchFamily="18" charset="0"/>
                                  <a:ea typeface="+mj-ea"/>
                                  <a:cs typeface="+mj-cs"/>
                                </a:rPr>
                                <m:t>𝑇</m:t>
                              </m:r>
                            </m:sup>
                          </m:sSup>
                          <m:sSubSup>
                            <m:sSubSupPr>
                              <m:ctrlPr>
                                <a:rPr lang="en-US" altLang="zh-CN" b="0" i="1" smtClean="0">
                                  <a:solidFill>
                                    <a:srgbClr val="F9993A"/>
                                  </a:solidFill>
                                  <a:latin typeface="Cambria Math" panose="02040503050406030204" pitchFamily="18" charset="0"/>
                                  <a:ea typeface="+mj-ea"/>
                                  <a:cs typeface="+mj-cs"/>
                                </a:rPr>
                              </m:ctrlPr>
                            </m:sSubSupPr>
                            <m:e>
                              <m:r>
                                <a:rPr lang="en-US" altLang="zh-CN" b="0" i="1" smtClean="0">
                                  <a:solidFill>
                                    <a:srgbClr val="F9993A"/>
                                  </a:solidFill>
                                  <a:latin typeface="Cambria Math" panose="02040503050406030204" pitchFamily="18" charset="0"/>
                                  <a:ea typeface="+mj-ea"/>
                                  <a:cs typeface="+mj-cs"/>
                                </a:rPr>
                                <m:t>𝛴</m:t>
                              </m:r>
                            </m:e>
                            <m:sub>
                              <m:r>
                                <a:rPr lang="en-US" altLang="zh-CN" b="0" i="1" smtClean="0">
                                  <a:solidFill>
                                    <a:srgbClr val="F9993A"/>
                                  </a:solidFill>
                                  <a:latin typeface="Cambria Math" panose="02040503050406030204" pitchFamily="18" charset="0"/>
                                  <a:ea typeface="+mj-ea"/>
                                  <a:cs typeface="+mj-cs"/>
                                </a:rPr>
                                <m:t>𝑘</m:t>
                              </m:r>
                            </m:sub>
                            <m:sup>
                              <m:r>
                                <a:rPr lang="en-US" altLang="zh-CN" b="0" i="1" smtClean="0">
                                  <a:solidFill>
                                    <a:srgbClr val="F9993A"/>
                                  </a:solidFill>
                                  <a:latin typeface="Cambria Math" panose="02040503050406030204" pitchFamily="18" charset="0"/>
                                  <a:ea typeface="+mj-ea"/>
                                  <a:cs typeface="+mj-cs"/>
                                </a:rPr>
                                <m:t>−1</m:t>
                              </m:r>
                            </m:sup>
                          </m:sSubSup>
                          <m:r>
                            <a:rPr lang="en-US" altLang="zh-CN" b="0" i="1" smtClean="0">
                              <a:solidFill>
                                <a:srgbClr val="F9993A"/>
                              </a:solidFill>
                              <a:latin typeface="Cambria Math" panose="02040503050406030204" pitchFamily="18" charset="0"/>
                              <a:ea typeface="+mj-ea"/>
                              <a:cs typeface="+mj-cs"/>
                            </a:rPr>
                            <m:t>(</m:t>
                          </m:r>
                          <m:r>
                            <a:rPr lang="en-US" altLang="zh-CN" b="0" i="1" smtClean="0">
                              <a:solidFill>
                                <a:srgbClr val="F9993A"/>
                              </a:solidFill>
                              <a:latin typeface="Cambria Math" panose="02040503050406030204" pitchFamily="18" charset="0"/>
                              <a:ea typeface="+mj-ea"/>
                              <a:cs typeface="+mj-cs"/>
                            </a:rPr>
                            <m:t>𝑥</m:t>
                          </m:r>
                          <m:r>
                            <a:rPr lang="en-US" altLang="zh-CN" b="0" i="1" smtClean="0">
                              <a:solidFill>
                                <a:srgbClr val="F9993A"/>
                              </a:solidFill>
                              <a:latin typeface="Cambria Math" panose="02040503050406030204" pitchFamily="18" charset="0"/>
                              <a:ea typeface="+mj-ea"/>
                              <a:cs typeface="+mj-cs"/>
                            </a:rPr>
                            <m:t>−</m:t>
                          </m:r>
                          <m:sSub>
                            <m:sSubPr>
                              <m:ctrlPr>
                                <a:rPr lang="en-US" altLang="zh-CN" b="0" i="1" smtClean="0">
                                  <a:solidFill>
                                    <a:srgbClr val="F9993A"/>
                                  </a:solidFill>
                                  <a:latin typeface="Cambria Math" panose="02040503050406030204" pitchFamily="18" charset="0"/>
                                  <a:ea typeface="+mj-ea"/>
                                  <a:cs typeface="+mj-cs"/>
                                </a:rPr>
                              </m:ctrlPr>
                            </m:sSubPr>
                            <m:e>
                              <m:r>
                                <a:rPr lang="en-US" altLang="zh-CN" b="0" i="1" smtClean="0">
                                  <a:solidFill>
                                    <a:srgbClr val="F9993A"/>
                                  </a:solidFill>
                                  <a:latin typeface="Cambria Math" panose="02040503050406030204" pitchFamily="18" charset="0"/>
                                  <a:ea typeface="+mj-ea"/>
                                  <a:cs typeface="+mj-cs"/>
                                </a:rPr>
                                <m:t>𝜇</m:t>
                              </m:r>
                            </m:e>
                            <m:sub>
                              <m:r>
                                <a:rPr lang="en-US" altLang="zh-CN" b="0" i="1" smtClean="0">
                                  <a:solidFill>
                                    <a:srgbClr val="F9993A"/>
                                  </a:solidFill>
                                  <a:latin typeface="Cambria Math" panose="02040503050406030204" pitchFamily="18" charset="0"/>
                                  <a:ea typeface="+mj-ea"/>
                                  <a:cs typeface="+mj-cs"/>
                                </a:rPr>
                                <m:t>𝑘</m:t>
                              </m:r>
                            </m:sub>
                          </m:sSub>
                          <m:r>
                            <a:rPr lang="en-US" altLang="zh-CN" b="0" i="1" smtClean="0">
                              <a:solidFill>
                                <a:srgbClr val="F9993A"/>
                              </a:solidFill>
                              <a:latin typeface="Cambria Math" panose="02040503050406030204" pitchFamily="18" charset="0"/>
                              <a:ea typeface="+mj-ea"/>
                              <a:cs typeface="+mj-cs"/>
                            </a:rPr>
                            <m:t>)</m:t>
                          </m:r>
                        </m:sup>
                      </m:sSup>
                    </m:oMath>
                  </m:oMathPara>
                </a14:m>
                <a:endParaRPr lang="en-US" altLang="zh-CN" dirty="0">
                  <a:latin typeface="+mj-lt"/>
                  <a:ea typeface="+mj-ea"/>
                  <a:cs typeface="+mj-cs"/>
                </a:endParaRPr>
              </a:p>
              <a:p>
                <a:pPr marL="0" indent="0">
                  <a:spcBef>
                    <a:spcPct val="0"/>
                  </a:spcBef>
                  <a:buNone/>
                </a:pPr>
                <a:endParaRPr lang="en-US" altLang="zh-CN" dirty="0">
                  <a:latin typeface="+mj-lt"/>
                  <a:ea typeface="+mj-ea"/>
                  <a:cs typeface="+mj-cs"/>
                </a:endParaRPr>
              </a:p>
              <a:p>
                <a:pPr marL="0" indent="0">
                  <a:spcBef>
                    <a:spcPct val="0"/>
                  </a:spcBef>
                  <a:buNone/>
                </a:pPr>
                <a:endParaRPr lang="en-US" altLang="zh-CN" dirty="0">
                  <a:latin typeface="+mj-lt"/>
                  <a:ea typeface="+mj-ea"/>
                  <a:cs typeface="+mj-cs"/>
                </a:endParaRPr>
              </a:p>
              <a:p>
                <a:pPr marL="0" indent="0">
                  <a:spcBef>
                    <a:spcPct val="0"/>
                  </a:spcBef>
                  <a:buNone/>
                </a:pPr>
                <a:endParaRPr lang="en-US" altLang="zh-CN" dirty="0">
                  <a:solidFill>
                    <a:srgbClr val="002060"/>
                  </a:solidFill>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r>
                        <a:rPr lang="en-US" altLang="zh-CN" b="0" i="1" smtClean="0">
                          <a:solidFill>
                            <a:srgbClr val="002060"/>
                          </a:solidFill>
                          <a:latin typeface="Cambria Math" panose="02040503050406030204" pitchFamily="18" charset="0"/>
                          <a:ea typeface="+mj-ea"/>
                          <a:cs typeface="+mj-cs"/>
                        </a:rPr>
                        <m:t>𝐾</m:t>
                      </m:r>
                      <m:r>
                        <a:rPr lang="en-US" altLang="zh-CN" b="0" i="1" smtClean="0">
                          <a:solidFill>
                            <a:srgbClr val="002060"/>
                          </a:solidFill>
                          <a:latin typeface="Cambria Math" panose="02040503050406030204" pitchFamily="18" charset="0"/>
                          <a:ea typeface="+mj-ea"/>
                          <a:cs typeface="+mj-cs"/>
                        </a:rPr>
                        <m:t>=</m:t>
                      </m:r>
                      <m:r>
                        <a:rPr lang="en-US" altLang="zh-CN" b="0" i="1" smtClean="0">
                          <a:solidFill>
                            <a:srgbClr val="002060"/>
                          </a:solidFill>
                          <a:latin typeface="Cambria Math" panose="02040503050406030204" pitchFamily="18" charset="0"/>
                          <a:ea typeface="+mj-ea"/>
                          <a:cs typeface="+mj-cs"/>
                        </a:rPr>
                        <m:t>𝑛𝑢𝑚𝑏𝑒𝑟</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𝑜𝑓</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𝑚𝑖𝑥𝑡𝑢𝑟𝑒</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𝑐𝑜𝑚𝑝𝑜𝑛𝑒𝑛𝑡𝑠</m:t>
                      </m:r>
                    </m:oMath>
                  </m:oMathPara>
                </a14:m>
                <a:endParaRPr lang="en-US" altLang="zh-CN" dirty="0">
                  <a:solidFill>
                    <a:srgbClr val="002060"/>
                  </a:solidFill>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r>
                        <a:rPr lang="en-US" altLang="zh-CN" b="0" i="1" smtClean="0">
                          <a:solidFill>
                            <a:srgbClr val="002060"/>
                          </a:solidFill>
                          <a:latin typeface="Cambria Math" panose="02040503050406030204" pitchFamily="18" charset="0"/>
                          <a:ea typeface="+mj-ea"/>
                          <a:cs typeface="+mj-cs"/>
                        </a:rPr>
                        <m:t>𝜃</m:t>
                      </m:r>
                      <m:r>
                        <a:rPr lang="en-US" altLang="zh-CN" b="0" i="1" smtClean="0">
                          <a:solidFill>
                            <a:srgbClr val="002060"/>
                          </a:solidFill>
                          <a:latin typeface="Cambria Math" panose="02040503050406030204" pitchFamily="18" charset="0"/>
                          <a:ea typeface="+mj-ea"/>
                          <a:cs typeface="+mj-cs"/>
                        </a:rPr>
                        <m:t>=</m:t>
                      </m:r>
                      <m:r>
                        <a:rPr lang="en-US" altLang="zh-CN" b="0" i="1" smtClean="0">
                          <a:solidFill>
                            <a:srgbClr val="002060"/>
                          </a:solidFill>
                          <a:latin typeface="Cambria Math" panose="02040503050406030204" pitchFamily="18" charset="0"/>
                          <a:ea typeface="+mj-ea"/>
                          <a:cs typeface="+mj-cs"/>
                        </a:rPr>
                        <m:t>𝑝𝑎𝑟𝑎𝑚𝑒𝑡𝑒𝑟</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𝑜𝑓</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𝑑𝑖𝑠𝑡𝑟𝑖𝑏𝑢𝑡𝑖𝑜𝑛</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𝑜𝑓</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𝑜𝑏𝑠𝑒𝑟𝑣𝑎𝑡𝑖𝑜𝑛𝑠</m:t>
                      </m:r>
                    </m:oMath>
                  </m:oMathPara>
                </a14:m>
                <a:endParaRPr lang="en-US" altLang="zh-CN" b="0" dirty="0">
                  <a:solidFill>
                    <a:srgbClr val="002060"/>
                  </a:solidFill>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sSub>
                        <m:sSubPr>
                          <m:ctrlPr>
                            <a:rPr lang="en-US" altLang="zh-CN" i="1" smtClean="0">
                              <a:solidFill>
                                <a:srgbClr val="002060"/>
                              </a:solidFill>
                              <a:latin typeface="Cambria Math" panose="02040503050406030204" pitchFamily="18" charset="0"/>
                              <a:ea typeface="+mj-ea"/>
                              <a:cs typeface="+mj-cs"/>
                            </a:rPr>
                          </m:ctrlPr>
                        </m:sSubPr>
                        <m:e>
                          <m:r>
                            <a:rPr lang="en-US" altLang="zh-CN" i="1" smtClean="0">
                              <a:solidFill>
                                <a:srgbClr val="002060"/>
                              </a:solidFill>
                              <a:latin typeface="Cambria Math" panose="02040503050406030204" pitchFamily="18" charset="0"/>
                              <a:ea typeface="+mj-ea"/>
                              <a:cs typeface="+mj-cs"/>
                            </a:rPr>
                            <m:t>𝜋</m:t>
                          </m:r>
                        </m:e>
                        <m:sub>
                          <m:r>
                            <a:rPr lang="en-US" altLang="zh-CN" i="1" smtClean="0">
                              <a:solidFill>
                                <a:srgbClr val="002060"/>
                              </a:solidFill>
                              <a:latin typeface="Cambria Math" panose="02040503050406030204" pitchFamily="18" charset="0"/>
                              <a:ea typeface="+mj-ea"/>
                              <a:cs typeface="+mj-cs"/>
                            </a:rPr>
                            <m:t>𝑖</m:t>
                          </m:r>
                        </m:sub>
                      </m:sSub>
                      <m:r>
                        <a:rPr lang="en-US" altLang="zh-CN" b="0" i="1" smtClean="0">
                          <a:solidFill>
                            <a:srgbClr val="002060"/>
                          </a:solidFill>
                          <a:latin typeface="Cambria Math" panose="02040503050406030204" pitchFamily="18" charset="0"/>
                          <a:ea typeface="+mj-ea"/>
                          <a:cs typeface="+mj-cs"/>
                        </a:rPr>
                        <m:t>=</m:t>
                      </m:r>
                      <m:r>
                        <a:rPr lang="en-US" altLang="zh-CN" b="0" i="1" smtClean="0">
                          <a:solidFill>
                            <a:srgbClr val="002060"/>
                          </a:solidFill>
                          <a:latin typeface="Cambria Math" panose="02040503050406030204" pitchFamily="18" charset="0"/>
                          <a:ea typeface="+mj-ea"/>
                          <a:cs typeface="+mj-cs"/>
                        </a:rPr>
                        <m:t>𝑚𝑖𝑥𝑡𝑢𝑟𝑒</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𝑤𝑒𝑖𝑔h𝑡</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𝑜𝑓</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𝑝𝑟𝑖𝑜𝑟</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𝑝𝑟𝑜𝑏𝑎𝑏𝑖𝑙𝑖𝑡𝑦</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𝑜𝑓</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𝑎</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𝑝𝑎𝑟𝑡𝑖𝑐𝑢𝑙𝑎𝑟</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𝑐𝑜𝑚𝑝𝑜𝑛𝑒𝑛𝑡</m:t>
                      </m:r>
                    </m:oMath>
                  </m:oMathPara>
                </a14:m>
                <a:endParaRPr lang="en-US" altLang="zh-CN" b="0" dirty="0">
                  <a:solidFill>
                    <a:srgbClr val="002060"/>
                  </a:solidFill>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sSub>
                        <m:sSubPr>
                          <m:ctrlPr>
                            <a:rPr lang="en-US" altLang="zh-CN" i="1" smtClean="0">
                              <a:solidFill>
                                <a:srgbClr val="002060"/>
                              </a:solidFill>
                              <a:latin typeface="Cambria Math" panose="02040503050406030204" pitchFamily="18" charset="0"/>
                              <a:ea typeface="+mj-ea"/>
                              <a:cs typeface="+mj-cs"/>
                            </a:rPr>
                          </m:ctrlPr>
                        </m:sSubPr>
                        <m:e>
                          <m:r>
                            <a:rPr lang="en-US" altLang="zh-CN" i="1" smtClean="0">
                              <a:solidFill>
                                <a:srgbClr val="002060"/>
                              </a:solidFill>
                              <a:latin typeface="Cambria Math" panose="02040503050406030204" pitchFamily="18" charset="0"/>
                              <a:ea typeface="+mj-ea"/>
                              <a:cs typeface="+mj-cs"/>
                            </a:rPr>
                            <m:t>𝜇</m:t>
                          </m:r>
                        </m:e>
                        <m:sub>
                          <m:r>
                            <a:rPr lang="en-US" altLang="zh-CN" i="1" smtClean="0">
                              <a:solidFill>
                                <a:srgbClr val="002060"/>
                              </a:solidFill>
                              <a:latin typeface="Cambria Math" panose="02040503050406030204" pitchFamily="18" charset="0"/>
                              <a:ea typeface="+mj-ea"/>
                              <a:cs typeface="+mj-cs"/>
                            </a:rPr>
                            <m:t>𝑖</m:t>
                          </m:r>
                        </m:sub>
                      </m:sSub>
                      <m:r>
                        <a:rPr lang="en-US" altLang="zh-CN" b="0" i="1" smtClean="0">
                          <a:solidFill>
                            <a:srgbClr val="002060"/>
                          </a:solidFill>
                          <a:latin typeface="Cambria Math" panose="02040503050406030204" pitchFamily="18" charset="0"/>
                          <a:ea typeface="+mj-ea"/>
                          <a:cs typeface="+mj-cs"/>
                        </a:rPr>
                        <m:t>=</m:t>
                      </m:r>
                      <m:r>
                        <a:rPr lang="en-US" altLang="zh-CN" b="0" i="1" smtClean="0">
                          <a:solidFill>
                            <a:srgbClr val="002060"/>
                          </a:solidFill>
                          <a:latin typeface="Cambria Math" panose="02040503050406030204" pitchFamily="18" charset="0"/>
                          <a:ea typeface="+mj-ea"/>
                          <a:cs typeface="+mj-cs"/>
                        </a:rPr>
                        <m:t>𝑚𝑒𝑎𝑛𝑠</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𝑜𝑓</m:t>
                      </m:r>
                      <m:r>
                        <a:rPr lang="en-US" altLang="zh-CN" b="0" i="1" smtClean="0">
                          <a:solidFill>
                            <a:srgbClr val="002060"/>
                          </a:solidFill>
                          <a:latin typeface="Cambria Math" panose="02040503050406030204" pitchFamily="18" charset="0"/>
                          <a:ea typeface="+mj-ea"/>
                          <a:cs typeface="+mj-cs"/>
                        </a:rPr>
                        <m:t> </m:t>
                      </m:r>
                      <m:sSup>
                        <m:sSupPr>
                          <m:ctrlPr>
                            <a:rPr lang="en-US" altLang="zh-CN" b="0" i="1" smtClean="0">
                              <a:solidFill>
                                <a:srgbClr val="002060"/>
                              </a:solidFill>
                              <a:latin typeface="Cambria Math" panose="02040503050406030204" pitchFamily="18" charset="0"/>
                              <a:ea typeface="+mj-ea"/>
                              <a:cs typeface="+mj-cs"/>
                            </a:rPr>
                          </m:ctrlPr>
                        </m:sSupPr>
                        <m:e>
                          <m:r>
                            <a:rPr lang="en-US" altLang="zh-CN" b="0" i="1" smtClean="0">
                              <a:solidFill>
                                <a:srgbClr val="002060"/>
                              </a:solidFill>
                              <a:latin typeface="Cambria Math" panose="02040503050406030204" pitchFamily="18" charset="0"/>
                              <a:ea typeface="+mj-ea"/>
                              <a:cs typeface="+mj-cs"/>
                            </a:rPr>
                            <m:t>𝑖</m:t>
                          </m:r>
                        </m:e>
                        <m:sup>
                          <m:r>
                            <a:rPr lang="en-US" altLang="zh-CN" b="0" i="1" smtClean="0">
                              <a:solidFill>
                                <a:srgbClr val="002060"/>
                              </a:solidFill>
                              <a:latin typeface="Cambria Math" panose="02040503050406030204" pitchFamily="18" charset="0"/>
                              <a:ea typeface="+mj-ea"/>
                              <a:cs typeface="+mj-cs"/>
                            </a:rPr>
                            <m:t>𝑡h</m:t>
                          </m:r>
                        </m:sup>
                      </m:sSup>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𝑐𝑜𝑚𝑝𝑜𝑛𝑒𝑛𝑡</m:t>
                      </m:r>
                    </m:oMath>
                  </m:oMathPara>
                </a14:m>
                <a:endParaRPr lang="en-US" altLang="zh-CN" b="0" dirty="0">
                  <a:solidFill>
                    <a:srgbClr val="002060"/>
                  </a:solidFill>
                  <a:ea typeface="+mj-ea"/>
                  <a:cs typeface="+mj-cs"/>
                </a:endParaRPr>
              </a:p>
              <a:p>
                <a:pPr marL="0" indent="0">
                  <a:spcBef>
                    <a:spcPct val="0"/>
                  </a:spcBef>
                  <a:buNone/>
                </a:pPr>
                <a14:m>
                  <m:oMathPara xmlns:m="http://schemas.openxmlformats.org/officeDocument/2006/math">
                    <m:oMathParaPr>
                      <m:jc m:val="left"/>
                    </m:oMathParaPr>
                    <m:oMath xmlns:m="http://schemas.openxmlformats.org/officeDocument/2006/math">
                      <m:sSub>
                        <m:sSubPr>
                          <m:ctrlPr>
                            <a:rPr lang="en-US" altLang="zh-CN" i="1" smtClean="0">
                              <a:solidFill>
                                <a:srgbClr val="002060"/>
                              </a:solidFill>
                              <a:latin typeface="Cambria Math" panose="02040503050406030204" pitchFamily="18" charset="0"/>
                              <a:ea typeface="+mj-ea"/>
                              <a:cs typeface="+mj-cs"/>
                            </a:rPr>
                          </m:ctrlPr>
                        </m:sSubPr>
                        <m:e>
                          <m:r>
                            <a:rPr lang="en-US" altLang="zh-CN" i="1" smtClean="0">
                              <a:solidFill>
                                <a:srgbClr val="002060"/>
                              </a:solidFill>
                              <a:latin typeface="Cambria Math" panose="02040503050406030204" pitchFamily="18" charset="0"/>
                              <a:ea typeface="+mj-ea"/>
                              <a:cs typeface="+mj-cs"/>
                            </a:rPr>
                            <m:t>𝛴</m:t>
                          </m:r>
                        </m:e>
                        <m:sub>
                          <m:r>
                            <a:rPr lang="en-US" altLang="zh-CN" i="1" smtClean="0">
                              <a:solidFill>
                                <a:srgbClr val="002060"/>
                              </a:solidFill>
                              <a:latin typeface="Cambria Math" panose="02040503050406030204" pitchFamily="18" charset="0"/>
                              <a:ea typeface="+mj-ea"/>
                              <a:cs typeface="+mj-cs"/>
                            </a:rPr>
                            <m:t>𝑖</m:t>
                          </m:r>
                        </m:sub>
                      </m:sSub>
                      <m:r>
                        <a:rPr lang="en-US" altLang="zh-CN" b="0" i="1" smtClean="0">
                          <a:solidFill>
                            <a:srgbClr val="002060"/>
                          </a:solidFill>
                          <a:latin typeface="Cambria Math" panose="02040503050406030204" pitchFamily="18" charset="0"/>
                          <a:ea typeface="+mj-ea"/>
                          <a:cs typeface="+mj-cs"/>
                        </a:rPr>
                        <m:t>=</m:t>
                      </m:r>
                      <m:r>
                        <a:rPr lang="en-US" altLang="zh-CN" b="0" i="1" smtClean="0">
                          <a:solidFill>
                            <a:srgbClr val="002060"/>
                          </a:solidFill>
                          <a:latin typeface="Cambria Math" panose="02040503050406030204" pitchFamily="18" charset="0"/>
                          <a:ea typeface="+mj-ea"/>
                          <a:cs typeface="+mj-cs"/>
                        </a:rPr>
                        <m:t>𝑐𝑜𝑣𝑎𝑟𝑖𝑎𝑛𝑐𝑒</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𝑚𝑎𝑡𝑟𝑖𝑐𝑒𝑠</m:t>
                      </m:r>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𝑜𝑓</m:t>
                      </m:r>
                      <m:r>
                        <a:rPr lang="en-US" altLang="zh-CN" b="0" i="1" smtClean="0">
                          <a:solidFill>
                            <a:srgbClr val="002060"/>
                          </a:solidFill>
                          <a:latin typeface="Cambria Math" panose="02040503050406030204" pitchFamily="18" charset="0"/>
                          <a:ea typeface="+mj-ea"/>
                          <a:cs typeface="+mj-cs"/>
                        </a:rPr>
                        <m:t> </m:t>
                      </m:r>
                      <m:sSup>
                        <m:sSupPr>
                          <m:ctrlPr>
                            <a:rPr lang="en-US" altLang="zh-CN" b="0" i="1" smtClean="0">
                              <a:solidFill>
                                <a:srgbClr val="002060"/>
                              </a:solidFill>
                              <a:latin typeface="Cambria Math" panose="02040503050406030204" pitchFamily="18" charset="0"/>
                              <a:ea typeface="+mj-ea"/>
                              <a:cs typeface="+mj-cs"/>
                            </a:rPr>
                          </m:ctrlPr>
                        </m:sSupPr>
                        <m:e>
                          <m:r>
                            <a:rPr lang="en-US" altLang="zh-CN" b="0" i="1" smtClean="0">
                              <a:solidFill>
                                <a:srgbClr val="002060"/>
                              </a:solidFill>
                              <a:latin typeface="Cambria Math" panose="02040503050406030204" pitchFamily="18" charset="0"/>
                              <a:ea typeface="+mj-ea"/>
                              <a:cs typeface="+mj-cs"/>
                            </a:rPr>
                            <m:t>𝑖</m:t>
                          </m:r>
                        </m:e>
                        <m:sup>
                          <m:r>
                            <a:rPr lang="en-US" altLang="zh-CN" b="0" i="1" smtClean="0">
                              <a:solidFill>
                                <a:srgbClr val="002060"/>
                              </a:solidFill>
                              <a:latin typeface="Cambria Math" panose="02040503050406030204" pitchFamily="18" charset="0"/>
                              <a:ea typeface="+mj-ea"/>
                              <a:cs typeface="+mj-cs"/>
                            </a:rPr>
                            <m:t>𝑡h</m:t>
                          </m:r>
                        </m:sup>
                      </m:sSup>
                      <m:r>
                        <a:rPr lang="en-US" altLang="zh-CN" b="0" i="1" smtClean="0">
                          <a:solidFill>
                            <a:srgbClr val="002060"/>
                          </a:solidFill>
                          <a:latin typeface="Cambria Math" panose="02040503050406030204" pitchFamily="18" charset="0"/>
                          <a:ea typeface="+mj-ea"/>
                          <a:cs typeface="+mj-cs"/>
                        </a:rPr>
                        <m:t> </m:t>
                      </m:r>
                      <m:r>
                        <a:rPr lang="en-US" altLang="zh-CN" b="0" i="1" smtClean="0">
                          <a:solidFill>
                            <a:srgbClr val="002060"/>
                          </a:solidFill>
                          <a:latin typeface="Cambria Math" panose="02040503050406030204" pitchFamily="18" charset="0"/>
                          <a:ea typeface="+mj-ea"/>
                          <a:cs typeface="+mj-cs"/>
                        </a:rPr>
                        <m:t>𝑐𝑜𝑚𝑝𝑜𝑛𝑒𝑛𝑡</m:t>
                      </m:r>
                    </m:oMath>
                  </m:oMathPara>
                </a14:m>
                <a:endParaRPr lang="en-US" altLang="zh-CN" dirty="0">
                  <a:solidFill>
                    <a:srgbClr val="002060"/>
                  </a:solidFill>
                  <a:ea typeface="+mj-ea"/>
                  <a:cs typeface="+mj-cs"/>
                </a:endParaRPr>
              </a:p>
            </p:txBody>
          </p:sp>
        </mc:Choice>
        <mc:Fallback xmlns="">
          <p:sp>
            <p:nvSpPr>
              <p:cNvPr id="6" name="内容占位符 2">
                <a:extLst>
                  <a:ext uri="{FF2B5EF4-FFF2-40B4-BE49-F238E27FC236}">
                    <a16:creationId xmlns:a16="http://schemas.microsoft.com/office/drawing/2014/main" id="{E758D10E-7E6F-5552-2805-6B2E6A7AB802}"/>
                  </a:ext>
                </a:extLst>
              </p:cNvPr>
              <p:cNvSpPr>
                <a:spLocks noGrp="1" noRot="1" noChangeAspect="1" noMove="1" noResize="1" noEditPoints="1" noAdjustHandles="1" noChangeArrowheads="1" noChangeShapeType="1" noTextEdit="1"/>
              </p:cNvSpPr>
              <p:nvPr>
                <p:ph idx="1"/>
              </p:nvPr>
            </p:nvSpPr>
            <p:spPr>
              <a:xfrm>
                <a:off x="978110" y="2134694"/>
                <a:ext cx="10515600" cy="4351338"/>
              </a:xfrm>
              <a:blipFill>
                <a:blip r:embed="rId4"/>
                <a:stretch>
                  <a:fillRect l="-232"/>
                </a:stretch>
              </a:blipFill>
            </p:spPr>
            <p:txBody>
              <a:bodyPr/>
              <a:lstStyle/>
              <a:p>
                <a:r>
                  <a:rPr lang="en-GB">
                    <a:noFill/>
                  </a:rPr>
                  <a:t> </a:t>
                </a:r>
              </a:p>
            </p:txBody>
          </p:sp>
        </mc:Fallback>
      </mc:AlternateContent>
    </p:spTree>
    <p:extLst>
      <p:ext uri="{BB962C8B-B14F-4D97-AF65-F5344CB8AC3E}">
        <p14:creationId xmlns:p14="http://schemas.microsoft.com/office/powerpoint/2010/main" val="256085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575833"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2060"/>
                </a:solidFill>
                <a:latin typeface="Calibri" panose="020F0502020204030204"/>
              </a:rPr>
              <a:t>Statistic Support</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5423343"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2060"/>
                </a:solidFill>
                <a:effectLst/>
                <a:uLnTx/>
                <a:uFillTx/>
                <a:latin typeface="Calibri" panose="020F0502020204030204"/>
                <a:ea typeface="+mn-ea"/>
                <a:cs typeface="+mn-cs"/>
              </a:rPr>
              <a:t>Gaussian Mixture Model (GMM)</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2" name="图片 1" descr="图标&#10;&#10;描述已自动生成">
            <a:extLst>
              <a:ext uri="{FF2B5EF4-FFF2-40B4-BE49-F238E27FC236}">
                <a16:creationId xmlns:a16="http://schemas.microsoft.com/office/drawing/2014/main" id="{84E63E94-7107-7806-88DF-01CA24563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110" y="1376093"/>
            <a:ext cx="758601" cy="758601"/>
          </a:xfrm>
          <a:prstGeom prst="rect">
            <a:avLst/>
          </a:prstGeom>
        </p:spPr>
      </p:pic>
      <p:pic>
        <p:nvPicPr>
          <p:cNvPr id="6" name="Picture 2" descr="scikit learn - How to evaluate the loss on a Gaussian Mixture Model? -  Cross Validated">
            <a:extLst>
              <a:ext uri="{FF2B5EF4-FFF2-40B4-BE49-F238E27FC236}">
                <a16:creationId xmlns:a16="http://schemas.microsoft.com/office/drawing/2014/main" id="{9E0F2B90-E058-B605-E2DB-135625613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669" y="2455747"/>
            <a:ext cx="9110918" cy="372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4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884444"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rPr>
              <a:t>Fit to</a:t>
            </a:r>
            <a:r>
              <a:rPr lang="en-US" sz="2800" dirty="0">
                <a:solidFill>
                  <a:srgbClr val="002060"/>
                </a:solidFill>
                <a:latin typeface="Calibri" panose="020F0502020204030204"/>
              </a:rPr>
              <a:t> Our Problem</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6009796"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The interpretation of the result under SDT framework</a:t>
            </a:r>
          </a:p>
        </p:txBody>
      </p:sp>
      <p:pic>
        <p:nvPicPr>
          <p:cNvPr id="7" name="图片 6" descr="图标&#10;&#10;描述已自动生成">
            <a:extLst>
              <a:ext uri="{FF2B5EF4-FFF2-40B4-BE49-F238E27FC236}">
                <a16:creationId xmlns:a16="http://schemas.microsoft.com/office/drawing/2014/main" id="{8451C770-ED36-F7CA-A55A-78114AF217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761" y="1385521"/>
            <a:ext cx="735881" cy="735881"/>
          </a:xfrm>
          <a:prstGeom prst="rect">
            <a:avLst/>
          </a:prstGeom>
        </p:spPr>
      </p:pic>
      <p:sp>
        <p:nvSpPr>
          <p:cNvPr id="9" name="文本框 8">
            <a:extLst>
              <a:ext uri="{FF2B5EF4-FFF2-40B4-BE49-F238E27FC236}">
                <a16:creationId xmlns:a16="http://schemas.microsoft.com/office/drawing/2014/main" id="{31C5DA18-2A29-C43E-DAB4-632869C9A034}"/>
              </a:ext>
            </a:extLst>
          </p:cNvPr>
          <p:cNvSpPr txBox="1"/>
          <p:nvPr/>
        </p:nvSpPr>
        <p:spPr>
          <a:xfrm>
            <a:off x="2090999" y="2452368"/>
            <a:ext cx="8131524" cy="1015663"/>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When the distribution of observation sequences is continuous, HMM can be established with parameters. The observation sequence in each hidden state refers to a Gaussian mixture distribution. </a:t>
            </a:r>
          </a:p>
        </p:txBody>
      </p:sp>
      <p:sp>
        <p:nvSpPr>
          <p:cNvPr id="10" name="文本框 9">
            <a:extLst>
              <a:ext uri="{FF2B5EF4-FFF2-40B4-BE49-F238E27FC236}">
                <a16:creationId xmlns:a16="http://schemas.microsoft.com/office/drawing/2014/main" id="{A00ED238-4B9E-2B9B-42DE-BD96EC845169}"/>
              </a:ext>
            </a:extLst>
          </p:cNvPr>
          <p:cNvSpPr txBox="1"/>
          <p:nvPr/>
        </p:nvSpPr>
        <p:spPr>
          <a:xfrm>
            <a:off x="2090999" y="3969333"/>
            <a:ext cx="8131524" cy="1323439"/>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In the view of the SDT framework, the population growth process can be seen as a hidden Markov process, we can see the changes in the fertility rate, divorce rate and age at first fertility, while the hidden state behind the population growth rate (up, down , or unchanged) is unknown.</a:t>
            </a:r>
          </a:p>
        </p:txBody>
      </p:sp>
    </p:spTree>
    <p:extLst>
      <p:ext uri="{BB962C8B-B14F-4D97-AF65-F5344CB8AC3E}">
        <p14:creationId xmlns:p14="http://schemas.microsoft.com/office/powerpoint/2010/main" val="274793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884444"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rPr>
              <a:t>Fit to</a:t>
            </a:r>
            <a:r>
              <a:rPr lang="en-US" sz="2800" dirty="0">
                <a:solidFill>
                  <a:srgbClr val="002060"/>
                </a:solidFill>
                <a:latin typeface="Calibri" panose="020F0502020204030204"/>
              </a:rPr>
              <a:t> Our Problem</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6009796"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2060"/>
                </a:solidFill>
                <a:effectLst/>
                <a:uLnTx/>
                <a:uFillTx/>
                <a:latin typeface="Calibri" panose="020F0502020204030204"/>
                <a:ea typeface="+mn-ea"/>
                <a:cs typeface="+mn-cs"/>
              </a:rPr>
              <a:t>Modelling the HMM-GMM (Strategy Overview)</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7" name="图片 6" descr="图标&#10;&#10;描述已自动生成">
            <a:extLst>
              <a:ext uri="{FF2B5EF4-FFF2-40B4-BE49-F238E27FC236}">
                <a16:creationId xmlns:a16="http://schemas.microsoft.com/office/drawing/2014/main" id="{8451C770-ED36-F7CA-A55A-78114AF217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761" y="1385521"/>
            <a:ext cx="735881" cy="735881"/>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1A21547-A836-8F01-0451-82F02832F81F}"/>
                  </a:ext>
                </a:extLst>
              </p:cNvPr>
              <p:cNvSpPr txBox="1"/>
              <p:nvPr/>
            </p:nvSpPr>
            <p:spPr>
              <a:xfrm>
                <a:off x="3071445" y="2235985"/>
                <a:ext cx="7197969" cy="3737946"/>
              </a:xfrm>
              <a:prstGeom prst="rect">
                <a:avLst/>
              </a:prstGeom>
              <a:noFill/>
            </p:spPr>
            <p:txBody>
              <a:bodyPr wrap="square">
                <a:spAutoFit/>
              </a:bodyPr>
              <a:lstStyle/>
              <a:p>
                <a:pPr marL="0" indent="0">
                  <a:buNone/>
                </a:pPr>
                <a:r>
                  <a:rPr lang="en-US" altLang="zh-CN" sz="2000" dirty="0">
                    <a:solidFill>
                      <a:srgbClr val="F9993A"/>
                    </a:solidFill>
                    <a:latin typeface="Roboto" panose="02000000000000000000" pitchFamily="2" charset="0"/>
                  </a:rPr>
                  <a:t>Parameter: </a:t>
                </a:r>
              </a:p>
              <a:p>
                <a:pPr marL="0" indent="0">
                  <a:buNone/>
                </a:pPr>
                <a14:m>
                  <m:oMathPara xmlns:m="http://schemas.openxmlformats.org/officeDocument/2006/math">
                    <m:oMathParaPr>
                      <m:jc m:val="centerGroup"/>
                    </m:oMathParaPr>
                    <m:oMath xmlns:m="http://schemas.openxmlformats.org/officeDocument/2006/math">
                      <m:r>
                        <a:rPr lang="en-US" altLang="zh-CN" sz="2000" i="1" smtClean="0">
                          <a:solidFill>
                            <a:srgbClr val="F9993A"/>
                          </a:solidFill>
                          <a:latin typeface="Cambria Math" panose="02040503050406030204" pitchFamily="18" charset="0"/>
                        </a:rPr>
                        <m:t>𝜆</m:t>
                      </m:r>
                      <m:r>
                        <a:rPr lang="en-US" altLang="zh-CN" sz="2000" b="0" i="1" smtClean="0">
                          <a:solidFill>
                            <a:srgbClr val="F9993A"/>
                          </a:solidFill>
                          <a:latin typeface="Cambria Math" panose="02040503050406030204" pitchFamily="18" charset="0"/>
                        </a:rPr>
                        <m:t>=(</m:t>
                      </m:r>
                      <m:r>
                        <a:rPr lang="en-US" altLang="zh-CN" sz="2000" b="0" i="1" smtClean="0">
                          <a:solidFill>
                            <a:srgbClr val="F9993A"/>
                          </a:solidFill>
                          <a:latin typeface="Cambria Math" panose="02040503050406030204" pitchFamily="18" charset="0"/>
                        </a:rPr>
                        <m:t>𝐴</m:t>
                      </m:r>
                      <m:r>
                        <a:rPr lang="en-US" altLang="zh-CN" sz="2000" b="0" i="1" smtClean="0">
                          <a:solidFill>
                            <a:srgbClr val="F9993A"/>
                          </a:solidFill>
                          <a:latin typeface="Cambria Math" panose="02040503050406030204" pitchFamily="18" charset="0"/>
                        </a:rPr>
                        <m:t>,</m:t>
                      </m:r>
                      <m:r>
                        <a:rPr lang="en-US" altLang="zh-CN" sz="2000" b="0" i="1" smtClean="0">
                          <a:solidFill>
                            <a:srgbClr val="F9993A"/>
                          </a:solidFill>
                          <a:latin typeface="Cambria Math" panose="02040503050406030204" pitchFamily="18" charset="0"/>
                        </a:rPr>
                        <m:t>𝜇</m:t>
                      </m:r>
                      <m:r>
                        <a:rPr lang="en-US" altLang="zh-CN" sz="2000" b="0" i="1" smtClean="0">
                          <a:solidFill>
                            <a:srgbClr val="F9993A"/>
                          </a:solidFill>
                          <a:latin typeface="Cambria Math" panose="02040503050406030204" pitchFamily="18" charset="0"/>
                        </a:rPr>
                        <m:t>,</m:t>
                      </m:r>
                      <m:r>
                        <a:rPr lang="en-US" altLang="zh-CN" sz="2000" b="0" i="1" smtClean="0">
                          <a:solidFill>
                            <a:srgbClr val="F9993A"/>
                          </a:solidFill>
                          <a:latin typeface="Cambria Math" panose="02040503050406030204" pitchFamily="18" charset="0"/>
                        </a:rPr>
                        <m:t>𝑀</m:t>
                      </m:r>
                      <m:r>
                        <a:rPr lang="en-US" altLang="zh-CN" sz="2000" b="0" i="1" smtClean="0">
                          <a:solidFill>
                            <a:srgbClr val="F9993A"/>
                          </a:solidFill>
                          <a:latin typeface="Cambria Math" panose="02040503050406030204" pitchFamily="18" charset="0"/>
                        </a:rPr>
                        <m:t>,</m:t>
                      </m:r>
                      <m:r>
                        <a:rPr lang="en-US" altLang="zh-CN" sz="2000" b="0" i="1" smtClean="0">
                          <a:solidFill>
                            <a:srgbClr val="F9993A"/>
                          </a:solidFill>
                          <a:latin typeface="Cambria Math" panose="02040503050406030204" pitchFamily="18" charset="0"/>
                        </a:rPr>
                        <m:t>𝜋</m:t>
                      </m:r>
                      <m:r>
                        <a:rPr lang="en-US" altLang="zh-CN" sz="2000" b="0" i="1" smtClean="0">
                          <a:solidFill>
                            <a:srgbClr val="F9993A"/>
                          </a:solidFill>
                          <a:latin typeface="Cambria Math" panose="02040503050406030204" pitchFamily="18" charset="0"/>
                        </a:rPr>
                        <m:t>)</m:t>
                      </m:r>
                    </m:oMath>
                  </m:oMathPara>
                </a14:m>
                <a:endParaRPr lang="en-US" altLang="zh-CN" sz="2000" dirty="0">
                  <a:solidFill>
                    <a:srgbClr val="F9993A"/>
                  </a:solidFill>
                </a:endParaRPr>
              </a:p>
              <a:p>
                <a:pPr marL="0" indent="0">
                  <a:buNone/>
                </a:pPr>
                <a:endParaRPr lang="en-US" altLang="zh-CN" sz="2000" dirty="0">
                  <a:solidFill>
                    <a:srgbClr val="F9993A"/>
                  </a:solidFill>
                </a:endParaRPr>
              </a:p>
              <a:p>
                <a:pPr>
                  <a:lnSpc>
                    <a:spcPct val="150000"/>
                  </a:lnSpc>
                </a:pPr>
                <a14:m>
                  <m:oMath xmlns:m="http://schemas.openxmlformats.org/officeDocument/2006/math">
                    <m:r>
                      <a:rPr lang="en-US" altLang="zh-CN" sz="2000" b="0" i="1" smtClean="0">
                        <a:solidFill>
                          <a:srgbClr val="002060"/>
                        </a:solidFill>
                        <a:latin typeface="Cambria Math" panose="02040503050406030204" pitchFamily="18" charset="0"/>
                      </a:rPr>
                      <m:t>𝐴</m:t>
                    </m:r>
                    <m:r>
                      <a:rPr lang="en-US" altLang="zh-CN" sz="2000" b="0" i="1" smtClean="0">
                        <a:solidFill>
                          <a:srgbClr val="002060"/>
                        </a:solidFill>
                        <a:latin typeface="Cambria Math" panose="02040503050406030204" pitchFamily="18" charset="0"/>
                      </a:rPr>
                      <m:t>:</m:t>
                    </m:r>
                  </m:oMath>
                </a14:m>
                <a:r>
                  <a:rPr lang="en-US" altLang="zh-CN" sz="2000" dirty="0">
                    <a:solidFill>
                      <a:srgbClr val="002060"/>
                    </a:solidFill>
                  </a:rPr>
                  <a:t> transition matrix</a:t>
                </a:r>
              </a:p>
              <a:p>
                <a:pPr>
                  <a:lnSpc>
                    <a:spcPct val="150000"/>
                  </a:lnSpc>
                </a:pPr>
                <a14:m>
                  <m:oMath xmlns:m="http://schemas.openxmlformats.org/officeDocument/2006/math">
                    <m:r>
                      <a:rPr lang="en-US" altLang="zh-CN" sz="2000" b="0" i="1" smtClean="0">
                        <a:solidFill>
                          <a:srgbClr val="002060"/>
                        </a:solidFill>
                        <a:latin typeface="Cambria Math" panose="02040503050406030204" pitchFamily="18" charset="0"/>
                      </a:rPr>
                      <m:t>𝜇</m:t>
                    </m:r>
                    <m:r>
                      <a:rPr lang="en-US" altLang="zh-CN" sz="2000" b="0" i="1" smtClean="0">
                        <a:solidFill>
                          <a:srgbClr val="002060"/>
                        </a:solidFill>
                        <a:latin typeface="Cambria Math" panose="02040503050406030204" pitchFamily="18" charset="0"/>
                      </a:rPr>
                      <m:t>:</m:t>
                    </m:r>
                  </m:oMath>
                </a14:m>
                <a:r>
                  <a:rPr lang="en-US" altLang="zh-CN" sz="2000" dirty="0">
                    <a:solidFill>
                      <a:srgbClr val="002060"/>
                    </a:solidFill>
                  </a:rPr>
                  <a:t> mean of gaussian distributions under different hidden states</a:t>
                </a:r>
              </a:p>
              <a:p>
                <a:pPr>
                  <a:lnSpc>
                    <a:spcPct val="150000"/>
                  </a:lnSpc>
                </a:pPr>
                <a14:m>
                  <m:oMath xmlns:m="http://schemas.openxmlformats.org/officeDocument/2006/math">
                    <m:r>
                      <a:rPr lang="en-US" altLang="zh-CN" sz="2000" b="0" i="1" smtClean="0">
                        <a:solidFill>
                          <a:srgbClr val="002060"/>
                        </a:solidFill>
                        <a:latin typeface="Cambria Math" panose="02040503050406030204" pitchFamily="18" charset="0"/>
                      </a:rPr>
                      <m:t>𝑀</m:t>
                    </m:r>
                    <m:r>
                      <a:rPr lang="en-US" altLang="zh-CN" sz="2000" b="0" i="1" smtClean="0">
                        <a:solidFill>
                          <a:srgbClr val="002060"/>
                        </a:solidFill>
                        <a:latin typeface="Cambria Math" panose="02040503050406030204" pitchFamily="18" charset="0"/>
                      </a:rPr>
                      <m:t>:</m:t>
                    </m:r>
                  </m:oMath>
                </a14:m>
                <a:r>
                  <a:rPr lang="en-US" altLang="zh-CN" sz="2000" dirty="0">
                    <a:solidFill>
                      <a:srgbClr val="002060"/>
                    </a:solidFill>
                  </a:rPr>
                  <a:t> variance of gaussian distributions under different hidden states</a:t>
                </a:r>
              </a:p>
              <a:p>
                <a:pPr>
                  <a:lnSpc>
                    <a:spcPct val="150000"/>
                  </a:lnSpc>
                </a:pPr>
                <a14:m>
                  <m:oMath xmlns:m="http://schemas.openxmlformats.org/officeDocument/2006/math">
                    <m:r>
                      <a:rPr lang="en-US" altLang="zh-CN" sz="2000" b="0" i="1" smtClean="0">
                        <a:solidFill>
                          <a:srgbClr val="002060"/>
                        </a:solidFill>
                        <a:latin typeface="Cambria Math" panose="02040503050406030204" pitchFamily="18" charset="0"/>
                      </a:rPr>
                      <m:t>𝜋</m:t>
                    </m:r>
                    <m:r>
                      <a:rPr lang="en-US" altLang="zh-CN" sz="2000" b="0" i="1" smtClean="0">
                        <a:solidFill>
                          <a:srgbClr val="002060"/>
                        </a:solidFill>
                        <a:latin typeface="Cambria Math" panose="02040503050406030204" pitchFamily="18" charset="0"/>
                      </a:rPr>
                      <m:t>:</m:t>
                    </m:r>
                  </m:oMath>
                </a14:m>
                <a:r>
                  <a:rPr lang="en-US" altLang="zh-CN" sz="2000" dirty="0">
                    <a:solidFill>
                      <a:srgbClr val="002060"/>
                    </a:solidFill>
                  </a:rPr>
                  <a:t> initialized probability distribution</a:t>
                </a:r>
              </a:p>
              <a:p>
                <a:pPr>
                  <a:lnSpc>
                    <a:spcPct val="150000"/>
                  </a:lnSpc>
                </a:pPr>
                <a:r>
                  <a:rPr lang="en-US" altLang="zh-CN" sz="2000" dirty="0">
                    <a:solidFill>
                      <a:srgbClr val="002060"/>
                    </a:solidFill>
                  </a:rPr>
                  <a:t>Observation states: fertility rate, divorce rate, first fertility age</a:t>
                </a:r>
              </a:p>
              <a:p>
                <a:pPr>
                  <a:lnSpc>
                    <a:spcPct val="150000"/>
                  </a:lnSpc>
                </a:pPr>
                <a:r>
                  <a:rPr lang="en-US" altLang="zh-CN" sz="2000" dirty="0">
                    <a:solidFill>
                      <a:srgbClr val="002060"/>
                    </a:solidFill>
                  </a:rPr>
                  <a:t>Hidden states: up, down, no change in population growth rate</a:t>
                </a:r>
              </a:p>
            </p:txBody>
          </p:sp>
        </mc:Choice>
        <mc:Fallback xmlns="">
          <p:sp>
            <p:nvSpPr>
              <p:cNvPr id="3" name="文本框 2">
                <a:extLst>
                  <a:ext uri="{FF2B5EF4-FFF2-40B4-BE49-F238E27FC236}">
                    <a16:creationId xmlns:a16="http://schemas.microsoft.com/office/drawing/2014/main" id="{E1A21547-A836-8F01-0451-82F02832F81F}"/>
                  </a:ext>
                </a:extLst>
              </p:cNvPr>
              <p:cNvSpPr txBox="1">
                <a:spLocks noRot="1" noChangeAspect="1" noMove="1" noResize="1" noEditPoints="1" noAdjustHandles="1" noChangeArrowheads="1" noChangeShapeType="1" noTextEdit="1"/>
              </p:cNvSpPr>
              <p:nvPr/>
            </p:nvSpPr>
            <p:spPr>
              <a:xfrm>
                <a:off x="3071445" y="2235985"/>
                <a:ext cx="7197969" cy="3737946"/>
              </a:xfrm>
              <a:prstGeom prst="rect">
                <a:avLst/>
              </a:prstGeom>
              <a:blipFill>
                <a:blip r:embed="rId4"/>
                <a:stretch>
                  <a:fillRect l="-931" t="-816" b="-1958"/>
                </a:stretch>
              </a:blipFill>
            </p:spPr>
            <p:txBody>
              <a:bodyPr/>
              <a:lstStyle/>
              <a:p>
                <a:r>
                  <a:rPr lang="en-GB">
                    <a:noFill/>
                  </a:rPr>
                  <a:t> </a:t>
                </a:r>
              </a:p>
            </p:txBody>
          </p:sp>
        </mc:Fallback>
      </mc:AlternateContent>
    </p:spTree>
    <p:extLst>
      <p:ext uri="{BB962C8B-B14F-4D97-AF65-F5344CB8AC3E}">
        <p14:creationId xmlns:p14="http://schemas.microsoft.com/office/powerpoint/2010/main" val="293466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884444"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rPr>
              <a:t>Fit to</a:t>
            </a:r>
            <a:r>
              <a:rPr lang="en-US" sz="2800" dirty="0">
                <a:solidFill>
                  <a:srgbClr val="002060"/>
                </a:solidFill>
                <a:latin typeface="Calibri" panose="020F0502020204030204"/>
              </a:rPr>
              <a:t> Our Problem</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6009796"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2060"/>
                </a:solidFill>
                <a:effectLst/>
                <a:uLnTx/>
                <a:uFillTx/>
                <a:latin typeface="Calibri" panose="020F0502020204030204"/>
                <a:ea typeface="+mn-ea"/>
                <a:cs typeface="+mn-cs"/>
              </a:rPr>
              <a:t>Modelling the HMM-GMM (Strategy Overview)</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7" name="图片 6" descr="图标&#10;&#10;描述已自动生成">
            <a:extLst>
              <a:ext uri="{FF2B5EF4-FFF2-40B4-BE49-F238E27FC236}">
                <a16:creationId xmlns:a16="http://schemas.microsoft.com/office/drawing/2014/main" id="{8451C770-ED36-F7CA-A55A-78114AF217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761" y="1385521"/>
            <a:ext cx="735881" cy="735881"/>
          </a:xfrm>
          <a:prstGeom prst="rect">
            <a:avLst/>
          </a:prstGeom>
        </p:spPr>
      </p:pic>
      <p:sp>
        <p:nvSpPr>
          <p:cNvPr id="2" name="文本框 1">
            <a:extLst>
              <a:ext uri="{FF2B5EF4-FFF2-40B4-BE49-F238E27FC236}">
                <a16:creationId xmlns:a16="http://schemas.microsoft.com/office/drawing/2014/main" id="{218D201E-716A-9D69-60E3-945F1FB37345}"/>
              </a:ext>
            </a:extLst>
          </p:cNvPr>
          <p:cNvSpPr txBox="1"/>
          <p:nvPr/>
        </p:nvSpPr>
        <p:spPr>
          <a:xfrm>
            <a:off x="2191314" y="2376767"/>
            <a:ext cx="1969477" cy="369332"/>
          </a:xfrm>
          <a:prstGeom prst="rect">
            <a:avLst/>
          </a:prstGeom>
          <a:noFill/>
        </p:spPr>
        <p:txBody>
          <a:bodyPr wrap="square" rtlCol="0">
            <a:spAutoFit/>
          </a:bodyPr>
          <a:lstStyle/>
          <a:p>
            <a:r>
              <a:rPr lang="en-US" altLang="zh-CN" dirty="0">
                <a:solidFill>
                  <a:srgbClr val="F9993A"/>
                </a:solidFill>
              </a:rPr>
              <a:t>Transition matrix</a:t>
            </a:r>
            <a:endParaRPr lang="zh-CN" altLang="en-US" dirty="0">
              <a:solidFill>
                <a:srgbClr val="F9993A"/>
              </a:solidFill>
            </a:endParaRPr>
          </a:p>
        </p:txBody>
      </p:sp>
      <p:pic>
        <p:nvPicPr>
          <p:cNvPr id="5" name="图片 4">
            <a:extLst>
              <a:ext uri="{FF2B5EF4-FFF2-40B4-BE49-F238E27FC236}">
                <a16:creationId xmlns:a16="http://schemas.microsoft.com/office/drawing/2014/main" id="{96D63B4E-426C-EDAE-28B5-898369175E7F}"/>
              </a:ext>
            </a:extLst>
          </p:cNvPr>
          <p:cNvPicPr>
            <a:picLocks noChangeAspect="1"/>
          </p:cNvPicPr>
          <p:nvPr/>
        </p:nvPicPr>
        <p:blipFill>
          <a:blip r:embed="rId4"/>
          <a:stretch>
            <a:fillRect/>
          </a:stretch>
        </p:blipFill>
        <p:spPr>
          <a:xfrm>
            <a:off x="4098506" y="2746099"/>
            <a:ext cx="4229449" cy="1382704"/>
          </a:xfrm>
          <a:prstGeom prst="rect">
            <a:avLst/>
          </a:prstGeom>
        </p:spPr>
      </p:pic>
      <p:sp>
        <p:nvSpPr>
          <p:cNvPr id="9" name="文本框 8">
            <a:extLst>
              <a:ext uri="{FF2B5EF4-FFF2-40B4-BE49-F238E27FC236}">
                <a16:creationId xmlns:a16="http://schemas.microsoft.com/office/drawing/2014/main" id="{372EF22F-5C63-A9B2-6E4A-C5C1B3739524}"/>
              </a:ext>
            </a:extLst>
          </p:cNvPr>
          <p:cNvSpPr txBox="1"/>
          <p:nvPr/>
        </p:nvSpPr>
        <p:spPr>
          <a:xfrm>
            <a:off x="2307101" y="4436570"/>
            <a:ext cx="6096000" cy="369332"/>
          </a:xfrm>
          <a:prstGeom prst="rect">
            <a:avLst/>
          </a:prstGeom>
          <a:noFill/>
        </p:spPr>
        <p:txBody>
          <a:bodyPr wrap="square">
            <a:spAutoFit/>
          </a:bodyPr>
          <a:lstStyle/>
          <a:p>
            <a:r>
              <a:rPr lang="en-US" altLang="zh-CN" dirty="0">
                <a:solidFill>
                  <a:srgbClr val="F9993A"/>
                </a:solidFill>
              </a:rPr>
              <a:t>Emission matrix</a:t>
            </a:r>
            <a:endParaRPr lang="zh-CN" altLang="en-US" dirty="0">
              <a:solidFill>
                <a:srgbClr val="F9993A"/>
              </a:solidFill>
            </a:endParaRPr>
          </a:p>
        </p:txBody>
      </p:sp>
      <p:pic>
        <p:nvPicPr>
          <p:cNvPr id="10" name="图片 9">
            <a:extLst>
              <a:ext uri="{FF2B5EF4-FFF2-40B4-BE49-F238E27FC236}">
                <a16:creationId xmlns:a16="http://schemas.microsoft.com/office/drawing/2014/main" id="{868D9D40-E078-E8DE-71FE-299A66F55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8506" y="4974341"/>
            <a:ext cx="4778154" cy="1242168"/>
          </a:xfrm>
          <a:prstGeom prst="rect">
            <a:avLst/>
          </a:prstGeom>
        </p:spPr>
      </p:pic>
    </p:spTree>
    <p:extLst>
      <p:ext uri="{BB962C8B-B14F-4D97-AF65-F5344CB8AC3E}">
        <p14:creationId xmlns:p14="http://schemas.microsoft.com/office/powerpoint/2010/main" val="137411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6456063" cy="646331"/>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GB" sz="3600" dirty="0">
                <a:solidFill>
                  <a:srgbClr val="002060"/>
                </a:solidFill>
              </a:rPr>
              <a:t>The structure of this presentation</a:t>
            </a:r>
          </a:p>
        </p:txBody>
      </p:sp>
      <p:cxnSp>
        <p:nvCxnSpPr>
          <p:cNvPr id="8" name="连接符: 曲线 7">
            <a:extLst>
              <a:ext uri="{FF2B5EF4-FFF2-40B4-BE49-F238E27FC236}">
                <a16:creationId xmlns:a16="http://schemas.microsoft.com/office/drawing/2014/main" id="{48EBD4CA-DA4A-8273-E706-DE024F870BC2}"/>
              </a:ext>
            </a:extLst>
          </p:cNvPr>
          <p:cNvCxnSpPr>
            <a:cxnSpLocks/>
          </p:cNvCxnSpPr>
          <p:nvPr/>
        </p:nvCxnSpPr>
        <p:spPr>
          <a:xfrm>
            <a:off x="2152357" y="3118338"/>
            <a:ext cx="8389033" cy="2508739"/>
          </a:xfrm>
          <a:prstGeom prst="curvedConnector3">
            <a:avLst>
              <a:gd name="adj1" fmla="val 50000"/>
            </a:avLst>
          </a:prstGeom>
          <a:ln w="31750" cap="flat" cmpd="sng" algn="ctr">
            <a:solidFill>
              <a:srgbClr val="F9993A"/>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sp>
        <p:nvSpPr>
          <p:cNvPr id="2" name="椭圆 1">
            <a:extLst>
              <a:ext uri="{FF2B5EF4-FFF2-40B4-BE49-F238E27FC236}">
                <a16:creationId xmlns:a16="http://schemas.microsoft.com/office/drawing/2014/main" id="{0A99D796-7F45-AD94-E04B-903DCFF83EFC}"/>
              </a:ext>
            </a:extLst>
          </p:cNvPr>
          <p:cNvSpPr/>
          <p:nvPr/>
        </p:nvSpPr>
        <p:spPr>
          <a:xfrm>
            <a:off x="1908517" y="2874498"/>
            <a:ext cx="501748" cy="461665"/>
          </a:xfrm>
          <a:prstGeom prst="ellipse">
            <a:avLst/>
          </a:prstGeom>
          <a:solidFill>
            <a:srgbClr val="D6DCE5"/>
          </a:solidFill>
          <a:ln>
            <a:solidFill>
              <a:srgbClr val="F999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1</a:t>
            </a:r>
          </a:p>
        </p:txBody>
      </p:sp>
      <p:sp>
        <p:nvSpPr>
          <p:cNvPr id="3" name="椭圆 2">
            <a:extLst>
              <a:ext uri="{FF2B5EF4-FFF2-40B4-BE49-F238E27FC236}">
                <a16:creationId xmlns:a16="http://schemas.microsoft.com/office/drawing/2014/main" id="{6EC12A2C-5A8F-DE3E-0814-42C45863A6FB}"/>
              </a:ext>
            </a:extLst>
          </p:cNvPr>
          <p:cNvSpPr/>
          <p:nvPr/>
        </p:nvSpPr>
        <p:spPr>
          <a:xfrm>
            <a:off x="3448629" y="2967335"/>
            <a:ext cx="501748" cy="461665"/>
          </a:xfrm>
          <a:prstGeom prst="ellipse">
            <a:avLst/>
          </a:prstGeom>
          <a:solidFill>
            <a:srgbClr val="D6DCE5"/>
          </a:solidFill>
          <a:ln>
            <a:solidFill>
              <a:srgbClr val="F999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2</a:t>
            </a:r>
          </a:p>
        </p:txBody>
      </p:sp>
      <p:sp>
        <p:nvSpPr>
          <p:cNvPr id="5" name="椭圆 4">
            <a:extLst>
              <a:ext uri="{FF2B5EF4-FFF2-40B4-BE49-F238E27FC236}">
                <a16:creationId xmlns:a16="http://schemas.microsoft.com/office/drawing/2014/main" id="{F7A57C3C-89BA-538C-3767-4E1717A6526F}"/>
              </a:ext>
            </a:extLst>
          </p:cNvPr>
          <p:cNvSpPr/>
          <p:nvPr/>
        </p:nvSpPr>
        <p:spPr>
          <a:xfrm>
            <a:off x="5216598" y="3428892"/>
            <a:ext cx="501748" cy="461665"/>
          </a:xfrm>
          <a:prstGeom prst="ellipse">
            <a:avLst/>
          </a:prstGeom>
          <a:solidFill>
            <a:srgbClr val="D6DCE5"/>
          </a:solidFill>
          <a:ln>
            <a:solidFill>
              <a:srgbClr val="F999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3</a:t>
            </a:r>
          </a:p>
        </p:txBody>
      </p:sp>
      <p:sp>
        <p:nvSpPr>
          <p:cNvPr id="6" name="椭圆 5">
            <a:extLst>
              <a:ext uri="{FF2B5EF4-FFF2-40B4-BE49-F238E27FC236}">
                <a16:creationId xmlns:a16="http://schemas.microsoft.com/office/drawing/2014/main" id="{E934B57D-07E9-6655-E36D-24A0E5C2229A}"/>
              </a:ext>
            </a:extLst>
          </p:cNvPr>
          <p:cNvSpPr/>
          <p:nvPr/>
        </p:nvSpPr>
        <p:spPr>
          <a:xfrm>
            <a:off x="6220265" y="4372707"/>
            <a:ext cx="501748" cy="461665"/>
          </a:xfrm>
          <a:prstGeom prst="ellipse">
            <a:avLst/>
          </a:prstGeom>
          <a:solidFill>
            <a:srgbClr val="D6DCE5"/>
          </a:solidFill>
          <a:ln>
            <a:solidFill>
              <a:srgbClr val="F999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4</a:t>
            </a:r>
          </a:p>
        </p:txBody>
      </p:sp>
      <p:sp>
        <p:nvSpPr>
          <p:cNvPr id="7" name="文本框 6">
            <a:extLst>
              <a:ext uri="{FF2B5EF4-FFF2-40B4-BE49-F238E27FC236}">
                <a16:creationId xmlns:a16="http://schemas.microsoft.com/office/drawing/2014/main" id="{23F655D1-B1F6-5EF6-8CC7-F0FA21F191FF}"/>
              </a:ext>
            </a:extLst>
          </p:cNvPr>
          <p:cNvSpPr txBox="1"/>
          <p:nvPr/>
        </p:nvSpPr>
        <p:spPr>
          <a:xfrm>
            <a:off x="1044103" y="3490554"/>
            <a:ext cx="2216507" cy="584775"/>
          </a:xfrm>
          <a:prstGeom prst="rect">
            <a:avLst/>
          </a:prstGeom>
          <a:solidFill>
            <a:schemeClr val="tx2">
              <a:lumMod val="20000"/>
              <a:lumOff val="80000"/>
            </a:schemeClr>
          </a:solidFill>
          <a:ln>
            <a:solidFill>
              <a:srgbClr val="FFFFFF"/>
            </a:solidFill>
          </a:ln>
        </p:spPr>
        <p:txBody>
          <a:bodyPr wrap="square" rtlCol="0">
            <a:spAutoFit/>
          </a:bodyPr>
          <a:lstStyle/>
          <a:p>
            <a:r>
              <a:rPr lang="en-GB" sz="1600" dirty="0">
                <a:solidFill>
                  <a:srgbClr val="002060"/>
                </a:solidFill>
              </a:rPr>
              <a:t>Background: W</a:t>
            </a:r>
            <a:r>
              <a:rPr lang="en-US" altLang="zh-CN" sz="1600" dirty="0">
                <a:solidFill>
                  <a:srgbClr val="002060"/>
                </a:solidFill>
              </a:rPr>
              <a:t>hat is the SDT transformation</a:t>
            </a:r>
            <a:endParaRPr lang="en-GB" sz="1600" dirty="0">
              <a:solidFill>
                <a:srgbClr val="002060"/>
              </a:solidFill>
            </a:endParaRPr>
          </a:p>
        </p:txBody>
      </p:sp>
      <p:sp>
        <p:nvSpPr>
          <p:cNvPr id="9" name="文本框 8">
            <a:extLst>
              <a:ext uri="{FF2B5EF4-FFF2-40B4-BE49-F238E27FC236}">
                <a16:creationId xmlns:a16="http://schemas.microsoft.com/office/drawing/2014/main" id="{112F7445-2BE4-6E34-64F7-2959F913AE92}"/>
              </a:ext>
            </a:extLst>
          </p:cNvPr>
          <p:cNvSpPr txBox="1"/>
          <p:nvPr/>
        </p:nvSpPr>
        <p:spPr>
          <a:xfrm>
            <a:off x="3921123" y="2131837"/>
            <a:ext cx="2216507" cy="830997"/>
          </a:xfrm>
          <a:prstGeom prst="rect">
            <a:avLst/>
          </a:prstGeom>
          <a:solidFill>
            <a:schemeClr val="tx2">
              <a:lumMod val="20000"/>
              <a:lumOff val="80000"/>
            </a:schemeClr>
          </a:solidFill>
          <a:ln>
            <a:solidFill>
              <a:schemeClr val="bg1"/>
            </a:solidFill>
          </a:ln>
        </p:spPr>
        <p:txBody>
          <a:bodyPr wrap="square" rtlCol="0">
            <a:spAutoFit/>
          </a:bodyPr>
          <a:lstStyle/>
          <a:p>
            <a:r>
              <a:rPr lang="en-GB" sz="1600" dirty="0">
                <a:solidFill>
                  <a:srgbClr val="002060"/>
                </a:solidFill>
              </a:rPr>
              <a:t>Q</a:t>
            </a:r>
            <a:r>
              <a:rPr lang="en-US" altLang="zh-CN" sz="1600" dirty="0" err="1">
                <a:solidFill>
                  <a:srgbClr val="002060"/>
                </a:solidFill>
              </a:rPr>
              <a:t>uestion</a:t>
            </a:r>
            <a:r>
              <a:rPr lang="zh-CN" altLang="en-US" sz="1600" dirty="0">
                <a:solidFill>
                  <a:srgbClr val="002060"/>
                </a:solidFill>
              </a:rPr>
              <a:t>： </a:t>
            </a:r>
            <a:r>
              <a:rPr lang="en-US" altLang="zh-CN" sz="1600" dirty="0">
                <a:solidFill>
                  <a:srgbClr val="002060"/>
                </a:solidFill>
              </a:rPr>
              <a:t>The impact of SDT factors on the UK’s population</a:t>
            </a:r>
            <a:endParaRPr lang="en-GB" sz="1600" dirty="0">
              <a:solidFill>
                <a:srgbClr val="002060"/>
              </a:solidFill>
            </a:endParaRPr>
          </a:p>
        </p:txBody>
      </p:sp>
      <p:sp>
        <p:nvSpPr>
          <p:cNvPr id="10" name="文本框 9">
            <a:extLst>
              <a:ext uri="{FF2B5EF4-FFF2-40B4-BE49-F238E27FC236}">
                <a16:creationId xmlns:a16="http://schemas.microsoft.com/office/drawing/2014/main" id="{16DEDBCE-0A6B-584A-6F7C-4141FE15D1FE}"/>
              </a:ext>
            </a:extLst>
          </p:cNvPr>
          <p:cNvSpPr txBox="1"/>
          <p:nvPr/>
        </p:nvSpPr>
        <p:spPr>
          <a:xfrm>
            <a:off x="5838673" y="3336163"/>
            <a:ext cx="2402952" cy="338554"/>
          </a:xfrm>
          <a:prstGeom prst="rect">
            <a:avLst/>
          </a:prstGeom>
          <a:solidFill>
            <a:schemeClr val="tx2">
              <a:lumMod val="20000"/>
              <a:lumOff val="80000"/>
            </a:schemeClr>
          </a:solidFill>
          <a:ln>
            <a:solidFill>
              <a:schemeClr val="bg1"/>
            </a:solidFill>
          </a:ln>
        </p:spPr>
        <p:txBody>
          <a:bodyPr wrap="square" rtlCol="0">
            <a:spAutoFit/>
          </a:bodyPr>
          <a:lstStyle/>
          <a:p>
            <a:r>
              <a:rPr lang="en-GB" sz="1600" dirty="0">
                <a:solidFill>
                  <a:srgbClr val="002060"/>
                </a:solidFill>
              </a:rPr>
              <a:t>The Research Method</a:t>
            </a:r>
          </a:p>
        </p:txBody>
      </p:sp>
      <p:sp>
        <p:nvSpPr>
          <p:cNvPr id="11" name="文本框 10">
            <a:extLst>
              <a:ext uri="{FF2B5EF4-FFF2-40B4-BE49-F238E27FC236}">
                <a16:creationId xmlns:a16="http://schemas.microsoft.com/office/drawing/2014/main" id="{4680B6B1-F76A-1FBC-BA59-61022A598D6C}"/>
              </a:ext>
            </a:extLst>
          </p:cNvPr>
          <p:cNvSpPr txBox="1"/>
          <p:nvPr/>
        </p:nvSpPr>
        <p:spPr>
          <a:xfrm>
            <a:off x="4355997" y="4726055"/>
            <a:ext cx="1864268" cy="338554"/>
          </a:xfrm>
          <a:prstGeom prst="rect">
            <a:avLst/>
          </a:prstGeom>
          <a:solidFill>
            <a:schemeClr val="tx2">
              <a:lumMod val="20000"/>
              <a:lumOff val="80000"/>
            </a:schemeClr>
          </a:solidFill>
          <a:ln>
            <a:solidFill>
              <a:schemeClr val="bg1"/>
            </a:solidFill>
          </a:ln>
        </p:spPr>
        <p:txBody>
          <a:bodyPr wrap="square" rtlCol="0">
            <a:spAutoFit/>
          </a:bodyPr>
          <a:lstStyle/>
          <a:p>
            <a:r>
              <a:rPr lang="en-GB" sz="1600" dirty="0">
                <a:solidFill>
                  <a:srgbClr val="002060"/>
                </a:solidFill>
              </a:rPr>
              <a:t>Statistic Support</a:t>
            </a:r>
          </a:p>
        </p:txBody>
      </p:sp>
      <p:sp>
        <p:nvSpPr>
          <p:cNvPr id="12" name="椭圆 11">
            <a:extLst>
              <a:ext uri="{FF2B5EF4-FFF2-40B4-BE49-F238E27FC236}">
                <a16:creationId xmlns:a16="http://schemas.microsoft.com/office/drawing/2014/main" id="{695798FC-7D91-2683-E8CD-62F77AC82A19}"/>
              </a:ext>
            </a:extLst>
          </p:cNvPr>
          <p:cNvSpPr/>
          <p:nvPr/>
        </p:nvSpPr>
        <p:spPr>
          <a:xfrm>
            <a:off x="7460566" y="4963775"/>
            <a:ext cx="501748" cy="461665"/>
          </a:xfrm>
          <a:prstGeom prst="ellipse">
            <a:avLst/>
          </a:prstGeom>
          <a:solidFill>
            <a:srgbClr val="D6DCE5"/>
          </a:solidFill>
          <a:ln>
            <a:solidFill>
              <a:srgbClr val="F999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5</a:t>
            </a:r>
          </a:p>
        </p:txBody>
      </p:sp>
      <p:sp>
        <p:nvSpPr>
          <p:cNvPr id="13" name="文本框 12">
            <a:extLst>
              <a:ext uri="{FF2B5EF4-FFF2-40B4-BE49-F238E27FC236}">
                <a16:creationId xmlns:a16="http://schemas.microsoft.com/office/drawing/2014/main" id="{C9691E3C-2F02-3B12-5001-F3BB8C615DAA}"/>
              </a:ext>
            </a:extLst>
          </p:cNvPr>
          <p:cNvSpPr txBox="1"/>
          <p:nvPr/>
        </p:nvSpPr>
        <p:spPr>
          <a:xfrm>
            <a:off x="7962314" y="4603539"/>
            <a:ext cx="2319370" cy="338554"/>
          </a:xfrm>
          <a:prstGeom prst="rect">
            <a:avLst/>
          </a:prstGeom>
          <a:solidFill>
            <a:schemeClr val="tx2">
              <a:lumMod val="20000"/>
              <a:lumOff val="80000"/>
            </a:schemeClr>
          </a:solidFill>
          <a:ln>
            <a:solidFill>
              <a:schemeClr val="bg1"/>
            </a:solidFill>
          </a:ln>
        </p:spPr>
        <p:txBody>
          <a:bodyPr wrap="square" rtlCol="0">
            <a:spAutoFit/>
          </a:bodyPr>
          <a:lstStyle/>
          <a:p>
            <a:r>
              <a:rPr lang="en-GB" sz="1600" dirty="0">
                <a:solidFill>
                  <a:srgbClr val="002060"/>
                </a:solidFill>
              </a:rPr>
              <a:t>F</a:t>
            </a:r>
            <a:r>
              <a:rPr lang="en-US" altLang="zh-CN" sz="1600" dirty="0">
                <a:solidFill>
                  <a:srgbClr val="002060"/>
                </a:solidFill>
              </a:rPr>
              <a:t>it to our problem</a:t>
            </a:r>
            <a:endParaRPr lang="en-GB" sz="1600" dirty="0">
              <a:solidFill>
                <a:srgbClr val="002060"/>
              </a:solidFill>
            </a:endParaRPr>
          </a:p>
        </p:txBody>
      </p:sp>
      <p:sp>
        <p:nvSpPr>
          <p:cNvPr id="15" name="椭圆 14">
            <a:extLst>
              <a:ext uri="{FF2B5EF4-FFF2-40B4-BE49-F238E27FC236}">
                <a16:creationId xmlns:a16="http://schemas.microsoft.com/office/drawing/2014/main" id="{304FAB82-89BD-0D75-3BED-8BA67C652C3E}"/>
              </a:ext>
            </a:extLst>
          </p:cNvPr>
          <p:cNvSpPr/>
          <p:nvPr/>
        </p:nvSpPr>
        <p:spPr>
          <a:xfrm>
            <a:off x="9305778" y="5360015"/>
            <a:ext cx="501748" cy="461665"/>
          </a:xfrm>
          <a:prstGeom prst="ellipse">
            <a:avLst/>
          </a:prstGeom>
          <a:solidFill>
            <a:srgbClr val="D6DCE5"/>
          </a:solidFill>
          <a:ln>
            <a:solidFill>
              <a:srgbClr val="F999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6</a:t>
            </a:r>
          </a:p>
        </p:txBody>
      </p:sp>
      <p:sp>
        <p:nvSpPr>
          <p:cNvPr id="16" name="文本框 15">
            <a:extLst>
              <a:ext uri="{FF2B5EF4-FFF2-40B4-BE49-F238E27FC236}">
                <a16:creationId xmlns:a16="http://schemas.microsoft.com/office/drawing/2014/main" id="{20B40EED-639B-B712-E859-F27E07BF0B89}"/>
              </a:ext>
            </a:extLst>
          </p:cNvPr>
          <p:cNvSpPr txBox="1"/>
          <p:nvPr/>
        </p:nvSpPr>
        <p:spPr>
          <a:xfrm>
            <a:off x="9556651" y="5901048"/>
            <a:ext cx="2532185" cy="338554"/>
          </a:xfrm>
          <a:prstGeom prst="rect">
            <a:avLst/>
          </a:prstGeom>
          <a:solidFill>
            <a:schemeClr val="tx2">
              <a:lumMod val="20000"/>
              <a:lumOff val="80000"/>
            </a:schemeClr>
          </a:solidFill>
          <a:ln>
            <a:solidFill>
              <a:schemeClr val="bg1"/>
            </a:solidFill>
          </a:ln>
        </p:spPr>
        <p:txBody>
          <a:bodyPr wrap="square" rtlCol="0">
            <a:spAutoFit/>
          </a:bodyPr>
          <a:lstStyle/>
          <a:p>
            <a:r>
              <a:rPr lang="en-GB" sz="1600" dirty="0">
                <a:solidFill>
                  <a:srgbClr val="002060"/>
                </a:solidFill>
              </a:rPr>
              <a:t>Conclusion and Application</a:t>
            </a:r>
          </a:p>
        </p:txBody>
      </p:sp>
    </p:spTree>
    <p:extLst>
      <p:ext uri="{BB962C8B-B14F-4D97-AF65-F5344CB8AC3E}">
        <p14:creationId xmlns:p14="http://schemas.microsoft.com/office/powerpoint/2010/main" val="2439285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2884444"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rPr>
              <a:t>Fit to</a:t>
            </a:r>
            <a:r>
              <a:rPr lang="en-US" sz="2800" dirty="0">
                <a:solidFill>
                  <a:srgbClr val="002060"/>
                </a:solidFill>
                <a:latin typeface="Calibri" panose="020F0502020204030204"/>
              </a:rPr>
              <a:t> Our Problem</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797773" y="1625933"/>
            <a:ext cx="6009796" cy="400110"/>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Testing</a:t>
            </a:r>
          </a:p>
        </p:txBody>
      </p:sp>
      <p:pic>
        <p:nvPicPr>
          <p:cNvPr id="7" name="图片 6" descr="图标&#10;&#10;描述已自动生成">
            <a:extLst>
              <a:ext uri="{FF2B5EF4-FFF2-40B4-BE49-F238E27FC236}">
                <a16:creationId xmlns:a16="http://schemas.microsoft.com/office/drawing/2014/main" id="{8451C770-ED36-F7CA-A55A-78114AF217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761" y="1385521"/>
            <a:ext cx="735881" cy="735881"/>
          </a:xfrm>
          <a:prstGeom prst="rect">
            <a:avLst/>
          </a:prstGeom>
        </p:spPr>
      </p:pic>
      <p:pic>
        <p:nvPicPr>
          <p:cNvPr id="3" name="图片 2">
            <a:extLst>
              <a:ext uri="{FF2B5EF4-FFF2-40B4-BE49-F238E27FC236}">
                <a16:creationId xmlns:a16="http://schemas.microsoft.com/office/drawing/2014/main" id="{2B8C560A-5B43-0273-2C84-E5FDBEF93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7773" y="2700286"/>
            <a:ext cx="4409879" cy="3022901"/>
          </a:xfrm>
          <a:prstGeom prst="rect">
            <a:avLst/>
          </a:prstGeom>
        </p:spPr>
      </p:pic>
      <p:sp>
        <p:nvSpPr>
          <p:cNvPr id="6" name="文本框 5">
            <a:extLst>
              <a:ext uri="{FF2B5EF4-FFF2-40B4-BE49-F238E27FC236}">
                <a16:creationId xmlns:a16="http://schemas.microsoft.com/office/drawing/2014/main" id="{20CBD536-63B4-DA13-CCB0-3DE38A063DAD}"/>
              </a:ext>
            </a:extLst>
          </p:cNvPr>
          <p:cNvSpPr txBox="1"/>
          <p:nvPr/>
        </p:nvSpPr>
        <p:spPr>
          <a:xfrm>
            <a:off x="6841714" y="2700286"/>
            <a:ext cx="9612923" cy="646331"/>
          </a:xfrm>
          <a:prstGeom prst="rect">
            <a:avLst/>
          </a:prstGeom>
          <a:noFill/>
        </p:spPr>
        <p:txBody>
          <a:bodyPr wrap="square" rtlCol="0">
            <a:spAutoFit/>
          </a:bodyPr>
          <a:lstStyle/>
          <a:p>
            <a:r>
              <a:rPr lang="en-US" altLang="zh-CN" dirty="0">
                <a:solidFill>
                  <a:srgbClr val="002060"/>
                </a:solidFill>
              </a:rPr>
              <a:t>Testing metric: mean square error (MSE)</a:t>
            </a:r>
          </a:p>
          <a:p>
            <a:endParaRPr lang="zh-CN" altLang="en-US" dirty="0"/>
          </a:p>
        </p:txBody>
      </p:sp>
      <p:pic>
        <p:nvPicPr>
          <p:cNvPr id="12" name="图片 11">
            <a:extLst>
              <a:ext uri="{FF2B5EF4-FFF2-40B4-BE49-F238E27FC236}">
                <a16:creationId xmlns:a16="http://schemas.microsoft.com/office/drawing/2014/main" id="{161EEB15-1E71-7AE6-685E-75C2F5C35525}"/>
              </a:ext>
            </a:extLst>
          </p:cNvPr>
          <p:cNvPicPr>
            <a:picLocks noChangeAspect="1"/>
          </p:cNvPicPr>
          <p:nvPr/>
        </p:nvPicPr>
        <p:blipFill>
          <a:blip r:embed="rId5"/>
          <a:stretch>
            <a:fillRect/>
          </a:stretch>
        </p:blipFill>
        <p:spPr>
          <a:xfrm>
            <a:off x="7745593" y="3356525"/>
            <a:ext cx="2110869" cy="664335"/>
          </a:xfrm>
          <a:prstGeom prst="rect">
            <a:avLst/>
          </a:prstGeom>
        </p:spPr>
      </p:pic>
      <p:sp>
        <p:nvSpPr>
          <p:cNvPr id="13" name="椭圆 12">
            <a:extLst>
              <a:ext uri="{FF2B5EF4-FFF2-40B4-BE49-F238E27FC236}">
                <a16:creationId xmlns:a16="http://schemas.microsoft.com/office/drawing/2014/main" id="{2B97C5BA-3B6D-B665-837C-3DD844B14AD7}"/>
              </a:ext>
            </a:extLst>
          </p:cNvPr>
          <p:cNvSpPr/>
          <p:nvPr/>
        </p:nvSpPr>
        <p:spPr>
          <a:xfrm>
            <a:off x="7456799" y="4549330"/>
            <a:ext cx="2852615" cy="539262"/>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002060"/>
                </a:solidFill>
                <a:effectLst/>
                <a:latin typeface="Courier New" panose="02070309020205020404" pitchFamily="49" charset="0"/>
              </a:rPr>
              <a:t>0.00086601093</a:t>
            </a:r>
            <a:endParaRPr lang="zh-CN" altLang="en-US" dirty="0">
              <a:solidFill>
                <a:srgbClr val="002060"/>
              </a:solidFill>
            </a:endParaRPr>
          </a:p>
        </p:txBody>
      </p:sp>
    </p:spTree>
    <p:extLst>
      <p:ext uri="{BB962C8B-B14F-4D97-AF65-F5344CB8AC3E}">
        <p14:creationId xmlns:p14="http://schemas.microsoft.com/office/powerpoint/2010/main" val="223097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4128181"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solidFill>
                  <a:srgbClr val="002060"/>
                </a:solidFill>
                <a:latin typeface="Calibri" panose="020F0502020204030204"/>
              </a:rPr>
              <a:t>Conslusion</a:t>
            </a:r>
            <a:r>
              <a:rPr lang="en-US" sz="2800" dirty="0">
                <a:solidFill>
                  <a:srgbClr val="002060"/>
                </a:solidFill>
                <a:latin typeface="Calibri" panose="020F0502020204030204"/>
              </a:rPr>
              <a:t> and Application</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pic>
        <p:nvPicPr>
          <p:cNvPr id="2" name="图片 1">
            <a:extLst>
              <a:ext uri="{FF2B5EF4-FFF2-40B4-BE49-F238E27FC236}">
                <a16:creationId xmlns:a16="http://schemas.microsoft.com/office/drawing/2014/main" id="{8723A23A-6503-A678-208F-246A2F9E3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514" y="1858015"/>
            <a:ext cx="5574875" cy="3821487"/>
          </a:xfrm>
          <a:prstGeom prst="rect">
            <a:avLst/>
          </a:prstGeom>
        </p:spPr>
      </p:pic>
    </p:spTree>
    <p:extLst>
      <p:ext uri="{BB962C8B-B14F-4D97-AF65-F5344CB8AC3E}">
        <p14:creationId xmlns:p14="http://schemas.microsoft.com/office/powerpoint/2010/main" val="370148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392702" y="684536"/>
            <a:ext cx="4128181" cy="523220"/>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solidFill>
                  <a:srgbClr val="002060"/>
                </a:solidFill>
                <a:latin typeface="Calibri" panose="020F0502020204030204"/>
              </a:rPr>
              <a:t>Conslusion</a:t>
            </a:r>
            <a:r>
              <a:rPr lang="en-US" sz="2800" dirty="0">
                <a:solidFill>
                  <a:srgbClr val="002060"/>
                </a:solidFill>
                <a:latin typeface="Calibri" panose="020F0502020204030204"/>
              </a:rPr>
              <a:t> and Application</a:t>
            </a:r>
            <a:endParaRPr kumimoji="0" lang="en-US" sz="2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7" y="136734"/>
            <a:ext cx="1187024" cy="1187024"/>
          </a:xfrm>
          <a:prstGeom prst="rect">
            <a:avLst/>
          </a:prstGeom>
        </p:spPr>
      </p:pic>
      <p:sp>
        <p:nvSpPr>
          <p:cNvPr id="5" name="文本框 4">
            <a:extLst>
              <a:ext uri="{FF2B5EF4-FFF2-40B4-BE49-F238E27FC236}">
                <a16:creationId xmlns:a16="http://schemas.microsoft.com/office/drawing/2014/main" id="{7A308387-67B0-72CC-043F-9408F50E3040}"/>
              </a:ext>
            </a:extLst>
          </p:cNvPr>
          <p:cNvSpPr txBox="1"/>
          <p:nvPr/>
        </p:nvSpPr>
        <p:spPr>
          <a:xfrm>
            <a:off x="1613096" y="2028150"/>
            <a:ext cx="7226104" cy="2062103"/>
          </a:xfrm>
          <a:prstGeom prst="rect">
            <a:avLst/>
          </a:prstGeom>
          <a:noFill/>
        </p:spPr>
        <p:txBody>
          <a:bodyPr wrap="square">
            <a:spAutoFit/>
          </a:bodyPr>
          <a:lstStyle/>
          <a:p>
            <a:pPr marL="285750" indent="-285750">
              <a:buFont typeface="Arial" panose="020B0604020202090204" pitchFamily="34" charset="0"/>
              <a:buChar char="•"/>
            </a:pPr>
            <a:r>
              <a:rPr lang="en-US" altLang="zh-CN" sz="3200" b="1" dirty="0">
                <a:solidFill>
                  <a:srgbClr val="002060"/>
                </a:solidFill>
              </a:rPr>
              <a:t>Predict future population</a:t>
            </a:r>
          </a:p>
          <a:p>
            <a:pPr marL="285750" indent="-285750">
              <a:buFont typeface="Arial" panose="020B0604020202090204" pitchFamily="34" charset="0"/>
              <a:buChar char="•"/>
            </a:pPr>
            <a:endParaRPr lang="en-US" altLang="zh-CN" sz="3200" b="1" dirty="0">
              <a:solidFill>
                <a:srgbClr val="002060"/>
              </a:solidFill>
            </a:endParaRPr>
          </a:p>
          <a:p>
            <a:pPr indent="0">
              <a:buFont typeface="Arial" panose="020B0604020202090204" pitchFamily="34" charset="0"/>
              <a:buNone/>
            </a:pPr>
            <a:endParaRPr lang="en-US" altLang="zh-CN" sz="3200" b="1" dirty="0">
              <a:solidFill>
                <a:srgbClr val="002060"/>
              </a:solidFill>
            </a:endParaRPr>
          </a:p>
          <a:p>
            <a:pPr marL="285750" indent="-285750">
              <a:buFont typeface="Arial" panose="020B0604020202090204" pitchFamily="34" charset="0"/>
              <a:buChar char="•"/>
            </a:pPr>
            <a:r>
              <a:rPr lang="en-US" altLang="zh-CN" sz="3200" b="1" dirty="0">
                <a:solidFill>
                  <a:srgbClr val="002060"/>
                </a:solidFill>
              </a:rPr>
              <a:t>A reference to other </a:t>
            </a:r>
            <a:r>
              <a:rPr lang="en-US" altLang="zh-CN" sz="3200" b="1" dirty="0" err="1">
                <a:solidFill>
                  <a:srgbClr val="002060"/>
                </a:solidFill>
              </a:rPr>
              <a:t>similiar</a:t>
            </a:r>
            <a:r>
              <a:rPr lang="en-US" altLang="zh-CN" sz="3200" b="1" dirty="0">
                <a:solidFill>
                  <a:srgbClr val="002060"/>
                </a:solidFill>
              </a:rPr>
              <a:t> researches</a:t>
            </a:r>
          </a:p>
        </p:txBody>
      </p:sp>
      <p:pic>
        <p:nvPicPr>
          <p:cNvPr id="7" name="图片 6" descr="图标&#10;&#10;描述已自动生成">
            <a:extLst>
              <a:ext uri="{FF2B5EF4-FFF2-40B4-BE49-F238E27FC236}">
                <a16:creationId xmlns:a16="http://schemas.microsoft.com/office/drawing/2014/main" id="{9CC79111-487E-BDDF-B3C9-9A36F712C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0754" y="684536"/>
            <a:ext cx="1546955" cy="1546955"/>
          </a:xfrm>
          <a:prstGeom prst="rect">
            <a:avLst/>
          </a:prstGeom>
        </p:spPr>
      </p:pic>
      <p:pic>
        <p:nvPicPr>
          <p:cNvPr id="9" name="图片 8" descr="图标&#10;&#10;描述已自动生成">
            <a:extLst>
              <a:ext uri="{FF2B5EF4-FFF2-40B4-BE49-F238E27FC236}">
                <a16:creationId xmlns:a16="http://schemas.microsoft.com/office/drawing/2014/main" id="{3E11036A-D9BA-9371-6497-4DBB1F723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7091" y="2231491"/>
            <a:ext cx="1905000" cy="1905000"/>
          </a:xfrm>
          <a:prstGeom prst="rect">
            <a:avLst/>
          </a:prstGeom>
        </p:spPr>
      </p:pic>
      <p:pic>
        <p:nvPicPr>
          <p:cNvPr id="11" name="图片 10" descr="徽标, 图标&#10;&#10;描述已自动生成">
            <a:extLst>
              <a:ext uri="{FF2B5EF4-FFF2-40B4-BE49-F238E27FC236}">
                <a16:creationId xmlns:a16="http://schemas.microsoft.com/office/drawing/2014/main" id="{C6E7E364-6AD1-9785-CAC3-1EE0F35C9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9741" y="4225787"/>
            <a:ext cx="1905000" cy="1905000"/>
          </a:xfrm>
          <a:prstGeom prst="rect">
            <a:avLst/>
          </a:prstGeom>
        </p:spPr>
      </p:pic>
    </p:spTree>
    <p:extLst>
      <p:ext uri="{BB962C8B-B14F-4D97-AF65-F5344CB8AC3E}">
        <p14:creationId xmlns:p14="http://schemas.microsoft.com/office/powerpoint/2010/main" val="252980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1003496"/>
            <a:ext cx="1929503" cy="461665"/>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2400" dirty="0">
                <a:solidFill>
                  <a:srgbClr val="002060"/>
                </a:solidFill>
              </a:rPr>
              <a:t>Reference List</a:t>
            </a:r>
            <a:endParaRPr lang="en-GB" sz="2400" dirty="0">
              <a:solidFill>
                <a:srgbClr val="002060"/>
              </a:solidFill>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sp>
        <p:nvSpPr>
          <p:cNvPr id="2" name="文本框 1">
            <a:extLst>
              <a:ext uri="{FF2B5EF4-FFF2-40B4-BE49-F238E27FC236}">
                <a16:creationId xmlns:a16="http://schemas.microsoft.com/office/drawing/2014/main" id="{D06D393B-60A5-AB91-E749-C71E1BA260B4}"/>
              </a:ext>
            </a:extLst>
          </p:cNvPr>
          <p:cNvSpPr txBox="1"/>
          <p:nvPr/>
        </p:nvSpPr>
        <p:spPr>
          <a:xfrm>
            <a:off x="775223" y="1738032"/>
            <a:ext cx="11013504" cy="4278094"/>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US" sz="1600" dirty="0">
                <a:solidFill>
                  <a:srgbClr val="002060"/>
                </a:solidFill>
              </a:rPr>
              <a:t>Baum L, et al. A maximization technique </a:t>
            </a:r>
            <a:r>
              <a:rPr lang="en-US" sz="1600" dirty="0" err="1">
                <a:solidFill>
                  <a:srgbClr val="002060"/>
                </a:solidFill>
              </a:rPr>
              <a:t>occuring</a:t>
            </a:r>
            <a:r>
              <a:rPr lang="en-US" sz="1600" dirty="0">
                <a:solidFill>
                  <a:srgbClr val="002060"/>
                </a:solidFill>
              </a:rPr>
              <a:t> in the statistical analysis of probabilistic functions of Markov chains. Annals of Mathematical Statistics, 1970, 41: 164–171.</a:t>
            </a:r>
            <a:endParaRPr lang="en-GB" sz="1600" dirty="0">
              <a:solidFill>
                <a:srgbClr val="002060"/>
              </a:solidFill>
            </a:endParaRPr>
          </a:p>
          <a:p>
            <a:r>
              <a:rPr lang="en-US" sz="1600" dirty="0" err="1">
                <a:solidFill>
                  <a:srgbClr val="002060"/>
                </a:solidFill>
              </a:rPr>
              <a:t>Bilmes</a:t>
            </a:r>
            <a:r>
              <a:rPr lang="en-US" sz="1600" dirty="0">
                <a:solidFill>
                  <a:srgbClr val="002060"/>
                </a:solidFill>
              </a:rPr>
              <a:t> JA. A gentle tutorial of the EM algorithm and its application to parameter estimation for Gaussian mixture and hidden Markov models. </a:t>
            </a:r>
            <a:r>
              <a:rPr lang="en-US" sz="1600" dirty="0">
                <a:solidFill>
                  <a:srgbClr val="002060"/>
                </a:solidFill>
                <a:hlinkClick r:id="rId3">
                  <a:extLst>
                    <a:ext uri="{A12FA001-AC4F-418D-AE19-62706E023703}">
                      <ahyp:hlinkClr xmlns:ahyp="http://schemas.microsoft.com/office/drawing/2018/hyperlinkcolor" val="tx"/>
                    </a:ext>
                  </a:extLst>
                </a:hlinkClick>
              </a:rPr>
              <a:t>http://ssli.ee.washington.edu/~bilmes/mypubs/bilmes1997-em.pdf</a:t>
            </a:r>
            <a:r>
              <a:rPr lang="en-US" sz="1600" dirty="0">
                <a:solidFill>
                  <a:srgbClr val="002060"/>
                </a:solidFill>
              </a:rPr>
              <a:t>.</a:t>
            </a:r>
          </a:p>
          <a:p>
            <a:r>
              <a:rPr lang="en-US" sz="1600" dirty="0" err="1">
                <a:solidFill>
                  <a:srgbClr val="002060"/>
                </a:solidFill>
              </a:rPr>
              <a:t>Ghahramani</a:t>
            </a:r>
            <a:r>
              <a:rPr lang="en-US" sz="1600" dirty="0">
                <a:solidFill>
                  <a:srgbClr val="002060"/>
                </a:solidFill>
              </a:rPr>
              <a:t> Z. Learning Dynamic Bayesian Networks. Lecture Notes in Computer </a:t>
            </a:r>
            <a:r>
              <a:rPr lang="en-US" sz="1600" dirty="0" err="1">
                <a:solidFill>
                  <a:srgbClr val="002060"/>
                </a:solidFill>
              </a:rPr>
              <a:t>Science,Vol</a:t>
            </a:r>
            <a:r>
              <a:rPr lang="en-US" sz="1600" dirty="0">
                <a:solidFill>
                  <a:srgbClr val="002060"/>
                </a:solidFill>
              </a:rPr>
              <a:t>. 1387, 1997, 168–197.</a:t>
            </a:r>
          </a:p>
          <a:p>
            <a:r>
              <a:rPr lang="en-GB" sz="1600" dirty="0">
                <a:solidFill>
                  <a:srgbClr val="002060"/>
                </a:solidFill>
              </a:rPr>
              <a:t>Gupta, Aditya, and </a:t>
            </a:r>
            <a:r>
              <a:rPr lang="en-GB" sz="1600" dirty="0" err="1">
                <a:solidFill>
                  <a:srgbClr val="002060"/>
                </a:solidFill>
              </a:rPr>
              <a:t>Bhuwan</a:t>
            </a:r>
            <a:r>
              <a:rPr lang="en-GB" sz="1600" dirty="0">
                <a:solidFill>
                  <a:srgbClr val="002060"/>
                </a:solidFill>
              </a:rPr>
              <a:t> Dhingra. "Stock market prediction using hidden </a:t>
            </a:r>
            <a:r>
              <a:rPr lang="en-GB" sz="1600" dirty="0" err="1">
                <a:solidFill>
                  <a:srgbClr val="002060"/>
                </a:solidFill>
              </a:rPr>
              <a:t>markov</a:t>
            </a:r>
            <a:r>
              <a:rPr lang="en-GB" sz="1600" dirty="0">
                <a:solidFill>
                  <a:srgbClr val="002060"/>
                </a:solidFill>
              </a:rPr>
              <a:t> models." 2012 Students Conference on Engineering and Systems. IEEE, 2012.</a:t>
            </a:r>
          </a:p>
          <a:p>
            <a:r>
              <a:rPr lang="en-US" sz="1600" dirty="0">
                <a:solidFill>
                  <a:srgbClr val="002060"/>
                </a:solidFill>
              </a:rPr>
              <a:t>Hang Li. Statistical Learning Methods. Qing </a:t>
            </a:r>
            <a:r>
              <a:rPr lang="en-US" sz="1600" dirty="0" err="1">
                <a:solidFill>
                  <a:srgbClr val="002060"/>
                </a:solidFill>
              </a:rPr>
              <a:t>hua</a:t>
            </a:r>
            <a:r>
              <a:rPr lang="en-US" sz="1600" dirty="0">
                <a:solidFill>
                  <a:srgbClr val="002060"/>
                </a:solidFill>
              </a:rPr>
              <a:t> da </a:t>
            </a:r>
            <a:r>
              <a:rPr lang="en-US" sz="1600" dirty="0" err="1">
                <a:solidFill>
                  <a:srgbClr val="002060"/>
                </a:solidFill>
              </a:rPr>
              <a:t>xue</a:t>
            </a:r>
            <a:r>
              <a:rPr lang="en-US" sz="1600" dirty="0">
                <a:solidFill>
                  <a:srgbClr val="002060"/>
                </a:solidFill>
              </a:rPr>
              <a:t> chu ban she, 2012. (pp. 171-186).</a:t>
            </a:r>
            <a:endParaRPr lang="en-GB" sz="1600" dirty="0">
              <a:solidFill>
                <a:srgbClr val="002060"/>
              </a:solidFill>
            </a:endParaRPr>
          </a:p>
          <a:p>
            <a:r>
              <a:rPr lang="en-US" sz="1600" dirty="0" err="1">
                <a:solidFill>
                  <a:srgbClr val="002060"/>
                </a:solidFill>
              </a:rPr>
              <a:t>Lesthaeghe</a:t>
            </a:r>
            <a:r>
              <a:rPr lang="en-US" sz="1600" dirty="0">
                <a:solidFill>
                  <a:srgbClr val="002060"/>
                </a:solidFill>
              </a:rPr>
              <a:t> R, </a:t>
            </a:r>
            <a:r>
              <a:rPr lang="en-US" sz="1600" dirty="0" err="1">
                <a:solidFill>
                  <a:srgbClr val="002060"/>
                </a:solidFill>
              </a:rPr>
              <a:t>Surkyn</a:t>
            </a:r>
            <a:r>
              <a:rPr lang="en-US" sz="1600" dirty="0">
                <a:solidFill>
                  <a:srgbClr val="002060"/>
                </a:solidFill>
              </a:rPr>
              <a:t> J. When history moves on: The foundations and diffusion of a second demographic transition. Ideational perspectives on international family change. 2008:81–118.</a:t>
            </a:r>
            <a:endParaRPr lang="en-GB" sz="1600" dirty="0">
              <a:solidFill>
                <a:srgbClr val="002060"/>
              </a:solidFill>
            </a:endParaRPr>
          </a:p>
          <a:p>
            <a:r>
              <a:rPr lang="en-US" sz="1600" dirty="0" err="1">
                <a:solidFill>
                  <a:srgbClr val="002060"/>
                </a:solidFill>
              </a:rPr>
              <a:t>Lesthaeghe</a:t>
            </a:r>
            <a:r>
              <a:rPr lang="en-US" sz="1600" dirty="0">
                <a:solidFill>
                  <a:srgbClr val="002060"/>
                </a:solidFill>
              </a:rPr>
              <a:t> R. The Unfolding Story of the Second Demographic Transition. Population and Development Review. 2010;36:211–51.</a:t>
            </a:r>
            <a:endParaRPr lang="en-GB" sz="1600" dirty="0">
              <a:solidFill>
                <a:srgbClr val="002060"/>
              </a:solidFill>
            </a:endParaRPr>
          </a:p>
          <a:p>
            <a:r>
              <a:rPr lang="en-US" sz="1600" dirty="0" err="1">
                <a:solidFill>
                  <a:srgbClr val="002060"/>
                </a:solidFill>
              </a:rPr>
              <a:t>Lesthaeghe</a:t>
            </a:r>
            <a:r>
              <a:rPr lang="en-US" sz="1600" dirty="0">
                <a:solidFill>
                  <a:srgbClr val="002060"/>
                </a:solidFill>
              </a:rPr>
              <a:t> R. The second demographic transition: A concise overview of its development. Proceedings of the National Academy of Sciences. 2014 201420441.</a:t>
            </a:r>
          </a:p>
          <a:p>
            <a:r>
              <a:rPr lang="en-US" sz="1600" dirty="0" err="1">
                <a:solidFill>
                  <a:srgbClr val="002060"/>
                </a:solidFill>
              </a:rPr>
              <a:t>Lari</a:t>
            </a:r>
            <a:r>
              <a:rPr lang="en-US" sz="1600" dirty="0">
                <a:solidFill>
                  <a:srgbClr val="002060"/>
                </a:solidFill>
              </a:rPr>
              <a:t> K, Young SJ. Applications of stochastic context-free grammars using the Inside-Outside algorithm, Computer Speech &amp; Language, 1991, 5(3): 237–257.</a:t>
            </a:r>
          </a:p>
          <a:p>
            <a:r>
              <a:rPr lang="en-GB" sz="1600" dirty="0">
                <a:solidFill>
                  <a:srgbClr val="002060"/>
                </a:solidFill>
              </a:rPr>
              <a:t>Nguyen, N., &amp; Nguyen, D. (2015). Hidden Markov model for stock selection. Risks, 3(4), 455–473.</a:t>
            </a:r>
          </a:p>
          <a:p>
            <a:r>
              <a:rPr lang="en-US" sz="1600" dirty="0">
                <a:solidFill>
                  <a:srgbClr val="002060"/>
                </a:solidFill>
              </a:rPr>
              <a:t>Nguyen, N. (2017). An analysis and implementation of the hidden Markov model to technology stock prediction. Risks, 5(4), 62.</a:t>
            </a:r>
          </a:p>
        </p:txBody>
      </p:sp>
    </p:spTree>
    <p:extLst>
      <p:ext uri="{BB962C8B-B14F-4D97-AF65-F5344CB8AC3E}">
        <p14:creationId xmlns:p14="http://schemas.microsoft.com/office/powerpoint/2010/main" val="276049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1003496"/>
            <a:ext cx="1929503" cy="461665"/>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2400" dirty="0">
                <a:solidFill>
                  <a:srgbClr val="002060"/>
                </a:solidFill>
              </a:rPr>
              <a:t>Reference List</a:t>
            </a:r>
            <a:endParaRPr lang="en-GB" sz="2400" dirty="0">
              <a:solidFill>
                <a:srgbClr val="002060"/>
              </a:solidFill>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sp>
        <p:nvSpPr>
          <p:cNvPr id="2" name="文本框 1">
            <a:extLst>
              <a:ext uri="{FF2B5EF4-FFF2-40B4-BE49-F238E27FC236}">
                <a16:creationId xmlns:a16="http://schemas.microsoft.com/office/drawing/2014/main" id="{D06D393B-60A5-AB91-E749-C71E1BA260B4}"/>
              </a:ext>
            </a:extLst>
          </p:cNvPr>
          <p:cNvSpPr txBox="1"/>
          <p:nvPr/>
        </p:nvSpPr>
        <p:spPr>
          <a:xfrm>
            <a:off x="789291" y="1713914"/>
            <a:ext cx="11013504" cy="2062103"/>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GB" sz="1600" dirty="0">
                <a:solidFill>
                  <a:srgbClr val="002060"/>
                </a:solidFill>
              </a:rPr>
              <a:t>Nguyen, Nguyet. "Hidden Markov model for stock trading." International Journal of Financial Studies 6.2 (2018): 36.</a:t>
            </a:r>
          </a:p>
          <a:p>
            <a:r>
              <a:rPr lang="en-GB" sz="1600" dirty="0" err="1">
                <a:solidFill>
                  <a:srgbClr val="002060"/>
                </a:solidFill>
              </a:rPr>
              <a:t>Rabiner</a:t>
            </a:r>
            <a:r>
              <a:rPr lang="en-GB" sz="1600" dirty="0">
                <a:solidFill>
                  <a:srgbClr val="002060"/>
                </a:solidFill>
              </a:rPr>
              <a:t> L, </a:t>
            </a:r>
            <a:r>
              <a:rPr lang="en-GB" sz="1600" dirty="0" err="1">
                <a:solidFill>
                  <a:srgbClr val="002060"/>
                </a:solidFill>
              </a:rPr>
              <a:t>Juang</a:t>
            </a:r>
            <a:r>
              <a:rPr lang="en-GB" sz="1600" dirty="0">
                <a:solidFill>
                  <a:srgbClr val="002060"/>
                </a:solidFill>
              </a:rPr>
              <a:t> B. An introduction to hidden </a:t>
            </a:r>
            <a:r>
              <a:rPr lang="en-GB" sz="1600" dirty="0" err="1">
                <a:solidFill>
                  <a:srgbClr val="002060"/>
                </a:solidFill>
              </a:rPr>
              <a:t>markov</a:t>
            </a:r>
            <a:r>
              <a:rPr lang="en-GB" sz="1600" dirty="0">
                <a:solidFill>
                  <a:srgbClr val="002060"/>
                </a:solidFill>
              </a:rPr>
              <a:t> Models. IEEE ASSP Magazine, January 1986.</a:t>
            </a:r>
          </a:p>
          <a:p>
            <a:r>
              <a:rPr lang="en-GB" sz="1600" dirty="0" err="1">
                <a:solidFill>
                  <a:srgbClr val="002060"/>
                </a:solidFill>
              </a:rPr>
              <a:t>Rabiner</a:t>
            </a:r>
            <a:r>
              <a:rPr lang="en-GB" sz="1600" dirty="0">
                <a:solidFill>
                  <a:srgbClr val="002060"/>
                </a:solidFill>
              </a:rPr>
              <a:t> L. A tutorial on hidden Markov models and selected applications in speech recognition. Proceedings of IEEE, 1989.</a:t>
            </a:r>
          </a:p>
          <a:p>
            <a:r>
              <a:rPr lang="en-GB" sz="1600" dirty="0">
                <a:solidFill>
                  <a:srgbClr val="002060"/>
                </a:solidFill>
              </a:rPr>
              <a:t>Stochastic differential equations. In Stochastic differential equations, </a:t>
            </a:r>
            <a:r>
              <a:rPr lang="en-GB" sz="1600" dirty="0" err="1">
                <a:solidFill>
                  <a:srgbClr val="002060"/>
                </a:solidFill>
              </a:rPr>
              <a:t>Øksendal</a:t>
            </a:r>
            <a:r>
              <a:rPr lang="en-GB" sz="1600" dirty="0">
                <a:solidFill>
                  <a:srgbClr val="002060"/>
                </a:solidFill>
              </a:rPr>
              <a:t>, B. (2003), Springer, Berlin, Heidelberg. (pp. 65–84).</a:t>
            </a:r>
          </a:p>
          <a:p>
            <a:r>
              <a:rPr lang="en-GB" sz="1600" dirty="0">
                <a:solidFill>
                  <a:srgbClr val="002060"/>
                </a:solidFill>
              </a:rPr>
              <a:t>Scikit-learn: Machine Learning in Python, </a:t>
            </a:r>
            <a:r>
              <a:rPr lang="en-GB" sz="1600" dirty="0" err="1">
                <a:solidFill>
                  <a:srgbClr val="002060"/>
                </a:solidFill>
              </a:rPr>
              <a:t>Pedregosa</a:t>
            </a:r>
            <a:r>
              <a:rPr lang="en-GB" sz="1600" dirty="0">
                <a:solidFill>
                  <a:srgbClr val="002060"/>
                </a:solidFill>
              </a:rPr>
              <a:t> et al., JMLR 12, pp. 2825–2830, 2011 </a:t>
            </a:r>
            <a:r>
              <a:rPr lang="en-GB" sz="1600" dirty="0">
                <a:solidFill>
                  <a:srgbClr val="002060"/>
                </a:solidFill>
                <a:hlinkClick r:id="rId3">
                  <a:extLst>
                    <a:ext uri="{A12FA001-AC4F-418D-AE19-62706E023703}">
                      <ahyp:hlinkClr xmlns:ahyp="http://schemas.microsoft.com/office/drawing/2018/hyperlinkcolor" val="tx"/>
                    </a:ext>
                  </a:extLst>
                </a:hlinkClick>
              </a:rPr>
              <a:t>http://www.blackarbs.com/blog/introduction-hidden-markov-models-python-networkx-sklearn/2/9/2017</a:t>
            </a:r>
            <a:endParaRPr lang="en-GB" sz="1600" dirty="0">
              <a:solidFill>
                <a:srgbClr val="002060"/>
              </a:solidFill>
            </a:endParaRPr>
          </a:p>
          <a:p>
            <a:r>
              <a:rPr lang="en-GB" sz="1600" dirty="0">
                <a:solidFill>
                  <a:srgbClr val="002060"/>
                </a:solidFill>
              </a:rPr>
              <a:t>van de Kaa DJ. Europe’s second demographic transition. Washington, D.C: Population Reference Bureau; 1987.</a:t>
            </a:r>
          </a:p>
          <a:p>
            <a:endParaRPr lang="en-GB" sz="1600" dirty="0">
              <a:solidFill>
                <a:srgbClr val="F9993A"/>
              </a:solidFill>
            </a:endParaRPr>
          </a:p>
        </p:txBody>
      </p:sp>
    </p:spTree>
    <p:extLst>
      <p:ext uri="{BB962C8B-B14F-4D97-AF65-F5344CB8AC3E}">
        <p14:creationId xmlns:p14="http://schemas.microsoft.com/office/powerpoint/2010/main" val="38746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8509253" cy="646331"/>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3600">
                <a:solidFill>
                  <a:srgbClr val="002060"/>
                </a:solidFill>
              </a:rPr>
              <a:t>Background: What is the SDT transformation</a:t>
            </a:r>
            <a:endParaRPr lang="en-US" sz="3600" dirty="0">
              <a:solidFill>
                <a:srgbClr val="002060"/>
              </a:solidFill>
            </a:endParaRP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sp>
        <p:nvSpPr>
          <p:cNvPr id="15" name="文本框 14">
            <a:extLst>
              <a:ext uri="{FF2B5EF4-FFF2-40B4-BE49-F238E27FC236}">
                <a16:creationId xmlns:a16="http://schemas.microsoft.com/office/drawing/2014/main" id="{FEE4F359-D5E9-2ECB-5AE3-AA528AC3C9C0}"/>
              </a:ext>
            </a:extLst>
          </p:cNvPr>
          <p:cNvSpPr txBox="1"/>
          <p:nvPr/>
        </p:nvSpPr>
        <p:spPr>
          <a:xfrm>
            <a:off x="964672" y="1807683"/>
            <a:ext cx="10486430" cy="646331"/>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algn="just"/>
            <a:r>
              <a:rPr lang="en-US" dirty="0">
                <a:solidFill>
                  <a:srgbClr val="002060"/>
                </a:solidFill>
              </a:rPr>
              <a:t>“Behind the 2nd transition is a dramatic shift in norms toward progressiveness and individualism, which is moving Europeans away from marriage and parenthood” (Van de </a:t>
            </a:r>
            <a:r>
              <a:rPr lang="en-US" dirty="0" err="1">
                <a:solidFill>
                  <a:srgbClr val="002060"/>
                </a:solidFill>
              </a:rPr>
              <a:t>kaa</a:t>
            </a:r>
            <a:r>
              <a:rPr lang="en-US" dirty="0">
                <a:solidFill>
                  <a:srgbClr val="002060"/>
                </a:solidFill>
              </a:rPr>
              <a:t> 1987).</a:t>
            </a:r>
          </a:p>
        </p:txBody>
      </p:sp>
      <p:graphicFrame>
        <p:nvGraphicFramePr>
          <p:cNvPr id="16" name="图表 15">
            <a:extLst>
              <a:ext uri="{FF2B5EF4-FFF2-40B4-BE49-F238E27FC236}">
                <a16:creationId xmlns:a16="http://schemas.microsoft.com/office/drawing/2014/main" id="{66E454B0-0A56-7B28-FA21-80CFA0932A66}"/>
              </a:ext>
            </a:extLst>
          </p:cNvPr>
          <p:cNvGraphicFramePr>
            <a:graphicFrameLocks/>
          </p:cNvGraphicFramePr>
          <p:nvPr>
            <p:extLst>
              <p:ext uri="{D42A27DB-BD31-4B8C-83A1-F6EECF244321}">
                <p14:modId xmlns:p14="http://schemas.microsoft.com/office/powerpoint/2010/main" val="2442208551"/>
              </p:ext>
            </p:extLst>
          </p:nvPr>
        </p:nvGraphicFramePr>
        <p:xfrm>
          <a:off x="1599008" y="2595417"/>
          <a:ext cx="8993984" cy="2386012"/>
        </p:xfrm>
        <a:graphic>
          <a:graphicData uri="http://schemas.openxmlformats.org/drawingml/2006/chart">
            <c:chart xmlns:c="http://schemas.openxmlformats.org/drawingml/2006/chart" xmlns:r="http://schemas.openxmlformats.org/officeDocument/2006/relationships" r:id="rId3"/>
          </a:graphicData>
        </a:graphic>
      </p:graphicFrame>
      <p:sp>
        <p:nvSpPr>
          <p:cNvPr id="17" name="文本框 16">
            <a:extLst>
              <a:ext uri="{FF2B5EF4-FFF2-40B4-BE49-F238E27FC236}">
                <a16:creationId xmlns:a16="http://schemas.microsoft.com/office/drawing/2014/main" id="{3703B67C-1959-440B-D045-BFEB133681CD}"/>
              </a:ext>
            </a:extLst>
          </p:cNvPr>
          <p:cNvSpPr txBox="1"/>
          <p:nvPr/>
        </p:nvSpPr>
        <p:spPr>
          <a:xfrm>
            <a:off x="964672" y="5122832"/>
            <a:ext cx="10486430" cy="1200329"/>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algn="just"/>
            <a:r>
              <a:rPr lang="en-US" dirty="0">
                <a:solidFill>
                  <a:srgbClr val="002060"/>
                </a:solidFill>
              </a:rPr>
              <a:t>Characteristics of the 2</a:t>
            </a:r>
            <a:r>
              <a:rPr lang="en-US" baseline="30000" dirty="0">
                <a:solidFill>
                  <a:srgbClr val="002060"/>
                </a:solidFill>
              </a:rPr>
              <a:t>nd</a:t>
            </a:r>
            <a:r>
              <a:rPr lang="en-US" dirty="0">
                <a:solidFill>
                  <a:srgbClr val="002060"/>
                </a:solidFill>
              </a:rPr>
              <a:t> demographic transition includes “sustained sub-replacement fertility, a multitude of living arrangements other than marriage, the disconnection between marriage and procreation, and no stationary population” (</a:t>
            </a:r>
            <a:r>
              <a:rPr lang="en-US" dirty="0" err="1">
                <a:solidFill>
                  <a:srgbClr val="002060"/>
                </a:solidFill>
              </a:rPr>
              <a:t>Lesthaeghe</a:t>
            </a:r>
            <a:r>
              <a:rPr lang="en-US" dirty="0">
                <a:solidFill>
                  <a:srgbClr val="002060"/>
                </a:solidFill>
              </a:rPr>
              <a:t> and </a:t>
            </a:r>
            <a:r>
              <a:rPr lang="en-US" dirty="0" err="1">
                <a:solidFill>
                  <a:srgbClr val="002060"/>
                </a:solidFill>
              </a:rPr>
              <a:t>Surkyn</a:t>
            </a:r>
            <a:r>
              <a:rPr lang="en-US" dirty="0">
                <a:solidFill>
                  <a:srgbClr val="002060"/>
                </a:solidFill>
              </a:rPr>
              <a:t> 2008, pp.82; </a:t>
            </a:r>
            <a:r>
              <a:rPr lang="en-US" dirty="0" err="1">
                <a:solidFill>
                  <a:srgbClr val="002060"/>
                </a:solidFill>
              </a:rPr>
              <a:t>Lesthaeghe</a:t>
            </a:r>
            <a:r>
              <a:rPr lang="en-US" dirty="0">
                <a:solidFill>
                  <a:srgbClr val="002060"/>
                </a:solidFill>
              </a:rPr>
              <a:t> 2010, pp. 211; </a:t>
            </a:r>
            <a:r>
              <a:rPr lang="en-US" dirty="0" err="1">
                <a:solidFill>
                  <a:srgbClr val="002060"/>
                </a:solidFill>
              </a:rPr>
              <a:t>Lesthaeghe</a:t>
            </a:r>
            <a:r>
              <a:rPr lang="en-US" dirty="0">
                <a:solidFill>
                  <a:srgbClr val="002060"/>
                </a:solidFill>
              </a:rPr>
              <a:t> 2014, pp 18112).</a:t>
            </a:r>
          </a:p>
        </p:txBody>
      </p:sp>
    </p:spTree>
    <p:extLst>
      <p:ext uri="{BB962C8B-B14F-4D97-AF65-F5344CB8AC3E}">
        <p14:creationId xmlns:p14="http://schemas.microsoft.com/office/powerpoint/2010/main" val="278719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9900018" cy="584775"/>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3200" dirty="0">
                <a:solidFill>
                  <a:srgbClr val="002060"/>
                </a:solidFill>
              </a:rPr>
              <a:t>Question: The impact of SDT factor on the UK’s population</a:t>
            </a: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sp>
        <p:nvSpPr>
          <p:cNvPr id="2" name="椭圆 1">
            <a:extLst>
              <a:ext uri="{FF2B5EF4-FFF2-40B4-BE49-F238E27FC236}">
                <a16:creationId xmlns:a16="http://schemas.microsoft.com/office/drawing/2014/main" id="{09AC882B-F715-17AA-99C4-33CAE2604723}"/>
              </a:ext>
            </a:extLst>
          </p:cNvPr>
          <p:cNvSpPr/>
          <p:nvPr/>
        </p:nvSpPr>
        <p:spPr>
          <a:xfrm>
            <a:off x="2297723" y="1910290"/>
            <a:ext cx="2546252" cy="1165846"/>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The development of contraceptive technology</a:t>
            </a:r>
          </a:p>
        </p:txBody>
      </p:sp>
      <p:sp>
        <p:nvSpPr>
          <p:cNvPr id="3" name="椭圆 2">
            <a:extLst>
              <a:ext uri="{FF2B5EF4-FFF2-40B4-BE49-F238E27FC236}">
                <a16:creationId xmlns:a16="http://schemas.microsoft.com/office/drawing/2014/main" id="{F40F9AE7-573B-D1D5-1CF5-934433A73A3C}"/>
              </a:ext>
            </a:extLst>
          </p:cNvPr>
          <p:cNvSpPr/>
          <p:nvPr/>
        </p:nvSpPr>
        <p:spPr>
          <a:xfrm>
            <a:off x="1635697" y="3347539"/>
            <a:ext cx="2546252" cy="1165846"/>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The collapse of traditional families</a:t>
            </a:r>
          </a:p>
        </p:txBody>
      </p:sp>
      <p:sp>
        <p:nvSpPr>
          <p:cNvPr id="5" name="椭圆 4">
            <a:extLst>
              <a:ext uri="{FF2B5EF4-FFF2-40B4-BE49-F238E27FC236}">
                <a16:creationId xmlns:a16="http://schemas.microsoft.com/office/drawing/2014/main" id="{FCE4DE48-FDCD-F1F6-CB2F-B7412EEEFCE6}"/>
              </a:ext>
            </a:extLst>
          </p:cNvPr>
          <p:cNvSpPr/>
          <p:nvPr/>
        </p:nvSpPr>
        <p:spPr>
          <a:xfrm>
            <a:off x="2908823" y="4821631"/>
            <a:ext cx="2546252" cy="1165846"/>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Reform of female social norms</a:t>
            </a:r>
          </a:p>
        </p:txBody>
      </p:sp>
      <p:cxnSp>
        <p:nvCxnSpPr>
          <p:cNvPr id="7" name="直接箭头连接符 6">
            <a:extLst>
              <a:ext uri="{FF2B5EF4-FFF2-40B4-BE49-F238E27FC236}">
                <a16:creationId xmlns:a16="http://schemas.microsoft.com/office/drawing/2014/main" id="{D8E2C0D1-C362-902C-1117-48EA21351E69}"/>
              </a:ext>
            </a:extLst>
          </p:cNvPr>
          <p:cNvCxnSpPr/>
          <p:nvPr/>
        </p:nvCxnSpPr>
        <p:spPr>
          <a:xfrm>
            <a:off x="5101883" y="2588455"/>
            <a:ext cx="1767840" cy="840545"/>
          </a:xfrm>
          <a:prstGeom prst="straightConnector1">
            <a:avLst/>
          </a:prstGeom>
          <a:ln w="22225">
            <a:solidFill>
              <a:srgbClr val="F9993A"/>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2EC13FA-DAD8-5742-31E5-CDC47410DA6A}"/>
              </a:ext>
            </a:extLst>
          </p:cNvPr>
          <p:cNvCxnSpPr>
            <a:cxnSpLocks/>
          </p:cNvCxnSpPr>
          <p:nvPr/>
        </p:nvCxnSpPr>
        <p:spPr>
          <a:xfrm>
            <a:off x="4356295" y="3981157"/>
            <a:ext cx="2593145" cy="37514"/>
          </a:xfrm>
          <a:prstGeom prst="straightConnector1">
            <a:avLst/>
          </a:prstGeom>
          <a:ln w="22225">
            <a:solidFill>
              <a:srgbClr val="F9993A"/>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32FE07F-4A63-C19D-6DCF-07D3CC49F27D}"/>
              </a:ext>
            </a:extLst>
          </p:cNvPr>
          <p:cNvCxnSpPr>
            <a:cxnSpLocks/>
          </p:cNvCxnSpPr>
          <p:nvPr/>
        </p:nvCxnSpPr>
        <p:spPr>
          <a:xfrm flipV="1">
            <a:off x="5552049" y="4440702"/>
            <a:ext cx="1317674" cy="1078523"/>
          </a:xfrm>
          <a:prstGeom prst="straightConnector1">
            <a:avLst/>
          </a:prstGeom>
          <a:ln w="22225">
            <a:solidFill>
              <a:srgbClr val="F9993A"/>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EC4B706-FCC6-31AE-E1CA-C93164B73E42}"/>
              </a:ext>
            </a:extLst>
          </p:cNvPr>
          <p:cNvSpPr/>
          <p:nvPr/>
        </p:nvSpPr>
        <p:spPr>
          <a:xfrm>
            <a:off x="7179067" y="3347539"/>
            <a:ext cx="2546252" cy="1165846"/>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Second Demographic Transaction</a:t>
            </a:r>
          </a:p>
        </p:txBody>
      </p:sp>
    </p:spTree>
    <p:extLst>
      <p:ext uri="{BB962C8B-B14F-4D97-AF65-F5344CB8AC3E}">
        <p14:creationId xmlns:p14="http://schemas.microsoft.com/office/powerpoint/2010/main" val="219842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9900018" cy="584775"/>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3200" dirty="0">
                <a:solidFill>
                  <a:srgbClr val="002060"/>
                </a:solidFill>
              </a:rPr>
              <a:t>Question: The impact of SDT factor on the UK’s population</a:t>
            </a: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sp>
        <p:nvSpPr>
          <p:cNvPr id="3" name="椭圆 2">
            <a:extLst>
              <a:ext uri="{FF2B5EF4-FFF2-40B4-BE49-F238E27FC236}">
                <a16:creationId xmlns:a16="http://schemas.microsoft.com/office/drawing/2014/main" id="{F40F9AE7-573B-D1D5-1CF5-934433A73A3C}"/>
              </a:ext>
            </a:extLst>
          </p:cNvPr>
          <p:cNvSpPr/>
          <p:nvPr/>
        </p:nvSpPr>
        <p:spPr>
          <a:xfrm>
            <a:off x="2691138" y="4982026"/>
            <a:ext cx="2546252" cy="970093"/>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Divorce Rate</a:t>
            </a:r>
          </a:p>
        </p:txBody>
      </p:sp>
      <p:sp>
        <p:nvSpPr>
          <p:cNvPr id="19" name="椭圆 18">
            <a:extLst>
              <a:ext uri="{FF2B5EF4-FFF2-40B4-BE49-F238E27FC236}">
                <a16:creationId xmlns:a16="http://schemas.microsoft.com/office/drawing/2014/main" id="{7EC4B706-FCC6-31AE-E1CA-C93164B73E42}"/>
              </a:ext>
            </a:extLst>
          </p:cNvPr>
          <p:cNvSpPr/>
          <p:nvPr/>
        </p:nvSpPr>
        <p:spPr>
          <a:xfrm>
            <a:off x="7837889" y="4330804"/>
            <a:ext cx="2546252" cy="1165846"/>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Fertility Rate</a:t>
            </a:r>
          </a:p>
        </p:txBody>
      </p:sp>
      <p:sp>
        <p:nvSpPr>
          <p:cNvPr id="10" name="椭圆 9">
            <a:extLst>
              <a:ext uri="{FF2B5EF4-FFF2-40B4-BE49-F238E27FC236}">
                <a16:creationId xmlns:a16="http://schemas.microsoft.com/office/drawing/2014/main" id="{A75BB1C8-2209-E175-6CB1-41D7E2787D95}"/>
              </a:ext>
            </a:extLst>
          </p:cNvPr>
          <p:cNvSpPr/>
          <p:nvPr/>
        </p:nvSpPr>
        <p:spPr>
          <a:xfrm>
            <a:off x="2691138" y="3687345"/>
            <a:ext cx="2546252" cy="970093"/>
          </a:xfrm>
          <a:prstGeom prst="ellipse">
            <a:avLst/>
          </a:prstGeom>
          <a:solidFill>
            <a:srgbClr val="D6DC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First Fertility Rate</a:t>
            </a:r>
          </a:p>
        </p:txBody>
      </p:sp>
      <p:pic>
        <p:nvPicPr>
          <p:cNvPr id="13" name="图片 12" descr="图标&#10;&#10;描述已自动生成">
            <a:extLst>
              <a:ext uri="{FF2B5EF4-FFF2-40B4-BE49-F238E27FC236}">
                <a16:creationId xmlns:a16="http://schemas.microsoft.com/office/drawing/2014/main" id="{A2CC4223-7049-A4A3-2952-5698FE817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139" y="3877691"/>
            <a:ext cx="1905000" cy="1905000"/>
          </a:xfrm>
          <a:prstGeom prst="rect">
            <a:avLst/>
          </a:prstGeom>
        </p:spPr>
      </p:pic>
      <p:sp>
        <p:nvSpPr>
          <p:cNvPr id="14" name="文本框 13">
            <a:extLst>
              <a:ext uri="{FF2B5EF4-FFF2-40B4-BE49-F238E27FC236}">
                <a16:creationId xmlns:a16="http://schemas.microsoft.com/office/drawing/2014/main" id="{6A36EAAA-F4FC-B199-C78F-40C7CB9118EF}"/>
              </a:ext>
            </a:extLst>
          </p:cNvPr>
          <p:cNvSpPr txBox="1"/>
          <p:nvPr/>
        </p:nvSpPr>
        <p:spPr>
          <a:xfrm>
            <a:off x="2527224" y="2339658"/>
            <a:ext cx="8496692" cy="830997"/>
          </a:xfrm>
          <a:prstGeom prst="rect">
            <a:avLst/>
          </a:prstGeom>
          <a:noFill/>
        </p:spPr>
        <p:txBody>
          <a:bodyPr wrap="square" rtlCol="0">
            <a:spAutoFit/>
          </a:bodyPr>
          <a:lstStyle/>
          <a:p>
            <a:r>
              <a:rPr lang="en-US" sz="2400" dirty="0">
                <a:solidFill>
                  <a:srgbClr val="F9993A"/>
                </a:solidFill>
              </a:rPr>
              <a:t>Can we use the quantitative method to prove whether this theory is valid in Britain?</a:t>
            </a:r>
            <a:endParaRPr lang="en-GB" sz="2400" dirty="0">
              <a:solidFill>
                <a:srgbClr val="F9993A"/>
              </a:solidFill>
            </a:endParaRPr>
          </a:p>
        </p:txBody>
      </p:sp>
    </p:spTree>
    <p:extLst>
      <p:ext uri="{BB962C8B-B14F-4D97-AF65-F5344CB8AC3E}">
        <p14:creationId xmlns:p14="http://schemas.microsoft.com/office/powerpoint/2010/main" val="380971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3485506" cy="646331"/>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3600" dirty="0">
                <a:solidFill>
                  <a:srgbClr val="002060"/>
                </a:solidFill>
              </a:rPr>
              <a:t>Research Method</a:t>
            </a: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pic>
        <p:nvPicPr>
          <p:cNvPr id="7" name="图片 6" descr="图标&#10;&#10;描述已自动生成">
            <a:extLst>
              <a:ext uri="{FF2B5EF4-FFF2-40B4-BE49-F238E27FC236}">
                <a16:creationId xmlns:a16="http://schemas.microsoft.com/office/drawing/2014/main" id="{AF615527-4631-3B4B-C7A4-E676905BB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93" y="1602044"/>
            <a:ext cx="893200" cy="893200"/>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875693" y="1947567"/>
            <a:ext cx="5423343" cy="461665"/>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US" sz="2400" dirty="0">
                <a:solidFill>
                  <a:srgbClr val="002060"/>
                </a:solidFill>
              </a:rPr>
              <a:t>Rule: toss one coin and guess head or tail</a:t>
            </a:r>
          </a:p>
        </p:txBody>
      </p:sp>
      <p:pic>
        <p:nvPicPr>
          <p:cNvPr id="9" name="Picture 2" descr="FLIP A COIN DAY - June 1, 2023 - National Today">
            <a:extLst>
              <a:ext uri="{FF2B5EF4-FFF2-40B4-BE49-F238E27FC236}">
                <a16:creationId xmlns:a16="http://schemas.microsoft.com/office/drawing/2014/main" id="{FA118C64-936F-DEC5-C7C1-E910D6202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835" y="2843821"/>
            <a:ext cx="3869248" cy="31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41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3485506" cy="646331"/>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3600" dirty="0">
                <a:solidFill>
                  <a:srgbClr val="002060"/>
                </a:solidFill>
              </a:rPr>
              <a:t>Research Method</a:t>
            </a: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pic>
        <p:nvPicPr>
          <p:cNvPr id="7" name="图片 6" descr="图标&#10;&#10;描述已自动生成">
            <a:extLst>
              <a:ext uri="{FF2B5EF4-FFF2-40B4-BE49-F238E27FC236}">
                <a16:creationId xmlns:a16="http://schemas.microsoft.com/office/drawing/2014/main" id="{AF615527-4631-3B4B-C7A4-E676905BB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93" y="1602044"/>
            <a:ext cx="893200" cy="893200"/>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875693" y="1947567"/>
            <a:ext cx="5423343" cy="461665"/>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US" sz="2400" dirty="0">
                <a:solidFill>
                  <a:srgbClr val="002060"/>
                </a:solidFill>
              </a:rPr>
              <a:t>Simple case: Head or Tail</a:t>
            </a:r>
          </a:p>
        </p:txBody>
      </p:sp>
      <p:pic>
        <p:nvPicPr>
          <p:cNvPr id="2" name="Picture 2">
            <a:extLst>
              <a:ext uri="{FF2B5EF4-FFF2-40B4-BE49-F238E27FC236}">
                <a16:creationId xmlns:a16="http://schemas.microsoft.com/office/drawing/2014/main" id="{3C76AA86-042D-0A2C-526E-352796DD3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9205" y="2870447"/>
            <a:ext cx="3521614" cy="269403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85AFBDD-B625-0C90-3532-05A0A865B104}"/>
              </a:ext>
            </a:extLst>
          </p:cNvPr>
          <p:cNvSpPr txBox="1"/>
          <p:nvPr/>
        </p:nvSpPr>
        <p:spPr>
          <a:xfrm>
            <a:off x="2095242" y="2870447"/>
            <a:ext cx="5423343" cy="2677656"/>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US" sz="2400" dirty="0">
                <a:solidFill>
                  <a:srgbClr val="002060"/>
                </a:solidFill>
              </a:rPr>
              <a:t>We assume, for some strange reasons, in this game more people bet on tails than heads. The boss of casino is a crooked dealer. He might use a biased coin that turns out to be more heads than tails. We will assume that this biased coin produces heads with probability 3/4.</a:t>
            </a:r>
          </a:p>
        </p:txBody>
      </p:sp>
    </p:spTree>
    <p:extLst>
      <p:ext uri="{BB962C8B-B14F-4D97-AF65-F5344CB8AC3E}">
        <p14:creationId xmlns:p14="http://schemas.microsoft.com/office/powerpoint/2010/main" val="158843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DDB7EE-AF49-202F-3901-B6CEE3BF7817}"/>
              </a:ext>
            </a:extLst>
          </p:cNvPr>
          <p:cNvSpPr txBox="1"/>
          <p:nvPr/>
        </p:nvSpPr>
        <p:spPr>
          <a:xfrm>
            <a:off x="1635697" y="824806"/>
            <a:ext cx="3485506" cy="646331"/>
          </a:xfrm>
          <a:prstGeom prst="rect">
            <a:avLst/>
          </a:prstGeom>
          <a:solidFill>
            <a:schemeClr val="tx2">
              <a:lumMod val="20000"/>
              <a:lumOff val="80000"/>
            </a:schemeClr>
          </a:solidFill>
          <a:ln>
            <a:solidFill>
              <a:schemeClr val="accent1">
                <a:lumMod val="40000"/>
                <a:lumOff val="60000"/>
              </a:schemeClr>
            </a:solidFill>
          </a:ln>
        </p:spPr>
        <p:txBody>
          <a:bodyPr wrap="none" rtlCol="0">
            <a:spAutoFit/>
          </a:bodyPr>
          <a:lstStyle/>
          <a:p>
            <a:r>
              <a:rPr lang="en-US" sz="3600" dirty="0">
                <a:solidFill>
                  <a:srgbClr val="002060"/>
                </a:solidFill>
              </a:rPr>
              <a:t>Research Method</a:t>
            </a:r>
          </a:p>
        </p:txBody>
      </p:sp>
      <p:pic>
        <p:nvPicPr>
          <p:cNvPr id="18" name="图片 17" descr="图标&#10;&#10;描述已自动生成">
            <a:extLst>
              <a:ext uri="{FF2B5EF4-FFF2-40B4-BE49-F238E27FC236}">
                <a16:creationId xmlns:a16="http://schemas.microsoft.com/office/drawing/2014/main" id="{2445614B-0FDF-8379-F9C1-648D35C61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 y="136733"/>
            <a:ext cx="1465311" cy="1465311"/>
          </a:xfrm>
          <a:prstGeom prst="rect">
            <a:avLst/>
          </a:prstGeom>
        </p:spPr>
      </p:pic>
      <p:pic>
        <p:nvPicPr>
          <p:cNvPr id="7" name="图片 6" descr="图标&#10;&#10;描述已自动生成">
            <a:extLst>
              <a:ext uri="{FF2B5EF4-FFF2-40B4-BE49-F238E27FC236}">
                <a16:creationId xmlns:a16="http://schemas.microsoft.com/office/drawing/2014/main" id="{AF615527-4631-3B4B-C7A4-E676905BB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93" y="1602044"/>
            <a:ext cx="893200" cy="893200"/>
          </a:xfrm>
          <a:prstGeom prst="rect">
            <a:avLst/>
          </a:prstGeom>
        </p:spPr>
      </p:pic>
      <p:sp>
        <p:nvSpPr>
          <p:cNvPr id="8" name="文本框 7">
            <a:extLst>
              <a:ext uri="{FF2B5EF4-FFF2-40B4-BE49-F238E27FC236}">
                <a16:creationId xmlns:a16="http://schemas.microsoft.com/office/drawing/2014/main" id="{310ECC3C-C700-8097-AC9C-B1DC8F3FFDDC}"/>
              </a:ext>
            </a:extLst>
          </p:cNvPr>
          <p:cNvSpPr txBox="1"/>
          <p:nvPr/>
        </p:nvSpPr>
        <p:spPr>
          <a:xfrm>
            <a:off x="1875693" y="1947567"/>
            <a:ext cx="5423343" cy="461665"/>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r>
              <a:rPr lang="en-US" sz="2400" dirty="0">
                <a:solidFill>
                  <a:srgbClr val="002060"/>
                </a:solidFill>
              </a:rPr>
              <a:t>Simple case: Head or Tail</a:t>
            </a:r>
          </a:p>
        </p:txBody>
      </p:sp>
      <p:pic>
        <p:nvPicPr>
          <p:cNvPr id="2" name="Picture 2">
            <a:extLst>
              <a:ext uri="{FF2B5EF4-FFF2-40B4-BE49-F238E27FC236}">
                <a16:creationId xmlns:a16="http://schemas.microsoft.com/office/drawing/2014/main" id="{3C76AA86-042D-0A2C-526E-352796DD3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473" y="2850552"/>
            <a:ext cx="3521614" cy="269403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85AFBDD-B625-0C90-3532-05A0A865B104}"/>
              </a:ext>
            </a:extLst>
          </p:cNvPr>
          <p:cNvSpPr txBox="1"/>
          <p:nvPr/>
        </p:nvSpPr>
        <p:spPr>
          <a:xfrm>
            <a:off x="2095243" y="2870447"/>
            <a:ext cx="5107416" cy="2677656"/>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algn="just"/>
            <a:r>
              <a:rPr lang="en-US" sz="2400" dirty="0">
                <a:solidFill>
                  <a:srgbClr val="002060"/>
                </a:solidFill>
              </a:rPr>
              <a:t>the crooked dealer is wearing a shirt and keeps both coins up his sleeve, secretly changing them back and forth whenever he likes during the sequence of flips. Since he does not want to be caught switching coins, he does so only occasionally (with prob 9/10).</a:t>
            </a:r>
          </a:p>
        </p:txBody>
      </p:sp>
    </p:spTree>
    <p:extLst>
      <p:ext uri="{BB962C8B-B14F-4D97-AF65-F5344CB8AC3E}">
        <p14:creationId xmlns:p14="http://schemas.microsoft.com/office/powerpoint/2010/main" val="197496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5AFBDD-B625-0C90-3532-05A0A865B104}"/>
              </a:ext>
            </a:extLst>
          </p:cNvPr>
          <p:cNvSpPr txBox="1"/>
          <p:nvPr/>
        </p:nvSpPr>
        <p:spPr>
          <a:xfrm>
            <a:off x="1319597" y="455493"/>
            <a:ext cx="9552806" cy="830997"/>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algn="just"/>
            <a:r>
              <a:rPr lang="en-US" sz="2400" dirty="0">
                <a:solidFill>
                  <a:srgbClr val="002060"/>
                </a:solidFill>
              </a:rPr>
              <a:t>The crooked dealer tossed the coin for 5 times so we got an ordered known outcome sequence.</a:t>
            </a:r>
          </a:p>
        </p:txBody>
      </p:sp>
      <p:sp>
        <p:nvSpPr>
          <p:cNvPr id="5" name="文本框 4">
            <a:extLst>
              <a:ext uri="{FF2B5EF4-FFF2-40B4-BE49-F238E27FC236}">
                <a16:creationId xmlns:a16="http://schemas.microsoft.com/office/drawing/2014/main" id="{D02F0FA8-3EC9-4DD0-13AD-894594D0A609}"/>
              </a:ext>
            </a:extLst>
          </p:cNvPr>
          <p:cNvSpPr txBox="1"/>
          <p:nvPr/>
        </p:nvSpPr>
        <p:spPr>
          <a:xfrm>
            <a:off x="1319597" y="2013377"/>
            <a:ext cx="9552806" cy="830997"/>
          </a:xfrm>
          <a:prstGeom prst="rect">
            <a:avLst/>
          </a:prstGeom>
          <a:solidFill>
            <a:schemeClr val="tx2">
              <a:lumMod val="20000"/>
              <a:lumOff val="80000"/>
            </a:schemeClr>
          </a:solidFill>
          <a:ln>
            <a:solidFill>
              <a:schemeClr val="accent1">
                <a:lumMod val="40000"/>
                <a:lumOff val="60000"/>
              </a:schemeClr>
            </a:solidFill>
          </a:ln>
        </p:spPr>
        <p:txBody>
          <a:bodyPr wrap="square" rtlCol="0">
            <a:spAutoFit/>
          </a:bodyPr>
          <a:lstStyle/>
          <a:p>
            <a:pPr algn="just"/>
            <a:r>
              <a:rPr lang="en-US" sz="2400" dirty="0">
                <a:solidFill>
                  <a:srgbClr val="002060"/>
                </a:solidFill>
              </a:rPr>
              <a:t>The crooked dealer tossed the coin for 5 times so we got an ordered known outcome sequence i.e. (</a:t>
            </a:r>
            <a:r>
              <a:rPr lang="en-US" sz="2400" dirty="0" err="1">
                <a:solidFill>
                  <a:srgbClr val="002060"/>
                </a:solidFill>
              </a:rPr>
              <a:t>head,head,tail,head,tail</a:t>
            </a:r>
            <a:r>
              <a:rPr lang="en-US" sz="2400" dirty="0">
                <a:solidFill>
                  <a:srgbClr val="002060"/>
                </a:solidFill>
              </a:rPr>
              <a:t>)</a:t>
            </a:r>
          </a:p>
        </p:txBody>
      </p:sp>
      <p:sp>
        <p:nvSpPr>
          <p:cNvPr id="9" name="文本框 8">
            <a:extLst>
              <a:ext uri="{FF2B5EF4-FFF2-40B4-BE49-F238E27FC236}">
                <a16:creationId xmlns:a16="http://schemas.microsoft.com/office/drawing/2014/main" id="{5871F67B-9DE3-77CA-7973-16BDAC38AA49}"/>
              </a:ext>
            </a:extLst>
          </p:cNvPr>
          <p:cNvSpPr txBox="1"/>
          <p:nvPr/>
        </p:nvSpPr>
        <p:spPr>
          <a:xfrm>
            <a:off x="3760763" y="1360436"/>
            <a:ext cx="6096000" cy="523220"/>
          </a:xfrm>
          <a:prstGeom prst="rect">
            <a:avLst/>
          </a:prstGeom>
          <a:noFill/>
        </p:spPr>
        <p:txBody>
          <a:bodyPr wrap="square">
            <a:spAutoFit/>
          </a:bodyPr>
          <a:lstStyle/>
          <a:p>
            <a:r>
              <a:rPr lang="en-US" sz="2800" dirty="0">
                <a:solidFill>
                  <a:srgbClr val="F9993A"/>
                </a:solidFill>
              </a:rPr>
              <a:t>i.e. (</a:t>
            </a:r>
            <a:r>
              <a:rPr lang="en-US" sz="2800" dirty="0" err="1">
                <a:solidFill>
                  <a:srgbClr val="F9993A"/>
                </a:solidFill>
              </a:rPr>
              <a:t>head,head,tail,head,tail</a:t>
            </a:r>
            <a:r>
              <a:rPr lang="en-US" sz="2800" dirty="0">
                <a:solidFill>
                  <a:srgbClr val="F9993A"/>
                </a:solidFill>
              </a:rPr>
              <a:t>)</a:t>
            </a:r>
            <a:endParaRPr lang="en-GB" sz="2800" dirty="0">
              <a:solidFill>
                <a:srgbClr val="F9993A"/>
              </a:solidFill>
            </a:endParaRPr>
          </a:p>
        </p:txBody>
      </p:sp>
      <p:sp>
        <p:nvSpPr>
          <p:cNvPr id="11" name="文本框 10">
            <a:extLst>
              <a:ext uri="{FF2B5EF4-FFF2-40B4-BE49-F238E27FC236}">
                <a16:creationId xmlns:a16="http://schemas.microsoft.com/office/drawing/2014/main" id="{774D0F6C-B8FC-1B3F-FBBB-448834C48A18}"/>
              </a:ext>
            </a:extLst>
          </p:cNvPr>
          <p:cNvSpPr txBox="1"/>
          <p:nvPr/>
        </p:nvSpPr>
        <p:spPr>
          <a:xfrm>
            <a:off x="2696307" y="2974095"/>
            <a:ext cx="6799385" cy="523220"/>
          </a:xfrm>
          <a:prstGeom prst="rect">
            <a:avLst/>
          </a:prstGeom>
          <a:noFill/>
        </p:spPr>
        <p:txBody>
          <a:bodyPr wrap="square">
            <a:spAutoFit/>
          </a:bodyPr>
          <a:lstStyle/>
          <a:p>
            <a:pPr marL="0" indent="0" algn="ctr">
              <a:buNone/>
            </a:pPr>
            <a:r>
              <a:rPr lang="en-US" altLang="zh-CN" sz="2800" dirty="0">
                <a:solidFill>
                  <a:srgbClr val="F9993A"/>
                </a:solidFill>
              </a:rPr>
              <a:t>i.e. (</a:t>
            </a:r>
            <a:r>
              <a:rPr lang="en-US" altLang="zh-CN" sz="2800" dirty="0" err="1">
                <a:solidFill>
                  <a:srgbClr val="F9993A"/>
                </a:solidFill>
              </a:rPr>
              <a:t>biased,unbiased,unbiased,biased,biased</a:t>
            </a:r>
            <a:r>
              <a:rPr lang="en-US" altLang="zh-CN" sz="2800" dirty="0">
                <a:solidFill>
                  <a:srgbClr val="F9993A"/>
                </a:solidFill>
              </a:rPr>
              <a:t>)</a:t>
            </a:r>
          </a:p>
        </p:txBody>
      </p:sp>
      <p:pic>
        <p:nvPicPr>
          <p:cNvPr id="12" name="Picture 2" descr="Tralfaz: Yes, He's Crooked">
            <a:extLst>
              <a:ext uri="{FF2B5EF4-FFF2-40B4-BE49-F238E27FC236}">
                <a16:creationId xmlns:a16="http://schemas.microsoft.com/office/drawing/2014/main" id="{E2CF70F6-8F43-B51F-5197-619FF4BDA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733" y="3571261"/>
            <a:ext cx="3799960" cy="291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806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1343</Words>
  <Application>Microsoft Office PowerPoint</Application>
  <PresentationFormat>宽屏</PresentationFormat>
  <Paragraphs>138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Calibri</vt:lpstr>
      <vt:lpstr>Calibri Light</vt:lpstr>
      <vt:lpstr>Cambria Math</vt:lpstr>
      <vt:lpstr>Courier New</vt:lpstr>
      <vt:lpstr>Roboto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William J</dc:creator>
  <cp:lastModifiedBy>ZHANG, YUANHE (UG)</cp:lastModifiedBy>
  <cp:revision>9</cp:revision>
  <dcterms:created xsi:type="dcterms:W3CDTF">2022-09-21T20:02:33Z</dcterms:created>
  <dcterms:modified xsi:type="dcterms:W3CDTF">2022-09-28T13:43:34Z</dcterms:modified>
</cp:coreProperties>
</file>