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21953fc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421953fc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241541cf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4241541cf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241541cf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4241541cf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21953fce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421953fce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21953fce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421953fce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4241541c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4241541c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21953fce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421953fce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241541cf4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4241541cf4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421953fce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421953fce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241541cf4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4241541cf4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4241541cf4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4241541cf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241541cf4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4241541cf4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4241541cf4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4241541cf4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241541cf4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4241541cf4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4241541cf4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4241541cf4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241541cf4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4241541cf4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241541cf4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4241541cf4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4241541cf4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4241541cf4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4241541cf4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4241541cf4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4241541cf4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4241541cf4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4241541cf4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4241541cf4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4241541cf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4241541cf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4241541cf4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4241541cf4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4241541cf4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4241541cf4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4241541cf4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4241541cf4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4241541cf4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4241541cf4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4241541cf4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4241541cf4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4241541cf4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4241541cf4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4241541cf4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4241541cf4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4241541cf4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4241541cf4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4241541cf4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4241541cf4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4241541cf4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4241541cf4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241541cf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241541cf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4241541cf4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4241541cf4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4241541cf4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4241541cf4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4241541cf4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4241541cf4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421953fce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1421953fce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421953fce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421953fce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4241541cf4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4241541cf4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4241541cf4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4241541cf4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21953fce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21953fce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241541cf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4241541cf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241541cf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4241541cf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241541cf4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4241541cf4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241541cf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4241541cf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Relationship Id="rId7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30.png"/><Relationship Id="rId7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30.png"/><Relationship Id="rId7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30.png"/><Relationship Id="rId7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png"/><Relationship Id="rId4" Type="http://schemas.openxmlformats.org/officeDocument/2006/relationships/image" Target="../media/image36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Relationship Id="rId5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png"/><Relationship Id="rId4" Type="http://schemas.openxmlformats.org/officeDocument/2006/relationships/image" Target="../media/image3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51275"/>
            <a:ext cx="8520600" cy="1229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 sz="2800">
                <a:solidFill>
                  <a:schemeClr val="dk2"/>
                </a:solidFill>
              </a:rPr>
              <a:t>EVENT AS A PARTICLE CLOUD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538625"/>
            <a:ext cx="8520600" cy="3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   </a:t>
            </a:r>
            <a:r>
              <a:rPr lang="zh-CN" sz="2400">
                <a:solidFill>
                  <a:schemeClr val="dk1"/>
                </a:solidFill>
              </a:rPr>
              <a:t>Dynamic Graph Convolutional Neural Networks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000">
                <a:solidFill>
                  <a:schemeClr val="dk1"/>
                </a:solidFill>
              </a:rPr>
              <a:t>Supervisor: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000">
                <a:solidFill>
                  <a:schemeClr val="dk1"/>
                </a:solidFill>
              </a:rPr>
              <a:t>Dr Sudarshan Paramesvar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900">
                <a:solidFill>
                  <a:schemeClr val="dk1"/>
                </a:solidFill>
              </a:rPr>
              <a:t>Russell Zhang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992650" y="-206875"/>
            <a:ext cx="73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173800"/>
            <a:ext cx="85206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Related works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11700" y="635975"/>
            <a:ext cx="85206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How to represent a collision event  is one of the key aspects of machine learning algorithms for fast selection.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Lots of the approaches and techniques has been proposed in the past few years…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311700" y="173800"/>
            <a:ext cx="85206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Related works</a:t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311700" y="635975"/>
            <a:ext cx="85206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How to represent a collision event  is one of the key aspects of machine learning algorithms for fast selection.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Lots of the approaches and techniques has been proposed in the past few years…</a:t>
            </a:r>
            <a:endParaRPr/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025" y="3049525"/>
            <a:ext cx="1808125" cy="197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550" y="2096525"/>
            <a:ext cx="3054901" cy="90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/>
          <p:nvPr/>
        </p:nvSpPr>
        <p:spPr>
          <a:xfrm>
            <a:off x="2240775" y="3072188"/>
            <a:ext cx="1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As images</a:t>
            </a:r>
            <a:endParaRPr b="1"/>
          </a:p>
        </p:txBody>
      </p:sp>
      <p:sp>
        <p:nvSpPr>
          <p:cNvPr id="168" name="Google Shape;168;p23"/>
          <p:cNvSpPr txBox="1"/>
          <p:nvPr/>
        </p:nvSpPr>
        <p:spPr>
          <a:xfrm>
            <a:off x="2240775" y="3541625"/>
            <a:ext cx="14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66666"/>
                </a:solidFill>
              </a:rPr>
              <a:t>computer vision 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2240775" y="4011050"/>
            <a:ext cx="131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66666"/>
                </a:solidFill>
              </a:rPr>
              <a:t>CNN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311700" y="173800"/>
            <a:ext cx="85206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Related works</a:t>
            </a:r>
            <a:endParaRPr/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311700" y="635975"/>
            <a:ext cx="85206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How to represent a collision event  is one of the key aspects of machine learning algorithms for fast selection.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/>
              <a:t>Lots of the approaches and techniques has been proposed in the past few years…</a:t>
            </a:r>
            <a:endParaRPr/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025" y="3049525"/>
            <a:ext cx="1808125" cy="197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550" y="2096525"/>
            <a:ext cx="3054901" cy="90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 txBox="1"/>
          <p:nvPr/>
        </p:nvSpPr>
        <p:spPr>
          <a:xfrm>
            <a:off x="2240775" y="3072188"/>
            <a:ext cx="1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As images</a:t>
            </a:r>
            <a:endParaRPr b="1"/>
          </a:p>
        </p:txBody>
      </p:sp>
      <p:sp>
        <p:nvSpPr>
          <p:cNvPr id="179" name="Google Shape;179;p24"/>
          <p:cNvSpPr txBox="1"/>
          <p:nvPr/>
        </p:nvSpPr>
        <p:spPr>
          <a:xfrm>
            <a:off x="2240775" y="3541625"/>
            <a:ext cx="14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66666"/>
                </a:solidFill>
              </a:rPr>
              <a:t>computer vision 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2240775" y="4011050"/>
            <a:ext cx="131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66666"/>
                </a:solidFill>
              </a:rPr>
              <a:t>CNN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5351" y="1889550"/>
            <a:ext cx="2875725" cy="181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87725" y="1784200"/>
            <a:ext cx="1628124" cy="2108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56675" y="3833900"/>
            <a:ext cx="2075625" cy="115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 txBox="1"/>
          <p:nvPr/>
        </p:nvSpPr>
        <p:spPr>
          <a:xfrm>
            <a:off x="4604725" y="3788200"/>
            <a:ext cx="18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As sequences</a:t>
            </a:r>
            <a:endParaRPr b="1"/>
          </a:p>
        </p:txBody>
      </p:sp>
      <p:sp>
        <p:nvSpPr>
          <p:cNvPr id="185" name="Google Shape;185;p24"/>
          <p:cNvSpPr txBox="1"/>
          <p:nvPr/>
        </p:nvSpPr>
        <p:spPr>
          <a:xfrm>
            <a:off x="4150150" y="4385875"/>
            <a:ext cx="48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4"/>
          <p:cNvSpPr txBox="1"/>
          <p:nvPr/>
        </p:nvSpPr>
        <p:spPr>
          <a:xfrm>
            <a:off x="3114725" y="3333625"/>
            <a:ext cx="48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 txBox="1"/>
          <p:nvPr/>
        </p:nvSpPr>
        <p:spPr>
          <a:xfrm>
            <a:off x="4604725" y="4192275"/>
            <a:ext cx="174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66666"/>
                </a:solidFill>
              </a:rPr>
              <a:t>speech recognition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66666"/>
                </a:solidFill>
              </a:rPr>
              <a:t>RNN / LTSM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3020">
                <a:solidFill>
                  <a:srgbClr val="666666"/>
                </a:solidFill>
              </a:rPr>
              <a:t>Are they really good enough?</a:t>
            </a:r>
            <a:endParaRPr sz="3020">
              <a:solidFill>
                <a:srgbClr val="666666"/>
              </a:solidFill>
            </a:endParaRPr>
          </a:p>
        </p:txBody>
      </p:sp>
      <p:pic>
        <p:nvPicPr>
          <p:cNvPr id="193" name="Google Shape;193;p25"/>
          <p:cNvPicPr preferRelativeResize="0"/>
          <p:nvPr/>
        </p:nvPicPr>
        <p:blipFill rotWithShape="1">
          <a:blip r:embed="rId3">
            <a:alphaModFix/>
          </a:blip>
          <a:srcRect b="0" l="1555" r="0" t="0"/>
          <a:stretch/>
        </p:blipFill>
        <p:spPr>
          <a:xfrm>
            <a:off x="311701" y="1551125"/>
            <a:ext cx="3682850" cy="343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000" y="1551125"/>
            <a:ext cx="3966750" cy="330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311700" y="182575"/>
            <a:ext cx="8520600" cy="3929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Image</a:t>
            </a:r>
            <a:endParaRPr b="1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1155CC"/>
              </a:buClr>
              <a:buSzPts val="1500"/>
              <a:buChar char="●"/>
            </a:pPr>
            <a:r>
              <a:rPr lang="zh-CN" sz="1500">
                <a:solidFill>
                  <a:srgbClr val="1155CC"/>
                </a:solidFill>
              </a:rPr>
              <a:t>Advantages</a:t>
            </a:r>
            <a:endParaRPr sz="1500">
              <a:solidFill>
                <a:srgbClr val="1155CC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rgbClr val="1155CC"/>
                </a:solidFill>
              </a:rPr>
              <a:t>can benefit directly from powerful and complex algorithms (CNNs) from the computer vision community</a:t>
            </a:r>
            <a:r>
              <a:rPr lang="zh-CN" sz="1500">
                <a:solidFill>
                  <a:srgbClr val="6AA84F"/>
                </a:solidFill>
              </a:rPr>
              <a:t> </a:t>
            </a:r>
            <a:endParaRPr sz="1500">
              <a:solidFill>
                <a:srgbClr val="6AA84F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500"/>
              <a:buChar char="●"/>
            </a:pPr>
            <a:r>
              <a:rPr lang="zh-CN" sz="1500">
                <a:solidFill>
                  <a:srgbClr val="FF0000"/>
                </a:solidFill>
              </a:rPr>
              <a:t>Disadvantages</a:t>
            </a:r>
            <a:endParaRPr sz="15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rgbClr val="FF0000"/>
                </a:solidFill>
              </a:rPr>
              <a:t>images are uniform grids of pixels:</a:t>
            </a:r>
            <a:r>
              <a:rPr lang="zh-CN" sz="1500"/>
              <a:t> 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rgbClr val="FF0000"/>
                </a:solidFill>
              </a:rPr>
              <a:t>1. projecting particles into pixels leads to high sparsity and loss of granularity  </a:t>
            </a:r>
            <a:endParaRPr sz="15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1500">
                <a:solidFill>
                  <a:srgbClr val="FF0000"/>
                </a:solidFill>
              </a:rPr>
              <a:t>2. also nontrivial to include features other than particle energy/momenta (e.g., track impact parameters) </a:t>
            </a:r>
            <a:endParaRPr sz="1500">
              <a:solidFill>
                <a:srgbClr val="FF0000"/>
              </a:solidFill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199225" y="3973025"/>
            <a:ext cx="26907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RGB data:（ N, M, 3 ）</a:t>
            </a:r>
            <a:r>
              <a:rPr lang="zh-CN"/>
              <a:t>matrix</a:t>
            </a:r>
            <a:endParaRPr/>
          </a:p>
        </p:txBody>
      </p:sp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7650" y="3368625"/>
            <a:ext cx="6002400" cy="160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311700" y="390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Sequence </a:t>
            </a:r>
            <a:r>
              <a:rPr lang="zh-CN"/>
              <a:t> 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1155CC"/>
              </a:buClr>
              <a:buSzPts val="1500"/>
              <a:buChar char="●"/>
            </a:pPr>
            <a:r>
              <a:rPr lang="zh-CN" sz="1500">
                <a:solidFill>
                  <a:srgbClr val="1155CC"/>
                </a:solidFill>
              </a:rPr>
              <a:t>Advantages:</a:t>
            </a:r>
            <a:endParaRPr sz="15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rgbClr val="1155CC"/>
                </a:solidFill>
              </a:rPr>
              <a:t>  </a:t>
            </a:r>
            <a:r>
              <a:rPr lang="zh-CN" sz="1500">
                <a:solidFill>
                  <a:srgbClr val="1155CC"/>
                </a:solidFill>
              </a:rPr>
              <a:t>1. </a:t>
            </a:r>
            <a:r>
              <a:rPr lang="zh-CN" sz="1500">
                <a:solidFill>
                  <a:srgbClr val="1155CC"/>
                </a:solidFill>
              </a:rPr>
              <a:t>preserves full granularity, no loss of information from pixelation straightforward </a:t>
            </a:r>
            <a:endParaRPr sz="15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rgbClr val="1155CC"/>
                </a:solidFill>
              </a:rPr>
              <a:t>  2. to include any features for each particle</a:t>
            </a:r>
            <a:endParaRPr sz="1500">
              <a:solidFill>
                <a:srgbClr val="1155CC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500"/>
              <a:buChar char="●"/>
            </a:pPr>
            <a:r>
              <a:rPr lang="zh-CN" sz="1500">
                <a:solidFill>
                  <a:srgbClr val="FF0000"/>
                </a:solidFill>
              </a:rPr>
              <a:t>Disadvantages:</a:t>
            </a:r>
            <a:endParaRPr sz="1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1500">
                <a:solidFill>
                  <a:srgbClr val="FF0000"/>
                </a:solidFill>
              </a:rPr>
              <a:t>      all sequence-based algorithm (RNN/RecNN/1D CNN) assumes an explicit ordering but particles in an event are unordered</a:t>
            </a:r>
            <a:endParaRPr sz="1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311700" y="293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3720"/>
              <a:t>How about a point cloud ?</a:t>
            </a:r>
            <a:endParaRPr sz="3720"/>
          </a:p>
        </p:txBody>
      </p:sp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25" y="1136450"/>
            <a:ext cx="441746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116625" cy="103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9"/>
          <p:cNvSpPr txBox="1"/>
          <p:nvPr/>
        </p:nvSpPr>
        <p:spPr>
          <a:xfrm>
            <a:off x="764250" y="2072150"/>
            <a:ext cx="8173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900">
                <a:solidFill>
                  <a:srgbClr val="666666"/>
                </a:solidFill>
              </a:rPr>
              <a:t>Point Cloud</a:t>
            </a:r>
            <a:endParaRPr b="1" sz="1900">
              <a:solidFill>
                <a:srgbClr val="666666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Char char="●"/>
            </a:pPr>
            <a:r>
              <a:rPr b="1" lang="zh-CN" sz="1900">
                <a:solidFill>
                  <a:srgbClr val="666666"/>
                </a:solidFill>
              </a:rPr>
              <a:t>shares all the benefits of sequence and points are unordered </a:t>
            </a:r>
            <a:endParaRPr b="1" sz="19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/>
          <p:nvPr/>
        </p:nvSpPr>
        <p:spPr>
          <a:xfrm>
            <a:off x="4781525" y="673500"/>
            <a:ext cx="1161600" cy="111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50" y="1398300"/>
            <a:ext cx="4286250" cy="2581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30"/>
          <p:cNvCxnSpPr>
            <a:endCxn id="223" idx="1"/>
          </p:cNvCxnSpPr>
          <p:nvPr/>
        </p:nvCxnSpPr>
        <p:spPr>
          <a:xfrm flipH="1" rot="10800000">
            <a:off x="2996837" y="837462"/>
            <a:ext cx="1954800" cy="955500"/>
          </a:xfrm>
          <a:prstGeom prst="curvedConnector4">
            <a:avLst>
              <a:gd fmla="val 45649" name="adj1"/>
              <a:gd fmla="val 14208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30"/>
          <p:cNvSpPr txBox="1"/>
          <p:nvPr/>
        </p:nvSpPr>
        <p:spPr>
          <a:xfrm>
            <a:off x="4951625" y="922575"/>
            <a:ext cx="122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point</a:t>
            </a:r>
            <a:endParaRPr sz="2400"/>
          </a:p>
        </p:txBody>
      </p:sp>
      <p:sp>
        <p:nvSpPr>
          <p:cNvPr id="227" name="Google Shape;227;p30"/>
          <p:cNvSpPr/>
          <p:nvPr/>
        </p:nvSpPr>
        <p:spPr>
          <a:xfrm>
            <a:off x="2921125" y="1717300"/>
            <a:ext cx="134700" cy="126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0"/>
          <p:cNvSpPr txBox="1"/>
          <p:nvPr/>
        </p:nvSpPr>
        <p:spPr>
          <a:xfrm>
            <a:off x="4369050" y="2668550"/>
            <a:ext cx="4731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300">
                <a:solidFill>
                  <a:srgbClr val="666666"/>
                </a:solidFill>
              </a:rPr>
              <a:t>Why not regard point as a particle?</a:t>
            </a:r>
            <a:endParaRPr sz="23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6666"/>
                </a:solidFill>
              </a:rPr>
              <a:t>Event as a particle cloud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5206875" y="1833000"/>
            <a:ext cx="3423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An event is a set of particles in the space.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Particle clouds are generally created by clustering a large number of particles measured by the particle detectors.</a:t>
            </a:r>
            <a:endParaRPr/>
          </a:p>
        </p:txBody>
      </p:sp>
      <p:pic>
        <p:nvPicPr>
          <p:cNvPr id="235" name="Google Shape;2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875" y="1756025"/>
            <a:ext cx="4101125" cy="232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246525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4480"/>
              <a:t>Introduction</a:t>
            </a:r>
            <a:endParaRPr sz="4480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17823" r="24439" t="0"/>
          <a:stretch/>
        </p:blipFill>
        <p:spPr>
          <a:xfrm>
            <a:off x="2286000" y="1304000"/>
            <a:ext cx="4572001" cy="3252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6666"/>
                </a:solidFill>
              </a:rPr>
              <a:t>Event as a particle cloud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241" name="Google Shape;241;p32"/>
          <p:cNvSpPr txBox="1"/>
          <p:nvPr/>
        </p:nvSpPr>
        <p:spPr>
          <a:xfrm>
            <a:off x="5143500" y="1833000"/>
            <a:ext cx="3423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An event is a set of particles in the space.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Particle clouds are generally created by clustering a large number of particles measured by the particle detectors.</a:t>
            </a:r>
            <a:endParaRPr/>
          </a:p>
        </p:txBody>
      </p:sp>
      <p:pic>
        <p:nvPicPr>
          <p:cNvPr id="242" name="Google Shape;24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0" y="1208850"/>
            <a:ext cx="5086000" cy="379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6666"/>
                </a:solidFill>
              </a:rPr>
              <a:t>Event as a particle cloud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248" name="Google Shape;248;p33"/>
          <p:cNvSpPr txBox="1"/>
          <p:nvPr/>
        </p:nvSpPr>
        <p:spPr>
          <a:xfrm>
            <a:off x="5143500" y="1833000"/>
            <a:ext cx="3423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An event is a set of particles in the space.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Particle clouds are generally created by clustering a large number of particles measured by the particle detectors.</a:t>
            </a:r>
            <a:endParaRPr/>
          </a:p>
        </p:txBody>
      </p:sp>
      <p:pic>
        <p:nvPicPr>
          <p:cNvPr id="249" name="Google Shape;24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39350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3"/>
          <p:cNvSpPr/>
          <p:nvPr/>
        </p:nvSpPr>
        <p:spPr>
          <a:xfrm>
            <a:off x="633875" y="1258700"/>
            <a:ext cx="25719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725" y="1345300"/>
            <a:ext cx="1074400" cy="41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6666"/>
                </a:solidFill>
              </a:rPr>
              <a:t>Event as a particle cloud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257" name="Google Shape;257;p34"/>
          <p:cNvSpPr txBox="1"/>
          <p:nvPr/>
        </p:nvSpPr>
        <p:spPr>
          <a:xfrm>
            <a:off x="5143500" y="1833000"/>
            <a:ext cx="3423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An event is a set of particles in the space.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Particle clouds are generally created by clustering a large number of particles measured by the particle detectors.</a:t>
            </a:r>
            <a:endParaRPr/>
          </a:p>
        </p:txBody>
      </p:sp>
      <p:pic>
        <p:nvPicPr>
          <p:cNvPr id="258" name="Google Shape;25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39350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4"/>
          <p:cNvSpPr/>
          <p:nvPr/>
        </p:nvSpPr>
        <p:spPr>
          <a:xfrm>
            <a:off x="633875" y="1258700"/>
            <a:ext cx="25719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725" y="1345300"/>
            <a:ext cx="1074400" cy="41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4"/>
          <p:cNvSpPr txBox="1"/>
          <p:nvPr/>
        </p:nvSpPr>
        <p:spPr>
          <a:xfrm>
            <a:off x="4419075" y="4319450"/>
            <a:ext cx="33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(We also stored corresponding features)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338" y="415887"/>
            <a:ext cx="7321324" cy="431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6666"/>
                </a:solidFill>
              </a:rPr>
              <a:t>Make our dataset readable for Deep Learning (arrays)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272" name="Google Shape;272;p36"/>
          <p:cNvSpPr/>
          <p:nvPr/>
        </p:nvSpPr>
        <p:spPr>
          <a:xfrm>
            <a:off x="633875" y="1258700"/>
            <a:ext cx="25719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050" y="1258700"/>
            <a:ext cx="6964557" cy="300729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6"/>
          <p:cNvSpPr txBox="1"/>
          <p:nvPr/>
        </p:nvSpPr>
        <p:spPr>
          <a:xfrm>
            <a:off x="860275" y="4292275"/>
            <a:ext cx="33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(Take 1000 samples as example)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Neural Networks from scratch</a:t>
            </a:r>
            <a:endParaRPr/>
          </a:p>
        </p:txBody>
      </p:sp>
      <p:sp>
        <p:nvSpPr>
          <p:cNvPr id="280" name="Google Shape;280;p37"/>
          <p:cNvSpPr/>
          <p:nvPr/>
        </p:nvSpPr>
        <p:spPr>
          <a:xfrm>
            <a:off x="1756750" y="1010525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x</a:t>
            </a:r>
            <a:r>
              <a:rPr baseline="-25000" lang="zh-CN"/>
              <a:t>1</a:t>
            </a:r>
            <a:endParaRPr baseline="-25000"/>
          </a:p>
        </p:txBody>
      </p:sp>
      <p:sp>
        <p:nvSpPr>
          <p:cNvPr id="281" name="Google Shape;281;p37"/>
          <p:cNvSpPr/>
          <p:nvPr/>
        </p:nvSpPr>
        <p:spPr>
          <a:xfrm>
            <a:off x="1756750" y="1787725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x</a:t>
            </a:r>
            <a:r>
              <a:rPr baseline="-25000" lang="zh-CN"/>
              <a:t>2</a:t>
            </a:r>
            <a:endParaRPr baseline="-25000"/>
          </a:p>
        </p:txBody>
      </p:sp>
      <p:sp>
        <p:nvSpPr>
          <p:cNvPr id="282" name="Google Shape;282;p37"/>
          <p:cNvSpPr/>
          <p:nvPr/>
        </p:nvSpPr>
        <p:spPr>
          <a:xfrm>
            <a:off x="1756750" y="2564925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x</a:t>
            </a:r>
            <a:r>
              <a:rPr baseline="-25000" lang="zh-CN"/>
              <a:t>3</a:t>
            </a:r>
            <a:endParaRPr baseline="-25000"/>
          </a:p>
        </p:txBody>
      </p:sp>
      <p:sp>
        <p:nvSpPr>
          <p:cNvPr id="283" name="Google Shape;283;p37"/>
          <p:cNvSpPr/>
          <p:nvPr/>
        </p:nvSpPr>
        <p:spPr>
          <a:xfrm>
            <a:off x="1756750" y="3921650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x</a:t>
            </a:r>
            <a:r>
              <a:rPr baseline="-25000" lang="zh-CN"/>
              <a:t>D</a:t>
            </a:r>
            <a:endParaRPr baseline="-25000"/>
          </a:p>
        </p:txBody>
      </p:sp>
      <p:sp>
        <p:nvSpPr>
          <p:cNvPr id="284" name="Google Shape;284;p37"/>
          <p:cNvSpPr txBox="1"/>
          <p:nvPr/>
        </p:nvSpPr>
        <p:spPr>
          <a:xfrm>
            <a:off x="1620850" y="3329538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…</a:t>
            </a:r>
            <a:endParaRPr b="1"/>
          </a:p>
        </p:txBody>
      </p:sp>
      <p:sp>
        <p:nvSpPr>
          <p:cNvPr id="285" name="Google Shape;285;p37"/>
          <p:cNvSpPr/>
          <p:nvPr/>
        </p:nvSpPr>
        <p:spPr>
          <a:xfrm>
            <a:off x="3983400" y="1215025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</a:t>
            </a:r>
            <a:r>
              <a:rPr baseline="-25000" lang="zh-CN"/>
              <a:t>1</a:t>
            </a:r>
            <a:endParaRPr baseline="-25000"/>
          </a:p>
        </p:txBody>
      </p:sp>
      <p:sp>
        <p:nvSpPr>
          <p:cNvPr id="286" name="Google Shape;286;p37"/>
          <p:cNvSpPr/>
          <p:nvPr/>
        </p:nvSpPr>
        <p:spPr>
          <a:xfrm>
            <a:off x="3983400" y="1999050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</a:t>
            </a:r>
            <a:r>
              <a:rPr baseline="-25000" lang="zh-CN"/>
              <a:t>2</a:t>
            </a:r>
            <a:endParaRPr baseline="-25000"/>
          </a:p>
        </p:txBody>
      </p:sp>
      <p:sp>
        <p:nvSpPr>
          <p:cNvPr id="287" name="Google Shape;287;p37"/>
          <p:cNvSpPr/>
          <p:nvPr/>
        </p:nvSpPr>
        <p:spPr>
          <a:xfrm>
            <a:off x="3983400" y="3243300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</a:t>
            </a:r>
            <a:r>
              <a:rPr baseline="-25000" lang="zh-CN"/>
              <a:t>M</a:t>
            </a:r>
            <a:endParaRPr baseline="-25000"/>
          </a:p>
        </p:txBody>
      </p:sp>
      <p:sp>
        <p:nvSpPr>
          <p:cNvPr id="288" name="Google Shape;288;p37"/>
          <p:cNvSpPr txBox="1"/>
          <p:nvPr/>
        </p:nvSpPr>
        <p:spPr>
          <a:xfrm>
            <a:off x="3847500" y="2631213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…</a:t>
            </a:r>
            <a:endParaRPr b="1"/>
          </a:p>
        </p:txBody>
      </p:sp>
      <p:cxnSp>
        <p:nvCxnSpPr>
          <p:cNvPr id="289" name="Google Shape;289;p37"/>
          <p:cNvCxnSpPr>
            <a:endCxn id="285" idx="2"/>
          </p:cNvCxnSpPr>
          <p:nvPr/>
        </p:nvCxnSpPr>
        <p:spPr>
          <a:xfrm>
            <a:off x="2354400" y="1321975"/>
            <a:ext cx="1629000" cy="1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37"/>
          <p:cNvCxnSpPr>
            <a:endCxn id="285" idx="2"/>
          </p:cNvCxnSpPr>
          <p:nvPr/>
        </p:nvCxnSpPr>
        <p:spPr>
          <a:xfrm flipH="1" rot="10800000">
            <a:off x="2363400" y="1501375"/>
            <a:ext cx="1620000" cy="5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37"/>
          <p:cNvCxnSpPr>
            <a:stCxn id="282" idx="6"/>
            <a:endCxn id="285" idx="2"/>
          </p:cNvCxnSpPr>
          <p:nvPr/>
        </p:nvCxnSpPr>
        <p:spPr>
          <a:xfrm flipH="1" rot="10800000">
            <a:off x="2345350" y="1501275"/>
            <a:ext cx="1638000" cy="13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37"/>
          <p:cNvCxnSpPr>
            <a:endCxn id="285" idx="2"/>
          </p:cNvCxnSpPr>
          <p:nvPr/>
        </p:nvCxnSpPr>
        <p:spPr>
          <a:xfrm flipH="1" rot="10800000">
            <a:off x="2354400" y="1501375"/>
            <a:ext cx="1629000" cy="270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37"/>
          <p:cNvSpPr/>
          <p:nvPr/>
        </p:nvSpPr>
        <p:spPr>
          <a:xfrm>
            <a:off x="5032275" y="1215025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z</a:t>
            </a:r>
            <a:r>
              <a:rPr baseline="-25000" lang="zh-CN"/>
              <a:t>1</a:t>
            </a:r>
            <a:endParaRPr baseline="-25000"/>
          </a:p>
        </p:txBody>
      </p:sp>
      <p:sp>
        <p:nvSpPr>
          <p:cNvPr id="294" name="Google Shape;294;p37"/>
          <p:cNvSpPr/>
          <p:nvPr/>
        </p:nvSpPr>
        <p:spPr>
          <a:xfrm>
            <a:off x="5032275" y="1999050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z</a:t>
            </a:r>
            <a:r>
              <a:rPr baseline="-25000" lang="zh-CN"/>
              <a:t>2</a:t>
            </a:r>
            <a:endParaRPr baseline="-25000"/>
          </a:p>
        </p:txBody>
      </p:sp>
      <p:sp>
        <p:nvSpPr>
          <p:cNvPr id="295" name="Google Shape;295;p37"/>
          <p:cNvSpPr/>
          <p:nvPr/>
        </p:nvSpPr>
        <p:spPr>
          <a:xfrm>
            <a:off x="5032275" y="3243300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z</a:t>
            </a:r>
            <a:r>
              <a:rPr baseline="-25000" lang="zh-CN"/>
              <a:t>M</a:t>
            </a:r>
            <a:endParaRPr baseline="-25000"/>
          </a:p>
        </p:txBody>
      </p:sp>
      <p:sp>
        <p:nvSpPr>
          <p:cNvPr id="296" name="Google Shape;296;p37"/>
          <p:cNvSpPr txBox="1"/>
          <p:nvPr/>
        </p:nvSpPr>
        <p:spPr>
          <a:xfrm>
            <a:off x="4891100" y="2631213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…</a:t>
            </a:r>
            <a:endParaRPr b="1"/>
          </a:p>
        </p:txBody>
      </p:sp>
      <p:cxnSp>
        <p:nvCxnSpPr>
          <p:cNvPr id="297" name="Google Shape;297;p37"/>
          <p:cNvCxnSpPr>
            <a:stCxn id="285" idx="6"/>
            <a:endCxn id="293" idx="2"/>
          </p:cNvCxnSpPr>
          <p:nvPr/>
        </p:nvCxnSpPr>
        <p:spPr>
          <a:xfrm>
            <a:off x="4572000" y="1501375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37"/>
          <p:cNvCxnSpPr>
            <a:stCxn id="286" idx="6"/>
            <a:endCxn id="294" idx="2"/>
          </p:cNvCxnSpPr>
          <p:nvPr/>
        </p:nvCxnSpPr>
        <p:spPr>
          <a:xfrm>
            <a:off x="4572000" y="2285400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Google Shape;299;p37"/>
          <p:cNvSpPr txBox="1"/>
          <p:nvPr/>
        </p:nvSpPr>
        <p:spPr>
          <a:xfrm>
            <a:off x="2933975" y="996100"/>
            <a:ext cx="4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/>
              <a:t>w1</a:t>
            </a:r>
            <a:endParaRPr i="1"/>
          </a:p>
        </p:txBody>
      </p:sp>
      <p:sp>
        <p:nvSpPr>
          <p:cNvPr id="300" name="Google Shape;300;p37"/>
          <p:cNvSpPr txBox="1"/>
          <p:nvPr/>
        </p:nvSpPr>
        <p:spPr>
          <a:xfrm>
            <a:off x="2633600" y="1537875"/>
            <a:ext cx="4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/>
              <a:t>w2</a:t>
            </a:r>
            <a:endParaRPr i="1"/>
          </a:p>
        </p:txBody>
      </p:sp>
      <p:sp>
        <p:nvSpPr>
          <p:cNvPr id="301" name="Google Shape;301;p37"/>
          <p:cNvSpPr txBox="1"/>
          <p:nvPr/>
        </p:nvSpPr>
        <p:spPr>
          <a:xfrm>
            <a:off x="2633600" y="2079650"/>
            <a:ext cx="4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/>
              <a:t>w3</a:t>
            </a:r>
            <a:endParaRPr i="1"/>
          </a:p>
        </p:txBody>
      </p:sp>
      <p:sp>
        <p:nvSpPr>
          <p:cNvPr id="302" name="Google Shape;302;p37"/>
          <p:cNvSpPr txBox="1"/>
          <p:nvPr/>
        </p:nvSpPr>
        <p:spPr>
          <a:xfrm>
            <a:off x="2539975" y="3031425"/>
            <a:ext cx="4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/>
              <a:t>w</a:t>
            </a:r>
            <a:r>
              <a:rPr baseline="-25000" i="1" lang="zh-CN"/>
              <a:t>D</a:t>
            </a:r>
            <a:endParaRPr baseline="-25000" i="1"/>
          </a:p>
        </p:txBody>
      </p:sp>
      <p:cxnSp>
        <p:nvCxnSpPr>
          <p:cNvPr id="303" name="Google Shape;303;p37"/>
          <p:cNvCxnSpPr>
            <a:stCxn id="287" idx="6"/>
            <a:endCxn id="295" idx="2"/>
          </p:cNvCxnSpPr>
          <p:nvPr/>
        </p:nvCxnSpPr>
        <p:spPr>
          <a:xfrm>
            <a:off x="4572000" y="3529650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37"/>
          <p:cNvSpPr txBox="1"/>
          <p:nvPr/>
        </p:nvSpPr>
        <p:spPr>
          <a:xfrm>
            <a:off x="4643738" y="1173750"/>
            <a:ext cx="3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/>
              <a:t>h</a:t>
            </a:r>
            <a:endParaRPr i="1"/>
          </a:p>
        </p:txBody>
      </p:sp>
      <p:sp>
        <p:nvSpPr>
          <p:cNvPr id="305" name="Google Shape;305;p37"/>
          <p:cNvSpPr txBox="1"/>
          <p:nvPr/>
        </p:nvSpPr>
        <p:spPr>
          <a:xfrm>
            <a:off x="4643738" y="1935750"/>
            <a:ext cx="3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/>
              <a:t>h</a:t>
            </a:r>
            <a:endParaRPr i="1"/>
          </a:p>
        </p:txBody>
      </p:sp>
      <p:sp>
        <p:nvSpPr>
          <p:cNvPr id="306" name="Google Shape;306;p37"/>
          <p:cNvSpPr txBox="1"/>
          <p:nvPr/>
        </p:nvSpPr>
        <p:spPr>
          <a:xfrm>
            <a:off x="4643738" y="3231150"/>
            <a:ext cx="3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/>
              <a:t>h</a:t>
            </a:r>
            <a:endParaRPr i="1"/>
          </a:p>
        </p:txBody>
      </p:sp>
      <p:sp>
        <p:nvSpPr>
          <p:cNvPr id="307" name="Google Shape;307;p37"/>
          <p:cNvSpPr txBox="1"/>
          <p:nvPr/>
        </p:nvSpPr>
        <p:spPr>
          <a:xfrm>
            <a:off x="2716625" y="4319450"/>
            <a:ext cx="81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weights</a:t>
            </a:r>
            <a:endParaRPr/>
          </a:p>
        </p:txBody>
      </p:sp>
      <p:sp>
        <p:nvSpPr>
          <p:cNvPr id="308" name="Google Shape;308;p37"/>
          <p:cNvSpPr txBox="1"/>
          <p:nvPr/>
        </p:nvSpPr>
        <p:spPr>
          <a:xfrm>
            <a:off x="4545850" y="4324750"/>
            <a:ext cx="107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activation</a:t>
            </a:r>
            <a:endParaRPr/>
          </a:p>
        </p:txBody>
      </p:sp>
      <p:pic>
        <p:nvPicPr>
          <p:cNvPr id="309" name="Google Shape;3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7363" y="1321975"/>
            <a:ext cx="22574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8988" y="2231175"/>
            <a:ext cx="1152525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Neural Networks from scratch</a:t>
            </a:r>
            <a:endParaRPr/>
          </a:p>
        </p:txBody>
      </p:sp>
      <p:sp>
        <p:nvSpPr>
          <p:cNvPr id="316" name="Google Shape;316;p38"/>
          <p:cNvSpPr/>
          <p:nvPr/>
        </p:nvSpPr>
        <p:spPr>
          <a:xfrm>
            <a:off x="1756750" y="1010525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x</a:t>
            </a:r>
            <a:r>
              <a:rPr baseline="-25000" lang="zh-CN"/>
              <a:t>1</a:t>
            </a:r>
            <a:endParaRPr baseline="-25000"/>
          </a:p>
        </p:txBody>
      </p:sp>
      <p:sp>
        <p:nvSpPr>
          <p:cNvPr id="317" name="Google Shape;317;p38"/>
          <p:cNvSpPr/>
          <p:nvPr/>
        </p:nvSpPr>
        <p:spPr>
          <a:xfrm>
            <a:off x="1756750" y="1787725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x</a:t>
            </a:r>
            <a:r>
              <a:rPr baseline="-25000" lang="zh-CN"/>
              <a:t>2</a:t>
            </a:r>
            <a:endParaRPr baseline="-25000"/>
          </a:p>
        </p:txBody>
      </p:sp>
      <p:sp>
        <p:nvSpPr>
          <p:cNvPr id="318" name="Google Shape;318;p38"/>
          <p:cNvSpPr/>
          <p:nvPr/>
        </p:nvSpPr>
        <p:spPr>
          <a:xfrm>
            <a:off x="1756750" y="2564925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x</a:t>
            </a:r>
            <a:r>
              <a:rPr baseline="-25000" lang="zh-CN"/>
              <a:t>3</a:t>
            </a:r>
            <a:endParaRPr baseline="-25000"/>
          </a:p>
        </p:txBody>
      </p:sp>
      <p:sp>
        <p:nvSpPr>
          <p:cNvPr id="319" name="Google Shape;319;p38"/>
          <p:cNvSpPr/>
          <p:nvPr/>
        </p:nvSpPr>
        <p:spPr>
          <a:xfrm>
            <a:off x="1756750" y="3921650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x</a:t>
            </a:r>
            <a:r>
              <a:rPr baseline="-25000" lang="zh-CN"/>
              <a:t>D</a:t>
            </a:r>
            <a:endParaRPr baseline="-25000"/>
          </a:p>
        </p:txBody>
      </p:sp>
      <p:sp>
        <p:nvSpPr>
          <p:cNvPr id="320" name="Google Shape;320;p38"/>
          <p:cNvSpPr txBox="1"/>
          <p:nvPr/>
        </p:nvSpPr>
        <p:spPr>
          <a:xfrm>
            <a:off x="1620850" y="3329538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…</a:t>
            </a:r>
            <a:endParaRPr b="1"/>
          </a:p>
        </p:txBody>
      </p:sp>
      <p:sp>
        <p:nvSpPr>
          <p:cNvPr id="321" name="Google Shape;321;p38"/>
          <p:cNvSpPr/>
          <p:nvPr/>
        </p:nvSpPr>
        <p:spPr>
          <a:xfrm>
            <a:off x="3983400" y="1215025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</a:t>
            </a:r>
            <a:r>
              <a:rPr baseline="-25000" lang="zh-CN"/>
              <a:t>1</a:t>
            </a:r>
            <a:endParaRPr baseline="-25000"/>
          </a:p>
        </p:txBody>
      </p:sp>
      <p:sp>
        <p:nvSpPr>
          <p:cNvPr id="322" name="Google Shape;322;p38"/>
          <p:cNvSpPr/>
          <p:nvPr/>
        </p:nvSpPr>
        <p:spPr>
          <a:xfrm>
            <a:off x="3983400" y="1999050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</a:t>
            </a:r>
            <a:r>
              <a:rPr baseline="-25000" lang="zh-CN"/>
              <a:t>2</a:t>
            </a:r>
            <a:endParaRPr baseline="-25000"/>
          </a:p>
        </p:txBody>
      </p:sp>
      <p:sp>
        <p:nvSpPr>
          <p:cNvPr id="323" name="Google Shape;323;p38"/>
          <p:cNvSpPr/>
          <p:nvPr/>
        </p:nvSpPr>
        <p:spPr>
          <a:xfrm>
            <a:off x="3983400" y="3243300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</a:t>
            </a:r>
            <a:r>
              <a:rPr baseline="-25000" lang="zh-CN"/>
              <a:t>M</a:t>
            </a:r>
            <a:endParaRPr baseline="-25000"/>
          </a:p>
        </p:txBody>
      </p:sp>
      <p:sp>
        <p:nvSpPr>
          <p:cNvPr id="324" name="Google Shape;324;p38"/>
          <p:cNvSpPr txBox="1"/>
          <p:nvPr/>
        </p:nvSpPr>
        <p:spPr>
          <a:xfrm>
            <a:off x="3847500" y="2631213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…</a:t>
            </a:r>
            <a:endParaRPr b="1"/>
          </a:p>
        </p:txBody>
      </p:sp>
      <p:cxnSp>
        <p:nvCxnSpPr>
          <p:cNvPr id="325" name="Google Shape;325;p38"/>
          <p:cNvCxnSpPr>
            <a:endCxn id="321" idx="2"/>
          </p:cNvCxnSpPr>
          <p:nvPr/>
        </p:nvCxnSpPr>
        <p:spPr>
          <a:xfrm>
            <a:off x="2354400" y="1321975"/>
            <a:ext cx="1629000" cy="1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38"/>
          <p:cNvCxnSpPr>
            <a:endCxn id="321" idx="2"/>
          </p:cNvCxnSpPr>
          <p:nvPr/>
        </p:nvCxnSpPr>
        <p:spPr>
          <a:xfrm flipH="1" rot="10800000">
            <a:off x="2363400" y="1501375"/>
            <a:ext cx="1620000" cy="5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38"/>
          <p:cNvCxnSpPr>
            <a:stCxn id="318" idx="6"/>
            <a:endCxn id="321" idx="2"/>
          </p:cNvCxnSpPr>
          <p:nvPr/>
        </p:nvCxnSpPr>
        <p:spPr>
          <a:xfrm flipH="1" rot="10800000">
            <a:off x="2345350" y="1501275"/>
            <a:ext cx="1638000" cy="13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38"/>
          <p:cNvCxnSpPr>
            <a:endCxn id="321" idx="2"/>
          </p:cNvCxnSpPr>
          <p:nvPr/>
        </p:nvCxnSpPr>
        <p:spPr>
          <a:xfrm flipH="1" rot="10800000">
            <a:off x="2354400" y="1501375"/>
            <a:ext cx="1629000" cy="270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" name="Google Shape;329;p38"/>
          <p:cNvSpPr/>
          <p:nvPr/>
        </p:nvSpPr>
        <p:spPr>
          <a:xfrm>
            <a:off x="5032275" y="1215025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z</a:t>
            </a:r>
            <a:r>
              <a:rPr baseline="-25000" lang="zh-CN"/>
              <a:t>1</a:t>
            </a:r>
            <a:endParaRPr baseline="-25000"/>
          </a:p>
        </p:txBody>
      </p:sp>
      <p:sp>
        <p:nvSpPr>
          <p:cNvPr id="330" name="Google Shape;330;p38"/>
          <p:cNvSpPr/>
          <p:nvPr/>
        </p:nvSpPr>
        <p:spPr>
          <a:xfrm>
            <a:off x="5032275" y="1999050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z</a:t>
            </a:r>
            <a:r>
              <a:rPr baseline="-25000" lang="zh-CN"/>
              <a:t>2</a:t>
            </a:r>
            <a:endParaRPr baseline="-25000"/>
          </a:p>
        </p:txBody>
      </p:sp>
      <p:sp>
        <p:nvSpPr>
          <p:cNvPr id="331" name="Google Shape;331;p38"/>
          <p:cNvSpPr/>
          <p:nvPr/>
        </p:nvSpPr>
        <p:spPr>
          <a:xfrm>
            <a:off x="5032275" y="3243300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z</a:t>
            </a:r>
            <a:r>
              <a:rPr baseline="-25000" lang="zh-CN"/>
              <a:t>M</a:t>
            </a:r>
            <a:endParaRPr baseline="-25000"/>
          </a:p>
        </p:txBody>
      </p:sp>
      <p:sp>
        <p:nvSpPr>
          <p:cNvPr id="332" name="Google Shape;332;p38"/>
          <p:cNvSpPr txBox="1"/>
          <p:nvPr/>
        </p:nvSpPr>
        <p:spPr>
          <a:xfrm>
            <a:off x="4891100" y="2631213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…</a:t>
            </a:r>
            <a:endParaRPr b="1"/>
          </a:p>
        </p:txBody>
      </p:sp>
      <p:cxnSp>
        <p:nvCxnSpPr>
          <p:cNvPr id="333" name="Google Shape;333;p38"/>
          <p:cNvCxnSpPr>
            <a:stCxn id="321" idx="6"/>
            <a:endCxn id="329" idx="2"/>
          </p:cNvCxnSpPr>
          <p:nvPr/>
        </p:nvCxnSpPr>
        <p:spPr>
          <a:xfrm>
            <a:off x="4572000" y="1501375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38"/>
          <p:cNvCxnSpPr>
            <a:stCxn id="322" idx="6"/>
            <a:endCxn id="330" idx="2"/>
          </p:cNvCxnSpPr>
          <p:nvPr/>
        </p:nvCxnSpPr>
        <p:spPr>
          <a:xfrm>
            <a:off x="4572000" y="2285400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38"/>
          <p:cNvSpPr txBox="1"/>
          <p:nvPr/>
        </p:nvSpPr>
        <p:spPr>
          <a:xfrm>
            <a:off x="2933975" y="996100"/>
            <a:ext cx="4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/>
              <a:t>w1</a:t>
            </a:r>
            <a:endParaRPr i="1"/>
          </a:p>
        </p:txBody>
      </p:sp>
      <p:sp>
        <p:nvSpPr>
          <p:cNvPr id="336" name="Google Shape;336;p38"/>
          <p:cNvSpPr txBox="1"/>
          <p:nvPr/>
        </p:nvSpPr>
        <p:spPr>
          <a:xfrm>
            <a:off x="2633600" y="1537875"/>
            <a:ext cx="4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/>
              <a:t>w2</a:t>
            </a:r>
            <a:endParaRPr i="1"/>
          </a:p>
        </p:txBody>
      </p:sp>
      <p:sp>
        <p:nvSpPr>
          <p:cNvPr id="337" name="Google Shape;337;p38"/>
          <p:cNvSpPr txBox="1"/>
          <p:nvPr/>
        </p:nvSpPr>
        <p:spPr>
          <a:xfrm>
            <a:off x="2633600" y="2079650"/>
            <a:ext cx="4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/>
              <a:t>w3</a:t>
            </a:r>
            <a:endParaRPr i="1"/>
          </a:p>
        </p:txBody>
      </p:sp>
      <p:sp>
        <p:nvSpPr>
          <p:cNvPr id="338" name="Google Shape;338;p38"/>
          <p:cNvSpPr txBox="1"/>
          <p:nvPr/>
        </p:nvSpPr>
        <p:spPr>
          <a:xfrm>
            <a:off x="2539975" y="3031425"/>
            <a:ext cx="4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/>
              <a:t>w</a:t>
            </a:r>
            <a:r>
              <a:rPr baseline="-25000" i="1" lang="zh-CN"/>
              <a:t>D</a:t>
            </a:r>
            <a:endParaRPr baseline="-25000" i="1"/>
          </a:p>
        </p:txBody>
      </p:sp>
      <p:cxnSp>
        <p:nvCxnSpPr>
          <p:cNvPr id="339" name="Google Shape;339;p38"/>
          <p:cNvCxnSpPr>
            <a:stCxn id="323" idx="6"/>
            <a:endCxn id="331" idx="2"/>
          </p:cNvCxnSpPr>
          <p:nvPr/>
        </p:nvCxnSpPr>
        <p:spPr>
          <a:xfrm>
            <a:off x="4572000" y="3529650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" name="Google Shape;340;p38"/>
          <p:cNvSpPr txBox="1"/>
          <p:nvPr/>
        </p:nvSpPr>
        <p:spPr>
          <a:xfrm>
            <a:off x="4643738" y="1173750"/>
            <a:ext cx="3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/>
              <a:t>h</a:t>
            </a:r>
            <a:endParaRPr i="1"/>
          </a:p>
        </p:txBody>
      </p:sp>
      <p:sp>
        <p:nvSpPr>
          <p:cNvPr id="341" name="Google Shape;341;p38"/>
          <p:cNvSpPr txBox="1"/>
          <p:nvPr/>
        </p:nvSpPr>
        <p:spPr>
          <a:xfrm>
            <a:off x="4643738" y="1935750"/>
            <a:ext cx="3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/>
              <a:t>h</a:t>
            </a:r>
            <a:endParaRPr i="1"/>
          </a:p>
        </p:txBody>
      </p:sp>
      <p:sp>
        <p:nvSpPr>
          <p:cNvPr id="342" name="Google Shape;342;p38"/>
          <p:cNvSpPr txBox="1"/>
          <p:nvPr/>
        </p:nvSpPr>
        <p:spPr>
          <a:xfrm>
            <a:off x="4643738" y="3231150"/>
            <a:ext cx="3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/>
              <a:t>h</a:t>
            </a:r>
            <a:endParaRPr i="1"/>
          </a:p>
        </p:txBody>
      </p:sp>
      <p:sp>
        <p:nvSpPr>
          <p:cNvPr id="343" name="Google Shape;343;p38"/>
          <p:cNvSpPr txBox="1"/>
          <p:nvPr/>
        </p:nvSpPr>
        <p:spPr>
          <a:xfrm>
            <a:off x="2716625" y="4319450"/>
            <a:ext cx="81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weights</a:t>
            </a:r>
            <a:endParaRPr/>
          </a:p>
        </p:txBody>
      </p:sp>
      <p:sp>
        <p:nvSpPr>
          <p:cNvPr id="344" name="Google Shape;344;p38"/>
          <p:cNvSpPr txBox="1"/>
          <p:nvPr/>
        </p:nvSpPr>
        <p:spPr>
          <a:xfrm>
            <a:off x="4545850" y="4324750"/>
            <a:ext cx="107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activation</a:t>
            </a:r>
            <a:endParaRPr/>
          </a:p>
        </p:txBody>
      </p:sp>
      <p:pic>
        <p:nvPicPr>
          <p:cNvPr id="345" name="Google Shape;3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7363" y="1321975"/>
            <a:ext cx="22574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8988" y="2231175"/>
            <a:ext cx="11525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8"/>
          <p:cNvSpPr/>
          <p:nvPr/>
        </p:nvSpPr>
        <p:spPr>
          <a:xfrm>
            <a:off x="3830450" y="905550"/>
            <a:ext cx="1921200" cy="3096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Neural Networks from scratch</a:t>
            </a:r>
            <a:endParaRPr/>
          </a:p>
        </p:txBody>
      </p:sp>
      <p:sp>
        <p:nvSpPr>
          <p:cNvPr id="353" name="Google Shape;353;p39"/>
          <p:cNvSpPr/>
          <p:nvPr/>
        </p:nvSpPr>
        <p:spPr>
          <a:xfrm>
            <a:off x="1756750" y="1010525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x</a:t>
            </a:r>
            <a:r>
              <a:rPr baseline="-25000" lang="zh-CN"/>
              <a:t>1</a:t>
            </a:r>
            <a:endParaRPr baseline="-25000"/>
          </a:p>
        </p:txBody>
      </p:sp>
      <p:sp>
        <p:nvSpPr>
          <p:cNvPr id="354" name="Google Shape;354;p39"/>
          <p:cNvSpPr/>
          <p:nvPr/>
        </p:nvSpPr>
        <p:spPr>
          <a:xfrm>
            <a:off x="1756750" y="1787725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x</a:t>
            </a:r>
            <a:r>
              <a:rPr baseline="-25000" lang="zh-CN"/>
              <a:t>2</a:t>
            </a:r>
            <a:endParaRPr baseline="-25000"/>
          </a:p>
        </p:txBody>
      </p:sp>
      <p:sp>
        <p:nvSpPr>
          <p:cNvPr id="355" name="Google Shape;355;p39"/>
          <p:cNvSpPr/>
          <p:nvPr/>
        </p:nvSpPr>
        <p:spPr>
          <a:xfrm>
            <a:off x="1756750" y="2564925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x</a:t>
            </a:r>
            <a:r>
              <a:rPr baseline="-25000" lang="zh-CN"/>
              <a:t>3</a:t>
            </a:r>
            <a:endParaRPr baseline="-25000"/>
          </a:p>
        </p:txBody>
      </p:sp>
      <p:sp>
        <p:nvSpPr>
          <p:cNvPr id="356" name="Google Shape;356;p39"/>
          <p:cNvSpPr/>
          <p:nvPr/>
        </p:nvSpPr>
        <p:spPr>
          <a:xfrm>
            <a:off x="1756750" y="3921650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x</a:t>
            </a:r>
            <a:r>
              <a:rPr baseline="-25000" lang="zh-CN"/>
              <a:t>D</a:t>
            </a:r>
            <a:endParaRPr baseline="-25000"/>
          </a:p>
        </p:txBody>
      </p:sp>
      <p:sp>
        <p:nvSpPr>
          <p:cNvPr id="357" name="Google Shape;357;p39"/>
          <p:cNvSpPr txBox="1"/>
          <p:nvPr/>
        </p:nvSpPr>
        <p:spPr>
          <a:xfrm>
            <a:off x="1620850" y="3329538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…</a:t>
            </a:r>
            <a:endParaRPr b="1"/>
          </a:p>
        </p:txBody>
      </p:sp>
      <p:cxnSp>
        <p:nvCxnSpPr>
          <p:cNvPr id="358" name="Google Shape;358;p39"/>
          <p:cNvCxnSpPr>
            <a:endCxn id="359" idx="2"/>
          </p:cNvCxnSpPr>
          <p:nvPr/>
        </p:nvCxnSpPr>
        <p:spPr>
          <a:xfrm>
            <a:off x="2354400" y="1321975"/>
            <a:ext cx="1629000" cy="1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39"/>
          <p:cNvCxnSpPr>
            <a:endCxn id="359" idx="2"/>
          </p:cNvCxnSpPr>
          <p:nvPr/>
        </p:nvCxnSpPr>
        <p:spPr>
          <a:xfrm flipH="1" rot="10800000">
            <a:off x="2363400" y="1501375"/>
            <a:ext cx="1620000" cy="5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39"/>
          <p:cNvCxnSpPr>
            <a:stCxn id="355" idx="6"/>
            <a:endCxn id="359" idx="2"/>
          </p:cNvCxnSpPr>
          <p:nvPr/>
        </p:nvCxnSpPr>
        <p:spPr>
          <a:xfrm flipH="1" rot="10800000">
            <a:off x="2345350" y="1501275"/>
            <a:ext cx="1638000" cy="13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39"/>
          <p:cNvCxnSpPr>
            <a:endCxn id="359" idx="2"/>
          </p:cNvCxnSpPr>
          <p:nvPr/>
        </p:nvCxnSpPr>
        <p:spPr>
          <a:xfrm flipH="1" rot="10800000">
            <a:off x="2354400" y="1501375"/>
            <a:ext cx="1629000" cy="270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Google Shape;363;p39"/>
          <p:cNvSpPr/>
          <p:nvPr/>
        </p:nvSpPr>
        <p:spPr>
          <a:xfrm>
            <a:off x="3965475" y="1215025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z</a:t>
            </a:r>
            <a:r>
              <a:rPr baseline="-25000" lang="zh-CN"/>
              <a:t>1</a:t>
            </a:r>
            <a:endParaRPr baseline="-25000"/>
          </a:p>
        </p:txBody>
      </p:sp>
      <p:sp>
        <p:nvSpPr>
          <p:cNvPr id="364" name="Google Shape;364;p39"/>
          <p:cNvSpPr/>
          <p:nvPr/>
        </p:nvSpPr>
        <p:spPr>
          <a:xfrm>
            <a:off x="3965475" y="1999050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z</a:t>
            </a:r>
            <a:r>
              <a:rPr baseline="-25000" lang="zh-CN"/>
              <a:t>2</a:t>
            </a:r>
            <a:endParaRPr baseline="-25000"/>
          </a:p>
        </p:txBody>
      </p:sp>
      <p:sp>
        <p:nvSpPr>
          <p:cNvPr id="365" name="Google Shape;365;p39"/>
          <p:cNvSpPr/>
          <p:nvPr/>
        </p:nvSpPr>
        <p:spPr>
          <a:xfrm>
            <a:off x="3965475" y="3243300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z</a:t>
            </a:r>
            <a:r>
              <a:rPr baseline="-25000" lang="zh-CN"/>
              <a:t>M</a:t>
            </a:r>
            <a:endParaRPr baseline="-25000"/>
          </a:p>
        </p:txBody>
      </p:sp>
      <p:sp>
        <p:nvSpPr>
          <p:cNvPr id="366" name="Google Shape;366;p39"/>
          <p:cNvSpPr txBox="1"/>
          <p:nvPr/>
        </p:nvSpPr>
        <p:spPr>
          <a:xfrm>
            <a:off x="3824300" y="2631213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…</a:t>
            </a:r>
            <a:endParaRPr b="1"/>
          </a:p>
        </p:txBody>
      </p:sp>
      <p:pic>
        <p:nvPicPr>
          <p:cNvPr id="367" name="Google Shape;36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7363" y="1321975"/>
            <a:ext cx="22574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8988" y="2231175"/>
            <a:ext cx="1152525" cy="400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9" name="Google Shape;369;p39"/>
          <p:cNvCxnSpPr>
            <a:stCxn id="354" idx="6"/>
            <a:endCxn id="364" idx="2"/>
          </p:cNvCxnSpPr>
          <p:nvPr/>
        </p:nvCxnSpPr>
        <p:spPr>
          <a:xfrm>
            <a:off x="2345350" y="2074075"/>
            <a:ext cx="16200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39"/>
          <p:cNvCxnSpPr>
            <a:stCxn id="353" idx="6"/>
            <a:endCxn id="364" idx="2"/>
          </p:cNvCxnSpPr>
          <p:nvPr/>
        </p:nvCxnSpPr>
        <p:spPr>
          <a:xfrm>
            <a:off x="2345350" y="1296875"/>
            <a:ext cx="1620000" cy="9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39"/>
          <p:cNvCxnSpPr>
            <a:stCxn id="355" idx="6"/>
            <a:endCxn id="365" idx="2"/>
          </p:cNvCxnSpPr>
          <p:nvPr/>
        </p:nvCxnSpPr>
        <p:spPr>
          <a:xfrm>
            <a:off x="2345350" y="2851275"/>
            <a:ext cx="1620000" cy="67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39"/>
          <p:cNvCxnSpPr>
            <a:stCxn id="355" idx="6"/>
            <a:endCxn id="364" idx="2"/>
          </p:cNvCxnSpPr>
          <p:nvPr/>
        </p:nvCxnSpPr>
        <p:spPr>
          <a:xfrm flipH="1" rot="10800000">
            <a:off x="2345350" y="2285475"/>
            <a:ext cx="1620000" cy="5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39"/>
          <p:cNvCxnSpPr>
            <a:stCxn id="356" idx="6"/>
            <a:endCxn id="365" idx="2"/>
          </p:cNvCxnSpPr>
          <p:nvPr/>
        </p:nvCxnSpPr>
        <p:spPr>
          <a:xfrm flipH="1" rot="10800000">
            <a:off x="2345350" y="3529700"/>
            <a:ext cx="1620000" cy="67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39"/>
          <p:cNvCxnSpPr>
            <a:stCxn id="356" idx="6"/>
            <a:endCxn id="364" idx="2"/>
          </p:cNvCxnSpPr>
          <p:nvPr/>
        </p:nvCxnSpPr>
        <p:spPr>
          <a:xfrm flipH="1" rot="10800000">
            <a:off x="2345350" y="2285300"/>
            <a:ext cx="1620000" cy="19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39"/>
          <p:cNvCxnSpPr>
            <a:stCxn id="353" idx="6"/>
            <a:endCxn id="365" idx="2"/>
          </p:cNvCxnSpPr>
          <p:nvPr/>
        </p:nvCxnSpPr>
        <p:spPr>
          <a:xfrm>
            <a:off x="2345350" y="1296875"/>
            <a:ext cx="1620000" cy="22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39"/>
          <p:cNvCxnSpPr>
            <a:stCxn id="354" idx="6"/>
            <a:endCxn id="365" idx="2"/>
          </p:cNvCxnSpPr>
          <p:nvPr/>
        </p:nvCxnSpPr>
        <p:spPr>
          <a:xfrm>
            <a:off x="2345350" y="2074075"/>
            <a:ext cx="1620000" cy="14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Neural Networks from scratch</a:t>
            </a:r>
            <a:endParaRPr/>
          </a:p>
        </p:txBody>
      </p:sp>
      <p:sp>
        <p:nvSpPr>
          <p:cNvPr id="382" name="Google Shape;382;p40"/>
          <p:cNvSpPr/>
          <p:nvPr/>
        </p:nvSpPr>
        <p:spPr>
          <a:xfrm>
            <a:off x="1756750" y="1010525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x</a:t>
            </a:r>
            <a:r>
              <a:rPr baseline="-25000" lang="zh-CN"/>
              <a:t>1</a:t>
            </a:r>
            <a:endParaRPr baseline="-25000"/>
          </a:p>
        </p:txBody>
      </p:sp>
      <p:sp>
        <p:nvSpPr>
          <p:cNvPr id="383" name="Google Shape;383;p40"/>
          <p:cNvSpPr/>
          <p:nvPr/>
        </p:nvSpPr>
        <p:spPr>
          <a:xfrm>
            <a:off x="1756750" y="1787725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x</a:t>
            </a:r>
            <a:r>
              <a:rPr baseline="-25000" lang="zh-CN"/>
              <a:t>2</a:t>
            </a:r>
            <a:endParaRPr baseline="-25000"/>
          </a:p>
        </p:txBody>
      </p:sp>
      <p:sp>
        <p:nvSpPr>
          <p:cNvPr id="384" name="Google Shape;384;p40"/>
          <p:cNvSpPr/>
          <p:nvPr/>
        </p:nvSpPr>
        <p:spPr>
          <a:xfrm>
            <a:off x="1756750" y="2564925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x</a:t>
            </a:r>
            <a:r>
              <a:rPr baseline="-25000" lang="zh-CN"/>
              <a:t>3</a:t>
            </a:r>
            <a:endParaRPr baseline="-25000"/>
          </a:p>
        </p:txBody>
      </p:sp>
      <p:sp>
        <p:nvSpPr>
          <p:cNvPr id="385" name="Google Shape;385;p40"/>
          <p:cNvSpPr/>
          <p:nvPr/>
        </p:nvSpPr>
        <p:spPr>
          <a:xfrm>
            <a:off x="1756750" y="3921650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x</a:t>
            </a:r>
            <a:r>
              <a:rPr baseline="-25000" lang="zh-CN"/>
              <a:t>D</a:t>
            </a:r>
            <a:endParaRPr baseline="-25000"/>
          </a:p>
        </p:txBody>
      </p:sp>
      <p:sp>
        <p:nvSpPr>
          <p:cNvPr id="386" name="Google Shape;386;p40"/>
          <p:cNvSpPr txBox="1"/>
          <p:nvPr/>
        </p:nvSpPr>
        <p:spPr>
          <a:xfrm>
            <a:off x="1620850" y="3329538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…</a:t>
            </a:r>
            <a:endParaRPr b="1"/>
          </a:p>
        </p:txBody>
      </p:sp>
      <p:cxnSp>
        <p:nvCxnSpPr>
          <p:cNvPr id="387" name="Google Shape;387;p40"/>
          <p:cNvCxnSpPr>
            <a:endCxn id="388" idx="2"/>
          </p:cNvCxnSpPr>
          <p:nvPr/>
        </p:nvCxnSpPr>
        <p:spPr>
          <a:xfrm>
            <a:off x="2354400" y="1321975"/>
            <a:ext cx="1629000" cy="1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40"/>
          <p:cNvCxnSpPr>
            <a:endCxn id="388" idx="2"/>
          </p:cNvCxnSpPr>
          <p:nvPr/>
        </p:nvCxnSpPr>
        <p:spPr>
          <a:xfrm flipH="1" rot="10800000">
            <a:off x="2363400" y="1501375"/>
            <a:ext cx="1620000" cy="5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40"/>
          <p:cNvCxnSpPr>
            <a:stCxn id="384" idx="6"/>
            <a:endCxn id="388" idx="2"/>
          </p:cNvCxnSpPr>
          <p:nvPr/>
        </p:nvCxnSpPr>
        <p:spPr>
          <a:xfrm flipH="1" rot="10800000">
            <a:off x="2345350" y="1501275"/>
            <a:ext cx="1638000" cy="13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p40"/>
          <p:cNvCxnSpPr>
            <a:endCxn id="388" idx="2"/>
          </p:cNvCxnSpPr>
          <p:nvPr/>
        </p:nvCxnSpPr>
        <p:spPr>
          <a:xfrm flipH="1" rot="10800000">
            <a:off x="2354400" y="1501375"/>
            <a:ext cx="1629000" cy="270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2" name="Google Shape;392;p40"/>
          <p:cNvSpPr/>
          <p:nvPr/>
        </p:nvSpPr>
        <p:spPr>
          <a:xfrm>
            <a:off x="3965475" y="1215025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z</a:t>
            </a:r>
            <a:r>
              <a:rPr baseline="-25000" lang="zh-CN"/>
              <a:t>1</a:t>
            </a:r>
            <a:endParaRPr baseline="-25000"/>
          </a:p>
        </p:txBody>
      </p:sp>
      <p:sp>
        <p:nvSpPr>
          <p:cNvPr id="393" name="Google Shape;393;p40"/>
          <p:cNvSpPr/>
          <p:nvPr/>
        </p:nvSpPr>
        <p:spPr>
          <a:xfrm>
            <a:off x="3965475" y="1999050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z</a:t>
            </a:r>
            <a:r>
              <a:rPr baseline="-25000" lang="zh-CN"/>
              <a:t>2</a:t>
            </a:r>
            <a:endParaRPr baseline="-25000"/>
          </a:p>
        </p:txBody>
      </p:sp>
      <p:sp>
        <p:nvSpPr>
          <p:cNvPr id="394" name="Google Shape;394;p40"/>
          <p:cNvSpPr/>
          <p:nvPr/>
        </p:nvSpPr>
        <p:spPr>
          <a:xfrm>
            <a:off x="3965475" y="3243300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z</a:t>
            </a:r>
            <a:r>
              <a:rPr baseline="-25000" lang="zh-CN"/>
              <a:t>M</a:t>
            </a:r>
            <a:endParaRPr baseline="-25000"/>
          </a:p>
        </p:txBody>
      </p:sp>
      <p:sp>
        <p:nvSpPr>
          <p:cNvPr id="395" name="Google Shape;395;p40"/>
          <p:cNvSpPr txBox="1"/>
          <p:nvPr/>
        </p:nvSpPr>
        <p:spPr>
          <a:xfrm>
            <a:off x="3824300" y="2631213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…</a:t>
            </a:r>
            <a:endParaRPr b="1"/>
          </a:p>
        </p:txBody>
      </p:sp>
      <p:pic>
        <p:nvPicPr>
          <p:cNvPr id="396" name="Google Shape;39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0763" y="1321975"/>
            <a:ext cx="22574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2388" y="2078775"/>
            <a:ext cx="1152525" cy="400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8" name="Google Shape;398;p40"/>
          <p:cNvCxnSpPr>
            <a:stCxn id="383" idx="6"/>
            <a:endCxn id="393" idx="2"/>
          </p:cNvCxnSpPr>
          <p:nvPr/>
        </p:nvCxnSpPr>
        <p:spPr>
          <a:xfrm>
            <a:off x="2345350" y="2074075"/>
            <a:ext cx="16200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9" name="Google Shape;399;p40"/>
          <p:cNvCxnSpPr>
            <a:stCxn id="382" idx="6"/>
            <a:endCxn id="393" idx="2"/>
          </p:cNvCxnSpPr>
          <p:nvPr/>
        </p:nvCxnSpPr>
        <p:spPr>
          <a:xfrm>
            <a:off x="2345350" y="1296875"/>
            <a:ext cx="1620000" cy="9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40"/>
          <p:cNvCxnSpPr>
            <a:stCxn id="384" idx="6"/>
            <a:endCxn id="394" idx="2"/>
          </p:cNvCxnSpPr>
          <p:nvPr/>
        </p:nvCxnSpPr>
        <p:spPr>
          <a:xfrm>
            <a:off x="2345350" y="2851275"/>
            <a:ext cx="1620000" cy="67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40"/>
          <p:cNvCxnSpPr>
            <a:stCxn id="384" idx="6"/>
            <a:endCxn id="393" idx="2"/>
          </p:cNvCxnSpPr>
          <p:nvPr/>
        </p:nvCxnSpPr>
        <p:spPr>
          <a:xfrm flipH="1" rot="10800000">
            <a:off x="2345350" y="2285475"/>
            <a:ext cx="1620000" cy="5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40"/>
          <p:cNvCxnSpPr>
            <a:stCxn id="385" idx="6"/>
            <a:endCxn id="394" idx="2"/>
          </p:cNvCxnSpPr>
          <p:nvPr/>
        </p:nvCxnSpPr>
        <p:spPr>
          <a:xfrm flipH="1" rot="10800000">
            <a:off x="2345350" y="3529700"/>
            <a:ext cx="1620000" cy="67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40"/>
          <p:cNvCxnSpPr>
            <a:stCxn id="385" idx="6"/>
            <a:endCxn id="393" idx="2"/>
          </p:cNvCxnSpPr>
          <p:nvPr/>
        </p:nvCxnSpPr>
        <p:spPr>
          <a:xfrm flipH="1" rot="10800000">
            <a:off x="2345350" y="2285300"/>
            <a:ext cx="1620000" cy="19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40"/>
          <p:cNvCxnSpPr>
            <a:stCxn id="382" idx="6"/>
            <a:endCxn id="394" idx="2"/>
          </p:cNvCxnSpPr>
          <p:nvPr/>
        </p:nvCxnSpPr>
        <p:spPr>
          <a:xfrm>
            <a:off x="2345350" y="1296875"/>
            <a:ext cx="1620000" cy="22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40"/>
          <p:cNvCxnSpPr>
            <a:stCxn id="383" idx="6"/>
            <a:endCxn id="394" idx="2"/>
          </p:cNvCxnSpPr>
          <p:nvPr/>
        </p:nvCxnSpPr>
        <p:spPr>
          <a:xfrm>
            <a:off x="2345350" y="2074075"/>
            <a:ext cx="1620000" cy="14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6" name="Google Shape;406;p40"/>
          <p:cNvSpPr/>
          <p:nvPr/>
        </p:nvSpPr>
        <p:spPr>
          <a:xfrm>
            <a:off x="5756900" y="1658475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y</a:t>
            </a:r>
            <a:r>
              <a:rPr baseline="-25000" lang="zh-CN"/>
              <a:t>1</a:t>
            </a:r>
            <a:endParaRPr baseline="-25000"/>
          </a:p>
        </p:txBody>
      </p:sp>
      <p:sp>
        <p:nvSpPr>
          <p:cNvPr id="407" name="Google Shape;407;p40"/>
          <p:cNvSpPr/>
          <p:nvPr/>
        </p:nvSpPr>
        <p:spPr>
          <a:xfrm>
            <a:off x="5756900" y="2756850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y</a:t>
            </a:r>
            <a:r>
              <a:rPr baseline="-25000" lang="zh-CN"/>
              <a:t>K</a:t>
            </a:r>
            <a:endParaRPr baseline="-25000"/>
          </a:p>
        </p:txBody>
      </p:sp>
      <p:sp>
        <p:nvSpPr>
          <p:cNvPr id="408" name="Google Shape;408;p40"/>
          <p:cNvSpPr txBox="1"/>
          <p:nvPr/>
        </p:nvSpPr>
        <p:spPr>
          <a:xfrm>
            <a:off x="5621000" y="2215863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…</a:t>
            </a:r>
            <a:endParaRPr b="1"/>
          </a:p>
        </p:txBody>
      </p:sp>
      <p:cxnSp>
        <p:nvCxnSpPr>
          <p:cNvPr id="409" name="Google Shape;409;p40"/>
          <p:cNvCxnSpPr>
            <a:stCxn id="392" idx="6"/>
            <a:endCxn id="406" idx="2"/>
          </p:cNvCxnSpPr>
          <p:nvPr/>
        </p:nvCxnSpPr>
        <p:spPr>
          <a:xfrm>
            <a:off x="4554075" y="1501375"/>
            <a:ext cx="12027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40"/>
          <p:cNvCxnSpPr>
            <a:stCxn id="392" idx="6"/>
            <a:endCxn id="407" idx="2"/>
          </p:cNvCxnSpPr>
          <p:nvPr/>
        </p:nvCxnSpPr>
        <p:spPr>
          <a:xfrm>
            <a:off x="4554075" y="1501375"/>
            <a:ext cx="1202700" cy="15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40"/>
          <p:cNvCxnSpPr>
            <a:stCxn id="393" idx="6"/>
            <a:endCxn id="407" idx="2"/>
          </p:cNvCxnSpPr>
          <p:nvPr/>
        </p:nvCxnSpPr>
        <p:spPr>
          <a:xfrm>
            <a:off x="4554075" y="2285400"/>
            <a:ext cx="1202700" cy="7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p40"/>
          <p:cNvCxnSpPr>
            <a:stCxn id="393" idx="6"/>
            <a:endCxn id="406" idx="2"/>
          </p:cNvCxnSpPr>
          <p:nvPr/>
        </p:nvCxnSpPr>
        <p:spPr>
          <a:xfrm flipH="1" rot="10800000">
            <a:off x="4554075" y="1944900"/>
            <a:ext cx="1202700" cy="3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p40"/>
          <p:cNvCxnSpPr>
            <a:stCxn id="394" idx="6"/>
            <a:endCxn id="406" idx="2"/>
          </p:cNvCxnSpPr>
          <p:nvPr/>
        </p:nvCxnSpPr>
        <p:spPr>
          <a:xfrm flipH="1" rot="10800000">
            <a:off x="4554075" y="1944750"/>
            <a:ext cx="1202700" cy="15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4" name="Google Shape;414;p40"/>
          <p:cNvCxnSpPr>
            <a:stCxn id="394" idx="6"/>
            <a:endCxn id="407" idx="2"/>
          </p:cNvCxnSpPr>
          <p:nvPr/>
        </p:nvCxnSpPr>
        <p:spPr>
          <a:xfrm flipH="1" rot="10800000">
            <a:off x="4554075" y="3043050"/>
            <a:ext cx="1202700" cy="48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15" name="Google Shape;41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0488" y="2616813"/>
            <a:ext cx="127635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0913" y="3137625"/>
            <a:ext cx="20955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99463" y="4102363"/>
            <a:ext cx="511492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1"/>
          <p:cNvSpPr/>
          <p:nvPr/>
        </p:nvSpPr>
        <p:spPr>
          <a:xfrm>
            <a:off x="1756750" y="1010525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x</a:t>
            </a:r>
            <a:r>
              <a:rPr baseline="-25000" lang="zh-CN"/>
              <a:t>1</a:t>
            </a:r>
            <a:endParaRPr baseline="-25000"/>
          </a:p>
        </p:txBody>
      </p:sp>
      <p:sp>
        <p:nvSpPr>
          <p:cNvPr id="423" name="Google Shape;423;p41"/>
          <p:cNvSpPr/>
          <p:nvPr/>
        </p:nvSpPr>
        <p:spPr>
          <a:xfrm>
            <a:off x="1756750" y="1787725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x</a:t>
            </a:r>
            <a:r>
              <a:rPr baseline="-25000" lang="zh-CN"/>
              <a:t>2</a:t>
            </a:r>
            <a:endParaRPr baseline="-25000"/>
          </a:p>
        </p:txBody>
      </p:sp>
      <p:sp>
        <p:nvSpPr>
          <p:cNvPr id="424" name="Google Shape;424;p41"/>
          <p:cNvSpPr/>
          <p:nvPr/>
        </p:nvSpPr>
        <p:spPr>
          <a:xfrm>
            <a:off x="1756750" y="2564925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x</a:t>
            </a:r>
            <a:r>
              <a:rPr baseline="-25000" lang="zh-CN"/>
              <a:t>3</a:t>
            </a:r>
            <a:endParaRPr baseline="-25000"/>
          </a:p>
        </p:txBody>
      </p:sp>
      <p:sp>
        <p:nvSpPr>
          <p:cNvPr id="425" name="Google Shape;425;p41"/>
          <p:cNvSpPr/>
          <p:nvPr/>
        </p:nvSpPr>
        <p:spPr>
          <a:xfrm>
            <a:off x="1756750" y="3921650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x</a:t>
            </a:r>
            <a:r>
              <a:rPr baseline="-25000" lang="zh-CN"/>
              <a:t>D</a:t>
            </a:r>
            <a:endParaRPr baseline="-25000"/>
          </a:p>
        </p:txBody>
      </p:sp>
      <p:sp>
        <p:nvSpPr>
          <p:cNvPr id="426" name="Google Shape;426;p41"/>
          <p:cNvSpPr txBox="1"/>
          <p:nvPr/>
        </p:nvSpPr>
        <p:spPr>
          <a:xfrm>
            <a:off x="1620850" y="3329538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…</a:t>
            </a:r>
            <a:endParaRPr b="1"/>
          </a:p>
        </p:txBody>
      </p:sp>
      <p:cxnSp>
        <p:nvCxnSpPr>
          <p:cNvPr id="427" name="Google Shape;427;p41"/>
          <p:cNvCxnSpPr>
            <a:endCxn id="428" idx="2"/>
          </p:cNvCxnSpPr>
          <p:nvPr/>
        </p:nvCxnSpPr>
        <p:spPr>
          <a:xfrm>
            <a:off x="2354400" y="1321975"/>
            <a:ext cx="1629000" cy="1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9" name="Google Shape;429;p41"/>
          <p:cNvCxnSpPr>
            <a:endCxn id="428" idx="2"/>
          </p:cNvCxnSpPr>
          <p:nvPr/>
        </p:nvCxnSpPr>
        <p:spPr>
          <a:xfrm flipH="1" rot="10800000">
            <a:off x="2363400" y="1501375"/>
            <a:ext cx="1620000" cy="5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0" name="Google Shape;430;p41"/>
          <p:cNvCxnSpPr>
            <a:stCxn id="424" idx="6"/>
            <a:endCxn id="428" idx="2"/>
          </p:cNvCxnSpPr>
          <p:nvPr/>
        </p:nvCxnSpPr>
        <p:spPr>
          <a:xfrm flipH="1" rot="10800000">
            <a:off x="2345350" y="1501275"/>
            <a:ext cx="1638000" cy="13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" name="Google Shape;431;p41"/>
          <p:cNvCxnSpPr>
            <a:endCxn id="428" idx="2"/>
          </p:cNvCxnSpPr>
          <p:nvPr/>
        </p:nvCxnSpPr>
        <p:spPr>
          <a:xfrm flipH="1" rot="10800000">
            <a:off x="2354400" y="1501375"/>
            <a:ext cx="1629000" cy="270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2" name="Google Shape;432;p41"/>
          <p:cNvSpPr/>
          <p:nvPr/>
        </p:nvSpPr>
        <p:spPr>
          <a:xfrm>
            <a:off x="3965475" y="1215025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z</a:t>
            </a:r>
            <a:r>
              <a:rPr baseline="-25000" lang="zh-CN"/>
              <a:t>1</a:t>
            </a:r>
            <a:endParaRPr baseline="-25000"/>
          </a:p>
        </p:txBody>
      </p:sp>
      <p:sp>
        <p:nvSpPr>
          <p:cNvPr id="433" name="Google Shape;433;p41"/>
          <p:cNvSpPr/>
          <p:nvPr/>
        </p:nvSpPr>
        <p:spPr>
          <a:xfrm>
            <a:off x="3965475" y="1999050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z</a:t>
            </a:r>
            <a:r>
              <a:rPr baseline="-25000" lang="zh-CN"/>
              <a:t>2</a:t>
            </a:r>
            <a:endParaRPr baseline="-25000"/>
          </a:p>
        </p:txBody>
      </p:sp>
      <p:sp>
        <p:nvSpPr>
          <p:cNvPr id="434" name="Google Shape;434;p41"/>
          <p:cNvSpPr/>
          <p:nvPr/>
        </p:nvSpPr>
        <p:spPr>
          <a:xfrm>
            <a:off x="3965475" y="3243300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z</a:t>
            </a:r>
            <a:r>
              <a:rPr baseline="-25000" lang="zh-CN"/>
              <a:t>M</a:t>
            </a:r>
            <a:endParaRPr baseline="-25000"/>
          </a:p>
        </p:txBody>
      </p:sp>
      <p:sp>
        <p:nvSpPr>
          <p:cNvPr id="435" name="Google Shape;435;p41"/>
          <p:cNvSpPr txBox="1"/>
          <p:nvPr/>
        </p:nvSpPr>
        <p:spPr>
          <a:xfrm>
            <a:off x="3824300" y="2631213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…</a:t>
            </a:r>
            <a:endParaRPr b="1"/>
          </a:p>
        </p:txBody>
      </p:sp>
      <p:pic>
        <p:nvPicPr>
          <p:cNvPr id="436" name="Google Shape;43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0763" y="1321975"/>
            <a:ext cx="22574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2388" y="2078775"/>
            <a:ext cx="1152525" cy="400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8" name="Google Shape;438;p41"/>
          <p:cNvCxnSpPr>
            <a:stCxn id="423" idx="6"/>
            <a:endCxn id="433" idx="2"/>
          </p:cNvCxnSpPr>
          <p:nvPr/>
        </p:nvCxnSpPr>
        <p:spPr>
          <a:xfrm>
            <a:off x="2345350" y="2074075"/>
            <a:ext cx="16200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9" name="Google Shape;439;p41"/>
          <p:cNvCxnSpPr>
            <a:stCxn id="422" idx="6"/>
            <a:endCxn id="433" idx="2"/>
          </p:cNvCxnSpPr>
          <p:nvPr/>
        </p:nvCxnSpPr>
        <p:spPr>
          <a:xfrm>
            <a:off x="2345350" y="1296875"/>
            <a:ext cx="1620000" cy="9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1"/>
          <p:cNvCxnSpPr>
            <a:stCxn id="424" idx="6"/>
            <a:endCxn id="434" idx="2"/>
          </p:cNvCxnSpPr>
          <p:nvPr/>
        </p:nvCxnSpPr>
        <p:spPr>
          <a:xfrm>
            <a:off x="2345350" y="2851275"/>
            <a:ext cx="1620000" cy="67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41"/>
          <p:cNvCxnSpPr>
            <a:stCxn id="424" idx="6"/>
            <a:endCxn id="433" idx="2"/>
          </p:cNvCxnSpPr>
          <p:nvPr/>
        </p:nvCxnSpPr>
        <p:spPr>
          <a:xfrm flipH="1" rot="10800000">
            <a:off x="2345350" y="2285475"/>
            <a:ext cx="1620000" cy="5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" name="Google Shape;442;p41"/>
          <p:cNvCxnSpPr>
            <a:stCxn id="425" idx="6"/>
            <a:endCxn id="434" idx="2"/>
          </p:cNvCxnSpPr>
          <p:nvPr/>
        </p:nvCxnSpPr>
        <p:spPr>
          <a:xfrm flipH="1" rot="10800000">
            <a:off x="2345350" y="3529700"/>
            <a:ext cx="1620000" cy="67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" name="Google Shape;443;p41"/>
          <p:cNvCxnSpPr>
            <a:stCxn id="425" idx="6"/>
            <a:endCxn id="433" idx="2"/>
          </p:cNvCxnSpPr>
          <p:nvPr/>
        </p:nvCxnSpPr>
        <p:spPr>
          <a:xfrm flipH="1" rot="10800000">
            <a:off x="2345350" y="2285300"/>
            <a:ext cx="1620000" cy="19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" name="Google Shape;444;p41"/>
          <p:cNvCxnSpPr>
            <a:stCxn id="422" idx="6"/>
            <a:endCxn id="434" idx="2"/>
          </p:cNvCxnSpPr>
          <p:nvPr/>
        </p:nvCxnSpPr>
        <p:spPr>
          <a:xfrm>
            <a:off x="2345350" y="1296875"/>
            <a:ext cx="1620000" cy="22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" name="Google Shape;445;p41"/>
          <p:cNvCxnSpPr>
            <a:stCxn id="423" idx="6"/>
            <a:endCxn id="434" idx="2"/>
          </p:cNvCxnSpPr>
          <p:nvPr/>
        </p:nvCxnSpPr>
        <p:spPr>
          <a:xfrm>
            <a:off x="2345350" y="2074075"/>
            <a:ext cx="1620000" cy="14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6" name="Google Shape;446;p41"/>
          <p:cNvSpPr/>
          <p:nvPr/>
        </p:nvSpPr>
        <p:spPr>
          <a:xfrm>
            <a:off x="5756900" y="1658475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y</a:t>
            </a:r>
            <a:r>
              <a:rPr baseline="-25000" lang="zh-CN"/>
              <a:t>1</a:t>
            </a:r>
            <a:endParaRPr baseline="-25000"/>
          </a:p>
        </p:txBody>
      </p:sp>
      <p:sp>
        <p:nvSpPr>
          <p:cNvPr id="447" name="Google Shape;447;p41"/>
          <p:cNvSpPr/>
          <p:nvPr/>
        </p:nvSpPr>
        <p:spPr>
          <a:xfrm>
            <a:off x="5756900" y="2756850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y</a:t>
            </a:r>
            <a:r>
              <a:rPr baseline="-25000" lang="zh-CN"/>
              <a:t>K</a:t>
            </a:r>
            <a:endParaRPr baseline="-25000"/>
          </a:p>
        </p:txBody>
      </p:sp>
      <p:sp>
        <p:nvSpPr>
          <p:cNvPr id="448" name="Google Shape;448;p41"/>
          <p:cNvSpPr txBox="1"/>
          <p:nvPr/>
        </p:nvSpPr>
        <p:spPr>
          <a:xfrm>
            <a:off x="5621000" y="2215863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…</a:t>
            </a:r>
            <a:endParaRPr b="1"/>
          </a:p>
        </p:txBody>
      </p:sp>
      <p:cxnSp>
        <p:nvCxnSpPr>
          <p:cNvPr id="449" name="Google Shape;449;p41"/>
          <p:cNvCxnSpPr>
            <a:stCxn id="432" idx="6"/>
            <a:endCxn id="446" idx="2"/>
          </p:cNvCxnSpPr>
          <p:nvPr/>
        </p:nvCxnSpPr>
        <p:spPr>
          <a:xfrm>
            <a:off x="4554075" y="1501375"/>
            <a:ext cx="12027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41"/>
          <p:cNvCxnSpPr>
            <a:stCxn id="432" idx="6"/>
            <a:endCxn id="447" idx="2"/>
          </p:cNvCxnSpPr>
          <p:nvPr/>
        </p:nvCxnSpPr>
        <p:spPr>
          <a:xfrm>
            <a:off x="4554075" y="1501375"/>
            <a:ext cx="1202700" cy="15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41"/>
          <p:cNvCxnSpPr>
            <a:stCxn id="433" idx="6"/>
            <a:endCxn id="447" idx="2"/>
          </p:cNvCxnSpPr>
          <p:nvPr/>
        </p:nvCxnSpPr>
        <p:spPr>
          <a:xfrm>
            <a:off x="4554075" y="2285400"/>
            <a:ext cx="1202700" cy="7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" name="Google Shape;452;p41"/>
          <p:cNvCxnSpPr>
            <a:stCxn id="433" idx="6"/>
            <a:endCxn id="446" idx="2"/>
          </p:cNvCxnSpPr>
          <p:nvPr/>
        </p:nvCxnSpPr>
        <p:spPr>
          <a:xfrm flipH="1" rot="10800000">
            <a:off x="4554075" y="1944900"/>
            <a:ext cx="1202700" cy="3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3" name="Google Shape;453;p41"/>
          <p:cNvCxnSpPr>
            <a:stCxn id="434" idx="6"/>
            <a:endCxn id="446" idx="2"/>
          </p:cNvCxnSpPr>
          <p:nvPr/>
        </p:nvCxnSpPr>
        <p:spPr>
          <a:xfrm flipH="1" rot="10800000">
            <a:off x="4554075" y="1944750"/>
            <a:ext cx="1202700" cy="15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4" name="Google Shape;454;p41"/>
          <p:cNvCxnSpPr>
            <a:stCxn id="434" idx="6"/>
            <a:endCxn id="447" idx="2"/>
          </p:cNvCxnSpPr>
          <p:nvPr/>
        </p:nvCxnSpPr>
        <p:spPr>
          <a:xfrm flipH="1" rot="10800000">
            <a:off x="4554075" y="3043050"/>
            <a:ext cx="1202700" cy="48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55" name="Google Shape;45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0488" y="2616813"/>
            <a:ext cx="127635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0913" y="3137625"/>
            <a:ext cx="20955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99463" y="4102363"/>
            <a:ext cx="5114925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1"/>
          <p:cNvSpPr txBox="1"/>
          <p:nvPr/>
        </p:nvSpPr>
        <p:spPr>
          <a:xfrm>
            <a:off x="226375" y="218250"/>
            <a:ext cx="6728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300">
                <a:solidFill>
                  <a:srgbClr val="666666"/>
                </a:solidFill>
              </a:rPr>
              <a:t>Full-connected </a:t>
            </a:r>
            <a:r>
              <a:rPr b="1" lang="zh-CN" sz="2300">
                <a:solidFill>
                  <a:srgbClr val="666666"/>
                </a:solidFill>
              </a:rPr>
              <a:t>Feed-forward Neural Networks</a:t>
            </a:r>
            <a:endParaRPr b="1" sz="23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0" y="246525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4480"/>
              <a:t>Introduction</a:t>
            </a:r>
            <a:endParaRPr sz="4480"/>
          </a:p>
        </p:txBody>
      </p:sp>
      <p:sp>
        <p:nvSpPr>
          <p:cNvPr id="68" name="Google Shape;68;p15"/>
          <p:cNvSpPr/>
          <p:nvPr/>
        </p:nvSpPr>
        <p:spPr>
          <a:xfrm>
            <a:off x="5332375" y="2269175"/>
            <a:ext cx="878400" cy="525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signal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6210775" y="856500"/>
            <a:ext cx="1113900" cy="1041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/>
              <a:t>CMS detector</a:t>
            </a:r>
            <a:endParaRPr sz="1300"/>
          </a:p>
        </p:txBody>
      </p:sp>
      <p:sp>
        <p:nvSpPr>
          <p:cNvPr id="70" name="Google Shape;70;p15"/>
          <p:cNvSpPr/>
          <p:nvPr/>
        </p:nvSpPr>
        <p:spPr>
          <a:xfrm>
            <a:off x="7324675" y="2269175"/>
            <a:ext cx="878400" cy="525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bkg</a:t>
            </a:r>
            <a:endParaRPr/>
          </a:p>
        </p:txBody>
      </p:sp>
      <p:cxnSp>
        <p:nvCxnSpPr>
          <p:cNvPr id="71" name="Google Shape;71;p15"/>
          <p:cNvCxnSpPr/>
          <p:nvPr/>
        </p:nvCxnSpPr>
        <p:spPr>
          <a:xfrm flipH="1">
            <a:off x="5771575" y="1762175"/>
            <a:ext cx="611400" cy="5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5"/>
          <p:cNvCxnSpPr/>
          <p:nvPr/>
        </p:nvCxnSpPr>
        <p:spPr>
          <a:xfrm>
            <a:off x="7179775" y="1752875"/>
            <a:ext cx="584100" cy="51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5"/>
          <p:cNvSpPr/>
          <p:nvPr/>
        </p:nvSpPr>
        <p:spPr>
          <a:xfrm>
            <a:off x="5332375" y="3149775"/>
            <a:ext cx="2870700" cy="71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L1 trigger system</a:t>
            </a:r>
            <a:endParaRPr/>
          </a:p>
        </p:txBody>
      </p:sp>
      <p:cxnSp>
        <p:nvCxnSpPr>
          <p:cNvPr id="74" name="Google Shape;74;p15"/>
          <p:cNvCxnSpPr/>
          <p:nvPr/>
        </p:nvCxnSpPr>
        <p:spPr>
          <a:xfrm flipH="1">
            <a:off x="5758050" y="2796600"/>
            <a:ext cx="9000" cy="3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/>
          <p:nvPr/>
        </p:nvCxnSpPr>
        <p:spPr>
          <a:xfrm flipH="1">
            <a:off x="7759375" y="2813713"/>
            <a:ext cx="9000" cy="3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5"/>
          <p:cNvSpPr/>
          <p:nvPr/>
        </p:nvSpPr>
        <p:spPr>
          <a:xfrm>
            <a:off x="6328525" y="4341325"/>
            <a:ext cx="878400" cy="525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signal</a:t>
            </a:r>
            <a:endParaRPr/>
          </a:p>
        </p:txBody>
      </p:sp>
      <p:cxnSp>
        <p:nvCxnSpPr>
          <p:cNvPr id="77" name="Google Shape;77;p15"/>
          <p:cNvCxnSpPr>
            <a:stCxn id="73" idx="2"/>
            <a:endCxn id="76" idx="0"/>
          </p:cNvCxnSpPr>
          <p:nvPr/>
        </p:nvCxnSpPr>
        <p:spPr>
          <a:xfrm>
            <a:off x="6767725" y="3865275"/>
            <a:ext cx="0" cy="47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5"/>
          <p:cNvSpPr txBox="1"/>
          <p:nvPr/>
        </p:nvSpPr>
        <p:spPr>
          <a:xfrm>
            <a:off x="623700" y="870875"/>
            <a:ext cx="3885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Background and Motivation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sz="1200">
                <a:solidFill>
                  <a:srgbClr val="24292F"/>
                </a:solidFill>
                <a:highlight>
                  <a:srgbClr val="FFFFFF"/>
                </a:highlight>
              </a:rPr>
              <a:t>Zillions of data generated in LHC in microseconds.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zh-CN" sz="1200">
                <a:solidFill>
                  <a:srgbClr val="24292F"/>
                </a:solidFill>
                <a:highlight>
                  <a:srgbClr val="FFFFFF"/>
                </a:highlight>
              </a:rPr>
              <a:t>Physicists are only interested in some of them (signals)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zh-CN" sz="1200">
                <a:solidFill>
                  <a:srgbClr val="24292F"/>
                </a:solidFill>
                <a:highlight>
                  <a:srgbClr val="FFFFFF"/>
                </a:highlight>
              </a:rPr>
              <a:t>Develop an algorithm which can help us select signals efficiently. (goal)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zh-CN" sz="1200">
                <a:solidFill>
                  <a:srgbClr val="24292F"/>
                </a:solidFill>
                <a:highlight>
                  <a:srgbClr val="FFFFFF"/>
                </a:highlight>
              </a:rPr>
              <a:t>Compare between different neural networks and find the optimal. (goal)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4301325" y="2655200"/>
            <a:ext cx="833112" cy="633852"/>
          </a:xfrm>
          <a:prstGeom prst="lightningBol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1768075" y="3269475"/>
            <a:ext cx="2460900" cy="476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Machine Learning Algorithm</a:t>
            </a:r>
            <a:endParaRPr/>
          </a:p>
        </p:txBody>
      </p:sp>
      <p:cxnSp>
        <p:nvCxnSpPr>
          <p:cNvPr id="81" name="Google Shape;81;p15"/>
          <p:cNvCxnSpPr>
            <a:stCxn id="80" idx="3"/>
            <a:endCxn id="73" idx="1"/>
          </p:cNvCxnSpPr>
          <p:nvPr/>
        </p:nvCxnSpPr>
        <p:spPr>
          <a:xfrm>
            <a:off x="4228975" y="3507525"/>
            <a:ext cx="110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2"/>
          <p:cNvSpPr/>
          <p:nvPr/>
        </p:nvSpPr>
        <p:spPr>
          <a:xfrm>
            <a:off x="1756750" y="1010525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x</a:t>
            </a:r>
            <a:r>
              <a:rPr baseline="-25000" lang="zh-CN"/>
              <a:t>1</a:t>
            </a:r>
            <a:endParaRPr baseline="-25000"/>
          </a:p>
        </p:txBody>
      </p:sp>
      <p:sp>
        <p:nvSpPr>
          <p:cNvPr id="464" name="Google Shape;464;p42"/>
          <p:cNvSpPr/>
          <p:nvPr/>
        </p:nvSpPr>
        <p:spPr>
          <a:xfrm>
            <a:off x="1756750" y="1787725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x</a:t>
            </a:r>
            <a:r>
              <a:rPr baseline="-25000" lang="zh-CN"/>
              <a:t>2</a:t>
            </a:r>
            <a:endParaRPr baseline="-25000"/>
          </a:p>
        </p:txBody>
      </p:sp>
      <p:sp>
        <p:nvSpPr>
          <p:cNvPr id="465" name="Google Shape;465;p42"/>
          <p:cNvSpPr/>
          <p:nvPr/>
        </p:nvSpPr>
        <p:spPr>
          <a:xfrm>
            <a:off x="1756750" y="2564925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x</a:t>
            </a:r>
            <a:r>
              <a:rPr baseline="-25000" lang="zh-CN"/>
              <a:t>3</a:t>
            </a:r>
            <a:endParaRPr baseline="-25000"/>
          </a:p>
        </p:txBody>
      </p:sp>
      <p:sp>
        <p:nvSpPr>
          <p:cNvPr id="466" name="Google Shape;466;p42"/>
          <p:cNvSpPr/>
          <p:nvPr/>
        </p:nvSpPr>
        <p:spPr>
          <a:xfrm>
            <a:off x="1756750" y="3921650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x</a:t>
            </a:r>
            <a:r>
              <a:rPr baseline="-25000" lang="zh-CN"/>
              <a:t>D</a:t>
            </a:r>
            <a:endParaRPr baseline="-25000"/>
          </a:p>
        </p:txBody>
      </p:sp>
      <p:sp>
        <p:nvSpPr>
          <p:cNvPr id="467" name="Google Shape;467;p42"/>
          <p:cNvSpPr txBox="1"/>
          <p:nvPr/>
        </p:nvSpPr>
        <p:spPr>
          <a:xfrm>
            <a:off x="1620850" y="3329538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…</a:t>
            </a:r>
            <a:endParaRPr b="1"/>
          </a:p>
        </p:txBody>
      </p:sp>
      <p:cxnSp>
        <p:nvCxnSpPr>
          <p:cNvPr id="468" name="Google Shape;468;p42"/>
          <p:cNvCxnSpPr>
            <a:endCxn id="469" idx="2"/>
          </p:cNvCxnSpPr>
          <p:nvPr/>
        </p:nvCxnSpPr>
        <p:spPr>
          <a:xfrm>
            <a:off x="2354400" y="1321975"/>
            <a:ext cx="1629000" cy="1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0" name="Google Shape;470;p42"/>
          <p:cNvCxnSpPr>
            <a:endCxn id="469" idx="2"/>
          </p:cNvCxnSpPr>
          <p:nvPr/>
        </p:nvCxnSpPr>
        <p:spPr>
          <a:xfrm flipH="1" rot="10800000">
            <a:off x="2363400" y="1501375"/>
            <a:ext cx="1620000" cy="5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1" name="Google Shape;471;p42"/>
          <p:cNvCxnSpPr>
            <a:stCxn id="465" idx="6"/>
            <a:endCxn id="469" idx="2"/>
          </p:cNvCxnSpPr>
          <p:nvPr/>
        </p:nvCxnSpPr>
        <p:spPr>
          <a:xfrm flipH="1" rot="10800000">
            <a:off x="2345350" y="1501275"/>
            <a:ext cx="1638000" cy="13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2" name="Google Shape;472;p42"/>
          <p:cNvCxnSpPr>
            <a:endCxn id="469" idx="2"/>
          </p:cNvCxnSpPr>
          <p:nvPr/>
        </p:nvCxnSpPr>
        <p:spPr>
          <a:xfrm flipH="1" rot="10800000">
            <a:off x="2354400" y="1501375"/>
            <a:ext cx="1629000" cy="270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3" name="Google Shape;473;p42"/>
          <p:cNvSpPr/>
          <p:nvPr/>
        </p:nvSpPr>
        <p:spPr>
          <a:xfrm>
            <a:off x="3965475" y="1215025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z</a:t>
            </a:r>
            <a:r>
              <a:rPr baseline="-25000" lang="zh-CN"/>
              <a:t>1</a:t>
            </a:r>
            <a:endParaRPr baseline="-25000"/>
          </a:p>
        </p:txBody>
      </p:sp>
      <p:sp>
        <p:nvSpPr>
          <p:cNvPr id="474" name="Google Shape;474;p42"/>
          <p:cNvSpPr/>
          <p:nvPr/>
        </p:nvSpPr>
        <p:spPr>
          <a:xfrm>
            <a:off x="3965475" y="1999050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z</a:t>
            </a:r>
            <a:r>
              <a:rPr baseline="-25000" lang="zh-CN"/>
              <a:t>2</a:t>
            </a:r>
            <a:endParaRPr baseline="-25000"/>
          </a:p>
        </p:txBody>
      </p:sp>
      <p:sp>
        <p:nvSpPr>
          <p:cNvPr id="475" name="Google Shape;475;p42"/>
          <p:cNvSpPr/>
          <p:nvPr/>
        </p:nvSpPr>
        <p:spPr>
          <a:xfrm>
            <a:off x="3965475" y="3243300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z</a:t>
            </a:r>
            <a:r>
              <a:rPr baseline="-25000" lang="zh-CN"/>
              <a:t>M</a:t>
            </a:r>
            <a:endParaRPr baseline="-25000"/>
          </a:p>
        </p:txBody>
      </p:sp>
      <p:sp>
        <p:nvSpPr>
          <p:cNvPr id="476" name="Google Shape;476;p42"/>
          <p:cNvSpPr txBox="1"/>
          <p:nvPr/>
        </p:nvSpPr>
        <p:spPr>
          <a:xfrm>
            <a:off x="3824300" y="2631213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…</a:t>
            </a:r>
            <a:endParaRPr b="1"/>
          </a:p>
        </p:txBody>
      </p:sp>
      <p:pic>
        <p:nvPicPr>
          <p:cNvPr id="477" name="Google Shape;47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0763" y="1321975"/>
            <a:ext cx="22574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2388" y="2078775"/>
            <a:ext cx="1152525" cy="400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9" name="Google Shape;479;p42"/>
          <p:cNvCxnSpPr>
            <a:stCxn id="464" idx="6"/>
            <a:endCxn id="474" idx="2"/>
          </p:cNvCxnSpPr>
          <p:nvPr/>
        </p:nvCxnSpPr>
        <p:spPr>
          <a:xfrm>
            <a:off x="2345350" y="2074075"/>
            <a:ext cx="16200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0" name="Google Shape;480;p42"/>
          <p:cNvCxnSpPr>
            <a:stCxn id="463" idx="6"/>
            <a:endCxn id="474" idx="2"/>
          </p:cNvCxnSpPr>
          <p:nvPr/>
        </p:nvCxnSpPr>
        <p:spPr>
          <a:xfrm>
            <a:off x="2345350" y="1296875"/>
            <a:ext cx="1620000" cy="9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42"/>
          <p:cNvCxnSpPr>
            <a:stCxn id="465" idx="6"/>
            <a:endCxn id="475" idx="2"/>
          </p:cNvCxnSpPr>
          <p:nvPr/>
        </p:nvCxnSpPr>
        <p:spPr>
          <a:xfrm>
            <a:off x="2345350" y="2851275"/>
            <a:ext cx="1620000" cy="67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2" name="Google Shape;482;p42"/>
          <p:cNvCxnSpPr>
            <a:stCxn id="465" idx="6"/>
            <a:endCxn id="474" idx="2"/>
          </p:cNvCxnSpPr>
          <p:nvPr/>
        </p:nvCxnSpPr>
        <p:spPr>
          <a:xfrm flipH="1" rot="10800000">
            <a:off x="2345350" y="2285475"/>
            <a:ext cx="1620000" cy="5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3" name="Google Shape;483;p42"/>
          <p:cNvCxnSpPr>
            <a:stCxn id="466" idx="6"/>
            <a:endCxn id="475" idx="2"/>
          </p:cNvCxnSpPr>
          <p:nvPr/>
        </p:nvCxnSpPr>
        <p:spPr>
          <a:xfrm flipH="1" rot="10800000">
            <a:off x="2345350" y="3529700"/>
            <a:ext cx="1620000" cy="67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4" name="Google Shape;484;p42"/>
          <p:cNvCxnSpPr>
            <a:stCxn id="466" idx="6"/>
            <a:endCxn id="474" idx="2"/>
          </p:cNvCxnSpPr>
          <p:nvPr/>
        </p:nvCxnSpPr>
        <p:spPr>
          <a:xfrm flipH="1" rot="10800000">
            <a:off x="2345350" y="2285300"/>
            <a:ext cx="1620000" cy="19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5" name="Google Shape;485;p42"/>
          <p:cNvCxnSpPr>
            <a:stCxn id="463" idx="6"/>
            <a:endCxn id="475" idx="2"/>
          </p:cNvCxnSpPr>
          <p:nvPr/>
        </p:nvCxnSpPr>
        <p:spPr>
          <a:xfrm>
            <a:off x="2345350" y="1296875"/>
            <a:ext cx="1620000" cy="22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6" name="Google Shape;486;p42"/>
          <p:cNvCxnSpPr>
            <a:stCxn id="464" idx="6"/>
            <a:endCxn id="475" idx="2"/>
          </p:cNvCxnSpPr>
          <p:nvPr/>
        </p:nvCxnSpPr>
        <p:spPr>
          <a:xfrm>
            <a:off x="2345350" y="2074075"/>
            <a:ext cx="1620000" cy="14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7" name="Google Shape;487;p42"/>
          <p:cNvSpPr/>
          <p:nvPr/>
        </p:nvSpPr>
        <p:spPr>
          <a:xfrm>
            <a:off x="5756900" y="1658475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y</a:t>
            </a:r>
            <a:r>
              <a:rPr baseline="-25000" lang="zh-CN"/>
              <a:t>1</a:t>
            </a:r>
            <a:endParaRPr baseline="-25000"/>
          </a:p>
        </p:txBody>
      </p:sp>
      <p:sp>
        <p:nvSpPr>
          <p:cNvPr id="488" name="Google Shape;488;p42"/>
          <p:cNvSpPr/>
          <p:nvPr/>
        </p:nvSpPr>
        <p:spPr>
          <a:xfrm>
            <a:off x="5756900" y="2756850"/>
            <a:ext cx="588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y</a:t>
            </a:r>
            <a:r>
              <a:rPr baseline="-25000" lang="zh-CN"/>
              <a:t>K</a:t>
            </a:r>
            <a:endParaRPr baseline="-25000"/>
          </a:p>
        </p:txBody>
      </p:sp>
      <p:sp>
        <p:nvSpPr>
          <p:cNvPr id="489" name="Google Shape;489;p42"/>
          <p:cNvSpPr txBox="1"/>
          <p:nvPr/>
        </p:nvSpPr>
        <p:spPr>
          <a:xfrm>
            <a:off x="5621000" y="2215863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…</a:t>
            </a:r>
            <a:endParaRPr b="1"/>
          </a:p>
        </p:txBody>
      </p:sp>
      <p:cxnSp>
        <p:nvCxnSpPr>
          <p:cNvPr id="490" name="Google Shape;490;p42"/>
          <p:cNvCxnSpPr>
            <a:stCxn id="473" idx="6"/>
            <a:endCxn id="487" idx="2"/>
          </p:cNvCxnSpPr>
          <p:nvPr/>
        </p:nvCxnSpPr>
        <p:spPr>
          <a:xfrm>
            <a:off x="4554075" y="1501375"/>
            <a:ext cx="12027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1" name="Google Shape;491;p42"/>
          <p:cNvCxnSpPr>
            <a:stCxn id="473" idx="6"/>
            <a:endCxn id="488" idx="2"/>
          </p:cNvCxnSpPr>
          <p:nvPr/>
        </p:nvCxnSpPr>
        <p:spPr>
          <a:xfrm>
            <a:off x="4554075" y="1501375"/>
            <a:ext cx="1202700" cy="15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2" name="Google Shape;492;p42"/>
          <p:cNvCxnSpPr>
            <a:stCxn id="474" idx="6"/>
            <a:endCxn id="488" idx="2"/>
          </p:cNvCxnSpPr>
          <p:nvPr/>
        </p:nvCxnSpPr>
        <p:spPr>
          <a:xfrm>
            <a:off x="4554075" y="2285400"/>
            <a:ext cx="1202700" cy="7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" name="Google Shape;493;p42"/>
          <p:cNvCxnSpPr>
            <a:stCxn id="474" idx="6"/>
            <a:endCxn id="487" idx="2"/>
          </p:cNvCxnSpPr>
          <p:nvPr/>
        </p:nvCxnSpPr>
        <p:spPr>
          <a:xfrm flipH="1" rot="10800000">
            <a:off x="4554075" y="1944900"/>
            <a:ext cx="1202700" cy="3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4" name="Google Shape;494;p42"/>
          <p:cNvCxnSpPr>
            <a:stCxn id="475" idx="6"/>
            <a:endCxn id="487" idx="2"/>
          </p:cNvCxnSpPr>
          <p:nvPr/>
        </p:nvCxnSpPr>
        <p:spPr>
          <a:xfrm flipH="1" rot="10800000">
            <a:off x="4554075" y="1944750"/>
            <a:ext cx="1202700" cy="15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5" name="Google Shape;495;p42"/>
          <p:cNvCxnSpPr>
            <a:stCxn id="475" idx="6"/>
            <a:endCxn id="488" idx="2"/>
          </p:cNvCxnSpPr>
          <p:nvPr/>
        </p:nvCxnSpPr>
        <p:spPr>
          <a:xfrm flipH="1" rot="10800000">
            <a:off x="4554075" y="3043050"/>
            <a:ext cx="1202700" cy="48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96" name="Google Shape;496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0488" y="2616813"/>
            <a:ext cx="127635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0913" y="3137625"/>
            <a:ext cx="20955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99463" y="4102363"/>
            <a:ext cx="5114925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42"/>
          <p:cNvSpPr txBox="1"/>
          <p:nvPr/>
        </p:nvSpPr>
        <p:spPr>
          <a:xfrm>
            <a:off x="226375" y="218250"/>
            <a:ext cx="6728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300">
                <a:solidFill>
                  <a:srgbClr val="666666"/>
                </a:solidFill>
              </a:rPr>
              <a:t>Full-connected Feed-forward Neural Networks</a:t>
            </a:r>
            <a:endParaRPr b="1" sz="2300">
              <a:solidFill>
                <a:srgbClr val="666666"/>
              </a:solidFill>
            </a:endParaRPr>
          </a:p>
        </p:txBody>
      </p:sp>
      <p:sp>
        <p:nvSpPr>
          <p:cNvPr id="500" name="Google Shape;500;p42"/>
          <p:cNvSpPr/>
          <p:nvPr/>
        </p:nvSpPr>
        <p:spPr>
          <a:xfrm>
            <a:off x="5505725" y="4147400"/>
            <a:ext cx="1847400" cy="76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2"/>
          <p:cNvSpPr txBox="1"/>
          <p:nvPr/>
        </p:nvSpPr>
        <p:spPr>
          <a:xfrm>
            <a:off x="5908200" y="6895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CN">
                <a:solidFill>
                  <a:srgbClr val="666666"/>
                </a:solidFill>
              </a:rPr>
              <a:t>multilayer perceptron (MLP)</a:t>
            </a:r>
            <a:endParaRPr b="1" i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ParticleNetLite++</a:t>
            </a:r>
            <a:endParaRPr/>
          </a:p>
        </p:txBody>
      </p:sp>
      <p:sp>
        <p:nvSpPr>
          <p:cNvPr id="507" name="Google Shape;507;p43"/>
          <p:cNvSpPr txBox="1"/>
          <p:nvPr>
            <p:ph type="title"/>
          </p:nvPr>
        </p:nvSpPr>
        <p:spPr>
          <a:xfrm>
            <a:off x="311700" y="51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CN" sz="2020">
                <a:solidFill>
                  <a:srgbClr val="666666"/>
                </a:solidFill>
              </a:rPr>
              <a:t>Dynamic Graph Convolutional Neural Networks</a:t>
            </a:r>
            <a:endParaRPr b="1" sz="2020">
              <a:solidFill>
                <a:srgbClr val="666666"/>
              </a:solidFill>
            </a:endParaRPr>
          </a:p>
        </p:txBody>
      </p:sp>
      <p:pic>
        <p:nvPicPr>
          <p:cNvPr id="508" name="Google Shape;50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2619" y="976900"/>
            <a:ext cx="2124169" cy="374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986827"/>
            <a:ext cx="2124175" cy="3928073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3"/>
          <p:cNvSpPr/>
          <p:nvPr/>
        </p:nvSpPr>
        <p:spPr>
          <a:xfrm>
            <a:off x="3384500" y="1620925"/>
            <a:ext cx="2327400" cy="15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</a:t>
            </a:r>
            <a:r>
              <a:rPr lang="zh-CN"/>
              <a:t>ncoder</a:t>
            </a:r>
            <a:endParaRPr/>
          </a:p>
        </p:txBody>
      </p:sp>
      <p:sp>
        <p:nvSpPr>
          <p:cNvPr id="511" name="Google Shape;511;p43"/>
          <p:cNvSpPr/>
          <p:nvPr/>
        </p:nvSpPr>
        <p:spPr>
          <a:xfrm>
            <a:off x="3384500" y="3316500"/>
            <a:ext cx="2327400" cy="1356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Decoder</a:t>
            </a:r>
            <a:endParaRPr/>
          </a:p>
        </p:txBody>
      </p:sp>
      <p:cxnSp>
        <p:nvCxnSpPr>
          <p:cNvPr id="512" name="Google Shape;512;p43"/>
          <p:cNvCxnSpPr>
            <a:stCxn id="510" idx="2"/>
            <a:endCxn id="511" idx="0"/>
          </p:cNvCxnSpPr>
          <p:nvPr/>
        </p:nvCxnSpPr>
        <p:spPr>
          <a:xfrm>
            <a:off x="4548200" y="3160225"/>
            <a:ext cx="0" cy="1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3" name="Google Shape;513;p43"/>
          <p:cNvSpPr/>
          <p:nvPr/>
        </p:nvSpPr>
        <p:spPr>
          <a:xfrm>
            <a:off x="3643700" y="932725"/>
            <a:ext cx="1809000" cy="5727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Dataset</a:t>
            </a:r>
            <a:endParaRPr/>
          </a:p>
        </p:txBody>
      </p:sp>
      <p:cxnSp>
        <p:nvCxnSpPr>
          <p:cNvPr id="514" name="Google Shape;514;p43"/>
          <p:cNvCxnSpPr>
            <a:stCxn id="513" idx="4"/>
            <a:endCxn id="510" idx="0"/>
          </p:cNvCxnSpPr>
          <p:nvPr/>
        </p:nvCxnSpPr>
        <p:spPr>
          <a:xfrm>
            <a:off x="4548200" y="1505425"/>
            <a:ext cx="0" cy="11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ParticleNetLite++</a:t>
            </a:r>
            <a:endParaRPr/>
          </a:p>
        </p:txBody>
      </p:sp>
      <p:sp>
        <p:nvSpPr>
          <p:cNvPr id="520" name="Google Shape;520;p44"/>
          <p:cNvSpPr txBox="1"/>
          <p:nvPr>
            <p:ph type="title"/>
          </p:nvPr>
        </p:nvSpPr>
        <p:spPr>
          <a:xfrm>
            <a:off x="311700" y="51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CN" sz="2020">
                <a:solidFill>
                  <a:srgbClr val="666666"/>
                </a:solidFill>
              </a:rPr>
              <a:t>Dynamic Graph Convolutional Neural Networks</a:t>
            </a:r>
            <a:endParaRPr b="1" sz="2020">
              <a:solidFill>
                <a:srgbClr val="666666"/>
              </a:solidFill>
            </a:endParaRPr>
          </a:p>
        </p:txBody>
      </p:sp>
      <p:pic>
        <p:nvPicPr>
          <p:cNvPr id="521" name="Google Shape;52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2619" y="976900"/>
            <a:ext cx="2124169" cy="374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986827"/>
            <a:ext cx="2124175" cy="3928073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44"/>
          <p:cNvSpPr/>
          <p:nvPr/>
        </p:nvSpPr>
        <p:spPr>
          <a:xfrm>
            <a:off x="3384500" y="1620925"/>
            <a:ext cx="2327400" cy="15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Encoder</a:t>
            </a:r>
            <a:endParaRPr/>
          </a:p>
        </p:txBody>
      </p:sp>
      <p:sp>
        <p:nvSpPr>
          <p:cNvPr id="524" name="Google Shape;524;p44"/>
          <p:cNvSpPr/>
          <p:nvPr/>
        </p:nvSpPr>
        <p:spPr>
          <a:xfrm>
            <a:off x="3384500" y="3316500"/>
            <a:ext cx="2327400" cy="1356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Decoder</a:t>
            </a:r>
            <a:endParaRPr/>
          </a:p>
        </p:txBody>
      </p:sp>
      <p:cxnSp>
        <p:nvCxnSpPr>
          <p:cNvPr id="525" name="Google Shape;525;p44"/>
          <p:cNvCxnSpPr>
            <a:stCxn id="523" idx="2"/>
            <a:endCxn id="524" idx="0"/>
          </p:cNvCxnSpPr>
          <p:nvPr/>
        </p:nvCxnSpPr>
        <p:spPr>
          <a:xfrm>
            <a:off x="4548200" y="3160225"/>
            <a:ext cx="0" cy="1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6" name="Google Shape;526;p44"/>
          <p:cNvSpPr/>
          <p:nvPr/>
        </p:nvSpPr>
        <p:spPr>
          <a:xfrm>
            <a:off x="3643700" y="932725"/>
            <a:ext cx="1809000" cy="5727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Dataset</a:t>
            </a:r>
            <a:endParaRPr/>
          </a:p>
        </p:txBody>
      </p:sp>
      <p:cxnSp>
        <p:nvCxnSpPr>
          <p:cNvPr id="527" name="Google Shape;527;p44"/>
          <p:cNvCxnSpPr>
            <a:stCxn id="526" idx="4"/>
            <a:endCxn id="523" idx="0"/>
          </p:cNvCxnSpPr>
          <p:nvPr/>
        </p:nvCxnSpPr>
        <p:spPr>
          <a:xfrm>
            <a:off x="4548200" y="1505425"/>
            <a:ext cx="0" cy="11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8" name="Google Shape;528;p44"/>
          <p:cNvSpPr/>
          <p:nvPr/>
        </p:nvSpPr>
        <p:spPr>
          <a:xfrm>
            <a:off x="6130550" y="3278075"/>
            <a:ext cx="2544600" cy="1448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ParticleNetLite++</a:t>
            </a:r>
            <a:endParaRPr/>
          </a:p>
        </p:txBody>
      </p:sp>
      <p:sp>
        <p:nvSpPr>
          <p:cNvPr id="534" name="Google Shape;534;p45"/>
          <p:cNvSpPr txBox="1"/>
          <p:nvPr>
            <p:ph type="title"/>
          </p:nvPr>
        </p:nvSpPr>
        <p:spPr>
          <a:xfrm>
            <a:off x="311700" y="51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CN" sz="2020">
                <a:solidFill>
                  <a:srgbClr val="666666"/>
                </a:solidFill>
              </a:rPr>
              <a:t>Dynamic Graph Convolutional Neural Networks</a:t>
            </a:r>
            <a:endParaRPr b="1" sz="2020">
              <a:solidFill>
                <a:srgbClr val="666666"/>
              </a:solidFill>
            </a:endParaRPr>
          </a:p>
        </p:txBody>
      </p:sp>
      <p:pic>
        <p:nvPicPr>
          <p:cNvPr id="535" name="Google Shape;53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2619" y="976900"/>
            <a:ext cx="2124169" cy="374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986827"/>
            <a:ext cx="2124175" cy="3928073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45"/>
          <p:cNvSpPr/>
          <p:nvPr/>
        </p:nvSpPr>
        <p:spPr>
          <a:xfrm>
            <a:off x="3384500" y="1620925"/>
            <a:ext cx="2327400" cy="15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Encoder</a:t>
            </a:r>
            <a:endParaRPr/>
          </a:p>
        </p:txBody>
      </p:sp>
      <p:sp>
        <p:nvSpPr>
          <p:cNvPr id="538" name="Google Shape;538;p45"/>
          <p:cNvSpPr/>
          <p:nvPr/>
        </p:nvSpPr>
        <p:spPr>
          <a:xfrm>
            <a:off x="3384500" y="3316500"/>
            <a:ext cx="2327400" cy="1356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Decoder</a:t>
            </a:r>
            <a:endParaRPr/>
          </a:p>
        </p:txBody>
      </p:sp>
      <p:cxnSp>
        <p:nvCxnSpPr>
          <p:cNvPr id="539" name="Google Shape;539;p45"/>
          <p:cNvCxnSpPr>
            <a:stCxn id="537" idx="2"/>
            <a:endCxn id="538" idx="0"/>
          </p:cNvCxnSpPr>
          <p:nvPr/>
        </p:nvCxnSpPr>
        <p:spPr>
          <a:xfrm>
            <a:off x="4548200" y="3160225"/>
            <a:ext cx="0" cy="1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0" name="Google Shape;540;p45"/>
          <p:cNvSpPr/>
          <p:nvPr/>
        </p:nvSpPr>
        <p:spPr>
          <a:xfrm>
            <a:off x="3643700" y="932725"/>
            <a:ext cx="1809000" cy="5727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Dataset</a:t>
            </a:r>
            <a:endParaRPr/>
          </a:p>
        </p:txBody>
      </p:sp>
      <p:cxnSp>
        <p:nvCxnSpPr>
          <p:cNvPr id="541" name="Google Shape;541;p45"/>
          <p:cNvCxnSpPr>
            <a:stCxn id="540" idx="4"/>
            <a:endCxn id="537" idx="0"/>
          </p:cNvCxnSpPr>
          <p:nvPr/>
        </p:nvCxnSpPr>
        <p:spPr>
          <a:xfrm>
            <a:off x="4548200" y="1505425"/>
            <a:ext cx="0" cy="11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2" name="Google Shape;542;p45"/>
          <p:cNvSpPr/>
          <p:nvPr/>
        </p:nvSpPr>
        <p:spPr>
          <a:xfrm>
            <a:off x="6284500" y="1557550"/>
            <a:ext cx="2254800" cy="1693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5"/>
          <p:cNvSpPr txBox="1"/>
          <p:nvPr/>
        </p:nvSpPr>
        <p:spPr>
          <a:xfrm>
            <a:off x="8611750" y="2001250"/>
            <a:ext cx="425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900">
                <a:solidFill>
                  <a:srgbClr val="FF0000"/>
                </a:solidFill>
              </a:rPr>
              <a:t>?</a:t>
            </a:r>
            <a:endParaRPr b="1" sz="39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6666"/>
                </a:solidFill>
              </a:rPr>
              <a:t>EdgeConv</a:t>
            </a:r>
            <a:endParaRPr b="1">
              <a:solidFill>
                <a:srgbClr val="666666"/>
              </a:solidFill>
            </a:endParaRPr>
          </a:p>
        </p:txBody>
      </p:sp>
      <p:pic>
        <p:nvPicPr>
          <p:cNvPr id="549" name="Google Shape;54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986827"/>
            <a:ext cx="2124175" cy="3928073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46"/>
          <p:cNvSpPr/>
          <p:nvPr/>
        </p:nvSpPr>
        <p:spPr>
          <a:xfrm>
            <a:off x="878375" y="1430750"/>
            <a:ext cx="697200" cy="516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6"/>
          <p:cNvSpPr txBox="1"/>
          <p:nvPr/>
        </p:nvSpPr>
        <p:spPr>
          <a:xfrm>
            <a:off x="3712750" y="724425"/>
            <a:ext cx="3785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K-Nearest-Neighbors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Goal: To make every particle and his k neighbors as a graph.</a:t>
            </a:r>
            <a:endParaRPr/>
          </a:p>
        </p:txBody>
      </p:sp>
      <p:pic>
        <p:nvPicPr>
          <p:cNvPr id="552" name="Google Shape;55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7925" y="2005025"/>
            <a:ext cx="2235750" cy="15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6666"/>
                </a:solidFill>
              </a:rPr>
              <a:t>EdgeConv</a:t>
            </a:r>
            <a:endParaRPr b="1">
              <a:solidFill>
                <a:srgbClr val="666666"/>
              </a:solidFill>
            </a:endParaRPr>
          </a:p>
        </p:txBody>
      </p:sp>
      <p:pic>
        <p:nvPicPr>
          <p:cNvPr id="558" name="Google Shape;55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986827"/>
            <a:ext cx="2124175" cy="3928073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47"/>
          <p:cNvSpPr/>
          <p:nvPr/>
        </p:nvSpPr>
        <p:spPr>
          <a:xfrm>
            <a:off x="878375" y="1430750"/>
            <a:ext cx="697200" cy="516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7"/>
          <p:cNvSpPr txBox="1"/>
          <p:nvPr/>
        </p:nvSpPr>
        <p:spPr>
          <a:xfrm>
            <a:off x="3712750" y="724425"/>
            <a:ext cx="3785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K-Nearest-Neighbors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Goal: To make every particle and his k neighbors as a graph.</a:t>
            </a:r>
            <a:endParaRPr/>
          </a:p>
        </p:txBody>
      </p:sp>
      <p:pic>
        <p:nvPicPr>
          <p:cNvPr id="561" name="Google Shape;56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7925" y="2005025"/>
            <a:ext cx="2235750" cy="15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47"/>
          <p:cNvSpPr/>
          <p:nvPr/>
        </p:nvSpPr>
        <p:spPr>
          <a:xfrm>
            <a:off x="3921025" y="1771125"/>
            <a:ext cx="3377700" cy="1887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47"/>
          <p:cNvSpPr txBox="1"/>
          <p:nvPr/>
        </p:nvSpPr>
        <p:spPr>
          <a:xfrm>
            <a:off x="6701050" y="2743800"/>
            <a:ext cx="5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k=5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6666"/>
                </a:solidFill>
              </a:rPr>
              <a:t>EdgeConv</a:t>
            </a:r>
            <a:endParaRPr b="1">
              <a:solidFill>
                <a:srgbClr val="666666"/>
              </a:solidFill>
            </a:endParaRPr>
          </a:p>
        </p:txBody>
      </p:sp>
      <p:pic>
        <p:nvPicPr>
          <p:cNvPr id="569" name="Google Shape;56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986827"/>
            <a:ext cx="2124175" cy="3928073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48"/>
          <p:cNvSpPr/>
          <p:nvPr/>
        </p:nvSpPr>
        <p:spPr>
          <a:xfrm>
            <a:off x="878375" y="1430750"/>
            <a:ext cx="1430700" cy="516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8"/>
          <p:cNvSpPr txBox="1"/>
          <p:nvPr/>
        </p:nvSpPr>
        <p:spPr>
          <a:xfrm>
            <a:off x="3721825" y="865325"/>
            <a:ext cx="378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Use particle features to update the edge features</a:t>
            </a:r>
            <a:endParaRPr/>
          </a:p>
        </p:txBody>
      </p:sp>
      <p:pic>
        <p:nvPicPr>
          <p:cNvPr id="572" name="Google Shape;57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9200" y="1566050"/>
            <a:ext cx="3969410" cy="306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6666"/>
                </a:solidFill>
              </a:rPr>
              <a:t>EdgeConv</a:t>
            </a:r>
            <a:endParaRPr b="1">
              <a:solidFill>
                <a:srgbClr val="666666"/>
              </a:solidFill>
            </a:endParaRPr>
          </a:p>
        </p:txBody>
      </p:sp>
      <p:pic>
        <p:nvPicPr>
          <p:cNvPr id="578" name="Google Shape;57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986827"/>
            <a:ext cx="2124175" cy="3928073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49"/>
          <p:cNvSpPr/>
          <p:nvPr/>
        </p:nvSpPr>
        <p:spPr>
          <a:xfrm>
            <a:off x="878375" y="1430750"/>
            <a:ext cx="1430700" cy="516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9"/>
          <p:cNvSpPr txBox="1"/>
          <p:nvPr/>
        </p:nvSpPr>
        <p:spPr>
          <a:xfrm>
            <a:off x="3712750" y="724425"/>
            <a:ext cx="378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Use edge features to update particle features</a:t>
            </a:r>
            <a:endParaRPr/>
          </a:p>
        </p:txBody>
      </p:sp>
      <p:pic>
        <p:nvPicPr>
          <p:cNvPr id="581" name="Google Shape;581;p49"/>
          <p:cNvPicPr preferRelativeResize="0"/>
          <p:nvPr/>
        </p:nvPicPr>
        <p:blipFill rotWithShape="1">
          <a:blip r:embed="rId4">
            <a:alphaModFix/>
          </a:blip>
          <a:srcRect b="0" l="49728" r="0" t="0"/>
          <a:stretch/>
        </p:blipFill>
        <p:spPr>
          <a:xfrm>
            <a:off x="4011575" y="1995975"/>
            <a:ext cx="3069325" cy="2003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49"/>
          <p:cNvSpPr/>
          <p:nvPr/>
        </p:nvSpPr>
        <p:spPr>
          <a:xfrm>
            <a:off x="3767075" y="2363475"/>
            <a:ext cx="606600" cy="51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3" name="Google Shape;583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7938" y="1340025"/>
            <a:ext cx="2134729" cy="8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6666"/>
                </a:solidFill>
              </a:rPr>
              <a:t>EdgeConv</a:t>
            </a:r>
            <a:endParaRPr b="1">
              <a:solidFill>
                <a:srgbClr val="666666"/>
              </a:solidFill>
            </a:endParaRPr>
          </a:p>
        </p:txBody>
      </p:sp>
      <p:pic>
        <p:nvPicPr>
          <p:cNvPr id="589" name="Google Shape;58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986827"/>
            <a:ext cx="2124175" cy="3928073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50"/>
          <p:cNvSpPr/>
          <p:nvPr/>
        </p:nvSpPr>
        <p:spPr>
          <a:xfrm>
            <a:off x="1593750" y="1995975"/>
            <a:ext cx="742500" cy="2658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1" name="Google Shape;59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4450" y="1389300"/>
            <a:ext cx="2951250" cy="2813975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50"/>
          <p:cNvSpPr/>
          <p:nvPr/>
        </p:nvSpPr>
        <p:spPr>
          <a:xfrm>
            <a:off x="3911975" y="1389300"/>
            <a:ext cx="597600" cy="287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CN"/>
              <a:t>x</a:t>
            </a:r>
            <a:r>
              <a:rPr b="1" baseline="-25000" i="1" lang="zh-CN"/>
              <a:t>1</a:t>
            </a:r>
            <a:endParaRPr b="1" baseline="-25000"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CN"/>
              <a:t>x</a:t>
            </a:r>
            <a:r>
              <a:rPr b="1" baseline="-25000" i="1" lang="zh-CN"/>
              <a:t>2</a:t>
            </a:r>
            <a:endParaRPr b="1" baseline="-25000"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CN"/>
              <a:t>x</a:t>
            </a:r>
            <a:r>
              <a:rPr b="1" baseline="-25000" i="1" lang="zh-CN"/>
              <a:t>3</a:t>
            </a:r>
            <a:endParaRPr b="1" baseline="-25000"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CN"/>
              <a:t>x</a:t>
            </a:r>
            <a:r>
              <a:rPr b="1" baseline="-25000" i="1" lang="zh-CN"/>
              <a:t>4</a:t>
            </a:r>
            <a:endParaRPr b="1" baseline="-25000"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CN"/>
              <a:t>x</a:t>
            </a:r>
            <a:r>
              <a:rPr b="1" baseline="-25000" i="1" lang="zh-CN"/>
              <a:t>5</a:t>
            </a:r>
            <a:endParaRPr b="1" baseline="-25000"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CN"/>
              <a:t>x</a:t>
            </a:r>
            <a:r>
              <a:rPr b="1" baseline="-25000" i="1" lang="zh-CN"/>
              <a:t>6</a:t>
            </a:r>
            <a:endParaRPr b="1" baseline="-25000"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CN"/>
              <a:t>x</a:t>
            </a:r>
            <a:r>
              <a:rPr b="1" baseline="-25000" i="1" lang="zh-CN"/>
              <a:t>7</a:t>
            </a:r>
            <a:endParaRPr b="1" baseline="-25000"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CN"/>
              <a:t>.</a:t>
            </a:r>
            <a:endParaRPr b="1"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CN"/>
              <a:t>.</a:t>
            </a:r>
            <a:endParaRPr b="1"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CN"/>
              <a:t>.</a:t>
            </a:r>
            <a:endParaRPr b="1"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CN"/>
              <a:t>.</a:t>
            </a:r>
            <a:endParaRPr b="1"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CN"/>
              <a:t>x</a:t>
            </a:r>
            <a:r>
              <a:rPr b="1" baseline="-25000" i="1" lang="zh-CN"/>
              <a:t>N</a:t>
            </a:r>
            <a:endParaRPr b="1" baseline="-25000" i="1"/>
          </a:p>
        </p:txBody>
      </p:sp>
      <p:sp>
        <p:nvSpPr>
          <p:cNvPr id="593" name="Google Shape;593;p50"/>
          <p:cNvSpPr txBox="1"/>
          <p:nvPr/>
        </p:nvSpPr>
        <p:spPr>
          <a:xfrm>
            <a:off x="3513525" y="706325"/>
            <a:ext cx="154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Updated Dataset</a:t>
            </a:r>
            <a:endParaRPr/>
          </a:p>
        </p:txBody>
      </p:sp>
      <p:sp>
        <p:nvSpPr>
          <p:cNvPr id="594" name="Google Shape;594;p50"/>
          <p:cNvSpPr/>
          <p:nvPr/>
        </p:nvSpPr>
        <p:spPr>
          <a:xfrm>
            <a:off x="4618313" y="2633238"/>
            <a:ext cx="407400" cy="32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6666"/>
                </a:solidFill>
              </a:rPr>
              <a:t>EdgeConv</a:t>
            </a:r>
            <a:endParaRPr b="1">
              <a:solidFill>
                <a:srgbClr val="666666"/>
              </a:solidFill>
            </a:endParaRPr>
          </a:p>
        </p:txBody>
      </p:sp>
      <p:pic>
        <p:nvPicPr>
          <p:cNvPr id="600" name="Google Shape;60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986827"/>
            <a:ext cx="2124175" cy="3928073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51"/>
          <p:cNvSpPr/>
          <p:nvPr/>
        </p:nvSpPr>
        <p:spPr>
          <a:xfrm>
            <a:off x="2263875" y="1684325"/>
            <a:ext cx="362100" cy="2662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51"/>
          <p:cNvSpPr txBox="1"/>
          <p:nvPr/>
        </p:nvSpPr>
        <p:spPr>
          <a:xfrm>
            <a:off x="4145200" y="1981400"/>
            <a:ext cx="3803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666666"/>
                </a:solidFill>
                <a:highlight>
                  <a:srgbClr val="FFFFFF"/>
                </a:highlight>
              </a:rPr>
              <a:t>With the deepening of the number of deep network layers：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CN" sz="1800">
                <a:solidFill>
                  <a:srgbClr val="666666"/>
                </a:solidFill>
                <a:highlight>
                  <a:srgbClr val="FFFFFF"/>
                </a:highlight>
              </a:rPr>
              <a:t>gradient disappearance, 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CN" sz="1800">
                <a:solidFill>
                  <a:srgbClr val="666666"/>
                </a:solidFill>
                <a:highlight>
                  <a:srgbClr val="FFFFFF"/>
                </a:highlight>
              </a:rPr>
              <a:t>gradient explosion, 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CN" sz="1800">
                <a:solidFill>
                  <a:srgbClr val="666666"/>
                </a:solidFill>
                <a:highlight>
                  <a:srgbClr val="FFFFFF"/>
                </a:highlight>
              </a:rPr>
              <a:t>overfitting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CN" sz="1800">
                <a:solidFill>
                  <a:srgbClr val="666666"/>
                </a:solidFill>
                <a:highlight>
                  <a:srgbClr val="FFFFFF"/>
                </a:highlight>
              </a:rPr>
              <a:t>consumption of computing resources. </a:t>
            </a:r>
            <a:endParaRPr sz="2000">
              <a:solidFill>
                <a:srgbClr val="666666"/>
              </a:solidFill>
            </a:endParaRPr>
          </a:p>
        </p:txBody>
      </p:sp>
      <p:sp>
        <p:nvSpPr>
          <p:cNvPr id="603" name="Google Shape;603;p51"/>
          <p:cNvSpPr txBox="1"/>
          <p:nvPr/>
        </p:nvSpPr>
        <p:spPr>
          <a:xfrm>
            <a:off x="4373775" y="950825"/>
            <a:ext cx="3033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500">
                <a:solidFill>
                  <a:srgbClr val="666666"/>
                </a:solidFill>
              </a:rPr>
              <a:t>S</a:t>
            </a:r>
            <a:r>
              <a:rPr b="1" lang="zh-CN" sz="2500">
                <a:solidFill>
                  <a:srgbClr val="666666"/>
                </a:solidFill>
              </a:rPr>
              <a:t>kip Connect</a:t>
            </a:r>
            <a:endParaRPr b="1" sz="25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ctrTitle"/>
          </p:nvPr>
        </p:nvSpPr>
        <p:spPr>
          <a:xfrm>
            <a:off x="311700" y="246525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4480"/>
              <a:t>Introduction</a:t>
            </a:r>
            <a:endParaRPr sz="4480"/>
          </a:p>
        </p:txBody>
      </p:sp>
      <p:sp>
        <p:nvSpPr>
          <p:cNvPr id="87" name="Google Shape;87;p16"/>
          <p:cNvSpPr/>
          <p:nvPr/>
        </p:nvSpPr>
        <p:spPr>
          <a:xfrm>
            <a:off x="3838200" y="2236700"/>
            <a:ext cx="878400" cy="525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signal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4716600" y="824025"/>
            <a:ext cx="1113900" cy="1041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/>
              <a:t>CMS detector</a:t>
            </a:r>
            <a:endParaRPr sz="1300"/>
          </a:p>
        </p:txBody>
      </p:sp>
      <p:sp>
        <p:nvSpPr>
          <p:cNvPr id="89" name="Google Shape;89;p16"/>
          <p:cNvSpPr/>
          <p:nvPr/>
        </p:nvSpPr>
        <p:spPr>
          <a:xfrm>
            <a:off x="5830500" y="2236700"/>
            <a:ext cx="878400" cy="525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bkg</a:t>
            </a:r>
            <a:endParaRPr/>
          </a:p>
        </p:txBody>
      </p:sp>
      <p:cxnSp>
        <p:nvCxnSpPr>
          <p:cNvPr id="90" name="Google Shape;90;p16"/>
          <p:cNvCxnSpPr/>
          <p:nvPr/>
        </p:nvCxnSpPr>
        <p:spPr>
          <a:xfrm flipH="1">
            <a:off x="4277400" y="1729700"/>
            <a:ext cx="611400" cy="5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6"/>
          <p:cNvCxnSpPr/>
          <p:nvPr/>
        </p:nvCxnSpPr>
        <p:spPr>
          <a:xfrm>
            <a:off x="5685600" y="1720400"/>
            <a:ext cx="584100" cy="51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6"/>
          <p:cNvSpPr/>
          <p:nvPr/>
        </p:nvSpPr>
        <p:spPr>
          <a:xfrm>
            <a:off x="3838200" y="3117300"/>
            <a:ext cx="2870700" cy="71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L1 trigger system</a:t>
            </a:r>
            <a:endParaRPr/>
          </a:p>
        </p:txBody>
      </p:sp>
      <p:cxnSp>
        <p:nvCxnSpPr>
          <p:cNvPr id="93" name="Google Shape;93;p16"/>
          <p:cNvCxnSpPr/>
          <p:nvPr/>
        </p:nvCxnSpPr>
        <p:spPr>
          <a:xfrm flipH="1">
            <a:off x="4263875" y="2764125"/>
            <a:ext cx="9000" cy="3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6"/>
          <p:cNvCxnSpPr/>
          <p:nvPr/>
        </p:nvCxnSpPr>
        <p:spPr>
          <a:xfrm flipH="1">
            <a:off x="6265200" y="2781238"/>
            <a:ext cx="9000" cy="3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6"/>
          <p:cNvSpPr/>
          <p:nvPr/>
        </p:nvSpPr>
        <p:spPr>
          <a:xfrm>
            <a:off x="4834350" y="4308850"/>
            <a:ext cx="878400" cy="525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signal</a:t>
            </a:r>
            <a:endParaRPr/>
          </a:p>
        </p:txBody>
      </p:sp>
      <p:cxnSp>
        <p:nvCxnSpPr>
          <p:cNvPr id="96" name="Google Shape;96;p16"/>
          <p:cNvCxnSpPr>
            <a:stCxn id="92" idx="2"/>
            <a:endCxn id="95" idx="0"/>
          </p:cNvCxnSpPr>
          <p:nvPr/>
        </p:nvCxnSpPr>
        <p:spPr>
          <a:xfrm>
            <a:off x="5273550" y="3832800"/>
            <a:ext cx="0" cy="47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6"/>
          <p:cNvSpPr/>
          <p:nvPr/>
        </p:nvSpPr>
        <p:spPr>
          <a:xfrm>
            <a:off x="2807150" y="2622725"/>
            <a:ext cx="833112" cy="633852"/>
          </a:xfrm>
          <a:prstGeom prst="lightningBol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479700" y="3237000"/>
            <a:ext cx="2544000" cy="476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Machine</a:t>
            </a:r>
            <a:r>
              <a:rPr lang="zh-CN"/>
              <a:t> Learning Algorithm</a:t>
            </a:r>
            <a:endParaRPr/>
          </a:p>
        </p:txBody>
      </p:sp>
      <p:cxnSp>
        <p:nvCxnSpPr>
          <p:cNvPr id="99" name="Google Shape;99;p16"/>
          <p:cNvCxnSpPr>
            <a:stCxn id="98" idx="3"/>
            <a:endCxn id="92" idx="1"/>
          </p:cNvCxnSpPr>
          <p:nvPr/>
        </p:nvCxnSpPr>
        <p:spPr>
          <a:xfrm>
            <a:off x="3023700" y="3475050"/>
            <a:ext cx="81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6"/>
          <p:cNvSpPr/>
          <p:nvPr/>
        </p:nvSpPr>
        <p:spPr>
          <a:xfrm>
            <a:off x="3640250" y="2047625"/>
            <a:ext cx="3278100" cy="887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479700" y="726400"/>
            <a:ext cx="3000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How can we measure the collision events as data?</a:t>
            </a:r>
            <a:endParaRPr sz="2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6666"/>
                </a:solidFill>
              </a:rPr>
              <a:t>Why Dynamic?</a:t>
            </a:r>
            <a:endParaRPr b="1">
              <a:solidFill>
                <a:srgbClr val="666666"/>
              </a:solidFill>
            </a:endParaRPr>
          </a:p>
        </p:txBody>
      </p:sp>
      <p:pic>
        <p:nvPicPr>
          <p:cNvPr id="609" name="Google Shape;60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44" y="1017725"/>
            <a:ext cx="2124169" cy="3749999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52"/>
          <p:cNvSpPr/>
          <p:nvPr/>
        </p:nvSpPr>
        <p:spPr>
          <a:xfrm>
            <a:off x="326000" y="1611875"/>
            <a:ext cx="2417700" cy="624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52"/>
          <p:cNvSpPr txBox="1"/>
          <p:nvPr/>
        </p:nvSpPr>
        <p:spPr>
          <a:xfrm>
            <a:off x="3072000" y="1724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pseudorapidity-azimuth space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6666"/>
                </a:solidFill>
              </a:rPr>
              <a:t>Why Dynamic?</a:t>
            </a:r>
            <a:endParaRPr b="1">
              <a:solidFill>
                <a:srgbClr val="666666"/>
              </a:solidFill>
            </a:endParaRPr>
          </a:p>
        </p:txBody>
      </p:sp>
      <p:pic>
        <p:nvPicPr>
          <p:cNvPr id="617" name="Google Shape;61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44" y="1017725"/>
            <a:ext cx="2124169" cy="3749999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53"/>
          <p:cNvSpPr/>
          <p:nvPr/>
        </p:nvSpPr>
        <p:spPr>
          <a:xfrm>
            <a:off x="293588" y="2259300"/>
            <a:ext cx="2417700" cy="624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53"/>
          <p:cNvSpPr txBox="1"/>
          <p:nvPr/>
        </p:nvSpPr>
        <p:spPr>
          <a:xfrm>
            <a:off x="3072000" y="2333825"/>
            <a:ext cx="15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Euclidean space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6666"/>
                </a:solidFill>
              </a:rPr>
              <a:t>Global Pooling</a:t>
            </a:r>
            <a:endParaRPr b="1">
              <a:solidFill>
                <a:srgbClr val="666666"/>
              </a:solidFill>
            </a:endParaRPr>
          </a:p>
        </p:txBody>
      </p:sp>
      <p:pic>
        <p:nvPicPr>
          <p:cNvPr id="625" name="Google Shape;62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44" y="1017725"/>
            <a:ext cx="2124169" cy="3749999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54"/>
          <p:cNvSpPr/>
          <p:nvPr/>
        </p:nvSpPr>
        <p:spPr>
          <a:xfrm>
            <a:off x="293600" y="2906800"/>
            <a:ext cx="2417700" cy="358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54"/>
          <p:cNvSpPr txBox="1"/>
          <p:nvPr/>
        </p:nvSpPr>
        <p:spPr>
          <a:xfrm>
            <a:off x="4210800" y="1720525"/>
            <a:ext cx="36855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232629"/>
                </a:solidFill>
                <a:highlight>
                  <a:srgbClr val="FFFFFF"/>
                </a:highlight>
              </a:rPr>
              <a:t>With Global pooling reduces the dimensionality from 3D to 1D. </a:t>
            </a:r>
            <a:endParaRPr sz="115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CN" sz="1150">
                <a:solidFill>
                  <a:srgbClr val="232629"/>
                </a:solidFill>
                <a:highlight>
                  <a:srgbClr val="FFFFFF"/>
                </a:highlight>
              </a:rPr>
              <a:t>(phi, eta, pT)</a:t>
            </a:r>
            <a:endParaRPr b="1" i="1" sz="115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232629"/>
                </a:solidFill>
                <a:highlight>
                  <a:srgbClr val="FFFFFF"/>
                </a:highlight>
              </a:rPr>
              <a:t>Therefore Global pooling outputs 1 response for every feature map. This can be the maximum or the average or whatever other pooling operation you use.</a:t>
            </a:r>
            <a:endParaRPr sz="115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326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232629"/>
                </a:solidFill>
                <a:highlight>
                  <a:srgbClr val="FFFFFF"/>
                </a:highlight>
              </a:rPr>
              <a:t>(sum, median, mean, average. maximum, operation)</a:t>
            </a:r>
            <a:endParaRPr sz="1150">
              <a:solidFill>
                <a:srgbClr val="2326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5"/>
          <p:cNvSpPr txBox="1"/>
          <p:nvPr>
            <p:ph type="title"/>
          </p:nvPr>
        </p:nvSpPr>
        <p:spPr>
          <a:xfrm>
            <a:off x="311700" y="282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Experiments Results</a:t>
            </a:r>
            <a:endParaRPr/>
          </a:p>
        </p:txBody>
      </p:sp>
      <p:pic>
        <p:nvPicPr>
          <p:cNvPr id="633" name="Google Shape;63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425" y="954325"/>
            <a:ext cx="3939151" cy="26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5175" y="3906800"/>
            <a:ext cx="6093651" cy="8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Next Stage</a:t>
            </a:r>
            <a:endParaRPr/>
          </a:p>
        </p:txBody>
      </p:sp>
      <p:sp>
        <p:nvSpPr>
          <p:cNvPr id="640" name="Google Shape;640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Use more methods to verify the model accuracy (Cross-validation KFold)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Reduce the size of events to reduce the computational cost.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Find the optimal parameters combination both for computational cost and accuracy.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Finish the final report (plan to make the complete mathematical inference and operation, also offer different learning strategies for data.)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Organize the implementation code and add detailed comments.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66666"/>
                </a:solidFill>
              </a:rPr>
              <a:t>Reference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646" name="Google Shape;646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/>
              <a:t>[1] Qu, Huilin, and Loukas Gouskos. "Jet tagging via particle clouds." Physical Review D 101.5 (2020): 056019.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500"/>
              <a:t>[2] I. Henrion, J. Brehmer, J. Bruna, K. Cho, K. Cranmer, G. Louppe, and G. Rochette, “Neural Message Passing for Jet Physics,” in Deep Learning for Physical Sciences Workshop at the 31st Conference on Neural Information Processing Systems (NIPS) (2017).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500"/>
              <a:t>[3] P. T. Komiske, E. M. Metodiev, and J. Thaler, “Energy Flow Networks: Deep Sets for Particle Jets,” JHEP 01, 121 (2019), arXiv:1810.05165 [hep-ph].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500"/>
              <a:t>[4] Y. Wang, Y. Sun, Z. Liu, S. E. Sarma, M. M. Bronstein, and J. M. Solomon, “Dynamic graph cnn for learning on point clouds,” ACM Trans. Graph. 38, 146 (2019).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8"/>
          <p:cNvSpPr txBox="1"/>
          <p:nvPr>
            <p:ph type="title"/>
          </p:nvPr>
        </p:nvSpPr>
        <p:spPr>
          <a:xfrm>
            <a:off x="311700" y="1904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CN" sz="5000">
                <a:solidFill>
                  <a:srgbClr val="666666"/>
                </a:solidFill>
              </a:rPr>
              <a:t>Thanks</a:t>
            </a:r>
            <a:endParaRPr b="1" sz="5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ctrTitle"/>
          </p:nvPr>
        </p:nvSpPr>
        <p:spPr>
          <a:xfrm>
            <a:off x="311700" y="246525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Introduction</a:t>
            </a: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71" y="2739000"/>
            <a:ext cx="2404600" cy="212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5535150" y="1194275"/>
            <a:ext cx="30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pseudorapidity-azimuth space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875" y="701775"/>
            <a:ext cx="2273641" cy="19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0924" y="1409775"/>
            <a:ext cx="1342475" cy="5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49125" y="3196400"/>
            <a:ext cx="1596025" cy="8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97550" y="1746875"/>
            <a:ext cx="4294052" cy="210718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3042625" y="4473400"/>
            <a:ext cx="21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/>
              <a:t>pT</a:t>
            </a:r>
            <a:r>
              <a:rPr lang="zh-CN"/>
              <a:t>: </a:t>
            </a:r>
            <a:r>
              <a:rPr i="1" lang="zh-CN"/>
              <a:t>momentum (energy)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ctrTitle"/>
          </p:nvPr>
        </p:nvSpPr>
        <p:spPr>
          <a:xfrm>
            <a:off x="311700" y="246525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Introduction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71" y="2739000"/>
            <a:ext cx="2404600" cy="212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5535150" y="1194275"/>
            <a:ext cx="30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pseudorapidity-azimuth space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875" y="701775"/>
            <a:ext cx="2273641" cy="19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0924" y="1409775"/>
            <a:ext cx="1342475" cy="5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 rotWithShape="1">
          <a:blip r:embed="rId6">
            <a:alphaModFix/>
          </a:blip>
          <a:srcRect b="66656" l="0" r="0" t="0"/>
          <a:stretch/>
        </p:blipFill>
        <p:spPr>
          <a:xfrm>
            <a:off x="2949125" y="3196400"/>
            <a:ext cx="1596025" cy="27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97550" y="1746875"/>
            <a:ext cx="4294052" cy="210718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2838525" y="3854075"/>
            <a:ext cx="21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/>
              <a:t>pT</a:t>
            </a:r>
            <a:r>
              <a:rPr lang="zh-CN"/>
              <a:t>: </a:t>
            </a:r>
            <a:r>
              <a:rPr i="1" lang="zh-CN"/>
              <a:t>momentum (energy)</a:t>
            </a:r>
            <a:endParaRPr i="1"/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6">
            <a:alphaModFix/>
          </a:blip>
          <a:srcRect b="0" l="0" r="0" t="66656"/>
          <a:stretch/>
        </p:blipFill>
        <p:spPr>
          <a:xfrm>
            <a:off x="3000925" y="3576900"/>
            <a:ext cx="1596025" cy="2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ctrTitle"/>
          </p:nvPr>
        </p:nvSpPr>
        <p:spPr>
          <a:xfrm>
            <a:off x="311700" y="246525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Introduction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71" y="2739000"/>
            <a:ext cx="2404600" cy="212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5535150" y="1194275"/>
            <a:ext cx="30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pseudorapidity-azimuth space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875" y="777975"/>
            <a:ext cx="2273641" cy="19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0924" y="1409775"/>
            <a:ext cx="1342475" cy="5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 rotWithShape="1">
          <a:blip r:embed="rId6">
            <a:alphaModFix/>
          </a:blip>
          <a:srcRect b="66656" l="0" r="0" t="0"/>
          <a:stretch/>
        </p:blipFill>
        <p:spPr>
          <a:xfrm>
            <a:off x="2949125" y="3196400"/>
            <a:ext cx="1596025" cy="27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97550" y="1746875"/>
            <a:ext cx="4294052" cy="210718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/>
        </p:nvSpPr>
        <p:spPr>
          <a:xfrm>
            <a:off x="2838525" y="3854075"/>
            <a:ext cx="21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/>
              <a:t>pT</a:t>
            </a:r>
            <a:r>
              <a:rPr lang="zh-CN"/>
              <a:t>: </a:t>
            </a:r>
            <a:r>
              <a:rPr i="1" lang="zh-CN"/>
              <a:t>momentum (energy)</a:t>
            </a:r>
            <a:endParaRPr i="1"/>
          </a:p>
        </p:txBody>
      </p:sp>
      <p:pic>
        <p:nvPicPr>
          <p:cNvPr id="139" name="Google Shape;139;p19"/>
          <p:cNvPicPr preferRelativeResize="0"/>
          <p:nvPr/>
        </p:nvPicPr>
        <p:blipFill rotWithShape="1">
          <a:blip r:embed="rId6">
            <a:alphaModFix/>
          </a:blip>
          <a:srcRect b="0" l="0" r="0" t="66656"/>
          <a:stretch/>
        </p:blipFill>
        <p:spPr>
          <a:xfrm>
            <a:off x="3000925" y="3576900"/>
            <a:ext cx="1596025" cy="27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/>
        </p:nvSpPr>
        <p:spPr>
          <a:xfrm>
            <a:off x="4092150" y="4464100"/>
            <a:ext cx="48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offer sufficient background to represent event as a graph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Invariance in events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1"/>
          <p:cNvPicPr preferRelativeResize="0"/>
          <p:nvPr/>
        </p:nvPicPr>
        <p:blipFill rotWithShape="1">
          <a:blip r:embed="rId3">
            <a:alphaModFix/>
          </a:blip>
          <a:srcRect b="0" l="17823" r="24439" t="0"/>
          <a:stretch/>
        </p:blipFill>
        <p:spPr>
          <a:xfrm>
            <a:off x="0" y="0"/>
            <a:ext cx="4572001" cy="3252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0"/>
            <a:ext cx="4572000" cy="324825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/>
        </p:nvSpPr>
        <p:spPr>
          <a:xfrm>
            <a:off x="2607975" y="3495400"/>
            <a:ext cx="4727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5000">
                <a:solidFill>
                  <a:schemeClr val="dk2"/>
                </a:solidFill>
              </a:rPr>
              <a:t>Deep Learning</a:t>
            </a:r>
            <a:endParaRPr b="1" sz="5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