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87" r:id="rId4"/>
    <p:sldId id="274" r:id="rId5"/>
    <p:sldId id="275" r:id="rId6"/>
    <p:sldId id="276" r:id="rId7"/>
    <p:sldId id="281" r:id="rId8"/>
    <p:sldId id="283" r:id="rId9"/>
    <p:sldId id="284" r:id="rId10"/>
    <p:sldId id="285" r:id="rId11"/>
    <p:sldId id="286" r:id="rId12"/>
    <p:sldId id="278" r:id="rId13"/>
    <p:sldId id="277" r:id="rId14"/>
    <p:sldId id="279" r:id="rId15"/>
    <p:sldId id="280" r:id="rId16"/>
    <p:sldId id="289" r:id="rId17"/>
    <p:sldId id="288" r:id="rId18"/>
    <p:sldId id="262" r:id="rId1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6824" autoAdjust="0"/>
  </p:normalViewPr>
  <p:slideViewPr>
    <p:cSldViewPr showGuides="1">
      <p:cViewPr varScale="1">
        <p:scale>
          <a:sx n="70" d="100"/>
          <a:sy n="70" d="100"/>
        </p:scale>
        <p:origin x="504" y="6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2018年5月3日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0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21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2018年5月3日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124744"/>
            <a:ext cx="8329031" cy="3155583"/>
          </a:xfrm>
        </p:spPr>
        <p:txBody>
          <a:bodyPr rtlCol="0"/>
          <a:lstStyle/>
          <a:p>
            <a:r>
              <a:rPr lang="en-US" altLang="zh-CN" sz="4800" dirty="0" smtClean="0">
                <a:latin typeface="Bell MT" panose="02020503060305020303" pitchFamily="18" charset="0"/>
              </a:rPr>
              <a:t>Job Shop Scheduling Problem </a:t>
            </a:r>
            <a:r>
              <a:rPr lang="en-US" altLang="zh-CN" sz="4800" dirty="0">
                <a:latin typeface="Bell MT" panose="02020503060305020303" pitchFamily="18" charset="0"/>
              </a:rPr>
              <a:t>using </a:t>
            </a:r>
            <a:r>
              <a:rPr lang="en-US" altLang="zh-CN" sz="4800" dirty="0" smtClean="0">
                <a:latin typeface="Bell MT" panose="02020503060305020303" pitchFamily="18" charset="0"/>
              </a:rPr>
              <a:t>Genetic Algorithm, Simulated Data</a:t>
            </a:r>
            <a:endParaRPr lang="zh-CN" altLang="zh-CN" sz="4800" dirty="0">
              <a:latin typeface="Bell MT" panose="020205030603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Bell MT" panose="02020503060305020303" pitchFamily="18" charset="0"/>
                <a:sym typeface="Arial" panose="020B0604020202020204" pitchFamily="34" charset="0"/>
              </a:rPr>
              <a:t>Shi </a:t>
            </a:r>
            <a:r>
              <a:rPr lang="en-US" altLang="zh-CN" dirty="0" err="1" smtClean="0">
                <a:latin typeface="Bell MT" panose="02020503060305020303" pitchFamily="18" charset="0"/>
                <a:sym typeface="Arial" panose="020B0604020202020204" pitchFamily="34" charset="0"/>
              </a:rPr>
              <a:t>Yuanjie</a:t>
            </a:r>
            <a:r>
              <a:rPr lang="en-US" altLang="zh-CN" dirty="0" smtClean="0">
                <a:latin typeface="Bell MT" panose="02020503060305020303" pitchFamily="18" charset="0"/>
                <a:sym typeface="Arial" panose="020B0604020202020204" pitchFamily="34" charset="0"/>
              </a:rPr>
              <a:t>, Chen </a:t>
            </a:r>
            <a:r>
              <a:rPr lang="en-US" altLang="zh-CN" dirty="0" err="1" smtClean="0">
                <a:latin typeface="Bell MT" panose="02020503060305020303" pitchFamily="18" charset="0"/>
                <a:sym typeface="Arial" panose="020B0604020202020204" pitchFamily="34" charset="0"/>
              </a:rPr>
              <a:t>Junjie</a:t>
            </a:r>
            <a:endParaRPr lang="zh-CN" altLang="en-US" dirty="0">
              <a:latin typeface="Bell MT" panose="02020503060305020303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lumMod val="75000"/>
                  </a:prstClr>
                </a:solidFill>
              </a:rPr>
              <a:t>Genetic </a:t>
            </a:r>
            <a:r>
              <a:rPr lang="en-US" altLang="zh-CN" dirty="0" smtClean="0">
                <a:solidFill>
                  <a:prstClr val="black">
                    <a:lumMod val="75000"/>
                  </a:prstClr>
                </a:solidFill>
              </a:rPr>
              <a:t>Algorithm-mutate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Bell MT" panose="02020503060305020303" pitchFamily="18" charset="0"/>
              </a:rPr>
              <a:t>First, randomly selects the individual from the population</a:t>
            </a:r>
          </a:p>
          <a:p>
            <a:r>
              <a:rPr lang="en-US" altLang="zh-CN" sz="2000" dirty="0" smtClean="0">
                <a:latin typeface="Bell MT" panose="02020503060305020303" pitchFamily="18" charset="0"/>
              </a:rPr>
              <a:t>Then, selects the variation positions pos1 and pos2, </a:t>
            </a:r>
          </a:p>
          <a:p>
            <a:r>
              <a:rPr lang="en-US" altLang="zh-CN" sz="2000" dirty="0" smtClean="0">
                <a:latin typeface="Bell MT" panose="02020503060305020303" pitchFamily="18" charset="0"/>
              </a:rPr>
              <a:t>Next, swaps the processing steps of the pos1 and pos2 bits in the individual.</a:t>
            </a:r>
          </a:p>
          <a:p>
            <a:r>
              <a:rPr lang="en-US" altLang="zh-CN" sz="2000" dirty="0" smtClean="0">
                <a:latin typeface="Bell MT" panose="02020503060305020303" pitchFamily="18" charset="0"/>
              </a:rPr>
              <a:t>Finally, the process the </a:t>
            </a:r>
            <a:r>
              <a:rPr lang="en-US" altLang="zh-CN" sz="2000" dirty="0" smtClean="0">
                <a:solidFill>
                  <a:prstClr val="black"/>
                </a:solidFill>
                <a:latin typeface="Bell MT" panose="02020503060305020303" pitchFamily="18" charset="0"/>
              </a:rPr>
              <a:t>corresponding</a:t>
            </a:r>
            <a:r>
              <a:rPr lang="en-US" altLang="zh-CN" sz="2000" dirty="0" smtClean="0">
                <a:latin typeface="Bell MT" panose="02020503060305020303" pitchFamily="18" charset="0"/>
              </a:rPr>
              <a:t> machine orders.</a:t>
            </a:r>
            <a:endParaRPr lang="zh-CN" altLang="en-US" sz="2000" dirty="0">
              <a:latin typeface="Bell MT" panose="02020503060305020303" pitchFamily="18" charset="0"/>
            </a:endParaRPr>
          </a:p>
        </p:txBody>
      </p: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7462564" y="980728"/>
            <a:ext cx="216024" cy="216024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78065"/>
              </p:ext>
            </p:extLst>
          </p:nvPr>
        </p:nvGraphicFramePr>
        <p:xfrm>
          <a:off x="1912324" y="3526429"/>
          <a:ext cx="9145024" cy="416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</a:tblGrid>
              <a:tr h="416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705543" y="3311444"/>
            <a:ext cx="6405217" cy="3126432"/>
            <a:chOff x="2786458" y="3506502"/>
            <a:chExt cx="6405217" cy="312643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004935" y="3506502"/>
              <a:ext cx="0" cy="297329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786458" y="6256980"/>
              <a:ext cx="2016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Bell MT" panose="02020503060305020303" pitchFamily="18" charset="0"/>
                </a:rPr>
                <a:t>processing order</a:t>
              </a:r>
              <a:endParaRPr lang="zh-CN" altLang="en-US" dirty="0">
                <a:latin typeface="Bell MT" panose="02020503060305020303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131054" y="6263602"/>
              <a:ext cx="2060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Bell MT" panose="02020503060305020303" pitchFamily="18" charset="0"/>
                </a:rPr>
                <a:t>processing machine</a:t>
              </a:r>
              <a:endParaRPr lang="zh-CN" altLang="en-US" dirty="0">
                <a:latin typeface="Bell MT" panose="02020503060305020303" pitchFamily="18" charset="0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89407"/>
              </p:ext>
            </p:extLst>
          </p:nvPr>
        </p:nvGraphicFramePr>
        <p:xfrm>
          <a:off x="1912324" y="4562792"/>
          <a:ext cx="9145024" cy="416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</a:tblGrid>
              <a:tr h="416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8090"/>
              </p:ext>
            </p:extLst>
          </p:nvPr>
        </p:nvGraphicFramePr>
        <p:xfrm>
          <a:off x="1923848" y="5652504"/>
          <a:ext cx="9145024" cy="416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</a:tblGrid>
              <a:tr h="416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606430" y="3942469"/>
            <a:ext cx="2101599" cy="662493"/>
            <a:chOff x="2606430" y="3942469"/>
            <a:chExt cx="2101599" cy="662493"/>
          </a:xfrm>
        </p:grpSpPr>
        <p:sp>
          <p:nvSpPr>
            <p:cNvPr id="12" name="左大括号 11"/>
            <p:cNvSpPr/>
            <p:nvPr/>
          </p:nvSpPr>
          <p:spPr>
            <a:xfrm rot="16200000">
              <a:off x="3430566" y="3217446"/>
              <a:ext cx="354647" cy="1804693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06430" y="4204852"/>
              <a:ext cx="2101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Bell MT" panose="02020503060305020303" pitchFamily="18" charset="0"/>
                  <a:ea typeface="微软雅黑" panose="020B0503020204020204" pitchFamily="34" charset="-122"/>
                </a:rPr>
                <a:t>variation positions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76241" y="4978175"/>
            <a:ext cx="1860617" cy="666364"/>
            <a:chOff x="6776241" y="4978175"/>
            <a:chExt cx="1860617" cy="666364"/>
          </a:xfrm>
        </p:grpSpPr>
        <p:sp>
          <p:nvSpPr>
            <p:cNvPr id="13" name="左大括号 12"/>
            <p:cNvSpPr/>
            <p:nvPr/>
          </p:nvSpPr>
          <p:spPr>
            <a:xfrm rot="16200000">
              <a:off x="7501264" y="4253152"/>
              <a:ext cx="354647" cy="1804693"/>
            </a:xfrm>
            <a:prstGeom prst="lef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23291" y="5244429"/>
              <a:ext cx="1813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  <a:latin typeface="Bell MT" panose="02020503060305020303" pitchFamily="18" charset="0"/>
                  <a:ea typeface="微软雅黑" panose="020B0503020204020204" pitchFamily="34" charset="-122"/>
                </a:rPr>
                <a:t>Machine orders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013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lumMod val="75000"/>
                  </a:prstClr>
                </a:solidFill>
              </a:rPr>
              <a:t>Genetic </a:t>
            </a:r>
            <a:r>
              <a:rPr lang="en-US" altLang="zh-CN" dirty="0" err="1" smtClean="0">
                <a:solidFill>
                  <a:prstClr val="black">
                    <a:lumMod val="75000"/>
                  </a:prstClr>
                </a:solidFill>
              </a:rPr>
              <a:t>Algorithm-pros&amp;cons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latin typeface="Bell MT" panose="02020503060305020303" pitchFamily="18" charset="0"/>
              </a:rPr>
              <a:t>1. Fast and random search capabilities.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Bell MT" panose="02020503060305020303" pitchFamily="18" charset="0"/>
              </a:rPr>
              <a:t>2. With potential parallelism, multiple individuals can be compared at the same </a:t>
            </a:r>
            <a:r>
              <a:rPr lang="en-US" altLang="zh-CN" sz="2000" dirty="0" smtClean="0">
                <a:latin typeface="Bell MT" panose="02020503060305020303" pitchFamily="18" charset="0"/>
              </a:rPr>
              <a:t>time.</a:t>
            </a:r>
          </a:p>
          <a:p>
            <a:r>
              <a:rPr lang="en-US" altLang="zh-CN" sz="2000" dirty="0" smtClean="0">
                <a:latin typeface="Bell MT" panose="02020503060305020303" pitchFamily="18" charset="0"/>
              </a:rPr>
              <a:t>3</a:t>
            </a:r>
            <a:r>
              <a:rPr lang="en-US" altLang="zh-CN" sz="2000" dirty="0">
                <a:latin typeface="Bell MT" panose="02020503060305020303" pitchFamily="18" charset="0"/>
              </a:rPr>
              <a:t>. Search using the evaluation function inspired, the process is simple</a:t>
            </a:r>
          </a:p>
          <a:p>
            <a:r>
              <a:rPr lang="en-US" altLang="zh-CN" sz="2000" dirty="0">
                <a:latin typeface="Bell MT" panose="02020503060305020303" pitchFamily="18" charset="0"/>
              </a:rPr>
              <a:t>4. Use probabilistic mechanisms to iterate, with randomness.</a:t>
            </a:r>
          </a:p>
          <a:p>
            <a:r>
              <a:rPr lang="en-US" altLang="zh-CN" sz="2000" dirty="0">
                <a:latin typeface="Bell MT" panose="02020503060305020303" pitchFamily="18" charset="0"/>
              </a:rPr>
              <a:t>5. Extensible, easy to integrate with other algorithms</a:t>
            </a:r>
            <a:endParaRPr lang="zh-CN" altLang="en-US" sz="2000" dirty="0">
              <a:latin typeface="Bell MT" panose="02020503060305020303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latin typeface="Bell MT" panose="02020503060305020303" pitchFamily="18" charset="0"/>
              </a:rPr>
              <a:t>1. </a:t>
            </a:r>
            <a:r>
              <a:rPr lang="en-US" altLang="zh-CN" sz="2000" dirty="0" smtClean="0">
                <a:latin typeface="Bell MT" panose="02020503060305020303" pitchFamily="18" charset="0"/>
              </a:rPr>
              <a:t>complicated programming</a:t>
            </a:r>
            <a:r>
              <a:rPr lang="en-US" altLang="zh-CN" sz="2000" dirty="0">
                <a:latin typeface="Bell MT" panose="02020503060305020303" pitchFamily="18" charset="0"/>
              </a:rPr>
              <a:t>.</a:t>
            </a:r>
          </a:p>
          <a:p>
            <a:r>
              <a:rPr lang="en-US" altLang="zh-CN" sz="2000" dirty="0">
                <a:latin typeface="Bell MT" panose="02020503060305020303" pitchFamily="18" charset="0"/>
              </a:rPr>
              <a:t>2. </a:t>
            </a:r>
            <a:r>
              <a:rPr lang="en-US" altLang="zh-CN" sz="2000" dirty="0" smtClean="0">
                <a:latin typeface="Bell MT" panose="02020503060305020303" pitchFamily="18" charset="0"/>
              </a:rPr>
              <a:t>It requires </a:t>
            </a:r>
            <a:r>
              <a:rPr lang="en-US" altLang="zh-CN" sz="2000" dirty="0">
                <a:latin typeface="Bell MT" panose="02020503060305020303" pitchFamily="18" charset="0"/>
              </a:rPr>
              <a:t>many </a:t>
            </a:r>
            <a:r>
              <a:rPr lang="en-US" altLang="zh-CN" sz="2000" dirty="0" smtClean="0">
                <a:latin typeface="Bell MT" panose="02020503060305020303" pitchFamily="18" charset="0"/>
              </a:rPr>
              <a:t>parameters </a:t>
            </a:r>
            <a:r>
              <a:rPr lang="en-US" altLang="zh-CN" sz="2000" dirty="0">
                <a:latin typeface="Bell MT" panose="02020503060305020303" pitchFamily="18" charset="0"/>
              </a:rPr>
              <a:t>and the choice of </a:t>
            </a:r>
            <a:r>
              <a:rPr lang="en-US" altLang="zh-CN" sz="2000" dirty="0" smtClean="0">
                <a:latin typeface="Bell MT" panose="02020503060305020303" pitchFamily="18" charset="0"/>
              </a:rPr>
              <a:t>them seriously </a:t>
            </a:r>
            <a:r>
              <a:rPr lang="en-US" altLang="zh-CN" sz="2000" dirty="0">
                <a:latin typeface="Bell MT" panose="02020503060305020303" pitchFamily="18" charset="0"/>
              </a:rPr>
              <a:t>affects the quality of the </a:t>
            </a:r>
            <a:r>
              <a:rPr lang="en-US" altLang="zh-CN" sz="2000" dirty="0" smtClean="0">
                <a:latin typeface="Bell MT" panose="02020503060305020303" pitchFamily="18" charset="0"/>
              </a:rPr>
              <a:t>solution. But now it </a:t>
            </a:r>
            <a:r>
              <a:rPr lang="en-US" altLang="zh-CN" sz="2000" dirty="0">
                <a:latin typeface="Bell MT" panose="02020503060305020303" pitchFamily="18" charset="0"/>
              </a:rPr>
              <a:t>is impossible to obtain the parameters using the formula.</a:t>
            </a:r>
          </a:p>
          <a:p>
            <a:r>
              <a:rPr lang="en-US" altLang="zh-CN" sz="2000" dirty="0">
                <a:latin typeface="Bell MT" panose="02020503060305020303" pitchFamily="18" charset="0"/>
              </a:rPr>
              <a:t>3. There is no feedback information that can make use of the network in time. Therefore, the search speed of the algorithm is slow. 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r>
              <a:rPr lang="en-US" altLang="zh-CN" sz="2000" dirty="0" smtClean="0">
                <a:latin typeface="Bell MT" panose="02020503060305020303" pitchFamily="18" charset="0"/>
              </a:rPr>
              <a:t>4</a:t>
            </a:r>
            <a:r>
              <a:rPr lang="en-US" altLang="zh-CN" sz="2000" dirty="0">
                <a:latin typeface="Bell MT" panose="02020503060305020303" pitchFamily="18" charset="0"/>
              </a:rPr>
              <a:t>. The algorithm has a certain dependence on the initial population selection.</a:t>
            </a:r>
          </a:p>
          <a:p>
            <a:r>
              <a:rPr lang="en-US" altLang="zh-CN" sz="2000" dirty="0">
                <a:latin typeface="Bell MT" panose="02020503060305020303" pitchFamily="18" charset="0"/>
              </a:rPr>
              <a:t>5. In practical applications, genetic algorithms are prone to premature convergence.</a:t>
            </a:r>
            <a:endParaRPr lang="zh-CN" altLang="en-US" sz="2000" dirty="0">
              <a:latin typeface="Bell MT" panose="02020503060305020303" pitchFamily="18" charset="0"/>
            </a:endParaRPr>
          </a:p>
        </p:txBody>
      </p:sp>
      <p:sp>
        <p:nvSpPr>
          <p:cNvPr id="3" name="动作按钮: 前进或下一项 2">
            <a:hlinkClick r:id="rId2" action="ppaction://hlinksldjump" highlightClick="1"/>
          </p:cNvPr>
          <p:cNvSpPr/>
          <p:nvPr/>
        </p:nvSpPr>
        <p:spPr>
          <a:xfrm>
            <a:off x="8326660" y="980728"/>
            <a:ext cx="216024" cy="288032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 toolbox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Bell MT" panose="02020503060305020303" pitchFamily="18" charset="0"/>
              </a:rPr>
              <a:t>(1) ranking function</a:t>
            </a:r>
            <a:r>
              <a:rPr lang="en-US" altLang="zh-CN" sz="2000" dirty="0">
                <a:latin typeface="Bell MT" panose="02020503060305020303" pitchFamily="18" charset="0"/>
              </a:rPr>
              <a:t>: Sort-based fitness allocation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algn="ctr"/>
            <a:r>
              <a:rPr lang="en-US" altLang="zh-CN" sz="2000" dirty="0" err="1" smtClean="0">
                <a:latin typeface="Bell MT" panose="02020503060305020303" pitchFamily="18" charset="0"/>
              </a:rPr>
              <a:t>FitnV</a:t>
            </a:r>
            <a:r>
              <a:rPr lang="en-US" altLang="zh-CN" sz="2000" dirty="0" smtClean="0">
                <a:latin typeface="Bell MT" panose="02020503060305020303" pitchFamily="18" charset="0"/>
              </a:rPr>
              <a:t> = ranking(</a:t>
            </a:r>
            <a:r>
              <a:rPr lang="en-US" altLang="zh-CN" sz="2000" dirty="0" err="1" smtClean="0">
                <a:latin typeface="Bell MT" panose="02020503060305020303" pitchFamily="18" charset="0"/>
              </a:rPr>
              <a:t>OjbV</a:t>
            </a:r>
            <a:r>
              <a:rPr lang="en-US" altLang="zh-CN" sz="2000" dirty="0" smtClean="0">
                <a:latin typeface="Bell MT" panose="02020503060305020303" pitchFamily="18" charset="0"/>
              </a:rPr>
              <a:t>)</a:t>
            </a:r>
          </a:p>
          <a:p>
            <a:r>
              <a:rPr lang="en-US" altLang="zh-CN" sz="2000" dirty="0" smtClean="0">
                <a:latin typeface="Bell MT" panose="02020503060305020303" pitchFamily="18" charset="0"/>
              </a:rPr>
              <a:t>(</a:t>
            </a:r>
            <a:r>
              <a:rPr lang="en-US" altLang="zh-CN" sz="2000" dirty="0">
                <a:latin typeface="Bell MT" panose="02020503060305020303" pitchFamily="18" charset="0"/>
              </a:rPr>
              <a:t>2)reins </a:t>
            </a:r>
            <a:r>
              <a:rPr lang="en-US" altLang="zh-CN" sz="2000" dirty="0" smtClean="0">
                <a:latin typeface="Bell MT" panose="02020503060305020303" pitchFamily="18" charset="0"/>
              </a:rPr>
              <a:t>function: reinserting </a:t>
            </a:r>
            <a:r>
              <a:rPr lang="en-US" altLang="zh-CN" sz="2000" dirty="0">
                <a:latin typeface="Bell MT" panose="02020503060305020303" pitchFamily="18" charset="0"/>
              </a:rPr>
              <a:t>children </a:t>
            </a:r>
            <a:r>
              <a:rPr lang="en-US" altLang="zh-CN" sz="2000" dirty="0" smtClean="0">
                <a:latin typeface="Bell MT" panose="02020503060305020303" pitchFamily="18" charset="0"/>
              </a:rPr>
              <a:t>generation into populations</a:t>
            </a:r>
          </a:p>
          <a:p>
            <a:pPr algn="ctr"/>
            <a:r>
              <a:rPr lang="en-US" altLang="zh-CN" sz="2000" dirty="0" smtClean="0">
                <a:latin typeface="Bell MT" panose="02020503060305020303" pitchFamily="18" charset="0"/>
              </a:rPr>
              <a:t>Chrome = reins(Chrome, </a:t>
            </a:r>
            <a:r>
              <a:rPr lang="en-US" altLang="zh-CN" sz="2000" dirty="0" err="1" smtClean="0">
                <a:latin typeface="Bell MT" panose="02020503060305020303" pitchFamily="18" charset="0"/>
              </a:rPr>
              <a:t>SelCh</a:t>
            </a:r>
            <a:r>
              <a:rPr lang="en-US" altLang="zh-CN" sz="2000" dirty="0" smtClean="0">
                <a:latin typeface="Bell MT" panose="02020503060305020303" pitchFamily="18" charset="0"/>
              </a:rPr>
              <a:t>)</a:t>
            </a:r>
            <a:endParaRPr lang="en-US" altLang="zh-CN" sz="2000" dirty="0">
              <a:latin typeface="Bell MT" panose="02020503060305020303" pitchFamily="18" charset="0"/>
            </a:endParaRPr>
          </a:p>
          <a:p>
            <a:r>
              <a:rPr lang="en-US" altLang="zh-CN" sz="2000" dirty="0" smtClean="0">
                <a:latin typeface="Bell MT" panose="02020503060305020303" pitchFamily="18" charset="0"/>
              </a:rPr>
              <a:t>(</a:t>
            </a:r>
            <a:r>
              <a:rPr lang="en-US" altLang="zh-CN" sz="2000" dirty="0">
                <a:latin typeface="Bell MT" panose="02020503060305020303" pitchFamily="18" charset="0"/>
              </a:rPr>
              <a:t>3)select function: </a:t>
            </a:r>
            <a:r>
              <a:rPr lang="en-US" altLang="zh-CN" sz="2000" dirty="0" smtClean="0">
                <a:latin typeface="Bell MT" panose="02020503060305020303" pitchFamily="18" charset="0"/>
              </a:rPr>
              <a:t>select </a:t>
            </a:r>
            <a:r>
              <a:rPr lang="en-US" altLang="zh-CN" sz="2000" dirty="0">
                <a:latin typeface="Bell MT" panose="02020503060305020303" pitchFamily="18" charset="0"/>
              </a:rPr>
              <a:t>individuals from the population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algn="ctr"/>
            <a:r>
              <a:rPr lang="en-US" altLang="zh-CN" sz="2000" dirty="0" err="1" smtClean="0">
                <a:latin typeface="Bell MT" panose="02020503060305020303" pitchFamily="18" charset="0"/>
              </a:rPr>
              <a:t>SelCh</a:t>
            </a:r>
            <a:r>
              <a:rPr lang="en-US" altLang="zh-CN" sz="2000" dirty="0" smtClean="0">
                <a:latin typeface="Bell MT" panose="02020503060305020303" pitchFamily="18" charset="0"/>
              </a:rPr>
              <a:t> = select(SEL_F, Chrome, </a:t>
            </a:r>
            <a:r>
              <a:rPr lang="en-US" altLang="zh-CN" sz="2000" dirty="0" err="1" smtClean="0">
                <a:latin typeface="Bell MT" panose="02020503060305020303" pitchFamily="18" charset="0"/>
              </a:rPr>
              <a:t>FinV</a:t>
            </a:r>
            <a:r>
              <a:rPr lang="en-US" altLang="zh-CN" sz="2000" dirty="0" smtClean="0">
                <a:latin typeface="Bell MT" panose="02020503060305020303" pitchFamily="18" charset="0"/>
              </a:rPr>
              <a:t>)</a:t>
            </a:r>
          </a:p>
          <a:p>
            <a:r>
              <a:rPr lang="en-US" altLang="zh-CN" sz="2000" dirty="0" smtClean="0">
                <a:latin typeface="Bell MT" panose="02020503060305020303" pitchFamily="18" charset="0"/>
              </a:rPr>
              <a:t>(</a:t>
            </a:r>
            <a:r>
              <a:rPr lang="en-US" altLang="zh-CN" sz="2000" dirty="0">
                <a:latin typeface="Bell MT" panose="02020503060305020303" pitchFamily="18" charset="0"/>
              </a:rPr>
              <a:t>4)rws function: </a:t>
            </a:r>
            <a:r>
              <a:rPr lang="en-US" altLang="zh-CN" sz="2000" dirty="0" smtClean="0">
                <a:latin typeface="Bell MT" panose="02020503060305020303" pitchFamily="18" charset="0"/>
              </a:rPr>
              <a:t>roulette wheel selection</a:t>
            </a:r>
          </a:p>
          <a:p>
            <a:pPr algn="ctr"/>
            <a:r>
              <a:rPr lang="en-US" altLang="zh-CN" sz="2000" dirty="0" smtClean="0">
                <a:latin typeface="Bell MT" panose="02020503060305020303" pitchFamily="18" charset="0"/>
              </a:rPr>
              <a:t>NewChrIx = rws(</a:t>
            </a:r>
            <a:r>
              <a:rPr lang="en-US" altLang="zh-CN" sz="2000" dirty="0" err="1" smtClean="0">
                <a:latin typeface="Bell MT" panose="02020503060305020303" pitchFamily="18" charset="0"/>
              </a:rPr>
              <a:t>FitnV</a:t>
            </a:r>
            <a:r>
              <a:rPr lang="en-US" altLang="zh-CN" sz="2000" dirty="0" smtClean="0">
                <a:latin typeface="Bell MT" panose="02020503060305020303" pitchFamily="18" charset="0"/>
              </a:rPr>
              <a:t>, </a:t>
            </a:r>
            <a:r>
              <a:rPr lang="en-US" altLang="zh-CN" sz="2000" dirty="0" err="1" smtClean="0">
                <a:latin typeface="Bell MT" panose="02020503060305020303" pitchFamily="18" charset="0"/>
              </a:rPr>
              <a:t>Nsel</a:t>
            </a:r>
            <a:r>
              <a:rPr lang="en-US" altLang="zh-CN" sz="2000" dirty="0" smtClean="0">
                <a:latin typeface="Bell MT" panose="02020503060305020303" pitchFamily="18" charset="0"/>
              </a:rPr>
              <a:t>)</a:t>
            </a:r>
            <a:endParaRPr lang="en-US" altLang="zh-CN" sz="2000" dirty="0">
              <a:latin typeface="Bell MT" panose="02020503060305020303" pitchFamily="18" charset="0"/>
            </a:endParaRPr>
          </a:p>
          <a:p>
            <a:r>
              <a:rPr lang="en-US" altLang="zh-CN" sz="2000" dirty="0" smtClean="0">
                <a:latin typeface="Bell MT" panose="02020503060305020303" pitchFamily="18" charset="0"/>
              </a:rPr>
              <a:t>(5)sus </a:t>
            </a:r>
            <a:r>
              <a:rPr lang="en-US" altLang="zh-CN" sz="2000" dirty="0">
                <a:latin typeface="Bell MT" panose="02020503060305020303" pitchFamily="18" charset="0"/>
              </a:rPr>
              <a:t>function: stochastic universal selection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lvl="0" algn="ctr"/>
            <a:r>
              <a:rPr lang="en-US" altLang="zh-CN" sz="2000" dirty="0">
                <a:solidFill>
                  <a:srgbClr val="465562"/>
                </a:solidFill>
                <a:latin typeface="Bell MT" panose="02020503060305020303" pitchFamily="18" charset="0"/>
              </a:rPr>
              <a:t>NewChrIx = </a:t>
            </a:r>
            <a:r>
              <a:rPr lang="en-US" altLang="zh-CN" sz="2000" dirty="0" smtClean="0">
                <a:solidFill>
                  <a:srgbClr val="465562"/>
                </a:solidFill>
                <a:latin typeface="Bell MT" panose="02020503060305020303" pitchFamily="18" charset="0"/>
              </a:rPr>
              <a:t>sus(</a:t>
            </a:r>
            <a:r>
              <a:rPr lang="en-US" altLang="zh-CN" sz="2000" dirty="0" err="1" smtClean="0">
                <a:solidFill>
                  <a:srgbClr val="465562"/>
                </a:solidFill>
                <a:latin typeface="Bell MT" panose="02020503060305020303" pitchFamily="18" charset="0"/>
              </a:rPr>
              <a:t>FitnV</a:t>
            </a:r>
            <a:r>
              <a:rPr lang="en-US" altLang="zh-CN" sz="2000" dirty="0">
                <a:solidFill>
                  <a:srgbClr val="465562"/>
                </a:solidFill>
                <a:latin typeface="Bell MT" panose="02020503060305020303" pitchFamily="18" charset="0"/>
              </a:rPr>
              <a:t>, </a:t>
            </a:r>
            <a:r>
              <a:rPr lang="en-US" altLang="zh-CN" sz="2000" dirty="0" err="1">
                <a:solidFill>
                  <a:srgbClr val="465562"/>
                </a:solidFill>
                <a:latin typeface="Bell MT" panose="02020503060305020303" pitchFamily="18" charset="0"/>
              </a:rPr>
              <a:t>Nsel</a:t>
            </a:r>
            <a:r>
              <a:rPr lang="en-US" altLang="zh-CN" sz="2000" dirty="0">
                <a:solidFill>
                  <a:srgbClr val="465562"/>
                </a:solidFill>
                <a:latin typeface="Bell MT" panose="02020503060305020303" pitchFamily="18" charset="0"/>
              </a:rPr>
              <a:t>)</a:t>
            </a:r>
          </a:p>
          <a:p>
            <a:pPr algn="ctr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6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Gantt chart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044" y="1484784"/>
            <a:ext cx="7016496" cy="49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Results-change of solution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5" y="1772816"/>
            <a:ext cx="5280588" cy="3960440"/>
          </a:xfrm>
        </p:spPr>
      </p:pic>
      <p:pic>
        <p:nvPicPr>
          <p:cNvPr id="14" name="内容占位符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17" y="1772816"/>
            <a:ext cx="5280587" cy="3960440"/>
          </a:xfrm>
        </p:spPr>
      </p:pic>
    </p:spTree>
    <p:extLst>
      <p:ext uri="{BB962C8B-B14F-4D97-AF65-F5344CB8AC3E}">
        <p14:creationId xmlns:p14="http://schemas.microsoft.com/office/powerpoint/2010/main" val="222458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Results-Gantt chart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628800"/>
            <a:ext cx="5280586" cy="3960440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80" y="1621936"/>
            <a:ext cx="5289739" cy="3967304"/>
          </a:xfrm>
        </p:spPr>
      </p:pic>
      <p:sp>
        <p:nvSpPr>
          <p:cNvPr id="12" name="文本占位符 9"/>
          <p:cNvSpPr>
            <a:spLocks noGrp="1"/>
          </p:cNvSpPr>
          <p:nvPr>
            <p:ph type="body" sz="quarter" idx="4294967295"/>
          </p:nvPr>
        </p:nvSpPr>
        <p:spPr>
          <a:xfrm>
            <a:off x="11428413" y="5930900"/>
            <a:ext cx="760412" cy="346075"/>
          </a:xfrm>
        </p:spPr>
        <p:txBody>
          <a:bodyPr>
            <a:normAutofit fontScale="92500"/>
          </a:bodyPr>
          <a:lstStyle/>
          <a:p>
            <a:pPr algn="ctr"/>
            <a:r>
              <a:rPr lang="en-US" altLang="zh-CN" sz="1800" dirty="0" smtClean="0">
                <a:latin typeface="Bell MT" panose="02020503060305020303" pitchFamily="18" charset="0"/>
              </a:rPr>
              <a:t>rws</a:t>
            </a:r>
            <a:endParaRPr lang="zh-CN" altLang="en-US" sz="1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Improvements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1" dirty="0" smtClean="0">
                <a:latin typeface="Bell MT" panose="02020503060305020303" pitchFamily="18" charset="0"/>
              </a:rPr>
              <a:t>Use </a:t>
            </a:r>
            <a:r>
              <a:rPr lang="en-US" altLang="zh-CN" sz="2200" b="1" dirty="0">
                <a:latin typeface="Bell MT" panose="02020503060305020303" pitchFamily="18" charset="0"/>
              </a:rPr>
              <a:t>the improved genetic </a:t>
            </a:r>
            <a:r>
              <a:rPr lang="en-US" altLang="zh-CN" sz="2200" b="1" dirty="0" smtClean="0">
                <a:latin typeface="Bell MT" panose="02020503060305020303" pitchFamily="18" charset="0"/>
              </a:rPr>
              <a:t>algorithm:</a:t>
            </a:r>
          </a:p>
          <a:p>
            <a:r>
              <a:rPr lang="en-US" altLang="zh-CN" sz="2000" dirty="0">
                <a:latin typeface="Bell MT" panose="02020503060305020303" pitchFamily="18" charset="0"/>
              </a:rPr>
              <a:t> </a:t>
            </a:r>
            <a:r>
              <a:rPr lang="en-US" altLang="zh-CN" sz="2000" dirty="0" smtClean="0">
                <a:latin typeface="Bell MT" panose="02020503060305020303" pitchFamily="18" charset="0"/>
              </a:rPr>
              <a:t>   A crossover </a:t>
            </a:r>
            <a:r>
              <a:rPr lang="en-US" altLang="zh-CN" sz="2000" dirty="0">
                <a:latin typeface="Bell MT" panose="02020503060305020303" pitchFamily="18" charset="0"/>
              </a:rPr>
              <a:t>probability will not be set, but will be selected through a series of individual fitness value determinations</a:t>
            </a:r>
            <a:r>
              <a:rPr lang="en-US" altLang="zh-CN" dirty="0" smtClean="0"/>
              <a:t>.</a:t>
            </a:r>
          </a:p>
          <a:p>
            <a:r>
              <a:rPr lang="en-US" altLang="zh-CN" sz="2000" dirty="0" smtClean="0">
                <a:solidFill>
                  <a:prstClr val="black"/>
                </a:solidFill>
                <a:latin typeface="Bell MT" panose="02020503060305020303" pitchFamily="18" charset="0"/>
              </a:rPr>
              <a:t>    A mutation </a:t>
            </a:r>
            <a:r>
              <a:rPr lang="en-US" altLang="zh-CN" sz="2000" dirty="0">
                <a:solidFill>
                  <a:prstClr val="black"/>
                </a:solidFill>
                <a:latin typeface="Bell MT" panose="02020503060305020303" pitchFamily="18" charset="0"/>
              </a:rPr>
              <a:t>probability will not be set, but will be selected through a series of </a:t>
            </a:r>
            <a:r>
              <a:rPr lang="en-US" altLang="zh-CN" sz="2000" dirty="0" smtClean="0">
                <a:solidFill>
                  <a:prstClr val="black"/>
                </a:solidFill>
                <a:latin typeface="Bell MT" panose="02020503060305020303" pitchFamily="18" charset="0"/>
              </a:rPr>
              <a:t>individual </a:t>
            </a:r>
            <a:r>
              <a:rPr lang="en-US" altLang="zh-CN" sz="2000" dirty="0">
                <a:solidFill>
                  <a:prstClr val="black"/>
                </a:solidFill>
                <a:latin typeface="Bell MT" panose="02020503060305020303" pitchFamily="18" charset="0"/>
              </a:rPr>
              <a:t>fitness value </a:t>
            </a:r>
            <a:r>
              <a:rPr lang="en-US" altLang="zh-CN" sz="2000" dirty="0" smtClean="0">
                <a:solidFill>
                  <a:prstClr val="black"/>
                </a:solidFill>
                <a:latin typeface="Bell MT" panose="02020503060305020303" pitchFamily="18" charset="0"/>
              </a:rPr>
              <a:t>determinations.</a:t>
            </a:r>
          </a:p>
          <a:p>
            <a:r>
              <a:rPr lang="en-US" altLang="zh-CN" sz="2200" b="1" dirty="0" smtClean="0">
                <a:solidFill>
                  <a:prstClr val="black"/>
                </a:solidFill>
                <a:latin typeface="Bell MT" panose="02020503060305020303" pitchFamily="18" charset="0"/>
              </a:rPr>
              <a:t>Mixed </a:t>
            </a:r>
            <a:r>
              <a:rPr lang="en-US" altLang="zh-CN" sz="2200" b="1" dirty="0">
                <a:solidFill>
                  <a:prstClr val="black"/>
                </a:solidFill>
                <a:latin typeface="Bell MT" panose="02020503060305020303" pitchFamily="18" charset="0"/>
              </a:rPr>
              <a:t>with other </a:t>
            </a:r>
            <a:r>
              <a:rPr lang="en-US" altLang="zh-CN" sz="2200" b="1" dirty="0" smtClean="0">
                <a:solidFill>
                  <a:prstClr val="black"/>
                </a:solidFill>
                <a:latin typeface="Bell MT" panose="02020503060305020303" pitchFamily="18" charset="0"/>
              </a:rPr>
              <a:t>algorithms:</a:t>
            </a:r>
          </a:p>
          <a:p>
            <a:r>
              <a:rPr lang="en-US" altLang="zh-CN" sz="2200" b="1" dirty="0">
                <a:solidFill>
                  <a:prstClr val="black"/>
                </a:solidFill>
                <a:latin typeface="Bell MT" panose="02020503060305020303" pitchFamily="18" charset="0"/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  <a:latin typeface="Bell MT" panose="02020503060305020303" pitchFamily="18" charset="0"/>
              </a:rPr>
              <a:t>Simulated annealing </a:t>
            </a:r>
            <a:r>
              <a:rPr lang="en-US" altLang="zh-CN" sz="2000" dirty="0" smtClean="0">
                <a:solidFill>
                  <a:prstClr val="black"/>
                </a:solidFill>
                <a:latin typeface="Bell MT" panose="02020503060305020303" pitchFamily="18" charset="0"/>
              </a:rPr>
              <a:t>algorithm controls </a:t>
            </a:r>
            <a:r>
              <a:rPr lang="en-US" altLang="zh-CN" sz="2000" dirty="0">
                <a:solidFill>
                  <a:prstClr val="black"/>
                </a:solidFill>
                <a:latin typeface="Bell MT" panose="02020503060305020303" pitchFamily="18" charset="0"/>
              </a:rPr>
              <a:t>variation and selection. </a:t>
            </a:r>
            <a:r>
              <a:rPr lang="en-US" altLang="zh-CN" sz="2000" dirty="0" smtClean="0">
                <a:solidFill>
                  <a:prstClr val="black"/>
                </a:solidFill>
                <a:latin typeface="Bell MT" panose="02020503060305020303" pitchFamily="18" charset="0"/>
              </a:rPr>
              <a:t>By this way </a:t>
            </a:r>
            <a:r>
              <a:rPr lang="en-US" altLang="zh-CN" sz="2000" dirty="0">
                <a:solidFill>
                  <a:prstClr val="black"/>
                </a:solidFill>
                <a:latin typeface="Bell MT" panose="02020503060305020303" pitchFamily="18" charset="0"/>
              </a:rPr>
              <a:t>parents and </a:t>
            </a:r>
            <a:r>
              <a:rPr lang="en-US" altLang="zh-CN" sz="2000" dirty="0" smtClean="0">
                <a:solidFill>
                  <a:prstClr val="black"/>
                </a:solidFill>
                <a:latin typeface="Bell MT" panose="02020503060305020303" pitchFamily="18" charset="0"/>
              </a:rPr>
              <a:t>children </a:t>
            </a:r>
            <a:r>
              <a:rPr lang="en-US" altLang="zh-CN" sz="2000" dirty="0">
                <a:solidFill>
                  <a:prstClr val="black"/>
                </a:solidFill>
                <a:latin typeface="Bell MT" panose="02020503060305020303" pitchFamily="18" charset="0"/>
              </a:rPr>
              <a:t>compete </a:t>
            </a:r>
            <a:r>
              <a:rPr lang="en-US" altLang="zh-CN" sz="2000" dirty="0" smtClean="0">
                <a:solidFill>
                  <a:prstClr val="black"/>
                </a:solidFill>
                <a:latin typeface="Bell MT" panose="02020503060305020303" pitchFamily="18" charset="0"/>
              </a:rPr>
              <a:t>to </a:t>
            </a:r>
            <a:r>
              <a:rPr lang="en-US" altLang="zh-CN" sz="2000" dirty="0">
                <a:solidFill>
                  <a:prstClr val="black"/>
                </a:solidFill>
                <a:latin typeface="Bell MT" panose="02020503060305020303" pitchFamily="18" charset="0"/>
              </a:rPr>
              <a:t>find the global optimal solution</a:t>
            </a:r>
            <a:r>
              <a:rPr lang="en-US" altLang="zh-CN" sz="2000" dirty="0" smtClean="0">
                <a:solidFill>
                  <a:prstClr val="black"/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Bell MT" panose="02020503060305020303" pitchFamily="18" charset="0"/>
              </a:rPr>
              <a:t>    </a:t>
            </a:r>
            <a:r>
              <a:rPr lang="en-US" altLang="zh-CN" sz="2000" dirty="0" smtClean="0">
                <a:solidFill>
                  <a:prstClr val="black"/>
                </a:solidFill>
                <a:latin typeface="Bell MT" panose="02020503060305020303" pitchFamily="18" charset="0"/>
              </a:rPr>
              <a:t>Greedy </a:t>
            </a:r>
            <a:r>
              <a:rPr lang="en-US" altLang="zh-CN" sz="2000" dirty="0">
                <a:solidFill>
                  <a:prstClr val="black"/>
                </a:solidFill>
                <a:latin typeface="Bell MT" panose="02020503060305020303" pitchFamily="18" charset="0"/>
              </a:rPr>
              <a:t>algorithm finds the fastest optimization direction of the algorithm, improves the search speed, and reduces the time-consuming.</a:t>
            </a:r>
            <a:endParaRPr lang="en-US" altLang="zh-CN" sz="2000" dirty="0" smtClean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endParaRPr lang="zh-CN" altLang="en-US" dirty="0"/>
          </a:p>
        </p:txBody>
      </p:sp>
      <p:sp>
        <p:nvSpPr>
          <p:cNvPr id="7" name="动作按钮: 后退或前一项 6">
            <a:hlinkClick r:id="rId2" action="ppaction://hlinksldjump" highlightClick="1"/>
          </p:cNvPr>
          <p:cNvSpPr/>
          <p:nvPr/>
        </p:nvSpPr>
        <p:spPr>
          <a:xfrm>
            <a:off x="5014292" y="980728"/>
            <a:ext cx="360040" cy="288032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8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Bell MT" panose="02020503060305020303" pitchFamily="18" charset="0"/>
              </a:rPr>
              <a:t>Genetic algorithm toolbox for use with MATLAB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Principles and Applications of Genetic </a:t>
            </a:r>
            <a:r>
              <a:rPr lang="en-US" altLang="zh-CN" dirty="0" smtClean="0">
                <a:latin typeface="Bell MT" panose="02020503060305020303" pitchFamily="18" charset="0"/>
              </a:rPr>
              <a:t>Algorithms</a:t>
            </a:r>
          </a:p>
          <a:p>
            <a:endParaRPr lang="en-US" altLang="zh-CN" dirty="0" smtClean="0">
              <a:latin typeface="Bell MT" panose="02020503060305020303" pitchFamily="18" charset="0"/>
            </a:endParaRPr>
          </a:p>
          <a:p>
            <a:endParaRPr lang="zh-CN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0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3932" y="2348880"/>
            <a:ext cx="777686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8800" b="1" dirty="0" smtClean="0">
                <a:ln/>
                <a:solidFill>
                  <a:schemeClr val="accent3"/>
                </a:solidFill>
              </a:rPr>
              <a:t>Thank you !</a:t>
            </a:r>
            <a:endParaRPr lang="zh-CN" altLang="en-US" sz="8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>
                <a:latin typeface="Bell MT" panose="02020503060305020303" pitchFamily="18" charset="0"/>
              </a:rPr>
              <a:t>CATALOG</a:t>
            </a:r>
            <a:endParaRPr lang="zh-CN" altLang="en-US" dirty="0">
              <a:latin typeface="Bell MT" panose="02020503060305020303" pitchFamily="18" charset="0"/>
              <a:sym typeface="Arial" panose="020B0604020202020204" pitchFamily="34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>
              <a:lnSpc>
                <a:spcPct val="150000"/>
              </a:lnSpc>
            </a:pPr>
            <a:r>
              <a:rPr lang="en-US" altLang="zh-CN" sz="2400" dirty="0" smtClean="0">
                <a:latin typeface="Bell MT" panose="02020503060305020303" pitchFamily="18" charset="0"/>
                <a:sym typeface="Arial" panose="020B0604020202020204" pitchFamily="34" charset="0"/>
              </a:rPr>
              <a:t>Job shop scheduling problem(JSP)</a:t>
            </a:r>
          </a:p>
          <a:p>
            <a:pPr rtl="0">
              <a:lnSpc>
                <a:spcPct val="150000"/>
              </a:lnSpc>
            </a:pPr>
            <a:r>
              <a:rPr lang="en-US" altLang="zh-CN" sz="2400" dirty="0" smtClean="0">
                <a:latin typeface="Bell MT" panose="02020503060305020303" pitchFamily="18" charset="0"/>
                <a:sym typeface="Arial" panose="020B0604020202020204" pitchFamily="34" charset="0"/>
              </a:rPr>
              <a:t>Genetic algorithm</a:t>
            </a:r>
            <a:endParaRPr lang="zh-CN" altLang="en-US" sz="2400" dirty="0">
              <a:latin typeface="Bell MT" panose="02020503060305020303" pitchFamily="18" charset="0"/>
              <a:sym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>
                <a:solidFill>
                  <a:prstClr val="black"/>
                </a:solidFill>
                <a:latin typeface="Bell MT" panose="02020503060305020303" pitchFamily="18" charset="0"/>
                <a:sym typeface="Arial" panose="020B0604020202020204" pitchFamily="34" charset="0"/>
              </a:rPr>
              <a:t>GA </a:t>
            </a:r>
            <a:r>
              <a:rPr lang="en-US" altLang="zh-CN" sz="2400" smtClean="0">
                <a:solidFill>
                  <a:prstClr val="black"/>
                </a:solidFill>
                <a:latin typeface="Bell MT" panose="02020503060305020303" pitchFamily="18" charset="0"/>
                <a:sym typeface="Arial" panose="020B0604020202020204" pitchFamily="34" charset="0"/>
              </a:rPr>
              <a:t>toolbox</a:t>
            </a:r>
            <a:endParaRPr lang="en-US" altLang="zh-CN" sz="2400" dirty="0">
              <a:solidFill>
                <a:prstClr val="black"/>
              </a:solidFill>
              <a:latin typeface="Bell MT" panose="02020503060305020303" pitchFamily="18" charset="0"/>
              <a:sym typeface="Arial" panose="020B0604020202020204" pitchFamily="34" charset="0"/>
            </a:endParaRPr>
          </a:p>
          <a:p>
            <a:pPr rtl="0">
              <a:lnSpc>
                <a:spcPct val="150000"/>
              </a:lnSpc>
            </a:pPr>
            <a:r>
              <a:rPr lang="en-US" altLang="zh-CN" sz="2400" dirty="0" smtClean="0">
                <a:latin typeface="Bell MT" panose="02020503060305020303" pitchFamily="18" charset="0"/>
                <a:sym typeface="Arial" panose="020B0604020202020204" pitchFamily="34" charset="0"/>
              </a:rPr>
              <a:t>Gantt chart</a:t>
            </a:r>
          </a:p>
          <a:p>
            <a:pPr rtl="0">
              <a:lnSpc>
                <a:spcPct val="150000"/>
              </a:lnSpc>
            </a:pPr>
            <a:r>
              <a:rPr lang="en-US" altLang="zh-CN" sz="2400" dirty="0" smtClean="0">
                <a:latin typeface="Bell MT" panose="02020503060305020303" pitchFamily="18" charset="0"/>
                <a:sym typeface="Arial" panose="020B0604020202020204" pitchFamily="34" charset="0"/>
              </a:rPr>
              <a:t>Results</a:t>
            </a:r>
          </a:p>
          <a:p>
            <a:pPr rtl="0">
              <a:lnSpc>
                <a:spcPct val="150000"/>
              </a:lnSpc>
            </a:pPr>
            <a:r>
              <a:rPr lang="en-US" altLang="zh-CN" sz="2400" dirty="0" smtClean="0">
                <a:latin typeface="Bell MT" panose="02020503060305020303" pitchFamily="18" charset="0"/>
                <a:sym typeface="Arial" panose="020B0604020202020204" pitchFamily="34" charset="0"/>
              </a:rPr>
              <a:t>Improvements</a:t>
            </a:r>
            <a:endParaRPr lang="en-US" altLang="zh-CN" sz="2400" dirty="0">
              <a:latin typeface="Bell MT" panose="02020503060305020303" pitchFamily="18" charset="0"/>
              <a:sym typeface="Arial" panose="020B0604020202020204" pitchFamily="34" charset="0"/>
            </a:endParaRPr>
          </a:p>
          <a:p>
            <a:pPr rtl="0">
              <a:lnSpc>
                <a:spcPct val="150000"/>
              </a:lnSpc>
            </a:pPr>
            <a:r>
              <a:rPr lang="en-US" altLang="zh-CN" sz="2400" dirty="0" smtClean="0">
                <a:latin typeface="Bell MT" panose="02020503060305020303" pitchFamily="18" charset="0"/>
                <a:sym typeface="Arial" panose="020B0604020202020204" pitchFamily="34" charset="0"/>
              </a:rPr>
              <a:t>Reference</a:t>
            </a:r>
            <a:endParaRPr lang="zh-CN" altLang="en-US" sz="2400" dirty="0">
              <a:latin typeface="Bell MT" panose="02020503060305020303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ell MT" panose="02020503060305020303" pitchFamily="18" charset="0"/>
              </a:rPr>
              <a:t>JSP-problem </a:t>
            </a:r>
            <a:r>
              <a:rPr lang="en-US" altLang="zh-CN" dirty="0" smtClean="0">
                <a:latin typeface="Bell MT" panose="02020503060305020303" pitchFamily="18" charset="0"/>
              </a:rPr>
              <a:t>description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1405077"/>
            <a:ext cx="2323525" cy="2332856"/>
          </a:xfr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39" y="4022671"/>
            <a:ext cx="2808312" cy="27312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93" y="3115197"/>
            <a:ext cx="1743617" cy="18149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9" r="10450"/>
          <a:stretch/>
        </p:blipFill>
        <p:spPr>
          <a:xfrm>
            <a:off x="1269876" y="4200440"/>
            <a:ext cx="1944216" cy="2339315"/>
          </a:xfrm>
          <a:prstGeom prst="rect">
            <a:avLst/>
          </a:prstGeom>
        </p:spPr>
      </p:pic>
      <p:sp>
        <p:nvSpPr>
          <p:cNvPr id="17" name="椭圆形标注 16"/>
          <p:cNvSpPr/>
          <p:nvPr/>
        </p:nvSpPr>
        <p:spPr>
          <a:xfrm>
            <a:off x="2511041" y="3191786"/>
            <a:ext cx="1863544" cy="1377033"/>
          </a:xfrm>
          <a:prstGeom prst="wedgeEllipseCallout">
            <a:avLst>
              <a:gd name="adj1" fmla="val -38317"/>
              <a:gd name="adj2" fmla="val 45191"/>
            </a:avLst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ell MT" panose="02020503060305020303" pitchFamily="18" charset="0"/>
              </a:rPr>
              <a:t>How to arrange the production </a:t>
            </a:r>
            <a:r>
              <a:rPr lang="en-US" altLang="zh-CN" dirty="0" smtClean="0">
                <a:solidFill>
                  <a:schemeClr val="tx1"/>
                </a:solidFill>
                <a:latin typeface="Bell MT" panose="02020503060305020303" pitchFamily="18" charset="0"/>
              </a:rPr>
              <a:t>order?</a:t>
            </a:r>
            <a:endParaRPr lang="zh-CN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45" y="3129944"/>
            <a:ext cx="1808237" cy="1800200"/>
          </a:xfrm>
          <a:prstGeom prst="rect">
            <a:avLst/>
          </a:prstGeom>
        </p:spPr>
      </p:pic>
      <p:cxnSp>
        <p:nvCxnSpPr>
          <p:cNvPr id="20" name="曲线连接符 19"/>
          <p:cNvCxnSpPr>
            <a:endCxn id="15" idx="0"/>
          </p:cNvCxnSpPr>
          <p:nvPr/>
        </p:nvCxnSpPr>
        <p:spPr>
          <a:xfrm>
            <a:off x="6708671" y="2250563"/>
            <a:ext cx="1626631" cy="86463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endCxn id="18" idx="0"/>
          </p:cNvCxnSpPr>
          <p:nvPr/>
        </p:nvCxnSpPr>
        <p:spPr>
          <a:xfrm>
            <a:off x="5599990" y="1401783"/>
            <a:ext cx="4910674" cy="172816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15" idx="1"/>
          </p:cNvCxnSpPr>
          <p:nvPr/>
        </p:nvCxnSpPr>
        <p:spPr>
          <a:xfrm rot="16200000" flipH="1">
            <a:off x="6389373" y="2948551"/>
            <a:ext cx="284738" cy="186350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3"/>
            <a:endCxn id="18" idx="0"/>
          </p:cNvCxnSpPr>
          <p:nvPr/>
        </p:nvCxnSpPr>
        <p:spPr>
          <a:xfrm>
            <a:off x="6761753" y="2571505"/>
            <a:ext cx="3748911" cy="5584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>
            <a:off x="7371353" y="3181105"/>
            <a:ext cx="1573549" cy="543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207110" y="3645024"/>
            <a:ext cx="399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9207110" y="4437112"/>
            <a:ext cx="399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5" idx="2"/>
          </p:cNvCxnSpPr>
          <p:nvPr/>
        </p:nvCxnSpPr>
        <p:spPr>
          <a:xfrm rot="5400000">
            <a:off x="7381815" y="4434829"/>
            <a:ext cx="458172" cy="144880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8" idx="2"/>
            <a:endCxn id="14" idx="2"/>
          </p:cNvCxnSpPr>
          <p:nvPr/>
        </p:nvCxnSpPr>
        <p:spPr>
          <a:xfrm rot="5400000">
            <a:off x="7144371" y="3387669"/>
            <a:ext cx="1823818" cy="4908769"/>
          </a:xfrm>
          <a:prstGeom prst="curvedConnector3">
            <a:avLst>
              <a:gd name="adj1" fmla="val 96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5" idx="2"/>
          </p:cNvCxnSpPr>
          <p:nvPr/>
        </p:nvCxnSpPr>
        <p:spPr>
          <a:xfrm rot="5400000">
            <a:off x="6912989" y="4963431"/>
            <a:ext cx="1455601" cy="1389026"/>
          </a:xfrm>
          <a:prstGeom prst="curvedConnector3">
            <a:avLst>
              <a:gd name="adj1" fmla="val 66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JSP-restrictions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5" y="1340768"/>
            <a:ext cx="9782801" cy="5112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Bell MT" panose="02020503060305020303" pitchFamily="18" charset="0"/>
              </a:rPr>
              <a:t>(1) Each product needs to go through </a:t>
            </a:r>
            <a:r>
              <a:rPr lang="en-US" altLang="zh-CN" sz="2000" dirty="0" smtClean="0">
                <a:latin typeface="Bell MT" panose="02020503060305020303" pitchFamily="18" charset="0"/>
              </a:rPr>
              <a:t>processing </a:t>
            </a:r>
            <a:r>
              <a:rPr lang="en-US" altLang="zh-CN" sz="2000" dirty="0">
                <a:latin typeface="Bell MT" panose="02020503060305020303" pitchFamily="18" charset="0"/>
              </a:rPr>
              <a:t>sequence.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Bell MT" panose="02020503060305020303" pitchFamily="18" charset="0"/>
              </a:rPr>
              <a:t>(2) Each processing </a:t>
            </a:r>
            <a:r>
              <a:rPr lang="en-US" altLang="zh-CN" sz="2000" dirty="0" smtClean="0">
                <a:latin typeface="Bell MT" panose="02020503060305020303" pitchFamily="18" charset="0"/>
              </a:rPr>
              <a:t>sequence </a:t>
            </a:r>
            <a:r>
              <a:rPr lang="en-US" altLang="zh-CN" sz="2000" dirty="0">
                <a:latin typeface="Bell MT" panose="02020503060305020303" pitchFamily="18" charset="0"/>
              </a:rPr>
              <a:t>of the product can only be completed on the specified machine.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Bell MT" panose="02020503060305020303" pitchFamily="18" charset="0"/>
              </a:rPr>
              <a:t>(3) Each processing sequence must comply with the requirements of the processing technology. After the previous </a:t>
            </a:r>
            <a:r>
              <a:rPr lang="en-US" altLang="zh-CN" sz="2000" dirty="0" smtClean="0">
                <a:latin typeface="Bell MT" panose="02020503060305020303" pitchFamily="18" charset="0"/>
              </a:rPr>
              <a:t>one is </a:t>
            </a:r>
            <a:r>
              <a:rPr lang="en-US" altLang="zh-CN" sz="2000" dirty="0">
                <a:latin typeface="Bell MT" panose="02020503060305020303" pitchFamily="18" charset="0"/>
              </a:rPr>
              <a:t>completed, the </a:t>
            </a:r>
            <a:r>
              <a:rPr lang="en-US" altLang="zh-CN" sz="2000" dirty="0" smtClean="0">
                <a:latin typeface="Bell MT" panose="02020503060305020303" pitchFamily="18" charset="0"/>
              </a:rPr>
              <a:t>next </a:t>
            </a:r>
            <a:r>
              <a:rPr lang="en-US" altLang="zh-CN" sz="2000" dirty="0">
                <a:latin typeface="Bell MT" panose="02020503060305020303" pitchFamily="18" charset="0"/>
              </a:rPr>
              <a:t>step is allowed.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Bell MT" panose="02020503060305020303" pitchFamily="18" charset="0"/>
              </a:rPr>
              <a:t>(4) When each processing sequence is stopped after </a:t>
            </a:r>
            <a:r>
              <a:rPr lang="en-US" altLang="zh-CN" sz="2000" dirty="0" smtClean="0">
                <a:latin typeface="Bell MT" panose="02020503060305020303" pitchFamily="18" charset="0"/>
              </a:rPr>
              <a:t>starting, </a:t>
            </a:r>
            <a:r>
              <a:rPr lang="en-US" altLang="zh-CN" sz="2000" dirty="0">
                <a:latin typeface="Bell MT" panose="02020503060305020303" pitchFamily="18" charset="0"/>
              </a:rPr>
              <a:t>it cannot be interrupted halfway.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Bell MT" panose="02020503060305020303" pitchFamily="18" charset="0"/>
              </a:rPr>
              <a:t>(5) There is no priority between products.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Bell MT" panose="02020503060305020303" pitchFamily="18" charset="0"/>
              </a:rPr>
              <a:t>(6) A product can only be processed once </a:t>
            </a:r>
            <a:r>
              <a:rPr lang="en-US" altLang="zh-CN" sz="2000" dirty="0" smtClean="0">
                <a:latin typeface="Bell MT" panose="02020503060305020303" pitchFamily="18" charset="0"/>
              </a:rPr>
              <a:t>by </a:t>
            </a:r>
            <a:r>
              <a:rPr lang="en-US" altLang="zh-CN" sz="2000" dirty="0">
                <a:latin typeface="Bell MT" panose="02020503060305020303" pitchFamily="18" charset="0"/>
              </a:rPr>
              <a:t>one machine.</a:t>
            </a:r>
            <a:endParaRPr lang="zh-CN" alt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JSP- math model parameters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(1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) Machine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set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represents the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j-</a:t>
                </a:r>
                <a:r>
                  <a:rPr lang="en-US" altLang="zh-CN" sz="2000" dirty="0" err="1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th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machine, j=1, 2, ..., m. </a:t>
                </a:r>
                <a:endParaRPr lang="en-US" altLang="zh-CN" sz="2000" dirty="0" smtClean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(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2)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Components set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means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the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Bell MT" panose="02020503060305020303" pitchFamily="18" charset="0"/>
                  </a:rPr>
                  <a:t>i-th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components,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Bell MT" panose="02020503060305020303" pitchFamily="18" charset="0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= 1, 2, ..., n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(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3) Process sequence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set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,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, which represents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the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processing sequence. </a:t>
                </a:r>
                <a:endParaRPr lang="en-US" altLang="zh-CN" sz="2000" dirty="0" smtClean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(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4) Optional machine set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  <a:ea typeface="Cambria Math" panose="02040503050406030204" pitchFamily="18" charset="0"/>
                  </a:rPr>
                  <a:t>OPM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,which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means that the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machining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process j can select the processing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machine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(5) The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time matrix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, represents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the machining time of the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Bell MT" panose="02020503060305020303" pitchFamily="18" charset="0"/>
                  </a:rPr>
                  <a:t>i-th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using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the j-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Bell MT" panose="02020503060305020303" pitchFamily="18" charset="0"/>
                  </a:rPr>
                  <a:t>th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Bell MT" panose="02020503060305020303" pitchFamily="18" charset="0"/>
                  </a:rPr>
                  <a:t> machine.</a:t>
                </a:r>
                <a:endParaRPr lang="zh-CN" altLang="en-US" sz="2000" dirty="0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1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5914" y="387842"/>
            <a:ext cx="9881263" cy="975268"/>
          </a:xfrm>
        </p:spPr>
        <p:txBody>
          <a:bodyPr/>
          <a:lstStyle/>
          <a:p>
            <a:r>
              <a:rPr lang="en-US" altLang="zh-CN" dirty="0" smtClean="0"/>
              <a:t>Genetic Algorithm-flow</a:t>
            </a:r>
            <a:endParaRPr lang="zh-CN" altLang="en-US" dirty="0"/>
          </a:p>
        </p:txBody>
      </p:sp>
      <p:grpSp>
        <p:nvGrpSpPr>
          <p:cNvPr id="94" name="组合 93"/>
          <p:cNvGrpSpPr/>
          <p:nvPr/>
        </p:nvGrpSpPr>
        <p:grpSpPr>
          <a:xfrm>
            <a:off x="2854048" y="1423703"/>
            <a:ext cx="8085752" cy="5317464"/>
            <a:chOff x="2854048" y="1423703"/>
            <a:chExt cx="8085752" cy="5317464"/>
          </a:xfrm>
        </p:grpSpPr>
        <p:sp>
          <p:nvSpPr>
            <p:cNvPr id="6" name="流程图: 过程 5"/>
            <p:cNvSpPr/>
            <p:nvPr/>
          </p:nvSpPr>
          <p:spPr>
            <a:xfrm>
              <a:off x="4255394" y="2195753"/>
              <a:ext cx="4104456" cy="46886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black"/>
                  </a:solidFill>
                  <a:latin typeface="Bell MT" panose="02020503060305020303" pitchFamily="18" charset="0"/>
                </a:rPr>
                <a:t> Calculate the initial population fitness</a:t>
              </a:r>
              <a:endParaRPr lang="zh-CN" altLang="en-US" dirty="0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2854048" y="1423703"/>
              <a:ext cx="8085752" cy="5317464"/>
              <a:chOff x="2854048" y="1423703"/>
              <a:chExt cx="8085752" cy="5317464"/>
            </a:xfrm>
          </p:grpSpPr>
          <p:cxnSp>
            <p:nvCxnSpPr>
              <p:cNvPr id="21" name="直接箭头连接符 20"/>
              <p:cNvCxnSpPr>
                <a:stCxn id="14" idx="2"/>
                <a:endCxn id="10" idx="0"/>
              </p:cNvCxnSpPr>
              <p:nvPr/>
            </p:nvCxnSpPr>
            <p:spPr>
              <a:xfrm flipH="1">
                <a:off x="6307623" y="3616162"/>
                <a:ext cx="2" cy="3368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2854048" y="1423703"/>
                <a:ext cx="8085752" cy="5317464"/>
                <a:chOff x="2854048" y="1423703"/>
                <a:chExt cx="8085752" cy="5317464"/>
              </a:xfrm>
            </p:grpSpPr>
            <p:cxnSp>
              <p:nvCxnSpPr>
                <p:cNvPr id="37" name="直接箭头连接符 36"/>
                <p:cNvCxnSpPr>
                  <a:stCxn id="14" idx="3"/>
                  <a:endCxn id="13" idx="1"/>
                </p:cNvCxnSpPr>
                <p:nvPr/>
              </p:nvCxnSpPr>
              <p:spPr>
                <a:xfrm>
                  <a:off x="8488866" y="3220059"/>
                  <a:ext cx="1298807" cy="18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组合 90"/>
                <p:cNvGrpSpPr/>
                <p:nvPr/>
              </p:nvGrpSpPr>
              <p:grpSpPr>
                <a:xfrm>
                  <a:off x="2854048" y="1423703"/>
                  <a:ext cx="8085752" cy="5317464"/>
                  <a:chOff x="2854048" y="1423703"/>
                  <a:chExt cx="8085752" cy="5317464"/>
                </a:xfrm>
              </p:grpSpPr>
              <p:sp>
                <p:nvSpPr>
                  <p:cNvPr id="13" name="流程图: 可选过程 12"/>
                  <p:cNvSpPr/>
                  <p:nvPr/>
                </p:nvSpPr>
                <p:spPr>
                  <a:xfrm>
                    <a:off x="9787673" y="2655305"/>
                    <a:ext cx="1152127" cy="1133284"/>
                  </a:xfrm>
                  <a:prstGeom prst="flowChartAlternateProcess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smtClean="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Output the optimal 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result</a:t>
                    </a:r>
                    <a:endParaRPr lang="zh-CN" altLang="en-US" b="1" dirty="0">
                      <a:solidFill>
                        <a:schemeClr val="tx1"/>
                      </a:solidFill>
                      <a:latin typeface="Bell MT" panose="02020503060305020303" pitchFamily="18" charset="0"/>
                    </a:endParaRPr>
                  </a:p>
                </p:txBody>
              </p:sp>
              <p:cxnSp>
                <p:nvCxnSpPr>
                  <p:cNvPr id="34" name="肘形连接符 33"/>
                  <p:cNvCxnSpPr>
                    <a:stCxn id="12" idx="1"/>
                    <a:endCxn id="14" idx="1"/>
                  </p:cNvCxnSpPr>
                  <p:nvPr/>
                </p:nvCxnSpPr>
                <p:spPr>
                  <a:xfrm rot="10800000">
                    <a:off x="4126384" y="3220060"/>
                    <a:ext cx="920694" cy="3292869"/>
                  </a:xfrm>
                  <a:prstGeom prst="bentConnector3">
                    <a:avLst>
                      <a:gd name="adj1" fmla="val 353257"/>
                    </a:avLst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2854048" y="1423703"/>
                    <a:ext cx="6907148" cy="5317464"/>
                    <a:chOff x="2854048" y="1423703"/>
                    <a:chExt cx="6907148" cy="5317464"/>
                  </a:xfrm>
                </p:grpSpPr>
                <p:sp>
                  <p:nvSpPr>
                    <p:cNvPr id="5" name="流程图: 过程 4"/>
                    <p:cNvSpPr/>
                    <p:nvPr/>
                  </p:nvSpPr>
                  <p:spPr>
                    <a:xfrm>
                      <a:off x="2923246" y="5658060"/>
                      <a:ext cx="6768752" cy="458370"/>
                    </a:xfrm>
                    <a:prstGeom prst="flowChartProcess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prstClr val="black"/>
                          </a:solidFill>
                          <a:latin typeface="Bell MT" panose="02020503060305020303" pitchFamily="18" charset="0"/>
                        </a:rPr>
                        <a:t>Calculate the </a:t>
                      </a:r>
                      <a:r>
                        <a:rPr lang="en-US" altLang="zh-CN" b="1" dirty="0" smtClean="0">
                          <a:solidFill>
                            <a:prstClr val="black"/>
                          </a:solidFill>
                          <a:latin typeface="Bell MT" panose="02020503060305020303" pitchFamily="18" charset="0"/>
                        </a:rPr>
                        <a:t>new </a:t>
                      </a:r>
                      <a:r>
                        <a:rPr lang="en-US" altLang="zh-CN" b="1" dirty="0">
                          <a:solidFill>
                            <a:prstClr val="black"/>
                          </a:solidFill>
                          <a:latin typeface="Bell MT" panose="02020503060305020303" pitchFamily="18" charset="0"/>
                        </a:rPr>
                        <a:t>population </a:t>
                      </a:r>
                      <a:r>
                        <a:rPr lang="en-US" altLang="zh-CN" b="1" dirty="0" smtClean="0">
                          <a:solidFill>
                            <a:prstClr val="black"/>
                          </a:solidFill>
                          <a:latin typeface="Bell MT" panose="02020503060305020303" pitchFamily="18" charset="0"/>
                        </a:rPr>
                        <a:t>fitness and replace the original one</a:t>
                      </a:r>
                      <a:endParaRPr lang="zh-CN" altLang="en-US" dirty="0"/>
                    </a:p>
                  </p:txBody>
                </p:sp>
                <p:sp>
                  <p:nvSpPr>
                    <p:cNvPr id="9" name="流程图: 过程 8"/>
                    <p:cNvSpPr/>
                    <p:nvPr/>
                  </p:nvSpPr>
                  <p:spPr>
                    <a:xfrm>
                      <a:off x="5803567" y="5077007"/>
                      <a:ext cx="1008111" cy="369897"/>
                    </a:xfrm>
                    <a:prstGeom prst="flowChartProcess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Mutate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p:txBody>
                </p:sp>
                <p:sp>
                  <p:nvSpPr>
                    <p:cNvPr id="12" name="流程图: 过程 11"/>
                    <p:cNvSpPr/>
                    <p:nvPr/>
                  </p:nvSpPr>
                  <p:spPr>
                    <a:xfrm>
                      <a:off x="5047078" y="6284688"/>
                      <a:ext cx="2521090" cy="456479"/>
                    </a:xfrm>
                    <a:prstGeom prst="flowChartProcess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Record optimal results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p:txBody>
                </p:sp>
                <p:cxnSp>
                  <p:nvCxnSpPr>
                    <p:cNvPr id="25" name="直接箭头连接符 24"/>
                    <p:cNvCxnSpPr>
                      <a:stCxn id="8" idx="2"/>
                      <a:endCxn id="9" idx="0"/>
                    </p:cNvCxnSpPr>
                    <p:nvPr/>
                  </p:nvCxnSpPr>
                  <p:spPr>
                    <a:xfrm>
                      <a:off x="6307622" y="4865851"/>
                      <a:ext cx="1" cy="2111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直接箭头连接符 27"/>
                    <p:cNvCxnSpPr>
                      <a:stCxn id="9" idx="2"/>
                      <a:endCxn id="5" idx="0"/>
                    </p:cNvCxnSpPr>
                    <p:nvPr/>
                  </p:nvCxnSpPr>
                  <p:spPr>
                    <a:xfrm flipH="1">
                      <a:off x="6307622" y="5446904"/>
                      <a:ext cx="1" cy="21115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箭头连接符 30"/>
                    <p:cNvCxnSpPr>
                      <a:stCxn id="5" idx="2"/>
                      <a:endCxn id="12" idx="0"/>
                    </p:cNvCxnSpPr>
                    <p:nvPr/>
                  </p:nvCxnSpPr>
                  <p:spPr>
                    <a:xfrm>
                      <a:off x="6307622" y="6116430"/>
                      <a:ext cx="1" cy="16825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9" name="组合 88"/>
                    <p:cNvGrpSpPr/>
                    <p:nvPr/>
                  </p:nvGrpSpPr>
                  <p:grpSpPr>
                    <a:xfrm>
                      <a:off x="2854048" y="1423703"/>
                      <a:ext cx="6907148" cy="3442148"/>
                      <a:chOff x="2854048" y="1423703"/>
                      <a:chExt cx="6907148" cy="3442148"/>
                    </a:xfrm>
                  </p:grpSpPr>
                  <p:sp>
                    <p:nvSpPr>
                      <p:cNvPr id="8" name="流程图: 过程 7"/>
                      <p:cNvSpPr/>
                      <p:nvPr/>
                    </p:nvSpPr>
                    <p:spPr>
                      <a:xfrm>
                        <a:off x="5658143" y="4497256"/>
                        <a:ext cx="1298957" cy="368595"/>
                      </a:xfrm>
                      <a:prstGeom prst="flowChartProcess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 smtClean="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a:t>Crossover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endParaRPr>
                      </a:p>
                    </p:txBody>
                  </p:sp>
                  <p:sp>
                    <p:nvSpPr>
                      <p:cNvPr id="10" name="流程图: 过程 9"/>
                      <p:cNvSpPr/>
                      <p:nvPr/>
                    </p:nvSpPr>
                    <p:spPr>
                      <a:xfrm>
                        <a:off x="5803567" y="3953001"/>
                        <a:ext cx="1008111" cy="336894"/>
                      </a:xfrm>
                      <a:prstGeom prst="flowChartProcess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 smtClean="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a:t>Select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endParaRPr>
                      </a:p>
                    </p:txBody>
                  </p:sp>
                  <p:cxnSp>
                    <p:nvCxnSpPr>
                      <p:cNvPr id="23" name="直接箭头连接符 22"/>
                      <p:cNvCxnSpPr>
                        <a:stCxn id="10" idx="2"/>
                        <a:endCxn id="8" idx="0"/>
                      </p:cNvCxnSpPr>
                      <p:nvPr/>
                    </p:nvCxnSpPr>
                    <p:spPr>
                      <a:xfrm flipH="1">
                        <a:off x="6307622" y="4289895"/>
                        <a:ext cx="1" cy="20736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8" name="组合 87"/>
                      <p:cNvGrpSpPr/>
                      <p:nvPr/>
                    </p:nvGrpSpPr>
                    <p:grpSpPr>
                      <a:xfrm>
                        <a:off x="2854048" y="1423703"/>
                        <a:ext cx="6907148" cy="2529298"/>
                        <a:chOff x="2854048" y="1423703"/>
                        <a:chExt cx="6907148" cy="2529298"/>
                      </a:xfrm>
                    </p:grpSpPr>
                    <p:grpSp>
                      <p:nvGrpSpPr>
                        <p:cNvPr id="87" name="组合 86"/>
                        <p:cNvGrpSpPr/>
                        <p:nvPr/>
                      </p:nvGrpSpPr>
                      <p:grpSpPr>
                        <a:xfrm>
                          <a:off x="2854048" y="1423703"/>
                          <a:ext cx="6907148" cy="2192459"/>
                          <a:chOff x="2854048" y="1423703"/>
                          <a:chExt cx="6907148" cy="2192459"/>
                        </a:xfrm>
                      </p:grpSpPr>
                      <p:sp>
                        <p:nvSpPr>
                          <p:cNvPr id="14" name="流程图: 决策 13"/>
                          <p:cNvSpPr/>
                          <p:nvPr/>
                        </p:nvSpPr>
                        <p:spPr>
                          <a:xfrm>
                            <a:off x="4126384" y="2823955"/>
                            <a:ext cx="4362482" cy="792207"/>
                          </a:xfrm>
                          <a:prstGeom prst="flowChartDecision">
                            <a:avLst/>
                          </a:prstGeom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b="1" dirty="0" smtClean="0">
                                <a:solidFill>
                                  <a:schemeClr val="tx1"/>
                                </a:solidFill>
                                <a:latin typeface="Bell MT" panose="02020503060305020303" pitchFamily="18" charset="0"/>
                              </a:rPr>
                              <a:t>Does it satisfy </a:t>
                            </a:r>
                            <a:r>
                              <a:rPr lang="en-US" altLang="zh-CN" b="1" dirty="0">
                                <a:solidFill>
                                  <a:schemeClr val="tx1"/>
                                </a:solidFill>
                                <a:latin typeface="Bell MT" panose="02020503060305020303" pitchFamily="18" charset="0"/>
                              </a:rPr>
                              <a:t>the </a:t>
                            </a:r>
                            <a:r>
                              <a:rPr lang="en-US" altLang="zh-CN" b="1" dirty="0" smtClean="0">
                                <a:solidFill>
                                  <a:schemeClr val="tx1"/>
                                </a:solidFill>
                                <a:latin typeface="Bell MT" panose="02020503060305020303" pitchFamily="18" charset="0"/>
                              </a:rPr>
                              <a:t>loop </a:t>
                            </a:r>
                            <a:r>
                              <a:rPr lang="en-US" altLang="zh-CN" b="1" dirty="0" smtClean="0">
                                <a:solidFill>
                                  <a:schemeClr val="tx1"/>
                                </a:solidFill>
                                <a:latin typeface="Bell MT" panose="02020503060305020303" pitchFamily="18" charset="0"/>
                              </a:rPr>
                              <a:t>number?</a:t>
                            </a:r>
                            <a:endParaRPr lang="zh-CN" altLang="en-US" b="1" dirty="0">
                              <a:solidFill>
                                <a:schemeClr val="tx1"/>
                              </a:solidFill>
                              <a:latin typeface="Bell MT" panose="02020503060305020303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86" name="组合 85"/>
                          <p:cNvGrpSpPr/>
                          <p:nvPr/>
                        </p:nvGrpSpPr>
                        <p:grpSpPr>
                          <a:xfrm>
                            <a:off x="2854048" y="1423703"/>
                            <a:ext cx="6907148" cy="1400252"/>
                            <a:chOff x="2854048" y="1423703"/>
                            <a:chExt cx="6907148" cy="1400252"/>
                          </a:xfrm>
                        </p:grpSpPr>
                        <p:grpSp>
                          <p:nvGrpSpPr>
                            <p:cNvPr id="85" name="组合 84"/>
                            <p:cNvGrpSpPr/>
                            <p:nvPr/>
                          </p:nvGrpSpPr>
                          <p:grpSpPr>
                            <a:xfrm>
                              <a:off x="2854048" y="1423703"/>
                              <a:ext cx="6907148" cy="772050"/>
                              <a:chOff x="2854048" y="1423703"/>
                              <a:chExt cx="6907148" cy="772050"/>
                            </a:xfrm>
                          </p:grpSpPr>
                          <p:sp>
                            <p:nvSpPr>
                              <p:cNvPr id="4" name="流程图: 可选过程 3"/>
                              <p:cNvSpPr/>
                              <p:nvPr/>
                            </p:nvSpPr>
                            <p:spPr>
                              <a:xfrm>
                                <a:off x="2854048" y="1423703"/>
                                <a:ext cx="6907148" cy="520465"/>
                              </a:xfrm>
                              <a:prstGeom prst="flowChartAlternateProcess">
                                <a:avLst/>
                              </a:prstGeom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lvl="0" algn="ctr"/>
                                <a:r>
                                  <a:rPr lang="en-US" altLang="zh-CN" b="1" dirty="0" smtClean="0">
                                    <a:solidFill>
                                      <a:schemeClr val="tx1"/>
                                    </a:solidFill>
                                    <a:latin typeface="Bell MT" panose="02020503060305020303" pitchFamily="18" charset="0"/>
                                  </a:rPr>
                                  <a:t>Initialize </a:t>
                                </a:r>
                                <a:r>
                                  <a:rPr lang="en-US" altLang="zh-CN" b="1" dirty="0" smtClean="0">
                                    <a:solidFill>
                                      <a:prstClr val="black"/>
                                    </a:solidFill>
                                    <a:latin typeface="Bell MT" panose="02020503060305020303" pitchFamily="18" charset="0"/>
                                  </a:rPr>
                                  <a:t>parameter and randomly </a:t>
                                </a:r>
                                <a:r>
                                  <a:rPr lang="en-US" altLang="zh-CN" b="1" dirty="0">
                                    <a:solidFill>
                                      <a:prstClr val="black"/>
                                    </a:solidFill>
                                    <a:latin typeface="Bell MT" panose="02020503060305020303" pitchFamily="18" charset="0"/>
                                  </a:rPr>
                                  <a:t>generated initial </a:t>
                                </a:r>
                                <a:r>
                                  <a:rPr lang="en-US" altLang="zh-CN" b="1" dirty="0" smtClean="0">
                                    <a:solidFill>
                                      <a:prstClr val="black"/>
                                    </a:solidFill>
                                    <a:latin typeface="Bell MT" panose="02020503060305020303" pitchFamily="18" charset="0"/>
                                  </a:rPr>
                                  <a:t>population</a:t>
                                </a:r>
                                <a:endParaRPr lang="zh-CN" altLang="en-US" b="1" dirty="0">
                                  <a:solidFill>
                                    <a:prstClr val="black"/>
                                  </a:solidFill>
                                  <a:latin typeface="Bell MT" panose="02020503060305020303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6" name="直接箭头连接符 15"/>
                              <p:cNvCxnSpPr>
                                <a:stCxn id="4" idx="2"/>
                                <a:endCxn id="6" idx="0"/>
                              </p:cNvCxnSpPr>
                              <p:nvPr/>
                            </p:nvCxnSpPr>
                            <p:spPr>
                              <a:xfrm>
                                <a:off x="6307622" y="1944168"/>
                                <a:ext cx="0" cy="251585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9" name="直接箭头连接符 18"/>
                            <p:cNvCxnSpPr>
                              <a:stCxn id="6" idx="2"/>
                              <a:endCxn id="14" idx="0"/>
                            </p:cNvCxnSpPr>
                            <p:nvPr/>
                          </p:nvCxnSpPr>
                          <p:spPr>
                            <a:xfrm>
                              <a:off x="6307622" y="2664613"/>
                              <a:ext cx="3" cy="159342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60" name="文本框 59"/>
                        <p:cNvSpPr txBox="1"/>
                        <p:nvPr/>
                      </p:nvSpPr>
                      <p:spPr>
                        <a:xfrm>
                          <a:off x="5868390" y="3583669"/>
                          <a:ext cx="51815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 smtClean="0"/>
                            <a:t>No</a:t>
                          </a:r>
                          <a:endParaRPr lang="zh-CN" altLang="en-US" dirty="0"/>
                        </a:p>
                      </p:txBody>
                    </p:sp>
                  </p:grpSp>
                </p:grpSp>
              </p:grp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8758709" y="2823955"/>
                    <a:ext cx="7400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Yes</a:t>
                    </a:r>
                    <a:endParaRPr lang="zh-CN" altLang="en-US" dirty="0"/>
                  </a:p>
                </p:txBody>
              </p:sp>
            </p:grpSp>
          </p:grpSp>
        </p:grpSp>
      </p:grpSp>
      <p:sp>
        <p:nvSpPr>
          <p:cNvPr id="99" name="动作按钮: 前进或下一项 98">
            <a:hlinkClick r:id="" action="ppaction://hlinkshowjump?jump=nextslide" highlightClick="1"/>
          </p:cNvPr>
          <p:cNvSpPr/>
          <p:nvPr/>
        </p:nvSpPr>
        <p:spPr>
          <a:xfrm>
            <a:off x="9910836" y="1556792"/>
            <a:ext cx="216024" cy="26766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动作按钮: 前进或下一项 99">
            <a:hlinkClick r:id="rId2" action="ppaction://hlinksldjump" highlightClick="1"/>
          </p:cNvPr>
          <p:cNvSpPr/>
          <p:nvPr/>
        </p:nvSpPr>
        <p:spPr>
          <a:xfrm>
            <a:off x="6915528" y="3958736"/>
            <a:ext cx="217432" cy="284831"/>
          </a:xfrm>
          <a:prstGeom prst="actionButtonForwardNex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动作按钮: 前进或下一项 101">
            <a:hlinkClick r:id="rId3" action="ppaction://hlinksldjump" highlightClick="1"/>
          </p:cNvPr>
          <p:cNvSpPr/>
          <p:nvPr/>
        </p:nvSpPr>
        <p:spPr>
          <a:xfrm>
            <a:off x="7043390" y="4541986"/>
            <a:ext cx="217432" cy="284831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动作按钮: 前进或下一项 102">
            <a:hlinkClick r:id="rId4" action="ppaction://hlinksldjump" highlightClick="1"/>
          </p:cNvPr>
          <p:cNvSpPr/>
          <p:nvPr/>
        </p:nvSpPr>
        <p:spPr>
          <a:xfrm>
            <a:off x="6957100" y="5125236"/>
            <a:ext cx="217432" cy="284831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动作按钮: 前进或下一项 103">
            <a:hlinkClick r:id="rId5" action="ppaction://hlinksldjump" highlightClick="1"/>
          </p:cNvPr>
          <p:cNvSpPr/>
          <p:nvPr/>
        </p:nvSpPr>
        <p:spPr>
          <a:xfrm>
            <a:off x="6708952" y="902349"/>
            <a:ext cx="334438" cy="269769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lumMod val="75000"/>
                  </a:prstClr>
                </a:solidFill>
              </a:rPr>
              <a:t>Genetic </a:t>
            </a:r>
            <a:r>
              <a:rPr lang="en-US" altLang="zh-CN" dirty="0" smtClean="0">
                <a:solidFill>
                  <a:prstClr val="black">
                    <a:lumMod val="75000"/>
                  </a:prstClr>
                </a:solidFill>
              </a:rPr>
              <a:t>Algorithm-initialize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Bell MT" panose="02020503060305020303" pitchFamily="18" charset="0"/>
                  </a:rPr>
                  <a:t>When the total number of components to be processed is n, and the processing procedure of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Bell MT" panose="02020503060305020303" pitchFamily="18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Bell MT" panose="02020503060305020303" pitchFamily="18" charset="0"/>
                  </a:rPr>
                  <a:t>, an </a:t>
                </a:r>
                <a:r>
                  <a:rPr lang="en-US" altLang="zh-CN" sz="2000" dirty="0">
                    <a:latin typeface="Bell MT" panose="02020503060305020303" pitchFamily="18" charset="0"/>
                  </a:rPr>
                  <a:t>integer string of length </a:t>
                </a:r>
                <a:r>
                  <a:rPr lang="en-US" altLang="zh-CN" sz="2000" dirty="0" smtClean="0">
                    <a:latin typeface="Bell MT" panose="02020503060305020303" pitchFamily="18" charset="0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 smtClean="0">
                    <a:solidFill>
                      <a:prstClr val="black"/>
                    </a:solidFill>
                    <a:latin typeface="Bell MT" panose="02020503060305020303" pitchFamily="18" charset="0"/>
                  </a:rPr>
                  <a:t> expresses the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Bell MT" panose="02020503060305020303" pitchFamily="18" charset="0"/>
                  </a:rPr>
                  <a:t>individual</a:t>
                </a:r>
                <a:r>
                  <a:rPr lang="en-US" altLang="zh-CN" sz="2000" dirty="0" smtClean="0">
                    <a:latin typeface="Bell MT" panose="02020503060305020303" pitchFamily="18" charset="0"/>
                  </a:rPr>
                  <a:t>.</a:t>
                </a:r>
              </a:p>
              <a:p>
                <a:r>
                  <a:rPr lang="en-US" altLang="zh-CN" sz="2000" dirty="0" smtClean="0">
                    <a:latin typeface="Bell MT" panose="02020503060305020303" pitchFamily="18" charset="0"/>
                  </a:rPr>
                  <a:t>For example:</a:t>
                </a:r>
              </a:p>
              <a:p>
                <a:endParaRPr lang="zh-CN" altLang="en-US" sz="2000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0" t="-4800" r="-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68169"/>
              </p:ext>
            </p:extLst>
          </p:nvPr>
        </p:nvGraphicFramePr>
        <p:xfrm>
          <a:off x="1912324" y="4131545"/>
          <a:ext cx="9145024" cy="4320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  <a:gridCol w="57156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911191" y="4527754"/>
            <a:ext cx="4608513" cy="952833"/>
            <a:chOff x="1903687" y="4242904"/>
            <a:chExt cx="4608513" cy="952833"/>
          </a:xfrm>
        </p:grpSpPr>
        <p:sp>
          <p:nvSpPr>
            <p:cNvPr id="7" name="左大括号 6"/>
            <p:cNvSpPr/>
            <p:nvPr/>
          </p:nvSpPr>
          <p:spPr>
            <a:xfrm rot="16200000">
              <a:off x="3975189" y="2171402"/>
              <a:ext cx="465510" cy="4608513"/>
            </a:xfrm>
            <a:prstGeom prst="leftBrace">
              <a:avLst>
                <a:gd name="adj1" fmla="val 8333"/>
                <a:gd name="adj2" fmla="val 502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终止 8"/>
            <p:cNvSpPr/>
            <p:nvPr/>
          </p:nvSpPr>
          <p:spPr>
            <a:xfrm>
              <a:off x="3019812" y="4674951"/>
              <a:ext cx="2376264" cy="52078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Bell MT" panose="02020503060305020303" pitchFamily="18" charset="0"/>
                </a:rPr>
                <a:t>p</a:t>
              </a:r>
              <a:r>
                <a:rPr lang="en-US" altLang="zh-CN" b="1" dirty="0" smtClean="0">
                  <a:solidFill>
                    <a:schemeClr val="tx1"/>
                  </a:solidFill>
                  <a:latin typeface="Bell MT" panose="02020503060305020303" pitchFamily="18" charset="0"/>
                </a:rPr>
                <a:t>rocessing order</a:t>
              </a:r>
              <a:endParaRPr lang="zh-CN" altLang="en-US" b="1" dirty="0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49967" y="3155322"/>
            <a:ext cx="4608513" cy="986297"/>
            <a:chOff x="6463551" y="2899904"/>
            <a:chExt cx="4608513" cy="986297"/>
          </a:xfrm>
        </p:grpSpPr>
        <p:sp>
          <p:nvSpPr>
            <p:cNvPr id="8" name="左大括号 7"/>
            <p:cNvSpPr/>
            <p:nvPr/>
          </p:nvSpPr>
          <p:spPr>
            <a:xfrm rot="5400000">
              <a:off x="8535053" y="1349189"/>
              <a:ext cx="465510" cy="4608513"/>
            </a:xfrm>
            <a:prstGeom prst="leftBrace">
              <a:avLst>
                <a:gd name="adj1" fmla="val 8333"/>
                <a:gd name="adj2" fmla="val 502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终止 9"/>
            <p:cNvSpPr/>
            <p:nvPr/>
          </p:nvSpPr>
          <p:spPr>
            <a:xfrm>
              <a:off x="7579676" y="2899904"/>
              <a:ext cx="2376264" cy="520786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Bell MT" panose="02020503060305020303" pitchFamily="18" charset="0"/>
                </a:rPr>
                <a:t>processing machine</a:t>
              </a:r>
              <a:endParaRPr lang="zh-CN" altLang="en-US" b="1" dirty="0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</p:grpSp>
      <p:sp>
        <p:nvSpPr>
          <p:cNvPr id="15" name="动作按钮: 后退或前一项 14">
            <a:hlinkClick r:id="" action="ppaction://hlinkshowjump?jump=previousslide" highlightClick="1"/>
          </p:cNvPr>
          <p:cNvSpPr/>
          <p:nvPr/>
        </p:nvSpPr>
        <p:spPr>
          <a:xfrm>
            <a:off x="7822604" y="980728"/>
            <a:ext cx="216024" cy="216024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lumMod val="75000"/>
                  </a:prstClr>
                </a:solidFill>
              </a:rPr>
              <a:t>Genetic </a:t>
            </a:r>
            <a:r>
              <a:rPr lang="en-US" altLang="zh-CN" dirty="0" smtClean="0">
                <a:solidFill>
                  <a:prstClr val="black">
                    <a:lumMod val="75000"/>
                  </a:prstClr>
                </a:solidFill>
              </a:rPr>
              <a:t>Algorithm-select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593436" y="1473702"/>
            <a:ext cx="4818888" cy="417216"/>
          </a:xfrm>
        </p:spPr>
        <p:txBody>
          <a:bodyPr/>
          <a:lstStyle/>
          <a:p>
            <a:pPr algn="ctr"/>
            <a:r>
              <a:rPr lang="en-US" altLang="zh-CN" sz="2000" dirty="0" smtClean="0"/>
              <a:t>Roulette wheel selection</a:t>
            </a:r>
            <a:endParaRPr lang="zh-CN" altLang="en-US" sz="2000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848" y="2205627"/>
            <a:ext cx="4721466" cy="1728192"/>
          </a:xfrm>
        </p:spPr>
      </p:pic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6406834" y="1473702"/>
            <a:ext cx="5595435" cy="417216"/>
          </a:xfrm>
        </p:spPr>
        <p:txBody>
          <a:bodyPr/>
          <a:lstStyle/>
          <a:p>
            <a:pPr algn="ctr"/>
            <a:r>
              <a:rPr lang="en-US" altLang="zh-CN" sz="2000" dirty="0"/>
              <a:t>stochastic universal selection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1563324" y="1986988"/>
                <a:ext cx="4818888" cy="3655568"/>
              </a:xfrm>
            </p:spPr>
            <p:txBody>
              <a:bodyPr>
                <a:normAutofit/>
              </a:bodyPr>
              <a:lstStyle/>
              <a:p>
                <a:pPr algn="ctr"/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𝑓𝑖𝑡𝑛𝑒𝑠𝑠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𝑓𝑖𝑡𝑛𝑒𝑠𝑠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1563324" y="1986988"/>
                <a:ext cx="4818888" cy="365556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动作按钮: 后退或前一项 7">
            <a:hlinkClick r:id="rId4" action="ppaction://hlinksldjump" highlightClick="1"/>
          </p:cNvPr>
          <p:cNvSpPr/>
          <p:nvPr/>
        </p:nvSpPr>
        <p:spPr>
          <a:xfrm>
            <a:off x="7318548" y="992693"/>
            <a:ext cx="216024" cy="216024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05" y="2230596"/>
            <a:ext cx="4966927" cy="158417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38802" y="424852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SUS(Population, N)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    F := total fitness of Population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    N := number of offspring to keep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    P := distance between the pointers (F/N)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    Start := random number between 0 and P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    Pointers := [Start + </a:t>
            </a:r>
            <a:r>
              <a:rPr lang="en-US" altLang="zh-CN" dirty="0" err="1">
                <a:latin typeface="Bell MT" panose="02020503060305020303" pitchFamily="18" charset="0"/>
              </a:rPr>
              <a:t>i</a:t>
            </a:r>
            <a:r>
              <a:rPr lang="en-US" altLang="zh-CN" dirty="0">
                <a:latin typeface="Bell MT" panose="02020503060305020303" pitchFamily="18" charset="0"/>
              </a:rPr>
              <a:t>*P | </a:t>
            </a:r>
            <a:r>
              <a:rPr lang="en-US" altLang="zh-CN" dirty="0" err="1">
                <a:latin typeface="Bell MT" panose="02020503060305020303" pitchFamily="18" charset="0"/>
              </a:rPr>
              <a:t>i</a:t>
            </a:r>
            <a:r>
              <a:rPr lang="en-US" altLang="zh-CN" dirty="0">
                <a:latin typeface="Bell MT" panose="02020503060305020303" pitchFamily="18" charset="0"/>
              </a:rPr>
              <a:t> in [0..(N-1</a:t>
            </a:r>
            <a:r>
              <a:rPr lang="en-US" altLang="zh-CN" dirty="0" smtClean="0">
                <a:latin typeface="Bell MT" panose="02020503060305020303" pitchFamily="18" charset="0"/>
              </a:rPr>
              <a:t>)]]</a:t>
            </a:r>
            <a:endParaRPr lang="zh-CN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1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lumMod val="75000"/>
                  </a:prstClr>
                </a:solidFill>
              </a:rPr>
              <a:t>Genetic </a:t>
            </a:r>
            <a:r>
              <a:rPr lang="en-US" altLang="zh-CN" dirty="0" smtClean="0">
                <a:solidFill>
                  <a:prstClr val="black">
                    <a:lumMod val="75000"/>
                  </a:prstClr>
                </a:solidFill>
              </a:rPr>
              <a:t>Algorithm-crossover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35614" y="1350263"/>
                <a:ext cx="9782801" cy="4572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Bell MT" panose="02020503060305020303" pitchFamily="18" charset="0"/>
                  </a:rPr>
                  <a:t>First </a:t>
                </a:r>
                <a:r>
                  <a:rPr lang="en-US" altLang="zh-CN" sz="2000" dirty="0">
                    <a:latin typeface="Bell MT" panose="02020503060305020303" pitchFamily="18" charset="0"/>
                  </a:rPr>
                  <a:t>randomly selects two chromosomes from the </a:t>
                </a:r>
                <a:r>
                  <a:rPr lang="en-US" altLang="zh-CN" sz="2000" dirty="0" smtClean="0">
                    <a:latin typeface="Bell MT" panose="02020503060305020303" pitchFamily="18" charset="0"/>
                  </a:rPr>
                  <a:t>population.</a:t>
                </a:r>
              </a:p>
              <a:p>
                <a:r>
                  <a:rPr lang="en-US" altLang="zh-CN" sz="2000" dirty="0" smtClean="0">
                    <a:latin typeface="Bell MT" panose="02020503060305020303" pitchFamily="18" charset="0"/>
                  </a:rPr>
                  <a:t>Then, extracts </a:t>
                </a:r>
                <a:r>
                  <a:rPr lang="en-US" altLang="zh-CN" sz="2000" dirty="0">
                    <a:latin typeface="Bell MT" panose="02020503060305020303" pitchFamily="18" charset="0"/>
                  </a:rPr>
                  <a:t>the top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latin typeface="Bell MT" panose="02020503060305020303" pitchFamily="18" charset="0"/>
                  </a:rPr>
                  <a:t> bits of each </a:t>
                </a:r>
                <a:r>
                  <a:rPr lang="en-US" altLang="zh-CN" sz="2000" dirty="0" smtClean="0">
                    <a:latin typeface="Bell MT" panose="02020503060305020303" pitchFamily="18" charset="0"/>
                  </a:rPr>
                  <a:t>chromosome.</a:t>
                </a:r>
              </a:p>
              <a:p>
                <a:r>
                  <a:rPr lang="en-US" altLang="zh-CN" sz="2000" dirty="0" smtClean="0">
                    <a:latin typeface="Bell MT" panose="02020503060305020303" pitchFamily="18" charset="0"/>
                  </a:rPr>
                  <a:t>Next, randomly </a:t>
                </a:r>
                <a:r>
                  <a:rPr lang="en-US" altLang="zh-CN" sz="2000" dirty="0">
                    <a:latin typeface="Bell MT" panose="02020503060305020303" pitchFamily="18" charset="0"/>
                  </a:rPr>
                  <a:t>selects the cross positions to </a:t>
                </a:r>
                <a:r>
                  <a:rPr lang="en-US" altLang="zh-CN" sz="2000" dirty="0" smtClean="0">
                    <a:latin typeface="Bell MT" panose="02020503060305020303" pitchFamily="18" charset="0"/>
                  </a:rPr>
                  <a:t>cross.</a:t>
                </a:r>
              </a:p>
              <a:p>
                <a:r>
                  <a:rPr lang="en-US" altLang="zh-CN" sz="2000" dirty="0" smtClean="0">
                    <a:latin typeface="Bell MT" panose="02020503060305020303" pitchFamily="18" charset="0"/>
                  </a:rPr>
                  <a:t>Last, according </a:t>
                </a:r>
                <a:r>
                  <a:rPr lang="en-US" altLang="zh-CN" sz="2000" dirty="0">
                    <a:latin typeface="Bell MT" panose="02020503060305020303" pitchFamily="18" charset="0"/>
                  </a:rPr>
                  <a:t>to the </a:t>
                </a:r>
                <a:r>
                  <a:rPr lang="en-US" altLang="zh-CN" sz="2000" dirty="0" smtClean="0">
                    <a:latin typeface="Bell MT" panose="02020503060305020303" pitchFamily="18" charset="0"/>
                  </a:rPr>
                  <a:t>operating </a:t>
                </a:r>
                <a:r>
                  <a:rPr lang="en-US" altLang="zh-CN" sz="2000" dirty="0">
                    <a:latin typeface="Bell MT" panose="02020503060305020303" pitchFamily="18" charset="0"/>
                  </a:rPr>
                  <a:t>machine before </a:t>
                </a:r>
                <a:r>
                  <a:rPr lang="en-US" altLang="zh-CN" sz="2000" dirty="0" smtClean="0">
                    <a:latin typeface="Bell MT" panose="02020503060305020303" pitchFamily="18" charset="0"/>
                  </a:rPr>
                  <a:t>crossover 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Bell MT" panose="02020503060305020303" pitchFamily="18" charset="0"/>
                  </a:rPr>
                  <a:t>adjust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Bell MT" panose="02020503060305020303" pitchFamily="18" charset="0"/>
                  </a:rPr>
                  <a:t>the crossed 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Bell MT" panose="02020503060305020303" pitchFamily="18" charset="0"/>
                  </a:rPr>
                  <a:t>machine </a:t>
                </a:r>
                <a:endParaRPr lang="en-US" altLang="zh-CN" sz="2000" dirty="0" smtClean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614" y="1350263"/>
                <a:ext cx="9782801" cy="4572000"/>
              </a:xfrm>
              <a:blipFill rotWithShape="0">
                <a:blip r:embed="rId2"/>
                <a:stretch>
                  <a:fillRect l="-810" t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动作按钮: 后退或前一项 3">
            <a:hlinkClick r:id="rId3" action="ppaction://hlinksldjump" highlightClick="1"/>
          </p:cNvPr>
          <p:cNvSpPr/>
          <p:nvPr/>
        </p:nvSpPr>
        <p:spPr>
          <a:xfrm>
            <a:off x="8182644" y="1052736"/>
            <a:ext cx="216024" cy="216024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61649"/>
              </p:ext>
            </p:extLst>
          </p:nvPr>
        </p:nvGraphicFramePr>
        <p:xfrm>
          <a:off x="1515664" y="4235141"/>
          <a:ext cx="8784976" cy="3992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</a:tblGrid>
              <a:tr h="399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14974"/>
              </p:ext>
            </p:extLst>
          </p:nvPr>
        </p:nvGraphicFramePr>
        <p:xfrm>
          <a:off x="1535614" y="3692577"/>
          <a:ext cx="878497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</a:tblGrid>
              <a:tr h="338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55432"/>
              </p:ext>
            </p:extLst>
          </p:nvPr>
        </p:nvGraphicFramePr>
        <p:xfrm>
          <a:off x="1531524" y="5085184"/>
          <a:ext cx="8784992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  <a:gridCol w="549062"/>
              </a:tblGrid>
              <a:tr h="316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66703"/>
              </p:ext>
            </p:extLst>
          </p:nvPr>
        </p:nvGraphicFramePr>
        <p:xfrm>
          <a:off x="1538532" y="5630850"/>
          <a:ext cx="877798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8624"/>
                <a:gridCol w="548624"/>
                <a:gridCol w="548624"/>
                <a:gridCol w="548624"/>
                <a:gridCol w="548624"/>
                <a:gridCol w="548624"/>
                <a:gridCol w="548624"/>
                <a:gridCol w="548624"/>
                <a:gridCol w="548624"/>
                <a:gridCol w="548624"/>
                <a:gridCol w="548624"/>
                <a:gridCol w="548624"/>
                <a:gridCol w="548624"/>
                <a:gridCol w="548624"/>
                <a:gridCol w="548624"/>
                <a:gridCol w="548624"/>
              </a:tblGrid>
              <a:tr h="334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Bell MT" panose="02020503060305020303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2894470" y="3279826"/>
            <a:ext cx="2458017" cy="2822462"/>
            <a:chOff x="2898075" y="2937739"/>
            <a:chExt cx="2458017" cy="2822462"/>
          </a:xfrm>
        </p:grpSpPr>
        <p:sp>
          <p:nvSpPr>
            <p:cNvPr id="10" name="文本框 9"/>
            <p:cNvSpPr txBox="1"/>
            <p:nvPr/>
          </p:nvSpPr>
          <p:spPr>
            <a:xfrm>
              <a:off x="2898075" y="293773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Bell MT" panose="02020503060305020303" pitchFamily="18" charset="0"/>
                </a:rPr>
                <a:t>select to cross</a:t>
              </a:r>
              <a:endParaRPr lang="zh-CN" altLang="en-US" dirty="0">
                <a:latin typeface="Bell MT" panose="02020503060305020303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356092" y="3151808"/>
              <a:ext cx="0" cy="260839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0317094" y="3897481"/>
            <a:ext cx="1378877" cy="576064"/>
            <a:chOff x="10388614" y="3600888"/>
            <a:chExt cx="1378877" cy="576064"/>
          </a:xfrm>
        </p:grpSpPr>
        <p:sp>
          <p:nvSpPr>
            <p:cNvPr id="18" name="右大括号 17"/>
            <p:cNvSpPr/>
            <p:nvPr/>
          </p:nvSpPr>
          <p:spPr>
            <a:xfrm>
              <a:off x="10388614" y="3600888"/>
              <a:ext cx="304155" cy="57606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687370" y="3700927"/>
              <a:ext cx="1080121" cy="3705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Bell MT" panose="02020503060305020303" pitchFamily="18" charset="0"/>
                </a:rPr>
                <a:t>parents</a:t>
              </a:r>
              <a:endParaRPr lang="zh-CN" altLang="en-US" b="1" dirty="0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296116" y="5262662"/>
            <a:ext cx="1399855" cy="556470"/>
            <a:chOff x="10300185" y="3583850"/>
            <a:chExt cx="1399855" cy="556470"/>
          </a:xfrm>
        </p:grpSpPr>
        <p:sp>
          <p:nvSpPr>
            <p:cNvPr id="23" name="右大括号 22"/>
            <p:cNvSpPr/>
            <p:nvPr/>
          </p:nvSpPr>
          <p:spPr>
            <a:xfrm>
              <a:off x="10300185" y="3583850"/>
              <a:ext cx="301487" cy="5564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0619919" y="3661605"/>
              <a:ext cx="1080121" cy="3705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Bell MT" panose="02020503060305020303" pitchFamily="18" charset="0"/>
                </a:rPr>
                <a:t>children</a:t>
              </a:r>
              <a:endParaRPr lang="zh-CN" altLang="en-US" b="1" dirty="0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93613" y="3322852"/>
            <a:ext cx="2376264" cy="2822462"/>
            <a:chOff x="2979828" y="2937739"/>
            <a:chExt cx="2376264" cy="2822462"/>
          </a:xfrm>
        </p:grpSpPr>
        <p:sp>
          <p:nvSpPr>
            <p:cNvPr id="30" name="文本框 29"/>
            <p:cNvSpPr txBox="1"/>
            <p:nvPr/>
          </p:nvSpPr>
          <p:spPr>
            <a:xfrm>
              <a:off x="2979828" y="293773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Bell MT" panose="02020503060305020303" pitchFamily="18" charset="0"/>
                </a:rPr>
                <a:t>adjust machine</a:t>
              </a:r>
              <a:endParaRPr lang="zh-CN" altLang="en-US" dirty="0">
                <a:latin typeface="Bell MT" panose="02020503060305020303" pitchFamily="18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5356092" y="3151808"/>
              <a:ext cx="0" cy="260839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2705543" y="3311444"/>
            <a:ext cx="6405217" cy="3126432"/>
            <a:chOff x="2786458" y="3506502"/>
            <a:chExt cx="6405217" cy="3126432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6004935" y="3506502"/>
              <a:ext cx="0" cy="297329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2786458" y="6256980"/>
              <a:ext cx="2016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Bell MT" panose="02020503060305020303" pitchFamily="18" charset="0"/>
                </a:rPr>
                <a:t>processing order</a:t>
              </a:r>
              <a:endParaRPr lang="zh-CN" altLang="en-US" dirty="0">
                <a:latin typeface="Bell MT" panose="02020503060305020303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131054" y="6263602"/>
              <a:ext cx="2060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Bell MT" panose="02020503060305020303" pitchFamily="18" charset="0"/>
                </a:rPr>
                <a:t>processing machine</a:t>
              </a:r>
              <a:endParaRPr lang="zh-CN" altLang="en-US" dirty="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1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数学 16x9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848</Words>
  <Application>Microsoft Office PowerPoint</Application>
  <PresentationFormat>自定义</PresentationFormat>
  <Paragraphs>245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Arial</vt:lpstr>
      <vt:lpstr>Bell MT</vt:lpstr>
      <vt:lpstr>Cambria Math</vt:lpstr>
      <vt:lpstr>Euphemia</vt:lpstr>
      <vt:lpstr>数学 16x9</vt:lpstr>
      <vt:lpstr>Job Shop Scheduling Problem using Genetic Algorithm, Simulated Data</vt:lpstr>
      <vt:lpstr>CATALOG</vt:lpstr>
      <vt:lpstr>JSP-problem description</vt:lpstr>
      <vt:lpstr>JSP-restrictions</vt:lpstr>
      <vt:lpstr>JSP- math model parameters</vt:lpstr>
      <vt:lpstr>Genetic Algorithm-flow</vt:lpstr>
      <vt:lpstr>Genetic Algorithm-initialize</vt:lpstr>
      <vt:lpstr>Genetic Algorithm-select</vt:lpstr>
      <vt:lpstr>Genetic Algorithm-crossover</vt:lpstr>
      <vt:lpstr>Genetic Algorithm-mutate</vt:lpstr>
      <vt:lpstr>Genetic Algorithm-pros&amp;cons</vt:lpstr>
      <vt:lpstr>GA toolbox</vt:lpstr>
      <vt:lpstr>Gantt chart</vt:lpstr>
      <vt:lpstr>Results-change of solution</vt:lpstr>
      <vt:lpstr>Results-Gantt chart</vt:lpstr>
      <vt:lpstr>Improvements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Shop Scheduling Problem using Genetic Algorithm, simulated data</dc:title>
  <dc:creator>shibingzhong</dc:creator>
  <cp:lastModifiedBy>shibingzhong</cp:lastModifiedBy>
  <cp:revision>66</cp:revision>
  <dcterms:created xsi:type="dcterms:W3CDTF">2018-05-01T20:45:58Z</dcterms:created>
  <dcterms:modified xsi:type="dcterms:W3CDTF">2018-05-03T18:00:48Z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