
<file path=[Content_Types].xml><?xml version="1.0" encoding="utf-8"?>
<Types xmlns="http://schemas.openxmlformats.org/package/2006/content-types">
  <Default Extension="png" ContentType="image/png"/>
  <Default Extension="emf" ContentType="image/x-emf"/>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23"/>
  </p:notesMasterIdLst>
  <p:handoutMasterIdLst>
    <p:handoutMasterId r:id="rId24"/>
  </p:handoutMasterIdLst>
  <p:sldIdLst>
    <p:sldId id="256" r:id="rId10"/>
    <p:sldId id="262" r:id="rId11"/>
    <p:sldId id="264" r:id="rId12"/>
    <p:sldId id="265" r:id="rId13"/>
    <p:sldId id="266" r:id="rId14"/>
    <p:sldId id="267" r:id="rId15"/>
    <p:sldId id="268" r:id="rId16"/>
    <p:sldId id="271" r:id="rId17"/>
    <p:sldId id="269" r:id="rId18"/>
    <p:sldId id="259" r:id="rId19"/>
    <p:sldId id="263" r:id="rId20"/>
    <p:sldId id="270" r:id="rId21"/>
    <p:sldId id="25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152A"/>
    <a:srgbClr val="B12C3D"/>
    <a:srgbClr val="DF7023"/>
    <a:srgbClr val="0F787D"/>
    <a:srgbClr val="000000"/>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35038" autoAdjust="0"/>
  </p:normalViewPr>
  <p:slideViewPr>
    <p:cSldViewPr snapToGrid="0">
      <p:cViewPr varScale="1">
        <p:scale>
          <a:sx n="24" d="100"/>
          <a:sy n="24" d="100"/>
        </p:scale>
        <p:origin x="2424" y="40"/>
      </p:cViewPr>
      <p:guideLst>
        <p:guide orient="horz" pos="2160"/>
        <p:guide pos="2880"/>
      </p:guideLst>
    </p:cSldViewPr>
  </p:slideViewPr>
  <p:outlineViewPr>
    <p:cViewPr>
      <p:scale>
        <a:sx n="33" d="100"/>
        <a:sy n="33" d="100"/>
      </p:scale>
      <p:origin x="0" y="-5"/>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eter\Desktop\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336176727909"/>
          <c:y val="7.7831729367162442E-2"/>
          <c:w val="0.76490004374453191"/>
          <c:h val="0.74686570428696408"/>
        </c:manualLayout>
      </c:layout>
      <c:barChart>
        <c:barDir val="bar"/>
        <c:grouping val="stacked"/>
        <c:varyColors val="0"/>
        <c:ser>
          <c:idx val="3"/>
          <c:order val="0"/>
          <c:tx>
            <c:v>Begin time</c:v>
          </c:tx>
          <c:spPr>
            <a:noFill/>
            <a:ln>
              <a:noFill/>
            </a:ln>
            <a:effectLst/>
          </c:spPr>
          <c:invertIfNegative val="0"/>
          <c:cat>
            <c:strRef>
              <c:f>Sheet1!$A$2:$A$7</c:f>
              <c:strCache>
                <c:ptCount val="6"/>
                <c:pt idx="0">
                  <c:v>Preparing</c:v>
                </c:pt>
                <c:pt idx="1">
                  <c:v>Scheduling</c:v>
                </c:pt>
                <c:pt idx="2">
                  <c:v>Requirement</c:v>
                </c:pt>
                <c:pt idx="3">
                  <c:v>Analysis</c:v>
                </c:pt>
                <c:pt idx="4">
                  <c:v>Test</c:v>
                </c:pt>
                <c:pt idx="5">
                  <c:v>Deployment</c:v>
                </c:pt>
              </c:strCache>
            </c:strRef>
          </c:cat>
          <c:val>
            <c:numRef>
              <c:f>Sheet1!$B$2:$B$7</c:f>
              <c:numCache>
                <c:formatCode>d\-mmm</c:formatCode>
                <c:ptCount val="6"/>
                <c:pt idx="0">
                  <c:v>43556</c:v>
                </c:pt>
                <c:pt idx="1">
                  <c:v>43563</c:v>
                </c:pt>
                <c:pt idx="2">
                  <c:v>43563</c:v>
                </c:pt>
                <c:pt idx="3">
                  <c:v>43567</c:v>
                </c:pt>
                <c:pt idx="4">
                  <c:v>43574</c:v>
                </c:pt>
                <c:pt idx="5">
                  <c:v>43578</c:v>
                </c:pt>
              </c:numCache>
            </c:numRef>
          </c:val>
          <c:extLst xmlns:c16r2="http://schemas.microsoft.com/office/drawing/2015/06/chart">
            <c:ext xmlns:c16="http://schemas.microsoft.com/office/drawing/2014/chart" uri="{C3380CC4-5D6E-409C-BE32-E72D297353CC}">
              <c16:uniqueId val="{00000000-896C-488C-8364-8778764C5483}"/>
            </c:ext>
          </c:extLst>
        </c:ser>
        <c:ser>
          <c:idx val="1"/>
          <c:order val="1"/>
          <c:tx>
            <c:v>Duration</c:v>
          </c:tx>
          <c:spPr>
            <a:solidFill>
              <a:srgbClr val="0070C0"/>
            </a:solidFill>
            <a:ln>
              <a:noFill/>
            </a:ln>
            <a:effectLst/>
          </c:spPr>
          <c:invertIfNegative val="0"/>
          <c:cat>
            <c:strRef>
              <c:f>Sheet1!$A$2:$A$7</c:f>
              <c:strCache>
                <c:ptCount val="6"/>
                <c:pt idx="0">
                  <c:v>Preparing</c:v>
                </c:pt>
                <c:pt idx="1">
                  <c:v>Scheduling</c:v>
                </c:pt>
                <c:pt idx="2">
                  <c:v>Requirement</c:v>
                </c:pt>
                <c:pt idx="3">
                  <c:v>Analysis</c:v>
                </c:pt>
                <c:pt idx="4">
                  <c:v>Test</c:v>
                </c:pt>
                <c:pt idx="5">
                  <c:v>Deployment</c:v>
                </c:pt>
              </c:strCache>
            </c:strRef>
          </c:cat>
          <c:val>
            <c:numRef>
              <c:f>Sheet1!$C$2:$C$7</c:f>
              <c:numCache>
                <c:formatCode>General</c:formatCode>
                <c:ptCount val="6"/>
                <c:pt idx="0">
                  <c:v>9</c:v>
                </c:pt>
                <c:pt idx="1">
                  <c:v>2</c:v>
                </c:pt>
                <c:pt idx="2">
                  <c:v>6</c:v>
                </c:pt>
                <c:pt idx="3">
                  <c:v>10</c:v>
                </c:pt>
                <c:pt idx="4">
                  <c:v>5</c:v>
                </c:pt>
                <c:pt idx="5">
                  <c:v>3</c:v>
                </c:pt>
              </c:numCache>
            </c:numRef>
          </c:val>
          <c:extLst xmlns:c16r2="http://schemas.microsoft.com/office/drawing/2015/06/chart">
            <c:ext xmlns:c16="http://schemas.microsoft.com/office/drawing/2014/chart" uri="{C3380CC4-5D6E-409C-BE32-E72D297353CC}">
              <c16:uniqueId val="{00000001-896C-488C-8364-8778764C5483}"/>
            </c:ext>
          </c:extLst>
        </c:ser>
        <c:dLbls>
          <c:showLegendKey val="0"/>
          <c:showVal val="0"/>
          <c:showCatName val="0"/>
          <c:showSerName val="0"/>
          <c:showPercent val="0"/>
          <c:showBubbleSize val="0"/>
        </c:dLbls>
        <c:gapWidth val="150"/>
        <c:overlap val="100"/>
        <c:axId val="-748406832"/>
        <c:axId val="-748407920"/>
      </c:barChart>
      <c:catAx>
        <c:axId val="-74840683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748407920"/>
        <c:crosses val="autoZero"/>
        <c:auto val="1"/>
        <c:lblAlgn val="ctr"/>
        <c:lblOffset val="100"/>
        <c:noMultiLvlLbl val="0"/>
      </c:catAx>
      <c:valAx>
        <c:axId val="-748407920"/>
        <c:scaling>
          <c:orientation val="minMax"/>
          <c:max val="43582"/>
          <c:min val="43555"/>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748406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12700" cap="flat" cmpd="sng" algn="ctr">
      <a:solidFill>
        <a:schemeClr val="tx1"/>
      </a:solidFill>
      <a:round/>
    </a:ln>
    <a:effectLst/>
  </c:spPr>
  <c:txPr>
    <a:bodyPr/>
    <a:lstStyle/>
    <a:p>
      <a:pPr>
        <a:defRPr>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5/8/2019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5/8/2019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Hi guys, my name is Jiawei Wang, She is </a:t>
            </a:r>
            <a:r>
              <a:rPr lang="en-US" dirty="0" err="1"/>
              <a:t>Yuanjie</a:t>
            </a:r>
            <a:r>
              <a:rPr lang="en-US" dirty="0"/>
              <a:t> Shi, her name is Bowen Li. Our project is talking about gendered pronoun resolution, which is based on NLP(Nature Language Processing), Random forest and </a:t>
            </a:r>
            <a:r>
              <a:rPr lang="en-US" dirty="0" err="1"/>
              <a:t>K_fold</a:t>
            </a:r>
            <a:r>
              <a:rPr lang="en-US" dirty="0"/>
              <a:t> validation.  As a Kaggle competition, the rank of our project is TOP 24%</a:t>
            </a:r>
          </a:p>
        </p:txBody>
      </p:sp>
      <p:sp>
        <p:nvSpPr>
          <p:cNvPr id="4" name="灯片编号占位符 3"/>
          <p:cNvSpPr>
            <a:spLocks noGrp="1"/>
          </p:cNvSpPr>
          <p:nvPr>
            <p:ph type="sldNum" sz="quarter" idx="5"/>
          </p:nvPr>
        </p:nvSpPr>
        <p:spPr/>
        <p:txBody>
          <a:bodyPr/>
          <a:lstStyle/>
          <a:p>
            <a:fld id="{A6961DC2-A28F-4C81-9966-8D7B3191DD23}" type="slidenum">
              <a:rPr lang="en-US" smtClean="0"/>
              <a:t>1</a:t>
            </a:fld>
            <a:endParaRPr lang="en-US"/>
          </a:p>
        </p:txBody>
      </p:sp>
    </p:spTree>
    <p:extLst>
      <p:ext uri="{BB962C8B-B14F-4D97-AF65-F5344CB8AC3E}">
        <p14:creationId xmlns:p14="http://schemas.microsoft.com/office/powerpoint/2010/main" val="199694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lecture contains 5 parts.</a:t>
            </a:r>
          </a:p>
        </p:txBody>
      </p:sp>
      <p:sp>
        <p:nvSpPr>
          <p:cNvPr id="4" name="灯片编号占位符 3"/>
          <p:cNvSpPr>
            <a:spLocks noGrp="1"/>
          </p:cNvSpPr>
          <p:nvPr>
            <p:ph type="sldNum" sz="quarter" idx="5"/>
          </p:nvPr>
        </p:nvSpPr>
        <p:spPr/>
        <p:txBody>
          <a:bodyPr/>
          <a:lstStyle/>
          <a:p>
            <a:fld id="{A6961DC2-A28F-4C81-9966-8D7B3191DD23}" type="slidenum">
              <a:rPr lang="en-US" smtClean="0"/>
              <a:t>2</a:t>
            </a:fld>
            <a:endParaRPr lang="en-US"/>
          </a:p>
        </p:txBody>
      </p:sp>
    </p:spTree>
    <p:extLst>
      <p:ext uri="{BB962C8B-B14F-4D97-AF65-F5344CB8AC3E}">
        <p14:creationId xmlns:p14="http://schemas.microsoft.com/office/powerpoint/2010/main" val="211926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Firstly, the </a:t>
            </a:r>
            <a:r>
              <a:rPr lang="en-US" dirty="0" err="1"/>
              <a:t>background.our</a:t>
            </a:r>
            <a:r>
              <a:rPr lang="en-US" dirty="0"/>
              <a:t> project is based on knowledge of Nature language processing to recognize the pronoun. What we do is to write an algorithm to distinguish the pronoun in a sentence since there are two name in the sentence.</a:t>
            </a:r>
          </a:p>
          <a:p>
            <a:r>
              <a:rPr lang="en-US" dirty="0"/>
              <a:t>At the beginning of the project, we have to specific plan which could guide us to finish this project as plan. The Gantt Chart shows that we began our project on March 31, after preparing, scheduling, requirement analyzing, test, and finally we finish the report.</a:t>
            </a:r>
          </a:p>
        </p:txBody>
      </p:sp>
      <p:sp>
        <p:nvSpPr>
          <p:cNvPr id="4" name="灯片编号占位符 3"/>
          <p:cNvSpPr>
            <a:spLocks noGrp="1"/>
          </p:cNvSpPr>
          <p:nvPr>
            <p:ph type="sldNum" sz="quarter" idx="5"/>
          </p:nvPr>
        </p:nvSpPr>
        <p:spPr/>
        <p:txBody>
          <a:bodyPr/>
          <a:lstStyle/>
          <a:p>
            <a:fld id="{A6961DC2-A28F-4C81-9966-8D7B3191DD23}" type="slidenum">
              <a:rPr lang="en-US" smtClean="0"/>
              <a:t>3</a:t>
            </a:fld>
            <a:endParaRPr lang="en-US"/>
          </a:p>
        </p:txBody>
      </p:sp>
    </p:spTree>
    <p:extLst>
      <p:ext uri="{BB962C8B-B14F-4D97-AF65-F5344CB8AC3E}">
        <p14:creationId xmlns:p14="http://schemas.microsoft.com/office/powerpoint/2010/main" val="1299802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Data set contains eleven parts. One of the most important content is the offset, that means from the name to the pronoun, how many characters It contains. And the A-</a:t>
            </a:r>
            <a:r>
              <a:rPr lang="en-US" dirty="0" err="1"/>
              <a:t>coref</a:t>
            </a:r>
            <a:r>
              <a:rPr lang="en-US" dirty="0"/>
              <a:t> means the accuracy of the estimation. Now let my teammate Bowen show the feature that we analyzed</a:t>
            </a:r>
          </a:p>
        </p:txBody>
      </p:sp>
      <p:sp>
        <p:nvSpPr>
          <p:cNvPr id="4" name="灯片编号占位符 3"/>
          <p:cNvSpPr>
            <a:spLocks noGrp="1"/>
          </p:cNvSpPr>
          <p:nvPr>
            <p:ph type="sldNum" sz="quarter" idx="5"/>
          </p:nvPr>
        </p:nvSpPr>
        <p:spPr/>
        <p:txBody>
          <a:bodyPr/>
          <a:lstStyle/>
          <a:p>
            <a:fld id="{A6961DC2-A28F-4C81-9966-8D7B3191DD23}" type="slidenum">
              <a:rPr lang="en-US" smtClean="0"/>
              <a:t>4</a:t>
            </a:fld>
            <a:endParaRPr lang="en-US"/>
          </a:p>
        </p:txBody>
      </p:sp>
    </p:spTree>
    <p:extLst>
      <p:ext uri="{BB962C8B-B14F-4D97-AF65-F5344CB8AC3E}">
        <p14:creationId xmlns:p14="http://schemas.microsoft.com/office/powerpoint/2010/main" val="3305543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700" dirty="0" smtClean="0"/>
              <a:t>In machine learning, a random forest is a classifier that contains multiple decision trees, and the category of its output is determined by the mode of the category of the individual tree output. Specifically, a forest is built in a random way. There are many decision trees in the forest. There is no correlation between each decision tree in the random forest. After getting the forest, when a new input sample enters, let each decision tree in the forest make a separate judgment to see which class the sample should belong to (for the classification algorithm), and then see which One type is selected the most, and the sample is predicted to be that type.</a:t>
            </a:r>
          </a:p>
          <a:p>
            <a:r>
              <a:rPr lang="en-US" altLang="zh-CN" sz="700" dirty="0" smtClean="0"/>
              <a:t>When we need to separate all the green dots without errors in the training (that is, the parameter selection is not very reasonable), the decision tree will produce an over-fitting phenomenon, which will weaken the generalization ability.</a:t>
            </a:r>
          </a:p>
          <a:p>
            <a:r>
              <a:rPr lang="en-US" altLang="zh-CN" sz="700" dirty="0" smtClean="0"/>
              <a:t>It uses the bootstrap resampling technique to randomly extract k samples from the original training sample set N to generate a new training sample set, and then generate k classification trees according to the self-service sample set to form a random forest. The classification result of the data is determined by the score formed by the number of votes in the classification tree. Its essence is an improvement of the decision tree algorithm, which combines multiple decision trees. The establishment of each tree depends on an independently extracted sample. Each tree in the forest has the same distribution, and the classification error depends on each The ability of a tree to classify and the correlation between them. Feature selection uses a random approach to split each node and then compare the errors produced in different situations. The inherent estimation errors, classification capabilities, and correlations that can be detected determine the number of selected features. The classification ability of a single tree may be small, but after randomly generating a large number of decision trees, a test sample can be selected by the classification result of each tree to select the most likely classification.</a:t>
            </a:r>
          </a:p>
          <a:p>
            <a:endParaRPr lang="zh-CN" altLang="en-US" sz="700" dirty="0"/>
          </a:p>
        </p:txBody>
      </p:sp>
      <p:sp>
        <p:nvSpPr>
          <p:cNvPr id="4" name="灯片编号占位符 3"/>
          <p:cNvSpPr>
            <a:spLocks noGrp="1"/>
          </p:cNvSpPr>
          <p:nvPr>
            <p:ph type="sldNum" sz="quarter" idx="10"/>
          </p:nvPr>
        </p:nvSpPr>
        <p:spPr/>
        <p:txBody>
          <a:bodyPr/>
          <a:lstStyle/>
          <a:p>
            <a:fld id="{A6961DC2-A28F-4C81-9966-8D7B3191DD23}" type="slidenum">
              <a:rPr lang="en-US" smtClean="0"/>
              <a:t>7</a:t>
            </a:fld>
            <a:endParaRPr lang="en-US"/>
          </a:p>
        </p:txBody>
      </p:sp>
    </p:spTree>
    <p:extLst>
      <p:ext uri="{BB962C8B-B14F-4D97-AF65-F5344CB8AC3E}">
        <p14:creationId xmlns:p14="http://schemas.microsoft.com/office/powerpoint/2010/main" val="787724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700" dirty="0" smtClean="0"/>
              <a:t>1)	N is used to indicate the number of training cases (samples), and M is the number of features.</a:t>
            </a:r>
          </a:p>
          <a:p>
            <a:r>
              <a:rPr lang="en-US" altLang="zh-CN" sz="700" dirty="0" smtClean="0"/>
              <a:t>2)	Enter the number of features m to determine the decision result of a node on the decision tree; where m should be much smaller than M.</a:t>
            </a:r>
          </a:p>
          <a:p>
            <a:r>
              <a:rPr lang="en-US" altLang="zh-CN" sz="700" dirty="0" smtClean="0"/>
              <a:t>3)	From the N training cases (samples), the samples are sampled N times to form a training set (</a:t>
            </a:r>
            <a:r>
              <a:rPr lang="en-US" altLang="zh-CN" sz="700" dirty="0" err="1" smtClean="0"/>
              <a:t>ie</a:t>
            </a:r>
            <a:r>
              <a:rPr lang="en-US" altLang="zh-CN" sz="700" dirty="0" smtClean="0"/>
              <a:t>, bootstrap sampling), and the unused use cases (samples) are used for prediction to evaluate the error.</a:t>
            </a:r>
          </a:p>
          <a:p>
            <a:r>
              <a:rPr lang="en-US" altLang="zh-CN" sz="700" dirty="0" smtClean="0"/>
              <a:t>4)	For each node, m features are randomly selected, and the decision of each node on the decision tree is determined based on these features. According to these m features, calculate the best split mode.</a:t>
            </a:r>
          </a:p>
          <a:p>
            <a:r>
              <a:rPr lang="en-US" altLang="zh-CN" sz="700" dirty="0" smtClean="0"/>
              <a:t>Every tree grows intact without pruning (Pruning, which may be used after building a normal tree classifier).</a:t>
            </a:r>
          </a:p>
          <a:p>
            <a:r>
              <a:rPr lang="en-US" altLang="zh-CN" sz="700" dirty="0" smtClean="0"/>
              <a:t>The random forest classification effect (error rate) is related to two factors:</a:t>
            </a:r>
          </a:p>
          <a:p>
            <a:r>
              <a:rPr lang="en-US" altLang="zh-CN" sz="700" dirty="0" smtClean="0"/>
              <a:t>Correlation of any two trees in the forest: the greater the correlation, the greater the error rate;</a:t>
            </a:r>
          </a:p>
          <a:p>
            <a:r>
              <a:rPr lang="en-US" altLang="zh-CN" sz="700" dirty="0" smtClean="0"/>
              <a:t>The ability to classify each tree in the forest: The stronger the classification ability of each tree, the lower the error rate of the entire forest.</a:t>
            </a:r>
          </a:p>
          <a:p>
            <a:endParaRPr lang="zh-CN" altLang="en-US" sz="700" dirty="0"/>
          </a:p>
        </p:txBody>
      </p:sp>
      <p:sp>
        <p:nvSpPr>
          <p:cNvPr id="4" name="灯片编号占位符 3"/>
          <p:cNvSpPr>
            <a:spLocks noGrp="1"/>
          </p:cNvSpPr>
          <p:nvPr>
            <p:ph type="sldNum" sz="quarter" idx="10"/>
          </p:nvPr>
        </p:nvSpPr>
        <p:spPr/>
        <p:txBody>
          <a:bodyPr/>
          <a:lstStyle/>
          <a:p>
            <a:fld id="{A6961DC2-A28F-4C81-9966-8D7B3191DD23}" type="slidenum">
              <a:rPr lang="en-US" smtClean="0"/>
              <a:t>8</a:t>
            </a:fld>
            <a:endParaRPr lang="en-US"/>
          </a:p>
        </p:txBody>
      </p:sp>
    </p:spTree>
    <p:extLst>
      <p:ext uri="{BB962C8B-B14F-4D97-AF65-F5344CB8AC3E}">
        <p14:creationId xmlns:p14="http://schemas.microsoft.com/office/powerpoint/2010/main" val="318219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en-US" altLang="zh-CN" dirty="0" err="1" smtClean="0"/>
              <a:t>Max_depth</a:t>
            </a:r>
            <a:r>
              <a:rPr lang="en-US" altLang="zh-CN" dirty="0" smtClean="0"/>
              <a:t>: The maximum depth of the decision tree. If not entered, the decision tree does not limit the depth of the subtree when building the subtree. In the case of a large sample size and many features, the maximum depth needs to be limited. The specific value depends on the distribution of the data.</a:t>
            </a:r>
          </a:p>
          <a:p>
            <a:r>
              <a:rPr lang="en-US" altLang="zh-CN" dirty="0" smtClean="0"/>
              <a:t>	</a:t>
            </a:r>
            <a:r>
              <a:rPr lang="en-US" altLang="zh-CN" dirty="0" err="1" smtClean="0"/>
              <a:t>N_estimators</a:t>
            </a:r>
            <a:r>
              <a:rPr lang="en-US" altLang="zh-CN" dirty="0" smtClean="0"/>
              <a:t>: The maximum number of iterations of the weak learner, or the maximum number of weak learners. In general, </a:t>
            </a:r>
            <a:r>
              <a:rPr lang="en-US" altLang="zh-CN" dirty="0" err="1" smtClean="0"/>
              <a:t>n_estimators</a:t>
            </a:r>
            <a:r>
              <a:rPr lang="en-US" altLang="zh-CN" dirty="0" smtClean="0"/>
              <a:t> are too small, easy to fit, </a:t>
            </a:r>
            <a:r>
              <a:rPr lang="en-US" altLang="zh-CN" dirty="0" err="1" smtClean="0"/>
              <a:t>n_estimators</a:t>
            </a:r>
            <a:r>
              <a:rPr lang="en-US" altLang="zh-CN" dirty="0" smtClean="0"/>
              <a:t> is too large, the amount of calculation will be too large, and after </a:t>
            </a:r>
            <a:r>
              <a:rPr lang="en-US" altLang="zh-CN" dirty="0" err="1" smtClean="0"/>
              <a:t>n_estimators</a:t>
            </a:r>
            <a:r>
              <a:rPr lang="en-US" altLang="zh-CN" dirty="0" smtClean="0"/>
              <a:t> reaches a certain number, the model increase obtained by increasing </a:t>
            </a:r>
            <a:r>
              <a:rPr lang="en-US" altLang="zh-CN" dirty="0" err="1" smtClean="0"/>
              <a:t>n_estimators</a:t>
            </a:r>
            <a:r>
              <a:rPr lang="en-US" altLang="zh-CN" dirty="0" smtClean="0"/>
              <a:t> will be small.</a:t>
            </a:r>
          </a:p>
          <a:p>
            <a:r>
              <a:rPr lang="en-US" altLang="zh-CN" dirty="0" smtClean="0"/>
              <a:t>	</a:t>
            </a:r>
            <a:r>
              <a:rPr lang="en-US" altLang="zh-CN" dirty="0" err="1" smtClean="0"/>
              <a:t>Random_state</a:t>
            </a:r>
            <a:r>
              <a:rPr lang="en-US" altLang="zh-CN" dirty="0" smtClean="0"/>
              <a:t>: This parameter makes the result easy to reproduce. A certain random value will produce the same result, with the parameters and training data unchanged. </a:t>
            </a:r>
          </a:p>
        </p:txBody>
      </p:sp>
      <p:sp>
        <p:nvSpPr>
          <p:cNvPr id="4" name="灯片编号占位符 3"/>
          <p:cNvSpPr>
            <a:spLocks noGrp="1"/>
          </p:cNvSpPr>
          <p:nvPr>
            <p:ph type="sldNum" sz="quarter" idx="10"/>
          </p:nvPr>
        </p:nvSpPr>
        <p:spPr/>
        <p:txBody>
          <a:bodyPr/>
          <a:lstStyle/>
          <a:p>
            <a:fld id="{A6961DC2-A28F-4C81-9966-8D7B3191DD23}" type="slidenum">
              <a:rPr lang="en-US" smtClean="0"/>
              <a:t>9</a:t>
            </a:fld>
            <a:endParaRPr lang="en-US"/>
          </a:p>
        </p:txBody>
      </p:sp>
    </p:spTree>
    <p:extLst>
      <p:ext uri="{BB962C8B-B14F-4D97-AF65-F5344CB8AC3E}">
        <p14:creationId xmlns:p14="http://schemas.microsoft.com/office/powerpoint/2010/main" val="651031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K-fold cross-validation, the initial sampling is divided into K sub-samples, a single sub-sample is retained as the data of the verification model, and the other K-1 samples are used for training. Cross-validation is repeated K times, each sub-sample is verified once, and the average K-time results or other combinations are used to finally obtain a single estimate. The advantage of this method is that it repeatedly uses randomly generated subsamples for training and verification. Each time the results are verified once, 10-fold cross-validation is the most commonly used.</a:t>
            </a:r>
          </a:p>
          <a:p>
            <a:r>
              <a:rPr kumimoji="1" lang="en-US" altLang="zh-CN" dirty="0" smtClean="0"/>
              <a:t>	The steps are:</a:t>
            </a:r>
          </a:p>
          <a:p>
            <a:r>
              <a:rPr kumimoji="1" lang="en-US" altLang="zh-CN" dirty="0" smtClean="0"/>
              <a:t>	Divide all training sets S into k disjoint subsets. Assuming that the number of training examples in S is m, then each subset has m/k training examples, and the corresponding subset is called {S_1,S_2,…,</a:t>
            </a:r>
            <a:r>
              <a:rPr kumimoji="1" lang="en-US" altLang="zh-CN" dirty="0" err="1" smtClean="0"/>
              <a:t>S_k</a:t>
            </a:r>
            <a:r>
              <a:rPr kumimoji="1" lang="en-US" altLang="zh-CN" dirty="0" smtClean="0"/>
              <a:t>} .</a:t>
            </a:r>
          </a:p>
          <a:p>
            <a:r>
              <a:rPr kumimoji="1" lang="en-US" altLang="zh-CN" dirty="0" smtClean="0"/>
              <a:t>	Take </a:t>
            </a:r>
            <a:r>
              <a:rPr kumimoji="1" lang="en-US" altLang="zh-CN" dirty="0" err="1" smtClean="0"/>
              <a:t>M_i</a:t>
            </a:r>
            <a:r>
              <a:rPr kumimoji="1" lang="en-US" altLang="zh-CN" dirty="0" smtClean="0"/>
              <a:t> out of the model set M each time, and then select k-1 datasets {S_1,S_2,…,S_(j-1),S_(j+1),…,</a:t>
            </a:r>
            <a:r>
              <a:rPr kumimoji="1" lang="en-US" altLang="zh-CN" dirty="0" err="1" smtClean="0"/>
              <a:t>S_k</a:t>
            </a:r>
            <a:r>
              <a:rPr kumimoji="1" lang="en-US" altLang="zh-CN" dirty="0" smtClean="0"/>
              <a:t>} in the training subset. (That is, only </a:t>
            </a:r>
            <a:r>
              <a:rPr kumimoji="1" lang="en-US" altLang="zh-CN" dirty="0" err="1" smtClean="0"/>
              <a:t>S_j</a:t>
            </a:r>
            <a:r>
              <a:rPr kumimoji="1" lang="en-US" altLang="zh-CN" dirty="0" smtClean="0"/>
              <a:t> is left at a time), after training </a:t>
            </a:r>
            <a:r>
              <a:rPr kumimoji="1" lang="en-US" altLang="zh-CN" dirty="0" err="1" smtClean="0"/>
              <a:t>M_i</a:t>
            </a:r>
            <a:r>
              <a:rPr kumimoji="1" lang="en-US" altLang="zh-CN" dirty="0" smtClean="0"/>
              <a:t> with these k-1 subsets, the hypothesis function </a:t>
            </a:r>
            <a:r>
              <a:rPr kumimoji="1" lang="en-US" altLang="zh-CN" dirty="0" err="1" smtClean="0"/>
              <a:t>h_ij</a:t>
            </a:r>
            <a:r>
              <a:rPr kumimoji="1" lang="en-US" altLang="zh-CN" dirty="0" smtClean="0"/>
              <a:t> is obtained. Finally, use the remaining </a:t>
            </a:r>
            <a:r>
              <a:rPr kumimoji="1" lang="en-US" altLang="zh-CN" dirty="0" err="1" smtClean="0"/>
              <a:t>S_j</a:t>
            </a:r>
            <a:r>
              <a:rPr kumimoji="1" lang="en-US" altLang="zh-CN" dirty="0" smtClean="0"/>
              <a:t> for testing and get an empirical error ε ̂_( </a:t>
            </a:r>
            <a:r>
              <a:rPr kumimoji="1" lang="en-US" altLang="zh-CN" dirty="0" err="1" smtClean="0"/>
              <a:t>S_j</a:t>
            </a:r>
            <a:r>
              <a:rPr kumimoji="1" lang="en-US" altLang="zh-CN" dirty="0" smtClean="0"/>
              <a:t> ) (</a:t>
            </a:r>
            <a:r>
              <a:rPr kumimoji="1" lang="en-US" altLang="zh-CN" dirty="0" err="1" smtClean="0"/>
              <a:t>h_ij</a:t>
            </a:r>
            <a:r>
              <a:rPr kumimoji="1" lang="en-US" altLang="zh-CN" dirty="0" smtClean="0"/>
              <a:t> ).</a:t>
            </a:r>
          </a:p>
          <a:p>
            <a:r>
              <a:rPr kumimoji="1" lang="en-US" altLang="zh-CN" dirty="0" smtClean="0"/>
              <a:t>	Since we leave </a:t>
            </a:r>
            <a:r>
              <a:rPr kumimoji="1" lang="en-US" altLang="zh-CN" dirty="0" err="1" smtClean="0"/>
              <a:t>S_j</a:t>
            </a:r>
            <a:r>
              <a:rPr kumimoji="1" lang="en-US" altLang="zh-CN" dirty="0" smtClean="0"/>
              <a:t> (j is from 1 to k) each time, we get k empirical errors, then for </a:t>
            </a:r>
            <a:r>
              <a:rPr kumimoji="1" lang="en-US" altLang="zh-CN" dirty="0" err="1" smtClean="0"/>
              <a:t>M_i</a:t>
            </a:r>
            <a:r>
              <a:rPr kumimoji="1" lang="en-US" altLang="zh-CN" dirty="0" smtClean="0"/>
              <a:t>, its empirical error is the average of these k empirical errors.</a:t>
            </a:r>
          </a:p>
          <a:p>
            <a:r>
              <a:rPr kumimoji="1" lang="en-US" altLang="zh-CN" dirty="0" smtClean="0"/>
              <a:t>	Select the lowest average error rate of </a:t>
            </a:r>
            <a:r>
              <a:rPr kumimoji="1" lang="en-US" altLang="zh-CN" dirty="0" err="1" smtClean="0"/>
              <a:t>M_i</a:t>
            </a:r>
            <a:r>
              <a:rPr kumimoji="1" lang="en-US" altLang="zh-CN" dirty="0" smtClean="0"/>
              <a:t>, and then use all the S to do another training to get the final </a:t>
            </a:r>
            <a:r>
              <a:rPr kumimoji="1" lang="en-US" altLang="zh-CN" dirty="0" err="1" smtClean="0"/>
              <a:t>h_i</a:t>
            </a:r>
            <a:r>
              <a:rPr kumimoji="1" lang="en-US" altLang="zh-CN" dirty="0" smtClean="0"/>
              <a:t>.</a:t>
            </a:r>
          </a:p>
        </p:txBody>
      </p:sp>
      <p:sp>
        <p:nvSpPr>
          <p:cNvPr id="4" name="灯片编号占位符 3"/>
          <p:cNvSpPr>
            <a:spLocks noGrp="1"/>
          </p:cNvSpPr>
          <p:nvPr>
            <p:ph type="sldNum" sz="quarter" idx="5"/>
          </p:nvPr>
        </p:nvSpPr>
        <p:spPr/>
        <p:txBody>
          <a:bodyPr/>
          <a:lstStyle/>
          <a:p>
            <a:fld id="{A6961DC2-A28F-4C81-9966-8D7B3191DD23}" type="slidenum">
              <a:rPr lang="en-US" smtClean="0"/>
              <a:t>10</a:t>
            </a:fld>
            <a:endParaRPr lang="en-US"/>
          </a:p>
        </p:txBody>
      </p:sp>
    </p:spTree>
    <p:extLst>
      <p:ext uri="{BB962C8B-B14F-4D97-AF65-F5344CB8AC3E}">
        <p14:creationId xmlns:p14="http://schemas.microsoft.com/office/powerpoint/2010/main" val="3476839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961DC2-A28F-4C81-9966-8D7B3191DD23}" type="slidenum">
              <a:rPr lang="en-US" smtClean="0"/>
              <a:t>12</a:t>
            </a:fld>
            <a:endParaRPr lang="en-US"/>
          </a:p>
        </p:txBody>
      </p:sp>
    </p:spTree>
    <p:extLst>
      <p:ext uri="{BB962C8B-B14F-4D97-AF65-F5344CB8AC3E}">
        <p14:creationId xmlns:p14="http://schemas.microsoft.com/office/powerpoint/2010/main" val="2235433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7" name="Group 6"/>
          <p:cNvGrpSpPr/>
          <p:nvPr userDrawn="1"/>
        </p:nvGrpSpPr>
        <p:grpSpPr>
          <a:xfrm>
            <a:off x="0" y="12207"/>
            <a:ext cx="9144000" cy="557"/>
            <a:chOff x="0" y="12207"/>
            <a:chExt cx="9144000" cy="557"/>
          </a:xfrm>
        </p:grpSpPr>
        <p:cxnSp>
          <p:nvCxnSpPr>
            <p:cNvPr id="21" name="Straight Connector 20"/>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6" y="-14942"/>
            <a:ext cx="2324100" cy="1320800"/>
          </a:xfrm>
          <a:prstGeom prst="rect">
            <a:avLst/>
          </a:prstGeom>
        </p:spPr>
      </p:pic>
      <p:grpSp>
        <p:nvGrpSpPr>
          <p:cNvPr id="10" name="Group 9"/>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757889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827050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3" name="Straight Connector 1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2"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9" name="Group 18"/>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075254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7" name="Group 6"/>
          <p:cNvGrpSpPr/>
          <p:nvPr userDrawn="1"/>
        </p:nvGrpSpPr>
        <p:grpSpPr>
          <a:xfrm>
            <a:off x="0" y="6419355"/>
            <a:ext cx="9144000" cy="438645"/>
            <a:chOff x="0" y="4172975"/>
            <a:chExt cx="9144000" cy="438645"/>
          </a:xfrm>
        </p:grpSpPr>
        <p:cxnSp>
          <p:nvCxnSpPr>
            <p:cNvPr id="9" name="Straight Connector 8"/>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 Placeholder 17"/>
          <p:cNvSpPr>
            <a:spLocks noGrp="1"/>
          </p:cNvSpPr>
          <p:nvPr>
            <p:ph type="body" sz="quarter" idx="13" hasCustomPrompt="1"/>
          </p:nvPr>
        </p:nvSpPr>
        <p:spPr>
          <a:xfrm>
            <a:off x="161128" y="2237110"/>
            <a:ext cx="8805158"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pic>
        <p:nvPicPr>
          <p:cNvPr id="13" name="Picture 12"/>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84668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a:off x="0" y="12207"/>
            <a:ext cx="9144000" cy="557"/>
            <a:chOff x="0" y="12207"/>
            <a:chExt cx="9144000" cy="557"/>
          </a:xfrm>
        </p:grpSpPr>
        <p:cxnSp>
          <p:nvCxnSpPr>
            <p:cNvPr id="23" name="Straight Connector 22"/>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21" name="Rectangle 20"/>
          <p:cNvSpPr/>
          <p:nvPr/>
        </p:nvSpPr>
        <p:spPr>
          <a:xfrm>
            <a:off x="0" y="5119112"/>
            <a:ext cx="9144000" cy="17388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9144000" cy="50608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161128" y="5528235"/>
            <a:ext cx="7884696"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pic>
        <p:nvPicPr>
          <p:cNvPr id="8" name="Picture 7"/>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5067118"/>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444024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743858" y="1570617"/>
            <a:ext cx="7672698"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3309938" y="5206137"/>
            <a:ext cx="5565775"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600" y="1561545"/>
            <a:ext cx="557893"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8320315" y="4701328"/>
            <a:ext cx="557893" cy="371928"/>
          </a:xfrm>
          <a:prstGeom prst="rect">
            <a:avLst/>
          </a:prstGeom>
        </p:spPr>
      </p:pic>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5162932" y="1578919"/>
            <a:ext cx="3755643"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5162933" y="5766677"/>
            <a:ext cx="3755642"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8920"/>
            <a:ext cx="4242014"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1470234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5067207" y="1573229"/>
            <a:ext cx="1851807"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7023274" y="1573229"/>
            <a:ext cx="183949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5067207" y="3914118"/>
            <a:ext cx="1851807"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7023274" y="3914118"/>
            <a:ext cx="183949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 name="Slide Number Placeholder 1"/>
          <p:cNvSpPr>
            <a:spLocks noGrp="1"/>
          </p:cNvSpPr>
          <p:nvPr>
            <p:ph type="sldNum" sz="quarter" idx="22"/>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2054"/>
            <a:ext cx="4242014"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12400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6" y="1578919"/>
            <a:ext cx="4557485"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4884057" y="3690747"/>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4884057" y="1578919"/>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7206343" y="1572054"/>
            <a:ext cx="1720170"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239939"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652483"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ext Placeholder 3"/>
          <p:cNvSpPr>
            <a:spLocks noGrp="1"/>
          </p:cNvSpPr>
          <p:nvPr>
            <p:ph type="body" sz="quarter" idx="28" hasCustomPrompt="1"/>
          </p:nvPr>
        </p:nvSpPr>
        <p:spPr>
          <a:xfrm>
            <a:off x="6623811"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6624264"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229186"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Tree>
    <p:extLst>
      <p:ext uri="{BB962C8B-B14F-4D97-AF65-F5344CB8AC3E}">
        <p14:creationId xmlns:p14="http://schemas.microsoft.com/office/powerpoint/2010/main" val="3210053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227013" y="1585784"/>
            <a:ext cx="848155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578919"/>
            <a:ext cx="421744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246742"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4672705" y="1572054"/>
            <a:ext cx="4217756"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4673015"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02331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8968298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5"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2"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3"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a:t>Subtitle line that can be up to 2 lines of text if it needs to be</a:t>
            </a:r>
          </a:p>
        </p:txBody>
      </p:sp>
      <p:sp>
        <p:nvSpPr>
          <p:cNvPr id="16"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4.xml"/><Relationship Id="rId1" Type="http://schemas.openxmlformats.org/officeDocument/2006/relationships/slideLayout" Target="../slideLayouts/slideLayout18.xml"/><Relationship Id="rId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6.xml"/><Relationship Id="rId1" Type="http://schemas.openxmlformats.org/officeDocument/2006/relationships/slideLayout" Target="../slideLayouts/slideLayout21.xml"/><Relationship Id="rId4"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2.emf"/><Relationship Id="rId5" Type="http://schemas.openxmlformats.org/officeDocument/2006/relationships/image" Target="../media/image11.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27.xml"/><Relationship Id="rId7" Type="http://schemas.openxmlformats.org/officeDocument/2006/relationships/theme" Target="../theme/theme8.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2.emf"/></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8"/>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9"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4172975"/>
            <a:chExt cx="9144000" cy="438645"/>
          </a:xfrm>
        </p:grpSpPr>
        <p:cxnSp>
          <p:nvCxnSpPr>
            <p:cNvPr id="7" name="Straight Connector 6"/>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5"/>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8"/>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9"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 id="2147483806" r:id="rId5"/>
    <p:sldLayoutId id="2147483807" r:id="rId6"/>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4.jp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9.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19.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chart" Target="../charts/chart1.xml"/><Relationship Id="rId5" Type="http://schemas.openxmlformats.org/officeDocument/2006/relationships/image" Target="../media/image20.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45394" y="1390821"/>
            <a:ext cx="6172472" cy="651735"/>
          </a:xfrm>
        </p:spPr>
        <p:txBody>
          <a:bodyPr/>
          <a:lstStyle/>
          <a:p>
            <a:pPr algn="ctr"/>
            <a:r>
              <a:rPr lang="en-US" dirty="0">
                <a:latin typeface="Times New Roman" panose="02020603050405020304" pitchFamily="18" charset="0"/>
                <a:cs typeface="Times New Roman" panose="02020603050405020304" pitchFamily="18" charset="0"/>
              </a:rPr>
              <a:t>Gendered Pronoun Resolution</a:t>
            </a:r>
          </a:p>
        </p:txBody>
      </p:sp>
      <p:sp>
        <p:nvSpPr>
          <p:cNvPr id="4" name="Text Placeholder 3"/>
          <p:cNvSpPr>
            <a:spLocks noGrp="1"/>
          </p:cNvSpPr>
          <p:nvPr>
            <p:ph type="body" sz="quarter" idx="14"/>
          </p:nvPr>
        </p:nvSpPr>
        <p:spPr>
          <a:xfrm>
            <a:off x="3361843" y="4099605"/>
            <a:ext cx="2420314" cy="800101"/>
          </a:xfrm>
        </p:spPr>
        <p:txBody>
          <a:bodyPr/>
          <a:lstStyle/>
          <a:p>
            <a:pPr algn="just"/>
            <a:r>
              <a:rPr lang="en-US" b="1" dirty="0" err="1">
                <a:latin typeface="Times New Roman" panose="02020603050405020304" pitchFamily="18" charset="0"/>
                <a:cs typeface="Times New Roman" panose="02020603050405020304" pitchFamily="18" charset="0"/>
              </a:rPr>
              <a:t>Yuanjie</a:t>
            </a:r>
            <a:r>
              <a:rPr lang="en-US" b="1" dirty="0">
                <a:latin typeface="Times New Roman" panose="02020603050405020304" pitchFamily="18" charset="0"/>
                <a:cs typeface="Times New Roman" panose="02020603050405020304" pitchFamily="18" charset="0"/>
              </a:rPr>
              <a:t> Shi: 	10430581</a:t>
            </a:r>
          </a:p>
          <a:p>
            <a:pPr algn="just"/>
            <a:r>
              <a:rPr lang="en-US" b="1" dirty="0">
                <a:latin typeface="Times New Roman" panose="02020603050405020304" pitchFamily="18" charset="0"/>
                <a:cs typeface="Times New Roman" panose="02020603050405020304" pitchFamily="18" charset="0"/>
              </a:rPr>
              <a:t>Jiawei Wang: 	10431455</a:t>
            </a:r>
          </a:p>
          <a:p>
            <a:pPr algn="just"/>
            <a:r>
              <a:rPr lang="en-US" b="1" dirty="0">
                <a:latin typeface="Times New Roman" panose="02020603050405020304" pitchFamily="18" charset="0"/>
                <a:cs typeface="Times New Roman" panose="02020603050405020304" pitchFamily="18" charset="0"/>
              </a:rPr>
              <a:t>Bowen Li:		10433921</a:t>
            </a:r>
          </a:p>
        </p:txBody>
      </p:sp>
      <p:pic>
        <p:nvPicPr>
          <p:cNvPr id="5" name="图片 4">
            <a:extLst>
              <a:ext uri="{FF2B5EF4-FFF2-40B4-BE49-F238E27FC236}">
                <a16:creationId xmlns="" xmlns:a16="http://schemas.microsoft.com/office/drawing/2014/main" id="{4ED2A1C7-65E8-4F63-B37B-4C8F865BF36C}"/>
              </a:ext>
            </a:extLst>
          </p:cNvPr>
          <p:cNvPicPr>
            <a:picLocks noChangeAspect="1"/>
          </p:cNvPicPr>
          <p:nvPr/>
        </p:nvPicPr>
        <p:blipFill>
          <a:blip r:embed="rId5"/>
          <a:stretch>
            <a:fillRect/>
          </a:stretch>
        </p:blipFill>
        <p:spPr>
          <a:xfrm>
            <a:off x="2838450" y="2628900"/>
            <a:ext cx="3467100" cy="800100"/>
          </a:xfrm>
          <a:prstGeom prst="rect">
            <a:avLst/>
          </a:prstGeom>
          <a:ln>
            <a:noFill/>
          </a:ln>
          <a:effectLst>
            <a:outerShdw blurRad="292100" dist="139700" dir="2700000" algn="tl" rotWithShape="0">
              <a:srgbClr val="333333">
                <a:alpha val="65000"/>
              </a:srgbClr>
            </a:outerShdw>
          </a:effectLst>
        </p:spPr>
      </p:pic>
      <p:pic>
        <p:nvPicPr>
          <p:cNvPr id="6" name="音频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85200" y="6299200"/>
            <a:ext cx="406400" cy="406400"/>
          </a:xfrm>
          <a:prstGeom prst="rect">
            <a:avLst/>
          </a:prstGeom>
        </p:spPr>
      </p:pic>
    </p:spTree>
    <p:extLst>
      <p:ext uri="{BB962C8B-B14F-4D97-AF65-F5344CB8AC3E}">
        <p14:creationId xmlns:p14="http://schemas.microsoft.com/office/powerpoint/2010/main" val="912756519"/>
      </p:ext>
    </p:extLst>
  </p:cSld>
  <p:clrMapOvr>
    <a:masterClrMapping/>
  </p:clrMapOvr>
  <mc:AlternateContent xmlns:mc="http://schemas.openxmlformats.org/markup-compatibility/2006">
    <mc:Choice xmlns:p14="http://schemas.microsoft.com/office/powerpoint/2010/main" Requires="p14">
      <p:transition spd="slow" p14:dur="2000" advTm="6415"/>
    </mc:Choice>
    <mc:Fallback>
      <p:transition spd="slow" advTm="64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文本占位符 8"/>
              <p:cNvSpPr>
                <a:spLocks noGrp="1"/>
              </p:cNvSpPr>
              <p:nvPr>
                <p:ph type="body" sz="quarter" idx="12"/>
              </p:nvPr>
            </p:nvSpPr>
            <p:spPr/>
            <p: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𝑘</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𝑀𝑆𝐸</m:t>
                              </m:r>
                            </m:e>
                            <m:sub>
                              <m:r>
                                <a:rPr lang="en-US" altLang="zh-CN" b="0" i="1" smtClean="0">
                                  <a:latin typeface="Cambria Math" panose="02040503050406030204" pitchFamily="18" charset="0"/>
                                </a:rPr>
                                <m:t>𝑖</m:t>
                              </m:r>
                            </m:sub>
                          </m:sSub>
                        </m:e>
                      </m:nary>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占位符 8"/>
              <p:cNvSpPr>
                <a:spLocks noGrp="1" noRot="1" noChangeAspect="1" noMove="1" noResize="1" noEditPoints="1" noAdjustHandles="1" noChangeArrowheads="1" noChangeShapeType="1" noTextEdit="1"/>
              </p:cNvSpPr>
              <p:nvPr>
                <p:ph type="body" sz="quarter" idx="12"/>
              </p:nvPr>
            </p:nvSpPr>
            <p:spPr>
              <a:blipFill>
                <a:blip r:embed="rId3"/>
                <a:stretch>
                  <a:fillRect/>
                </a:stretch>
              </a:blipFill>
            </p:spPr>
            <p:txBody>
              <a:bodyPr/>
              <a:lstStyle/>
              <a:p>
                <a:r>
                  <a:rPr lang="en-US">
                    <a:noFill/>
                  </a:rPr>
                  <a:t> </a:t>
                </a:r>
              </a:p>
            </p:txBody>
          </p:sp>
        </mc:Fallback>
      </mc:AlternateContent>
      <p:sp>
        <p:nvSpPr>
          <p:cNvPr id="4" name="标题 3"/>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 Model Validation</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4"/>
          </p:nvPr>
        </p:nvSpPr>
        <p:spPr/>
        <p:txBody>
          <a:bodyPr/>
          <a:lstStyle/>
          <a:p>
            <a:fld id="{12342C3A-DD85-7843-B416-BD52AB030D59}"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 xmlns:a16="http://schemas.microsoft.com/office/drawing/2014/main" id="{89DF7F14-181C-3C43-825A-E1BC86D26983}"/>
              </a:ext>
            </a:extLst>
          </p:cNvPr>
          <p:cNvSpPr>
            <a:spLocks noGrp="1"/>
          </p:cNvSpPr>
          <p:nvPr>
            <p:ph type="body" sz="quarter" idx="13"/>
          </p:nvPr>
        </p:nvSpPr>
        <p:spPr/>
        <p:txBody>
          <a:bodyPr/>
          <a:lstStyle/>
          <a:p>
            <a:pPr marL="285750" indent="-285750">
              <a:buFont typeface="Wingdings" pitchFamily="2" charset="2"/>
              <a:buChar char="Ø"/>
            </a:pPr>
            <a:r>
              <a:rPr kumimoji="1" lang="en-US" altLang="zh-CN" sz="2000" dirty="0">
                <a:latin typeface="Times New Roman" panose="02020603050405020304" pitchFamily="18" charset="0"/>
                <a:cs typeface="Times New Roman" panose="02020603050405020304" pitchFamily="18" charset="0"/>
              </a:rPr>
              <a:t>K-Fold</a:t>
            </a:r>
            <a:endParaRPr kumimoji="1" lang="zh-CN" altLang="en-US" sz="20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439" y="1593624"/>
            <a:ext cx="7051611" cy="3925330"/>
          </a:xfrm>
          <a:prstGeom prst="rect">
            <a:avLst/>
          </a:prstGeom>
        </p:spPr>
      </p:pic>
    </p:spTree>
    <p:extLst>
      <p:ext uri="{BB962C8B-B14F-4D97-AF65-F5344CB8AC3E}">
        <p14:creationId xmlns:p14="http://schemas.microsoft.com/office/powerpoint/2010/main" val="1931293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3"/>
          </p:nvPr>
        </p:nvSpPr>
        <p:spPr/>
        <p:txBody>
          <a:bodyPr/>
          <a:lstStyle/>
          <a:p>
            <a:fld id="{12342C3A-DD85-7843-B416-BD52AB030D59}"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2"/>
          </p:nvPr>
        </p:nvSpPr>
        <p:spPr>
          <a:xfrm>
            <a:off x="227013" y="1532540"/>
            <a:ext cx="4012500" cy="2166669"/>
          </a:xfrm>
        </p:spPr>
        <p:txBody>
          <a:bodyPr/>
          <a:lstStyle/>
          <a:p>
            <a:pPr marL="285750" indent="-28575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Define a output data frame.</a:t>
            </a:r>
          </a:p>
          <a:p>
            <a:pPr marL="285750" indent="-28575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‘A’ is the conference value of A, ‘B’ is the conference value of B. ‘Neither’ is 1 minus these two variables.</a:t>
            </a:r>
          </a:p>
          <a:p>
            <a:pPr marL="285750" indent="-28575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Use test data to do the prediction.</a:t>
            </a:r>
          </a:p>
          <a:p>
            <a:pPr marL="285750"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 Final Output</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 xmlns:a16="http://schemas.microsoft.com/office/drawing/2014/main" id="{E8BEBF34-0F27-1847-992F-48E6DAFEA532}"/>
              </a:ext>
            </a:extLst>
          </p:cNvPr>
          <p:cNvPicPr>
            <a:picLocks noChangeAspect="1"/>
          </p:cNvPicPr>
          <p:nvPr/>
        </p:nvPicPr>
        <p:blipFill>
          <a:blip r:embed="rId2"/>
          <a:stretch>
            <a:fillRect/>
          </a:stretch>
        </p:blipFill>
        <p:spPr>
          <a:xfrm>
            <a:off x="260350" y="4371159"/>
            <a:ext cx="8623300" cy="1485900"/>
          </a:xfrm>
          <a:prstGeom prst="rect">
            <a:avLst/>
          </a:prstGeom>
        </p:spPr>
      </p:pic>
      <p:pic>
        <p:nvPicPr>
          <p:cNvPr id="6" name="图片 5">
            <a:extLst>
              <a:ext uri="{FF2B5EF4-FFF2-40B4-BE49-F238E27FC236}">
                <a16:creationId xmlns="" xmlns:a16="http://schemas.microsoft.com/office/drawing/2014/main" id="{AB7F29E2-75DF-B34D-A6AC-67E32525A7A2}"/>
              </a:ext>
            </a:extLst>
          </p:cNvPr>
          <p:cNvPicPr>
            <a:picLocks noChangeAspect="1"/>
          </p:cNvPicPr>
          <p:nvPr/>
        </p:nvPicPr>
        <p:blipFill>
          <a:blip r:embed="rId3"/>
          <a:stretch>
            <a:fillRect/>
          </a:stretch>
        </p:blipFill>
        <p:spPr>
          <a:xfrm>
            <a:off x="4239513" y="1112108"/>
            <a:ext cx="4545149" cy="3007534"/>
          </a:xfrm>
          <a:prstGeom prst="rect">
            <a:avLst/>
          </a:prstGeom>
        </p:spPr>
      </p:pic>
    </p:spTree>
    <p:extLst>
      <p:ext uri="{BB962C8B-B14F-4D97-AF65-F5344CB8AC3E}">
        <p14:creationId xmlns:p14="http://schemas.microsoft.com/office/powerpoint/2010/main" val="1742912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 xmlns:a16="http://schemas.microsoft.com/office/drawing/2014/main" id="{428B1D58-51B4-374A-8F9D-1D65F4E79CD0}"/>
              </a:ext>
            </a:extLst>
          </p:cNvPr>
          <p:cNvSpPr>
            <a:spLocks noGrp="1"/>
          </p:cNvSpPr>
          <p:nvPr>
            <p:ph type="sldNum" sz="quarter" idx="13"/>
          </p:nvPr>
        </p:nvSpPr>
        <p:spPr/>
        <p:txBody>
          <a:bodyPr/>
          <a:lstStyle/>
          <a:p>
            <a:fld id="{12342C3A-DD85-7843-B416-BD52AB030D59}" type="slidenum">
              <a:rPr lang="en-US" smtClean="0"/>
              <a:pPr/>
              <a:t>12</a:t>
            </a:fld>
            <a:endParaRPr lang="en-US" dirty="0"/>
          </a:p>
        </p:txBody>
      </p:sp>
      <p:sp>
        <p:nvSpPr>
          <p:cNvPr id="3" name="文本占位符 2">
            <a:extLst>
              <a:ext uri="{FF2B5EF4-FFF2-40B4-BE49-F238E27FC236}">
                <a16:creationId xmlns="" xmlns:a16="http://schemas.microsoft.com/office/drawing/2014/main" id="{4A848908-72C9-614E-8F63-25808AFB15F0}"/>
              </a:ext>
            </a:extLst>
          </p:cNvPr>
          <p:cNvSpPr>
            <a:spLocks noGrp="1"/>
          </p:cNvSpPr>
          <p:nvPr>
            <p:ph type="body" sz="quarter" idx="12"/>
          </p:nvPr>
        </p:nvSpPr>
        <p:spPr>
          <a:xfrm>
            <a:off x="226219" y="1856691"/>
            <a:ext cx="8691562" cy="2401799"/>
          </a:xfrm>
        </p:spPr>
        <p:txBody>
          <a:bodyPr/>
          <a:lstStyle/>
          <a:p>
            <a:pPr marL="285750" indent="-285750" algn="just">
              <a:buFont typeface="Arial" panose="020B0604020202020204" pitchFamily="34" charset="0"/>
              <a:buChar char="•"/>
            </a:pPr>
            <a:r>
              <a:rPr lang="en" altLang="zh-CN" sz="1800" dirty="0">
                <a:latin typeface="Times New Roman" panose="02020603050405020304" pitchFamily="18" charset="0"/>
                <a:cs typeface="Times New Roman" panose="02020603050405020304" pitchFamily="18" charset="0"/>
              </a:rPr>
              <a:t>Accuracy is not a good way to evaluate models when dealing with unbalanced categories. We can use AUC and f1-score. </a:t>
            </a:r>
          </a:p>
          <a:p>
            <a:pPr marL="285750" indent="-285750" algn="just">
              <a:buFont typeface="Arial" panose="020B0604020202020204" pitchFamily="34" charset="0"/>
              <a:buChar char="•"/>
            </a:pPr>
            <a:r>
              <a:rPr lang="en" altLang="zh-CN" sz="1800" dirty="0">
                <a:latin typeface="Times New Roman" panose="02020603050405020304" pitchFamily="18" charset="0"/>
                <a:cs typeface="Times New Roman" panose="02020603050405020304" pitchFamily="18" charset="0"/>
              </a:rPr>
              <a:t>Unsurprisingly, ensemble models are superior to other learning algorithms in most cases.</a:t>
            </a:r>
          </a:p>
          <a:p>
            <a:pPr marL="285750" indent="-285750" algn="just">
              <a:buFont typeface="Arial" panose="020B0604020202020204" pitchFamily="34" charset="0"/>
              <a:buChar char="•"/>
            </a:pPr>
            <a:r>
              <a:rPr lang="en" altLang="zh-CN" sz="1800" dirty="0">
                <a:latin typeface="Times New Roman" panose="02020603050405020304" pitchFamily="18" charset="0"/>
                <a:cs typeface="Times New Roman" panose="02020603050405020304" pitchFamily="18" charset="0"/>
              </a:rPr>
              <a:t>We can improve the features and models by using some other algorithms like </a:t>
            </a:r>
            <a:r>
              <a:rPr lang="en" altLang="zh-CN" sz="1800" dirty="0" err="1">
                <a:latin typeface="Times New Roman" panose="02020603050405020304" pitchFamily="18" charset="0"/>
                <a:cs typeface="Times New Roman" panose="02020603050405020304" pitchFamily="18" charset="0"/>
              </a:rPr>
              <a:t>XGBoost</a:t>
            </a:r>
            <a:r>
              <a:rPr lang="en" altLang="zh-CN" sz="1800" dirty="0">
                <a:latin typeface="Times New Roman" panose="02020603050405020304" pitchFamily="18" charset="0"/>
                <a:cs typeface="Times New Roman" panose="02020603050405020304" pitchFamily="18" charset="0"/>
              </a:rPr>
              <a:t> and BERT. </a:t>
            </a:r>
          </a:p>
          <a:p>
            <a:pPr marL="285750" indent="-285750" algn="just">
              <a:buFont typeface="Arial" panose="020B0604020202020204" pitchFamily="34" charset="0"/>
              <a:buChar char="•"/>
            </a:pPr>
            <a:r>
              <a:rPr lang="en" altLang="zh-CN" sz="1800" dirty="0">
                <a:latin typeface="Times New Roman" panose="02020603050405020304" pitchFamily="18" charset="0"/>
                <a:cs typeface="Times New Roman" panose="02020603050405020304" pitchFamily="18" charset="0"/>
              </a:rPr>
              <a:t>Try some neural network methods to increase </a:t>
            </a:r>
            <a:r>
              <a:rPr lang="en-US" altLang="zh-CN" sz="1800" dirty="0">
                <a:latin typeface="Times New Roman" panose="02020603050405020304" pitchFamily="18" charset="0"/>
                <a:cs typeface="Times New Roman" panose="02020603050405020304" pitchFamily="18" charset="0"/>
              </a:rPr>
              <a:t>accuracy of outcome.</a:t>
            </a:r>
            <a:endParaRPr lang="en" altLang="zh-C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kumimoji="1" lang="zh-CN" altLang="en-US" dirty="0"/>
          </a:p>
          <a:p>
            <a:pPr marL="285750" indent="-285750">
              <a:buFont typeface="Arial" panose="020B0604020202020204" pitchFamily="34" charset="0"/>
              <a:buChar char="•"/>
            </a:pPr>
            <a:endParaRPr kumimoji="1" lang="zh-CN" altLang="en-US" dirty="0"/>
          </a:p>
        </p:txBody>
      </p:sp>
      <p:sp>
        <p:nvSpPr>
          <p:cNvPr id="4" name="标题 3">
            <a:extLst>
              <a:ext uri="{FF2B5EF4-FFF2-40B4-BE49-F238E27FC236}">
                <a16:creationId xmlns="" xmlns:a16="http://schemas.microsoft.com/office/drawing/2014/main" id="{2FF46FE0-8F3A-3449-B73B-F4E8CE8448AF}"/>
              </a:ext>
            </a:extLst>
          </p:cNvPr>
          <p:cNvSpPr>
            <a:spLocks noGrp="1"/>
          </p:cNvSpPr>
          <p:nvPr>
            <p:ph type="title"/>
          </p:nvPr>
        </p:nvSpPr>
        <p:spPr/>
        <p:txBody>
          <a:bodyPr/>
          <a:lstStyle/>
          <a:p>
            <a:r>
              <a:rPr kumimoji="1" lang="en-US" altLang="zh-CN" dirty="0"/>
              <a:t>6. </a:t>
            </a:r>
            <a:r>
              <a:rPr kumimoji="1" lang="en-US" altLang="zh-CN" dirty="0">
                <a:latin typeface="Times New Roman" panose="02020603050405020304" pitchFamily="18" charset="0"/>
                <a:cs typeface="Times New Roman" panose="02020603050405020304" pitchFamily="18" charset="0"/>
              </a:rPr>
              <a:t>Future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Work</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103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9764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half" idx="13"/>
          </p:nvPr>
        </p:nvSpPr>
        <p:spPr>
          <a:xfrm>
            <a:off x="227013" y="1585784"/>
            <a:ext cx="8481556" cy="3208285"/>
          </a:xfrm>
        </p:spPr>
        <p:txBody>
          <a:bodyPr/>
          <a:lstStyle/>
          <a:p>
            <a:pPr marL="514350" indent="-514350" algn="l">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Background</a:t>
            </a:r>
          </a:p>
          <a:p>
            <a:pPr marL="514350" indent="-514350" algn="l">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Dataset</a:t>
            </a:r>
          </a:p>
          <a:p>
            <a:pPr marL="514350" indent="-514350" algn="l">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Feature Engineering</a:t>
            </a:r>
          </a:p>
          <a:p>
            <a:pPr marL="514350" indent="-514350" algn="l">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Model training and validation</a:t>
            </a:r>
          </a:p>
          <a:p>
            <a:pPr marL="514350" indent="-514350" algn="l">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Future Work</a:t>
            </a:r>
            <a:endParaRPr lang="zh-CN" altLang="en-US" sz="2800" dirty="0">
              <a:latin typeface="Times New Roman" panose="02020603050405020304" pitchFamily="18" charset="0"/>
              <a:cs typeface="Times New Roman" panose="02020603050405020304" pitchFamily="18" charset="0"/>
            </a:endParaRPr>
          </a:p>
        </p:txBody>
      </p:sp>
      <p:sp>
        <p:nvSpPr>
          <p:cNvPr id="8" name="标题 7"/>
          <p:cNvSpPr>
            <a:spLocks noGrp="1"/>
          </p:cNvSpPr>
          <p:nvPr>
            <p:ph type="title"/>
          </p:nvPr>
        </p:nvSpPr>
        <p:spPr>
          <a:xfrm>
            <a:off x="227013" y="563826"/>
            <a:ext cx="7303340" cy="657412"/>
          </a:xfrm>
        </p:spPr>
        <p:txBody>
          <a:bodyPr/>
          <a:lstStyle/>
          <a:p>
            <a:r>
              <a:rPr lang="en-US" altLang="zh-CN" dirty="0">
                <a:latin typeface="Times New Roman" panose="02020603050405020304" pitchFamily="18" charset="0"/>
                <a:cs typeface="Times New Roman" panose="02020603050405020304" pitchFamily="18" charset="0"/>
              </a:rPr>
              <a:t>Contents</a:t>
            </a:r>
            <a:endParaRPr lang="zh-CN" altLang="en-US" dirty="0">
              <a:latin typeface="Times New Roman" panose="02020603050405020304" pitchFamily="18" charset="0"/>
              <a:cs typeface="Times New Roman" panose="02020603050405020304" pitchFamily="18" charset="0"/>
            </a:endParaRPr>
          </a:p>
        </p:txBody>
      </p: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6299200"/>
            <a:ext cx="406400" cy="406400"/>
          </a:xfrm>
          <a:prstGeom prst="rect">
            <a:avLst/>
          </a:prstGeom>
        </p:spPr>
      </p:pic>
    </p:spTree>
    <p:extLst>
      <p:ext uri="{BB962C8B-B14F-4D97-AF65-F5344CB8AC3E}">
        <p14:creationId xmlns:p14="http://schemas.microsoft.com/office/powerpoint/2010/main" val="1562868095"/>
      </p:ext>
    </p:extLst>
  </p:cSld>
  <p:clrMapOvr>
    <a:masterClrMapping/>
  </p:clrMapOvr>
  <mc:AlternateContent xmlns:mc="http://schemas.openxmlformats.org/markup-compatibility/2006">
    <mc:Choice xmlns:p14="http://schemas.microsoft.com/office/powerpoint/2010/main" Requires="p14">
      <p:transition spd="med" p14:dur="700" advTm="1012">
        <p:fade/>
      </p:transition>
    </mc:Choice>
    <mc:Fallback>
      <p:transition spd="med" advTm="101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half" idx="13"/>
          </p:nvPr>
        </p:nvSpPr>
        <p:spPr>
          <a:xfrm>
            <a:off x="227013" y="1075765"/>
            <a:ext cx="4972004" cy="2046258"/>
          </a:xfrm>
        </p:spPr>
        <p:txBody>
          <a:bodyPr/>
          <a:lstStyle/>
          <a:p>
            <a:pPr marL="457200" indent="-457200" algn="l">
              <a:buFont typeface="Wingdings" pitchFamily="2" charset="2"/>
              <a:buChar char="Ø"/>
            </a:pPr>
            <a:r>
              <a:rPr lang="en-US" altLang="zh-CN" sz="2000" dirty="0">
                <a:latin typeface="Times New Roman" panose="02020603050405020304" pitchFamily="18" charset="0"/>
                <a:cs typeface="Times New Roman" panose="02020603050405020304" pitchFamily="18" charset="0"/>
              </a:rPr>
              <a:t>Task</a:t>
            </a:r>
          </a:p>
          <a:p>
            <a:pPr marL="285750" indent="-285750" algn="l">
              <a:buFont typeface="Arial" panose="020B0604020202020204" pitchFamily="34" charset="0"/>
              <a:buChar char="•"/>
            </a:pPr>
            <a:r>
              <a:rPr lang="en" altLang="zh-CN" dirty="0">
                <a:latin typeface="Times New Roman" panose="02020603050405020304" pitchFamily="18" charset="0"/>
                <a:cs typeface="Times New Roman" panose="02020603050405020304" pitchFamily="18" charset="0"/>
              </a:rPr>
              <a:t>Pairing an expression to its referring entity. </a:t>
            </a:r>
          </a:p>
          <a:p>
            <a:pPr marL="285750" indent="-285750" algn="l">
              <a:buFont typeface="Arial" panose="020B0604020202020204" pitchFamily="34" charset="0"/>
              <a:buChar char="•"/>
            </a:pPr>
            <a:r>
              <a:rPr lang="en" altLang="zh-CN" dirty="0">
                <a:latin typeface="Times New Roman" panose="02020603050405020304" pitchFamily="18" charset="0"/>
                <a:cs typeface="Times New Roman" panose="02020603050405020304" pitchFamily="18" charset="0"/>
              </a:rPr>
              <a:t>An important task for natural language understanding.</a:t>
            </a:r>
          </a:p>
          <a:p>
            <a:pPr marL="285750" indent="-285750" algn="l">
              <a:buFont typeface="Arial" panose="020B0604020202020204" pitchFamily="34" charset="0"/>
              <a:buChar char="•"/>
            </a:pPr>
            <a:r>
              <a:rPr lang="en" altLang="zh-CN" dirty="0">
                <a:latin typeface="Times New Roman" panose="02020603050405020304" pitchFamily="18" charset="0"/>
                <a:cs typeface="Times New Roman" panose="02020603050405020304" pitchFamily="18" charset="0"/>
              </a:rPr>
              <a:t>Resolution of ambiguous pronouns is a longstanding challenge.</a:t>
            </a:r>
            <a:endParaRPr lang="en-US" altLang="zh-CN" sz="2000" dirty="0">
              <a:latin typeface="Times New Roman" panose="02020603050405020304" pitchFamily="18" charset="0"/>
              <a:cs typeface="Times New Roman" panose="02020603050405020304" pitchFamily="18" charset="0"/>
            </a:endParaRPr>
          </a:p>
          <a:p>
            <a:pPr algn="l"/>
            <a:r>
              <a:rPr lang="en-US" altLang="zh-CN" sz="2800" dirty="0">
                <a:latin typeface="Times New Roman" panose="02020603050405020304" pitchFamily="18" charset="0"/>
                <a:cs typeface="Times New Roman" panose="02020603050405020304" pitchFamily="18" charset="0"/>
              </a:rPr>
              <a:t/>
            </a:r>
            <a:br>
              <a:rPr lang="en-US" altLang="zh-CN" sz="2800" dirty="0">
                <a:latin typeface="Times New Roman" panose="02020603050405020304" pitchFamily="18" charset="0"/>
                <a:cs typeface="Times New Roman" panose="02020603050405020304" pitchFamily="18" charset="0"/>
              </a:rPr>
            </a:br>
            <a:endParaRPr lang="en-US" altLang="zh-CN" sz="2800" dirty="0">
              <a:latin typeface="Times New Roman" panose="02020603050405020304" pitchFamily="18" charset="0"/>
              <a:cs typeface="Times New Roman" panose="02020603050405020304" pitchFamily="18" charset="0"/>
            </a:endParaRPr>
          </a:p>
          <a:p>
            <a:pPr algn="l"/>
            <a:endParaRPr lang="en-US" altLang="zh-CN" sz="2800" dirty="0">
              <a:latin typeface="Times New Roman" panose="02020603050405020304" pitchFamily="18" charset="0"/>
              <a:cs typeface="Times New Roman" panose="02020603050405020304" pitchFamily="18" charset="0"/>
            </a:endParaRPr>
          </a:p>
          <a:p>
            <a:pPr algn="l"/>
            <a:r>
              <a:rPr lang="en-US" altLang="zh-CN" sz="2800" dirty="0">
                <a:latin typeface="Times New Roman" panose="02020603050405020304" pitchFamily="18" charset="0"/>
                <a:cs typeface="Times New Roman" panose="02020603050405020304" pitchFamily="18" charset="0"/>
              </a:rPr>
              <a:t>				</a:t>
            </a:r>
          </a:p>
          <a:p>
            <a:pPr algn="l"/>
            <a:endParaRPr lang="zh-CN" altLang="en-US" sz="2800" dirty="0">
              <a:latin typeface="Times New Roman" panose="02020603050405020304" pitchFamily="18" charset="0"/>
              <a:cs typeface="Times New Roman" panose="02020603050405020304" pitchFamily="18" charset="0"/>
            </a:endParaRPr>
          </a:p>
        </p:txBody>
      </p:sp>
      <p:sp>
        <p:nvSpPr>
          <p:cNvPr id="8" name="标题 7"/>
          <p:cNvSpPr>
            <a:spLocks noGrp="1"/>
          </p:cNvSpPr>
          <p:nvPr>
            <p:ph type="title"/>
          </p:nvPr>
        </p:nvSpPr>
        <p:spPr>
          <a:xfrm>
            <a:off x="227012" y="329828"/>
            <a:ext cx="7303340" cy="657412"/>
          </a:xfrm>
        </p:spPr>
        <p:txBody>
          <a:bodyPr/>
          <a:lstStyle/>
          <a:p>
            <a:r>
              <a:rPr lang="en-US" altLang="zh-CN" dirty="0">
                <a:latin typeface="Times New Roman" panose="02020603050405020304" pitchFamily="18" charset="0"/>
                <a:cs typeface="Times New Roman" panose="02020603050405020304" pitchFamily="18" charset="0"/>
              </a:rPr>
              <a:t>1. Background</a:t>
            </a:r>
            <a:endParaRPr lang="zh-CN" altLang="en-US"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 xmlns:a16="http://schemas.microsoft.com/office/drawing/2014/main" id="{55E082B0-6044-48C1-8F20-304647445095}"/>
              </a:ext>
            </a:extLst>
          </p:cNvPr>
          <p:cNvPicPr>
            <a:picLocks noChangeAspect="1"/>
          </p:cNvPicPr>
          <p:nvPr/>
        </p:nvPicPr>
        <p:blipFill>
          <a:blip r:embed="rId5"/>
          <a:stretch>
            <a:fillRect/>
          </a:stretch>
        </p:blipFill>
        <p:spPr>
          <a:xfrm>
            <a:off x="5440362" y="1530458"/>
            <a:ext cx="3476625" cy="952500"/>
          </a:xfrm>
          <a:prstGeom prst="rect">
            <a:avLst/>
          </a:prstGeom>
        </p:spPr>
      </p:pic>
      <p:graphicFrame>
        <p:nvGraphicFramePr>
          <p:cNvPr id="7" name="图表 6">
            <a:extLst>
              <a:ext uri="{FF2B5EF4-FFF2-40B4-BE49-F238E27FC236}">
                <a16:creationId xmlns="" xmlns:a16="http://schemas.microsoft.com/office/drawing/2014/main" id="{6908582C-0F70-4B10-BE4C-3D654B4B828B}"/>
              </a:ext>
            </a:extLst>
          </p:cNvPr>
          <p:cNvGraphicFramePr/>
          <p:nvPr>
            <p:extLst>
              <p:ext uri="{D42A27DB-BD31-4B8C-83A1-F6EECF244321}">
                <p14:modId xmlns:p14="http://schemas.microsoft.com/office/powerpoint/2010/main" val="224347272"/>
              </p:ext>
            </p:extLst>
          </p:nvPr>
        </p:nvGraphicFramePr>
        <p:xfrm>
          <a:off x="5303520" y="3226526"/>
          <a:ext cx="3840480" cy="2524601"/>
        </p:xfrm>
        <a:graphic>
          <a:graphicData uri="http://schemas.openxmlformats.org/drawingml/2006/chart">
            <c:chart xmlns:c="http://schemas.openxmlformats.org/drawingml/2006/chart" xmlns:r="http://schemas.openxmlformats.org/officeDocument/2006/relationships" r:id="rId6"/>
          </a:graphicData>
        </a:graphic>
      </p:graphicFrame>
      <p:sp>
        <p:nvSpPr>
          <p:cNvPr id="3" name="文本框 2">
            <a:extLst>
              <a:ext uri="{FF2B5EF4-FFF2-40B4-BE49-F238E27FC236}">
                <a16:creationId xmlns="" xmlns:a16="http://schemas.microsoft.com/office/drawing/2014/main" id="{59DEB3C8-A1FD-1741-BB71-3D258B8FED43}"/>
              </a:ext>
            </a:extLst>
          </p:cNvPr>
          <p:cNvSpPr txBox="1"/>
          <p:nvPr/>
        </p:nvSpPr>
        <p:spPr>
          <a:xfrm>
            <a:off x="174761" y="3442385"/>
            <a:ext cx="5336153" cy="1815882"/>
          </a:xfrm>
          <a:prstGeom prst="rect">
            <a:avLst/>
          </a:prstGeom>
          <a:noFill/>
        </p:spPr>
        <p:txBody>
          <a:bodyPr wrap="square" rtlCol="0">
            <a:spAutoFit/>
          </a:bodyPr>
          <a:lstStyle/>
          <a:p>
            <a:pPr marL="285750" indent="-285750">
              <a:buFont typeface="Wingdings" pitchFamily="2" charset="2"/>
              <a:buChar char="Ø"/>
            </a:pP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Our Job</a:t>
            </a:r>
          </a:p>
          <a:p>
            <a:pPr marL="342900" indent="-342900">
              <a:buFont typeface="Arial" panose="020B0604020202020204" pitchFamily="34" charset="0"/>
              <a:buChar char="•"/>
            </a:pPr>
            <a:r>
              <a:rPr kumimoji="1" lang="en-US" altLang="zh-CN" dirty="0">
                <a:latin typeface="Times New Roman" panose="02020603050405020304" pitchFamily="18" charset="0"/>
                <a:cs typeface="Times New Roman" panose="02020603050405020304" pitchFamily="18" charset="0"/>
              </a:rPr>
              <a:t>Figure out meaning of every dataset variables.</a:t>
            </a:r>
          </a:p>
          <a:p>
            <a:pPr marL="342900" indent="-342900">
              <a:buFont typeface="Arial" panose="020B0604020202020204" pitchFamily="34" charset="0"/>
              <a:buChar char="•"/>
            </a:pPr>
            <a:r>
              <a:rPr kumimoji="1" lang="en-US" altLang="zh-CN" dirty="0">
                <a:latin typeface="Times New Roman" panose="02020603050405020304" pitchFamily="18" charset="0"/>
                <a:cs typeface="Times New Roman" panose="02020603050405020304" pitchFamily="18" charset="0"/>
              </a:rPr>
              <a:t>Apply feature engineering among these variables.</a:t>
            </a:r>
          </a:p>
          <a:p>
            <a:pPr marL="342900" indent="-342900">
              <a:buFont typeface="Arial" panose="020B0604020202020204" pitchFamily="34" charset="0"/>
              <a:buChar char="•"/>
            </a:pPr>
            <a:r>
              <a:rPr kumimoji="1" lang="en-US" altLang="zh-CN" dirty="0">
                <a:latin typeface="Times New Roman" panose="02020603050405020304" pitchFamily="18" charset="0"/>
                <a:cs typeface="Times New Roman" panose="02020603050405020304" pitchFamily="18" charset="0"/>
              </a:rPr>
              <a:t>Use Random Forest to train the model and make a </a:t>
            </a:r>
            <a:r>
              <a:rPr kumimoji="1" lang="en-US" altLang="zh-CN" dirty="0" err="1">
                <a:latin typeface="Times New Roman" panose="02020603050405020304" pitchFamily="18" charset="0"/>
                <a:cs typeface="Times New Roman" panose="02020603050405020304" pitchFamily="18" charset="0"/>
              </a:rPr>
              <a:t>prediciton</a:t>
            </a:r>
            <a:endParaRPr kumimoji="1" lang="en-US" altLang="zh-CN"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kumimoji="1" lang="zh-CN" altLang="en-US" sz="2000" dirty="0">
              <a:latin typeface="Times New Roman" panose="02020603050405020304" pitchFamily="18" charset="0"/>
              <a:cs typeface="Times New Roman" panose="02020603050405020304" pitchFamily="18" charset="0"/>
            </a:endParaRPr>
          </a:p>
        </p:txBody>
      </p:sp>
      <p:pic>
        <p:nvPicPr>
          <p:cNvPr id="5" name="音频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85200" y="6299200"/>
            <a:ext cx="406400" cy="406400"/>
          </a:xfrm>
          <a:prstGeom prst="rect">
            <a:avLst/>
          </a:prstGeom>
        </p:spPr>
      </p:pic>
    </p:spTree>
    <p:extLst>
      <p:ext uri="{BB962C8B-B14F-4D97-AF65-F5344CB8AC3E}">
        <p14:creationId xmlns:p14="http://schemas.microsoft.com/office/powerpoint/2010/main" val="2902954840"/>
      </p:ext>
    </p:extLst>
  </p:cSld>
  <p:clrMapOvr>
    <a:masterClrMapping/>
  </p:clrMapOvr>
  <mc:AlternateContent xmlns:mc="http://schemas.openxmlformats.org/markup-compatibility/2006">
    <mc:Choice xmlns:p14="http://schemas.microsoft.com/office/powerpoint/2010/main" Requires="p14">
      <p:transition spd="med" p14:dur="700" advTm="607">
        <p:fade/>
      </p:transition>
    </mc:Choice>
    <mc:Fallback>
      <p:transition spd="med" advTm="6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a:extLst>
              <a:ext uri="{FF2B5EF4-FFF2-40B4-BE49-F238E27FC236}">
                <a16:creationId xmlns="" xmlns:a16="http://schemas.microsoft.com/office/drawing/2014/main" id="{E2775E4A-3AFA-4C5A-9992-5F4E92344509}"/>
              </a:ext>
            </a:extLst>
          </p:cNvPr>
          <p:cNvGraphicFramePr>
            <a:graphicFrameLocks noGrp="1"/>
          </p:cNvGraphicFramePr>
          <p:nvPr>
            <p:ph sz="half" idx="13"/>
            <p:extLst>
              <p:ext uri="{D42A27DB-BD31-4B8C-83A1-F6EECF244321}">
                <p14:modId xmlns:p14="http://schemas.microsoft.com/office/powerpoint/2010/main" val="3091950451"/>
              </p:ext>
            </p:extLst>
          </p:nvPr>
        </p:nvGraphicFramePr>
        <p:xfrm>
          <a:off x="227013" y="3048000"/>
          <a:ext cx="8585293" cy="3285562"/>
        </p:xfrm>
        <a:graphic>
          <a:graphicData uri="http://schemas.openxmlformats.org/drawingml/2006/table">
            <a:tbl>
              <a:tblPr firstRow="1" firstCol="1" bandRow="1">
                <a:tableStyleId>{B301B821-A1FF-4177-AEE7-76D212191A09}</a:tableStyleId>
              </a:tblPr>
              <a:tblGrid>
                <a:gridCol w="1581227">
                  <a:extLst>
                    <a:ext uri="{9D8B030D-6E8A-4147-A177-3AD203B41FA5}">
                      <a16:colId xmlns="" xmlns:a16="http://schemas.microsoft.com/office/drawing/2014/main" val="3425525045"/>
                    </a:ext>
                  </a:extLst>
                </a:gridCol>
                <a:gridCol w="1982462">
                  <a:extLst>
                    <a:ext uri="{9D8B030D-6E8A-4147-A177-3AD203B41FA5}">
                      <a16:colId xmlns="" xmlns:a16="http://schemas.microsoft.com/office/drawing/2014/main" val="1249922570"/>
                    </a:ext>
                  </a:extLst>
                </a:gridCol>
                <a:gridCol w="5021604">
                  <a:extLst>
                    <a:ext uri="{9D8B030D-6E8A-4147-A177-3AD203B41FA5}">
                      <a16:colId xmlns="" xmlns:a16="http://schemas.microsoft.com/office/drawing/2014/main" val="3572237312"/>
                    </a:ext>
                  </a:extLst>
                </a:gridCol>
              </a:tblGrid>
              <a:tr h="272057">
                <a:tc>
                  <a:txBody>
                    <a:bodyPr/>
                    <a:lstStyle/>
                    <a:p>
                      <a:pPr marL="0" marR="0" algn="ctr">
                        <a:spcBef>
                          <a:spcPts val="0"/>
                        </a:spcBef>
                        <a:spcAft>
                          <a:spcPts val="0"/>
                        </a:spcAft>
                      </a:pPr>
                      <a:r>
                        <a:rPr lang="en-US" sz="1000" kern="0" cap="all" dirty="0">
                          <a:effectLst/>
                        </a:rPr>
                        <a:t>Column</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cap="all">
                          <a:effectLst/>
                        </a:rPr>
                        <a:t>Header</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just">
                        <a:spcBef>
                          <a:spcPts val="0"/>
                        </a:spcBef>
                        <a:spcAft>
                          <a:spcPts val="0"/>
                        </a:spcAft>
                      </a:pPr>
                      <a:r>
                        <a:rPr lang="en-US" sz="1000" kern="0" cap="all">
                          <a:effectLst/>
                        </a:rPr>
                        <a:t>Description</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128983882"/>
                  </a:ext>
                </a:extLst>
              </a:tr>
              <a:tr h="260189">
                <a:tc>
                  <a:txBody>
                    <a:bodyPr/>
                    <a:lstStyle/>
                    <a:p>
                      <a:pPr marL="0" marR="0" algn="ctr">
                        <a:spcBef>
                          <a:spcPts val="0"/>
                        </a:spcBef>
                        <a:spcAft>
                          <a:spcPts val="0"/>
                        </a:spcAft>
                      </a:pPr>
                      <a:r>
                        <a:rPr lang="en-US" sz="1000" kern="0" cap="all" dirty="0">
                          <a:effectLst/>
                        </a:rPr>
                        <a:t>1</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dirty="0">
                          <a:effectLst/>
                        </a:rPr>
                        <a:t>ID</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just">
                        <a:spcBef>
                          <a:spcPts val="0"/>
                        </a:spcBef>
                        <a:spcAft>
                          <a:spcPts val="0"/>
                        </a:spcAft>
                      </a:pPr>
                      <a:r>
                        <a:rPr lang="en-US" sz="1000" kern="0">
                          <a:effectLst/>
                        </a:rPr>
                        <a:t>Unique identifer for an example (two pairs)</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3417568495"/>
                  </a:ext>
                </a:extLst>
              </a:tr>
              <a:tr h="296685">
                <a:tc>
                  <a:txBody>
                    <a:bodyPr/>
                    <a:lstStyle/>
                    <a:p>
                      <a:pPr marL="0" marR="0" algn="ctr">
                        <a:spcBef>
                          <a:spcPts val="0"/>
                        </a:spcBef>
                        <a:spcAft>
                          <a:spcPts val="0"/>
                        </a:spcAft>
                      </a:pPr>
                      <a:r>
                        <a:rPr lang="en-US" sz="1000" kern="0" cap="all" dirty="0">
                          <a:effectLst/>
                        </a:rPr>
                        <a:t>2</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dirty="0">
                          <a:effectLst/>
                        </a:rPr>
                        <a:t>Text</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l">
                        <a:spcBef>
                          <a:spcPts val="0"/>
                        </a:spcBef>
                        <a:spcAft>
                          <a:spcPts val="0"/>
                        </a:spcAft>
                      </a:pPr>
                      <a:r>
                        <a:rPr lang="en-US" sz="1000" kern="0" dirty="0">
                          <a:effectLst/>
                        </a:rPr>
                        <a:t>Text containing the ambiguous pronoun and two candidate names. About a paragraph in length</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515723316"/>
                  </a:ext>
                </a:extLst>
              </a:tr>
              <a:tr h="260189">
                <a:tc>
                  <a:txBody>
                    <a:bodyPr/>
                    <a:lstStyle/>
                    <a:p>
                      <a:pPr marL="0" marR="0" algn="ctr">
                        <a:spcBef>
                          <a:spcPts val="0"/>
                        </a:spcBef>
                        <a:spcAft>
                          <a:spcPts val="0"/>
                        </a:spcAft>
                      </a:pPr>
                      <a:r>
                        <a:rPr lang="en-US" sz="1000" kern="0" cap="all">
                          <a:effectLst/>
                        </a:rPr>
                        <a:t>3</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dirty="0">
                          <a:effectLst/>
                        </a:rPr>
                        <a:t>Pronoun</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l">
                        <a:spcBef>
                          <a:spcPts val="0"/>
                        </a:spcBef>
                        <a:spcAft>
                          <a:spcPts val="0"/>
                        </a:spcAft>
                      </a:pPr>
                      <a:r>
                        <a:rPr lang="en-US" sz="1000" kern="0" dirty="0">
                          <a:effectLst/>
                        </a:rPr>
                        <a:t>The pronoun, text</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3969454109"/>
                  </a:ext>
                </a:extLst>
              </a:tr>
              <a:tr h="272057">
                <a:tc>
                  <a:txBody>
                    <a:bodyPr/>
                    <a:lstStyle/>
                    <a:p>
                      <a:pPr marL="0" marR="0" algn="ctr">
                        <a:spcBef>
                          <a:spcPts val="0"/>
                        </a:spcBef>
                        <a:spcAft>
                          <a:spcPts val="0"/>
                        </a:spcAft>
                      </a:pPr>
                      <a:r>
                        <a:rPr lang="en-US" sz="1000" kern="0" cap="all">
                          <a:effectLst/>
                        </a:rPr>
                        <a:t>4</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dirty="0">
                          <a:effectLst/>
                        </a:rPr>
                        <a:t>Pronoun-offset</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l">
                        <a:spcBef>
                          <a:spcPts val="0"/>
                        </a:spcBef>
                        <a:spcAft>
                          <a:spcPts val="0"/>
                        </a:spcAft>
                      </a:pPr>
                      <a:r>
                        <a:rPr lang="en-US" sz="1000" kern="0">
                          <a:effectLst/>
                        </a:rPr>
                        <a:t>Character offset of Pronoun in Column 2 (Text)</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2703646748"/>
                  </a:ext>
                </a:extLst>
              </a:tr>
              <a:tr h="272057">
                <a:tc>
                  <a:txBody>
                    <a:bodyPr/>
                    <a:lstStyle/>
                    <a:p>
                      <a:pPr marL="0" marR="0" algn="ctr">
                        <a:spcBef>
                          <a:spcPts val="0"/>
                        </a:spcBef>
                        <a:spcAft>
                          <a:spcPts val="0"/>
                        </a:spcAft>
                      </a:pPr>
                      <a:r>
                        <a:rPr lang="en-US" sz="1000" kern="0" cap="all">
                          <a:effectLst/>
                        </a:rPr>
                        <a:t>5</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a:effectLst/>
                        </a:rPr>
                        <a:t>A</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l">
                        <a:spcBef>
                          <a:spcPts val="0"/>
                        </a:spcBef>
                        <a:spcAft>
                          <a:spcPts val="0"/>
                        </a:spcAft>
                      </a:pPr>
                      <a:r>
                        <a:rPr lang="en-US" sz="1000" kern="0" dirty="0">
                          <a:effectLst/>
                        </a:rPr>
                        <a:t>The first name, text</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3738582496"/>
                  </a:ext>
                </a:extLst>
              </a:tr>
              <a:tr h="260189">
                <a:tc>
                  <a:txBody>
                    <a:bodyPr/>
                    <a:lstStyle/>
                    <a:p>
                      <a:pPr marL="0" marR="0" algn="ctr">
                        <a:spcBef>
                          <a:spcPts val="0"/>
                        </a:spcBef>
                        <a:spcAft>
                          <a:spcPts val="0"/>
                        </a:spcAft>
                      </a:pPr>
                      <a:r>
                        <a:rPr lang="en-US" sz="1000" kern="0" cap="all">
                          <a:effectLst/>
                        </a:rPr>
                        <a:t>6</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dirty="0">
                          <a:effectLst/>
                        </a:rPr>
                        <a:t>A-offset</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l">
                        <a:spcBef>
                          <a:spcPts val="0"/>
                        </a:spcBef>
                        <a:spcAft>
                          <a:spcPts val="0"/>
                        </a:spcAft>
                      </a:pPr>
                      <a:r>
                        <a:rPr lang="en-US" sz="1000" kern="0" dirty="0">
                          <a:effectLst/>
                        </a:rPr>
                        <a:t>Character offset of A in Column 2 (Text)</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4136444378"/>
                  </a:ext>
                </a:extLst>
              </a:tr>
              <a:tr h="272057">
                <a:tc>
                  <a:txBody>
                    <a:bodyPr/>
                    <a:lstStyle/>
                    <a:p>
                      <a:pPr marL="0" marR="0" algn="ctr">
                        <a:spcBef>
                          <a:spcPts val="0"/>
                        </a:spcBef>
                        <a:spcAft>
                          <a:spcPts val="0"/>
                        </a:spcAft>
                      </a:pPr>
                      <a:r>
                        <a:rPr lang="en-US" sz="1000" kern="0" cap="all">
                          <a:effectLst/>
                        </a:rPr>
                        <a:t>7</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a:effectLst/>
                        </a:rPr>
                        <a:t>A-coref</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l">
                        <a:spcBef>
                          <a:spcPts val="0"/>
                        </a:spcBef>
                        <a:spcAft>
                          <a:spcPts val="0"/>
                        </a:spcAft>
                      </a:pPr>
                      <a:r>
                        <a:rPr lang="en-US" sz="1000" kern="0" dirty="0">
                          <a:effectLst/>
                        </a:rPr>
                        <a:t>Whether A </a:t>
                      </a:r>
                      <a:r>
                        <a:rPr lang="en-US" sz="1000" kern="0" dirty="0" err="1">
                          <a:effectLst/>
                        </a:rPr>
                        <a:t>corefers</a:t>
                      </a:r>
                      <a:r>
                        <a:rPr lang="en-US" sz="1000" kern="0" dirty="0">
                          <a:effectLst/>
                        </a:rPr>
                        <a:t> with the pronoun, TRUE or FALSE</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1270854529"/>
                  </a:ext>
                </a:extLst>
              </a:tr>
              <a:tr h="260189">
                <a:tc>
                  <a:txBody>
                    <a:bodyPr/>
                    <a:lstStyle/>
                    <a:p>
                      <a:pPr marL="0" marR="0" algn="ctr">
                        <a:spcBef>
                          <a:spcPts val="0"/>
                        </a:spcBef>
                        <a:spcAft>
                          <a:spcPts val="0"/>
                        </a:spcAft>
                      </a:pPr>
                      <a:r>
                        <a:rPr lang="en-US" sz="1000" kern="0" cap="all">
                          <a:effectLst/>
                        </a:rPr>
                        <a:t>8</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a:effectLst/>
                        </a:rPr>
                        <a:t>B</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l">
                        <a:spcBef>
                          <a:spcPts val="0"/>
                        </a:spcBef>
                        <a:spcAft>
                          <a:spcPts val="0"/>
                        </a:spcAft>
                      </a:pPr>
                      <a:r>
                        <a:rPr lang="en-US" sz="1000" kern="0">
                          <a:effectLst/>
                        </a:rPr>
                        <a:t>The second name, text</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1681020598"/>
                  </a:ext>
                </a:extLst>
              </a:tr>
              <a:tr h="272057">
                <a:tc>
                  <a:txBody>
                    <a:bodyPr/>
                    <a:lstStyle/>
                    <a:p>
                      <a:pPr marL="0" marR="0" algn="ctr">
                        <a:spcBef>
                          <a:spcPts val="0"/>
                        </a:spcBef>
                        <a:spcAft>
                          <a:spcPts val="0"/>
                        </a:spcAft>
                      </a:pPr>
                      <a:r>
                        <a:rPr lang="en-US" sz="1000" kern="0" cap="all">
                          <a:effectLst/>
                        </a:rPr>
                        <a:t>9</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a:effectLst/>
                        </a:rPr>
                        <a:t>B-offset</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l">
                        <a:spcBef>
                          <a:spcPts val="0"/>
                        </a:spcBef>
                        <a:spcAft>
                          <a:spcPts val="0"/>
                        </a:spcAft>
                      </a:pPr>
                      <a:r>
                        <a:rPr lang="en-US" sz="1000" kern="0">
                          <a:effectLst/>
                        </a:rPr>
                        <a:t>Character offset of B in Column 2 (Text)</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1869035632"/>
                  </a:ext>
                </a:extLst>
              </a:tr>
              <a:tr h="260189">
                <a:tc>
                  <a:txBody>
                    <a:bodyPr/>
                    <a:lstStyle/>
                    <a:p>
                      <a:pPr marL="0" marR="0" algn="ctr">
                        <a:spcBef>
                          <a:spcPts val="0"/>
                        </a:spcBef>
                        <a:spcAft>
                          <a:spcPts val="0"/>
                        </a:spcAft>
                      </a:pPr>
                      <a:r>
                        <a:rPr lang="en-US" sz="1000" kern="0" cap="all">
                          <a:effectLst/>
                        </a:rPr>
                        <a:t>10</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a:effectLst/>
                        </a:rPr>
                        <a:t>B-coref</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l">
                        <a:spcBef>
                          <a:spcPts val="0"/>
                        </a:spcBef>
                        <a:spcAft>
                          <a:spcPts val="0"/>
                        </a:spcAft>
                      </a:pPr>
                      <a:r>
                        <a:rPr lang="en-US" sz="1000" kern="0">
                          <a:effectLst/>
                        </a:rPr>
                        <a:t>Whether B corefers with the pronoun, TRUE or FALSE</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126552679"/>
                  </a:ext>
                </a:extLst>
              </a:tr>
              <a:tr h="319532">
                <a:tc>
                  <a:txBody>
                    <a:bodyPr/>
                    <a:lstStyle/>
                    <a:p>
                      <a:pPr marL="0" marR="0" algn="ctr">
                        <a:spcBef>
                          <a:spcPts val="0"/>
                        </a:spcBef>
                        <a:spcAft>
                          <a:spcPts val="0"/>
                        </a:spcAft>
                      </a:pPr>
                      <a:r>
                        <a:rPr lang="en-US" sz="1000" kern="0" cap="all">
                          <a:effectLst/>
                        </a:rPr>
                        <a:t>11</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ctr">
                        <a:spcBef>
                          <a:spcPts val="0"/>
                        </a:spcBef>
                        <a:spcAft>
                          <a:spcPts val="0"/>
                        </a:spcAft>
                      </a:pPr>
                      <a:r>
                        <a:rPr lang="en-US" sz="1000" kern="0">
                          <a:effectLst/>
                        </a:rPr>
                        <a:t>URL</a:t>
                      </a:r>
                      <a:endParaRPr lang="en-US" sz="1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tc>
                  <a:txBody>
                    <a:bodyPr/>
                    <a:lstStyle/>
                    <a:p>
                      <a:pPr marL="0" marR="0" algn="l">
                        <a:spcBef>
                          <a:spcPts val="0"/>
                        </a:spcBef>
                        <a:spcAft>
                          <a:spcPts val="0"/>
                        </a:spcAft>
                      </a:pPr>
                      <a:r>
                        <a:rPr lang="en-US" sz="1000" kern="0" dirty="0">
                          <a:effectLst/>
                        </a:rPr>
                        <a:t>The URL of the source Wikipedia page</a:t>
                      </a:r>
                      <a:endParaRPr lang="en-US" sz="1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137" marR="68137" marT="0" marB="0"/>
                </a:tc>
                <a:extLst>
                  <a:ext uri="{0D108BD9-81ED-4DB2-BD59-A6C34878D82A}">
                    <a16:rowId xmlns="" xmlns:a16="http://schemas.microsoft.com/office/drawing/2014/main" val="1751718454"/>
                  </a:ext>
                </a:extLst>
              </a:tr>
            </a:tbl>
          </a:graphicData>
        </a:graphic>
      </p:graphicFrame>
      <p:sp>
        <p:nvSpPr>
          <p:cNvPr id="8" name="标题 7"/>
          <p:cNvSpPr>
            <a:spLocks noGrp="1"/>
          </p:cNvSpPr>
          <p:nvPr>
            <p:ph type="title"/>
          </p:nvPr>
        </p:nvSpPr>
        <p:spPr>
          <a:xfrm>
            <a:off x="227013" y="418353"/>
            <a:ext cx="7303340" cy="657412"/>
          </a:xfrm>
        </p:spPr>
        <p:txBody>
          <a:bodyPr/>
          <a:lstStyle/>
          <a:p>
            <a:r>
              <a:rPr lang="en-US" altLang="zh-CN" dirty="0"/>
              <a:t>2. Dataset</a:t>
            </a:r>
            <a:endParaRPr lang="zh-CN" altLang="en-US" dirty="0"/>
          </a:p>
        </p:txBody>
      </p:sp>
      <p:pic>
        <p:nvPicPr>
          <p:cNvPr id="3" name="图片 2">
            <a:extLst>
              <a:ext uri="{FF2B5EF4-FFF2-40B4-BE49-F238E27FC236}">
                <a16:creationId xmlns="" xmlns:a16="http://schemas.microsoft.com/office/drawing/2014/main" id="{6A0448A8-5D06-45C7-B433-4EDE733D5DEC}"/>
              </a:ext>
            </a:extLst>
          </p:cNvPr>
          <p:cNvPicPr>
            <a:picLocks noChangeAspect="1"/>
          </p:cNvPicPr>
          <p:nvPr/>
        </p:nvPicPr>
        <p:blipFill rotWithShape="1">
          <a:blip r:embed="rId5"/>
          <a:srcRect b="37848"/>
          <a:stretch/>
        </p:blipFill>
        <p:spPr>
          <a:xfrm>
            <a:off x="239808" y="933969"/>
            <a:ext cx="8585293" cy="2024384"/>
          </a:xfrm>
          <a:prstGeom prst="rect">
            <a:avLst/>
          </a:prstGeom>
          <a:ln>
            <a:solidFill>
              <a:schemeClr val="tx1"/>
            </a:solidFill>
          </a:ln>
        </p:spPr>
      </p:pic>
      <p:pic>
        <p:nvPicPr>
          <p:cNvPr id="4" name="音频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85200" y="6299200"/>
            <a:ext cx="406400" cy="406400"/>
          </a:xfrm>
          <a:prstGeom prst="rect">
            <a:avLst/>
          </a:prstGeom>
        </p:spPr>
      </p:pic>
    </p:spTree>
    <p:extLst>
      <p:ext uri="{BB962C8B-B14F-4D97-AF65-F5344CB8AC3E}">
        <p14:creationId xmlns:p14="http://schemas.microsoft.com/office/powerpoint/2010/main" val="1186800483"/>
      </p:ext>
    </p:extLst>
  </p:cSld>
  <p:clrMapOvr>
    <a:masterClrMapping/>
  </p:clrMapOvr>
  <mc:AlternateContent xmlns:mc="http://schemas.openxmlformats.org/markup-compatibility/2006">
    <mc:Choice xmlns:p14="http://schemas.microsoft.com/office/powerpoint/2010/main" Requires="p14">
      <p:transition spd="med" p14:dur="700" advTm="5902">
        <p:fade/>
      </p:transition>
    </mc:Choice>
    <mc:Fallback>
      <p:transition spd="med" advTm="59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F9829C33-43E5-4B4F-A98C-F96BCDF36750}"/>
              </a:ext>
            </a:extLst>
          </p:cNvPr>
          <p:cNvSpPr>
            <a:spLocks noGrp="1"/>
          </p:cNvSpPr>
          <p:nvPr>
            <p:ph sz="half" idx="13"/>
          </p:nvPr>
        </p:nvSpPr>
        <p:spPr>
          <a:xfrm>
            <a:off x="227013" y="1679414"/>
            <a:ext cx="8481556" cy="3276148"/>
          </a:xfrm>
        </p:spPr>
        <p:txBody>
          <a:bodyPr/>
          <a:lstStyle/>
          <a:p>
            <a:pPr marL="285750" indent="-285750" algn="l">
              <a:buFont typeface="Wingdings" pitchFamily="2" charset="2"/>
              <a:buChar char="Ø"/>
            </a:pPr>
            <a:r>
              <a:rPr kumimoji="1" lang="en-US" altLang="zh-CN" dirty="0">
                <a:latin typeface="Times New Roman" panose="02020603050405020304" pitchFamily="18" charset="0"/>
                <a:cs typeface="Times New Roman" panose="02020603050405020304" pitchFamily="18" charset="0"/>
              </a:rPr>
              <a:t>Get Features</a:t>
            </a:r>
          </a:p>
          <a:p>
            <a:pPr marL="342900" indent="-342900" algn="l">
              <a:buFont typeface="+mj-lt"/>
              <a:buAutoNum type="alphaLcPeriod"/>
            </a:pPr>
            <a:r>
              <a:rPr kumimoji="1" lang="en-US" altLang="zh-CN" dirty="0">
                <a:latin typeface="Times New Roman" panose="02020603050405020304" pitchFamily="18" charset="0"/>
                <a:cs typeface="Times New Roman" panose="02020603050405020304" pitchFamily="18" charset="0"/>
              </a:rPr>
              <a:t>Find out the minimum value among ‘Pronoun-offset’, ‘A-offset’ and ‘B-offset’.</a:t>
            </a:r>
          </a:p>
          <a:p>
            <a:pPr marL="342900" indent="-342900" algn="l">
              <a:buFont typeface="+mj-lt"/>
              <a:buAutoNum type="alphaLcPeriod"/>
            </a:pPr>
            <a:r>
              <a:rPr kumimoji="1" lang="en-US" altLang="zh-CN" dirty="0">
                <a:latin typeface="Times New Roman" panose="02020603050405020304" pitchFamily="18" charset="0"/>
                <a:cs typeface="Times New Roman" panose="02020603050405020304" pitchFamily="18" charset="0"/>
              </a:rPr>
              <a:t>Add the length of pronoun to 'Pronoun-offset', ‘A-offset’ and ‘B-offset’.</a:t>
            </a:r>
          </a:p>
          <a:p>
            <a:pPr marL="342900" indent="-342900" algn="l">
              <a:buFont typeface="+mj-lt"/>
              <a:buAutoNum type="alphaLcPeriod"/>
            </a:pPr>
            <a:r>
              <a:rPr kumimoji="1" lang="en-US" altLang="zh-CN" dirty="0">
                <a:latin typeface="Times New Roman" panose="02020603050405020304" pitchFamily="18" charset="0"/>
                <a:cs typeface="Times New Roman" panose="02020603050405020304" pitchFamily="18" charset="0"/>
              </a:rPr>
              <a:t>Find out the maximum value among new ‘Pronoun-offset’, ‘A-offset’ and ‘B-offset’.</a:t>
            </a:r>
          </a:p>
          <a:p>
            <a:pPr marL="342900" indent="-342900" algn="l">
              <a:buFont typeface="+mj-lt"/>
              <a:buAutoNum type="alphaLcPeriod"/>
            </a:pPr>
            <a:r>
              <a:rPr kumimoji="1" lang="en-US" altLang="zh-CN" dirty="0">
                <a:latin typeface="Times New Roman" panose="02020603050405020304" pitchFamily="18" charset="0"/>
                <a:cs typeface="Times New Roman" panose="02020603050405020304" pitchFamily="18" charset="0"/>
              </a:rPr>
              <a:t>Replace ‘A-pronoun’ and ‘B-pronoun’ with ‘</a:t>
            </a:r>
            <a:r>
              <a:rPr kumimoji="1" lang="en-US" altLang="zh-CN" dirty="0" err="1">
                <a:latin typeface="Times New Roman" panose="02020603050405020304" pitchFamily="18" charset="0"/>
                <a:cs typeface="Times New Roman" panose="02020603050405020304" pitchFamily="18" charset="0"/>
              </a:rPr>
              <a:t>subjecton</a:t>
            </a:r>
            <a:r>
              <a:rPr kumimoji="1" lang="en-US" altLang="zh-CN" dirty="0">
                <a:latin typeface="Times New Roman" panose="02020603050405020304" pitchFamily="18" charset="0"/>
                <a:cs typeface="Times New Roman" panose="02020603050405020304" pitchFamily="18" charset="0"/>
              </a:rPr>
              <a:t>’ and ‘</a:t>
            </a:r>
            <a:r>
              <a:rPr kumimoji="1" lang="en-US" altLang="zh-CN" dirty="0" err="1">
                <a:latin typeface="Times New Roman" panose="02020603050405020304" pitchFamily="18" charset="0"/>
                <a:cs typeface="Times New Roman" panose="02020603050405020304" pitchFamily="18" charset="0"/>
              </a:rPr>
              <a:t>subjecttwo</a:t>
            </a:r>
            <a:r>
              <a:rPr kumimoji="1" lang="en-US" altLang="zh-CN" dirty="0">
                <a:latin typeface="Times New Roman" panose="02020603050405020304" pitchFamily="18" charset="0"/>
                <a:cs typeface="Times New Roman" panose="02020603050405020304" pitchFamily="18" charset="0"/>
              </a:rPr>
              <a:t>’.</a:t>
            </a:r>
          </a:p>
          <a:p>
            <a:pPr marL="342900" indent="-342900" algn="l">
              <a:buFont typeface="+mj-lt"/>
              <a:buAutoNum type="alphaLcPeriod"/>
            </a:pPr>
            <a:r>
              <a:rPr kumimoji="1" lang="en-US" altLang="zh-CN" dirty="0">
                <a:latin typeface="Times New Roman" panose="02020603050405020304" pitchFamily="18" charset="0"/>
                <a:cs typeface="Times New Roman" panose="02020603050405020304" pitchFamily="18" charset="0"/>
              </a:rPr>
              <a:t>Define the difference between ‘Pronoun-offset’ with ‘A-offset’ and ‘B-offset’ as ‘A-distance’ and ‘B-distance’.</a:t>
            </a:r>
          </a:p>
          <a:p>
            <a:pPr marL="342900" indent="-342900" algn="l">
              <a:buFont typeface="+mj-lt"/>
              <a:buAutoNum type="alphaLcPeriod"/>
            </a:pPr>
            <a:r>
              <a:rPr kumimoji="1" lang="en-US" altLang="zh-CN" dirty="0">
                <a:latin typeface="Times New Roman" panose="02020603050405020304" pitchFamily="18" charset="0"/>
                <a:cs typeface="Times New Roman" panose="02020603050405020304" pitchFamily="18" charset="0"/>
              </a:rPr>
              <a:t>Add these new features to the tail of the data</a:t>
            </a:r>
          </a:p>
          <a:p>
            <a:pPr marL="342900" indent="-342900" algn="l">
              <a:buFont typeface="+mj-lt"/>
              <a:buAutoNum type="alphaLcPeriod"/>
            </a:pPr>
            <a:r>
              <a:rPr kumimoji="1" lang="en-US" altLang="zh-CN" dirty="0">
                <a:latin typeface="Times New Roman" panose="02020603050405020304" pitchFamily="18" charset="0"/>
                <a:cs typeface="Times New Roman" panose="02020603050405020304" pitchFamily="18" charset="0"/>
              </a:rPr>
              <a:t>Apply the steps above to all train and test data.</a:t>
            </a:r>
            <a:endParaRPr kumimoji="1" lang="zh-CN" altLang="en-US"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 xmlns:a16="http://schemas.microsoft.com/office/drawing/2014/main" id="{7A515B74-4946-2E41-83E8-DB45089C13F5}"/>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3. Feature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Engineering</a:t>
            </a:r>
            <a:endParaRPr kumimoji="1"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 xmlns:a16="http://schemas.microsoft.com/office/drawing/2014/main" id="{AFC9A628-C2CA-3C43-AE3D-F1B5FEDA4DC8}"/>
              </a:ext>
            </a:extLst>
          </p:cNvPr>
          <p:cNvSpPr>
            <a:spLocks noGrp="1"/>
          </p:cNvSpPr>
          <p:nvPr>
            <p:ph type="sldNum" sz="quarter" idx="14"/>
          </p:nvPr>
        </p:nvSpPr>
        <p:spPr/>
        <p:txBody>
          <a:bodyPr/>
          <a:lstStyle/>
          <a:p>
            <a:fld id="{12342C3A-DD85-7843-B416-BD52AB030D59}"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1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E5D6C924-F4B5-594E-A647-8BDA50C4402D}"/>
              </a:ext>
            </a:extLst>
          </p:cNvPr>
          <p:cNvSpPr>
            <a:spLocks noGrp="1"/>
          </p:cNvSpPr>
          <p:nvPr>
            <p:ph sz="half" idx="13"/>
          </p:nvPr>
        </p:nvSpPr>
        <p:spPr>
          <a:xfrm>
            <a:off x="227013" y="1485423"/>
            <a:ext cx="8481556" cy="1737279"/>
          </a:xfrm>
        </p:spPr>
        <p:txBody>
          <a:bodyPr/>
          <a:lstStyle/>
          <a:p>
            <a:pPr marL="285750" indent="-285750" algn="just">
              <a:buFont typeface="Wingdings" pitchFamily="2" charset="2"/>
              <a:buChar char="Ø"/>
            </a:pPr>
            <a:r>
              <a:rPr kumimoji="1" lang="en-US" altLang="zh-CN" dirty="0">
                <a:latin typeface="Times New Roman" panose="02020603050405020304" pitchFamily="18" charset="0"/>
                <a:cs typeface="Times New Roman" panose="02020603050405020304" pitchFamily="18" charset="0"/>
              </a:rPr>
              <a:t>NLP features</a:t>
            </a:r>
          </a:p>
          <a:p>
            <a:pPr marL="342900" indent="-342900" algn="just">
              <a:buFont typeface="+mj-lt"/>
              <a:buAutoNum type="alphaLcPeriod"/>
            </a:pPr>
            <a:r>
              <a:rPr kumimoji="1" lang="en-US" altLang="zh-CN" dirty="0">
                <a:latin typeface="Times New Roman" panose="02020603050405020304" pitchFamily="18" charset="0"/>
                <a:cs typeface="Times New Roman" panose="02020603050405020304" pitchFamily="18" charset="0"/>
              </a:rPr>
              <a:t>Use function </a:t>
            </a:r>
            <a:r>
              <a:rPr kumimoji="1" lang="en-US" altLang="zh-CN" dirty="0" err="1">
                <a:latin typeface="Times New Roman" panose="02020603050405020304" pitchFamily="18" charset="0"/>
                <a:cs typeface="Times New Roman" panose="02020603050405020304" pitchFamily="18" charset="0"/>
              </a:rPr>
              <a:t>nlp</a:t>
            </a:r>
            <a:r>
              <a:rPr kumimoji="1" lang="en-US" altLang="zh-CN" dirty="0">
                <a:latin typeface="Times New Roman" panose="02020603050405020304" pitchFamily="18" charset="0"/>
                <a:cs typeface="Times New Roman" panose="02020603050405020304" pitchFamily="18" charset="0"/>
              </a:rPr>
              <a:t>() to separate text into strings.</a:t>
            </a:r>
          </a:p>
          <a:p>
            <a:pPr marL="342900" indent="-342900" algn="just">
              <a:buFont typeface="+mj-lt"/>
              <a:buAutoNum type="alphaLcPeriod"/>
            </a:pPr>
            <a:r>
              <a:rPr kumimoji="1" lang="en-US" altLang="zh-CN" dirty="0">
                <a:latin typeface="Times New Roman" panose="02020603050405020304" pitchFamily="18" charset="0"/>
                <a:cs typeface="Times New Roman" panose="02020603050405020304" pitchFamily="18" charset="0"/>
              </a:rPr>
              <a:t>Apply function </a:t>
            </a:r>
            <a:r>
              <a:rPr kumimoji="1" lang="en-US" altLang="zh-CN" dirty="0" err="1">
                <a:latin typeface="Times New Roman" panose="02020603050405020304" pitchFamily="18" charset="0"/>
                <a:cs typeface="Times New Roman" panose="02020603050405020304" pitchFamily="18" charset="0"/>
              </a:rPr>
              <a:t>token.dep</a:t>
            </a:r>
            <a:r>
              <a:rPr kumimoji="1" lang="en-US" altLang="zh-CN" dirty="0">
                <a:latin typeface="Times New Roman" panose="02020603050405020304" pitchFamily="18" charset="0"/>
                <a:cs typeface="Times New Roman" panose="02020603050405020304" pitchFamily="18" charset="0"/>
              </a:rPr>
              <a:t>_ to judge whether strings have </a:t>
            </a:r>
            <a:r>
              <a:rPr kumimoji="1" lang="en-US" altLang="zh-CN" dirty="0" err="1">
                <a:latin typeface="Times New Roman" panose="02020603050405020304" pitchFamily="18" charset="0"/>
                <a:cs typeface="Times New Roman" panose="02020603050405020304" pitchFamily="18" charset="0"/>
              </a:rPr>
              <a:t>poss</a:t>
            </a:r>
            <a:r>
              <a:rPr kumimoji="1" lang="en-US" altLang="zh-CN" dirty="0">
                <a:latin typeface="Times New Roman" panose="02020603050405020304" pitchFamily="18" charset="0"/>
                <a:cs typeface="Times New Roman" panose="02020603050405020304" pitchFamily="18" charset="0"/>
              </a:rPr>
              <a:t> attribute.</a:t>
            </a:r>
          </a:p>
          <a:p>
            <a:pPr marL="342900" indent="-342900" algn="just">
              <a:buFont typeface="+mj-lt"/>
              <a:buAutoNum type="alphaLcPeriod"/>
            </a:pPr>
            <a:r>
              <a:rPr kumimoji="1" lang="en-US" altLang="zh-CN" dirty="0">
                <a:latin typeface="Times New Roman" panose="02020603050405020304" pitchFamily="18" charset="0"/>
                <a:cs typeface="Times New Roman" panose="02020603050405020304" pitchFamily="18" charset="0"/>
              </a:rPr>
              <a:t>Return to the length of the subject who has a </a:t>
            </a:r>
            <a:r>
              <a:rPr kumimoji="1" lang="en-US" altLang="zh-CN" dirty="0" err="1">
                <a:latin typeface="Times New Roman" panose="02020603050405020304" pitchFamily="18" charset="0"/>
                <a:cs typeface="Times New Roman" panose="02020603050405020304" pitchFamily="18" charset="0"/>
              </a:rPr>
              <a:t>poss</a:t>
            </a:r>
            <a:r>
              <a:rPr kumimoji="1" lang="en-US" altLang="zh-CN" dirty="0">
                <a:latin typeface="Times New Roman" panose="02020603050405020304" pitchFamily="18" charset="0"/>
                <a:cs typeface="Times New Roman" panose="02020603050405020304" pitchFamily="18" charset="0"/>
              </a:rPr>
              <a:t> attribute.</a:t>
            </a:r>
          </a:p>
          <a:p>
            <a:pPr marL="342900" indent="-342900" algn="just">
              <a:buFont typeface="+mj-lt"/>
              <a:buAutoNum type="alphaLcPeriod"/>
            </a:pPr>
            <a:r>
              <a:rPr kumimoji="1" lang="en-US" altLang="zh-CN" dirty="0">
                <a:latin typeface="Times New Roman" panose="02020603050405020304" pitchFamily="18" charset="0"/>
                <a:cs typeface="Times New Roman" panose="02020603050405020304" pitchFamily="18" charset="0"/>
              </a:rPr>
              <a:t>Apply the steps above to all train and test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subject values.</a:t>
            </a:r>
            <a:endParaRPr kumimoji="1" lang="zh-CN" altLang="en-US" dirty="0">
              <a:latin typeface="Times New Roman" panose="02020603050405020304" pitchFamily="18" charset="0"/>
              <a:cs typeface="Times New Roman" panose="02020603050405020304" pitchFamily="18" charset="0"/>
            </a:endParaRPr>
          </a:p>
          <a:p>
            <a:pPr algn="just"/>
            <a:endParaRPr kumimoji="1" lang="en-US" altLang="zh-CN" dirty="0">
              <a:latin typeface="Times New Roman" panose="02020603050405020304" pitchFamily="18" charset="0"/>
              <a:cs typeface="Times New Roman" panose="02020603050405020304" pitchFamily="18" charset="0"/>
            </a:endParaRPr>
          </a:p>
          <a:p>
            <a:pPr marL="342900" indent="-342900" algn="just">
              <a:buFont typeface="+mj-lt"/>
              <a:buAutoNum type="alphaLcPeriod"/>
            </a:pPr>
            <a:endParaRPr kumimoji="1" lang="zh-CN" altLang="en-US"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 xmlns:a16="http://schemas.microsoft.com/office/drawing/2014/main" id="{F65D2670-63B1-C441-8074-F6771F5D0029}"/>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3. Feature Engineering</a:t>
            </a:r>
            <a:endParaRPr kumimoji="1"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 xmlns:a16="http://schemas.microsoft.com/office/drawing/2014/main" id="{06B46F20-AE70-D34D-8B73-1624843439C1}"/>
              </a:ext>
            </a:extLst>
          </p:cNvPr>
          <p:cNvSpPr>
            <a:spLocks noGrp="1"/>
          </p:cNvSpPr>
          <p:nvPr>
            <p:ph type="sldNum" sz="quarter" idx="14"/>
          </p:nvPr>
        </p:nvSpPr>
        <p:spPr/>
        <p:txBody>
          <a:bodyPr/>
          <a:lstStyle/>
          <a:p>
            <a:fld id="{12342C3A-DD85-7843-B416-BD52AB030D59}"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 xmlns:a16="http://schemas.microsoft.com/office/drawing/2014/main" id="{1F32DB1D-BE45-6B4F-A46A-7A5095784829}"/>
              </a:ext>
            </a:extLst>
          </p:cNvPr>
          <p:cNvPicPr>
            <a:picLocks noChangeAspect="1"/>
          </p:cNvPicPr>
          <p:nvPr/>
        </p:nvPicPr>
        <p:blipFill>
          <a:blip r:embed="rId2"/>
          <a:stretch>
            <a:fillRect/>
          </a:stretch>
        </p:blipFill>
        <p:spPr>
          <a:xfrm>
            <a:off x="0" y="3958772"/>
            <a:ext cx="9144000" cy="1766098"/>
          </a:xfrm>
          <a:prstGeom prst="rect">
            <a:avLst/>
          </a:prstGeom>
        </p:spPr>
      </p:pic>
      <p:sp>
        <p:nvSpPr>
          <p:cNvPr id="7" name="文本框 6">
            <a:extLst>
              <a:ext uri="{FF2B5EF4-FFF2-40B4-BE49-F238E27FC236}">
                <a16:creationId xmlns="" xmlns:a16="http://schemas.microsoft.com/office/drawing/2014/main" id="{BDC3D42B-F0A1-554F-8EE2-C2FEF586B7C3}"/>
              </a:ext>
            </a:extLst>
          </p:cNvPr>
          <p:cNvSpPr txBox="1"/>
          <p:nvPr/>
        </p:nvSpPr>
        <p:spPr>
          <a:xfrm>
            <a:off x="268074" y="3399020"/>
            <a:ext cx="4006225" cy="369332"/>
          </a:xfrm>
          <a:prstGeom prst="rect">
            <a:avLst/>
          </a:prstGeom>
          <a:noFill/>
        </p:spPr>
        <p:txBody>
          <a:bodyPr wrap="none" rtlCol="0">
            <a:spAutoFit/>
          </a:bodyPr>
          <a:lstStyle/>
          <a:p>
            <a:pPr marL="285750" indent="-285750">
              <a:buFont typeface="Wingdings" pitchFamily="2" charset="2"/>
              <a:buChar char="Ø"/>
            </a:pPr>
            <a:r>
              <a:rPr kumimoji="1" lang="en-US" altLang="zh-CN" dirty="0">
                <a:latin typeface="Times New Roman" panose="02020603050405020304" pitchFamily="18" charset="0"/>
                <a:cs typeface="Times New Roman" panose="02020603050405020304" pitchFamily="18" charset="0"/>
              </a:rPr>
              <a:t>Create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new</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dataset with these features</a:t>
            </a:r>
          </a:p>
        </p:txBody>
      </p:sp>
    </p:spTree>
    <p:extLst>
      <p:ext uri="{BB962C8B-B14F-4D97-AF65-F5344CB8AC3E}">
        <p14:creationId xmlns:p14="http://schemas.microsoft.com/office/powerpoint/2010/main" val="661817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
        <p:nvSpPr>
          <p:cNvPr id="14" name="标题 13"/>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 training</a:t>
            </a:r>
            <a:endParaRPr lang="zh-CN" altLang="en-US" dirty="0">
              <a:latin typeface="Times New Roman" panose="02020603050405020304" pitchFamily="18" charset="0"/>
              <a:cs typeface="Times New Roman" panose="02020603050405020304" pitchFamily="18" charset="0"/>
            </a:endParaRPr>
          </a:p>
        </p:txBody>
      </p:sp>
      <p:sp>
        <p:nvSpPr>
          <p:cNvPr id="8" name="文本占位符 7"/>
          <p:cNvSpPr>
            <a:spLocks noGrp="1"/>
          </p:cNvSpPr>
          <p:nvPr>
            <p:ph type="body" sz="quarter" idx="13"/>
          </p:nvPr>
        </p:nvSpPr>
        <p:spPr/>
        <p:txBody>
          <a:bodyPr/>
          <a:lstStyle/>
          <a:p>
            <a:pPr marL="285750" indent="-285750">
              <a:buFont typeface="Wingdings" pitchFamily="2" charset="2"/>
              <a:buChar char="Ø"/>
            </a:pPr>
            <a:r>
              <a:rPr lang="en-US" altLang="zh-CN" dirty="0">
                <a:latin typeface="Times New Roman" panose="02020603050405020304" pitchFamily="18" charset="0"/>
                <a:cs typeface="Times New Roman" panose="02020603050405020304" pitchFamily="18" charset="0"/>
              </a:rPr>
              <a:t>Random Forest</a:t>
            </a:r>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777453" y="3281507"/>
            <a:ext cx="7855034" cy="830997"/>
          </a:xfrm>
          <a:prstGeom prst="rect">
            <a:avLst/>
          </a:prstGeom>
          <a:noFill/>
        </p:spPr>
        <p:txBody>
          <a:bodyPr wrap="none" lIns="91440" tIns="45720" rIns="91440" bIns="45720">
            <a:spAutoFit/>
          </a:bodyPr>
          <a:lstStyle/>
          <a:p>
            <a:pPr algn="ctr"/>
            <a:r>
              <a:rPr lang="en-US" altLang="zh-CN"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Why do we use random forest?</a:t>
            </a:r>
            <a:endParaRPr lang="zh-CN" alt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矩形 4"/>
          <p:cNvSpPr/>
          <p:nvPr/>
        </p:nvSpPr>
        <p:spPr>
          <a:xfrm>
            <a:off x="654021" y="1962646"/>
            <a:ext cx="5942652" cy="830997"/>
          </a:xfrm>
          <a:prstGeom prst="rect">
            <a:avLst/>
          </a:prstGeom>
          <a:noFill/>
        </p:spPr>
        <p:txBody>
          <a:bodyPr wrap="none" lIns="91440" tIns="45720" rIns="91440" bIns="45720">
            <a:spAutoFit/>
          </a:bodyPr>
          <a:lstStyle/>
          <a:p>
            <a:pPr algn="ctr"/>
            <a:r>
              <a:rPr lang="en-US" altLang="zh-CN"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is random forest?</a:t>
            </a:r>
            <a:endParaRPr lang="zh-CN" alt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矩形 5"/>
          <p:cNvSpPr/>
          <p:nvPr/>
        </p:nvSpPr>
        <p:spPr>
          <a:xfrm>
            <a:off x="508597" y="4660987"/>
            <a:ext cx="4849404" cy="830997"/>
          </a:xfrm>
          <a:prstGeom prst="rect">
            <a:avLst/>
          </a:prstGeom>
          <a:noFill/>
        </p:spPr>
        <p:txBody>
          <a:bodyPr wrap="none" lIns="91440" tIns="45720" rIns="91440" bIns="45720">
            <a:spAutoFit/>
          </a:bodyPr>
          <a:lstStyle/>
          <a:p>
            <a:pPr algn="ctr"/>
            <a:r>
              <a:rPr lang="en-US" altLang="zh-CN"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How</a:t>
            </a:r>
            <a:r>
              <a:rPr lang="zh-CN" alt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zh-CN"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does it work?</a:t>
            </a:r>
            <a:endParaRPr lang="zh-CN" alt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91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xit" presetSubtype="0" fill="hold" grpId="1" nodeType="clickEffect">
                                  <p:stCondLst>
                                    <p:cond delay="0"/>
                                  </p:stCondLst>
                                  <p:childTnLst>
                                    <p:animEffect transition="out" filter="fade">
                                      <p:cBhvr>
                                        <p:cTn id="31" dur="1000"/>
                                        <p:tgtEl>
                                          <p:spTgt spid="6"/>
                                        </p:tgtEl>
                                      </p:cBhvr>
                                    </p:animEffect>
                                    <p:anim calcmode="lin" valueType="num">
                                      <p:cBhvr>
                                        <p:cTn id="32" dur="1000"/>
                                        <p:tgtEl>
                                          <p:spTgt spid="6"/>
                                        </p:tgtEl>
                                        <p:attrNameLst>
                                          <p:attrName>ppt_x</p:attrName>
                                        </p:attrNameLst>
                                      </p:cBhvr>
                                      <p:tavLst>
                                        <p:tav tm="0">
                                          <p:val>
                                            <p:strVal val="ppt_x"/>
                                          </p:val>
                                        </p:tav>
                                        <p:tav tm="100000">
                                          <p:val>
                                            <p:strVal val="ppt_x"/>
                                          </p:val>
                                        </p:tav>
                                      </p:tavLst>
                                    </p:anim>
                                    <p:anim calcmode="lin" valueType="num">
                                      <p:cBhvr>
                                        <p:cTn id="33" dur="1000"/>
                                        <p:tgtEl>
                                          <p:spTgt spid="6"/>
                                        </p:tgtEl>
                                        <p:attrNameLst>
                                          <p:attrName>ppt_y</p:attrName>
                                        </p:attrNameLst>
                                      </p:cBhvr>
                                      <p:tavLst>
                                        <p:tav tm="0">
                                          <p:val>
                                            <p:strVal val="ppt_y"/>
                                          </p:val>
                                        </p:tav>
                                        <p:tav tm="100000">
                                          <p:val>
                                            <p:strVal val="ppt_y+.1"/>
                                          </p:val>
                                        </p:tav>
                                      </p:tavLst>
                                    </p:anim>
                                    <p:set>
                                      <p:cBhvr>
                                        <p:cTn id="34"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
        <p:nvSpPr>
          <p:cNvPr id="14" name="标题 13"/>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 training</a:t>
            </a:r>
            <a:endParaRPr lang="zh-CN" altLang="en-US" dirty="0">
              <a:latin typeface="Times New Roman" panose="02020603050405020304" pitchFamily="18" charset="0"/>
              <a:cs typeface="Times New Roman" panose="02020603050405020304" pitchFamily="18" charset="0"/>
            </a:endParaRPr>
          </a:p>
        </p:txBody>
      </p:sp>
      <p:sp>
        <p:nvSpPr>
          <p:cNvPr id="8" name="文本占位符 7"/>
          <p:cNvSpPr>
            <a:spLocks noGrp="1"/>
          </p:cNvSpPr>
          <p:nvPr>
            <p:ph type="body" sz="quarter" idx="13"/>
          </p:nvPr>
        </p:nvSpPr>
        <p:spPr/>
        <p:txBody>
          <a:bodyPr/>
          <a:lstStyle/>
          <a:p>
            <a:pPr marL="285750" indent="-285750">
              <a:buFont typeface="Wingdings" pitchFamily="2" charset="2"/>
              <a:buChar char="Ø"/>
            </a:pPr>
            <a:r>
              <a:rPr lang="en-US" altLang="zh-CN" dirty="0">
                <a:latin typeface="Times New Roman" panose="02020603050405020304" pitchFamily="18" charset="0"/>
                <a:cs typeface="Times New Roman" panose="02020603050405020304" pitchFamily="18" charset="0"/>
              </a:rPr>
              <a:t>Random Forest</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619173" y="1559796"/>
            <a:ext cx="7907242" cy="4683652"/>
          </a:xfrm>
          <a:prstGeom prst="rect">
            <a:avLst/>
          </a:prstGeom>
        </p:spPr>
      </p:pic>
    </p:spTree>
    <p:extLst>
      <p:ext uri="{BB962C8B-B14F-4D97-AF65-F5344CB8AC3E}">
        <p14:creationId xmlns:p14="http://schemas.microsoft.com/office/powerpoint/2010/main" val="220847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文本占位符 9"/>
              <p:cNvSpPr>
                <a:spLocks noGrp="1"/>
              </p:cNvSpPr>
              <p:nvPr>
                <p:ph type="body" sz="quarter" idx="12"/>
              </p:nvPr>
            </p:nvSpPr>
            <p:spPr/>
            <p:txBody>
              <a:bodyPr/>
              <a:lstStyle/>
              <a:p>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𝒎𝒐𝒅𝒆𝒍</m:t>
                      </m:r>
                      <m:r>
                        <a:rPr lang="en-US" altLang="zh-CN" b="1" i="1">
                          <a:latin typeface="Cambria Math" panose="02040503050406030204" pitchFamily="18" charset="0"/>
                        </a:rPr>
                        <m:t>=</m:t>
                      </m:r>
                      <m:r>
                        <a:rPr lang="en-US" altLang="zh-CN" b="1" i="1">
                          <a:latin typeface="Cambria Math" panose="02040503050406030204" pitchFamily="18" charset="0"/>
                        </a:rPr>
                        <m:t>𝒎𝒖𝒍𝒕𝒊𝒄𝒍𝒂𝒔𝒔</m:t>
                      </m:r>
                      <m:r>
                        <a:rPr lang="en-US" altLang="zh-CN" b="1" i="1">
                          <a:latin typeface="Cambria Math" panose="02040503050406030204" pitchFamily="18" charset="0"/>
                        </a:rPr>
                        <m:t>.</m:t>
                      </m:r>
                      <m:r>
                        <a:rPr lang="en-US" altLang="zh-CN" b="1" i="1">
                          <a:latin typeface="Cambria Math" panose="02040503050406030204" pitchFamily="18" charset="0"/>
                        </a:rPr>
                        <m:t>𝑶𝒏𝒆𝑽𝒔𝑹𝒆𝒔𝒕𝑪𝒍𝒂𝒔𝒔𝒊𝒇𝒊𝒆𝒓</m:t>
                      </m:r>
                      <m:r>
                        <a:rPr lang="en-US" altLang="zh-CN" b="1" i="1">
                          <a:latin typeface="Cambria Math" panose="02040503050406030204" pitchFamily="18" charset="0"/>
                        </a:rPr>
                        <m:t>(</m:t>
                      </m:r>
                      <m:r>
                        <a:rPr lang="en-US" altLang="zh-CN" b="1" i="1">
                          <a:latin typeface="Cambria Math" panose="02040503050406030204" pitchFamily="18" charset="0"/>
                        </a:rPr>
                        <m:t>𝒆𝒏𝒔𝒆𝒎𝒃𝒍𝒆</m:t>
                      </m:r>
                      <m:r>
                        <a:rPr lang="en-US" altLang="zh-CN" b="1" i="1">
                          <a:latin typeface="Cambria Math" panose="02040503050406030204" pitchFamily="18" charset="0"/>
                        </a:rPr>
                        <m:t>.</m:t>
                      </m:r>
                      <m:r>
                        <a:rPr lang="en-US" altLang="zh-CN" b="1" i="1">
                          <a:latin typeface="Cambria Math" panose="02040503050406030204" pitchFamily="18" charset="0"/>
                        </a:rPr>
                        <m:t>𝑹𝒂𝒏𝒅𝒐𝒎𝑭𝒐𝒓𝒆𝒔𝒕𝑪𝒍𝒂𝒔𝒔𝒊𝒇𝒊𝒆𝒓</m:t>
                      </m:r>
                      <m:r>
                        <a:rPr lang="en-US" altLang="zh-CN" b="1" i="1">
                          <a:latin typeface="Cambria Math" panose="02040503050406030204" pitchFamily="18" charset="0"/>
                        </a:rPr>
                        <m:t>(</m:t>
                      </m:r>
                      <m:r>
                        <a:rPr lang="en-US" altLang="zh-CN" b="1" i="1">
                          <a:latin typeface="Cambria Math" panose="02040503050406030204" pitchFamily="18" charset="0"/>
                        </a:rPr>
                        <m:t>𝒎𝒂𝒙</m:t>
                      </m:r>
                      <m:r>
                        <a:rPr lang="en-US" altLang="zh-CN" b="1" i="1">
                          <a:latin typeface="Cambria Math" panose="02040503050406030204" pitchFamily="18" charset="0"/>
                        </a:rPr>
                        <m:t>_</m:t>
                      </m:r>
                      <m:r>
                        <a:rPr lang="en-US" altLang="zh-CN" b="1" i="1">
                          <a:latin typeface="Cambria Math" panose="02040503050406030204" pitchFamily="18" charset="0"/>
                        </a:rPr>
                        <m:t>𝒅𝒆𝒑𝒕𝒉</m:t>
                      </m:r>
                      <m:r>
                        <a:rPr lang="en-US" altLang="zh-CN" b="1" i="1">
                          <a:latin typeface="Cambria Math" panose="02040503050406030204" pitchFamily="18" charset="0"/>
                        </a:rPr>
                        <m:t>=</m:t>
                      </m:r>
                      <m:r>
                        <a:rPr lang="en-US" altLang="zh-CN" b="1" i="1">
                          <a:latin typeface="Cambria Math" panose="02040503050406030204" pitchFamily="18" charset="0"/>
                        </a:rPr>
                        <m:t>𝟕</m:t>
                      </m:r>
                      <m:r>
                        <a:rPr lang="en-US" altLang="zh-CN" b="1" i="1">
                          <a:latin typeface="Cambria Math" panose="02040503050406030204" pitchFamily="18" charset="0"/>
                        </a:rPr>
                        <m:t>,</m:t>
                      </m:r>
                      <m:r>
                        <a:rPr lang="en-US" altLang="zh-CN" b="1" i="1">
                          <a:latin typeface="Cambria Math" panose="02040503050406030204" pitchFamily="18" charset="0"/>
                        </a:rPr>
                        <m:t>𝒏</m:t>
                      </m:r>
                      <m:r>
                        <a:rPr lang="en-US" altLang="zh-CN" b="1" i="1">
                          <a:latin typeface="Cambria Math" panose="02040503050406030204" pitchFamily="18" charset="0"/>
                        </a:rPr>
                        <m:t>_</m:t>
                      </m:r>
                      <m:r>
                        <a:rPr lang="en-US" altLang="zh-CN" b="1" i="1">
                          <a:latin typeface="Cambria Math" panose="02040503050406030204" pitchFamily="18" charset="0"/>
                        </a:rPr>
                        <m:t>𝒆𝒔𝒕𝒊𝒎𝒂𝒕𝒐𝒓𝒔</m:t>
                      </m:r>
                      <m:r>
                        <a:rPr lang="en-US" altLang="zh-CN" b="1" i="1">
                          <a:latin typeface="Cambria Math" panose="02040503050406030204" pitchFamily="18" charset="0"/>
                        </a:rPr>
                        <m:t>=</m:t>
                      </m:r>
                      <m:r>
                        <a:rPr lang="en-US" altLang="zh-CN" b="1" i="1">
                          <a:latin typeface="Cambria Math" panose="02040503050406030204" pitchFamily="18" charset="0"/>
                        </a:rPr>
                        <m:t>𝟏𝟎𝟎𝟎</m:t>
                      </m:r>
                      <m:r>
                        <a:rPr lang="en-US" altLang="zh-CN" b="1" i="1">
                          <a:latin typeface="Cambria Math" panose="02040503050406030204" pitchFamily="18" charset="0"/>
                        </a:rPr>
                        <m:t>, </m:t>
                      </m:r>
                      <m:r>
                        <a:rPr lang="en-US" altLang="zh-CN" b="1" i="1">
                          <a:latin typeface="Cambria Math" panose="02040503050406030204" pitchFamily="18" charset="0"/>
                        </a:rPr>
                        <m:t>𝒓𝒂𝒏𝒅𝒐𝒎</m:t>
                      </m:r>
                      <m:r>
                        <a:rPr lang="en-US" altLang="zh-CN" b="1" i="1">
                          <a:latin typeface="Cambria Math" panose="02040503050406030204" pitchFamily="18" charset="0"/>
                        </a:rPr>
                        <m:t>_</m:t>
                      </m:r>
                      <m:r>
                        <a:rPr lang="en-US" altLang="zh-CN" b="1" i="1">
                          <a:latin typeface="Cambria Math" panose="02040503050406030204" pitchFamily="18" charset="0"/>
                        </a:rPr>
                        <m:t>𝒔𝒕𝒂𝒕𝒆</m:t>
                      </m:r>
                      <m:r>
                        <a:rPr lang="en-US" altLang="zh-CN" b="1" i="1">
                          <a:latin typeface="Cambria Math" panose="02040503050406030204" pitchFamily="18" charset="0"/>
                        </a:rPr>
                        <m:t>=</m:t>
                      </m:r>
                      <m:r>
                        <a:rPr lang="en-US" altLang="zh-CN" b="1" i="1">
                          <a:latin typeface="Cambria Math" panose="02040503050406030204" pitchFamily="18" charset="0"/>
                        </a:rPr>
                        <m:t>𝟑𝟑</m:t>
                      </m:r>
                      <m:r>
                        <a:rPr lang="en-US" altLang="zh-CN" b="1" i="1">
                          <a:latin typeface="Cambria Math" panose="02040503050406030204" pitchFamily="18" charset="0"/>
                        </a:rPr>
                        <m:t>))</m:t>
                      </m:r>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10" name="文本占位符 9"/>
              <p:cNvSpPr>
                <a:spLocks noGrp="1" noRot="1" noChangeAspect="1" noMove="1" noResize="1" noEditPoints="1" noAdjustHandles="1" noChangeArrowheads="1" noChangeShapeType="1" noTextEdit="1"/>
              </p:cNvSpPr>
              <p:nvPr>
                <p:ph type="body" sz="quarter" idx="12"/>
              </p:nvPr>
            </p:nvSpPr>
            <p:spPr>
              <a:blipFill>
                <a:blip r:embed="rId3"/>
                <a:stretch>
                  <a:fillRect/>
                </a:stretch>
              </a:blipFill>
            </p:spPr>
            <p:txBody>
              <a:bodyPr/>
              <a:lstStyle/>
              <a:p>
                <a:r>
                  <a:rPr lang="en-US">
                    <a:noFill/>
                  </a:rPr>
                  <a:t> </a:t>
                </a:r>
              </a:p>
            </p:txBody>
          </p:sp>
        </mc:Fallback>
      </mc:AlternateContent>
      <p:sp>
        <p:nvSpPr>
          <p:cNvPr id="9"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 training</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4"/>
          </p:nvPr>
        </p:nvSpPr>
        <p:spPr/>
        <p:txBody>
          <a:bodyPr/>
          <a:lstStyle/>
          <a:p>
            <a:fld id="{12342C3A-DD85-7843-B416-BD52AB030D59}"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
        <p:nvSpPr>
          <p:cNvPr id="11" name="文本占位符 10"/>
          <p:cNvSpPr>
            <a:spLocks noGrp="1"/>
          </p:cNvSpPr>
          <p:nvPr>
            <p:ph type="body" sz="quarter" idx="13"/>
          </p:nvPr>
        </p:nvSpPr>
        <p:spPr>
          <a:xfrm>
            <a:off x="227013" y="1127753"/>
            <a:ext cx="5429204" cy="408060"/>
          </a:xfrm>
        </p:spPr>
        <p:txBody>
          <a:bodyPr/>
          <a:lstStyle/>
          <a:p>
            <a:pPr marL="285750" indent="-285750">
              <a:buFont typeface="Wingdings" pitchFamily="2" charset="2"/>
              <a:buChar char="Ø"/>
            </a:pPr>
            <a:r>
              <a:rPr lang="en-US" altLang="zh-CN" dirty="0">
                <a:latin typeface="Times New Roman" panose="02020603050405020304" pitchFamily="18" charset="0"/>
                <a:cs typeface="Times New Roman" panose="02020603050405020304" pitchFamily="18" charset="0"/>
              </a:rPr>
              <a:t>Random Forest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74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evens-PowerPoint-TPL-2017-01-STD" id="{B19F3FA3-75A1-415F-B26C-D4D0EF7684F4}" vid="{6AEE2B2D-DD27-4845-816E-6BA8BEFEA8D9}"/>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evens-PowerPoint-TPL-2017-01-STD" id="{B19F3FA3-75A1-415F-B26C-D4D0EF7684F4}" vid="{6975462D-223E-4EDD-B074-AA08778BD7D2}"/>
    </a:ext>
  </a:ext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evens-PowerPoint-TPL-2017-01-STD" id="{B19F3FA3-75A1-415F-B26C-D4D0EF7684F4}" vid="{4D92B78C-6823-42FB-9D71-D350ACA75A56}"/>
    </a:ext>
  </a:ext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evens-PowerPoint-TPL-2017-01-STD" id="{B19F3FA3-75A1-415F-B26C-D4D0EF7684F4}" vid="{2FD5C7AF-2A9B-431B-9C2F-95479D84B0A6}"/>
    </a:ext>
  </a:ext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evens-PowerPoint-TPL-2017-01-STD" id="{B19F3FA3-75A1-415F-B26C-D4D0EF7684F4}" vid="{87A903F6-191B-4B58-9373-39AF65BFAB7A}"/>
    </a:ext>
  </a:ext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evens-PowerPoint-TPL-2017-01-STD" id="{B19F3FA3-75A1-415F-B26C-D4D0EF7684F4}" vid="{EE6E9431-F352-4A2C-BA12-064FCA787753}"/>
    </a:ext>
  </a:ext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evens-PowerPoint-TPL-2017-01-STD" id="{B19F3FA3-75A1-415F-B26C-D4D0EF7684F4}" vid="{BF469754-BCCE-476A-9640-C32B337EEFFE}"/>
    </a:ext>
  </a:ext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evens-PowerPoint-TPL-2017-01-STD" id="{B19F3FA3-75A1-415F-B26C-D4D0EF7684F4}" vid="{D59D17E9-FEAC-4243-9F9B-64D830ADB2FB}"/>
    </a:ext>
  </a:ext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evens-PowerPoint-TPL-2017-01-STD" id="{B19F3FA3-75A1-415F-B26C-D4D0EF7684F4}" vid="{2DE40BA7-5C11-4D44-AC5D-7C2BDA11380C}"/>
    </a:ext>
  </a:extLst>
</a:theme>
</file>

<file path=docProps/app.xml><?xml version="1.0" encoding="utf-8"?>
<Properties xmlns="http://schemas.openxmlformats.org/officeDocument/2006/extended-properties" xmlns:vt="http://schemas.openxmlformats.org/officeDocument/2006/docPropsVTypes">
  <Template/>
  <TotalTime>38275</TotalTime>
  <Words>1252</Words>
  <Application>Microsoft Office PowerPoint</Application>
  <PresentationFormat>全屏显示(4:3)</PresentationFormat>
  <Paragraphs>139</Paragraphs>
  <Slides>13</Slides>
  <Notes>9</Notes>
  <HiddenSlides>0</HiddenSlides>
  <MMClips>4</MMClips>
  <ScaleCrop>false</ScaleCrop>
  <HeadingPairs>
    <vt:vector size="6" baseType="variant">
      <vt:variant>
        <vt:lpstr>已用的字体</vt:lpstr>
      </vt:variant>
      <vt:variant>
        <vt:i4>8</vt:i4>
      </vt:variant>
      <vt:variant>
        <vt:lpstr>主题</vt:lpstr>
      </vt:variant>
      <vt:variant>
        <vt:i4>9</vt:i4>
      </vt:variant>
      <vt:variant>
        <vt:lpstr>幻灯片标题</vt:lpstr>
      </vt:variant>
      <vt:variant>
        <vt:i4>13</vt:i4>
      </vt:variant>
    </vt:vector>
  </HeadingPairs>
  <TitlesOfParts>
    <vt:vector size="30" baseType="lpstr">
      <vt:lpstr>DengXian</vt:lpstr>
      <vt:lpstr>宋体</vt:lpstr>
      <vt:lpstr>Arial</vt:lpstr>
      <vt:lpstr>Calibri</vt:lpstr>
      <vt:lpstr>Cambria Math</vt:lpstr>
      <vt:lpstr>Century Gothic</vt:lpstr>
      <vt:lpstr>Times New Roman</vt:lpstr>
      <vt:lpstr>Wingdings</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演示文稿</vt:lpstr>
      <vt:lpstr>Contents</vt:lpstr>
      <vt:lpstr>1. Background</vt:lpstr>
      <vt:lpstr>2. Dataset</vt:lpstr>
      <vt:lpstr>3. Feature Engineering</vt:lpstr>
      <vt:lpstr>3. Feature Engineering</vt:lpstr>
      <vt:lpstr>4. Model training</vt:lpstr>
      <vt:lpstr>4. Model training</vt:lpstr>
      <vt:lpstr>4. Model training</vt:lpstr>
      <vt:lpstr>4. Model Validation</vt:lpstr>
      <vt:lpstr>5. Final Output</vt:lpstr>
      <vt:lpstr>6. Future Work</vt:lpstr>
      <vt:lpstr>PowerPoint 演示文稿</vt:lpstr>
    </vt:vector>
  </TitlesOfParts>
  <Company>Stevens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shibingzhong</cp:lastModifiedBy>
  <cp:revision>994</cp:revision>
  <cp:lastPrinted>2016-08-09T14:57:31Z</cp:lastPrinted>
  <dcterms:created xsi:type="dcterms:W3CDTF">2013-11-01T14:42:31Z</dcterms:created>
  <dcterms:modified xsi:type="dcterms:W3CDTF">2019-05-08T22:50:09Z</dcterms:modified>
</cp:coreProperties>
</file>