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863" r:id="rId2"/>
    <p:sldId id="901" r:id="rId3"/>
    <p:sldId id="883" r:id="rId4"/>
    <p:sldId id="884" r:id="rId5"/>
    <p:sldId id="885" r:id="rId6"/>
    <p:sldId id="886" r:id="rId7"/>
    <p:sldId id="887" r:id="rId8"/>
    <p:sldId id="888" r:id="rId9"/>
    <p:sldId id="891" r:id="rId10"/>
    <p:sldId id="892" r:id="rId11"/>
    <p:sldId id="893" r:id="rId12"/>
    <p:sldId id="894" r:id="rId13"/>
    <p:sldId id="895" r:id="rId14"/>
    <p:sldId id="896" r:id="rId15"/>
    <p:sldId id="897" r:id="rId16"/>
    <p:sldId id="898" r:id="rId17"/>
    <p:sldId id="899" r:id="rId18"/>
    <p:sldId id="900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03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74" d="100"/>
          <a:sy n="74" d="100"/>
        </p:scale>
        <p:origin x="12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B4DA-77A2-473D-A283-2055559C5BA2}" type="datetimeFigureOut">
              <a:rPr lang="it-IT" smtClean="0"/>
              <a:pPr/>
              <a:t>24/06/2021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EF37A-8C83-4D4D-A48C-836582B3C710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65A-0C21-4732-8C18-53C5905AB41D}" type="datetimeFigureOut">
              <a:rPr lang="it-IT" smtClean="0"/>
              <a:pPr/>
              <a:t>24/06/2021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3948-4823-49AF-9217-397E0189230F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151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65A-0C21-4732-8C18-53C5905AB41D}" type="datetimeFigureOut">
              <a:rPr lang="it-IT" smtClean="0"/>
              <a:pPr/>
              <a:t>24/06/2021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3948-4823-49AF-9217-397E0189230F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095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65A-0C21-4732-8C18-53C5905AB41D}" type="datetimeFigureOut">
              <a:rPr lang="it-IT" smtClean="0"/>
              <a:pPr/>
              <a:t>24/06/2021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3948-4823-49AF-9217-397E0189230F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884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65A-0C21-4732-8C18-53C5905AB41D}" type="datetimeFigureOut">
              <a:rPr lang="it-IT" smtClean="0"/>
              <a:pPr/>
              <a:t>24/06/2021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3948-4823-49AF-9217-397E0189230F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087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65A-0C21-4732-8C18-53C5905AB41D}" type="datetimeFigureOut">
              <a:rPr lang="it-IT" smtClean="0"/>
              <a:pPr/>
              <a:t>24/06/2021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3948-4823-49AF-9217-397E0189230F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658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65A-0C21-4732-8C18-53C5905AB41D}" type="datetimeFigureOut">
              <a:rPr lang="it-IT" smtClean="0"/>
              <a:pPr/>
              <a:t>24/06/2021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3948-4823-49AF-9217-397E0189230F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336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65A-0C21-4732-8C18-53C5905AB41D}" type="datetimeFigureOut">
              <a:rPr lang="it-IT" smtClean="0"/>
              <a:pPr/>
              <a:t>24/06/2021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3948-4823-49AF-9217-397E0189230F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734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65A-0C21-4732-8C18-53C5905AB41D}" type="datetimeFigureOut">
              <a:rPr lang="it-IT" smtClean="0"/>
              <a:pPr/>
              <a:t>24/06/2021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3948-4823-49AF-9217-397E0189230F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454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65A-0C21-4732-8C18-53C5905AB41D}" type="datetimeFigureOut">
              <a:rPr lang="it-IT" smtClean="0"/>
              <a:pPr/>
              <a:t>24/06/2021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3948-4823-49AF-9217-397E0189230F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385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65A-0C21-4732-8C18-53C5905AB41D}" type="datetimeFigureOut">
              <a:rPr lang="it-IT" smtClean="0"/>
              <a:pPr/>
              <a:t>24/06/2021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3948-4823-49AF-9217-397E0189230F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933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65A-0C21-4732-8C18-53C5905AB41D}" type="datetimeFigureOut">
              <a:rPr lang="it-IT" smtClean="0"/>
              <a:pPr/>
              <a:t>24/06/2021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3948-4823-49AF-9217-397E0189230F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72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5D65A-0C21-4732-8C18-53C5905AB41D}" type="datetimeFigureOut">
              <a:rPr lang="it-IT" smtClean="0"/>
              <a:pPr/>
              <a:t>24/06/2021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3948-4823-49AF-9217-397E0189230F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105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00562" y="285729"/>
            <a:ext cx="3957638" cy="785817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it-IT" sz="16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  <a:cs typeface="Arial" pitchFamily="34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928670"/>
            <a:ext cx="8429684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27584" y="4149080"/>
            <a:ext cx="6400800" cy="1124314"/>
          </a:xfrm>
        </p:spPr>
        <p:txBody>
          <a:bodyPr/>
          <a:lstStyle/>
          <a:p>
            <a:r>
              <a:rPr lang="en-US" dirty="0" smtClean="0"/>
              <a:t>Pinch and move a hand!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46422"/>
            <a:ext cx="2017776" cy="15829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8922"/>
            <a:ext cx="1987296" cy="1582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429684" cy="642941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LA CONDUZIONE DEI GENERATORI </a:t>
            </a:r>
            <a:r>
              <a:rPr lang="it-IT" sz="1800" b="1" dirty="0" err="1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DI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 VAPORE</a:t>
            </a:r>
            <a:endParaRPr lang="it-IT" sz="1800" b="1" dirty="0">
              <a:solidFill>
                <a:srgbClr val="203A7C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714908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pPr algn="l"/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La prova del regolare funzionamento del regolatore di livello di tipo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continuo si effettua osservando che la pompa di alimento dell’acqua sia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sempre in funzione e che il livello dell’acqua nel generatore, osservato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attraverso gli indicatori di livello, sia pressoché costante.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it-IT" sz="7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endParaRPr lang="it-IT" sz="1800" dirty="0" smtClean="0">
              <a:solidFill>
                <a:srgbClr val="203A7C"/>
              </a:solidFill>
              <a:latin typeface="Century Gothic" pitchFamily="34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1142984"/>
            <a:ext cx="850112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7158" y="1357299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rgbClr val="203A7C"/>
                </a:solidFill>
                <a:latin typeface="Century Gothic" pitchFamily="34" charset="0"/>
              </a:rPr>
              <a:t>IL CONTROLLO E LA VERIFICA DEGLI ACCESSORI </a:t>
            </a:r>
          </a:p>
          <a:p>
            <a:endParaRPr lang="it-IT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643314"/>
            <a:ext cx="3500462" cy="265637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429684" cy="642941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LA CONDUZIONE DEI GENERATORI </a:t>
            </a:r>
            <a:r>
              <a:rPr lang="it-IT" sz="1800" b="1" dirty="0" err="1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DI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 VAPORE</a:t>
            </a:r>
            <a:endParaRPr lang="it-IT" sz="1800" b="1" dirty="0">
              <a:solidFill>
                <a:srgbClr val="203A7C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714908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Livellostato di sicurezza o blocco -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 compiti esclusivamente di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sicurezza, spegne il bruciatore al raggiungimento del livello minimo di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acqua in caldaia. 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La riaccensione del bruciatore può avvenire soltanto manualmente dopo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che la causa del  blocco è stata eliminata.           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 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endParaRPr lang="it-IT" sz="1800" dirty="0" smtClean="0">
              <a:solidFill>
                <a:srgbClr val="203A7C"/>
              </a:solidFill>
              <a:latin typeface="Century Gothic" pitchFamily="34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1142984"/>
            <a:ext cx="850112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7158" y="1357299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rgbClr val="203A7C"/>
                </a:solidFill>
                <a:latin typeface="Century Gothic" pitchFamily="34" charset="0"/>
              </a:rPr>
              <a:t>IL CONTROLLO E LA VERIFICA DEGLI ACCESSORI </a:t>
            </a:r>
          </a:p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214818"/>
            <a:ext cx="3981450" cy="16859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4286256"/>
            <a:ext cx="3357586" cy="15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429684" cy="642941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LA CONDUZIONE DEI GENERATORI </a:t>
            </a:r>
            <a:r>
              <a:rPr lang="it-IT" sz="1800" b="1" dirty="0" err="1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DI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 VAPORE</a:t>
            </a:r>
            <a:endParaRPr lang="it-IT" sz="1800" b="1" dirty="0">
              <a:solidFill>
                <a:srgbClr val="203A7C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714908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     Livellostato di sicurezza o blocco -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 compiti esclusivamente di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sicurezza, spegne il bruciatore al raggiungimento del livello minimo di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acqua in caldaia. 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La riaccensione del bruciatore può avvenire soltanto manualmente dopo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che la causa del  blocco è stata eliminata.  </a:t>
            </a: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endParaRPr lang="it-IT" sz="1800" dirty="0" smtClean="0">
              <a:solidFill>
                <a:srgbClr val="203A7C"/>
              </a:solidFill>
              <a:latin typeface="Century Gothic" pitchFamily="34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1142984"/>
            <a:ext cx="850112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7158" y="1357299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rgbClr val="203A7C"/>
                </a:solidFill>
                <a:latin typeface="Century Gothic" pitchFamily="34" charset="0"/>
              </a:rPr>
              <a:t>IL CONTROLLO E LA VERIFICA DEGLI ACCESSORI </a:t>
            </a:r>
          </a:p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429132"/>
            <a:ext cx="3981450" cy="16859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4429132"/>
            <a:ext cx="35528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429684" cy="642941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LA CONDUZIONE DEI GENERATORI </a:t>
            </a:r>
            <a:r>
              <a:rPr lang="it-IT" sz="1800" b="1" dirty="0" err="1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DI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 VAPORE</a:t>
            </a:r>
            <a:endParaRPr lang="it-IT" sz="1800" b="1" dirty="0">
              <a:solidFill>
                <a:srgbClr val="203A7C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714908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La prova del regolare funzionamento si può effettuare:</a:t>
            </a:r>
          </a:p>
          <a:p>
            <a:pPr algn="l"/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628650" lvl="0" algn="l">
              <a:buFont typeface="Wingdings" pitchFamily="2" charset="2"/>
              <a:buChar char="v"/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escludendo la pompa di alimentazione e aspettando che il livello</a:t>
            </a:r>
          </a:p>
          <a:p>
            <a:pPr marL="628650" lvl="0"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dell’acqua di caldaia scenda per effetto della produzione di vapore;</a:t>
            </a:r>
          </a:p>
          <a:p>
            <a:pPr marL="628650" lvl="0" algn="l"/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628650" lvl="0" algn="l">
              <a:buFont typeface="Wingdings" pitchFamily="2" charset="2"/>
              <a:buChar char="v"/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escludendo la pompa di alimentazione e scaricando l’acqua attraverso</a:t>
            </a:r>
          </a:p>
          <a:p>
            <a:pPr marL="628650" lvl="0"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lo scarico di fondo  del generatore.</a:t>
            </a:r>
          </a:p>
          <a:p>
            <a:pPr algn="l"/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endParaRPr lang="it-IT" sz="1800" dirty="0" smtClean="0">
              <a:solidFill>
                <a:srgbClr val="203A7C"/>
              </a:solidFill>
              <a:latin typeface="Century Gothic" pitchFamily="34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1142984"/>
            <a:ext cx="850112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7158" y="1357299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rgbClr val="203A7C"/>
                </a:solidFill>
                <a:latin typeface="Century Gothic" pitchFamily="34" charset="0"/>
              </a:rPr>
              <a:t>IL CONTROLLO E LA VERIFICA DEGLI ACCESSORI </a:t>
            </a:r>
          </a:p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429132"/>
            <a:ext cx="3981450" cy="16859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4429132"/>
            <a:ext cx="35528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429684" cy="642941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LA CONDUZIONE DEI GENERATORI </a:t>
            </a:r>
            <a:r>
              <a:rPr lang="it-IT" sz="1800" b="1" dirty="0" err="1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DI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 VAPORE</a:t>
            </a:r>
            <a:endParaRPr lang="it-IT" sz="1800" b="1" dirty="0">
              <a:solidFill>
                <a:srgbClr val="203A7C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714908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Livellostato di altissimo livello 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 lo scopo di far cessare l’erogazione di acqua da parte delle pompe fino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a quando il livello non rientrerà nel campo di lavoro prestabilito.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prova di efficienza si effettua by-passando l’intervento della pompa per </a:t>
            </a: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massimo livello  e aspettando che intervenga il dispositivo di altissimo</a:t>
            </a: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livello.  </a:t>
            </a: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endParaRPr lang="it-IT" sz="1800" dirty="0" smtClean="0">
              <a:solidFill>
                <a:srgbClr val="203A7C"/>
              </a:solidFill>
              <a:latin typeface="Century Gothic" pitchFamily="34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1142984"/>
            <a:ext cx="850112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7158" y="1357299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rgbClr val="203A7C"/>
                </a:solidFill>
                <a:latin typeface="Century Gothic" pitchFamily="34" charset="0"/>
              </a:rPr>
              <a:t>IL CONTROLLO E LA VERIFICA DEGLI ACCESSORI 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429684" cy="642941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LA CONDUZIONE DEI GENERATORI </a:t>
            </a:r>
            <a:r>
              <a:rPr lang="it-IT" sz="1800" b="1" dirty="0" err="1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DI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 VAPORE</a:t>
            </a:r>
            <a:endParaRPr lang="it-IT" sz="1800" b="1" dirty="0">
              <a:solidFill>
                <a:srgbClr val="203A7C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714908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Valvole di sicurezza </a:t>
            </a:r>
          </a:p>
          <a:p>
            <a:pPr algn="l"/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Hanno lo scopo di scaricare il vapore quando all’interno del generatore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viene raggiunta la pressione massima consentita (pressione di bollo o di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progetto).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prova di efficienza delle valvole di sicurezza si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effettua portando il generatore ad una pressione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prossima a quella di intervento e azionando con </a:t>
            </a: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cautela la leva di sollevamento. </a:t>
            </a:r>
          </a:p>
          <a:p>
            <a:pPr algn="l"/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La verifica in opera della taratura si effettua </a:t>
            </a: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escludendo il pressostato di regolazione e quello</a:t>
            </a: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di sicurezza ed aumentando la pressione del </a:t>
            </a: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generatore fino al loro intervento.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endParaRPr lang="it-IT" sz="1800" dirty="0" smtClean="0">
              <a:solidFill>
                <a:srgbClr val="203A7C"/>
              </a:solidFill>
              <a:latin typeface="Century Gothic" pitchFamily="34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1142984"/>
            <a:ext cx="850112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7158" y="1357299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rgbClr val="203A7C"/>
                </a:solidFill>
                <a:latin typeface="Century Gothic" pitchFamily="34" charset="0"/>
              </a:rPr>
              <a:t>IL CONTROLLO E LA VERIFICA DEGLI ACCESSORI </a:t>
            </a:r>
          </a:p>
          <a:p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3643314"/>
            <a:ext cx="2428892" cy="27351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429684" cy="642941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</a:t>
            </a:r>
            <a:endParaRPr lang="it-IT" sz="1800" b="1" dirty="0">
              <a:solidFill>
                <a:srgbClr val="203A7C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714908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>
              <a:tabLst>
                <a:tab pos="628650" algn="l"/>
              </a:tabLst>
            </a:pPr>
            <a:r>
              <a:rPr lang="it-IT" sz="55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                             </a:t>
            </a: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tabLst>
                <a:tab pos="628650" algn="l"/>
              </a:tabLst>
            </a:pPr>
            <a:r>
              <a:rPr lang="it-IT" sz="7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Riferimenti normativi sulle prove degli accessori montati sui generatori di vapore </a:t>
            </a:r>
          </a:p>
          <a:p>
            <a:pPr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marL="628650" algn="l">
              <a:buFont typeface="Wingdings" pitchFamily="2" charset="2"/>
              <a:buChar char="v"/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D.M. 1/12/2004 n. 329 per quanto riguarda la messa in servizio;</a:t>
            </a:r>
          </a:p>
          <a:p>
            <a:pPr marL="628650" algn="l">
              <a:buFont typeface="Wingdings" pitchFamily="2" charset="2"/>
              <a:buChar char="v"/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D.M. 11/4/2011per quanto riguarda le verifiche di riqualificazione</a:t>
            </a:r>
          </a:p>
          <a:p>
            <a:pPr marL="628650"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periodica;</a:t>
            </a:r>
          </a:p>
          <a:p>
            <a:pPr marL="628650" algn="l">
              <a:buFont typeface="Wingdings" pitchFamily="2" charset="2"/>
              <a:buChar char="v"/>
              <a:tabLst>
                <a:tab pos="990600" algn="l"/>
              </a:tabLst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D. </a:t>
            </a:r>
            <a:r>
              <a:rPr lang="it-IT" sz="7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Lgs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81/08 e s. m. (art. 71 comma 4 lettera a) punto 2).</a:t>
            </a:r>
          </a:p>
          <a:p>
            <a:pPr algn="l"/>
            <a:r>
              <a:rPr lang="it-IT" sz="72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l"/>
            <a:r>
              <a:rPr lang="it-IT" sz="7200" dirty="0" smtClean="0">
                <a:latin typeface="Arial" pitchFamily="34" charset="0"/>
                <a:cs typeface="Arial" pitchFamily="34" charset="0"/>
              </a:rPr>
              <a:t>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          </a:t>
            </a: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D.M. 1/12/2004 n. 329 - art. 4  e UNI 11325-12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occasione della verifica di messa in servizio deve essere accertata</a:t>
            </a: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l’efficienza degli accessori</a:t>
            </a:r>
            <a:endParaRPr lang="it-IT" sz="7200" b="1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/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it-IT" sz="72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1142984"/>
            <a:ext cx="850112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7158" y="1285860"/>
            <a:ext cx="8429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rgbClr val="203A7C"/>
                </a:solidFill>
                <a:latin typeface="Century Gothic" pitchFamily="34" charset="0"/>
              </a:rPr>
              <a:t>RIFERIMENTI NORMATIVI </a:t>
            </a:r>
            <a:endParaRPr lang="it-IT" dirty="0"/>
          </a:p>
        </p:txBody>
      </p:sp>
      <p:sp>
        <p:nvSpPr>
          <p:cNvPr id="14" name="Titolo 1"/>
          <p:cNvSpPr txBox="1">
            <a:spLocks/>
          </p:cNvSpPr>
          <p:nvPr/>
        </p:nvSpPr>
        <p:spPr>
          <a:xfrm>
            <a:off x="285720" y="214290"/>
            <a:ext cx="8501122" cy="78581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it-IT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LA CONDUZIONE DEI GENERATORI </a:t>
            </a:r>
            <a:r>
              <a:rPr lang="it-IT" b="1" dirty="0" err="1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DI</a:t>
            </a:r>
            <a:r>
              <a:rPr lang="it-IT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 VAPORE </a:t>
            </a:r>
            <a:endParaRPr kumimoji="0" lang="it-IT" b="1" i="0" u="none" strike="noStrike" kern="1200" cap="none" spc="0" normalizeH="0" baseline="0" noProof="0" dirty="0">
              <a:ln>
                <a:noFill/>
              </a:ln>
              <a:solidFill>
                <a:srgbClr val="203A7C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429684" cy="642941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</a:t>
            </a:r>
            <a:endParaRPr lang="it-IT" sz="1800" b="1" dirty="0">
              <a:solidFill>
                <a:srgbClr val="203A7C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714908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>
              <a:tabLst>
                <a:tab pos="628650" algn="l"/>
              </a:tabLst>
            </a:pPr>
            <a:r>
              <a:rPr lang="it-IT" sz="55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                             </a:t>
            </a: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DM 11/4/2011 - all. II punti 4.2, 4.3, 4.3.1, 4.3.1.1. 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algn="l"/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Regolamenta i controlli di legge ovvero le verifiche di riqualificazione</a:t>
            </a: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periodica cui sono sottoposti i generatori di vapore durante il loro esercizio.</a:t>
            </a:r>
          </a:p>
          <a:p>
            <a:pPr algn="l"/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particolare i generatori di vapore devono essere sottoposti a verifica di</a:t>
            </a: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funzionamento ogni due anni</a:t>
            </a:r>
          </a:p>
          <a:p>
            <a:pPr algn="l"/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I controlli della funzionalità dei dispositivi di protezione possono essere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effettuati con prove a banco, con simulazioni, oppure, ove non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pregiudizievoli per le condizioni di funzionamento, in esercizio. </a:t>
            </a: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b="1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b="1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b="1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/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it-IT" sz="72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1142984"/>
            <a:ext cx="850112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7158" y="1285860"/>
            <a:ext cx="8429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rgbClr val="203A7C"/>
                </a:solidFill>
                <a:latin typeface="Century Gothic" pitchFamily="34" charset="0"/>
              </a:rPr>
              <a:t>RIFERIMENTI NORMATIVI </a:t>
            </a:r>
            <a:endParaRPr lang="it-IT" dirty="0"/>
          </a:p>
        </p:txBody>
      </p:sp>
      <p:sp>
        <p:nvSpPr>
          <p:cNvPr id="14" name="Titolo 1"/>
          <p:cNvSpPr txBox="1">
            <a:spLocks/>
          </p:cNvSpPr>
          <p:nvPr/>
        </p:nvSpPr>
        <p:spPr>
          <a:xfrm>
            <a:off x="285720" y="214290"/>
            <a:ext cx="8501122" cy="78581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it-IT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LA CONDUZIONE DEI GENERATORI </a:t>
            </a:r>
            <a:r>
              <a:rPr lang="it-IT" b="1" dirty="0" err="1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DI</a:t>
            </a:r>
            <a:r>
              <a:rPr lang="it-IT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 VAPORE </a:t>
            </a:r>
            <a:endParaRPr kumimoji="0" lang="it-IT" b="1" i="0" u="none" strike="noStrike" kern="1200" cap="none" spc="0" normalizeH="0" baseline="0" noProof="0" dirty="0">
              <a:ln>
                <a:noFill/>
              </a:ln>
              <a:solidFill>
                <a:srgbClr val="203A7C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7" name="Freccia a destra 6"/>
          <p:cNvSpPr/>
          <p:nvPr/>
        </p:nvSpPr>
        <p:spPr>
          <a:xfrm>
            <a:off x="500034" y="3286124"/>
            <a:ext cx="428628" cy="27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>
            <a:off x="500034" y="4071942"/>
            <a:ext cx="428628" cy="27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/>
          <p:cNvSpPr/>
          <p:nvPr/>
        </p:nvSpPr>
        <p:spPr>
          <a:xfrm>
            <a:off x="500034" y="5072074"/>
            <a:ext cx="428628" cy="27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429684" cy="642941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</a:t>
            </a:r>
            <a:endParaRPr lang="it-IT" sz="1800" b="1" dirty="0">
              <a:solidFill>
                <a:srgbClr val="203A7C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714908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>
              <a:tabLst>
                <a:tab pos="628650" algn="l"/>
              </a:tabLst>
            </a:pPr>
            <a:r>
              <a:rPr lang="it-IT" sz="55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                             </a:t>
            </a: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D. </a:t>
            </a:r>
            <a:r>
              <a:rPr lang="it-IT" sz="7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Lgs</a:t>
            </a:r>
            <a:r>
              <a:rPr lang="it-IT" sz="7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81/08 e s. m. </a:t>
            </a:r>
          </a:p>
          <a:p>
            <a:pPr algn="l"/>
            <a:r>
              <a:rPr lang="it-IT" sz="7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l"/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L’art. 71 comma 4 lettera a) punto 2 recita che le attrezzature di lavoro (il</a:t>
            </a: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generatore di vapore è un’attrezzatura di lavoro), devono essere oggetto,</a:t>
            </a: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da parte del datore di lavoro, di idonea manutenzione al fine di garantire</a:t>
            </a: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nel tempo la permanenza dei requisiti di sicurezza.</a:t>
            </a:r>
          </a:p>
          <a:p>
            <a:pPr algn="l">
              <a:tabLst>
                <a:tab pos="628650" algn="l"/>
              </a:tabLst>
            </a:pPr>
            <a:endParaRPr lang="it-IT" sz="7200" b="1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b="1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b="1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/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it-IT" sz="72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1142984"/>
            <a:ext cx="850112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7158" y="1285860"/>
            <a:ext cx="8429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rgbClr val="203A7C"/>
                </a:solidFill>
                <a:latin typeface="Century Gothic" pitchFamily="34" charset="0"/>
              </a:rPr>
              <a:t>RIFERIMENTI NORMATIVI </a:t>
            </a:r>
            <a:endParaRPr lang="it-IT" dirty="0"/>
          </a:p>
        </p:txBody>
      </p:sp>
      <p:sp>
        <p:nvSpPr>
          <p:cNvPr id="14" name="Titolo 1"/>
          <p:cNvSpPr txBox="1">
            <a:spLocks/>
          </p:cNvSpPr>
          <p:nvPr/>
        </p:nvSpPr>
        <p:spPr>
          <a:xfrm>
            <a:off x="285720" y="214290"/>
            <a:ext cx="8501122" cy="78581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it-IT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LA CONDUZIONE DEI GENERATORI </a:t>
            </a:r>
            <a:r>
              <a:rPr lang="it-IT" b="1" dirty="0" err="1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DI</a:t>
            </a:r>
            <a:r>
              <a:rPr lang="it-IT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 VAPORE </a:t>
            </a:r>
            <a:endParaRPr kumimoji="0" lang="it-IT" b="1" i="0" u="none" strike="noStrike" kern="1200" cap="none" spc="0" normalizeH="0" baseline="0" noProof="0" dirty="0">
              <a:ln>
                <a:noFill/>
              </a:ln>
              <a:solidFill>
                <a:srgbClr val="203A7C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3074" name="Picture 2" descr="C:\Users\camilletti\Downloads\index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429132"/>
            <a:ext cx="2781300" cy="16478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pic>
        <p:nvPicPr>
          <p:cNvPr id="10" name="Picture 3" descr="C:\Users\camilletti\Downloads\unnam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4071942"/>
            <a:ext cx="2928958" cy="22254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00562" y="285729"/>
            <a:ext cx="3957638" cy="785817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it-IT" sz="16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142984"/>
            <a:ext cx="8429684" cy="5000660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endParaRPr lang="it-IT" sz="1800" i="1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it-IT" sz="1800" i="1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it-IT" sz="1800" i="1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it-IT" sz="1800" i="1" dirty="0">
              <a:solidFill>
                <a:schemeClr val="folHlink"/>
              </a:solidFill>
            </a:endParaRPr>
          </a:p>
          <a:p>
            <a:pPr marL="285750" indent="-285750" algn="l">
              <a:tabLst>
                <a:tab pos="3228975" algn="l"/>
              </a:tabLst>
            </a:pPr>
            <a:r>
              <a:rPr lang="it-IT" sz="1800" dirty="0" smtClean="0">
                <a:solidFill>
                  <a:srgbClr val="203A7C"/>
                </a:solidFill>
                <a:latin typeface="Century Gothic" pitchFamily="34" charset="0"/>
              </a:rPr>
              <a:t>                                            </a:t>
            </a:r>
            <a:r>
              <a:rPr lang="it-IT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SOMMARIO</a:t>
            </a:r>
          </a:p>
          <a:p>
            <a:pPr marL="285750" indent="-285750" algn="l">
              <a:tabLst>
                <a:tab pos="3228975" algn="l"/>
              </a:tabLst>
            </a:pPr>
            <a:r>
              <a:rPr lang="it-I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pPr marL="2867025" indent="-171450" algn="l"/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</a:rPr>
              <a:t>GENERATORI </a:t>
            </a:r>
            <a:r>
              <a:rPr lang="it-IT" sz="1800" b="1" dirty="0" err="1" smtClean="0">
                <a:solidFill>
                  <a:srgbClr val="203A7C"/>
                </a:solidFill>
                <a:latin typeface="Century Gothic" pitchFamily="34" charset="0"/>
              </a:rPr>
              <a:t>DI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</a:rPr>
              <a:t> VAPORE </a:t>
            </a:r>
            <a:r>
              <a:rPr lang="it-IT" sz="1800" b="1" dirty="0" err="1" smtClean="0">
                <a:solidFill>
                  <a:srgbClr val="203A7C"/>
                </a:solidFill>
                <a:latin typeface="Century Gothic" pitchFamily="34" charset="0"/>
              </a:rPr>
              <a:t>DI</a:t>
            </a:r>
            <a:endParaRPr lang="it-IT" sz="1800" b="1" dirty="0" smtClean="0">
              <a:solidFill>
                <a:srgbClr val="203A7C"/>
              </a:solidFill>
              <a:latin typeface="Century Gothic" pitchFamily="34" charset="0"/>
            </a:endParaRPr>
          </a:p>
          <a:p>
            <a:pPr marL="2867025" indent="-171450" algn="l"/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</a:rPr>
              <a:t>PICCOLA E MEDIA POTENZA </a:t>
            </a:r>
          </a:p>
          <a:p>
            <a:pPr marL="2867025" indent="-171450" algn="l"/>
            <a:endParaRPr lang="it-IT" sz="1800" b="1" dirty="0" smtClean="0">
              <a:solidFill>
                <a:srgbClr val="203A7C"/>
              </a:solidFill>
              <a:latin typeface="Century Gothic" pitchFamily="34" charset="0"/>
            </a:endParaRPr>
          </a:p>
          <a:p>
            <a:pPr marL="2867025" indent="-171450" algn="l"/>
            <a:endParaRPr lang="it-IT" sz="1600" b="1" dirty="0" smtClean="0">
              <a:solidFill>
                <a:srgbClr val="203A7C"/>
              </a:solidFill>
              <a:latin typeface="Century Gothic" pitchFamily="34" charset="0"/>
            </a:endParaRPr>
          </a:p>
          <a:p>
            <a:pPr marL="2867025" indent="-171450" algn="l">
              <a:buFont typeface="Arial" pitchFamily="34" charset="0"/>
              <a:buChar char="•"/>
            </a:pPr>
            <a:r>
              <a:rPr lang="it-IT" sz="1600" dirty="0" smtClean="0">
                <a:solidFill>
                  <a:srgbClr val="203A7C"/>
                </a:solidFill>
                <a:latin typeface="Century Gothic" pitchFamily="34" charset="0"/>
              </a:rPr>
              <a:t>IL CONTROLLO E LA VERIFICA DEGLI ACCESSORI</a:t>
            </a:r>
          </a:p>
          <a:p>
            <a:pPr marL="2867025" indent="-171450" algn="l">
              <a:buFont typeface="Arial" pitchFamily="34" charset="0"/>
              <a:buChar char="•"/>
            </a:pPr>
            <a:r>
              <a:rPr lang="it-IT" sz="1600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RIFERIMENTI NORMATIVI</a:t>
            </a:r>
            <a:endParaRPr lang="it-IT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695575" algn="l">
              <a:tabLst>
                <a:tab pos="2867025" algn="l"/>
              </a:tabLst>
            </a:pPr>
            <a:endParaRPr lang="it-IT" sz="1600" dirty="0" smtClean="0">
              <a:solidFill>
                <a:srgbClr val="203A7C"/>
              </a:solidFill>
              <a:latin typeface="Century Gothic" pitchFamily="34" charset="0"/>
              <a:ea typeface="Tahoma" pitchFamily="34" charset="0"/>
              <a:cs typeface="Tahoma" pitchFamily="34" charset="0"/>
            </a:endParaRPr>
          </a:p>
          <a:p>
            <a:pPr marL="2695575" algn="l"/>
            <a:r>
              <a:rPr lang="it-IT" sz="1600" dirty="0" smtClean="0">
                <a:solidFill>
                  <a:srgbClr val="203A7C"/>
                </a:solidFill>
                <a:latin typeface="Century Gothic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pPr marL="2695575" algn="l"/>
            <a:endParaRPr lang="it-IT" sz="1600" b="1" dirty="0" smtClean="0">
              <a:solidFill>
                <a:srgbClr val="203A7C"/>
              </a:solidFill>
              <a:latin typeface="Century Gothic" pitchFamily="34" charset="0"/>
              <a:ea typeface="Tahoma" pitchFamily="34" charset="0"/>
              <a:cs typeface="Tahoma" pitchFamily="34" charset="0"/>
            </a:endParaRPr>
          </a:p>
          <a:p>
            <a:pPr marL="2962275" indent="85725" algn="l"/>
            <a:endParaRPr lang="it-IT" sz="1800" dirty="0" smtClean="0">
              <a:solidFill>
                <a:srgbClr val="203A7C"/>
              </a:solidFill>
              <a:latin typeface="Century Gothic" pitchFamily="34" charset="0"/>
            </a:endParaRPr>
          </a:p>
          <a:p>
            <a:pPr marL="2962275" indent="85725" algn="l"/>
            <a:endParaRPr lang="it-IT" sz="1800" dirty="0" smtClean="0">
              <a:solidFill>
                <a:srgbClr val="203A7C"/>
              </a:solidFill>
              <a:latin typeface="Century Gothic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it-IT" sz="1800" i="1" dirty="0" smtClean="0">
              <a:solidFill>
                <a:schemeClr val="folHlink"/>
              </a:solidFill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928670"/>
            <a:ext cx="8429684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rot="5400000">
            <a:off x="1179092" y="4035826"/>
            <a:ext cx="3500462" cy="7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7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429684" cy="642941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LA CONDUZIONE DEI GENERATORI </a:t>
            </a:r>
            <a:r>
              <a:rPr lang="it-IT" sz="1800" b="1" dirty="0" err="1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DI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 VAPORE</a:t>
            </a:r>
            <a:endParaRPr lang="it-IT" sz="1800" b="1" dirty="0">
              <a:solidFill>
                <a:srgbClr val="203A7C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714908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pPr algn="l"/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Manometro</a:t>
            </a:r>
          </a:p>
          <a:p>
            <a:pPr algn="l"/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 manometro è lo strumento che misura e indica la pressione relativa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all’interno del generatore di vapore. </a:t>
            </a:r>
          </a:p>
          <a:p>
            <a:pPr algn="l"/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La verifica del corretto funzionamento del manometro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si effettua montando, sul rubinetto a tre vie di cui ogni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indicatore a pressione deve essere fornito, un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manometro campione.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 rubinetto a tre vie, manovrato opportunamente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permette la comunicazione fra generatore, manometro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e manometro campione consentendo il confronto della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pressione indicata dal manometro con quello campione.</a:t>
            </a:r>
            <a:r>
              <a:rPr lang="it-IT" sz="7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endParaRPr lang="it-IT" sz="1800" dirty="0" smtClean="0">
              <a:solidFill>
                <a:srgbClr val="203A7C"/>
              </a:solidFill>
              <a:latin typeface="Century Gothic" pitchFamily="34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1142984"/>
            <a:ext cx="850112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7158" y="1357299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rgbClr val="203A7C"/>
                </a:solidFill>
                <a:latin typeface="Century Gothic" pitchFamily="34" charset="0"/>
              </a:rPr>
              <a:t>IL CONTROLLO E LA VERIFICA DEGLI ACCESSORI </a:t>
            </a:r>
          </a:p>
          <a:p>
            <a:endParaRPr lang="it-IT" dirty="0"/>
          </a:p>
        </p:txBody>
      </p:sp>
      <p:pic>
        <p:nvPicPr>
          <p:cNvPr id="11" name="Picture 2" descr="C:\Users\Public\Pictures\immagini x didattica\accessori x gv e rg\manometro\manome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3429000"/>
            <a:ext cx="2018123" cy="26908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429684" cy="642941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LA CONDUZIONE DEI GENERATORI </a:t>
            </a:r>
            <a:r>
              <a:rPr lang="it-IT" sz="1800" b="1" dirty="0" err="1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DI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 VAPORE</a:t>
            </a:r>
            <a:endParaRPr lang="it-IT" sz="1800" b="1" dirty="0">
              <a:solidFill>
                <a:srgbClr val="203A7C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714908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Indicatori di livello </a:t>
            </a:r>
          </a:p>
          <a:p>
            <a:pPr algn="l"/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Gli indicatori di livello servono ad indicare il livello dell’acqua nel </a:t>
            </a: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generatore.</a:t>
            </a:r>
          </a:p>
          <a:p>
            <a:pPr algn="l"/>
            <a:endParaRPr lang="it-IT" sz="72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Prova rapida dei livelli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E’ sufficiente scaricarli, aprendo per qualche secondo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e richiudendo il rubinetto di spurgo, se l’acqua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sparisce e poi ricompare ritornando rapidamente al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punto di prima con ampie oscillazioni, il livello funziona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bene.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endParaRPr lang="it-IT" sz="1800" dirty="0" smtClean="0">
              <a:solidFill>
                <a:srgbClr val="203A7C"/>
              </a:solidFill>
              <a:latin typeface="Century Gothic" pitchFamily="34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1142984"/>
            <a:ext cx="850112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7158" y="1357299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rgbClr val="203A7C"/>
                </a:solidFill>
                <a:latin typeface="Century Gothic" pitchFamily="34" charset="0"/>
              </a:rPr>
              <a:t>IL CONTROLLO E LA VERIFICA DEGLI ACCESSORI </a:t>
            </a:r>
          </a:p>
          <a:p>
            <a:endParaRPr lang="it-IT" dirty="0"/>
          </a:p>
        </p:txBody>
      </p:sp>
      <p:pic>
        <p:nvPicPr>
          <p:cNvPr id="7" name="Picture 3" descr="C:\Users\camilletti\Downloads\142019704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3500438"/>
            <a:ext cx="2089562" cy="27860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429684" cy="642941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LA CONDUZIONE DEI GENERATORI </a:t>
            </a:r>
            <a:r>
              <a:rPr lang="it-IT" sz="1800" b="1" dirty="0" err="1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DI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 VAPORE</a:t>
            </a:r>
            <a:endParaRPr lang="it-IT" sz="1800" b="1" dirty="0">
              <a:solidFill>
                <a:srgbClr val="203A7C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714908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542925" algn="l"/>
              </a:tabLst>
            </a:pPr>
            <a:r>
              <a:rPr lang="it-IT" sz="7200" i="1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Prova completa </a:t>
            </a:r>
          </a:p>
          <a:p>
            <a:pPr algn="l"/>
            <a:endParaRPr lang="it-IT" sz="7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 chiude il rubinetto del vapore, lasciando aperto quello</a:t>
            </a: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dell’acqua, quindi si apre il rubinetto di spurgo; da esso</a:t>
            </a: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deve uscire l’acqua. </a:t>
            </a:r>
          </a:p>
          <a:p>
            <a:pPr algn="l"/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Chiuso il rubinetto dell’acqua, si apre quello del vapore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e dallo spurgo deve uscire vapore.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Chiudendo il rubinetto di spurgo e lasciando aperti i due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rubinetti lato acqua e lato vapore, l’acqua deve ritornare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al punto di prima.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endParaRPr lang="it-IT" sz="1800" dirty="0" smtClean="0">
              <a:solidFill>
                <a:srgbClr val="203A7C"/>
              </a:solidFill>
              <a:latin typeface="Century Gothic" pitchFamily="34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1142984"/>
            <a:ext cx="850112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7158" y="1357299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rgbClr val="203A7C"/>
                </a:solidFill>
                <a:latin typeface="Century Gothic" pitchFamily="34" charset="0"/>
              </a:rPr>
              <a:t>IL CONTROLLO E LA VERIFICA DEGLI ACCESSORI </a:t>
            </a:r>
          </a:p>
          <a:p>
            <a:endParaRPr lang="it-IT" dirty="0"/>
          </a:p>
        </p:txBody>
      </p:sp>
      <p:pic>
        <p:nvPicPr>
          <p:cNvPr id="7" name="Picture 3" descr="C:\Users\camilletti\Downloads\142019704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2928934"/>
            <a:ext cx="2000264" cy="26670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429684" cy="642941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LA CONDUZIONE DEI GENERATORI </a:t>
            </a:r>
            <a:r>
              <a:rPr lang="it-IT" sz="1800" b="1" dirty="0" err="1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DI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 VAPORE</a:t>
            </a:r>
            <a:endParaRPr lang="it-IT" sz="1800" b="1" dirty="0">
              <a:solidFill>
                <a:srgbClr val="203A7C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714908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i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Pressostato di regolazione 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 pressostato di regolazione provvede a spegnere il bruciatore quando il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generatore raggiunge la pressione massima di esercizio e a riaccenderlo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quando la pressione scende a quella minima di esercizio.</a:t>
            </a:r>
          </a:p>
          <a:p>
            <a:pPr algn="l"/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La prova del regolare funzionamento si può effettuare:</a:t>
            </a:r>
          </a:p>
          <a:p>
            <a:pPr lvl="0"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</a:t>
            </a:r>
          </a:p>
          <a:p>
            <a:pPr lvl="0"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aspettando che la pressione all’interno del generatore salga/scenda fino a</a:t>
            </a:r>
          </a:p>
          <a:p>
            <a:pPr lvl="0"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raggiungere quelle impostate sul pressostato;</a:t>
            </a:r>
          </a:p>
          <a:p>
            <a:pPr lvl="0"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</a:t>
            </a:r>
          </a:p>
          <a:p>
            <a:pPr lvl="0"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abbassando/alzando il set di pressione impostato sul pressostato  fino a</a:t>
            </a:r>
          </a:p>
          <a:p>
            <a:pPr lvl="0"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raggiungere le pressioni indicate dal manometro.</a:t>
            </a:r>
          </a:p>
          <a:p>
            <a:pPr algn="l"/>
            <a:endParaRPr lang="it-IT" sz="7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endParaRPr lang="it-IT" sz="1800" dirty="0" smtClean="0">
              <a:solidFill>
                <a:srgbClr val="203A7C"/>
              </a:solidFill>
              <a:latin typeface="Century Gothic" pitchFamily="34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1142984"/>
            <a:ext cx="850112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7158" y="1357299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rgbClr val="203A7C"/>
                </a:solidFill>
                <a:latin typeface="Century Gothic" pitchFamily="34" charset="0"/>
              </a:rPr>
              <a:t>IL CONTROLLO E LA VERIFICA DEGLI ACCESSORI </a:t>
            </a:r>
          </a:p>
          <a:p>
            <a:endParaRPr lang="it-IT" dirty="0"/>
          </a:p>
        </p:txBody>
      </p:sp>
      <p:sp>
        <p:nvSpPr>
          <p:cNvPr id="10" name="Freccia a destra 9"/>
          <p:cNvSpPr/>
          <p:nvPr/>
        </p:nvSpPr>
        <p:spPr>
          <a:xfrm>
            <a:off x="571472" y="4643446"/>
            <a:ext cx="428628" cy="27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/>
          <p:cNvSpPr/>
          <p:nvPr/>
        </p:nvSpPr>
        <p:spPr>
          <a:xfrm>
            <a:off x="571472" y="5500702"/>
            <a:ext cx="428628" cy="27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429684" cy="642941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LA CONDUZIONE DEI GENERATORI </a:t>
            </a:r>
            <a:r>
              <a:rPr lang="it-IT" sz="1800" b="1" dirty="0" err="1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DI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 VAPORE</a:t>
            </a:r>
            <a:endParaRPr lang="it-IT" sz="1800" b="1" dirty="0">
              <a:solidFill>
                <a:srgbClr val="203A7C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714908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     Pressostato di blocco o sicurezza </a:t>
            </a:r>
          </a:p>
          <a:p>
            <a:pPr algn="l"/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compiti esclusivamente di sicurezza, viene tarato ad una pressione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superiore a quella massima del pressostato di regolazione, ma sempre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inferiore a quella di intervento delle valvole di sicurezza. 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L’intervento provoca lo spegnimento del bruciatore,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la riaccensione può avvenire soltanto manualmente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dopo che la causa del blocco è stata eliminata.  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it-IT" sz="7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endParaRPr lang="it-IT" sz="1800" dirty="0" smtClean="0">
              <a:solidFill>
                <a:srgbClr val="203A7C"/>
              </a:solidFill>
              <a:latin typeface="Century Gothic" pitchFamily="34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1142984"/>
            <a:ext cx="850112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7158" y="1357299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rgbClr val="203A7C"/>
                </a:solidFill>
                <a:latin typeface="Century Gothic" pitchFamily="34" charset="0"/>
              </a:rPr>
              <a:t>IL CONTROLLO E LA VERIFICA DEGLI ACCESSORI </a:t>
            </a:r>
          </a:p>
          <a:p>
            <a:endParaRPr lang="it-IT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3714752"/>
            <a:ext cx="2386019" cy="27135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429684" cy="642941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LA CONDUZIONE DEI GENERATORI </a:t>
            </a:r>
            <a:r>
              <a:rPr lang="it-IT" sz="1800" b="1" dirty="0" err="1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DI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 VAPORE</a:t>
            </a:r>
            <a:endParaRPr lang="it-IT" sz="1800" b="1" dirty="0">
              <a:solidFill>
                <a:srgbClr val="203A7C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714908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pPr algn="l"/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La prova del regolare funzionamento si può effettuare:</a:t>
            </a:r>
          </a:p>
          <a:p>
            <a:pPr lvl="0" algn="l"/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marL="628650" lvl="0" algn="l">
              <a:buFont typeface="Wingdings" pitchFamily="2" charset="2"/>
              <a:buChar char="v"/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escludendo il pressostato di regolazione e </a:t>
            </a:r>
          </a:p>
          <a:p>
            <a:pPr marL="628650" lvl="0" algn="l"/>
            <a:r>
              <a:rPr lang="it-IT" sz="72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aumentando la pressione all’interno del </a:t>
            </a:r>
          </a:p>
          <a:p>
            <a:pPr marL="628650" lvl="0"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generatore fino a raggiungere quella impostata</a:t>
            </a:r>
          </a:p>
          <a:p>
            <a:pPr marL="628650" lvl="0"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sul pressostato di blocco;</a:t>
            </a:r>
          </a:p>
          <a:p>
            <a:pPr lvl="0" algn="l"/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marL="628650" lvl="0" algn="l">
              <a:buFont typeface="Wingdings" pitchFamily="2" charset="2"/>
              <a:buChar char="v"/>
              <a:tabLst>
                <a:tab pos="990600" algn="l"/>
              </a:tabLst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abbassando il set di pressione impostato sul </a:t>
            </a:r>
          </a:p>
          <a:p>
            <a:pPr marL="628650" lvl="0" algn="l">
              <a:tabLst>
                <a:tab pos="99060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pressostato di blocco fino a raggiungere la </a:t>
            </a:r>
          </a:p>
          <a:p>
            <a:pPr marL="628650" lvl="0" algn="l">
              <a:tabLst>
                <a:tab pos="99060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pressione indicata dal manometro.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it-IT" sz="7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endParaRPr lang="it-IT" sz="1800" dirty="0" smtClean="0">
              <a:solidFill>
                <a:srgbClr val="203A7C"/>
              </a:solidFill>
              <a:latin typeface="Century Gothic" pitchFamily="34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1142984"/>
            <a:ext cx="850112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7158" y="1357299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rgbClr val="203A7C"/>
                </a:solidFill>
                <a:latin typeface="Century Gothic" pitchFamily="34" charset="0"/>
              </a:rPr>
              <a:t>IL CONTROLLO E LA VERIFICA DEGLI ACCESSORI </a:t>
            </a:r>
          </a:p>
          <a:p>
            <a:endParaRPr lang="it-IT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3143248"/>
            <a:ext cx="2386019" cy="27135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429684" cy="642941"/>
          </a:xfr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LA CONDUZIONE DEI GENERATORI </a:t>
            </a:r>
            <a:r>
              <a:rPr lang="it-IT" sz="1800" b="1" dirty="0" err="1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DI</a:t>
            </a:r>
            <a:r>
              <a:rPr lang="it-IT" sz="1800" b="1" dirty="0" smtClean="0">
                <a:solidFill>
                  <a:srgbClr val="203A7C"/>
                </a:solidFill>
                <a:latin typeface="Century Gothic" pitchFamily="34" charset="0"/>
                <a:cs typeface="Arial" pitchFamily="34" charset="0"/>
              </a:rPr>
              <a:t> VAPORE</a:t>
            </a:r>
            <a:endParaRPr lang="it-IT" sz="1800" b="1" dirty="0">
              <a:solidFill>
                <a:srgbClr val="203A7C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714908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it-IT" sz="7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Livellostato di regolazione - </a:t>
            </a: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 livellostato di regolazione ha il compito di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mantenere il livello dell’acqua nel generatore costante o compreso entro un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intervallo definito.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algn="l"/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La prova del regolare funzionamento del tipo discontinuo si effettua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osservando la partenza della pompa di alimento dell’acqua quando il livello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dell’acqua in caldaia raggiunge il minimo impostato e l’arresto della stessa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pompa quando viene raggiunto il livello massimo impostato.</a:t>
            </a: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it-IT" sz="7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     </a:t>
            </a: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endParaRPr lang="it-IT" sz="7200" dirty="0" smtClean="0">
              <a:latin typeface="Arial" pitchFamily="34" charset="0"/>
              <a:cs typeface="Arial" pitchFamily="34" charset="0"/>
            </a:endParaRPr>
          </a:p>
          <a:p>
            <a:pPr algn="l">
              <a:tabLst>
                <a:tab pos="628650" algn="l"/>
              </a:tabLst>
            </a:pPr>
            <a:r>
              <a:rPr lang="it-IT" sz="7200" dirty="0" smtClean="0">
                <a:latin typeface="Arial" pitchFamily="34" charset="0"/>
                <a:cs typeface="Arial" pitchFamily="34" charset="0"/>
              </a:rPr>
              <a:t>     </a:t>
            </a:r>
            <a:endParaRPr lang="it-IT" sz="1800" dirty="0" smtClean="0">
              <a:solidFill>
                <a:srgbClr val="203A7C"/>
              </a:solidFill>
              <a:latin typeface="Century Gothic" pitchFamily="34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357158" y="1142984"/>
            <a:ext cx="850112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7158" y="1357299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rgbClr val="203A7C"/>
                </a:solidFill>
                <a:latin typeface="Century Gothic" pitchFamily="34" charset="0"/>
              </a:rPr>
              <a:t>IL CONTROLLO E LA VERIFICA DEGLI ACCESSORI </a:t>
            </a:r>
          </a:p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500570"/>
            <a:ext cx="3981450" cy="16859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4643446"/>
            <a:ext cx="3357586" cy="15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28692</TotalTime>
  <Words>1189</Words>
  <Application>Microsoft Office PowerPoint</Application>
  <PresentationFormat>全屏显示(4:3)</PresentationFormat>
  <Paragraphs>360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Tahoma</vt:lpstr>
      <vt:lpstr>Wingdings</vt:lpstr>
      <vt:lpstr>Tema di Office</vt:lpstr>
      <vt:lpstr> </vt:lpstr>
      <vt:lpstr> </vt:lpstr>
      <vt:lpstr>                LA CONDUZIONE DEI GENERATORI DI VAPORE</vt:lpstr>
      <vt:lpstr>                LA CONDUZIONE DEI GENERATORI DI VAPORE</vt:lpstr>
      <vt:lpstr>                LA CONDUZIONE DEI GENERATORI DI VAPORE</vt:lpstr>
      <vt:lpstr>                LA CONDUZIONE DEI GENERATORI DI VAPORE</vt:lpstr>
      <vt:lpstr>                LA CONDUZIONE DEI GENERATORI DI VAPORE</vt:lpstr>
      <vt:lpstr>                LA CONDUZIONE DEI GENERATORI DI VAPORE</vt:lpstr>
      <vt:lpstr>                LA CONDUZIONE DEI GENERATORI DI VAPORE</vt:lpstr>
      <vt:lpstr>                LA CONDUZIONE DEI GENERATORI DI VAPORE</vt:lpstr>
      <vt:lpstr>                LA CONDUZIONE DEI GENERATORI DI VAPORE</vt:lpstr>
      <vt:lpstr>                LA CONDUZIONE DEI GENERATORI DI VAPORE</vt:lpstr>
      <vt:lpstr>                LA CONDUZIONE DEI GENERATORI DI VAPORE</vt:lpstr>
      <vt:lpstr>                LA CONDUZIONE DEI GENERATORI DI VAPORE</vt:lpstr>
      <vt:lpstr>                LA CONDUZIONE DEI GENERATORI DI VAPORE</vt:lpstr>
      <vt:lpstr>               </vt:lpstr>
      <vt:lpstr>               </vt:lpstr>
      <vt:lpstr>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normativa di riferimento per la costruzione</dc:title>
  <dc:creator>camilletti</dc:creator>
  <cp:lastModifiedBy>ZHU Yuanju</cp:lastModifiedBy>
  <cp:revision>2490</cp:revision>
  <dcterms:created xsi:type="dcterms:W3CDTF">2017-01-01T21:28:21Z</dcterms:created>
  <dcterms:modified xsi:type="dcterms:W3CDTF">2021-06-24T15:02:56Z</dcterms:modified>
</cp:coreProperties>
</file>