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08"/>
    <p:restoredTop sz="86346"/>
  </p:normalViewPr>
  <p:slideViewPr>
    <p:cSldViewPr snapToGrid="0">
      <p:cViewPr varScale="1">
        <p:scale>
          <a:sx n="94" d="100"/>
          <a:sy n="94" d="100"/>
        </p:scale>
        <p:origin x="200" y="680"/>
      </p:cViewPr>
      <p:guideLst/>
    </p:cSldViewPr>
  </p:slideViewPr>
  <p:outlineViewPr>
    <p:cViewPr>
      <p:scale>
        <a:sx n="33" d="100"/>
        <a:sy n="33" d="100"/>
      </p:scale>
      <p:origin x="0" y="-10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BFF56-D00C-FD4B-A68B-FF6E1E26E44C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66211-1F24-DB4D-BAB3-6A812545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6211-1F24-DB4D-BAB3-6A812545EB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6211-1F24-DB4D-BAB3-6A812545EB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6211-1F24-DB4D-BAB3-6A812545EB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0E12-E43E-7B6D-E98C-C99EF590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71B2D-CEB8-3342-1146-53769ED80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22204-5493-2B8C-CD2B-0B115CF64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F4A91-935F-DF51-EF1D-9B4C824BF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6211-1F24-DB4D-BAB3-6A812545EB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4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6211-1F24-DB4D-BAB3-6A812545EB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6211-1F24-DB4D-BAB3-6A812545EB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03AED-FC45-28AE-062B-8DDB6C61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17375-79CF-4E7C-63E4-6A7C3ED08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B5EE5-557F-2865-BABA-6A53DF12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221CA-1A58-AD9C-175C-CA01A828A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6211-1F24-DB4D-BAB3-6A812545EB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8400-3037-9C23-519B-E912F0272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C69B06-289C-A696-78E8-88BBCB37E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0178DE-590E-1B57-2E0A-C62B28CBB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505E8-B2A5-A482-944C-04FE8B112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6211-1F24-DB4D-BAB3-6A812545EB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979CA-3B2E-626B-F1D7-C314D639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97DC06-775C-1933-ADB7-1B3D03FEE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142A3-6CB0-B64E-1AAB-B16D7C377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6D3BC-EF30-1ED3-B008-F58DEB0FC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66211-1F24-DB4D-BAB3-6A812545EB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5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6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2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3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36EC4-5EDD-1793-876B-F1BC15DAB2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24564" b="19186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44D6E-B88F-E0B8-57EC-0DFDFEE64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800" b="0" i="1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Module Guide (MG) </a:t>
            </a:r>
            <a:r>
              <a:rPr lang="en-US" altLang="zh-CN" sz="3800" b="0" i="1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sz="3800" b="0" i="1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CA" altLang="zh-CN" sz="3800" b="0" i="1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3800" b="0" i="1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Module Interface Specification (MIS) </a:t>
            </a:r>
            <a:br>
              <a:rPr lang="en-CA" sz="38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3800" b="0" i="1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3800" b="0" i="1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altLang="zh-CN" sz="3800" b="0" i="1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Re-</a:t>
            </a:r>
            <a:r>
              <a:rPr lang="en-CA" sz="3800" b="0" i="1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ProtGNN</a:t>
            </a:r>
            <a:endParaRPr lang="en-US" sz="3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BB7E6-B192-769D-6B91-505437B90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Presenter: </a:t>
            </a: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Yuanqi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4665-9F62-9339-A714-DD2B4804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1925-5A0F-C774-2109-5D6B1FB4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0734848" cy="8627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MIS: </a:t>
            </a: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CA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Module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(M6)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08AD-F346-8C10-6E26-A3E79221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033084"/>
            <a:ext cx="9651741" cy="248627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Module: </a:t>
            </a:r>
            <a:r>
              <a:rPr lang="en-US" sz="16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trainModule</a:t>
            </a:r>
            <a:endParaRPr lang="en-US" sz="16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Uses</a:t>
            </a:r>
            <a:r>
              <a:rPr lang="en-US" sz="16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: Model Module (M5)</a:t>
            </a:r>
          </a:p>
          <a:p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Syntax: </a:t>
            </a:r>
          </a:p>
          <a:p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1.      Exported Constants: None</a:t>
            </a:r>
          </a:p>
          <a:p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2.      Exported Access Programs: </a:t>
            </a:r>
          </a:p>
          <a:p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Semantics: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State Variables: None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Environment Variables: None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Assumptions: Model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 is instance of M5, </a:t>
            </a:r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loader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 is 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DataLoader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, </a:t>
            </a:r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epochs &gt;= 1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</a:p>
          <a:p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4.      Access Routine Semantics: train(model, loader, epochs, </a:t>
            </a:r>
            <a:r>
              <a:rPr lang="en-CA" sz="16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lr</a:t>
            </a:r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) -- Transition: Iterates over data from loader. Calls </a:t>
            </a:r>
            <a:r>
              <a:rPr lang="en-CA" sz="16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model.forward</a:t>
            </a:r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(data), and computes losses and backpropagate to update model parameters. Output: None.</a:t>
            </a:r>
            <a:endParaRPr lang="en-CA" sz="1600" u="none" strike="noStrike" kern="1200" dirty="0">
              <a:solidFill>
                <a:schemeClr val="dk1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CA" sz="16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5. Local Functions: None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AF660F-17B5-1DBB-5562-E434E5DC0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00310"/>
              </p:ext>
            </p:extLst>
          </p:nvPr>
        </p:nvGraphicFramePr>
        <p:xfrm>
          <a:off x="3829160" y="2033084"/>
          <a:ext cx="8128000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3918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86007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515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585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93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model: M5, </a:t>
                      </a: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loader: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DataLoader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epochs: int, </a:t>
                      </a:r>
                    </a:p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float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0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compute_loss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logits: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troch.Tensor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labels: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torch.Tensor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prototypes: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torch.Tensor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Torch.Tensor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ValueError</a:t>
                      </a:r>
                      <a:r>
                        <a:rPr lang="en-CA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If </a:t>
                      </a:r>
                      <a:r>
                        <a:rPr lang="en-CA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logits.shape</a:t>
                      </a:r>
                      <a:r>
                        <a:rPr lang="en-CA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[0] != </a:t>
                      </a:r>
                      <a:r>
                        <a:rPr lang="en-CA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labels.shape</a:t>
                      </a:r>
                      <a:r>
                        <a:rPr lang="en-CA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[0]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4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24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FA66-3E6C-D113-7CBB-50629FCB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7489308" cy="862749"/>
          </a:xfrm>
        </p:spPr>
        <p:txBody>
          <a:bodyPr>
            <a:normAutofit fontScale="90000"/>
          </a:bodyPr>
          <a:lstStyle/>
          <a:p>
            <a:r>
              <a:rPr lang="en-CA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Re-</a:t>
            </a:r>
            <a:r>
              <a:rPr lang="en-CA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ProtGNN</a:t>
            </a:r>
            <a:r>
              <a:rPr lang="en-CA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FD881-44EE-2BB9-CBE1-6DCFB3AF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575" y="2902153"/>
            <a:ext cx="9651741" cy="526847"/>
          </a:xfrm>
        </p:spPr>
        <p:txBody>
          <a:bodyPr>
            <a:noAutofit/>
          </a:bodyPr>
          <a:lstStyle/>
          <a:p>
            <a:r>
              <a:rPr lang="en-CA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self-explaining Graph Neural Network (GNN) with prototype-based interpretability.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2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26583-C196-D591-4ACC-D428E3888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876C-4ABC-9E46-5D8A-4272458C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7489308" cy="8627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Anticipated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D826-5DA6-B750-9302-1B467DFD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033084"/>
            <a:ext cx="9651741" cy="2486276"/>
          </a:xfrm>
        </p:spPr>
        <p:txBody>
          <a:bodyPr>
            <a:noAutofit/>
          </a:bodyPr>
          <a:lstStyle/>
          <a:p>
            <a:r>
              <a:rPr lang="en-CA" sz="1900" b="1" dirty="0">
                <a:latin typeface="Calibri" panose="020F0502020204030204" pitchFamily="34" charset="0"/>
                <a:cs typeface="Calibri" panose="020F0502020204030204" pitchFamily="34" charset="0"/>
              </a:rPr>
              <a:t>AC1:</a:t>
            </a: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 The dataset format and preprocessing methods.</a:t>
            </a:r>
          </a:p>
          <a:p>
            <a:r>
              <a:rPr lang="en-CA" sz="1900" b="1" dirty="0">
                <a:latin typeface="Calibri" panose="020F0502020204030204" pitchFamily="34" charset="0"/>
                <a:cs typeface="Calibri" panose="020F0502020204030204" pitchFamily="34" charset="0"/>
              </a:rPr>
              <a:t>AC2:</a:t>
            </a: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 The GNN encoders (</a:t>
            </a:r>
            <a:r>
              <a:rPr lang="en-CA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, Graph Convolutional Network, Graph Attention Network).</a:t>
            </a:r>
          </a:p>
          <a:p>
            <a:r>
              <a:rPr lang="en-CA" sz="1900" b="1" dirty="0">
                <a:latin typeface="Calibri" panose="020F0502020204030204" pitchFamily="34" charset="0"/>
                <a:cs typeface="Calibri" panose="020F0502020204030204" pitchFamily="34" charset="0"/>
              </a:rPr>
              <a:t>AC3:</a:t>
            </a: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 The hyperparameters of training procedure.</a:t>
            </a:r>
          </a:p>
          <a:p>
            <a:r>
              <a:rPr lang="en-CA" sz="1900" b="1" dirty="0">
                <a:latin typeface="Calibri" panose="020F0502020204030204" pitchFamily="34" charset="0"/>
                <a:cs typeface="Calibri" panose="020F0502020204030204" pitchFamily="34" charset="0"/>
              </a:rPr>
              <a:t>AC4:</a:t>
            </a: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 The inference process for handling new graph structures.</a:t>
            </a:r>
          </a:p>
          <a:p>
            <a:r>
              <a:rPr lang="en-CA" sz="1900" b="1" dirty="0">
                <a:latin typeface="Calibri" panose="020F0502020204030204" pitchFamily="34" charset="0"/>
                <a:cs typeface="Calibri" panose="020F0502020204030204" pitchFamily="34" charset="0"/>
              </a:rPr>
              <a:t>AC5:</a:t>
            </a: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 The explanation method (e.g., replacing MCTS with another approach).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62E156-7953-8A03-9B9B-C4D781821645}"/>
              </a:ext>
            </a:extLst>
          </p:cNvPr>
          <p:cNvSpPr txBox="1">
            <a:spLocks/>
          </p:cNvSpPr>
          <p:nvPr/>
        </p:nvSpPr>
        <p:spPr>
          <a:xfrm>
            <a:off x="517870" y="4519360"/>
            <a:ext cx="7489308" cy="8627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Unlikely Changes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C3174F-1320-5BE8-102C-F817D94B13B8}"/>
              </a:ext>
            </a:extLst>
          </p:cNvPr>
          <p:cNvSpPr txBox="1">
            <a:spLocks/>
          </p:cNvSpPr>
          <p:nvPr/>
        </p:nvSpPr>
        <p:spPr>
          <a:xfrm>
            <a:off x="517869" y="5609866"/>
            <a:ext cx="9651741" cy="1395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900" b="1" dirty="0">
                <a:latin typeface="Calibri" panose="020F0502020204030204" pitchFamily="34" charset="0"/>
                <a:cs typeface="Calibri" panose="020F0502020204030204" pitchFamily="34" charset="0"/>
              </a:rPr>
              <a:t>UC1:</a:t>
            </a: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 The use of a prototype-based explanation method.</a:t>
            </a:r>
          </a:p>
          <a:p>
            <a:r>
              <a:rPr lang="en-CA" sz="1900" b="1" dirty="0">
                <a:latin typeface="Calibri" panose="020F0502020204030204" pitchFamily="34" charset="0"/>
                <a:cs typeface="Calibri" panose="020F0502020204030204" pitchFamily="34" charset="0"/>
              </a:rPr>
              <a:t>UC2:</a:t>
            </a: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 The requirement for GPU acceleration</a:t>
            </a:r>
            <a:r>
              <a:rPr lang="en-CA" sz="1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0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21B18-877F-F7E0-40FB-CACFA3DE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3B50-7FB6-3DDE-08EE-CD69CEE0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7489308" cy="8627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Decomposition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47192A-4D33-6275-9FA9-8EDB35C46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90442"/>
              </p:ext>
            </p:extLst>
          </p:nvPr>
        </p:nvGraphicFramePr>
        <p:xfrm>
          <a:off x="517869" y="1984934"/>
          <a:ext cx="8128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24179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7575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1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Hardware-Hiding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M1: Hardware-Hiding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5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Behaviour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-Hiding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M2: Control Module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0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M3: Data Module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1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M4: Output/Visualization Module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4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Software Decision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M5: Model Module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0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M6: Training Module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M7: Inference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8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M8: Explanation Module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19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4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5260C-2F66-DD7C-5B02-C26D40983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710F6C-2D1F-BDED-A4FA-BA7975470C8B}"/>
              </a:ext>
            </a:extLst>
          </p:cNvPr>
          <p:cNvSpPr/>
          <p:nvPr/>
        </p:nvSpPr>
        <p:spPr>
          <a:xfrm>
            <a:off x="5200261" y="947057"/>
            <a:ext cx="1791477" cy="657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Hardware-Hiding Module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F9B55F-1C57-C2E9-7D4D-2385B26A4A64}"/>
              </a:ext>
            </a:extLst>
          </p:cNvPr>
          <p:cNvSpPr/>
          <p:nvPr/>
        </p:nvSpPr>
        <p:spPr>
          <a:xfrm>
            <a:off x="1719942" y="2491274"/>
            <a:ext cx="1791477" cy="657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Control Module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9D4A5-EA8A-DE0C-7781-867BD884DA9E}"/>
              </a:ext>
            </a:extLst>
          </p:cNvPr>
          <p:cNvSpPr/>
          <p:nvPr/>
        </p:nvSpPr>
        <p:spPr>
          <a:xfrm>
            <a:off x="5200260" y="2481944"/>
            <a:ext cx="1791477" cy="657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Module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AFD307-AAE0-149B-C74C-7FC0975AB818}"/>
              </a:ext>
            </a:extLst>
          </p:cNvPr>
          <p:cNvSpPr/>
          <p:nvPr/>
        </p:nvSpPr>
        <p:spPr>
          <a:xfrm>
            <a:off x="8888963" y="2491274"/>
            <a:ext cx="1791477" cy="657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Output/Visualization Module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07F06-7E3B-D430-284D-B6C45EC8CA75}"/>
              </a:ext>
            </a:extLst>
          </p:cNvPr>
          <p:cNvSpPr/>
          <p:nvPr/>
        </p:nvSpPr>
        <p:spPr>
          <a:xfrm>
            <a:off x="566056" y="5032311"/>
            <a:ext cx="1791477" cy="657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Model Module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22EAF-6166-201F-0FCF-F41F48F27FBB}"/>
              </a:ext>
            </a:extLst>
          </p:cNvPr>
          <p:cNvSpPr/>
          <p:nvPr/>
        </p:nvSpPr>
        <p:spPr>
          <a:xfrm>
            <a:off x="3408783" y="5032311"/>
            <a:ext cx="1791477" cy="657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Training Module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427AA-ADE7-6C79-143B-746A32E3DF2F}"/>
              </a:ext>
            </a:extLst>
          </p:cNvPr>
          <p:cNvSpPr/>
          <p:nvPr/>
        </p:nvSpPr>
        <p:spPr>
          <a:xfrm>
            <a:off x="6752252" y="5032311"/>
            <a:ext cx="1791477" cy="657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Inference Module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3B0BF6-A174-4E08-447A-A2197EBFC909}"/>
              </a:ext>
            </a:extLst>
          </p:cNvPr>
          <p:cNvSpPr/>
          <p:nvPr/>
        </p:nvSpPr>
        <p:spPr>
          <a:xfrm>
            <a:off x="10095721" y="5032311"/>
            <a:ext cx="1791477" cy="657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Explanation Module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533529A-6227-5801-E999-9DC149BC4CD7}"/>
              </a:ext>
            </a:extLst>
          </p:cNvPr>
          <p:cNvSpPr/>
          <p:nvPr/>
        </p:nvSpPr>
        <p:spPr>
          <a:xfrm rot="19952044">
            <a:off x="2629563" y="1449866"/>
            <a:ext cx="2273561" cy="615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67D0924-C8E8-7177-CC06-C3B769752700}"/>
              </a:ext>
            </a:extLst>
          </p:cNvPr>
          <p:cNvSpPr/>
          <p:nvPr/>
        </p:nvSpPr>
        <p:spPr>
          <a:xfrm rot="12341998">
            <a:off x="7296065" y="1440930"/>
            <a:ext cx="2273561" cy="615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E969949-49F5-B034-3145-832B5D5C1567}"/>
              </a:ext>
            </a:extLst>
          </p:cNvPr>
          <p:cNvSpPr/>
          <p:nvPr/>
        </p:nvSpPr>
        <p:spPr>
          <a:xfrm rot="16200000">
            <a:off x="5767094" y="1767449"/>
            <a:ext cx="657809" cy="545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1425D0D-6C29-DB59-05ED-38F33AA7781D}"/>
              </a:ext>
            </a:extLst>
          </p:cNvPr>
          <p:cNvSpPr/>
          <p:nvPr/>
        </p:nvSpPr>
        <p:spPr>
          <a:xfrm rot="7852293">
            <a:off x="332870" y="4166691"/>
            <a:ext cx="1682423" cy="230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22D240A-60E8-7758-B6AA-B1688A40814F}"/>
              </a:ext>
            </a:extLst>
          </p:cNvPr>
          <p:cNvSpPr/>
          <p:nvPr/>
        </p:nvSpPr>
        <p:spPr>
          <a:xfrm rot="2959392">
            <a:off x="1979242" y="4115975"/>
            <a:ext cx="1682423" cy="243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C74EF5F-EB5D-9257-1696-818918FAC370}"/>
              </a:ext>
            </a:extLst>
          </p:cNvPr>
          <p:cNvSpPr/>
          <p:nvPr/>
        </p:nvSpPr>
        <p:spPr>
          <a:xfrm rot="1250442">
            <a:off x="2787675" y="4180284"/>
            <a:ext cx="3942489" cy="2349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5B0F78CE-BA7A-7A8E-7A0A-08D412309610}"/>
              </a:ext>
            </a:extLst>
          </p:cNvPr>
          <p:cNvSpPr/>
          <p:nvPr/>
        </p:nvSpPr>
        <p:spPr>
          <a:xfrm rot="804979">
            <a:off x="3932175" y="4190737"/>
            <a:ext cx="6204981" cy="269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59519B70-A614-4044-A775-14018BC296E2}"/>
              </a:ext>
            </a:extLst>
          </p:cNvPr>
          <p:cNvSpPr/>
          <p:nvPr/>
        </p:nvSpPr>
        <p:spPr>
          <a:xfrm>
            <a:off x="3802222" y="2552855"/>
            <a:ext cx="1114785" cy="545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5BB4A70-5C64-8CF6-A807-3E20D707281F}"/>
              </a:ext>
            </a:extLst>
          </p:cNvPr>
          <p:cNvSpPr/>
          <p:nvPr/>
        </p:nvSpPr>
        <p:spPr>
          <a:xfrm rot="3631790">
            <a:off x="10334319" y="3890176"/>
            <a:ext cx="1791457" cy="364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D738937-7990-3A4F-F963-7BA212C17F7C}"/>
              </a:ext>
            </a:extLst>
          </p:cNvPr>
          <p:cNvSpPr/>
          <p:nvPr/>
        </p:nvSpPr>
        <p:spPr>
          <a:xfrm rot="10800000" flipV="1">
            <a:off x="2468963" y="5242299"/>
            <a:ext cx="793102" cy="337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7AE7502-94A2-7E08-8A8E-361D27F8A61E}"/>
              </a:ext>
            </a:extLst>
          </p:cNvPr>
          <p:cNvGrpSpPr/>
          <p:nvPr/>
        </p:nvGrpSpPr>
        <p:grpSpPr>
          <a:xfrm>
            <a:off x="1256522" y="5748923"/>
            <a:ext cx="6116761" cy="502587"/>
            <a:chOff x="1461794" y="5748923"/>
            <a:chExt cx="6116761" cy="502587"/>
          </a:xfrm>
        </p:grpSpPr>
        <p:sp>
          <p:nvSpPr>
            <p:cNvPr id="43" name="Bent-Up Arrow 42">
              <a:extLst>
                <a:ext uri="{FF2B5EF4-FFF2-40B4-BE49-F238E27FC236}">
                  <a16:creationId xmlns:a16="http://schemas.microsoft.com/office/drawing/2014/main" id="{0C531360-6B07-1A98-FBAA-DD10D84956BB}"/>
                </a:ext>
              </a:extLst>
            </p:cNvPr>
            <p:cNvSpPr/>
            <p:nvPr/>
          </p:nvSpPr>
          <p:spPr>
            <a:xfrm flipH="1">
              <a:off x="1461794" y="5767460"/>
              <a:ext cx="6116761" cy="484050"/>
            </a:xfrm>
            <a:prstGeom prst="bent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138D7DF-4E38-43DD-8A3B-EA9389FBB852}"/>
                </a:ext>
              </a:extLst>
            </p:cNvPr>
            <p:cNvSpPr/>
            <p:nvPr/>
          </p:nvSpPr>
          <p:spPr>
            <a:xfrm>
              <a:off x="7466588" y="5748923"/>
              <a:ext cx="111967" cy="5025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6" name="Bent-Up Arrow 55">
            <a:extLst>
              <a:ext uri="{FF2B5EF4-FFF2-40B4-BE49-F238E27FC236}">
                <a16:creationId xmlns:a16="http://schemas.microsoft.com/office/drawing/2014/main" id="{FF4C3051-9691-DD60-1BD0-59A9729F3495}"/>
              </a:ext>
            </a:extLst>
          </p:cNvPr>
          <p:cNvSpPr/>
          <p:nvPr/>
        </p:nvSpPr>
        <p:spPr>
          <a:xfrm flipH="1">
            <a:off x="664143" y="5767460"/>
            <a:ext cx="10565906" cy="716612"/>
          </a:xfrm>
          <a:prstGeom prst="bentUpArrow">
            <a:avLst>
              <a:gd name="adj1" fmla="val 25000"/>
              <a:gd name="adj2" fmla="val 25000"/>
              <a:gd name="adj3" fmla="val 235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00F815-0240-661E-350F-6C0EBCD26C19}"/>
              </a:ext>
            </a:extLst>
          </p:cNvPr>
          <p:cNvSpPr/>
          <p:nvPr/>
        </p:nvSpPr>
        <p:spPr>
          <a:xfrm>
            <a:off x="11118082" y="5739143"/>
            <a:ext cx="111967" cy="744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A4CBD0E-6A9B-B914-E669-08F8D44A7D8B}"/>
              </a:ext>
            </a:extLst>
          </p:cNvPr>
          <p:cNvGrpSpPr/>
          <p:nvPr/>
        </p:nvGrpSpPr>
        <p:grpSpPr>
          <a:xfrm>
            <a:off x="2780377" y="3189411"/>
            <a:ext cx="7177190" cy="324898"/>
            <a:chOff x="2780377" y="3189411"/>
            <a:chExt cx="7177190" cy="324898"/>
          </a:xfrm>
        </p:grpSpPr>
        <p:sp>
          <p:nvSpPr>
            <p:cNvPr id="59" name="Bent-Up Arrow 58">
              <a:extLst>
                <a:ext uri="{FF2B5EF4-FFF2-40B4-BE49-F238E27FC236}">
                  <a16:creationId xmlns:a16="http://schemas.microsoft.com/office/drawing/2014/main" id="{E36B5E20-5824-DA76-375B-3082AAEEC105}"/>
                </a:ext>
              </a:extLst>
            </p:cNvPr>
            <p:cNvSpPr/>
            <p:nvPr/>
          </p:nvSpPr>
          <p:spPr>
            <a:xfrm>
              <a:off x="2780377" y="3189411"/>
              <a:ext cx="7177190" cy="324898"/>
            </a:xfrm>
            <a:prstGeom prst="bent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BA4905-046B-323B-7687-16D4CE7D8B82}"/>
                </a:ext>
              </a:extLst>
            </p:cNvPr>
            <p:cNvSpPr/>
            <p:nvPr/>
          </p:nvSpPr>
          <p:spPr>
            <a:xfrm>
              <a:off x="2780378" y="3213843"/>
              <a:ext cx="82463" cy="300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5B899A14-DB3B-3D9C-B5A0-483E62DCDEA3}"/>
              </a:ext>
            </a:extLst>
          </p:cNvPr>
          <p:cNvSpPr/>
          <p:nvPr/>
        </p:nvSpPr>
        <p:spPr>
          <a:xfrm rot="7369177">
            <a:off x="7306512" y="3923458"/>
            <a:ext cx="1952415" cy="3607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Bent-Up Arrow 55">
            <a:extLst>
              <a:ext uri="{FF2B5EF4-FFF2-40B4-BE49-F238E27FC236}">
                <a16:creationId xmlns:a16="http://schemas.microsoft.com/office/drawing/2014/main" id="{9DE08C8A-6002-842E-1B42-F12CB6C0FFEB}"/>
              </a:ext>
            </a:extLst>
          </p:cNvPr>
          <p:cNvSpPr/>
          <p:nvPr/>
        </p:nvSpPr>
        <p:spPr>
          <a:xfrm flipH="1">
            <a:off x="4304520" y="5727549"/>
            <a:ext cx="6630957" cy="261051"/>
          </a:xfrm>
          <a:prstGeom prst="bentUpArrow">
            <a:avLst>
              <a:gd name="adj1" fmla="val 25000"/>
              <a:gd name="adj2" fmla="val 25000"/>
              <a:gd name="adj3" fmla="val 235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8FD42-5E2F-6D40-98A7-E22DE67A9EC3}"/>
              </a:ext>
            </a:extLst>
          </p:cNvPr>
          <p:cNvSpPr/>
          <p:nvPr/>
        </p:nvSpPr>
        <p:spPr>
          <a:xfrm>
            <a:off x="10823510" y="5748923"/>
            <a:ext cx="111967" cy="239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9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9EB2C-99E6-77C7-D20F-B44C46912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F182-B5F7-CE1C-A6A0-CAB8D78D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7489308" cy="8627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AE59A7-F26F-C85E-1876-977EEE7EFBB2}"/>
              </a:ext>
            </a:extLst>
          </p:cNvPr>
          <p:cNvSpPr txBox="1">
            <a:spLocks/>
          </p:cNvSpPr>
          <p:nvPr/>
        </p:nvSpPr>
        <p:spPr>
          <a:xfrm>
            <a:off x="517869" y="1880451"/>
            <a:ext cx="9651741" cy="154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0CB6-5AE7-7609-8B3E-24AA182B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919745"/>
            <a:ext cx="5578131" cy="4747755"/>
          </a:xfrm>
        </p:spPr>
        <p:txBody>
          <a:bodyPr>
            <a:normAutofit/>
          </a:bodyPr>
          <a:lstStyle/>
          <a:p>
            <a:pPr algn="l"/>
            <a:r>
              <a:rPr lang="en-CA" sz="16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M1: Hardware-Hiding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Secrets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interaction between the software and the hardware environment.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Provides an abstraction layer for GPU/CPU execution.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Implementation: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OS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6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M2: Control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Secrets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execution flow of the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Manages the training, inference, and visualization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Implementation: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Re-</a:t>
            </a:r>
            <a:r>
              <a:rPr lang="en-CA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ProtGNN</a:t>
            </a:r>
            <a:endParaRPr lang="en-CA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of </a:t>
            </a:r>
            <a:r>
              <a:rPr lang="en-CA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Main program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01E51D-81C4-B31B-693F-69D1850A462D}"/>
              </a:ext>
            </a:extLst>
          </p:cNvPr>
          <p:cNvSpPr txBox="1">
            <a:spLocks/>
          </p:cNvSpPr>
          <p:nvPr/>
        </p:nvSpPr>
        <p:spPr>
          <a:xfrm>
            <a:off x="6096000" y="1880451"/>
            <a:ext cx="5578131" cy="474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6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M3: Data Module -&gt; </a:t>
            </a:r>
            <a:r>
              <a:rPr lang="en-CA" sz="1600" b="1" i="0" u="none" strike="noStrike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M2: Input Format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Secrets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format of 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input 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 datasets.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Handles dataset loading, preprocessing, and partitioning.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Implementation: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of Module:</a:t>
            </a:r>
            <a:r>
              <a:rPr lang="en-CA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600" b="1" i="0" u="none" strike="noStrike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6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M4: Output/Visualization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Secrets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method used for visualizing model predictions.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Generates visual representations of explanations.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Implementation: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Re-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ProtGNN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of Module:</a:t>
            </a:r>
            <a:r>
              <a:rPr lang="en-CA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9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595CC-1695-B70B-C3D5-C219B2BB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BE6B-53AF-7677-4A11-12279F2F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7489308" cy="8627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93AD32-B7A4-ED4A-FFBC-E5964EE7901D}"/>
              </a:ext>
            </a:extLst>
          </p:cNvPr>
          <p:cNvSpPr txBox="1">
            <a:spLocks/>
          </p:cNvSpPr>
          <p:nvPr/>
        </p:nvSpPr>
        <p:spPr>
          <a:xfrm>
            <a:off x="517869" y="1880451"/>
            <a:ext cx="9651741" cy="154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1363-7C03-1E15-648B-F7AEADD3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919745"/>
            <a:ext cx="5578131" cy="4747755"/>
          </a:xfrm>
        </p:spPr>
        <p:txBody>
          <a:bodyPr>
            <a:normAutofit/>
          </a:bodyPr>
          <a:lstStyle/>
          <a:p>
            <a:pPr algn="l"/>
            <a:r>
              <a:rPr lang="en-CA" sz="16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M5: Model Module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Secrets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architecture of the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Converts input graphs into feature embeddings.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Implementation: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Re-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ProtGNN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of Module: 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 Data Type</a:t>
            </a:r>
            <a:endParaRPr lang="en-CA" sz="16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6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M6: Training Module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Secrets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optimization techniques used in training.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Trains the 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ProtGNN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using supervised and prototype-based losses.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Implementation: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Re-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ProtGNN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of Module: </a:t>
            </a:r>
            <a:r>
              <a:rPr lang="en-CA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endParaRPr lang="en-CA" sz="16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sz="16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4879F9-A823-299C-7170-CA32F377EB09}"/>
              </a:ext>
            </a:extLst>
          </p:cNvPr>
          <p:cNvSpPr txBox="1">
            <a:spLocks/>
          </p:cNvSpPr>
          <p:nvPr/>
        </p:nvSpPr>
        <p:spPr>
          <a:xfrm>
            <a:off x="5911135" y="1841157"/>
            <a:ext cx="6280865" cy="5016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6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M7: Inference Module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Secrets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process of performing inference using the trained model.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Runs inference in evaluation mode and outputs predictions.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Implementation: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Re-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ProtGNN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of Module:</a:t>
            </a:r>
            <a:r>
              <a:rPr lang="en-CA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CA" sz="16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6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M8: Explanation Module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Secrets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Implementation of an algorithm that maps prototype vectors onto a real subgraph.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Updates prototypes to be near real subgraph embeddings, improving interpretability.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Implementation: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Re-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ProtGNN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of Module:</a:t>
            </a:r>
            <a:r>
              <a:rPr lang="en-CA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CA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2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F14EE-DD3F-C1DA-1E33-5991BA2E6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DE82-883E-5EC7-74E0-A891C82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0734848" cy="8627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MIS: </a:t>
            </a: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en-CA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Module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(M2)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BDD1-C1A4-180D-B269-CC80169F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033084"/>
            <a:ext cx="9651741" cy="248627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Module: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mainControl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Hardware-Hiding Module (M1), Data I/O Module (M3), Output/Visualization (M4), Model Module (M5), Training Module (M6), Inference Module (M7), Explanation Module (M8)</a:t>
            </a:r>
          </a:p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Syntax: </a:t>
            </a:r>
          </a:p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1.      Exported Constants: None</a:t>
            </a:r>
          </a:p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2.      Exported Access Programs: </a:t>
            </a:r>
          </a:p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Semantics: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State Variables: model (an instance of M5), data (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dataLoader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), etc.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Environment Variables:</a:t>
            </a:r>
          </a:p>
          <a:p>
            <a:pPr marL="731520" lvl="1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GPU_AVAILABLE: Bool from M1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  <a:r>
              <a:rPr lang="en-CA" sz="1600">
                <a:latin typeface="Calibri" panose="020F0502020204030204" pitchFamily="34" charset="0"/>
                <a:cs typeface="Calibri" panose="020F0502020204030204" pitchFamily="34" charset="0"/>
              </a:rPr>
              <a:t>: Data 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(M3) is functional.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F810CE-EEE1-10B8-770E-CFFC7BAFF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69566"/>
              </p:ext>
            </p:extLst>
          </p:nvPr>
        </p:nvGraphicFramePr>
        <p:xfrm>
          <a:off x="3795994" y="3537609"/>
          <a:ext cx="8128000" cy="94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3918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86007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515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585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9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run_pipeline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FileNotFoundError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other I/O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084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2826A1E-04CE-8519-8462-5E41D7CA479C}"/>
              </a:ext>
            </a:extLst>
          </p:cNvPr>
          <p:cNvSpPr txBox="1"/>
          <p:nvPr/>
        </p:nvSpPr>
        <p:spPr>
          <a:xfrm>
            <a:off x="5952931" y="5042118"/>
            <a:ext cx="5971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4. Access Routine Semantics: </a:t>
            </a:r>
          </a:p>
          <a:p>
            <a:pPr marL="800100" lvl="1" indent="-342900">
              <a:buAutoNum type="arabicPeriod"/>
            </a:pPr>
            <a:r>
              <a:rPr lang="en-CA" sz="1600" b="0" i="0" u="none" strike="noStrike" kern="1200" dirty="0" err="1">
                <a:solidFill>
                  <a:schemeClr val="dk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run_pipeline</a:t>
            </a:r>
            <a:r>
              <a:rPr lang="en-CA" sz="1600" b="0" i="0" u="none" strike="noStrike" kern="1200" dirty="0">
                <a:solidFill>
                  <a:schemeClr val="dk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– Transition</a:t>
            </a:r>
            <a:r>
              <a:rPr lang="en-CA" sz="1600" i="0" u="none" strike="noStrike" kern="1200" dirty="0">
                <a:solidFill>
                  <a:schemeClr val="dk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Loads dataset via M3. Calls M6 for training and calls M7 for inference. Calls M8 to generate explanations. Sends results to M4 (Output/Visualization) to save final logs or images. Output: None.</a:t>
            </a:r>
            <a:endParaRPr lang="en-CA" sz="1600" i="0" u="none" strike="noStrike" kern="1200" dirty="0">
              <a:solidFill>
                <a:schemeClr val="dk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5. Local Functions: None.</a:t>
            </a:r>
          </a:p>
        </p:txBody>
      </p:sp>
    </p:spTree>
    <p:extLst>
      <p:ext uri="{BB962C8B-B14F-4D97-AF65-F5344CB8AC3E}">
        <p14:creationId xmlns:p14="http://schemas.microsoft.com/office/powerpoint/2010/main" val="27701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D8100-1E13-C927-49BE-DBC27FAB3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74D0-08B6-ABAF-BB17-D7EEDAEF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642506"/>
            <a:ext cx="11220041" cy="8627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MIS: </a:t>
            </a:r>
            <a:r>
              <a:rPr lang="en-CA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Output/Visualization Module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(M4)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41B7-C710-8B51-44E6-FC360330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386983"/>
            <a:ext cx="9651741" cy="248627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Module: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visualModule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Hardware-Hiding Module (M1), Inference Module (M7), Explanation Module (M8)</a:t>
            </a:r>
          </a:p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Syntax: </a:t>
            </a:r>
          </a:p>
          <a:p>
            <a:pPr marL="342900" indent="-342900"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Exported Constants: None</a:t>
            </a:r>
          </a:p>
          <a:p>
            <a:pPr marL="342900" indent="-342900"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Exported Access Programs: </a:t>
            </a:r>
          </a:p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Semantics: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State Variables: None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Environment Variables: 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file system for saving figures.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Assumption: 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results: 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has consistent keys (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i.e.,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acc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.). 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Access Routine Semantics: </a:t>
            </a:r>
          </a:p>
          <a:p>
            <a:pPr marL="731520" lvl="1" indent="-457200">
              <a:buFont typeface="Arial" panose="020B0604020202020204" pitchFamily="34" charset="0"/>
              <a:buAutoNum type="arabicPeriod"/>
            </a:pPr>
            <a:r>
              <a:rPr lang="en-CA" sz="1600" b="0" i="0" u="none" strike="noStrike" kern="1200" dirty="0" err="1">
                <a:solidFill>
                  <a:schemeClr val="dk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output_results</a:t>
            </a:r>
            <a:r>
              <a:rPr lang="en-CA" sz="1600" b="0" i="0" u="none" strike="noStrike" kern="1200" dirty="0">
                <a:solidFill>
                  <a:schemeClr val="dk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(results) – Transition: Saves results to log file. Output: None.</a:t>
            </a:r>
          </a:p>
          <a:p>
            <a:pPr marL="731520" lvl="1" indent="-457200">
              <a:buFont typeface="Arial" panose="020B0604020202020204" pitchFamily="34" charset="0"/>
              <a:buAutoNum type="arabicPeriod"/>
            </a:pPr>
            <a:r>
              <a:rPr lang="en-CA" sz="16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save_figure</a:t>
            </a:r>
            <a:r>
              <a:rPr lang="en-CA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(graph, subgraph) – Transition: 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Takes a </a:t>
            </a:r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networkx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graph plus a subgraph node list and writes an image file highlighting them. Output: None.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Local Functions: None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6B0354-A796-67EB-DC89-F217DD58B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55281"/>
              </p:ext>
            </p:extLst>
          </p:nvPr>
        </p:nvGraphicFramePr>
        <p:xfrm>
          <a:off x="3609910" y="2399145"/>
          <a:ext cx="8128000" cy="152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3918647"/>
                    </a:ext>
                  </a:extLst>
                </a:gridCol>
                <a:gridCol w="2177671">
                  <a:extLst>
                    <a:ext uri="{9D8B030D-6E8A-4147-A177-3AD203B41FA5}">
                      <a16:colId xmlns:a16="http://schemas.microsoft.com/office/drawing/2014/main" val="3138600783"/>
                    </a:ext>
                  </a:extLst>
                </a:gridCol>
                <a:gridCol w="1886329">
                  <a:extLst>
                    <a:ext uri="{9D8B030D-6E8A-4147-A177-3AD203B41FA5}">
                      <a16:colId xmlns:a16="http://schemas.microsoft.com/office/drawing/2014/main" val="249515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585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Exceptions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9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output_results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results: </a:t>
                      </a:r>
                      <a:r>
                        <a:rPr lang="en-CA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dict</a:t>
                      </a:r>
                      <a:r>
                        <a:rPr lang="en-CA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(keys: </a:t>
                      </a:r>
                      <a:r>
                        <a:rPr lang="en-CA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</a:t>
                      </a:r>
                      <a:r>
                        <a:rPr lang="en-CA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CA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</a:t>
                      </a:r>
                      <a:r>
                        <a:rPr lang="en-CA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save_figure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graph: </a:t>
                      </a:r>
                      <a:r>
                        <a:rPr lang="en-CA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nx.Graph</a:t>
                      </a:r>
                      <a:r>
                        <a:rPr lang="en-CA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subgraph: list[int]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I/O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9466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992</Words>
  <Application>Microsoft Macintosh PowerPoint</Application>
  <PresentationFormat>Widescreen</PresentationFormat>
  <Paragraphs>166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-webkit-standard</vt:lpstr>
      <vt:lpstr>Aptos</vt:lpstr>
      <vt:lpstr>Arial</vt:lpstr>
      <vt:lpstr>Bierstadt</vt:lpstr>
      <vt:lpstr>Calibri</vt:lpstr>
      <vt:lpstr>GestaltVTI</vt:lpstr>
      <vt:lpstr>Module Guide (MG) +  Module Interface Specification (MIS)  for Re-ProtGNN</vt:lpstr>
      <vt:lpstr>What is Re-ProtGNN?</vt:lpstr>
      <vt:lpstr>Anticipated Changes</vt:lpstr>
      <vt:lpstr>Module Decomposition</vt:lpstr>
      <vt:lpstr>PowerPoint Presentation</vt:lpstr>
      <vt:lpstr>Module Description</vt:lpstr>
      <vt:lpstr>Module Description</vt:lpstr>
      <vt:lpstr>MIS: Control Module (M2)</vt:lpstr>
      <vt:lpstr>MIS: Output/Visualization Module (M4)</vt:lpstr>
      <vt:lpstr>MIS: Training Module (M6)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Yuanqi Xue</dc:creator>
  <cp:lastModifiedBy>Yuanqi Xue</cp:lastModifiedBy>
  <cp:revision>56</cp:revision>
  <dcterms:created xsi:type="dcterms:W3CDTF">2025-03-11T08:05:24Z</dcterms:created>
  <dcterms:modified xsi:type="dcterms:W3CDTF">2025-03-24T04:45:58Z</dcterms:modified>
</cp:coreProperties>
</file>