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diagrams/layout1.xml" ContentType="application/vnd.openxmlformats-officedocument.drawingml.diagramLayout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1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63" r:id="rId3"/>
    <p:sldId id="260" r:id="rId4"/>
    <p:sldId id="262" r:id="rId5"/>
    <p:sldId id="261" r:id="rId6"/>
    <p:sldId id="264" r:id="rId7"/>
    <p:sldId id="273" r:id="rId8"/>
    <p:sldId id="267" r:id="rId9"/>
    <p:sldId id="274" r:id="rId10"/>
    <p:sldId id="269" r:id="rId11"/>
    <p:sldId id="266" r:id="rId12"/>
    <p:sldId id="268" r:id="rId13"/>
    <p:sldId id="271" r:id="rId14"/>
    <p:sldId id="279" r:id="rId15"/>
    <p:sldId id="283" r:id="rId16"/>
    <p:sldId id="280" r:id="rId17"/>
    <p:sldId id="281" r:id="rId18"/>
    <p:sldId id="277" r:id="rId19"/>
    <p:sldId id="275" r:id="rId20"/>
    <p:sldId id="276" r:id="rId2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0" autoAdjust="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A5CD32-4A79-4091-8071-890572FBEA27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444A7865-8DA2-46A4-8324-3ABA71F1E5C0}">
      <dgm:prSet phldrT="[Texte]"/>
      <dgm:spPr/>
      <dgm:t>
        <a:bodyPr/>
        <a:lstStyle/>
        <a:p>
          <a:r>
            <a:rPr lang="fr-FR" b="1" dirty="0" smtClean="0"/>
            <a:t>Projet</a:t>
          </a:r>
          <a:r>
            <a:rPr lang="fr-FR" dirty="0" smtClean="0"/>
            <a:t/>
          </a:r>
          <a:br>
            <a:rPr lang="fr-FR" dirty="0" smtClean="0"/>
          </a:br>
          <a:r>
            <a:rPr lang="fr-FR" i="1" dirty="0" smtClean="0"/>
            <a:t>F Forest</a:t>
          </a:r>
          <a:endParaRPr lang="fr-FR" i="1" dirty="0"/>
        </a:p>
      </dgm:t>
    </dgm:pt>
    <dgm:pt modelId="{139878E9-A960-4440-B9E0-0921396144D3}" type="parTrans" cxnId="{B0BDDD02-3F9A-4D12-BB21-919464B63773}">
      <dgm:prSet/>
      <dgm:spPr/>
      <dgm:t>
        <a:bodyPr/>
        <a:lstStyle/>
        <a:p>
          <a:endParaRPr lang="fr-FR"/>
        </a:p>
      </dgm:t>
    </dgm:pt>
    <dgm:pt modelId="{695F5E33-DE7D-4E2A-91F1-726426FC442A}" type="sibTrans" cxnId="{B0BDDD02-3F9A-4D12-BB21-919464B63773}">
      <dgm:prSet/>
      <dgm:spPr/>
      <dgm:t>
        <a:bodyPr/>
        <a:lstStyle/>
        <a:p>
          <a:endParaRPr lang="fr-FR"/>
        </a:p>
      </dgm:t>
    </dgm:pt>
    <dgm:pt modelId="{1F5B5F4C-2A61-4C8E-AA2F-3E523473FC25}">
      <dgm:prSet phldrT="[Texte]"/>
      <dgm:spPr/>
      <dgm:t>
        <a:bodyPr/>
        <a:lstStyle/>
        <a:p>
          <a:r>
            <a:rPr lang="fr-FR" b="1" dirty="0" smtClean="0"/>
            <a:t>Gestion de Projet</a:t>
          </a:r>
          <a:r>
            <a:rPr lang="fr-FR" dirty="0" smtClean="0"/>
            <a:t/>
          </a:r>
          <a:br>
            <a:rPr lang="fr-FR" dirty="0" smtClean="0"/>
          </a:br>
          <a:r>
            <a:rPr lang="fr-FR" i="1" dirty="0" smtClean="0"/>
            <a:t>R </a:t>
          </a:r>
          <a:r>
            <a:rPr lang="fr-FR" i="1" dirty="0" err="1" smtClean="0"/>
            <a:t>Priem</a:t>
          </a:r>
          <a:endParaRPr lang="fr-FR" i="1" dirty="0"/>
        </a:p>
      </dgm:t>
    </dgm:pt>
    <dgm:pt modelId="{31824548-3084-42AE-8947-6AFD6A8B6457}" type="parTrans" cxnId="{3AA5764A-9811-4E05-A281-549D2119201E}">
      <dgm:prSet/>
      <dgm:spPr/>
      <dgm:t>
        <a:bodyPr/>
        <a:lstStyle/>
        <a:p>
          <a:endParaRPr lang="fr-FR"/>
        </a:p>
      </dgm:t>
    </dgm:pt>
    <dgm:pt modelId="{175D7CA7-0333-4D1B-942F-5A808883012D}" type="sibTrans" cxnId="{3AA5764A-9811-4E05-A281-549D2119201E}">
      <dgm:prSet/>
      <dgm:spPr/>
      <dgm:t>
        <a:bodyPr/>
        <a:lstStyle/>
        <a:p>
          <a:endParaRPr lang="fr-FR"/>
        </a:p>
      </dgm:t>
    </dgm:pt>
    <dgm:pt modelId="{F86DFB38-B4A0-47E6-A165-55987032B721}">
      <dgm:prSet phldrT="[Texte]"/>
      <dgm:spPr/>
      <dgm:t>
        <a:bodyPr/>
        <a:lstStyle/>
        <a:p>
          <a:r>
            <a:rPr lang="fr-FR" b="1" dirty="0" smtClean="0"/>
            <a:t>Gestion du code</a:t>
          </a:r>
          <a:br>
            <a:rPr lang="fr-FR" b="1" dirty="0" smtClean="0"/>
          </a:br>
          <a:r>
            <a:rPr lang="fr-FR" i="1" dirty="0" smtClean="0"/>
            <a:t>Y Wang</a:t>
          </a:r>
          <a:endParaRPr lang="fr-FR" i="1" dirty="0"/>
        </a:p>
      </dgm:t>
    </dgm:pt>
    <dgm:pt modelId="{91AD438C-9CD2-4781-9C31-4002EC39C794}" type="parTrans" cxnId="{BEE58CCC-32F8-4348-A6B5-022E65652401}">
      <dgm:prSet/>
      <dgm:spPr/>
      <dgm:t>
        <a:bodyPr/>
        <a:lstStyle/>
        <a:p>
          <a:endParaRPr lang="fr-FR"/>
        </a:p>
      </dgm:t>
    </dgm:pt>
    <dgm:pt modelId="{4B0E2ED8-C97F-4668-A29A-044C1560036B}" type="sibTrans" cxnId="{BEE58CCC-32F8-4348-A6B5-022E65652401}">
      <dgm:prSet/>
      <dgm:spPr/>
      <dgm:t>
        <a:bodyPr/>
        <a:lstStyle/>
        <a:p>
          <a:endParaRPr lang="fr-FR"/>
        </a:p>
      </dgm:t>
    </dgm:pt>
    <dgm:pt modelId="{3C5AADB6-72BB-4FCE-84A4-A2EFC5ED9A66}">
      <dgm:prSet phldrT="[Texte]"/>
      <dgm:spPr/>
      <dgm:t>
        <a:bodyPr/>
        <a:lstStyle/>
        <a:p>
          <a:r>
            <a:rPr lang="fr-FR" b="1" dirty="0" smtClean="0"/>
            <a:t>Développement</a:t>
          </a:r>
          <a:br>
            <a:rPr lang="fr-FR" b="1" dirty="0" smtClean="0"/>
          </a:br>
          <a:r>
            <a:rPr lang="fr-FR" i="1" dirty="0" smtClean="0"/>
            <a:t>A Lahbabi</a:t>
          </a:r>
          <a:endParaRPr lang="fr-FR" i="1" dirty="0"/>
        </a:p>
      </dgm:t>
    </dgm:pt>
    <dgm:pt modelId="{2EE7A697-6C9D-4236-8B45-ED7DCE0B6D56}" type="parTrans" cxnId="{9BC66FF1-761A-443A-BB14-7722C1FA0B41}">
      <dgm:prSet/>
      <dgm:spPr/>
      <dgm:t>
        <a:bodyPr/>
        <a:lstStyle/>
        <a:p>
          <a:endParaRPr lang="fr-FR"/>
        </a:p>
      </dgm:t>
    </dgm:pt>
    <dgm:pt modelId="{1C7D34D3-16AB-4AA0-B4F4-8286BE0B1E9B}" type="sibTrans" cxnId="{9BC66FF1-761A-443A-BB14-7722C1FA0B41}">
      <dgm:prSet/>
      <dgm:spPr/>
      <dgm:t>
        <a:bodyPr/>
        <a:lstStyle/>
        <a:p>
          <a:endParaRPr lang="fr-FR"/>
        </a:p>
      </dgm:t>
    </dgm:pt>
    <dgm:pt modelId="{E69345CB-2D4C-4A54-A7B2-F68DE8C8512F}">
      <dgm:prSet phldrT="[Texte]"/>
      <dgm:spPr/>
      <dgm:t>
        <a:bodyPr/>
        <a:lstStyle/>
        <a:p>
          <a:r>
            <a:rPr lang="fr-FR" b="1" dirty="0" smtClean="0"/>
            <a:t>Documentation</a:t>
          </a:r>
          <a:br>
            <a:rPr lang="fr-FR" b="1" dirty="0" smtClean="0"/>
          </a:br>
          <a:r>
            <a:rPr lang="fr-FR" i="1" dirty="0" smtClean="0"/>
            <a:t>Q Jacob</a:t>
          </a:r>
          <a:endParaRPr lang="fr-FR" i="1" dirty="0"/>
        </a:p>
      </dgm:t>
    </dgm:pt>
    <dgm:pt modelId="{5BCE662D-3F66-43A4-8D5A-876E32E84DFF}" type="parTrans" cxnId="{A6AFF279-8FCC-4AC5-839B-E39BE71D73CB}">
      <dgm:prSet/>
      <dgm:spPr/>
      <dgm:t>
        <a:bodyPr/>
        <a:lstStyle/>
        <a:p>
          <a:endParaRPr lang="fr-FR"/>
        </a:p>
      </dgm:t>
    </dgm:pt>
    <dgm:pt modelId="{9F6D9F65-73EE-4140-8DA9-07CAFB96750F}" type="sibTrans" cxnId="{A6AFF279-8FCC-4AC5-839B-E39BE71D73CB}">
      <dgm:prSet/>
      <dgm:spPr/>
      <dgm:t>
        <a:bodyPr/>
        <a:lstStyle/>
        <a:p>
          <a:endParaRPr lang="fr-FR"/>
        </a:p>
      </dgm:t>
    </dgm:pt>
    <dgm:pt modelId="{4E814B0E-06C1-4FB5-BDA2-BF52151B2880}">
      <dgm:prSet phldrT="[Texte]"/>
      <dgm:spPr/>
      <dgm:t>
        <a:bodyPr/>
        <a:lstStyle/>
        <a:p>
          <a:r>
            <a:rPr lang="fr-FR" b="1" dirty="0" smtClean="0"/>
            <a:t>Bibliographie</a:t>
          </a:r>
          <a:br>
            <a:rPr lang="fr-FR" b="1" dirty="0" smtClean="0"/>
          </a:br>
          <a:r>
            <a:rPr lang="fr-FR" i="1" dirty="0" smtClean="0"/>
            <a:t>M Baudry</a:t>
          </a:r>
          <a:endParaRPr lang="fr-FR" i="1" dirty="0"/>
        </a:p>
      </dgm:t>
    </dgm:pt>
    <dgm:pt modelId="{2F658E18-02A2-4F89-8A2A-F872686E2214}" type="parTrans" cxnId="{AC4CF135-3048-44A8-94AB-7913B4E868A9}">
      <dgm:prSet/>
      <dgm:spPr/>
      <dgm:t>
        <a:bodyPr/>
        <a:lstStyle/>
        <a:p>
          <a:endParaRPr lang="fr-FR"/>
        </a:p>
      </dgm:t>
    </dgm:pt>
    <dgm:pt modelId="{F72D1D05-6BF9-427B-928C-81153E7779EB}" type="sibTrans" cxnId="{AC4CF135-3048-44A8-94AB-7913B4E868A9}">
      <dgm:prSet/>
      <dgm:spPr/>
      <dgm:t>
        <a:bodyPr/>
        <a:lstStyle/>
        <a:p>
          <a:endParaRPr lang="fr-FR"/>
        </a:p>
      </dgm:t>
    </dgm:pt>
    <dgm:pt modelId="{77E97F99-610B-4FF3-AF84-BF3FBDF7DCB9}">
      <dgm:prSet phldrT="[Texte]"/>
      <dgm:spPr/>
      <dgm:t>
        <a:bodyPr/>
        <a:lstStyle/>
        <a:p>
          <a:r>
            <a:rPr lang="fr-FR" b="1" dirty="0" smtClean="0"/>
            <a:t>Data </a:t>
          </a:r>
          <a:r>
            <a:rPr lang="fr-FR" b="1" dirty="0" err="1" smtClean="0"/>
            <a:t>processing</a:t>
          </a:r>
          <a:r>
            <a:rPr lang="fr-FR" b="1" dirty="0" smtClean="0"/>
            <a:t> et Visualisation</a:t>
          </a:r>
          <a:br>
            <a:rPr lang="fr-FR" b="1" dirty="0" smtClean="0"/>
          </a:br>
          <a:r>
            <a:rPr lang="fr-FR" i="1" dirty="0" smtClean="0"/>
            <a:t>Y Wang</a:t>
          </a:r>
          <a:endParaRPr lang="fr-FR" i="1" dirty="0"/>
        </a:p>
      </dgm:t>
    </dgm:pt>
    <dgm:pt modelId="{3D8D2C37-9F05-4B1B-89F8-F5F3B939D6F3}" type="parTrans" cxnId="{A1E419E4-10E2-4A49-AE55-E7A94B6E901E}">
      <dgm:prSet/>
      <dgm:spPr/>
      <dgm:t>
        <a:bodyPr/>
        <a:lstStyle/>
        <a:p>
          <a:endParaRPr lang="fr-FR"/>
        </a:p>
      </dgm:t>
    </dgm:pt>
    <dgm:pt modelId="{F05EDB90-FA14-4C2D-8F32-3867AA789314}" type="sibTrans" cxnId="{A1E419E4-10E2-4A49-AE55-E7A94B6E901E}">
      <dgm:prSet/>
      <dgm:spPr/>
      <dgm:t>
        <a:bodyPr/>
        <a:lstStyle/>
        <a:p>
          <a:endParaRPr lang="fr-FR"/>
        </a:p>
      </dgm:t>
    </dgm:pt>
    <dgm:pt modelId="{E58FD225-27B6-4530-88EC-69A162B8E7CA}">
      <dgm:prSet phldrT="[Texte]"/>
      <dgm:spPr/>
      <dgm:t>
        <a:bodyPr/>
        <a:lstStyle/>
        <a:p>
          <a:r>
            <a:rPr lang="fr-FR" b="1" dirty="0" smtClean="0"/>
            <a:t>Détection</a:t>
          </a:r>
          <a:br>
            <a:rPr lang="fr-FR" b="1" dirty="0" smtClean="0"/>
          </a:br>
          <a:r>
            <a:rPr lang="fr-FR" i="1" dirty="0" smtClean="0"/>
            <a:t>F Forest</a:t>
          </a:r>
          <a:endParaRPr lang="fr-FR" i="1" dirty="0"/>
        </a:p>
      </dgm:t>
    </dgm:pt>
    <dgm:pt modelId="{79B4A344-E1CF-4867-97F1-322B52E1FFC2}" type="parTrans" cxnId="{D3227033-85EE-4F11-B0F9-6FDA742C4B09}">
      <dgm:prSet/>
      <dgm:spPr/>
      <dgm:t>
        <a:bodyPr/>
        <a:lstStyle/>
        <a:p>
          <a:endParaRPr lang="fr-FR"/>
        </a:p>
      </dgm:t>
    </dgm:pt>
    <dgm:pt modelId="{B45ADEDD-F246-4521-A8FC-82D0FC4E2329}" type="sibTrans" cxnId="{D3227033-85EE-4F11-B0F9-6FDA742C4B09}">
      <dgm:prSet/>
      <dgm:spPr/>
      <dgm:t>
        <a:bodyPr/>
        <a:lstStyle/>
        <a:p>
          <a:endParaRPr lang="fr-FR"/>
        </a:p>
      </dgm:t>
    </dgm:pt>
    <dgm:pt modelId="{885195E8-D7BE-4C06-B501-ACDA1C730D7F}" type="pres">
      <dgm:prSet presAssocID="{6FA5CD32-4A79-4091-8071-890572FBEA2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B0D074E7-6886-4A83-911A-A3AFCF6758D3}" type="pres">
      <dgm:prSet presAssocID="{444A7865-8DA2-46A4-8324-3ABA71F1E5C0}" presName="hierRoot1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266FBED4-7FDD-440D-95A5-D3D48C2EAF28}" type="pres">
      <dgm:prSet presAssocID="{444A7865-8DA2-46A4-8324-3ABA71F1E5C0}" presName="rootComposite1" presStyleCnt="0"/>
      <dgm:spPr/>
      <dgm:t>
        <a:bodyPr/>
        <a:lstStyle/>
        <a:p>
          <a:endParaRPr lang="fr-FR"/>
        </a:p>
      </dgm:t>
    </dgm:pt>
    <dgm:pt modelId="{142E4259-686A-4F6E-A219-029C8B6F888E}" type="pres">
      <dgm:prSet presAssocID="{444A7865-8DA2-46A4-8324-3ABA71F1E5C0}" presName="rootText1" presStyleLbl="node0" presStyleIdx="0" presStyleCnt="1" custLinFactNeighborX="-10631" custLinFactNeighborY="1159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9C7DC0B-EB79-41C2-9509-25B5029BE08A}" type="pres">
      <dgm:prSet presAssocID="{444A7865-8DA2-46A4-8324-3ABA71F1E5C0}" presName="rootConnector1" presStyleLbl="node1" presStyleIdx="0" presStyleCnt="0"/>
      <dgm:spPr/>
      <dgm:t>
        <a:bodyPr/>
        <a:lstStyle/>
        <a:p>
          <a:endParaRPr lang="fr-FR"/>
        </a:p>
      </dgm:t>
    </dgm:pt>
    <dgm:pt modelId="{7BC8522E-4DA1-48AD-B010-5EBB64D881BB}" type="pres">
      <dgm:prSet presAssocID="{444A7865-8DA2-46A4-8324-3ABA71F1E5C0}" presName="hierChild2" presStyleCnt="0"/>
      <dgm:spPr/>
      <dgm:t>
        <a:bodyPr/>
        <a:lstStyle/>
        <a:p>
          <a:endParaRPr lang="fr-FR"/>
        </a:p>
      </dgm:t>
    </dgm:pt>
    <dgm:pt modelId="{5CE76936-2952-45DD-BF81-8434AF5AE1AF}" type="pres">
      <dgm:prSet presAssocID="{31824548-3084-42AE-8947-6AFD6A8B6457}" presName="Name37" presStyleLbl="parChTrans1D2" presStyleIdx="0" presStyleCnt="5"/>
      <dgm:spPr/>
      <dgm:t>
        <a:bodyPr/>
        <a:lstStyle/>
        <a:p>
          <a:endParaRPr lang="fr-FR"/>
        </a:p>
      </dgm:t>
    </dgm:pt>
    <dgm:pt modelId="{AD37CA63-15B8-4CBC-B774-73AABC193BDE}" type="pres">
      <dgm:prSet presAssocID="{1F5B5F4C-2A61-4C8E-AA2F-3E523473F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2E05BD40-E9B2-47C1-AA79-D62D98175D76}" type="pres">
      <dgm:prSet presAssocID="{1F5B5F4C-2A61-4C8E-AA2F-3E523473FC25}" presName="rootComposite" presStyleCnt="0"/>
      <dgm:spPr/>
      <dgm:t>
        <a:bodyPr/>
        <a:lstStyle/>
        <a:p>
          <a:endParaRPr lang="fr-FR"/>
        </a:p>
      </dgm:t>
    </dgm:pt>
    <dgm:pt modelId="{50994B2A-6327-45E8-A907-3E8A4BE823D3}" type="pres">
      <dgm:prSet presAssocID="{1F5B5F4C-2A61-4C8E-AA2F-3E523473FC25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350851E-05CE-476E-B520-C9DDB56B135D}" type="pres">
      <dgm:prSet presAssocID="{1F5B5F4C-2A61-4C8E-AA2F-3E523473FC25}" presName="rootConnector" presStyleLbl="node2" presStyleIdx="0" presStyleCnt="5"/>
      <dgm:spPr/>
      <dgm:t>
        <a:bodyPr/>
        <a:lstStyle/>
        <a:p>
          <a:endParaRPr lang="fr-FR"/>
        </a:p>
      </dgm:t>
    </dgm:pt>
    <dgm:pt modelId="{A552EA70-C51C-492C-B9D7-17383A9E95A3}" type="pres">
      <dgm:prSet presAssocID="{1F5B5F4C-2A61-4C8E-AA2F-3E523473FC25}" presName="hierChild4" presStyleCnt="0"/>
      <dgm:spPr/>
      <dgm:t>
        <a:bodyPr/>
        <a:lstStyle/>
        <a:p>
          <a:endParaRPr lang="fr-FR"/>
        </a:p>
      </dgm:t>
    </dgm:pt>
    <dgm:pt modelId="{65C795A2-699A-4D6C-865C-7C1F848006AF}" type="pres">
      <dgm:prSet presAssocID="{1F5B5F4C-2A61-4C8E-AA2F-3E523473FC25}" presName="hierChild5" presStyleCnt="0"/>
      <dgm:spPr/>
      <dgm:t>
        <a:bodyPr/>
        <a:lstStyle/>
        <a:p>
          <a:endParaRPr lang="fr-FR"/>
        </a:p>
      </dgm:t>
    </dgm:pt>
    <dgm:pt modelId="{65ABF144-4469-4CFA-9D31-BDC6EF2428C8}" type="pres">
      <dgm:prSet presAssocID="{91AD438C-9CD2-4781-9C31-4002EC39C794}" presName="Name37" presStyleLbl="parChTrans1D2" presStyleIdx="1" presStyleCnt="5"/>
      <dgm:spPr/>
      <dgm:t>
        <a:bodyPr/>
        <a:lstStyle/>
        <a:p>
          <a:endParaRPr lang="fr-FR"/>
        </a:p>
      </dgm:t>
    </dgm:pt>
    <dgm:pt modelId="{2B5A0BE4-572B-4E71-B358-C98DABF01C47}" type="pres">
      <dgm:prSet presAssocID="{F86DFB38-B4A0-47E6-A165-55987032B721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559FAFB8-DF5A-4DAF-AB39-106925F00B46}" type="pres">
      <dgm:prSet presAssocID="{F86DFB38-B4A0-47E6-A165-55987032B721}" presName="rootComposite" presStyleCnt="0"/>
      <dgm:spPr/>
      <dgm:t>
        <a:bodyPr/>
        <a:lstStyle/>
        <a:p>
          <a:endParaRPr lang="fr-FR"/>
        </a:p>
      </dgm:t>
    </dgm:pt>
    <dgm:pt modelId="{DA1E827D-3458-44BD-85F2-32F0A448792F}" type="pres">
      <dgm:prSet presAssocID="{F86DFB38-B4A0-47E6-A165-55987032B721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0B7990E-2B79-46E9-8E0A-FB178376C3E1}" type="pres">
      <dgm:prSet presAssocID="{F86DFB38-B4A0-47E6-A165-55987032B721}" presName="rootConnector" presStyleLbl="node2" presStyleIdx="1" presStyleCnt="5"/>
      <dgm:spPr/>
      <dgm:t>
        <a:bodyPr/>
        <a:lstStyle/>
        <a:p>
          <a:endParaRPr lang="fr-FR"/>
        </a:p>
      </dgm:t>
    </dgm:pt>
    <dgm:pt modelId="{FC9A854A-DCB0-4A68-8FF2-B85A15FC7BA3}" type="pres">
      <dgm:prSet presAssocID="{F86DFB38-B4A0-47E6-A165-55987032B721}" presName="hierChild4" presStyleCnt="0"/>
      <dgm:spPr/>
      <dgm:t>
        <a:bodyPr/>
        <a:lstStyle/>
        <a:p>
          <a:endParaRPr lang="fr-FR"/>
        </a:p>
      </dgm:t>
    </dgm:pt>
    <dgm:pt modelId="{94889143-F553-4FBC-867A-C5BE446D1B2D}" type="pres">
      <dgm:prSet presAssocID="{F86DFB38-B4A0-47E6-A165-55987032B721}" presName="hierChild5" presStyleCnt="0"/>
      <dgm:spPr/>
      <dgm:t>
        <a:bodyPr/>
        <a:lstStyle/>
        <a:p>
          <a:endParaRPr lang="fr-FR"/>
        </a:p>
      </dgm:t>
    </dgm:pt>
    <dgm:pt modelId="{0E609146-01DB-4401-826D-E1527AC39B3D}" type="pres">
      <dgm:prSet presAssocID="{2EE7A697-6C9D-4236-8B45-ED7DCE0B6D56}" presName="Name37" presStyleLbl="parChTrans1D2" presStyleIdx="2" presStyleCnt="5"/>
      <dgm:spPr/>
      <dgm:t>
        <a:bodyPr/>
        <a:lstStyle/>
        <a:p>
          <a:endParaRPr lang="fr-FR"/>
        </a:p>
      </dgm:t>
    </dgm:pt>
    <dgm:pt modelId="{04E14119-32BF-4028-BD8F-425B1DC1D56E}" type="pres">
      <dgm:prSet presAssocID="{3C5AADB6-72BB-4FCE-84A4-A2EFC5ED9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9A8029F9-5C6A-45EA-8027-31F08C035A18}" type="pres">
      <dgm:prSet presAssocID="{3C5AADB6-72BB-4FCE-84A4-A2EFC5ED9A66}" presName="rootComposite" presStyleCnt="0"/>
      <dgm:spPr/>
      <dgm:t>
        <a:bodyPr/>
        <a:lstStyle/>
        <a:p>
          <a:endParaRPr lang="fr-FR"/>
        </a:p>
      </dgm:t>
    </dgm:pt>
    <dgm:pt modelId="{20BCCF02-4BAD-41B3-829B-DB375D141B00}" type="pres">
      <dgm:prSet presAssocID="{3C5AADB6-72BB-4FCE-84A4-A2EFC5ED9A66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AB1FBD8-81E5-42B4-952B-9562DD11E12B}" type="pres">
      <dgm:prSet presAssocID="{3C5AADB6-72BB-4FCE-84A4-A2EFC5ED9A66}" presName="rootConnector" presStyleLbl="node2" presStyleIdx="2" presStyleCnt="5"/>
      <dgm:spPr/>
      <dgm:t>
        <a:bodyPr/>
        <a:lstStyle/>
        <a:p>
          <a:endParaRPr lang="fr-FR"/>
        </a:p>
      </dgm:t>
    </dgm:pt>
    <dgm:pt modelId="{D4333740-B68A-4EFF-8DFE-CA27C2AE99D5}" type="pres">
      <dgm:prSet presAssocID="{3C5AADB6-72BB-4FCE-84A4-A2EFC5ED9A66}" presName="hierChild4" presStyleCnt="0"/>
      <dgm:spPr/>
      <dgm:t>
        <a:bodyPr/>
        <a:lstStyle/>
        <a:p>
          <a:endParaRPr lang="fr-FR"/>
        </a:p>
      </dgm:t>
    </dgm:pt>
    <dgm:pt modelId="{5DD28620-819E-4364-8540-F8248FFAD403}" type="pres">
      <dgm:prSet presAssocID="{3D8D2C37-9F05-4B1B-89F8-F5F3B939D6F3}" presName="Name37" presStyleLbl="parChTrans1D3" presStyleIdx="0" presStyleCnt="2"/>
      <dgm:spPr/>
      <dgm:t>
        <a:bodyPr/>
        <a:lstStyle/>
        <a:p>
          <a:endParaRPr lang="fr-FR"/>
        </a:p>
      </dgm:t>
    </dgm:pt>
    <dgm:pt modelId="{E5E45530-8F8F-4626-A22D-2F5CFCDD7900}" type="pres">
      <dgm:prSet presAssocID="{77E97F99-610B-4FF3-AF84-BF3FBDF7DCB9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C24B3544-7FF8-4FCD-A4BF-31D02603B85B}" type="pres">
      <dgm:prSet presAssocID="{77E97F99-610B-4FF3-AF84-BF3FBDF7DCB9}" presName="rootComposite" presStyleCnt="0"/>
      <dgm:spPr/>
      <dgm:t>
        <a:bodyPr/>
        <a:lstStyle/>
        <a:p>
          <a:endParaRPr lang="fr-FR"/>
        </a:p>
      </dgm:t>
    </dgm:pt>
    <dgm:pt modelId="{2AA623D5-E069-4AA1-9CE4-E8307F243054}" type="pres">
      <dgm:prSet presAssocID="{77E97F99-610B-4FF3-AF84-BF3FBDF7DCB9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1F80D57-6E64-42BF-9311-55E37177781B}" type="pres">
      <dgm:prSet presAssocID="{77E97F99-610B-4FF3-AF84-BF3FBDF7DCB9}" presName="rootConnector" presStyleLbl="node3" presStyleIdx="0" presStyleCnt="2"/>
      <dgm:spPr/>
      <dgm:t>
        <a:bodyPr/>
        <a:lstStyle/>
        <a:p>
          <a:endParaRPr lang="fr-FR"/>
        </a:p>
      </dgm:t>
    </dgm:pt>
    <dgm:pt modelId="{57A4CD66-3EFF-423F-9BB2-3E6D51AE361C}" type="pres">
      <dgm:prSet presAssocID="{77E97F99-610B-4FF3-AF84-BF3FBDF7DCB9}" presName="hierChild4" presStyleCnt="0"/>
      <dgm:spPr/>
      <dgm:t>
        <a:bodyPr/>
        <a:lstStyle/>
        <a:p>
          <a:endParaRPr lang="fr-FR"/>
        </a:p>
      </dgm:t>
    </dgm:pt>
    <dgm:pt modelId="{16A2745B-CC6C-4C16-8793-E55885878BB3}" type="pres">
      <dgm:prSet presAssocID="{77E97F99-610B-4FF3-AF84-BF3FBDF7DCB9}" presName="hierChild5" presStyleCnt="0"/>
      <dgm:spPr/>
      <dgm:t>
        <a:bodyPr/>
        <a:lstStyle/>
        <a:p>
          <a:endParaRPr lang="fr-FR"/>
        </a:p>
      </dgm:t>
    </dgm:pt>
    <dgm:pt modelId="{85CA1EC7-2A0B-4C9C-A6D0-43E4D3D4DF48}" type="pres">
      <dgm:prSet presAssocID="{79B4A344-E1CF-4867-97F1-322B52E1FFC2}" presName="Name37" presStyleLbl="parChTrans1D3" presStyleIdx="1" presStyleCnt="2"/>
      <dgm:spPr/>
      <dgm:t>
        <a:bodyPr/>
        <a:lstStyle/>
        <a:p>
          <a:endParaRPr lang="fr-FR"/>
        </a:p>
      </dgm:t>
    </dgm:pt>
    <dgm:pt modelId="{8D363481-9BAC-433B-881D-40F67F2D570C}" type="pres">
      <dgm:prSet presAssocID="{E58FD225-27B6-4530-88EC-69A162B8E7CA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170BE6AA-A261-4B22-9F13-A66856F3E588}" type="pres">
      <dgm:prSet presAssocID="{E58FD225-27B6-4530-88EC-69A162B8E7CA}" presName="rootComposite" presStyleCnt="0"/>
      <dgm:spPr/>
      <dgm:t>
        <a:bodyPr/>
        <a:lstStyle/>
        <a:p>
          <a:endParaRPr lang="fr-FR"/>
        </a:p>
      </dgm:t>
    </dgm:pt>
    <dgm:pt modelId="{DD550BCD-075D-487A-8A3B-513DFEC98545}" type="pres">
      <dgm:prSet presAssocID="{E58FD225-27B6-4530-88EC-69A162B8E7CA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A870FC7-9815-4440-BB75-F2F4074787D6}" type="pres">
      <dgm:prSet presAssocID="{E58FD225-27B6-4530-88EC-69A162B8E7CA}" presName="rootConnector" presStyleLbl="node3" presStyleIdx="1" presStyleCnt="2"/>
      <dgm:spPr/>
      <dgm:t>
        <a:bodyPr/>
        <a:lstStyle/>
        <a:p>
          <a:endParaRPr lang="fr-FR"/>
        </a:p>
      </dgm:t>
    </dgm:pt>
    <dgm:pt modelId="{2D23421F-0FE7-45C3-80AF-C3BF2449FE5B}" type="pres">
      <dgm:prSet presAssocID="{E58FD225-27B6-4530-88EC-69A162B8E7CA}" presName="hierChild4" presStyleCnt="0"/>
      <dgm:spPr/>
      <dgm:t>
        <a:bodyPr/>
        <a:lstStyle/>
        <a:p>
          <a:endParaRPr lang="fr-FR"/>
        </a:p>
      </dgm:t>
    </dgm:pt>
    <dgm:pt modelId="{9AF6A57B-75AB-408A-BBC4-ADD83E5EA002}" type="pres">
      <dgm:prSet presAssocID="{E58FD225-27B6-4530-88EC-69A162B8E7CA}" presName="hierChild5" presStyleCnt="0"/>
      <dgm:spPr/>
      <dgm:t>
        <a:bodyPr/>
        <a:lstStyle/>
        <a:p>
          <a:endParaRPr lang="fr-FR"/>
        </a:p>
      </dgm:t>
    </dgm:pt>
    <dgm:pt modelId="{84A3A0D5-746A-444A-BC4D-AAD2E43F175B}" type="pres">
      <dgm:prSet presAssocID="{3C5AADB6-72BB-4FCE-84A4-A2EFC5ED9A66}" presName="hierChild5" presStyleCnt="0"/>
      <dgm:spPr/>
      <dgm:t>
        <a:bodyPr/>
        <a:lstStyle/>
        <a:p>
          <a:endParaRPr lang="fr-FR"/>
        </a:p>
      </dgm:t>
    </dgm:pt>
    <dgm:pt modelId="{2E9C63D6-6A86-42E0-8B71-02AB78161BC0}" type="pres">
      <dgm:prSet presAssocID="{5BCE662D-3F66-43A4-8D5A-876E32E84DFF}" presName="Name37" presStyleLbl="parChTrans1D2" presStyleIdx="3" presStyleCnt="5"/>
      <dgm:spPr/>
      <dgm:t>
        <a:bodyPr/>
        <a:lstStyle/>
        <a:p>
          <a:endParaRPr lang="fr-FR"/>
        </a:p>
      </dgm:t>
    </dgm:pt>
    <dgm:pt modelId="{B438EC90-B184-48F5-B20D-A3F21E661ECC}" type="pres">
      <dgm:prSet presAssocID="{E69345CB-2D4C-4A54-A7B2-F68DE8C8512F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992F1712-0E99-49D5-8C38-452D9736EE48}" type="pres">
      <dgm:prSet presAssocID="{E69345CB-2D4C-4A54-A7B2-F68DE8C8512F}" presName="rootComposite" presStyleCnt="0"/>
      <dgm:spPr/>
      <dgm:t>
        <a:bodyPr/>
        <a:lstStyle/>
        <a:p>
          <a:endParaRPr lang="fr-FR"/>
        </a:p>
      </dgm:t>
    </dgm:pt>
    <dgm:pt modelId="{A4F4E0B4-F627-4218-A48C-AA7EE86E206D}" type="pres">
      <dgm:prSet presAssocID="{E69345CB-2D4C-4A54-A7B2-F68DE8C8512F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5C4B59C-8096-4D28-A9A8-31CE1E6C414E}" type="pres">
      <dgm:prSet presAssocID="{E69345CB-2D4C-4A54-A7B2-F68DE8C8512F}" presName="rootConnector" presStyleLbl="node2" presStyleIdx="3" presStyleCnt="5"/>
      <dgm:spPr/>
      <dgm:t>
        <a:bodyPr/>
        <a:lstStyle/>
        <a:p>
          <a:endParaRPr lang="fr-FR"/>
        </a:p>
      </dgm:t>
    </dgm:pt>
    <dgm:pt modelId="{A7641047-C9FB-487D-B70E-E7CCE365AC72}" type="pres">
      <dgm:prSet presAssocID="{E69345CB-2D4C-4A54-A7B2-F68DE8C8512F}" presName="hierChild4" presStyleCnt="0"/>
      <dgm:spPr/>
      <dgm:t>
        <a:bodyPr/>
        <a:lstStyle/>
        <a:p>
          <a:endParaRPr lang="fr-FR"/>
        </a:p>
      </dgm:t>
    </dgm:pt>
    <dgm:pt modelId="{6563043A-00BB-4D1E-BAB8-629BC5D86B64}" type="pres">
      <dgm:prSet presAssocID="{E69345CB-2D4C-4A54-A7B2-F68DE8C8512F}" presName="hierChild5" presStyleCnt="0"/>
      <dgm:spPr/>
      <dgm:t>
        <a:bodyPr/>
        <a:lstStyle/>
        <a:p>
          <a:endParaRPr lang="fr-FR"/>
        </a:p>
      </dgm:t>
    </dgm:pt>
    <dgm:pt modelId="{9561B7A6-469D-4222-9FEE-C90F3D1D61A0}" type="pres">
      <dgm:prSet presAssocID="{2F658E18-02A2-4F89-8A2A-F872686E2214}" presName="Name37" presStyleLbl="parChTrans1D2" presStyleIdx="4" presStyleCnt="5"/>
      <dgm:spPr/>
      <dgm:t>
        <a:bodyPr/>
        <a:lstStyle/>
        <a:p>
          <a:endParaRPr lang="fr-FR"/>
        </a:p>
      </dgm:t>
    </dgm:pt>
    <dgm:pt modelId="{C2CAB329-F42B-4EA0-91E5-5F94A13874CD}" type="pres">
      <dgm:prSet presAssocID="{4E814B0E-06C1-4FB5-BDA2-BF52151B2880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0B977959-A639-4177-8032-58A95BF3E073}" type="pres">
      <dgm:prSet presAssocID="{4E814B0E-06C1-4FB5-BDA2-BF52151B2880}" presName="rootComposite" presStyleCnt="0"/>
      <dgm:spPr/>
      <dgm:t>
        <a:bodyPr/>
        <a:lstStyle/>
        <a:p>
          <a:endParaRPr lang="fr-FR"/>
        </a:p>
      </dgm:t>
    </dgm:pt>
    <dgm:pt modelId="{1064CE66-84C8-4ABF-A219-6CE3DC0326BF}" type="pres">
      <dgm:prSet presAssocID="{4E814B0E-06C1-4FB5-BDA2-BF52151B2880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240C91F-EED5-404A-86EF-39AEBCF75CBB}" type="pres">
      <dgm:prSet presAssocID="{4E814B0E-06C1-4FB5-BDA2-BF52151B2880}" presName="rootConnector" presStyleLbl="node2" presStyleIdx="4" presStyleCnt="5"/>
      <dgm:spPr/>
      <dgm:t>
        <a:bodyPr/>
        <a:lstStyle/>
        <a:p>
          <a:endParaRPr lang="fr-FR"/>
        </a:p>
      </dgm:t>
    </dgm:pt>
    <dgm:pt modelId="{EBCE58E7-007D-4F95-9533-D0181CDA7511}" type="pres">
      <dgm:prSet presAssocID="{4E814B0E-06C1-4FB5-BDA2-BF52151B2880}" presName="hierChild4" presStyleCnt="0"/>
      <dgm:spPr/>
      <dgm:t>
        <a:bodyPr/>
        <a:lstStyle/>
        <a:p>
          <a:endParaRPr lang="fr-FR"/>
        </a:p>
      </dgm:t>
    </dgm:pt>
    <dgm:pt modelId="{888A2193-101D-44A9-9A57-8ECF60EA2925}" type="pres">
      <dgm:prSet presAssocID="{4E814B0E-06C1-4FB5-BDA2-BF52151B2880}" presName="hierChild5" presStyleCnt="0"/>
      <dgm:spPr/>
      <dgm:t>
        <a:bodyPr/>
        <a:lstStyle/>
        <a:p>
          <a:endParaRPr lang="fr-FR"/>
        </a:p>
      </dgm:t>
    </dgm:pt>
    <dgm:pt modelId="{B544B614-EF9B-47E0-8D19-2AEE22CE23E4}" type="pres">
      <dgm:prSet presAssocID="{444A7865-8DA2-46A4-8324-3ABA71F1E5C0}" presName="hierChild3" presStyleCnt="0"/>
      <dgm:spPr/>
      <dgm:t>
        <a:bodyPr/>
        <a:lstStyle/>
        <a:p>
          <a:endParaRPr lang="fr-FR"/>
        </a:p>
      </dgm:t>
    </dgm:pt>
  </dgm:ptLst>
  <dgm:cxnLst>
    <dgm:cxn modelId="{A1E419E4-10E2-4A49-AE55-E7A94B6E901E}" srcId="{3C5AADB6-72BB-4FCE-84A4-A2EFC5ED9A66}" destId="{77E97F99-610B-4FF3-AF84-BF3FBDF7DCB9}" srcOrd="0" destOrd="0" parTransId="{3D8D2C37-9F05-4B1B-89F8-F5F3B939D6F3}" sibTransId="{F05EDB90-FA14-4C2D-8F32-3867AA789314}"/>
    <dgm:cxn modelId="{4645E380-A2B7-43F1-A4C2-377C453D99C2}" type="presOf" srcId="{77E97F99-610B-4FF3-AF84-BF3FBDF7DCB9}" destId="{2AA623D5-E069-4AA1-9CE4-E8307F243054}" srcOrd="0" destOrd="0" presId="urn:microsoft.com/office/officeart/2005/8/layout/orgChart1"/>
    <dgm:cxn modelId="{E92DF2F3-924D-48F0-A426-5A06A43E0F5F}" type="presOf" srcId="{E69345CB-2D4C-4A54-A7B2-F68DE8C8512F}" destId="{D5C4B59C-8096-4D28-A9A8-31CE1E6C414E}" srcOrd="1" destOrd="0" presId="urn:microsoft.com/office/officeart/2005/8/layout/orgChart1"/>
    <dgm:cxn modelId="{E8A4402C-7FCB-4529-BE9A-363A3DDC1673}" type="presOf" srcId="{2F658E18-02A2-4F89-8A2A-F872686E2214}" destId="{9561B7A6-469D-4222-9FEE-C90F3D1D61A0}" srcOrd="0" destOrd="0" presId="urn:microsoft.com/office/officeart/2005/8/layout/orgChart1"/>
    <dgm:cxn modelId="{B7E0037D-28BB-4158-8E9D-F499F93619CD}" type="presOf" srcId="{E58FD225-27B6-4530-88EC-69A162B8E7CA}" destId="{DD550BCD-075D-487A-8A3B-513DFEC98545}" srcOrd="0" destOrd="0" presId="urn:microsoft.com/office/officeart/2005/8/layout/orgChart1"/>
    <dgm:cxn modelId="{292BCA33-8EA8-4DDF-A755-E75220EFA3DA}" type="presOf" srcId="{E58FD225-27B6-4530-88EC-69A162B8E7CA}" destId="{2A870FC7-9815-4440-BB75-F2F4074787D6}" srcOrd="1" destOrd="0" presId="urn:microsoft.com/office/officeart/2005/8/layout/orgChart1"/>
    <dgm:cxn modelId="{A6AFF279-8FCC-4AC5-839B-E39BE71D73CB}" srcId="{444A7865-8DA2-46A4-8324-3ABA71F1E5C0}" destId="{E69345CB-2D4C-4A54-A7B2-F68DE8C8512F}" srcOrd="3" destOrd="0" parTransId="{5BCE662D-3F66-43A4-8D5A-876E32E84DFF}" sibTransId="{9F6D9F65-73EE-4140-8DA9-07CAFB96750F}"/>
    <dgm:cxn modelId="{53F8166D-997A-4D90-BAF0-60199EA899C0}" type="presOf" srcId="{F86DFB38-B4A0-47E6-A165-55987032B721}" destId="{E0B7990E-2B79-46E9-8E0A-FB178376C3E1}" srcOrd="1" destOrd="0" presId="urn:microsoft.com/office/officeart/2005/8/layout/orgChart1"/>
    <dgm:cxn modelId="{28F937C1-9492-45BE-B984-5FE3BC308645}" type="presOf" srcId="{1F5B5F4C-2A61-4C8E-AA2F-3E523473FC25}" destId="{50994B2A-6327-45E8-A907-3E8A4BE823D3}" srcOrd="0" destOrd="0" presId="urn:microsoft.com/office/officeart/2005/8/layout/orgChart1"/>
    <dgm:cxn modelId="{B0BDDD02-3F9A-4D12-BB21-919464B63773}" srcId="{6FA5CD32-4A79-4091-8071-890572FBEA27}" destId="{444A7865-8DA2-46A4-8324-3ABA71F1E5C0}" srcOrd="0" destOrd="0" parTransId="{139878E9-A960-4440-B9E0-0921396144D3}" sibTransId="{695F5E33-DE7D-4E2A-91F1-726426FC442A}"/>
    <dgm:cxn modelId="{D3227033-85EE-4F11-B0F9-6FDA742C4B09}" srcId="{3C5AADB6-72BB-4FCE-84A4-A2EFC5ED9A66}" destId="{E58FD225-27B6-4530-88EC-69A162B8E7CA}" srcOrd="1" destOrd="0" parTransId="{79B4A344-E1CF-4867-97F1-322B52E1FFC2}" sibTransId="{B45ADEDD-F246-4521-A8FC-82D0FC4E2329}"/>
    <dgm:cxn modelId="{06322702-26D7-4D14-8CF4-E8018BA11718}" type="presOf" srcId="{6FA5CD32-4A79-4091-8071-890572FBEA27}" destId="{885195E8-D7BE-4C06-B501-ACDA1C730D7F}" srcOrd="0" destOrd="0" presId="urn:microsoft.com/office/officeart/2005/8/layout/orgChart1"/>
    <dgm:cxn modelId="{3AA5764A-9811-4E05-A281-549D2119201E}" srcId="{444A7865-8DA2-46A4-8324-3ABA71F1E5C0}" destId="{1F5B5F4C-2A61-4C8E-AA2F-3E523473FC25}" srcOrd="0" destOrd="0" parTransId="{31824548-3084-42AE-8947-6AFD6A8B6457}" sibTransId="{175D7CA7-0333-4D1B-942F-5A808883012D}"/>
    <dgm:cxn modelId="{9BC66FF1-761A-443A-BB14-7722C1FA0B41}" srcId="{444A7865-8DA2-46A4-8324-3ABA71F1E5C0}" destId="{3C5AADB6-72BB-4FCE-84A4-A2EFC5ED9A66}" srcOrd="2" destOrd="0" parTransId="{2EE7A697-6C9D-4236-8B45-ED7DCE0B6D56}" sibTransId="{1C7D34D3-16AB-4AA0-B4F4-8286BE0B1E9B}"/>
    <dgm:cxn modelId="{3AA8B665-85C0-4368-81DB-9D8922127850}" type="presOf" srcId="{91AD438C-9CD2-4781-9C31-4002EC39C794}" destId="{65ABF144-4469-4CFA-9D31-BDC6EF2428C8}" srcOrd="0" destOrd="0" presId="urn:microsoft.com/office/officeart/2005/8/layout/orgChart1"/>
    <dgm:cxn modelId="{8232A5B6-A313-4133-B419-456D80E3402E}" type="presOf" srcId="{4E814B0E-06C1-4FB5-BDA2-BF52151B2880}" destId="{B240C91F-EED5-404A-86EF-39AEBCF75CBB}" srcOrd="1" destOrd="0" presId="urn:microsoft.com/office/officeart/2005/8/layout/orgChart1"/>
    <dgm:cxn modelId="{DB74BF49-1EE9-463D-B916-84044B2C096D}" type="presOf" srcId="{1F5B5F4C-2A61-4C8E-AA2F-3E523473FC25}" destId="{5350851E-05CE-476E-B520-C9DDB56B135D}" srcOrd="1" destOrd="0" presId="urn:microsoft.com/office/officeart/2005/8/layout/orgChart1"/>
    <dgm:cxn modelId="{CB771BF7-53B4-4A53-8780-2B3DFFDCA828}" type="presOf" srcId="{3C5AADB6-72BB-4FCE-84A4-A2EFC5ED9A66}" destId="{CAB1FBD8-81E5-42B4-952B-9562DD11E12B}" srcOrd="1" destOrd="0" presId="urn:microsoft.com/office/officeart/2005/8/layout/orgChart1"/>
    <dgm:cxn modelId="{D9B6CD1D-B723-43CA-AA27-67D7AB981200}" type="presOf" srcId="{3C5AADB6-72BB-4FCE-84A4-A2EFC5ED9A66}" destId="{20BCCF02-4BAD-41B3-829B-DB375D141B00}" srcOrd="0" destOrd="0" presId="urn:microsoft.com/office/officeart/2005/8/layout/orgChart1"/>
    <dgm:cxn modelId="{E062D261-EC89-4771-82DB-458BAD74CB95}" type="presOf" srcId="{2EE7A697-6C9D-4236-8B45-ED7DCE0B6D56}" destId="{0E609146-01DB-4401-826D-E1527AC39B3D}" srcOrd="0" destOrd="0" presId="urn:microsoft.com/office/officeart/2005/8/layout/orgChart1"/>
    <dgm:cxn modelId="{0214DB04-1C29-4441-BDB3-CA828AE6F895}" type="presOf" srcId="{F86DFB38-B4A0-47E6-A165-55987032B721}" destId="{DA1E827D-3458-44BD-85F2-32F0A448792F}" srcOrd="0" destOrd="0" presId="urn:microsoft.com/office/officeart/2005/8/layout/orgChart1"/>
    <dgm:cxn modelId="{AC4CF135-3048-44A8-94AB-7913B4E868A9}" srcId="{444A7865-8DA2-46A4-8324-3ABA71F1E5C0}" destId="{4E814B0E-06C1-4FB5-BDA2-BF52151B2880}" srcOrd="4" destOrd="0" parTransId="{2F658E18-02A2-4F89-8A2A-F872686E2214}" sibTransId="{F72D1D05-6BF9-427B-928C-81153E7779EB}"/>
    <dgm:cxn modelId="{BEE58CCC-32F8-4348-A6B5-022E65652401}" srcId="{444A7865-8DA2-46A4-8324-3ABA71F1E5C0}" destId="{F86DFB38-B4A0-47E6-A165-55987032B721}" srcOrd="1" destOrd="0" parTransId="{91AD438C-9CD2-4781-9C31-4002EC39C794}" sibTransId="{4B0E2ED8-C97F-4668-A29A-044C1560036B}"/>
    <dgm:cxn modelId="{A76810B1-7D58-4509-B5DE-DD10E9849B0D}" type="presOf" srcId="{79B4A344-E1CF-4867-97F1-322B52E1FFC2}" destId="{85CA1EC7-2A0B-4C9C-A6D0-43E4D3D4DF48}" srcOrd="0" destOrd="0" presId="urn:microsoft.com/office/officeart/2005/8/layout/orgChart1"/>
    <dgm:cxn modelId="{516A0C18-B8F7-4508-8B5D-66426B3AEE07}" type="presOf" srcId="{77E97F99-610B-4FF3-AF84-BF3FBDF7DCB9}" destId="{11F80D57-6E64-42BF-9311-55E37177781B}" srcOrd="1" destOrd="0" presId="urn:microsoft.com/office/officeart/2005/8/layout/orgChart1"/>
    <dgm:cxn modelId="{F7B9F1B9-8E61-4BD2-B54E-A9FC23E9490A}" type="presOf" srcId="{444A7865-8DA2-46A4-8324-3ABA71F1E5C0}" destId="{C9C7DC0B-EB79-41C2-9509-25B5029BE08A}" srcOrd="1" destOrd="0" presId="urn:microsoft.com/office/officeart/2005/8/layout/orgChart1"/>
    <dgm:cxn modelId="{10F8A043-63EF-46FB-A0AA-2D3F3FBD66E8}" type="presOf" srcId="{3D8D2C37-9F05-4B1B-89F8-F5F3B939D6F3}" destId="{5DD28620-819E-4364-8540-F8248FFAD403}" srcOrd="0" destOrd="0" presId="urn:microsoft.com/office/officeart/2005/8/layout/orgChart1"/>
    <dgm:cxn modelId="{7F6FCF5E-E627-4C2E-84E6-4466B16D1B94}" type="presOf" srcId="{31824548-3084-42AE-8947-6AFD6A8B6457}" destId="{5CE76936-2952-45DD-BF81-8434AF5AE1AF}" srcOrd="0" destOrd="0" presId="urn:microsoft.com/office/officeart/2005/8/layout/orgChart1"/>
    <dgm:cxn modelId="{477F644A-5F61-40C7-A9F8-B48DBDAD36C2}" type="presOf" srcId="{444A7865-8DA2-46A4-8324-3ABA71F1E5C0}" destId="{142E4259-686A-4F6E-A219-029C8B6F888E}" srcOrd="0" destOrd="0" presId="urn:microsoft.com/office/officeart/2005/8/layout/orgChart1"/>
    <dgm:cxn modelId="{2B7CB788-1B68-4E9F-BEEF-4B1697C4566A}" type="presOf" srcId="{4E814B0E-06C1-4FB5-BDA2-BF52151B2880}" destId="{1064CE66-84C8-4ABF-A219-6CE3DC0326BF}" srcOrd="0" destOrd="0" presId="urn:microsoft.com/office/officeart/2005/8/layout/orgChart1"/>
    <dgm:cxn modelId="{FFB72A9D-CB0B-49FD-8284-79DEE41675B3}" type="presOf" srcId="{5BCE662D-3F66-43A4-8D5A-876E32E84DFF}" destId="{2E9C63D6-6A86-42E0-8B71-02AB78161BC0}" srcOrd="0" destOrd="0" presId="urn:microsoft.com/office/officeart/2005/8/layout/orgChart1"/>
    <dgm:cxn modelId="{16D0A61A-5914-4416-B8AD-4CF143ACF8C7}" type="presOf" srcId="{E69345CB-2D4C-4A54-A7B2-F68DE8C8512F}" destId="{A4F4E0B4-F627-4218-A48C-AA7EE86E206D}" srcOrd="0" destOrd="0" presId="urn:microsoft.com/office/officeart/2005/8/layout/orgChart1"/>
    <dgm:cxn modelId="{8675F231-6EA1-4A0B-B422-14DF17E49F77}" type="presParOf" srcId="{885195E8-D7BE-4C06-B501-ACDA1C730D7F}" destId="{B0D074E7-6886-4A83-911A-A3AFCF6758D3}" srcOrd="0" destOrd="0" presId="urn:microsoft.com/office/officeart/2005/8/layout/orgChart1"/>
    <dgm:cxn modelId="{C67D404E-C3C0-4596-858F-581ADC72BFFE}" type="presParOf" srcId="{B0D074E7-6886-4A83-911A-A3AFCF6758D3}" destId="{266FBED4-7FDD-440D-95A5-D3D48C2EAF28}" srcOrd="0" destOrd="0" presId="urn:microsoft.com/office/officeart/2005/8/layout/orgChart1"/>
    <dgm:cxn modelId="{7CBF6203-8974-4E15-92EA-E0A1AE127EEF}" type="presParOf" srcId="{266FBED4-7FDD-440D-95A5-D3D48C2EAF28}" destId="{142E4259-686A-4F6E-A219-029C8B6F888E}" srcOrd="0" destOrd="0" presId="urn:microsoft.com/office/officeart/2005/8/layout/orgChart1"/>
    <dgm:cxn modelId="{0A0FEBE3-6F5A-4E02-A393-25F92DE9B1AF}" type="presParOf" srcId="{266FBED4-7FDD-440D-95A5-D3D48C2EAF28}" destId="{C9C7DC0B-EB79-41C2-9509-25B5029BE08A}" srcOrd="1" destOrd="0" presId="urn:microsoft.com/office/officeart/2005/8/layout/orgChart1"/>
    <dgm:cxn modelId="{D1CE9B6F-4C21-49EA-BAC2-CB83759E48E8}" type="presParOf" srcId="{B0D074E7-6886-4A83-911A-A3AFCF6758D3}" destId="{7BC8522E-4DA1-48AD-B010-5EBB64D881BB}" srcOrd="1" destOrd="0" presId="urn:microsoft.com/office/officeart/2005/8/layout/orgChart1"/>
    <dgm:cxn modelId="{071139E8-792E-448E-B66C-26D4853667DC}" type="presParOf" srcId="{7BC8522E-4DA1-48AD-B010-5EBB64D881BB}" destId="{5CE76936-2952-45DD-BF81-8434AF5AE1AF}" srcOrd="0" destOrd="0" presId="urn:microsoft.com/office/officeart/2005/8/layout/orgChart1"/>
    <dgm:cxn modelId="{AB878BFB-3EA8-410F-AE24-06AD4BB7934B}" type="presParOf" srcId="{7BC8522E-4DA1-48AD-B010-5EBB64D881BB}" destId="{AD37CA63-15B8-4CBC-B774-73AABC193BDE}" srcOrd="1" destOrd="0" presId="urn:microsoft.com/office/officeart/2005/8/layout/orgChart1"/>
    <dgm:cxn modelId="{3B1BCEA0-0EE7-41F9-AAE5-6F855C8D939E}" type="presParOf" srcId="{AD37CA63-15B8-4CBC-B774-73AABC193BDE}" destId="{2E05BD40-E9B2-47C1-AA79-D62D98175D76}" srcOrd="0" destOrd="0" presId="urn:microsoft.com/office/officeart/2005/8/layout/orgChart1"/>
    <dgm:cxn modelId="{EA05DAB3-4B63-4AA7-B109-0A83EDC0E321}" type="presParOf" srcId="{2E05BD40-E9B2-47C1-AA79-D62D98175D76}" destId="{50994B2A-6327-45E8-A907-3E8A4BE823D3}" srcOrd="0" destOrd="0" presId="urn:microsoft.com/office/officeart/2005/8/layout/orgChart1"/>
    <dgm:cxn modelId="{E305B7A5-B8A5-466B-A22E-88FBB11903CB}" type="presParOf" srcId="{2E05BD40-E9B2-47C1-AA79-D62D98175D76}" destId="{5350851E-05CE-476E-B520-C9DDB56B135D}" srcOrd="1" destOrd="0" presId="urn:microsoft.com/office/officeart/2005/8/layout/orgChart1"/>
    <dgm:cxn modelId="{A0BB1836-675E-4EF9-BD89-C3622DB696A4}" type="presParOf" srcId="{AD37CA63-15B8-4CBC-B774-73AABC193BDE}" destId="{A552EA70-C51C-492C-B9D7-17383A9E95A3}" srcOrd="1" destOrd="0" presId="urn:microsoft.com/office/officeart/2005/8/layout/orgChart1"/>
    <dgm:cxn modelId="{5440D90B-9B51-4DC0-A228-C6EE0DA09FDD}" type="presParOf" srcId="{AD37CA63-15B8-4CBC-B774-73AABC193BDE}" destId="{65C795A2-699A-4D6C-865C-7C1F848006AF}" srcOrd="2" destOrd="0" presId="urn:microsoft.com/office/officeart/2005/8/layout/orgChart1"/>
    <dgm:cxn modelId="{21784534-82FF-444D-B949-F1166E10FD49}" type="presParOf" srcId="{7BC8522E-4DA1-48AD-B010-5EBB64D881BB}" destId="{65ABF144-4469-4CFA-9D31-BDC6EF2428C8}" srcOrd="2" destOrd="0" presId="urn:microsoft.com/office/officeart/2005/8/layout/orgChart1"/>
    <dgm:cxn modelId="{81C940B0-18B4-4CA6-B2D0-6A0C8E6BAF69}" type="presParOf" srcId="{7BC8522E-4DA1-48AD-B010-5EBB64D881BB}" destId="{2B5A0BE4-572B-4E71-B358-C98DABF01C47}" srcOrd="3" destOrd="0" presId="urn:microsoft.com/office/officeart/2005/8/layout/orgChart1"/>
    <dgm:cxn modelId="{7C24FFD9-E8F1-4228-9C30-D8039C3871C2}" type="presParOf" srcId="{2B5A0BE4-572B-4E71-B358-C98DABF01C47}" destId="{559FAFB8-DF5A-4DAF-AB39-106925F00B46}" srcOrd="0" destOrd="0" presId="urn:microsoft.com/office/officeart/2005/8/layout/orgChart1"/>
    <dgm:cxn modelId="{7ED6A670-CBB2-4AA6-95BF-2F581C5EEADF}" type="presParOf" srcId="{559FAFB8-DF5A-4DAF-AB39-106925F00B46}" destId="{DA1E827D-3458-44BD-85F2-32F0A448792F}" srcOrd="0" destOrd="0" presId="urn:microsoft.com/office/officeart/2005/8/layout/orgChart1"/>
    <dgm:cxn modelId="{8C5E6CE8-2F46-430D-B589-F2B572CD76E5}" type="presParOf" srcId="{559FAFB8-DF5A-4DAF-AB39-106925F00B46}" destId="{E0B7990E-2B79-46E9-8E0A-FB178376C3E1}" srcOrd="1" destOrd="0" presId="urn:microsoft.com/office/officeart/2005/8/layout/orgChart1"/>
    <dgm:cxn modelId="{5918B0AE-947B-4ED6-8D74-03C59C75A0D8}" type="presParOf" srcId="{2B5A0BE4-572B-4E71-B358-C98DABF01C47}" destId="{FC9A854A-DCB0-4A68-8FF2-B85A15FC7BA3}" srcOrd="1" destOrd="0" presId="urn:microsoft.com/office/officeart/2005/8/layout/orgChart1"/>
    <dgm:cxn modelId="{2229DA18-6214-48C3-AFF3-192DCC34CBE8}" type="presParOf" srcId="{2B5A0BE4-572B-4E71-B358-C98DABF01C47}" destId="{94889143-F553-4FBC-867A-C5BE446D1B2D}" srcOrd="2" destOrd="0" presId="urn:microsoft.com/office/officeart/2005/8/layout/orgChart1"/>
    <dgm:cxn modelId="{AF733E0F-62A4-4D04-92EB-BED738CF2112}" type="presParOf" srcId="{7BC8522E-4DA1-48AD-B010-5EBB64D881BB}" destId="{0E609146-01DB-4401-826D-E1527AC39B3D}" srcOrd="4" destOrd="0" presId="urn:microsoft.com/office/officeart/2005/8/layout/orgChart1"/>
    <dgm:cxn modelId="{D2561172-E2EF-4F3B-9EAD-788BBF68A80B}" type="presParOf" srcId="{7BC8522E-4DA1-48AD-B010-5EBB64D881BB}" destId="{04E14119-32BF-4028-BD8F-425B1DC1D56E}" srcOrd="5" destOrd="0" presId="urn:microsoft.com/office/officeart/2005/8/layout/orgChart1"/>
    <dgm:cxn modelId="{01CE8A45-BF7A-4B14-B8E0-AFAF6DB6A2E3}" type="presParOf" srcId="{04E14119-32BF-4028-BD8F-425B1DC1D56E}" destId="{9A8029F9-5C6A-45EA-8027-31F08C035A18}" srcOrd="0" destOrd="0" presId="urn:microsoft.com/office/officeart/2005/8/layout/orgChart1"/>
    <dgm:cxn modelId="{34CD92A3-4768-45C8-A141-74431B999DB1}" type="presParOf" srcId="{9A8029F9-5C6A-45EA-8027-31F08C035A18}" destId="{20BCCF02-4BAD-41B3-829B-DB375D141B00}" srcOrd="0" destOrd="0" presId="urn:microsoft.com/office/officeart/2005/8/layout/orgChart1"/>
    <dgm:cxn modelId="{BE200C3B-4397-4B01-BDCA-ED9A8B6570C9}" type="presParOf" srcId="{9A8029F9-5C6A-45EA-8027-31F08C035A18}" destId="{CAB1FBD8-81E5-42B4-952B-9562DD11E12B}" srcOrd="1" destOrd="0" presId="urn:microsoft.com/office/officeart/2005/8/layout/orgChart1"/>
    <dgm:cxn modelId="{364542E6-E5E3-40B6-BC5E-B2C84CF984F9}" type="presParOf" srcId="{04E14119-32BF-4028-BD8F-425B1DC1D56E}" destId="{D4333740-B68A-4EFF-8DFE-CA27C2AE99D5}" srcOrd="1" destOrd="0" presId="urn:microsoft.com/office/officeart/2005/8/layout/orgChart1"/>
    <dgm:cxn modelId="{CD37168F-FA1F-460A-A61C-427BBCDF50D7}" type="presParOf" srcId="{D4333740-B68A-4EFF-8DFE-CA27C2AE99D5}" destId="{5DD28620-819E-4364-8540-F8248FFAD403}" srcOrd="0" destOrd="0" presId="urn:microsoft.com/office/officeart/2005/8/layout/orgChart1"/>
    <dgm:cxn modelId="{AAE463F0-69CE-4321-8293-BD1A5302F1D4}" type="presParOf" srcId="{D4333740-B68A-4EFF-8DFE-CA27C2AE99D5}" destId="{E5E45530-8F8F-4626-A22D-2F5CFCDD7900}" srcOrd="1" destOrd="0" presId="urn:microsoft.com/office/officeart/2005/8/layout/orgChart1"/>
    <dgm:cxn modelId="{958E23E9-1E0F-454C-AF3A-37D6972241F8}" type="presParOf" srcId="{E5E45530-8F8F-4626-A22D-2F5CFCDD7900}" destId="{C24B3544-7FF8-4FCD-A4BF-31D02603B85B}" srcOrd="0" destOrd="0" presId="urn:microsoft.com/office/officeart/2005/8/layout/orgChart1"/>
    <dgm:cxn modelId="{75A4B102-963C-43AC-85B6-1302C5294EC1}" type="presParOf" srcId="{C24B3544-7FF8-4FCD-A4BF-31D02603B85B}" destId="{2AA623D5-E069-4AA1-9CE4-E8307F243054}" srcOrd="0" destOrd="0" presId="urn:microsoft.com/office/officeart/2005/8/layout/orgChart1"/>
    <dgm:cxn modelId="{DD534932-65AC-4B86-8BFF-D919E89F371C}" type="presParOf" srcId="{C24B3544-7FF8-4FCD-A4BF-31D02603B85B}" destId="{11F80D57-6E64-42BF-9311-55E37177781B}" srcOrd="1" destOrd="0" presId="urn:microsoft.com/office/officeart/2005/8/layout/orgChart1"/>
    <dgm:cxn modelId="{EB7B437C-0E55-4343-BD73-07DF260F3E0C}" type="presParOf" srcId="{E5E45530-8F8F-4626-A22D-2F5CFCDD7900}" destId="{57A4CD66-3EFF-423F-9BB2-3E6D51AE361C}" srcOrd="1" destOrd="0" presId="urn:microsoft.com/office/officeart/2005/8/layout/orgChart1"/>
    <dgm:cxn modelId="{EA36E134-BBE1-4EB0-9258-284F85A34C56}" type="presParOf" srcId="{E5E45530-8F8F-4626-A22D-2F5CFCDD7900}" destId="{16A2745B-CC6C-4C16-8793-E55885878BB3}" srcOrd="2" destOrd="0" presId="urn:microsoft.com/office/officeart/2005/8/layout/orgChart1"/>
    <dgm:cxn modelId="{45E1FEA9-D486-4E48-9013-CB554C150E98}" type="presParOf" srcId="{D4333740-B68A-4EFF-8DFE-CA27C2AE99D5}" destId="{85CA1EC7-2A0B-4C9C-A6D0-43E4D3D4DF48}" srcOrd="2" destOrd="0" presId="urn:microsoft.com/office/officeart/2005/8/layout/orgChart1"/>
    <dgm:cxn modelId="{5DA3A61E-B730-45DC-9A06-C3F8267E321C}" type="presParOf" srcId="{D4333740-B68A-4EFF-8DFE-CA27C2AE99D5}" destId="{8D363481-9BAC-433B-881D-40F67F2D570C}" srcOrd="3" destOrd="0" presId="urn:microsoft.com/office/officeart/2005/8/layout/orgChart1"/>
    <dgm:cxn modelId="{2046E5ED-A177-4537-B38D-5B664342CEE9}" type="presParOf" srcId="{8D363481-9BAC-433B-881D-40F67F2D570C}" destId="{170BE6AA-A261-4B22-9F13-A66856F3E588}" srcOrd="0" destOrd="0" presId="urn:microsoft.com/office/officeart/2005/8/layout/orgChart1"/>
    <dgm:cxn modelId="{1809AF4E-E347-47F7-9B84-CC8DD74B42F1}" type="presParOf" srcId="{170BE6AA-A261-4B22-9F13-A66856F3E588}" destId="{DD550BCD-075D-487A-8A3B-513DFEC98545}" srcOrd="0" destOrd="0" presId="urn:microsoft.com/office/officeart/2005/8/layout/orgChart1"/>
    <dgm:cxn modelId="{CAF2FC98-B54E-4018-95BD-7EE6CC25A3DC}" type="presParOf" srcId="{170BE6AA-A261-4B22-9F13-A66856F3E588}" destId="{2A870FC7-9815-4440-BB75-F2F4074787D6}" srcOrd="1" destOrd="0" presId="urn:microsoft.com/office/officeart/2005/8/layout/orgChart1"/>
    <dgm:cxn modelId="{DF61C515-CC7B-492C-8074-1724E88070B2}" type="presParOf" srcId="{8D363481-9BAC-433B-881D-40F67F2D570C}" destId="{2D23421F-0FE7-45C3-80AF-C3BF2449FE5B}" srcOrd="1" destOrd="0" presId="urn:microsoft.com/office/officeart/2005/8/layout/orgChart1"/>
    <dgm:cxn modelId="{798155B3-1764-4F83-8C28-07983B40A0E6}" type="presParOf" srcId="{8D363481-9BAC-433B-881D-40F67F2D570C}" destId="{9AF6A57B-75AB-408A-BBC4-ADD83E5EA002}" srcOrd="2" destOrd="0" presId="urn:microsoft.com/office/officeart/2005/8/layout/orgChart1"/>
    <dgm:cxn modelId="{1549235C-F4E6-4BEF-8C57-9FB556249A0A}" type="presParOf" srcId="{04E14119-32BF-4028-BD8F-425B1DC1D56E}" destId="{84A3A0D5-746A-444A-BC4D-AAD2E43F175B}" srcOrd="2" destOrd="0" presId="urn:microsoft.com/office/officeart/2005/8/layout/orgChart1"/>
    <dgm:cxn modelId="{B31C09EF-1409-485E-B37C-B7CEE3F2E0CC}" type="presParOf" srcId="{7BC8522E-4DA1-48AD-B010-5EBB64D881BB}" destId="{2E9C63D6-6A86-42E0-8B71-02AB78161BC0}" srcOrd="6" destOrd="0" presId="urn:microsoft.com/office/officeart/2005/8/layout/orgChart1"/>
    <dgm:cxn modelId="{37EF2779-AA3C-412D-B771-BCF0CB412F32}" type="presParOf" srcId="{7BC8522E-4DA1-48AD-B010-5EBB64D881BB}" destId="{B438EC90-B184-48F5-B20D-A3F21E661ECC}" srcOrd="7" destOrd="0" presId="urn:microsoft.com/office/officeart/2005/8/layout/orgChart1"/>
    <dgm:cxn modelId="{E20159F5-9CE0-4CDC-951B-49A193B5284B}" type="presParOf" srcId="{B438EC90-B184-48F5-B20D-A3F21E661ECC}" destId="{992F1712-0E99-49D5-8C38-452D9736EE48}" srcOrd="0" destOrd="0" presId="urn:microsoft.com/office/officeart/2005/8/layout/orgChart1"/>
    <dgm:cxn modelId="{28D95FD5-D0E7-4B97-8B36-1E0975B836F3}" type="presParOf" srcId="{992F1712-0E99-49D5-8C38-452D9736EE48}" destId="{A4F4E0B4-F627-4218-A48C-AA7EE86E206D}" srcOrd="0" destOrd="0" presId="urn:microsoft.com/office/officeart/2005/8/layout/orgChart1"/>
    <dgm:cxn modelId="{17ABF4AB-67FA-42A9-8FEF-4E025E64587A}" type="presParOf" srcId="{992F1712-0E99-49D5-8C38-452D9736EE48}" destId="{D5C4B59C-8096-4D28-A9A8-31CE1E6C414E}" srcOrd="1" destOrd="0" presId="urn:microsoft.com/office/officeart/2005/8/layout/orgChart1"/>
    <dgm:cxn modelId="{54DC53A9-96F2-46BC-B179-AA11375534A1}" type="presParOf" srcId="{B438EC90-B184-48F5-B20D-A3F21E661ECC}" destId="{A7641047-C9FB-487D-B70E-E7CCE365AC72}" srcOrd="1" destOrd="0" presId="urn:microsoft.com/office/officeart/2005/8/layout/orgChart1"/>
    <dgm:cxn modelId="{C5452FB0-4DFF-4EBE-9650-FBB8CE3601B9}" type="presParOf" srcId="{B438EC90-B184-48F5-B20D-A3F21E661ECC}" destId="{6563043A-00BB-4D1E-BAB8-629BC5D86B64}" srcOrd="2" destOrd="0" presId="urn:microsoft.com/office/officeart/2005/8/layout/orgChart1"/>
    <dgm:cxn modelId="{2F301B61-04EA-4761-9F97-48EFAFA72591}" type="presParOf" srcId="{7BC8522E-4DA1-48AD-B010-5EBB64D881BB}" destId="{9561B7A6-469D-4222-9FEE-C90F3D1D61A0}" srcOrd="8" destOrd="0" presId="urn:microsoft.com/office/officeart/2005/8/layout/orgChart1"/>
    <dgm:cxn modelId="{C5414805-2FF4-49A8-8414-7CB93E16085A}" type="presParOf" srcId="{7BC8522E-4DA1-48AD-B010-5EBB64D881BB}" destId="{C2CAB329-F42B-4EA0-91E5-5F94A13874CD}" srcOrd="9" destOrd="0" presId="urn:microsoft.com/office/officeart/2005/8/layout/orgChart1"/>
    <dgm:cxn modelId="{0BBD72C9-A870-4D75-9D20-6C66FE737FD1}" type="presParOf" srcId="{C2CAB329-F42B-4EA0-91E5-5F94A13874CD}" destId="{0B977959-A639-4177-8032-58A95BF3E073}" srcOrd="0" destOrd="0" presId="urn:microsoft.com/office/officeart/2005/8/layout/orgChart1"/>
    <dgm:cxn modelId="{6D67B4C9-4999-4A5E-B154-5EE3CE70B586}" type="presParOf" srcId="{0B977959-A639-4177-8032-58A95BF3E073}" destId="{1064CE66-84C8-4ABF-A219-6CE3DC0326BF}" srcOrd="0" destOrd="0" presId="urn:microsoft.com/office/officeart/2005/8/layout/orgChart1"/>
    <dgm:cxn modelId="{DD3BF632-2450-4A7D-94AE-401E8F0DEA29}" type="presParOf" srcId="{0B977959-A639-4177-8032-58A95BF3E073}" destId="{B240C91F-EED5-404A-86EF-39AEBCF75CBB}" srcOrd="1" destOrd="0" presId="urn:microsoft.com/office/officeart/2005/8/layout/orgChart1"/>
    <dgm:cxn modelId="{8004A3C3-3B42-4F80-806F-E348CAAEBE2C}" type="presParOf" srcId="{C2CAB329-F42B-4EA0-91E5-5F94A13874CD}" destId="{EBCE58E7-007D-4F95-9533-D0181CDA7511}" srcOrd="1" destOrd="0" presId="urn:microsoft.com/office/officeart/2005/8/layout/orgChart1"/>
    <dgm:cxn modelId="{3049CB19-1B4D-4FEA-B3DF-E43DB0F81FBD}" type="presParOf" srcId="{C2CAB329-F42B-4EA0-91E5-5F94A13874CD}" destId="{888A2193-101D-44A9-9A57-8ECF60EA2925}" srcOrd="2" destOrd="0" presId="urn:microsoft.com/office/officeart/2005/8/layout/orgChart1"/>
    <dgm:cxn modelId="{58D8E3D3-9C41-4D3E-817F-887B16EC5988}" type="presParOf" srcId="{B0D074E7-6886-4A83-911A-A3AFCF6758D3}" destId="{B544B614-EF9B-47E0-8D19-2AEE22CE23E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561B7A6-469D-4222-9FEE-C90F3D1D61A0}">
      <dsp:nvSpPr>
        <dsp:cNvPr id="0" name=""/>
        <dsp:cNvSpPr/>
      </dsp:nvSpPr>
      <dsp:spPr>
        <a:xfrm>
          <a:off x="3965015" y="1400388"/>
          <a:ext cx="3559411" cy="214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241"/>
              </a:lnTo>
              <a:lnTo>
                <a:pt x="3559411" y="66241"/>
              </a:lnTo>
              <a:lnTo>
                <a:pt x="3559411" y="214179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9C63D6-6A86-42E0-8B71-02AB78161BC0}">
      <dsp:nvSpPr>
        <dsp:cNvPr id="0" name=""/>
        <dsp:cNvSpPr/>
      </dsp:nvSpPr>
      <dsp:spPr>
        <a:xfrm>
          <a:off x="3965015" y="1400388"/>
          <a:ext cx="1854597" cy="214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241"/>
              </a:lnTo>
              <a:lnTo>
                <a:pt x="1854597" y="66241"/>
              </a:lnTo>
              <a:lnTo>
                <a:pt x="1854597" y="214179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A1EC7-2A0B-4C9C-A6D0-43E4D3D4DF48}">
      <dsp:nvSpPr>
        <dsp:cNvPr id="0" name=""/>
        <dsp:cNvSpPr/>
      </dsp:nvSpPr>
      <dsp:spPr>
        <a:xfrm>
          <a:off x="3551224" y="2319036"/>
          <a:ext cx="211340" cy="1648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8456"/>
              </a:lnTo>
              <a:lnTo>
                <a:pt x="211340" y="1648456"/>
              </a:lnTo>
            </a:path>
          </a:pathLst>
        </a:custGeom>
        <a:noFill/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D28620-819E-4364-8540-F8248FFAD403}">
      <dsp:nvSpPr>
        <dsp:cNvPr id="0" name=""/>
        <dsp:cNvSpPr/>
      </dsp:nvSpPr>
      <dsp:spPr>
        <a:xfrm>
          <a:off x="3551224" y="2319036"/>
          <a:ext cx="211340" cy="6481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8111"/>
              </a:lnTo>
              <a:lnTo>
                <a:pt x="211340" y="648111"/>
              </a:lnTo>
            </a:path>
          </a:pathLst>
        </a:custGeom>
        <a:noFill/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609146-01DB-4401-826D-E1527AC39B3D}">
      <dsp:nvSpPr>
        <dsp:cNvPr id="0" name=""/>
        <dsp:cNvSpPr/>
      </dsp:nvSpPr>
      <dsp:spPr>
        <a:xfrm>
          <a:off x="3965015" y="1400388"/>
          <a:ext cx="149784" cy="214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241"/>
              </a:lnTo>
              <a:lnTo>
                <a:pt x="149784" y="66241"/>
              </a:lnTo>
              <a:lnTo>
                <a:pt x="149784" y="214179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ABF144-4469-4CFA-9D31-BDC6EF2428C8}">
      <dsp:nvSpPr>
        <dsp:cNvPr id="0" name=""/>
        <dsp:cNvSpPr/>
      </dsp:nvSpPr>
      <dsp:spPr>
        <a:xfrm>
          <a:off x="2409985" y="1400388"/>
          <a:ext cx="1555029" cy="214179"/>
        </a:xfrm>
        <a:custGeom>
          <a:avLst/>
          <a:gdLst/>
          <a:ahLst/>
          <a:cxnLst/>
          <a:rect l="0" t="0" r="0" b="0"/>
          <a:pathLst>
            <a:path>
              <a:moveTo>
                <a:pt x="1555029" y="0"/>
              </a:moveTo>
              <a:lnTo>
                <a:pt x="1555029" y="66241"/>
              </a:lnTo>
              <a:lnTo>
                <a:pt x="0" y="66241"/>
              </a:lnTo>
              <a:lnTo>
                <a:pt x="0" y="214179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76936-2952-45DD-BF81-8434AF5AE1AF}">
      <dsp:nvSpPr>
        <dsp:cNvPr id="0" name=""/>
        <dsp:cNvSpPr/>
      </dsp:nvSpPr>
      <dsp:spPr>
        <a:xfrm>
          <a:off x="705171" y="1400388"/>
          <a:ext cx="3259843" cy="214179"/>
        </a:xfrm>
        <a:custGeom>
          <a:avLst/>
          <a:gdLst/>
          <a:ahLst/>
          <a:cxnLst/>
          <a:rect l="0" t="0" r="0" b="0"/>
          <a:pathLst>
            <a:path>
              <a:moveTo>
                <a:pt x="3259843" y="0"/>
              </a:moveTo>
              <a:lnTo>
                <a:pt x="3259843" y="66241"/>
              </a:lnTo>
              <a:lnTo>
                <a:pt x="0" y="66241"/>
              </a:lnTo>
              <a:lnTo>
                <a:pt x="0" y="214179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E4259-686A-4F6E-A219-029C8B6F888E}">
      <dsp:nvSpPr>
        <dsp:cNvPr id="0" name=""/>
        <dsp:cNvSpPr/>
      </dsp:nvSpPr>
      <dsp:spPr>
        <a:xfrm>
          <a:off x="3260546" y="695919"/>
          <a:ext cx="1408937" cy="70446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/>
            <a:t>Projet</a:t>
          </a:r>
          <a:r>
            <a:rPr lang="fr-FR" sz="1200" kern="1200" dirty="0" smtClean="0"/>
            <a:t/>
          </a:r>
          <a:br>
            <a:rPr lang="fr-FR" sz="1200" kern="1200" dirty="0" smtClean="0"/>
          </a:br>
          <a:r>
            <a:rPr lang="fr-FR" sz="1200" i="1" kern="1200" dirty="0" smtClean="0"/>
            <a:t>F Forest</a:t>
          </a:r>
          <a:endParaRPr lang="fr-FR" sz="1200" i="1" kern="1200" dirty="0"/>
        </a:p>
      </dsp:txBody>
      <dsp:txXfrm>
        <a:off x="3260546" y="695919"/>
        <a:ext cx="1408937" cy="704468"/>
      </dsp:txXfrm>
    </dsp:sp>
    <dsp:sp modelId="{50994B2A-6327-45E8-A907-3E8A4BE823D3}">
      <dsp:nvSpPr>
        <dsp:cNvPr id="0" name=""/>
        <dsp:cNvSpPr/>
      </dsp:nvSpPr>
      <dsp:spPr>
        <a:xfrm>
          <a:off x="703" y="1614568"/>
          <a:ext cx="1408937" cy="7044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/>
            <a:t>Gestion de Projet</a:t>
          </a:r>
          <a:r>
            <a:rPr lang="fr-FR" sz="1200" kern="1200" dirty="0" smtClean="0"/>
            <a:t/>
          </a:r>
          <a:br>
            <a:rPr lang="fr-FR" sz="1200" kern="1200" dirty="0" smtClean="0"/>
          </a:br>
          <a:r>
            <a:rPr lang="fr-FR" sz="1200" i="1" kern="1200" dirty="0" smtClean="0"/>
            <a:t>R </a:t>
          </a:r>
          <a:r>
            <a:rPr lang="fr-FR" sz="1200" i="1" kern="1200" dirty="0" err="1" smtClean="0"/>
            <a:t>Priem</a:t>
          </a:r>
          <a:endParaRPr lang="fr-FR" sz="1200" i="1" kern="1200" dirty="0"/>
        </a:p>
      </dsp:txBody>
      <dsp:txXfrm>
        <a:off x="703" y="1614568"/>
        <a:ext cx="1408937" cy="704468"/>
      </dsp:txXfrm>
    </dsp:sp>
    <dsp:sp modelId="{DA1E827D-3458-44BD-85F2-32F0A448792F}">
      <dsp:nvSpPr>
        <dsp:cNvPr id="0" name=""/>
        <dsp:cNvSpPr/>
      </dsp:nvSpPr>
      <dsp:spPr>
        <a:xfrm>
          <a:off x="1705517" y="1614568"/>
          <a:ext cx="1408937" cy="7044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/>
            <a:t>Gestion du code</a:t>
          </a:r>
          <a:br>
            <a:rPr lang="fr-FR" sz="1200" b="1" kern="1200" dirty="0" smtClean="0"/>
          </a:br>
          <a:r>
            <a:rPr lang="fr-FR" sz="1200" i="1" kern="1200" dirty="0" smtClean="0"/>
            <a:t>Y Wang</a:t>
          </a:r>
          <a:endParaRPr lang="fr-FR" sz="1200" i="1" kern="1200" dirty="0"/>
        </a:p>
      </dsp:txBody>
      <dsp:txXfrm>
        <a:off x="1705517" y="1614568"/>
        <a:ext cx="1408937" cy="704468"/>
      </dsp:txXfrm>
    </dsp:sp>
    <dsp:sp modelId="{20BCCF02-4BAD-41B3-829B-DB375D141B00}">
      <dsp:nvSpPr>
        <dsp:cNvPr id="0" name=""/>
        <dsp:cNvSpPr/>
      </dsp:nvSpPr>
      <dsp:spPr>
        <a:xfrm>
          <a:off x="3410330" y="1614568"/>
          <a:ext cx="1408937" cy="7044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/>
            <a:t>Développement</a:t>
          </a:r>
          <a:br>
            <a:rPr lang="fr-FR" sz="1200" b="1" kern="1200" dirty="0" smtClean="0"/>
          </a:br>
          <a:r>
            <a:rPr lang="fr-FR" sz="1200" i="1" kern="1200" dirty="0" smtClean="0"/>
            <a:t>A Lahbabi</a:t>
          </a:r>
          <a:endParaRPr lang="fr-FR" sz="1200" i="1" kern="1200" dirty="0"/>
        </a:p>
      </dsp:txBody>
      <dsp:txXfrm>
        <a:off x="3410330" y="1614568"/>
        <a:ext cx="1408937" cy="704468"/>
      </dsp:txXfrm>
    </dsp:sp>
    <dsp:sp modelId="{2AA623D5-E069-4AA1-9CE4-E8307F243054}">
      <dsp:nvSpPr>
        <dsp:cNvPr id="0" name=""/>
        <dsp:cNvSpPr/>
      </dsp:nvSpPr>
      <dsp:spPr>
        <a:xfrm>
          <a:off x="3762565" y="2614913"/>
          <a:ext cx="1408937" cy="70446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/>
            <a:t>Data </a:t>
          </a:r>
          <a:r>
            <a:rPr lang="fr-FR" sz="1200" b="1" kern="1200" dirty="0" err="1" smtClean="0"/>
            <a:t>processing</a:t>
          </a:r>
          <a:r>
            <a:rPr lang="fr-FR" sz="1200" b="1" kern="1200" dirty="0" smtClean="0"/>
            <a:t> et Visualisation</a:t>
          </a:r>
          <a:br>
            <a:rPr lang="fr-FR" sz="1200" b="1" kern="1200" dirty="0" smtClean="0"/>
          </a:br>
          <a:r>
            <a:rPr lang="fr-FR" sz="1200" i="1" kern="1200" dirty="0" smtClean="0"/>
            <a:t>Y Wang</a:t>
          </a:r>
          <a:endParaRPr lang="fr-FR" sz="1200" i="1" kern="1200" dirty="0"/>
        </a:p>
      </dsp:txBody>
      <dsp:txXfrm>
        <a:off x="3762565" y="2614913"/>
        <a:ext cx="1408937" cy="704468"/>
      </dsp:txXfrm>
    </dsp:sp>
    <dsp:sp modelId="{DD550BCD-075D-487A-8A3B-513DFEC98545}">
      <dsp:nvSpPr>
        <dsp:cNvPr id="0" name=""/>
        <dsp:cNvSpPr/>
      </dsp:nvSpPr>
      <dsp:spPr>
        <a:xfrm>
          <a:off x="3762565" y="3615258"/>
          <a:ext cx="1408937" cy="70446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/>
            <a:t>Détection</a:t>
          </a:r>
          <a:br>
            <a:rPr lang="fr-FR" sz="1200" b="1" kern="1200" dirty="0" smtClean="0"/>
          </a:br>
          <a:r>
            <a:rPr lang="fr-FR" sz="1200" i="1" kern="1200" dirty="0" smtClean="0"/>
            <a:t>F Forest</a:t>
          </a:r>
          <a:endParaRPr lang="fr-FR" sz="1200" i="1" kern="1200" dirty="0"/>
        </a:p>
      </dsp:txBody>
      <dsp:txXfrm>
        <a:off x="3762565" y="3615258"/>
        <a:ext cx="1408937" cy="704468"/>
      </dsp:txXfrm>
    </dsp:sp>
    <dsp:sp modelId="{A4F4E0B4-F627-4218-A48C-AA7EE86E206D}">
      <dsp:nvSpPr>
        <dsp:cNvPr id="0" name=""/>
        <dsp:cNvSpPr/>
      </dsp:nvSpPr>
      <dsp:spPr>
        <a:xfrm>
          <a:off x="5115144" y="1614568"/>
          <a:ext cx="1408937" cy="7044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/>
            <a:t>Documentation</a:t>
          </a:r>
          <a:br>
            <a:rPr lang="fr-FR" sz="1200" b="1" kern="1200" dirty="0" smtClean="0"/>
          </a:br>
          <a:r>
            <a:rPr lang="fr-FR" sz="1200" i="1" kern="1200" dirty="0" smtClean="0"/>
            <a:t>Q Jacob</a:t>
          </a:r>
          <a:endParaRPr lang="fr-FR" sz="1200" i="1" kern="1200" dirty="0"/>
        </a:p>
      </dsp:txBody>
      <dsp:txXfrm>
        <a:off x="5115144" y="1614568"/>
        <a:ext cx="1408937" cy="704468"/>
      </dsp:txXfrm>
    </dsp:sp>
    <dsp:sp modelId="{1064CE66-84C8-4ABF-A219-6CE3DC0326BF}">
      <dsp:nvSpPr>
        <dsp:cNvPr id="0" name=""/>
        <dsp:cNvSpPr/>
      </dsp:nvSpPr>
      <dsp:spPr>
        <a:xfrm>
          <a:off x="6819958" y="1614568"/>
          <a:ext cx="1408937" cy="7044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/>
            <a:t>Bibliographie</a:t>
          </a:r>
          <a:br>
            <a:rPr lang="fr-FR" sz="1200" b="1" kern="1200" dirty="0" smtClean="0"/>
          </a:br>
          <a:r>
            <a:rPr lang="fr-FR" sz="1200" i="1" kern="1200" dirty="0" smtClean="0"/>
            <a:t>M Baudry</a:t>
          </a:r>
          <a:endParaRPr lang="fr-FR" sz="1200" i="1" kern="1200" dirty="0"/>
        </a:p>
      </dsp:txBody>
      <dsp:txXfrm>
        <a:off x="6819958" y="1614568"/>
        <a:ext cx="1408937" cy="704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C6B20-0E55-B44F-B76C-FA5F981DE882}" type="datetimeFigureOut">
              <a:rPr lang="fr-FR" smtClean="0"/>
              <a:pPr/>
              <a:t>26/01/2017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3F8F6-2F3F-BC44-81B5-AE2985DF845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98706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3F8F6-2F3F-BC44-81B5-AE2985DF8450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8205148-40F1-FD44-9948-BBE2F77BA4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205148-40F1-FD44-9948-BBE2F77BA4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205148-40F1-FD44-9948-BBE2F77BA4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205148-40F1-FD44-9948-BBE2F77BA4D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205148-40F1-FD44-9948-BBE2F77BA4D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205148-40F1-FD44-9948-BBE2F77BA4D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205148-40F1-FD44-9948-BBE2F77BA4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205148-40F1-FD44-9948-BBE2F77BA4D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205148-40F1-FD44-9948-BBE2F77BA4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205148-40F1-FD44-9948-BBE2F77BA4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8205148-40F1-FD44-9948-BBE2F77BA4D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8205148-40F1-FD44-9948-BBE2F77BA4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6.xml"/><Relationship Id="rId9" Type="http://schemas.openxmlformats.org/officeDocument/2006/relationships/tags" Target="../tags/tag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5.xml"/><Relationship Id="rId9" Type="http://schemas.openxmlformats.org/officeDocument/2006/relationships/tags" Target="../tags/tag3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Détection d’anomalie dans des données d’essais.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Revue de projet n°2 : 03/02/2017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476706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457199" y="1481136"/>
          <a:ext cx="8280000" cy="424083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40000"/>
                <a:gridCol w="2070000"/>
                <a:gridCol w="1520198"/>
                <a:gridCol w="549802"/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fr-FR" sz="1600" b="0" i="0" u="sng" noProof="0" smtClean="0"/>
                        <a:t>WP :</a:t>
                      </a:r>
                      <a:r>
                        <a:rPr lang="fr-FR" sz="1600" b="0" i="0" noProof="0" smtClean="0"/>
                        <a:t>  Bibliographie</a:t>
                      </a:r>
                      <a:endParaRPr lang="fr-FR" sz="1600" b="0" i="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0" i="0" u="sng" noProof="0" smtClean="0"/>
                        <a:t>Date</a:t>
                      </a:r>
                      <a:r>
                        <a:rPr lang="fr-FR" sz="1600" b="0" i="0" u="sng" baseline="0" noProof="0" smtClean="0"/>
                        <a:t> :</a:t>
                      </a:r>
                      <a:r>
                        <a:rPr lang="fr-FR" sz="1600" b="0" i="0" u="none" baseline="0" noProof="0" smtClean="0"/>
                        <a:t> </a:t>
                      </a:r>
                      <a:r>
                        <a:rPr lang="fr-FR" sz="1400" b="0" i="0" u="none" baseline="0" noProof="0" smtClean="0"/>
                        <a:t>24/01/2017</a:t>
                      </a:r>
                      <a:endParaRPr lang="fr-FR" sz="1600" b="0" i="0" noProof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FR" sz="1600" b="0" i="0" u="sng" noProof="0" smtClean="0"/>
                        <a:t>Name :</a:t>
                      </a:r>
                      <a:r>
                        <a:rPr lang="fr-FR" sz="1600" b="0" i="0" noProof="0" smtClean="0"/>
                        <a:t> </a:t>
                      </a:r>
                      <a:r>
                        <a:rPr lang="fr-FR" sz="1400" b="0" i="0" noProof="0" smtClean="0"/>
                        <a:t>M.BAUDRY</a:t>
                      </a:r>
                      <a:r>
                        <a:rPr lang="fr-FR" sz="1600" b="0" i="0" noProof="0" smtClean="0"/>
                        <a:t>  </a:t>
                      </a:r>
                      <a:endParaRPr lang="fr-FR" sz="1600" b="0" i="0" noProof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080000">
                <a:tc gridSpan="4">
                  <a:txBody>
                    <a:bodyPr/>
                    <a:lstStyle/>
                    <a:p>
                      <a:r>
                        <a:rPr lang="fr-FR" sz="1600" u="sng" noProof="0" smtClean="0"/>
                        <a:t>Description</a:t>
                      </a:r>
                      <a:r>
                        <a:rPr lang="fr-FR" sz="1600" u="sng" baseline="0" noProof="0" smtClean="0"/>
                        <a:t> </a:t>
                      </a:r>
                      <a:r>
                        <a:rPr lang="fr-FR" sz="1600" u="none" baseline="0" noProof="0" smtClean="0"/>
                        <a:t>: Il s’agit de faire une recherche préliminaire sur les méthodes et algorithmes utilisable pour notre problèmes. Il faut donc lire des articles et ensuite faire les choix des méthodes </a:t>
                      </a:r>
                      <a:endParaRPr lang="fr-FR" sz="1600" u="sng" noProof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44000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fr-FR" sz="1600" u="sng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Statuts – Résumé</a:t>
                      </a:r>
                      <a:r>
                        <a:rPr kumimoji="0" lang="fr-FR" sz="1600" u="sng" kern="1200" baseline="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avec budget </a:t>
                      </a:r>
                      <a:r>
                        <a:rPr kumimoji="0" lang="fr-FR" sz="1600" u="sng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 </a:t>
                      </a:r>
                      <a:br>
                        <a:rPr kumimoji="0" lang="fr-FR" sz="1600" u="sng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fr-FR" sz="1200" u="none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Phase terminé</a:t>
                      </a:r>
                      <a:r>
                        <a:rPr kumimoji="0" lang="fr-FR" sz="1200" u="none" kern="1200" baseline="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</a:p>
                    <a:p>
                      <a:pPr marL="0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fr-FR" sz="1200" u="none" kern="1200" baseline="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11 articles lu / 11 fiches de lectures </a:t>
                      </a:r>
                    </a:p>
                    <a:p>
                      <a:pPr marL="0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fr-FR" sz="1200" u="none" kern="1200" baseline="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Choix technique : OCSVM / Comparateurs symétries</a:t>
                      </a:r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Problèmes et Solutions</a:t>
                      </a:r>
                      <a:r>
                        <a:rPr kumimoji="0" lang="fr-FR" sz="1600" u="sng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endParaRPr kumimoji="0" lang="fr-FR" sz="1600" u="none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sz="1200" u="none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Problème</a:t>
                      </a:r>
                      <a:r>
                        <a:rPr kumimoji="0" lang="fr-FR" sz="1200" u="non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mise à jour des fiches </a:t>
                      </a:r>
                      <a:r>
                        <a:rPr kumimoji="0" lang="fr-FR" sz="1200" u="non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relance </a:t>
                      </a:r>
                    </a:p>
                    <a:p>
                      <a:r>
                        <a:rPr kumimoji="0" lang="fr-FR" sz="1600" u="none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fr-FR" sz="1600" u="none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3608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u="sng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Risques majeurs et planning 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Planning respecté</a:t>
                      </a:r>
                      <a:r>
                        <a:rPr kumimoji="0" lang="fr-FR" sz="1200" kern="1200" baseline="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kumimoji="0" lang="fr-FR" sz="1200" u="none" kern="1200" baseline="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Fin le 28 / 11/ 2016</a:t>
                      </a:r>
                      <a:endParaRPr kumimoji="0" lang="fr-FR" sz="1200" u="none" kern="1200" noProof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/>
                      <a:r>
                        <a:rPr kumimoji="0" lang="fr-FR" sz="12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Livrable choix technique OK </a:t>
                      </a:r>
                      <a:endParaRPr kumimoji="0" lang="fr-FR" sz="1200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u="sng" kern="120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600" u="sng" kern="120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steps</a:t>
                      </a:r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u="none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Phase terminé </a:t>
                      </a:r>
                      <a:r>
                        <a:rPr kumimoji="0" lang="fr-FR" sz="1200" u="none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début de phase B et C</a:t>
                      </a:r>
                      <a:endParaRPr kumimoji="0" lang="fr-FR" sz="1200" u="none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fr-FR" dirty="0" smtClean="0"/>
              <a:t>Avancement</a:t>
            </a:r>
            <a:br>
              <a:rPr lang="fr-FR" dirty="0" smtClean="0"/>
            </a:br>
            <a:r>
              <a:rPr lang="fr-FR" sz="4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7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C. Bibliographie</a:t>
            </a:r>
            <a:endParaRPr lang="fr-FR" sz="2700" dirty="0"/>
          </a:p>
        </p:txBody>
      </p:sp>
      <p:sp>
        <p:nvSpPr>
          <p:cNvPr id="8" name="Ellipse 7"/>
          <p:cNvSpPr/>
          <p:nvPr/>
        </p:nvSpPr>
        <p:spPr>
          <a:xfrm>
            <a:off x="8382864" y="3180015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fr-FR" dirty="0" smtClean="0"/>
              <a:t>Avancement</a:t>
            </a:r>
            <a:br>
              <a:rPr lang="fr-FR" dirty="0" smtClean="0"/>
            </a:br>
            <a:r>
              <a:rPr lang="fr-FR" sz="4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7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C. Bibliographie</a:t>
            </a:r>
            <a:r>
              <a:rPr lang="fr-FR" sz="2700" dirty="0" smtClean="0"/>
              <a:t> </a:t>
            </a:r>
            <a:endParaRPr lang="fr-FR" sz="2700" dirty="0"/>
          </a:p>
        </p:txBody>
      </p:sp>
      <p:graphicFrame>
        <p:nvGraphicFramePr>
          <p:cNvPr id="23" name="Table 4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440472" y="2179287"/>
          <a:ext cx="8246328" cy="2348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628"/>
                <a:gridCol w="1604978"/>
                <a:gridCol w="687189"/>
                <a:gridCol w="742164"/>
                <a:gridCol w="4471369"/>
              </a:tblGrid>
              <a:tr h="565452"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 smtClean="0"/>
                        <a:t>Domaine</a:t>
                      </a:r>
                      <a:endParaRPr lang="fr-FR" sz="11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 smtClean="0"/>
                        <a:t>Critère</a:t>
                      </a:r>
                      <a:r>
                        <a:rPr lang="fr-FR" sz="1100" baseline="0" noProof="0" dirty="0" smtClean="0"/>
                        <a:t> </a:t>
                      </a:r>
                      <a:endParaRPr lang="fr-FR" sz="11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 smtClean="0"/>
                        <a:t>Statuts</a:t>
                      </a:r>
                      <a:r>
                        <a:rPr lang="fr-FR" sz="1100" baseline="0" noProof="0" dirty="0" smtClean="0"/>
                        <a:t> en Février</a:t>
                      </a:r>
                      <a:endParaRPr lang="fr-FR" sz="11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smtClean="0"/>
                        <a:t>Persp.</a:t>
                      </a:r>
                    </a:p>
                    <a:p>
                      <a:pPr algn="ctr"/>
                      <a:r>
                        <a:rPr lang="fr-FR" sz="1100" noProof="0" smtClean="0"/>
                        <a:t> pour</a:t>
                      </a:r>
                      <a:r>
                        <a:rPr lang="fr-FR" sz="1100" baseline="0" noProof="0" smtClean="0"/>
                        <a:t> Mars</a:t>
                      </a:r>
                      <a:endParaRPr lang="fr-FR" sz="1100" noProof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 smtClean="0"/>
                        <a:t>Commentaire / Risque</a:t>
                      </a:r>
                      <a:endParaRPr lang="fr-FR" sz="1100" noProof="0" dirty="0"/>
                    </a:p>
                  </a:txBody>
                  <a:tcPr marL="36000" marR="36000" marT="10800" marB="10800" anchor="ctr"/>
                </a:tc>
              </a:tr>
              <a:tr h="341365">
                <a:tc rowSpan="4">
                  <a:txBody>
                    <a:bodyPr/>
                    <a:lstStyle/>
                    <a:p>
                      <a:pPr algn="ctr"/>
                      <a:r>
                        <a:rPr lang="fr-FR" sz="2000" noProof="0" dirty="0" smtClean="0"/>
                        <a:t>Bibliographie</a:t>
                      </a:r>
                      <a:endParaRPr lang="fr-FR" sz="2000" noProof="0" dirty="0"/>
                    </a:p>
                  </a:txBody>
                  <a:tcPr marL="36000" marR="36000" marT="10800" marB="10800" vert="vert270"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Fiche</a:t>
                      </a:r>
                      <a:r>
                        <a:rPr lang="fr-FR" sz="1400" baseline="0" dirty="0" smtClean="0"/>
                        <a:t> de lecture à jour</a:t>
                      </a:r>
                      <a:endParaRPr lang="fr-FR" sz="1400" dirty="0"/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endParaRPr lang="fr-FR" sz="1100" i="1" noProof="0" smtClean="0"/>
                    </a:p>
                  </a:txBody>
                  <a:tcPr marL="36000" marR="36000" marT="10800" marB="10800"/>
                </a:tc>
              </a:tr>
              <a:tr h="466876">
                <a:tc vMerge="1">
                  <a:txBody>
                    <a:bodyPr/>
                    <a:lstStyle/>
                    <a:p>
                      <a:endParaRPr lang="en-US" sz="11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Compréhension</a:t>
                      </a:r>
                      <a:r>
                        <a:rPr lang="fr-FR" sz="1400" baseline="0" dirty="0" smtClean="0"/>
                        <a:t> des articles</a:t>
                      </a:r>
                      <a:endParaRPr lang="fr-FR" sz="1400" dirty="0"/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noProof="0" dirty="0"/>
                    </a:p>
                  </a:txBody>
                  <a:tcPr marL="36000" marR="36000" marT="10800" marB="10800" anchor="ctr"/>
                </a:tc>
              </a:tr>
              <a:tr h="35187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Restitution</a:t>
                      </a:r>
                      <a:r>
                        <a:rPr lang="fr-FR" sz="1400" baseline="0" dirty="0" smtClean="0"/>
                        <a:t> article</a:t>
                      </a:r>
                      <a:endParaRPr lang="fr-FR" sz="1400" dirty="0"/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pPr algn="ctr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endParaRPr lang="fr-FR" sz="1100" i="1" noProof="0" dirty="0" smtClean="0"/>
                    </a:p>
                  </a:txBody>
                  <a:tcPr marL="36000" marR="36000" marT="10800" marB="10800"/>
                </a:tc>
              </a:tr>
              <a:tr h="51616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Choix technique réalisé</a:t>
                      </a:r>
                      <a:endParaRPr lang="fr-FR" sz="1400" dirty="0"/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endParaRPr lang="fr-FR" sz="11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10800" marB="10800"/>
                </a:tc>
              </a:tr>
            </a:tbl>
          </a:graphicData>
        </a:graphic>
      </p:graphicFrame>
      <p:sp>
        <p:nvSpPr>
          <p:cNvPr id="7" name="Ellipse 6"/>
          <p:cNvSpPr/>
          <p:nvPr/>
        </p:nvSpPr>
        <p:spPr>
          <a:xfrm>
            <a:off x="3042579" y="2883890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3042579" y="3319988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3042579" y="3715135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3042579" y="4179739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3742179" y="2864230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3742179" y="3319988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3742179" y="3715135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3742179" y="4179739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457199" y="1481136"/>
          <a:ext cx="8280000" cy="424083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40000"/>
                <a:gridCol w="2070000"/>
                <a:gridCol w="2070000"/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fr-FR" sz="1600" b="0" i="0" u="sng" noProof="0" dirty="0" smtClean="0"/>
                        <a:t>WP :</a:t>
                      </a:r>
                      <a:r>
                        <a:rPr lang="fr-FR" sz="1600" b="0" i="0" noProof="0" dirty="0" smtClean="0"/>
                        <a:t>  Développement</a:t>
                      </a:r>
                      <a:endParaRPr lang="fr-FR" sz="1600" b="0" i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0" i="0" u="sng" noProof="0" smtClean="0"/>
                        <a:t>Date</a:t>
                      </a:r>
                      <a:r>
                        <a:rPr lang="fr-FR" sz="1600" b="0" i="0" u="sng" baseline="0" noProof="0" smtClean="0"/>
                        <a:t> :</a:t>
                      </a:r>
                      <a:r>
                        <a:rPr lang="fr-FR" sz="1600" b="0" i="0" baseline="0" noProof="0" smtClean="0"/>
                        <a:t>   </a:t>
                      </a:r>
                      <a:endParaRPr lang="fr-FR" sz="1600" b="0" i="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0" i="0" u="sng" noProof="0" smtClean="0"/>
                        <a:t>Name :</a:t>
                      </a:r>
                      <a:r>
                        <a:rPr lang="fr-FR" sz="1600" b="0" i="0" noProof="0" smtClean="0"/>
                        <a:t>   </a:t>
                      </a:r>
                      <a:endParaRPr lang="fr-FR" sz="1600" b="0" i="0" noProof="0"/>
                    </a:p>
                  </a:txBody>
                  <a:tcPr/>
                </a:tc>
              </a:tr>
              <a:tr h="1080000">
                <a:tc gridSpan="3">
                  <a:txBody>
                    <a:bodyPr/>
                    <a:lstStyle/>
                    <a:p>
                      <a:r>
                        <a:rPr lang="fr-FR" sz="1600" u="sng" noProof="0" dirty="0" smtClean="0"/>
                        <a:t>Description</a:t>
                      </a:r>
                      <a:r>
                        <a:rPr lang="fr-FR" sz="1600" u="sng" baseline="0" noProof="0" dirty="0" smtClean="0"/>
                        <a:t> </a:t>
                      </a:r>
                      <a:r>
                        <a:rPr lang="fr-FR" sz="1600" u="none" baseline="0" noProof="0" dirty="0" smtClean="0"/>
                        <a:t>: </a:t>
                      </a:r>
                      <a:endParaRPr lang="fr-FR" sz="1600" u="sng" noProof="0" dirty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44000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Statuts – Résumé</a:t>
                      </a:r>
                      <a:r>
                        <a:rPr kumimoji="0" lang="fr-FR" sz="1600" u="sng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avec budget </a:t>
                      </a:r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 </a:t>
                      </a:r>
                      <a:endParaRPr kumimoji="0" lang="fr-FR" sz="1600" u="sng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Problèmes et Solutions</a:t>
                      </a:r>
                      <a:r>
                        <a:rPr kumimoji="0" lang="fr-FR" sz="1600" u="sng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fr-FR" sz="1600" u="none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3608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Risques majeurs et planning :</a:t>
                      </a:r>
                    </a:p>
                    <a:p>
                      <a:pPr marL="0" algn="l" rtl="0" eaLnBrk="1" latinLnBrk="0" hangingPunct="1"/>
                      <a:endParaRPr kumimoji="0" lang="fr-FR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kumimoji="0" lang="en-GB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 steps :</a:t>
                      </a:r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n-GB" sz="1600" u="sng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fr-FR" dirty="0" smtClean="0"/>
              <a:t>Avancement</a:t>
            </a:r>
            <a:br>
              <a:rPr lang="fr-FR" dirty="0" smtClean="0"/>
            </a:br>
            <a:r>
              <a:rPr lang="fr-FR" sz="4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7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D. Développement</a:t>
            </a:r>
            <a:endParaRPr lang="fr-FR" sz="27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fr-FR" dirty="0" smtClean="0"/>
              <a:t>Avancement</a:t>
            </a:r>
            <a:br>
              <a:rPr lang="fr-FR" dirty="0" smtClean="0"/>
            </a:br>
            <a:r>
              <a:rPr lang="fr-FR" sz="4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7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D. Développement</a:t>
            </a:r>
            <a:r>
              <a:rPr lang="fr-FR" sz="2700" dirty="0" smtClean="0"/>
              <a:t> </a:t>
            </a:r>
            <a:endParaRPr lang="fr-FR" sz="2700" dirty="0"/>
          </a:p>
        </p:txBody>
      </p:sp>
      <p:grpSp>
        <p:nvGrpSpPr>
          <p:cNvPr id="2" name="Espace réservé du contenu 6"/>
          <p:cNvGrpSpPr>
            <a:grpSpLocks noGrp="1"/>
          </p:cNvGrpSpPr>
          <p:nvPr>
            <p:ph idx="1"/>
          </p:nvPr>
        </p:nvGrpSpPr>
        <p:grpSpPr>
          <a:xfrm>
            <a:off x="507241" y="1342682"/>
            <a:ext cx="8229600" cy="4591627"/>
            <a:chOff x="679939" y="1277634"/>
            <a:chExt cx="7876443" cy="5016805"/>
          </a:xfrm>
        </p:grpSpPr>
        <p:sp>
          <p:nvSpPr>
            <p:cNvPr id="8" name="RbNavigator"/>
            <p:cNvSpPr/>
            <p:nvPr/>
          </p:nvSpPr>
          <p:spPr>
            <a:xfrm>
              <a:off x="679939" y="1420826"/>
              <a:ext cx="253218" cy="27431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buSzPct val="100000"/>
                <a:buFont typeface="Arial"/>
              </a:pPr>
              <a:r>
                <a:rPr kumimoji="1" lang="en-US" sz="1300" b="1" dirty="0" smtClean="0">
                  <a:solidFill>
                    <a:schemeClr val="bg1"/>
                  </a:solidFill>
                  <a:cs typeface="Arial" pitchFamily="34" charset="0"/>
                </a:rPr>
                <a:t>1</a:t>
              </a:r>
            </a:p>
          </p:txBody>
        </p:sp>
        <p:sp>
          <p:nvSpPr>
            <p:cNvPr id="9" name="Textframe 11"/>
            <p:cNvSpPr>
              <a:spLocks noChangeArrowheads="1"/>
            </p:cNvSpPr>
            <p:nvPr/>
          </p:nvSpPr>
          <p:spPr bwMode="auto">
            <a:xfrm>
              <a:off x="1015499" y="1454162"/>
              <a:ext cx="3078491" cy="2308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defTabSz="330200">
                <a:buClr>
                  <a:srgbClr val="000000"/>
                </a:buClr>
                <a:buSzPct val="100000"/>
                <a:buFont typeface="Arial"/>
              </a:pPr>
              <a:r>
                <a:rPr lang="fr-FR" altLang="de-DE" sz="1500" dirty="0" smtClean="0">
                  <a:latin typeface="+mn-lt"/>
                </a:rPr>
                <a:t>Statuts synthétique </a:t>
              </a:r>
              <a:endParaRPr lang="fr-FR" altLang="de-DE" sz="1500" b="0" dirty="0">
                <a:latin typeface="+mn-lt"/>
              </a:endParaRPr>
            </a:p>
          </p:txBody>
        </p:sp>
        <p:sp>
          <p:nvSpPr>
            <p:cNvPr id="10" name="RbNavigator"/>
            <p:cNvSpPr/>
            <p:nvPr/>
          </p:nvSpPr>
          <p:spPr>
            <a:xfrm>
              <a:off x="4929186" y="1420826"/>
              <a:ext cx="253218" cy="27431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mpd="sng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buSzPct val="100000"/>
                <a:buFont typeface="Arial"/>
              </a:pPr>
              <a:r>
                <a:rPr kumimoji="1" lang="en-US" sz="1300" b="1" dirty="0" smtClean="0">
                  <a:solidFill>
                    <a:schemeClr val="bg1"/>
                  </a:solidFill>
                  <a:cs typeface="Arial" pitchFamily="34" charset="0"/>
                </a:rPr>
                <a:t>2</a:t>
              </a:r>
            </a:p>
          </p:txBody>
        </p:sp>
        <p:sp>
          <p:nvSpPr>
            <p:cNvPr id="11" name="Textframe 11"/>
            <p:cNvSpPr>
              <a:spLocks noChangeArrowheads="1"/>
            </p:cNvSpPr>
            <p:nvPr/>
          </p:nvSpPr>
          <p:spPr bwMode="auto">
            <a:xfrm>
              <a:off x="5264746" y="1277634"/>
              <a:ext cx="3078491" cy="46166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defTabSz="330200">
                <a:buClr>
                  <a:srgbClr val="000000"/>
                </a:buClr>
                <a:buSzPct val="100000"/>
                <a:buFont typeface="Arial"/>
              </a:pPr>
              <a:r>
                <a:rPr lang="fr-FR" altLang="de-DE" sz="1500" dirty="0" smtClean="0">
                  <a:latin typeface="+mn-lt"/>
                </a:rPr>
                <a:t>Description des principaux risque et problème </a:t>
              </a:r>
              <a:endParaRPr lang="fr-FR" altLang="de-DE" sz="1500" b="0" dirty="0">
                <a:latin typeface="+mn-lt"/>
              </a:endParaRPr>
            </a:p>
          </p:txBody>
        </p:sp>
        <p:sp>
          <p:nvSpPr>
            <p:cNvPr id="12" name="RbNavigator"/>
            <p:cNvSpPr/>
            <p:nvPr>
              <p:custDataLst>
                <p:tags r:id="rId1"/>
              </p:custDataLst>
            </p:nvPr>
          </p:nvSpPr>
          <p:spPr>
            <a:xfrm>
              <a:off x="679939" y="6020120"/>
              <a:ext cx="253218" cy="27431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buSzPct val="100000"/>
                <a:buFont typeface="Arial"/>
              </a:pPr>
              <a:r>
                <a:rPr kumimoji="1" lang="en-US" sz="1300" b="1" dirty="0" smtClean="0">
                  <a:solidFill>
                    <a:schemeClr val="bg1"/>
                  </a:solidFill>
                  <a:cs typeface="Arial" pitchFamily="34" charset="0"/>
                </a:rPr>
                <a:t>4</a:t>
              </a:r>
            </a:p>
          </p:txBody>
        </p:sp>
        <p:sp>
          <p:nvSpPr>
            <p:cNvPr id="13" name="Textframe 1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15499" y="6053456"/>
              <a:ext cx="3078491" cy="2308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defTabSz="330200">
                <a:buClr>
                  <a:srgbClr val="000000"/>
                </a:buClr>
                <a:buSzPct val="100000"/>
                <a:buFont typeface="Arial"/>
              </a:pPr>
              <a:r>
                <a:rPr lang="fr-FR" altLang="de-DE" sz="1500" dirty="0" smtClean="0">
                  <a:latin typeface="+mn-lt"/>
                </a:rPr>
                <a:t>Impacte</a:t>
              </a:r>
              <a:endParaRPr lang="en-US" altLang="de-DE" sz="1500" b="0" dirty="0">
                <a:latin typeface="+mn-lt"/>
              </a:endParaRPr>
            </a:p>
          </p:txBody>
        </p:sp>
        <p:sp>
          <p:nvSpPr>
            <p:cNvPr id="14" name="RbNavigator"/>
            <p:cNvSpPr/>
            <p:nvPr>
              <p:custDataLst>
                <p:tags r:id="rId3"/>
              </p:custDataLst>
            </p:nvPr>
          </p:nvSpPr>
          <p:spPr>
            <a:xfrm>
              <a:off x="4929186" y="6020120"/>
              <a:ext cx="253218" cy="27431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buSzPct val="100000"/>
                <a:buFont typeface="Arial"/>
              </a:pPr>
              <a:r>
                <a:rPr kumimoji="1" lang="en-US" sz="1300" b="1" dirty="0" smtClean="0">
                  <a:solidFill>
                    <a:schemeClr val="bg1"/>
                  </a:solidFill>
                  <a:cs typeface="Arial" pitchFamily="34" charset="0"/>
                </a:rPr>
                <a:t>3</a:t>
              </a:r>
            </a:p>
          </p:txBody>
        </p:sp>
        <p:sp>
          <p:nvSpPr>
            <p:cNvPr id="15" name="Textframe 11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264746" y="6053456"/>
              <a:ext cx="3078491" cy="2308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defTabSz="330200">
                <a:buClr>
                  <a:srgbClr val="000000"/>
                </a:buClr>
                <a:buSzPct val="100000"/>
                <a:buFont typeface="Arial"/>
              </a:pPr>
              <a:r>
                <a:rPr lang="fr-FR" altLang="de-DE" sz="1500" dirty="0" smtClean="0">
                  <a:latin typeface="+mn-lt"/>
                </a:rPr>
                <a:t>Changement</a:t>
              </a:r>
              <a:endParaRPr lang="fr-FR" altLang="de-DE" sz="1500" b="0" dirty="0">
                <a:latin typeface="+mn-lt"/>
              </a:endParaRPr>
            </a:p>
          </p:txBody>
        </p:sp>
        <p:grpSp>
          <p:nvGrpSpPr>
            <p:cNvPr id="7" name="Group 66"/>
            <p:cNvGrpSpPr/>
            <p:nvPr/>
          </p:nvGrpSpPr>
          <p:grpSpPr>
            <a:xfrm>
              <a:off x="681377" y="1349380"/>
              <a:ext cx="7875005" cy="4722826"/>
              <a:chOff x="738158" y="1349380"/>
              <a:chExt cx="8531255" cy="4722826"/>
            </a:xfrm>
          </p:grpSpPr>
          <p:sp>
            <p:nvSpPr>
              <p:cNvPr id="17" name="Textframe 11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3888559" y="3442977"/>
                <a:ext cx="2230452" cy="276999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>
                <a:spAutoFit/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 defTabSz="330200">
                  <a:buClr>
                    <a:srgbClr val="000000"/>
                  </a:buClr>
                  <a:buSzPct val="100000"/>
                  <a:buFont typeface="Arial"/>
                </a:pPr>
                <a:endParaRPr lang="en-US" altLang="de-DE" sz="1800" b="0" dirty="0">
                  <a:latin typeface="+mn-lt"/>
                </a:endParaRPr>
              </a:p>
            </p:txBody>
          </p:sp>
          <p:grpSp>
            <p:nvGrpSpPr>
              <p:cNvPr id="16" name="Group 65"/>
              <p:cNvGrpSpPr/>
              <p:nvPr/>
            </p:nvGrpSpPr>
            <p:grpSpPr>
              <a:xfrm>
                <a:off x="738158" y="1349380"/>
                <a:ext cx="8531255" cy="4722826"/>
                <a:chOff x="738158" y="1349380"/>
                <a:chExt cx="8531255" cy="4722826"/>
              </a:xfrm>
            </p:grpSpPr>
            <p:sp>
              <p:nvSpPr>
                <p:cNvPr id="19" name="Freeform 5"/>
                <p:cNvSpPr>
                  <a:spLocks/>
                </p:cNvSpPr>
                <p:nvPr>
                  <p:custDataLst>
                    <p:tags r:id="rId6"/>
                  </p:custDataLst>
                </p:nvPr>
              </p:nvSpPr>
              <p:spPr bwMode="auto">
                <a:xfrm flipV="1">
                  <a:off x="738158" y="3773470"/>
                  <a:ext cx="4197433" cy="2298736"/>
                </a:xfrm>
                <a:custGeom>
                  <a:avLst/>
                  <a:gdLst>
                    <a:gd name="connsiteX0" fmla="*/ 0 w 10000"/>
                    <a:gd name="connsiteY0" fmla="*/ 9992 h 10000"/>
                    <a:gd name="connsiteX1" fmla="*/ 7419 w 10000"/>
                    <a:gd name="connsiteY1" fmla="*/ 10000 h 10000"/>
                    <a:gd name="connsiteX2" fmla="*/ 7419 w 10000"/>
                    <a:gd name="connsiteY2" fmla="*/ 7227 h 10000"/>
                    <a:gd name="connsiteX3" fmla="*/ 10000 w 10000"/>
                    <a:gd name="connsiteY3" fmla="*/ 8736 h 10000"/>
                    <a:gd name="connsiteX4" fmla="*/ 10000 w 10000"/>
                    <a:gd name="connsiteY4" fmla="*/ 0 h 10000"/>
                    <a:gd name="connsiteX0" fmla="*/ 0 w 10000"/>
                    <a:gd name="connsiteY0" fmla="*/ 9992 h 10000"/>
                    <a:gd name="connsiteX1" fmla="*/ 7419 w 10000"/>
                    <a:gd name="connsiteY1" fmla="*/ 10000 h 10000"/>
                    <a:gd name="connsiteX2" fmla="*/ 7390 w 10000"/>
                    <a:gd name="connsiteY2" fmla="*/ 8736 h 10000"/>
                    <a:gd name="connsiteX3" fmla="*/ 10000 w 10000"/>
                    <a:gd name="connsiteY3" fmla="*/ 8736 h 10000"/>
                    <a:gd name="connsiteX4" fmla="*/ 10000 w 10000"/>
                    <a:gd name="connsiteY4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34 w 10915"/>
                    <a:gd name="connsiteY2" fmla="*/ 10000 h 10000"/>
                    <a:gd name="connsiteX3" fmla="*/ 8305 w 10915"/>
                    <a:gd name="connsiteY3" fmla="*/ 8736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60 w 10915"/>
                    <a:gd name="connsiteY2" fmla="*/ 10000 h 10000"/>
                    <a:gd name="connsiteX3" fmla="*/ 8305 w 10915"/>
                    <a:gd name="connsiteY3" fmla="*/ 8736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60 w 10915"/>
                    <a:gd name="connsiteY2" fmla="*/ 10000 h 10000"/>
                    <a:gd name="connsiteX3" fmla="*/ 8360 w 10915"/>
                    <a:gd name="connsiteY3" fmla="*/ 8702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915" h="10000">
                      <a:moveTo>
                        <a:pt x="915" y="9992"/>
                      </a:moveTo>
                      <a:lnTo>
                        <a:pt x="0" y="10000"/>
                      </a:lnTo>
                      <a:lnTo>
                        <a:pt x="8360" y="10000"/>
                      </a:lnTo>
                      <a:cubicBezTo>
                        <a:pt x="8350" y="9579"/>
                        <a:pt x="8370" y="9123"/>
                        <a:pt x="8360" y="8702"/>
                      </a:cubicBezTo>
                      <a:lnTo>
                        <a:pt x="10915" y="8736"/>
                      </a:lnTo>
                      <a:lnTo>
                        <a:pt x="10915" y="0"/>
                      </a:lnTo>
                    </a:path>
                  </a:pathLst>
                </a:custGeom>
                <a:noFill/>
                <a:ln w="22225" cap="flat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de-DE" sz="1300">
                    <a:cs typeface="Arial" pitchFamily="34" charset="0"/>
                  </a:endParaRPr>
                </a:p>
              </p:txBody>
            </p:sp>
            <p:sp>
              <p:nvSpPr>
                <p:cNvPr id="20" name="Freeform 5"/>
                <p:cNvSpPr>
                  <a:spLocks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738158" y="1349380"/>
                  <a:ext cx="4197433" cy="2277416"/>
                </a:xfrm>
                <a:custGeom>
                  <a:avLst/>
                  <a:gdLst>
                    <a:gd name="connsiteX0" fmla="*/ 0 w 10000"/>
                    <a:gd name="connsiteY0" fmla="*/ 9992 h 10000"/>
                    <a:gd name="connsiteX1" fmla="*/ 7419 w 10000"/>
                    <a:gd name="connsiteY1" fmla="*/ 10000 h 10000"/>
                    <a:gd name="connsiteX2" fmla="*/ 7419 w 10000"/>
                    <a:gd name="connsiteY2" fmla="*/ 7227 h 10000"/>
                    <a:gd name="connsiteX3" fmla="*/ 10000 w 10000"/>
                    <a:gd name="connsiteY3" fmla="*/ 8736 h 10000"/>
                    <a:gd name="connsiteX4" fmla="*/ 10000 w 10000"/>
                    <a:gd name="connsiteY4" fmla="*/ 0 h 10000"/>
                    <a:gd name="connsiteX0" fmla="*/ 0 w 10000"/>
                    <a:gd name="connsiteY0" fmla="*/ 9992 h 10000"/>
                    <a:gd name="connsiteX1" fmla="*/ 7419 w 10000"/>
                    <a:gd name="connsiteY1" fmla="*/ 10000 h 10000"/>
                    <a:gd name="connsiteX2" fmla="*/ 7390 w 10000"/>
                    <a:gd name="connsiteY2" fmla="*/ 8736 h 10000"/>
                    <a:gd name="connsiteX3" fmla="*/ 10000 w 10000"/>
                    <a:gd name="connsiteY3" fmla="*/ 8736 h 10000"/>
                    <a:gd name="connsiteX4" fmla="*/ 10000 w 10000"/>
                    <a:gd name="connsiteY4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34 w 10915"/>
                    <a:gd name="connsiteY2" fmla="*/ 10000 h 10000"/>
                    <a:gd name="connsiteX3" fmla="*/ 8305 w 10915"/>
                    <a:gd name="connsiteY3" fmla="*/ 8736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60 w 10915"/>
                    <a:gd name="connsiteY2" fmla="*/ 10000 h 10000"/>
                    <a:gd name="connsiteX3" fmla="*/ 8305 w 10915"/>
                    <a:gd name="connsiteY3" fmla="*/ 8736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60 w 10915"/>
                    <a:gd name="connsiteY2" fmla="*/ 10000 h 10000"/>
                    <a:gd name="connsiteX3" fmla="*/ 8360 w 10915"/>
                    <a:gd name="connsiteY3" fmla="*/ 8702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915" h="10000">
                      <a:moveTo>
                        <a:pt x="915" y="9992"/>
                      </a:moveTo>
                      <a:lnTo>
                        <a:pt x="0" y="10000"/>
                      </a:lnTo>
                      <a:lnTo>
                        <a:pt x="8360" y="10000"/>
                      </a:lnTo>
                      <a:cubicBezTo>
                        <a:pt x="8350" y="9579"/>
                        <a:pt x="8370" y="9123"/>
                        <a:pt x="8360" y="8702"/>
                      </a:cubicBezTo>
                      <a:lnTo>
                        <a:pt x="10915" y="8736"/>
                      </a:lnTo>
                      <a:lnTo>
                        <a:pt x="10915" y="0"/>
                      </a:lnTo>
                    </a:path>
                  </a:pathLst>
                </a:custGeom>
                <a:noFill/>
                <a:ln w="22225" cap="flat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de-DE" sz="1300">
                    <a:cs typeface="Arial" pitchFamily="34" charset="0"/>
                  </a:endParaRPr>
                </a:p>
              </p:txBody>
            </p:sp>
            <p:sp>
              <p:nvSpPr>
                <p:cNvPr id="21" name="Freeform 5"/>
                <p:cNvSpPr>
                  <a:spLocks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 flipH="1" flipV="1">
                  <a:off x="5095876" y="3773470"/>
                  <a:ext cx="4173537" cy="2298736"/>
                </a:xfrm>
                <a:custGeom>
                  <a:avLst/>
                  <a:gdLst>
                    <a:gd name="connsiteX0" fmla="*/ 0 w 10000"/>
                    <a:gd name="connsiteY0" fmla="*/ 9992 h 10000"/>
                    <a:gd name="connsiteX1" fmla="*/ 7419 w 10000"/>
                    <a:gd name="connsiteY1" fmla="*/ 10000 h 10000"/>
                    <a:gd name="connsiteX2" fmla="*/ 7419 w 10000"/>
                    <a:gd name="connsiteY2" fmla="*/ 7227 h 10000"/>
                    <a:gd name="connsiteX3" fmla="*/ 10000 w 10000"/>
                    <a:gd name="connsiteY3" fmla="*/ 8736 h 10000"/>
                    <a:gd name="connsiteX4" fmla="*/ 10000 w 10000"/>
                    <a:gd name="connsiteY4" fmla="*/ 0 h 10000"/>
                    <a:gd name="connsiteX0" fmla="*/ 0 w 10000"/>
                    <a:gd name="connsiteY0" fmla="*/ 9992 h 10000"/>
                    <a:gd name="connsiteX1" fmla="*/ 7419 w 10000"/>
                    <a:gd name="connsiteY1" fmla="*/ 10000 h 10000"/>
                    <a:gd name="connsiteX2" fmla="*/ 7390 w 10000"/>
                    <a:gd name="connsiteY2" fmla="*/ 8736 h 10000"/>
                    <a:gd name="connsiteX3" fmla="*/ 10000 w 10000"/>
                    <a:gd name="connsiteY3" fmla="*/ 8736 h 10000"/>
                    <a:gd name="connsiteX4" fmla="*/ 10000 w 10000"/>
                    <a:gd name="connsiteY4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34 w 10915"/>
                    <a:gd name="connsiteY2" fmla="*/ 10000 h 10000"/>
                    <a:gd name="connsiteX3" fmla="*/ 8305 w 10915"/>
                    <a:gd name="connsiteY3" fmla="*/ 8736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60 w 10915"/>
                    <a:gd name="connsiteY2" fmla="*/ 10000 h 10000"/>
                    <a:gd name="connsiteX3" fmla="*/ 8305 w 10915"/>
                    <a:gd name="connsiteY3" fmla="*/ 8736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60 w 10915"/>
                    <a:gd name="connsiteY2" fmla="*/ 10000 h 10000"/>
                    <a:gd name="connsiteX3" fmla="*/ 8360 w 10915"/>
                    <a:gd name="connsiteY3" fmla="*/ 8702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915" h="10000">
                      <a:moveTo>
                        <a:pt x="915" y="9992"/>
                      </a:moveTo>
                      <a:lnTo>
                        <a:pt x="0" y="10000"/>
                      </a:lnTo>
                      <a:lnTo>
                        <a:pt x="8360" y="10000"/>
                      </a:lnTo>
                      <a:cubicBezTo>
                        <a:pt x="8350" y="9579"/>
                        <a:pt x="8370" y="9123"/>
                        <a:pt x="8360" y="8702"/>
                      </a:cubicBezTo>
                      <a:lnTo>
                        <a:pt x="10915" y="8736"/>
                      </a:lnTo>
                      <a:lnTo>
                        <a:pt x="10915" y="0"/>
                      </a:lnTo>
                    </a:path>
                  </a:pathLst>
                </a:custGeom>
                <a:noFill/>
                <a:ln w="22225" cap="flat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de-DE" sz="1300">
                    <a:cs typeface="Arial" pitchFamily="34" charset="0"/>
                  </a:endParaRPr>
                </a:p>
              </p:txBody>
            </p:sp>
            <p:sp>
              <p:nvSpPr>
                <p:cNvPr id="22" name="Freeform 5"/>
                <p:cNvSpPr>
                  <a:spLocks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 flipH="1">
                  <a:off x="5095876" y="1349380"/>
                  <a:ext cx="4173537" cy="2277416"/>
                </a:xfrm>
                <a:custGeom>
                  <a:avLst/>
                  <a:gdLst>
                    <a:gd name="connsiteX0" fmla="*/ 0 w 10000"/>
                    <a:gd name="connsiteY0" fmla="*/ 9992 h 10000"/>
                    <a:gd name="connsiteX1" fmla="*/ 7419 w 10000"/>
                    <a:gd name="connsiteY1" fmla="*/ 10000 h 10000"/>
                    <a:gd name="connsiteX2" fmla="*/ 7419 w 10000"/>
                    <a:gd name="connsiteY2" fmla="*/ 7227 h 10000"/>
                    <a:gd name="connsiteX3" fmla="*/ 10000 w 10000"/>
                    <a:gd name="connsiteY3" fmla="*/ 8736 h 10000"/>
                    <a:gd name="connsiteX4" fmla="*/ 10000 w 10000"/>
                    <a:gd name="connsiteY4" fmla="*/ 0 h 10000"/>
                    <a:gd name="connsiteX0" fmla="*/ 0 w 10000"/>
                    <a:gd name="connsiteY0" fmla="*/ 9992 h 10000"/>
                    <a:gd name="connsiteX1" fmla="*/ 7419 w 10000"/>
                    <a:gd name="connsiteY1" fmla="*/ 10000 h 10000"/>
                    <a:gd name="connsiteX2" fmla="*/ 7390 w 10000"/>
                    <a:gd name="connsiteY2" fmla="*/ 8736 h 10000"/>
                    <a:gd name="connsiteX3" fmla="*/ 10000 w 10000"/>
                    <a:gd name="connsiteY3" fmla="*/ 8736 h 10000"/>
                    <a:gd name="connsiteX4" fmla="*/ 10000 w 10000"/>
                    <a:gd name="connsiteY4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34 w 10915"/>
                    <a:gd name="connsiteY2" fmla="*/ 10000 h 10000"/>
                    <a:gd name="connsiteX3" fmla="*/ 8305 w 10915"/>
                    <a:gd name="connsiteY3" fmla="*/ 8736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60 w 10915"/>
                    <a:gd name="connsiteY2" fmla="*/ 10000 h 10000"/>
                    <a:gd name="connsiteX3" fmla="*/ 8305 w 10915"/>
                    <a:gd name="connsiteY3" fmla="*/ 8736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60 w 10915"/>
                    <a:gd name="connsiteY2" fmla="*/ 10000 h 10000"/>
                    <a:gd name="connsiteX3" fmla="*/ 8360 w 10915"/>
                    <a:gd name="connsiteY3" fmla="*/ 8702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915" h="10000">
                      <a:moveTo>
                        <a:pt x="915" y="9992"/>
                      </a:moveTo>
                      <a:lnTo>
                        <a:pt x="0" y="10000"/>
                      </a:lnTo>
                      <a:lnTo>
                        <a:pt x="8360" y="10000"/>
                      </a:lnTo>
                      <a:cubicBezTo>
                        <a:pt x="8350" y="9579"/>
                        <a:pt x="8370" y="9123"/>
                        <a:pt x="8360" y="8702"/>
                      </a:cubicBezTo>
                      <a:lnTo>
                        <a:pt x="10915" y="8736"/>
                      </a:lnTo>
                      <a:lnTo>
                        <a:pt x="10915" y="0"/>
                      </a:lnTo>
                    </a:path>
                  </a:pathLst>
                </a:custGeom>
                <a:noFill/>
                <a:ln w="22225" cap="flat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de-DE" sz="1300">
                    <a:cs typeface="Arial" pitchFamily="34" charset="0"/>
                  </a:endParaRPr>
                </a:p>
              </p:txBody>
            </p:sp>
          </p:grpSp>
        </p:grpSp>
      </p:grpSp>
      <p:sp>
        <p:nvSpPr>
          <p:cNvPr id="23" name="Rectangle 22"/>
          <p:cNvSpPr/>
          <p:nvPr/>
        </p:nvSpPr>
        <p:spPr>
          <a:xfrm>
            <a:off x="6020972" y="274638"/>
            <a:ext cx="2715869" cy="836710"/>
          </a:xfrm>
          <a:prstGeom prst="rect">
            <a:avLst/>
          </a:prstGeom>
          <a:solidFill>
            <a:schemeClr val="bg1"/>
          </a:soli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u="sng" dirty="0" smtClean="0"/>
              <a:t>FLUX A : Donnée et visualisation – 95 %</a:t>
            </a:r>
            <a:endParaRPr lang="fr-FR" b="1" u="sng" dirty="0"/>
          </a:p>
        </p:txBody>
      </p:sp>
      <p:sp>
        <p:nvSpPr>
          <p:cNvPr id="24" name="ZoneTexte 23"/>
          <p:cNvSpPr txBox="1"/>
          <p:nvPr/>
        </p:nvSpPr>
        <p:spPr>
          <a:xfrm>
            <a:off x="457200" y="1926788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Séparateur de phase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241" y="1765221"/>
            <a:ext cx="3922872" cy="160149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Extraction et visualisation des donnés brutes – OK </a:t>
            </a:r>
          </a:p>
          <a:p>
            <a:r>
              <a:rPr lang="fr-FR" sz="1400" dirty="0" smtClean="0"/>
              <a:t>Visualisation des anomalies par </a:t>
            </a:r>
            <a:r>
              <a:rPr lang="fr-FR" sz="1400" dirty="0" err="1" smtClean="0"/>
              <a:t>heatmap</a:t>
            </a:r>
            <a:r>
              <a:rPr lang="fr-FR" sz="1400" dirty="0" smtClean="0"/>
              <a:t> - OK</a:t>
            </a:r>
          </a:p>
          <a:p>
            <a:r>
              <a:rPr lang="fr-FR" sz="1400" dirty="0" smtClean="0"/>
              <a:t>Séparateur de phase – EN COURS</a:t>
            </a:r>
          </a:p>
          <a:p>
            <a:r>
              <a:rPr lang="fr-FR" sz="1400" dirty="0" smtClean="0"/>
              <a:t>Visualisation temps par phase et par port - OK</a:t>
            </a:r>
          </a:p>
          <a:p>
            <a:endParaRPr lang="fr-FR" sz="1400" dirty="0"/>
          </a:p>
        </p:txBody>
      </p:sp>
      <p:sp>
        <p:nvSpPr>
          <p:cNvPr id="27" name="Rectangle 26"/>
          <p:cNvSpPr/>
          <p:nvPr/>
        </p:nvSpPr>
        <p:spPr>
          <a:xfrm>
            <a:off x="4813969" y="1765221"/>
            <a:ext cx="3246819" cy="160149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fr-FR" sz="1400" dirty="0" smtClean="0"/>
              <a:t> Superposition des phases de vol </a:t>
            </a:r>
            <a:r>
              <a:rPr lang="fr-FR" sz="1400" dirty="0" smtClean="0">
                <a:sym typeface="Wingdings" pitchFamily="2" charset="2"/>
              </a:rPr>
              <a:t> Travail en cours chez </a:t>
            </a:r>
            <a:r>
              <a:rPr lang="fr-FR" sz="1400" dirty="0" err="1" smtClean="0">
                <a:sym typeface="Wingdings" pitchFamily="2" charset="2"/>
              </a:rPr>
              <a:t>Liebherr</a:t>
            </a:r>
            <a:endParaRPr lang="fr-FR" sz="1400" dirty="0" smtClean="0"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fr-FR" sz="1400" dirty="0" smtClean="0">
                <a:sym typeface="Wingdings" pitchFamily="2" charset="2"/>
              </a:rPr>
              <a:t> Absence de phase sur certaines portions  Travail en cours chez </a:t>
            </a:r>
            <a:r>
              <a:rPr lang="fr-FR" sz="1400" dirty="0" err="1" smtClean="0">
                <a:sym typeface="Wingdings" pitchFamily="2" charset="2"/>
              </a:rPr>
              <a:t>Liebherr</a:t>
            </a:r>
            <a:endParaRPr lang="fr-FR" sz="1400" dirty="0" smtClean="0"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fr-FR" sz="1400" dirty="0" smtClean="0">
                <a:sym typeface="Wingdings" pitchFamily="2" charset="2"/>
              </a:rPr>
              <a:t> Donnés trop variable  Filtrage (Hystérésis à besoin de réglage)</a:t>
            </a:r>
            <a:endParaRPr lang="fr-FR" sz="1400" dirty="0"/>
          </a:p>
        </p:txBody>
      </p:sp>
      <p:sp>
        <p:nvSpPr>
          <p:cNvPr id="28" name="Rectangle 27"/>
          <p:cNvSpPr/>
          <p:nvPr/>
        </p:nvSpPr>
        <p:spPr>
          <a:xfrm>
            <a:off x="8060788" y="1765221"/>
            <a:ext cx="676053" cy="160149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fr-FR" sz="1200" dirty="0"/>
          </a:p>
        </p:txBody>
      </p:sp>
      <p:sp>
        <p:nvSpPr>
          <p:cNvPr id="30" name="Ellipse 29"/>
          <p:cNvSpPr/>
          <p:nvPr/>
        </p:nvSpPr>
        <p:spPr>
          <a:xfrm>
            <a:off x="8334140" y="2465709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8320608" y="1898652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8743" y="3798277"/>
            <a:ext cx="3922872" cy="165998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fr-FR" sz="1400" dirty="0" smtClean="0"/>
              <a:t> Séparateur de phase bientôt terminé </a:t>
            </a:r>
            <a:r>
              <a:rPr lang="fr-FR" sz="1400" dirty="0" smtClean="0">
                <a:sym typeface="Wingdings" pitchFamily="2" charset="2"/>
              </a:rPr>
              <a:t> pas d’impact sur le planning </a:t>
            </a:r>
          </a:p>
          <a:p>
            <a:pPr>
              <a:buFont typeface="Arial" pitchFamily="34" charset="0"/>
              <a:buChar char="•"/>
            </a:pPr>
            <a:endParaRPr lang="fr-FR" sz="1400" dirty="0" smtClean="0"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fr-FR" sz="1400" dirty="0" smtClean="0">
                <a:sym typeface="Wingdings" pitchFamily="2" charset="2"/>
              </a:rPr>
              <a:t> Séparateur permet de lancer la dernière phase du flux B (« Prise en compte des phases dans la détection d’anomalie »)</a:t>
            </a:r>
            <a:endParaRPr lang="fr-FR" sz="1400" dirty="0"/>
          </a:p>
        </p:txBody>
      </p:sp>
      <p:sp>
        <p:nvSpPr>
          <p:cNvPr id="34" name="Rectangle 33"/>
          <p:cNvSpPr/>
          <p:nvPr/>
        </p:nvSpPr>
        <p:spPr>
          <a:xfrm>
            <a:off x="4813969" y="3798277"/>
            <a:ext cx="3922872" cy="165998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dirty="0" smtClean="0"/>
              <a:t>Pas de changement à envisager à cause de ce flux. Avancement est planning OK. </a:t>
            </a:r>
            <a:endParaRPr lang="fr-FR" sz="1600" dirty="0"/>
          </a:p>
        </p:txBody>
      </p:sp>
      <p:sp>
        <p:nvSpPr>
          <p:cNvPr id="35" name="Ellipse 34"/>
          <p:cNvSpPr/>
          <p:nvPr/>
        </p:nvSpPr>
        <p:spPr>
          <a:xfrm>
            <a:off x="5009056" y="429386"/>
            <a:ext cx="530606" cy="55535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8334140" y="2997409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fr-FR" dirty="0" smtClean="0"/>
              <a:t>Avancement</a:t>
            </a:r>
            <a:br>
              <a:rPr lang="fr-FR" dirty="0" smtClean="0"/>
            </a:br>
            <a:r>
              <a:rPr lang="fr-FR" sz="27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7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D</a:t>
            </a:r>
            <a:r>
              <a:rPr lang="fr-FR" sz="27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 Développement</a:t>
            </a:r>
            <a:r>
              <a:rPr lang="fr-FR" sz="2700" dirty="0" smtClean="0"/>
              <a:t> </a:t>
            </a:r>
            <a:endParaRPr lang="fr-FR" sz="27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4572000" y="1631852"/>
            <a:ext cx="0" cy="3858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20972" y="274638"/>
            <a:ext cx="2715869" cy="836710"/>
          </a:xfrm>
          <a:prstGeom prst="rect">
            <a:avLst/>
          </a:prstGeom>
          <a:solidFill>
            <a:schemeClr val="bg1"/>
          </a:soli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u="sng" dirty="0" smtClean="0"/>
              <a:t>FLUX A : Donnée et visualisation – 95 %</a:t>
            </a:r>
            <a:endParaRPr lang="fr-FR" b="1" u="sng" dirty="0"/>
          </a:p>
        </p:txBody>
      </p:sp>
      <p:sp>
        <p:nvSpPr>
          <p:cNvPr id="14" name="Rectangle 13"/>
          <p:cNvSpPr/>
          <p:nvPr/>
        </p:nvSpPr>
        <p:spPr>
          <a:xfrm>
            <a:off x="1035989" y="1631852"/>
            <a:ext cx="2715869" cy="836710"/>
          </a:xfrm>
          <a:prstGeom prst="rect">
            <a:avLst/>
          </a:prstGeom>
          <a:solidFill>
            <a:schemeClr val="bg1"/>
          </a:soli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u="sng" dirty="0" smtClean="0"/>
              <a:t>Temps </a:t>
            </a:r>
            <a:endParaRPr lang="fr-FR" b="1" u="sng" dirty="0"/>
          </a:p>
        </p:txBody>
      </p:sp>
      <p:sp>
        <p:nvSpPr>
          <p:cNvPr id="15" name="Rectangle 14"/>
          <p:cNvSpPr/>
          <p:nvPr/>
        </p:nvSpPr>
        <p:spPr>
          <a:xfrm>
            <a:off x="5553589" y="1631852"/>
            <a:ext cx="2715869" cy="836710"/>
          </a:xfrm>
          <a:prstGeom prst="rect">
            <a:avLst/>
          </a:prstGeom>
          <a:solidFill>
            <a:schemeClr val="bg1"/>
          </a:soli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u="sng" dirty="0" smtClean="0"/>
              <a:t>Décomposition par phase</a:t>
            </a:r>
            <a:endParaRPr lang="fr-FR" b="1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9691" y="2848398"/>
            <a:ext cx="3060983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C:\Users\Rémy\Downloads\newplo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93032" y="3087557"/>
            <a:ext cx="4320000" cy="24685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fr-FR" dirty="0" smtClean="0"/>
              <a:t>Avancement</a:t>
            </a:r>
            <a:br>
              <a:rPr lang="fr-FR" dirty="0" smtClean="0"/>
            </a:br>
            <a:r>
              <a:rPr lang="fr-FR" sz="27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7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D</a:t>
            </a:r>
            <a:r>
              <a:rPr lang="fr-FR" sz="27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 Développement</a:t>
            </a:r>
            <a:r>
              <a:rPr lang="fr-FR" sz="2700" dirty="0" smtClean="0"/>
              <a:t> </a:t>
            </a:r>
            <a:endParaRPr lang="fr-FR" sz="2700" dirty="0"/>
          </a:p>
        </p:txBody>
      </p:sp>
      <p:sp>
        <p:nvSpPr>
          <p:cNvPr id="13" name="Rectangle 12"/>
          <p:cNvSpPr/>
          <p:nvPr/>
        </p:nvSpPr>
        <p:spPr>
          <a:xfrm>
            <a:off x="6020972" y="274638"/>
            <a:ext cx="2715869" cy="836710"/>
          </a:xfrm>
          <a:prstGeom prst="rect">
            <a:avLst/>
          </a:prstGeom>
          <a:solidFill>
            <a:schemeClr val="bg1"/>
          </a:soli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u="sng" dirty="0" smtClean="0"/>
              <a:t>FLUX A : Donnée et visualisation – 95 %</a:t>
            </a:r>
            <a:endParaRPr lang="fr-FR" b="1" u="sng" dirty="0"/>
          </a:p>
        </p:txBody>
      </p:sp>
      <p:sp>
        <p:nvSpPr>
          <p:cNvPr id="14" name="Rectangle 13"/>
          <p:cNvSpPr/>
          <p:nvPr/>
        </p:nvSpPr>
        <p:spPr>
          <a:xfrm>
            <a:off x="280549" y="2468562"/>
            <a:ext cx="2715869" cy="836710"/>
          </a:xfrm>
          <a:prstGeom prst="rect">
            <a:avLst/>
          </a:prstGeom>
          <a:solidFill>
            <a:schemeClr val="bg1"/>
          </a:soli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u="sng" dirty="0" err="1" smtClean="0"/>
              <a:t>HeatMap</a:t>
            </a:r>
            <a:r>
              <a:rPr lang="fr-FR" b="1" u="sng" dirty="0" smtClean="0"/>
              <a:t> </a:t>
            </a:r>
            <a:endParaRPr lang="fr-FR" b="1" u="sng" dirty="0"/>
          </a:p>
        </p:txBody>
      </p:sp>
      <p:pic>
        <p:nvPicPr>
          <p:cNvPr id="3074" name="Picture 2" descr="hm_regul_target_percent_time_over_threshold_a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8799" y="1367944"/>
            <a:ext cx="5564233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fr-FR" dirty="0" smtClean="0"/>
              <a:t>Avancement</a:t>
            </a:r>
            <a:br>
              <a:rPr lang="fr-FR" dirty="0" smtClean="0"/>
            </a:br>
            <a:r>
              <a:rPr lang="fr-FR" sz="4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7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D. Développement</a:t>
            </a:r>
            <a:r>
              <a:rPr lang="fr-FR" sz="2700" dirty="0" smtClean="0"/>
              <a:t> </a:t>
            </a:r>
            <a:endParaRPr lang="fr-FR" sz="2700" dirty="0"/>
          </a:p>
        </p:txBody>
      </p:sp>
      <p:grpSp>
        <p:nvGrpSpPr>
          <p:cNvPr id="2" name="Espace réservé du contenu 6"/>
          <p:cNvGrpSpPr>
            <a:grpSpLocks noGrp="1"/>
          </p:cNvGrpSpPr>
          <p:nvPr>
            <p:ph idx="1"/>
          </p:nvPr>
        </p:nvGrpSpPr>
        <p:grpSpPr>
          <a:xfrm>
            <a:off x="507241" y="1342682"/>
            <a:ext cx="8229600" cy="4601899"/>
            <a:chOff x="679939" y="1277634"/>
            <a:chExt cx="7876443" cy="5028028"/>
          </a:xfrm>
        </p:grpSpPr>
        <p:sp>
          <p:nvSpPr>
            <p:cNvPr id="8" name="RbNavigator"/>
            <p:cNvSpPr/>
            <p:nvPr/>
          </p:nvSpPr>
          <p:spPr>
            <a:xfrm>
              <a:off x="679939" y="1420826"/>
              <a:ext cx="253218" cy="27431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buSzPct val="100000"/>
                <a:buFont typeface="Arial"/>
              </a:pPr>
              <a:r>
                <a:rPr kumimoji="1" lang="en-US" sz="1300" b="1" dirty="0" smtClean="0">
                  <a:solidFill>
                    <a:schemeClr val="bg1"/>
                  </a:solidFill>
                  <a:cs typeface="Arial" pitchFamily="34" charset="0"/>
                </a:rPr>
                <a:t>1</a:t>
              </a:r>
            </a:p>
          </p:txBody>
        </p:sp>
        <p:sp>
          <p:nvSpPr>
            <p:cNvPr id="9" name="Textframe 11"/>
            <p:cNvSpPr>
              <a:spLocks noChangeArrowheads="1"/>
            </p:cNvSpPr>
            <p:nvPr/>
          </p:nvSpPr>
          <p:spPr bwMode="auto">
            <a:xfrm>
              <a:off x="1015499" y="1454162"/>
              <a:ext cx="3078491" cy="2308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defTabSz="330200">
                <a:buClr>
                  <a:srgbClr val="000000"/>
                </a:buClr>
                <a:buSzPct val="100000"/>
                <a:buFont typeface="Arial"/>
              </a:pPr>
              <a:r>
                <a:rPr lang="fr-FR" altLang="de-DE" sz="1500" dirty="0" smtClean="0">
                  <a:latin typeface="+mn-lt"/>
                </a:rPr>
                <a:t>Statuts synthétique </a:t>
              </a:r>
              <a:endParaRPr lang="fr-FR" altLang="de-DE" sz="1500" b="0" dirty="0">
                <a:latin typeface="+mn-lt"/>
              </a:endParaRPr>
            </a:p>
          </p:txBody>
        </p:sp>
        <p:sp>
          <p:nvSpPr>
            <p:cNvPr id="10" name="RbNavigator"/>
            <p:cNvSpPr/>
            <p:nvPr/>
          </p:nvSpPr>
          <p:spPr>
            <a:xfrm>
              <a:off x="4929186" y="1420826"/>
              <a:ext cx="253218" cy="27431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mpd="sng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buSzPct val="100000"/>
                <a:buFont typeface="Arial"/>
              </a:pPr>
              <a:r>
                <a:rPr kumimoji="1" lang="en-US" sz="1300" b="1" dirty="0" smtClean="0">
                  <a:solidFill>
                    <a:schemeClr val="bg1"/>
                  </a:solidFill>
                  <a:cs typeface="Arial" pitchFamily="34" charset="0"/>
                </a:rPr>
                <a:t>2</a:t>
              </a:r>
            </a:p>
          </p:txBody>
        </p:sp>
        <p:sp>
          <p:nvSpPr>
            <p:cNvPr id="11" name="Textframe 11"/>
            <p:cNvSpPr>
              <a:spLocks noChangeArrowheads="1"/>
            </p:cNvSpPr>
            <p:nvPr/>
          </p:nvSpPr>
          <p:spPr bwMode="auto">
            <a:xfrm>
              <a:off x="5264746" y="1277634"/>
              <a:ext cx="3078491" cy="46166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defTabSz="330200">
                <a:buClr>
                  <a:srgbClr val="000000"/>
                </a:buClr>
                <a:buSzPct val="100000"/>
                <a:buFont typeface="Arial"/>
              </a:pPr>
              <a:r>
                <a:rPr lang="fr-FR" altLang="de-DE" sz="1500" dirty="0" smtClean="0">
                  <a:latin typeface="+mn-lt"/>
                </a:rPr>
                <a:t>Description des principaux risque et problème </a:t>
              </a:r>
              <a:endParaRPr lang="fr-FR" altLang="de-DE" sz="1500" b="0" dirty="0">
                <a:latin typeface="+mn-lt"/>
              </a:endParaRPr>
            </a:p>
          </p:txBody>
        </p:sp>
        <p:sp>
          <p:nvSpPr>
            <p:cNvPr id="12" name="RbNavigator"/>
            <p:cNvSpPr/>
            <p:nvPr>
              <p:custDataLst>
                <p:tags r:id="rId1"/>
              </p:custDataLst>
            </p:nvPr>
          </p:nvSpPr>
          <p:spPr>
            <a:xfrm>
              <a:off x="679939" y="6020120"/>
              <a:ext cx="253218" cy="27431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buSzPct val="100000"/>
                <a:buFont typeface="Arial"/>
              </a:pPr>
              <a:r>
                <a:rPr kumimoji="1" lang="en-US" sz="1300" b="1" dirty="0" smtClean="0">
                  <a:solidFill>
                    <a:schemeClr val="bg1"/>
                  </a:solidFill>
                  <a:cs typeface="Arial" pitchFamily="34" charset="0"/>
                </a:rPr>
                <a:t>4</a:t>
              </a:r>
            </a:p>
          </p:txBody>
        </p:sp>
        <p:sp>
          <p:nvSpPr>
            <p:cNvPr id="13" name="Textframe 1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15499" y="6053455"/>
              <a:ext cx="3078491" cy="252207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defTabSz="330200">
                <a:buClr>
                  <a:srgbClr val="000000"/>
                </a:buClr>
                <a:buSzPct val="100000"/>
                <a:buFont typeface="Arial"/>
              </a:pPr>
              <a:r>
                <a:rPr lang="fr-FR" altLang="de-DE" sz="1500" dirty="0" smtClean="0">
                  <a:latin typeface="+mn-lt"/>
                </a:rPr>
                <a:t>Impacte / </a:t>
              </a:r>
              <a:r>
                <a:rPr lang="fr-FR" altLang="de-DE" sz="1500" dirty="0" err="1" smtClean="0">
                  <a:latin typeface="+mn-lt"/>
                </a:rPr>
                <a:t>next</a:t>
              </a:r>
              <a:r>
                <a:rPr lang="fr-FR" altLang="de-DE" sz="1500" dirty="0" smtClean="0">
                  <a:latin typeface="+mn-lt"/>
                </a:rPr>
                <a:t> </a:t>
              </a:r>
              <a:r>
                <a:rPr lang="fr-FR" altLang="de-DE" sz="1500" dirty="0" err="1" smtClean="0">
                  <a:latin typeface="+mn-lt"/>
                </a:rPr>
                <a:t>step</a:t>
              </a:r>
              <a:endParaRPr lang="en-US" altLang="de-DE" sz="1500" b="0" dirty="0">
                <a:latin typeface="+mn-lt"/>
              </a:endParaRPr>
            </a:p>
          </p:txBody>
        </p:sp>
        <p:sp>
          <p:nvSpPr>
            <p:cNvPr id="14" name="RbNavigator"/>
            <p:cNvSpPr/>
            <p:nvPr>
              <p:custDataLst>
                <p:tags r:id="rId3"/>
              </p:custDataLst>
            </p:nvPr>
          </p:nvSpPr>
          <p:spPr>
            <a:xfrm>
              <a:off x="4929186" y="6020120"/>
              <a:ext cx="253218" cy="27431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buSzPct val="100000"/>
                <a:buFont typeface="Arial"/>
              </a:pPr>
              <a:r>
                <a:rPr kumimoji="1" lang="en-US" sz="1300" b="1" dirty="0" smtClean="0">
                  <a:solidFill>
                    <a:schemeClr val="bg1"/>
                  </a:solidFill>
                  <a:cs typeface="Arial" pitchFamily="34" charset="0"/>
                </a:rPr>
                <a:t>3</a:t>
              </a:r>
            </a:p>
          </p:txBody>
        </p:sp>
        <p:sp>
          <p:nvSpPr>
            <p:cNvPr id="15" name="Textframe 11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264746" y="6053456"/>
              <a:ext cx="3078491" cy="2308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defTabSz="330200">
                <a:buClr>
                  <a:srgbClr val="000000"/>
                </a:buClr>
                <a:buSzPct val="100000"/>
                <a:buFont typeface="Arial"/>
              </a:pPr>
              <a:r>
                <a:rPr lang="fr-FR" altLang="de-DE" sz="1500" dirty="0" smtClean="0">
                  <a:latin typeface="+mn-lt"/>
                </a:rPr>
                <a:t>Changement</a:t>
              </a:r>
              <a:endParaRPr lang="fr-FR" altLang="de-DE" sz="1500" b="0" dirty="0">
                <a:latin typeface="+mn-lt"/>
              </a:endParaRPr>
            </a:p>
          </p:txBody>
        </p:sp>
        <p:grpSp>
          <p:nvGrpSpPr>
            <p:cNvPr id="7" name="Group 66"/>
            <p:cNvGrpSpPr/>
            <p:nvPr/>
          </p:nvGrpSpPr>
          <p:grpSpPr>
            <a:xfrm>
              <a:off x="681377" y="1349380"/>
              <a:ext cx="7875005" cy="4722826"/>
              <a:chOff x="738158" y="1349380"/>
              <a:chExt cx="8531255" cy="4722826"/>
            </a:xfrm>
          </p:grpSpPr>
          <p:sp>
            <p:nvSpPr>
              <p:cNvPr id="17" name="Textframe 11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3888559" y="3442977"/>
                <a:ext cx="2230452" cy="276999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>
                <a:spAutoFit/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 defTabSz="330200">
                  <a:buClr>
                    <a:srgbClr val="000000"/>
                  </a:buClr>
                  <a:buSzPct val="100000"/>
                  <a:buFont typeface="Arial"/>
                </a:pPr>
                <a:endParaRPr lang="en-US" altLang="de-DE" sz="1800" b="0" dirty="0">
                  <a:latin typeface="+mn-lt"/>
                </a:endParaRPr>
              </a:p>
            </p:txBody>
          </p:sp>
          <p:grpSp>
            <p:nvGrpSpPr>
              <p:cNvPr id="16" name="Group 65"/>
              <p:cNvGrpSpPr/>
              <p:nvPr/>
            </p:nvGrpSpPr>
            <p:grpSpPr>
              <a:xfrm>
                <a:off x="738158" y="1349380"/>
                <a:ext cx="8531255" cy="4722826"/>
                <a:chOff x="738158" y="1349380"/>
                <a:chExt cx="8531255" cy="4722826"/>
              </a:xfrm>
            </p:grpSpPr>
            <p:sp>
              <p:nvSpPr>
                <p:cNvPr id="19" name="Freeform 5"/>
                <p:cNvSpPr>
                  <a:spLocks/>
                </p:cNvSpPr>
                <p:nvPr>
                  <p:custDataLst>
                    <p:tags r:id="rId6"/>
                  </p:custDataLst>
                </p:nvPr>
              </p:nvSpPr>
              <p:spPr bwMode="auto">
                <a:xfrm flipV="1">
                  <a:off x="738158" y="3773470"/>
                  <a:ext cx="4197433" cy="2298736"/>
                </a:xfrm>
                <a:custGeom>
                  <a:avLst/>
                  <a:gdLst>
                    <a:gd name="connsiteX0" fmla="*/ 0 w 10000"/>
                    <a:gd name="connsiteY0" fmla="*/ 9992 h 10000"/>
                    <a:gd name="connsiteX1" fmla="*/ 7419 w 10000"/>
                    <a:gd name="connsiteY1" fmla="*/ 10000 h 10000"/>
                    <a:gd name="connsiteX2" fmla="*/ 7419 w 10000"/>
                    <a:gd name="connsiteY2" fmla="*/ 7227 h 10000"/>
                    <a:gd name="connsiteX3" fmla="*/ 10000 w 10000"/>
                    <a:gd name="connsiteY3" fmla="*/ 8736 h 10000"/>
                    <a:gd name="connsiteX4" fmla="*/ 10000 w 10000"/>
                    <a:gd name="connsiteY4" fmla="*/ 0 h 10000"/>
                    <a:gd name="connsiteX0" fmla="*/ 0 w 10000"/>
                    <a:gd name="connsiteY0" fmla="*/ 9992 h 10000"/>
                    <a:gd name="connsiteX1" fmla="*/ 7419 w 10000"/>
                    <a:gd name="connsiteY1" fmla="*/ 10000 h 10000"/>
                    <a:gd name="connsiteX2" fmla="*/ 7390 w 10000"/>
                    <a:gd name="connsiteY2" fmla="*/ 8736 h 10000"/>
                    <a:gd name="connsiteX3" fmla="*/ 10000 w 10000"/>
                    <a:gd name="connsiteY3" fmla="*/ 8736 h 10000"/>
                    <a:gd name="connsiteX4" fmla="*/ 10000 w 10000"/>
                    <a:gd name="connsiteY4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34 w 10915"/>
                    <a:gd name="connsiteY2" fmla="*/ 10000 h 10000"/>
                    <a:gd name="connsiteX3" fmla="*/ 8305 w 10915"/>
                    <a:gd name="connsiteY3" fmla="*/ 8736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60 w 10915"/>
                    <a:gd name="connsiteY2" fmla="*/ 10000 h 10000"/>
                    <a:gd name="connsiteX3" fmla="*/ 8305 w 10915"/>
                    <a:gd name="connsiteY3" fmla="*/ 8736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60 w 10915"/>
                    <a:gd name="connsiteY2" fmla="*/ 10000 h 10000"/>
                    <a:gd name="connsiteX3" fmla="*/ 8360 w 10915"/>
                    <a:gd name="connsiteY3" fmla="*/ 8702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915" h="10000">
                      <a:moveTo>
                        <a:pt x="915" y="9992"/>
                      </a:moveTo>
                      <a:lnTo>
                        <a:pt x="0" y="10000"/>
                      </a:lnTo>
                      <a:lnTo>
                        <a:pt x="8360" y="10000"/>
                      </a:lnTo>
                      <a:cubicBezTo>
                        <a:pt x="8350" y="9579"/>
                        <a:pt x="8370" y="9123"/>
                        <a:pt x="8360" y="8702"/>
                      </a:cubicBezTo>
                      <a:lnTo>
                        <a:pt x="10915" y="8736"/>
                      </a:lnTo>
                      <a:lnTo>
                        <a:pt x="10915" y="0"/>
                      </a:lnTo>
                    </a:path>
                  </a:pathLst>
                </a:custGeom>
                <a:noFill/>
                <a:ln w="22225" cap="flat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de-DE" sz="1300">
                    <a:cs typeface="Arial" pitchFamily="34" charset="0"/>
                  </a:endParaRPr>
                </a:p>
              </p:txBody>
            </p:sp>
            <p:sp>
              <p:nvSpPr>
                <p:cNvPr id="20" name="Freeform 5"/>
                <p:cNvSpPr>
                  <a:spLocks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738158" y="1349380"/>
                  <a:ext cx="4197433" cy="2277416"/>
                </a:xfrm>
                <a:custGeom>
                  <a:avLst/>
                  <a:gdLst>
                    <a:gd name="connsiteX0" fmla="*/ 0 w 10000"/>
                    <a:gd name="connsiteY0" fmla="*/ 9992 h 10000"/>
                    <a:gd name="connsiteX1" fmla="*/ 7419 w 10000"/>
                    <a:gd name="connsiteY1" fmla="*/ 10000 h 10000"/>
                    <a:gd name="connsiteX2" fmla="*/ 7419 w 10000"/>
                    <a:gd name="connsiteY2" fmla="*/ 7227 h 10000"/>
                    <a:gd name="connsiteX3" fmla="*/ 10000 w 10000"/>
                    <a:gd name="connsiteY3" fmla="*/ 8736 h 10000"/>
                    <a:gd name="connsiteX4" fmla="*/ 10000 w 10000"/>
                    <a:gd name="connsiteY4" fmla="*/ 0 h 10000"/>
                    <a:gd name="connsiteX0" fmla="*/ 0 w 10000"/>
                    <a:gd name="connsiteY0" fmla="*/ 9992 h 10000"/>
                    <a:gd name="connsiteX1" fmla="*/ 7419 w 10000"/>
                    <a:gd name="connsiteY1" fmla="*/ 10000 h 10000"/>
                    <a:gd name="connsiteX2" fmla="*/ 7390 w 10000"/>
                    <a:gd name="connsiteY2" fmla="*/ 8736 h 10000"/>
                    <a:gd name="connsiteX3" fmla="*/ 10000 w 10000"/>
                    <a:gd name="connsiteY3" fmla="*/ 8736 h 10000"/>
                    <a:gd name="connsiteX4" fmla="*/ 10000 w 10000"/>
                    <a:gd name="connsiteY4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34 w 10915"/>
                    <a:gd name="connsiteY2" fmla="*/ 10000 h 10000"/>
                    <a:gd name="connsiteX3" fmla="*/ 8305 w 10915"/>
                    <a:gd name="connsiteY3" fmla="*/ 8736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60 w 10915"/>
                    <a:gd name="connsiteY2" fmla="*/ 10000 h 10000"/>
                    <a:gd name="connsiteX3" fmla="*/ 8305 w 10915"/>
                    <a:gd name="connsiteY3" fmla="*/ 8736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60 w 10915"/>
                    <a:gd name="connsiteY2" fmla="*/ 10000 h 10000"/>
                    <a:gd name="connsiteX3" fmla="*/ 8360 w 10915"/>
                    <a:gd name="connsiteY3" fmla="*/ 8702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915" h="10000">
                      <a:moveTo>
                        <a:pt x="915" y="9992"/>
                      </a:moveTo>
                      <a:lnTo>
                        <a:pt x="0" y="10000"/>
                      </a:lnTo>
                      <a:lnTo>
                        <a:pt x="8360" y="10000"/>
                      </a:lnTo>
                      <a:cubicBezTo>
                        <a:pt x="8350" y="9579"/>
                        <a:pt x="8370" y="9123"/>
                        <a:pt x="8360" y="8702"/>
                      </a:cubicBezTo>
                      <a:lnTo>
                        <a:pt x="10915" y="8736"/>
                      </a:lnTo>
                      <a:lnTo>
                        <a:pt x="10915" y="0"/>
                      </a:lnTo>
                    </a:path>
                  </a:pathLst>
                </a:custGeom>
                <a:noFill/>
                <a:ln w="22225" cap="flat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de-DE" sz="1300">
                    <a:cs typeface="Arial" pitchFamily="34" charset="0"/>
                  </a:endParaRPr>
                </a:p>
              </p:txBody>
            </p:sp>
            <p:sp>
              <p:nvSpPr>
                <p:cNvPr id="21" name="Freeform 5"/>
                <p:cNvSpPr>
                  <a:spLocks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 flipH="1" flipV="1">
                  <a:off x="5095876" y="3773470"/>
                  <a:ext cx="4173537" cy="2298736"/>
                </a:xfrm>
                <a:custGeom>
                  <a:avLst/>
                  <a:gdLst>
                    <a:gd name="connsiteX0" fmla="*/ 0 w 10000"/>
                    <a:gd name="connsiteY0" fmla="*/ 9992 h 10000"/>
                    <a:gd name="connsiteX1" fmla="*/ 7419 w 10000"/>
                    <a:gd name="connsiteY1" fmla="*/ 10000 h 10000"/>
                    <a:gd name="connsiteX2" fmla="*/ 7419 w 10000"/>
                    <a:gd name="connsiteY2" fmla="*/ 7227 h 10000"/>
                    <a:gd name="connsiteX3" fmla="*/ 10000 w 10000"/>
                    <a:gd name="connsiteY3" fmla="*/ 8736 h 10000"/>
                    <a:gd name="connsiteX4" fmla="*/ 10000 w 10000"/>
                    <a:gd name="connsiteY4" fmla="*/ 0 h 10000"/>
                    <a:gd name="connsiteX0" fmla="*/ 0 w 10000"/>
                    <a:gd name="connsiteY0" fmla="*/ 9992 h 10000"/>
                    <a:gd name="connsiteX1" fmla="*/ 7419 w 10000"/>
                    <a:gd name="connsiteY1" fmla="*/ 10000 h 10000"/>
                    <a:gd name="connsiteX2" fmla="*/ 7390 w 10000"/>
                    <a:gd name="connsiteY2" fmla="*/ 8736 h 10000"/>
                    <a:gd name="connsiteX3" fmla="*/ 10000 w 10000"/>
                    <a:gd name="connsiteY3" fmla="*/ 8736 h 10000"/>
                    <a:gd name="connsiteX4" fmla="*/ 10000 w 10000"/>
                    <a:gd name="connsiteY4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34 w 10915"/>
                    <a:gd name="connsiteY2" fmla="*/ 10000 h 10000"/>
                    <a:gd name="connsiteX3" fmla="*/ 8305 w 10915"/>
                    <a:gd name="connsiteY3" fmla="*/ 8736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60 w 10915"/>
                    <a:gd name="connsiteY2" fmla="*/ 10000 h 10000"/>
                    <a:gd name="connsiteX3" fmla="*/ 8305 w 10915"/>
                    <a:gd name="connsiteY3" fmla="*/ 8736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60 w 10915"/>
                    <a:gd name="connsiteY2" fmla="*/ 10000 h 10000"/>
                    <a:gd name="connsiteX3" fmla="*/ 8360 w 10915"/>
                    <a:gd name="connsiteY3" fmla="*/ 8702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915" h="10000">
                      <a:moveTo>
                        <a:pt x="915" y="9992"/>
                      </a:moveTo>
                      <a:lnTo>
                        <a:pt x="0" y="10000"/>
                      </a:lnTo>
                      <a:lnTo>
                        <a:pt x="8360" y="10000"/>
                      </a:lnTo>
                      <a:cubicBezTo>
                        <a:pt x="8350" y="9579"/>
                        <a:pt x="8370" y="9123"/>
                        <a:pt x="8360" y="8702"/>
                      </a:cubicBezTo>
                      <a:lnTo>
                        <a:pt x="10915" y="8736"/>
                      </a:lnTo>
                      <a:lnTo>
                        <a:pt x="10915" y="0"/>
                      </a:lnTo>
                    </a:path>
                  </a:pathLst>
                </a:custGeom>
                <a:noFill/>
                <a:ln w="22225" cap="flat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de-DE" sz="1300">
                    <a:cs typeface="Arial" pitchFamily="34" charset="0"/>
                  </a:endParaRPr>
                </a:p>
              </p:txBody>
            </p:sp>
            <p:sp>
              <p:nvSpPr>
                <p:cNvPr id="22" name="Freeform 5"/>
                <p:cNvSpPr>
                  <a:spLocks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 flipH="1">
                  <a:off x="5095876" y="1349380"/>
                  <a:ext cx="4173537" cy="2277416"/>
                </a:xfrm>
                <a:custGeom>
                  <a:avLst/>
                  <a:gdLst>
                    <a:gd name="connsiteX0" fmla="*/ 0 w 10000"/>
                    <a:gd name="connsiteY0" fmla="*/ 9992 h 10000"/>
                    <a:gd name="connsiteX1" fmla="*/ 7419 w 10000"/>
                    <a:gd name="connsiteY1" fmla="*/ 10000 h 10000"/>
                    <a:gd name="connsiteX2" fmla="*/ 7419 w 10000"/>
                    <a:gd name="connsiteY2" fmla="*/ 7227 h 10000"/>
                    <a:gd name="connsiteX3" fmla="*/ 10000 w 10000"/>
                    <a:gd name="connsiteY3" fmla="*/ 8736 h 10000"/>
                    <a:gd name="connsiteX4" fmla="*/ 10000 w 10000"/>
                    <a:gd name="connsiteY4" fmla="*/ 0 h 10000"/>
                    <a:gd name="connsiteX0" fmla="*/ 0 w 10000"/>
                    <a:gd name="connsiteY0" fmla="*/ 9992 h 10000"/>
                    <a:gd name="connsiteX1" fmla="*/ 7419 w 10000"/>
                    <a:gd name="connsiteY1" fmla="*/ 10000 h 10000"/>
                    <a:gd name="connsiteX2" fmla="*/ 7390 w 10000"/>
                    <a:gd name="connsiteY2" fmla="*/ 8736 h 10000"/>
                    <a:gd name="connsiteX3" fmla="*/ 10000 w 10000"/>
                    <a:gd name="connsiteY3" fmla="*/ 8736 h 10000"/>
                    <a:gd name="connsiteX4" fmla="*/ 10000 w 10000"/>
                    <a:gd name="connsiteY4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34 w 10915"/>
                    <a:gd name="connsiteY2" fmla="*/ 10000 h 10000"/>
                    <a:gd name="connsiteX3" fmla="*/ 8305 w 10915"/>
                    <a:gd name="connsiteY3" fmla="*/ 8736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60 w 10915"/>
                    <a:gd name="connsiteY2" fmla="*/ 10000 h 10000"/>
                    <a:gd name="connsiteX3" fmla="*/ 8305 w 10915"/>
                    <a:gd name="connsiteY3" fmla="*/ 8736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60 w 10915"/>
                    <a:gd name="connsiteY2" fmla="*/ 10000 h 10000"/>
                    <a:gd name="connsiteX3" fmla="*/ 8360 w 10915"/>
                    <a:gd name="connsiteY3" fmla="*/ 8702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915" h="10000">
                      <a:moveTo>
                        <a:pt x="915" y="9992"/>
                      </a:moveTo>
                      <a:lnTo>
                        <a:pt x="0" y="10000"/>
                      </a:lnTo>
                      <a:lnTo>
                        <a:pt x="8360" y="10000"/>
                      </a:lnTo>
                      <a:cubicBezTo>
                        <a:pt x="8350" y="9579"/>
                        <a:pt x="8370" y="9123"/>
                        <a:pt x="8360" y="8702"/>
                      </a:cubicBezTo>
                      <a:lnTo>
                        <a:pt x="10915" y="8736"/>
                      </a:lnTo>
                      <a:lnTo>
                        <a:pt x="10915" y="0"/>
                      </a:lnTo>
                    </a:path>
                  </a:pathLst>
                </a:custGeom>
                <a:noFill/>
                <a:ln w="22225" cap="flat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de-DE" sz="1300">
                    <a:cs typeface="Arial" pitchFamily="34" charset="0"/>
                  </a:endParaRPr>
                </a:p>
              </p:txBody>
            </p:sp>
          </p:grpSp>
        </p:grpSp>
      </p:grpSp>
      <p:sp>
        <p:nvSpPr>
          <p:cNvPr id="23" name="Rectangle 22"/>
          <p:cNvSpPr/>
          <p:nvPr/>
        </p:nvSpPr>
        <p:spPr>
          <a:xfrm>
            <a:off x="6020972" y="274638"/>
            <a:ext cx="2715869" cy="836710"/>
          </a:xfrm>
          <a:prstGeom prst="rect">
            <a:avLst/>
          </a:prstGeom>
          <a:solidFill>
            <a:schemeClr val="bg1"/>
          </a:soli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u="sng" dirty="0" smtClean="0"/>
              <a:t>FLUX B : Anomalie 1 Vol – 40 %</a:t>
            </a:r>
            <a:endParaRPr lang="fr-FR" b="1" u="sng" dirty="0"/>
          </a:p>
        </p:txBody>
      </p:sp>
      <p:sp>
        <p:nvSpPr>
          <p:cNvPr id="24" name="ZoneTexte 23"/>
          <p:cNvSpPr txBox="1"/>
          <p:nvPr/>
        </p:nvSpPr>
        <p:spPr>
          <a:xfrm>
            <a:off x="457200" y="1926788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Séparateur de phase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241" y="1765221"/>
            <a:ext cx="3922872" cy="160149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fr-FR" sz="1400" dirty="0" smtClean="0"/>
              <a:t> Taux d’</a:t>
            </a:r>
            <a:r>
              <a:rPr lang="fr-FR" sz="1400" dirty="0" smtClean="0"/>
              <a:t>e</a:t>
            </a:r>
            <a:r>
              <a:rPr lang="fr-FR" sz="1400" dirty="0" smtClean="0"/>
              <a:t>rreur entre les différents côtés / canaux – OK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 Analyse du taux d’erreur – En Cours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 Calcul des descripteurs de vol </a:t>
            </a:r>
            <a:r>
              <a:rPr lang="fr-FR" sz="1400" dirty="0" smtClean="0">
                <a:sym typeface="Wingdings" pitchFamily="2" charset="2"/>
              </a:rPr>
              <a:t> OK</a:t>
            </a:r>
            <a:r>
              <a:rPr lang="fr-FR" sz="14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 Test de OCSVM </a:t>
            </a:r>
            <a:r>
              <a:rPr lang="fr-FR" sz="1400" dirty="0" smtClean="0">
                <a:sym typeface="Wingdings" pitchFamily="2" charset="2"/>
              </a:rPr>
              <a:t> En Cours</a:t>
            </a:r>
            <a:endParaRPr lang="fr-FR" sz="1400" dirty="0" smtClean="0"/>
          </a:p>
          <a:p>
            <a:endParaRPr lang="fr-FR" sz="1400" dirty="0"/>
          </a:p>
        </p:txBody>
      </p:sp>
      <p:sp>
        <p:nvSpPr>
          <p:cNvPr id="27" name="Rectangle 26"/>
          <p:cNvSpPr/>
          <p:nvPr/>
        </p:nvSpPr>
        <p:spPr>
          <a:xfrm>
            <a:off x="4813969" y="1765221"/>
            <a:ext cx="3246819" cy="160149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fr-FR" sz="1400" dirty="0" smtClean="0"/>
              <a:t> Formation au python nécessaire </a:t>
            </a:r>
            <a:r>
              <a:rPr lang="fr-FR" sz="1400" dirty="0" smtClean="0">
                <a:sym typeface="Wingdings" pitchFamily="2" charset="2"/>
              </a:rPr>
              <a:t> </a:t>
            </a:r>
            <a:r>
              <a:rPr lang="fr-FR" sz="1400" dirty="0" err="1" smtClean="0">
                <a:sym typeface="Wingdings" pitchFamily="2" charset="2"/>
              </a:rPr>
              <a:t>O</a:t>
            </a:r>
            <a:r>
              <a:rPr lang="fr-FR" sz="1400" dirty="0" err="1" smtClean="0">
                <a:sym typeface="Wingdings" pitchFamily="2" charset="2"/>
              </a:rPr>
              <a:t>penClassroom</a:t>
            </a:r>
            <a:r>
              <a:rPr lang="fr-FR" sz="1400" dirty="0" smtClean="0">
                <a:sym typeface="Wingdings" pitchFamily="2" charset="2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>
                <a:sym typeface="Wingdings" pitchFamily="2" charset="2"/>
              </a:rPr>
              <a:t> Faux positif  à régler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>
                <a:sym typeface="Wingdings" pitchFamily="2" charset="2"/>
              </a:rPr>
              <a:t> Trop de Réunion avec les donneurs d’ordre  à régler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>
                <a:sym typeface="Wingdings" pitchFamily="2" charset="2"/>
              </a:rPr>
              <a:t> OCSVM  Choix des descripteurs  test en cours</a:t>
            </a:r>
            <a:endParaRPr lang="fr-FR" sz="1400" dirty="0"/>
          </a:p>
        </p:txBody>
      </p:sp>
      <p:sp>
        <p:nvSpPr>
          <p:cNvPr id="28" name="Rectangle 27"/>
          <p:cNvSpPr/>
          <p:nvPr/>
        </p:nvSpPr>
        <p:spPr>
          <a:xfrm>
            <a:off x="8060788" y="1765221"/>
            <a:ext cx="676053" cy="160149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fr-FR" sz="1200" dirty="0"/>
          </a:p>
        </p:txBody>
      </p:sp>
      <p:sp>
        <p:nvSpPr>
          <p:cNvPr id="33" name="Rectangle 32"/>
          <p:cNvSpPr/>
          <p:nvPr/>
        </p:nvSpPr>
        <p:spPr>
          <a:xfrm>
            <a:off x="508743" y="3798277"/>
            <a:ext cx="3922872" cy="165998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fr-FR" sz="1400" dirty="0" smtClean="0"/>
              <a:t> Besoin de vérifier les résultats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 Analyse des résultats 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 Perte de temps et retard sur avancement </a:t>
            </a:r>
            <a:r>
              <a:rPr lang="fr-FR" sz="1400" dirty="0" smtClean="0">
                <a:sym typeface="Wingdings" pitchFamily="2" charset="2"/>
              </a:rPr>
              <a:t> phase C très peu avancé et phase D pas encore commencé 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>
                <a:sym typeface="Wingdings" pitchFamily="2" charset="2"/>
              </a:rPr>
              <a:t> </a:t>
            </a:r>
            <a:r>
              <a:rPr lang="fr-FR" sz="1400" dirty="0" smtClean="0">
                <a:sym typeface="Wingdings" pitchFamily="2" charset="2"/>
              </a:rPr>
              <a:t>Faire auto-encodeur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>
                <a:sym typeface="Wingdings" pitchFamily="2" charset="2"/>
              </a:rPr>
              <a:t> </a:t>
            </a:r>
            <a:r>
              <a:rPr lang="fr-FR" sz="1400" dirty="0" smtClean="0">
                <a:sym typeface="Wingdings" pitchFamily="2" charset="2"/>
              </a:rPr>
              <a:t>Finir test OCSVM </a:t>
            </a:r>
            <a:endParaRPr lang="fr-FR" sz="1400" dirty="0"/>
          </a:p>
        </p:txBody>
      </p:sp>
      <p:sp>
        <p:nvSpPr>
          <p:cNvPr id="34" name="Rectangle 33"/>
          <p:cNvSpPr/>
          <p:nvPr/>
        </p:nvSpPr>
        <p:spPr>
          <a:xfrm>
            <a:off x="4813969" y="3798277"/>
            <a:ext cx="3922872" cy="165998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dirty="0" smtClean="0"/>
              <a:t>Suppression du flux D car pas indispensable au projet </a:t>
            </a:r>
            <a:endParaRPr lang="fr-FR" sz="1600" dirty="0"/>
          </a:p>
        </p:txBody>
      </p:sp>
      <p:sp>
        <p:nvSpPr>
          <p:cNvPr id="35" name="Ellipse 34"/>
          <p:cNvSpPr/>
          <p:nvPr/>
        </p:nvSpPr>
        <p:spPr>
          <a:xfrm>
            <a:off x="5009056" y="429386"/>
            <a:ext cx="530606" cy="55535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8334140" y="2568735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38" name="Ellipse 37"/>
          <p:cNvSpPr/>
          <p:nvPr/>
        </p:nvSpPr>
        <p:spPr>
          <a:xfrm>
            <a:off x="8334140" y="1926788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8334140" y="2259188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41" name="Ellipse 40"/>
          <p:cNvSpPr/>
          <p:nvPr/>
        </p:nvSpPr>
        <p:spPr>
          <a:xfrm>
            <a:off x="8334140" y="2968818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fr-FR" dirty="0" smtClean="0"/>
              <a:t>Avancement</a:t>
            </a:r>
            <a:br>
              <a:rPr lang="fr-FR" dirty="0" smtClean="0"/>
            </a:br>
            <a:r>
              <a:rPr lang="fr-FR" sz="27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7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D</a:t>
            </a:r>
            <a:r>
              <a:rPr lang="fr-FR" sz="27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 Développement</a:t>
            </a:r>
            <a:r>
              <a:rPr lang="fr-FR" sz="2700" dirty="0" smtClean="0"/>
              <a:t> </a:t>
            </a:r>
            <a:endParaRPr lang="fr-FR" sz="27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4572000" y="1631852"/>
            <a:ext cx="0" cy="3858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35989" y="1631852"/>
            <a:ext cx="2715869" cy="836710"/>
          </a:xfrm>
          <a:prstGeom prst="rect">
            <a:avLst/>
          </a:prstGeom>
          <a:solidFill>
            <a:schemeClr val="bg1"/>
          </a:soli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u="sng" dirty="0" smtClean="0"/>
              <a:t>OCSVN</a:t>
            </a:r>
            <a:endParaRPr lang="fr-FR" b="1" u="sng" dirty="0"/>
          </a:p>
        </p:txBody>
      </p:sp>
      <p:sp>
        <p:nvSpPr>
          <p:cNvPr id="15" name="Rectangle 14"/>
          <p:cNvSpPr/>
          <p:nvPr/>
        </p:nvSpPr>
        <p:spPr>
          <a:xfrm>
            <a:off x="5553589" y="1631852"/>
            <a:ext cx="2715869" cy="836710"/>
          </a:xfrm>
          <a:prstGeom prst="rect">
            <a:avLst/>
          </a:prstGeom>
          <a:solidFill>
            <a:schemeClr val="bg1"/>
          </a:soli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u="sng" dirty="0" smtClean="0"/>
              <a:t>Descripteur</a:t>
            </a:r>
            <a:endParaRPr lang="fr-FR" b="1" u="sng" dirty="0"/>
          </a:p>
        </p:txBody>
      </p:sp>
      <p:sp>
        <p:nvSpPr>
          <p:cNvPr id="12" name="Rectangle 11"/>
          <p:cNvSpPr/>
          <p:nvPr/>
        </p:nvSpPr>
        <p:spPr>
          <a:xfrm>
            <a:off x="6020972" y="274638"/>
            <a:ext cx="2715869" cy="836710"/>
          </a:xfrm>
          <a:prstGeom prst="rect">
            <a:avLst/>
          </a:prstGeom>
          <a:solidFill>
            <a:schemeClr val="bg1"/>
          </a:soli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u="sng" dirty="0" smtClean="0"/>
              <a:t>FLUX B : Anomalie 1 Vol – 40 %</a:t>
            </a:r>
            <a:endParaRPr lang="fr-FR" b="1" u="sng" dirty="0"/>
          </a:p>
        </p:txBody>
      </p:sp>
      <p:pic>
        <p:nvPicPr>
          <p:cNvPr id="2050" name="Picture 2" descr="dumm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72" y="2693646"/>
            <a:ext cx="4320000" cy="3131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 descr="hm_regul_target_percent_time_over_threshold_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93032" y="2609238"/>
            <a:ext cx="4320000" cy="3912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fr-FR" dirty="0" smtClean="0"/>
              <a:t>Avancement</a:t>
            </a:r>
            <a:br>
              <a:rPr lang="fr-FR" dirty="0" smtClean="0"/>
            </a:br>
            <a:r>
              <a:rPr lang="fr-FR" sz="4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7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D. Développement</a:t>
            </a:r>
            <a:r>
              <a:rPr lang="fr-FR" sz="2700" dirty="0" smtClean="0"/>
              <a:t> </a:t>
            </a:r>
            <a:endParaRPr lang="fr-FR" sz="2700" dirty="0"/>
          </a:p>
        </p:txBody>
      </p:sp>
      <p:grpSp>
        <p:nvGrpSpPr>
          <p:cNvPr id="2" name="Espace réservé du contenu 6"/>
          <p:cNvGrpSpPr>
            <a:grpSpLocks noGrp="1"/>
          </p:cNvGrpSpPr>
          <p:nvPr>
            <p:ph idx="1"/>
          </p:nvPr>
        </p:nvGrpSpPr>
        <p:grpSpPr>
          <a:xfrm>
            <a:off x="507241" y="1302269"/>
            <a:ext cx="8229600" cy="4632040"/>
            <a:chOff x="679939" y="1233479"/>
            <a:chExt cx="7876443" cy="5060960"/>
          </a:xfrm>
        </p:grpSpPr>
        <p:sp>
          <p:nvSpPr>
            <p:cNvPr id="8" name="RbNavigator"/>
            <p:cNvSpPr/>
            <p:nvPr/>
          </p:nvSpPr>
          <p:spPr>
            <a:xfrm>
              <a:off x="679939" y="1420826"/>
              <a:ext cx="253218" cy="27431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buSzPct val="100000"/>
                <a:buFont typeface="Arial"/>
              </a:pPr>
              <a:r>
                <a:rPr kumimoji="1" lang="en-US" sz="1300" b="1" dirty="0" smtClean="0">
                  <a:solidFill>
                    <a:schemeClr val="bg1"/>
                  </a:solidFill>
                  <a:cs typeface="Arial" pitchFamily="34" charset="0"/>
                </a:rPr>
                <a:t>1</a:t>
              </a:r>
            </a:p>
          </p:txBody>
        </p:sp>
        <p:sp>
          <p:nvSpPr>
            <p:cNvPr id="9" name="Textframe 11"/>
            <p:cNvSpPr>
              <a:spLocks noChangeArrowheads="1"/>
            </p:cNvSpPr>
            <p:nvPr/>
          </p:nvSpPr>
          <p:spPr bwMode="auto">
            <a:xfrm>
              <a:off x="1015499" y="1454162"/>
              <a:ext cx="3078491" cy="2308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defTabSz="330200">
                <a:buClr>
                  <a:srgbClr val="000000"/>
                </a:buClr>
                <a:buSzPct val="100000"/>
                <a:buFont typeface="Arial"/>
              </a:pPr>
              <a:r>
                <a:rPr lang="fr-FR" altLang="de-DE" sz="1500" dirty="0" smtClean="0">
                  <a:latin typeface="+mn-lt"/>
                </a:rPr>
                <a:t>Statuts synthétique </a:t>
              </a:r>
              <a:endParaRPr lang="fr-FR" altLang="de-DE" sz="1500" b="0" dirty="0">
                <a:latin typeface="+mn-lt"/>
              </a:endParaRPr>
            </a:p>
          </p:txBody>
        </p:sp>
        <p:sp>
          <p:nvSpPr>
            <p:cNvPr id="10" name="RbNavigator"/>
            <p:cNvSpPr/>
            <p:nvPr/>
          </p:nvSpPr>
          <p:spPr>
            <a:xfrm>
              <a:off x="4929186" y="1420826"/>
              <a:ext cx="253218" cy="27431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mpd="sng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buSzPct val="100000"/>
                <a:buFont typeface="Arial"/>
              </a:pPr>
              <a:r>
                <a:rPr kumimoji="1" lang="en-US" sz="1300" b="1" dirty="0" smtClean="0">
                  <a:solidFill>
                    <a:schemeClr val="bg1"/>
                  </a:solidFill>
                  <a:cs typeface="Arial" pitchFamily="34" charset="0"/>
                </a:rPr>
                <a:t>2</a:t>
              </a:r>
            </a:p>
          </p:txBody>
        </p:sp>
        <p:sp>
          <p:nvSpPr>
            <p:cNvPr id="11" name="Textframe 11"/>
            <p:cNvSpPr>
              <a:spLocks noChangeArrowheads="1"/>
            </p:cNvSpPr>
            <p:nvPr/>
          </p:nvSpPr>
          <p:spPr bwMode="auto">
            <a:xfrm>
              <a:off x="5264746" y="1233479"/>
              <a:ext cx="3078491" cy="46166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defTabSz="330200">
                <a:buClr>
                  <a:srgbClr val="000000"/>
                </a:buClr>
                <a:buSzPct val="100000"/>
                <a:buFont typeface="Arial"/>
              </a:pPr>
              <a:r>
                <a:rPr lang="fr-FR" altLang="de-DE" sz="1500" dirty="0" smtClean="0">
                  <a:latin typeface="+mn-lt"/>
                </a:rPr>
                <a:t>Description des principaux risque et problème </a:t>
              </a:r>
              <a:endParaRPr lang="fr-FR" altLang="de-DE" sz="1500" b="0" dirty="0">
                <a:latin typeface="+mn-lt"/>
              </a:endParaRPr>
            </a:p>
          </p:txBody>
        </p:sp>
        <p:sp>
          <p:nvSpPr>
            <p:cNvPr id="12" name="RbNavigator"/>
            <p:cNvSpPr/>
            <p:nvPr>
              <p:custDataLst>
                <p:tags r:id="rId1"/>
              </p:custDataLst>
            </p:nvPr>
          </p:nvSpPr>
          <p:spPr>
            <a:xfrm>
              <a:off x="679939" y="6020120"/>
              <a:ext cx="253218" cy="27431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buSzPct val="100000"/>
                <a:buFont typeface="Arial"/>
              </a:pPr>
              <a:r>
                <a:rPr kumimoji="1" lang="en-US" sz="1300" b="1" dirty="0" smtClean="0">
                  <a:solidFill>
                    <a:schemeClr val="bg1"/>
                  </a:solidFill>
                  <a:cs typeface="Arial" pitchFamily="34" charset="0"/>
                </a:rPr>
                <a:t>4</a:t>
              </a:r>
            </a:p>
          </p:txBody>
        </p:sp>
        <p:sp>
          <p:nvSpPr>
            <p:cNvPr id="13" name="Textframe 1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15499" y="6053456"/>
              <a:ext cx="3078491" cy="2308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defTabSz="330200">
                <a:buClr>
                  <a:srgbClr val="000000"/>
                </a:buClr>
                <a:buSzPct val="100000"/>
                <a:buFont typeface="Arial"/>
              </a:pPr>
              <a:r>
                <a:rPr lang="fr-FR" altLang="de-DE" sz="1500" dirty="0" smtClean="0">
                  <a:latin typeface="+mn-lt"/>
                </a:rPr>
                <a:t>Impacte</a:t>
              </a:r>
              <a:endParaRPr lang="en-US" altLang="de-DE" sz="1500" b="0" dirty="0">
                <a:latin typeface="+mn-lt"/>
              </a:endParaRPr>
            </a:p>
          </p:txBody>
        </p:sp>
        <p:sp>
          <p:nvSpPr>
            <p:cNvPr id="14" name="RbNavigator"/>
            <p:cNvSpPr/>
            <p:nvPr>
              <p:custDataLst>
                <p:tags r:id="rId3"/>
              </p:custDataLst>
            </p:nvPr>
          </p:nvSpPr>
          <p:spPr>
            <a:xfrm>
              <a:off x="4929186" y="6020120"/>
              <a:ext cx="253218" cy="27431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buSzPct val="100000"/>
                <a:buFont typeface="Arial"/>
              </a:pPr>
              <a:r>
                <a:rPr kumimoji="1" lang="en-US" sz="1300" b="1" dirty="0" smtClean="0">
                  <a:solidFill>
                    <a:schemeClr val="bg1"/>
                  </a:solidFill>
                  <a:cs typeface="Arial" pitchFamily="34" charset="0"/>
                </a:rPr>
                <a:t>3</a:t>
              </a:r>
            </a:p>
          </p:txBody>
        </p:sp>
        <p:sp>
          <p:nvSpPr>
            <p:cNvPr id="15" name="Textframe 11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264746" y="6053456"/>
              <a:ext cx="3078491" cy="2308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defTabSz="330200">
                <a:buClr>
                  <a:srgbClr val="000000"/>
                </a:buClr>
                <a:buSzPct val="100000"/>
                <a:buFont typeface="Arial"/>
              </a:pPr>
              <a:r>
                <a:rPr lang="fr-FR" altLang="de-DE" sz="1500" dirty="0" smtClean="0">
                  <a:latin typeface="+mn-lt"/>
                </a:rPr>
                <a:t>Changement</a:t>
              </a:r>
              <a:endParaRPr lang="fr-FR" altLang="de-DE" sz="1500" b="0" dirty="0">
                <a:latin typeface="+mn-lt"/>
              </a:endParaRPr>
            </a:p>
          </p:txBody>
        </p:sp>
        <p:grpSp>
          <p:nvGrpSpPr>
            <p:cNvPr id="7" name="Group 66"/>
            <p:cNvGrpSpPr/>
            <p:nvPr/>
          </p:nvGrpSpPr>
          <p:grpSpPr>
            <a:xfrm>
              <a:off x="681377" y="1349380"/>
              <a:ext cx="7875005" cy="4722826"/>
              <a:chOff x="738158" y="1349380"/>
              <a:chExt cx="8531255" cy="4722826"/>
            </a:xfrm>
          </p:grpSpPr>
          <p:sp>
            <p:nvSpPr>
              <p:cNvPr id="17" name="Textframe 11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3888559" y="3442977"/>
                <a:ext cx="2230452" cy="276999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>
                <a:spAutoFit/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 defTabSz="330200">
                  <a:buClr>
                    <a:srgbClr val="000000"/>
                  </a:buClr>
                  <a:buSzPct val="100000"/>
                  <a:buFont typeface="Arial"/>
                </a:pPr>
                <a:endParaRPr lang="en-US" altLang="de-DE" sz="1800" b="0" dirty="0">
                  <a:latin typeface="+mn-lt"/>
                </a:endParaRPr>
              </a:p>
            </p:txBody>
          </p:sp>
          <p:grpSp>
            <p:nvGrpSpPr>
              <p:cNvPr id="16" name="Group 65"/>
              <p:cNvGrpSpPr/>
              <p:nvPr/>
            </p:nvGrpSpPr>
            <p:grpSpPr>
              <a:xfrm>
                <a:off x="738158" y="1349380"/>
                <a:ext cx="8531255" cy="4722826"/>
                <a:chOff x="738158" y="1349380"/>
                <a:chExt cx="8531255" cy="4722826"/>
              </a:xfrm>
            </p:grpSpPr>
            <p:sp>
              <p:nvSpPr>
                <p:cNvPr id="19" name="Freeform 5"/>
                <p:cNvSpPr>
                  <a:spLocks/>
                </p:cNvSpPr>
                <p:nvPr>
                  <p:custDataLst>
                    <p:tags r:id="rId6"/>
                  </p:custDataLst>
                </p:nvPr>
              </p:nvSpPr>
              <p:spPr bwMode="auto">
                <a:xfrm flipV="1">
                  <a:off x="738158" y="3773470"/>
                  <a:ext cx="4197433" cy="2298736"/>
                </a:xfrm>
                <a:custGeom>
                  <a:avLst/>
                  <a:gdLst>
                    <a:gd name="connsiteX0" fmla="*/ 0 w 10000"/>
                    <a:gd name="connsiteY0" fmla="*/ 9992 h 10000"/>
                    <a:gd name="connsiteX1" fmla="*/ 7419 w 10000"/>
                    <a:gd name="connsiteY1" fmla="*/ 10000 h 10000"/>
                    <a:gd name="connsiteX2" fmla="*/ 7419 w 10000"/>
                    <a:gd name="connsiteY2" fmla="*/ 7227 h 10000"/>
                    <a:gd name="connsiteX3" fmla="*/ 10000 w 10000"/>
                    <a:gd name="connsiteY3" fmla="*/ 8736 h 10000"/>
                    <a:gd name="connsiteX4" fmla="*/ 10000 w 10000"/>
                    <a:gd name="connsiteY4" fmla="*/ 0 h 10000"/>
                    <a:gd name="connsiteX0" fmla="*/ 0 w 10000"/>
                    <a:gd name="connsiteY0" fmla="*/ 9992 h 10000"/>
                    <a:gd name="connsiteX1" fmla="*/ 7419 w 10000"/>
                    <a:gd name="connsiteY1" fmla="*/ 10000 h 10000"/>
                    <a:gd name="connsiteX2" fmla="*/ 7390 w 10000"/>
                    <a:gd name="connsiteY2" fmla="*/ 8736 h 10000"/>
                    <a:gd name="connsiteX3" fmla="*/ 10000 w 10000"/>
                    <a:gd name="connsiteY3" fmla="*/ 8736 h 10000"/>
                    <a:gd name="connsiteX4" fmla="*/ 10000 w 10000"/>
                    <a:gd name="connsiteY4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34 w 10915"/>
                    <a:gd name="connsiteY2" fmla="*/ 10000 h 10000"/>
                    <a:gd name="connsiteX3" fmla="*/ 8305 w 10915"/>
                    <a:gd name="connsiteY3" fmla="*/ 8736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60 w 10915"/>
                    <a:gd name="connsiteY2" fmla="*/ 10000 h 10000"/>
                    <a:gd name="connsiteX3" fmla="*/ 8305 w 10915"/>
                    <a:gd name="connsiteY3" fmla="*/ 8736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60 w 10915"/>
                    <a:gd name="connsiteY2" fmla="*/ 10000 h 10000"/>
                    <a:gd name="connsiteX3" fmla="*/ 8360 w 10915"/>
                    <a:gd name="connsiteY3" fmla="*/ 8702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915" h="10000">
                      <a:moveTo>
                        <a:pt x="915" y="9992"/>
                      </a:moveTo>
                      <a:lnTo>
                        <a:pt x="0" y="10000"/>
                      </a:lnTo>
                      <a:lnTo>
                        <a:pt x="8360" y="10000"/>
                      </a:lnTo>
                      <a:cubicBezTo>
                        <a:pt x="8350" y="9579"/>
                        <a:pt x="8370" y="9123"/>
                        <a:pt x="8360" y="8702"/>
                      </a:cubicBezTo>
                      <a:lnTo>
                        <a:pt x="10915" y="8736"/>
                      </a:lnTo>
                      <a:lnTo>
                        <a:pt x="10915" y="0"/>
                      </a:lnTo>
                    </a:path>
                  </a:pathLst>
                </a:custGeom>
                <a:noFill/>
                <a:ln w="22225" cap="flat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de-DE" sz="1300">
                    <a:cs typeface="Arial" pitchFamily="34" charset="0"/>
                  </a:endParaRPr>
                </a:p>
              </p:txBody>
            </p:sp>
            <p:sp>
              <p:nvSpPr>
                <p:cNvPr id="20" name="Freeform 5"/>
                <p:cNvSpPr>
                  <a:spLocks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738158" y="1349380"/>
                  <a:ext cx="4197433" cy="2277416"/>
                </a:xfrm>
                <a:custGeom>
                  <a:avLst/>
                  <a:gdLst>
                    <a:gd name="connsiteX0" fmla="*/ 0 w 10000"/>
                    <a:gd name="connsiteY0" fmla="*/ 9992 h 10000"/>
                    <a:gd name="connsiteX1" fmla="*/ 7419 w 10000"/>
                    <a:gd name="connsiteY1" fmla="*/ 10000 h 10000"/>
                    <a:gd name="connsiteX2" fmla="*/ 7419 w 10000"/>
                    <a:gd name="connsiteY2" fmla="*/ 7227 h 10000"/>
                    <a:gd name="connsiteX3" fmla="*/ 10000 w 10000"/>
                    <a:gd name="connsiteY3" fmla="*/ 8736 h 10000"/>
                    <a:gd name="connsiteX4" fmla="*/ 10000 w 10000"/>
                    <a:gd name="connsiteY4" fmla="*/ 0 h 10000"/>
                    <a:gd name="connsiteX0" fmla="*/ 0 w 10000"/>
                    <a:gd name="connsiteY0" fmla="*/ 9992 h 10000"/>
                    <a:gd name="connsiteX1" fmla="*/ 7419 w 10000"/>
                    <a:gd name="connsiteY1" fmla="*/ 10000 h 10000"/>
                    <a:gd name="connsiteX2" fmla="*/ 7390 w 10000"/>
                    <a:gd name="connsiteY2" fmla="*/ 8736 h 10000"/>
                    <a:gd name="connsiteX3" fmla="*/ 10000 w 10000"/>
                    <a:gd name="connsiteY3" fmla="*/ 8736 h 10000"/>
                    <a:gd name="connsiteX4" fmla="*/ 10000 w 10000"/>
                    <a:gd name="connsiteY4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34 w 10915"/>
                    <a:gd name="connsiteY2" fmla="*/ 10000 h 10000"/>
                    <a:gd name="connsiteX3" fmla="*/ 8305 w 10915"/>
                    <a:gd name="connsiteY3" fmla="*/ 8736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60 w 10915"/>
                    <a:gd name="connsiteY2" fmla="*/ 10000 h 10000"/>
                    <a:gd name="connsiteX3" fmla="*/ 8305 w 10915"/>
                    <a:gd name="connsiteY3" fmla="*/ 8736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60 w 10915"/>
                    <a:gd name="connsiteY2" fmla="*/ 10000 h 10000"/>
                    <a:gd name="connsiteX3" fmla="*/ 8360 w 10915"/>
                    <a:gd name="connsiteY3" fmla="*/ 8702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915" h="10000">
                      <a:moveTo>
                        <a:pt x="915" y="9992"/>
                      </a:moveTo>
                      <a:lnTo>
                        <a:pt x="0" y="10000"/>
                      </a:lnTo>
                      <a:lnTo>
                        <a:pt x="8360" y="10000"/>
                      </a:lnTo>
                      <a:cubicBezTo>
                        <a:pt x="8350" y="9579"/>
                        <a:pt x="8370" y="9123"/>
                        <a:pt x="8360" y="8702"/>
                      </a:cubicBezTo>
                      <a:lnTo>
                        <a:pt x="10915" y="8736"/>
                      </a:lnTo>
                      <a:lnTo>
                        <a:pt x="10915" y="0"/>
                      </a:lnTo>
                    </a:path>
                  </a:pathLst>
                </a:custGeom>
                <a:noFill/>
                <a:ln w="22225" cap="flat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de-DE" sz="1300">
                    <a:cs typeface="Arial" pitchFamily="34" charset="0"/>
                  </a:endParaRPr>
                </a:p>
              </p:txBody>
            </p:sp>
            <p:sp>
              <p:nvSpPr>
                <p:cNvPr id="21" name="Freeform 5"/>
                <p:cNvSpPr>
                  <a:spLocks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 flipH="1" flipV="1">
                  <a:off x="5095876" y="3773470"/>
                  <a:ext cx="4173537" cy="2298736"/>
                </a:xfrm>
                <a:custGeom>
                  <a:avLst/>
                  <a:gdLst>
                    <a:gd name="connsiteX0" fmla="*/ 0 w 10000"/>
                    <a:gd name="connsiteY0" fmla="*/ 9992 h 10000"/>
                    <a:gd name="connsiteX1" fmla="*/ 7419 w 10000"/>
                    <a:gd name="connsiteY1" fmla="*/ 10000 h 10000"/>
                    <a:gd name="connsiteX2" fmla="*/ 7419 w 10000"/>
                    <a:gd name="connsiteY2" fmla="*/ 7227 h 10000"/>
                    <a:gd name="connsiteX3" fmla="*/ 10000 w 10000"/>
                    <a:gd name="connsiteY3" fmla="*/ 8736 h 10000"/>
                    <a:gd name="connsiteX4" fmla="*/ 10000 w 10000"/>
                    <a:gd name="connsiteY4" fmla="*/ 0 h 10000"/>
                    <a:gd name="connsiteX0" fmla="*/ 0 w 10000"/>
                    <a:gd name="connsiteY0" fmla="*/ 9992 h 10000"/>
                    <a:gd name="connsiteX1" fmla="*/ 7419 w 10000"/>
                    <a:gd name="connsiteY1" fmla="*/ 10000 h 10000"/>
                    <a:gd name="connsiteX2" fmla="*/ 7390 w 10000"/>
                    <a:gd name="connsiteY2" fmla="*/ 8736 h 10000"/>
                    <a:gd name="connsiteX3" fmla="*/ 10000 w 10000"/>
                    <a:gd name="connsiteY3" fmla="*/ 8736 h 10000"/>
                    <a:gd name="connsiteX4" fmla="*/ 10000 w 10000"/>
                    <a:gd name="connsiteY4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34 w 10915"/>
                    <a:gd name="connsiteY2" fmla="*/ 10000 h 10000"/>
                    <a:gd name="connsiteX3" fmla="*/ 8305 w 10915"/>
                    <a:gd name="connsiteY3" fmla="*/ 8736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60 w 10915"/>
                    <a:gd name="connsiteY2" fmla="*/ 10000 h 10000"/>
                    <a:gd name="connsiteX3" fmla="*/ 8305 w 10915"/>
                    <a:gd name="connsiteY3" fmla="*/ 8736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60 w 10915"/>
                    <a:gd name="connsiteY2" fmla="*/ 10000 h 10000"/>
                    <a:gd name="connsiteX3" fmla="*/ 8360 w 10915"/>
                    <a:gd name="connsiteY3" fmla="*/ 8702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915" h="10000">
                      <a:moveTo>
                        <a:pt x="915" y="9992"/>
                      </a:moveTo>
                      <a:lnTo>
                        <a:pt x="0" y="10000"/>
                      </a:lnTo>
                      <a:lnTo>
                        <a:pt x="8360" y="10000"/>
                      </a:lnTo>
                      <a:cubicBezTo>
                        <a:pt x="8350" y="9579"/>
                        <a:pt x="8370" y="9123"/>
                        <a:pt x="8360" y="8702"/>
                      </a:cubicBezTo>
                      <a:lnTo>
                        <a:pt x="10915" y="8736"/>
                      </a:lnTo>
                      <a:lnTo>
                        <a:pt x="10915" y="0"/>
                      </a:lnTo>
                    </a:path>
                  </a:pathLst>
                </a:custGeom>
                <a:noFill/>
                <a:ln w="22225" cap="flat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de-DE" sz="1300">
                    <a:cs typeface="Arial" pitchFamily="34" charset="0"/>
                  </a:endParaRPr>
                </a:p>
              </p:txBody>
            </p:sp>
            <p:sp>
              <p:nvSpPr>
                <p:cNvPr id="22" name="Freeform 5"/>
                <p:cNvSpPr>
                  <a:spLocks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 flipH="1">
                  <a:off x="5095876" y="1349380"/>
                  <a:ext cx="4173537" cy="2277416"/>
                </a:xfrm>
                <a:custGeom>
                  <a:avLst/>
                  <a:gdLst>
                    <a:gd name="connsiteX0" fmla="*/ 0 w 10000"/>
                    <a:gd name="connsiteY0" fmla="*/ 9992 h 10000"/>
                    <a:gd name="connsiteX1" fmla="*/ 7419 w 10000"/>
                    <a:gd name="connsiteY1" fmla="*/ 10000 h 10000"/>
                    <a:gd name="connsiteX2" fmla="*/ 7419 w 10000"/>
                    <a:gd name="connsiteY2" fmla="*/ 7227 h 10000"/>
                    <a:gd name="connsiteX3" fmla="*/ 10000 w 10000"/>
                    <a:gd name="connsiteY3" fmla="*/ 8736 h 10000"/>
                    <a:gd name="connsiteX4" fmla="*/ 10000 w 10000"/>
                    <a:gd name="connsiteY4" fmla="*/ 0 h 10000"/>
                    <a:gd name="connsiteX0" fmla="*/ 0 w 10000"/>
                    <a:gd name="connsiteY0" fmla="*/ 9992 h 10000"/>
                    <a:gd name="connsiteX1" fmla="*/ 7419 w 10000"/>
                    <a:gd name="connsiteY1" fmla="*/ 10000 h 10000"/>
                    <a:gd name="connsiteX2" fmla="*/ 7390 w 10000"/>
                    <a:gd name="connsiteY2" fmla="*/ 8736 h 10000"/>
                    <a:gd name="connsiteX3" fmla="*/ 10000 w 10000"/>
                    <a:gd name="connsiteY3" fmla="*/ 8736 h 10000"/>
                    <a:gd name="connsiteX4" fmla="*/ 10000 w 10000"/>
                    <a:gd name="connsiteY4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34 w 10915"/>
                    <a:gd name="connsiteY2" fmla="*/ 10000 h 10000"/>
                    <a:gd name="connsiteX3" fmla="*/ 8305 w 10915"/>
                    <a:gd name="connsiteY3" fmla="*/ 8736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60 w 10915"/>
                    <a:gd name="connsiteY2" fmla="*/ 10000 h 10000"/>
                    <a:gd name="connsiteX3" fmla="*/ 8305 w 10915"/>
                    <a:gd name="connsiteY3" fmla="*/ 8736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60 w 10915"/>
                    <a:gd name="connsiteY2" fmla="*/ 10000 h 10000"/>
                    <a:gd name="connsiteX3" fmla="*/ 8360 w 10915"/>
                    <a:gd name="connsiteY3" fmla="*/ 8702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915" h="10000">
                      <a:moveTo>
                        <a:pt x="915" y="9992"/>
                      </a:moveTo>
                      <a:lnTo>
                        <a:pt x="0" y="10000"/>
                      </a:lnTo>
                      <a:lnTo>
                        <a:pt x="8360" y="10000"/>
                      </a:lnTo>
                      <a:cubicBezTo>
                        <a:pt x="8350" y="9579"/>
                        <a:pt x="8370" y="9123"/>
                        <a:pt x="8360" y="8702"/>
                      </a:cubicBezTo>
                      <a:lnTo>
                        <a:pt x="10915" y="8736"/>
                      </a:lnTo>
                      <a:lnTo>
                        <a:pt x="10915" y="0"/>
                      </a:lnTo>
                    </a:path>
                  </a:pathLst>
                </a:custGeom>
                <a:noFill/>
                <a:ln w="22225" cap="flat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de-DE" sz="1300">
                    <a:cs typeface="Arial" pitchFamily="34" charset="0"/>
                  </a:endParaRPr>
                </a:p>
              </p:txBody>
            </p:sp>
          </p:grpSp>
        </p:grpSp>
      </p:grpSp>
      <p:sp>
        <p:nvSpPr>
          <p:cNvPr id="23" name="Rectangle 22"/>
          <p:cNvSpPr/>
          <p:nvPr/>
        </p:nvSpPr>
        <p:spPr>
          <a:xfrm>
            <a:off x="6020972" y="274638"/>
            <a:ext cx="2715869" cy="836710"/>
          </a:xfrm>
          <a:prstGeom prst="rect">
            <a:avLst/>
          </a:prstGeom>
          <a:solidFill>
            <a:schemeClr val="bg1"/>
          </a:solidFill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u="sng" dirty="0" smtClean="0"/>
              <a:t>FLUX C : Anomalies N vols – 25 %</a:t>
            </a:r>
            <a:endParaRPr lang="fr-FR" b="1" u="sng" dirty="0"/>
          </a:p>
        </p:txBody>
      </p:sp>
      <p:sp>
        <p:nvSpPr>
          <p:cNvPr id="24" name="Rectangle 23"/>
          <p:cNvSpPr/>
          <p:nvPr/>
        </p:nvSpPr>
        <p:spPr>
          <a:xfrm>
            <a:off x="507241" y="1765221"/>
            <a:ext cx="3922872" cy="160149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 smtClean="0"/>
              <a:t>Descripteur Globaux </a:t>
            </a:r>
            <a:r>
              <a:rPr lang="fr-FR" sz="1400" dirty="0" smtClean="0">
                <a:sym typeface="Wingdings" pitchFamily="2" charset="2"/>
              </a:rPr>
              <a:t> Arrêt </a:t>
            </a:r>
          </a:p>
          <a:p>
            <a:endParaRPr lang="fr-FR" sz="1400" dirty="0"/>
          </a:p>
        </p:txBody>
      </p:sp>
      <p:sp>
        <p:nvSpPr>
          <p:cNvPr id="25" name="Rectangle 24"/>
          <p:cNvSpPr/>
          <p:nvPr/>
        </p:nvSpPr>
        <p:spPr>
          <a:xfrm>
            <a:off x="4813969" y="1765221"/>
            <a:ext cx="3246819" cy="160149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fr-FR" sz="1400" dirty="0" smtClean="0"/>
              <a:t> </a:t>
            </a:r>
            <a:r>
              <a:rPr lang="fr-FR" sz="1400" dirty="0" smtClean="0"/>
              <a:t>Premier test pas concluants </a:t>
            </a:r>
            <a:r>
              <a:rPr lang="fr-FR" sz="1400" dirty="0" smtClean="0">
                <a:sym typeface="Wingdings" pitchFamily="2" charset="2"/>
              </a:rPr>
              <a:t> arrêt du flux au profit du flux B</a:t>
            </a:r>
            <a:endParaRPr lang="fr-FR" sz="1400" dirty="0"/>
          </a:p>
        </p:txBody>
      </p:sp>
      <p:sp>
        <p:nvSpPr>
          <p:cNvPr id="26" name="Rectangle 25"/>
          <p:cNvSpPr/>
          <p:nvPr/>
        </p:nvSpPr>
        <p:spPr>
          <a:xfrm>
            <a:off x="8060788" y="1765221"/>
            <a:ext cx="676053" cy="160149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fr-FR" sz="1200" dirty="0"/>
          </a:p>
        </p:txBody>
      </p:sp>
      <p:sp>
        <p:nvSpPr>
          <p:cNvPr id="27" name="Rectangle 26"/>
          <p:cNvSpPr/>
          <p:nvPr/>
        </p:nvSpPr>
        <p:spPr>
          <a:xfrm>
            <a:off x="508743" y="3798277"/>
            <a:ext cx="3922872" cy="165998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fr-FR" sz="1400" dirty="0" smtClean="0"/>
              <a:t> </a:t>
            </a:r>
            <a:r>
              <a:rPr lang="fr-FR" sz="1400" dirty="0" smtClean="0"/>
              <a:t>Retard et décalage du flux C après la fin du flux B </a:t>
            </a:r>
            <a:endParaRPr lang="fr-FR" sz="1400" dirty="0"/>
          </a:p>
        </p:txBody>
      </p:sp>
      <p:sp>
        <p:nvSpPr>
          <p:cNvPr id="28" name="Rectangle 27"/>
          <p:cNvSpPr/>
          <p:nvPr/>
        </p:nvSpPr>
        <p:spPr>
          <a:xfrm>
            <a:off x="4813969" y="3798277"/>
            <a:ext cx="3922872" cy="165998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dirty="0" smtClean="0"/>
              <a:t>Suppression de la phase D</a:t>
            </a:r>
            <a:endParaRPr lang="fr-FR" sz="1600" dirty="0"/>
          </a:p>
        </p:txBody>
      </p:sp>
      <p:sp>
        <p:nvSpPr>
          <p:cNvPr id="29" name="Ellipse 28"/>
          <p:cNvSpPr/>
          <p:nvPr/>
        </p:nvSpPr>
        <p:spPr>
          <a:xfrm>
            <a:off x="5009056" y="429386"/>
            <a:ext cx="530606" cy="5553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8334140" y="1986138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fr-FR" dirty="0" smtClean="0"/>
              <a:t>Avancement</a:t>
            </a:r>
            <a:br>
              <a:rPr lang="fr-FR" dirty="0" smtClean="0"/>
            </a:br>
            <a:r>
              <a:rPr lang="fr-FR" sz="4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7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D. Développement</a:t>
            </a:r>
            <a:r>
              <a:rPr lang="fr-FR" sz="2700" dirty="0" smtClean="0"/>
              <a:t> </a:t>
            </a:r>
            <a:endParaRPr lang="fr-FR" sz="2700" dirty="0"/>
          </a:p>
        </p:txBody>
      </p:sp>
      <p:graphicFrame>
        <p:nvGraphicFramePr>
          <p:cNvPr id="23" name="Table 4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440472" y="1546227"/>
          <a:ext cx="8246328" cy="4283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628"/>
                <a:gridCol w="1604978"/>
                <a:gridCol w="687189"/>
                <a:gridCol w="742164"/>
                <a:gridCol w="4471369"/>
              </a:tblGrid>
              <a:tr h="565452"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 smtClean="0"/>
                        <a:t>Domaine</a:t>
                      </a:r>
                      <a:endParaRPr lang="fr-FR" sz="11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 smtClean="0"/>
                        <a:t>Critère</a:t>
                      </a:r>
                      <a:r>
                        <a:rPr lang="fr-FR" sz="1100" baseline="0" noProof="0" dirty="0" smtClean="0"/>
                        <a:t> </a:t>
                      </a:r>
                      <a:endParaRPr lang="fr-FR" sz="11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 smtClean="0"/>
                        <a:t>Statuts</a:t>
                      </a:r>
                      <a:r>
                        <a:rPr lang="fr-FR" sz="1100" baseline="0" noProof="0" dirty="0" smtClean="0"/>
                        <a:t> en Février</a:t>
                      </a:r>
                      <a:endParaRPr lang="fr-FR" sz="11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smtClean="0"/>
                        <a:t>Persp.</a:t>
                      </a:r>
                    </a:p>
                    <a:p>
                      <a:pPr algn="ctr"/>
                      <a:r>
                        <a:rPr lang="fr-FR" sz="1100" noProof="0" smtClean="0"/>
                        <a:t> pour</a:t>
                      </a:r>
                      <a:r>
                        <a:rPr lang="fr-FR" sz="1100" baseline="0" noProof="0" smtClean="0"/>
                        <a:t> Mars</a:t>
                      </a:r>
                      <a:endParaRPr lang="fr-FR" sz="1100" noProof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 smtClean="0"/>
                        <a:t>Commentaire / Risque</a:t>
                      </a:r>
                      <a:endParaRPr lang="fr-FR" sz="1100" noProof="0" dirty="0"/>
                    </a:p>
                  </a:txBody>
                  <a:tcPr marL="36000" marR="36000" marT="10800" marB="10800" anchor="ctr"/>
                </a:tc>
              </a:tr>
              <a:tr h="341365">
                <a:tc rowSpan="9">
                  <a:txBody>
                    <a:bodyPr/>
                    <a:lstStyle/>
                    <a:p>
                      <a:pPr algn="ctr"/>
                      <a:r>
                        <a:rPr lang="fr-FR" sz="1100" noProof="0" dirty="0" smtClean="0"/>
                        <a:t>Programme Management</a:t>
                      </a:r>
                      <a:endParaRPr lang="fr-FR" sz="1100" noProof="0" dirty="0"/>
                    </a:p>
                  </a:txBody>
                  <a:tcPr marL="36000" marR="36000" marT="10800" marB="10800" vert="vert27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noProof="0" smtClean="0"/>
                        <a:t>Development Planning </a:t>
                      </a:r>
                      <a:endParaRPr lang="fr-FR" sz="1100" kern="1200" noProof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endParaRPr lang="fr-FR" sz="1100" i="1" noProof="0" smtClean="0"/>
                    </a:p>
                  </a:txBody>
                  <a:tcPr marL="36000" marR="36000" marT="10800" marB="10800"/>
                </a:tc>
              </a:tr>
              <a:tr h="466876">
                <a:tc vMerge="1">
                  <a:txBody>
                    <a:bodyPr/>
                    <a:lstStyle/>
                    <a:p>
                      <a:endParaRPr lang="en-US" sz="11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noProof="0" dirty="0" smtClean="0"/>
                        <a:t>Transition </a:t>
                      </a:r>
                      <a:r>
                        <a:rPr lang="fr-FR" sz="1100" kern="1200" noProof="0" dirty="0" err="1" smtClean="0"/>
                        <a:t>from</a:t>
                      </a:r>
                      <a:r>
                        <a:rPr lang="fr-FR" sz="1100" kern="1200" noProof="0" dirty="0" smtClean="0"/>
                        <a:t> </a:t>
                      </a:r>
                      <a:r>
                        <a:rPr lang="fr-FR" sz="1100" kern="1200" noProof="0" dirty="0" err="1" smtClean="0"/>
                        <a:t>development</a:t>
                      </a:r>
                      <a:r>
                        <a:rPr lang="fr-FR" sz="1100" kern="1200" noProof="0" dirty="0" smtClean="0"/>
                        <a:t> to serial</a:t>
                      </a:r>
                      <a:endParaRPr lang="fr-FR" sz="11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noProof="0" dirty="0"/>
                    </a:p>
                  </a:txBody>
                  <a:tcPr marL="36000" marR="36000" marT="10800" marB="10800" anchor="ctr"/>
                </a:tc>
              </a:tr>
              <a:tr h="35187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noProof="0" dirty="0" smtClean="0"/>
                        <a:t>Serial planning : </a:t>
                      </a:r>
                      <a:r>
                        <a:rPr lang="fr-FR" sz="900" noProof="0" dirty="0" err="1" smtClean="0"/>
                        <a:t>Process</a:t>
                      </a:r>
                      <a:r>
                        <a:rPr lang="fr-FR" sz="900" noProof="0" dirty="0" smtClean="0"/>
                        <a:t>/</a:t>
                      </a:r>
                      <a:r>
                        <a:rPr lang="fr-FR" sz="900" noProof="0" dirty="0" err="1" smtClean="0"/>
                        <a:t>methods</a:t>
                      </a:r>
                      <a:r>
                        <a:rPr lang="fr-FR" sz="900" noProof="0" dirty="0" smtClean="0"/>
                        <a:t> &amp; </a:t>
                      </a:r>
                      <a:r>
                        <a:rPr lang="fr-FR" sz="900" noProof="0" dirty="0" err="1" smtClean="0"/>
                        <a:t>tools</a:t>
                      </a:r>
                      <a:r>
                        <a:rPr lang="fr-FR" sz="900" noProof="0" dirty="0" smtClean="0"/>
                        <a:t> </a:t>
                      </a:r>
                      <a:endParaRPr lang="fr-FR" sz="1100" noProof="0" dirty="0"/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pPr algn="ctr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endParaRPr lang="fr-FR" sz="1100" i="1" noProof="0" dirty="0" smtClean="0"/>
                    </a:p>
                  </a:txBody>
                  <a:tcPr marL="36000" marR="36000" marT="10800" marB="10800"/>
                </a:tc>
              </a:tr>
              <a:tr h="51616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noProof="0" smtClean="0"/>
                        <a:t>Serial planning : </a:t>
                      </a:r>
                      <a:r>
                        <a:rPr lang="fr-FR" sz="900" baseline="0" noProof="0" smtClean="0"/>
                        <a:t>Series Production Programme in APC and SAP</a:t>
                      </a:r>
                      <a:endParaRPr lang="fr-FR" sz="1100" noProof="0"/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endParaRPr lang="fr-FR" sz="11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10800" marB="10800"/>
                </a:tc>
              </a:tr>
              <a:tr h="38473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noProof="0" smtClean="0"/>
                        <a:t>Risk: Global level of Programme Risks</a:t>
                      </a:r>
                      <a:endParaRPr lang="fr-FR" sz="1100" noProof="0"/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pPr algn="ctr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endParaRPr lang="fr-FR" sz="1100" i="1" noProof="0" dirty="0" smtClean="0"/>
                    </a:p>
                  </a:txBody>
                  <a:tcPr marL="36000" marR="36000" marT="10800" marB="10800"/>
                </a:tc>
              </a:tr>
              <a:tr h="56545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noProof="0" dirty="0" err="1" smtClean="0"/>
                        <a:t>Risk</a:t>
                      </a:r>
                      <a:r>
                        <a:rPr lang="fr-FR" sz="1100" noProof="0" dirty="0" smtClean="0"/>
                        <a:t>: </a:t>
                      </a:r>
                      <a:r>
                        <a:rPr lang="fr-FR" sz="1100" noProof="0" dirty="0" err="1" smtClean="0"/>
                        <a:t>Risk</a:t>
                      </a:r>
                      <a:r>
                        <a:rPr lang="fr-FR" sz="1100" noProof="0" dirty="0" smtClean="0"/>
                        <a:t> Management </a:t>
                      </a:r>
                      <a:r>
                        <a:rPr lang="fr-FR" sz="1100" noProof="0" dirty="0" err="1" smtClean="0"/>
                        <a:t>Robustness</a:t>
                      </a:r>
                      <a:endParaRPr lang="fr-FR" sz="1100" noProof="0" dirty="0"/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pPr algn="ctr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endParaRPr lang="fr-FR" sz="1100" i="1" noProof="0" smtClean="0"/>
                    </a:p>
                  </a:txBody>
                  <a:tcPr marL="36000" marR="36000" marT="10800" marB="10800"/>
                </a:tc>
              </a:tr>
              <a:tr h="321704">
                <a:tc vMerge="1">
                  <a:txBody>
                    <a:bodyPr/>
                    <a:lstStyle/>
                    <a:p>
                      <a:endParaRPr lang="en-US" sz="11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noProof="0" dirty="0" smtClean="0"/>
                        <a:t>People</a:t>
                      </a:r>
                      <a:r>
                        <a:rPr lang="fr-FR" sz="1100" baseline="0" noProof="0" dirty="0" smtClean="0"/>
                        <a:t> </a:t>
                      </a:r>
                      <a:r>
                        <a:rPr lang="fr-FR" sz="1100" baseline="0" noProof="0" dirty="0" err="1" smtClean="0"/>
                        <a:t>Headcount</a:t>
                      </a:r>
                      <a:endParaRPr lang="fr-FR" sz="1100" noProof="0" dirty="0"/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pPr algn="ctr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endParaRPr lang="fr-FR" sz="1100" i="1" noProof="0" smtClean="0"/>
                    </a:p>
                  </a:txBody>
                  <a:tcPr marL="36000" marR="36000" marT="10800" marB="10800"/>
                </a:tc>
              </a:tr>
              <a:tr h="384730">
                <a:tc vMerge="1">
                  <a:txBody>
                    <a:bodyPr/>
                    <a:lstStyle/>
                    <a:p>
                      <a:endParaRPr lang="en-US" sz="11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kern="1200" noProof="0" smtClean="0"/>
                        <a:t>Information System ERP</a:t>
                      </a:r>
                      <a:endParaRPr lang="fr-FR" sz="1100" kern="120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endParaRPr lang="fr-FR" sz="1100" noProof="0"/>
                    </a:p>
                  </a:txBody>
                  <a:tcPr marL="36000" marR="36000" marT="10800" marB="10800"/>
                </a:tc>
              </a:tr>
              <a:tr h="384730">
                <a:tc vMerge="1">
                  <a:txBody>
                    <a:bodyPr/>
                    <a:lstStyle/>
                    <a:p>
                      <a:pPr algn="ctr"/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vert="vert27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noProof="0" smtClean="0"/>
                        <a:t>Information System PLM</a:t>
                      </a:r>
                      <a:endParaRPr lang="fr-FR" noProof="0"/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endParaRPr lang="fr-FR" sz="11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 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 rot="1980000">
            <a:off x="1685925" y="3133725"/>
            <a:ext cx="5751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dirty="0" smtClean="0">
                <a:solidFill>
                  <a:srgbClr val="FF0000"/>
                </a:solidFill>
              </a:rPr>
              <a:t>UPDATE NEEDED</a:t>
            </a:r>
            <a:endParaRPr lang="fr-FR" sz="5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fr-FR" dirty="0" smtClean="0"/>
              <a:t>Planning modifié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 rot="1980000">
            <a:off x="1685925" y="3133725"/>
            <a:ext cx="5751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dirty="0" smtClean="0">
                <a:solidFill>
                  <a:srgbClr val="FF0000"/>
                </a:solidFill>
              </a:rPr>
              <a:t>UPDATE NEEDED</a:t>
            </a:r>
            <a:endParaRPr lang="fr-FR" sz="5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20/01/2017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fr-FR" dirty="0" smtClean="0"/>
              <a:t>Organisation du Travail </a:t>
            </a:r>
            <a:endParaRPr lang="fr-FR" dirty="0"/>
          </a:p>
        </p:txBody>
      </p:sp>
      <p:graphicFrame>
        <p:nvGraphicFramePr>
          <p:cNvPr id="7" name="Diagramme 6"/>
          <p:cNvGraphicFramePr/>
          <p:nvPr/>
        </p:nvGraphicFramePr>
        <p:xfrm>
          <a:off x="457200" y="1228726"/>
          <a:ext cx="8229599" cy="4933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/>
        </p:nvGrpSpPr>
        <p:grpSpPr>
          <a:xfrm>
            <a:off x="34631" y="1417638"/>
            <a:ext cx="8221362" cy="1385350"/>
            <a:chOff x="461318" y="1624281"/>
            <a:chExt cx="8221362" cy="1385350"/>
          </a:xfrm>
        </p:grpSpPr>
        <p:sp>
          <p:nvSpPr>
            <p:cNvPr id="20" name="Forme libre 19"/>
            <p:cNvSpPr/>
            <p:nvPr/>
          </p:nvSpPr>
          <p:spPr>
            <a:xfrm>
              <a:off x="857529" y="1624281"/>
              <a:ext cx="1584840" cy="1385350"/>
            </a:xfrm>
            <a:custGeom>
              <a:avLst/>
              <a:gdLst>
                <a:gd name="connsiteX0" fmla="*/ 0 w 1584840"/>
                <a:gd name="connsiteY0" fmla="*/ 207802 h 1385350"/>
                <a:gd name="connsiteX1" fmla="*/ 892165 w 1584840"/>
                <a:gd name="connsiteY1" fmla="*/ 207802 h 1385350"/>
                <a:gd name="connsiteX2" fmla="*/ 892165 w 1584840"/>
                <a:gd name="connsiteY2" fmla="*/ 0 h 1385350"/>
                <a:gd name="connsiteX3" fmla="*/ 1584840 w 1584840"/>
                <a:gd name="connsiteY3" fmla="*/ 692675 h 1385350"/>
                <a:gd name="connsiteX4" fmla="*/ 892165 w 1584840"/>
                <a:gd name="connsiteY4" fmla="*/ 1385350 h 1385350"/>
                <a:gd name="connsiteX5" fmla="*/ 892165 w 1584840"/>
                <a:gd name="connsiteY5" fmla="*/ 1177548 h 1385350"/>
                <a:gd name="connsiteX6" fmla="*/ 0 w 1584840"/>
                <a:gd name="connsiteY6" fmla="*/ 1177548 h 1385350"/>
                <a:gd name="connsiteX7" fmla="*/ 0 w 1584840"/>
                <a:gd name="connsiteY7" fmla="*/ 207802 h 138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84840" h="1385350">
                  <a:moveTo>
                    <a:pt x="0" y="207802"/>
                  </a:moveTo>
                  <a:lnTo>
                    <a:pt x="892165" y="207802"/>
                  </a:lnTo>
                  <a:lnTo>
                    <a:pt x="892165" y="0"/>
                  </a:lnTo>
                  <a:lnTo>
                    <a:pt x="1584840" y="692675"/>
                  </a:lnTo>
                  <a:lnTo>
                    <a:pt x="892165" y="1385350"/>
                  </a:lnTo>
                  <a:lnTo>
                    <a:pt x="892165" y="1177548"/>
                  </a:lnTo>
                  <a:lnTo>
                    <a:pt x="0" y="1177548"/>
                  </a:lnTo>
                  <a:lnTo>
                    <a:pt x="0" y="207802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3990" tIns="212247" rIns="424911" bIns="212247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700" kern="1200" dirty="0" smtClean="0"/>
                <a:t>Gestion de projet</a:t>
              </a:r>
              <a:endParaRPr lang="fr-FR" sz="700" kern="1200" dirty="0"/>
            </a:p>
          </p:txBody>
        </p:sp>
        <p:sp>
          <p:nvSpPr>
            <p:cNvPr id="21" name="Forme libre 20"/>
            <p:cNvSpPr/>
            <p:nvPr/>
          </p:nvSpPr>
          <p:spPr>
            <a:xfrm>
              <a:off x="461318" y="1920746"/>
              <a:ext cx="792420" cy="792420"/>
            </a:xfrm>
            <a:custGeom>
              <a:avLst/>
              <a:gdLst>
                <a:gd name="connsiteX0" fmla="*/ 0 w 792420"/>
                <a:gd name="connsiteY0" fmla="*/ 396210 h 792420"/>
                <a:gd name="connsiteX1" fmla="*/ 116048 w 792420"/>
                <a:gd name="connsiteY1" fmla="*/ 116047 h 792420"/>
                <a:gd name="connsiteX2" fmla="*/ 396211 w 792420"/>
                <a:gd name="connsiteY2" fmla="*/ 0 h 792420"/>
                <a:gd name="connsiteX3" fmla="*/ 676374 w 792420"/>
                <a:gd name="connsiteY3" fmla="*/ 116048 h 792420"/>
                <a:gd name="connsiteX4" fmla="*/ 792421 w 792420"/>
                <a:gd name="connsiteY4" fmla="*/ 396211 h 792420"/>
                <a:gd name="connsiteX5" fmla="*/ 676374 w 792420"/>
                <a:gd name="connsiteY5" fmla="*/ 676374 h 792420"/>
                <a:gd name="connsiteX6" fmla="*/ 396211 w 792420"/>
                <a:gd name="connsiteY6" fmla="*/ 792421 h 792420"/>
                <a:gd name="connsiteX7" fmla="*/ 116048 w 792420"/>
                <a:gd name="connsiteY7" fmla="*/ 676374 h 792420"/>
                <a:gd name="connsiteX8" fmla="*/ 1 w 792420"/>
                <a:gd name="connsiteY8" fmla="*/ 396211 h 792420"/>
                <a:gd name="connsiteX9" fmla="*/ 0 w 792420"/>
                <a:gd name="connsiteY9" fmla="*/ 396210 h 79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2420" h="792420">
                  <a:moveTo>
                    <a:pt x="0" y="396210"/>
                  </a:moveTo>
                  <a:cubicBezTo>
                    <a:pt x="0" y="291129"/>
                    <a:pt x="41744" y="190351"/>
                    <a:pt x="116048" y="116047"/>
                  </a:cubicBezTo>
                  <a:cubicBezTo>
                    <a:pt x="190352" y="41743"/>
                    <a:pt x="291130" y="0"/>
                    <a:pt x="396211" y="0"/>
                  </a:cubicBezTo>
                  <a:cubicBezTo>
                    <a:pt x="501292" y="0"/>
                    <a:pt x="602070" y="41744"/>
                    <a:pt x="676374" y="116048"/>
                  </a:cubicBezTo>
                  <a:cubicBezTo>
                    <a:pt x="750678" y="190352"/>
                    <a:pt x="792421" y="291130"/>
                    <a:pt x="792421" y="396211"/>
                  </a:cubicBezTo>
                  <a:cubicBezTo>
                    <a:pt x="792421" y="501292"/>
                    <a:pt x="750678" y="602070"/>
                    <a:pt x="676374" y="676374"/>
                  </a:cubicBezTo>
                  <a:cubicBezTo>
                    <a:pt x="602070" y="750678"/>
                    <a:pt x="501293" y="792421"/>
                    <a:pt x="396211" y="792421"/>
                  </a:cubicBezTo>
                  <a:cubicBezTo>
                    <a:pt x="291130" y="792421"/>
                    <a:pt x="190352" y="750677"/>
                    <a:pt x="116048" y="676374"/>
                  </a:cubicBezTo>
                  <a:cubicBezTo>
                    <a:pt x="41744" y="602070"/>
                    <a:pt x="1" y="501292"/>
                    <a:pt x="1" y="396211"/>
                  </a:cubicBezTo>
                  <a:lnTo>
                    <a:pt x="0" y="3962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762" tIns="121762" rIns="121762" bIns="121762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900" kern="1200" dirty="0" smtClean="0"/>
                <a:t>Phase de début de projet</a:t>
              </a:r>
              <a:endParaRPr lang="fr-FR" sz="900" kern="1200" dirty="0"/>
            </a:p>
          </p:txBody>
        </p:sp>
        <p:sp>
          <p:nvSpPr>
            <p:cNvPr id="22" name="Forme libre 21"/>
            <p:cNvSpPr/>
            <p:nvPr/>
          </p:nvSpPr>
          <p:spPr>
            <a:xfrm>
              <a:off x="2937632" y="1624281"/>
              <a:ext cx="1584840" cy="1385350"/>
            </a:xfrm>
            <a:custGeom>
              <a:avLst/>
              <a:gdLst>
                <a:gd name="connsiteX0" fmla="*/ 0 w 1584840"/>
                <a:gd name="connsiteY0" fmla="*/ 207802 h 1385350"/>
                <a:gd name="connsiteX1" fmla="*/ 892165 w 1584840"/>
                <a:gd name="connsiteY1" fmla="*/ 207802 h 1385350"/>
                <a:gd name="connsiteX2" fmla="*/ 892165 w 1584840"/>
                <a:gd name="connsiteY2" fmla="*/ 0 h 1385350"/>
                <a:gd name="connsiteX3" fmla="*/ 1584840 w 1584840"/>
                <a:gd name="connsiteY3" fmla="*/ 692675 h 1385350"/>
                <a:gd name="connsiteX4" fmla="*/ 892165 w 1584840"/>
                <a:gd name="connsiteY4" fmla="*/ 1385350 h 1385350"/>
                <a:gd name="connsiteX5" fmla="*/ 892165 w 1584840"/>
                <a:gd name="connsiteY5" fmla="*/ 1177548 h 1385350"/>
                <a:gd name="connsiteX6" fmla="*/ 0 w 1584840"/>
                <a:gd name="connsiteY6" fmla="*/ 1177548 h 1385350"/>
                <a:gd name="connsiteX7" fmla="*/ 0 w 1584840"/>
                <a:gd name="connsiteY7" fmla="*/ 207802 h 138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84840" h="1385350">
                  <a:moveTo>
                    <a:pt x="0" y="207802"/>
                  </a:moveTo>
                  <a:lnTo>
                    <a:pt x="892165" y="207802"/>
                  </a:lnTo>
                  <a:lnTo>
                    <a:pt x="892165" y="0"/>
                  </a:lnTo>
                  <a:lnTo>
                    <a:pt x="1584840" y="692675"/>
                  </a:lnTo>
                  <a:lnTo>
                    <a:pt x="892165" y="1385350"/>
                  </a:lnTo>
                  <a:lnTo>
                    <a:pt x="892165" y="1177548"/>
                  </a:lnTo>
                  <a:lnTo>
                    <a:pt x="0" y="1177548"/>
                  </a:lnTo>
                  <a:lnTo>
                    <a:pt x="0" y="207802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3991" tIns="212247" rIns="424910" bIns="212247" numCol="1" spcCol="1270" anchor="ctr" anchorCtr="0">
              <a:noAutofit/>
            </a:bodyPr>
            <a:lstStyle/>
            <a:p>
              <a:pPr marL="57150" lvl="1" indent="-57150" algn="l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700" kern="1200" dirty="0" smtClean="0"/>
                <a:t>Gestion de projet </a:t>
              </a:r>
              <a:endParaRPr lang="fr-FR" sz="700" kern="1200" dirty="0"/>
            </a:p>
            <a:p>
              <a:pPr marL="57150" lvl="1" indent="-57150" algn="l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700" kern="1200" dirty="0" smtClean="0"/>
                <a:t>Bibliographie</a:t>
              </a:r>
              <a:endParaRPr lang="fr-FR" sz="700" kern="1200" dirty="0"/>
            </a:p>
          </p:txBody>
        </p:sp>
        <p:sp>
          <p:nvSpPr>
            <p:cNvPr id="23" name="Forme libre 22"/>
            <p:cNvSpPr/>
            <p:nvPr/>
          </p:nvSpPr>
          <p:spPr>
            <a:xfrm>
              <a:off x="2541422" y="1920746"/>
              <a:ext cx="792420" cy="792420"/>
            </a:xfrm>
            <a:custGeom>
              <a:avLst/>
              <a:gdLst>
                <a:gd name="connsiteX0" fmla="*/ 0 w 792420"/>
                <a:gd name="connsiteY0" fmla="*/ 396210 h 792420"/>
                <a:gd name="connsiteX1" fmla="*/ 116048 w 792420"/>
                <a:gd name="connsiteY1" fmla="*/ 116047 h 792420"/>
                <a:gd name="connsiteX2" fmla="*/ 396211 w 792420"/>
                <a:gd name="connsiteY2" fmla="*/ 0 h 792420"/>
                <a:gd name="connsiteX3" fmla="*/ 676374 w 792420"/>
                <a:gd name="connsiteY3" fmla="*/ 116048 h 792420"/>
                <a:gd name="connsiteX4" fmla="*/ 792421 w 792420"/>
                <a:gd name="connsiteY4" fmla="*/ 396211 h 792420"/>
                <a:gd name="connsiteX5" fmla="*/ 676374 w 792420"/>
                <a:gd name="connsiteY5" fmla="*/ 676374 h 792420"/>
                <a:gd name="connsiteX6" fmla="*/ 396211 w 792420"/>
                <a:gd name="connsiteY6" fmla="*/ 792421 h 792420"/>
                <a:gd name="connsiteX7" fmla="*/ 116048 w 792420"/>
                <a:gd name="connsiteY7" fmla="*/ 676374 h 792420"/>
                <a:gd name="connsiteX8" fmla="*/ 1 w 792420"/>
                <a:gd name="connsiteY8" fmla="*/ 396211 h 792420"/>
                <a:gd name="connsiteX9" fmla="*/ 0 w 792420"/>
                <a:gd name="connsiteY9" fmla="*/ 396210 h 79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2420" h="792420">
                  <a:moveTo>
                    <a:pt x="0" y="396210"/>
                  </a:moveTo>
                  <a:cubicBezTo>
                    <a:pt x="0" y="291129"/>
                    <a:pt x="41744" y="190351"/>
                    <a:pt x="116048" y="116047"/>
                  </a:cubicBezTo>
                  <a:cubicBezTo>
                    <a:pt x="190352" y="41743"/>
                    <a:pt x="291130" y="0"/>
                    <a:pt x="396211" y="0"/>
                  </a:cubicBezTo>
                  <a:cubicBezTo>
                    <a:pt x="501292" y="0"/>
                    <a:pt x="602070" y="41744"/>
                    <a:pt x="676374" y="116048"/>
                  </a:cubicBezTo>
                  <a:cubicBezTo>
                    <a:pt x="750678" y="190352"/>
                    <a:pt x="792421" y="291130"/>
                    <a:pt x="792421" y="396211"/>
                  </a:cubicBezTo>
                  <a:cubicBezTo>
                    <a:pt x="792421" y="501292"/>
                    <a:pt x="750678" y="602070"/>
                    <a:pt x="676374" y="676374"/>
                  </a:cubicBezTo>
                  <a:cubicBezTo>
                    <a:pt x="602070" y="750678"/>
                    <a:pt x="501293" y="792421"/>
                    <a:pt x="396211" y="792421"/>
                  </a:cubicBezTo>
                  <a:cubicBezTo>
                    <a:pt x="291130" y="792421"/>
                    <a:pt x="190352" y="750677"/>
                    <a:pt x="116048" y="676374"/>
                  </a:cubicBezTo>
                  <a:cubicBezTo>
                    <a:pt x="41744" y="602070"/>
                    <a:pt x="1" y="501292"/>
                    <a:pt x="1" y="396211"/>
                  </a:cubicBezTo>
                  <a:lnTo>
                    <a:pt x="0" y="3962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762" tIns="121762" rIns="121762" bIns="121762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900" kern="1200" dirty="0" smtClean="0"/>
                <a:t>Phase 1</a:t>
              </a:r>
              <a:endParaRPr lang="fr-FR" sz="900" kern="1200" dirty="0"/>
            </a:p>
          </p:txBody>
        </p:sp>
        <p:sp>
          <p:nvSpPr>
            <p:cNvPr id="24" name="Forme libre 23"/>
            <p:cNvSpPr/>
            <p:nvPr/>
          </p:nvSpPr>
          <p:spPr>
            <a:xfrm>
              <a:off x="5017736" y="1624281"/>
              <a:ext cx="1584840" cy="1385350"/>
            </a:xfrm>
            <a:custGeom>
              <a:avLst/>
              <a:gdLst>
                <a:gd name="connsiteX0" fmla="*/ 0 w 1584840"/>
                <a:gd name="connsiteY0" fmla="*/ 207802 h 1385350"/>
                <a:gd name="connsiteX1" fmla="*/ 892165 w 1584840"/>
                <a:gd name="connsiteY1" fmla="*/ 207802 h 1385350"/>
                <a:gd name="connsiteX2" fmla="*/ 892165 w 1584840"/>
                <a:gd name="connsiteY2" fmla="*/ 0 h 1385350"/>
                <a:gd name="connsiteX3" fmla="*/ 1584840 w 1584840"/>
                <a:gd name="connsiteY3" fmla="*/ 692675 h 1385350"/>
                <a:gd name="connsiteX4" fmla="*/ 892165 w 1584840"/>
                <a:gd name="connsiteY4" fmla="*/ 1385350 h 1385350"/>
                <a:gd name="connsiteX5" fmla="*/ 892165 w 1584840"/>
                <a:gd name="connsiteY5" fmla="*/ 1177548 h 1385350"/>
                <a:gd name="connsiteX6" fmla="*/ 0 w 1584840"/>
                <a:gd name="connsiteY6" fmla="*/ 1177548 h 1385350"/>
                <a:gd name="connsiteX7" fmla="*/ 0 w 1584840"/>
                <a:gd name="connsiteY7" fmla="*/ 207802 h 138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84840" h="1385350">
                  <a:moveTo>
                    <a:pt x="0" y="207802"/>
                  </a:moveTo>
                  <a:lnTo>
                    <a:pt x="892165" y="207802"/>
                  </a:lnTo>
                  <a:lnTo>
                    <a:pt x="892165" y="0"/>
                  </a:lnTo>
                  <a:lnTo>
                    <a:pt x="1584840" y="692675"/>
                  </a:lnTo>
                  <a:lnTo>
                    <a:pt x="892165" y="1385350"/>
                  </a:lnTo>
                  <a:lnTo>
                    <a:pt x="892165" y="1177548"/>
                  </a:lnTo>
                  <a:lnTo>
                    <a:pt x="0" y="1177548"/>
                  </a:lnTo>
                  <a:lnTo>
                    <a:pt x="0" y="207802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3990" tIns="212247" rIns="424911" bIns="212247" numCol="1" spcCol="1270" anchor="ctr" anchorCtr="0">
              <a:noAutofit/>
            </a:bodyPr>
            <a:lstStyle/>
            <a:p>
              <a:pPr marL="57150" lvl="1" indent="-57150" algn="l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700" kern="1200" dirty="0" smtClean="0"/>
                <a:t>Gestion de projet</a:t>
              </a:r>
              <a:endParaRPr lang="fr-FR" sz="700" kern="1200" dirty="0"/>
            </a:p>
            <a:p>
              <a:pPr marL="57150" lvl="1" indent="-57150" algn="l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700" kern="1200" dirty="0" smtClean="0"/>
                <a:t>Développement </a:t>
              </a:r>
              <a:endParaRPr lang="fr-FR" sz="700" kern="1200" dirty="0"/>
            </a:p>
            <a:p>
              <a:pPr marL="57150" lvl="1" indent="-57150" algn="l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700" kern="1200" dirty="0" smtClean="0"/>
                <a:t>Intégration et documentation </a:t>
              </a:r>
              <a:endParaRPr lang="fr-FR" sz="700" kern="1200" dirty="0"/>
            </a:p>
          </p:txBody>
        </p:sp>
        <p:sp>
          <p:nvSpPr>
            <p:cNvPr id="25" name="Forme libre 24"/>
            <p:cNvSpPr/>
            <p:nvPr/>
          </p:nvSpPr>
          <p:spPr>
            <a:xfrm>
              <a:off x="4621526" y="1920746"/>
              <a:ext cx="792420" cy="792420"/>
            </a:xfrm>
            <a:custGeom>
              <a:avLst/>
              <a:gdLst>
                <a:gd name="connsiteX0" fmla="*/ 0 w 792420"/>
                <a:gd name="connsiteY0" fmla="*/ 396210 h 792420"/>
                <a:gd name="connsiteX1" fmla="*/ 116048 w 792420"/>
                <a:gd name="connsiteY1" fmla="*/ 116047 h 792420"/>
                <a:gd name="connsiteX2" fmla="*/ 396211 w 792420"/>
                <a:gd name="connsiteY2" fmla="*/ 0 h 792420"/>
                <a:gd name="connsiteX3" fmla="*/ 676374 w 792420"/>
                <a:gd name="connsiteY3" fmla="*/ 116048 h 792420"/>
                <a:gd name="connsiteX4" fmla="*/ 792421 w 792420"/>
                <a:gd name="connsiteY4" fmla="*/ 396211 h 792420"/>
                <a:gd name="connsiteX5" fmla="*/ 676374 w 792420"/>
                <a:gd name="connsiteY5" fmla="*/ 676374 h 792420"/>
                <a:gd name="connsiteX6" fmla="*/ 396211 w 792420"/>
                <a:gd name="connsiteY6" fmla="*/ 792421 h 792420"/>
                <a:gd name="connsiteX7" fmla="*/ 116048 w 792420"/>
                <a:gd name="connsiteY7" fmla="*/ 676374 h 792420"/>
                <a:gd name="connsiteX8" fmla="*/ 1 w 792420"/>
                <a:gd name="connsiteY8" fmla="*/ 396211 h 792420"/>
                <a:gd name="connsiteX9" fmla="*/ 0 w 792420"/>
                <a:gd name="connsiteY9" fmla="*/ 396210 h 79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2420" h="792420">
                  <a:moveTo>
                    <a:pt x="0" y="396210"/>
                  </a:moveTo>
                  <a:cubicBezTo>
                    <a:pt x="0" y="291129"/>
                    <a:pt x="41744" y="190351"/>
                    <a:pt x="116048" y="116047"/>
                  </a:cubicBezTo>
                  <a:cubicBezTo>
                    <a:pt x="190352" y="41743"/>
                    <a:pt x="291130" y="0"/>
                    <a:pt x="396211" y="0"/>
                  </a:cubicBezTo>
                  <a:cubicBezTo>
                    <a:pt x="501292" y="0"/>
                    <a:pt x="602070" y="41744"/>
                    <a:pt x="676374" y="116048"/>
                  </a:cubicBezTo>
                  <a:cubicBezTo>
                    <a:pt x="750678" y="190352"/>
                    <a:pt x="792421" y="291130"/>
                    <a:pt x="792421" y="396211"/>
                  </a:cubicBezTo>
                  <a:cubicBezTo>
                    <a:pt x="792421" y="501292"/>
                    <a:pt x="750678" y="602070"/>
                    <a:pt x="676374" y="676374"/>
                  </a:cubicBezTo>
                  <a:cubicBezTo>
                    <a:pt x="602070" y="750678"/>
                    <a:pt x="501293" y="792421"/>
                    <a:pt x="396211" y="792421"/>
                  </a:cubicBezTo>
                  <a:cubicBezTo>
                    <a:pt x="291130" y="792421"/>
                    <a:pt x="190352" y="750677"/>
                    <a:pt x="116048" y="676374"/>
                  </a:cubicBezTo>
                  <a:cubicBezTo>
                    <a:pt x="41744" y="602070"/>
                    <a:pt x="1" y="501292"/>
                    <a:pt x="1" y="396211"/>
                  </a:cubicBezTo>
                  <a:lnTo>
                    <a:pt x="0" y="3962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762" tIns="121762" rIns="121762" bIns="121762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900" kern="1200" dirty="0" smtClean="0"/>
                <a:t>Phase 2 </a:t>
              </a:r>
              <a:endParaRPr lang="fr-FR" sz="900" kern="1200" dirty="0"/>
            </a:p>
          </p:txBody>
        </p:sp>
        <p:sp>
          <p:nvSpPr>
            <p:cNvPr id="26" name="Forme libre 25"/>
            <p:cNvSpPr/>
            <p:nvPr/>
          </p:nvSpPr>
          <p:spPr>
            <a:xfrm>
              <a:off x="7097840" y="1624281"/>
              <a:ext cx="1584840" cy="1385350"/>
            </a:xfrm>
            <a:custGeom>
              <a:avLst/>
              <a:gdLst>
                <a:gd name="connsiteX0" fmla="*/ 0 w 1584840"/>
                <a:gd name="connsiteY0" fmla="*/ 207802 h 1385350"/>
                <a:gd name="connsiteX1" fmla="*/ 892165 w 1584840"/>
                <a:gd name="connsiteY1" fmla="*/ 207802 h 1385350"/>
                <a:gd name="connsiteX2" fmla="*/ 892165 w 1584840"/>
                <a:gd name="connsiteY2" fmla="*/ 0 h 1385350"/>
                <a:gd name="connsiteX3" fmla="*/ 1584840 w 1584840"/>
                <a:gd name="connsiteY3" fmla="*/ 692675 h 1385350"/>
                <a:gd name="connsiteX4" fmla="*/ 892165 w 1584840"/>
                <a:gd name="connsiteY4" fmla="*/ 1385350 h 1385350"/>
                <a:gd name="connsiteX5" fmla="*/ 892165 w 1584840"/>
                <a:gd name="connsiteY5" fmla="*/ 1177548 h 1385350"/>
                <a:gd name="connsiteX6" fmla="*/ 0 w 1584840"/>
                <a:gd name="connsiteY6" fmla="*/ 1177548 h 1385350"/>
                <a:gd name="connsiteX7" fmla="*/ 0 w 1584840"/>
                <a:gd name="connsiteY7" fmla="*/ 207802 h 138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84840" h="1385350">
                  <a:moveTo>
                    <a:pt x="0" y="207802"/>
                  </a:moveTo>
                  <a:lnTo>
                    <a:pt x="892165" y="207802"/>
                  </a:lnTo>
                  <a:lnTo>
                    <a:pt x="892165" y="0"/>
                  </a:lnTo>
                  <a:lnTo>
                    <a:pt x="1584840" y="692675"/>
                  </a:lnTo>
                  <a:lnTo>
                    <a:pt x="892165" y="1385350"/>
                  </a:lnTo>
                  <a:lnTo>
                    <a:pt x="892165" y="1177548"/>
                  </a:lnTo>
                  <a:lnTo>
                    <a:pt x="0" y="1177548"/>
                  </a:lnTo>
                  <a:lnTo>
                    <a:pt x="0" y="207802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3990" tIns="212247" rIns="424911" bIns="212247" numCol="1" spcCol="1270" anchor="ctr" anchorCtr="0">
              <a:noAutofit/>
            </a:bodyPr>
            <a:lstStyle/>
            <a:p>
              <a:pPr marL="57150" lvl="1" indent="-57150" algn="l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700" kern="1200" dirty="0" smtClean="0"/>
                <a:t>Gestion de projet</a:t>
              </a:r>
              <a:endParaRPr lang="fr-FR" sz="700" kern="1200" dirty="0"/>
            </a:p>
            <a:p>
              <a:pPr marL="57150" lvl="1" indent="-57150" algn="l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700" kern="1200" dirty="0" smtClean="0"/>
                <a:t>Présentation </a:t>
              </a:r>
              <a:endParaRPr lang="fr-FR" sz="700" kern="1200" dirty="0"/>
            </a:p>
          </p:txBody>
        </p:sp>
        <p:sp>
          <p:nvSpPr>
            <p:cNvPr id="27" name="Forme libre 26"/>
            <p:cNvSpPr/>
            <p:nvPr/>
          </p:nvSpPr>
          <p:spPr>
            <a:xfrm>
              <a:off x="6701630" y="1920746"/>
              <a:ext cx="792420" cy="792420"/>
            </a:xfrm>
            <a:custGeom>
              <a:avLst/>
              <a:gdLst>
                <a:gd name="connsiteX0" fmla="*/ 0 w 792420"/>
                <a:gd name="connsiteY0" fmla="*/ 396210 h 792420"/>
                <a:gd name="connsiteX1" fmla="*/ 116048 w 792420"/>
                <a:gd name="connsiteY1" fmla="*/ 116047 h 792420"/>
                <a:gd name="connsiteX2" fmla="*/ 396211 w 792420"/>
                <a:gd name="connsiteY2" fmla="*/ 0 h 792420"/>
                <a:gd name="connsiteX3" fmla="*/ 676374 w 792420"/>
                <a:gd name="connsiteY3" fmla="*/ 116048 h 792420"/>
                <a:gd name="connsiteX4" fmla="*/ 792421 w 792420"/>
                <a:gd name="connsiteY4" fmla="*/ 396211 h 792420"/>
                <a:gd name="connsiteX5" fmla="*/ 676374 w 792420"/>
                <a:gd name="connsiteY5" fmla="*/ 676374 h 792420"/>
                <a:gd name="connsiteX6" fmla="*/ 396211 w 792420"/>
                <a:gd name="connsiteY6" fmla="*/ 792421 h 792420"/>
                <a:gd name="connsiteX7" fmla="*/ 116048 w 792420"/>
                <a:gd name="connsiteY7" fmla="*/ 676374 h 792420"/>
                <a:gd name="connsiteX8" fmla="*/ 1 w 792420"/>
                <a:gd name="connsiteY8" fmla="*/ 396211 h 792420"/>
                <a:gd name="connsiteX9" fmla="*/ 0 w 792420"/>
                <a:gd name="connsiteY9" fmla="*/ 396210 h 79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2420" h="792420">
                  <a:moveTo>
                    <a:pt x="0" y="396210"/>
                  </a:moveTo>
                  <a:cubicBezTo>
                    <a:pt x="0" y="291129"/>
                    <a:pt x="41744" y="190351"/>
                    <a:pt x="116048" y="116047"/>
                  </a:cubicBezTo>
                  <a:cubicBezTo>
                    <a:pt x="190352" y="41743"/>
                    <a:pt x="291130" y="0"/>
                    <a:pt x="396211" y="0"/>
                  </a:cubicBezTo>
                  <a:cubicBezTo>
                    <a:pt x="501292" y="0"/>
                    <a:pt x="602070" y="41744"/>
                    <a:pt x="676374" y="116048"/>
                  </a:cubicBezTo>
                  <a:cubicBezTo>
                    <a:pt x="750678" y="190352"/>
                    <a:pt x="792421" y="291130"/>
                    <a:pt x="792421" y="396211"/>
                  </a:cubicBezTo>
                  <a:cubicBezTo>
                    <a:pt x="792421" y="501292"/>
                    <a:pt x="750678" y="602070"/>
                    <a:pt x="676374" y="676374"/>
                  </a:cubicBezTo>
                  <a:cubicBezTo>
                    <a:pt x="602070" y="750678"/>
                    <a:pt x="501293" y="792421"/>
                    <a:pt x="396211" y="792421"/>
                  </a:cubicBezTo>
                  <a:cubicBezTo>
                    <a:pt x="291130" y="792421"/>
                    <a:pt x="190352" y="750677"/>
                    <a:pt x="116048" y="676374"/>
                  </a:cubicBezTo>
                  <a:cubicBezTo>
                    <a:pt x="41744" y="602070"/>
                    <a:pt x="1" y="501292"/>
                    <a:pt x="1" y="396211"/>
                  </a:cubicBezTo>
                  <a:lnTo>
                    <a:pt x="0" y="3962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762" tIns="121762" rIns="121762" bIns="121762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900" kern="1200" dirty="0" smtClean="0"/>
                <a:t>Phase de fin de projet</a:t>
              </a:r>
              <a:endParaRPr lang="fr-FR" sz="900" kern="1200" dirty="0"/>
            </a:p>
          </p:txBody>
        </p:sp>
      </p:grp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fr-FR" dirty="0" smtClean="0"/>
              <a:t>Organisation du travail </a:t>
            </a:r>
            <a:endParaRPr lang="fr-FR" dirty="0"/>
          </a:p>
        </p:txBody>
      </p:sp>
      <p:sp>
        <p:nvSpPr>
          <p:cNvPr id="28" name="Forme libre 27"/>
          <p:cNvSpPr/>
          <p:nvPr/>
        </p:nvSpPr>
        <p:spPr>
          <a:xfrm>
            <a:off x="8321103" y="1714103"/>
            <a:ext cx="792420" cy="792420"/>
          </a:xfrm>
          <a:custGeom>
            <a:avLst/>
            <a:gdLst>
              <a:gd name="connsiteX0" fmla="*/ 0 w 792420"/>
              <a:gd name="connsiteY0" fmla="*/ 396210 h 792420"/>
              <a:gd name="connsiteX1" fmla="*/ 116048 w 792420"/>
              <a:gd name="connsiteY1" fmla="*/ 116047 h 792420"/>
              <a:gd name="connsiteX2" fmla="*/ 396211 w 792420"/>
              <a:gd name="connsiteY2" fmla="*/ 0 h 792420"/>
              <a:gd name="connsiteX3" fmla="*/ 676374 w 792420"/>
              <a:gd name="connsiteY3" fmla="*/ 116048 h 792420"/>
              <a:gd name="connsiteX4" fmla="*/ 792421 w 792420"/>
              <a:gd name="connsiteY4" fmla="*/ 396211 h 792420"/>
              <a:gd name="connsiteX5" fmla="*/ 676374 w 792420"/>
              <a:gd name="connsiteY5" fmla="*/ 676374 h 792420"/>
              <a:gd name="connsiteX6" fmla="*/ 396211 w 792420"/>
              <a:gd name="connsiteY6" fmla="*/ 792421 h 792420"/>
              <a:gd name="connsiteX7" fmla="*/ 116048 w 792420"/>
              <a:gd name="connsiteY7" fmla="*/ 676374 h 792420"/>
              <a:gd name="connsiteX8" fmla="*/ 1 w 792420"/>
              <a:gd name="connsiteY8" fmla="*/ 396211 h 792420"/>
              <a:gd name="connsiteX9" fmla="*/ 0 w 792420"/>
              <a:gd name="connsiteY9" fmla="*/ 396210 h 79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2420" h="792420">
                <a:moveTo>
                  <a:pt x="0" y="396210"/>
                </a:moveTo>
                <a:cubicBezTo>
                  <a:pt x="0" y="291129"/>
                  <a:pt x="41744" y="190351"/>
                  <a:pt x="116048" y="116047"/>
                </a:cubicBezTo>
                <a:cubicBezTo>
                  <a:pt x="190352" y="41743"/>
                  <a:pt x="291130" y="0"/>
                  <a:pt x="396211" y="0"/>
                </a:cubicBezTo>
                <a:cubicBezTo>
                  <a:pt x="501292" y="0"/>
                  <a:pt x="602070" y="41744"/>
                  <a:pt x="676374" y="116048"/>
                </a:cubicBezTo>
                <a:cubicBezTo>
                  <a:pt x="750678" y="190352"/>
                  <a:pt x="792421" y="291130"/>
                  <a:pt x="792421" y="396211"/>
                </a:cubicBezTo>
                <a:cubicBezTo>
                  <a:pt x="792421" y="501292"/>
                  <a:pt x="750678" y="602070"/>
                  <a:pt x="676374" y="676374"/>
                </a:cubicBezTo>
                <a:cubicBezTo>
                  <a:pt x="602070" y="750678"/>
                  <a:pt x="501293" y="792421"/>
                  <a:pt x="396211" y="792421"/>
                </a:cubicBezTo>
                <a:cubicBezTo>
                  <a:pt x="291130" y="792421"/>
                  <a:pt x="190352" y="750677"/>
                  <a:pt x="116048" y="676374"/>
                </a:cubicBezTo>
                <a:cubicBezTo>
                  <a:pt x="41744" y="602070"/>
                  <a:pt x="1" y="501292"/>
                  <a:pt x="1" y="396211"/>
                </a:cubicBezTo>
                <a:lnTo>
                  <a:pt x="0" y="39621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762" tIns="121762" rIns="121762" bIns="121762" numCol="1" spcCol="1270" anchor="ctr" anchorCtr="0">
            <a:noAutofit/>
          </a:bodyPr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900" kern="1200" dirty="0" smtClean="0"/>
              <a:t>Fin du Projet</a:t>
            </a:r>
            <a:endParaRPr lang="fr-FR" sz="900" kern="1200" dirty="0"/>
          </a:p>
        </p:txBody>
      </p:sp>
      <p:graphicFrame>
        <p:nvGraphicFramePr>
          <p:cNvPr id="29" name="Tableau 28"/>
          <p:cNvGraphicFramePr>
            <a:graphicFrameLocks noGrp="1"/>
          </p:cNvGraphicFramePr>
          <p:nvPr/>
        </p:nvGraphicFramePr>
        <p:xfrm>
          <a:off x="190498" y="3048000"/>
          <a:ext cx="8648702" cy="2705100"/>
        </p:xfrm>
        <a:graphic>
          <a:graphicData uri="http://schemas.openxmlformats.org/drawingml/2006/table">
            <a:tbl>
              <a:tblPr firstRow="1" firstCol="1" bandRow="1">
                <a:tableStyleId>{E8034E78-7F5D-4C2E-B375-FC64B27BC917}</a:tableStyleId>
              </a:tblPr>
              <a:tblGrid>
                <a:gridCol w="1590677"/>
                <a:gridCol w="7058025"/>
              </a:tblGrid>
              <a:tr h="54102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Phase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Ressource</a:t>
                      </a:r>
                      <a:endParaRPr lang="fr-FR" sz="1200" dirty="0"/>
                    </a:p>
                  </a:txBody>
                  <a:tcPr anchor="ctr"/>
                </a:tc>
              </a:tr>
              <a:tr h="54102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Début</a:t>
                      </a:r>
                      <a:r>
                        <a:rPr lang="fr-FR" sz="1200" baseline="0" dirty="0" smtClean="0"/>
                        <a:t> de projet</a:t>
                      </a:r>
                      <a:endParaRPr lang="fr-FR" sz="12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</a:rPr>
                        <a:t>Resp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r>
                        <a:rPr lang="fr-FR" sz="1200" baseline="0" dirty="0" smtClean="0">
                          <a:solidFill>
                            <a:sysClr val="windowText" lastClr="000000"/>
                          </a:solidFill>
                        </a:rPr>
                        <a:t> : R.PRIEM ; Imp. : Tous</a:t>
                      </a:r>
                      <a:endParaRPr lang="fr-F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02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</a:t>
                      </a:r>
                      <a:endParaRPr lang="fr-FR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</a:rPr>
                        <a:t>Resp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</a:rPr>
                        <a:t>. : M.BAUDRY</a:t>
                      </a:r>
                      <a:r>
                        <a:rPr lang="fr-FR" sz="1200" baseline="0" dirty="0" smtClean="0">
                          <a:solidFill>
                            <a:sysClr val="windowText" lastClr="000000"/>
                          </a:solidFill>
                        </a:rPr>
                        <a:t> ; Imp. : Tous</a:t>
                      </a:r>
                      <a:endParaRPr lang="fr-F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02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2</a:t>
                      </a:r>
                      <a:endParaRPr lang="fr-FR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ysClr val="windowText" lastClr="000000"/>
                          </a:solidFill>
                        </a:rPr>
                        <a:t>Gestion</a:t>
                      </a:r>
                      <a:r>
                        <a:rPr lang="fr-FR" sz="1200" b="1" baseline="0" dirty="0" smtClean="0">
                          <a:solidFill>
                            <a:sysClr val="windowText" lastClr="000000"/>
                          </a:solidFill>
                        </a:rPr>
                        <a:t> code:</a:t>
                      </a:r>
                      <a:r>
                        <a:rPr lang="fr-FR" sz="1200" baseline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fr-FR" sz="1200" baseline="0" dirty="0" err="1" smtClean="0">
                          <a:solidFill>
                            <a:sysClr val="windowText" lastClr="000000"/>
                          </a:solidFill>
                        </a:rPr>
                        <a:t>Resp</a:t>
                      </a:r>
                      <a:r>
                        <a:rPr lang="fr-FR" sz="1200" baseline="0" dirty="0" smtClean="0">
                          <a:solidFill>
                            <a:sysClr val="windowText" lastClr="000000"/>
                          </a:solidFill>
                        </a:rPr>
                        <a:t>. : Y.WANG ; Imp. : F.FOREST / </a:t>
                      </a:r>
                      <a:r>
                        <a:rPr lang="fr-FR" sz="1200" b="1" baseline="0" dirty="0" smtClean="0">
                          <a:solidFill>
                            <a:sysClr val="windowText" lastClr="000000"/>
                          </a:solidFill>
                        </a:rPr>
                        <a:t>Documentation</a:t>
                      </a:r>
                      <a:r>
                        <a:rPr lang="fr-FR" sz="1200" baseline="0" dirty="0" smtClean="0">
                          <a:solidFill>
                            <a:sysClr val="windowText" lastClr="000000"/>
                          </a:solidFill>
                        </a:rPr>
                        <a:t> : </a:t>
                      </a:r>
                      <a:r>
                        <a:rPr lang="fr-FR" sz="1200" baseline="0" dirty="0" err="1" smtClean="0">
                          <a:solidFill>
                            <a:sysClr val="windowText" lastClr="000000"/>
                          </a:solidFill>
                        </a:rPr>
                        <a:t>Resp</a:t>
                      </a:r>
                      <a:r>
                        <a:rPr lang="fr-FR" sz="1200" baseline="0" dirty="0" smtClean="0">
                          <a:solidFill>
                            <a:sysClr val="windowText" lastClr="000000"/>
                          </a:solidFill>
                        </a:rPr>
                        <a:t>. : Q.JACOB ; Imp. : M.BAUDRY &amp; Y.WANG / </a:t>
                      </a:r>
                      <a:r>
                        <a:rPr lang="fr-FR" sz="1200" b="1" baseline="0" dirty="0" smtClean="0">
                          <a:solidFill>
                            <a:sysClr val="windowText" lastClr="000000"/>
                          </a:solidFill>
                        </a:rPr>
                        <a:t>Développement</a:t>
                      </a:r>
                      <a:r>
                        <a:rPr lang="fr-FR" sz="1200" baseline="0" dirty="0" smtClean="0">
                          <a:solidFill>
                            <a:sysClr val="windowText" lastClr="000000"/>
                          </a:solidFill>
                        </a:rPr>
                        <a:t> : </a:t>
                      </a:r>
                      <a:r>
                        <a:rPr lang="fr-FR" sz="1200" baseline="0" dirty="0" err="1" smtClean="0">
                          <a:solidFill>
                            <a:sysClr val="windowText" lastClr="000000"/>
                          </a:solidFill>
                        </a:rPr>
                        <a:t>Resp</a:t>
                      </a:r>
                      <a:r>
                        <a:rPr lang="fr-FR" sz="1200" baseline="0" dirty="0" smtClean="0">
                          <a:solidFill>
                            <a:sysClr val="windowText" lastClr="000000"/>
                          </a:solidFill>
                        </a:rPr>
                        <a:t>. : Q.JACOB ; Imp. : Tous. </a:t>
                      </a:r>
                      <a:endParaRPr lang="fr-F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02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Fin</a:t>
                      </a:r>
                      <a:r>
                        <a:rPr lang="fr-FR" sz="1200" baseline="0" dirty="0" smtClean="0"/>
                        <a:t> de projet</a:t>
                      </a:r>
                      <a:endParaRPr lang="fr-FR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</a:rPr>
                        <a:t>Resp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</a:rPr>
                        <a:t>. :</a:t>
                      </a:r>
                      <a:r>
                        <a:rPr lang="fr-FR" sz="1200" baseline="0" dirty="0" smtClean="0">
                          <a:solidFill>
                            <a:sysClr val="windowText" lastClr="000000"/>
                          </a:solidFill>
                        </a:rPr>
                        <a:t> R.PRIEM ; Imp. : Tous</a:t>
                      </a:r>
                      <a:endParaRPr lang="fr-F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fr-FR" dirty="0" smtClean="0"/>
              <a:t>Planning Prévisionnel  </a:t>
            </a:r>
            <a:endParaRPr lang="fr-FR" dirty="0"/>
          </a:p>
        </p:txBody>
      </p:sp>
      <p:pic>
        <p:nvPicPr>
          <p:cNvPr id="1026" name="Picture 2" descr="C:\Users\Rémy\Documents\Ecole\TC\PIE\Code\gestion_projet\Gantt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4383"/>
            <a:ext cx="8229600" cy="41394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457199" y="1481136"/>
          <a:ext cx="8280000" cy="428148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40000"/>
                <a:gridCol w="2070000"/>
                <a:gridCol w="1695751"/>
                <a:gridCol w="374249"/>
              </a:tblGrid>
              <a:tr h="349447">
                <a:tc>
                  <a:txBody>
                    <a:bodyPr/>
                    <a:lstStyle/>
                    <a:p>
                      <a:pPr algn="l"/>
                      <a:r>
                        <a:rPr lang="fr-FR" sz="1600" b="0" i="0" u="sng" noProof="0" dirty="0" smtClean="0"/>
                        <a:t>WP :</a:t>
                      </a:r>
                      <a:r>
                        <a:rPr lang="fr-FR" sz="1600" b="0" i="0" noProof="0" dirty="0" smtClean="0"/>
                        <a:t>  Gestion de Projet</a:t>
                      </a:r>
                      <a:endParaRPr lang="fr-FR" sz="1600" b="0" i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0" i="0" u="sng" noProof="0" dirty="0" smtClean="0"/>
                        <a:t>Date</a:t>
                      </a:r>
                      <a:r>
                        <a:rPr lang="fr-FR" sz="1600" b="0" i="0" u="sng" baseline="0" noProof="0" dirty="0" smtClean="0"/>
                        <a:t> :</a:t>
                      </a:r>
                      <a:r>
                        <a:rPr lang="fr-FR" sz="1600" b="0" i="0" baseline="0" noProof="0" dirty="0" smtClean="0"/>
                        <a:t>   </a:t>
                      </a:r>
                      <a:r>
                        <a:rPr lang="fr-FR" sz="1400" b="0" i="0" baseline="0" noProof="0" dirty="0" smtClean="0"/>
                        <a:t>24/01/2017</a:t>
                      </a:r>
                      <a:endParaRPr lang="fr-FR" sz="1600" b="0" i="0" noProof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FR" sz="1600" b="0" i="0" u="sng" noProof="0" dirty="0" smtClean="0"/>
                        <a:t>Name :</a:t>
                      </a:r>
                      <a:r>
                        <a:rPr lang="fr-FR" sz="1600" b="0" i="0" noProof="0" dirty="0" smtClean="0"/>
                        <a:t>   R.PRIEM</a:t>
                      </a:r>
                      <a:endParaRPr lang="fr-FR" sz="1600" b="0" i="0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730662">
                <a:tc gridSpan="4">
                  <a:txBody>
                    <a:bodyPr/>
                    <a:lstStyle/>
                    <a:p>
                      <a:r>
                        <a:rPr lang="fr-FR" sz="1600" u="sng" noProof="0" dirty="0" smtClean="0"/>
                        <a:t>Description</a:t>
                      </a:r>
                      <a:r>
                        <a:rPr lang="fr-FR" sz="1600" u="sng" baseline="0" noProof="0" dirty="0" smtClean="0"/>
                        <a:t> </a:t>
                      </a:r>
                      <a:r>
                        <a:rPr lang="fr-FR" sz="1600" u="none" baseline="0" noProof="0" dirty="0" smtClean="0"/>
                        <a:t>:</a:t>
                      </a:r>
                      <a:r>
                        <a:rPr lang="fr-FR" sz="1200" u="none" baseline="0" noProof="0" dirty="0" smtClean="0"/>
                        <a:t> Management des livrables et des différentes revues au cours de la vie du projet. Il est nécessaire de communiquer régulièrement (toutes les 3 semaines) avec les donneurs d’ordre et lors des revues de projets avec le tuteur de gestion.  </a:t>
                      </a:r>
                      <a:endParaRPr lang="fr-FR" sz="1600" u="sng" noProof="0" dirty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701874">
                <a:tc rowSpan="4"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Statuts – Résumé</a:t>
                      </a:r>
                      <a:r>
                        <a:rPr kumimoji="0" lang="fr-FR" sz="1600" u="sng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avec budget </a:t>
                      </a:r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kumimoji="0" lang="fr-FR" sz="1600" u="none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pPr marL="0" algn="l" rtl="0" eaLnBrk="1" latinLnBrk="0" hangingPunct="1"/>
                      <a:endParaRPr kumimoji="0" lang="fr-FR" sz="1100" u="none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fr-FR" sz="1200" u="none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100" u="none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Mise</a:t>
                      </a:r>
                      <a:r>
                        <a:rPr kumimoji="0" lang="fr-FR" sz="1100" u="non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en place du PDD</a:t>
                      </a:r>
                    </a:p>
                    <a:p>
                      <a:pPr marL="0" algn="l" rtl="0" eaLnBrk="1" latinLnBrk="0" hangingPunct="1">
                        <a:buFont typeface="Arial" pitchFamily="34" charset="0"/>
                        <a:buChar char="•"/>
                      </a:pPr>
                      <a:endParaRPr kumimoji="0" lang="fr-FR" sz="1100" u="none" kern="1200" baseline="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fr-FR" sz="1100" u="non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Gestion de la revue de projet </a:t>
                      </a:r>
                    </a:p>
                    <a:p>
                      <a:pPr marL="0" algn="l" rtl="0" eaLnBrk="1" latinLnBrk="0" hangingPunct="1">
                        <a:buFont typeface="Arial" pitchFamily="34" charset="0"/>
                        <a:buChar char="•"/>
                      </a:pPr>
                      <a:endParaRPr kumimoji="0" lang="fr-FR" sz="1100" u="none" kern="1200" baseline="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fr-FR" sz="1100" u="non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Traiter les mails d’avancement </a:t>
                      </a:r>
                    </a:p>
                    <a:p>
                      <a:pPr marL="0" algn="l" rtl="0" eaLnBrk="1" latinLnBrk="0" hangingPunct="1">
                        <a:buFont typeface="Arial" pitchFamily="34" charset="0"/>
                        <a:buChar char="•"/>
                      </a:pPr>
                      <a:endParaRPr kumimoji="0" lang="fr-FR" sz="1100" u="none" kern="1200" baseline="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fr-FR" sz="1100" u="non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Budget : 20 h utilisées</a:t>
                      </a:r>
                      <a:endParaRPr kumimoji="0" lang="fr-FR" sz="1600" u="sng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Problèmes et Solutions</a:t>
                      </a:r>
                      <a:r>
                        <a:rPr kumimoji="0" lang="fr-FR" sz="1600" u="sng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kumimoji="0" lang="fr-FR" sz="1100" u="non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Pas assez de régularité dans les mail d’avancement </a:t>
                      </a:r>
                      <a:r>
                        <a:rPr kumimoji="0" lang="fr-FR" sz="1100" u="non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relance tous les deux jours après la deadline</a:t>
                      </a:r>
                      <a:endParaRPr kumimoji="0" lang="fr-FR" sz="1100" u="none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kumimoji="0" lang="fr-FR" sz="1600" u="none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06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kumimoji="0" lang="fr-FR" sz="1100" u="none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Incompréhension de la revue de projet</a:t>
                      </a:r>
                      <a:r>
                        <a:rPr kumimoji="0" lang="fr-FR" sz="1100" u="non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100" u="non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Changement de responsable </a:t>
                      </a:r>
                      <a:endParaRPr kumimoji="0" lang="fr-FR" sz="1100" u="none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kumimoji="0" lang="fr-FR" sz="1600" u="none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06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kumimoji="0" lang="fr-FR" sz="1100" u="non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Pas de planning fait  mise en place d’un planning à partir du PDD</a:t>
                      </a:r>
                      <a:endParaRPr kumimoji="0" lang="fr-FR" sz="1100" u="none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kumimoji="0" lang="fr-FR" sz="1600" u="none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06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kumimoji="0" lang="fr-FR" sz="1100" u="none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Pas d’information sur les deadline</a:t>
                      </a:r>
                      <a:r>
                        <a:rPr kumimoji="0" lang="fr-FR" sz="1100" u="non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 à venir</a:t>
                      </a:r>
                      <a:endParaRPr kumimoji="0" lang="fr-FR" sz="1100" u="none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kumimoji="0" lang="fr-FR" sz="1600" u="none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1403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Risques majeurs et planning :</a:t>
                      </a:r>
                    </a:p>
                    <a:p>
                      <a:pPr marL="0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fr-FR" sz="11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Pas d’information</a:t>
                      </a:r>
                      <a:r>
                        <a:rPr kumimoji="0" lang="fr-FR" sz="11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sur les deadlines </a:t>
                      </a:r>
                      <a:r>
                        <a:rPr kumimoji="0" lang="fr-FR" sz="11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dérive du planning (A modifier rapidement)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kumimoji="0" lang="en-GB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 steps :</a:t>
                      </a:r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100" u="non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Revue de projet finale le 15/03/2017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100" u="non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Présentation du projet finale le 15/03/2017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100" u="non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Présentation du projet chez </a:t>
                      </a:r>
                      <a:r>
                        <a:rPr kumimoji="0" lang="fr-FR" sz="1100" u="none" kern="1200" baseline="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liebherr</a:t>
                      </a:r>
                      <a:r>
                        <a:rPr kumimoji="0" lang="fr-FR" sz="1100" u="non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fin Mars </a:t>
                      </a:r>
                      <a:endParaRPr kumimoji="0" lang="fr-FR" sz="1050" u="none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600" u="sng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fr-FR" dirty="0" smtClean="0"/>
              <a:t>Avancement</a:t>
            </a:r>
            <a:br>
              <a:rPr lang="fr-FR" dirty="0" smtClean="0"/>
            </a:br>
            <a:r>
              <a:rPr lang="fr-FR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A. Gestion de Projet 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8467272" y="2857500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8467272" y="3401400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8467272" y="3857625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8467272" y="429675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fr-FR" dirty="0" smtClean="0"/>
              <a:t>Avancement</a:t>
            </a:r>
            <a:br>
              <a:rPr lang="fr-FR" dirty="0" smtClean="0"/>
            </a:br>
            <a:r>
              <a:rPr lang="fr-FR" sz="4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7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A. Gestion de Projet</a:t>
            </a:r>
            <a:r>
              <a:rPr lang="fr-FR" sz="2700" dirty="0" smtClean="0"/>
              <a:t> </a:t>
            </a:r>
            <a:endParaRPr lang="fr-FR" sz="2700" dirty="0"/>
          </a:p>
        </p:txBody>
      </p:sp>
      <p:graphicFrame>
        <p:nvGraphicFramePr>
          <p:cNvPr id="23" name="Table 4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457200" y="1968842"/>
          <a:ext cx="8246328" cy="317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628"/>
                <a:gridCol w="1604978"/>
                <a:gridCol w="687189"/>
                <a:gridCol w="742164"/>
                <a:gridCol w="4471369"/>
              </a:tblGrid>
              <a:tr h="632472"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 smtClean="0"/>
                        <a:t>Domaine</a:t>
                      </a:r>
                      <a:endParaRPr lang="fr-FR" sz="11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 smtClean="0"/>
                        <a:t>Critère</a:t>
                      </a:r>
                      <a:r>
                        <a:rPr lang="fr-FR" sz="1100" baseline="0" noProof="0" dirty="0" smtClean="0"/>
                        <a:t> </a:t>
                      </a:r>
                      <a:endParaRPr lang="fr-FR" sz="11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 smtClean="0"/>
                        <a:t>Statuts</a:t>
                      </a:r>
                      <a:r>
                        <a:rPr lang="fr-FR" sz="1100" baseline="0" noProof="0" dirty="0" smtClean="0"/>
                        <a:t> en Février</a:t>
                      </a:r>
                      <a:endParaRPr lang="fr-FR" sz="11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smtClean="0"/>
                        <a:t>Persp.</a:t>
                      </a:r>
                    </a:p>
                    <a:p>
                      <a:pPr algn="ctr"/>
                      <a:r>
                        <a:rPr lang="fr-FR" sz="1100" noProof="0" smtClean="0"/>
                        <a:t> pour</a:t>
                      </a:r>
                      <a:r>
                        <a:rPr lang="fr-FR" sz="1100" baseline="0" noProof="0" smtClean="0"/>
                        <a:t> Mars</a:t>
                      </a:r>
                      <a:endParaRPr lang="fr-FR" sz="1100" noProof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 smtClean="0"/>
                        <a:t>Commentaire / Risque</a:t>
                      </a:r>
                      <a:endParaRPr lang="fr-FR" sz="1100" noProof="0" dirty="0"/>
                    </a:p>
                  </a:txBody>
                  <a:tcPr marL="36000" marR="36000" marT="10800" marB="10800" anchor="ctr"/>
                </a:tc>
              </a:tr>
              <a:tr h="464977">
                <a:tc rowSpan="6">
                  <a:txBody>
                    <a:bodyPr/>
                    <a:lstStyle/>
                    <a:p>
                      <a:pPr algn="ctr"/>
                      <a:r>
                        <a:rPr lang="fr-FR" sz="1100" noProof="0" dirty="0" smtClean="0"/>
                        <a:t>Gestion de projet</a:t>
                      </a:r>
                      <a:endParaRPr lang="fr-FR" sz="1100" noProof="0" dirty="0"/>
                    </a:p>
                  </a:txBody>
                  <a:tcPr marL="36000" marR="36000" marT="10800" marB="10800" vert="vert27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Envoie de mail de récapitulation régulièrement</a:t>
                      </a:r>
                      <a:r>
                        <a:rPr lang="fr-FR" sz="1100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sz="11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i="1" noProof="0" dirty="0" smtClean="0"/>
                        <a:t>Doit</a:t>
                      </a:r>
                      <a:r>
                        <a:rPr lang="fr-FR" sz="1100" i="1" baseline="0" noProof="0" dirty="0" smtClean="0"/>
                        <a:t> être mis en place rapidement car aucune info sur les deadlines à venir</a:t>
                      </a:r>
                      <a:endParaRPr lang="fr-FR" sz="1100" i="1" noProof="0" dirty="0" smtClean="0"/>
                    </a:p>
                  </a:txBody>
                  <a:tcPr marL="36000" marR="36000" marT="10800" marB="10800" anchor="ctr"/>
                </a:tc>
              </a:tr>
              <a:tr h="374123">
                <a:tc vMerge="1">
                  <a:txBody>
                    <a:bodyPr/>
                    <a:lstStyle/>
                    <a:p>
                      <a:endParaRPr lang="en-US" sz="11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Mise à</a:t>
                      </a:r>
                      <a:r>
                        <a:rPr lang="fr-FR" sz="1100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jour du planning </a:t>
                      </a:r>
                      <a:endParaRPr lang="fr-FR" sz="11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i="1" noProof="0" dirty="0" smtClean="0"/>
                        <a:t>Besoin</a:t>
                      </a:r>
                      <a:r>
                        <a:rPr lang="fr-FR" sz="1100" i="1" baseline="0" noProof="0" dirty="0" smtClean="0"/>
                        <a:t> de priorité pour éventuellement supprimer des parties</a:t>
                      </a:r>
                      <a:endParaRPr lang="fr-FR" sz="1100" i="1" noProof="0" dirty="0"/>
                    </a:p>
                  </a:txBody>
                  <a:tcPr marL="36000" marR="36000" marT="10800" marB="10800" anchor="ctr"/>
                </a:tc>
              </a:tr>
              <a:tr h="37412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noProof="0" dirty="0" smtClean="0"/>
                        <a:t>Mise à</a:t>
                      </a:r>
                      <a:r>
                        <a:rPr lang="fr-FR" sz="1100" baseline="0" noProof="0" dirty="0" smtClean="0"/>
                        <a:t> jour du PDD</a:t>
                      </a:r>
                      <a:endParaRPr lang="fr-FR" sz="11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i="1" noProof="0" dirty="0" smtClean="0"/>
                    </a:p>
                  </a:txBody>
                  <a:tcPr marL="36000" marR="36000" marT="10800" marB="10800" anchor="ctr"/>
                </a:tc>
              </a:tr>
              <a:tr h="37412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noProof="0" dirty="0" smtClean="0"/>
                        <a:t>Prise des comptes</a:t>
                      </a:r>
                      <a:r>
                        <a:rPr lang="fr-FR" sz="1100" baseline="0" noProof="0" dirty="0" smtClean="0"/>
                        <a:t> rendus de réunion</a:t>
                      </a:r>
                      <a:endParaRPr lang="fr-FR" sz="11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i="1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10800" marB="10800" anchor="ctr"/>
                </a:tc>
              </a:tr>
              <a:tr h="37412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noProof="0" dirty="0" smtClean="0"/>
                        <a:t>Envoie</a:t>
                      </a:r>
                      <a:r>
                        <a:rPr lang="fr-FR" sz="1100" baseline="0" noProof="0" dirty="0" smtClean="0"/>
                        <a:t> des comptes rendus de réunion </a:t>
                      </a:r>
                      <a:endParaRPr lang="fr-FR" sz="11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i="1" noProof="0" dirty="0" smtClean="0"/>
                    </a:p>
                  </a:txBody>
                  <a:tcPr marL="36000" marR="36000" marT="10800" marB="10800" anchor="ctr"/>
                </a:tc>
              </a:tr>
              <a:tr h="37412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noProof="0" dirty="0" smtClean="0"/>
                        <a:t>Récupération des avancements</a:t>
                      </a:r>
                      <a:r>
                        <a:rPr lang="fr-FR" sz="1100" baseline="0" noProof="0" dirty="0" smtClean="0"/>
                        <a:t> individuels </a:t>
                      </a:r>
                      <a:endParaRPr lang="fr-FR" sz="11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i="1" noProof="0" dirty="0" smtClean="0"/>
                        <a:t>Envoyer des relances pour avoir les avancements à</a:t>
                      </a:r>
                      <a:r>
                        <a:rPr lang="fr-FR" sz="1100" i="1" baseline="0" noProof="0" dirty="0" smtClean="0"/>
                        <a:t> temps</a:t>
                      </a:r>
                      <a:endParaRPr lang="fr-FR" sz="1100" i="1" noProof="0" dirty="0" smtClean="0"/>
                    </a:p>
                  </a:txBody>
                  <a:tcPr marL="36000" marR="36000" marT="10800" marB="10800" anchor="ctr"/>
                </a:tc>
              </a:tr>
            </a:tbl>
          </a:graphicData>
        </a:graphic>
      </p:graphicFrame>
      <p:sp>
        <p:nvSpPr>
          <p:cNvPr id="7" name="Ellipse 6"/>
          <p:cNvSpPr/>
          <p:nvPr/>
        </p:nvSpPr>
        <p:spPr>
          <a:xfrm>
            <a:off x="3017103" y="4813582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017103" y="3602932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3017103" y="2737132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3017103" y="3975382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3017103" y="4346857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3761028" y="4813582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3017103" y="3222907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3761028" y="2737132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3762003" y="3222907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3761028" y="3602932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3761028" y="3975382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3741978" y="4346857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457199" y="1481137"/>
          <a:ext cx="8280000" cy="427174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40000"/>
                <a:gridCol w="2070000"/>
                <a:gridCol w="1686226"/>
                <a:gridCol w="383774"/>
              </a:tblGrid>
              <a:tr h="333021">
                <a:tc>
                  <a:txBody>
                    <a:bodyPr/>
                    <a:lstStyle/>
                    <a:p>
                      <a:pPr algn="l"/>
                      <a:r>
                        <a:rPr lang="fr-FR" sz="1600" b="0" i="0" u="sng" noProof="0" dirty="0" smtClean="0"/>
                        <a:t>WP :</a:t>
                      </a:r>
                      <a:r>
                        <a:rPr lang="fr-FR" sz="1600" b="0" i="0" noProof="0" dirty="0" smtClean="0"/>
                        <a:t>  Gestion du</a:t>
                      </a:r>
                      <a:r>
                        <a:rPr lang="fr-FR" sz="1600" b="0" i="0" baseline="0" noProof="0" dirty="0" smtClean="0"/>
                        <a:t> Code</a:t>
                      </a:r>
                      <a:endParaRPr lang="fr-FR" sz="1600" b="0" i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0" i="0" u="sng" noProof="0" dirty="0" smtClean="0"/>
                        <a:t>Date</a:t>
                      </a:r>
                      <a:r>
                        <a:rPr lang="fr-FR" sz="1600" b="0" i="0" u="sng" baseline="0" noProof="0" dirty="0" smtClean="0"/>
                        <a:t> :</a:t>
                      </a:r>
                      <a:r>
                        <a:rPr lang="fr-FR" sz="1600" b="0" i="0" baseline="0" noProof="0" dirty="0" smtClean="0"/>
                        <a:t> </a:t>
                      </a:r>
                      <a:r>
                        <a:rPr lang="fr-FR" sz="1400" b="0" i="0" baseline="0" noProof="0" dirty="0" smtClean="0"/>
                        <a:t>24/01/2017</a:t>
                      </a:r>
                      <a:endParaRPr lang="fr-FR" sz="1600" b="0" i="0" noProof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FR" sz="1600" b="0" i="0" u="sng" noProof="0" dirty="0" smtClean="0"/>
                        <a:t>Name :</a:t>
                      </a:r>
                      <a:r>
                        <a:rPr lang="fr-FR" sz="1600" b="0" i="0" noProof="0" dirty="0" smtClean="0"/>
                        <a:t>  </a:t>
                      </a:r>
                      <a:r>
                        <a:rPr lang="fr-FR" sz="1400" b="0" i="0" noProof="0" dirty="0" smtClean="0"/>
                        <a:t>Y.WANG</a:t>
                      </a:r>
                      <a:r>
                        <a:rPr lang="fr-FR" sz="1600" b="0" i="0" noProof="0" dirty="0" smtClean="0"/>
                        <a:t> </a:t>
                      </a:r>
                      <a:endParaRPr lang="fr-FR" sz="1600" b="0" i="0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772785">
                <a:tc gridSpan="4">
                  <a:txBody>
                    <a:bodyPr/>
                    <a:lstStyle/>
                    <a:p>
                      <a:r>
                        <a:rPr lang="fr-FR" sz="1600" u="sng" noProof="0" dirty="0" smtClean="0"/>
                        <a:t>Description</a:t>
                      </a:r>
                      <a:r>
                        <a:rPr lang="fr-FR" sz="1600" u="sng" baseline="0" noProof="0" dirty="0" smtClean="0"/>
                        <a:t> </a:t>
                      </a:r>
                      <a:r>
                        <a:rPr lang="fr-FR" sz="1600" u="none" baseline="0" noProof="0" dirty="0" smtClean="0"/>
                        <a:t>: </a:t>
                      </a:r>
                      <a:r>
                        <a:rPr lang="fr-FR" sz="1400" u="none" baseline="0" noProof="0" dirty="0" smtClean="0"/>
                        <a:t>Il s'agit de vérifier si le code est bien documenté afin de faciliter son utilisation et sa reprise par une autre personne. Mise en place des outils de codage collaboratif</a:t>
                      </a:r>
                      <a:endParaRPr lang="fr-FR" sz="1600" u="sng" noProof="0" dirty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467301">
                <a:tc rowSpan="4"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fr-FR" sz="1600" u="sng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Statuts – Résumé</a:t>
                      </a:r>
                      <a:r>
                        <a:rPr kumimoji="0" lang="fr-FR" sz="1600" u="sng" kern="1200" baseline="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avec budget </a:t>
                      </a:r>
                      <a:r>
                        <a:rPr kumimoji="0" lang="fr-FR" sz="1600" u="sng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 </a:t>
                      </a:r>
                    </a:p>
                    <a:p>
                      <a:pPr marL="0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fr-FR" sz="1100" u="none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Ajout de commentaire</a:t>
                      </a:r>
                      <a:r>
                        <a:rPr kumimoji="0" lang="fr-FR" sz="1100" u="none" kern="1200" baseline="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documentation en cours </a:t>
                      </a:r>
                    </a:p>
                    <a:p>
                      <a:pPr marL="0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fr-FR" sz="1100" u="none" kern="1200" baseline="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Création en cours d’une base de passage variable / nom </a:t>
                      </a:r>
                    </a:p>
                    <a:p>
                      <a:pPr marL="0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fr-FR" sz="1100" u="none" kern="1200" baseline="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Affichage des unités </a:t>
                      </a:r>
                    </a:p>
                    <a:p>
                      <a:pPr marL="0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fr-FR" sz="1100" u="none" kern="1200" baseline="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Mise en place de GitHub (codage collaboratif)</a:t>
                      </a:r>
                    </a:p>
                    <a:p>
                      <a:pPr marL="0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fr-FR" sz="1100" u="none" kern="1200" baseline="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Formation Git / SourceTree (codage collaboratif)</a:t>
                      </a:r>
                    </a:p>
                    <a:p>
                      <a:pPr marL="0" algn="l" rtl="0" eaLnBrk="1" latinLnBrk="0" hangingPunct="1">
                        <a:buFont typeface="Arial" pitchFamily="34" charset="0"/>
                        <a:buChar char="•"/>
                      </a:pPr>
                      <a:endParaRPr kumimoji="0" lang="fr-FR" sz="1100" u="none" kern="1200" baseline="0" noProof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fr-FR" sz="1100" u="none" kern="1200" baseline="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Budget : 12 h utilisées </a:t>
                      </a:r>
                      <a:endParaRPr kumimoji="0" lang="fr-FR" sz="1100" u="none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0" lang="fr-FR" sz="1600" u="sng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Problèmes et Solutions</a:t>
                      </a:r>
                      <a:r>
                        <a:rPr kumimoji="0" lang="fr-FR" sz="1600" u="sng" kern="1200" baseline="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600" u="sng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fr-FR" sz="1600" u="none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br>
                        <a:rPr kumimoji="0" lang="fr-FR" sz="1600" u="none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fr-FR" sz="1100" u="none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Problème</a:t>
                      </a:r>
                      <a:r>
                        <a:rPr kumimoji="0" lang="fr-FR" sz="1100" u="none" kern="1200" baseline="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typographie</a:t>
                      </a: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fr-FR" sz="1200" u="none" kern="1200" noProof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0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u="none" kern="1200" baseline="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Changement des retours du code </a:t>
                      </a:r>
                      <a:r>
                        <a:rPr kumimoji="0" lang="fr-FR" sz="1100" u="none" kern="1200" baseline="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Communiquer le changement / Plus de modularité </a:t>
                      </a: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fr-FR" sz="1200" u="none" kern="1200" noProof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0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u="none" kern="1200" baseline="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Fonction non documenter  relance </a:t>
                      </a: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fr-FR" sz="1200" u="none" kern="1200" noProof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0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u="none" kern="1200" baseline="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Incompréhension des variables / unités utilisées  mise en place d’un fichier de passage</a:t>
                      </a:r>
                      <a:endParaRPr kumimoji="0" lang="fr-FR" sz="1100" u="none" kern="1200" noProof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fr-FR" sz="1200" u="none" kern="1200" noProof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58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Risques majeurs et planning :</a:t>
                      </a:r>
                    </a:p>
                    <a:p>
                      <a:pPr marL="0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fr-FR" sz="11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Conflit de versions</a:t>
                      </a:r>
                    </a:p>
                    <a:p>
                      <a:pPr marL="0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fr-FR" sz="11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Impossibilité de reprise du code </a:t>
                      </a:r>
                      <a:r>
                        <a:rPr kumimoji="0" lang="fr-FR" sz="11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Voir Problèmes</a:t>
                      </a:r>
                      <a:r>
                        <a:rPr kumimoji="0" lang="fr-FR" sz="11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et Solutions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u="sng" kern="120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600" u="sng" kern="120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steps</a:t>
                      </a:r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100" u="none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Finir la base de passage</a:t>
                      </a:r>
                      <a:r>
                        <a:rPr kumimoji="0" lang="fr-FR" sz="1100" u="non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variables / noms.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050" u="none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Continuer à mettre à jour la documentation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050" u="none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Vérification conflit de version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600" u="sng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fr-FR" dirty="0" smtClean="0"/>
              <a:t>Avancement</a:t>
            </a:r>
            <a:br>
              <a:rPr lang="fr-FR" dirty="0" smtClean="0"/>
            </a:br>
            <a:r>
              <a:rPr lang="fr-FR" sz="27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B. Gestion du code</a:t>
            </a:r>
            <a:endParaRPr lang="fr-FR" sz="2700" dirty="0"/>
          </a:p>
        </p:txBody>
      </p:sp>
      <p:sp>
        <p:nvSpPr>
          <p:cNvPr id="8" name="Ellipse 7"/>
          <p:cNvSpPr/>
          <p:nvPr/>
        </p:nvSpPr>
        <p:spPr>
          <a:xfrm>
            <a:off x="8467272" y="3611925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8467272" y="3063750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8467272" y="4638675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8467272" y="4087200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fr-FR" dirty="0" smtClean="0"/>
              <a:t>Avancement </a:t>
            </a:r>
            <a:br>
              <a:rPr lang="fr-FR" dirty="0" smtClean="0"/>
            </a:br>
            <a:r>
              <a:rPr lang="fr-FR" sz="4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7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B. Gestion du code</a:t>
            </a:r>
            <a:endParaRPr lang="fr-FR" sz="2700" dirty="0"/>
          </a:p>
        </p:txBody>
      </p:sp>
      <p:graphicFrame>
        <p:nvGraphicFramePr>
          <p:cNvPr id="23" name="Table 4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400944" y="1953795"/>
          <a:ext cx="8246328" cy="3054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628"/>
                <a:gridCol w="1676400"/>
                <a:gridCol w="615767"/>
                <a:gridCol w="742164"/>
                <a:gridCol w="4471369"/>
              </a:tblGrid>
              <a:tr h="565452"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 smtClean="0"/>
                        <a:t>Domaine</a:t>
                      </a:r>
                      <a:endParaRPr lang="fr-FR" sz="11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 smtClean="0"/>
                        <a:t>Critère</a:t>
                      </a:r>
                      <a:r>
                        <a:rPr lang="fr-FR" sz="1100" baseline="0" noProof="0" dirty="0" smtClean="0"/>
                        <a:t> </a:t>
                      </a:r>
                      <a:endParaRPr lang="fr-FR" sz="11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 smtClean="0"/>
                        <a:t>Statuts</a:t>
                      </a:r>
                      <a:r>
                        <a:rPr lang="fr-FR" sz="1100" baseline="0" noProof="0" dirty="0" smtClean="0"/>
                        <a:t> en Février</a:t>
                      </a:r>
                      <a:endParaRPr lang="fr-FR" sz="11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smtClean="0"/>
                        <a:t>Persp.</a:t>
                      </a:r>
                    </a:p>
                    <a:p>
                      <a:pPr algn="ctr"/>
                      <a:r>
                        <a:rPr lang="fr-FR" sz="1100" noProof="0" smtClean="0"/>
                        <a:t> pour</a:t>
                      </a:r>
                      <a:r>
                        <a:rPr lang="fr-FR" sz="1100" baseline="0" noProof="0" smtClean="0"/>
                        <a:t> Mars</a:t>
                      </a:r>
                      <a:endParaRPr lang="fr-FR" sz="1100" noProof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 smtClean="0"/>
                        <a:t>Commentaire / Risque</a:t>
                      </a:r>
                      <a:endParaRPr lang="fr-FR" sz="1100" noProof="0" dirty="0"/>
                    </a:p>
                  </a:txBody>
                  <a:tcPr marL="36000" marR="36000" marT="10800" marB="10800" anchor="ctr"/>
                </a:tc>
              </a:tr>
              <a:tr h="414793">
                <a:tc rowSpan="6">
                  <a:txBody>
                    <a:bodyPr/>
                    <a:lstStyle/>
                    <a:p>
                      <a:pPr algn="ctr"/>
                      <a:r>
                        <a:rPr lang="fr-FR" sz="1100" noProof="0" dirty="0" smtClean="0"/>
                        <a:t>Gestion du code</a:t>
                      </a:r>
                      <a:endParaRPr lang="fr-FR" sz="1100" noProof="0" dirty="0"/>
                    </a:p>
                  </a:txBody>
                  <a:tcPr marL="36000" marR="36000" marT="10800" marB="1080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 smtClean="0"/>
                        <a:t>Toutes fonctions documentées</a:t>
                      </a:r>
                      <a:endParaRPr lang="fr-FR" sz="110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endParaRPr lang="fr-FR" sz="1100" i="1" noProof="0" smtClean="0"/>
                    </a:p>
                  </a:txBody>
                  <a:tcPr marL="36000" marR="36000" marT="10800" marB="10800"/>
                </a:tc>
              </a:tr>
              <a:tr h="414793">
                <a:tc vMerge="1">
                  <a:txBody>
                    <a:bodyPr/>
                    <a:lstStyle/>
                    <a:p>
                      <a:endParaRPr lang="en-US" sz="11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 smtClean="0"/>
                        <a:t>Présence</a:t>
                      </a:r>
                      <a:r>
                        <a:rPr lang="fr-FR" sz="1100" baseline="0" dirty="0" smtClean="0"/>
                        <a:t> de commentaire</a:t>
                      </a:r>
                      <a:endParaRPr lang="fr-FR" sz="110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noProof="0" dirty="0"/>
                    </a:p>
                  </a:txBody>
                  <a:tcPr marL="36000" marR="36000" marT="10800" marB="10800" anchor="ctr"/>
                </a:tc>
              </a:tr>
              <a:tr h="41479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 smtClean="0"/>
                        <a:t>Compatibilité des versions</a:t>
                      </a:r>
                      <a:endParaRPr lang="fr-FR" sz="110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endParaRPr lang="fr-FR" sz="1100" i="1" noProof="0" dirty="0" smtClean="0"/>
                    </a:p>
                  </a:txBody>
                  <a:tcPr marL="36000" marR="36000" marT="10800" marB="10800"/>
                </a:tc>
              </a:tr>
              <a:tr h="41479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 smtClean="0"/>
                        <a:t>Pas de bug </a:t>
                      </a:r>
                      <a:endParaRPr lang="fr-FR" sz="110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endParaRPr lang="fr-FR" sz="11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10800" marB="10800"/>
                </a:tc>
              </a:tr>
              <a:tr h="41479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 smtClean="0"/>
                        <a:t>Modularité</a:t>
                      </a:r>
                      <a:endParaRPr lang="fr-FR" sz="110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endParaRPr lang="fr-FR" sz="1100" i="1" noProof="0" dirty="0" smtClean="0"/>
                    </a:p>
                  </a:txBody>
                  <a:tcPr marL="36000" marR="36000" marT="10800" marB="10800"/>
                </a:tc>
              </a:tr>
              <a:tr h="41479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 smtClean="0"/>
                        <a:t>Respect des </a:t>
                      </a:r>
                      <a:r>
                        <a:rPr lang="fr-FR" sz="1100" dirty="0" err="1" smtClean="0"/>
                        <a:t>process</a:t>
                      </a:r>
                      <a:endParaRPr lang="fr-FR" sz="110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endParaRPr lang="fr-FR" sz="1100" i="1" noProof="0" dirty="0" smtClean="0"/>
                    </a:p>
                  </a:txBody>
                  <a:tcPr marL="36000" marR="36000" marT="10800" marB="10800"/>
                </a:tc>
              </a:tr>
            </a:tbl>
          </a:graphicData>
        </a:graphic>
      </p:graphicFrame>
      <p:sp>
        <p:nvSpPr>
          <p:cNvPr id="7" name="Ellipse 6"/>
          <p:cNvSpPr/>
          <p:nvPr/>
        </p:nvSpPr>
        <p:spPr>
          <a:xfrm>
            <a:off x="3090375" y="3027615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3090375" y="3480540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3090375" y="264234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3763350" y="3090015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3062775" y="3902940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3062775" y="4309215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062775" y="4718790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3763350" y="3480540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3763350" y="3902940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3763350" y="4718790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3763350" y="2642340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3763350" y="4309215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z2bXEFQ_0KB6WlXn0Vyz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nqIHsEM2UqvcAVCjQKji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nqIHsEM2UqvcAVCjQKji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nqIHsEM2UqvcAVCjQKji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S4J8cXZUEqYmVvyKlR.a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9M.QABw0eb.YJs42jXq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WQu9mhMd0.1fXlquSDeO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8G9hMt4gUqErVg3beHd9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aZLqCb5WECUt6j0FuCnP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nqIHsEM2UqvcAVCjQKji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nqIHsEM2UqvcAVCjQKji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z2bXEFQ_0KB6WlXn0Vyz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nqIHsEM2UqvcAVCjQKji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nqIHsEM2UqvcAVCjQKji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S4J8cXZUEqYmVvyKlR.a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9M.QABw0eb.YJs42jXq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WQu9mhMd0.1fXlquSDeO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8G9hMt4gUqErVg3beHd9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aZLqCb5WECUt6j0FuCnP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nqIHsEM2UqvcAVCjQKji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nqIHsEM2UqvcAVCjQKji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nqIHsEM2UqvcAVCjQKji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z2bXEFQ_0KB6WlXn0Vyz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nqIHsEM2UqvcAVCjQKji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z2bXEFQ_0KB6WlXn0Vyz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S4J8cXZUEqYmVvyKlR.a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9M.QABw0eb.YJs42jXq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WQu9mhMd0.1fXlquSDeO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8G9hMt4gUqErVg3beHd9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aZLqCb5WECUt6j0FuCnP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nqIHsEM2UqvcAVCjQKjig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386</TotalTime>
  <Words>1339</Words>
  <Application>Microsoft Office PowerPoint</Application>
  <PresentationFormat>Affichage à l'écran (4:3)</PresentationFormat>
  <Paragraphs>307</Paragraphs>
  <Slides>20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Rotonde</vt:lpstr>
      <vt:lpstr>Détection d’anomalie dans des données d’essais.</vt:lpstr>
      <vt:lpstr>Sommaire </vt:lpstr>
      <vt:lpstr>Organisation du Travail </vt:lpstr>
      <vt:lpstr>Organisation du travail </vt:lpstr>
      <vt:lpstr>Planning Prévisionnel  </vt:lpstr>
      <vt:lpstr>Avancement A. Gestion de Projet </vt:lpstr>
      <vt:lpstr>Avancement  A. Gestion de Projet </vt:lpstr>
      <vt:lpstr>Avancement  B. Gestion du code</vt:lpstr>
      <vt:lpstr>Avancement   B. Gestion du code</vt:lpstr>
      <vt:lpstr>Avancement  C. Bibliographie</vt:lpstr>
      <vt:lpstr>Avancement  C. Bibliographie </vt:lpstr>
      <vt:lpstr>Avancement  D. Développement</vt:lpstr>
      <vt:lpstr>Avancement  D. Développement </vt:lpstr>
      <vt:lpstr>Avancement   D. Développement </vt:lpstr>
      <vt:lpstr>Avancement   D. Développement </vt:lpstr>
      <vt:lpstr>Avancement  D. Développement </vt:lpstr>
      <vt:lpstr>Avancement   D. Développement </vt:lpstr>
      <vt:lpstr>Avancement  D. Développement </vt:lpstr>
      <vt:lpstr>Avancement  D. Développement </vt:lpstr>
      <vt:lpstr>Planning modifié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patrice</dc:creator>
  <cp:lastModifiedBy>Rémy</cp:lastModifiedBy>
  <cp:revision>60</cp:revision>
  <dcterms:created xsi:type="dcterms:W3CDTF">2016-12-07T10:49:09Z</dcterms:created>
  <dcterms:modified xsi:type="dcterms:W3CDTF">2017-01-26T20:53:43Z</dcterms:modified>
</cp:coreProperties>
</file>