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6B20-0E55-B44F-B76C-FA5F981DE882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F8F6-2F3F-BC44-81B5-AE2985DF84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06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t>Page </a:t>
            </a:r>
            <a:fld id="{D32750F8-93F0-8D44-8EFA-6593A4592CB7}" type="slidenum">
              <a:rPr/>
              <a:pPr/>
              <a:t>2</a:t>
            </a:fld>
            <a:endParaRPr/>
          </a:p>
        </p:txBody>
      </p:sp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9825" y="685800"/>
            <a:ext cx="4570413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985"/>
            <a:ext cx="5028132" cy="4114508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10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7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93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26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38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76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56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7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25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63B1-D0E6-5F4F-A095-E1DB838B74EF}" type="datetimeFigureOut">
              <a:rPr lang="fr-FR" smtClean="0"/>
              <a:t>07/12/16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5148-40F1-FD44-9948-BBE2F77BA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4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0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95508"/>
            <a:ext cx="2133600" cy="365125"/>
          </a:xfrm>
        </p:spPr>
        <p:txBody>
          <a:bodyPr/>
          <a:lstStyle/>
          <a:p>
            <a:r>
              <a:rPr lang="pt-BR" dirty="0"/>
              <a:t>27 </a:t>
            </a:r>
            <a:r>
              <a:rPr lang="pt-BR" dirty="0" err="1"/>
              <a:t>November</a:t>
            </a:r>
            <a:r>
              <a:rPr lang="pt-BR" dirty="0"/>
              <a:t> 2006</a:t>
            </a:r>
            <a:r>
              <a:rPr lang="pt-BR" noProof="1"/>
              <a:t> </a:t>
            </a:r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95508"/>
            <a:ext cx="2895600" cy="365125"/>
          </a:xfrm>
        </p:spPr>
        <p:txBody>
          <a:bodyPr/>
          <a:lstStyle/>
          <a:p>
            <a:r>
              <a:rPr lang="fr-FR" dirty="0" smtClean="0"/>
              <a:t>Titre de la revue</a:t>
            </a:r>
            <a:endParaRPr lang="fr-FR" dirty="0"/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95508"/>
            <a:ext cx="2133600" cy="365125"/>
          </a:xfrm>
        </p:spPr>
        <p:txBody>
          <a:bodyPr/>
          <a:lstStyle/>
          <a:p>
            <a:r>
              <a:rPr lang="fr-FR"/>
              <a:t>Page </a:t>
            </a:r>
            <a:fld id="{18574EFE-627A-3445-8DD0-38E9ED5760AC}" type="slidenum">
              <a:rPr lang="fr-FR"/>
              <a:pPr/>
              <a:t>2</a:t>
            </a:fld>
            <a:endParaRPr lang="fr-FR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153988" y="914400"/>
            <a:ext cx="390525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tabLst>
                <a:tab pos="476250" algn="l"/>
              </a:tabLst>
            </a:pPr>
            <a:r>
              <a:rPr lang="en-GB" sz="1400" dirty="0"/>
              <a:t>	</a:t>
            </a:r>
            <a:endParaRPr lang="en-GB" sz="2400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4054475" y="914400"/>
            <a:ext cx="267335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GB" sz="1400" dirty="0" smtClean="0"/>
              <a:t>Review </a:t>
            </a:r>
            <a:r>
              <a:rPr lang="en-GB" sz="1400" dirty="0" err="1" smtClean="0"/>
              <a:t>DateDate</a:t>
            </a:r>
            <a:r>
              <a:rPr lang="en-GB" sz="1400" dirty="0" smtClean="0"/>
              <a:t>: </a:t>
            </a:r>
            <a:endParaRPr lang="en-GB" sz="2400" b="1" dirty="0"/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6737350" y="914400"/>
            <a:ext cx="20510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en-GB" sz="2400" dirty="0"/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6696075" y="914400"/>
            <a:ext cx="20510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GB" sz="1400" dirty="0"/>
              <a:t>NAME: </a:t>
            </a:r>
            <a:endParaRPr lang="en-GB" sz="2400" b="1" dirty="0"/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174625" y="1331383"/>
            <a:ext cx="8618538" cy="715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SzPct val="120000"/>
            </a:pPr>
            <a:r>
              <a:rPr lang="en-GB" sz="1400" b="1" u="sng" dirty="0"/>
              <a:t>Description</a:t>
            </a:r>
            <a:r>
              <a:rPr lang="en-GB" sz="1400" b="1" u="sng" dirty="0" smtClean="0"/>
              <a:t>:</a:t>
            </a:r>
            <a:endParaRPr lang="en-US" sz="1400" dirty="0">
              <a:cs typeface="Arial" charset="0"/>
            </a:endParaRPr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152400" y="3991504"/>
            <a:ext cx="4318000" cy="1785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185738" indent="-185738" algn="l">
              <a:spcBef>
                <a:spcPct val="20000"/>
              </a:spcBef>
              <a:buSzPct val="120000"/>
            </a:pPr>
            <a:r>
              <a:rPr lang="en-GB" sz="1400" b="1" u="sng" dirty="0"/>
              <a:t>Major </a:t>
            </a:r>
            <a:r>
              <a:rPr lang="en-GB" sz="1400" b="1" u="sng" dirty="0" smtClean="0"/>
              <a:t>Risks/ Master schedule:</a:t>
            </a:r>
            <a:endParaRPr lang="en-GB" sz="1000" dirty="0"/>
          </a:p>
          <a:p>
            <a:pPr marL="185738" indent="-185738" algn="l">
              <a:spcBef>
                <a:spcPct val="20000"/>
              </a:spcBef>
              <a:buSzPct val="120000"/>
              <a:buFontTx/>
              <a:buChar char="•"/>
            </a:pPr>
            <a:endParaRPr lang="en-GB" sz="1400" dirty="0"/>
          </a:p>
        </p:txBody>
      </p:sp>
      <p:sp>
        <p:nvSpPr>
          <p:cNvPr id="481290" name="Rectangle 10"/>
          <p:cNvSpPr>
            <a:spLocks noChangeArrowheads="1"/>
          </p:cNvSpPr>
          <p:nvPr/>
        </p:nvSpPr>
        <p:spPr bwMode="auto">
          <a:xfrm>
            <a:off x="4470400" y="2046816"/>
            <a:ext cx="4318000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85738" indent="-185738" algn="l">
              <a:spcBef>
                <a:spcPct val="20000"/>
              </a:spcBef>
              <a:buSzPct val="120000"/>
            </a:pPr>
            <a:r>
              <a:rPr lang="en-GB" sz="1400" b="1" u="sng" dirty="0" smtClean="0"/>
              <a:t>Issues &amp; recovery</a:t>
            </a:r>
            <a:r>
              <a:rPr lang="en-GB" sz="1400" dirty="0" smtClean="0"/>
              <a:t>:</a:t>
            </a:r>
            <a:endParaRPr lang="en-GB" sz="1400" dirty="0"/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4470400" y="3991504"/>
            <a:ext cx="4318000" cy="178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SzPct val="120000"/>
            </a:pPr>
            <a:r>
              <a:rPr lang="fr-FR" sz="1400" b="1" u="sng" dirty="0" smtClean="0"/>
              <a:t>N</a:t>
            </a:r>
            <a:r>
              <a:rPr lang="en-GB" sz="1400" b="1" u="sng" dirty="0" err="1" smtClean="0"/>
              <a:t>ext</a:t>
            </a:r>
            <a:r>
              <a:rPr lang="en-GB" sz="1400" b="1" u="sng" dirty="0" smtClean="0"/>
              <a:t> steps</a:t>
            </a:r>
            <a:r>
              <a:rPr lang="en-GB" sz="1400" dirty="0" smtClean="0"/>
              <a:t>:</a:t>
            </a:r>
            <a:endParaRPr lang="en-GB" sz="1400" dirty="0"/>
          </a:p>
          <a:p>
            <a:pPr algn="l">
              <a:spcBef>
                <a:spcPct val="20000"/>
              </a:spcBef>
              <a:buSzPct val="120000"/>
            </a:pPr>
            <a:endParaRPr lang="en-GB" sz="1400" dirty="0"/>
          </a:p>
          <a:p>
            <a:pPr algn="l">
              <a:spcBef>
                <a:spcPct val="20000"/>
              </a:spcBef>
              <a:buSzPct val="120000"/>
              <a:buFontTx/>
              <a:buChar char="•"/>
            </a:pPr>
            <a:endParaRPr lang="en-GB" sz="1400" dirty="0"/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174625" y="2046816"/>
            <a:ext cx="4318000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85738" indent="-185738" algn="l">
              <a:spcBef>
                <a:spcPct val="20000"/>
              </a:spcBef>
              <a:buSzPct val="120000"/>
            </a:pPr>
            <a:r>
              <a:rPr lang="en-GB" sz="1400" b="1" u="sng" dirty="0"/>
              <a:t>Status </a:t>
            </a:r>
            <a:r>
              <a:rPr lang="fr-FR" sz="1400" b="1" u="sng" dirty="0" smtClean="0"/>
              <a:t>–</a:t>
            </a:r>
            <a:r>
              <a:rPr lang="en-GB" sz="1400" b="1" u="sng" dirty="0" smtClean="0"/>
              <a:t> Summary including budget:</a:t>
            </a:r>
            <a:endParaRPr lang="en-GB" sz="1400" b="1" u="sng" dirty="0"/>
          </a:p>
        </p:txBody>
      </p:sp>
      <p:sp>
        <p:nvSpPr>
          <p:cNvPr id="481294" name="Rectangle 14"/>
          <p:cNvSpPr>
            <a:spLocks noGrp="1" noChangeArrowheads="1"/>
          </p:cNvSpPr>
          <p:nvPr>
            <p:ph type="title"/>
          </p:nvPr>
        </p:nvSpPr>
        <p:spPr>
          <a:xfrm>
            <a:off x="0" y="-12700"/>
            <a:ext cx="8229600" cy="920750"/>
          </a:xfrm>
          <a:ln/>
        </p:spPr>
        <p:txBody>
          <a:bodyPr/>
          <a:lstStyle/>
          <a:p>
            <a:r>
              <a:rPr lang="en-GB" dirty="0" smtClean="0">
                <a:solidFill>
                  <a:schemeClr val="folHlink"/>
                </a:solidFill>
              </a:rPr>
              <a:t> </a:t>
            </a:r>
            <a:endParaRPr lang="en-GB" dirty="0">
              <a:solidFill>
                <a:schemeClr val="folHlink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2533" y="110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89465" y="926068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WP :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65867" y="474133"/>
            <a:ext cx="115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2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8278" y="6629400"/>
            <a:ext cx="2875473" cy="228600"/>
          </a:xfrm>
        </p:spPr>
        <p:txBody>
          <a:bodyPr/>
          <a:lstStyle/>
          <a:p>
            <a:pPr defTabSz="957816"/>
            <a:r>
              <a:rPr lang="en-US" smtClean="0">
                <a:latin typeface="Arial"/>
                <a:ea typeface="MS PGothic"/>
              </a:rPr>
              <a:t>A400M M12 Pre-review 1 Rules_M00ON1000427_v2</a:t>
            </a:r>
            <a:endParaRPr lang="en-GB" dirty="0">
              <a:latin typeface="Arial"/>
              <a:ea typeface="MS PGothic"/>
            </a:endParaRPr>
          </a:p>
        </p:txBody>
      </p:sp>
      <p:sp>
        <p:nvSpPr>
          <p:cNvPr id="63" name="Textframe 61"/>
          <p:cNvSpPr txBox="1">
            <a:spLocks/>
          </p:cNvSpPr>
          <p:nvPr/>
        </p:nvSpPr>
        <p:spPr>
          <a:xfrm>
            <a:off x="678682" y="4086059"/>
            <a:ext cx="3877249" cy="120032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176188" lvl="1" indent="-176188" algn="l">
              <a:buClr>
                <a:schemeClr val="tx1"/>
              </a:buClr>
              <a:buSzPct val="100000"/>
              <a:buFont typeface="Arial"/>
              <a:buChar char="•"/>
            </a:pPr>
            <a:endParaRPr lang="en-GB" sz="1300" b="0" dirty="0" smtClean="0">
              <a:latin typeface="+mn-lt"/>
              <a:cs typeface="Arial" pitchFamily="34" charset="0"/>
            </a:endParaRPr>
          </a:p>
        </p:txBody>
      </p:sp>
      <p:sp>
        <p:nvSpPr>
          <p:cNvPr id="44" name="RbNavigator"/>
          <p:cNvSpPr/>
          <p:nvPr/>
        </p:nvSpPr>
        <p:spPr>
          <a:xfrm>
            <a:off x="679939" y="1420826"/>
            <a:ext cx="253218" cy="274319"/>
          </a:xfrm>
          <a:prstGeom prst="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buSzPct val="100000"/>
              <a:buFont typeface="Arial"/>
            </a:pPr>
            <a:r>
              <a:rPr kumimoji="1" lang="en-US" sz="13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45" name="Textframe 11"/>
          <p:cNvSpPr>
            <a:spLocks noChangeArrowheads="1"/>
          </p:cNvSpPr>
          <p:nvPr/>
        </p:nvSpPr>
        <p:spPr bwMode="auto">
          <a:xfrm>
            <a:off x="1015499" y="1454162"/>
            <a:ext cx="3078491" cy="230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330200">
              <a:buClr>
                <a:srgbClr val="000000"/>
              </a:buClr>
              <a:buSzPct val="100000"/>
              <a:buFont typeface="Arial"/>
            </a:pPr>
            <a:r>
              <a:rPr lang="en-US" altLang="de-DE" sz="1500" smtClean="0">
                <a:latin typeface="+mn-lt"/>
              </a:rPr>
              <a:t>Synthetical status</a:t>
            </a:r>
            <a:endParaRPr lang="en-US" altLang="de-DE" sz="1500" b="0">
              <a:latin typeface="+mn-lt"/>
            </a:endParaRPr>
          </a:p>
        </p:txBody>
      </p:sp>
      <p:sp>
        <p:nvSpPr>
          <p:cNvPr id="48" name="RbNavigator"/>
          <p:cNvSpPr/>
          <p:nvPr/>
        </p:nvSpPr>
        <p:spPr>
          <a:xfrm>
            <a:off x="4929186" y="1420826"/>
            <a:ext cx="253218" cy="274319"/>
          </a:xfrm>
          <a:prstGeom prst="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buSzPct val="100000"/>
              <a:buFont typeface="Arial"/>
            </a:pPr>
            <a:r>
              <a:rPr kumimoji="1" lang="en-US" sz="13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49" name="Textframe 11"/>
          <p:cNvSpPr>
            <a:spLocks noChangeArrowheads="1"/>
          </p:cNvSpPr>
          <p:nvPr/>
        </p:nvSpPr>
        <p:spPr bwMode="auto">
          <a:xfrm>
            <a:off x="5264746" y="1454162"/>
            <a:ext cx="3078491" cy="230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330200">
              <a:buClr>
                <a:srgbClr val="000000"/>
              </a:buClr>
              <a:buSzPct val="100000"/>
              <a:buFont typeface="Arial"/>
            </a:pPr>
            <a:r>
              <a:rPr lang="en-US" altLang="de-DE" sz="1500" dirty="0" smtClean="0">
                <a:latin typeface="+mn-lt"/>
              </a:rPr>
              <a:t>Description of main issues / risks</a:t>
            </a:r>
            <a:endParaRPr lang="en-US" altLang="de-DE" sz="1500" b="0" dirty="0">
              <a:latin typeface="+mn-lt"/>
            </a:endParaRPr>
          </a:p>
        </p:txBody>
      </p:sp>
      <p:sp>
        <p:nvSpPr>
          <p:cNvPr id="51" name="RbNavigator"/>
          <p:cNvSpPr/>
          <p:nvPr>
            <p:custDataLst>
              <p:tags r:id="rId1"/>
            </p:custDataLst>
          </p:nvPr>
        </p:nvSpPr>
        <p:spPr>
          <a:xfrm>
            <a:off x="679939" y="6020120"/>
            <a:ext cx="253218" cy="274319"/>
          </a:xfrm>
          <a:prstGeom prst="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buSzPct val="100000"/>
              <a:buFont typeface="Arial"/>
            </a:pPr>
            <a:r>
              <a:rPr kumimoji="1" lang="en-US" sz="13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52" name="Textfram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5499" y="6053456"/>
            <a:ext cx="3078491" cy="230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330200">
              <a:buClr>
                <a:srgbClr val="000000"/>
              </a:buClr>
              <a:buSzPct val="100000"/>
              <a:buFont typeface="Arial"/>
            </a:pPr>
            <a:r>
              <a:rPr lang="fr-FR" altLang="de-DE" sz="1500" dirty="0" smtClean="0">
                <a:latin typeface="+mn-lt"/>
              </a:rPr>
              <a:t>Impact</a:t>
            </a:r>
            <a:endParaRPr lang="en-US" altLang="de-DE" sz="1500" b="0" dirty="0">
              <a:latin typeface="+mn-lt"/>
            </a:endParaRPr>
          </a:p>
        </p:txBody>
      </p:sp>
      <p:sp>
        <p:nvSpPr>
          <p:cNvPr id="56" name="RbNavigator"/>
          <p:cNvSpPr/>
          <p:nvPr>
            <p:custDataLst>
              <p:tags r:id="rId3"/>
            </p:custDataLst>
          </p:nvPr>
        </p:nvSpPr>
        <p:spPr>
          <a:xfrm>
            <a:off x="4929186" y="6020120"/>
            <a:ext cx="253218" cy="274319"/>
          </a:xfrm>
          <a:prstGeom prst="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buSzPct val="100000"/>
              <a:buFont typeface="Arial"/>
            </a:pPr>
            <a:r>
              <a:rPr kumimoji="1" lang="en-US" sz="13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59" name="Textfram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64746" y="6053456"/>
            <a:ext cx="3078491" cy="230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330200">
              <a:buClr>
                <a:srgbClr val="000000"/>
              </a:buClr>
              <a:buSzPct val="100000"/>
              <a:buFont typeface="Arial"/>
            </a:pPr>
            <a:r>
              <a:rPr lang="en-US" altLang="de-DE" sz="1500" dirty="0" smtClean="0">
                <a:latin typeface="+mn-lt"/>
              </a:rPr>
              <a:t>Mitigation plan</a:t>
            </a:r>
            <a:endParaRPr lang="en-US" altLang="de-DE" sz="1500" b="0" dirty="0">
              <a:latin typeface="+mn-lt"/>
            </a:endParaRPr>
          </a:p>
        </p:txBody>
      </p:sp>
      <p:sp>
        <p:nvSpPr>
          <p:cNvPr id="64" name="Textframe 9"/>
          <p:cNvSpPr>
            <a:spLocks noChangeArrowheads="1"/>
          </p:cNvSpPr>
          <p:nvPr/>
        </p:nvSpPr>
        <p:spPr bwMode="auto">
          <a:xfrm>
            <a:off x="4749339" y="4086058"/>
            <a:ext cx="4047420" cy="180545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76188" lvl="1" indent="-176188">
              <a:buClr>
                <a:schemeClr val="tx1"/>
              </a:buClr>
              <a:buSzPct val="100000"/>
              <a:buFont typeface="Arial"/>
              <a:buChar char="•"/>
            </a:pPr>
            <a:endParaRPr lang="en-GB" b="0" dirty="0" smtClean="0"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91630" y="764378"/>
            <a:ext cx="857256" cy="354953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 dirty="0" smtClean="0">
                <a:solidFill>
                  <a:schemeClr val="tx1"/>
                </a:solidFill>
                <a:cs typeface="Arial" pitchFamily="34" charset="0"/>
              </a:rPr>
              <a:t>Sept </a:t>
            </a:r>
            <a:r>
              <a:rPr lang="fr-FR" sz="1100" dirty="0" err="1" smtClean="0">
                <a:solidFill>
                  <a:schemeClr val="tx1"/>
                </a:solidFill>
                <a:cs typeface="Arial" pitchFamily="34" charset="0"/>
              </a:rPr>
              <a:t>status</a:t>
            </a:r>
            <a:r>
              <a:rPr lang="fr-FR" sz="11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fr-FR" sz="1100" dirty="0" err="1" smtClean="0">
                <a:solidFill>
                  <a:schemeClr val="tx1"/>
                </a:solidFill>
                <a:cs typeface="Arial" pitchFamily="34" charset="0"/>
              </a:rPr>
              <a:t>status</a:t>
            </a:r>
            <a:endParaRPr lang="en-US" sz="11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82954" y="764378"/>
            <a:ext cx="857256" cy="354953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0" dirty="0" smtClean="0">
                <a:solidFill>
                  <a:schemeClr val="tx1"/>
                </a:solidFill>
                <a:cs typeface="Arial" pitchFamily="34" charset="0"/>
              </a:rPr>
              <a:t>Perspective </a:t>
            </a:r>
            <a:r>
              <a:rPr lang="fr-FR" sz="1100" b="0" dirty="0" err="1" smtClean="0">
                <a:solidFill>
                  <a:schemeClr val="tx1"/>
                </a:solidFill>
                <a:cs typeface="Arial" pitchFamily="34" charset="0"/>
              </a:rPr>
              <a:t>December</a:t>
            </a:r>
            <a:endParaRPr lang="en-US" sz="1100" b="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7" name="Textframe 9"/>
          <p:cNvSpPr>
            <a:spLocks noChangeArrowheads="1"/>
          </p:cNvSpPr>
          <p:nvPr/>
        </p:nvSpPr>
        <p:spPr bwMode="auto">
          <a:xfrm>
            <a:off x="694205" y="1928802"/>
            <a:ext cx="3861725" cy="40011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76188" lvl="1" indent="-176188">
              <a:buClr>
                <a:schemeClr val="tx1"/>
              </a:buClr>
              <a:buSzPct val="100000"/>
              <a:buFont typeface="Arial"/>
              <a:buChar char="•"/>
            </a:pPr>
            <a:endParaRPr lang="en-GB" altLang="de-DE" b="0" dirty="0" smtClean="0">
              <a:latin typeface="+mn-lt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657"/>
          </a:xfrm>
        </p:spPr>
        <p:txBody>
          <a:bodyPr/>
          <a:lstStyle/>
          <a:p>
            <a:pPr lvl="1"/>
            <a:r>
              <a:rPr lang="fr-FR" altLang="de-DE" sz="2400" dirty="0" err="1" smtClean="0"/>
              <a:t>Synthesis</a:t>
            </a:r>
            <a:r>
              <a:rPr lang="fr-FR" altLang="de-DE" sz="2400" dirty="0" smtClean="0"/>
              <a:t> of the Domain : </a:t>
            </a:r>
            <a:r>
              <a:rPr lang="fr-FR" altLang="de-DE" sz="2400" dirty="0" smtClean="0"/>
              <a:t> exemple 2</a:t>
            </a:r>
            <a:r>
              <a:rPr lang="fr-FR" altLang="de-DE" sz="2400" i="1" dirty="0" smtClean="0"/>
              <a:t> </a:t>
            </a:r>
            <a:endParaRPr lang="en-US" sz="2400" dirty="0" smtClean="0">
              <a:cs typeface="Arial" pitchFamily="34" charset="0"/>
            </a:endParaRPr>
          </a:p>
        </p:txBody>
      </p:sp>
      <p:grpSp>
        <p:nvGrpSpPr>
          <p:cNvPr id="2" name="Group 66"/>
          <p:cNvGrpSpPr/>
          <p:nvPr/>
        </p:nvGrpSpPr>
        <p:grpSpPr>
          <a:xfrm>
            <a:off x="681377" y="1349380"/>
            <a:ext cx="7875005" cy="4722826"/>
            <a:chOff x="738158" y="1349380"/>
            <a:chExt cx="8531255" cy="4722826"/>
          </a:xfrm>
        </p:grpSpPr>
        <p:sp>
          <p:nvSpPr>
            <p:cNvPr id="53" name="Textframe 1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888559" y="3442977"/>
              <a:ext cx="2230452" cy="27699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defTabSz="330200">
                <a:buClr>
                  <a:srgbClr val="000000"/>
                </a:buClr>
                <a:buSzPct val="100000"/>
                <a:buFont typeface="Arial"/>
              </a:pPr>
              <a:endParaRPr lang="en-US" altLang="de-DE" sz="1800" b="0" dirty="0">
                <a:latin typeface="+mn-lt"/>
              </a:endParaRPr>
            </a:p>
          </p:txBody>
        </p:sp>
        <p:grpSp>
          <p:nvGrpSpPr>
            <p:cNvPr id="5" name="Group 65"/>
            <p:cNvGrpSpPr/>
            <p:nvPr/>
          </p:nvGrpSpPr>
          <p:grpSpPr>
            <a:xfrm>
              <a:off x="738158" y="1349380"/>
              <a:ext cx="8531255" cy="4722826"/>
              <a:chOff x="738158" y="1349380"/>
              <a:chExt cx="8531255" cy="4722826"/>
            </a:xfrm>
          </p:grpSpPr>
          <p:sp>
            <p:nvSpPr>
              <p:cNvPr id="60" name="Freeform 5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738158" y="3773470"/>
                <a:ext cx="4197433" cy="2298736"/>
              </a:xfrm>
              <a:custGeom>
                <a:avLst/>
                <a:gdLst>
                  <a:gd name="connsiteX0" fmla="*/ 0 w 10000"/>
                  <a:gd name="connsiteY0" fmla="*/ 9992 h 10000"/>
                  <a:gd name="connsiteX1" fmla="*/ 7419 w 10000"/>
                  <a:gd name="connsiteY1" fmla="*/ 10000 h 10000"/>
                  <a:gd name="connsiteX2" fmla="*/ 7419 w 10000"/>
                  <a:gd name="connsiteY2" fmla="*/ 7227 h 10000"/>
                  <a:gd name="connsiteX3" fmla="*/ 10000 w 10000"/>
                  <a:gd name="connsiteY3" fmla="*/ 8736 h 10000"/>
                  <a:gd name="connsiteX4" fmla="*/ 10000 w 10000"/>
                  <a:gd name="connsiteY4" fmla="*/ 0 h 10000"/>
                  <a:gd name="connsiteX0" fmla="*/ 0 w 10000"/>
                  <a:gd name="connsiteY0" fmla="*/ 9992 h 10000"/>
                  <a:gd name="connsiteX1" fmla="*/ 7419 w 10000"/>
                  <a:gd name="connsiteY1" fmla="*/ 10000 h 10000"/>
                  <a:gd name="connsiteX2" fmla="*/ 7390 w 10000"/>
                  <a:gd name="connsiteY2" fmla="*/ 8736 h 10000"/>
                  <a:gd name="connsiteX3" fmla="*/ 10000 w 10000"/>
                  <a:gd name="connsiteY3" fmla="*/ 8736 h 10000"/>
                  <a:gd name="connsiteX4" fmla="*/ 10000 w 10000"/>
                  <a:gd name="connsiteY4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34 w 10915"/>
                  <a:gd name="connsiteY2" fmla="*/ 10000 h 10000"/>
                  <a:gd name="connsiteX3" fmla="*/ 8305 w 10915"/>
                  <a:gd name="connsiteY3" fmla="*/ 8736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60 w 10915"/>
                  <a:gd name="connsiteY2" fmla="*/ 10000 h 10000"/>
                  <a:gd name="connsiteX3" fmla="*/ 8305 w 10915"/>
                  <a:gd name="connsiteY3" fmla="*/ 8736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60 w 10915"/>
                  <a:gd name="connsiteY2" fmla="*/ 10000 h 10000"/>
                  <a:gd name="connsiteX3" fmla="*/ 8360 w 10915"/>
                  <a:gd name="connsiteY3" fmla="*/ 8702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15" h="10000">
                    <a:moveTo>
                      <a:pt x="915" y="9992"/>
                    </a:moveTo>
                    <a:lnTo>
                      <a:pt x="0" y="10000"/>
                    </a:lnTo>
                    <a:lnTo>
                      <a:pt x="8360" y="10000"/>
                    </a:lnTo>
                    <a:cubicBezTo>
                      <a:pt x="8350" y="9579"/>
                      <a:pt x="8370" y="9123"/>
                      <a:pt x="8360" y="8702"/>
                    </a:cubicBezTo>
                    <a:lnTo>
                      <a:pt x="10915" y="8736"/>
                    </a:lnTo>
                    <a:lnTo>
                      <a:pt x="10915" y="0"/>
                    </a:lnTo>
                  </a:path>
                </a:pathLst>
              </a:custGeom>
              <a:noFill/>
              <a:ln w="22225" cap="flat" cmpd="sng">
                <a:solidFill>
                  <a:schemeClr val="accent3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noAutofit/>
              </a:bodyPr>
              <a:lstStyle/>
              <a:p>
                <a:endParaRPr lang="de-DE" sz="1300">
                  <a:cs typeface="Arial" pitchFamily="34" charset="0"/>
                </a:endParaRPr>
              </a:p>
            </p:txBody>
          </p:sp>
          <p:sp>
            <p:nvSpPr>
              <p:cNvPr id="61" name="Freeform 5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38158" y="1349380"/>
                <a:ext cx="4197433" cy="2277416"/>
              </a:xfrm>
              <a:custGeom>
                <a:avLst/>
                <a:gdLst>
                  <a:gd name="connsiteX0" fmla="*/ 0 w 10000"/>
                  <a:gd name="connsiteY0" fmla="*/ 9992 h 10000"/>
                  <a:gd name="connsiteX1" fmla="*/ 7419 w 10000"/>
                  <a:gd name="connsiteY1" fmla="*/ 10000 h 10000"/>
                  <a:gd name="connsiteX2" fmla="*/ 7419 w 10000"/>
                  <a:gd name="connsiteY2" fmla="*/ 7227 h 10000"/>
                  <a:gd name="connsiteX3" fmla="*/ 10000 w 10000"/>
                  <a:gd name="connsiteY3" fmla="*/ 8736 h 10000"/>
                  <a:gd name="connsiteX4" fmla="*/ 10000 w 10000"/>
                  <a:gd name="connsiteY4" fmla="*/ 0 h 10000"/>
                  <a:gd name="connsiteX0" fmla="*/ 0 w 10000"/>
                  <a:gd name="connsiteY0" fmla="*/ 9992 h 10000"/>
                  <a:gd name="connsiteX1" fmla="*/ 7419 w 10000"/>
                  <a:gd name="connsiteY1" fmla="*/ 10000 h 10000"/>
                  <a:gd name="connsiteX2" fmla="*/ 7390 w 10000"/>
                  <a:gd name="connsiteY2" fmla="*/ 8736 h 10000"/>
                  <a:gd name="connsiteX3" fmla="*/ 10000 w 10000"/>
                  <a:gd name="connsiteY3" fmla="*/ 8736 h 10000"/>
                  <a:gd name="connsiteX4" fmla="*/ 10000 w 10000"/>
                  <a:gd name="connsiteY4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34 w 10915"/>
                  <a:gd name="connsiteY2" fmla="*/ 10000 h 10000"/>
                  <a:gd name="connsiteX3" fmla="*/ 8305 w 10915"/>
                  <a:gd name="connsiteY3" fmla="*/ 8736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60 w 10915"/>
                  <a:gd name="connsiteY2" fmla="*/ 10000 h 10000"/>
                  <a:gd name="connsiteX3" fmla="*/ 8305 w 10915"/>
                  <a:gd name="connsiteY3" fmla="*/ 8736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60 w 10915"/>
                  <a:gd name="connsiteY2" fmla="*/ 10000 h 10000"/>
                  <a:gd name="connsiteX3" fmla="*/ 8360 w 10915"/>
                  <a:gd name="connsiteY3" fmla="*/ 8702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15" h="10000">
                    <a:moveTo>
                      <a:pt x="915" y="9992"/>
                    </a:moveTo>
                    <a:lnTo>
                      <a:pt x="0" y="10000"/>
                    </a:lnTo>
                    <a:lnTo>
                      <a:pt x="8360" y="10000"/>
                    </a:lnTo>
                    <a:cubicBezTo>
                      <a:pt x="8350" y="9579"/>
                      <a:pt x="8370" y="9123"/>
                      <a:pt x="8360" y="8702"/>
                    </a:cubicBezTo>
                    <a:lnTo>
                      <a:pt x="10915" y="8736"/>
                    </a:lnTo>
                    <a:lnTo>
                      <a:pt x="10915" y="0"/>
                    </a:lnTo>
                  </a:path>
                </a:pathLst>
              </a:custGeom>
              <a:noFill/>
              <a:ln w="22225" cap="flat" cmpd="sng">
                <a:solidFill>
                  <a:schemeClr val="accent3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noAutofit/>
              </a:bodyPr>
              <a:lstStyle/>
              <a:p>
                <a:endParaRPr lang="de-DE" sz="1300">
                  <a:cs typeface="Arial" pitchFamily="34" charset="0"/>
                </a:endParaRPr>
              </a:p>
            </p:txBody>
          </p:sp>
          <p:sp>
            <p:nvSpPr>
              <p:cNvPr id="62" name="Freeform 5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5095876" y="3773470"/>
                <a:ext cx="4173537" cy="2298736"/>
              </a:xfrm>
              <a:custGeom>
                <a:avLst/>
                <a:gdLst>
                  <a:gd name="connsiteX0" fmla="*/ 0 w 10000"/>
                  <a:gd name="connsiteY0" fmla="*/ 9992 h 10000"/>
                  <a:gd name="connsiteX1" fmla="*/ 7419 w 10000"/>
                  <a:gd name="connsiteY1" fmla="*/ 10000 h 10000"/>
                  <a:gd name="connsiteX2" fmla="*/ 7419 w 10000"/>
                  <a:gd name="connsiteY2" fmla="*/ 7227 h 10000"/>
                  <a:gd name="connsiteX3" fmla="*/ 10000 w 10000"/>
                  <a:gd name="connsiteY3" fmla="*/ 8736 h 10000"/>
                  <a:gd name="connsiteX4" fmla="*/ 10000 w 10000"/>
                  <a:gd name="connsiteY4" fmla="*/ 0 h 10000"/>
                  <a:gd name="connsiteX0" fmla="*/ 0 w 10000"/>
                  <a:gd name="connsiteY0" fmla="*/ 9992 h 10000"/>
                  <a:gd name="connsiteX1" fmla="*/ 7419 w 10000"/>
                  <a:gd name="connsiteY1" fmla="*/ 10000 h 10000"/>
                  <a:gd name="connsiteX2" fmla="*/ 7390 w 10000"/>
                  <a:gd name="connsiteY2" fmla="*/ 8736 h 10000"/>
                  <a:gd name="connsiteX3" fmla="*/ 10000 w 10000"/>
                  <a:gd name="connsiteY3" fmla="*/ 8736 h 10000"/>
                  <a:gd name="connsiteX4" fmla="*/ 10000 w 10000"/>
                  <a:gd name="connsiteY4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34 w 10915"/>
                  <a:gd name="connsiteY2" fmla="*/ 10000 h 10000"/>
                  <a:gd name="connsiteX3" fmla="*/ 8305 w 10915"/>
                  <a:gd name="connsiteY3" fmla="*/ 8736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60 w 10915"/>
                  <a:gd name="connsiteY2" fmla="*/ 10000 h 10000"/>
                  <a:gd name="connsiteX3" fmla="*/ 8305 w 10915"/>
                  <a:gd name="connsiteY3" fmla="*/ 8736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60 w 10915"/>
                  <a:gd name="connsiteY2" fmla="*/ 10000 h 10000"/>
                  <a:gd name="connsiteX3" fmla="*/ 8360 w 10915"/>
                  <a:gd name="connsiteY3" fmla="*/ 8702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15" h="10000">
                    <a:moveTo>
                      <a:pt x="915" y="9992"/>
                    </a:moveTo>
                    <a:lnTo>
                      <a:pt x="0" y="10000"/>
                    </a:lnTo>
                    <a:lnTo>
                      <a:pt x="8360" y="10000"/>
                    </a:lnTo>
                    <a:cubicBezTo>
                      <a:pt x="8350" y="9579"/>
                      <a:pt x="8370" y="9123"/>
                      <a:pt x="8360" y="8702"/>
                    </a:cubicBezTo>
                    <a:lnTo>
                      <a:pt x="10915" y="8736"/>
                    </a:lnTo>
                    <a:lnTo>
                      <a:pt x="10915" y="0"/>
                    </a:lnTo>
                  </a:path>
                </a:pathLst>
              </a:custGeom>
              <a:noFill/>
              <a:ln w="22225" cap="flat" cmpd="sng">
                <a:solidFill>
                  <a:schemeClr val="accent3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noAutofit/>
              </a:bodyPr>
              <a:lstStyle/>
              <a:p>
                <a:endParaRPr lang="de-DE" sz="1300">
                  <a:cs typeface="Arial" pitchFamily="34" charset="0"/>
                </a:endParaRPr>
              </a:p>
            </p:txBody>
          </p:sp>
          <p:sp>
            <p:nvSpPr>
              <p:cNvPr id="65" name="Freeform 5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5095876" y="1349380"/>
                <a:ext cx="4173537" cy="2277416"/>
              </a:xfrm>
              <a:custGeom>
                <a:avLst/>
                <a:gdLst>
                  <a:gd name="connsiteX0" fmla="*/ 0 w 10000"/>
                  <a:gd name="connsiteY0" fmla="*/ 9992 h 10000"/>
                  <a:gd name="connsiteX1" fmla="*/ 7419 w 10000"/>
                  <a:gd name="connsiteY1" fmla="*/ 10000 h 10000"/>
                  <a:gd name="connsiteX2" fmla="*/ 7419 w 10000"/>
                  <a:gd name="connsiteY2" fmla="*/ 7227 h 10000"/>
                  <a:gd name="connsiteX3" fmla="*/ 10000 w 10000"/>
                  <a:gd name="connsiteY3" fmla="*/ 8736 h 10000"/>
                  <a:gd name="connsiteX4" fmla="*/ 10000 w 10000"/>
                  <a:gd name="connsiteY4" fmla="*/ 0 h 10000"/>
                  <a:gd name="connsiteX0" fmla="*/ 0 w 10000"/>
                  <a:gd name="connsiteY0" fmla="*/ 9992 h 10000"/>
                  <a:gd name="connsiteX1" fmla="*/ 7419 w 10000"/>
                  <a:gd name="connsiteY1" fmla="*/ 10000 h 10000"/>
                  <a:gd name="connsiteX2" fmla="*/ 7390 w 10000"/>
                  <a:gd name="connsiteY2" fmla="*/ 8736 h 10000"/>
                  <a:gd name="connsiteX3" fmla="*/ 10000 w 10000"/>
                  <a:gd name="connsiteY3" fmla="*/ 8736 h 10000"/>
                  <a:gd name="connsiteX4" fmla="*/ 10000 w 10000"/>
                  <a:gd name="connsiteY4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34 w 10915"/>
                  <a:gd name="connsiteY2" fmla="*/ 10000 h 10000"/>
                  <a:gd name="connsiteX3" fmla="*/ 8305 w 10915"/>
                  <a:gd name="connsiteY3" fmla="*/ 8736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60 w 10915"/>
                  <a:gd name="connsiteY2" fmla="*/ 10000 h 10000"/>
                  <a:gd name="connsiteX3" fmla="*/ 8305 w 10915"/>
                  <a:gd name="connsiteY3" fmla="*/ 8736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  <a:gd name="connsiteX0" fmla="*/ 915 w 10915"/>
                  <a:gd name="connsiteY0" fmla="*/ 9992 h 10000"/>
                  <a:gd name="connsiteX1" fmla="*/ 0 w 10915"/>
                  <a:gd name="connsiteY1" fmla="*/ 10000 h 10000"/>
                  <a:gd name="connsiteX2" fmla="*/ 8360 w 10915"/>
                  <a:gd name="connsiteY2" fmla="*/ 10000 h 10000"/>
                  <a:gd name="connsiteX3" fmla="*/ 8360 w 10915"/>
                  <a:gd name="connsiteY3" fmla="*/ 8702 h 10000"/>
                  <a:gd name="connsiteX4" fmla="*/ 10915 w 10915"/>
                  <a:gd name="connsiteY4" fmla="*/ 8736 h 10000"/>
                  <a:gd name="connsiteX5" fmla="*/ 10915 w 10915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15" h="10000">
                    <a:moveTo>
                      <a:pt x="915" y="9992"/>
                    </a:moveTo>
                    <a:lnTo>
                      <a:pt x="0" y="10000"/>
                    </a:lnTo>
                    <a:lnTo>
                      <a:pt x="8360" y="10000"/>
                    </a:lnTo>
                    <a:cubicBezTo>
                      <a:pt x="8350" y="9579"/>
                      <a:pt x="8370" y="9123"/>
                      <a:pt x="8360" y="8702"/>
                    </a:cubicBezTo>
                    <a:lnTo>
                      <a:pt x="10915" y="8736"/>
                    </a:lnTo>
                    <a:lnTo>
                      <a:pt x="10915" y="0"/>
                    </a:lnTo>
                  </a:path>
                </a:pathLst>
              </a:custGeom>
              <a:noFill/>
              <a:ln w="22225" cap="flat" cmpd="sng">
                <a:solidFill>
                  <a:schemeClr val="accent3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noAutofit/>
              </a:bodyPr>
              <a:lstStyle/>
              <a:p>
                <a:endParaRPr lang="de-DE" sz="1300">
                  <a:cs typeface="Arial" pitchFamily="34" charset="0"/>
                </a:endParaRPr>
              </a:p>
            </p:txBody>
          </p:sp>
        </p:grpSp>
      </p:grp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>
          <a:xfrm>
            <a:off x="5612921" y="6629400"/>
            <a:ext cx="1143000" cy="228600"/>
          </a:xfrm>
        </p:spPr>
        <p:txBody>
          <a:bodyPr/>
          <a:lstStyle/>
          <a:p>
            <a:r>
              <a:rPr lang="en-US" noProof="1" smtClean="0"/>
              <a:t>23/09/2010</a:t>
            </a:r>
            <a:endParaRPr lang="en-US" noProof="1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D74E49BC-858B-4F79-A06A-308CD1C4202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" name="Right Arrow 28"/>
          <p:cNvSpPr/>
          <p:nvPr/>
        </p:nvSpPr>
        <p:spPr bwMode="auto">
          <a:xfrm>
            <a:off x="4395321" y="833380"/>
            <a:ext cx="489204" cy="33566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rame 9"/>
          <p:cNvSpPr>
            <a:spLocks noChangeArrowheads="1"/>
          </p:cNvSpPr>
          <p:nvPr/>
        </p:nvSpPr>
        <p:spPr bwMode="auto">
          <a:xfrm>
            <a:off x="4863130" y="1930727"/>
            <a:ext cx="4003078" cy="40011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76188" lvl="1" indent="-176188">
              <a:buClr>
                <a:schemeClr val="tx1"/>
              </a:buClr>
              <a:buSzPct val="100000"/>
              <a:buFont typeface="Arial"/>
              <a:buChar char="•"/>
            </a:pPr>
            <a:endParaRPr lang="en-GB" altLang="de-DE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5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4158" y="6629400"/>
            <a:ext cx="3004868" cy="228600"/>
          </a:xfrm>
        </p:spPr>
        <p:txBody>
          <a:bodyPr/>
          <a:lstStyle/>
          <a:p>
            <a:pPr defTabSz="957816"/>
            <a:r>
              <a:rPr lang="en-GB" smtClean="0">
                <a:latin typeface="Arial"/>
                <a:ea typeface="MS PGothic"/>
              </a:rPr>
              <a:t>A400M M12 Pre-review 1 Rules_M00ON1000427_v2</a:t>
            </a:r>
            <a:endParaRPr lang="en-GB" dirty="0">
              <a:latin typeface="Arial"/>
              <a:ea typeface="MS PGothic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657"/>
          </a:xfrm>
        </p:spPr>
        <p:txBody>
          <a:bodyPr/>
          <a:lstStyle/>
          <a:p>
            <a:pPr lvl="1"/>
            <a:r>
              <a:rPr lang="en-GB" sz="2400" smtClean="0">
                <a:cs typeface="Arial" pitchFamily="34" charset="0"/>
              </a:rPr>
              <a:t>Criterias status synthesis of Domain  </a:t>
            </a:r>
            <a:r>
              <a:rPr lang="en-GB" sz="2400" i="1" smtClean="0">
                <a:cs typeface="Arial" pitchFamily="34" charset="0"/>
              </a:rPr>
              <a:t>“Program Management”</a:t>
            </a:r>
            <a:endParaRPr lang="en-GB" sz="2400" i="1" dirty="0"/>
          </a:p>
        </p:txBody>
      </p:sp>
      <p:graphicFrame>
        <p:nvGraphicFramePr>
          <p:cNvPr id="26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0025" y="845313"/>
          <a:ext cx="8572560" cy="47928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2754"/>
                <a:gridCol w="1815646"/>
                <a:gridCol w="714375"/>
                <a:gridCol w="771525"/>
                <a:gridCol w="4648260"/>
              </a:tblGrid>
              <a:tr h="450087"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Domain Name</a:t>
                      </a:r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smtClean="0"/>
                        <a:t>Criteria name </a:t>
                      </a:r>
                      <a:endParaRPr lang="en-GB" sz="1100" noProof="0"/>
                    </a:p>
                  </a:txBody>
                  <a:tcPr marL="36000" marR="36000" marT="10800" marB="108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Status in May</a:t>
                      </a:r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 err="1" smtClean="0"/>
                        <a:t>Persp</a:t>
                      </a:r>
                      <a:r>
                        <a:rPr lang="en-GB" sz="1100" noProof="0" dirty="0" smtClean="0"/>
                        <a:t>.</a:t>
                      </a:r>
                    </a:p>
                    <a:p>
                      <a:r>
                        <a:rPr lang="en-GB" sz="1100" noProof="0" dirty="0" smtClean="0"/>
                        <a:t> for Sept.</a:t>
                      </a:r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Comment / Risk</a:t>
                      </a:r>
                      <a:endParaRPr lang="en-GB" sz="1100" noProof="0" dirty="0"/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34604">
                <a:tc rowSpan="10">
                  <a:txBody>
                    <a:bodyPr/>
                    <a:lstStyle/>
                    <a:p>
                      <a:pPr algn="ctr"/>
                      <a:r>
                        <a:rPr lang="en-GB" sz="1100" noProof="0" smtClean="0"/>
                        <a:t>Programme Management</a:t>
                      </a:r>
                      <a:endParaRPr lang="en-GB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Planning </a:t>
                      </a: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i="1" noProof="0" dirty="0" smtClean="0"/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from development to serial</a:t>
                      </a: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 smtClean="0"/>
                    </a:p>
                    <a:p>
                      <a:pPr algn="ctr"/>
                      <a:r>
                        <a:rPr lang="en-GB" sz="900" noProof="0" dirty="0" smtClean="0"/>
                        <a:t>N/A</a:t>
                      </a:r>
                      <a:endParaRPr lang="en-GB" sz="900" noProof="0" dirty="0"/>
                    </a:p>
                  </a:txBody>
                  <a:tcPr marL="36000" marR="36000" marT="1080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91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i="1" noProof="0" dirty="0" smtClean="0"/>
                        <a:t>Serial planning : </a:t>
                      </a:r>
                      <a:r>
                        <a:rPr lang="en-GB" sz="900" noProof="0" dirty="0" smtClean="0"/>
                        <a:t>Process/methods &amp; tools </a:t>
                      </a:r>
                      <a:endParaRPr lang="en-GB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endParaRPr lang="en-GB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i="1" noProof="0" dirty="0" smtClean="0"/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74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 smtClean="0"/>
                        <a:t>Serial planning : </a:t>
                      </a:r>
                      <a:r>
                        <a:rPr lang="en-GB" sz="900" baseline="0" noProof="0" dirty="0" smtClean="0"/>
                        <a:t>Series Production Programme in APC and SAP</a:t>
                      </a:r>
                      <a:endParaRPr lang="en-GB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76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Risk: Global level of Programme Risks</a:t>
                      </a:r>
                      <a:endParaRPr lang="en-GB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L="36000" marR="36000" marT="10800" marB="10800" anchor="ctr"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i="1" noProof="0" dirty="0" smtClean="0"/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19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Risk: Risk Management Robustness</a:t>
                      </a:r>
                      <a:endParaRPr lang="en-GB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i="1" noProof="0" dirty="0" smtClean="0"/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9575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 People</a:t>
                      </a:r>
                      <a:r>
                        <a:rPr lang="en-GB" sz="1100" baseline="0" noProof="0" dirty="0" smtClean="0"/>
                        <a:t> Headcount</a:t>
                      </a:r>
                      <a:endParaRPr lang="en-GB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i="1" noProof="0" dirty="0" smtClean="0"/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6725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System ERP</a:t>
                      </a:r>
                      <a:endParaRPr lang="en-GB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9405">
                <a:tc vMerge="1">
                  <a:txBody>
                    <a:bodyPr/>
                    <a:lstStyle/>
                    <a:p>
                      <a:pPr algn="ctr"/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System PLM</a:t>
                      </a:r>
                      <a:endParaRPr lang="en-GB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9100">
                <a:tc vMerge="1">
                  <a:txBody>
                    <a:bodyPr/>
                    <a:lstStyle/>
                    <a:p>
                      <a:pPr algn="ctr"/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solidFill>
                      <a:srgbClr val="00D6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 marL="36000" marR="36000" marT="10800" marB="108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5552536" y="6629400"/>
            <a:ext cx="1143000" cy="228600"/>
          </a:xfrm>
        </p:spPr>
        <p:txBody>
          <a:bodyPr/>
          <a:lstStyle/>
          <a:p>
            <a:r>
              <a:rPr lang="en-US" noProof="1" smtClean="0"/>
              <a:t>23/09/2010</a:t>
            </a:r>
            <a:endParaRPr lang="en-GB" noProof="1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74E49BC-858B-4F79-A06A-308CD1C4202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4J8cXZUEqYmVvyKlR.a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9M.QABw0eb.YJs42jXq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Qu9mhMd0.1fXlquSDe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G9hMt4gUqErVg3beHd9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ZLqCb5WECUt6j0FuCn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173</Words>
  <Application>Microsoft Macintosh PowerPoint</Application>
  <PresentationFormat>Présentation à l'écran (4:3)</PresentationFormat>
  <Paragraphs>51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 </vt:lpstr>
      <vt:lpstr>Synthesis of the Domain :  exemple 2 </vt:lpstr>
      <vt:lpstr>Criterias status synthesis of Domain  “Program Management”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patrice</dc:creator>
  <cp:lastModifiedBy>patrice</cp:lastModifiedBy>
  <cp:revision>2</cp:revision>
  <dcterms:created xsi:type="dcterms:W3CDTF">2016-12-07T10:49:09Z</dcterms:created>
  <dcterms:modified xsi:type="dcterms:W3CDTF">2016-12-07T11:06:36Z</dcterms:modified>
</cp:coreProperties>
</file>