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73" r:id="rId14"/>
    <p:sldId id="272" r:id="rId15"/>
    <p:sldId id="274" r:id="rId16"/>
    <p:sldId id="275" r:id="rId17"/>
    <p:sldId id="276" r:id="rId18"/>
    <p:sldId id="277" r:id="rId19"/>
    <p:sldId id="278" r:id="rId20"/>
    <p:sldId id="279" r:id="rId21"/>
    <p:sldId id="280" r:id="rId22"/>
    <p:sldId id="281" r:id="rId23"/>
    <p:sldId id="283" r:id="rId24"/>
    <p:sldId id="282" r:id="rId25"/>
    <p:sldId id="284" r:id="rId26"/>
    <p:sldId id="285" r:id="rId27"/>
    <p:sldId id="286" r:id="rId28"/>
    <p:sldId id="287" r:id="rId29"/>
    <p:sldId id="263" r:id="rId30"/>
    <p:sldId id="264" r:id="rId31"/>
    <p:sldId id="266" r:id="rId32"/>
    <p:sldId id="26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0F72"/>
    <a:srgbClr val="95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8ADB12-0624-424B-9008-C297FB8005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Nankai University</a:t>
            </a:r>
            <a:endParaRPr lang="zh-CN" altLang="en-US"/>
          </a:p>
        </p:txBody>
      </p:sp>
      <p:sp>
        <p:nvSpPr>
          <p:cNvPr id="3" name="日期占位符 2">
            <a:extLst>
              <a:ext uri="{FF2B5EF4-FFF2-40B4-BE49-F238E27FC236}">
                <a16:creationId xmlns:a16="http://schemas.microsoft.com/office/drawing/2014/main" id="{EC523F60-DACE-442E-B470-D21B217680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ECFB2-0631-4C36-829F-14D0507B6126}" type="datetime3">
              <a:rPr lang="zh-CN" altLang="en-US" smtClean="0"/>
              <a:t>2024年5月23日星期四</a:t>
            </a:fld>
            <a:endParaRPr lang="zh-CN" altLang="en-US"/>
          </a:p>
        </p:txBody>
      </p:sp>
      <p:sp>
        <p:nvSpPr>
          <p:cNvPr id="4" name="页脚占位符 3">
            <a:extLst>
              <a:ext uri="{FF2B5EF4-FFF2-40B4-BE49-F238E27FC236}">
                <a16:creationId xmlns:a16="http://schemas.microsoft.com/office/drawing/2014/main" id="{72402D69-F593-4C89-9C40-A85A3084F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高级程序设计语言课程</a:t>
            </a:r>
            <a:r>
              <a:rPr lang="en-US" altLang="zh-CN"/>
              <a:t>C++</a:t>
            </a:r>
            <a:endParaRPr lang="zh-CN" altLang="en-US"/>
          </a:p>
        </p:txBody>
      </p:sp>
      <p:sp>
        <p:nvSpPr>
          <p:cNvPr id="5" name="灯片编号占位符 4">
            <a:extLst>
              <a:ext uri="{FF2B5EF4-FFF2-40B4-BE49-F238E27FC236}">
                <a16:creationId xmlns:a16="http://schemas.microsoft.com/office/drawing/2014/main" id="{8AA0F54E-651E-454D-BA9D-AE74E6BD8B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84942C-6FCB-4847-8BFC-4D34839F2C73}" type="slidenum">
              <a:rPr lang="zh-CN" altLang="en-US" smtClean="0"/>
              <a:t>‹#›</a:t>
            </a:fld>
            <a:endParaRPr lang="zh-CN" altLang="en-US"/>
          </a:p>
        </p:txBody>
      </p:sp>
    </p:spTree>
    <p:extLst>
      <p:ext uri="{BB962C8B-B14F-4D97-AF65-F5344CB8AC3E}">
        <p14:creationId xmlns:p14="http://schemas.microsoft.com/office/powerpoint/2010/main" val="340348219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Nankai University</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F854AC-B595-4DBD-A0BA-2C47407B8567}" type="datetime3">
              <a:rPr lang="zh-CN" altLang="en-US" smtClean="0"/>
              <a:t>2024年5月23日星期四</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高级程序设计语言课程</a:t>
            </a:r>
            <a:r>
              <a:rPr lang="en-US" altLang="zh-CN"/>
              <a:t>C++</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8BE759-01AD-4E2E-AE5F-388478595ABC}" type="slidenum">
              <a:rPr lang="zh-CN" altLang="en-US" smtClean="0"/>
              <a:t>‹#›</a:t>
            </a:fld>
            <a:endParaRPr lang="zh-CN" altLang="en-US"/>
          </a:p>
        </p:txBody>
      </p:sp>
    </p:spTree>
    <p:extLst>
      <p:ext uri="{BB962C8B-B14F-4D97-AF65-F5344CB8AC3E}">
        <p14:creationId xmlns:p14="http://schemas.microsoft.com/office/powerpoint/2010/main" val="320600994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3C73E-296F-45E0-8C6F-F1C2081BB1D7}"/>
              </a:ext>
            </a:extLst>
          </p:cNvPr>
          <p:cNvSpPr>
            <a:spLocks noGrp="1"/>
          </p:cNvSpPr>
          <p:nvPr>
            <p:ph type="ctrTitle"/>
          </p:nvPr>
        </p:nvSpPr>
        <p:spPr>
          <a:xfrm>
            <a:off x="6527800" y="236538"/>
            <a:ext cx="5257800" cy="3273425"/>
          </a:xfrm>
        </p:spPr>
        <p:txBody>
          <a:bodyPr anchor="b"/>
          <a:lstStyle>
            <a:lvl1pPr algn="ctr">
              <a:defRPr sz="6000" b="0">
                <a:solidFill>
                  <a:srgbClr val="840F72"/>
                </a:solidFil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0806EE51-7D58-4EF3-A519-50BCBD0D7913}"/>
              </a:ext>
            </a:extLst>
          </p:cNvPr>
          <p:cNvSpPr>
            <a:spLocks noGrp="1"/>
          </p:cNvSpPr>
          <p:nvPr>
            <p:ph type="subTitle" idx="1"/>
          </p:nvPr>
        </p:nvSpPr>
        <p:spPr>
          <a:xfrm>
            <a:off x="6540500" y="3602038"/>
            <a:ext cx="5245100" cy="1757362"/>
          </a:xfrm>
        </p:spPr>
        <p:txBody>
          <a:bodyPr/>
          <a:lstStyle>
            <a:lvl1pPr marL="0" indent="0" algn="ctr">
              <a:buNone/>
              <a:defRPr sz="2400">
                <a:solidFill>
                  <a:srgbClr val="953F4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94B6137B-FB9E-41DD-8593-2BCEEC4D125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6D2BBE9A-0441-43D2-9628-92160E0E5C51}"/>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D15711DB-30AD-465E-B655-EB90410017E0}"/>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pic>
        <p:nvPicPr>
          <p:cNvPr id="1026" name="Picture 2">
            <a:extLst>
              <a:ext uri="{FF2B5EF4-FFF2-40B4-BE49-F238E27FC236}">
                <a16:creationId xmlns:a16="http://schemas.microsoft.com/office/drawing/2014/main" id="{0C544F3D-9B2A-4A27-BA44-3BEFFAC7CAE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353696" cy="862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37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0C570-65FB-436F-9C55-F41B602018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C8E341C-7CFA-48D2-9FFC-AACDD3CE81C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A73AD-D1AB-4520-9F8D-CAFFEA4B5431}"/>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9AF7B886-65CE-40AD-BB0D-127A047BCE0F}"/>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BC3005B4-2D95-48E0-AC13-C5914F1D67A8}"/>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2424869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431310-113A-4D5B-A458-601508BF4C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37B3AEF-605B-4901-8C25-360FE4C1414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D6D41A-DE4F-4106-8A16-73DD235B1DAB}"/>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609A11C8-CE9D-4CB2-8014-80A8E907B482}"/>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756FEE19-D235-45CF-AE4F-3C95FEDF91A0}"/>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346712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9CF42-3E91-4B63-9238-3056EB5BE6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0E6E4F-0FA1-450A-A60D-3200F2D349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208A37-5B75-41B7-ADC0-F6373C8495AD}"/>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C05BF226-1BD6-4926-9360-1289E1839471}"/>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AC5D5356-ADB4-48B4-B457-60AE8F50688B}"/>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366827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8C003-C7DC-42CD-9011-BCC83DD7F3C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1296AC-7419-416E-A34A-38129904B3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4A3E1CA-CFA7-4E20-99CA-773F4FD2A8B3}"/>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58C65C3F-F771-4899-8034-BA2D4C4809E6}"/>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79799723-CD0A-471D-9D69-1031B9BDD7BC}"/>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300415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70403-797B-43AF-8171-43CCBF1C96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883A45-03D9-443B-BD17-74701C2F672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DED3B2F-0FBE-4814-85F4-BDF6817553C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384A28-AF9A-4FF8-BD5A-6ECE38EE686C}"/>
              </a:ext>
            </a:extLst>
          </p:cNvPr>
          <p:cNvSpPr>
            <a:spLocks noGrp="1"/>
          </p:cNvSpPr>
          <p:nvPr>
            <p:ph type="dt" sz="half" idx="10"/>
          </p:nvPr>
        </p:nvSpPr>
        <p:spPr/>
        <p:txBody>
          <a:bodyPr/>
          <a:lstStyle/>
          <a:p>
            <a:r>
              <a:rPr lang="en-US" altLang="zh-CN"/>
              <a:t>Nankai University</a:t>
            </a:r>
            <a:endParaRPr lang="zh-CN" altLang="en-US"/>
          </a:p>
        </p:txBody>
      </p:sp>
      <p:sp>
        <p:nvSpPr>
          <p:cNvPr id="6" name="页脚占位符 5">
            <a:extLst>
              <a:ext uri="{FF2B5EF4-FFF2-40B4-BE49-F238E27FC236}">
                <a16:creationId xmlns:a16="http://schemas.microsoft.com/office/drawing/2014/main" id="{1BFB5A1B-7138-4563-94B8-809F4EC25FE8}"/>
              </a:ext>
            </a:extLst>
          </p:cNvPr>
          <p:cNvSpPr>
            <a:spLocks noGrp="1"/>
          </p:cNvSpPr>
          <p:nvPr>
            <p:ph type="ftr" sz="quarter" idx="11"/>
          </p:nvPr>
        </p:nvSpPr>
        <p:spPr/>
        <p:txBody>
          <a:bodyPr/>
          <a:lstStyle/>
          <a:p>
            <a:r>
              <a:rPr lang="zh-CN" altLang="en-US"/>
              <a:t>高级程序语言设计</a:t>
            </a:r>
          </a:p>
        </p:txBody>
      </p:sp>
      <p:sp>
        <p:nvSpPr>
          <p:cNvPr id="7" name="灯片编号占位符 6">
            <a:extLst>
              <a:ext uri="{FF2B5EF4-FFF2-40B4-BE49-F238E27FC236}">
                <a16:creationId xmlns:a16="http://schemas.microsoft.com/office/drawing/2014/main" id="{14B5195B-07D7-4A26-A931-396DE96A015A}"/>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2084090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653DE-9D0E-4642-A1CB-0EF87E8358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DC758-B593-49A0-8BED-28141516C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FBC5DC4-41C7-4F56-B210-F696BDBD3A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3AEB7C5-F914-447D-9959-F2B74804B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C4502C-D320-4F58-BAC0-45F7A4137B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48F26D-86EC-4E4D-B40E-5AA47F95A3AE}"/>
              </a:ext>
            </a:extLst>
          </p:cNvPr>
          <p:cNvSpPr>
            <a:spLocks noGrp="1"/>
          </p:cNvSpPr>
          <p:nvPr>
            <p:ph type="dt" sz="half" idx="10"/>
          </p:nvPr>
        </p:nvSpPr>
        <p:spPr/>
        <p:txBody>
          <a:bodyPr/>
          <a:lstStyle/>
          <a:p>
            <a:r>
              <a:rPr lang="en-US" altLang="zh-CN"/>
              <a:t>Nankai University</a:t>
            </a:r>
            <a:endParaRPr lang="zh-CN" altLang="en-US"/>
          </a:p>
        </p:txBody>
      </p:sp>
      <p:sp>
        <p:nvSpPr>
          <p:cNvPr id="8" name="页脚占位符 7">
            <a:extLst>
              <a:ext uri="{FF2B5EF4-FFF2-40B4-BE49-F238E27FC236}">
                <a16:creationId xmlns:a16="http://schemas.microsoft.com/office/drawing/2014/main" id="{48C4AA01-1E42-4797-BDC8-1EBADA89752D}"/>
              </a:ext>
            </a:extLst>
          </p:cNvPr>
          <p:cNvSpPr>
            <a:spLocks noGrp="1"/>
          </p:cNvSpPr>
          <p:nvPr>
            <p:ph type="ftr" sz="quarter" idx="11"/>
          </p:nvPr>
        </p:nvSpPr>
        <p:spPr/>
        <p:txBody>
          <a:bodyPr/>
          <a:lstStyle/>
          <a:p>
            <a:r>
              <a:rPr lang="zh-CN" altLang="en-US"/>
              <a:t>高级程序语言设计</a:t>
            </a:r>
          </a:p>
        </p:txBody>
      </p:sp>
      <p:sp>
        <p:nvSpPr>
          <p:cNvPr id="9" name="灯片编号占位符 8">
            <a:extLst>
              <a:ext uri="{FF2B5EF4-FFF2-40B4-BE49-F238E27FC236}">
                <a16:creationId xmlns:a16="http://schemas.microsoft.com/office/drawing/2014/main" id="{2887261D-9D9D-4180-AA9E-16AA228D840C}"/>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22495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BE4BB-B774-44EF-B03F-51C26EEEA7E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E2160-8D3F-49D8-9642-3C29F4BC10F7}"/>
              </a:ext>
            </a:extLst>
          </p:cNvPr>
          <p:cNvSpPr>
            <a:spLocks noGrp="1"/>
          </p:cNvSpPr>
          <p:nvPr>
            <p:ph type="dt" sz="half" idx="10"/>
          </p:nvPr>
        </p:nvSpPr>
        <p:spPr/>
        <p:txBody>
          <a:bodyPr/>
          <a:lstStyle/>
          <a:p>
            <a:r>
              <a:rPr lang="en-US" altLang="zh-CN"/>
              <a:t>Nankai University</a:t>
            </a:r>
            <a:endParaRPr lang="zh-CN" altLang="en-US"/>
          </a:p>
        </p:txBody>
      </p:sp>
      <p:sp>
        <p:nvSpPr>
          <p:cNvPr id="4" name="页脚占位符 3">
            <a:extLst>
              <a:ext uri="{FF2B5EF4-FFF2-40B4-BE49-F238E27FC236}">
                <a16:creationId xmlns:a16="http://schemas.microsoft.com/office/drawing/2014/main" id="{73628DB8-0157-48B1-B57B-03E9E10B78AC}"/>
              </a:ext>
            </a:extLst>
          </p:cNvPr>
          <p:cNvSpPr>
            <a:spLocks noGrp="1"/>
          </p:cNvSpPr>
          <p:nvPr>
            <p:ph type="ftr" sz="quarter" idx="11"/>
          </p:nvPr>
        </p:nvSpPr>
        <p:spPr/>
        <p:txBody>
          <a:bodyPr/>
          <a:lstStyle/>
          <a:p>
            <a:r>
              <a:rPr lang="zh-CN" altLang="en-US"/>
              <a:t>高级程序语言设计</a:t>
            </a:r>
          </a:p>
        </p:txBody>
      </p:sp>
      <p:sp>
        <p:nvSpPr>
          <p:cNvPr id="5" name="灯片编号占位符 4">
            <a:extLst>
              <a:ext uri="{FF2B5EF4-FFF2-40B4-BE49-F238E27FC236}">
                <a16:creationId xmlns:a16="http://schemas.microsoft.com/office/drawing/2014/main" id="{36236F84-D3BC-4259-ACA9-E70B6C37D9E5}"/>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10947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4295A5-2C91-470F-95D6-0FF50DA17F70}"/>
              </a:ext>
            </a:extLst>
          </p:cNvPr>
          <p:cNvSpPr>
            <a:spLocks noGrp="1"/>
          </p:cNvSpPr>
          <p:nvPr>
            <p:ph type="dt" sz="half" idx="10"/>
          </p:nvPr>
        </p:nvSpPr>
        <p:spPr/>
        <p:txBody>
          <a:bodyPr/>
          <a:lstStyle/>
          <a:p>
            <a:r>
              <a:rPr lang="en-US" altLang="zh-CN"/>
              <a:t>Nankai University</a:t>
            </a:r>
            <a:endParaRPr lang="zh-CN" altLang="en-US"/>
          </a:p>
        </p:txBody>
      </p:sp>
      <p:sp>
        <p:nvSpPr>
          <p:cNvPr id="3" name="页脚占位符 2">
            <a:extLst>
              <a:ext uri="{FF2B5EF4-FFF2-40B4-BE49-F238E27FC236}">
                <a16:creationId xmlns:a16="http://schemas.microsoft.com/office/drawing/2014/main" id="{4BEA6E11-BEBC-435E-BDD5-FC4AD3CED8F7}"/>
              </a:ext>
            </a:extLst>
          </p:cNvPr>
          <p:cNvSpPr>
            <a:spLocks noGrp="1"/>
          </p:cNvSpPr>
          <p:nvPr>
            <p:ph type="ftr" sz="quarter" idx="11"/>
          </p:nvPr>
        </p:nvSpPr>
        <p:spPr/>
        <p:txBody>
          <a:bodyPr/>
          <a:lstStyle/>
          <a:p>
            <a:r>
              <a:rPr lang="zh-CN" altLang="en-US"/>
              <a:t>高级程序语言设计</a:t>
            </a:r>
          </a:p>
        </p:txBody>
      </p:sp>
      <p:sp>
        <p:nvSpPr>
          <p:cNvPr id="4" name="灯片编号占位符 3">
            <a:extLst>
              <a:ext uri="{FF2B5EF4-FFF2-40B4-BE49-F238E27FC236}">
                <a16:creationId xmlns:a16="http://schemas.microsoft.com/office/drawing/2014/main" id="{1C3395E3-33E3-449B-99C6-4AFD35A8860E}"/>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169757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FB1C1-5CD1-48FD-8F48-9960DAB23196}"/>
              </a:ext>
            </a:extLst>
          </p:cNvPr>
          <p:cNvSpPr>
            <a:spLocks noGrp="1"/>
          </p:cNvSpPr>
          <p:nvPr>
            <p:ph type="title"/>
          </p:nvPr>
        </p:nvSpPr>
        <p:spPr>
          <a:xfrm>
            <a:off x="839788" y="457200"/>
            <a:ext cx="3932237" cy="1600200"/>
          </a:xfrm>
        </p:spPr>
        <p:txBody>
          <a:bodyPr anchor="b">
            <a:normAutofit/>
          </a:bodyPr>
          <a:lstStyle>
            <a:lvl1pPr>
              <a:defRPr sz="48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6F234234-9CD1-4BBB-9A88-03368011A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A106DBA-11A6-4170-8C95-F65B9840FB67}"/>
              </a:ext>
            </a:extLst>
          </p:cNvPr>
          <p:cNvSpPr>
            <a:spLocks noGrp="1"/>
          </p:cNvSpPr>
          <p:nvPr>
            <p:ph type="body" sz="half" idx="2"/>
          </p:nvPr>
        </p:nvSpPr>
        <p:spPr>
          <a:xfrm>
            <a:off x="839788"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C2687FB6-F562-456D-ADB0-0BE08A21274A}"/>
              </a:ext>
            </a:extLst>
          </p:cNvPr>
          <p:cNvSpPr>
            <a:spLocks noGrp="1"/>
          </p:cNvSpPr>
          <p:nvPr>
            <p:ph type="dt" sz="half" idx="10"/>
          </p:nvPr>
        </p:nvSpPr>
        <p:spPr/>
        <p:txBody>
          <a:bodyPr/>
          <a:lstStyle/>
          <a:p>
            <a:r>
              <a:rPr lang="en-US" altLang="zh-CN"/>
              <a:t>Nankai University</a:t>
            </a:r>
            <a:endParaRPr lang="zh-CN" altLang="en-US"/>
          </a:p>
        </p:txBody>
      </p:sp>
      <p:sp>
        <p:nvSpPr>
          <p:cNvPr id="6" name="页脚占位符 5">
            <a:extLst>
              <a:ext uri="{FF2B5EF4-FFF2-40B4-BE49-F238E27FC236}">
                <a16:creationId xmlns:a16="http://schemas.microsoft.com/office/drawing/2014/main" id="{6EF875C9-7A6E-44D6-89AA-AE0268EAD58A}"/>
              </a:ext>
            </a:extLst>
          </p:cNvPr>
          <p:cNvSpPr>
            <a:spLocks noGrp="1"/>
          </p:cNvSpPr>
          <p:nvPr>
            <p:ph type="ftr" sz="quarter" idx="11"/>
          </p:nvPr>
        </p:nvSpPr>
        <p:spPr/>
        <p:txBody>
          <a:bodyPr/>
          <a:lstStyle/>
          <a:p>
            <a:r>
              <a:rPr lang="zh-CN" altLang="en-US"/>
              <a:t>高级程序语言设计</a:t>
            </a:r>
          </a:p>
        </p:txBody>
      </p:sp>
      <p:sp>
        <p:nvSpPr>
          <p:cNvPr id="7" name="灯片编号占位符 6">
            <a:extLst>
              <a:ext uri="{FF2B5EF4-FFF2-40B4-BE49-F238E27FC236}">
                <a16:creationId xmlns:a16="http://schemas.microsoft.com/office/drawing/2014/main" id="{B9B03DAE-B327-482B-89FE-C36731715E4B}"/>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2278051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E7D5A-B505-442D-8F16-B3097E8C7759}"/>
              </a:ext>
            </a:extLst>
          </p:cNvPr>
          <p:cNvSpPr>
            <a:spLocks noGrp="1"/>
          </p:cNvSpPr>
          <p:nvPr>
            <p:ph type="title"/>
          </p:nvPr>
        </p:nvSpPr>
        <p:spPr>
          <a:xfrm>
            <a:off x="839788" y="457200"/>
            <a:ext cx="3932237" cy="1600200"/>
          </a:xfrm>
        </p:spPr>
        <p:txBody>
          <a:bodyPr anchor="b">
            <a:normAutofit/>
          </a:bodyPr>
          <a:lstStyle>
            <a:lvl1pPr>
              <a:defRPr sz="4800"/>
            </a:lvl1pPr>
          </a:lstStyle>
          <a:p>
            <a:r>
              <a:rPr lang="zh-CN" altLang="en-US" dirty="0"/>
              <a:t>单击此处编辑母版标题样式</a:t>
            </a:r>
          </a:p>
        </p:txBody>
      </p:sp>
      <p:sp>
        <p:nvSpPr>
          <p:cNvPr id="3" name="图片占位符 2">
            <a:extLst>
              <a:ext uri="{FF2B5EF4-FFF2-40B4-BE49-F238E27FC236}">
                <a16:creationId xmlns:a16="http://schemas.microsoft.com/office/drawing/2014/main" id="{C017F0F1-5597-44EB-BFF6-EF7B6CA5D0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ED1132-48B7-408F-BA33-44438A80E203}"/>
              </a:ext>
            </a:extLst>
          </p:cNvPr>
          <p:cNvSpPr>
            <a:spLocks noGrp="1"/>
          </p:cNvSpPr>
          <p:nvPr>
            <p:ph type="body" sz="half" idx="2"/>
          </p:nvPr>
        </p:nvSpPr>
        <p:spPr>
          <a:xfrm>
            <a:off x="839788"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9BFC67AB-191B-4ED3-B818-39E7B2D9266A}"/>
              </a:ext>
            </a:extLst>
          </p:cNvPr>
          <p:cNvSpPr>
            <a:spLocks noGrp="1"/>
          </p:cNvSpPr>
          <p:nvPr>
            <p:ph type="dt" sz="half" idx="10"/>
          </p:nvPr>
        </p:nvSpPr>
        <p:spPr/>
        <p:txBody>
          <a:bodyPr/>
          <a:lstStyle/>
          <a:p>
            <a:r>
              <a:rPr lang="en-US" altLang="zh-CN"/>
              <a:t>Nankai University</a:t>
            </a:r>
            <a:endParaRPr lang="zh-CN" altLang="en-US"/>
          </a:p>
        </p:txBody>
      </p:sp>
      <p:sp>
        <p:nvSpPr>
          <p:cNvPr id="6" name="页脚占位符 5">
            <a:extLst>
              <a:ext uri="{FF2B5EF4-FFF2-40B4-BE49-F238E27FC236}">
                <a16:creationId xmlns:a16="http://schemas.microsoft.com/office/drawing/2014/main" id="{1FEB5A1B-407E-4D8B-B9DE-7B104941B04D}"/>
              </a:ext>
            </a:extLst>
          </p:cNvPr>
          <p:cNvSpPr>
            <a:spLocks noGrp="1"/>
          </p:cNvSpPr>
          <p:nvPr>
            <p:ph type="ftr" sz="quarter" idx="11"/>
          </p:nvPr>
        </p:nvSpPr>
        <p:spPr/>
        <p:txBody>
          <a:bodyPr/>
          <a:lstStyle/>
          <a:p>
            <a:r>
              <a:rPr lang="zh-CN" altLang="en-US"/>
              <a:t>高级程序语言设计</a:t>
            </a:r>
          </a:p>
        </p:txBody>
      </p:sp>
      <p:sp>
        <p:nvSpPr>
          <p:cNvPr id="7" name="灯片编号占位符 6">
            <a:extLst>
              <a:ext uri="{FF2B5EF4-FFF2-40B4-BE49-F238E27FC236}">
                <a16:creationId xmlns:a16="http://schemas.microsoft.com/office/drawing/2014/main" id="{C85F896A-1958-4BD3-A8FF-C26295E99001}"/>
              </a:ext>
            </a:extLst>
          </p:cNvPr>
          <p:cNvSpPr>
            <a:spLocks noGrp="1"/>
          </p:cNvSpPr>
          <p:nvPr>
            <p:ph type="sldNum" sz="quarter" idx="12"/>
          </p:nvPr>
        </p:nvSpPr>
        <p:spPr/>
        <p:txBody>
          <a:bodyPr/>
          <a:lstStyle/>
          <a:p>
            <a:fld id="{FCFDD3C4-94A6-478E-B255-076A99AD1EDC}" type="slidenum">
              <a:rPr lang="zh-CN" altLang="en-US" smtClean="0"/>
              <a:t>‹#›</a:t>
            </a:fld>
            <a:endParaRPr lang="zh-CN" altLang="en-US"/>
          </a:p>
        </p:txBody>
      </p:sp>
    </p:spTree>
    <p:extLst>
      <p:ext uri="{BB962C8B-B14F-4D97-AF65-F5344CB8AC3E}">
        <p14:creationId xmlns:p14="http://schemas.microsoft.com/office/powerpoint/2010/main" val="400714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30ABD0-4179-49D4-9C23-40940F405273}"/>
              </a:ext>
            </a:extLst>
          </p:cNvPr>
          <p:cNvSpPr>
            <a:spLocks noGrp="1"/>
          </p:cNvSpPr>
          <p:nvPr>
            <p:ph type="title"/>
          </p:nvPr>
        </p:nvSpPr>
        <p:spPr>
          <a:xfrm>
            <a:off x="114300" y="136525"/>
            <a:ext cx="10515600" cy="8001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642740D3-E847-40E1-B838-11DED18829A1}"/>
              </a:ext>
            </a:extLst>
          </p:cNvPr>
          <p:cNvSpPr>
            <a:spLocks noGrp="1"/>
          </p:cNvSpPr>
          <p:nvPr>
            <p:ph type="body" idx="1"/>
          </p:nvPr>
        </p:nvSpPr>
        <p:spPr>
          <a:xfrm>
            <a:off x="114300" y="1066800"/>
            <a:ext cx="11976100" cy="54356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FB1681B-1274-489B-80A5-B7CD742359E8}"/>
              </a:ext>
            </a:extLst>
          </p:cNvPr>
          <p:cNvSpPr>
            <a:spLocks noGrp="1"/>
          </p:cNvSpPr>
          <p:nvPr>
            <p:ph type="dt" sz="half" idx="2"/>
          </p:nvPr>
        </p:nvSpPr>
        <p:spPr>
          <a:xfrm>
            <a:off x="0" y="6599237"/>
            <a:ext cx="2743200" cy="244475"/>
          </a:xfrm>
          <a:prstGeom prst="rect">
            <a:avLst/>
          </a:prstGeom>
          <a:ln>
            <a:solidFill>
              <a:schemeClr val="tx1"/>
            </a:solidFill>
            <a:prstDash val="dashDot"/>
          </a:ln>
        </p:spPr>
        <p:txBody>
          <a:bodyPr vert="horz" lIns="91440" tIns="45720" rIns="91440" bIns="45720" rtlCol="0" anchor="ctr"/>
          <a:lstStyle>
            <a:lvl1pPr algn="l">
              <a:defRPr sz="1400">
                <a:solidFill>
                  <a:srgbClr val="840F72"/>
                </a:solidFill>
              </a:defRPr>
            </a:lvl1p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1D4A22E-A9A6-4185-AB5A-1252E44C9487}"/>
              </a:ext>
            </a:extLst>
          </p:cNvPr>
          <p:cNvSpPr>
            <a:spLocks noGrp="1"/>
          </p:cNvSpPr>
          <p:nvPr>
            <p:ph type="ftr" sz="quarter" idx="3"/>
          </p:nvPr>
        </p:nvSpPr>
        <p:spPr>
          <a:xfrm>
            <a:off x="4038600" y="6599236"/>
            <a:ext cx="4114800" cy="244475"/>
          </a:xfrm>
          <a:prstGeom prst="rect">
            <a:avLst/>
          </a:prstGeom>
          <a:ln>
            <a:solidFill>
              <a:schemeClr val="tx1"/>
            </a:solidFill>
            <a:prstDash val="dashDot"/>
          </a:ln>
        </p:spPr>
        <p:txBody>
          <a:bodyPr vert="horz" lIns="91440" tIns="45720" rIns="91440" bIns="45720" rtlCol="0" anchor="ctr"/>
          <a:lstStyle>
            <a:lvl1pPr algn="ctr">
              <a:defRPr sz="1400">
                <a:solidFill>
                  <a:schemeClr val="accent6"/>
                </a:solidFill>
              </a:defRPr>
            </a:lvl1pPr>
          </a:lstStyle>
          <a:p>
            <a:r>
              <a:rPr lang="zh-CN" altLang="en-US"/>
              <a:t>高级程序语言设计</a:t>
            </a:r>
            <a:endParaRPr lang="zh-CN" altLang="en-US" dirty="0"/>
          </a:p>
        </p:txBody>
      </p:sp>
      <p:sp>
        <p:nvSpPr>
          <p:cNvPr id="6" name="灯片编号占位符 5">
            <a:extLst>
              <a:ext uri="{FF2B5EF4-FFF2-40B4-BE49-F238E27FC236}">
                <a16:creationId xmlns:a16="http://schemas.microsoft.com/office/drawing/2014/main" id="{C162CEA6-B2F7-4BD7-8592-04F7DDACCAF1}"/>
              </a:ext>
            </a:extLst>
          </p:cNvPr>
          <p:cNvSpPr>
            <a:spLocks noGrp="1"/>
          </p:cNvSpPr>
          <p:nvPr>
            <p:ph type="sldNum" sz="quarter" idx="4"/>
          </p:nvPr>
        </p:nvSpPr>
        <p:spPr>
          <a:xfrm>
            <a:off x="9448800" y="6613525"/>
            <a:ext cx="2743200" cy="244475"/>
          </a:xfrm>
          <a:prstGeom prst="rect">
            <a:avLst/>
          </a:prstGeom>
          <a:ln>
            <a:solidFill>
              <a:schemeClr val="tx1"/>
            </a:solidFill>
            <a:prstDash val="dashDot"/>
          </a:ln>
        </p:spPr>
        <p:txBody>
          <a:bodyPr vert="horz" lIns="91440" tIns="45720" rIns="91440" bIns="45720" rtlCol="0" anchor="ctr"/>
          <a:lstStyle>
            <a:lvl1pPr algn="r">
              <a:defRPr sz="1400">
                <a:solidFill>
                  <a:srgbClr val="00B0F0"/>
                </a:solidFill>
              </a:defRPr>
            </a:lvl1pPr>
          </a:lstStyle>
          <a:p>
            <a:fld id="{FCFDD3C4-94A6-478E-B255-076A99AD1EDC}" type="slidenum">
              <a:rPr lang="zh-CN" altLang="en-US" smtClean="0"/>
              <a:pPr/>
              <a:t>‹#›</a:t>
            </a:fld>
            <a:endParaRPr lang="zh-CN" altLang="en-US"/>
          </a:p>
        </p:txBody>
      </p:sp>
      <p:pic>
        <p:nvPicPr>
          <p:cNvPr id="10" name="图片 9">
            <a:extLst>
              <a:ext uri="{FF2B5EF4-FFF2-40B4-BE49-F238E27FC236}">
                <a16:creationId xmlns:a16="http://schemas.microsoft.com/office/drawing/2014/main" id="{74AA57AE-B0DD-46FC-9731-CE924B2C68FA}"/>
              </a:ext>
            </a:extLst>
          </p:cNvPr>
          <p:cNvPicPr>
            <a:picLocks noChangeAspect="1"/>
          </p:cNvPicPr>
          <p:nvPr userDrawn="1"/>
        </p:nvPicPr>
        <p:blipFill>
          <a:blip r:embed="rId13">
            <a:alphaModFix amt="71000"/>
            <a:extLst>
              <a:ext uri="{28A0092B-C50C-407E-A947-70E740481C1C}">
                <a14:useLocalDpi xmlns:a14="http://schemas.microsoft.com/office/drawing/2010/main" val="0"/>
              </a:ext>
            </a:extLst>
          </a:blip>
          <a:stretch>
            <a:fillRect/>
          </a:stretch>
        </p:blipFill>
        <p:spPr>
          <a:xfrm>
            <a:off x="10820400" y="50800"/>
            <a:ext cx="971550" cy="971550"/>
          </a:xfrm>
          <a:prstGeom prst="rect">
            <a:avLst/>
          </a:prstGeom>
        </p:spPr>
      </p:pic>
    </p:spTree>
    <p:extLst>
      <p:ext uri="{BB962C8B-B14F-4D97-AF65-F5344CB8AC3E}">
        <p14:creationId xmlns:p14="http://schemas.microsoft.com/office/powerpoint/2010/main" val="3121792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rgbClr val="840F72"/>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宋体" panose="02010600030101010101" pitchFamily="2" charset="-122"/>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CD454-22FA-4073-BE34-747C43004837}"/>
              </a:ext>
            </a:extLst>
          </p:cNvPr>
          <p:cNvSpPr>
            <a:spLocks noGrp="1"/>
          </p:cNvSpPr>
          <p:nvPr>
            <p:ph type="ctrTitle"/>
          </p:nvPr>
        </p:nvSpPr>
        <p:spPr/>
        <p:txBody>
          <a:bodyPr/>
          <a:lstStyle/>
          <a:p>
            <a:r>
              <a:rPr lang="zh-CN" altLang="en-US" dirty="0"/>
              <a:t>上机编程题分析和讲解</a:t>
            </a:r>
          </a:p>
        </p:txBody>
      </p:sp>
      <p:sp>
        <p:nvSpPr>
          <p:cNvPr id="3" name="副标题 2">
            <a:extLst>
              <a:ext uri="{FF2B5EF4-FFF2-40B4-BE49-F238E27FC236}">
                <a16:creationId xmlns:a16="http://schemas.microsoft.com/office/drawing/2014/main" id="{36546BF4-39F0-438A-AD9D-0CBD905FA561}"/>
              </a:ext>
            </a:extLst>
          </p:cNvPr>
          <p:cNvSpPr>
            <a:spLocks noGrp="1"/>
          </p:cNvSpPr>
          <p:nvPr>
            <p:ph type="subTitle" idx="1"/>
          </p:nvPr>
        </p:nvSpPr>
        <p:spPr/>
        <p:txBody>
          <a:bodyPr/>
          <a:lstStyle/>
          <a:p>
            <a:r>
              <a:rPr lang="zh-CN" altLang="en-US" dirty="0"/>
              <a:t>龚成</a:t>
            </a:r>
            <a:endParaRPr lang="en-US" altLang="zh-CN" dirty="0"/>
          </a:p>
          <a:p>
            <a:r>
              <a:rPr lang="en-US" altLang="zh-CN" dirty="0"/>
              <a:t>cheng-gong@nankai.edu.cn</a:t>
            </a:r>
            <a:endParaRPr lang="zh-CN" altLang="en-US" dirty="0"/>
          </a:p>
        </p:txBody>
      </p:sp>
    </p:spTree>
    <p:extLst>
      <p:ext uri="{BB962C8B-B14F-4D97-AF65-F5344CB8AC3E}">
        <p14:creationId xmlns:p14="http://schemas.microsoft.com/office/powerpoint/2010/main" val="1272239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C7A95-6B47-4D9E-B621-6C678BF08ACF}"/>
              </a:ext>
            </a:extLst>
          </p:cNvPr>
          <p:cNvSpPr>
            <a:spLocks noGrp="1"/>
          </p:cNvSpPr>
          <p:nvPr>
            <p:ph type="title"/>
          </p:nvPr>
        </p:nvSpPr>
        <p:spPr/>
        <p:txBody>
          <a:bodyPr>
            <a:normAutofit/>
          </a:bodyPr>
          <a:lstStyle/>
          <a:p>
            <a:r>
              <a:rPr lang="zh-CN" altLang="en-US" dirty="0"/>
              <a:t>题目</a:t>
            </a:r>
            <a:r>
              <a:rPr lang="en-US" altLang="zh-CN" dirty="0"/>
              <a:t>4</a:t>
            </a:r>
            <a:r>
              <a:rPr lang="zh-CN" altLang="en-US" dirty="0"/>
              <a:t>：</a:t>
            </a:r>
            <a:r>
              <a:rPr lang="zh-CN" altLang="en-US" b="0" i="0" dirty="0">
                <a:effectLst/>
                <a:latin typeface="-apple-system"/>
              </a:rPr>
              <a:t>动态数组拼接与合并</a:t>
            </a:r>
            <a:endParaRPr lang="zh-CN" altLang="en-US" dirty="0"/>
          </a:p>
        </p:txBody>
      </p:sp>
      <p:sp>
        <p:nvSpPr>
          <p:cNvPr id="3" name="内容占位符 2">
            <a:extLst>
              <a:ext uri="{FF2B5EF4-FFF2-40B4-BE49-F238E27FC236}">
                <a16:creationId xmlns:a16="http://schemas.microsoft.com/office/drawing/2014/main" id="{E7CD6CBF-125C-4F46-A5BE-35173B3B72FB}"/>
              </a:ext>
            </a:extLst>
          </p:cNvPr>
          <p:cNvSpPr>
            <a:spLocks noGrp="1"/>
          </p:cNvSpPr>
          <p:nvPr>
            <p:ph idx="1"/>
          </p:nvPr>
        </p:nvSpPr>
        <p:spPr>
          <a:xfrm>
            <a:off x="114300" y="1066799"/>
            <a:ext cx="11976100" cy="5654675"/>
          </a:xfrm>
        </p:spPr>
        <p:txBody>
          <a:bodyPr>
            <a:normAutofit/>
          </a:bodyPr>
          <a:lstStyle/>
          <a:p>
            <a:pPr algn="l"/>
            <a:r>
              <a:rPr lang="zh-CN" altLang="en-US" dirty="0"/>
              <a:t>代码：</a:t>
            </a:r>
            <a:endParaRPr lang="en-US" altLang="zh-CN" dirty="0"/>
          </a:p>
          <a:p>
            <a:pPr lvl="1"/>
            <a:r>
              <a:rPr lang="zh-CN" altLang="en-US" dirty="0"/>
              <a:t>静态数据赋值：</a:t>
            </a:r>
            <a:endParaRPr lang="en-US" altLang="zh-CN" dirty="0"/>
          </a:p>
          <a:p>
            <a:pPr lvl="1"/>
            <a:endParaRPr lang="en-US" altLang="zh-CN" dirty="0"/>
          </a:p>
          <a:p>
            <a:pPr lvl="1"/>
            <a:r>
              <a:rPr lang="zh-CN" altLang="en-US" dirty="0"/>
              <a:t>常规构造函数：</a:t>
            </a:r>
            <a:endParaRPr lang="en-US" altLang="zh-CN" dirty="0"/>
          </a:p>
          <a:p>
            <a:endParaRPr lang="zh-CN" altLang="en-US" dirty="0"/>
          </a:p>
        </p:txBody>
      </p:sp>
      <p:sp>
        <p:nvSpPr>
          <p:cNvPr id="4" name="日期占位符 3">
            <a:extLst>
              <a:ext uri="{FF2B5EF4-FFF2-40B4-BE49-F238E27FC236}">
                <a16:creationId xmlns:a16="http://schemas.microsoft.com/office/drawing/2014/main" id="{3EF56357-0A8F-439E-AAAE-093ECC659C9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5AFC6FC-3DF7-4D9E-8257-F9DF845D91E3}"/>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AC289FF-BCFF-4F1B-A6F4-BD4FE562BFDA}"/>
              </a:ext>
            </a:extLst>
          </p:cNvPr>
          <p:cNvSpPr>
            <a:spLocks noGrp="1"/>
          </p:cNvSpPr>
          <p:nvPr>
            <p:ph type="sldNum" sz="quarter" idx="12"/>
          </p:nvPr>
        </p:nvSpPr>
        <p:spPr/>
        <p:txBody>
          <a:bodyPr/>
          <a:lstStyle/>
          <a:p>
            <a:fld id="{FCFDD3C4-94A6-478E-B255-076A99AD1EDC}" type="slidenum">
              <a:rPr lang="zh-CN" altLang="en-US" smtClean="0"/>
              <a:t>10</a:t>
            </a:fld>
            <a:endParaRPr lang="zh-CN" altLang="en-US"/>
          </a:p>
        </p:txBody>
      </p:sp>
      <p:sp>
        <p:nvSpPr>
          <p:cNvPr id="8" name="文本框 7">
            <a:extLst>
              <a:ext uri="{FF2B5EF4-FFF2-40B4-BE49-F238E27FC236}">
                <a16:creationId xmlns:a16="http://schemas.microsoft.com/office/drawing/2014/main" id="{BA0121D8-CA24-419C-8CE5-AF56D86E6818}"/>
              </a:ext>
            </a:extLst>
          </p:cNvPr>
          <p:cNvSpPr txBox="1"/>
          <p:nvPr/>
        </p:nvSpPr>
        <p:spPr>
          <a:xfrm>
            <a:off x="1371600" y="1915737"/>
            <a:ext cx="6174462" cy="369332"/>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array_id</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p:txBody>
      </p:sp>
      <p:sp>
        <p:nvSpPr>
          <p:cNvPr id="10" name="文本框 9">
            <a:extLst>
              <a:ext uri="{FF2B5EF4-FFF2-40B4-BE49-F238E27FC236}">
                <a16:creationId xmlns:a16="http://schemas.microsoft.com/office/drawing/2014/main" id="{0E36C99A-BA74-4403-B50C-893BF920D415}"/>
              </a:ext>
            </a:extLst>
          </p:cNvPr>
          <p:cNvSpPr txBox="1"/>
          <p:nvPr/>
        </p:nvSpPr>
        <p:spPr>
          <a:xfrm>
            <a:off x="893402" y="2733992"/>
            <a:ext cx="9736498" cy="3416320"/>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array</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arraySize</a:t>
            </a:r>
            <a:r>
              <a:rPr lang="en-US" altLang="zh-CN" b="0" dirty="0">
                <a:solidFill>
                  <a:srgbClr val="000000"/>
                </a:solidFill>
                <a:effectLst/>
                <a:latin typeface="Consolas" panose="020B0609020204030204" pitchFamily="49" charset="0"/>
              </a:rPr>
              <a:t>) : size(</a:t>
            </a:r>
            <a:r>
              <a:rPr lang="en-US" altLang="zh-CN" b="0" dirty="0" err="1">
                <a:solidFill>
                  <a:srgbClr val="808080"/>
                </a:solidFill>
                <a:effectLst/>
                <a:latin typeface="Consolas" panose="020B0609020204030204" pitchFamily="49" charset="0"/>
              </a:rPr>
              <a:t>arraySize</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id = </a:t>
            </a:r>
            <a:r>
              <a:rPr lang="en-US" altLang="zh-CN" b="0" dirty="0" err="1">
                <a:solidFill>
                  <a:srgbClr val="000000"/>
                </a:solidFill>
                <a:effectLst/>
                <a:latin typeface="Consolas" panose="020B0609020204030204" pitchFamily="49" charset="0"/>
              </a:rPr>
              <a:t>array_id</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array_id</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"Construct: "</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-&gt;id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while</a:t>
            </a:r>
            <a:r>
              <a:rPr lang="en-US" altLang="zh-CN" b="0" dirty="0">
                <a:solidFill>
                  <a:srgbClr val="000000"/>
                </a:solidFill>
                <a:effectLst/>
                <a:latin typeface="Consolas" panose="020B0609020204030204" pitchFamily="49" charset="0"/>
              </a:rPr>
              <a:t> (size &gt; capacity) {</a:t>
            </a:r>
          </a:p>
          <a:p>
            <a:r>
              <a:rPr lang="en-US" altLang="zh-CN" b="0" dirty="0">
                <a:solidFill>
                  <a:srgbClr val="000000"/>
                </a:solidFill>
                <a:effectLst/>
                <a:latin typeface="Consolas" panose="020B0609020204030204" pitchFamily="49" charset="0"/>
              </a:rPr>
              <a:t>            capacity = capacity * Scaling;</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 </a:t>
            </a:r>
            <a:r>
              <a:rPr lang="en-US" altLang="zh-CN" b="0" dirty="0">
                <a:solidFill>
                  <a:srgbClr val="0000FF"/>
                </a:solidFill>
                <a:effectLst/>
                <a:latin typeface="Consolas" panose="020B0609020204030204" pitchFamily="49" charset="0"/>
              </a:rPr>
              <a:t>new</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[capacity];</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size;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808080"/>
                </a:solidFill>
                <a:effectLst/>
                <a:latin typeface="Consolas" panose="020B0609020204030204" pitchFamily="49" charset="0"/>
              </a:rPr>
              <a:t>array</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3272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C7A95-6B47-4D9E-B621-6C678BF08ACF}"/>
              </a:ext>
            </a:extLst>
          </p:cNvPr>
          <p:cNvSpPr>
            <a:spLocks noGrp="1"/>
          </p:cNvSpPr>
          <p:nvPr>
            <p:ph type="title"/>
          </p:nvPr>
        </p:nvSpPr>
        <p:spPr/>
        <p:txBody>
          <a:bodyPr>
            <a:normAutofit/>
          </a:bodyPr>
          <a:lstStyle/>
          <a:p>
            <a:r>
              <a:rPr lang="zh-CN" altLang="en-US" dirty="0"/>
              <a:t>题目</a:t>
            </a:r>
            <a:r>
              <a:rPr lang="en-US" altLang="zh-CN" dirty="0"/>
              <a:t>4</a:t>
            </a:r>
            <a:r>
              <a:rPr lang="zh-CN" altLang="en-US" dirty="0"/>
              <a:t>：</a:t>
            </a:r>
            <a:r>
              <a:rPr lang="zh-CN" altLang="en-US" b="0" i="0" dirty="0">
                <a:effectLst/>
                <a:latin typeface="-apple-system"/>
              </a:rPr>
              <a:t>动态数组拼接与合并</a:t>
            </a:r>
            <a:endParaRPr lang="zh-CN" altLang="en-US" dirty="0"/>
          </a:p>
        </p:txBody>
      </p:sp>
      <p:sp>
        <p:nvSpPr>
          <p:cNvPr id="3" name="内容占位符 2">
            <a:extLst>
              <a:ext uri="{FF2B5EF4-FFF2-40B4-BE49-F238E27FC236}">
                <a16:creationId xmlns:a16="http://schemas.microsoft.com/office/drawing/2014/main" id="{E7CD6CBF-125C-4F46-A5BE-35173B3B72FB}"/>
              </a:ext>
            </a:extLst>
          </p:cNvPr>
          <p:cNvSpPr>
            <a:spLocks noGrp="1"/>
          </p:cNvSpPr>
          <p:nvPr>
            <p:ph idx="1"/>
          </p:nvPr>
        </p:nvSpPr>
        <p:spPr>
          <a:xfrm>
            <a:off x="114300" y="1066799"/>
            <a:ext cx="11976100" cy="5654675"/>
          </a:xfrm>
        </p:spPr>
        <p:txBody>
          <a:bodyPr>
            <a:normAutofit/>
          </a:bodyPr>
          <a:lstStyle/>
          <a:p>
            <a:pPr algn="l"/>
            <a:r>
              <a:rPr lang="zh-CN" altLang="en-US" dirty="0"/>
              <a:t>代码：</a:t>
            </a:r>
            <a:endParaRPr lang="en-US" altLang="zh-CN" dirty="0"/>
          </a:p>
          <a:p>
            <a:pPr lvl="1"/>
            <a:r>
              <a:rPr lang="zh-CN" altLang="en-US" dirty="0"/>
              <a:t>拷贝构造函数 </a:t>
            </a:r>
            <a:r>
              <a:rPr lang="en-US" altLang="zh-CN" dirty="0"/>
              <a:t>vs. </a:t>
            </a:r>
            <a:r>
              <a:rPr lang="zh-CN" altLang="en-US" dirty="0"/>
              <a:t>赋值运算符重载：</a:t>
            </a:r>
            <a:endParaRPr lang="en-US" altLang="zh-CN" dirty="0"/>
          </a:p>
          <a:p>
            <a:endParaRPr lang="zh-CN" altLang="en-US" dirty="0"/>
          </a:p>
        </p:txBody>
      </p:sp>
      <p:sp>
        <p:nvSpPr>
          <p:cNvPr id="4" name="日期占位符 3">
            <a:extLst>
              <a:ext uri="{FF2B5EF4-FFF2-40B4-BE49-F238E27FC236}">
                <a16:creationId xmlns:a16="http://schemas.microsoft.com/office/drawing/2014/main" id="{3EF56357-0A8F-439E-AAAE-093ECC659C9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5AFC6FC-3DF7-4D9E-8257-F9DF845D91E3}"/>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AC289FF-BCFF-4F1B-A6F4-BD4FE562BFDA}"/>
              </a:ext>
            </a:extLst>
          </p:cNvPr>
          <p:cNvSpPr>
            <a:spLocks noGrp="1"/>
          </p:cNvSpPr>
          <p:nvPr>
            <p:ph type="sldNum" sz="quarter" idx="12"/>
          </p:nvPr>
        </p:nvSpPr>
        <p:spPr/>
        <p:txBody>
          <a:bodyPr/>
          <a:lstStyle/>
          <a:p>
            <a:fld id="{FCFDD3C4-94A6-478E-B255-076A99AD1EDC}" type="slidenum">
              <a:rPr lang="zh-CN" altLang="en-US" smtClean="0"/>
              <a:t>11</a:t>
            </a:fld>
            <a:endParaRPr lang="zh-CN" altLang="en-US"/>
          </a:p>
        </p:txBody>
      </p:sp>
      <p:sp>
        <p:nvSpPr>
          <p:cNvPr id="11" name="文本框 10">
            <a:extLst>
              <a:ext uri="{FF2B5EF4-FFF2-40B4-BE49-F238E27FC236}">
                <a16:creationId xmlns:a16="http://schemas.microsoft.com/office/drawing/2014/main" id="{4BCD7ECC-5DEF-49C3-B77D-334A6187C1CC}"/>
              </a:ext>
            </a:extLst>
          </p:cNvPr>
          <p:cNvSpPr txBox="1"/>
          <p:nvPr/>
        </p:nvSpPr>
        <p:spPr>
          <a:xfrm>
            <a:off x="316869" y="1956942"/>
            <a:ext cx="12412301" cy="3139321"/>
          </a:xfrm>
          <a:prstGeom prst="rect">
            <a:avLst/>
          </a:prstGeom>
          <a:noFill/>
        </p:spPr>
        <p:txBody>
          <a:bodyPr wrap="square">
            <a:spAutoFit/>
          </a:bodyPr>
          <a:lstStyle/>
          <a:p>
            <a:r>
              <a:rPr lang="en-US" altLang="zh-CN" dirty="0">
                <a:solidFill>
                  <a:srgbClr val="000000"/>
                </a:solidFill>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 : size(</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.size</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id = </a:t>
            </a:r>
            <a:r>
              <a:rPr lang="en-US" altLang="zh-CN" b="0" dirty="0" err="1">
                <a:solidFill>
                  <a:srgbClr val="000000"/>
                </a:solidFill>
                <a:effectLst/>
                <a:latin typeface="Consolas" panose="020B0609020204030204" pitchFamily="49" charset="0"/>
              </a:rPr>
              <a:t>array_id</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array_id</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"Copy Construct: "</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-&gt;id </a:t>
            </a:r>
            <a:r>
              <a:rPr lang="en-US" altLang="zh-CN" b="0" dirty="0">
                <a:solidFill>
                  <a:srgbClr val="008080"/>
                </a:solidFill>
                <a:effectLst/>
                <a:latin typeface="Consolas" panose="020B0609020204030204" pitchFamily="49" charset="0"/>
              </a:rPr>
              <a:t>&lt;&lt;</a:t>
            </a:r>
            <a:r>
              <a:rPr lang="en-US" altLang="zh-CN" b="0" dirty="0">
                <a:solidFill>
                  <a:srgbClr val="A31515"/>
                </a:solidFill>
                <a:effectLst/>
                <a:latin typeface="Consolas" panose="020B0609020204030204" pitchFamily="49" charset="0"/>
              </a:rPr>
              <a:t>" From: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.id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 </a:t>
            </a:r>
            <a:r>
              <a:rPr lang="en-US" altLang="zh-CN" b="0" dirty="0">
                <a:solidFill>
                  <a:srgbClr val="0000FF"/>
                </a:solidFill>
                <a:effectLst/>
                <a:latin typeface="Consolas" panose="020B0609020204030204" pitchFamily="49" charset="0"/>
              </a:rPr>
              <a:t>new</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[size];</a:t>
            </a:r>
          </a:p>
          <a:p>
            <a:r>
              <a:rPr lang="en-US" altLang="zh-CN" b="0" dirty="0">
                <a:solidFill>
                  <a:srgbClr val="000000"/>
                </a:solidFill>
                <a:effectLst/>
                <a:latin typeface="Consolas" panose="020B0609020204030204" pitchFamily="49" charset="0"/>
              </a:rPr>
              <a:t>        size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.size</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capacity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.capacity</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size;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561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C7A95-6B47-4D9E-B621-6C678BF08ACF}"/>
              </a:ext>
            </a:extLst>
          </p:cNvPr>
          <p:cNvSpPr>
            <a:spLocks noGrp="1"/>
          </p:cNvSpPr>
          <p:nvPr>
            <p:ph type="title"/>
          </p:nvPr>
        </p:nvSpPr>
        <p:spPr/>
        <p:txBody>
          <a:bodyPr>
            <a:normAutofit/>
          </a:bodyPr>
          <a:lstStyle/>
          <a:p>
            <a:r>
              <a:rPr lang="zh-CN" altLang="en-US" dirty="0"/>
              <a:t>题目</a:t>
            </a:r>
            <a:r>
              <a:rPr lang="en-US" altLang="zh-CN" dirty="0"/>
              <a:t>4</a:t>
            </a:r>
            <a:r>
              <a:rPr lang="zh-CN" altLang="en-US" dirty="0"/>
              <a:t>：</a:t>
            </a:r>
            <a:r>
              <a:rPr lang="zh-CN" altLang="en-US" b="0" i="0" dirty="0">
                <a:effectLst/>
                <a:latin typeface="-apple-system"/>
              </a:rPr>
              <a:t>动态数组拼接与合并</a:t>
            </a:r>
            <a:endParaRPr lang="zh-CN" altLang="en-US" dirty="0"/>
          </a:p>
        </p:txBody>
      </p:sp>
      <p:sp>
        <p:nvSpPr>
          <p:cNvPr id="3" name="内容占位符 2">
            <a:extLst>
              <a:ext uri="{FF2B5EF4-FFF2-40B4-BE49-F238E27FC236}">
                <a16:creationId xmlns:a16="http://schemas.microsoft.com/office/drawing/2014/main" id="{E7CD6CBF-125C-4F46-A5BE-35173B3B72FB}"/>
              </a:ext>
            </a:extLst>
          </p:cNvPr>
          <p:cNvSpPr>
            <a:spLocks noGrp="1"/>
          </p:cNvSpPr>
          <p:nvPr>
            <p:ph idx="1"/>
          </p:nvPr>
        </p:nvSpPr>
        <p:spPr>
          <a:xfrm>
            <a:off x="114300" y="1066799"/>
            <a:ext cx="11976100" cy="5654675"/>
          </a:xfrm>
        </p:spPr>
        <p:txBody>
          <a:bodyPr>
            <a:normAutofit/>
          </a:bodyPr>
          <a:lstStyle/>
          <a:p>
            <a:pPr algn="l"/>
            <a:r>
              <a:rPr lang="zh-CN" altLang="en-US" dirty="0"/>
              <a:t>代码：</a:t>
            </a:r>
            <a:endParaRPr lang="en-US" altLang="zh-CN" dirty="0"/>
          </a:p>
          <a:p>
            <a:pPr lvl="1"/>
            <a:r>
              <a:rPr lang="zh-CN" altLang="en-US" dirty="0"/>
              <a:t>拷贝构造函数 </a:t>
            </a:r>
            <a:r>
              <a:rPr lang="en-US" altLang="zh-CN" dirty="0"/>
              <a:t>vs. </a:t>
            </a:r>
            <a:r>
              <a:rPr lang="zh-CN" altLang="en-US" dirty="0"/>
              <a:t>赋值运算符重载：</a:t>
            </a:r>
            <a:endParaRPr lang="en-US" altLang="zh-CN" dirty="0"/>
          </a:p>
          <a:p>
            <a:endParaRPr lang="zh-CN" altLang="en-US" dirty="0"/>
          </a:p>
        </p:txBody>
      </p:sp>
      <p:sp>
        <p:nvSpPr>
          <p:cNvPr id="4" name="日期占位符 3">
            <a:extLst>
              <a:ext uri="{FF2B5EF4-FFF2-40B4-BE49-F238E27FC236}">
                <a16:creationId xmlns:a16="http://schemas.microsoft.com/office/drawing/2014/main" id="{3EF56357-0A8F-439E-AAAE-093ECC659C9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5AFC6FC-3DF7-4D9E-8257-F9DF845D91E3}"/>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AC289FF-BCFF-4F1B-A6F4-BD4FE562BFDA}"/>
              </a:ext>
            </a:extLst>
          </p:cNvPr>
          <p:cNvSpPr>
            <a:spLocks noGrp="1"/>
          </p:cNvSpPr>
          <p:nvPr>
            <p:ph type="sldNum" sz="quarter" idx="12"/>
          </p:nvPr>
        </p:nvSpPr>
        <p:spPr/>
        <p:txBody>
          <a:bodyPr/>
          <a:lstStyle/>
          <a:p>
            <a:fld id="{FCFDD3C4-94A6-478E-B255-076A99AD1EDC}" type="slidenum">
              <a:rPr lang="zh-CN" altLang="en-US" smtClean="0"/>
              <a:t>12</a:t>
            </a:fld>
            <a:endParaRPr lang="zh-CN" altLang="en-US"/>
          </a:p>
        </p:txBody>
      </p:sp>
      <p:sp>
        <p:nvSpPr>
          <p:cNvPr id="11" name="文本框 10">
            <a:extLst>
              <a:ext uri="{FF2B5EF4-FFF2-40B4-BE49-F238E27FC236}">
                <a16:creationId xmlns:a16="http://schemas.microsoft.com/office/drawing/2014/main" id="{4BCD7ECC-5DEF-49C3-B77D-334A6187C1CC}"/>
              </a:ext>
            </a:extLst>
          </p:cNvPr>
          <p:cNvSpPr txBox="1"/>
          <p:nvPr/>
        </p:nvSpPr>
        <p:spPr>
          <a:xfrm>
            <a:off x="325922" y="1908977"/>
            <a:ext cx="12412301" cy="3970318"/>
          </a:xfrm>
          <a:prstGeom prst="rect">
            <a:avLst/>
          </a:prstGeom>
          <a:noFill/>
        </p:spPr>
        <p:txBody>
          <a:bodyPr wrap="square">
            <a:spAutoFit/>
          </a:bodyPr>
          <a:lstStyle/>
          <a:p>
            <a:r>
              <a:rPr lang="en-US" altLang="zh-CN" b="0" dirty="0">
                <a:solidFill>
                  <a:srgbClr val="2B91AF"/>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operator=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"Assignment Construct: "</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-&gt;id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 != &amp;</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delete[]</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size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.size</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capacity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.capacity</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 </a:t>
            </a:r>
            <a:r>
              <a:rPr lang="en-US" altLang="zh-CN" b="0" dirty="0">
                <a:solidFill>
                  <a:srgbClr val="0000FF"/>
                </a:solidFill>
                <a:effectLst/>
                <a:latin typeface="Consolas" panose="020B0609020204030204" pitchFamily="49" charset="0"/>
              </a:rPr>
              <a:t>new</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[capacity];</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size;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a:t>
            </a:r>
            <a:r>
              <a:rPr lang="en-US" altLang="zh-CN" b="0" dirty="0">
                <a:solidFill>
                  <a:srgbClr val="00808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808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06164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C7A95-6B47-4D9E-B621-6C678BF08ACF}"/>
              </a:ext>
            </a:extLst>
          </p:cNvPr>
          <p:cNvSpPr>
            <a:spLocks noGrp="1"/>
          </p:cNvSpPr>
          <p:nvPr>
            <p:ph type="title"/>
          </p:nvPr>
        </p:nvSpPr>
        <p:spPr/>
        <p:txBody>
          <a:bodyPr>
            <a:normAutofit/>
          </a:bodyPr>
          <a:lstStyle/>
          <a:p>
            <a:r>
              <a:rPr lang="zh-CN" altLang="en-US" dirty="0"/>
              <a:t>题目</a:t>
            </a:r>
            <a:r>
              <a:rPr lang="en-US" altLang="zh-CN" dirty="0"/>
              <a:t>4</a:t>
            </a:r>
            <a:r>
              <a:rPr lang="zh-CN" altLang="en-US" dirty="0"/>
              <a:t>：</a:t>
            </a:r>
            <a:r>
              <a:rPr lang="zh-CN" altLang="en-US" b="0" i="0" dirty="0">
                <a:effectLst/>
                <a:latin typeface="-apple-system"/>
              </a:rPr>
              <a:t>动态数组拼接与合并</a:t>
            </a:r>
            <a:endParaRPr lang="zh-CN" altLang="en-US" dirty="0"/>
          </a:p>
        </p:txBody>
      </p:sp>
      <p:sp>
        <p:nvSpPr>
          <p:cNvPr id="3" name="内容占位符 2">
            <a:extLst>
              <a:ext uri="{FF2B5EF4-FFF2-40B4-BE49-F238E27FC236}">
                <a16:creationId xmlns:a16="http://schemas.microsoft.com/office/drawing/2014/main" id="{E7CD6CBF-125C-4F46-A5BE-35173B3B72FB}"/>
              </a:ext>
            </a:extLst>
          </p:cNvPr>
          <p:cNvSpPr>
            <a:spLocks noGrp="1"/>
          </p:cNvSpPr>
          <p:nvPr>
            <p:ph idx="1"/>
          </p:nvPr>
        </p:nvSpPr>
        <p:spPr>
          <a:xfrm>
            <a:off x="114300" y="1066799"/>
            <a:ext cx="11976100" cy="5654675"/>
          </a:xfrm>
        </p:spPr>
        <p:txBody>
          <a:bodyPr>
            <a:normAutofit/>
          </a:bodyPr>
          <a:lstStyle/>
          <a:p>
            <a:pPr algn="l"/>
            <a:r>
              <a:rPr lang="zh-CN" altLang="en-US" dirty="0"/>
              <a:t>代码：</a:t>
            </a:r>
            <a:endParaRPr lang="en-US" altLang="zh-CN" dirty="0"/>
          </a:p>
          <a:p>
            <a:pPr lvl="1"/>
            <a:r>
              <a:rPr lang="zh-CN" altLang="en-US" dirty="0"/>
              <a:t>析构函数：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457200" lvl="1" indent="0">
              <a:buNone/>
            </a:pPr>
            <a:endParaRPr lang="en-US" altLang="zh-CN" dirty="0"/>
          </a:p>
          <a:p>
            <a:pPr lvl="1"/>
            <a:r>
              <a:rPr lang="zh-CN" altLang="en-US" dirty="0"/>
              <a:t>取值运算符</a:t>
            </a:r>
            <a:r>
              <a:rPr lang="en-US" altLang="zh-CN" dirty="0"/>
              <a:t>[]</a:t>
            </a:r>
            <a:r>
              <a:rPr lang="zh-CN" altLang="en-US" dirty="0"/>
              <a:t>重载：</a:t>
            </a:r>
            <a:endParaRPr lang="en-US" altLang="zh-CN" dirty="0"/>
          </a:p>
          <a:p>
            <a:endParaRPr lang="zh-CN" altLang="en-US" dirty="0"/>
          </a:p>
        </p:txBody>
      </p:sp>
      <p:sp>
        <p:nvSpPr>
          <p:cNvPr id="4" name="日期占位符 3">
            <a:extLst>
              <a:ext uri="{FF2B5EF4-FFF2-40B4-BE49-F238E27FC236}">
                <a16:creationId xmlns:a16="http://schemas.microsoft.com/office/drawing/2014/main" id="{3EF56357-0A8F-439E-AAAE-093ECC659C9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5AFC6FC-3DF7-4D9E-8257-F9DF845D91E3}"/>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AC289FF-BCFF-4F1B-A6F4-BD4FE562BFDA}"/>
              </a:ext>
            </a:extLst>
          </p:cNvPr>
          <p:cNvSpPr>
            <a:spLocks noGrp="1"/>
          </p:cNvSpPr>
          <p:nvPr>
            <p:ph type="sldNum" sz="quarter" idx="12"/>
          </p:nvPr>
        </p:nvSpPr>
        <p:spPr/>
        <p:txBody>
          <a:bodyPr/>
          <a:lstStyle/>
          <a:p>
            <a:fld id="{FCFDD3C4-94A6-478E-B255-076A99AD1EDC}" type="slidenum">
              <a:rPr lang="zh-CN" altLang="en-US" smtClean="0"/>
              <a:t>13</a:t>
            </a:fld>
            <a:endParaRPr lang="zh-CN" altLang="en-US"/>
          </a:p>
        </p:txBody>
      </p:sp>
      <p:sp>
        <p:nvSpPr>
          <p:cNvPr id="11" name="文本框 10">
            <a:extLst>
              <a:ext uri="{FF2B5EF4-FFF2-40B4-BE49-F238E27FC236}">
                <a16:creationId xmlns:a16="http://schemas.microsoft.com/office/drawing/2014/main" id="{4BCD7ECC-5DEF-49C3-B77D-334A6187C1CC}"/>
              </a:ext>
            </a:extLst>
          </p:cNvPr>
          <p:cNvSpPr txBox="1"/>
          <p:nvPr/>
        </p:nvSpPr>
        <p:spPr>
          <a:xfrm>
            <a:off x="114300" y="4294774"/>
            <a:ext cx="12412301" cy="1754326"/>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int&amp;</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operator[]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index</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index</a:t>
            </a:r>
            <a:r>
              <a:rPr lang="en-US" altLang="zh-CN" b="0" dirty="0">
                <a:solidFill>
                  <a:srgbClr val="000000"/>
                </a:solidFill>
                <a:effectLst/>
                <a:latin typeface="Consolas" panose="020B0609020204030204" pitchFamily="49" charset="0"/>
              </a:rPr>
              <a:t> &lt;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 </a:t>
            </a:r>
            <a:r>
              <a:rPr lang="en-US" altLang="zh-CN" b="0" dirty="0">
                <a:solidFill>
                  <a:srgbClr val="808080"/>
                </a:solidFill>
                <a:effectLst/>
                <a:latin typeface="Consolas" panose="020B0609020204030204" pitchFamily="49" charset="0"/>
              </a:rPr>
              <a:t>index</a:t>
            </a:r>
            <a:r>
              <a:rPr lang="en-US" altLang="zh-CN" b="0" dirty="0">
                <a:solidFill>
                  <a:srgbClr val="000000"/>
                </a:solidFill>
                <a:effectLst/>
                <a:latin typeface="Consolas" panose="020B0609020204030204" pitchFamily="49" charset="0"/>
              </a:rPr>
              <a:t> &gt;= size)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throw</a:t>
            </a:r>
            <a:r>
              <a:rPr lang="en-US" altLang="zh-CN" b="0" dirty="0">
                <a:solidFill>
                  <a:srgbClr val="000000"/>
                </a:solidFill>
                <a:effectLst/>
                <a:latin typeface="Consolas" panose="020B0609020204030204" pitchFamily="49" charset="0"/>
              </a:rPr>
              <a:t> std::</a:t>
            </a:r>
            <a:r>
              <a:rPr lang="en-US" altLang="zh-CN" b="0" dirty="0" err="1">
                <a:solidFill>
                  <a:srgbClr val="2B91AF"/>
                </a:solidFill>
                <a:effectLst/>
                <a:latin typeface="Consolas" panose="020B0609020204030204" pitchFamily="49" charset="0"/>
              </a:rPr>
              <a:t>out_of_range</a:t>
            </a:r>
            <a:r>
              <a:rPr lang="en-US" altLang="zh-CN" b="0" dirty="0">
                <a:solidFill>
                  <a:srgbClr val="00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"Index out of range"</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r>
              <a:rPr lang="en-US" altLang="zh-CN" b="0" dirty="0">
                <a:solidFill>
                  <a:srgbClr val="808080"/>
                </a:solidFill>
                <a:effectLst/>
                <a:latin typeface="Consolas" panose="020B0609020204030204" pitchFamily="49" charset="0"/>
              </a:rPr>
              <a:t>index</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p:txBody>
      </p:sp>
      <p:sp>
        <p:nvSpPr>
          <p:cNvPr id="9" name="文本框 8">
            <a:extLst>
              <a:ext uri="{FF2B5EF4-FFF2-40B4-BE49-F238E27FC236}">
                <a16:creationId xmlns:a16="http://schemas.microsoft.com/office/drawing/2014/main" id="{2962AB15-6119-4C23-8754-B4E2D7FC2ECF}"/>
              </a:ext>
            </a:extLst>
          </p:cNvPr>
          <p:cNvSpPr txBox="1"/>
          <p:nvPr/>
        </p:nvSpPr>
        <p:spPr>
          <a:xfrm>
            <a:off x="233128" y="2053899"/>
            <a:ext cx="10748726" cy="1477328"/>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"Destruct: "</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-&gt;id</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 </a:t>
            </a:r>
            <a:r>
              <a:rPr lang="en-US" altLang="zh-CN" b="0" dirty="0" err="1">
                <a:solidFill>
                  <a:srgbClr val="0000FF"/>
                </a:solidFill>
                <a:effectLst/>
                <a:latin typeface="Consolas" panose="020B0609020204030204" pitchFamily="49" charset="0"/>
              </a:rPr>
              <a:t>nullptr</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delete[]</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95693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C7A95-6B47-4D9E-B621-6C678BF08ACF}"/>
              </a:ext>
            </a:extLst>
          </p:cNvPr>
          <p:cNvSpPr>
            <a:spLocks noGrp="1"/>
          </p:cNvSpPr>
          <p:nvPr>
            <p:ph type="title"/>
          </p:nvPr>
        </p:nvSpPr>
        <p:spPr/>
        <p:txBody>
          <a:bodyPr>
            <a:normAutofit/>
          </a:bodyPr>
          <a:lstStyle/>
          <a:p>
            <a:r>
              <a:rPr lang="zh-CN" altLang="en-US" dirty="0"/>
              <a:t>题目</a:t>
            </a:r>
            <a:r>
              <a:rPr lang="en-US" altLang="zh-CN" dirty="0"/>
              <a:t>4</a:t>
            </a:r>
            <a:r>
              <a:rPr lang="zh-CN" altLang="en-US" dirty="0"/>
              <a:t>：</a:t>
            </a:r>
            <a:r>
              <a:rPr lang="zh-CN" altLang="en-US" b="0" i="0" dirty="0">
                <a:effectLst/>
                <a:latin typeface="-apple-system"/>
              </a:rPr>
              <a:t>动态数组拼接与合并</a:t>
            </a:r>
            <a:endParaRPr lang="zh-CN" altLang="en-US" dirty="0"/>
          </a:p>
        </p:txBody>
      </p:sp>
      <p:sp>
        <p:nvSpPr>
          <p:cNvPr id="3" name="内容占位符 2">
            <a:extLst>
              <a:ext uri="{FF2B5EF4-FFF2-40B4-BE49-F238E27FC236}">
                <a16:creationId xmlns:a16="http://schemas.microsoft.com/office/drawing/2014/main" id="{E7CD6CBF-125C-4F46-A5BE-35173B3B72FB}"/>
              </a:ext>
            </a:extLst>
          </p:cNvPr>
          <p:cNvSpPr>
            <a:spLocks noGrp="1"/>
          </p:cNvSpPr>
          <p:nvPr>
            <p:ph idx="1"/>
          </p:nvPr>
        </p:nvSpPr>
        <p:spPr>
          <a:xfrm>
            <a:off x="114300" y="1066799"/>
            <a:ext cx="11976100" cy="5654675"/>
          </a:xfrm>
        </p:spPr>
        <p:txBody>
          <a:bodyPr>
            <a:normAutofit/>
          </a:bodyPr>
          <a:lstStyle/>
          <a:p>
            <a:pPr algn="l"/>
            <a:r>
              <a:rPr lang="zh-CN" altLang="en-US" dirty="0"/>
              <a:t>代码：</a:t>
            </a:r>
            <a:endParaRPr lang="en-US" altLang="zh-CN" dirty="0"/>
          </a:p>
          <a:p>
            <a:pPr lvl="1"/>
            <a:r>
              <a:rPr lang="zh-CN" altLang="en-US" dirty="0"/>
              <a:t>数组动态增长（考虑到</a:t>
            </a:r>
            <a:r>
              <a:rPr lang="en-US" altLang="zh-CN" dirty="0"/>
              <a:t>+</a:t>
            </a:r>
            <a:r>
              <a:rPr lang="zh-CN" altLang="en-US" dirty="0"/>
              <a:t>和</a:t>
            </a:r>
            <a:r>
              <a:rPr lang="en-US" altLang="zh-CN" dirty="0"/>
              <a:t>||</a:t>
            </a:r>
            <a:r>
              <a:rPr lang="zh-CN" altLang="en-US" dirty="0"/>
              <a:t>会导致动态增长，我们解耦其为一个函数）：</a:t>
            </a:r>
          </a:p>
        </p:txBody>
      </p:sp>
      <p:sp>
        <p:nvSpPr>
          <p:cNvPr id="4" name="日期占位符 3">
            <a:extLst>
              <a:ext uri="{FF2B5EF4-FFF2-40B4-BE49-F238E27FC236}">
                <a16:creationId xmlns:a16="http://schemas.microsoft.com/office/drawing/2014/main" id="{3EF56357-0A8F-439E-AAAE-093ECC659C9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5AFC6FC-3DF7-4D9E-8257-F9DF845D91E3}"/>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AC289FF-BCFF-4F1B-A6F4-BD4FE562BFDA}"/>
              </a:ext>
            </a:extLst>
          </p:cNvPr>
          <p:cNvSpPr>
            <a:spLocks noGrp="1"/>
          </p:cNvSpPr>
          <p:nvPr>
            <p:ph type="sldNum" sz="quarter" idx="12"/>
          </p:nvPr>
        </p:nvSpPr>
        <p:spPr/>
        <p:txBody>
          <a:bodyPr/>
          <a:lstStyle/>
          <a:p>
            <a:fld id="{FCFDD3C4-94A6-478E-B255-076A99AD1EDC}" type="slidenum">
              <a:rPr lang="zh-CN" altLang="en-US" smtClean="0"/>
              <a:t>14</a:t>
            </a:fld>
            <a:endParaRPr lang="zh-CN" altLang="en-US"/>
          </a:p>
        </p:txBody>
      </p:sp>
      <p:sp>
        <p:nvSpPr>
          <p:cNvPr id="11" name="文本框 10">
            <a:extLst>
              <a:ext uri="{FF2B5EF4-FFF2-40B4-BE49-F238E27FC236}">
                <a16:creationId xmlns:a16="http://schemas.microsoft.com/office/drawing/2014/main" id="{4BCD7ECC-5DEF-49C3-B77D-334A6187C1CC}"/>
              </a:ext>
            </a:extLst>
          </p:cNvPr>
          <p:cNvSpPr txBox="1"/>
          <p:nvPr/>
        </p:nvSpPr>
        <p:spPr>
          <a:xfrm>
            <a:off x="204834" y="1829578"/>
            <a:ext cx="12412301" cy="4801314"/>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void</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push_back</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value</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(size == capacity)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(capacity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capacity = </a:t>
            </a:r>
            <a:r>
              <a:rPr lang="en-US" altLang="zh-CN" b="0" dirty="0">
                <a:solidFill>
                  <a:srgbClr val="098658"/>
                </a:solidFill>
                <a:effectLst/>
                <a:latin typeface="Consolas" panose="020B0609020204030204" pitchFamily="49" charset="0"/>
              </a:rPr>
              <a:t>10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else</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capacity *= Scaling;</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"Increase "</a:t>
            </a:r>
            <a:r>
              <a:rPr lang="en-US" altLang="zh-CN" b="0" dirty="0">
                <a:solidFill>
                  <a:srgbClr val="008080"/>
                </a:solidFill>
                <a:effectLst/>
                <a:latin typeface="Consolas" panose="020B0609020204030204" pitchFamily="49" charset="0"/>
              </a:rPr>
              <a:t>&lt;&lt;</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-&gt;id</a:t>
            </a:r>
            <a:r>
              <a:rPr lang="en-US" altLang="zh-CN" b="0" dirty="0">
                <a:solidFill>
                  <a:srgbClr val="008080"/>
                </a:solidFill>
                <a:effectLst/>
                <a:latin typeface="Consolas" panose="020B0609020204030204" pitchFamily="49" charset="0"/>
              </a:rPr>
              <a:t>&lt;&lt;</a:t>
            </a:r>
            <a:r>
              <a:rPr lang="en-US" altLang="zh-CN" b="0" dirty="0">
                <a:solidFill>
                  <a:srgbClr val="A31515"/>
                </a:solidFill>
                <a:effectLst/>
                <a:latin typeface="Consolas" panose="020B0609020204030204" pitchFamily="49" charset="0"/>
              </a:rPr>
              <a:t>"'s capacity to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capacity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newArr</a:t>
            </a:r>
            <a:r>
              <a:rPr lang="en-US" altLang="zh-CN" b="0" dirty="0">
                <a:solidFill>
                  <a:srgbClr val="000000"/>
                </a:solidFill>
                <a:effectLst/>
                <a:latin typeface="Consolas" panose="020B0609020204030204" pitchFamily="49" charset="0"/>
              </a:rPr>
              <a:t> = </a:t>
            </a:r>
            <a:r>
              <a:rPr lang="en-US" altLang="zh-CN" b="0" dirty="0">
                <a:solidFill>
                  <a:srgbClr val="0000FF"/>
                </a:solidFill>
                <a:effectLst/>
                <a:latin typeface="Consolas" panose="020B0609020204030204" pitchFamily="49" charset="0"/>
              </a:rPr>
              <a:t>new</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[capacity];</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size;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newArr</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 </a:t>
            </a:r>
            <a:r>
              <a:rPr lang="en-US" altLang="zh-CN" b="0" dirty="0" err="1">
                <a:solidFill>
                  <a:srgbClr val="0000FF"/>
                </a:solidFill>
                <a:effectLst/>
                <a:latin typeface="Consolas" panose="020B0609020204030204" pitchFamily="49" charset="0"/>
              </a:rPr>
              <a:t>nullptr</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delete[]</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newArr</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8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a:t>
            </a:r>
            <a:r>
              <a:rPr lang="en-US" altLang="zh-CN" b="0" dirty="0">
                <a:solidFill>
                  <a:srgbClr val="00808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size++</a:t>
            </a:r>
            <a:r>
              <a:rPr lang="en-US" altLang="zh-CN" b="0" dirty="0">
                <a:solidFill>
                  <a:srgbClr val="00808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 </a:t>
            </a:r>
            <a:r>
              <a:rPr lang="en-US" altLang="zh-CN" b="0" dirty="0">
                <a:solidFill>
                  <a:srgbClr val="808080"/>
                </a:solidFill>
                <a:effectLst/>
                <a:latin typeface="Consolas" panose="020B0609020204030204" pitchFamily="49" charset="0"/>
              </a:rPr>
              <a:t>value</a:t>
            </a:r>
            <a:r>
              <a:rPr lang="en-US" altLang="zh-CN" b="0" dirty="0">
                <a:solidFill>
                  <a:srgbClr val="000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en-US" altLang="zh-CN" b="0" dirty="0" err="1">
                <a:solidFill>
                  <a:srgbClr val="008000"/>
                </a:solidFill>
                <a:effectLst/>
                <a:latin typeface="Consolas" panose="020B0609020204030204" pitchFamily="49" charset="0"/>
              </a:rPr>
              <a:t>arr</a:t>
            </a:r>
            <a:r>
              <a:rPr lang="en-US" altLang="zh-CN" b="0" dirty="0">
                <a:solidFill>
                  <a:srgbClr val="008000"/>
                </a:solidFill>
                <a:effectLst/>
                <a:latin typeface="Consolas" panose="020B0609020204030204" pitchFamily="49" charset="0"/>
              </a:rPr>
              <a:t>[size++] = value;</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4691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C7A95-6B47-4D9E-B621-6C678BF08ACF}"/>
              </a:ext>
            </a:extLst>
          </p:cNvPr>
          <p:cNvSpPr>
            <a:spLocks noGrp="1"/>
          </p:cNvSpPr>
          <p:nvPr>
            <p:ph type="title"/>
          </p:nvPr>
        </p:nvSpPr>
        <p:spPr/>
        <p:txBody>
          <a:bodyPr>
            <a:normAutofit/>
          </a:bodyPr>
          <a:lstStyle/>
          <a:p>
            <a:r>
              <a:rPr lang="zh-CN" altLang="en-US" dirty="0"/>
              <a:t>题目</a:t>
            </a:r>
            <a:r>
              <a:rPr lang="en-US" altLang="zh-CN" dirty="0"/>
              <a:t>4</a:t>
            </a:r>
            <a:r>
              <a:rPr lang="zh-CN" altLang="en-US" dirty="0"/>
              <a:t>：</a:t>
            </a:r>
            <a:r>
              <a:rPr lang="zh-CN" altLang="en-US" b="0" i="0" dirty="0">
                <a:effectLst/>
                <a:latin typeface="-apple-system"/>
              </a:rPr>
              <a:t>动态数组拼接与合并</a:t>
            </a:r>
            <a:endParaRPr lang="zh-CN" altLang="en-US" dirty="0"/>
          </a:p>
        </p:txBody>
      </p:sp>
      <p:sp>
        <p:nvSpPr>
          <p:cNvPr id="3" name="内容占位符 2">
            <a:extLst>
              <a:ext uri="{FF2B5EF4-FFF2-40B4-BE49-F238E27FC236}">
                <a16:creationId xmlns:a16="http://schemas.microsoft.com/office/drawing/2014/main" id="{E7CD6CBF-125C-4F46-A5BE-35173B3B72FB}"/>
              </a:ext>
            </a:extLst>
          </p:cNvPr>
          <p:cNvSpPr>
            <a:spLocks noGrp="1"/>
          </p:cNvSpPr>
          <p:nvPr>
            <p:ph idx="1"/>
          </p:nvPr>
        </p:nvSpPr>
        <p:spPr>
          <a:xfrm>
            <a:off x="114300" y="1066799"/>
            <a:ext cx="11976100" cy="5654675"/>
          </a:xfrm>
        </p:spPr>
        <p:txBody>
          <a:bodyPr>
            <a:normAutofit/>
          </a:bodyPr>
          <a:lstStyle/>
          <a:p>
            <a:pPr algn="l"/>
            <a:r>
              <a:rPr lang="zh-CN" altLang="en-US" dirty="0"/>
              <a:t>代码：数组拼接 </a:t>
            </a:r>
            <a:r>
              <a:rPr lang="en-US" altLang="zh-CN" dirty="0"/>
              <a:t>vs.</a:t>
            </a:r>
            <a:r>
              <a:rPr lang="zh-CN" altLang="en-US" dirty="0"/>
              <a:t>数组合并</a:t>
            </a:r>
            <a:endParaRPr lang="en-US" altLang="zh-CN" dirty="0"/>
          </a:p>
          <a:p>
            <a:pPr lvl="1"/>
            <a:r>
              <a:rPr lang="zh-CN" altLang="en-US" dirty="0"/>
              <a:t>数组拼接：</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数组合并：</a:t>
            </a:r>
          </a:p>
        </p:txBody>
      </p:sp>
      <p:sp>
        <p:nvSpPr>
          <p:cNvPr id="4" name="日期占位符 3">
            <a:extLst>
              <a:ext uri="{FF2B5EF4-FFF2-40B4-BE49-F238E27FC236}">
                <a16:creationId xmlns:a16="http://schemas.microsoft.com/office/drawing/2014/main" id="{3EF56357-0A8F-439E-AAAE-093ECC659C9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5AFC6FC-3DF7-4D9E-8257-F9DF845D91E3}"/>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AC289FF-BCFF-4F1B-A6F4-BD4FE562BFDA}"/>
              </a:ext>
            </a:extLst>
          </p:cNvPr>
          <p:cNvSpPr>
            <a:spLocks noGrp="1"/>
          </p:cNvSpPr>
          <p:nvPr>
            <p:ph type="sldNum" sz="quarter" idx="12"/>
          </p:nvPr>
        </p:nvSpPr>
        <p:spPr/>
        <p:txBody>
          <a:bodyPr/>
          <a:lstStyle/>
          <a:p>
            <a:fld id="{FCFDD3C4-94A6-478E-B255-076A99AD1EDC}" type="slidenum">
              <a:rPr lang="zh-CN" altLang="en-US" smtClean="0"/>
              <a:t>15</a:t>
            </a:fld>
            <a:endParaRPr lang="zh-CN" altLang="en-US"/>
          </a:p>
        </p:txBody>
      </p:sp>
      <p:sp>
        <p:nvSpPr>
          <p:cNvPr id="11" name="文本框 10">
            <a:extLst>
              <a:ext uri="{FF2B5EF4-FFF2-40B4-BE49-F238E27FC236}">
                <a16:creationId xmlns:a16="http://schemas.microsoft.com/office/drawing/2014/main" id="{4BCD7ECC-5DEF-49C3-B77D-334A6187C1CC}"/>
              </a:ext>
            </a:extLst>
          </p:cNvPr>
          <p:cNvSpPr txBox="1"/>
          <p:nvPr/>
        </p:nvSpPr>
        <p:spPr>
          <a:xfrm>
            <a:off x="213888" y="1862811"/>
            <a:ext cx="12412301" cy="2031325"/>
          </a:xfrm>
          <a:prstGeom prst="rect">
            <a:avLst/>
          </a:prstGeom>
          <a:noFill/>
        </p:spPr>
        <p:txBody>
          <a:bodyPr wrap="square">
            <a:spAutoFit/>
          </a:bodyPr>
          <a:lstStyle/>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operator+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newSize</a:t>
            </a:r>
            <a:r>
              <a:rPr lang="en-US" altLang="zh-CN" b="0" dirty="0">
                <a:solidFill>
                  <a:srgbClr val="000000"/>
                </a:solidFill>
                <a:effectLst/>
                <a:latin typeface="Consolas" panose="020B0609020204030204" pitchFamily="49" charset="0"/>
              </a:rPr>
              <a:t> = size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.size</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&lt;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.size</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a:t>
            </a:r>
            <a:r>
              <a:rPr lang="en-US" altLang="zh-CN" b="0" dirty="0" err="1">
                <a:solidFill>
                  <a:srgbClr val="000000"/>
                </a:solidFill>
                <a:effectLst/>
                <a:latin typeface="Consolas" panose="020B0609020204030204" pitchFamily="49" charset="0"/>
              </a:rPr>
              <a:t>push_back</a:t>
            </a:r>
            <a:r>
              <a:rPr lang="en-US" altLang="zh-CN" b="0" dirty="0">
                <a:solidFill>
                  <a:srgbClr val="000000"/>
                </a:solidFill>
                <a:effectLst/>
                <a:latin typeface="Consolas" panose="020B0609020204030204" pitchFamily="49" charset="0"/>
              </a:rPr>
              <a:t>(</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p:txBody>
      </p:sp>
      <p:sp>
        <p:nvSpPr>
          <p:cNvPr id="9" name="文本框 8">
            <a:extLst>
              <a:ext uri="{FF2B5EF4-FFF2-40B4-BE49-F238E27FC236}">
                <a16:creationId xmlns:a16="http://schemas.microsoft.com/office/drawing/2014/main" id="{AF2D2DA6-17B9-450C-ACEC-0B8BCE34EBD3}"/>
              </a:ext>
            </a:extLst>
          </p:cNvPr>
          <p:cNvSpPr txBox="1"/>
          <p:nvPr/>
        </p:nvSpPr>
        <p:spPr>
          <a:xfrm>
            <a:off x="745653" y="4327214"/>
            <a:ext cx="11223027" cy="2308324"/>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friend</a:t>
            </a:r>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operator||</a:t>
            </a:r>
            <a:r>
              <a:rPr lang="en-US" altLang="zh-CN" b="0" dirty="0">
                <a:solidFill>
                  <a:srgbClr val="000000"/>
                </a:solidFill>
                <a:effectLst/>
                <a:latin typeface="Consolas" panose="020B0609020204030204" pitchFamily="49" charset="0"/>
              </a:rPr>
              <a:t>(</a:t>
            </a:r>
            <a:r>
              <a:rPr lang="en-US" altLang="zh-CN" b="0" dirty="0" err="1">
                <a:solidFill>
                  <a:srgbClr val="2B91AF"/>
                </a:solidFill>
                <a:effectLst/>
                <a:latin typeface="Consolas" panose="020B0609020204030204" pitchFamily="49" charset="0"/>
              </a:rPr>
              <a:t>DynamicArray</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src</a:t>
            </a:r>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DynamicArray</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dst</a:t>
            </a:r>
            <a:r>
              <a:rPr lang="en-US" altLang="zh-CN" b="0" dirty="0">
                <a:solidFill>
                  <a:srgbClr val="000000"/>
                </a:solidFill>
                <a:effectLst/>
                <a:latin typeface="Consolas" panose="020B0609020204030204" pitchFamily="49" charset="0"/>
              </a:rPr>
              <a:t>) {</a:t>
            </a:r>
          </a:p>
          <a:p>
            <a:r>
              <a:rPr lang="en-US" altLang="zh-CN" b="0" dirty="0">
                <a:solidFill>
                  <a:srgbClr val="008000"/>
                </a:solidFill>
                <a:effectLst/>
                <a:latin typeface="Consolas" panose="020B0609020204030204" pitchFamily="49" charset="0"/>
              </a:rPr>
              <a:t>        // Sort</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std::sort(</a:t>
            </a:r>
            <a:r>
              <a:rPr lang="en-US" altLang="zh-CN" b="0" dirty="0" err="1">
                <a:solidFill>
                  <a:srgbClr val="808080"/>
                </a:solidFill>
                <a:effectLst/>
                <a:latin typeface="Consolas" panose="020B0609020204030204" pitchFamily="49" charset="0"/>
              </a:rPr>
              <a:t>src</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src</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 </a:t>
            </a:r>
            <a:r>
              <a:rPr lang="en-US" altLang="zh-CN" b="0" dirty="0" err="1">
                <a:solidFill>
                  <a:srgbClr val="808080"/>
                </a:solidFill>
                <a:effectLst/>
                <a:latin typeface="Consolas" panose="020B0609020204030204" pitchFamily="49" charset="0"/>
              </a:rPr>
              <a:t>src</a:t>
            </a:r>
            <a:r>
              <a:rPr lang="en-US" altLang="zh-CN" b="0" dirty="0" err="1">
                <a:solidFill>
                  <a:srgbClr val="000000"/>
                </a:solidFill>
                <a:effectLst/>
                <a:latin typeface="Consolas" panose="020B0609020204030204" pitchFamily="49" charset="0"/>
              </a:rPr>
              <a:t>.size</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std::sort(</a:t>
            </a:r>
            <a:r>
              <a:rPr lang="en-US" altLang="zh-CN" b="0" dirty="0" err="1">
                <a:solidFill>
                  <a:srgbClr val="808080"/>
                </a:solidFill>
                <a:effectLst/>
                <a:latin typeface="Consolas" panose="020B0609020204030204" pitchFamily="49" charset="0"/>
              </a:rPr>
              <a:t>dst</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dst</a:t>
            </a:r>
            <a:r>
              <a:rPr lang="en-US" altLang="zh-CN" b="0" dirty="0" err="1">
                <a:solidFill>
                  <a:srgbClr val="000000"/>
                </a:solidFill>
                <a:effectLst/>
                <a:latin typeface="Consolas" panose="020B0609020204030204" pitchFamily="49" charset="0"/>
              </a:rPr>
              <a:t>.arr</a:t>
            </a:r>
            <a:r>
              <a:rPr lang="en-US" altLang="zh-CN" b="0" dirty="0">
                <a:solidFill>
                  <a:srgbClr val="000000"/>
                </a:solidFill>
                <a:effectLst/>
                <a:latin typeface="Consolas" panose="020B0609020204030204" pitchFamily="49" charset="0"/>
              </a:rPr>
              <a:t> + </a:t>
            </a:r>
            <a:r>
              <a:rPr lang="en-US" altLang="zh-CN" b="0" dirty="0" err="1">
                <a:solidFill>
                  <a:srgbClr val="808080"/>
                </a:solidFill>
                <a:effectLst/>
                <a:latin typeface="Consolas" panose="020B0609020204030204" pitchFamily="49" charset="0"/>
              </a:rPr>
              <a:t>dst</a:t>
            </a:r>
            <a:r>
              <a:rPr lang="en-US" altLang="zh-CN" b="0" dirty="0" err="1">
                <a:solidFill>
                  <a:srgbClr val="000000"/>
                </a:solidFill>
                <a:effectLst/>
                <a:latin typeface="Consolas" panose="020B0609020204030204" pitchFamily="49" charset="0"/>
              </a:rPr>
              <a:t>.size</a:t>
            </a:r>
            <a:r>
              <a:rPr lang="en-US" altLang="zh-CN" b="0" dirty="0">
                <a:solidFill>
                  <a:srgbClr val="000000"/>
                </a:solidFill>
                <a:effectLst/>
                <a:latin typeface="Consolas" panose="020B0609020204030204" pitchFamily="49" charset="0"/>
              </a:rPr>
              <a:t>);</a:t>
            </a:r>
          </a:p>
          <a:p>
            <a:r>
              <a:rPr lang="en-US" altLang="zh-CN" b="0" dirty="0">
                <a:solidFill>
                  <a:srgbClr val="008000"/>
                </a:solidFill>
                <a:effectLst/>
                <a:latin typeface="Consolas" panose="020B0609020204030204" pitchFamily="49" charset="0"/>
              </a:rPr>
              <a:t>        // Merge code here</a:t>
            </a:r>
          </a:p>
          <a:p>
            <a:r>
              <a:rPr lang="en-US" altLang="zh-CN" b="0" dirty="0">
                <a:solidFill>
                  <a:srgbClr val="000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dst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59685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66EF1-DDAC-44B0-9812-6ADE81BEEC24}"/>
              </a:ext>
            </a:extLst>
          </p:cNvPr>
          <p:cNvSpPr>
            <a:spLocks noGrp="1"/>
          </p:cNvSpPr>
          <p:nvPr>
            <p:ph type="title"/>
          </p:nvPr>
        </p:nvSpPr>
        <p:spPr/>
        <p:txBody>
          <a:bodyPr>
            <a:normAutofit/>
          </a:bodyPr>
          <a:lstStyle/>
          <a:p>
            <a:r>
              <a:rPr lang="zh-CN" altLang="en-US" dirty="0"/>
              <a:t>题目</a:t>
            </a:r>
            <a:r>
              <a:rPr lang="en-US" altLang="zh-CN" dirty="0"/>
              <a:t>5</a:t>
            </a:r>
            <a:r>
              <a:rPr lang="zh-CN" altLang="en-US" dirty="0"/>
              <a:t>：</a:t>
            </a:r>
            <a:r>
              <a:rPr lang="zh-CN" altLang="en-US" b="0" i="0" dirty="0">
                <a:effectLst/>
                <a:latin typeface="-apple-system"/>
              </a:rPr>
              <a:t>运算符重载：坐标运算</a:t>
            </a:r>
            <a:endParaRPr lang="zh-CN" altLang="en-US" dirty="0"/>
          </a:p>
        </p:txBody>
      </p:sp>
      <p:sp>
        <p:nvSpPr>
          <p:cNvPr id="3" name="内容占位符 2">
            <a:extLst>
              <a:ext uri="{FF2B5EF4-FFF2-40B4-BE49-F238E27FC236}">
                <a16:creationId xmlns:a16="http://schemas.microsoft.com/office/drawing/2014/main" id="{FDBFE26A-B93F-4C6D-9113-D577238EEDD4}"/>
              </a:ext>
            </a:extLst>
          </p:cNvPr>
          <p:cNvSpPr>
            <a:spLocks noGrp="1"/>
          </p:cNvSpPr>
          <p:nvPr>
            <p:ph idx="1"/>
          </p:nvPr>
        </p:nvSpPr>
        <p:spPr/>
        <p:txBody>
          <a:bodyPr/>
          <a:lstStyle/>
          <a:p>
            <a:r>
              <a:rPr lang="zh-CN" altLang="en-US" dirty="0"/>
              <a:t>题目：</a:t>
            </a:r>
            <a:endParaRPr lang="en-US" altLang="zh-CN" dirty="0"/>
          </a:p>
          <a:p>
            <a:pPr lvl="1"/>
            <a:r>
              <a:rPr lang="zh-CN" altLang="en-US" dirty="0"/>
              <a:t>请创建一个名为</a:t>
            </a:r>
            <a:r>
              <a:rPr lang="en-US" altLang="zh-CN" dirty="0"/>
              <a:t>Point</a:t>
            </a:r>
            <a:r>
              <a:rPr lang="zh-CN" altLang="en-US" dirty="0"/>
              <a:t>和一个名为</a:t>
            </a:r>
            <a:r>
              <a:rPr lang="en-US" altLang="zh-CN" dirty="0"/>
              <a:t>Polar</a:t>
            </a:r>
            <a:r>
              <a:rPr lang="zh-CN" altLang="en-US" dirty="0"/>
              <a:t>的类，分别用于表示笛卡尔坐标和极坐标下的点。实现这两个类的加和减法</a:t>
            </a:r>
            <a:r>
              <a:rPr lang="en-US" altLang="zh-CN" dirty="0"/>
              <a:t>,</a:t>
            </a:r>
            <a:r>
              <a:rPr lang="zh-CN" altLang="en-US" dirty="0"/>
              <a:t>需要重载加法运算符</a:t>
            </a:r>
            <a:r>
              <a:rPr lang="en-US" altLang="zh-CN" dirty="0"/>
              <a:t>+</a:t>
            </a:r>
            <a:r>
              <a:rPr lang="zh-CN" altLang="en-US" dirty="0"/>
              <a:t>和减法运算符</a:t>
            </a:r>
            <a:r>
              <a:rPr lang="en-US" altLang="zh-CN" dirty="0"/>
              <a:t>-</a:t>
            </a:r>
            <a:r>
              <a:rPr lang="zh-CN" altLang="en-US" dirty="0"/>
              <a:t>，以便能够进行笛卡尔坐标和极坐标的加减运算。</a:t>
            </a:r>
            <a:endParaRPr lang="en-US" altLang="zh-CN" dirty="0"/>
          </a:p>
          <a:p>
            <a:r>
              <a:rPr lang="zh-CN" altLang="en-US" dirty="0"/>
              <a:t>思路：</a:t>
            </a:r>
            <a:endParaRPr lang="en-US" altLang="zh-CN" dirty="0"/>
          </a:p>
          <a:p>
            <a:pPr lvl="1"/>
            <a:r>
              <a:rPr lang="zh-CN" altLang="en-US" dirty="0"/>
              <a:t>创建</a:t>
            </a:r>
            <a:r>
              <a:rPr lang="en-US" altLang="zh-CN" dirty="0"/>
              <a:t>Point</a:t>
            </a:r>
            <a:r>
              <a:rPr lang="zh-CN" altLang="en-US" dirty="0"/>
              <a:t>和</a:t>
            </a:r>
            <a:r>
              <a:rPr lang="en-US" altLang="zh-CN" dirty="0"/>
              <a:t>Polar</a:t>
            </a:r>
            <a:r>
              <a:rPr lang="zh-CN" altLang="en-US" dirty="0"/>
              <a:t>类，并且定义其互相转换（这里可以是</a:t>
            </a:r>
            <a:r>
              <a:rPr lang="zh-CN" altLang="en-US" b="1" dirty="0"/>
              <a:t>构造函数</a:t>
            </a:r>
            <a:r>
              <a:rPr lang="zh-CN" altLang="en-US" dirty="0"/>
              <a:t>，可以是</a:t>
            </a:r>
            <a:r>
              <a:rPr lang="zh-CN" altLang="en-US" b="1" dirty="0"/>
              <a:t>赋值运算符重载</a:t>
            </a:r>
            <a:r>
              <a:rPr lang="zh-CN" altLang="en-US" dirty="0"/>
              <a:t>，也可以是</a:t>
            </a:r>
            <a:r>
              <a:rPr lang="zh-CN" altLang="en-US" b="1" dirty="0"/>
              <a:t>类型运算符重载</a:t>
            </a:r>
            <a:r>
              <a:rPr lang="zh-CN" altLang="en-US" dirty="0"/>
              <a:t>）的函数；</a:t>
            </a:r>
            <a:endParaRPr lang="en-US" altLang="zh-CN" dirty="0"/>
          </a:p>
          <a:p>
            <a:pPr lvl="1"/>
            <a:r>
              <a:rPr lang="zh-CN" altLang="en-US" dirty="0"/>
              <a:t>总是将所有的输入都存储为</a:t>
            </a:r>
            <a:r>
              <a:rPr lang="en-US" altLang="zh-CN" dirty="0"/>
              <a:t>Point</a:t>
            </a:r>
            <a:r>
              <a:rPr lang="zh-CN" altLang="en-US" dirty="0"/>
              <a:t>类，如果输入为</a:t>
            </a:r>
            <a:r>
              <a:rPr lang="en-US" altLang="zh-CN" dirty="0"/>
              <a:t>Polar</a:t>
            </a:r>
            <a:r>
              <a:rPr lang="zh-CN" altLang="en-US" dirty="0"/>
              <a:t>类型，将其转换后存储为</a:t>
            </a:r>
            <a:r>
              <a:rPr lang="en-US" altLang="zh-CN" dirty="0"/>
              <a:t>Point</a:t>
            </a:r>
            <a:r>
              <a:rPr lang="zh-CN" altLang="en-US" dirty="0"/>
              <a:t>类；</a:t>
            </a:r>
            <a:endParaRPr lang="en-US" altLang="zh-CN" dirty="0"/>
          </a:p>
          <a:p>
            <a:pPr lvl="1"/>
            <a:r>
              <a:rPr lang="zh-CN" altLang="en-US" dirty="0"/>
              <a:t>输出时分别把</a:t>
            </a:r>
            <a:r>
              <a:rPr lang="en-US" altLang="zh-CN" dirty="0"/>
              <a:t>Point</a:t>
            </a:r>
            <a:r>
              <a:rPr lang="zh-CN" altLang="en-US" dirty="0"/>
              <a:t>类对象输出，然后将其转换为</a:t>
            </a:r>
            <a:r>
              <a:rPr lang="en-US" altLang="zh-CN" dirty="0"/>
              <a:t>Polar</a:t>
            </a:r>
            <a:r>
              <a:rPr lang="zh-CN" altLang="en-US" dirty="0"/>
              <a:t>类对象输出。</a:t>
            </a:r>
          </a:p>
        </p:txBody>
      </p:sp>
      <p:sp>
        <p:nvSpPr>
          <p:cNvPr id="4" name="日期占位符 3">
            <a:extLst>
              <a:ext uri="{FF2B5EF4-FFF2-40B4-BE49-F238E27FC236}">
                <a16:creationId xmlns:a16="http://schemas.microsoft.com/office/drawing/2014/main" id="{E2823DF9-6A63-404B-A8A7-2A1DBFFB0325}"/>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2809801A-3227-4F3C-97C0-42B822081085}"/>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C07077EB-927B-45FB-9B20-470E551FCD27}"/>
              </a:ext>
            </a:extLst>
          </p:cNvPr>
          <p:cNvSpPr>
            <a:spLocks noGrp="1"/>
          </p:cNvSpPr>
          <p:nvPr>
            <p:ph type="sldNum" sz="quarter" idx="12"/>
          </p:nvPr>
        </p:nvSpPr>
        <p:spPr/>
        <p:txBody>
          <a:bodyPr/>
          <a:lstStyle/>
          <a:p>
            <a:fld id="{FCFDD3C4-94A6-478E-B255-076A99AD1EDC}" type="slidenum">
              <a:rPr lang="zh-CN" altLang="en-US" smtClean="0"/>
              <a:t>16</a:t>
            </a:fld>
            <a:endParaRPr lang="zh-CN" altLang="en-US"/>
          </a:p>
        </p:txBody>
      </p:sp>
    </p:spTree>
    <p:extLst>
      <p:ext uri="{BB962C8B-B14F-4D97-AF65-F5344CB8AC3E}">
        <p14:creationId xmlns:p14="http://schemas.microsoft.com/office/powerpoint/2010/main" val="3880995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66EF1-DDAC-44B0-9812-6ADE81BEEC24}"/>
              </a:ext>
            </a:extLst>
          </p:cNvPr>
          <p:cNvSpPr>
            <a:spLocks noGrp="1"/>
          </p:cNvSpPr>
          <p:nvPr>
            <p:ph type="title"/>
          </p:nvPr>
        </p:nvSpPr>
        <p:spPr/>
        <p:txBody>
          <a:bodyPr>
            <a:normAutofit/>
          </a:bodyPr>
          <a:lstStyle/>
          <a:p>
            <a:r>
              <a:rPr lang="zh-CN" altLang="en-US" dirty="0"/>
              <a:t>题目</a:t>
            </a:r>
            <a:r>
              <a:rPr lang="en-US" altLang="zh-CN" dirty="0"/>
              <a:t>5</a:t>
            </a:r>
            <a:r>
              <a:rPr lang="zh-CN" altLang="en-US" dirty="0"/>
              <a:t>：</a:t>
            </a:r>
            <a:r>
              <a:rPr lang="zh-CN" altLang="en-US" b="0" i="0" dirty="0">
                <a:effectLst/>
                <a:latin typeface="-apple-system"/>
              </a:rPr>
              <a:t>运算符重载：坐标运算</a:t>
            </a:r>
            <a:endParaRPr lang="zh-CN" altLang="en-US" dirty="0"/>
          </a:p>
        </p:txBody>
      </p:sp>
      <p:sp>
        <p:nvSpPr>
          <p:cNvPr id="3" name="内容占位符 2">
            <a:extLst>
              <a:ext uri="{FF2B5EF4-FFF2-40B4-BE49-F238E27FC236}">
                <a16:creationId xmlns:a16="http://schemas.microsoft.com/office/drawing/2014/main" id="{FDBFE26A-B93F-4C6D-9113-D577238EEDD4}"/>
              </a:ext>
            </a:extLst>
          </p:cNvPr>
          <p:cNvSpPr>
            <a:spLocks noGrp="1"/>
          </p:cNvSpPr>
          <p:nvPr>
            <p:ph idx="1"/>
          </p:nvPr>
        </p:nvSpPr>
        <p:spPr/>
        <p:txBody>
          <a:bodyPr/>
          <a:lstStyle/>
          <a:p>
            <a:r>
              <a:rPr lang="zh-CN" altLang="en-US" dirty="0"/>
              <a:t>代码：</a:t>
            </a:r>
            <a:endParaRPr lang="en-US" altLang="zh-CN" dirty="0"/>
          </a:p>
        </p:txBody>
      </p:sp>
      <p:sp>
        <p:nvSpPr>
          <p:cNvPr id="4" name="日期占位符 3">
            <a:extLst>
              <a:ext uri="{FF2B5EF4-FFF2-40B4-BE49-F238E27FC236}">
                <a16:creationId xmlns:a16="http://schemas.microsoft.com/office/drawing/2014/main" id="{E2823DF9-6A63-404B-A8A7-2A1DBFFB0325}"/>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2809801A-3227-4F3C-97C0-42B822081085}"/>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C07077EB-927B-45FB-9B20-470E551FCD27}"/>
              </a:ext>
            </a:extLst>
          </p:cNvPr>
          <p:cNvSpPr>
            <a:spLocks noGrp="1"/>
          </p:cNvSpPr>
          <p:nvPr>
            <p:ph type="sldNum" sz="quarter" idx="12"/>
          </p:nvPr>
        </p:nvSpPr>
        <p:spPr/>
        <p:txBody>
          <a:bodyPr/>
          <a:lstStyle/>
          <a:p>
            <a:fld id="{FCFDD3C4-94A6-478E-B255-076A99AD1EDC}" type="slidenum">
              <a:rPr lang="zh-CN" altLang="en-US" smtClean="0"/>
              <a:t>17</a:t>
            </a:fld>
            <a:endParaRPr lang="zh-CN" altLang="en-US"/>
          </a:p>
        </p:txBody>
      </p:sp>
      <p:sp>
        <p:nvSpPr>
          <p:cNvPr id="8" name="文本框 7">
            <a:extLst>
              <a:ext uri="{FF2B5EF4-FFF2-40B4-BE49-F238E27FC236}">
                <a16:creationId xmlns:a16="http://schemas.microsoft.com/office/drawing/2014/main" id="{10E92E26-BD80-47CA-95EA-A49567B28BEB}"/>
              </a:ext>
            </a:extLst>
          </p:cNvPr>
          <p:cNvSpPr txBox="1"/>
          <p:nvPr/>
        </p:nvSpPr>
        <p:spPr>
          <a:xfrm>
            <a:off x="1716574" y="1243924"/>
            <a:ext cx="7472693" cy="5355312"/>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Polar</a:t>
            </a:r>
            <a:r>
              <a:rPr lang="en-US" altLang="zh-CN" b="0" dirty="0">
                <a:solidFill>
                  <a:srgbClr val="000000"/>
                </a:solidFill>
                <a:effectLst/>
                <a:latin typeface="Consolas" panose="020B0609020204030204" pitchFamily="49" charset="0"/>
              </a:rPr>
              <a:t>;</a:t>
            </a:r>
          </a:p>
          <a:p>
            <a:br>
              <a:rPr lang="en-US" altLang="zh-CN" b="0" dirty="0">
                <a:solidFill>
                  <a:srgbClr val="000000"/>
                </a:solidFill>
                <a:effectLst/>
                <a:latin typeface="Consolas" panose="020B0609020204030204" pitchFamily="49" charset="0"/>
              </a:rPr>
            </a:br>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00"/>
                </a:solidFill>
                <a:effectLst/>
                <a:latin typeface="Consolas" panose="020B0609020204030204" pitchFamily="49" charset="0"/>
              </a:rPr>
              <a:t> {</a:t>
            </a:r>
          </a:p>
          <a:p>
            <a:r>
              <a:rPr lang="en-US" altLang="zh-CN" b="0" dirty="0">
                <a:solidFill>
                  <a:srgbClr val="0000FF"/>
                </a:solidFill>
                <a:effectLst/>
                <a:latin typeface="Consolas" panose="020B0609020204030204" pitchFamily="49" charset="0"/>
              </a:rPr>
              <a:t>private:</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000000"/>
                </a:solidFill>
                <a:effectLst/>
                <a:latin typeface="Consolas" panose="020B0609020204030204" pitchFamily="49" charset="0"/>
              </a:rPr>
              <a:t> x;</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000000"/>
                </a:solidFill>
                <a:effectLst/>
                <a:latin typeface="Consolas" panose="020B0609020204030204" pitchFamily="49" charset="0"/>
              </a:rPr>
              <a:t> y;</a:t>
            </a:r>
          </a:p>
          <a:p>
            <a:br>
              <a:rPr lang="en-US" altLang="zh-CN" b="0" dirty="0">
                <a:solidFill>
                  <a:srgbClr val="000000"/>
                </a:solidFill>
                <a:effectLst/>
                <a:latin typeface="Consolas" panose="020B0609020204030204" pitchFamily="49" charset="0"/>
              </a:rPr>
            </a:br>
            <a:r>
              <a:rPr lang="en-US" altLang="zh-CN" b="0" dirty="0">
                <a:solidFill>
                  <a:srgbClr val="0000FF"/>
                </a:solidFill>
                <a:effectLst/>
                <a:latin typeface="Consolas" panose="020B0609020204030204" pitchFamily="49" charset="0"/>
              </a:rPr>
              <a:t>public:</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Point(</a:t>
            </a:r>
            <a:r>
              <a:rPr lang="en-US" altLang="zh-CN" b="0" dirty="0">
                <a:solidFill>
                  <a:srgbClr val="0000FF"/>
                </a:solidFill>
                <a:effectLst/>
                <a:latin typeface="Consolas" panose="020B0609020204030204" pitchFamily="49" charset="0"/>
              </a:rPr>
              <a:t>float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x</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y</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 x(</a:t>
            </a:r>
            <a:r>
              <a:rPr lang="en-US" altLang="zh-CN" b="0" dirty="0">
                <a:solidFill>
                  <a:srgbClr val="808080"/>
                </a:solidFill>
                <a:effectLst/>
                <a:latin typeface="Consolas" panose="020B0609020204030204" pitchFamily="49" charset="0"/>
              </a:rPr>
              <a:t>x</a:t>
            </a:r>
            <a:r>
              <a:rPr lang="en-US" altLang="zh-CN" b="0" dirty="0">
                <a:solidFill>
                  <a:srgbClr val="000000"/>
                </a:solidFill>
                <a:effectLst/>
                <a:latin typeface="Consolas" panose="020B0609020204030204" pitchFamily="49" charset="0"/>
              </a:rPr>
              <a:t>), y(</a:t>
            </a:r>
            <a:r>
              <a:rPr lang="en-US" altLang="zh-CN" b="0" dirty="0">
                <a:solidFill>
                  <a:srgbClr val="808080"/>
                </a:solidFill>
                <a:effectLst/>
                <a:latin typeface="Consolas" panose="020B0609020204030204" pitchFamily="49" charset="0"/>
              </a:rPr>
              <a:t>y</a:t>
            </a:r>
            <a:r>
              <a:rPr lang="en-US" altLang="zh-CN" b="0" dirty="0">
                <a:solidFill>
                  <a:srgbClr val="000000"/>
                </a:solidFill>
                <a:effectLst/>
                <a:latin typeface="Consolas" panose="020B0609020204030204" pitchFamily="49" charset="0"/>
              </a:rPr>
              <a:t>) {}</a:t>
            </a:r>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    Point(</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 : x(</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.x</a:t>
            </a:r>
            <a:r>
              <a:rPr lang="en-US" altLang="zh-CN" b="0" dirty="0">
                <a:solidFill>
                  <a:srgbClr val="000000"/>
                </a:solidFill>
                <a:effectLst/>
                <a:latin typeface="Consolas" panose="020B0609020204030204" pitchFamily="49" charset="0"/>
              </a:rPr>
              <a:t>), y(</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.y</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Point(</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Polar</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operator+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00"/>
                </a:solidFill>
                <a:effectLst/>
                <a:latin typeface="Consolas" panose="020B0609020204030204" pitchFamily="49" charset="0"/>
              </a:rPr>
              <a:t>(x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.x</a:t>
            </a:r>
            <a:r>
              <a:rPr lang="en-US" altLang="zh-CN" b="0" dirty="0">
                <a:solidFill>
                  <a:srgbClr val="000000"/>
                </a:solidFill>
                <a:effectLst/>
                <a:latin typeface="Consolas" panose="020B0609020204030204" pitchFamily="49" charset="0"/>
              </a:rPr>
              <a:t>, y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.y</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operator-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00"/>
                </a:solidFill>
                <a:effectLst/>
                <a:latin typeface="Consolas" panose="020B0609020204030204" pitchFamily="49" charset="0"/>
              </a:rPr>
              <a:t>(x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.x</a:t>
            </a:r>
            <a:r>
              <a:rPr lang="en-US" altLang="zh-CN" b="0" dirty="0">
                <a:solidFill>
                  <a:srgbClr val="000000"/>
                </a:solidFill>
                <a:effectLst/>
                <a:latin typeface="Consolas" panose="020B0609020204030204" pitchFamily="49" charset="0"/>
              </a:rPr>
              <a:t>, y - </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.y</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operator</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Polar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7165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66EF1-DDAC-44B0-9812-6ADE81BEEC24}"/>
              </a:ext>
            </a:extLst>
          </p:cNvPr>
          <p:cNvSpPr>
            <a:spLocks noGrp="1"/>
          </p:cNvSpPr>
          <p:nvPr>
            <p:ph type="title"/>
          </p:nvPr>
        </p:nvSpPr>
        <p:spPr/>
        <p:txBody>
          <a:bodyPr>
            <a:normAutofit/>
          </a:bodyPr>
          <a:lstStyle/>
          <a:p>
            <a:r>
              <a:rPr lang="zh-CN" altLang="en-US" dirty="0"/>
              <a:t>题目</a:t>
            </a:r>
            <a:r>
              <a:rPr lang="en-US" altLang="zh-CN" dirty="0"/>
              <a:t>5</a:t>
            </a:r>
            <a:r>
              <a:rPr lang="zh-CN" altLang="en-US" dirty="0"/>
              <a:t>：</a:t>
            </a:r>
            <a:r>
              <a:rPr lang="zh-CN" altLang="en-US" b="0" i="0" dirty="0">
                <a:effectLst/>
                <a:latin typeface="-apple-system"/>
              </a:rPr>
              <a:t>运算符重载：坐标运算</a:t>
            </a:r>
            <a:endParaRPr lang="zh-CN" altLang="en-US" dirty="0"/>
          </a:p>
        </p:txBody>
      </p:sp>
      <p:sp>
        <p:nvSpPr>
          <p:cNvPr id="3" name="内容占位符 2">
            <a:extLst>
              <a:ext uri="{FF2B5EF4-FFF2-40B4-BE49-F238E27FC236}">
                <a16:creationId xmlns:a16="http://schemas.microsoft.com/office/drawing/2014/main" id="{FDBFE26A-B93F-4C6D-9113-D577238EEDD4}"/>
              </a:ext>
            </a:extLst>
          </p:cNvPr>
          <p:cNvSpPr>
            <a:spLocks noGrp="1"/>
          </p:cNvSpPr>
          <p:nvPr>
            <p:ph idx="1"/>
          </p:nvPr>
        </p:nvSpPr>
        <p:spPr/>
        <p:txBody>
          <a:bodyPr/>
          <a:lstStyle/>
          <a:p>
            <a:r>
              <a:rPr lang="zh-CN" altLang="en-US" dirty="0"/>
              <a:t>代码：</a:t>
            </a:r>
            <a:endParaRPr lang="en-US" altLang="zh-CN" dirty="0"/>
          </a:p>
        </p:txBody>
      </p:sp>
      <p:sp>
        <p:nvSpPr>
          <p:cNvPr id="4" name="日期占位符 3">
            <a:extLst>
              <a:ext uri="{FF2B5EF4-FFF2-40B4-BE49-F238E27FC236}">
                <a16:creationId xmlns:a16="http://schemas.microsoft.com/office/drawing/2014/main" id="{E2823DF9-6A63-404B-A8A7-2A1DBFFB0325}"/>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2809801A-3227-4F3C-97C0-42B822081085}"/>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C07077EB-927B-45FB-9B20-470E551FCD27}"/>
              </a:ext>
            </a:extLst>
          </p:cNvPr>
          <p:cNvSpPr>
            <a:spLocks noGrp="1"/>
          </p:cNvSpPr>
          <p:nvPr>
            <p:ph type="sldNum" sz="quarter" idx="12"/>
          </p:nvPr>
        </p:nvSpPr>
        <p:spPr/>
        <p:txBody>
          <a:bodyPr/>
          <a:lstStyle/>
          <a:p>
            <a:fld id="{FCFDD3C4-94A6-478E-B255-076A99AD1EDC}" type="slidenum">
              <a:rPr lang="zh-CN" altLang="en-US" smtClean="0"/>
              <a:t>18</a:t>
            </a:fld>
            <a:endParaRPr lang="zh-CN" altLang="en-US"/>
          </a:p>
        </p:txBody>
      </p:sp>
      <p:sp>
        <p:nvSpPr>
          <p:cNvPr id="8" name="文本框 7">
            <a:extLst>
              <a:ext uri="{FF2B5EF4-FFF2-40B4-BE49-F238E27FC236}">
                <a16:creationId xmlns:a16="http://schemas.microsoft.com/office/drawing/2014/main" id="{10E92E26-BD80-47CA-95EA-A49567B28BEB}"/>
              </a:ext>
            </a:extLst>
          </p:cNvPr>
          <p:cNvSpPr txBox="1"/>
          <p:nvPr/>
        </p:nvSpPr>
        <p:spPr>
          <a:xfrm>
            <a:off x="313287" y="1582340"/>
            <a:ext cx="10840582" cy="3139321"/>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Polar</a:t>
            </a:r>
            <a:r>
              <a:rPr lang="en-US" altLang="zh-CN" b="0" dirty="0">
                <a:solidFill>
                  <a:srgbClr val="000000"/>
                </a:solidFill>
                <a:effectLst/>
                <a:latin typeface="Consolas" panose="020B0609020204030204" pitchFamily="49" charset="0"/>
              </a:rPr>
              <a:t> {</a:t>
            </a:r>
          </a:p>
          <a:p>
            <a:r>
              <a:rPr lang="en-US" altLang="zh-CN" b="0" dirty="0">
                <a:solidFill>
                  <a:srgbClr val="0000FF"/>
                </a:solidFill>
                <a:effectLst/>
                <a:latin typeface="Consolas" panose="020B0609020204030204" pitchFamily="49" charset="0"/>
              </a:rPr>
              <a:t>private:</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000000"/>
                </a:solidFill>
                <a:effectLst/>
                <a:latin typeface="Consolas" panose="020B0609020204030204" pitchFamily="49" charset="0"/>
              </a:rPr>
              <a:t> r;</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000000"/>
                </a:solidFill>
                <a:effectLst/>
                <a:latin typeface="Consolas" panose="020B0609020204030204" pitchFamily="49" charset="0"/>
              </a:rPr>
              <a:t> theta;</a:t>
            </a:r>
          </a:p>
          <a:p>
            <a:br>
              <a:rPr lang="en-US" altLang="zh-CN" b="0" dirty="0">
                <a:solidFill>
                  <a:srgbClr val="000000"/>
                </a:solidFill>
                <a:effectLst/>
                <a:latin typeface="Consolas" panose="020B0609020204030204" pitchFamily="49" charset="0"/>
              </a:rPr>
            </a:br>
            <a:r>
              <a:rPr lang="en-US" altLang="zh-CN" b="0" dirty="0">
                <a:solidFill>
                  <a:srgbClr val="0000FF"/>
                </a:solidFill>
                <a:effectLst/>
                <a:latin typeface="Consolas" panose="020B0609020204030204" pitchFamily="49" charset="0"/>
              </a:rPr>
              <a:t>public:</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Polar(</a:t>
            </a:r>
            <a:r>
              <a:rPr lang="en-US" altLang="zh-CN" b="0" dirty="0">
                <a:solidFill>
                  <a:srgbClr val="0000FF"/>
                </a:solidFill>
                <a:effectLst/>
                <a:latin typeface="Consolas" panose="020B0609020204030204" pitchFamily="49" charset="0"/>
              </a:rPr>
              <a:t>float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r</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float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theta</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 r(</a:t>
            </a:r>
            <a:r>
              <a:rPr lang="en-US" altLang="zh-CN" b="0" dirty="0">
                <a:solidFill>
                  <a:srgbClr val="808080"/>
                </a:solidFill>
                <a:effectLst/>
                <a:latin typeface="Consolas" panose="020B0609020204030204" pitchFamily="49" charset="0"/>
              </a:rPr>
              <a:t>r</a:t>
            </a:r>
            <a:r>
              <a:rPr lang="en-US" altLang="zh-CN" b="0" dirty="0">
                <a:solidFill>
                  <a:srgbClr val="000000"/>
                </a:solidFill>
                <a:effectLst/>
                <a:latin typeface="Consolas" panose="020B0609020204030204" pitchFamily="49" charset="0"/>
              </a:rPr>
              <a:t>), theta(</a:t>
            </a:r>
            <a:r>
              <a:rPr lang="en-US" altLang="zh-CN" b="0" dirty="0">
                <a:solidFill>
                  <a:srgbClr val="808080"/>
                </a:solidFill>
                <a:effectLst/>
                <a:latin typeface="Consolas" panose="020B0609020204030204" pitchFamily="49" charset="0"/>
              </a:rPr>
              <a:t>theta</a:t>
            </a:r>
            <a:r>
              <a:rPr lang="en-US" altLang="zh-CN" b="0" dirty="0">
                <a:solidFill>
                  <a:srgbClr val="000000"/>
                </a:solidFill>
                <a:effectLst/>
                <a:latin typeface="Consolas" panose="020B0609020204030204" pitchFamily="49" charset="0"/>
              </a:rPr>
              <a:t>) {}</a:t>
            </a:r>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    Polar(</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Polar</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 : r(</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.r</a:t>
            </a:r>
            <a:r>
              <a:rPr lang="en-US" altLang="zh-CN" b="0" dirty="0">
                <a:solidFill>
                  <a:srgbClr val="000000"/>
                </a:solidFill>
                <a:effectLst/>
                <a:latin typeface="Consolas" panose="020B0609020204030204" pitchFamily="49" charset="0"/>
              </a:rPr>
              <a:t>), theta(</a:t>
            </a:r>
            <a:r>
              <a:rPr lang="en-US" altLang="zh-CN" b="0" dirty="0" err="1">
                <a:solidFill>
                  <a:srgbClr val="808080"/>
                </a:solidFill>
                <a:effectLst/>
                <a:latin typeface="Consolas" panose="020B0609020204030204" pitchFamily="49" charset="0"/>
              </a:rPr>
              <a:t>other</a:t>
            </a:r>
            <a:r>
              <a:rPr lang="en-US" altLang="zh-CN" b="0" dirty="0" err="1">
                <a:solidFill>
                  <a:srgbClr val="000000"/>
                </a:solidFill>
                <a:effectLst/>
                <a:latin typeface="Consolas" panose="020B0609020204030204" pitchFamily="49" charset="0"/>
              </a:rPr>
              <a:t>.theta</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Polar(</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other</a:t>
            </a:r>
            <a:r>
              <a:rPr lang="en-US" altLang="zh-CN" b="0" dirty="0">
                <a:solidFill>
                  <a:srgbClr val="000000"/>
                </a:solidFill>
                <a:effectLst/>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0" dirty="0">
                <a:solidFill>
                  <a:srgbClr val="0000FF"/>
                </a:solidFill>
                <a:effectLst/>
                <a:latin typeface="Consolas" panose="020B0609020204030204" pitchFamily="49" charset="0"/>
              </a:rPr>
              <a:t>operator</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Point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const</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a:p>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00641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66EF1-DDAC-44B0-9812-6ADE81BEEC24}"/>
              </a:ext>
            </a:extLst>
          </p:cNvPr>
          <p:cNvSpPr>
            <a:spLocks noGrp="1"/>
          </p:cNvSpPr>
          <p:nvPr>
            <p:ph type="title"/>
          </p:nvPr>
        </p:nvSpPr>
        <p:spPr/>
        <p:txBody>
          <a:bodyPr>
            <a:normAutofit/>
          </a:bodyPr>
          <a:lstStyle/>
          <a:p>
            <a:r>
              <a:rPr lang="zh-CN" altLang="en-US" dirty="0"/>
              <a:t>题目</a:t>
            </a:r>
            <a:r>
              <a:rPr lang="en-US" altLang="zh-CN" dirty="0"/>
              <a:t>5</a:t>
            </a:r>
            <a:r>
              <a:rPr lang="zh-CN" altLang="en-US" dirty="0"/>
              <a:t>：</a:t>
            </a:r>
            <a:r>
              <a:rPr lang="zh-CN" altLang="en-US" b="0" i="0" dirty="0">
                <a:effectLst/>
                <a:latin typeface="-apple-system"/>
              </a:rPr>
              <a:t>运算符重载：坐标运算</a:t>
            </a:r>
            <a:endParaRPr lang="zh-CN" altLang="en-US" dirty="0"/>
          </a:p>
        </p:txBody>
      </p:sp>
      <p:sp>
        <p:nvSpPr>
          <p:cNvPr id="3" name="内容占位符 2">
            <a:extLst>
              <a:ext uri="{FF2B5EF4-FFF2-40B4-BE49-F238E27FC236}">
                <a16:creationId xmlns:a16="http://schemas.microsoft.com/office/drawing/2014/main" id="{FDBFE26A-B93F-4C6D-9113-D577238EEDD4}"/>
              </a:ext>
            </a:extLst>
          </p:cNvPr>
          <p:cNvSpPr>
            <a:spLocks noGrp="1"/>
          </p:cNvSpPr>
          <p:nvPr>
            <p:ph idx="1"/>
          </p:nvPr>
        </p:nvSpPr>
        <p:spPr/>
        <p:txBody>
          <a:bodyPr/>
          <a:lstStyle/>
          <a:p>
            <a:r>
              <a:rPr lang="zh-CN" altLang="en-US" dirty="0"/>
              <a:t>代码：</a:t>
            </a:r>
            <a:endParaRPr lang="en-US" altLang="zh-CN" dirty="0"/>
          </a:p>
        </p:txBody>
      </p:sp>
      <p:sp>
        <p:nvSpPr>
          <p:cNvPr id="4" name="日期占位符 3">
            <a:extLst>
              <a:ext uri="{FF2B5EF4-FFF2-40B4-BE49-F238E27FC236}">
                <a16:creationId xmlns:a16="http://schemas.microsoft.com/office/drawing/2014/main" id="{E2823DF9-6A63-404B-A8A7-2A1DBFFB0325}"/>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2809801A-3227-4F3C-97C0-42B822081085}"/>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C07077EB-927B-45FB-9B20-470E551FCD27}"/>
              </a:ext>
            </a:extLst>
          </p:cNvPr>
          <p:cNvSpPr>
            <a:spLocks noGrp="1"/>
          </p:cNvSpPr>
          <p:nvPr>
            <p:ph type="sldNum" sz="quarter" idx="12"/>
          </p:nvPr>
        </p:nvSpPr>
        <p:spPr/>
        <p:txBody>
          <a:bodyPr/>
          <a:lstStyle/>
          <a:p>
            <a:fld id="{FCFDD3C4-94A6-478E-B255-076A99AD1EDC}" type="slidenum">
              <a:rPr lang="zh-CN" altLang="en-US" smtClean="0"/>
              <a:t>19</a:t>
            </a:fld>
            <a:endParaRPr lang="zh-CN" altLang="en-US"/>
          </a:p>
        </p:txBody>
      </p:sp>
      <p:sp>
        <p:nvSpPr>
          <p:cNvPr id="8" name="文本框 7">
            <a:extLst>
              <a:ext uri="{FF2B5EF4-FFF2-40B4-BE49-F238E27FC236}">
                <a16:creationId xmlns:a16="http://schemas.microsoft.com/office/drawing/2014/main" id="{10E92E26-BD80-47CA-95EA-A49567B28BEB}"/>
              </a:ext>
            </a:extLst>
          </p:cNvPr>
          <p:cNvSpPr txBox="1"/>
          <p:nvPr/>
        </p:nvSpPr>
        <p:spPr>
          <a:xfrm>
            <a:off x="313287" y="1582340"/>
            <a:ext cx="10840582" cy="3416320"/>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main() {</a:t>
            </a:r>
          </a:p>
          <a:p>
            <a:r>
              <a:rPr lang="en-US" altLang="zh-CN" b="0" dirty="0">
                <a:solidFill>
                  <a:srgbClr val="000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 </a:t>
            </a:r>
            <a:r>
              <a:rPr lang="zh-CN" altLang="en-US" b="0" dirty="0">
                <a:solidFill>
                  <a:srgbClr val="008000"/>
                </a:solidFill>
                <a:effectLst/>
                <a:latin typeface="Consolas" panose="020B0609020204030204" pitchFamily="49" charset="0"/>
              </a:rPr>
              <a:t>读取输入并且都转换为</a:t>
            </a:r>
            <a:r>
              <a:rPr lang="en-US" altLang="zh-CN" b="0" dirty="0">
                <a:solidFill>
                  <a:srgbClr val="008000"/>
                </a:solidFill>
                <a:effectLst/>
                <a:latin typeface="Consolas" panose="020B0609020204030204" pitchFamily="49" charset="0"/>
              </a:rPr>
              <a:t>Point</a:t>
            </a:r>
            <a:r>
              <a:rPr lang="zh-CN" altLang="en-US" b="0" dirty="0">
                <a:solidFill>
                  <a:srgbClr val="008000"/>
                </a:solidFill>
                <a:effectLst/>
                <a:latin typeface="Consolas" panose="020B0609020204030204" pitchFamily="49" charset="0"/>
              </a:rPr>
              <a:t>类型</a:t>
            </a:r>
            <a:r>
              <a:rPr lang="en-US" altLang="zh-CN" b="0" dirty="0">
                <a:solidFill>
                  <a:srgbClr val="008000"/>
                </a:solidFill>
                <a:effectLst/>
                <a:latin typeface="Consolas" panose="020B0609020204030204" pitchFamily="49" charset="0"/>
              </a:rPr>
              <a:t>;</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(op == </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result </a:t>
            </a:r>
            <a:r>
              <a:rPr lang="en-US" altLang="zh-CN" b="0" dirty="0">
                <a:solidFill>
                  <a:srgbClr val="00808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p1 </a:t>
            </a:r>
            <a:r>
              <a:rPr lang="en-US" altLang="zh-CN" b="0" dirty="0">
                <a:solidFill>
                  <a:srgbClr val="00808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p2;</a:t>
            </a:r>
          </a:p>
          <a:p>
            <a:r>
              <a:rPr lang="en-US" altLang="zh-CN" b="0" dirty="0">
                <a:solidFill>
                  <a:srgbClr val="000000"/>
                </a:solidFill>
                <a:effectLst/>
                <a:latin typeface="Consolas" panose="020B0609020204030204" pitchFamily="49" charset="0"/>
              </a:rPr>
              <a:t>    } </a:t>
            </a:r>
            <a:r>
              <a:rPr lang="en-US" altLang="zh-CN" b="0" dirty="0">
                <a:solidFill>
                  <a:srgbClr val="0000FF"/>
                </a:solidFill>
                <a:effectLst/>
                <a:latin typeface="Consolas" panose="020B0609020204030204" pitchFamily="49" charset="0"/>
              </a:rPr>
              <a:t>else</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(op == </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result </a:t>
            </a:r>
            <a:r>
              <a:rPr lang="en-US" altLang="zh-CN" b="0" dirty="0">
                <a:solidFill>
                  <a:srgbClr val="00808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p1 </a:t>
            </a:r>
            <a:r>
              <a:rPr lang="en-US" altLang="zh-CN" b="0" dirty="0">
                <a:solidFill>
                  <a:srgbClr val="008080"/>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p2;</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Polar</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polarResult</a:t>
            </a:r>
            <a:r>
              <a:rPr lang="en-US" altLang="zh-CN" b="0" dirty="0">
                <a:solidFill>
                  <a:srgbClr val="000000"/>
                </a:solidFill>
                <a:effectLst/>
                <a:latin typeface="Consolas" panose="020B0609020204030204" pitchFamily="49" charset="0"/>
              </a:rPr>
              <a:t> = result;</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result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polarResult</a:t>
            </a:r>
            <a:r>
              <a:rPr lang="en-US" altLang="zh-CN" b="0" dirty="0">
                <a:solidFill>
                  <a:srgbClr val="000000"/>
                </a:solidFill>
                <a:effectLst/>
                <a:latin typeface="Consolas" panose="020B0609020204030204" pitchFamily="49" charset="0"/>
              </a:rPr>
              <a:t> </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889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4286D-91CE-4B82-935D-455A8A5995F5}"/>
              </a:ext>
            </a:extLst>
          </p:cNvPr>
          <p:cNvSpPr>
            <a:spLocks noGrp="1"/>
          </p:cNvSpPr>
          <p:nvPr>
            <p:ph type="title"/>
          </p:nvPr>
        </p:nvSpPr>
        <p:spPr/>
        <p:txBody>
          <a:bodyPr>
            <a:normAutofit/>
          </a:bodyPr>
          <a:lstStyle/>
          <a:p>
            <a:r>
              <a:rPr lang="zh-CN" altLang="en-US" dirty="0"/>
              <a:t>题</a:t>
            </a:r>
            <a:r>
              <a:rPr lang="en-US" altLang="zh-CN" dirty="0"/>
              <a:t>1</a:t>
            </a:r>
            <a:r>
              <a:rPr lang="zh-CN" altLang="en-US" dirty="0"/>
              <a:t>：显式的位操作</a:t>
            </a:r>
          </a:p>
        </p:txBody>
      </p:sp>
      <p:sp>
        <p:nvSpPr>
          <p:cNvPr id="3" name="内容占位符 2">
            <a:extLst>
              <a:ext uri="{FF2B5EF4-FFF2-40B4-BE49-F238E27FC236}">
                <a16:creationId xmlns:a16="http://schemas.microsoft.com/office/drawing/2014/main" id="{3F0CB2B4-1FB1-486B-A66A-B80E53D05656}"/>
              </a:ext>
            </a:extLst>
          </p:cNvPr>
          <p:cNvSpPr>
            <a:spLocks noGrp="1"/>
          </p:cNvSpPr>
          <p:nvPr>
            <p:ph idx="1"/>
          </p:nvPr>
        </p:nvSpPr>
        <p:spPr/>
        <p:txBody>
          <a:bodyPr>
            <a:normAutofit/>
          </a:bodyPr>
          <a:lstStyle/>
          <a:p>
            <a:pPr algn="l"/>
            <a:r>
              <a:rPr lang="zh-CN" altLang="en-US" sz="2400" b="0" i="0" dirty="0">
                <a:effectLst/>
                <a:latin typeface="-apple-system"/>
              </a:rPr>
              <a:t>请实现</a:t>
            </a:r>
            <a:r>
              <a:rPr lang="en-US" altLang="zh-CN" sz="2400" b="0" i="0" dirty="0" err="1">
                <a:effectLst/>
                <a:latin typeface="-apple-system"/>
              </a:rPr>
              <a:t>bitop</a:t>
            </a:r>
            <a:r>
              <a:rPr lang="en-US" altLang="zh-CN" sz="2400" b="0" i="0" dirty="0">
                <a:effectLst/>
                <a:latin typeface="-apple-system"/>
              </a:rPr>
              <a:t>(int num1, int num2, char op, int </a:t>
            </a:r>
            <a:r>
              <a:rPr lang="en-US" altLang="zh-CN" sz="2400" b="0" i="0" dirty="0" err="1">
                <a:effectLst/>
                <a:latin typeface="-apple-system"/>
              </a:rPr>
              <a:t>start_bit</a:t>
            </a:r>
            <a:r>
              <a:rPr lang="en-US" altLang="zh-CN" sz="2400" b="0" i="0" dirty="0">
                <a:effectLst/>
                <a:latin typeface="-apple-system"/>
              </a:rPr>
              <a:t>, int </a:t>
            </a:r>
            <a:r>
              <a:rPr lang="en-US" altLang="zh-CN" sz="2400" b="0" i="0" dirty="0" err="1">
                <a:effectLst/>
                <a:latin typeface="-apple-system"/>
              </a:rPr>
              <a:t>end_bit</a:t>
            </a:r>
            <a:r>
              <a:rPr lang="en-US" altLang="zh-CN" sz="2400" b="0" i="0" dirty="0">
                <a:effectLst/>
                <a:latin typeface="-apple-system"/>
              </a:rPr>
              <a:t>)</a:t>
            </a:r>
            <a:r>
              <a:rPr lang="zh-CN" altLang="en-US" sz="2400" b="0" i="0" dirty="0">
                <a:effectLst/>
                <a:latin typeface="-apple-system"/>
              </a:rPr>
              <a:t>函数，其中</a:t>
            </a:r>
            <a:r>
              <a:rPr lang="en-US" altLang="zh-CN" sz="2400" b="0" i="0" dirty="0">
                <a:effectLst/>
                <a:latin typeface="-apple-system"/>
              </a:rPr>
              <a:t>num1</a:t>
            </a:r>
            <a:r>
              <a:rPr lang="zh-CN" altLang="en-US" sz="2400" b="0" i="0" dirty="0">
                <a:effectLst/>
                <a:latin typeface="-apple-system"/>
              </a:rPr>
              <a:t>，</a:t>
            </a:r>
            <a:r>
              <a:rPr lang="en-US" altLang="zh-CN" sz="2400" b="0" i="0" dirty="0">
                <a:effectLst/>
                <a:latin typeface="-apple-system"/>
              </a:rPr>
              <a:t>num2</a:t>
            </a:r>
            <a:r>
              <a:rPr lang="zh-CN" altLang="en-US" sz="2400" b="0" i="0" dirty="0">
                <a:effectLst/>
                <a:latin typeface="-apple-system"/>
              </a:rPr>
              <a:t>为两个操作数，</a:t>
            </a:r>
            <a:r>
              <a:rPr lang="en-US" altLang="zh-CN" sz="2400" b="0" i="0" dirty="0">
                <a:effectLst/>
                <a:latin typeface="-apple-system"/>
              </a:rPr>
              <a:t>op</a:t>
            </a:r>
            <a:r>
              <a:rPr lang="zh-CN" altLang="en-US" sz="2400" b="0" i="0" dirty="0">
                <a:effectLst/>
                <a:latin typeface="-apple-system"/>
              </a:rPr>
              <a:t>为位操作符号，</a:t>
            </a:r>
            <a:r>
              <a:rPr lang="en-US" altLang="zh-CN" sz="2400" b="0" i="0" dirty="0" err="1">
                <a:effectLst/>
                <a:latin typeface="-apple-system"/>
              </a:rPr>
              <a:t>start_bit</a:t>
            </a:r>
            <a:r>
              <a:rPr lang="zh-CN" altLang="en-US" sz="2400" b="0" i="0" dirty="0">
                <a:effectLst/>
                <a:latin typeface="-apple-system"/>
              </a:rPr>
              <a:t>和</a:t>
            </a:r>
            <a:r>
              <a:rPr lang="en-US" altLang="zh-CN" sz="2400" b="0" i="0" dirty="0" err="1">
                <a:effectLst/>
                <a:latin typeface="-apple-system"/>
              </a:rPr>
              <a:t>end_bit</a:t>
            </a:r>
            <a:r>
              <a:rPr lang="zh-CN" altLang="en-US" sz="2400" b="0" i="0" dirty="0">
                <a:effectLst/>
                <a:latin typeface="-apple-system"/>
              </a:rPr>
              <a:t>为从</a:t>
            </a:r>
            <a:r>
              <a:rPr lang="en-US" altLang="zh-CN" sz="2400" b="0" i="0" dirty="0" err="1">
                <a:effectLst/>
                <a:latin typeface="-apple-system"/>
              </a:rPr>
              <a:t>start_bit</a:t>
            </a:r>
            <a:r>
              <a:rPr lang="zh-CN" altLang="en-US" sz="2400" b="0" i="0" dirty="0">
                <a:effectLst/>
                <a:latin typeface="-apple-system"/>
              </a:rPr>
              <a:t>号位开始到</a:t>
            </a:r>
            <a:r>
              <a:rPr lang="en-US" altLang="zh-CN" sz="2400" b="0" i="0" dirty="0" err="1">
                <a:effectLst/>
                <a:latin typeface="-apple-system"/>
              </a:rPr>
              <a:t>end_bit</a:t>
            </a:r>
            <a:r>
              <a:rPr lang="zh-CN" altLang="en-US" sz="2400" b="0" i="0" dirty="0">
                <a:effectLst/>
                <a:latin typeface="-apple-system"/>
              </a:rPr>
              <a:t>位为止需要参与运算的位。</a:t>
            </a:r>
          </a:p>
          <a:p>
            <a:pPr algn="l"/>
            <a:r>
              <a:rPr lang="en-US" altLang="zh-CN" sz="2400" b="0" i="0" dirty="0">
                <a:effectLst/>
                <a:latin typeface="-apple-system"/>
              </a:rPr>
              <a:t>op</a:t>
            </a:r>
            <a:r>
              <a:rPr lang="zh-CN" altLang="en-US" sz="2400" b="0" i="0" dirty="0">
                <a:effectLst/>
                <a:latin typeface="-apple-system"/>
              </a:rPr>
              <a:t>的可选运算为</a:t>
            </a:r>
            <a:r>
              <a:rPr lang="en-US" altLang="zh-CN" sz="2400" b="0" i="0" dirty="0">
                <a:effectLst/>
                <a:latin typeface="-apple-system"/>
              </a:rPr>
              <a:t>:&amp;,|,^,~,&gt;,&lt;</a:t>
            </a:r>
            <a:r>
              <a:rPr lang="zh-CN" altLang="en-US" sz="2400" b="0" i="0" dirty="0">
                <a:effectLst/>
                <a:latin typeface="-apple-system"/>
              </a:rPr>
              <a:t>，分别表示按位与、或、异或、非（仅对</a:t>
            </a:r>
            <a:r>
              <a:rPr lang="en-US" altLang="zh-CN" sz="2400" b="0" i="0" dirty="0">
                <a:effectLst/>
                <a:latin typeface="-apple-system"/>
              </a:rPr>
              <a:t>num1</a:t>
            </a:r>
            <a:r>
              <a:rPr lang="zh-CN" altLang="en-US" sz="2400" b="0" i="0" dirty="0">
                <a:effectLst/>
                <a:latin typeface="-apple-system"/>
              </a:rPr>
              <a:t>做操作）、右移、左移操作（对</a:t>
            </a:r>
            <a:r>
              <a:rPr lang="en-US" altLang="zh-CN" sz="2400" b="0" i="0" dirty="0">
                <a:effectLst/>
                <a:latin typeface="-apple-system"/>
              </a:rPr>
              <a:t>num1</a:t>
            </a:r>
            <a:r>
              <a:rPr lang="zh-CN" altLang="en-US" sz="2400" b="0" i="0" dirty="0">
                <a:effectLst/>
                <a:latin typeface="-apple-system"/>
              </a:rPr>
              <a:t>左</a:t>
            </a:r>
            <a:r>
              <a:rPr lang="en-US" altLang="zh-CN" sz="2400" b="0" i="0" dirty="0">
                <a:effectLst/>
                <a:latin typeface="-apple-system"/>
              </a:rPr>
              <a:t>/</a:t>
            </a:r>
            <a:r>
              <a:rPr lang="zh-CN" altLang="en-US" sz="2400" b="0" i="0" dirty="0">
                <a:effectLst/>
                <a:latin typeface="-apple-system"/>
              </a:rPr>
              <a:t>右移</a:t>
            </a:r>
            <a:r>
              <a:rPr lang="en-US" altLang="zh-CN" sz="2400" b="0" i="0" dirty="0">
                <a:effectLst/>
                <a:latin typeface="-apple-system"/>
              </a:rPr>
              <a:t>num2</a:t>
            </a:r>
            <a:r>
              <a:rPr lang="zh-CN" altLang="en-US" sz="2400" b="0" i="0" dirty="0">
                <a:effectLst/>
                <a:latin typeface="-apple-system"/>
              </a:rPr>
              <a:t>个位，此时</a:t>
            </a:r>
            <a:r>
              <a:rPr lang="en-US" altLang="zh-CN" sz="2400" b="0" i="0" dirty="0">
                <a:effectLst/>
                <a:latin typeface="-apple-system"/>
              </a:rPr>
              <a:t>num2</a:t>
            </a:r>
            <a:r>
              <a:rPr lang="zh-CN" altLang="en-US" sz="2400" b="0" i="0" dirty="0">
                <a:effectLst/>
                <a:latin typeface="-apple-system"/>
              </a:rPr>
              <a:t>仅做参数，不需要对</a:t>
            </a:r>
            <a:r>
              <a:rPr lang="en-US" altLang="zh-CN" sz="2400" b="0" i="0" dirty="0">
                <a:effectLst/>
                <a:latin typeface="-apple-system"/>
              </a:rPr>
              <a:t>num2</a:t>
            </a:r>
            <a:r>
              <a:rPr lang="zh-CN" altLang="en-US" sz="2400" b="0" i="0" dirty="0">
                <a:effectLst/>
                <a:latin typeface="-apple-system"/>
              </a:rPr>
              <a:t>选择参与的位）。</a:t>
            </a:r>
          </a:p>
          <a:p>
            <a:pPr algn="l"/>
            <a:r>
              <a:rPr lang="zh-CN" altLang="en-US" sz="2400" b="0" i="0" dirty="0">
                <a:effectLst/>
                <a:latin typeface="-apple-system"/>
              </a:rPr>
              <a:t>输入错误则输出</a:t>
            </a:r>
            <a:r>
              <a:rPr lang="en-US" altLang="zh-CN" sz="2400" b="0" i="0" dirty="0">
                <a:effectLst/>
                <a:latin typeface="-apple-system"/>
              </a:rPr>
              <a:t>"error"</a:t>
            </a:r>
            <a:r>
              <a:rPr lang="zh-CN" altLang="en-US" sz="2400" b="0" i="0" dirty="0">
                <a:effectLst/>
                <a:latin typeface="-apple-system"/>
              </a:rPr>
              <a:t>。</a:t>
            </a:r>
          </a:p>
          <a:p>
            <a:pPr algn="l"/>
            <a:r>
              <a:rPr lang="zh-CN" altLang="en-US" sz="2400" b="0" i="0" dirty="0">
                <a:effectLst/>
                <a:latin typeface="-apple-system"/>
              </a:rPr>
              <a:t>输入：</a:t>
            </a:r>
            <a:r>
              <a:rPr lang="en-US" altLang="zh-CN" sz="2400" b="0" i="0" dirty="0">
                <a:effectLst/>
                <a:latin typeface="-apple-system"/>
              </a:rPr>
              <a:t>5</a:t>
            </a:r>
            <a:r>
              <a:rPr lang="zh-CN" altLang="en-US" sz="2400" b="0" i="0" dirty="0">
                <a:effectLst/>
                <a:latin typeface="-apple-system"/>
              </a:rPr>
              <a:t>个值分别表示函数的五个参数。</a:t>
            </a:r>
          </a:p>
          <a:p>
            <a:pPr algn="l"/>
            <a:r>
              <a:rPr lang="zh-CN" altLang="en-US" sz="2400" b="0" i="0" dirty="0">
                <a:effectLst/>
                <a:latin typeface="-apple-system"/>
              </a:rPr>
              <a:t>输出：返回计算结果，请以</a:t>
            </a:r>
            <a:r>
              <a:rPr lang="en-US" altLang="zh-CN" sz="2400" b="0" i="0" dirty="0">
                <a:effectLst/>
                <a:latin typeface="-apple-system"/>
              </a:rPr>
              <a:t>10</a:t>
            </a:r>
            <a:r>
              <a:rPr lang="zh-CN" altLang="en-US" sz="2400" b="0" i="0" dirty="0">
                <a:effectLst/>
                <a:latin typeface="-apple-system"/>
              </a:rPr>
              <a:t>进制表示。</a:t>
            </a:r>
            <a:endParaRPr lang="en-US" altLang="zh-CN" sz="2400" b="0" i="0" dirty="0">
              <a:effectLst/>
              <a:latin typeface="-apple-system"/>
            </a:endParaRPr>
          </a:p>
          <a:p>
            <a:r>
              <a:rPr lang="zh-CN" altLang="en-US" sz="2400" b="0" i="0" dirty="0">
                <a:effectLst/>
                <a:latin typeface="-apple-system"/>
              </a:rPr>
              <a:t>举例：对于一个二进制串</a:t>
            </a:r>
            <a:r>
              <a:rPr lang="en-US" altLang="zh-CN" sz="2400" b="0" i="0" dirty="0">
                <a:effectLst/>
                <a:latin typeface="-apple-system"/>
              </a:rPr>
              <a:t>"00100001"</a:t>
            </a:r>
            <a:r>
              <a:rPr lang="zh-CN" altLang="en-US" sz="2400" b="0" i="0" dirty="0">
                <a:effectLst/>
                <a:latin typeface="-apple-system"/>
              </a:rPr>
              <a:t>，设置</a:t>
            </a:r>
            <a:r>
              <a:rPr lang="en-US" altLang="zh-CN" sz="2400" b="0" i="0" dirty="0" err="1">
                <a:effectLst/>
                <a:latin typeface="-apple-system"/>
              </a:rPr>
              <a:t>start_bit</a:t>
            </a:r>
            <a:r>
              <a:rPr lang="en-US" altLang="zh-CN" sz="2400" b="0" i="0" dirty="0">
                <a:effectLst/>
                <a:latin typeface="-apple-system"/>
              </a:rPr>
              <a:t>=0, </a:t>
            </a:r>
            <a:r>
              <a:rPr lang="en-US" altLang="zh-CN" sz="2400" b="0" i="0" dirty="0" err="1">
                <a:effectLst/>
                <a:latin typeface="-apple-system"/>
              </a:rPr>
              <a:t>end_bit</a:t>
            </a:r>
            <a:r>
              <a:rPr lang="zh-CN" altLang="en-US" sz="2400" b="0" i="0" dirty="0">
                <a:effectLst/>
                <a:latin typeface="-apple-system"/>
              </a:rPr>
              <a:t>为</a:t>
            </a:r>
            <a:r>
              <a:rPr lang="en-US" altLang="zh-CN" sz="2400" b="0" i="0" dirty="0">
                <a:effectLst/>
                <a:latin typeface="-apple-system"/>
              </a:rPr>
              <a:t>3</a:t>
            </a:r>
            <a:r>
              <a:rPr lang="zh-CN" altLang="en-US" sz="2400" b="0" i="0" dirty="0">
                <a:effectLst/>
                <a:latin typeface="-apple-system"/>
              </a:rPr>
              <a:t>，则仅处理该二进制串的低</a:t>
            </a:r>
            <a:r>
              <a:rPr lang="en-US" altLang="zh-CN" sz="2400" b="0" i="0" dirty="0">
                <a:effectLst/>
                <a:latin typeface="-apple-system"/>
              </a:rPr>
              <a:t>3</a:t>
            </a:r>
            <a:r>
              <a:rPr lang="zh-CN" altLang="en-US" sz="2400" b="0" i="0" dirty="0">
                <a:effectLst/>
                <a:latin typeface="-apple-system"/>
              </a:rPr>
              <a:t>位二进制位，其他位填充</a:t>
            </a:r>
            <a:r>
              <a:rPr lang="en-US" altLang="zh-CN" sz="2400" b="0" i="0" dirty="0">
                <a:effectLst/>
                <a:latin typeface="-apple-system"/>
              </a:rPr>
              <a:t>0</a:t>
            </a:r>
            <a:r>
              <a:rPr lang="zh-CN" altLang="en-US" sz="2400" b="0" i="0" dirty="0">
                <a:effectLst/>
                <a:latin typeface="-apple-system"/>
              </a:rPr>
              <a:t>，不允许溢出到规定位以外的位。</a:t>
            </a:r>
            <a:endParaRPr lang="zh-CN" altLang="en-US" sz="2400" dirty="0"/>
          </a:p>
        </p:txBody>
      </p:sp>
      <p:sp>
        <p:nvSpPr>
          <p:cNvPr id="4" name="日期占位符 3">
            <a:extLst>
              <a:ext uri="{FF2B5EF4-FFF2-40B4-BE49-F238E27FC236}">
                <a16:creationId xmlns:a16="http://schemas.microsoft.com/office/drawing/2014/main" id="{B19816FC-5A9A-4EAB-91BB-65383EC8F585}"/>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EF5642B-8761-45DA-910E-4059BC90B41C}"/>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65D38939-74D6-4025-94EE-CEC89DACF390}"/>
              </a:ext>
            </a:extLst>
          </p:cNvPr>
          <p:cNvSpPr>
            <a:spLocks noGrp="1"/>
          </p:cNvSpPr>
          <p:nvPr>
            <p:ph type="sldNum" sz="quarter" idx="12"/>
          </p:nvPr>
        </p:nvSpPr>
        <p:spPr/>
        <p:txBody>
          <a:bodyPr/>
          <a:lstStyle/>
          <a:p>
            <a:fld id="{FCFDD3C4-94A6-478E-B255-076A99AD1EDC}" type="slidenum">
              <a:rPr lang="zh-CN" altLang="en-US" smtClean="0"/>
              <a:t>2</a:t>
            </a:fld>
            <a:endParaRPr lang="zh-CN" altLang="en-US"/>
          </a:p>
        </p:txBody>
      </p:sp>
    </p:spTree>
    <p:extLst>
      <p:ext uri="{BB962C8B-B14F-4D97-AF65-F5344CB8AC3E}">
        <p14:creationId xmlns:p14="http://schemas.microsoft.com/office/powerpoint/2010/main" val="3883010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82C04-B9BE-47BC-B669-12D3DBD25113}"/>
              </a:ext>
            </a:extLst>
          </p:cNvPr>
          <p:cNvSpPr>
            <a:spLocks noGrp="1"/>
          </p:cNvSpPr>
          <p:nvPr>
            <p:ph type="title"/>
          </p:nvPr>
        </p:nvSpPr>
        <p:spPr/>
        <p:txBody>
          <a:bodyPr>
            <a:normAutofit/>
          </a:bodyPr>
          <a:lstStyle/>
          <a:p>
            <a:pPr algn="l"/>
            <a:r>
              <a:rPr lang="zh-CN" altLang="en-US" b="1" i="0" dirty="0">
                <a:solidFill>
                  <a:srgbClr val="1F2328"/>
                </a:solidFill>
                <a:effectLst/>
                <a:latin typeface="-apple-system"/>
              </a:rPr>
              <a:t>虚函数：实现自动求导算子基类</a:t>
            </a:r>
            <a:r>
              <a:rPr lang="en-US" altLang="zh-CN" b="1" i="0" dirty="0">
                <a:solidFill>
                  <a:srgbClr val="1F2328"/>
                </a:solidFill>
                <a:effectLst/>
                <a:latin typeface="-apple-system"/>
              </a:rPr>
              <a:t>Function</a:t>
            </a:r>
          </a:p>
        </p:txBody>
      </p:sp>
      <p:sp>
        <p:nvSpPr>
          <p:cNvPr id="4" name="日期占位符 3">
            <a:extLst>
              <a:ext uri="{FF2B5EF4-FFF2-40B4-BE49-F238E27FC236}">
                <a16:creationId xmlns:a16="http://schemas.microsoft.com/office/drawing/2014/main" id="{B9E61DD2-FF54-41B2-B7AA-C280C5A761DE}"/>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83B1C981-2C4E-48B1-AE72-D85FFEC49C05}"/>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E4D270B0-BBE8-458C-9B19-24546C6A1CF0}"/>
              </a:ext>
            </a:extLst>
          </p:cNvPr>
          <p:cNvSpPr>
            <a:spLocks noGrp="1"/>
          </p:cNvSpPr>
          <p:nvPr>
            <p:ph type="sldNum" sz="quarter" idx="12"/>
          </p:nvPr>
        </p:nvSpPr>
        <p:spPr/>
        <p:txBody>
          <a:bodyPr/>
          <a:lstStyle/>
          <a:p>
            <a:fld id="{FCFDD3C4-94A6-478E-B255-076A99AD1EDC}" type="slidenum">
              <a:rPr lang="zh-CN" altLang="en-US" smtClean="0"/>
              <a:t>20</a:t>
            </a:fld>
            <a:endParaRPr lang="zh-CN" altLang="en-US"/>
          </a:p>
        </p:txBody>
      </p:sp>
      <p:pic>
        <p:nvPicPr>
          <p:cNvPr id="12" name="图片 11">
            <a:extLst>
              <a:ext uri="{FF2B5EF4-FFF2-40B4-BE49-F238E27FC236}">
                <a16:creationId xmlns:a16="http://schemas.microsoft.com/office/drawing/2014/main" id="{CB804C4C-13EE-4092-8A16-6146428366D2}"/>
              </a:ext>
            </a:extLst>
          </p:cNvPr>
          <p:cNvPicPr>
            <a:picLocks noChangeAspect="1"/>
          </p:cNvPicPr>
          <p:nvPr/>
        </p:nvPicPr>
        <p:blipFill>
          <a:blip r:embed="rId2"/>
          <a:stretch>
            <a:fillRect/>
          </a:stretch>
        </p:blipFill>
        <p:spPr>
          <a:xfrm>
            <a:off x="227091" y="1196424"/>
            <a:ext cx="11430000" cy="2962275"/>
          </a:xfrm>
          <a:prstGeom prst="rect">
            <a:avLst/>
          </a:prstGeom>
        </p:spPr>
      </p:pic>
    </p:spTree>
    <p:extLst>
      <p:ext uri="{BB962C8B-B14F-4D97-AF65-F5344CB8AC3E}">
        <p14:creationId xmlns:p14="http://schemas.microsoft.com/office/powerpoint/2010/main" val="149081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82C04-B9BE-47BC-B669-12D3DBD25113}"/>
              </a:ext>
            </a:extLst>
          </p:cNvPr>
          <p:cNvSpPr>
            <a:spLocks noGrp="1"/>
          </p:cNvSpPr>
          <p:nvPr>
            <p:ph type="title"/>
          </p:nvPr>
        </p:nvSpPr>
        <p:spPr/>
        <p:txBody>
          <a:bodyPr>
            <a:normAutofit/>
          </a:bodyPr>
          <a:lstStyle/>
          <a:p>
            <a:pPr algn="l"/>
            <a:r>
              <a:rPr lang="zh-CN" altLang="en-US" b="1" i="0" dirty="0">
                <a:solidFill>
                  <a:srgbClr val="1F2328"/>
                </a:solidFill>
                <a:effectLst/>
                <a:latin typeface="-apple-system"/>
              </a:rPr>
              <a:t>虚函数：实现自动求导算子基类</a:t>
            </a:r>
            <a:r>
              <a:rPr lang="en-US" altLang="zh-CN" b="1" i="0" dirty="0">
                <a:solidFill>
                  <a:srgbClr val="1F2328"/>
                </a:solidFill>
                <a:effectLst/>
                <a:latin typeface="-apple-system"/>
              </a:rPr>
              <a:t>Function</a:t>
            </a:r>
          </a:p>
        </p:txBody>
      </p:sp>
      <p:sp>
        <p:nvSpPr>
          <p:cNvPr id="4" name="日期占位符 3">
            <a:extLst>
              <a:ext uri="{FF2B5EF4-FFF2-40B4-BE49-F238E27FC236}">
                <a16:creationId xmlns:a16="http://schemas.microsoft.com/office/drawing/2014/main" id="{B9E61DD2-FF54-41B2-B7AA-C280C5A761DE}"/>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83B1C981-2C4E-48B1-AE72-D85FFEC49C05}"/>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E4D270B0-BBE8-458C-9B19-24546C6A1CF0}"/>
              </a:ext>
            </a:extLst>
          </p:cNvPr>
          <p:cNvSpPr>
            <a:spLocks noGrp="1"/>
          </p:cNvSpPr>
          <p:nvPr>
            <p:ph type="sldNum" sz="quarter" idx="12"/>
          </p:nvPr>
        </p:nvSpPr>
        <p:spPr/>
        <p:txBody>
          <a:bodyPr/>
          <a:lstStyle/>
          <a:p>
            <a:fld id="{FCFDD3C4-94A6-478E-B255-076A99AD1EDC}" type="slidenum">
              <a:rPr lang="zh-CN" altLang="en-US" smtClean="0"/>
              <a:t>21</a:t>
            </a:fld>
            <a:endParaRPr lang="zh-CN" altLang="en-US"/>
          </a:p>
        </p:txBody>
      </p:sp>
      <p:pic>
        <p:nvPicPr>
          <p:cNvPr id="7" name="图片 6">
            <a:extLst>
              <a:ext uri="{FF2B5EF4-FFF2-40B4-BE49-F238E27FC236}">
                <a16:creationId xmlns:a16="http://schemas.microsoft.com/office/drawing/2014/main" id="{C3C1C946-2823-4F04-BFB7-7C84A68EA877}"/>
              </a:ext>
            </a:extLst>
          </p:cNvPr>
          <p:cNvPicPr>
            <a:picLocks noChangeAspect="1"/>
          </p:cNvPicPr>
          <p:nvPr/>
        </p:nvPicPr>
        <p:blipFill>
          <a:blip r:embed="rId2"/>
          <a:stretch>
            <a:fillRect/>
          </a:stretch>
        </p:blipFill>
        <p:spPr>
          <a:xfrm>
            <a:off x="428625" y="1385887"/>
            <a:ext cx="11334750" cy="4086225"/>
          </a:xfrm>
          <a:prstGeom prst="rect">
            <a:avLst/>
          </a:prstGeom>
        </p:spPr>
      </p:pic>
    </p:spTree>
    <p:extLst>
      <p:ext uri="{BB962C8B-B14F-4D97-AF65-F5344CB8AC3E}">
        <p14:creationId xmlns:p14="http://schemas.microsoft.com/office/powerpoint/2010/main" val="3608943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82C04-B9BE-47BC-B669-12D3DBD25113}"/>
              </a:ext>
            </a:extLst>
          </p:cNvPr>
          <p:cNvSpPr>
            <a:spLocks noGrp="1"/>
          </p:cNvSpPr>
          <p:nvPr>
            <p:ph type="title"/>
          </p:nvPr>
        </p:nvSpPr>
        <p:spPr/>
        <p:txBody>
          <a:bodyPr>
            <a:normAutofit/>
          </a:bodyPr>
          <a:lstStyle/>
          <a:p>
            <a:pPr algn="l"/>
            <a:r>
              <a:rPr lang="zh-CN" altLang="en-US" b="1" i="0" dirty="0">
                <a:solidFill>
                  <a:srgbClr val="1F2328"/>
                </a:solidFill>
                <a:effectLst/>
                <a:latin typeface="-apple-system"/>
              </a:rPr>
              <a:t>虚函数：实现自动求导算子基类</a:t>
            </a:r>
            <a:r>
              <a:rPr lang="en-US" altLang="zh-CN" b="1" i="0" dirty="0">
                <a:solidFill>
                  <a:srgbClr val="1F2328"/>
                </a:solidFill>
                <a:effectLst/>
                <a:latin typeface="-apple-system"/>
              </a:rPr>
              <a:t>Function</a:t>
            </a:r>
          </a:p>
        </p:txBody>
      </p:sp>
      <p:sp>
        <p:nvSpPr>
          <p:cNvPr id="4" name="日期占位符 3">
            <a:extLst>
              <a:ext uri="{FF2B5EF4-FFF2-40B4-BE49-F238E27FC236}">
                <a16:creationId xmlns:a16="http://schemas.microsoft.com/office/drawing/2014/main" id="{B9E61DD2-FF54-41B2-B7AA-C280C5A761DE}"/>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83B1C981-2C4E-48B1-AE72-D85FFEC49C05}"/>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E4D270B0-BBE8-458C-9B19-24546C6A1CF0}"/>
              </a:ext>
            </a:extLst>
          </p:cNvPr>
          <p:cNvSpPr>
            <a:spLocks noGrp="1"/>
          </p:cNvSpPr>
          <p:nvPr>
            <p:ph type="sldNum" sz="quarter" idx="12"/>
          </p:nvPr>
        </p:nvSpPr>
        <p:spPr/>
        <p:txBody>
          <a:bodyPr/>
          <a:lstStyle/>
          <a:p>
            <a:fld id="{FCFDD3C4-94A6-478E-B255-076A99AD1EDC}" type="slidenum">
              <a:rPr lang="zh-CN" altLang="en-US" smtClean="0"/>
              <a:t>22</a:t>
            </a:fld>
            <a:endParaRPr lang="zh-CN" altLang="en-US"/>
          </a:p>
        </p:txBody>
      </p:sp>
      <p:pic>
        <p:nvPicPr>
          <p:cNvPr id="8" name="图片 7">
            <a:extLst>
              <a:ext uri="{FF2B5EF4-FFF2-40B4-BE49-F238E27FC236}">
                <a16:creationId xmlns:a16="http://schemas.microsoft.com/office/drawing/2014/main" id="{73D18F87-A281-478E-A2E4-1B0D1521ECF7}"/>
              </a:ext>
            </a:extLst>
          </p:cNvPr>
          <p:cNvPicPr>
            <a:picLocks noChangeAspect="1"/>
          </p:cNvPicPr>
          <p:nvPr/>
        </p:nvPicPr>
        <p:blipFill>
          <a:blip r:embed="rId2"/>
          <a:stretch>
            <a:fillRect/>
          </a:stretch>
        </p:blipFill>
        <p:spPr>
          <a:xfrm>
            <a:off x="498695" y="1160776"/>
            <a:ext cx="11430000" cy="3305175"/>
          </a:xfrm>
          <a:prstGeom prst="rect">
            <a:avLst/>
          </a:prstGeom>
        </p:spPr>
      </p:pic>
    </p:spTree>
    <p:extLst>
      <p:ext uri="{BB962C8B-B14F-4D97-AF65-F5344CB8AC3E}">
        <p14:creationId xmlns:p14="http://schemas.microsoft.com/office/powerpoint/2010/main" val="82671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82C04-B9BE-47BC-B669-12D3DBD25113}"/>
              </a:ext>
            </a:extLst>
          </p:cNvPr>
          <p:cNvSpPr>
            <a:spLocks noGrp="1"/>
          </p:cNvSpPr>
          <p:nvPr>
            <p:ph type="title"/>
          </p:nvPr>
        </p:nvSpPr>
        <p:spPr/>
        <p:txBody>
          <a:bodyPr>
            <a:normAutofit/>
          </a:bodyPr>
          <a:lstStyle/>
          <a:p>
            <a:pPr algn="l"/>
            <a:r>
              <a:rPr lang="zh-CN" altLang="en-US" b="1" i="0" dirty="0">
                <a:solidFill>
                  <a:srgbClr val="1F2328"/>
                </a:solidFill>
                <a:effectLst/>
                <a:latin typeface="-apple-system"/>
              </a:rPr>
              <a:t>虚函数：实现自动求导算子基类</a:t>
            </a:r>
            <a:r>
              <a:rPr lang="en-US" altLang="zh-CN" b="1" i="0" dirty="0">
                <a:solidFill>
                  <a:srgbClr val="1F2328"/>
                </a:solidFill>
                <a:effectLst/>
                <a:latin typeface="-apple-system"/>
              </a:rPr>
              <a:t>Function</a:t>
            </a:r>
          </a:p>
        </p:txBody>
      </p:sp>
      <p:sp>
        <p:nvSpPr>
          <p:cNvPr id="4" name="日期占位符 3">
            <a:extLst>
              <a:ext uri="{FF2B5EF4-FFF2-40B4-BE49-F238E27FC236}">
                <a16:creationId xmlns:a16="http://schemas.microsoft.com/office/drawing/2014/main" id="{B9E61DD2-FF54-41B2-B7AA-C280C5A761DE}"/>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83B1C981-2C4E-48B1-AE72-D85FFEC49C05}"/>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E4D270B0-BBE8-458C-9B19-24546C6A1CF0}"/>
              </a:ext>
            </a:extLst>
          </p:cNvPr>
          <p:cNvSpPr>
            <a:spLocks noGrp="1"/>
          </p:cNvSpPr>
          <p:nvPr>
            <p:ph type="sldNum" sz="quarter" idx="12"/>
          </p:nvPr>
        </p:nvSpPr>
        <p:spPr/>
        <p:txBody>
          <a:bodyPr/>
          <a:lstStyle/>
          <a:p>
            <a:fld id="{FCFDD3C4-94A6-478E-B255-076A99AD1EDC}" type="slidenum">
              <a:rPr lang="zh-CN" altLang="en-US" smtClean="0"/>
              <a:t>23</a:t>
            </a:fld>
            <a:endParaRPr lang="zh-CN" altLang="en-US"/>
          </a:p>
        </p:txBody>
      </p:sp>
      <p:sp>
        <p:nvSpPr>
          <p:cNvPr id="11" name="AutoShape 2">
            <a:extLst>
              <a:ext uri="{FF2B5EF4-FFF2-40B4-BE49-F238E27FC236}">
                <a16:creationId xmlns:a16="http://schemas.microsoft.com/office/drawing/2014/main" id="{ADC4AB05-4BBE-4220-BAA9-94D465D9EA7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CB6CD64-78CA-4B7A-9201-82169CC2BB0F}"/>
              </a:ext>
            </a:extLst>
          </p:cNvPr>
          <p:cNvPicPr>
            <a:picLocks noChangeAspect="1"/>
          </p:cNvPicPr>
          <p:nvPr/>
        </p:nvPicPr>
        <p:blipFill>
          <a:blip r:embed="rId2"/>
          <a:stretch>
            <a:fillRect/>
          </a:stretch>
        </p:blipFill>
        <p:spPr>
          <a:xfrm>
            <a:off x="7551696" y="1064016"/>
            <a:ext cx="4640303" cy="5535219"/>
          </a:xfrm>
          <a:prstGeom prst="rect">
            <a:avLst/>
          </a:prstGeom>
        </p:spPr>
      </p:pic>
      <p:pic>
        <p:nvPicPr>
          <p:cNvPr id="16" name="图片 15">
            <a:extLst>
              <a:ext uri="{FF2B5EF4-FFF2-40B4-BE49-F238E27FC236}">
                <a16:creationId xmlns:a16="http://schemas.microsoft.com/office/drawing/2014/main" id="{2C4EB14D-7407-4662-912D-F2661EF37A53}"/>
              </a:ext>
            </a:extLst>
          </p:cNvPr>
          <p:cNvPicPr>
            <a:picLocks noChangeAspect="1"/>
          </p:cNvPicPr>
          <p:nvPr/>
        </p:nvPicPr>
        <p:blipFill>
          <a:blip r:embed="rId3"/>
          <a:stretch>
            <a:fillRect/>
          </a:stretch>
        </p:blipFill>
        <p:spPr>
          <a:xfrm>
            <a:off x="268774" y="1064016"/>
            <a:ext cx="6819900" cy="3619500"/>
          </a:xfrm>
          <a:prstGeom prst="rect">
            <a:avLst/>
          </a:prstGeom>
        </p:spPr>
      </p:pic>
      <p:pic>
        <p:nvPicPr>
          <p:cNvPr id="17" name="图片 16">
            <a:extLst>
              <a:ext uri="{FF2B5EF4-FFF2-40B4-BE49-F238E27FC236}">
                <a16:creationId xmlns:a16="http://schemas.microsoft.com/office/drawing/2014/main" id="{8F0ED5E7-D11F-430F-B5C0-C03C46F6F3C6}"/>
              </a:ext>
            </a:extLst>
          </p:cNvPr>
          <p:cNvPicPr>
            <a:picLocks noChangeAspect="1"/>
          </p:cNvPicPr>
          <p:nvPr/>
        </p:nvPicPr>
        <p:blipFill>
          <a:blip r:embed="rId4"/>
          <a:stretch>
            <a:fillRect/>
          </a:stretch>
        </p:blipFill>
        <p:spPr>
          <a:xfrm>
            <a:off x="8780305" y="3572668"/>
            <a:ext cx="733425" cy="390525"/>
          </a:xfrm>
          <a:prstGeom prst="rect">
            <a:avLst/>
          </a:prstGeom>
        </p:spPr>
      </p:pic>
    </p:spTree>
    <p:extLst>
      <p:ext uri="{BB962C8B-B14F-4D97-AF65-F5344CB8AC3E}">
        <p14:creationId xmlns:p14="http://schemas.microsoft.com/office/powerpoint/2010/main" val="15167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82C04-B9BE-47BC-B669-12D3DBD25113}"/>
              </a:ext>
            </a:extLst>
          </p:cNvPr>
          <p:cNvSpPr>
            <a:spLocks noGrp="1"/>
          </p:cNvSpPr>
          <p:nvPr>
            <p:ph type="title"/>
          </p:nvPr>
        </p:nvSpPr>
        <p:spPr/>
        <p:txBody>
          <a:bodyPr>
            <a:normAutofit/>
          </a:bodyPr>
          <a:lstStyle/>
          <a:p>
            <a:pPr algn="l"/>
            <a:r>
              <a:rPr lang="zh-CN" altLang="en-US" b="1" i="0" dirty="0">
                <a:solidFill>
                  <a:srgbClr val="1F2328"/>
                </a:solidFill>
                <a:effectLst/>
                <a:latin typeface="-apple-system"/>
              </a:rPr>
              <a:t>虚函数：实现自动求导算子基类</a:t>
            </a:r>
            <a:r>
              <a:rPr lang="en-US" altLang="zh-CN" b="1" i="0" dirty="0">
                <a:solidFill>
                  <a:srgbClr val="1F2328"/>
                </a:solidFill>
                <a:effectLst/>
                <a:latin typeface="-apple-system"/>
              </a:rPr>
              <a:t>Function</a:t>
            </a:r>
          </a:p>
        </p:txBody>
      </p:sp>
      <p:sp>
        <p:nvSpPr>
          <p:cNvPr id="4" name="日期占位符 3">
            <a:extLst>
              <a:ext uri="{FF2B5EF4-FFF2-40B4-BE49-F238E27FC236}">
                <a16:creationId xmlns:a16="http://schemas.microsoft.com/office/drawing/2014/main" id="{B9E61DD2-FF54-41B2-B7AA-C280C5A761DE}"/>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83B1C981-2C4E-48B1-AE72-D85FFEC49C05}"/>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E4D270B0-BBE8-458C-9B19-24546C6A1CF0}"/>
              </a:ext>
            </a:extLst>
          </p:cNvPr>
          <p:cNvSpPr>
            <a:spLocks noGrp="1"/>
          </p:cNvSpPr>
          <p:nvPr>
            <p:ph type="sldNum" sz="quarter" idx="12"/>
          </p:nvPr>
        </p:nvSpPr>
        <p:spPr/>
        <p:txBody>
          <a:bodyPr/>
          <a:lstStyle/>
          <a:p>
            <a:fld id="{FCFDD3C4-94A6-478E-B255-076A99AD1EDC}" type="slidenum">
              <a:rPr lang="zh-CN" altLang="en-US" smtClean="0"/>
              <a:t>24</a:t>
            </a:fld>
            <a:endParaRPr lang="zh-CN" altLang="en-US"/>
          </a:p>
        </p:txBody>
      </p:sp>
      <p:sp>
        <p:nvSpPr>
          <p:cNvPr id="11" name="AutoShape 2">
            <a:extLst>
              <a:ext uri="{FF2B5EF4-FFF2-40B4-BE49-F238E27FC236}">
                <a16:creationId xmlns:a16="http://schemas.microsoft.com/office/drawing/2014/main" id="{ADC4AB05-4BBE-4220-BAA9-94D465D9EA7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7CB6CD64-78CA-4B7A-9201-82169CC2BB0F}"/>
              </a:ext>
            </a:extLst>
          </p:cNvPr>
          <p:cNvPicPr>
            <a:picLocks noChangeAspect="1"/>
          </p:cNvPicPr>
          <p:nvPr/>
        </p:nvPicPr>
        <p:blipFill>
          <a:blip r:embed="rId2"/>
          <a:stretch>
            <a:fillRect/>
          </a:stretch>
        </p:blipFill>
        <p:spPr>
          <a:xfrm>
            <a:off x="7551696" y="1064016"/>
            <a:ext cx="4640303" cy="5535219"/>
          </a:xfrm>
          <a:prstGeom prst="rect">
            <a:avLst/>
          </a:prstGeom>
        </p:spPr>
      </p:pic>
      <p:pic>
        <p:nvPicPr>
          <p:cNvPr id="21" name="图片 20">
            <a:extLst>
              <a:ext uri="{FF2B5EF4-FFF2-40B4-BE49-F238E27FC236}">
                <a16:creationId xmlns:a16="http://schemas.microsoft.com/office/drawing/2014/main" id="{310987E8-4FAB-4455-B97E-935982276FF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088674" y="4182291"/>
            <a:ext cx="2390775" cy="419100"/>
          </a:xfrm>
          <a:prstGeom prst="rect">
            <a:avLst/>
          </a:prstGeom>
        </p:spPr>
      </p:pic>
      <p:pic>
        <p:nvPicPr>
          <p:cNvPr id="23" name="图片 22">
            <a:extLst>
              <a:ext uri="{FF2B5EF4-FFF2-40B4-BE49-F238E27FC236}">
                <a16:creationId xmlns:a16="http://schemas.microsoft.com/office/drawing/2014/main" id="{8AC7D589-7599-47B8-9C87-68F7366D35F9}"/>
              </a:ext>
            </a:extLst>
          </p:cNvPr>
          <p:cNvPicPr>
            <a:picLocks noChangeAspect="1"/>
          </p:cNvPicPr>
          <p:nvPr/>
        </p:nvPicPr>
        <p:blipFill>
          <a:blip r:embed="rId4"/>
          <a:stretch>
            <a:fillRect/>
          </a:stretch>
        </p:blipFill>
        <p:spPr>
          <a:xfrm>
            <a:off x="8780305" y="3572668"/>
            <a:ext cx="733425" cy="390525"/>
          </a:xfrm>
          <a:prstGeom prst="rect">
            <a:avLst/>
          </a:prstGeom>
        </p:spPr>
      </p:pic>
      <p:pic>
        <p:nvPicPr>
          <p:cNvPr id="25" name="图片 24">
            <a:extLst>
              <a:ext uri="{FF2B5EF4-FFF2-40B4-BE49-F238E27FC236}">
                <a16:creationId xmlns:a16="http://schemas.microsoft.com/office/drawing/2014/main" id="{55F2F2AC-0EA6-420D-AAE9-DA1DDF5D7686}"/>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604260" y="5494743"/>
            <a:ext cx="962025" cy="485775"/>
          </a:xfrm>
          <a:prstGeom prst="rect">
            <a:avLst/>
          </a:prstGeom>
        </p:spPr>
      </p:pic>
      <p:pic>
        <p:nvPicPr>
          <p:cNvPr id="27" name="图片 26">
            <a:extLst>
              <a:ext uri="{FF2B5EF4-FFF2-40B4-BE49-F238E27FC236}">
                <a16:creationId xmlns:a16="http://schemas.microsoft.com/office/drawing/2014/main" id="{5CE9024B-3838-48FA-BEBA-BF7959D2871B}"/>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0085272" y="3539330"/>
            <a:ext cx="1733550" cy="457200"/>
          </a:xfrm>
          <a:prstGeom prst="rect">
            <a:avLst/>
          </a:prstGeom>
        </p:spPr>
      </p:pic>
      <p:pic>
        <p:nvPicPr>
          <p:cNvPr id="29" name="图片 28">
            <a:extLst>
              <a:ext uri="{FF2B5EF4-FFF2-40B4-BE49-F238E27FC236}">
                <a16:creationId xmlns:a16="http://schemas.microsoft.com/office/drawing/2014/main" id="{F092AACF-33CA-42F9-AE7B-F05CEB852030}"/>
              </a:ext>
            </a:extLst>
          </p:cNvPr>
          <p:cNvPicPr>
            <a:picLocks noChangeAspect="1"/>
          </p:cNvPicPr>
          <p:nvPr/>
        </p:nvPicPr>
        <p:blipFill>
          <a:blip r:embed="rId7">
            <a:clrChange>
              <a:clrFrom>
                <a:srgbClr val="FFFFFF"/>
              </a:clrFrom>
              <a:clrTo>
                <a:srgbClr val="FFFFFF">
                  <a:alpha val="0"/>
                </a:srgbClr>
              </a:clrTo>
            </a:clrChange>
            <a:duotone>
              <a:prstClr val="black"/>
              <a:schemeClr val="bg1">
                <a:tint val="45000"/>
                <a:satMod val="400000"/>
              </a:schemeClr>
            </a:duotone>
          </a:blip>
          <a:stretch>
            <a:fillRect/>
          </a:stretch>
        </p:blipFill>
        <p:spPr>
          <a:xfrm>
            <a:off x="7146810" y="2896370"/>
            <a:ext cx="2457450" cy="457200"/>
          </a:xfrm>
          <a:prstGeom prst="rect">
            <a:avLst/>
          </a:prstGeom>
        </p:spPr>
      </p:pic>
      <p:pic>
        <p:nvPicPr>
          <p:cNvPr id="30" name="图片 29">
            <a:extLst>
              <a:ext uri="{FF2B5EF4-FFF2-40B4-BE49-F238E27FC236}">
                <a16:creationId xmlns:a16="http://schemas.microsoft.com/office/drawing/2014/main" id="{032BEC34-A61F-4F12-82BD-6FE5BB1EA1DD}"/>
              </a:ext>
            </a:extLst>
          </p:cNvPr>
          <p:cNvPicPr>
            <a:picLocks noChangeAspect="1"/>
          </p:cNvPicPr>
          <p:nvPr/>
        </p:nvPicPr>
        <p:blipFill>
          <a:blip r:embed="rId8"/>
          <a:stretch>
            <a:fillRect/>
          </a:stretch>
        </p:blipFill>
        <p:spPr>
          <a:xfrm>
            <a:off x="7358838" y="1777788"/>
            <a:ext cx="847725" cy="419100"/>
          </a:xfrm>
          <a:prstGeom prst="rect">
            <a:avLst/>
          </a:prstGeom>
        </p:spPr>
      </p:pic>
      <p:pic>
        <p:nvPicPr>
          <p:cNvPr id="31" name="图片 30">
            <a:extLst>
              <a:ext uri="{FF2B5EF4-FFF2-40B4-BE49-F238E27FC236}">
                <a16:creationId xmlns:a16="http://schemas.microsoft.com/office/drawing/2014/main" id="{603BA35D-1002-47A0-9549-62A7E30AFD4A}"/>
              </a:ext>
            </a:extLst>
          </p:cNvPr>
          <p:cNvPicPr>
            <a:picLocks noChangeAspect="1"/>
          </p:cNvPicPr>
          <p:nvPr/>
        </p:nvPicPr>
        <p:blipFill>
          <a:blip r:embed="rId9"/>
          <a:stretch>
            <a:fillRect/>
          </a:stretch>
        </p:blipFill>
        <p:spPr>
          <a:xfrm>
            <a:off x="8206563" y="1763498"/>
            <a:ext cx="3714750" cy="390525"/>
          </a:xfrm>
          <a:prstGeom prst="rect">
            <a:avLst/>
          </a:prstGeom>
        </p:spPr>
      </p:pic>
      <p:pic>
        <p:nvPicPr>
          <p:cNvPr id="32" name="图片 31">
            <a:extLst>
              <a:ext uri="{FF2B5EF4-FFF2-40B4-BE49-F238E27FC236}">
                <a16:creationId xmlns:a16="http://schemas.microsoft.com/office/drawing/2014/main" id="{39E2E336-6B83-4906-826B-F276439C7639}"/>
              </a:ext>
            </a:extLst>
          </p:cNvPr>
          <p:cNvPicPr>
            <a:picLocks noChangeAspect="1"/>
          </p:cNvPicPr>
          <p:nvPr/>
        </p:nvPicPr>
        <p:blipFill>
          <a:blip r:embed="rId10"/>
          <a:stretch>
            <a:fillRect/>
          </a:stretch>
        </p:blipFill>
        <p:spPr>
          <a:xfrm>
            <a:off x="219851" y="1064016"/>
            <a:ext cx="6562725" cy="3762375"/>
          </a:xfrm>
          <a:prstGeom prst="rect">
            <a:avLst/>
          </a:prstGeom>
        </p:spPr>
      </p:pic>
    </p:spTree>
    <p:extLst>
      <p:ext uri="{BB962C8B-B14F-4D97-AF65-F5344CB8AC3E}">
        <p14:creationId xmlns:p14="http://schemas.microsoft.com/office/powerpoint/2010/main" val="4256843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A4360-B05B-49FF-8CFD-BBAD16DD1331}"/>
              </a:ext>
            </a:extLst>
          </p:cNvPr>
          <p:cNvSpPr>
            <a:spLocks noGrp="1"/>
          </p:cNvSpPr>
          <p:nvPr>
            <p:ph type="title"/>
          </p:nvPr>
        </p:nvSpPr>
        <p:spPr/>
        <p:txBody>
          <a:bodyPr/>
          <a:lstStyle/>
          <a:p>
            <a:r>
              <a:rPr lang="zh-CN" altLang="en-US" b="1" i="0" dirty="0">
                <a:solidFill>
                  <a:srgbClr val="1F2328"/>
                </a:solidFill>
                <a:effectLst/>
                <a:latin typeface="-apple-system"/>
              </a:rPr>
              <a:t>虚函数：实现自动求导算子基类</a:t>
            </a:r>
            <a:r>
              <a:rPr lang="en-US" altLang="zh-CN" b="1" i="0" dirty="0">
                <a:solidFill>
                  <a:srgbClr val="1F2328"/>
                </a:solidFill>
                <a:effectLst/>
                <a:latin typeface="-apple-system"/>
              </a:rPr>
              <a:t>Function</a:t>
            </a:r>
            <a:endParaRPr lang="zh-CN" altLang="en-US" dirty="0"/>
          </a:p>
        </p:txBody>
      </p:sp>
      <p:sp>
        <p:nvSpPr>
          <p:cNvPr id="3" name="内容占位符 2">
            <a:extLst>
              <a:ext uri="{FF2B5EF4-FFF2-40B4-BE49-F238E27FC236}">
                <a16:creationId xmlns:a16="http://schemas.microsoft.com/office/drawing/2014/main" id="{9E011501-0D43-46F4-9E29-8C26771C859C}"/>
              </a:ext>
            </a:extLst>
          </p:cNvPr>
          <p:cNvSpPr>
            <a:spLocks noGrp="1"/>
          </p:cNvSpPr>
          <p:nvPr>
            <p:ph idx="1"/>
          </p:nvPr>
        </p:nvSpPr>
        <p:spPr/>
        <p:txBody>
          <a:bodyPr/>
          <a:lstStyle/>
          <a:p>
            <a:r>
              <a:rPr lang="zh-CN" altLang="en-US" dirty="0"/>
              <a:t>代码：</a:t>
            </a:r>
          </a:p>
        </p:txBody>
      </p:sp>
      <p:sp>
        <p:nvSpPr>
          <p:cNvPr id="4" name="日期占位符 3">
            <a:extLst>
              <a:ext uri="{FF2B5EF4-FFF2-40B4-BE49-F238E27FC236}">
                <a16:creationId xmlns:a16="http://schemas.microsoft.com/office/drawing/2014/main" id="{D5A73A67-20D3-442F-A21C-17C5DA00D649}"/>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839359B2-B91C-4F6E-AF8C-77844912DD76}"/>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209AA7A-F8A2-4479-976F-11610F7ABC3C}"/>
              </a:ext>
            </a:extLst>
          </p:cNvPr>
          <p:cNvSpPr>
            <a:spLocks noGrp="1"/>
          </p:cNvSpPr>
          <p:nvPr>
            <p:ph type="sldNum" sz="quarter" idx="12"/>
          </p:nvPr>
        </p:nvSpPr>
        <p:spPr/>
        <p:txBody>
          <a:bodyPr/>
          <a:lstStyle/>
          <a:p>
            <a:fld id="{FCFDD3C4-94A6-478E-B255-076A99AD1EDC}" type="slidenum">
              <a:rPr lang="zh-CN" altLang="en-US" smtClean="0"/>
              <a:t>25</a:t>
            </a:fld>
            <a:endParaRPr lang="zh-CN" altLang="en-US"/>
          </a:p>
        </p:txBody>
      </p:sp>
      <p:sp>
        <p:nvSpPr>
          <p:cNvPr id="8" name="文本框 7">
            <a:extLst>
              <a:ext uri="{FF2B5EF4-FFF2-40B4-BE49-F238E27FC236}">
                <a16:creationId xmlns:a16="http://schemas.microsoft.com/office/drawing/2014/main" id="{3DBDA250-A7F6-44E6-BE05-EF83C7E5D35E}"/>
              </a:ext>
            </a:extLst>
          </p:cNvPr>
          <p:cNvSpPr txBox="1"/>
          <p:nvPr/>
        </p:nvSpPr>
        <p:spPr>
          <a:xfrm>
            <a:off x="253497" y="1540019"/>
            <a:ext cx="6174462" cy="646331"/>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template</a:t>
            </a:r>
            <a:r>
              <a:rPr lang="en-US" altLang="zh-CN" b="0" dirty="0">
                <a:solidFill>
                  <a:srgbClr val="000000"/>
                </a:solidFill>
                <a:effectLst/>
                <a:latin typeface="Consolas" panose="020B0609020204030204" pitchFamily="49" charset="0"/>
              </a:rPr>
              <a:t> &lt;</a:t>
            </a:r>
            <a:r>
              <a:rPr lang="en-US" altLang="zh-CN" b="0" dirty="0" err="1">
                <a:solidFill>
                  <a:srgbClr val="0000FF"/>
                </a:solidFill>
                <a:effectLst/>
                <a:latin typeface="Consolas" panose="020B0609020204030204" pitchFamily="49" charset="0"/>
              </a:rPr>
              <a:t>typename</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endParaRPr lang="en-US" altLang="zh-CN" b="0" dirty="0">
              <a:solidFill>
                <a:srgbClr val="0000FF"/>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Tensor</a:t>
            </a:r>
            <a:r>
              <a:rPr lang="en-US" altLang="zh-CN" dirty="0">
                <a:latin typeface="Consolas" panose="020B0609020204030204" pitchFamily="49" charset="0"/>
              </a:rPr>
              <a:t>;</a:t>
            </a:r>
            <a:endParaRPr lang="en-US" altLang="zh-CN" b="0" dirty="0">
              <a:effectLst/>
              <a:latin typeface="Consolas" panose="020B0609020204030204" pitchFamily="49" charset="0"/>
            </a:endParaRPr>
          </a:p>
        </p:txBody>
      </p:sp>
      <p:sp>
        <p:nvSpPr>
          <p:cNvPr id="10" name="文本框 9">
            <a:extLst>
              <a:ext uri="{FF2B5EF4-FFF2-40B4-BE49-F238E27FC236}">
                <a16:creationId xmlns:a16="http://schemas.microsoft.com/office/drawing/2014/main" id="{70C6BFD2-3949-45F3-9AE0-C87AD6794884}"/>
              </a:ext>
            </a:extLst>
          </p:cNvPr>
          <p:cNvSpPr txBox="1"/>
          <p:nvPr/>
        </p:nvSpPr>
        <p:spPr>
          <a:xfrm>
            <a:off x="253497" y="2128383"/>
            <a:ext cx="6174462" cy="1477328"/>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template</a:t>
            </a:r>
            <a:r>
              <a:rPr lang="en-US" altLang="zh-CN" b="0" dirty="0">
                <a:solidFill>
                  <a:srgbClr val="000000"/>
                </a:solidFill>
                <a:effectLst/>
                <a:latin typeface="Consolas" panose="020B0609020204030204" pitchFamily="49" charset="0"/>
              </a:rPr>
              <a:t> &lt;</a:t>
            </a:r>
            <a:r>
              <a:rPr lang="en-US" altLang="zh-CN" b="0" dirty="0" err="1">
                <a:solidFill>
                  <a:srgbClr val="0000FF"/>
                </a:solidFill>
                <a:effectLst/>
                <a:latin typeface="Consolas" panose="020B0609020204030204" pitchFamily="49" charset="0"/>
              </a:rPr>
              <a:t>typename</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endParaRPr lang="en-US" altLang="zh-CN" b="0" dirty="0">
              <a:solidFill>
                <a:srgbClr val="0000FF"/>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public</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a:t>
            </a:r>
          </a:p>
          <a:p>
            <a:r>
              <a:rPr lang="en-US" altLang="zh-CN" b="0" dirty="0">
                <a:solidFill>
                  <a:srgbClr val="0000FF"/>
                </a:solidFill>
                <a:effectLst/>
                <a:latin typeface="Consolas" panose="020B0609020204030204" pitchFamily="49" charset="0"/>
              </a:rPr>
              <a:t>public:</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grad;</a:t>
            </a:r>
          </a:p>
          <a:p>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12" name="文本框 11">
            <a:extLst>
              <a:ext uri="{FF2B5EF4-FFF2-40B4-BE49-F238E27FC236}">
                <a16:creationId xmlns:a16="http://schemas.microsoft.com/office/drawing/2014/main" id="{ADE811F5-D7A8-48FE-B259-443214C87407}"/>
              </a:ext>
            </a:extLst>
          </p:cNvPr>
          <p:cNvSpPr txBox="1"/>
          <p:nvPr/>
        </p:nvSpPr>
        <p:spPr>
          <a:xfrm>
            <a:off x="253497" y="3493254"/>
            <a:ext cx="12502836" cy="3139321"/>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template</a:t>
            </a:r>
            <a:r>
              <a:rPr lang="en-US" altLang="zh-CN" b="0" dirty="0">
                <a:solidFill>
                  <a:srgbClr val="000000"/>
                </a:solidFill>
                <a:effectLst/>
                <a:latin typeface="Consolas" panose="020B0609020204030204" pitchFamily="49" charset="0"/>
              </a:rPr>
              <a:t> &lt;</a:t>
            </a:r>
            <a:r>
              <a:rPr lang="en-US" altLang="zh-CN" b="0" dirty="0" err="1">
                <a:solidFill>
                  <a:srgbClr val="0000FF"/>
                </a:solidFill>
                <a:effectLst/>
                <a:latin typeface="Consolas" panose="020B0609020204030204" pitchFamily="49" charset="0"/>
              </a:rPr>
              <a:t>typename</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p>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Function</a:t>
            </a:r>
            <a:r>
              <a:rPr lang="en-US" altLang="zh-CN" b="0" dirty="0">
                <a:solidFill>
                  <a:srgbClr val="000000"/>
                </a:solidFill>
                <a:effectLst/>
                <a:latin typeface="Consolas" panose="020B0609020204030204" pitchFamily="49" charset="0"/>
              </a:rPr>
              <a:t> {</a:t>
            </a:r>
          </a:p>
          <a:p>
            <a:r>
              <a:rPr lang="en-US" altLang="zh-CN" b="0" dirty="0">
                <a:solidFill>
                  <a:srgbClr val="0000FF"/>
                </a:solidFill>
                <a:effectLst/>
                <a:latin typeface="Consolas" panose="020B0609020204030204" pitchFamily="49" charset="0"/>
              </a:rPr>
              <a:t>public:</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std::</a:t>
            </a:r>
            <a:r>
              <a:rPr lang="en-US" altLang="zh-CN" b="0" dirty="0">
                <a:solidFill>
                  <a:srgbClr val="2B91AF"/>
                </a:solidFill>
                <a:effectLst/>
                <a:latin typeface="Consolas" panose="020B0609020204030204" pitchFamily="49" charset="0"/>
              </a:rPr>
              <a:t>vector</a:t>
            </a:r>
            <a:r>
              <a:rPr lang="en-US" altLang="zh-CN" b="0" dirty="0">
                <a:solidFill>
                  <a:srgbClr val="000000"/>
                </a:solidFill>
                <a:effectLst/>
                <a:latin typeface="Consolas" panose="020B0609020204030204" pitchFamily="49" charset="0"/>
              </a:rPr>
              <a:t>&lt;</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&gt;*&gt; </a:t>
            </a:r>
            <a:r>
              <a:rPr lang="en-US" altLang="zh-CN" b="0" dirty="0" err="1">
                <a:solidFill>
                  <a:srgbClr val="000000"/>
                </a:solidFill>
                <a:effectLst/>
                <a:latin typeface="Consolas" panose="020B0609020204030204" pitchFamily="49" charset="0"/>
              </a:rPr>
              <a:t>ctx</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virtual</a:t>
            </a:r>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forward(</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input1</a:t>
            </a:r>
            <a:r>
              <a:rPr lang="en-US" altLang="zh-CN" b="0" dirty="0">
                <a:solidFill>
                  <a:srgbClr val="000000"/>
                </a:solidFill>
                <a:effectLst/>
                <a:latin typeface="Consolas" panose="020B0609020204030204" pitchFamily="49" charset="0"/>
              </a:rPr>
              <a:t>,</a:t>
            </a:r>
            <a:r>
              <a:rPr lang="en-US" altLang="zh-CN" b="0" dirty="0">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input2</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virtual</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void</a:t>
            </a:r>
            <a:r>
              <a:rPr lang="en-US" altLang="zh-CN" b="0" dirty="0">
                <a:solidFill>
                  <a:srgbClr val="000000"/>
                </a:solidFill>
                <a:effectLst/>
                <a:latin typeface="Consolas" panose="020B0609020204030204" pitchFamily="49" charset="0"/>
              </a:rPr>
              <a:t> backward(</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grad</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virtual</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void</a:t>
            </a:r>
            <a:r>
              <a:rPr lang="en-US" altLang="zh-CN" b="0" dirty="0">
                <a:solidFill>
                  <a:srgbClr val="000000"/>
                </a:solidFill>
                <a:effectLst/>
                <a:latin typeface="Consolas" panose="020B0609020204030204" pitchFamily="49" charset="0"/>
              </a:rPr>
              <a:t> backward()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Function() {</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ctx</a:t>
            </a:r>
            <a:r>
              <a:rPr lang="en-US" altLang="zh-CN" b="0" dirty="0">
                <a:solidFill>
                  <a:srgbClr val="000000"/>
                </a:solidFill>
                <a:effectLst/>
                <a:latin typeface="Consolas" panose="020B0609020204030204" pitchFamily="49" charset="0"/>
              </a:rPr>
              <a:t> = std::</a:t>
            </a:r>
            <a:r>
              <a:rPr lang="en-US" altLang="zh-CN" b="0" dirty="0">
                <a:solidFill>
                  <a:srgbClr val="2B91AF"/>
                </a:solidFill>
                <a:effectLst/>
                <a:latin typeface="Consolas" panose="020B0609020204030204" pitchFamily="49" charset="0"/>
              </a:rPr>
              <a:t>vector</a:t>
            </a:r>
            <a:r>
              <a:rPr lang="en-US" altLang="zh-CN" b="0" dirty="0">
                <a:solidFill>
                  <a:srgbClr val="000000"/>
                </a:solidFill>
                <a:effectLst/>
                <a:latin typeface="Consolas" panose="020B0609020204030204" pitchFamily="49" charset="0"/>
              </a:rPr>
              <a:t>&lt;</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&gt;*&gt;();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02465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A4360-B05B-49FF-8CFD-BBAD16DD1331}"/>
              </a:ext>
            </a:extLst>
          </p:cNvPr>
          <p:cNvSpPr>
            <a:spLocks noGrp="1"/>
          </p:cNvSpPr>
          <p:nvPr>
            <p:ph type="title"/>
          </p:nvPr>
        </p:nvSpPr>
        <p:spPr/>
        <p:txBody>
          <a:bodyPr/>
          <a:lstStyle/>
          <a:p>
            <a:r>
              <a:rPr lang="zh-CN" altLang="en-US" b="1" i="0" dirty="0">
                <a:solidFill>
                  <a:srgbClr val="1F2328"/>
                </a:solidFill>
                <a:effectLst/>
                <a:latin typeface="-apple-system"/>
              </a:rPr>
              <a:t>虚函数：实现自动求导算子基类</a:t>
            </a:r>
            <a:r>
              <a:rPr lang="en-US" altLang="zh-CN" b="1" i="0" dirty="0">
                <a:solidFill>
                  <a:srgbClr val="1F2328"/>
                </a:solidFill>
                <a:effectLst/>
                <a:latin typeface="-apple-system"/>
              </a:rPr>
              <a:t>Function</a:t>
            </a:r>
            <a:endParaRPr lang="zh-CN" altLang="en-US" dirty="0"/>
          </a:p>
        </p:txBody>
      </p:sp>
      <p:sp>
        <p:nvSpPr>
          <p:cNvPr id="3" name="内容占位符 2">
            <a:extLst>
              <a:ext uri="{FF2B5EF4-FFF2-40B4-BE49-F238E27FC236}">
                <a16:creationId xmlns:a16="http://schemas.microsoft.com/office/drawing/2014/main" id="{9E011501-0D43-46F4-9E29-8C26771C859C}"/>
              </a:ext>
            </a:extLst>
          </p:cNvPr>
          <p:cNvSpPr>
            <a:spLocks noGrp="1"/>
          </p:cNvSpPr>
          <p:nvPr>
            <p:ph idx="1"/>
          </p:nvPr>
        </p:nvSpPr>
        <p:spPr/>
        <p:txBody>
          <a:bodyPr/>
          <a:lstStyle/>
          <a:p>
            <a:r>
              <a:rPr lang="zh-CN" altLang="en-US" dirty="0"/>
              <a:t>代码：</a:t>
            </a:r>
          </a:p>
        </p:txBody>
      </p:sp>
      <p:sp>
        <p:nvSpPr>
          <p:cNvPr id="4" name="日期占位符 3">
            <a:extLst>
              <a:ext uri="{FF2B5EF4-FFF2-40B4-BE49-F238E27FC236}">
                <a16:creationId xmlns:a16="http://schemas.microsoft.com/office/drawing/2014/main" id="{D5A73A67-20D3-442F-A21C-17C5DA00D649}"/>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839359B2-B91C-4F6E-AF8C-77844912DD76}"/>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209AA7A-F8A2-4479-976F-11610F7ABC3C}"/>
              </a:ext>
            </a:extLst>
          </p:cNvPr>
          <p:cNvSpPr>
            <a:spLocks noGrp="1"/>
          </p:cNvSpPr>
          <p:nvPr>
            <p:ph type="sldNum" sz="quarter" idx="12"/>
          </p:nvPr>
        </p:nvSpPr>
        <p:spPr/>
        <p:txBody>
          <a:bodyPr/>
          <a:lstStyle/>
          <a:p>
            <a:fld id="{FCFDD3C4-94A6-478E-B255-076A99AD1EDC}" type="slidenum">
              <a:rPr lang="zh-CN" altLang="en-US" smtClean="0"/>
              <a:t>26</a:t>
            </a:fld>
            <a:endParaRPr lang="zh-CN" altLang="en-US"/>
          </a:p>
        </p:txBody>
      </p:sp>
      <p:sp>
        <p:nvSpPr>
          <p:cNvPr id="11" name="文本框 10">
            <a:extLst>
              <a:ext uri="{FF2B5EF4-FFF2-40B4-BE49-F238E27FC236}">
                <a16:creationId xmlns:a16="http://schemas.microsoft.com/office/drawing/2014/main" id="{78AD2094-0AD3-4D06-9E14-1EA6CC649E95}"/>
              </a:ext>
            </a:extLst>
          </p:cNvPr>
          <p:cNvSpPr txBox="1"/>
          <p:nvPr/>
        </p:nvSpPr>
        <p:spPr>
          <a:xfrm>
            <a:off x="307818" y="1483558"/>
            <a:ext cx="11947556" cy="5078313"/>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template</a:t>
            </a:r>
            <a:r>
              <a:rPr lang="en-US" altLang="zh-CN" b="0" dirty="0">
                <a:solidFill>
                  <a:srgbClr val="000000"/>
                </a:solidFill>
                <a:effectLst/>
                <a:latin typeface="Consolas" panose="020B0609020204030204" pitchFamily="49" charset="0"/>
              </a:rPr>
              <a:t> &lt;</a:t>
            </a:r>
            <a:r>
              <a:rPr lang="en-US" altLang="zh-CN" b="0" dirty="0" err="1">
                <a:solidFill>
                  <a:srgbClr val="0000FF"/>
                </a:solidFill>
                <a:effectLst/>
                <a:latin typeface="Consolas" panose="020B0609020204030204" pitchFamily="49" charset="0"/>
              </a:rPr>
              <a:t>typename</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p>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Add</a:t>
            </a:r>
            <a:r>
              <a:rPr lang="en-US" altLang="zh-CN" b="0" dirty="0">
                <a:solidFill>
                  <a:srgbClr val="000000"/>
                </a:solidFill>
                <a:effectLst/>
                <a:latin typeface="Consolas" panose="020B0609020204030204" pitchFamily="49" charset="0"/>
              </a:rPr>
              <a:t> : </a:t>
            </a:r>
            <a:r>
              <a:rPr lang="en-US" altLang="zh-CN" b="0" dirty="0">
                <a:solidFill>
                  <a:srgbClr val="0000FF"/>
                </a:solidFill>
                <a:effectLst/>
                <a:latin typeface="Consolas" panose="020B0609020204030204" pitchFamily="49" charset="0"/>
              </a:rPr>
              <a:t>public</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Function</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a:t>
            </a:r>
          </a:p>
          <a:p>
            <a:r>
              <a:rPr lang="en-US" altLang="zh-CN" b="0" dirty="0">
                <a:solidFill>
                  <a:srgbClr val="0000FF"/>
                </a:solidFill>
                <a:effectLst/>
                <a:latin typeface="Consolas" panose="020B0609020204030204" pitchFamily="49" charset="0"/>
              </a:rPr>
              <a:t>public:</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forward(</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input1</a:t>
            </a:r>
            <a:r>
              <a:rPr lang="en-US" altLang="zh-CN" b="0" dirty="0">
                <a:solidFill>
                  <a:srgbClr val="000000"/>
                </a:solidFill>
                <a:effectLst/>
                <a:latin typeface="Consolas" panose="020B0609020204030204" pitchFamily="49" charset="0"/>
              </a:rPr>
              <a:t>,</a:t>
            </a:r>
            <a:r>
              <a:rPr lang="en-US" altLang="zh-CN" b="0" dirty="0">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input2</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a:t>
            </a:r>
            <a:r>
              <a:rPr lang="en-US" altLang="zh-CN" b="0" dirty="0" err="1">
                <a:solidFill>
                  <a:srgbClr val="000000"/>
                </a:solidFill>
                <a:effectLst/>
                <a:latin typeface="Consolas" panose="020B0609020204030204" pitchFamily="49" charset="0"/>
              </a:rPr>
              <a:t>ctx.push_back</a:t>
            </a:r>
            <a:r>
              <a:rPr lang="en-US" altLang="zh-CN" b="0" dirty="0">
                <a:solidFill>
                  <a:srgbClr val="000000"/>
                </a:solidFill>
                <a:effectLst/>
                <a:latin typeface="Consolas" panose="020B0609020204030204" pitchFamily="49" charset="0"/>
              </a:rPr>
              <a:t>(&amp;</a:t>
            </a:r>
            <a:r>
              <a:rPr lang="en-US" altLang="zh-CN" b="0" dirty="0">
                <a:solidFill>
                  <a:srgbClr val="808080"/>
                </a:solidFill>
                <a:effectLst/>
                <a:latin typeface="Consolas" panose="020B0609020204030204" pitchFamily="49" charset="0"/>
              </a:rPr>
              <a:t>input1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a:t>
            </a:r>
            <a:r>
              <a:rPr lang="en-US" altLang="zh-CN" b="0" dirty="0" err="1">
                <a:solidFill>
                  <a:srgbClr val="000000"/>
                </a:solidFill>
                <a:effectLst/>
                <a:latin typeface="Consolas" panose="020B0609020204030204" pitchFamily="49" charset="0"/>
              </a:rPr>
              <a:t>ctx.push_back</a:t>
            </a:r>
            <a:r>
              <a:rPr lang="en-US" altLang="zh-CN" b="0" dirty="0">
                <a:solidFill>
                  <a:srgbClr val="000000"/>
                </a:solidFill>
                <a:effectLst/>
                <a:latin typeface="Consolas" panose="020B0609020204030204" pitchFamily="49" charset="0"/>
              </a:rPr>
              <a:t>(&amp;</a:t>
            </a:r>
            <a:r>
              <a:rPr lang="en-US" altLang="zh-CN" b="0" dirty="0">
                <a:solidFill>
                  <a:srgbClr val="808080"/>
                </a:solidFill>
                <a:effectLst/>
                <a:latin typeface="Consolas" panose="020B0609020204030204" pitchFamily="49" charset="0"/>
              </a:rPr>
              <a:t>input2</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input1</a:t>
            </a:r>
            <a:r>
              <a:rPr lang="en-US" altLang="zh-CN" b="0" dirty="0">
                <a:solidFill>
                  <a:srgbClr val="000000"/>
                </a:solidFill>
                <a:effectLst/>
                <a:latin typeface="Consolas" panose="020B0609020204030204" pitchFamily="49" charset="0"/>
              </a:rPr>
              <a:t>+</a:t>
            </a:r>
            <a:r>
              <a:rPr lang="en-US" altLang="zh-CN" b="0" dirty="0">
                <a:solidFill>
                  <a:srgbClr val="808080"/>
                </a:solidFill>
                <a:effectLst/>
                <a:latin typeface="Consolas" panose="020B0609020204030204" pitchFamily="49" charset="0"/>
              </a:rPr>
              <a:t>input2</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void</a:t>
            </a:r>
            <a:r>
              <a:rPr lang="en-US" altLang="zh-CN" b="0" dirty="0">
                <a:solidFill>
                  <a:srgbClr val="000000"/>
                </a:solidFill>
                <a:effectLst/>
                <a:latin typeface="Consolas" panose="020B0609020204030204" pitchFamily="49" charset="0"/>
              </a:rPr>
              <a:t> backward(){};</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void</a:t>
            </a:r>
            <a:r>
              <a:rPr lang="en-US" altLang="zh-CN" b="0" dirty="0">
                <a:solidFill>
                  <a:srgbClr val="000000"/>
                </a:solidFill>
                <a:effectLst/>
                <a:latin typeface="Consolas" panose="020B0609020204030204" pitchFamily="49" charset="0"/>
              </a:rPr>
              <a:t> backward(</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grad</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input1=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a:t>
            </a:r>
            <a:r>
              <a:rPr lang="en-US" altLang="zh-CN" b="0" dirty="0" err="1">
                <a:solidFill>
                  <a:srgbClr val="000000"/>
                </a:solidFill>
                <a:effectLst/>
                <a:latin typeface="Consolas" panose="020B0609020204030204" pitchFamily="49" charset="0"/>
              </a:rPr>
              <a:t>ctx</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input2=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a:t>
            </a:r>
            <a:r>
              <a:rPr lang="en-US" altLang="zh-CN" b="0" dirty="0" err="1">
                <a:solidFill>
                  <a:srgbClr val="000000"/>
                </a:solidFill>
                <a:effectLst/>
                <a:latin typeface="Consolas" panose="020B0609020204030204" pitchFamily="49" charset="0"/>
              </a:rPr>
              <a:t>ctx</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(input1-&gt;</a:t>
            </a:r>
            <a:r>
              <a:rPr lang="en-US" altLang="zh-CN" b="0" dirty="0" err="1">
                <a:solidFill>
                  <a:srgbClr val="000000"/>
                </a:solidFill>
                <a:effectLst/>
                <a:latin typeface="Consolas" panose="020B0609020204030204" pitchFamily="49" charset="0"/>
              </a:rPr>
              <a:t>grad.is_empty</a:t>
            </a:r>
            <a:r>
              <a:rPr lang="en-US" altLang="zh-CN" b="0" dirty="0">
                <a:solidFill>
                  <a:srgbClr val="000000"/>
                </a:solidFill>
                <a:effectLst/>
                <a:latin typeface="Consolas" panose="020B0609020204030204" pitchFamily="49" charset="0"/>
              </a:rPr>
              <a:t>()){ input1-&gt;</a:t>
            </a:r>
            <a:r>
              <a:rPr lang="en-US" altLang="zh-CN" b="0" dirty="0" err="1">
                <a:solidFill>
                  <a:srgbClr val="000000"/>
                </a:solidFill>
                <a:effectLst/>
                <a:latin typeface="Consolas" panose="020B0609020204030204" pitchFamily="49" charset="0"/>
              </a:rPr>
              <a:t>grad_zero</a:t>
            </a:r>
            <a:r>
              <a:rPr lang="en-US" altLang="zh-CN" b="0" dirty="0">
                <a:solidFill>
                  <a:srgbClr val="000000"/>
                </a:solidFill>
                <a:effectLst/>
                <a:latin typeface="Consolas" panose="020B0609020204030204" pitchFamily="49" charset="0"/>
              </a:rPr>
              <a:t>_();}</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(input2-&gt;</a:t>
            </a:r>
            <a:r>
              <a:rPr lang="en-US" altLang="zh-CN" b="0" dirty="0" err="1">
                <a:solidFill>
                  <a:srgbClr val="000000"/>
                </a:solidFill>
                <a:effectLst/>
                <a:latin typeface="Consolas" panose="020B0609020204030204" pitchFamily="49" charset="0"/>
              </a:rPr>
              <a:t>grad.is_empty</a:t>
            </a:r>
            <a:r>
              <a:rPr lang="en-US" altLang="zh-CN" b="0" dirty="0">
                <a:solidFill>
                  <a:srgbClr val="000000"/>
                </a:solidFill>
                <a:effectLst/>
                <a:latin typeface="Consolas" panose="020B0609020204030204" pitchFamily="49" charset="0"/>
              </a:rPr>
              <a:t>()){  input2-&gt;</a:t>
            </a:r>
            <a:r>
              <a:rPr lang="en-US" altLang="zh-CN" b="0" dirty="0" err="1">
                <a:solidFill>
                  <a:srgbClr val="000000"/>
                </a:solidFill>
                <a:effectLst/>
                <a:latin typeface="Consolas" panose="020B0609020204030204" pitchFamily="49" charset="0"/>
              </a:rPr>
              <a:t>grad_zero</a:t>
            </a:r>
            <a:r>
              <a:rPr lang="en-US" altLang="zh-CN" b="0" dirty="0">
                <a:solidFill>
                  <a:srgbClr val="000000"/>
                </a:solidFill>
                <a:effectLst/>
                <a:latin typeface="Consolas" panose="020B0609020204030204" pitchFamily="49" charset="0"/>
              </a:rPr>
              <a:t>_();}</a:t>
            </a:r>
          </a:p>
          <a:p>
            <a:r>
              <a:rPr lang="en-US" altLang="zh-CN" b="0" dirty="0">
                <a:solidFill>
                  <a:srgbClr val="000000"/>
                </a:solidFill>
                <a:effectLst/>
                <a:latin typeface="Consolas" panose="020B0609020204030204" pitchFamily="49" charset="0"/>
              </a:rPr>
              <a:t>        input1-&gt;grad += </a:t>
            </a:r>
            <a:r>
              <a:rPr lang="en-US" altLang="zh-CN" b="0" dirty="0">
                <a:solidFill>
                  <a:srgbClr val="808080"/>
                </a:solidFill>
                <a:effectLst/>
                <a:latin typeface="Consolas" panose="020B0609020204030204" pitchFamily="49" charset="0"/>
              </a:rPr>
              <a:t>grad</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input2-&gt;grad += </a:t>
            </a:r>
            <a:r>
              <a:rPr lang="en-US" altLang="zh-CN" b="0" dirty="0">
                <a:solidFill>
                  <a:srgbClr val="808080"/>
                </a:solidFill>
                <a:effectLst/>
                <a:latin typeface="Consolas" panose="020B0609020204030204" pitchFamily="49" charset="0"/>
              </a:rPr>
              <a:t>grad</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438946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A4360-B05B-49FF-8CFD-BBAD16DD1331}"/>
              </a:ext>
            </a:extLst>
          </p:cNvPr>
          <p:cNvSpPr>
            <a:spLocks noGrp="1"/>
          </p:cNvSpPr>
          <p:nvPr>
            <p:ph type="title"/>
          </p:nvPr>
        </p:nvSpPr>
        <p:spPr/>
        <p:txBody>
          <a:bodyPr/>
          <a:lstStyle/>
          <a:p>
            <a:r>
              <a:rPr lang="zh-CN" altLang="en-US" b="1" i="0" dirty="0">
                <a:solidFill>
                  <a:srgbClr val="1F2328"/>
                </a:solidFill>
                <a:effectLst/>
                <a:latin typeface="-apple-system"/>
              </a:rPr>
              <a:t>虚函数：实现自动求导算子基类</a:t>
            </a:r>
            <a:r>
              <a:rPr lang="en-US" altLang="zh-CN" b="1" i="0" dirty="0">
                <a:solidFill>
                  <a:srgbClr val="1F2328"/>
                </a:solidFill>
                <a:effectLst/>
                <a:latin typeface="-apple-system"/>
              </a:rPr>
              <a:t>Function</a:t>
            </a:r>
            <a:endParaRPr lang="zh-CN" altLang="en-US" dirty="0"/>
          </a:p>
        </p:txBody>
      </p:sp>
      <p:sp>
        <p:nvSpPr>
          <p:cNvPr id="3" name="内容占位符 2">
            <a:extLst>
              <a:ext uri="{FF2B5EF4-FFF2-40B4-BE49-F238E27FC236}">
                <a16:creationId xmlns:a16="http://schemas.microsoft.com/office/drawing/2014/main" id="{9E011501-0D43-46F4-9E29-8C26771C859C}"/>
              </a:ext>
            </a:extLst>
          </p:cNvPr>
          <p:cNvSpPr>
            <a:spLocks noGrp="1"/>
          </p:cNvSpPr>
          <p:nvPr>
            <p:ph idx="1"/>
          </p:nvPr>
        </p:nvSpPr>
        <p:spPr/>
        <p:txBody>
          <a:bodyPr/>
          <a:lstStyle/>
          <a:p>
            <a:r>
              <a:rPr lang="zh-CN" altLang="en-US" dirty="0"/>
              <a:t>代码：</a:t>
            </a:r>
          </a:p>
        </p:txBody>
      </p:sp>
      <p:sp>
        <p:nvSpPr>
          <p:cNvPr id="4" name="日期占位符 3">
            <a:extLst>
              <a:ext uri="{FF2B5EF4-FFF2-40B4-BE49-F238E27FC236}">
                <a16:creationId xmlns:a16="http://schemas.microsoft.com/office/drawing/2014/main" id="{D5A73A67-20D3-442F-A21C-17C5DA00D649}"/>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839359B2-B91C-4F6E-AF8C-77844912DD76}"/>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209AA7A-F8A2-4479-976F-11610F7ABC3C}"/>
              </a:ext>
            </a:extLst>
          </p:cNvPr>
          <p:cNvSpPr>
            <a:spLocks noGrp="1"/>
          </p:cNvSpPr>
          <p:nvPr>
            <p:ph type="sldNum" sz="quarter" idx="12"/>
          </p:nvPr>
        </p:nvSpPr>
        <p:spPr/>
        <p:txBody>
          <a:bodyPr/>
          <a:lstStyle/>
          <a:p>
            <a:fld id="{FCFDD3C4-94A6-478E-B255-076A99AD1EDC}" type="slidenum">
              <a:rPr lang="zh-CN" altLang="en-US" smtClean="0"/>
              <a:t>27</a:t>
            </a:fld>
            <a:endParaRPr lang="zh-CN" altLang="en-US"/>
          </a:p>
        </p:txBody>
      </p:sp>
      <p:sp>
        <p:nvSpPr>
          <p:cNvPr id="11" name="文本框 10">
            <a:extLst>
              <a:ext uri="{FF2B5EF4-FFF2-40B4-BE49-F238E27FC236}">
                <a16:creationId xmlns:a16="http://schemas.microsoft.com/office/drawing/2014/main" id="{78AD2094-0AD3-4D06-9E14-1EA6CC649E95}"/>
              </a:ext>
            </a:extLst>
          </p:cNvPr>
          <p:cNvSpPr txBox="1"/>
          <p:nvPr/>
        </p:nvSpPr>
        <p:spPr>
          <a:xfrm>
            <a:off x="307818" y="1520923"/>
            <a:ext cx="11947556" cy="5078313"/>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template</a:t>
            </a:r>
            <a:r>
              <a:rPr lang="en-US" altLang="zh-CN" b="0" dirty="0">
                <a:solidFill>
                  <a:srgbClr val="000000"/>
                </a:solidFill>
                <a:effectLst/>
                <a:latin typeface="Consolas" panose="020B0609020204030204" pitchFamily="49" charset="0"/>
              </a:rPr>
              <a:t> &lt;</a:t>
            </a:r>
            <a:r>
              <a:rPr lang="en-US" altLang="zh-CN" b="0" dirty="0" err="1">
                <a:solidFill>
                  <a:srgbClr val="0000FF"/>
                </a:solidFill>
                <a:effectLst/>
                <a:latin typeface="Consolas" panose="020B0609020204030204" pitchFamily="49" charset="0"/>
              </a:rPr>
              <a:t>typename</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p>
          <a:p>
            <a:r>
              <a:rPr lang="en-US" altLang="zh-CN" b="0" dirty="0">
                <a:solidFill>
                  <a:srgbClr val="0000FF"/>
                </a:solidFill>
                <a:effectLst/>
                <a:latin typeface="Consolas" panose="020B0609020204030204" pitchFamily="49" charset="0"/>
              </a:rPr>
              <a:t>class</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Mul</a:t>
            </a:r>
            <a:r>
              <a:rPr lang="en-US" altLang="zh-CN" b="0" dirty="0">
                <a:solidFill>
                  <a:srgbClr val="000000"/>
                </a:solidFill>
                <a:effectLst/>
                <a:latin typeface="Consolas" panose="020B0609020204030204" pitchFamily="49" charset="0"/>
              </a:rPr>
              <a:t> : </a:t>
            </a:r>
            <a:r>
              <a:rPr lang="en-US" altLang="zh-CN" b="0" dirty="0">
                <a:solidFill>
                  <a:srgbClr val="0000FF"/>
                </a:solidFill>
                <a:effectLst/>
                <a:latin typeface="Consolas" panose="020B0609020204030204" pitchFamily="49" charset="0"/>
              </a:rPr>
              <a:t>public</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Function</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a:t>
            </a:r>
          </a:p>
          <a:p>
            <a:r>
              <a:rPr lang="en-US" altLang="zh-CN" b="0" dirty="0">
                <a:solidFill>
                  <a:srgbClr val="0000FF"/>
                </a:solidFill>
                <a:effectLst/>
                <a:latin typeface="Consolas" panose="020B0609020204030204" pitchFamily="49" charset="0"/>
              </a:rPr>
              <a:t>public:</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forward(</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input1</a:t>
            </a:r>
            <a:r>
              <a:rPr lang="en-US" altLang="zh-CN" b="0" dirty="0">
                <a:solidFill>
                  <a:srgbClr val="000000"/>
                </a:solidFill>
                <a:effectLst/>
                <a:latin typeface="Consolas" panose="020B0609020204030204" pitchFamily="49" charset="0"/>
              </a:rPr>
              <a:t>,</a:t>
            </a:r>
            <a:r>
              <a:rPr lang="en-US" altLang="zh-CN" b="0" dirty="0">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input2</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a:t>
            </a:r>
            <a:r>
              <a:rPr lang="en-US" altLang="zh-CN" b="0" dirty="0" err="1">
                <a:solidFill>
                  <a:srgbClr val="000000"/>
                </a:solidFill>
                <a:effectLst/>
                <a:latin typeface="Consolas" panose="020B0609020204030204" pitchFamily="49" charset="0"/>
              </a:rPr>
              <a:t>ctx.push_back</a:t>
            </a:r>
            <a:r>
              <a:rPr lang="en-US" altLang="zh-CN" b="0" dirty="0">
                <a:solidFill>
                  <a:srgbClr val="000000"/>
                </a:solidFill>
                <a:effectLst/>
                <a:latin typeface="Consolas" panose="020B0609020204030204" pitchFamily="49" charset="0"/>
              </a:rPr>
              <a:t>(&amp;</a:t>
            </a:r>
            <a:r>
              <a:rPr lang="en-US" altLang="zh-CN" b="0" dirty="0">
                <a:solidFill>
                  <a:srgbClr val="808080"/>
                </a:solidFill>
                <a:effectLst/>
                <a:latin typeface="Consolas" panose="020B0609020204030204" pitchFamily="49" charset="0"/>
              </a:rPr>
              <a:t>input1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a:t>
            </a:r>
            <a:r>
              <a:rPr lang="en-US" altLang="zh-CN" b="0" dirty="0" err="1">
                <a:solidFill>
                  <a:srgbClr val="000000"/>
                </a:solidFill>
                <a:effectLst/>
                <a:latin typeface="Consolas" panose="020B0609020204030204" pitchFamily="49" charset="0"/>
              </a:rPr>
              <a:t>ctx.push_back</a:t>
            </a:r>
            <a:r>
              <a:rPr lang="en-US" altLang="zh-CN" b="0" dirty="0">
                <a:solidFill>
                  <a:srgbClr val="000000"/>
                </a:solidFill>
                <a:effectLst/>
                <a:latin typeface="Consolas" panose="020B0609020204030204" pitchFamily="49" charset="0"/>
              </a:rPr>
              <a:t>(&amp;</a:t>
            </a:r>
            <a:r>
              <a:rPr lang="en-US" altLang="zh-CN" b="0" dirty="0">
                <a:solidFill>
                  <a:srgbClr val="808080"/>
                </a:solidFill>
                <a:effectLst/>
                <a:latin typeface="Consolas" panose="020B0609020204030204" pitchFamily="49" charset="0"/>
              </a:rPr>
              <a:t>input2</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input1</a:t>
            </a:r>
            <a:r>
              <a:rPr lang="en-US" altLang="zh-CN" b="0" dirty="0">
                <a:solidFill>
                  <a:srgbClr val="000000"/>
                </a:solidFill>
                <a:effectLst/>
                <a:latin typeface="Consolas" panose="020B0609020204030204" pitchFamily="49" charset="0"/>
              </a:rPr>
              <a:t>*</a:t>
            </a:r>
            <a:r>
              <a:rPr lang="en-US" altLang="zh-CN" b="0" dirty="0">
                <a:solidFill>
                  <a:srgbClr val="808080"/>
                </a:solidFill>
                <a:effectLst/>
                <a:latin typeface="Consolas" panose="020B0609020204030204" pitchFamily="49" charset="0"/>
              </a:rPr>
              <a:t>input2</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void</a:t>
            </a:r>
            <a:r>
              <a:rPr lang="en-US" altLang="zh-CN" b="0" dirty="0">
                <a:solidFill>
                  <a:srgbClr val="000000"/>
                </a:solidFill>
                <a:effectLst/>
                <a:latin typeface="Consolas" panose="020B0609020204030204" pitchFamily="49" charset="0"/>
              </a:rPr>
              <a:t> backward(){};</a:t>
            </a:r>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void</a:t>
            </a:r>
            <a:r>
              <a:rPr lang="en-US" altLang="zh-CN" b="0" dirty="0">
                <a:solidFill>
                  <a:srgbClr val="000000"/>
                </a:solidFill>
                <a:effectLst/>
                <a:latin typeface="Consolas" panose="020B0609020204030204" pitchFamily="49" charset="0"/>
              </a:rPr>
              <a:t> backward(</a:t>
            </a:r>
            <a:r>
              <a:rPr lang="en-US" altLang="zh-CN" b="0" dirty="0">
                <a:solidFill>
                  <a:srgbClr val="0000FF"/>
                </a:solidFill>
                <a:effectLst/>
                <a:latin typeface="Consolas" panose="020B0609020204030204" pitchFamily="49" charset="0"/>
              </a:rPr>
              <a:t>const</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a:t>
            </a:r>
            <a:r>
              <a:rPr lang="en-US" altLang="zh-CN" b="0" dirty="0">
                <a:solidFill>
                  <a:srgbClr val="0000FF"/>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grad</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input1 =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a:t>
            </a:r>
            <a:r>
              <a:rPr lang="en-US" altLang="zh-CN" b="0" dirty="0" err="1">
                <a:solidFill>
                  <a:srgbClr val="000000"/>
                </a:solidFill>
                <a:effectLst/>
                <a:latin typeface="Consolas" panose="020B0609020204030204" pitchFamily="49" charset="0"/>
              </a:rPr>
              <a:t>ctx</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input2 = </a:t>
            </a:r>
            <a:r>
              <a:rPr lang="en-US" altLang="zh-CN" b="0" dirty="0">
                <a:solidFill>
                  <a:srgbClr val="0000FF"/>
                </a:solidFill>
                <a:effectLst/>
                <a:latin typeface="Consolas" panose="020B0609020204030204" pitchFamily="49" charset="0"/>
              </a:rPr>
              <a:t>this</a:t>
            </a:r>
            <a:r>
              <a:rPr lang="en-US" altLang="zh-CN" b="0" dirty="0">
                <a:solidFill>
                  <a:srgbClr val="000000"/>
                </a:solidFill>
                <a:effectLst/>
                <a:latin typeface="Consolas" panose="020B0609020204030204" pitchFamily="49" charset="0"/>
              </a:rPr>
              <a:t>-&gt;</a:t>
            </a:r>
            <a:r>
              <a:rPr lang="en-US" altLang="zh-CN" b="0" dirty="0" err="1">
                <a:solidFill>
                  <a:srgbClr val="000000"/>
                </a:solidFill>
                <a:effectLst/>
                <a:latin typeface="Consolas" panose="020B0609020204030204" pitchFamily="49" charset="0"/>
              </a:rPr>
              <a:t>ctx</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(input1-&gt;</a:t>
            </a:r>
            <a:r>
              <a:rPr lang="en-US" altLang="zh-CN" b="0" dirty="0" err="1">
                <a:solidFill>
                  <a:srgbClr val="000000"/>
                </a:solidFill>
                <a:effectLst/>
                <a:latin typeface="Consolas" panose="020B0609020204030204" pitchFamily="49" charset="0"/>
              </a:rPr>
              <a:t>grad.is_empty</a:t>
            </a:r>
            <a:r>
              <a:rPr lang="en-US" altLang="zh-CN" b="0" dirty="0">
                <a:solidFill>
                  <a:srgbClr val="000000"/>
                </a:solidFill>
                <a:effectLst/>
                <a:latin typeface="Consolas" panose="020B0609020204030204" pitchFamily="49" charset="0"/>
              </a:rPr>
              <a:t>()){ input1-&gt;</a:t>
            </a:r>
            <a:r>
              <a:rPr lang="en-US" altLang="zh-CN" b="0" dirty="0" err="1">
                <a:solidFill>
                  <a:srgbClr val="000000"/>
                </a:solidFill>
                <a:effectLst/>
                <a:latin typeface="Consolas" panose="020B0609020204030204" pitchFamily="49" charset="0"/>
              </a:rPr>
              <a:t>grad_zero</a:t>
            </a:r>
            <a:r>
              <a:rPr lang="en-US" altLang="zh-CN" b="0" dirty="0">
                <a:solidFill>
                  <a:srgbClr val="000000"/>
                </a:solidFill>
                <a:effectLst/>
                <a:latin typeface="Consolas" panose="020B0609020204030204" pitchFamily="49" charset="0"/>
              </a:rPr>
              <a:t>_();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(input2-&gt;</a:t>
            </a:r>
            <a:r>
              <a:rPr lang="en-US" altLang="zh-CN" b="0" dirty="0" err="1">
                <a:solidFill>
                  <a:srgbClr val="000000"/>
                </a:solidFill>
                <a:effectLst/>
                <a:latin typeface="Consolas" panose="020B0609020204030204" pitchFamily="49" charset="0"/>
              </a:rPr>
              <a:t>grad.is_empty</a:t>
            </a:r>
            <a:r>
              <a:rPr lang="en-US" altLang="zh-CN" b="0" dirty="0">
                <a:solidFill>
                  <a:srgbClr val="000000"/>
                </a:solidFill>
                <a:effectLst/>
                <a:latin typeface="Consolas" panose="020B0609020204030204" pitchFamily="49" charset="0"/>
              </a:rPr>
              <a:t>()){ input2-&gt;</a:t>
            </a:r>
            <a:r>
              <a:rPr lang="en-US" altLang="zh-CN" b="0" dirty="0" err="1">
                <a:solidFill>
                  <a:srgbClr val="000000"/>
                </a:solidFill>
                <a:effectLst/>
                <a:latin typeface="Consolas" panose="020B0609020204030204" pitchFamily="49" charset="0"/>
              </a:rPr>
              <a:t>grad_zero</a:t>
            </a:r>
            <a:r>
              <a:rPr lang="en-US" altLang="zh-CN" b="0" dirty="0">
                <a:solidFill>
                  <a:srgbClr val="000000"/>
                </a:solidFill>
                <a:effectLst/>
                <a:latin typeface="Consolas" panose="020B0609020204030204" pitchFamily="49" charset="0"/>
              </a:rPr>
              <a:t>_(); }</a:t>
            </a:r>
          </a:p>
          <a:p>
            <a:r>
              <a:rPr lang="en-US" altLang="zh-CN" b="0" dirty="0">
                <a:solidFill>
                  <a:srgbClr val="000000"/>
                </a:solidFill>
                <a:effectLst/>
                <a:latin typeface="Consolas" panose="020B0609020204030204" pitchFamily="49" charset="0"/>
              </a:rPr>
              <a:t>        input1-&gt;grad += *input2*</a:t>
            </a:r>
            <a:r>
              <a:rPr lang="en-US" altLang="zh-CN" b="0" dirty="0">
                <a:solidFill>
                  <a:srgbClr val="808080"/>
                </a:solidFill>
                <a:effectLst/>
                <a:latin typeface="Consolas" panose="020B0609020204030204" pitchFamily="49" charset="0"/>
              </a:rPr>
              <a:t>grad</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input2-&gt;grad += *input1*</a:t>
            </a:r>
            <a:r>
              <a:rPr lang="en-US" altLang="zh-CN" b="0" dirty="0">
                <a:solidFill>
                  <a:srgbClr val="808080"/>
                </a:solidFill>
                <a:effectLst/>
                <a:latin typeface="Consolas" panose="020B0609020204030204" pitchFamily="49" charset="0"/>
              </a:rPr>
              <a:t>grad</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5343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A4360-B05B-49FF-8CFD-BBAD16DD1331}"/>
              </a:ext>
            </a:extLst>
          </p:cNvPr>
          <p:cNvSpPr>
            <a:spLocks noGrp="1"/>
          </p:cNvSpPr>
          <p:nvPr>
            <p:ph type="title"/>
          </p:nvPr>
        </p:nvSpPr>
        <p:spPr/>
        <p:txBody>
          <a:bodyPr/>
          <a:lstStyle/>
          <a:p>
            <a:r>
              <a:rPr lang="zh-CN" altLang="en-US" b="1" i="0" dirty="0">
                <a:solidFill>
                  <a:srgbClr val="1F2328"/>
                </a:solidFill>
                <a:effectLst/>
                <a:latin typeface="-apple-system"/>
              </a:rPr>
              <a:t>虚函数：实现自动求导算子基类</a:t>
            </a:r>
            <a:r>
              <a:rPr lang="en-US" altLang="zh-CN" b="1" i="0" dirty="0">
                <a:solidFill>
                  <a:srgbClr val="1F2328"/>
                </a:solidFill>
                <a:effectLst/>
                <a:latin typeface="-apple-system"/>
              </a:rPr>
              <a:t>Function</a:t>
            </a:r>
            <a:endParaRPr lang="zh-CN" altLang="en-US" dirty="0"/>
          </a:p>
        </p:txBody>
      </p:sp>
      <p:sp>
        <p:nvSpPr>
          <p:cNvPr id="3" name="内容占位符 2">
            <a:extLst>
              <a:ext uri="{FF2B5EF4-FFF2-40B4-BE49-F238E27FC236}">
                <a16:creationId xmlns:a16="http://schemas.microsoft.com/office/drawing/2014/main" id="{9E011501-0D43-46F4-9E29-8C26771C859C}"/>
              </a:ext>
            </a:extLst>
          </p:cNvPr>
          <p:cNvSpPr>
            <a:spLocks noGrp="1"/>
          </p:cNvSpPr>
          <p:nvPr>
            <p:ph idx="1"/>
          </p:nvPr>
        </p:nvSpPr>
        <p:spPr/>
        <p:txBody>
          <a:bodyPr/>
          <a:lstStyle/>
          <a:p>
            <a:r>
              <a:rPr lang="zh-CN" altLang="en-US" dirty="0"/>
              <a:t>代码：</a:t>
            </a:r>
          </a:p>
        </p:txBody>
      </p:sp>
      <p:sp>
        <p:nvSpPr>
          <p:cNvPr id="4" name="日期占位符 3">
            <a:extLst>
              <a:ext uri="{FF2B5EF4-FFF2-40B4-BE49-F238E27FC236}">
                <a16:creationId xmlns:a16="http://schemas.microsoft.com/office/drawing/2014/main" id="{D5A73A67-20D3-442F-A21C-17C5DA00D649}"/>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839359B2-B91C-4F6E-AF8C-77844912DD76}"/>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209AA7A-F8A2-4479-976F-11610F7ABC3C}"/>
              </a:ext>
            </a:extLst>
          </p:cNvPr>
          <p:cNvSpPr>
            <a:spLocks noGrp="1"/>
          </p:cNvSpPr>
          <p:nvPr>
            <p:ph type="sldNum" sz="quarter" idx="12"/>
          </p:nvPr>
        </p:nvSpPr>
        <p:spPr/>
        <p:txBody>
          <a:bodyPr/>
          <a:lstStyle/>
          <a:p>
            <a:fld id="{FCFDD3C4-94A6-478E-B255-076A99AD1EDC}" type="slidenum">
              <a:rPr lang="zh-CN" altLang="en-US" smtClean="0"/>
              <a:t>28</a:t>
            </a:fld>
            <a:endParaRPr lang="zh-CN" altLang="en-US"/>
          </a:p>
        </p:txBody>
      </p:sp>
      <p:sp>
        <p:nvSpPr>
          <p:cNvPr id="11" name="文本框 10">
            <a:extLst>
              <a:ext uri="{FF2B5EF4-FFF2-40B4-BE49-F238E27FC236}">
                <a16:creationId xmlns:a16="http://schemas.microsoft.com/office/drawing/2014/main" id="{78AD2094-0AD3-4D06-9E14-1EA6CC649E95}"/>
              </a:ext>
            </a:extLst>
          </p:cNvPr>
          <p:cNvSpPr txBox="1"/>
          <p:nvPr/>
        </p:nvSpPr>
        <p:spPr>
          <a:xfrm>
            <a:off x="307818" y="1520923"/>
            <a:ext cx="11947556" cy="5078313"/>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main()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using</a:t>
            </a:r>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float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m,n,k</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cin</a:t>
            </a:r>
            <a:r>
              <a:rPr lang="en-US" altLang="zh-CN" b="0" dirty="0">
                <a:solidFill>
                  <a:srgbClr val="008080"/>
                </a:solidFill>
                <a:effectLst/>
                <a:latin typeface="Consolas" panose="020B0609020204030204" pitchFamily="49" charset="0"/>
              </a:rPr>
              <a:t>&gt;&gt;</a:t>
            </a:r>
            <a:r>
              <a:rPr lang="en-US" altLang="zh-CN" b="0" dirty="0">
                <a:solidFill>
                  <a:srgbClr val="000000"/>
                </a:solidFill>
                <a:effectLst/>
                <a:latin typeface="Consolas" panose="020B0609020204030204" pitchFamily="49" charset="0"/>
              </a:rPr>
              <a:t>m</a:t>
            </a:r>
            <a:r>
              <a:rPr lang="en-US" altLang="zh-CN" b="0" dirty="0">
                <a:solidFill>
                  <a:srgbClr val="008080"/>
                </a:solidFill>
                <a:effectLst/>
                <a:latin typeface="Consolas" panose="020B0609020204030204" pitchFamily="49" charset="0"/>
              </a:rPr>
              <a:t>&gt;&gt;</a:t>
            </a:r>
            <a:r>
              <a:rPr lang="en-US" altLang="zh-CN" b="0" dirty="0">
                <a:solidFill>
                  <a:srgbClr val="000000"/>
                </a:solidFill>
                <a:effectLst/>
                <a:latin typeface="Consolas" panose="020B0609020204030204" pitchFamily="49" charset="0"/>
              </a:rPr>
              <a:t>n</a:t>
            </a:r>
            <a:r>
              <a:rPr lang="en-US" altLang="zh-CN" b="0" dirty="0">
                <a:solidFill>
                  <a:srgbClr val="008080"/>
                </a:solidFill>
                <a:effectLst/>
                <a:latin typeface="Consolas" panose="020B0609020204030204" pitchFamily="49" charset="0"/>
              </a:rPr>
              <a:t>&gt;&gt;</a:t>
            </a:r>
            <a:r>
              <a:rPr lang="en-US" altLang="zh-CN" b="0" dirty="0">
                <a:solidFill>
                  <a:srgbClr val="000000"/>
                </a:solidFill>
                <a:effectLst/>
                <a:latin typeface="Consolas" panose="020B0609020204030204" pitchFamily="49" charset="0"/>
              </a:rPr>
              <a:t>k;</a:t>
            </a:r>
          </a:p>
          <a:p>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vector</a:t>
            </a:r>
            <a:r>
              <a:rPr lang="en-US" altLang="zh-CN" b="0" dirty="0">
                <a:solidFill>
                  <a:srgbClr val="000000"/>
                </a:solidFill>
                <a:effectLst/>
                <a:latin typeface="Consolas" panose="020B0609020204030204" pitchFamily="49" charset="0"/>
              </a:rPr>
              <a:t>&lt;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&gt;  shape = {</a:t>
            </a:r>
            <a:r>
              <a:rPr lang="en-US" altLang="zh-CN" b="0" dirty="0" err="1">
                <a:solidFill>
                  <a:srgbClr val="000000"/>
                </a:solidFill>
                <a:effectLst/>
                <a:latin typeface="Consolas" panose="020B0609020204030204" pitchFamily="49" charset="0"/>
              </a:rPr>
              <a:t>m,n,k</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A(</a:t>
            </a:r>
            <a:r>
              <a:rPr lang="en-US" altLang="zh-CN" b="0" dirty="0">
                <a:solidFill>
                  <a:srgbClr val="098658"/>
                </a:solidFill>
                <a:effectLst/>
                <a:latin typeface="Consolas" panose="020B0609020204030204" pitchFamily="49" charset="0"/>
              </a:rPr>
              <a:t>3</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shape.data</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8080"/>
                </a:solidFill>
                <a:effectLst/>
                <a:latin typeface="Consolas" panose="020B0609020204030204" pitchFamily="49" charset="0"/>
              </a:rPr>
              <a:t>&lt;&lt;</a:t>
            </a:r>
            <a:r>
              <a:rPr lang="en-US" altLang="zh-CN" b="0" dirty="0">
                <a:solidFill>
                  <a:srgbClr val="A31515"/>
                </a:solidFill>
                <a:effectLst/>
                <a:latin typeface="Consolas" panose="020B0609020204030204" pitchFamily="49" charset="0"/>
              </a:rPr>
              <a:t>"Tensor A:"</a:t>
            </a:r>
            <a:r>
              <a:rPr lang="en-US" altLang="zh-CN" b="0" dirty="0">
                <a:solidFill>
                  <a:srgbClr val="008080"/>
                </a:solidFill>
                <a:effectLst/>
                <a:latin typeface="Consolas" panose="020B0609020204030204" pitchFamily="49" charset="0"/>
              </a:rPr>
              <a:t>&lt;&lt;</a:t>
            </a:r>
            <a:r>
              <a:rPr lang="en-US" altLang="zh-CN" b="0" dirty="0">
                <a:solidFill>
                  <a:srgbClr val="000000"/>
                </a:solidFill>
                <a:effectLst/>
                <a:latin typeface="Consolas" panose="020B0609020204030204" pitchFamily="49" charset="0"/>
              </a:rPr>
              <a:t>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A.printTensor</a:t>
            </a:r>
            <a:r>
              <a:rPr lang="en-US" altLang="zh-CN"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    // Create instances of Add and Mul classes</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Add</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add;</a:t>
            </a:r>
          </a:p>
          <a:p>
            <a:r>
              <a:rPr lang="en-US" altLang="zh-CN" b="0" dirty="0">
                <a:solidFill>
                  <a:srgbClr val="000000"/>
                </a:solidFill>
                <a:effectLst/>
                <a:latin typeface="Consolas" panose="020B0609020204030204" pitchFamily="49" charset="0"/>
              </a:rPr>
              <a:t>    </a:t>
            </a:r>
            <a:r>
              <a:rPr lang="en-US" altLang="zh-CN" b="0" dirty="0">
                <a:solidFill>
                  <a:srgbClr val="2B91AF"/>
                </a:solidFill>
                <a:effectLst/>
                <a:latin typeface="Consolas" panose="020B0609020204030204" pitchFamily="49" charset="0"/>
              </a:rPr>
              <a:t>Mul</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a:t>
            </a:r>
            <a:r>
              <a:rPr lang="en-US" altLang="zh-CN" b="0" dirty="0" err="1">
                <a:solidFill>
                  <a:srgbClr val="000000"/>
                </a:solidFill>
                <a:effectLst/>
                <a:latin typeface="Consolas" panose="020B0609020204030204" pitchFamily="49" charset="0"/>
              </a:rPr>
              <a:t>mul</a:t>
            </a:r>
            <a:r>
              <a:rPr lang="en-US" altLang="zh-CN"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r>
              <a:rPr lang="en-US" altLang="zh-CN" b="0" dirty="0">
                <a:solidFill>
                  <a:srgbClr val="008000"/>
                </a:solidFill>
                <a:effectLst/>
                <a:latin typeface="Consolas" panose="020B0609020204030204" pitchFamily="49" charset="0"/>
              </a:rPr>
              <a:t>    // Calculate A + A and A * A using the add and </a:t>
            </a:r>
            <a:r>
              <a:rPr lang="en-US" altLang="zh-CN" b="0" dirty="0" err="1">
                <a:solidFill>
                  <a:srgbClr val="008000"/>
                </a:solidFill>
                <a:effectLst/>
                <a:latin typeface="Consolas" panose="020B0609020204030204" pitchFamily="49" charset="0"/>
              </a:rPr>
              <a:t>mul</a:t>
            </a:r>
            <a:r>
              <a:rPr lang="en-US" altLang="zh-CN" b="0" dirty="0">
                <a:solidFill>
                  <a:srgbClr val="008000"/>
                </a:solidFill>
                <a:effectLst/>
                <a:latin typeface="Consolas" panose="020B0609020204030204" pitchFamily="49" charset="0"/>
              </a:rPr>
              <a:t> objects</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a:t>
            </a:r>
            <a:r>
              <a:rPr lang="en-US" altLang="zh-CN" b="0" dirty="0" err="1">
                <a:solidFill>
                  <a:srgbClr val="000000"/>
                </a:solidFill>
                <a:effectLst/>
                <a:latin typeface="Consolas" panose="020B0609020204030204" pitchFamily="49" charset="0"/>
              </a:rPr>
              <a:t>resultMul</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mul.forward</a:t>
            </a:r>
            <a:r>
              <a:rPr lang="en-US" altLang="zh-CN" b="0" dirty="0">
                <a:solidFill>
                  <a:srgbClr val="000000"/>
                </a:solidFill>
                <a:effectLst/>
                <a:latin typeface="Consolas" panose="020B0609020204030204" pitchFamily="49" charset="0"/>
              </a:rPr>
              <a:t>(A,A);</a:t>
            </a:r>
          </a:p>
          <a:p>
            <a:r>
              <a:rPr lang="en-US" altLang="zh-CN" b="0" dirty="0">
                <a:solidFill>
                  <a:srgbClr val="000000"/>
                </a:solidFill>
                <a:effectLst/>
                <a:latin typeface="Consolas" panose="020B0609020204030204" pitchFamily="49" charset="0"/>
              </a:rPr>
              <a:t>    </a:t>
            </a:r>
            <a:r>
              <a:rPr lang="en-US" altLang="zh-CN" b="0" dirty="0" err="1">
                <a:solidFill>
                  <a:srgbClr val="2B91AF"/>
                </a:solidFill>
                <a:effectLst/>
                <a:latin typeface="Consolas" panose="020B0609020204030204" pitchFamily="49" charset="0"/>
              </a:rPr>
              <a:t>GradTensor</a:t>
            </a:r>
            <a:r>
              <a:rPr lang="en-US" altLang="zh-CN" b="0" dirty="0">
                <a:solidFill>
                  <a:srgbClr val="000000"/>
                </a:solidFill>
                <a:effectLst/>
                <a:latin typeface="Consolas" panose="020B0609020204030204" pitchFamily="49" charset="0"/>
              </a:rPr>
              <a:t>&lt;</a:t>
            </a:r>
            <a:r>
              <a:rPr lang="en-US" altLang="zh-CN" b="0" dirty="0">
                <a:solidFill>
                  <a:srgbClr val="2B91AF"/>
                </a:solidFill>
                <a:effectLst/>
                <a:latin typeface="Consolas" panose="020B0609020204030204" pitchFamily="49" charset="0"/>
              </a:rPr>
              <a:t>T</a:t>
            </a:r>
            <a:r>
              <a:rPr lang="en-US" altLang="zh-CN" b="0" dirty="0">
                <a:solidFill>
                  <a:srgbClr val="000000"/>
                </a:solidFill>
                <a:effectLst/>
                <a:latin typeface="Consolas" panose="020B0609020204030204" pitchFamily="49" charset="0"/>
              </a:rPr>
              <a:t>&gt; </a:t>
            </a:r>
            <a:r>
              <a:rPr lang="en-US" altLang="zh-CN" b="0" dirty="0" err="1">
                <a:solidFill>
                  <a:srgbClr val="000000"/>
                </a:solidFill>
                <a:effectLst/>
                <a:latin typeface="Consolas" panose="020B0609020204030204" pitchFamily="49" charset="0"/>
              </a:rPr>
              <a:t>resultAdd</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add.forward</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resultMul,A</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add.backward</a:t>
            </a:r>
            <a:r>
              <a:rPr lang="en-US" altLang="zh-CN" b="0" dirty="0">
                <a:solidFill>
                  <a:srgbClr val="000000"/>
                </a:solidFill>
                <a:effectLst/>
                <a:latin typeface="Consolas" panose="020B0609020204030204" pitchFamily="49" charset="0"/>
              </a:rPr>
              <a:t>(A);</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mul.backward</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resultMul.grad</a:t>
            </a:r>
            <a:r>
              <a:rPr lang="en-US" altLang="zh-CN" b="0" dirty="0">
                <a:solidFill>
                  <a:srgbClr val="000000"/>
                </a:solidFill>
                <a:effectLst/>
                <a:latin typeface="Consolas" panose="020B0609020204030204" pitchFamily="49" charset="0"/>
              </a:rPr>
              <a:t>);</a:t>
            </a:r>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39574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2363A-A822-4582-8195-7988D597F2DF}"/>
              </a:ext>
            </a:extLst>
          </p:cNvPr>
          <p:cNvSpPr>
            <a:spLocks noGrp="1"/>
          </p:cNvSpPr>
          <p:nvPr>
            <p:ph type="title"/>
          </p:nvPr>
        </p:nvSpPr>
        <p:spPr/>
        <p:txBody>
          <a:bodyPr/>
          <a:lstStyle/>
          <a:p>
            <a:r>
              <a:rPr lang="zh-CN" altLang="en-US" dirty="0"/>
              <a:t>题目</a:t>
            </a:r>
            <a:r>
              <a:rPr lang="en-US" altLang="zh-CN" dirty="0"/>
              <a:t>4</a:t>
            </a:r>
            <a:r>
              <a:rPr lang="zh-CN" altLang="en-US" dirty="0"/>
              <a:t>：</a:t>
            </a:r>
            <a:r>
              <a:rPr lang="zh-CN" altLang="en-US" b="0" i="0" dirty="0">
                <a:effectLst/>
                <a:latin typeface="-apple-system"/>
              </a:rPr>
              <a:t>消失的数字</a:t>
            </a:r>
            <a:endParaRPr lang="zh-CN" altLang="en-US" dirty="0"/>
          </a:p>
        </p:txBody>
      </p:sp>
      <p:sp>
        <p:nvSpPr>
          <p:cNvPr id="3" name="内容占位符 2">
            <a:extLst>
              <a:ext uri="{FF2B5EF4-FFF2-40B4-BE49-F238E27FC236}">
                <a16:creationId xmlns:a16="http://schemas.microsoft.com/office/drawing/2014/main" id="{5ED9F81B-3ED9-4567-A2A6-4CB00833616B}"/>
              </a:ext>
            </a:extLst>
          </p:cNvPr>
          <p:cNvSpPr>
            <a:spLocks noGrp="1"/>
          </p:cNvSpPr>
          <p:nvPr>
            <p:ph idx="1"/>
          </p:nvPr>
        </p:nvSpPr>
        <p:spPr/>
        <p:txBody>
          <a:bodyPr/>
          <a:lstStyle/>
          <a:p>
            <a:r>
              <a:rPr lang="zh-CN" altLang="en-US" b="1" i="0" dirty="0">
                <a:effectLst/>
                <a:latin typeface="-apple-system"/>
              </a:rPr>
              <a:t>题目</a:t>
            </a:r>
            <a:r>
              <a:rPr lang="zh-CN" altLang="en-US" b="0" i="0" dirty="0">
                <a:effectLst/>
                <a:latin typeface="-apple-system"/>
              </a:rPr>
              <a:t>：连续输入多个大于等于</a:t>
            </a:r>
            <a:r>
              <a:rPr lang="en-US" altLang="zh-CN" b="0" i="0" dirty="0">
                <a:effectLst/>
                <a:latin typeface="-apple-system"/>
              </a:rPr>
              <a:t>0</a:t>
            </a:r>
            <a:r>
              <a:rPr lang="zh-CN" altLang="en-US" b="0" i="0" dirty="0">
                <a:effectLst/>
                <a:latin typeface="-apple-system"/>
              </a:rPr>
              <a:t>的数并用空格隔开，将其保存为一个数组，假设的数组中最大的数为</a:t>
            </a:r>
            <a:r>
              <a:rPr lang="en-US" altLang="zh-CN" b="0" i="0" dirty="0">
                <a:effectLst/>
                <a:latin typeface="-apple-system"/>
              </a:rPr>
              <a:t>n</a:t>
            </a:r>
            <a:r>
              <a:rPr lang="zh-CN" altLang="en-US" b="0" i="0" dirty="0">
                <a:effectLst/>
                <a:latin typeface="-apple-system"/>
              </a:rPr>
              <a:t>，找出</a:t>
            </a:r>
            <a:r>
              <a:rPr lang="en-US" altLang="zh-CN" b="0" i="0" dirty="0">
                <a:effectLst/>
                <a:latin typeface="-apple-system"/>
              </a:rPr>
              <a:t>[0,n]</a:t>
            </a:r>
            <a:r>
              <a:rPr lang="zh-CN" altLang="en-US" b="0" i="0" dirty="0">
                <a:effectLst/>
                <a:latin typeface="-apple-system"/>
              </a:rPr>
              <a:t>这个范围内没有出现在数组中的所有数并列出。</a:t>
            </a:r>
            <a:endParaRPr lang="en-US" altLang="zh-CN" b="0" i="0" dirty="0">
              <a:effectLst/>
              <a:latin typeface="-apple-system"/>
            </a:endParaRPr>
          </a:p>
          <a:p>
            <a:r>
              <a:rPr lang="zh-CN" altLang="en-US" b="1" i="0" dirty="0">
                <a:effectLst/>
                <a:latin typeface="-apple-system"/>
              </a:rPr>
              <a:t>思路</a:t>
            </a:r>
            <a:r>
              <a:rPr lang="zh-CN" altLang="en-US" b="0" i="0" dirty="0">
                <a:effectLst/>
                <a:latin typeface="-apple-system"/>
              </a:rPr>
              <a:t>：</a:t>
            </a:r>
            <a:endParaRPr lang="en-US" altLang="zh-CN" b="0" i="0" dirty="0">
              <a:effectLst/>
              <a:latin typeface="-apple-system"/>
            </a:endParaRPr>
          </a:p>
          <a:p>
            <a:pPr lvl="1"/>
            <a:r>
              <a:rPr lang="en-US" altLang="zh-CN" dirty="0">
                <a:latin typeface="-apple-system"/>
              </a:rPr>
              <a:t>1</a:t>
            </a:r>
            <a:r>
              <a:rPr lang="zh-CN" altLang="en-US" dirty="0">
                <a:latin typeface="-apple-system"/>
              </a:rPr>
              <a:t>、存储输入数据为一个数组；</a:t>
            </a:r>
            <a:endParaRPr lang="en-US" altLang="zh-CN" dirty="0">
              <a:latin typeface="-apple-system"/>
            </a:endParaRPr>
          </a:p>
          <a:p>
            <a:pPr lvl="1"/>
            <a:r>
              <a:rPr lang="en-US" altLang="zh-CN" b="0" i="0" dirty="0">
                <a:effectLst/>
                <a:latin typeface="-apple-system"/>
              </a:rPr>
              <a:t>2</a:t>
            </a:r>
            <a:r>
              <a:rPr lang="zh-CN" altLang="en-US" b="0" i="0" dirty="0">
                <a:effectLst/>
                <a:latin typeface="-apple-system"/>
              </a:rPr>
              <a:t>、找出数组中的最大的数；</a:t>
            </a:r>
            <a:endParaRPr lang="en-US" altLang="zh-CN" b="0" i="0" dirty="0">
              <a:effectLst/>
              <a:latin typeface="-apple-system"/>
            </a:endParaRPr>
          </a:p>
          <a:p>
            <a:pPr lvl="1"/>
            <a:r>
              <a:rPr lang="en-US" altLang="zh-CN" dirty="0">
                <a:latin typeface="-apple-system"/>
              </a:rPr>
              <a:t>3</a:t>
            </a:r>
            <a:r>
              <a:rPr lang="zh-CN" altLang="en-US" dirty="0">
                <a:latin typeface="-apple-system"/>
              </a:rPr>
              <a:t>、遍历</a:t>
            </a:r>
            <a:r>
              <a:rPr lang="en-US" altLang="zh-CN" b="0" i="0" dirty="0">
                <a:effectLst/>
                <a:latin typeface="-apple-system"/>
              </a:rPr>
              <a:t>[0,n]</a:t>
            </a:r>
            <a:r>
              <a:rPr lang="zh-CN" altLang="en-US" b="0" i="0" dirty="0">
                <a:effectLst/>
                <a:latin typeface="-apple-system"/>
              </a:rPr>
              <a:t>范围内的每一个整数，并测试其是否在数组中（双重循环）</a:t>
            </a:r>
            <a:endParaRPr lang="en-US" altLang="zh-CN" b="0" i="0" dirty="0">
              <a:effectLst/>
              <a:latin typeface="-apple-system"/>
            </a:endParaRPr>
          </a:p>
          <a:p>
            <a:pPr lvl="1"/>
            <a:r>
              <a:rPr lang="en-US" altLang="zh-CN" dirty="0">
                <a:latin typeface="-apple-system"/>
              </a:rPr>
              <a:t>4</a:t>
            </a:r>
            <a:r>
              <a:rPr lang="zh-CN" altLang="en-US" dirty="0">
                <a:latin typeface="-apple-system"/>
              </a:rPr>
              <a:t>、思考是否有更快速的解决方法</a:t>
            </a:r>
            <a:endParaRPr lang="en-US" altLang="zh-CN" dirty="0">
              <a:latin typeface="-apple-system"/>
            </a:endParaRPr>
          </a:p>
          <a:p>
            <a:pPr lvl="2"/>
            <a:r>
              <a:rPr lang="zh-CN" altLang="en-US" dirty="0">
                <a:latin typeface="-apple-system"/>
              </a:rPr>
              <a:t>如何更快地检测数是否在数组中？一种思路是创建一个大小为</a:t>
            </a:r>
            <a:r>
              <a:rPr lang="en-US" altLang="zh-CN" dirty="0">
                <a:latin typeface="-apple-system"/>
              </a:rPr>
              <a:t>n+1</a:t>
            </a:r>
            <a:r>
              <a:rPr lang="zh-CN" altLang="en-US" dirty="0">
                <a:latin typeface="-apple-system"/>
              </a:rPr>
              <a:t>的</a:t>
            </a:r>
            <a:r>
              <a:rPr lang="en-US" altLang="zh-CN" dirty="0">
                <a:latin typeface="-apple-system"/>
              </a:rPr>
              <a:t>bool</a:t>
            </a:r>
            <a:r>
              <a:rPr lang="zh-CN" altLang="en-US" dirty="0">
                <a:latin typeface="-apple-system"/>
              </a:rPr>
              <a:t>数组，在遍历输入时将每一个输入作为索引，并设置</a:t>
            </a:r>
            <a:r>
              <a:rPr lang="en-US" altLang="zh-CN" dirty="0">
                <a:latin typeface="-apple-system"/>
              </a:rPr>
              <a:t>bool</a:t>
            </a:r>
            <a:r>
              <a:rPr lang="zh-CN" altLang="en-US" dirty="0">
                <a:latin typeface="-apple-system"/>
              </a:rPr>
              <a:t>数组的值。</a:t>
            </a:r>
            <a:endParaRPr lang="en-US" altLang="zh-CN" b="0" i="0" dirty="0">
              <a:effectLst/>
              <a:latin typeface="-apple-system"/>
            </a:endParaRPr>
          </a:p>
          <a:p>
            <a:endParaRPr lang="zh-CN" altLang="en-US" dirty="0"/>
          </a:p>
        </p:txBody>
      </p:sp>
      <p:sp>
        <p:nvSpPr>
          <p:cNvPr id="4" name="日期占位符 3">
            <a:extLst>
              <a:ext uri="{FF2B5EF4-FFF2-40B4-BE49-F238E27FC236}">
                <a16:creationId xmlns:a16="http://schemas.microsoft.com/office/drawing/2014/main" id="{CD20F5DF-9FAD-4BD1-B4DD-EAD574673B7E}"/>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FCEF2ED5-F11B-418E-8CC4-A8086B6417CC}"/>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3F0D86DC-EA28-44E7-9BA3-55833C001490}"/>
              </a:ext>
            </a:extLst>
          </p:cNvPr>
          <p:cNvSpPr>
            <a:spLocks noGrp="1"/>
          </p:cNvSpPr>
          <p:nvPr>
            <p:ph type="sldNum" sz="quarter" idx="12"/>
          </p:nvPr>
        </p:nvSpPr>
        <p:spPr/>
        <p:txBody>
          <a:bodyPr/>
          <a:lstStyle/>
          <a:p>
            <a:fld id="{FCFDD3C4-94A6-478E-B255-076A99AD1EDC}" type="slidenum">
              <a:rPr lang="zh-CN" altLang="en-US" smtClean="0"/>
              <a:t>29</a:t>
            </a:fld>
            <a:endParaRPr lang="zh-CN" altLang="en-US"/>
          </a:p>
        </p:txBody>
      </p:sp>
    </p:spTree>
    <p:extLst>
      <p:ext uri="{BB962C8B-B14F-4D97-AF65-F5344CB8AC3E}">
        <p14:creationId xmlns:p14="http://schemas.microsoft.com/office/powerpoint/2010/main" val="247925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C4286D-91CE-4B82-935D-455A8A5995F5}"/>
              </a:ext>
            </a:extLst>
          </p:cNvPr>
          <p:cNvSpPr>
            <a:spLocks noGrp="1"/>
          </p:cNvSpPr>
          <p:nvPr>
            <p:ph type="title"/>
          </p:nvPr>
        </p:nvSpPr>
        <p:spPr/>
        <p:txBody>
          <a:bodyPr>
            <a:normAutofit/>
          </a:bodyPr>
          <a:lstStyle/>
          <a:p>
            <a:r>
              <a:rPr lang="zh-CN" altLang="en-US" dirty="0"/>
              <a:t>题</a:t>
            </a:r>
            <a:r>
              <a:rPr lang="en-US" altLang="zh-CN" dirty="0"/>
              <a:t>1</a:t>
            </a:r>
            <a:r>
              <a:rPr lang="zh-CN" altLang="en-US" dirty="0"/>
              <a:t>：显式的位操作</a:t>
            </a:r>
          </a:p>
        </p:txBody>
      </p:sp>
      <p:sp>
        <p:nvSpPr>
          <p:cNvPr id="4" name="日期占位符 3">
            <a:extLst>
              <a:ext uri="{FF2B5EF4-FFF2-40B4-BE49-F238E27FC236}">
                <a16:creationId xmlns:a16="http://schemas.microsoft.com/office/drawing/2014/main" id="{B19816FC-5A9A-4EAB-91BB-65383EC8F585}"/>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EF5642B-8761-45DA-910E-4059BC90B41C}"/>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65D38939-74D6-4025-94EE-CEC89DACF390}"/>
              </a:ext>
            </a:extLst>
          </p:cNvPr>
          <p:cNvSpPr>
            <a:spLocks noGrp="1"/>
          </p:cNvSpPr>
          <p:nvPr>
            <p:ph type="sldNum" sz="quarter" idx="12"/>
          </p:nvPr>
        </p:nvSpPr>
        <p:spPr/>
        <p:txBody>
          <a:bodyPr/>
          <a:lstStyle/>
          <a:p>
            <a:fld id="{FCFDD3C4-94A6-478E-B255-076A99AD1EDC}" type="slidenum">
              <a:rPr lang="zh-CN" altLang="en-US" smtClean="0"/>
              <a:t>3</a:t>
            </a:fld>
            <a:endParaRPr lang="zh-CN" altLang="en-US"/>
          </a:p>
        </p:txBody>
      </p:sp>
      <p:sp>
        <p:nvSpPr>
          <p:cNvPr id="10" name="文本框 9">
            <a:extLst>
              <a:ext uri="{FF2B5EF4-FFF2-40B4-BE49-F238E27FC236}">
                <a16:creationId xmlns:a16="http://schemas.microsoft.com/office/drawing/2014/main" id="{50FD1466-CBE7-46D9-90C3-623CF18527EC}"/>
              </a:ext>
            </a:extLst>
          </p:cNvPr>
          <p:cNvSpPr txBox="1"/>
          <p:nvPr/>
        </p:nvSpPr>
        <p:spPr>
          <a:xfrm>
            <a:off x="114300" y="807152"/>
            <a:ext cx="11029007" cy="6186309"/>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bitop</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num1</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num2</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char</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op</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start_bit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end_bit</a:t>
            </a:r>
            <a:r>
              <a:rPr lang="en-US" altLang="zh-CN" b="0" dirty="0">
                <a:solidFill>
                  <a:srgbClr val="000000"/>
                </a:solidFill>
                <a:effectLst/>
                <a:latin typeface="Consolas" panose="020B0609020204030204" pitchFamily="49" charset="0"/>
              </a:rPr>
              <a:t>) {</a:t>
            </a:r>
          </a:p>
          <a:p>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创建一个掩码，用于选择需要参与运算的位</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mask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end_bit</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start_bit</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&lt;&lt; </a:t>
            </a:r>
            <a:r>
              <a:rPr lang="en-US" altLang="zh-CN" b="0" dirty="0" err="1">
                <a:solidFill>
                  <a:srgbClr val="000000"/>
                </a:solidFill>
                <a:effectLst/>
                <a:latin typeface="Consolas" panose="020B0609020204030204" pitchFamily="49" charset="0"/>
              </a:rPr>
              <a:t>start_bit</a:t>
            </a:r>
            <a:r>
              <a:rPr lang="en-US" altLang="zh-CN" b="0" dirty="0">
                <a:solidFill>
                  <a:srgbClr val="000000"/>
                </a:solidFill>
                <a:effectLst/>
                <a:latin typeface="Consolas" panose="020B0609020204030204" pitchFamily="49" charset="0"/>
              </a:rPr>
              <a:t>;    </a:t>
            </a:r>
          </a:p>
          <a:p>
            <a:r>
              <a:rPr lang="en-US" altLang="zh-CN" b="0" dirty="0">
                <a:solidFill>
                  <a:srgbClr val="008000"/>
                </a:solidFill>
                <a:effectLst/>
                <a:latin typeface="Consolas" panose="020B0609020204030204" pitchFamily="49" charset="0"/>
              </a:rPr>
              <a:t>    // </a:t>
            </a:r>
            <a:r>
              <a:rPr lang="zh-CN" altLang="en-US" b="0" dirty="0">
                <a:solidFill>
                  <a:srgbClr val="008000"/>
                </a:solidFill>
                <a:effectLst/>
                <a:latin typeface="Consolas" panose="020B0609020204030204" pitchFamily="49" charset="0"/>
              </a:rPr>
              <a:t>根据操作符进行位运算</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switch</a:t>
            </a:r>
            <a:r>
              <a:rPr lang="en-US" altLang="zh-CN" b="0" dirty="0">
                <a:solidFill>
                  <a:srgbClr val="000000"/>
                </a:solidFill>
                <a:effectLst/>
                <a:latin typeface="Consolas" panose="020B0609020204030204" pitchFamily="49" charset="0"/>
              </a:rPr>
              <a:t> (op)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case</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'&amp;'</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(num1 &amp; num2) &amp; mask;</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case</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(num1 | num2) &amp; mask;</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case</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(num1 ^ num2) &amp; mask;</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case</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~num1 &amp; mask;</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case</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'&gt;'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(num1 &gt;&gt; num2) &amp; mask;</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case</a:t>
            </a:r>
            <a:r>
              <a:rPr lang="en-US" altLang="zh-CN" b="0" dirty="0">
                <a:solidFill>
                  <a:srgbClr val="000000"/>
                </a:solidFill>
                <a:effectLst/>
                <a:latin typeface="Consolas" panose="020B0609020204030204" pitchFamily="49" charset="0"/>
              </a:rPr>
              <a:t> </a:t>
            </a:r>
            <a:r>
              <a:rPr lang="en-US" altLang="zh-CN" b="0" dirty="0">
                <a:solidFill>
                  <a:srgbClr val="A31515"/>
                </a:solidFill>
                <a:effectLst/>
                <a:latin typeface="Consolas" panose="020B0609020204030204" pitchFamily="49" charset="0"/>
              </a:rPr>
              <a:t>'&lt;'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(num1 &lt;&lt; num2) &amp; mask;</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default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std::</a:t>
            </a:r>
            <a:r>
              <a:rPr lang="en-US" altLang="zh-CN" b="0" dirty="0" err="1">
                <a:solidFill>
                  <a:srgbClr val="000000"/>
                </a:solidFill>
                <a:effectLst/>
                <a:latin typeface="Consolas" panose="020B0609020204030204" pitchFamily="49" charset="0"/>
              </a:rPr>
              <a:t>cout</a:t>
            </a:r>
            <a:r>
              <a:rPr lang="en-US" altLang="zh-CN" b="0" dirty="0">
                <a:solidFill>
                  <a:srgbClr val="000000"/>
                </a:solidFill>
                <a:effectLst/>
                <a:latin typeface="Consolas" panose="020B0609020204030204" pitchFamily="49" charset="0"/>
              </a:rPr>
              <a:t> &lt;&lt; </a:t>
            </a:r>
            <a:r>
              <a:rPr lang="en-US" altLang="zh-CN" b="0" dirty="0">
                <a:solidFill>
                  <a:srgbClr val="A31515"/>
                </a:solidFill>
                <a:effectLst/>
                <a:latin typeface="Consolas" panose="020B0609020204030204" pitchFamily="49" charset="0"/>
              </a:rPr>
              <a:t>"error"</a:t>
            </a:r>
            <a:r>
              <a:rPr lang="en-US" altLang="zh-CN" b="0" dirty="0">
                <a:solidFill>
                  <a:srgbClr val="000000"/>
                </a:solidFill>
                <a:effectLst/>
                <a:latin typeface="Consolas" panose="020B0609020204030204" pitchFamily="49" charset="0"/>
              </a:rPr>
              <a:t> &lt;&lt; std::</a:t>
            </a:r>
            <a:r>
              <a:rPr lang="en-US" altLang="zh-CN" b="0" dirty="0" err="1">
                <a:solidFill>
                  <a:srgbClr val="000000"/>
                </a:solidFill>
                <a:effectLst/>
                <a:latin typeface="Consolas" panose="020B0609020204030204" pitchFamily="49" charset="0"/>
              </a:rPr>
              <a:t>endl</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a:t>
            </a:r>
          </a:p>
        </p:txBody>
      </p:sp>
      <p:sp>
        <p:nvSpPr>
          <p:cNvPr id="11" name="文本框 10">
            <a:extLst>
              <a:ext uri="{FF2B5EF4-FFF2-40B4-BE49-F238E27FC236}">
                <a16:creationId xmlns:a16="http://schemas.microsoft.com/office/drawing/2014/main" id="{0D1FA9CA-8D3A-486B-A1DA-63CF102B229E}"/>
              </a:ext>
            </a:extLst>
          </p:cNvPr>
          <p:cNvSpPr txBox="1"/>
          <p:nvPr/>
        </p:nvSpPr>
        <p:spPr>
          <a:xfrm>
            <a:off x="5038594" y="1874603"/>
            <a:ext cx="7039106" cy="1200329"/>
          </a:xfrm>
          <a:prstGeom prst="rect">
            <a:avLst/>
          </a:prstGeom>
          <a:noFill/>
        </p:spPr>
        <p:txBody>
          <a:bodyPr wrap="none" rtlCol="0">
            <a:spAutoFit/>
          </a:bodyPr>
          <a:lstStyle/>
          <a:p>
            <a:r>
              <a:rPr lang="zh-CN" altLang="en-US" sz="2400" dirty="0">
                <a:solidFill>
                  <a:srgbClr val="FF0000"/>
                </a:solidFill>
              </a:rPr>
              <a:t>注意测试选择的</a:t>
            </a:r>
            <a:r>
              <a:rPr lang="en-US" altLang="zh-CN" sz="2400" dirty="0">
                <a:solidFill>
                  <a:srgbClr val="FF0000"/>
                </a:solidFill>
              </a:rPr>
              <a:t>bi</a:t>
            </a:r>
            <a:r>
              <a:rPr lang="zh-CN" altLang="en-US" sz="2400" dirty="0">
                <a:solidFill>
                  <a:srgbClr val="FF0000"/>
                </a:solidFill>
              </a:rPr>
              <a:t>是否全覆盖：</a:t>
            </a:r>
            <a:endParaRPr lang="en-US" altLang="zh-CN" sz="2400" dirty="0">
              <a:solidFill>
                <a:srgbClr val="FF0000"/>
              </a:solidFill>
            </a:endParaRPr>
          </a:p>
          <a:p>
            <a:r>
              <a:rPr lang="en-US" altLang="zh-CN" sz="2400" dirty="0">
                <a:solidFill>
                  <a:srgbClr val="FF0000"/>
                </a:solidFill>
              </a:rPr>
              <a:t>	1</a:t>
            </a:r>
            <a:r>
              <a:rPr lang="zh-CN" altLang="en-US" sz="2400" dirty="0">
                <a:solidFill>
                  <a:srgbClr val="FF0000"/>
                </a:solidFill>
              </a:rPr>
              <a:t>、全部位都不选（</a:t>
            </a:r>
            <a:r>
              <a:rPr lang="en-US" altLang="zh-CN" sz="2400" dirty="0">
                <a:solidFill>
                  <a:srgbClr val="FF0000"/>
                </a:solidFill>
              </a:rPr>
              <a:t>0-&gt;0</a:t>
            </a:r>
            <a:r>
              <a:rPr lang="zh-CN" altLang="en-US" sz="2400" dirty="0">
                <a:solidFill>
                  <a:srgbClr val="FF0000"/>
                </a:solidFill>
              </a:rPr>
              <a:t>）的时候</a:t>
            </a:r>
            <a:endParaRPr lang="en-US" altLang="zh-CN" sz="2400" dirty="0">
              <a:solidFill>
                <a:srgbClr val="FF0000"/>
              </a:solidFill>
            </a:endParaRPr>
          </a:p>
          <a:p>
            <a:r>
              <a:rPr lang="en-US" altLang="zh-CN" sz="2400" dirty="0">
                <a:solidFill>
                  <a:srgbClr val="FF0000"/>
                </a:solidFill>
              </a:rPr>
              <a:t>	2</a:t>
            </a:r>
            <a:r>
              <a:rPr lang="zh-CN" altLang="en-US" sz="2400" dirty="0">
                <a:solidFill>
                  <a:srgbClr val="FF0000"/>
                </a:solidFill>
              </a:rPr>
              <a:t>、全部位都选择时（</a:t>
            </a:r>
            <a:r>
              <a:rPr lang="en-US" altLang="zh-CN" sz="2400" dirty="0">
                <a:solidFill>
                  <a:srgbClr val="FF0000"/>
                </a:solidFill>
              </a:rPr>
              <a:t>0-&gt;32</a:t>
            </a:r>
            <a:r>
              <a:rPr lang="zh-CN" altLang="en-US" sz="2400" dirty="0">
                <a:solidFill>
                  <a:srgbClr val="FF0000"/>
                </a:solidFill>
              </a:rPr>
              <a:t>）测试是否通过</a:t>
            </a:r>
          </a:p>
        </p:txBody>
      </p:sp>
    </p:spTree>
    <p:extLst>
      <p:ext uri="{BB962C8B-B14F-4D97-AF65-F5344CB8AC3E}">
        <p14:creationId xmlns:p14="http://schemas.microsoft.com/office/powerpoint/2010/main" val="1055147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2363A-A822-4582-8195-7988D597F2DF}"/>
              </a:ext>
            </a:extLst>
          </p:cNvPr>
          <p:cNvSpPr>
            <a:spLocks noGrp="1"/>
          </p:cNvSpPr>
          <p:nvPr>
            <p:ph type="title"/>
          </p:nvPr>
        </p:nvSpPr>
        <p:spPr/>
        <p:txBody>
          <a:bodyPr/>
          <a:lstStyle/>
          <a:p>
            <a:r>
              <a:rPr lang="zh-CN" altLang="en-US" dirty="0"/>
              <a:t>题目</a:t>
            </a:r>
            <a:r>
              <a:rPr lang="en-US" altLang="zh-CN" dirty="0"/>
              <a:t>5</a:t>
            </a:r>
            <a:r>
              <a:rPr lang="zh-CN" altLang="en-US" dirty="0"/>
              <a:t>：</a:t>
            </a:r>
            <a:r>
              <a:rPr lang="zh-CN" altLang="en-US" b="0" i="0" dirty="0">
                <a:effectLst/>
                <a:latin typeface="-apple-system"/>
              </a:rPr>
              <a:t>交换礼物</a:t>
            </a:r>
            <a:endParaRPr lang="zh-CN" altLang="en-US" dirty="0"/>
          </a:p>
        </p:txBody>
      </p:sp>
      <p:sp>
        <p:nvSpPr>
          <p:cNvPr id="3" name="内容占位符 2">
            <a:extLst>
              <a:ext uri="{FF2B5EF4-FFF2-40B4-BE49-F238E27FC236}">
                <a16:creationId xmlns:a16="http://schemas.microsoft.com/office/drawing/2014/main" id="{5ED9F81B-3ED9-4567-A2A6-4CB00833616B}"/>
              </a:ext>
            </a:extLst>
          </p:cNvPr>
          <p:cNvSpPr>
            <a:spLocks noGrp="1"/>
          </p:cNvSpPr>
          <p:nvPr>
            <p:ph idx="1"/>
          </p:nvPr>
        </p:nvSpPr>
        <p:spPr/>
        <p:txBody>
          <a:bodyPr/>
          <a:lstStyle/>
          <a:p>
            <a:r>
              <a:rPr lang="zh-CN" altLang="en-US" b="0" i="0" dirty="0">
                <a:effectLst/>
                <a:latin typeface="-apple-system"/>
              </a:rPr>
              <a:t>题目：</a:t>
            </a:r>
            <a:endParaRPr lang="zh-CN" altLang="en-US" dirty="0"/>
          </a:p>
        </p:txBody>
      </p:sp>
      <p:sp>
        <p:nvSpPr>
          <p:cNvPr id="4" name="日期占位符 3">
            <a:extLst>
              <a:ext uri="{FF2B5EF4-FFF2-40B4-BE49-F238E27FC236}">
                <a16:creationId xmlns:a16="http://schemas.microsoft.com/office/drawing/2014/main" id="{CD20F5DF-9FAD-4BD1-B4DD-EAD574673B7E}"/>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FCEF2ED5-F11B-418E-8CC4-A8086B6417CC}"/>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3F0D86DC-EA28-44E7-9BA3-55833C001490}"/>
              </a:ext>
            </a:extLst>
          </p:cNvPr>
          <p:cNvSpPr>
            <a:spLocks noGrp="1"/>
          </p:cNvSpPr>
          <p:nvPr>
            <p:ph type="sldNum" sz="quarter" idx="12"/>
          </p:nvPr>
        </p:nvSpPr>
        <p:spPr/>
        <p:txBody>
          <a:bodyPr/>
          <a:lstStyle/>
          <a:p>
            <a:fld id="{FCFDD3C4-94A6-478E-B255-076A99AD1EDC}" type="slidenum">
              <a:rPr lang="zh-CN" altLang="en-US" smtClean="0"/>
              <a:t>30</a:t>
            </a:fld>
            <a:endParaRPr lang="zh-CN" altLang="en-US"/>
          </a:p>
        </p:txBody>
      </p:sp>
      <p:sp>
        <p:nvSpPr>
          <p:cNvPr id="8" name="文本框 7">
            <a:extLst>
              <a:ext uri="{FF2B5EF4-FFF2-40B4-BE49-F238E27FC236}">
                <a16:creationId xmlns:a16="http://schemas.microsoft.com/office/drawing/2014/main" id="{0213C9DF-1932-4257-B5AF-E3CB6386EB27}"/>
              </a:ext>
            </a:extLst>
          </p:cNvPr>
          <p:cNvSpPr txBox="1"/>
          <p:nvPr/>
        </p:nvSpPr>
        <p:spPr>
          <a:xfrm>
            <a:off x="832918" y="1574884"/>
            <a:ext cx="10121775" cy="5078313"/>
          </a:xfrm>
          <a:prstGeom prst="rect">
            <a:avLst/>
          </a:prstGeom>
          <a:noFill/>
        </p:spPr>
        <p:txBody>
          <a:bodyPr wrap="square">
            <a:spAutoFit/>
          </a:bodyPr>
          <a:lstStyle/>
          <a:p>
            <a:r>
              <a:rPr lang="zh-CN" altLang="en-US" b="0" i="0" dirty="0">
                <a:effectLst/>
                <a:latin typeface="-apple-system"/>
              </a:rPr>
              <a:t>幼儿园有</a:t>
            </a:r>
            <a:r>
              <a:rPr lang="en-US" altLang="zh-CN" b="0" i="0" dirty="0">
                <a:effectLst/>
                <a:latin typeface="-apple-system"/>
              </a:rPr>
              <a:t>n</a:t>
            </a:r>
            <a:r>
              <a:rPr lang="zh-CN" altLang="en-US" b="0" i="0" dirty="0">
                <a:effectLst/>
                <a:latin typeface="-apple-system"/>
              </a:rPr>
              <a:t>个小朋友在互相交换礼物，他们各自拥有不同数量的同一种礼物，现在他们需要和不同的小朋友互相交换礼物。</a:t>
            </a:r>
            <a:br>
              <a:rPr lang="zh-CN" altLang="en-US" dirty="0"/>
            </a:br>
            <a:br>
              <a:rPr lang="zh-CN" altLang="en-US" dirty="0"/>
            </a:br>
            <a:r>
              <a:rPr lang="zh-CN" altLang="en-US" b="0" i="0" dirty="0">
                <a:effectLst/>
                <a:latin typeface="-apple-system"/>
              </a:rPr>
              <a:t>输入：</a:t>
            </a:r>
            <a:br>
              <a:rPr lang="zh-CN" altLang="en-US" dirty="0"/>
            </a:br>
            <a:r>
              <a:rPr lang="zh-CN" altLang="en-US" b="0" i="0" dirty="0">
                <a:effectLst/>
                <a:latin typeface="-apple-system"/>
              </a:rPr>
              <a:t>第一行输入</a:t>
            </a:r>
            <a:r>
              <a:rPr lang="en-US" altLang="zh-CN" b="0" i="0" dirty="0">
                <a:effectLst/>
                <a:latin typeface="-apple-system"/>
              </a:rPr>
              <a:t>n</a:t>
            </a:r>
            <a:r>
              <a:rPr lang="zh-CN" altLang="en-US" b="0" i="0" dirty="0">
                <a:effectLst/>
                <a:latin typeface="-apple-system"/>
              </a:rPr>
              <a:t>表示有</a:t>
            </a:r>
            <a:r>
              <a:rPr lang="en-US" altLang="zh-CN" b="0" i="0" dirty="0">
                <a:effectLst/>
                <a:latin typeface="-apple-system"/>
              </a:rPr>
              <a:t>n</a:t>
            </a:r>
            <a:r>
              <a:rPr lang="zh-CN" altLang="en-US" b="0" i="0" dirty="0">
                <a:effectLst/>
                <a:latin typeface="-apple-system"/>
              </a:rPr>
              <a:t>个小朋友</a:t>
            </a:r>
            <a:br>
              <a:rPr lang="zh-CN" altLang="en-US" dirty="0"/>
            </a:br>
            <a:r>
              <a:rPr lang="zh-CN" altLang="en-US" b="0" i="0" dirty="0">
                <a:effectLst/>
                <a:latin typeface="-apple-system"/>
              </a:rPr>
              <a:t>接下来的</a:t>
            </a:r>
            <a:r>
              <a:rPr lang="en-US" altLang="zh-CN" b="0" i="0" dirty="0">
                <a:effectLst/>
                <a:latin typeface="-apple-system"/>
              </a:rPr>
              <a:t>n</a:t>
            </a:r>
            <a:r>
              <a:rPr lang="zh-CN" altLang="en-US" b="0" i="0" dirty="0">
                <a:effectLst/>
                <a:latin typeface="-apple-system"/>
              </a:rPr>
              <a:t>行，</a:t>
            </a:r>
            <a:r>
              <a:rPr lang="zh-CN" altLang="en-US" b="1" i="0" dirty="0">
                <a:effectLst/>
                <a:latin typeface="-apple-system"/>
              </a:rPr>
              <a:t>每行输入一个字符串表示小朋友名字</a:t>
            </a:r>
            <a:r>
              <a:rPr lang="zh-CN" altLang="en-US" b="0" i="0" dirty="0">
                <a:effectLst/>
                <a:latin typeface="-apple-system"/>
              </a:rPr>
              <a:t>，</a:t>
            </a:r>
            <a:r>
              <a:rPr lang="zh-CN" altLang="en-US" b="1" i="0" dirty="0">
                <a:effectLst/>
                <a:latin typeface="-apple-system"/>
              </a:rPr>
              <a:t>一个整数</a:t>
            </a:r>
            <a:r>
              <a:rPr lang="en-US" altLang="zh-CN" b="1" i="0" dirty="0">
                <a:effectLst/>
                <a:latin typeface="-apple-system"/>
              </a:rPr>
              <a:t>m(0&lt;=m&lt;=n-1)</a:t>
            </a:r>
            <a:r>
              <a:rPr lang="zh-CN" altLang="en-US" b="1" i="0" dirty="0">
                <a:effectLst/>
                <a:latin typeface="-apple-system"/>
              </a:rPr>
              <a:t>表示礼物数量</a:t>
            </a:r>
            <a:r>
              <a:rPr lang="zh-CN" altLang="en-US" b="0" i="0" dirty="0">
                <a:effectLst/>
                <a:latin typeface="-apple-system"/>
              </a:rPr>
              <a:t>，</a:t>
            </a:r>
            <a:r>
              <a:rPr lang="zh-CN" altLang="en-US" b="1" i="0" dirty="0">
                <a:effectLst/>
                <a:latin typeface="-apple-system"/>
              </a:rPr>
              <a:t>一个字符串表示小朋友拥有的礼物名称（初始所有人只有同一种类的礼物</a:t>
            </a:r>
            <a:r>
              <a:rPr lang="zh-CN" altLang="en-US" b="0" i="0" dirty="0">
                <a:effectLst/>
                <a:latin typeface="-apple-system"/>
              </a:rPr>
              <a:t>），</a:t>
            </a:r>
            <a:r>
              <a:rPr lang="zh-CN" altLang="en-US" b="1" i="0" dirty="0">
                <a:effectLst/>
                <a:latin typeface="-apple-system"/>
              </a:rPr>
              <a:t>连续</a:t>
            </a:r>
            <a:r>
              <a:rPr lang="en-US" altLang="zh-CN" b="1" i="0" dirty="0">
                <a:effectLst/>
                <a:latin typeface="-apple-system"/>
              </a:rPr>
              <a:t>m</a:t>
            </a:r>
            <a:r>
              <a:rPr lang="zh-CN" altLang="en-US" b="1" i="0" dirty="0">
                <a:effectLst/>
                <a:latin typeface="-apple-system"/>
              </a:rPr>
              <a:t>个整数表示想要交换的人</a:t>
            </a:r>
            <a:r>
              <a:rPr lang="zh-CN" altLang="en-US" b="0" i="0" dirty="0">
                <a:effectLst/>
                <a:latin typeface="-apple-system"/>
              </a:rPr>
              <a:t>，</a:t>
            </a:r>
            <a:r>
              <a:rPr lang="zh-CN" altLang="en-US" b="1" i="0" dirty="0">
                <a:effectLst/>
                <a:latin typeface="-apple-system"/>
              </a:rPr>
              <a:t>每次交换只会送出自己拥有的一个礼物（比如第一次送出一个后还剩</a:t>
            </a:r>
            <a:r>
              <a:rPr lang="en-US" altLang="zh-CN" b="1" i="0" dirty="0">
                <a:effectLst/>
                <a:latin typeface="-apple-system"/>
              </a:rPr>
              <a:t>m-1</a:t>
            </a:r>
            <a:r>
              <a:rPr lang="zh-CN" altLang="en-US" b="1" i="0" dirty="0">
                <a:effectLst/>
                <a:latin typeface="-apple-system"/>
              </a:rPr>
              <a:t>个）并收获来自别人的另外一个礼物</a:t>
            </a:r>
            <a:r>
              <a:rPr lang="zh-CN" altLang="en-US" b="0" i="0" dirty="0">
                <a:effectLst/>
                <a:latin typeface="-apple-system"/>
              </a:rPr>
              <a:t>，</a:t>
            </a:r>
            <a:r>
              <a:rPr lang="zh-CN" altLang="en-US" b="1" i="0" dirty="0">
                <a:effectLst/>
                <a:latin typeface="-apple-system"/>
              </a:rPr>
              <a:t>收到的礼物不会再送出</a:t>
            </a:r>
            <a:r>
              <a:rPr lang="zh-CN" altLang="en-US" b="0" i="0" dirty="0">
                <a:effectLst/>
                <a:latin typeface="-apple-system"/>
              </a:rPr>
              <a:t>。如果</a:t>
            </a:r>
            <a:r>
              <a:rPr lang="zh-CN" altLang="en-US" b="1" i="0" dirty="0">
                <a:effectLst/>
                <a:latin typeface="-apple-system"/>
              </a:rPr>
              <a:t>存在互相都想交换的情况，则只需要交换一次，比如</a:t>
            </a:r>
            <a:r>
              <a:rPr lang="en-US" altLang="zh-CN" b="1" i="0" dirty="0">
                <a:effectLst/>
                <a:latin typeface="-apple-system"/>
              </a:rPr>
              <a:t>a</a:t>
            </a:r>
            <a:r>
              <a:rPr lang="zh-CN" altLang="en-US" b="1" i="0" dirty="0">
                <a:effectLst/>
                <a:latin typeface="-apple-system"/>
              </a:rPr>
              <a:t>的交换列表中有</a:t>
            </a:r>
            <a:r>
              <a:rPr lang="en-US" altLang="zh-CN" b="1" i="0" dirty="0">
                <a:effectLst/>
                <a:latin typeface="-apple-system"/>
              </a:rPr>
              <a:t>b</a:t>
            </a:r>
            <a:r>
              <a:rPr lang="zh-CN" altLang="en-US" b="1" i="0" dirty="0">
                <a:effectLst/>
                <a:latin typeface="-apple-system"/>
              </a:rPr>
              <a:t>而</a:t>
            </a:r>
            <a:r>
              <a:rPr lang="en-US" altLang="zh-CN" b="1" i="0" dirty="0">
                <a:effectLst/>
                <a:latin typeface="-apple-system"/>
              </a:rPr>
              <a:t>b</a:t>
            </a:r>
            <a:r>
              <a:rPr lang="zh-CN" altLang="en-US" b="1" i="0" dirty="0">
                <a:effectLst/>
                <a:latin typeface="-apple-system"/>
              </a:rPr>
              <a:t>中有</a:t>
            </a:r>
            <a:r>
              <a:rPr lang="en-US" altLang="zh-CN" b="1" i="0" dirty="0">
                <a:effectLst/>
                <a:latin typeface="-apple-system"/>
              </a:rPr>
              <a:t>a</a:t>
            </a:r>
            <a:r>
              <a:rPr lang="zh-CN" altLang="en-US" b="1" i="0" dirty="0">
                <a:effectLst/>
                <a:latin typeface="-apple-system"/>
              </a:rPr>
              <a:t>，则只需要交换一次</a:t>
            </a:r>
            <a:r>
              <a:rPr lang="zh-CN" altLang="en-US" b="0" i="0" dirty="0">
                <a:effectLst/>
                <a:latin typeface="-apple-system"/>
              </a:rPr>
              <a:t>。如果最后小朋友想要交换的礼物不够了则停止交换。</a:t>
            </a:r>
            <a:br>
              <a:rPr lang="zh-CN" altLang="en-US" dirty="0"/>
            </a:br>
            <a:br>
              <a:rPr lang="zh-CN" altLang="en-US" dirty="0"/>
            </a:br>
            <a:r>
              <a:rPr lang="zh-CN" altLang="en-US" b="0" i="0" dirty="0">
                <a:effectLst/>
                <a:latin typeface="-apple-system"/>
              </a:rPr>
              <a:t>输出：输出</a:t>
            </a:r>
            <a:r>
              <a:rPr lang="en-US" altLang="zh-CN" b="0" i="0" dirty="0">
                <a:effectLst/>
                <a:latin typeface="-apple-system"/>
              </a:rPr>
              <a:t>n</a:t>
            </a:r>
            <a:r>
              <a:rPr lang="zh-CN" altLang="en-US" b="0" i="0" dirty="0">
                <a:effectLst/>
                <a:latin typeface="-apple-system"/>
              </a:rPr>
              <a:t>行，每行输出小朋友的名子，以及多个礼物和整数的对，表示小朋友交换完成之后的拥有的礼物以及数量</a:t>
            </a:r>
            <a:br>
              <a:rPr lang="zh-CN" altLang="en-US" dirty="0"/>
            </a:br>
            <a:br>
              <a:rPr lang="zh-CN" altLang="en-US" dirty="0"/>
            </a:br>
            <a:r>
              <a:rPr lang="zh-CN" altLang="en-US" b="0" i="0" dirty="0">
                <a:effectLst/>
                <a:latin typeface="-apple-system"/>
              </a:rPr>
              <a:t>注意：你需要分别将礼物和小朋友构造为结构体，将交换礼物操作实现为一个</a:t>
            </a:r>
            <a:r>
              <a:rPr lang="en-US" altLang="zh-CN" b="0" i="0" dirty="0">
                <a:effectLst/>
                <a:latin typeface="-apple-system"/>
              </a:rPr>
              <a:t>swap</a:t>
            </a:r>
            <a:r>
              <a:rPr lang="zh-CN" altLang="en-US" b="0" i="0" dirty="0">
                <a:effectLst/>
                <a:latin typeface="-apple-system"/>
              </a:rPr>
              <a:t>函数。每个小朋友拥有</a:t>
            </a:r>
            <a:r>
              <a:rPr lang="en-US" altLang="zh-CN" b="0" i="0" dirty="0">
                <a:effectLst/>
                <a:latin typeface="-apple-system"/>
              </a:rPr>
              <a:t>m</a:t>
            </a:r>
            <a:r>
              <a:rPr lang="zh-CN" altLang="en-US" b="0" i="0" dirty="0">
                <a:effectLst/>
                <a:latin typeface="-apple-system"/>
              </a:rPr>
              <a:t>个初始的礼物，每次将会交换出去一个礼物。</a:t>
            </a:r>
            <a:br>
              <a:rPr lang="zh-CN" altLang="en-US" dirty="0"/>
            </a:br>
            <a:endParaRPr lang="zh-CN" altLang="en-US" dirty="0"/>
          </a:p>
        </p:txBody>
      </p:sp>
    </p:spTree>
    <p:extLst>
      <p:ext uri="{BB962C8B-B14F-4D97-AF65-F5344CB8AC3E}">
        <p14:creationId xmlns:p14="http://schemas.microsoft.com/office/powerpoint/2010/main" val="37560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2363A-A822-4582-8195-7988D597F2DF}"/>
              </a:ext>
            </a:extLst>
          </p:cNvPr>
          <p:cNvSpPr>
            <a:spLocks noGrp="1"/>
          </p:cNvSpPr>
          <p:nvPr>
            <p:ph type="title"/>
          </p:nvPr>
        </p:nvSpPr>
        <p:spPr/>
        <p:txBody>
          <a:bodyPr/>
          <a:lstStyle/>
          <a:p>
            <a:r>
              <a:rPr lang="zh-CN" altLang="en-US" dirty="0"/>
              <a:t>题目</a:t>
            </a:r>
            <a:r>
              <a:rPr lang="en-US" altLang="zh-CN" dirty="0"/>
              <a:t>5</a:t>
            </a:r>
            <a:r>
              <a:rPr lang="zh-CN" altLang="en-US" dirty="0"/>
              <a:t>：</a:t>
            </a:r>
            <a:r>
              <a:rPr lang="zh-CN" altLang="en-US" b="0" i="0" dirty="0">
                <a:effectLst/>
                <a:latin typeface="-apple-system"/>
              </a:rPr>
              <a:t>交换礼物</a:t>
            </a:r>
            <a:endParaRPr lang="zh-CN" altLang="en-US" dirty="0"/>
          </a:p>
        </p:txBody>
      </p:sp>
      <p:sp>
        <p:nvSpPr>
          <p:cNvPr id="3" name="内容占位符 2">
            <a:extLst>
              <a:ext uri="{FF2B5EF4-FFF2-40B4-BE49-F238E27FC236}">
                <a16:creationId xmlns:a16="http://schemas.microsoft.com/office/drawing/2014/main" id="{5ED9F81B-3ED9-4567-A2A6-4CB00833616B}"/>
              </a:ext>
            </a:extLst>
          </p:cNvPr>
          <p:cNvSpPr>
            <a:spLocks noGrp="1"/>
          </p:cNvSpPr>
          <p:nvPr>
            <p:ph idx="1"/>
          </p:nvPr>
        </p:nvSpPr>
        <p:spPr/>
        <p:txBody>
          <a:bodyPr/>
          <a:lstStyle/>
          <a:p>
            <a:r>
              <a:rPr lang="zh-CN" altLang="en-US" b="0" i="0" dirty="0">
                <a:effectLst/>
                <a:latin typeface="-apple-system"/>
              </a:rPr>
              <a:t>思路：</a:t>
            </a:r>
            <a:endParaRPr lang="en-US" altLang="zh-CN" b="0" i="0" dirty="0">
              <a:effectLst/>
              <a:latin typeface="-apple-system"/>
            </a:endParaRPr>
          </a:p>
          <a:p>
            <a:pPr lvl="1"/>
            <a:r>
              <a:rPr lang="zh-CN" altLang="en-US" dirty="0"/>
              <a:t>分别构造礼物和小朋友的结构体</a:t>
            </a:r>
          </a:p>
        </p:txBody>
      </p:sp>
      <p:sp>
        <p:nvSpPr>
          <p:cNvPr id="4" name="日期占位符 3">
            <a:extLst>
              <a:ext uri="{FF2B5EF4-FFF2-40B4-BE49-F238E27FC236}">
                <a16:creationId xmlns:a16="http://schemas.microsoft.com/office/drawing/2014/main" id="{CD20F5DF-9FAD-4BD1-B4DD-EAD574673B7E}"/>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FCEF2ED5-F11B-418E-8CC4-A8086B6417CC}"/>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3F0D86DC-EA28-44E7-9BA3-55833C001490}"/>
              </a:ext>
            </a:extLst>
          </p:cNvPr>
          <p:cNvSpPr>
            <a:spLocks noGrp="1"/>
          </p:cNvSpPr>
          <p:nvPr>
            <p:ph type="sldNum" sz="quarter" idx="12"/>
          </p:nvPr>
        </p:nvSpPr>
        <p:spPr/>
        <p:txBody>
          <a:bodyPr/>
          <a:lstStyle/>
          <a:p>
            <a:fld id="{FCFDD3C4-94A6-478E-B255-076A99AD1EDC}" type="slidenum">
              <a:rPr lang="zh-CN" altLang="en-US" smtClean="0"/>
              <a:t>31</a:t>
            </a:fld>
            <a:endParaRPr lang="zh-CN" altLang="en-US"/>
          </a:p>
        </p:txBody>
      </p:sp>
    </p:spTree>
    <p:extLst>
      <p:ext uri="{BB962C8B-B14F-4D97-AF65-F5344CB8AC3E}">
        <p14:creationId xmlns:p14="http://schemas.microsoft.com/office/powerpoint/2010/main" val="715590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6C209-5435-4FBB-9AF5-E1384607CAB5}"/>
              </a:ext>
            </a:extLst>
          </p:cNvPr>
          <p:cNvSpPr>
            <a:spLocks noGrp="1"/>
          </p:cNvSpPr>
          <p:nvPr>
            <p:ph type="title"/>
          </p:nvPr>
        </p:nvSpPr>
        <p:spPr/>
        <p:txBody>
          <a:bodyPr/>
          <a:lstStyle/>
          <a:p>
            <a:r>
              <a:rPr lang="zh-CN" altLang="en-US" dirty="0"/>
              <a:t>题目</a:t>
            </a:r>
            <a:r>
              <a:rPr lang="en-US" altLang="zh-CN" dirty="0"/>
              <a:t>6</a:t>
            </a:r>
            <a:r>
              <a:rPr lang="zh-CN" altLang="en-US" dirty="0"/>
              <a:t>：压缩的字符串表示</a:t>
            </a:r>
          </a:p>
        </p:txBody>
      </p:sp>
      <p:sp>
        <p:nvSpPr>
          <p:cNvPr id="3" name="内容占位符 2">
            <a:extLst>
              <a:ext uri="{FF2B5EF4-FFF2-40B4-BE49-F238E27FC236}">
                <a16:creationId xmlns:a16="http://schemas.microsoft.com/office/drawing/2014/main" id="{27B111AD-2AA2-4FA3-BC33-DBF9A2B027A6}"/>
              </a:ext>
            </a:extLst>
          </p:cNvPr>
          <p:cNvSpPr>
            <a:spLocks noGrp="1"/>
          </p:cNvSpPr>
          <p:nvPr>
            <p:ph idx="1"/>
          </p:nvPr>
        </p:nvSpPr>
        <p:spPr/>
        <p:txBody>
          <a:bodyPr/>
          <a:lstStyle/>
          <a:p>
            <a:r>
              <a:rPr lang="zh-CN" altLang="en-US" dirty="0"/>
              <a:t>题目：</a:t>
            </a:r>
            <a:endParaRPr lang="en-US" altLang="zh-CN" dirty="0"/>
          </a:p>
          <a:p>
            <a:pPr lvl="1"/>
            <a:endParaRPr lang="zh-CN" altLang="en-US" dirty="0"/>
          </a:p>
        </p:txBody>
      </p:sp>
      <p:sp>
        <p:nvSpPr>
          <p:cNvPr id="4" name="日期占位符 3">
            <a:extLst>
              <a:ext uri="{FF2B5EF4-FFF2-40B4-BE49-F238E27FC236}">
                <a16:creationId xmlns:a16="http://schemas.microsoft.com/office/drawing/2014/main" id="{1131111A-F976-4FAF-913C-2C7562D8FEB7}"/>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BE1E7C39-B05D-4488-BE41-F2E7F93C205A}"/>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55C0D3AF-68D7-4662-8B95-358EF20A5BC2}"/>
              </a:ext>
            </a:extLst>
          </p:cNvPr>
          <p:cNvSpPr>
            <a:spLocks noGrp="1"/>
          </p:cNvSpPr>
          <p:nvPr>
            <p:ph type="sldNum" sz="quarter" idx="12"/>
          </p:nvPr>
        </p:nvSpPr>
        <p:spPr/>
        <p:txBody>
          <a:bodyPr/>
          <a:lstStyle/>
          <a:p>
            <a:fld id="{FCFDD3C4-94A6-478E-B255-076A99AD1EDC}" type="slidenum">
              <a:rPr lang="zh-CN" altLang="en-US" smtClean="0"/>
              <a:t>32</a:t>
            </a:fld>
            <a:endParaRPr lang="zh-CN" altLang="en-US"/>
          </a:p>
        </p:txBody>
      </p:sp>
      <p:sp>
        <p:nvSpPr>
          <p:cNvPr id="9" name="文本框 8">
            <a:extLst>
              <a:ext uri="{FF2B5EF4-FFF2-40B4-BE49-F238E27FC236}">
                <a16:creationId xmlns:a16="http://schemas.microsoft.com/office/drawing/2014/main" id="{86824250-DD34-4767-BBCF-60410B5F6BFA}"/>
              </a:ext>
            </a:extLst>
          </p:cNvPr>
          <p:cNvSpPr txBox="1"/>
          <p:nvPr/>
        </p:nvSpPr>
        <p:spPr>
          <a:xfrm>
            <a:off x="615635" y="1561353"/>
            <a:ext cx="10664981" cy="2585323"/>
          </a:xfrm>
          <a:prstGeom prst="rect">
            <a:avLst/>
          </a:prstGeom>
          <a:noFill/>
        </p:spPr>
        <p:txBody>
          <a:bodyPr wrap="square">
            <a:spAutoFit/>
          </a:bodyPr>
          <a:lstStyle/>
          <a:p>
            <a:pPr algn="l"/>
            <a:r>
              <a:rPr lang="en-US" altLang="zh-CN" dirty="0">
                <a:latin typeface="-apple-system"/>
              </a:rPr>
              <a:t>        </a:t>
            </a:r>
            <a:r>
              <a:rPr lang="zh-CN" altLang="en-US" b="0" i="0" dirty="0">
                <a:effectLst/>
                <a:latin typeface="-apple-system"/>
              </a:rPr>
              <a:t>在存储大量字符串数据的时候，由于字符串中存在重复的字串，存储重复的字串会导致多份的内存占用。请你用数组或者链表实现一个压缩的字符串表示，其想法是通过在一个大型字符串中共享重复字串来降低重复字符的重复存储。</a:t>
            </a:r>
          </a:p>
          <a:p>
            <a:pPr algn="l"/>
            <a:r>
              <a:rPr lang="zh-CN" altLang="en-US" b="0" i="0" dirty="0">
                <a:effectLst/>
                <a:latin typeface="-apple-system"/>
              </a:rPr>
              <a:t>        现在给你一个长字符串，你需要找出该字符串中的总共重复次数大于</a:t>
            </a:r>
            <a:r>
              <a:rPr lang="en-US" altLang="zh-CN" b="0" i="0" dirty="0">
                <a:effectLst/>
                <a:latin typeface="-apple-system"/>
              </a:rPr>
              <a:t>2</a:t>
            </a:r>
            <a:r>
              <a:rPr lang="zh-CN" altLang="en-US" b="0" i="0" dirty="0">
                <a:effectLst/>
                <a:latin typeface="-apple-system"/>
              </a:rPr>
              <a:t>且字符数长度大于</a:t>
            </a:r>
            <a:r>
              <a:rPr lang="en-US" altLang="zh-CN" b="0" i="0" dirty="0">
                <a:effectLst/>
                <a:latin typeface="-apple-system"/>
              </a:rPr>
              <a:t>2</a:t>
            </a:r>
            <a:r>
              <a:rPr lang="zh-CN" altLang="en-US" b="0" i="0" dirty="0">
                <a:effectLst/>
                <a:latin typeface="-apple-system"/>
              </a:rPr>
              <a:t>个字符的重复字符，将其单独提取出来表示为共享的字符串，然后在主字符串中对应的位置填上特殊符号‘</a:t>
            </a:r>
            <a:r>
              <a:rPr lang="en-US" altLang="zh-CN" b="0" i="0" dirty="0">
                <a:effectLst/>
                <a:latin typeface="-apple-system"/>
              </a:rPr>
              <a:t>^’</a:t>
            </a:r>
            <a:r>
              <a:rPr lang="zh-CN" altLang="en-US" b="0" i="0" dirty="0">
                <a:effectLst/>
                <a:latin typeface="-apple-system"/>
              </a:rPr>
              <a:t>标记该字符串为共享字符串，然后下一个</a:t>
            </a:r>
            <a:r>
              <a:rPr lang="en-US" altLang="zh-CN" b="0" i="0" dirty="0">
                <a:effectLst/>
                <a:latin typeface="-apple-system"/>
              </a:rPr>
              <a:t>8</a:t>
            </a:r>
            <a:r>
              <a:rPr lang="zh-CN" altLang="en-US" b="0" i="0" dirty="0">
                <a:effectLst/>
                <a:latin typeface="-apple-system"/>
              </a:rPr>
              <a:t>位存储其共享子串的在数组或者链表中的位置，以此类推。</a:t>
            </a:r>
          </a:p>
          <a:p>
            <a:pPr algn="l"/>
            <a:r>
              <a:rPr lang="zh-CN" altLang="en-US" b="0" i="0" dirty="0">
                <a:effectLst/>
                <a:latin typeface="-apple-system"/>
              </a:rPr>
              <a:t>        替换的策略为总是优先替换最长的重复字符串，如果两个重复字符串的长度相同则选择重复次数最多的字符串进行替换，如果长度和次数均一样，则按照</a:t>
            </a:r>
            <a:r>
              <a:rPr lang="en-US" altLang="zh-CN" b="0" i="0" dirty="0">
                <a:effectLst/>
                <a:latin typeface="-apple-system"/>
              </a:rPr>
              <a:t>ASCII</a:t>
            </a:r>
            <a:r>
              <a:rPr lang="zh-CN" altLang="en-US" b="0" i="0" dirty="0">
                <a:effectLst/>
                <a:latin typeface="-apple-system"/>
              </a:rPr>
              <a:t>字典序从小到大获取最小字典序的子串（</a:t>
            </a:r>
            <a:r>
              <a:rPr lang="en-US" altLang="zh-CN" b="0" i="0" dirty="0">
                <a:effectLst/>
                <a:latin typeface="-apple-system"/>
              </a:rPr>
              <a:t>string</a:t>
            </a:r>
            <a:r>
              <a:rPr lang="zh-CN" altLang="en-US" b="0" i="0" dirty="0">
                <a:effectLst/>
                <a:latin typeface="-apple-system"/>
              </a:rPr>
              <a:t>类型比大小）。</a:t>
            </a:r>
          </a:p>
        </p:txBody>
      </p:sp>
    </p:spTree>
    <p:extLst>
      <p:ext uri="{BB962C8B-B14F-4D97-AF65-F5344CB8AC3E}">
        <p14:creationId xmlns:p14="http://schemas.microsoft.com/office/powerpoint/2010/main" val="381906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56962-30FC-4BFE-9E04-B892E2D1BB3A}"/>
              </a:ext>
            </a:extLst>
          </p:cNvPr>
          <p:cNvSpPr>
            <a:spLocks noGrp="1"/>
          </p:cNvSpPr>
          <p:nvPr>
            <p:ph type="title"/>
          </p:nvPr>
        </p:nvSpPr>
        <p:spPr/>
        <p:txBody>
          <a:bodyPr/>
          <a:lstStyle/>
          <a:p>
            <a:r>
              <a:rPr lang="zh-CN" altLang="en-US" dirty="0"/>
              <a:t>题</a:t>
            </a:r>
            <a:r>
              <a:rPr lang="en-US" altLang="zh-CN" dirty="0"/>
              <a:t>2</a:t>
            </a:r>
            <a:r>
              <a:rPr lang="zh-CN" altLang="en-US" dirty="0"/>
              <a:t>：浮点数量化</a:t>
            </a:r>
          </a:p>
        </p:txBody>
      </p:sp>
      <p:sp>
        <p:nvSpPr>
          <p:cNvPr id="3" name="内容占位符 2">
            <a:extLst>
              <a:ext uri="{FF2B5EF4-FFF2-40B4-BE49-F238E27FC236}">
                <a16:creationId xmlns:a16="http://schemas.microsoft.com/office/drawing/2014/main" id="{E0E9E51D-0347-48E3-9768-4A62F25B2171}"/>
              </a:ext>
            </a:extLst>
          </p:cNvPr>
          <p:cNvSpPr>
            <a:spLocks noGrp="1"/>
          </p:cNvSpPr>
          <p:nvPr>
            <p:ph idx="1"/>
          </p:nvPr>
        </p:nvSpPr>
        <p:spPr/>
        <p:txBody>
          <a:bodyPr/>
          <a:lstStyle/>
          <a:p>
            <a:r>
              <a:rPr lang="zh-CN" altLang="en-US" dirty="0"/>
              <a:t>量化的意义：</a:t>
            </a:r>
            <a:endParaRPr lang="en-US" altLang="zh-CN" dirty="0"/>
          </a:p>
          <a:p>
            <a:pPr lvl="1"/>
            <a:r>
              <a:rPr lang="zh-CN" altLang="en-US" dirty="0"/>
              <a:t>使用更少的存储位宽和内存占用</a:t>
            </a:r>
            <a:endParaRPr lang="en-US" altLang="zh-CN" dirty="0"/>
          </a:p>
          <a:p>
            <a:pPr lvl="1"/>
            <a:r>
              <a:rPr lang="zh-CN" altLang="en-US" dirty="0"/>
              <a:t>使用更低的计算位宽</a:t>
            </a:r>
            <a:endParaRPr lang="en-US" altLang="zh-CN" dirty="0"/>
          </a:p>
          <a:p>
            <a:r>
              <a:rPr lang="zh-CN" altLang="en-US" dirty="0"/>
              <a:t>整数量化的实现：</a:t>
            </a:r>
          </a:p>
        </p:txBody>
      </p:sp>
      <p:sp>
        <p:nvSpPr>
          <p:cNvPr id="4" name="日期占位符 3">
            <a:extLst>
              <a:ext uri="{FF2B5EF4-FFF2-40B4-BE49-F238E27FC236}">
                <a16:creationId xmlns:a16="http://schemas.microsoft.com/office/drawing/2014/main" id="{0801DDF2-C97C-4A1D-A03D-83B7D2131B3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E8798D0D-AA54-4A32-8A4F-155CAB3A0B7E}"/>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FEB2A550-629D-420E-8252-3D4553BCFDBB}"/>
              </a:ext>
            </a:extLst>
          </p:cNvPr>
          <p:cNvSpPr>
            <a:spLocks noGrp="1"/>
          </p:cNvSpPr>
          <p:nvPr>
            <p:ph type="sldNum" sz="quarter" idx="12"/>
          </p:nvPr>
        </p:nvSpPr>
        <p:spPr/>
        <p:txBody>
          <a:bodyPr/>
          <a:lstStyle/>
          <a:p>
            <a:fld id="{FCFDD3C4-94A6-478E-B255-076A99AD1EDC}" type="slidenum">
              <a:rPr lang="zh-CN" altLang="en-US" smtClean="0"/>
              <a:t>4</a:t>
            </a:fld>
            <a:endParaRPr lang="zh-CN" altLang="en-US"/>
          </a:p>
        </p:txBody>
      </p:sp>
      <p:sp>
        <p:nvSpPr>
          <p:cNvPr id="8" name="文本框 7">
            <a:extLst>
              <a:ext uri="{FF2B5EF4-FFF2-40B4-BE49-F238E27FC236}">
                <a16:creationId xmlns:a16="http://schemas.microsoft.com/office/drawing/2014/main" id="{F161CB63-D6B9-4E46-A47E-57F1C72550F2}"/>
              </a:ext>
            </a:extLst>
          </p:cNvPr>
          <p:cNvSpPr txBox="1"/>
          <p:nvPr/>
        </p:nvSpPr>
        <p:spPr>
          <a:xfrm>
            <a:off x="801608" y="2767248"/>
            <a:ext cx="590226" cy="369332"/>
          </a:xfrm>
          <a:prstGeom prst="rect">
            <a:avLst/>
          </a:prstGeom>
          <a:noFill/>
        </p:spPr>
        <p:txBody>
          <a:bodyPr wrap="none" rtlCol="0">
            <a:spAutoFit/>
          </a:bodyPr>
          <a:lstStyle/>
          <a:p>
            <a:r>
              <a:rPr lang="en-US" altLang="zh-CN" dirty="0">
                <a:solidFill>
                  <a:schemeClr val="accent2"/>
                </a:solidFill>
              </a:rPr>
              <a:t>sign</a:t>
            </a:r>
            <a:endParaRPr lang="zh-CN" altLang="en-US" dirty="0">
              <a:solidFill>
                <a:schemeClr val="accent2"/>
              </a:solidFill>
            </a:endParaRPr>
          </a:p>
        </p:txBody>
      </p:sp>
      <p:sp>
        <p:nvSpPr>
          <p:cNvPr id="9" name="矩形 8">
            <a:extLst>
              <a:ext uri="{FF2B5EF4-FFF2-40B4-BE49-F238E27FC236}">
                <a16:creationId xmlns:a16="http://schemas.microsoft.com/office/drawing/2014/main" id="{F0EECC4A-414C-432F-B7E4-DDDC85504AFA}"/>
              </a:ext>
            </a:extLst>
          </p:cNvPr>
          <p:cNvSpPr/>
          <p:nvPr/>
        </p:nvSpPr>
        <p:spPr>
          <a:xfrm>
            <a:off x="1195975" y="3294000"/>
            <a:ext cx="270000" cy="27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834A69E-A7C9-482F-A9DA-BFD87F4D3D85}"/>
              </a:ext>
            </a:extLst>
          </p:cNvPr>
          <p:cNvSpPr/>
          <p:nvPr/>
        </p:nvSpPr>
        <p:spPr>
          <a:xfrm>
            <a:off x="1465975" y="3294000"/>
            <a:ext cx="270000" cy="27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076F037-FB7B-44F6-9BAD-7CF55EEBA696}"/>
              </a:ext>
            </a:extLst>
          </p:cNvPr>
          <p:cNvSpPr/>
          <p:nvPr/>
        </p:nvSpPr>
        <p:spPr>
          <a:xfrm>
            <a:off x="1736822" y="3294000"/>
            <a:ext cx="270000" cy="27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C99058-A13B-4334-9614-FBDADA960657}"/>
              </a:ext>
            </a:extLst>
          </p:cNvPr>
          <p:cNvSpPr/>
          <p:nvPr/>
        </p:nvSpPr>
        <p:spPr>
          <a:xfrm>
            <a:off x="2000816" y="3294000"/>
            <a:ext cx="270000" cy="27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B593BED-8A7A-455F-BA68-B7F07246BD3F}"/>
              </a:ext>
            </a:extLst>
          </p:cNvPr>
          <p:cNvSpPr/>
          <p:nvPr/>
        </p:nvSpPr>
        <p:spPr>
          <a:xfrm>
            <a:off x="2271663" y="3294000"/>
            <a:ext cx="270000" cy="27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0404792-C0A6-42DB-A9BD-12B764604506}"/>
              </a:ext>
            </a:extLst>
          </p:cNvPr>
          <p:cNvSpPr/>
          <p:nvPr/>
        </p:nvSpPr>
        <p:spPr>
          <a:xfrm>
            <a:off x="2541663" y="3294000"/>
            <a:ext cx="270000" cy="27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C8005C9-7A57-4FA5-9A90-294C109ABDC9}"/>
              </a:ext>
            </a:extLst>
          </p:cNvPr>
          <p:cNvSpPr/>
          <p:nvPr/>
        </p:nvSpPr>
        <p:spPr>
          <a:xfrm>
            <a:off x="2812510" y="3294000"/>
            <a:ext cx="270000" cy="27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FB039E0A-200E-4854-94DB-6FF3B187D4F4}"/>
              </a:ext>
            </a:extLst>
          </p:cNvPr>
          <p:cNvSpPr/>
          <p:nvPr/>
        </p:nvSpPr>
        <p:spPr>
          <a:xfrm>
            <a:off x="3177596" y="3294000"/>
            <a:ext cx="270000" cy="27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2D8A35B1-2BA9-4C5B-9CEE-CAD9373FAE9B}"/>
              </a:ext>
            </a:extLst>
          </p:cNvPr>
          <p:cNvSpPr/>
          <p:nvPr/>
        </p:nvSpPr>
        <p:spPr>
          <a:xfrm>
            <a:off x="3448443" y="3294000"/>
            <a:ext cx="270000" cy="270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4D6E7B6-192C-4100-A34F-53CEE0A6F2E8}"/>
              </a:ext>
            </a:extLst>
          </p:cNvPr>
          <p:cNvSpPr/>
          <p:nvPr/>
        </p:nvSpPr>
        <p:spPr>
          <a:xfrm>
            <a:off x="3718443"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0520350-B0D9-4F30-9E2B-6EEAF7C6B5D9}"/>
              </a:ext>
            </a:extLst>
          </p:cNvPr>
          <p:cNvSpPr/>
          <p:nvPr/>
        </p:nvSpPr>
        <p:spPr>
          <a:xfrm>
            <a:off x="3989290"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DBD0E7C-D18F-4DD9-8D0C-0D99AE4546E1}"/>
              </a:ext>
            </a:extLst>
          </p:cNvPr>
          <p:cNvSpPr/>
          <p:nvPr/>
        </p:nvSpPr>
        <p:spPr>
          <a:xfrm>
            <a:off x="4253284"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2AFACE1D-E94A-44EC-9AD6-031DB13A6789}"/>
              </a:ext>
            </a:extLst>
          </p:cNvPr>
          <p:cNvSpPr/>
          <p:nvPr/>
        </p:nvSpPr>
        <p:spPr>
          <a:xfrm>
            <a:off x="4524131"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3D8A1D2-A7EC-47C3-81EC-15B8E3CE37D0}"/>
              </a:ext>
            </a:extLst>
          </p:cNvPr>
          <p:cNvSpPr/>
          <p:nvPr/>
        </p:nvSpPr>
        <p:spPr>
          <a:xfrm>
            <a:off x="4794131"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98728D3-C3F5-4234-8DDF-22066F5AADEB}"/>
              </a:ext>
            </a:extLst>
          </p:cNvPr>
          <p:cNvSpPr/>
          <p:nvPr/>
        </p:nvSpPr>
        <p:spPr>
          <a:xfrm>
            <a:off x="5064978"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49C550D-40F4-407B-9756-E61C9B0B2838}"/>
              </a:ext>
            </a:extLst>
          </p:cNvPr>
          <p:cNvSpPr/>
          <p:nvPr/>
        </p:nvSpPr>
        <p:spPr>
          <a:xfrm>
            <a:off x="5421770"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EBDCD9D-753C-43E4-9491-7AE63613AB50}"/>
              </a:ext>
            </a:extLst>
          </p:cNvPr>
          <p:cNvSpPr/>
          <p:nvPr/>
        </p:nvSpPr>
        <p:spPr>
          <a:xfrm>
            <a:off x="5692617"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A59879B-686D-46FA-9889-54C18A623F68}"/>
              </a:ext>
            </a:extLst>
          </p:cNvPr>
          <p:cNvSpPr/>
          <p:nvPr/>
        </p:nvSpPr>
        <p:spPr>
          <a:xfrm>
            <a:off x="5962617"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B3D7477A-C99D-473A-9301-849D7C296093}"/>
              </a:ext>
            </a:extLst>
          </p:cNvPr>
          <p:cNvSpPr/>
          <p:nvPr/>
        </p:nvSpPr>
        <p:spPr>
          <a:xfrm>
            <a:off x="6233464"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100C13F-3D27-44B7-940B-63908E20CDDC}"/>
              </a:ext>
            </a:extLst>
          </p:cNvPr>
          <p:cNvSpPr/>
          <p:nvPr/>
        </p:nvSpPr>
        <p:spPr>
          <a:xfrm>
            <a:off x="6497458"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7B9ABA5B-74D0-4171-8F52-5240AFC632E4}"/>
              </a:ext>
            </a:extLst>
          </p:cNvPr>
          <p:cNvSpPr/>
          <p:nvPr/>
        </p:nvSpPr>
        <p:spPr>
          <a:xfrm>
            <a:off x="6768305"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B4A5421F-734E-4674-B9AD-2F2C68AB3B1A}"/>
              </a:ext>
            </a:extLst>
          </p:cNvPr>
          <p:cNvSpPr/>
          <p:nvPr/>
        </p:nvSpPr>
        <p:spPr>
          <a:xfrm>
            <a:off x="7038305"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51D8D10D-5C61-47D3-87FA-CC71B6C95FE1}"/>
              </a:ext>
            </a:extLst>
          </p:cNvPr>
          <p:cNvSpPr/>
          <p:nvPr/>
        </p:nvSpPr>
        <p:spPr>
          <a:xfrm>
            <a:off x="7309152"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4DDC776C-457C-499D-9559-FDC32F4714A5}"/>
              </a:ext>
            </a:extLst>
          </p:cNvPr>
          <p:cNvSpPr/>
          <p:nvPr/>
        </p:nvSpPr>
        <p:spPr>
          <a:xfrm>
            <a:off x="7674238"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66BEB470-B85F-4CAB-BCE9-CC48C3C1ABDF}"/>
              </a:ext>
            </a:extLst>
          </p:cNvPr>
          <p:cNvSpPr/>
          <p:nvPr/>
        </p:nvSpPr>
        <p:spPr>
          <a:xfrm>
            <a:off x="7945085"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B6E34597-50FA-42FF-B1C3-38A754B5600C}"/>
              </a:ext>
            </a:extLst>
          </p:cNvPr>
          <p:cNvSpPr/>
          <p:nvPr/>
        </p:nvSpPr>
        <p:spPr>
          <a:xfrm>
            <a:off x="8215085"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A27404EA-9626-4169-9E47-91A5335AA69F}"/>
              </a:ext>
            </a:extLst>
          </p:cNvPr>
          <p:cNvSpPr/>
          <p:nvPr/>
        </p:nvSpPr>
        <p:spPr>
          <a:xfrm>
            <a:off x="8485932"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A9C0F5B7-FFA9-4C99-AF6D-9CD48E239A99}"/>
              </a:ext>
            </a:extLst>
          </p:cNvPr>
          <p:cNvSpPr/>
          <p:nvPr/>
        </p:nvSpPr>
        <p:spPr>
          <a:xfrm>
            <a:off x="8749926"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DC1D116F-6CDB-4DAF-95AB-2E67178E3C93}"/>
              </a:ext>
            </a:extLst>
          </p:cNvPr>
          <p:cNvSpPr/>
          <p:nvPr/>
        </p:nvSpPr>
        <p:spPr>
          <a:xfrm>
            <a:off x="9020773"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A629F784-B8A5-4A87-9A8F-93D0954142C9}"/>
              </a:ext>
            </a:extLst>
          </p:cNvPr>
          <p:cNvSpPr/>
          <p:nvPr/>
        </p:nvSpPr>
        <p:spPr>
          <a:xfrm>
            <a:off x="9290773"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78364F80-0C11-482C-BDBA-090DD738F54E}"/>
              </a:ext>
            </a:extLst>
          </p:cNvPr>
          <p:cNvSpPr/>
          <p:nvPr/>
        </p:nvSpPr>
        <p:spPr>
          <a:xfrm>
            <a:off x="9561620" y="3294000"/>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23F74747-408C-4630-9540-D10EFD769302}"/>
              </a:ext>
            </a:extLst>
          </p:cNvPr>
          <p:cNvSpPr/>
          <p:nvPr/>
        </p:nvSpPr>
        <p:spPr>
          <a:xfrm>
            <a:off x="925128" y="3294000"/>
            <a:ext cx="270000" cy="27000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左大括号 40">
            <a:extLst>
              <a:ext uri="{FF2B5EF4-FFF2-40B4-BE49-F238E27FC236}">
                <a16:creationId xmlns:a16="http://schemas.microsoft.com/office/drawing/2014/main" id="{40D9E061-1A8F-4EF6-A682-E807E7DE3791}"/>
              </a:ext>
            </a:extLst>
          </p:cNvPr>
          <p:cNvSpPr/>
          <p:nvPr/>
        </p:nvSpPr>
        <p:spPr>
          <a:xfrm rot="5400000">
            <a:off x="5436350" y="-1149689"/>
            <a:ext cx="154050" cy="863649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3A93C4BD-58CE-4BD8-A704-A1CAB93D0AF3}"/>
              </a:ext>
            </a:extLst>
          </p:cNvPr>
          <p:cNvSpPr txBox="1"/>
          <p:nvPr/>
        </p:nvSpPr>
        <p:spPr>
          <a:xfrm>
            <a:off x="4394745" y="2699647"/>
            <a:ext cx="2233304" cy="369332"/>
          </a:xfrm>
          <a:prstGeom prst="rect">
            <a:avLst/>
          </a:prstGeom>
          <a:noFill/>
        </p:spPr>
        <p:txBody>
          <a:bodyPr wrap="none" rtlCol="0">
            <a:spAutoFit/>
          </a:bodyPr>
          <a:lstStyle/>
          <a:p>
            <a:r>
              <a:rPr lang="en-US" altLang="zh-CN" dirty="0">
                <a:solidFill>
                  <a:srgbClr val="840F72"/>
                </a:solidFill>
              </a:rPr>
              <a:t>bits for value: 31 bits</a:t>
            </a:r>
            <a:endParaRPr lang="zh-CN" altLang="en-US" dirty="0">
              <a:solidFill>
                <a:srgbClr val="840F72"/>
              </a:solidFill>
            </a:endParaRPr>
          </a:p>
        </p:txBody>
      </p:sp>
      <p:sp>
        <p:nvSpPr>
          <p:cNvPr id="43" name="文本框 42">
            <a:extLst>
              <a:ext uri="{FF2B5EF4-FFF2-40B4-BE49-F238E27FC236}">
                <a16:creationId xmlns:a16="http://schemas.microsoft.com/office/drawing/2014/main" id="{164E7A19-6EEC-495C-A05B-DBCA8CFF9BF7}"/>
              </a:ext>
            </a:extLst>
          </p:cNvPr>
          <p:cNvSpPr txBox="1"/>
          <p:nvPr/>
        </p:nvSpPr>
        <p:spPr>
          <a:xfrm>
            <a:off x="814215" y="3520988"/>
            <a:ext cx="469088" cy="369332"/>
          </a:xfrm>
          <a:prstGeom prst="rect">
            <a:avLst/>
          </a:prstGeom>
          <a:noFill/>
        </p:spPr>
        <p:txBody>
          <a:bodyPr wrap="square">
            <a:spAutoFit/>
          </a:bodyPr>
          <a:lstStyle/>
          <a:p>
            <a:r>
              <a:rPr lang="en-US" altLang="zh-CN" dirty="0"/>
              <a:t>31</a:t>
            </a:r>
            <a:endParaRPr lang="zh-CN" altLang="en-US" dirty="0"/>
          </a:p>
        </p:txBody>
      </p:sp>
      <p:sp>
        <p:nvSpPr>
          <p:cNvPr id="44" name="文本框 43">
            <a:extLst>
              <a:ext uri="{FF2B5EF4-FFF2-40B4-BE49-F238E27FC236}">
                <a16:creationId xmlns:a16="http://schemas.microsoft.com/office/drawing/2014/main" id="{6A1EA9E4-FA89-4845-BF75-EE2BED9C2838}"/>
              </a:ext>
            </a:extLst>
          </p:cNvPr>
          <p:cNvSpPr txBox="1"/>
          <p:nvPr/>
        </p:nvSpPr>
        <p:spPr>
          <a:xfrm>
            <a:off x="1120518" y="3528316"/>
            <a:ext cx="469088" cy="369332"/>
          </a:xfrm>
          <a:prstGeom prst="rect">
            <a:avLst/>
          </a:prstGeom>
          <a:noFill/>
        </p:spPr>
        <p:txBody>
          <a:bodyPr wrap="square">
            <a:spAutoFit/>
          </a:bodyPr>
          <a:lstStyle/>
          <a:p>
            <a:r>
              <a:rPr lang="en-US" altLang="zh-CN" dirty="0"/>
              <a:t>30</a:t>
            </a:r>
            <a:endParaRPr lang="zh-CN" altLang="en-US" dirty="0"/>
          </a:p>
        </p:txBody>
      </p:sp>
      <p:sp>
        <p:nvSpPr>
          <p:cNvPr id="45" name="文本框 44">
            <a:extLst>
              <a:ext uri="{FF2B5EF4-FFF2-40B4-BE49-F238E27FC236}">
                <a16:creationId xmlns:a16="http://schemas.microsoft.com/office/drawing/2014/main" id="{1177A57D-A9AB-4443-A62A-A410E343CA39}"/>
              </a:ext>
            </a:extLst>
          </p:cNvPr>
          <p:cNvSpPr txBox="1"/>
          <p:nvPr/>
        </p:nvSpPr>
        <p:spPr>
          <a:xfrm>
            <a:off x="5842366" y="3784600"/>
            <a:ext cx="2121877" cy="369332"/>
          </a:xfrm>
          <a:prstGeom prst="rect">
            <a:avLst/>
          </a:prstGeom>
          <a:noFill/>
          <a:ln>
            <a:solidFill>
              <a:schemeClr val="bg1"/>
            </a:solidFill>
          </a:ln>
        </p:spPr>
        <p:txBody>
          <a:bodyPr wrap="square">
            <a:spAutoFit/>
          </a:bodyPr>
          <a:lstStyle/>
          <a:p>
            <a:r>
              <a:rPr lang="en-US" altLang="zh-CN" dirty="0">
                <a:solidFill>
                  <a:schemeClr val="accent5"/>
                </a:solidFill>
              </a:rPr>
              <a:t>Significant bits</a:t>
            </a:r>
            <a:endParaRPr lang="zh-CN" altLang="en-US" dirty="0">
              <a:solidFill>
                <a:schemeClr val="accent5"/>
              </a:solidFill>
            </a:endParaRPr>
          </a:p>
        </p:txBody>
      </p:sp>
      <p:sp>
        <p:nvSpPr>
          <p:cNvPr id="48" name="左大括号 47">
            <a:extLst>
              <a:ext uri="{FF2B5EF4-FFF2-40B4-BE49-F238E27FC236}">
                <a16:creationId xmlns:a16="http://schemas.microsoft.com/office/drawing/2014/main" id="{D0CD9132-5BFD-42FF-8D73-2D127D0E0279}"/>
              </a:ext>
            </a:extLst>
          </p:cNvPr>
          <p:cNvSpPr/>
          <p:nvPr/>
        </p:nvSpPr>
        <p:spPr>
          <a:xfrm rot="16200000">
            <a:off x="6660295" y="647223"/>
            <a:ext cx="227690" cy="6114966"/>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1958C4F4-8DF3-4DA1-97F7-E83F90B4586E}"/>
              </a:ext>
            </a:extLst>
          </p:cNvPr>
          <p:cNvSpPr txBox="1"/>
          <p:nvPr/>
        </p:nvSpPr>
        <p:spPr>
          <a:xfrm>
            <a:off x="801608" y="4582469"/>
            <a:ext cx="590226" cy="369332"/>
          </a:xfrm>
          <a:prstGeom prst="rect">
            <a:avLst/>
          </a:prstGeom>
          <a:noFill/>
        </p:spPr>
        <p:txBody>
          <a:bodyPr wrap="none" rtlCol="0">
            <a:spAutoFit/>
          </a:bodyPr>
          <a:lstStyle/>
          <a:p>
            <a:r>
              <a:rPr lang="en-US" altLang="zh-CN" dirty="0">
                <a:solidFill>
                  <a:schemeClr val="accent2"/>
                </a:solidFill>
              </a:rPr>
              <a:t>sign</a:t>
            </a:r>
            <a:endParaRPr lang="zh-CN" altLang="en-US" dirty="0">
              <a:solidFill>
                <a:schemeClr val="accent2"/>
              </a:solidFill>
            </a:endParaRPr>
          </a:p>
        </p:txBody>
      </p:sp>
      <p:sp>
        <p:nvSpPr>
          <p:cNvPr id="50" name="矩形 49">
            <a:extLst>
              <a:ext uri="{FF2B5EF4-FFF2-40B4-BE49-F238E27FC236}">
                <a16:creationId xmlns:a16="http://schemas.microsoft.com/office/drawing/2014/main" id="{F0313463-FAD8-4FBF-A9C3-0EE76B05F0AF}"/>
              </a:ext>
            </a:extLst>
          </p:cNvPr>
          <p:cNvSpPr/>
          <p:nvPr/>
        </p:nvSpPr>
        <p:spPr>
          <a:xfrm>
            <a:off x="1195975"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1134A445-CBD9-4F33-B09B-329760E5F3CA}"/>
              </a:ext>
            </a:extLst>
          </p:cNvPr>
          <p:cNvSpPr/>
          <p:nvPr/>
        </p:nvSpPr>
        <p:spPr>
          <a:xfrm>
            <a:off x="1465975"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0037CBC5-0E54-4517-8C81-6149304CAE1A}"/>
              </a:ext>
            </a:extLst>
          </p:cNvPr>
          <p:cNvSpPr/>
          <p:nvPr/>
        </p:nvSpPr>
        <p:spPr>
          <a:xfrm>
            <a:off x="1736822"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FF77747A-0951-4E8D-A205-E6852B0C0CCD}"/>
              </a:ext>
            </a:extLst>
          </p:cNvPr>
          <p:cNvSpPr/>
          <p:nvPr/>
        </p:nvSpPr>
        <p:spPr>
          <a:xfrm>
            <a:off x="2000816"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5809798F-E86F-49BB-B252-FDD1CB6D889D}"/>
              </a:ext>
            </a:extLst>
          </p:cNvPr>
          <p:cNvSpPr/>
          <p:nvPr/>
        </p:nvSpPr>
        <p:spPr>
          <a:xfrm>
            <a:off x="2271663"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69952016-E50E-4590-8AD7-CD1FF6EB017B}"/>
              </a:ext>
            </a:extLst>
          </p:cNvPr>
          <p:cNvSpPr/>
          <p:nvPr/>
        </p:nvSpPr>
        <p:spPr>
          <a:xfrm>
            <a:off x="2541663"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71CA7F1E-5B9C-41D6-A7A4-1F9DBE995C1C}"/>
              </a:ext>
            </a:extLst>
          </p:cNvPr>
          <p:cNvSpPr/>
          <p:nvPr/>
        </p:nvSpPr>
        <p:spPr>
          <a:xfrm>
            <a:off x="2812510"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E72FA763-C99E-47E7-8B8E-FEA062C8A6D8}"/>
              </a:ext>
            </a:extLst>
          </p:cNvPr>
          <p:cNvSpPr/>
          <p:nvPr/>
        </p:nvSpPr>
        <p:spPr>
          <a:xfrm>
            <a:off x="3177596"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B9815FF8-9A93-4F3A-8F68-39B04F54603B}"/>
              </a:ext>
            </a:extLst>
          </p:cNvPr>
          <p:cNvSpPr/>
          <p:nvPr/>
        </p:nvSpPr>
        <p:spPr>
          <a:xfrm>
            <a:off x="3448443"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77CE596E-C73C-4BAB-A231-7D12B8212A8A}"/>
              </a:ext>
            </a:extLst>
          </p:cNvPr>
          <p:cNvSpPr/>
          <p:nvPr/>
        </p:nvSpPr>
        <p:spPr>
          <a:xfrm>
            <a:off x="3718443" y="5109221"/>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20315511-87AF-4DEE-832A-BFDC941D0C40}"/>
              </a:ext>
            </a:extLst>
          </p:cNvPr>
          <p:cNvSpPr/>
          <p:nvPr/>
        </p:nvSpPr>
        <p:spPr>
          <a:xfrm>
            <a:off x="3989290" y="5109221"/>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4795E550-0325-4F42-9042-034290965948}"/>
              </a:ext>
            </a:extLst>
          </p:cNvPr>
          <p:cNvSpPr/>
          <p:nvPr/>
        </p:nvSpPr>
        <p:spPr>
          <a:xfrm>
            <a:off x="4253284" y="5109221"/>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0D4B40EC-3CDC-44A5-BE13-ADA46C5B4CE8}"/>
              </a:ext>
            </a:extLst>
          </p:cNvPr>
          <p:cNvSpPr/>
          <p:nvPr/>
        </p:nvSpPr>
        <p:spPr>
          <a:xfrm>
            <a:off x="4524131" y="5109221"/>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65086208-EF97-4DA3-A1DA-1D15934DD222}"/>
              </a:ext>
            </a:extLst>
          </p:cNvPr>
          <p:cNvSpPr/>
          <p:nvPr/>
        </p:nvSpPr>
        <p:spPr>
          <a:xfrm>
            <a:off x="4794131" y="5109221"/>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9F6B8D62-996E-4DD8-A7A1-B4D02583BEB5}"/>
              </a:ext>
            </a:extLst>
          </p:cNvPr>
          <p:cNvSpPr/>
          <p:nvPr/>
        </p:nvSpPr>
        <p:spPr>
          <a:xfrm>
            <a:off x="5064978" y="5109221"/>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034133B5-9862-423D-AD5E-102D9C62ED1A}"/>
              </a:ext>
            </a:extLst>
          </p:cNvPr>
          <p:cNvSpPr/>
          <p:nvPr/>
        </p:nvSpPr>
        <p:spPr>
          <a:xfrm>
            <a:off x="5692617"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6A960D17-90D2-4976-A5EF-9CD0A1088288}"/>
              </a:ext>
            </a:extLst>
          </p:cNvPr>
          <p:cNvSpPr/>
          <p:nvPr/>
        </p:nvSpPr>
        <p:spPr>
          <a:xfrm>
            <a:off x="5962617"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A0DAA9B5-317E-4852-A47E-7F983921EB9B}"/>
              </a:ext>
            </a:extLst>
          </p:cNvPr>
          <p:cNvSpPr/>
          <p:nvPr/>
        </p:nvSpPr>
        <p:spPr>
          <a:xfrm>
            <a:off x="6233464"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DCBC1FE0-329F-4F54-B908-04809EFB7979}"/>
              </a:ext>
            </a:extLst>
          </p:cNvPr>
          <p:cNvSpPr/>
          <p:nvPr/>
        </p:nvSpPr>
        <p:spPr>
          <a:xfrm>
            <a:off x="6497458"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6C617E94-0E9B-4DBC-A380-A70F5A1EC0B6}"/>
              </a:ext>
            </a:extLst>
          </p:cNvPr>
          <p:cNvSpPr/>
          <p:nvPr/>
        </p:nvSpPr>
        <p:spPr>
          <a:xfrm>
            <a:off x="6768305"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BEA3AB2D-066E-45A3-9DB4-E77211CFDFFA}"/>
              </a:ext>
            </a:extLst>
          </p:cNvPr>
          <p:cNvSpPr/>
          <p:nvPr/>
        </p:nvSpPr>
        <p:spPr>
          <a:xfrm>
            <a:off x="7038305"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65BA4ACD-6AD2-4B36-AAB4-C86128FEF3D7}"/>
              </a:ext>
            </a:extLst>
          </p:cNvPr>
          <p:cNvSpPr/>
          <p:nvPr/>
        </p:nvSpPr>
        <p:spPr>
          <a:xfrm>
            <a:off x="7309152"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0041CC46-FECC-4549-90CB-C11962297C25}"/>
              </a:ext>
            </a:extLst>
          </p:cNvPr>
          <p:cNvSpPr/>
          <p:nvPr/>
        </p:nvSpPr>
        <p:spPr>
          <a:xfrm>
            <a:off x="7674238"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99D90AED-2C6F-40A6-B9B9-79FED1E43E35}"/>
              </a:ext>
            </a:extLst>
          </p:cNvPr>
          <p:cNvSpPr/>
          <p:nvPr/>
        </p:nvSpPr>
        <p:spPr>
          <a:xfrm>
            <a:off x="7945085"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DBCE1272-E26E-460B-8188-1636DD68942B}"/>
              </a:ext>
            </a:extLst>
          </p:cNvPr>
          <p:cNvSpPr/>
          <p:nvPr/>
        </p:nvSpPr>
        <p:spPr>
          <a:xfrm>
            <a:off x="8215085"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40228311-455E-429B-939E-116146B09BE5}"/>
              </a:ext>
            </a:extLst>
          </p:cNvPr>
          <p:cNvSpPr/>
          <p:nvPr/>
        </p:nvSpPr>
        <p:spPr>
          <a:xfrm>
            <a:off x="8485932"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6EBB9FD1-BF5E-41FF-9EA2-E18006E0CEA7}"/>
              </a:ext>
            </a:extLst>
          </p:cNvPr>
          <p:cNvSpPr/>
          <p:nvPr/>
        </p:nvSpPr>
        <p:spPr>
          <a:xfrm>
            <a:off x="8749926"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56A95F0C-6DC4-4D0A-B272-4F5030CB15CE}"/>
              </a:ext>
            </a:extLst>
          </p:cNvPr>
          <p:cNvSpPr/>
          <p:nvPr/>
        </p:nvSpPr>
        <p:spPr>
          <a:xfrm>
            <a:off x="9020773"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4FE78538-6538-4754-9996-BE97FA6EAF18}"/>
              </a:ext>
            </a:extLst>
          </p:cNvPr>
          <p:cNvSpPr/>
          <p:nvPr/>
        </p:nvSpPr>
        <p:spPr>
          <a:xfrm>
            <a:off x="9290773"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A6CF46A2-35A2-4179-961A-4568718206D4}"/>
              </a:ext>
            </a:extLst>
          </p:cNvPr>
          <p:cNvSpPr/>
          <p:nvPr/>
        </p:nvSpPr>
        <p:spPr>
          <a:xfrm>
            <a:off x="9561620" y="5109221"/>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9188BC68-543B-42CA-A067-9A04E20BE824}"/>
              </a:ext>
            </a:extLst>
          </p:cNvPr>
          <p:cNvSpPr/>
          <p:nvPr/>
        </p:nvSpPr>
        <p:spPr>
          <a:xfrm>
            <a:off x="925128" y="5109221"/>
            <a:ext cx="270000" cy="27000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左大括号 81">
            <a:extLst>
              <a:ext uri="{FF2B5EF4-FFF2-40B4-BE49-F238E27FC236}">
                <a16:creationId xmlns:a16="http://schemas.microsoft.com/office/drawing/2014/main" id="{E9C48392-9277-4E73-A67B-D14E07E253B2}"/>
              </a:ext>
            </a:extLst>
          </p:cNvPr>
          <p:cNvSpPr/>
          <p:nvPr/>
        </p:nvSpPr>
        <p:spPr>
          <a:xfrm rot="5400000">
            <a:off x="5436350" y="665532"/>
            <a:ext cx="154050" cy="863649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id="{D8B24051-379D-4143-B5AF-30A2A794FED5}"/>
              </a:ext>
            </a:extLst>
          </p:cNvPr>
          <p:cNvSpPr txBox="1"/>
          <p:nvPr/>
        </p:nvSpPr>
        <p:spPr>
          <a:xfrm>
            <a:off x="814215" y="5336209"/>
            <a:ext cx="469088" cy="369332"/>
          </a:xfrm>
          <a:prstGeom prst="rect">
            <a:avLst/>
          </a:prstGeom>
          <a:noFill/>
        </p:spPr>
        <p:txBody>
          <a:bodyPr wrap="square">
            <a:spAutoFit/>
          </a:bodyPr>
          <a:lstStyle/>
          <a:p>
            <a:r>
              <a:rPr lang="en-US" altLang="zh-CN" dirty="0"/>
              <a:t>31</a:t>
            </a:r>
            <a:endParaRPr lang="zh-CN" altLang="en-US" dirty="0"/>
          </a:p>
        </p:txBody>
      </p:sp>
      <p:sp>
        <p:nvSpPr>
          <p:cNvPr id="85" name="文本框 84">
            <a:extLst>
              <a:ext uri="{FF2B5EF4-FFF2-40B4-BE49-F238E27FC236}">
                <a16:creationId xmlns:a16="http://schemas.microsoft.com/office/drawing/2014/main" id="{224F4F2D-16E3-4073-8FCA-59DF569AFCA8}"/>
              </a:ext>
            </a:extLst>
          </p:cNvPr>
          <p:cNvSpPr txBox="1"/>
          <p:nvPr/>
        </p:nvSpPr>
        <p:spPr>
          <a:xfrm>
            <a:off x="3447596" y="5659576"/>
            <a:ext cx="2829934" cy="369332"/>
          </a:xfrm>
          <a:prstGeom prst="rect">
            <a:avLst/>
          </a:prstGeom>
          <a:noFill/>
          <a:ln>
            <a:solidFill>
              <a:schemeClr val="bg1"/>
            </a:solidFill>
          </a:ln>
        </p:spPr>
        <p:txBody>
          <a:bodyPr wrap="square">
            <a:spAutoFit/>
          </a:bodyPr>
          <a:lstStyle/>
          <a:p>
            <a:r>
              <a:rPr lang="en-US" altLang="zh-CN" dirty="0">
                <a:solidFill>
                  <a:schemeClr val="accent5"/>
                </a:solidFill>
              </a:rPr>
              <a:t>Reserved Significant bits</a:t>
            </a:r>
            <a:endParaRPr lang="zh-CN" altLang="en-US" dirty="0">
              <a:solidFill>
                <a:schemeClr val="accent5"/>
              </a:solidFill>
            </a:endParaRPr>
          </a:p>
        </p:txBody>
      </p:sp>
      <p:sp>
        <p:nvSpPr>
          <p:cNvPr id="86" name="左大括号 85">
            <a:extLst>
              <a:ext uri="{FF2B5EF4-FFF2-40B4-BE49-F238E27FC236}">
                <a16:creationId xmlns:a16="http://schemas.microsoft.com/office/drawing/2014/main" id="{99981199-D87D-4C14-8D65-FA10730B2AD7}"/>
              </a:ext>
            </a:extLst>
          </p:cNvPr>
          <p:cNvSpPr/>
          <p:nvPr/>
        </p:nvSpPr>
        <p:spPr>
          <a:xfrm rot="16200000">
            <a:off x="4590369" y="4532370"/>
            <a:ext cx="227690" cy="1975113"/>
          </a:xfrm>
          <a:prstGeom prst="leftBrace">
            <a:avLst/>
          </a:prstGeom>
          <a:ln w="190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id="{38DD2C78-242F-41BA-BD67-132BB0360E51}"/>
              </a:ext>
            </a:extLst>
          </p:cNvPr>
          <p:cNvSpPr txBox="1"/>
          <p:nvPr/>
        </p:nvSpPr>
        <p:spPr>
          <a:xfrm>
            <a:off x="3539284" y="4078085"/>
            <a:ext cx="2121877" cy="369332"/>
          </a:xfrm>
          <a:prstGeom prst="rect">
            <a:avLst/>
          </a:prstGeom>
          <a:noFill/>
          <a:ln>
            <a:solidFill>
              <a:schemeClr val="bg1"/>
            </a:solidFill>
          </a:ln>
        </p:spPr>
        <p:txBody>
          <a:bodyPr wrap="square">
            <a:spAutoFit/>
          </a:bodyPr>
          <a:lstStyle/>
          <a:p>
            <a:r>
              <a:rPr lang="en-US" altLang="zh-CN" dirty="0">
                <a:solidFill>
                  <a:schemeClr val="accent1"/>
                </a:solidFill>
              </a:rPr>
              <a:t>8-bit Quantization</a:t>
            </a:r>
            <a:endParaRPr lang="zh-CN" altLang="en-US" dirty="0">
              <a:solidFill>
                <a:schemeClr val="accent1"/>
              </a:solidFill>
            </a:endParaRPr>
          </a:p>
        </p:txBody>
      </p:sp>
      <p:sp>
        <p:nvSpPr>
          <p:cNvPr id="88" name="箭头: 下 87">
            <a:extLst>
              <a:ext uri="{FF2B5EF4-FFF2-40B4-BE49-F238E27FC236}">
                <a16:creationId xmlns:a16="http://schemas.microsoft.com/office/drawing/2014/main" id="{B2A86F66-C7CE-4970-83AB-6F7D507F4A1A}"/>
              </a:ext>
            </a:extLst>
          </p:cNvPr>
          <p:cNvSpPr/>
          <p:nvPr/>
        </p:nvSpPr>
        <p:spPr>
          <a:xfrm>
            <a:off x="5393354" y="4050711"/>
            <a:ext cx="269117" cy="520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id="{E753A13F-801B-4A59-BDDF-57D741218580}"/>
              </a:ext>
            </a:extLst>
          </p:cNvPr>
          <p:cNvSpPr txBox="1"/>
          <p:nvPr/>
        </p:nvSpPr>
        <p:spPr>
          <a:xfrm>
            <a:off x="6549276" y="5643176"/>
            <a:ext cx="2829934" cy="369332"/>
          </a:xfrm>
          <a:prstGeom prst="rect">
            <a:avLst/>
          </a:prstGeom>
          <a:noFill/>
          <a:ln>
            <a:solidFill>
              <a:schemeClr val="bg1"/>
            </a:solidFill>
          </a:ln>
        </p:spPr>
        <p:txBody>
          <a:bodyPr wrap="square">
            <a:spAutoFit/>
          </a:bodyPr>
          <a:lstStyle/>
          <a:p>
            <a:r>
              <a:rPr lang="en-US" altLang="zh-CN" dirty="0">
                <a:solidFill>
                  <a:schemeClr val="accent3">
                    <a:lumMod val="60000"/>
                    <a:lumOff val="40000"/>
                  </a:schemeClr>
                </a:solidFill>
              </a:rPr>
              <a:t>Discarded Significant bits</a:t>
            </a:r>
            <a:endParaRPr lang="zh-CN" altLang="en-US" dirty="0">
              <a:solidFill>
                <a:schemeClr val="accent3">
                  <a:lumMod val="60000"/>
                  <a:lumOff val="40000"/>
                </a:schemeClr>
              </a:solidFill>
            </a:endParaRPr>
          </a:p>
        </p:txBody>
      </p:sp>
      <p:sp>
        <p:nvSpPr>
          <p:cNvPr id="90" name="左大括号 89">
            <a:extLst>
              <a:ext uri="{FF2B5EF4-FFF2-40B4-BE49-F238E27FC236}">
                <a16:creationId xmlns:a16="http://schemas.microsoft.com/office/drawing/2014/main" id="{EB97CA9F-6DA2-404B-99C4-B559B3A714E8}"/>
              </a:ext>
            </a:extLst>
          </p:cNvPr>
          <p:cNvSpPr/>
          <p:nvPr/>
        </p:nvSpPr>
        <p:spPr>
          <a:xfrm rot="16200000">
            <a:off x="7647850" y="3448975"/>
            <a:ext cx="227690" cy="4139850"/>
          </a:xfrm>
          <a:prstGeom prst="leftBrace">
            <a:avLst/>
          </a:prstGeom>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文本框 90">
            <a:extLst>
              <a:ext uri="{FF2B5EF4-FFF2-40B4-BE49-F238E27FC236}">
                <a16:creationId xmlns:a16="http://schemas.microsoft.com/office/drawing/2014/main" id="{5518FB58-456C-46B8-88B6-B6C44A4213C3}"/>
              </a:ext>
            </a:extLst>
          </p:cNvPr>
          <p:cNvSpPr txBox="1"/>
          <p:nvPr/>
        </p:nvSpPr>
        <p:spPr>
          <a:xfrm>
            <a:off x="1195128" y="5651050"/>
            <a:ext cx="2829934" cy="369332"/>
          </a:xfrm>
          <a:prstGeom prst="rect">
            <a:avLst/>
          </a:prstGeom>
          <a:noFill/>
          <a:ln>
            <a:solidFill>
              <a:schemeClr val="bg1"/>
            </a:solidFill>
          </a:ln>
        </p:spPr>
        <p:txBody>
          <a:bodyPr wrap="square">
            <a:spAutoFit/>
          </a:bodyPr>
          <a:lstStyle/>
          <a:p>
            <a:r>
              <a:rPr lang="en-US" altLang="zh-CN" dirty="0">
                <a:solidFill>
                  <a:schemeClr val="accent3">
                    <a:lumMod val="60000"/>
                    <a:lumOff val="40000"/>
                  </a:schemeClr>
                </a:solidFill>
              </a:rPr>
              <a:t>Discarded invalid bits</a:t>
            </a:r>
            <a:endParaRPr lang="zh-CN" altLang="en-US" dirty="0">
              <a:solidFill>
                <a:schemeClr val="accent3">
                  <a:lumMod val="60000"/>
                  <a:lumOff val="40000"/>
                </a:schemeClr>
              </a:solidFill>
            </a:endParaRPr>
          </a:p>
        </p:txBody>
      </p:sp>
      <p:sp>
        <p:nvSpPr>
          <p:cNvPr id="92" name="左大括号 91">
            <a:extLst>
              <a:ext uri="{FF2B5EF4-FFF2-40B4-BE49-F238E27FC236}">
                <a16:creationId xmlns:a16="http://schemas.microsoft.com/office/drawing/2014/main" id="{25CDA299-B782-48CF-8802-9AB33AF0ED32}"/>
              </a:ext>
            </a:extLst>
          </p:cNvPr>
          <p:cNvSpPr/>
          <p:nvPr/>
        </p:nvSpPr>
        <p:spPr>
          <a:xfrm rot="16200000">
            <a:off x="2337176" y="4235412"/>
            <a:ext cx="227690" cy="2510095"/>
          </a:xfrm>
          <a:prstGeom prst="leftBrace">
            <a:avLst/>
          </a:prstGeom>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56E806C5-F003-431E-9942-24E3346E5EAA}"/>
              </a:ext>
            </a:extLst>
          </p:cNvPr>
          <p:cNvSpPr/>
          <p:nvPr/>
        </p:nvSpPr>
        <p:spPr>
          <a:xfrm>
            <a:off x="5421770" y="5109221"/>
            <a:ext cx="270000" cy="270000"/>
          </a:xfrm>
          <a:prstGeom prst="rect">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176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56962-30FC-4BFE-9E04-B892E2D1BB3A}"/>
              </a:ext>
            </a:extLst>
          </p:cNvPr>
          <p:cNvSpPr>
            <a:spLocks noGrp="1"/>
          </p:cNvSpPr>
          <p:nvPr>
            <p:ph type="title"/>
          </p:nvPr>
        </p:nvSpPr>
        <p:spPr/>
        <p:txBody>
          <a:bodyPr/>
          <a:lstStyle/>
          <a:p>
            <a:r>
              <a:rPr lang="zh-CN" altLang="en-US" dirty="0"/>
              <a:t>题</a:t>
            </a:r>
            <a:r>
              <a:rPr lang="en-US" altLang="zh-CN" dirty="0"/>
              <a:t>2</a:t>
            </a:r>
            <a:r>
              <a:rPr lang="zh-CN" altLang="en-US" dirty="0"/>
              <a:t>：浮点数量化</a:t>
            </a:r>
          </a:p>
        </p:txBody>
      </p:sp>
      <p:sp>
        <p:nvSpPr>
          <p:cNvPr id="3" name="内容占位符 2">
            <a:extLst>
              <a:ext uri="{FF2B5EF4-FFF2-40B4-BE49-F238E27FC236}">
                <a16:creationId xmlns:a16="http://schemas.microsoft.com/office/drawing/2014/main" id="{E0E9E51D-0347-48E3-9768-4A62F25B2171}"/>
              </a:ext>
            </a:extLst>
          </p:cNvPr>
          <p:cNvSpPr>
            <a:spLocks noGrp="1"/>
          </p:cNvSpPr>
          <p:nvPr>
            <p:ph idx="1"/>
          </p:nvPr>
        </p:nvSpPr>
        <p:spPr/>
        <p:txBody>
          <a:bodyPr/>
          <a:lstStyle/>
          <a:p>
            <a:r>
              <a:rPr lang="zh-CN" altLang="en-US" dirty="0"/>
              <a:t>量化的意义：</a:t>
            </a:r>
            <a:endParaRPr lang="en-US" altLang="zh-CN" dirty="0"/>
          </a:p>
          <a:p>
            <a:pPr lvl="1"/>
            <a:r>
              <a:rPr lang="zh-CN" altLang="en-US" dirty="0"/>
              <a:t>使用更少的存储位宽和内存占用</a:t>
            </a:r>
            <a:endParaRPr lang="en-US" altLang="zh-CN" dirty="0"/>
          </a:p>
          <a:p>
            <a:pPr lvl="1"/>
            <a:r>
              <a:rPr lang="zh-CN" altLang="en-US" dirty="0"/>
              <a:t>使用更低的计算位宽</a:t>
            </a:r>
            <a:endParaRPr lang="en-US" altLang="zh-CN" dirty="0"/>
          </a:p>
          <a:p>
            <a:r>
              <a:rPr lang="zh-CN" altLang="en-US" dirty="0"/>
              <a:t>浮点数量化的实现：</a:t>
            </a:r>
          </a:p>
        </p:txBody>
      </p:sp>
      <p:sp>
        <p:nvSpPr>
          <p:cNvPr id="4" name="日期占位符 3">
            <a:extLst>
              <a:ext uri="{FF2B5EF4-FFF2-40B4-BE49-F238E27FC236}">
                <a16:creationId xmlns:a16="http://schemas.microsoft.com/office/drawing/2014/main" id="{0801DDF2-C97C-4A1D-A03D-83B7D2131B3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E8798D0D-AA54-4A32-8A4F-155CAB3A0B7E}"/>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FEB2A550-629D-420E-8252-3D4553BCFDBB}"/>
              </a:ext>
            </a:extLst>
          </p:cNvPr>
          <p:cNvSpPr>
            <a:spLocks noGrp="1"/>
          </p:cNvSpPr>
          <p:nvPr>
            <p:ph type="sldNum" sz="quarter" idx="12"/>
          </p:nvPr>
        </p:nvSpPr>
        <p:spPr/>
        <p:txBody>
          <a:bodyPr/>
          <a:lstStyle/>
          <a:p>
            <a:fld id="{FCFDD3C4-94A6-478E-B255-076A99AD1EDC}" type="slidenum">
              <a:rPr lang="zh-CN" altLang="en-US" smtClean="0"/>
              <a:t>5</a:t>
            </a:fld>
            <a:endParaRPr lang="zh-CN" altLang="en-US"/>
          </a:p>
        </p:txBody>
      </p:sp>
      <p:sp>
        <p:nvSpPr>
          <p:cNvPr id="93" name="文本框 92">
            <a:extLst>
              <a:ext uri="{FF2B5EF4-FFF2-40B4-BE49-F238E27FC236}">
                <a16:creationId xmlns:a16="http://schemas.microsoft.com/office/drawing/2014/main" id="{009DDA21-EF23-427B-A14F-371A6480B1FF}"/>
              </a:ext>
            </a:extLst>
          </p:cNvPr>
          <p:cNvSpPr txBox="1"/>
          <p:nvPr/>
        </p:nvSpPr>
        <p:spPr>
          <a:xfrm>
            <a:off x="1314457" y="2927071"/>
            <a:ext cx="590226" cy="369332"/>
          </a:xfrm>
          <a:prstGeom prst="rect">
            <a:avLst/>
          </a:prstGeom>
          <a:noFill/>
        </p:spPr>
        <p:txBody>
          <a:bodyPr wrap="none" rtlCol="0">
            <a:spAutoFit/>
          </a:bodyPr>
          <a:lstStyle/>
          <a:p>
            <a:r>
              <a:rPr lang="en-US" altLang="zh-CN" dirty="0">
                <a:solidFill>
                  <a:schemeClr val="accent2"/>
                </a:solidFill>
              </a:rPr>
              <a:t>sign</a:t>
            </a:r>
            <a:endParaRPr lang="zh-CN" altLang="en-US" dirty="0">
              <a:solidFill>
                <a:schemeClr val="accent2"/>
              </a:solidFill>
            </a:endParaRPr>
          </a:p>
        </p:txBody>
      </p:sp>
      <p:sp>
        <p:nvSpPr>
          <p:cNvPr id="94" name="矩形 93">
            <a:extLst>
              <a:ext uri="{FF2B5EF4-FFF2-40B4-BE49-F238E27FC236}">
                <a16:creationId xmlns:a16="http://schemas.microsoft.com/office/drawing/2014/main" id="{1234EECA-D0B1-4EEE-8555-F09F63AD8A25}"/>
              </a:ext>
            </a:extLst>
          </p:cNvPr>
          <p:cNvSpPr/>
          <p:nvPr/>
        </p:nvSpPr>
        <p:spPr>
          <a:xfrm>
            <a:off x="1693915" y="3519129"/>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89BA2561-3045-4095-B5F0-94C79167AD59}"/>
              </a:ext>
            </a:extLst>
          </p:cNvPr>
          <p:cNvSpPr/>
          <p:nvPr/>
        </p:nvSpPr>
        <p:spPr>
          <a:xfrm>
            <a:off x="1963915" y="3519129"/>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F53E396A-0300-484F-A58D-7EF9C9749C3C}"/>
              </a:ext>
            </a:extLst>
          </p:cNvPr>
          <p:cNvSpPr/>
          <p:nvPr/>
        </p:nvSpPr>
        <p:spPr>
          <a:xfrm>
            <a:off x="2234762" y="3519129"/>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985976B4-264C-4AE3-BE91-02741AE5ECA8}"/>
              </a:ext>
            </a:extLst>
          </p:cNvPr>
          <p:cNvSpPr/>
          <p:nvPr/>
        </p:nvSpPr>
        <p:spPr>
          <a:xfrm>
            <a:off x="2498756" y="3519129"/>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矩形 97">
            <a:extLst>
              <a:ext uri="{FF2B5EF4-FFF2-40B4-BE49-F238E27FC236}">
                <a16:creationId xmlns:a16="http://schemas.microsoft.com/office/drawing/2014/main" id="{B1F7F927-3E6F-400A-83F7-D2A6A4471FF8}"/>
              </a:ext>
            </a:extLst>
          </p:cNvPr>
          <p:cNvSpPr/>
          <p:nvPr/>
        </p:nvSpPr>
        <p:spPr>
          <a:xfrm>
            <a:off x="2769603" y="3519129"/>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21120250-ADEE-44C9-B22A-A27E5A3CBBDC}"/>
              </a:ext>
            </a:extLst>
          </p:cNvPr>
          <p:cNvSpPr/>
          <p:nvPr/>
        </p:nvSpPr>
        <p:spPr>
          <a:xfrm>
            <a:off x="3039603" y="3519129"/>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A7B9CCDC-CB87-4D4F-8998-6C0507FCEF75}"/>
              </a:ext>
            </a:extLst>
          </p:cNvPr>
          <p:cNvSpPr/>
          <p:nvPr/>
        </p:nvSpPr>
        <p:spPr>
          <a:xfrm>
            <a:off x="3310450" y="3519129"/>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69C539AC-283B-4DA7-A737-6EDB49807EBB}"/>
              </a:ext>
            </a:extLst>
          </p:cNvPr>
          <p:cNvSpPr/>
          <p:nvPr/>
        </p:nvSpPr>
        <p:spPr>
          <a:xfrm>
            <a:off x="3675536" y="3519129"/>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C5C8342C-9210-4EF9-9F38-73D0B56437CB}"/>
              </a:ext>
            </a:extLst>
          </p:cNvPr>
          <p:cNvSpPr/>
          <p:nvPr/>
        </p:nvSpPr>
        <p:spPr>
          <a:xfrm>
            <a:off x="3946383"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F26F1A25-D806-48F7-A34E-F56C7CEBC83D}"/>
              </a:ext>
            </a:extLst>
          </p:cNvPr>
          <p:cNvSpPr/>
          <p:nvPr/>
        </p:nvSpPr>
        <p:spPr>
          <a:xfrm>
            <a:off x="4216383"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58787AAA-4A88-4E87-9B16-CA1DF7183A9F}"/>
              </a:ext>
            </a:extLst>
          </p:cNvPr>
          <p:cNvSpPr/>
          <p:nvPr/>
        </p:nvSpPr>
        <p:spPr>
          <a:xfrm>
            <a:off x="4487230"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6039FD3A-7C4B-4359-A8B1-58F8D2EA704C}"/>
              </a:ext>
            </a:extLst>
          </p:cNvPr>
          <p:cNvSpPr/>
          <p:nvPr/>
        </p:nvSpPr>
        <p:spPr>
          <a:xfrm>
            <a:off x="4751224"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F01CBC66-5408-4D2D-992D-B4DC85B78105}"/>
              </a:ext>
            </a:extLst>
          </p:cNvPr>
          <p:cNvSpPr/>
          <p:nvPr/>
        </p:nvSpPr>
        <p:spPr>
          <a:xfrm>
            <a:off x="5022071"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4027DF8E-B60F-4187-98D6-D361AFA06421}"/>
              </a:ext>
            </a:extLst>
          </p:cNvPr>
          <p:cNvSpPr/>
          <p:nvPr/>
        </p:nvSpPr>
        <p:spPr>
          <a:xfrm>
            <a:off x="5292071"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03816756-EC04-4F45-AE3E-7A5004030215}"/>
              </a:ext>
            </a:extLst>
          </p:cNvPr>
          <p:cNvSpPr/>
          <p:nvPr/>
        </p:nvSpPr>
        <p:spPr>
          <a:xfrm>
            <a:off x="5562918"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C549DEDC-D863-4A98-A61B-906F589212F3}"/>
              </a:ext>
            </a:extLst>
          </p:cNvPr>
          <p:cNvSpPr/>
          <p:nvPr/>
        </p:nvSpPr>
        <p:spPr>
          <a:xfrm>
            <a:off x="5919710"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59C133E6-CE48-46A8-A4FD-913BF45D2FB8}"/>
              </a:ext>
            </a:extLst>
          </p:cNvPr>
          <p:cNvSpPr/>
          <p:nvPr/>
        </p:nvSpPr>
        <p:spPr>
          <a:xfrm>
            <a:off x="6190557"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71B5CFC6-A109-4988-8FD1-37E860300412}"/>
              </a:ext>
            </a:extLst>
          </p:cNvPr>
          <p:cNvSpPr/>
          <p:nvPr/>
        </p:nvSpPr>
        <p:spPr>
          <a:xfrm>
            <a:off x="6460557"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36AF625C-7437-49F6-99B8-76425E30557D}"/>
              </a:ext>
            </a:extLst>
          </p:cNvPr>
          <p:cNvSpPr/>
          <p:nvPr/>
        </p:nvSpPr>
        <p:spPr>
          <a:xfrm>
            <a:off x="6731404"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21EB6E00-A4F9-4399-9ADB-D138E3135FEB}"/>
              </a:ext>
            </a:extLst>
          </p:cNvPr>
          <p:cNvSpPr/>
          <p:nvPr/>
        </p:nvSpPr>
        <p:spPr>
          <a:xfrm>
            <a:off x="6995398"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矩形 113">
            <a:extLst>
              <a:ext uri="{FF2B5EF4-FFF2-40B4-BE49-F238E27FC236}">
                <a16:creationId xmlns:a16="http://schemas.microsoft.com/office/drawing/2014/main" id="{31341D3C-A17D-4CFC-BDDF-D6DAE071EA01}"/>
              </a:ext>
            </a:extLst>
          </p:cNvPr>
          <p:cNvSpPr/>
          <p:nvPr/>
        </p:nvSpPr>
        <p:spPr>
          <a:xfrm>
            <a:off x="7266245"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44AB3F86-AD24-4586-9C20-8F4B922F75BD}"/>
              </a:ext>
            </a:extLst>
          </p:cNvPr>
          <p:cNvSpPr/>
          <p:nvPr/>
        </p:nvSpPr>
        <p:spPr>
          <a:xfrm>
            <a:off x="7536245"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8E322149-CAE7-48D9-8156-BD2F1764B325}"/>
              </a:ext>
            </a:extLst>
          </p:cNvPr>
          <p:cNvSpPr/>
          <p:nvPr/>
        </p:nvSpPr>
        <p:spPr>
          <a:xfrm>
            <a:off x="7807092"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A029166A-90C6-4951-9AC8-B42B31FBEEFA}"/>
              </a:ext>
            </a:extLst>
          </p:cNvPr>
          <p:cNvSpPr/>
          <p:nvPr/>
        </p:nvSpPr>
        <p:spPr>
          <a:xfrm>
            <a:off x="8172178"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1CD5C356-1C5D-4F9A-A53C-1C4DD0D13E4C}"/>
              </a:ext>
            </a:extLst>
          </p:cNvPr>
          <p:cNvSpPr/>
          <p:nvPr/>
        </p:nvSpPr>
        <p:spPr>
          <a:xfrm>
            <a:off x="8443025"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5BD63940-8881-4522-8E5D-621445C3B860}"/>
              </a:ext>
            </a:extLst>
          </p:cNvPr>
          <p:cNvSpPr/>
          <p:nvPr/>
        </p:nvSpPr>
        <p:spPr>
          <a:xfrm>
            <a:off x="8713025"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40A92A55-BBCE-4CF1-BE54-6B383CD85B51}"/>
              </a:ext>
            </a:extLst>
          </p:cNvPr>
          <p:cNvSpPr/>
          <p:nvPr/>
        </p:nvSpPr>
        <p:spPr>
          <a:xfrm>
            <a:off x="8983872"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C9B93E12-A66A-49FA-864A-375C09CFC956}"/>
              </a:ext>
            </a:extLst>
          </p:cNvPr>
          <p:cNvSpPr/>
          <p:nvPr/>
        </p:nvSpPr>
        <p:spPr>
          <a:xfrm>
            <a:off x="9247866"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F5AAE51D-0548-46F2-AD9C-BAD003C2BACC}"/>
              </a:ext>
            </a:extLst>
          </p:cNvPr>
          <p:cNvSpPr/>
          <p:nvPr/>
        </p:nvSpPr>
        <p:spPr>
          <a:xfrm>
            <a:off x="9518713"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78964F68-10B6-450F-98B9-295BE6C28F44}"/>
              </a:ext>
            </a:extLst>
          </p:cNvPr>
          <p:cNvSpPr/>
          <p:nvPr/>
        </p:nvSpPr>
        <p:spPr>
          <a:xfrm>
            <a:off x="9788713"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id="{0B01893A-1A5A-4839-B73C-823F535A6912}"/>
              </a:ext>
            </a:extLst>
          </p:cNvPr>
          <p:cNvSpPr/>
          <p:nvPr/>
        </p:nvSpPr>
        <p:spPr>
          <a:xfrm>
            <a:off x="10059560" y="3519129"/>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id="{FA1E938F-C43C-4A03-80D5-AD3FABD28B5C}"/>
              </a:ext>
            </a:extLst>
          </p:cNvPr>
          <p:cNvSpPr/>
          <p:nvPr/>
        </p:nvSpPr>
        <p:spPr>
          <a:xfrm>
            <a:off x="1423068" y="3519129"/>
            <a:ext cx="270000" cy="27000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左大括号 125">
            <a:extLst>
              <a:ext uri="{FF2B5EF4-FFF2-40B4-BE49-F238E27FC236}">
                <a16:creationId xmlns:a16="http://schemas.microsoft.com/office/drawing/2014/main" id="{21EDC1C3-0F5C-430C-83B5-2FECA694F737}"/>
              </a:ext>
            </a:extLst>
          </p:cNvPr>
          <p:cNvSpPr/>
          <p:nvPr/>
        </p:nvSpPr>
        <p:spPr>
          <a:xfrm rot="5400000">
            <a:off x="2718068" y="2291661"/>
            <a:ext cx="202467" cy="225246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93780806-FD3B-4140-9A3D-1BB5032B3261}"/>
              </a:ext>
            </a:extLst>
          </p:cNvPr>
          <p:cNvSpPr txBox="1"/>
          <p:nvPr/>
        </p:nvSpPr>
        <p:spPr>
          <a:xfrm>
            <a:off x="2011591" y="2945847"/>
            <a:ext cx="2523448" cy="369332"/>
          </a:xfrm>
          <a:prstGeom prst="rect">
            <a:avLst/>
          </a:prstGeom>
          <a:noFill/>
        </p:spPr>
        <p:txBody>
          <a:bodyPr wrap="none" rtlCol="0">
            <a:spAutoFit/>
          </a:bodyPr>
          <a:lstStyle/>
          <a:p>
            <a:r>
              <a:rPr lang="en-US" altLang="zh-CN" dirty="0">
                <a:solidFill>
                  <a:srgbClr val="00B0F0"/>
                </a:solidFill>
              </a:rPr>
              <a:t>bits for exponent:</a:t>
            </a:r>
            <a:r>
              <a:rPr lang="zh-CN" altLang="en-US" dirty="0">
                <a:solidFill>
                  <a:srgbClr val="00B0F0"/>
                </a:solidFill>
              </a:rPr>
              <a:t> </a:t>
            </a:r>
            <a:r>
              <a:rPr lang="en-US" altLang="zh-CN" dirty="0">
                <a:solidFill>
                  <a:srgbClr val="00B0F0"/>
                </a:solidFill>
              </a:rPr>
              <a:t>8 bits</a:t>
            </a:r>
            <a:endParaRPr lang="zh-CN" altLang="en-US" dirty="0">
              <a:solidFill>
                <a:srgbClr val="00B0F0"/>
              </a:solidFill>
            </a:endParaRPr>
          </a:p>
        </p:txBody>
      </p:sp>
      <p:sp>
        <p:nvSpPr>
          <p:cNvPr id="128" name="左大括号 127">
            <a:extLst>
              <a:ext uri="{FF2B5EF4-FFF2-40B4-BE49-F238E27FC236}">
                <a16:creationId xmlns:a16="http://schemas.microsoft.com/office/drawing/2014/main" id="{678AB8CD-03FC-4A87-83E8-191B05D96A93}"/>
              </a:ext>
            </a:extLst>
          </p:cNvPr>
          <p:cNvSpPr/>
          <p:nvPr/>
        </p:nvSpPr>
        <p:spPr>
          <a:xfrm rot="5400000">
            <a:off x="7036785" y="224873"/>
            <a:ext cx="202470" cy="6383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9" name="文本框 128">
            <a:extLst>
              <a:ext uri="{FF2B5EF4-FFF2-40B4-BE49-F238E27FC236}">
                <a16:creationId xmlns:a16="http://schemas.microsoft.com/office/drawing/2014/main" id="{9E4F5F82-3B17-4D0B-BCF9-C12ED243B0A7}"/>
              </a:ext>
            </a:extLst>
          </p:cNvPr>
          <p:cNvSpPr txBox="1"/>
          <p:nvPr/>
        </p:nvSpPr>
        <p:spPr>
          <a:xfrm>
            <a:off x="5839554" y="2923201"/>
            <a:ext cx="2579552" cy="369332"/>
          </a:xfrm>
          <a:prstGeom prst="rect">
            <a:avLst/>
          </a:prstGeom>
          <a:noFill/>
        </p:spPr>
        <p:txBody>
          <a:bodyPr wrap="none" rtlCol="0">
            <a:spAutoFit/>
          </a:bodyPr>
          <a:lstStyle/>
          <a:p>
            <a:r>
              <a:rPr lang="en-US" altLang="zh-CN" dirty="0">
                <a:solidFill>
                  <a:srgbClr val="840F72"/>
                </a:solidFill>
              </a:rPr>
              <a:t>bits for mantissa: 23 bits</a:t>
            </a:r>
            <a:endParaRPr lang="zh-CN" altLang="en-US" dirty="0">
              <a:solidFill>
                <a:srgbClr val="840F72"/>
              </a:solidFill>
            </a:endParaRPr>
          </a:p>
        </p:txBody>
      </p:sp>
      <p:sp>
        <p:nvSpPr>
          <p:cNvPr id="130" name="文本框 129">
            <a:extLst>
              <a:ext uri="{FF2B5EF4-FFF2-40B4-BE49-F238E27FC236}">
                <a16:creationId xmlns:a16="http://schemas.microsoft.com/office/drawing/2014/main" id="{89522FF2-DBC8-4B2F-A582-8628C60CD14A}"/>
              </a:ext>
            </a:extLst>
          </p:cNvPr>
          <p:cNvSpPr txBox="1"/>
          <p:nvPr/>
        </p:nvSpPr>
        <p:spPr>
          <a:xfrm>
            <a:off x="10056805" y="3734638"/>
            <a:ext cx="469088" cy="369332"/>
          </a:xfrm>
          <a:prstGeom prst="rect">
            <a:avLst/>
          </a:prstGeom>
          <a:noFill/>
        </p:spPr>
        <p:txBody>
          <a:bodyPr wrap="square">
            <a:spAutoFit/>
          </a:bodyPr>
          <a:lstStyle/>
          <a:p>
            <a:r>
              <a:rPr lang="en-US" altLang="zh-CN" dirty="0"/>
              <a:t>0</a:t>
            </a:r>
            <a:endParaRPr lang="zh-CN" altLang="en-US" dirty="0"/>
          </a:p>
        </p:txBody>
      </p:sp>
      <p:sp>
        <p:nvSpPr>
          <p:cNvPr id="131" name="文本框 130">
            <a:extLst>
              <a:ext uri="{FF2B5EF4-FFF2-40B4-BE49-F238E27FC236}">
                <a16:creationId xmlns:a16="http://schemas.microsoft.com/office/drawing/2014/main" id="{6C4CD939-6A6F-4583-B0DC-37F144A849E5}"/>
              </a:ext>
            </a:extLst>
          </p:cNvPr>
          <p:cNvSpPr txBox="1"/>
          <p:nvPr/>
        </p:nvSpPr>
        <p:spPr>
          <a:xfrm>
            <a:off x="3703899" y="3760054"/>
            <a:ext cx="469088" cy="369332"/>
          </a:xfrm>
          <a:prstGeom prst="rect">
            <a:avLst/>
          </a:prstGeom>
          <a:noFill/>
        </p:spPr>
        <p:txBody>
          <a:bodyPr wrap="square">
            <a:spAutoFit/>
          </a:bodyPr>
          <a:lstStyle/>
          <a:p>
            <a:r>
              <a:rPr lang="en-US" altLang="zh-CN" dirty="0"/>
              <a:t>23</a:t>
            </a:r>
            <a:endParaRPr lang="zh-CN" altLang="en-US" dirty="0"/>
          </a:p>
        </p:txBody>
      </p:sp>
      <p:sp>
        <p:nvSpPr>
          <p:cNvPr id="132" name="文本框 131">
            <a:extLst>
              <a:ext uri="{FF2B5EF4-FFF2-40B4-BE49-F238E27FC236}">
                <a16:creationId xmlns:a16="http://schemas.microsoft.com/office/drawing/2014/main" id="{640D3401-D9EC-478B-B4F1-7C0716878361}"/>
              </a:ext>
            </a:extLst>
          </p:cNvPr>
          <p:cNvSpPr txBox="1"/>
          <p:nvPr/>
        </p:nvSpPr>
        <p:spPr>
          <a:xfrm>
            <a:off x="1337777" y="3759551"/>
            <a:ext cx="469088" cy="369332"/>
          </a:xfrm>
          <a:prstGeom prst="rect">
            <a:avLst/>
          </a:prstGeom>
          <a:noFill/>
        </p:spPr>
        <p:txBody>
          <a:bodyPr wrap="square">
            <a:spAutoFit/>
          </a:bodyPr>
          <a:lstStyle/>
          <a:p>
            <a:r>
              <a:rPr lang="en-US" altLang="zh-CN" dirty="0"/>
              <a:t>31</a:t>
            </a:r>
            <a:endParaRPr lang="zh-CN" altLang="en-US" dirty="0"/>
          </a:p>
        </p:txBody>
      </p:sp>
      <p:sp>
        <p:nvSpPr>
          <p:cNvPr id="133" name="文本框 132">
            <a:extLst>
              <a:ext uri="{FF2B5EF4-FFF2-40B4-BE49-F238E27FC236}">
                <a16:creationId xmlns:a16="http://schemas.microsoft.com/office/drawing/2014/main" id="{3ABE9BE6-FEC4-492C-BB98-B8EF7F7CE76D}"/>
              </a:ext>
            </a:extLst>
          </p:cNvPr>
          <p:cNvSpPr txBox="1"/>
          <p:nvPr/>
        </p:nvSpPr>
        <p:spPr>
          <a:xfrm>
            <a:off x="3050506" y="4007133"/>
            <a:ext cx="2121877" cy="369332"/>
          </a:xfrm>
          <a:prstGeom prst="rect">
            <a:avLst/>
          </a:prstGeom>
          <a:noFill/>
          <a:ln>
            <a:solidFill>
              <a:schemeClr val="bg1"/>
            </a:solidFill>
          </a:ln>
        </p:spPr>
        <p:txBody>
          <a:bodyPr wrap="square">
            <a:spAutoFit/>
          </a:bodyPr>
          <a:lstStyle/>
          <a:p>
            <a:r>
              <a:rPr lang="en-US" altLang="zh-CN" dirty="0">
                <a:solidFill>
                  <a:schemeClr val="accent1"/>
                </a:solidFill>
              </a:rPr>
              <a:t>e-bit Quantization</a:t>
            </a:r>
            <a:endParaRPr lang="zh-CN" altLang="en-US" dirty="0">
              <a:solidFill>
                <a:schemeClr val="accent1"/>
              </a:solidFill>
            </a:endParaRPr>
          </a:p>
        </p:txBody>
      </p:sp>
      <p:sp>
        <p:nvSpPr>
          <p:cNvPr id="134" name="箭头: 下 133">
            <a:extLst>
              <a:ext uri="{FF2B5EF4-FFF2-40B4-BE49-F238E27FC236}">
                <a16:creationId xmlns:a16="http://schemas.microsoft.com/office/drawing/2014/main" id="{76548704-0BE0-4B75-B468-C139A88FD226}"/>
              </a:ext>
            </a:extLst>
          </p:cNvPr>
          <p:cNvSpPr/>
          <p:nvPr/>
        </p:nvSpPr>
        <p:spPr>
          <a:xfrm>
            <a:off x="2791836" y="4103970"/>
            <a:ext cx="269117" cy="520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id="{6F8AA9BF-6006-4E27-BE12-3F7E1326532C}"/>
              </a:ext>
            </a:extLst>
          </p:cNvPr>
          <p:cNvSpPr txBox="1"/>
          <p:nvPr/>
        </p:nvSpPr>
        <p:spPr>
          <a:xfrm>
            <a:off x="7138020" y="3964471"/>
            <a:ext cx="2121877" cy="369332"/>
          </a:xfrm>
          <a:prstGeom prst="rect">
            <a:avLst/>
          </a:prstGeom>
          <a:noFill/>
          <a:ln>
            <a:solidFill>
              <a:schemeClr val="bg1"/>
            </a:solidFill>
          </a:ln>
        </p:spPr>
        <p:txBody>
          <a:bodyPr wrap="square">
            <a:spAutoFit/>
          </a:bodyPr>
          <a:lstStyle/>
          <a:p>
            <a:r>
              <a:rPr lang="en-US" altLang="zh-CN" dirty="0">
                <a:solidFill>
                  <a:schemeClr val="accent1"/>
                </a:solidFill>
              </a:rPr>
              <a:t>m-bit Quantization</a:t>
            </a:r>
            <a:endParaRPr lang="zh-CN" altLang="en-US" dirty="0">
              <a:solidFill>
                <a:schemeClr val="accent1"/>
              </a:solidFill>
            </a:endParaRPr>
          </a:p>
        </p:txBody>
      </p:sp>
      <p:sp>
        <p:nvSpPr>
          <p:cNvPr id="136" name="箭头: 下 135">
            <a:extLst>
              <a:ext uri="{FF2B5EF4-FFF2-40B4-BE49-F238E27FC236}">
                <a16:creationId xmlns:a16="http://schemas.microsoft.com/office/drawing/2014/main" id="{E7810659-5CC2-4BF7-9752-91AC08843DC5}"/>
              </a:ext>
            </a:extLst>
          </p:cNvPr>
          <p:cNvSpPr/>
          <p:nvPr/>
        </p:nvSpPr>
        <p:spPr>
          <a:xfrm>
            <a:off x="6912771" y="4104404"/>
            <a:ext cx="269117" cy="520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109265C1-564A-456D-8FBE-42474DDA874C}"/>
              </a:ext>
            </a:extLst>
          </p:cNvPr>
          <p:cNvSpPr/>
          <p:nvPr/>
        </p:nvSpPr>
        <p:spPr>
          <a:xfrm>
            <a:off x="1693915" y="4840636"/>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72F29A33-2A8A-4542-BF09-9B9C5F40197E}"/>
              </a:ext>
            </a:extLst>
          </p:cNvPr>
          <p:cNvSpPr/>
          <p:nvPr/>
        </p:nvSpPr>
        <p:spPr>
          <a:xfrm>
            <a:off x="1963915" y="4840636"/>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416B7C54-CE55-4E64-B4C3-7B35C5024D99}"/>
              </a:ext>
            </a:extLst>
          </p:cNvPr>
          <p:cNvSpPr/>
          <p:nvPr/>
        </p:nvSpPr>
        <p:spPr>
          <a:xfrm>
            <a:off x="2234762" y="4840636"/>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79B1E07C-4FB0-483B-8A9C-4C863A687D7C}"/>
              </a:ext>
            </a:extLst>
          </p:cNvPr>
          <p:cNvSpPr/>
          <p:nvPr/>
        </p:nvSpPr>
        <p:spPr>
          <a:xfrm>
            <a:off x="2498756" y="4840636"/>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BC89835B-3962-4C03-A11A-F5DDB7E6838B}"/>
              </a:ext>
            </a:extLst>
          </p:cNvPr>
          <p:cNvSpPr/>
          <p:nvPr/>
        </p:nvSpPr>
        <p:spPr>
          <a:xfrm>
            <a:off x="2769603" y="4840636"/>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id="{5E96499F-A59C-4E28-A806-6359F7A3AA93}"/>
              </a:ext>
            </a:extLst>
          </p:cNvPr>
          <p:cNvSpPr/>
          <p:nvPr/>
        </p:nvSpPr>
        <p:spPr>
          <a:xfrm>
            <a:off x="3039603" y="4840636"/>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7D8DD395-0BDB-41A8-9722-2E4515E61DEC}"/>
              </a:ext>
            </a:extLst>
          </p:cNvPr>
          <p:cNvSpPr/>
          <p:nvPr/>
        </p:nvSpPr>
        <p:spPr>
          <a:xfrm>
            <a:off x="3310450" y="4840636"/>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8227F4D3-5944-4EB6-AC34-6B8443093205}"/>
              </a:ext>
            </a:extLst>
          </p:cNvPr>
          <p:cNvSpPr/>
          <p:nvPr/>
        </p:nvSpPr>
        <p:spPr>
          <a:xfrm>
            <a:off x="3675536" y="4840636"/>
            <a:ext cx="270000" cy="270000"/>
          </a:xfrm>
          <a:prstGeom prst="rect">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4AC4AB10-6C7E-44C6-A91D-7E73827D0182}"/>
              </a:ext>
            </a:extLst>
          </p:cNvPr>
          <p:cNvSpPr/>
          <p:nvPr/>
        </p:nvSpPr>
        <p:spPr>
          <a:xfrm>
            <a:off x="3946383" y="4840636"/>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CF532F82-9E8E-4402-A759-0EC6124596F2}"/>
              </a:ext>
            </a:extLst>
          </p:cNvPr>
          <p:cNvSpPr/>
          <p:nvPr/>
        </p:nvSpPr>
        <p:spPr>
          <a:xfrm>
            <a:off x="4216383" y="4840636"/>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D5D0A3FC-6EA9-48F2-8B18-532383EB25BB}"/>
              </a:ext>
            </a:extLst>
          </p:cNvPr>
          <p:cNvSpPr/>
          <p:nvPr/>
        </p:nvSpPr>
        <p:spPr>
          <a:xfrm>
            <a:off x="4487230" y="4840636"/>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F2761DC4-CAEF-40A1-8E06-C3B297B1470A}"/>
              </a:ext>
            </a:extLst>
          </p:cNvPr>
          <p:cNvSpPr/>
          <p:nvPr/>
        </p:nvSpPr>
        <p:spPr>
          <a:xfrm>
            <a:off x="5022071"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7B960AC7-C6E3-4436-B2ED-7CE83A197622}"/>
              </a:ext>
            </a:extLst>
          </p:cNvPr>
          <p:cNvSpPr/>
          <p:nvPr/>
        </p:nvSpPr>
        <p:spPr>
          <a:xfrm>
            <a:off x="5292071"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0D719509-17CA-46D1-9F71-AA9B40F35A79}"/>
              </a:ext>
            </a:extLst>
          </p:cNvPr>
          <p:cNvSpPr/>
          <p:nvPr/>
        </p:nvSpPr>
        <p:spPr>
          <a:xfrm>
            <a:off x="5562918"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43376FDA-997A-4880-9AF1-C552664BE191}"/>
              </a:ext>
            </a:extLst>
          </p:cNvPr>
          <p:cNvSpPr/>
          <p:nvPr/>
        </p:nvSpPr>
        <p:spPr>
          <a:xfrm>
            <a:off x="5919710"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a:extLst>
              <a:ext uri="{FF2B5EF4-FFF2-40B4-BE49-F238E27FC236}">
                <a16:creationId xmlns:a16="http://schemas.microsoft.com/office/drawing/2014/main" id="{B995BBA2-43A5-4FE5-ABFF-E229959951A9}"/>
              </a:ext>
            </a:extLst>
          </p:cNvPr>
          <p:cNvSpPr/>
          <p:nvPr/>
        </p:nvSpPr>
        <p:spPr>
          <a:xfrm>
            <a:off x="6190557"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947CE671-8195-42F2-923B-0D787F7E641E}"/>
              </a:ext>
            </a:extLst>
          </p:cNvPr>
          <p:cNvSpPr/>
          <p:nvPr/>
        </p:nvSpPr>
        <p:spPr>
          <a:xfrm>
            <a:off x="6460557"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7B2464D9-0090-466F-8A28-468F893BDF52}"/>
              </a:ext>
            </a:extLst>
          </p:cNvPr>
          <p:cNvSpPr/>
          <p:nvPr/>
        </p:nvSpPr>
        <p:spPr>
          <a:xfrm>
            <a:off x="6731404"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5077CC62-8982-4975-88D9-C394E58911E9}"/>
              </a:ext>
            </a:extLst>
          </p:cNvPr>
          <p:cNvSpPr/>
          <p:nvPr/>
        </p:nvSpPr>
        <p:spPr>
          <a:xfrm>
            <a:off x="6995398"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a:extLst>
              <a:ext uri="{FF2B5EF4-FFF2-40B4-BE49-F238E27FC236}">
                <a16:creationId xmlns:a16="http://schemas.microsoft.com/office/drawing/2014/main" id="{73B5DC10-2516-4CB4-BC83-7A1E2D221D9B}"/>
              </a:ext>
            </a:extLst>
          </p:cNvPr>
          <p:cNvSpPr/>
          <p:nvPr/>
        </p:nvSpPr>
        <p:spPr>
          <a:xfrm>
            <a:off x="7266245"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a:extLst>
              <a:ext uri="{FF2B5EF4-FFF2-40B4-BE49-F238E27FC236}">
                <a16:creationId xmlns:a16="http://schemas.microsoft.com/office/drawing/2014/main" id="{C5E96060-8EC5-4ECF-94EA-73837AE339CD}"/>
              </a:ext>
            </a:extLst>
          </p:cNvPr>
          <p:cNvSpPr/>
          <p:nvPr/>
        </p:nvSpPr>
        <p:spPr>
          <a:xfrm>
            <a:off x="7536245"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a:extLst>
              <a:ext uri="{FF2B5EF4-FFF2-40B4-BE49-F238E27FC236}">
                <a16:creationId xmlns:a16="http://schemas.microsoft.com/office/drawing/2014/main" id="{F5EE1EA9-5C74-4C8C-823F-A5AAABC4A034}"/>
              </a:ext>
            </a:extLst>
          </p:cNvPr>
          <p:cNvSpPr/>
          <p:nvPr/>
        </p:nvSpPr>
        <p:spPr>
          <a:xfrm>
            <a:off x="7807092"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a:extLst>
              <a:ext uri="{FF2B5EF4-FFF2-40B4-BE49-F238E27FC236}">
                <a16:creationId xmlns:a16="http://schemas.microsoft.com/office/drawing/2014/main" id="{90040B4F-DD9F-41DA-8A92-7D79E9917273}"/>
              </a:ext>
            </a:extLst>
          </p:cNvPr>
          <p:cNvSpPr/>
          <p:nvPr/>
        </p:nvSpPr>
        <p:spPr>
          <a:xfrm>
            <a:off x="8172178"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a:extLst>
              <a:ext uri="{FF2B5EF4-FFF2-40B4-BE49-F238E27FC236}">
                <a16:creationId xmlns:a16="http://schemas.microsoft.com/office/drawing/2014/main" id="{1E60A07C-6985-4931-BF98-D6997459E904}"/>
              </a:ext>
            </a:extLst>
          </p:cNvPr>
          <p:cNvSpPr/>
          <p:nvPr/>
        </p:nvSpPr>
        <p:spPr>
          <a:xfrm>
            <a:off x="8443025"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a:extLst>
              <a:ext uri="{FF2B5EF4-FFF2-40B4-BE49-F238E27FC236}">
                <a16:creationId xmlns:a16="http://schemas.microsoft.com/office/drawing/2014/main" id="{F69F9237-C6ED-44F7-94CE-3BE9CBDFC3E9}"/>
              </a:ext>
            </a:extLst>
          </p:cNvPr>
          <p:cNvSpPr/>
          <p:nvPr/>
        </p:nvSpPr>
        <p:spPr>
          <a:xfrm>
            <a:off x="8713025"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a:extLst>
              <a:ext uri="{FF2B5EF4-FFF2-40B4-BE49-F238E27FC236}">
                <a16:creationId xmlns:a16="http://schemas.microsoft.com/office/drawing/2014/main" id="{29B1327F-81F8-4162-B352-7B9239481C7E}"/>
              </a:ext>
            </a:extLst>
          </p:cNvPr>
          <p:cNvSpPr/>
          <p:nvPr/>
        </p:nvSpPr>
        <p:spPr>
          <a:xfrm>
            <a:off x="8983872"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a:extLst>
              <a:ext uri="{FF2B5EF4-FFF2-40B4-BE49-F238E27FC236}">
                <a16:creationId xmlns:a16="http://schemas.microsoft.com/office/drawing/2014/main" id="{E54806E1-18A5-4A96-A02F-610747537E49}"/>
              </a:ext>
            </a:extLst>
          </p:cNvPr>
          <p:cNvSpPr/>
          <p:nvPr/>
        </p:nvSpPr>
        <p:spPr>
          <a:xfrm>
            <a:off x="9247866"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a:extLst>
              <a:ext uri="{FF2B5EF4-FFF2-40B4-BE49-F238E27FC236}">
                <a16:creationId xmlns:a16="http://schemas.microsoft.com/office/drawing/2014/main" id="{64486596-45DA-4D26-B509-BFE75C64824B}"/>
              </a:ext>
            </a:extLst>
          </p:cNvPr>
          <p:cNvSpPr/>
          <p:nvPr/>
        </p:nvSpPr>
        <p:spPr>
          <a:xfrm>
            <a:off x="9518713"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a:extLst>
              <a:ext uri="{FF2B5EF4-FFF2-40B4-BE49-F238E27FC236}">
                <a16:creationId xmlns:a16="http://schemas.microsoft.com/office/drawing/2014/main" id="{29902149-F005-4404-BCBE-9669FD5A8F80}"/>
              </a:ext>
            </a:extLst>
          </p:cNvPr>
          <p:cNvSpPr/>
          <p:nvPr/>
        </p:nvSpPr>
        <p:spPr>
          <a:xfrm>
            <a:off x="9788713"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a:extLst>
              <a:ext uri="{FF2B5EF4-FFF2-40B4-BE49-F238E27FC236}">
                <a16:creationId xmlns:a16="http://schemas.microsoft.com/office/drawing/2014/main" id="{407413B0-697E-4852-A725-23A09212A215}"/>
              </a:ext>
            </a:extLst>
          </p:cNvPr>
          <p:cNvSpPr/>
          <p:nvPr/>
        </p:nvSpPr>
        <p:spPr>
          <a:xfrm>
            <a:off x="10059560" y="4840636"/>
            <a:ext cx="270000" cy="270000"/>
          </a:xfrm>
          <a:prstGeom prst="rect">
            <a:avLst/>
          </a:prstGeom>
          <a:solidFill>
            <a:schemeClr val="bg1"/>
          </a:solid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9B3E4D50-86CE-4704-8148-B4FD2E95CB5C}"/>
              </a:ext>
            </a:extLst>
          </p:cNvPr>
          <p:cNvSpPr/>
          <p:nvPr/>
        </p:nvSpPr>
        <p:spPr>
          <a:xfrm>
            <a:off x="1423068" y="4840636"/>
            <a:ext cx="270000" cy="27000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文本框 168">
            <a:extLst>
              <a:ext uri="{FF2B5EF4-FFF2-40B4-BE49-F238E27FC236}">
                <a16:creationId xmlns:a16="http://schemas.microsoft.com/office/drawing/2014/main" id="{780D54FB-7EBB-4B7D-8609-0402892296DC}"/>
              </a:ext>
            </a:extLst>
          </p:cNvPr>
          <p:cNvSpPr txBox="1"/>
          <p:nvPr/>
        </p:nvSpPr>
        <p:spPr>
          <a:xfrm>
            <a:off x="10056805" y="5056145"/>
            <a:ext cx="469088" cy="369332"/>
          </a:xfrm>
          <a:prstGeom prst="rect">
            <a:avLst/>
          </a:prstGeom>
          <a:noFill/>
        </p:spPr>
        <p:txBody>
          <a:bodyPr wrap="square">
            <a:spAutoFit/>
          </a:bodyPr>
          <a:lstStyle/>
          <a:p>
            <a:r>
              <a:rPr lang="en-US" altLang="zh-CN" dirty="0"/>
              <a:t>0</a:t>
            </a:r>
            <a:endParaRPr lang="zh-CN" altLang="en-US" dirty="0"/>
          </a:p>
        </p:txBody>
      </p:sp>
      <p:sp>
        <p:nvSpPr>
          <p:cNvPr id="170" name="文本框 169">
            <a:extLst>
              <a:ext uri="{FF2B5EF4-FFF2-40B4-BE49-F238E27FC236}">
                <a16:creationId xmlns:a16="http://schemas.microsoft.com/office/drawing/2014/main" id="{0FDB8499-7E7A-4082-810B-0861C26B2402}"/>
              </a:ext>
            </a:extLst>
          </p:cNvPr>
          <p:cNvSpPr txBox="1"/>
          <p:nvPr/>
        </p:nvSpPr>
        <p:spPr>
          <a:xfrm>
            <a:off x="3703899" y="5081561"/>
            <a:ext cx="469088" cy="369332"/>
          </a:xfrm>
          <a:prstGeom prst="rect">
            <a:avLst/>
          </a:prstGeom>
          <a:noFill/>
        </p:spPr>
        <p:txBody>
          <a:bodyPr wrap="square">
            <a:spAutoFit/>
          </a:bodyPr>
          <a:lstStyle/>
          <a:p>
            <a:r>
              <a:rPr lang="en-US" altLang="zh-CN" dirty="0"/>
              <a:t>23</a:t>
            </a:r>
            <a:endParaRPr lang="zh-CN" altLang="en-US" dirty="0"/>
          </a:p>
        </p:txBody>
      </p:sp>
      <p:sp>
        <p:nvSpPr>
          <p:cNvPr id="171" name="文本框 170">
            <a:extLst>
              <a:ext uri="{FF2B5EF4-FFF2-40B4-BE49-F238E27FC236}">
                <a16:creationId xmlns:a16="http://schemas.microsoft.com/office/drawing/2014/main" id="{56A45727-9ED8-4E0C-86D8-C4387A2E13DC}"/>
              </a:ext>
            </a:extLst>
          </p:cNvPr>
          <p:cNvSpPr txBox="1"/>
          <p:nvPr/>
        </p:nvSpPr>
        <p:spPr>
          <a:xfrm>
            <a:off x="1337777" y="5081058"/>
            <a:ext cx="469088" cy="369332"/>
          </a:xfrm>
          <a:prstGeom prst="rect">
            <a:avLst/>
          </a:prstGeom>
          <a:noFill/>
        </p:spPr>
        <p:txBody>
          <a:bodyPr wrap="square">
            <a:spAutoFit/>
          </a:bodyPr>
          <a:lstStyle/>
          <a:p>
            <a:r>
              <a:rPr lang="en-US" altLang="zh-CN" dirty="0"/>
              <a:t>31</a:t>
            </a:r>
            <a:endParaRPr lang="zh-CN" altLang="en-US" dirty="0"/>
          </a:p>
        </p:txBody>
      </p:sp>
      <p:sp>
        <p:nvSpPr>
          <p:cNvPr id="148" name="矩形 147">
            <a:extLst>
              <a:ext uri="{FF2B5EF4-FFF2-40B4-BE49-F238E27FC236}">
                <a16:creationId xmlns:a16="http://schemas.microsoft.com/office/drawing/2014/main" id="{C725456D-14AB-4D0F-AFF5-EB58CE7E8678}"/>
              </a:ext>
            </a:extLst>
          </p:cNvPr>
          <p:cNvSpPr/>
          <p:nvPr/>
        </p:nvSpPr>
        <p:spPr>
          <a:xfrm>
            <a:off x="4751224" y="4840636"/>
            <a:ext cx="270000" cy="270000"/>
          </a:xfrm>
          <a:prstGeom prst="rect">
            <a:avLst/>
          </a:prstGeom>
          <a:solidFill>
            <a:schemeClr val="bg1"/>
          </a:solidFill>
          <a:ln w="19050">
            <a:solidFill>
              <a:srgbClr val="840F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6667379-50D4-4DDC-9CE7-5CBAC10855AF}"/>
                  </a:ext>
                </a:extLst>
              </p:cNvPr>
              <p:cNvSpPr txBox="1"/>
              <p:nvPr/>
            </p:nvSpPr>
            <p:spPr>
              <a:xfrm>
                <a:off x="3096485" y="4344366"/>
                <a:ext cx="231819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Q</m:t>
                          </m:r>
                        </m:e>
                        <m:sub>
                          <m:r>
                            <a:rPr lang="en-US" altLang="zh-CN" b="0" i="1" smtClean="0">
                              <a:latin typeface="Cambria Math" panose="02040503050406030204" pitchFamily="18" charset="0"/>
                            </a:rPr>
                            <m:t>𝑒</m:t>
                          </m:r>
                          <m:r>
                            <a:rPr lang="en-US" altLang="zh-CN" b="0" i="1" smtClean="0">
                              <a:latin typeface="Cambria Math" panose="02040503050406030204" pitchFamily="18" charset="0"/>
                            </a:rPr>
                            <m:t>−</m:t>
                          </m:r>
                          <m:r>
                            <a:rPr lang="en-US" altLang="zh-CN" b="0" i="1" smtClean="0">
                              <a:latin typeface="Cambria Math" panose="02040503050406030204" pitchFamily="18" charset="0"/>
                            </a:rPr>
                            <m:t>𝑏𝑖𝑡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r>
                            <a:rPr lang="en-US" altLang="zh-CN" b="0" i="1" smtClean="0">
                              <a:latin typeface="Cambria Math" panose="02040503050406030204" pitchFamily="18" charset="0"/>
                            </a:rPr>
                            <m:t>−127</m:t>
                          </m:r>
                        </m:e>
                      </m:d>
                      <m:r>
                        <a:rPr lang="en-US" altLang="zh-CN" b="0" i="1" smtClean="0">
                          <a:latin typeface="Cambria Math" panose="02040503050406030204" pitchFamily="18" charset="0"/>
                        </a:rPr>
                        <m:t>+127</m:t>
                      </m:r>
                    </m:oMath>
                  </m:oMathPara>
                </a14:m>
                <a:endParaRPr lang="zh-CN" altLang="en-US" dirty="0"/>
              </a:p>
            </p:txBody>
          </p:sp>
        </mc:Choice>
        <mc:Fallback>
          <p:sp>
            <p:nvSpPr>
              <p:cNvPr id="7" name="文本框 6">
                <a:extLst>
                  <a:ext uri="{FF2B5EF4-FFF2-40B4-BE49-F238E27FC236}">
                    <a16:creationId xmlns:a16="http://schemas.microsoft.com/office/drawing/2014/main" id="{A6667379-50D4-4DDC-9CE7-5CBAC10855AF}"/>
                  </a:ext>
                </a:extLst>
              </p:cNvPr>
              <p:cNvSpPr txBox="1">
                <a:spLocks noRot="1" noChangeAspect="1" noMove="1" noResize="1" noEditPoints="1" noAdjustHandles="1" noChangeArrowheads="1" noChangeShapeType="1" noTextEdit="1"/>
              </p:cNvSpPr>
              <p:nvPr/>
            </p:nvSpPr>
            <p:spPr>
              <a:xfrm>
                <a:off x="3096485" y="4344366"/>
                <a:ext cx="2318199" cy="276999"/>
              </a:xfrm>
              <a:prstGeom prst="rect">
                <a:avLst/>
              </a:prstGeom>
              <a:blipFill>
                <a:blip r:embed="rId2"/>
                <a:stretch>
                  <a:fillRect l="-2632" r="-1842" b="-3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2" name="文本框 171">
                <a:extLst>
                  <a:ext uri="{FF2B5EF4-FFF2-40B4-BE49-F238E27FC236}">
                    <a16:creationId xmlns:a16="http://schemas.microsoft.com/office/drawing/2014/main" id="{5DE8052A-66EE-4783-8141-C9DA352AB93B}"/>
                  </a:ext>
                </a:extLst>
              </p:cNvPr>
              <p:cNvSpPr txBox="1"/>
              <p:nvPr/>
            </p:nvSpPr>
            <p:spPr>
              <a:xfrm>
                <a:off x="7181888" y="4333803"/>
                <a:ext cx="399166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i="1" smtClean="0">
                              <a:latin typeface="Cambria Math" panose="02040503050406030204" pitchFamily="18" charset="0"/>
                            </a:rPr>
                            <m:t>Q</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𝑏𝑖𝑡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+(1≪23</m:t>
                          </m:r>
                        </m:e>
                      </m:d>
                      <m:r>
                        <a:rPr lang="en-US" altLang="zh-CN" b="0" i="1" smtClean="0">
                          <a:latin typeface="Cambria Math" panose="02040503050406030204" pitchFamily="18" charset="0"/>
                        </a:rPr>
                        <m:t>)&amp;((1≪23)−1)</m:t>
                      </m:r>
                    </m:oMath>
                  </m:oMathPara>
                </a14:m>
                <a:endParaRPr lang="zh-CN" altLang="en-US" dirty="0"/>
              </a:p>
            </p:txBody>
          </p:sp>
        </mc:Choice>
        <mc:Fallback>
          <p:sp>
            <p:nvSpPr>
              <p:cNvPr id="172" name="文本框 171">
                <a:extLst>
                  <a:ext uri="{FF2B5EF4-FFF2-40B4-BE49-F238E27FC236}">
                    <a16:creationId xmlns:a16="http://schemas.microsoft.com/office/drawing/2014/main" id="{5DE8052A-66EE-4783-8141-C9DA352AB93B}"/>
                  </a:ext>
                </a:extLst>
              </p:cNvPr>
              <p:cNvSpPr txBox="1">
                <a:spLocks noRot="1" noChangeAspect="1" noMove="1" noResize="1" noEditPoints="1" noAdjustHandles="1" noChangeArrowheads="1" noChangeShapeType="1" noTextEdit="1"/>
              </p:cNvSpPr>
              <p:nvPr/>
            </p:nvSpPr>
            <p:spPr>
              <a:xfrm>
                <a:off x="7181888" y="4333803"/>
                <a:ext cx="3991669" cy="276999"/>
              </a:xfrm>
              <a:prstGeom prst="rect">
                <a:avLst/>
              </a:prstGeom>
              <a:blipFill>
                <a:blip r:embed="rId3"/>
                <a:stretch>
                  <a:fillRect l="-1374" t="-2222" r="-1527"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377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56962-30FC-4BFE-9E04-B892E2D1BB3A}"/>
              </a:ext>
            </a:extLst>
          </p:cNvPr>
          <p:cNvSpPr>
            <a:spLocks noGrp="1"/>
          </p:cNvSpPr>
          <p:nvPr>
            <p:ph type="title"/>
          </p:nvPr>
        </p:nvSpPr>
        <p:spPr/>
        <p:txBody>
          <a:bodyPr/>
          <a:lstStyle/>
          <a:p>
            <a:r>
              <a:rPr lang="zh-CN" altLang="en-US" dirty="0"/>
              <a:t>题</a:t>
            </a:r>
            <a:r>
              <a:rPr lang="en-US" altLang="zh-CN" dirty="0"/>
              <a:t>2</a:t>
            </a:r>
            <a:r>
              <a:rPr lang="zh-CN" altLang="en-US" dirty="0"/>
              <a:t>：浮点数量化</a:t>
            </a:r>
          </a:p>
        </p:txBody>
      </p:sp>
      <p:sp>
        <p:nvSpPr>
          <p:cNvPr id="4" name="日期占位符 3">
            <a:extLst>
              <a:ext uri="{FF2B5EF4-FFF2-40B4-BE49-F238E27FC236}">
                <a16:creationId xmlns:a16="http://schemas.microsoft.com/office/drawing/2014/main" id="{0801DDF2-C97C-4A1D-A03D-83B7D2131B3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E8798D0D-AA54-4A32-8A4F-155CAB3A0B7E}"/>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FEB2A550-629D-420E-8252-3D4553BCFDBB}"/>
              </a:ext>
            </a:extLst>
          </p:cNvPr>
          <p:cNvSpPr>
            <a:spLocks noGrp="1"/>
          </p:cNvSpPr>
          <p:nvPr>
            <p:ph type="sldNum" sz="quarter" idx="12"/>
          </p:nvPr>
        </p:nvSpPr>
        <p:spPr/>
        <p:txBody>
          <a:bodyPr/>
          <a:lstStyle/>
          <a:p>
            <a:fld id="{FCFDD3C4-94A6-478E-B255-076A99AD1EDC}" type="slidenum">
              <a:rPr lang="zh-CN" altLang="en-US" smtClean="0"/>
              <a:t>6</a:t>
            </a:fld>
            <a:endParaRPr lang="zh-CN" altLang="en-US"/>
          </a:p>
        </p:txBody>
      </p:sp>
      <p:sp>
        <p:nvSpPr>
          <p:cNvPr id="89" name="文本框 88">
            <a:extLst>
              <a:ext uri="{FF2B5EF4-FFF2-40B4-BE49-F238E27FC236}">
                <a16:creationId xmlns:a16="http://schemas.microsoft.com/office/drawing/2014/main" id="{2CC62627-DA0A-477C-9B66-1CC0DE862816}"/>
              </a:ext>
            </a:extLst>
          </p:cNvPr>
          <p:cNvSpPr txBox="1"/>
          <p:nvPr/>
        </p:nvSpPr>
        <p:spPr>
          <a:xfrm>
            <a:off x="114300" y="1097419"/>
            <a:ext cx="11662750" cy="5355312"/>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void</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quantize_float</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exp</a:t>
            </a:r>
            <a:r>
              <a:rPr lang="en-US" altLang="zh-CN" b="0" dirty="0" err="1">
                <a:solidFill>
                  <a:srgbClr val="000000"/>
                </a:solidFill>
                <a:effectLst/>
                <a:latin typeface="Consolas" panose="020B0609020204030204" pitchFamily="49" charset="0"/>
              </a:rPr>
              <a:t>,</a:t>
            </a:r>
            <a:r>
              <a:rPr lang="en-US" altLang="zh-CN" b="0" dirty="0" err="1">
                <a:solidFill>
                  <a:srgbClr val="0000FF"/>
                </a:solidFill>
                <a:effectLst/>
                <a:latin typeface="Consolas" panose="020B0609020204030204" pitchFamily="49" charset="0"/>
              </a:rPr>
              <a:t>int</a:t>
            </a:r>
            <a:r>
              <a:rPr lang="en-US" altLang="zh-CN" b="0" dirty="0">
                <a:solidFill>
                  <a:srgbClr val="0000FF"/>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mant</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exp_bits</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mant_bits</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exp_bits</a:t>
            </a:r>
            <a:r>
              <a:rPr lang="en-US" altLang="zh-CN" b="0" dirty="0">
                <a:solidFill>
                  <a:srgbClr val="000000"/>
                </a:solidFill>
                <a:effectLst/>
                <a:latin typeface="Consolas" panose="020B0609020204030204" pitchFamily="49" charset="0"/>
              </a:rPr>
              <a:t> = </a:t>
            </a:r>
            <a:r>
              <a:rPr lang="en-US" altLang="zh-CN" b="0" dirty="0" err="1">
                <a:solidFill>
                  <a:srgbClr val="808080"/>
                </a:solidFill>
                <a:effectLst/>
                <a:latin typeface="Consolas" panose="020B0609020204030204" pitchFamily="49" charset="0"/>
              </a:rPr>
              <a:t>exp_bits</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8</a:t>
            </a:r>
            <a:r>
              <a:rPr lang="en-US" altLang="zh-CN" b="0" dirty="0">
                <a:solidFill>
                  <a:srgbClr val="000000"/>
                </a:solidFill>
                <a:effectLst/>
                <a:latin typeface="Consolas" panose="020B0609020204030204" pitchFamily="49" charset="0"/>
              </a:rPr>
              <a:t>:</a:t>
            </a:r>
            <a:r>
              <a:rPr lang="en-US" altLang="zh-CN" b="0" dirty="0">
                <a:solidFill>
                  <a:srgbClr val="808080"/>
                </a:solidFill>
                <a:effectLst/>
                <a:latin typeface="Consolas" panose="020B0609020204030204" pitchFamily="49" charset="0"/>
              </a:rPr>
              <a:t>exp_bits</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mant_bits</a:t>
            </a:r>
            <a:r>
              <a:rPr lang="en-US" altLang="zh-CN" b="0" dirty="0">
                <a:solidFill>
                  <a:srgbClr val="000000"/>
                </a:solidFill>
                <a:effectLst/>
                <a:latin typeface="Consolas" panose="020B0609020204030204" pitchFamily="49" charset="0"/>
              </a:rPr>
              <a:t> = </a:t>
            </a:r>
            <a:r>
              <a:rPr lang="en-US" altLang="zh-CN" b="0" dirty="0" err="1">
                <a:solidFill>
                  <a:srgbClr val="808080"/>
                </a:solidFill>
                <a:effectLst/>
                <a:latin typeface="Consolas" panose="020B0609020204030204" pitchFamily="49" charset="0"/>
              </a:rPr>
              <a:t>mant_bits</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23</a:t>
            </a:r>
            <a:r>
              <a:rPr lang="en-US" altLang="zh-CN" b="0" dirty="0">
                <a:solidFill>
                  <a:srgbClr val="000000"/>
                </a:solidFill>
                <a:effectLst/>
                <a:latin typeface="Consolas" panose="020B0609020204030204" pitchFamily="49" charset="0"/>
              </a:rPr>
              <a:t>:</a:t>
            </a:r>
            <a:r>
              <a:rPr lang="en-US" altLang="zh-CN" b="0" dirty="0">
                <a:solidFill>
                  <a:srgbClr val="808080"/>
                </a:solidFill>
                <a:effectLst/>
                <a:latin typeface="Consolas" panose="020B0609020204030204" pitchFamily="49" charset="0"/>
              </a:rPr>
              <a:t>mant_bits</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mant_mask</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&lt;&lt;(</a:t>
            </a:r>
            <a:r>
              <a:rPr lang="en-US" altLang="zh-CN" b="0" dirty="0" err="1">
                <a:solidFill>
                  <a:srgbClr val="808080"/>
                </a:solidFill>
                <a:effectLst/>
                <a:latin typeface="Consolas" panose="020B0609020204030204" pitchFamily="49" charset="0"/>
              </a:rPr>
              <a:t>mant_bits</a:t>
            </a:r>
            <a:r>
              <a:rPr lang="en-US" altLang="zh-CN" b="0" dirty="0">
                <a:solidFill>
                  <a:srgbClr val="000000"/>
                </a:solidFill>
                <a:effectLst/>
                <a:latin typeface="Consolas" panose="020B0609020204030204" pitchFamily="49" charset="0"/>
              </a:rPr>
              <a:t>&gt;</a:t>
            </a:r>
            <a:r>
              <a:rPr lang="en-US" altLang="zh-CN" b="0" dirty="0">
                <a:solidFill>
                  <a:srgbClr val="098658"/>
                </a:solidFill>
                <a:effectLst/>
                <a:latin typeface="Consolas" panose="020B0609020204030204" pitchFamily="49" charset="0"/>
              </a:rPr>
              <a:t>23</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23</a:t>
            </a:r>
            <a:r>
              <a:rPr lang="en-US" altLang="zh-CN" b="0" dirty="0">
                <a:solidFill>
                  <a:srgbClr val="000000"/>
                </a:solidFill>
                <a:effectLst/>
                <a:latin typeface="Consolas" panose="020B0609020204030204" pitchFamily="49" charset="0"/>
              </a:rPr>
              <a:t>:</a:t>
            </a:r>
            <a:r>
              <a:rPr lang="en-US" altLang="zh-CN" b="0" dirty="0">
                <a:solidFill>
                  <a:srgbClr val="808080"/>
                </a:solidFill>
                <a:effectLst/>
                <a:latin typeface="Consolas" panose="020B0609020204030204" pitchFamily="49" charset="0"/>
              </a:rPr>
              <a:t>mant_bits</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)&lt;&lt;(</a:t>
            </a:r>
            <a:r>
              <a:rPr lang="en-US" altLang="zh-CN" b="0" dirty="0">
                <a:solidFill>
                  <a:srgbClr val="098658"/>
                </a:solidFill>
                <a:effectLst/>
                <a:latin typeface="Consolas" panose="020B0609020204030204" pitchFamily="49" charset="0"/>
              </a:rPr>
              <a:t>23</a:t>
            </a:r>
            <a:r>
              <a:rPr lang="en-US" altLang="zh-CN" b="0" dirty="0">
                <a:solidFill>
                  <a:srgbClr val="000000"/>
                </a:solidFill>
                <a:effectLst/>
                <a:latin typeface="Consolas" panose="020B0609020204030204" pitchFamily="49" charset="0"/>
              </a:rPr>
              <a:t>-</a:t>
            </a:r>
            <a:r>
              <a:rPr lang="en-US" altLang="zh-CN" b="0" dirty="0">
                <a:solidFill>
                  <a:srgbClr val="808080"/>
                </a:solidFill>
                <a:effectLst/>
                <a:latin typeface="Consolas" panose="020B0609020204030204" pitchFamily="49" charset="0"/>
              </a:rPr>
              <a:t>mant_bits</a:t>
            </a:r>
            <a:r>
              <a:rPr lang="en-US" altLang="zh-CN" b="0" dirty="0">
                <a:solidFill>
                  <a:srgbClr val="000000"/>
                </a:solidFill>
                <a:effectLst/>
                <a:latin typeface="Consolas" panose="020B0609020204030204" pitchFamily="49" charset="0"/>
              </a:rPr>
              <a:t>&gt;</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23</a:t>
            </a:r>
            <a:r>
              <a:rPr lang="en-US" altLang="zh-CN" b="0" dirty="0">
                <a:solidFill>
                  <a:srgbClr val="000000"/>
                </a:solidFill>
                <a:effectLst/>
                <a:latin typeface="Consolas" panose="020B0609020204030204" pitchFamily="49" charset="0"/>
              </a:rPr>
              <a:t>-</a:t>
            </a:r>
            <a:r>
              <a:rPr lang="en-US" altLang="zh-CN" b="0" dirty="0">
                <a:solidFill>
                  <a:srgbClr val="808080"/>
                </a:solidFill>
                <a:effectLst/>
                <a:latin typeface="Consolas" panose="020B0609020204030204" pitchFamily="49" charset="0"/>
              </a:rPr>
              <a:t>mant_bits</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mant_hiddent_bit</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&lt;&lt;</a:t>
            </a:r>
            <a:r>
              <a:rPr lang="en-US" altLang="zh-CN" b="0" dirty="0">
                <a:solidFill>
                  <a:srgbClr val="098658"/>
                </a:solidFill>
                <a:effectLst/>
                <a:latin typeface="Consolas" panose="020B0609020204030204" pitchFamily="49" charset="0"/>
              </a:rPr>
              <a:t>23</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max_exp</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&lt;&lt;(</a:t>
            </a:r>
            <a:r>
              <a:rPr lang="en-US" altLang="zh-CN" b="0" dirty="0">
                <a:solidFill>
                  <a:srgbClr val="808080"/>
                </a:solidFill>
                <a:effectLst/>
                <a:latin typeface="Consolas" panose="020B0609020204030204" pitchFamily="49" charset="0"/>
              </a:rPr>
              <a:t>exp_bits</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min_exp</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&lt;&lt;(</a:t>
            </a:r>
            <a:r>
              <a:rPr lang="en-US" altLang="zh-CN" b="0" dirty="0">
                <a:solidFill>
                  <a:srgbClr val="808080"/>
                </a:solidFill>
                <a:effectLst/>
                <a:latin typeface="Consolas" panose="020B0609020204030204" pitchFamily="49" charset="0"/>
              </a:rPr>
              <a:t>exp_bits</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exp</a:t>
            </a:r>
            <a:r>
              <a:rPr lang="en-US" altLang="zh-CN" b="0" dirty="0">
                <a:solidFill>
                  <a:srgbClr val="000000"/>
                </a:solidFill>
                <a:effectLst/>
                <a:latin typeface="Consolas" panose="020B0609020204030204" pitchFamily="49" charset="0"/>
              </a:rPr>
              <a:t>&gt;max_exp+</a:t>
            </a:r>
            <a:r>
              <a:rPr lang="en-US" altLang="zh-CN" b="0" dirty="0">
                <a:solidFill>
                  <a:srgbClr val="098658"/>
                </a:solidFill>
                <a:effectLst/>
                <a:latin typeface="Consolas" panose="020B0609020204030204" pitchFamily="49" charset="0"/>
              </a:rPr>
              <a:t>127</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exp</a:t>
            </a:r>
            <a:r>
              <a:rPr lang="en-US" altLang="zh-CN" b="0" dirty="0">
                <a:solidFill>
                  <a:srgbClr val="000000"/>
                </a:solidFill>
                <a:effectLst/>
                <a:latin typeface="Consolas" panose="020B0609020204030204" pitchFamily="49" charset="0"/>
              </a:rPr>
              <a:t> = max_exp+</a:t>
            </a:r>
            <a:r>
              <a:rPr lang="en-US" altLang="zh-CN" b="0" dirty="0">
                <a:solidFill>
                  <a:srgbClr val="098658"/>
                </a:solidFill>
                <a:effectLst/>
                <a:latin typeface="Consolas" panose="020B0609020204030204" pitchFamily="49" charset="0"/>
              </a:rPr>
              <a:t>127</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mant</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mant_mask</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if</a:t>
            </a:r>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exp</a:t>
            </a:r>
            <a:r>
              <a:rPr lang="en-US" altLang="zh-CN" b="0" dirty="0">
                <a:solidFill>
                  <a:srgbClr val="000000"/>
                </a:solidFill>
                <a:effectLst/>
                <a:latin typeface="Consolas" panose="020B0609020204030204" pitchFamily="49" charset="0"/>
              </a:rPr>
              <a:t>&lt;min_exp+</a:t>
            </a:r>
            <a:r>
              <a:rPr lang="en-US" altLang="zh-CN" b="0" dirty="0">
                <a:solidFill>
                  <a:srgbClr val="098658"/>
                </a:solidFill>
                <a:effectLst/>
                <a:latin typeface="Consolas" panose="020B0609020204030204" pitchFamily="49" charset="0"/>
              </a:rPr>
              <a:t>127</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808080"/>
                </a:solidFill>
                <a:effectLst/>
                <a:latin typeface="Consolas" panose="020B0609020204030204" pitchFamily="49" charset="0"/>
              </a:rPr>
              <a:t>exp</a:t>
            </a:r>
            <a:r>
              <a:rPr lang="en-US" altLang="zh-CN" b="0" dirty="0">
                <a:solidFill>
                  <a:srgbClr val="000000"/>
                </a:solidFill>
                <a:effectLst/>
                <a:latin typeface="Consolas" panose="020B0609020204030204" pitchFamily="49" charset="0"/>
              </a:rPr>
              <a:t> = </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mant</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mant_hiddent_bit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808080"/>
                </a:solidFill>
                <a:effectLst/>
                <a:latin typeface="Consolas" panose="020B0609020204030204" pitchFamily="49" charset="0"/>
              </a:rPr>
              <a:t>mant</a:t>
            </a:r>
            <a:r>
              <a:rPr lang="en-US" altLang="zh-CN" b="0" dirty="0">
                <a:solidFill>
                  <a:srgbClr val="000000"/>
                </a:solidFill>
                <a:effectLst/>
                <a:latin typeface="Consolas" panose="020B0609020204030204" pitchFamily="49" charset="0"/>
              </a:rPr>
              <a:t> = (*</a:t>
            </a:r>
            <a:r>
              <a:rPr lang="en-US" altLang="zh-CN" b="0" dirty="0" err="1">
                <a:solidFill>
                  <a:srgbClr val="808080"/>
                </a:solidFill>
                <a:effectLst/>
                <a:latin typeface="Consolas" panose="020B0609020204030204" pitchFamily="49" charset="0"/>
              </a:rPr>
              <a:t>mant</a:t>
            </a:r>
            <a:r>
              <a:rPr lang="en-US" altLang="zh-CN" b="0" dirty="0">
                <a:solidFill>
                  <a:srgbClr val="000000"/>
                </a:solidFill>
                <a:effectLst/>
                <a:latin typeface="Consolas" panose="020B0609020204030204" pitchFamily="49" charset="0"/>
              </a:rPr>
              <a:t> &amp; </a:t>
            </a:r>
            <a:r>
              <a:rPr lang="en-US" altLang="zh-CN" b="0" dirty="0" err="1">
                <a:solidFill>
                  <a:srgbClr val="000000"/>
                </a:solidFill>
                <a:effectLst/>
                <a:latin typeface="Consolas" panose="020B0609020204030204" pitchFamily="49" charset="0"/>
              </a:rPr>
              <a:t>mant_mask</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mant_hiddent_bit</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p:txBody>
      </p:sp>
      <p:sp>
        <p:nvSpPr>
          <p:cNvPr id="9" name="矩形 8">
            <a:extLst>
              <a:ext uri="{FF2B5EF4-FFF2-40B4-BE49-F238E27FC236}">
                <a16:creationId xmlns:a16="http://schemas.microsoft.com/office/drawing/2014/main" id="{51AF4ABA-2AF1-44DA-8984-FBBF4339C675}"/>
              </a:ext>
            </a:extLst>
          </p:cNvPr>
          <p:cNvSpPr/>
          <p:nvPr/>
        </p:nvSpPr>
        <p:spPr>
          <a:xfrm>
            <a:off x="7496270" y="1955549"/>
            <a:ext cx="3856776" cy="3168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DB6D533D-BB89-4033-971F-B87977498C16}"/>
              </a:ext>
            </a:extLst>
          </p:cNvPr>
          <p:cNvSpPr/>
          <p:nvPr/>
        </p:nvSpPr>
        <p:spPr>
          <a:xfrm>
            <a:off x="3321113" y="1955549"/>
            <a:ext cx="3414665" cy="3168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6D74840-65A8-47E1-B298-34F4522D1465}"/>
              </a:ext>
            </a:extLst>
          </p:cNvPr>
          <p:cNvSpPr txBox="1"/>
          <p:nvPr/>
        </p:nvSpPr>
        <p:spPr>
          <a:xfrm>
            <a:off x="9059013" y="2272420"/>
            <a:ext cx="731290" cy="369332"/>
          </a:xfrm>
          <a:prstGeom prst="rect">
            <a:avLst/>
          </a:prstGeom>
          <a:noFill/>
        </p:spPr>
        <p:txBody>
          <a:bodyPr wrap="none" rtlCol="0">
            <a:spAutoFit/>
          </a:bodyPr>
          <a:lstStyle/>
          <a:p>
            <a:r>
              <a:rPr lang="en-US" altLang="zh-CN" dirty="0">
                <a:solidFill>
                  <a:srgbClr val="FF0000"/>
                </a:solidFill>
              </a:rPr>
              <a:t>Why?</a:t>
            </a:r>
            <a:endParaRPr lang="zh-CN" altLang="en-US" dirty="0">
              <a:solidFill>
                <a:srgbClr val="FF0000"/>
              </a:solidFill>
            </a:endParaRPr>
          </a:p>
        </p:txBody>
      </p:sp>
      <p:sp>
        <p:nvSpPr>
          <p:cNvPr id="173" name="文本框 172">
            <a:extLst>
              <a:ext uri="{FF2B5EF4-FFF2-40B4-BE49-F238E27FC236}">
                <a16:creationId xmlns:a16="http://schemas.microsoft.com/office/drawing/2014/main" id="{14213537-D518-4C2C-8CD7-1054E3916E99}"/>
              </a:ext>
            </a:extLst>
          </p:cNvPr>
          <p:cNvSpPr txBox="1"/>
          <p:nvPr/>
        </p:nvSpPr>
        <p:spPr>
          <a:xfrm>
            <a:off x="4735452" y="2234259"/>
            <a:ext cx="731290" cy="369332"/>
          </a:xfrm>
          <a:prstGeom prst="rect">
            <a:avLst/>
          </a:prstGeom>
          <a:noFill/>
        </p:spPr>
        <p:txBody>
          <a:bodyPr wrap="none" rtlCol="0">
            <a:spAutoFit/>
          </a:bodyPr>
          <a:lstStyle/>
          <a:p>
            <a:r>
              <a:rPr lang="en-US" altLang="zh-CN" dirty="0">
                <a:solidFill>
                  <a:srgbClr val="FF0000"/>
                </a:solidFill>
              </a:rPr>
              <a:t>Why?</a:t>
            </a:r>
            <a:endParaRPr lang="zh-CN" altLang="en-US" dirty="0">
              <a:solidFill>
                <a:srgbClr val="FF0000"/>
              </a:solidFill>
            </a:endParaRPr>
          </a:p>
        </p:txBody>
      </p:sp>
      <p:cxnSp>
        <p:nvCxnSpPr>
          <p:cNvPr id="12" name="直接连接符 11">
            <a:extLst>
              <a:ext uri="{FF2B5EF4-FFF2-40B4-BE49-F238E27FC236}">
                <a16:creationId xmlns:a16="http://schemas.microsoft.com/office/drawing/2014/main" id="{7B8FC2F8-B60D-4DE5-89A2-EF7CA9D5C283}"/>
              </a:ext>
            </a:extLst>
          </p:cNvPr>
          <p:cNvCxnSpPr/>
          <p:nvPr/>
        </p:nvCxnSpPr>
        <p:spPr>
          <a:xfrm>
            <a:off x="7505323" y="4014394"/>
            <a:ext cx="0" cy="11316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9537B273-1FA4-4210-BD9F-B04A5E148841}"/>
              </a:ext>
            </a:extLst>
          </p:cNvPr>
          <p:cNvCxnSpPr>
            <a:cxnSpLocks/>
          </p:cNvCxnSpPr>
          <p:nvPr/>
        </p:nvCxnSpPr>
        <p:spPr>
          <a:xfrm flipH="1">
            <a:off x="7216366" y="5153621"/>
            <a:ext cx="5779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ECD8636B-6D78-4092-86B5-E7285C0CE51A}"/>
              </a:ext>
            </a:extLst>
          </p:cNvPr>
          <p:cNvCxnSpPr>
            <a:cxnSpLocks/>
          </p:cNvCxnSpPr>
          <p:nvPr/>
        </p:nvCxnSpPr>
        <p:spPr>
          <a:xfrm flipH="1">
            <a:off x="7199013" y="3993268"/>
            <a:ext cx="5779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箭头: 下 13">
            <a:extLst>
              <a:ext uri="{FF2B5EF4-FFF2-40B4-BE49-F238E27FC236}">
                <a16:creationId xmlns:a16="http://schemas.microsoft.com/office/drawing/2014/main" id="{F433C515-7EFC-4007-AD7A-9765A1FFA4D0}"/>
              </a:ext>
            </a:extLst>
          </p:cNvPr>
          <p:cNvSpPr/>
          <p:nvPr/>
        </p:nvSpPr>
        <p:spPr>
          <a:xfrm>
            <a:off x="7845849" y="5001222"/>
            <a:ext cx="229842" cy="369329"/>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6" name="箭头: 下 175">
            <a:extLst>
              <a:ext uri="{FF2B5EF4-FFF2-40B4-BE49-F238E27FC236}">
                <a16:creationId xmlns:a16="http://schemas.microsoft.com/office/drawing/2014/main" id="{BD23814D-5993-4184-A5EB-F5DDE4BD4779}"/>
              </a:ext>
            </a:extLst>
          </p:cNvPr>
          <p:cNvSpPr/>
          <p:nvPr/>
        </p:nvSpPr>
        <p:spPr>
          <a:xfrm rot="10800000">
            <a:off x="7843098" y="3723930"/>
            <a:ext cx="229842" cy="369329"/>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62E52A5-DB6E-4E5C-BDAD-01CFE7333935}"/>
              </a:ext>
            </a:extLst>
          </p:cNvPr>
          <p:cNvSpPr txBox="1"/>
          <p:nvPr/>
        </p:nvSpPr>
        <p:spPr>
          <a:xfrm>
            <a:off x="6358467" y="3796891"/>
            <a:ext cx="877163" cy="369332"/>
          </a:xfrm>
          <a:prstGeom prst="rect">
            <a:avLst/>
          </a:prstGeom>
          <a:noFill/>
        </p:spPr>
        <p:txBody>
          <a:bodyPr wrap="none" rtlCol="0">
            <a:spAutoFit/>
          </a:bodyPr>
          <a:lstStyle/>
          <a:p>
            <a:r>
              <a:rPr lang="zh-CN" altLang="en-US" dirty="0"/>
              <a:t>最大值</a:t>
            </a:r>
          </a:p>
        </p:txBody>
      </p:sp>
      <p:sp>
        <p:nvSpPr>
          <p:cNvPr id="177" name="文本框 176">
            <a:extLst>
              <a:ext uri="{FF2B5EF4-FFF2-40B4-BE49-F238E27FC236}">
                <a16:creationId xmlns:a16="http://schemas.microsoft.com/office/drawing/2014/main" id="{4DC5BF6F-D0EF-4BAE-AF4A-180952F5F7C3}"/>
              </a:ext>
            </a:extLst>
          </p:cNvPr>
          <p:cNvSpPr txBox="1"/>
          <p:nvPr/>
        </p:nvSpPr>
        <p:spPr>
          <a:xfrm>
            <a:off x="6358467" y="4951053"/>
            <a:ext cx="877163" cy="369332"/>
          </a:xfrm>
          <a:prstGeom prst="rect">
            <a:avLst/>
          </a:prstGeom>
          <a:noFill/>
        </p:spPr>
        <p:txBody>
          <a:bodyPr wrap="none" rtlCol="0">
            <a:spAutoFit/>
          </a:bodyPr>
          <a:lstStyle/>
          <a:p>
            <a:r>
              <a:rPr lang="zh-CN" altLang="en-US" dirty="0"/>
              <a:t>最小值</a:t>
            </a:r>
          </a:p>
        </p:txBody>
      </p:sp>
      <mc:AlternateContent xmlns:mc="http://schemas.openxmlformats.org/markup-compatibility/2006">
        <mc:Choice xmlns:a14="http://schemas.microsoft.com/office/drawing/2010/main" Requires="a14">
          <p:sp>
            <p:nvSpPr>
              <p:cNvPr id="178" name="文本框 177">
                <a:extLst>
                  <a:ext uri="{FF2B5EF4-FFF2-40B4-BE49-F238E27FC236}">
                    <a16:creationId xmlns:a16="http://schemas.microsoft.com/office/drawing/2014/main" id="{47DADC49-248A-4E42-9752-4D8CC10429E9}"/>
                  </a:ext>
                </a:extLst>
              </p:cNvPr>
              <p:cNvSpPr txBox="1"/>
              <p:nvPr/>
            </p:nvSpPr>
            <p:spPr>
              <a:xfrm>
                <a:off x="8002668" y="3778564"/>
                <a:ext cx="3031727" cy="406522"/>
              </a:xfrm>
              <a:prstGeom prst="rect">
                <a:avLst/>
              </a:prstGeom>
              <a:noFill/>
            </p:spPr>
            <p:txBody>
              <a:bodyPr wrap="none" rtlCol="0">
                <a:spAutoFit/>
              </a:bodyPr>
              <a:lstStyle/>
              <a:p>
                <a:r>
                  <a:rPr lang="zh-CN" altLang="en-US" dirty="0"/>
                  <a:t>上溢出 </a:t>
                </a:r>
                <a:r>
                  <a:rPr lang="en-US" altLang="zh-CN" dirty="0"/>
                  <a:t>-&gt; </a:t>
                </a:r>
                <a14:m>
                  <m:oMath xmlns:m="http://schemas.openxmlformats.org/officeDocument/2006/math">
                    <m:sSup>
                      <m:sSupPr>
                        <m:ctrlPr>
                          <a:rPr lang="en-US" altLang="zh-CN" b="0" i="0" smtClean="0">
                            <a:latin typeface="Cambria Math" panose="02040503050406030204" pitchFamily="18" charset="0"/>
                          </a:rPr>
                        </m:ctrlPr>
                      </m:sSupPr>
                      <m:e>
                        <m:r>
                          <a:rPr lang="en-US" altLang="zh-CN" b="0" i="0" smtClean="0">
                            <a:latin typeface="Cambria Math" panose="02040503050406030204" pitchFamily="18" charset="0"/>
                          </a:rPr>
                          <m:t>2</m:t>
                        </m:r>
                      </m:e>
                      <m:sup>
                        <m:sSup>
                          <m:sSupPr>
                            <m:ctrlPr>
                              <a:rPr lang="en-US" altLang="zh-CN" b="0" i="0" smtClean="0">
                                <a:latin typeface="Cambria Math" panose="02040503050406030204" pitchFamily="18" charset="0"/>
                              </a:rPr>
                            </m:ctrlPr>
                          </m:sSupPr>
                          <m:e>
                            <m:r>
                              <a:rPr lang="en-US" altLang="zh-CN" b="0" i="0" smtClean="0">
                                <a:latin typeface="Cambria Math" panose="02040503050406030204" pitchFamily="18" charset="0"/>
                              </a:rPr>
                              <m:t>2</m:t>
                            </m:r>
                          </m:e>
                          <m:sup>
                            <m:r>
                              <a:rPr lang="en-US" altLang="zh-CN" b="0" i="1" smtClean="0">
                                <a:latin typeface="Cambria Math" panose="02040503050406030204" pitchFamily="18" charset="0"/>
                              </a:rPr>
                              <m:t>𝑒</m:t>
                            </m:r>
                            <m:r>
                              <a:rPr lang="en-US" altLang="zh-CN" b="0" i="1" smtClean="0">
                                <a:latin typeface="Cambria Math" panose="02040503050406030204" pitchFamily="18" charset="0"/>
                              </a:rPr>
                              <m:t>−1</m:t>
                            </m:r>
                          </m:sup>
                        </m:sSup>
                        <m:r>
                          <a:rPr lang="en-US" altLang="zh-CN" b="0" i="0" smtClean="0">
                            <a:latin typeface="Cambria Math" panose="02040503050406030204" pitchFamily="18" charset="0"/>
                          </a:rPr>
                          <m:t>−1</m:t>
                        </m:r>
                      </m:sup>
                    </m:sSup>
                    <m:r>
                      <a:rPr lang="en-US" altLang="zh-CN" b="0" i="0" smtClean="0">
                        <a:latin typeface="Cambria Math" panose="02040503050406030204" pitchFamily="18" charset="0"/>
                      </a:rPr>
                      <m:t>∗(</m:t>
                    </m:r>
                    <m:r>
                      <a:rPr lang="en-US" altLang="zh-CN" b="0" i="1" smtClean="0">
                        <a:latin typeface="Cambria Math" panose="02040503050406030204" pitchFamily="18" charset="0"/>
                      </a:rPr>
                      <m:t>2</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p>
                    </m:sSup>
                    <m:r>
                      <a:rPr lang="en-US" altLang="zh-CN" b="0" i="1" smtClean="0">
                        <a:latin typeface="Cambria Math" panose="02040503050406030204" pitchFamily="18" charset="0"/>
                      </a:rPr>
                      <m:t>)</m:t>
                    </m:r>
                  </m:oMath>
                </a14:m>
                <a:endParaRPr lang="zh-CN" altLang="en-US" dirty="0"/>
              </a:p>
            </p:txBody>
          </p:sp>
        </mc:Choice>
        <mc:Fallback>
          <p:sp>
            <p:nvSpPr>
              <p:cNvPr id="178" name="文本框 177">
                <a:extLst>
                  <a:ext uri="{FF2B5EF4-FFF2-40B4-BE49-F238E27FC236}">
                    <a16:creationId xmlns:a16="http://schemas.microsoft.com/office/drawing/2014/main" id="{47DADC49-248A-4E42-9752-4D8CC10429E9}"/>
                  </a:ext>
                </a:extLst>
              </p:cNvPr>
              <p:cNvSpPr txBox="1">
                <a:spLocks noRot="1" noChangeAspect="1" noMove="1" noResize="1" noEditPoints="1" noAdjustHandles="1" noChangeArrowheads="1" noChangeShapeType="1" noTextEdit="1"/>
              </p:cNvSpPr>
              <p:nvPr/>
            </p:nvSpPr>
            <p:spPr>
              <a:xfrm>
                <a:off x="8002668" y="3778564"/>
                <a:ext cx="3031727" cy="406522"/>
              </a:xfrm>
              <a:prstGeom prst="rect">
                <a:avLst/>
              </a:prstGeom>
              <a:blipFill>
                <a:blip r:embed="rId2"/>
                <a:stretch>
                  <a:fillRect l="-1811" b="-22388"/>
                </a:stretch>
              </a:blipFill>
            </p:spPr>
            <p:txBody>
              <a:bodyPr/>
              <a:lstStyle/>
              <a:p>
                <a:r>
                  <a:rPr lang="zh-CN" altLang="en-US">
                    <a:noFill/>
                  </a:rPr>
                  <a:t> </a:t>
                </a:r>
              </a:p>
            </p:txBody>
          </p:sp>
        </mc:Fallback>
      </mc:AlternateContent>
      <p:sp>
        <p:nvSpPr>
          <p:cNvPr id="179" name="文本框 178">
            <a:extLst>
              <a:ext uri="{FF2B5EF4-FFF2-40B4-BE49-F238E27FC236}">
                <a16:creationId xmlns:a16="http://schemas.microsoft.com/office/drawing/2014/main" id="{AF7BA37D-DAB5-4571-99BE-8F2BBD01D8E7}"/>
              </a:ext>
            </a:extLst>
          </p:cNvPr>
          <p:cNvSpPr txBox="1"/>
          <p:nvPr/>
        </p:nvSpPr>
        <p:spPr>
          <a:xfrm>
            <a:off x="7958019" y="4951053"/>
            <a:ext cx="1455848" cy="369332"/>
          </a:xfrm>
          <a:prstGeom prst="rect">
            <a:avLst/>
          </a:prstGeom>
          <a:noFill/>
        </p:spPr>
        <p:txBody>
          <a:bodyPr wrap="none" rtlCol="0">
            <a:spAutoFit/>
          </a:bodyPr>
          <a:lstStyle/>
          <a:p>
            <a:r>
              <a:rPr lang="zh-CN" altLang="en-US" dirty="0"/>
              <a:t>下溢出 </a:t>
            </a:r>
            <a:r>
              <a:rPr lang="en-US" altLang="zh-CN" dirty="0"/>
              <a:t>-&gt; 0 </a:t>
            </a:r>
            <a:endParaRPr lang="zh-CN" altLang="en-US" dirty="0"/>
          </a:p>
        </p:txBody>
      </p:sp>
    </p:spTree>
    <p:extLst>
      <p:ext uri="{BB962C8B-B14F-4D97-AF65-F5344CB8AC3E}">
        <p14:creationId xmlns:p14="http://schemas.microsoft.com/office/powerpoint/2010/main" val="306895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B0315-6CE5-4C66-AF78-8895558E6499}"/>
              </a:ext>
            </a:extLst>
          </p:cNvPr>
          <p:cNvSpPr>
            <a:spLocks noGrp="1"/>
          </p:cNvSpPr>
          <p:nvPr>
            <p:ph type="title"/>
          </p:nvPr>
        </p:nvSpPr>
        <p:spPr/>
        <p:txBody>
          <a:bodyPr/>
          <a:lstStyle/>
          <a:p>
            <a:r>
              <a:rPr lang="zh-CN" altLang="en-US" dirty="0"/>
              <a:t>题目</a:t>
            </a:r>
            <a:r>
              <a:rPr lang="en-US" altLang="zh-CN" dirty="0"/>
              <a:t>3</a:t>
            </a:r>
            <a:r>
              <a:rPr lang="zh-CN" altLang="en-US" dirty="0"/>
              <a:t>：低位宽的浮点数的四则运算</a:t>
            </a:r>
          </a:p>
        </p:txBody>
      </p:sp>
      <p:sp>
        <p:nvSpPr>
          <p:cNvPr id="3" name="内容占位符 2">
            <a:extLst>
              <a:ext uri="{FF2B5EF4-FFF2-40B4-BE49-F238E27FC236}">
                <a16:creationId xmlns:a16="http://schemas.microsoft.com/office/drawing/2014/main" id="{880AD33A-0060-42EF-9314-EFFF8968FA2E}"/>
              </a:ext>
            </a:extLst>
          </p:cNvPr>
          <p:cNvSpPr>
            <a:spLocks noGrp="1"/>
          </p:cNvSpPr>
          <p:nvPr>
            <p:ph idx="1"/>
          </p:nvPr>
        </p:nvSpPr>
        <p:spPr/>
        <p:txBody>
          <a:bodyPr/>
          <a:lstStyle/>
          <a:p>
            <a:r>
              <a:rPr lang="zh-CN" altLang="en-US" dirty="0"/>
              <a:t>两种实现思路：</a:t>
            </a:r>
            <a:endParaRPr lang="en-US" altLang="zh-CN" dirty="0"/>
          </a:p>
          <a:p>
            <a:pPr lvl="1"/>
            <a:r>
              <a:rPr lang="en-US" altLang="zh-CN" dirty="0"/>
              <a:t>1. </a:t>
            </a:r>
            <a:r>
              <a:rPr lang="zh-CN" altLang="en-US" dirty="0"/>
              <a:t>将上述题目中量化的结果存储为低位宽的二进制编码并进行新的四则运算，其运算规则和之前整型指令计算浮点数的四则运算规则类似，只是规格化和位宽可以降低。</a:t>
            </a:r>
            <a:endParaRPr lang="en-US" altLang="zh-CN" dirty="0"/>
          </a:p>
          <a:p>
            <a:pPr lvl="1"/>
            <a:r>
              <a:rPr lang="en-US" altLang="zh-CN" dirty="0"/>
              <a:t>2.</a:t>
            </a:r>
            <a:r>
              <a:rPr lang="zh-CN" altLang="en-US" dirty="0"/>
              <a:t> 将量化后的值填充为</a:t>
            </a:r>
            <a:r>
              <a:rPr lang="en-US" altLang="zh-CN" dirty="0"/>
              <a:t>8</a:t>
            </a:r>
            <a:r>
              <a:rPr lang="zh-CN" altLang="en-US" dirty="0"/>
              <a:t>位指数和</a:t>
            </a:r>
            <a:r>
              <a:rPr lang="en-US" altLang="zh-CN" dirty="0"/>
              <a:t>23</a:t>
            </a:r>
            <a:r>
              <a:rPr lang="zh-CN" altLang="en-US" dirty="0"/>
              <a:t>位尾数，可以直接复用之前的使用整型指令计算浮点数的四则运算函数，必须要做任何更改。</a:t>
            </a:r>
          </a:p>
        </p:txBody>
      </p:sp>
      <p:sp>
        <p:nvSpPr>
          <p:cNvPr id="4" name="日期占位符 3">
            <a:extLst>
              <a:ext uri="{FF2B5EF4-FFF2-40B4-BE49-F238E27FC236}">
                <a16:creationId xmlns:a16="http://schemas.microsoft.com/office/drawing/2014/main" id="{20C6F0AA-91E4-4533-862B-08FFFCB3105B}"/>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61C4D007-7F26-4B3E-899C-7E6DC7191CCB}"/>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7CC059D5-B2F4-4E7E-8F8E-933D3FA88E7B}"/>
              </a:ext>
            </a:extLst>
          </p:cNvPr>
          <p:cNvSpPr>
            <a:spLocks noGrp="1"/>
          </p:cNvSpPr>
          <p:nvPr>
            <p:ph type="sldNum" sz="quarter" idx="12"/>
          </p:nvPr>
        </p:nvSpPr>
        <p:spPr/>
        <p:txBody>
          <a:bodyPr/>
          <a:lstStyle/>
          <a:p>
            <a:fld id="{FCFDD3C4-94A6-478E-B255-076A99AD1EDC}" type="slidenum">
              <a:rPr lang="zh-CN" altLang="en-US" smtClean="0"/>
              <a:t>7</a:t>
            </a:fld>
            <a:endParaRPr lang="zh-CN" altLang="en-US"/>
          </a:p>
        </p:txBody>
      </p:sp>
    </p:spTree>
    <p:extLst>
      <p:ext uri="{BB962C8B-B14F-4D97-AF65-F5344CB8AC3E}">
        <p14:creationId xmlns:p14="http://schemas.microsoft.com/office/powerpoint/2010/main" val="54908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C7A95-6B47-4D9E-B621-6C678BF08ACF}"/>
              </a:ext>
            </a:extLst>
          </p:cNvPr>
          <p:cNvSpPr>
            <a:spLocks noGrp="1"/>
          </p:cNvSpPr>
          <p:nvPr>
            <p:ph type="title"/>
          </p:nvPr>
        </p:nvSpPr>
        <p:spPr/>
        <p:txBody>
          <a:bodyPr>
            <a:normAutofit/>
          </a:bodyPr>
          <a:lstStyle/>
          <a:p>
            <a:r>
              <a:rPr lang="zh-CN" altLang="en-US" dirty="0"/>
              <a:t>题目</a:t>
            </a:r>
            <a:r>
              <a:rPr lang="en-US" altLang="zh-CN" dirty="0"/>
              <a:t>4</a:t>
            </a:r>
            <a:r>
              <a:rPr lang="zh-CN" altLang="en-US" dirty="0"/>
              <a:t>：</a:t>
            </a:r>
            <a:r>
              <a:rPr lang="zh-CN" altLang="en-US" b="0" i="0" dirty="0">
                <a:effectLst/>
                <a:latin typeface="-apple-system"/>
              </a:rPr>
              <a:t>动态数组拼接与合并</a:t>
            </a:r>
            <a:endParaRPr lang="zh-CN" altLang="en-US" dirty="0"/>
          </a:p>
        </p:txBody>
      </p:sp>
      <p:sp>
        <p:nvSpPr>
          <p:cNvPr id="3" name="内容占位符 2">
            <a:extLst>
              <a:ext uri="{FF2B5EF4-FFF2-40B4-BE49-F238E27FC236}">
                <a16:creationId xmlns:a16="http://schemas.microsoft.com/office/drawing/2014/main" id="{E7CD6CBF-125C-4F46-A5BE-35173B3B72FB}"/>
              </a:ext>
            </a:extLst>
          </p:cNvPr>
          <p:cNvSpPr>
            <a:spLocks noGrp="1"/>
          </p:cNvSpPr>
          <p:nvPr>
            <p:ph idx="1"/>
          </p:nvPr>
        </p:nvSpPr>
        <p:spPr>
          <a:xfrm>
            <a:off x="114300" y="1066799"/>
            <a:ext cx="11976100" cy="5654675"/>
          </a:xfrm>
        </p:spPr>
        <p:txBody>
          <a:bodyPr>
            <a:normAutofit/>
          </a:bodyPr>
          <a:lstStyle/>
          <a:p>
            <a:pPr algn="l"/>
            <a:r>
              <a:rPr lang="zh-CN" altLang="en-US" dirty="0"/>
              <a:t>题目：</a:t>
            </a:r>
            <a:endParaRPr lang="en-US" altLang="zh-CN" dirty="0"/>
          </a:p>
          <a:p>
            <a:pPr lvl="1"/>
            <a:r>
              <a:rPr lang="zh-CN" altLang="en-US" b="0" i="0" dirty="0">
                <a:effectLst/>
                <a:latin typeface="-apple-system"/>
              </a:rPr>
              <a:t>实现一个动态数组类，并实现函数用于拼接和合并（先排序再合并）任何两个动态数组对象，要求重载</a:t>
            </a:r>
            <a:r>
              <a:rPr lang="en-US" altLang="zh-CN" b="0" i="0" dirty="0">
                <a:effectLst/>
                <a:latin typeface="-apple-system"/>
              </a:rPr>
              <a:t>+</a:t>
            </a:r>
            <a:r>
              <a:rPr lang="zh-CN" altLang="en-US" b="0" i="0" dirty="0">
                <a:effectLst/>
                <a:latin typeface="-apple-system"/>
              </a:rPr>
              <a:t>和</a:t>
            </a:r>
            <a:r>
              <a:rPr lang="en-US" altLang="zh-CN" b="0" i="0" dirty="0">
                <a:effectLst/>
                <a:latin typeface="-apple-system"/>
              </a:rPr>
              <a:t>||</a:t>
            </a:r>
            <a:r>
              <a:rPr lang="zh-CN" altLang="en-US" b="0" i="0" dirty="0">
                <a:effectLst/>
                <a:latin typeface="-apple-system"/>
              </a:rPr>
              <a:t>来实现</a:t>
            </a:r>
            <a:endParaRPr lang="en-US" altLang="zh-CN" b="0" i="0" dirty="0">
              <a:effectLst/>
              <a:latin typeface="-apple-system"/>
            </a:endParaRPr>
          </a:p>
          <a:p>
            <a:r>
              <a:rPr lang="zh-CN" altLang="en-US" b="0" i="0" dirty="0">
                <a:effectLst/>
                <a:latin typeface="-apple-system"/>
              </a:rPr>
              <a:t>思路：</a:t>
            </a:r>
            <a:endParaRPr lang="en-US" altLang="zh-CN" b="0" i="0" dirty="0">
              <a:effectLst/>
              <a:latin typeface="-apple-system"/>
            </a:endParaRPr>
          </a:p>
          <a:p>
            <a:pPr lvl="1"/>
            <a:r>
              <a:rPr lang="zh-CN" altLang="en-US" b="0" i="0" dirty="0">
                <a:effectLst/>
                <a:latin typeface="-apple-system"/>
              </a:rPr>
              <a:t>首先需要构建动态数组类的数据区域：</a:t>
            </a:r>
            <a:endParaRPr lang="en-US" altLang="zh-CN" b="0" i="0" dirty="0">
              <a:effectLst/>
              <a:latin typeface="-apple-system"/>
            </a:endParaRPr>
          </a:p>
          <a:p>
            <a:pPr lvl="2"/>
            <a:r>
              <a:rPr lang="en-US" altLang="zh-CN" b="0" i="0" dirty="0">
                <a:effectLst/>
                <a:latin typeface="-apple-system"/>
              </a:rPr>
              <a:t>    int* </a:t>
            </a:r>
            <a:r>
              <a:rPr lang="en-US" altLang="zh-CN" b="0" i="0" dirty="0" err="1">
                <a:effectLst/>
                <a:latin typeface="-apple-system"/>
              </a:rPr>
              <a:t>arr</a:t>
            </a:r>
            <a:r>
              <a:rPr lang="en-US" altLang="zh-CN" b="0" i="0" dirty="0">
                <a:effectLst/>
                <a:latin typeface="-apple-system"/>
              </a:rPr>
              <a:t>;  </a:t>
            </a:r>
            <a:r>
              <a:rPr lang="zh-CN" altLang="en-US" b="0" i="0" dirty="0">
                <a:effectLst/>
                <a:latin typeface="-apple-system"/>
              </a:rPr>
              <a:t>动态数据</a:t>
            </a:r>
            <a:endParaRPr lang="en-US" altLang="zh-CN" b="0" i="0" dirty="0">
              <a:effectLst/>
              <a:latin typeface="-apple-system"/>
            </a:endParaRPr>
          </a:p>
          <a:p>
            <a:pPr lvl="2"/>
            <a:r>
              <a:rPr lang="en-US" altLang="zh-CN" b="0" i="0" dirty="0">
                <a:effectLst/>
                <a:latin typeface="-apple-system"/>
              </a:rPr>
              <a:t>    int size;   </a:t>
            </a:r>
            <a:r>
              <a:rPr lang="zh-CN" altLang="en-US" b="0" i="0" dirty="0">
                <a:effectLst/>
                <a:latin typeface="-apple-system"/>
              </a:rPr>
              <a:t>实际数据的数量</a:t>
            </a:r>
            <a:endParaRPr lang="en-US" altLang="zh-CN" b="0" i="0" dirty="0">
              <a:effectLst/>
              <a:latin typeface="-apple-system"/>
            </a:endParaRPr>
          </a:p>
          <a:p>
            <a:pPr lvl="2"/>
            <a:r>
              <a:rPr lang="en-US" altLang="zh-CN" b="0" i="0" dirty="0">
                <a:effectLst/>
                <a:latin typeface="-apple-system"/>
              </a:rPr>
              <a:t>    float Scaling = 1.5;  </a:t>
            </a:r>
            <a:r>
              <a:rPr lang="zh-CN" altLang="en-US" b="0" i="0" dirty="0">
                <a:effectLst/>
                <a:latin typeface="-apple-system"/>
              </a:rPr>
              <a:t>动态增长的倍率</a:t>
            </a:r>
            <a:endParaRPr lang="en-US" altLang="zh-CN" b="0" i="0" dirty="0">
              <a:effectLst/>
              <a:latin typeface="-apple-system"/>
            </a:endParaRPr>
          </a:p>
          <a:p>
            <a:pPr lvl="2"/>
            <a:r>
              <a:rPr lang="en-US" altLang="zh-CN" b="0" i="0" dirty="0">
                <a:effectLst/>
                <a:latin typeface="-apple-system"/>
              </a:rPr>
              <a:t>    int capacity = 10;   </a:t>
            </a:r>
            <a:r>
              <a:rPr lang="zh-CN" altLang="en-US" b="0" i="0" dirty="0">
                <a:effectLst/>
                <a:latin typeface="-apple-system"/>
              </a:rPr>
              <a:t>可存储的最大数据数量</a:t>
            </a:r>
            <a:endParaRPr lang="en-US" altLang="zh-CN" b="0" i="0" dirty="0">
              <a:effectLst/>
              <a:latin typeface="-apple-system"/>
            </a:endParaRPr>
          </a:p>
          <a:p>
            <a:pPr lvl="2"/>
            <a:r>
              <a:rPr lang="en-US" altLang="zh-CN" b="0" i="0" dirty="0">
                <a:effectLst/>
                <a:latin typeface="-apple-system"/>
              </a:rPr>
              <a:t>    int id;  </a:t>
            </a:r>
            <a:r>
              <a:rPr lang="zh-CN" altLang="en-US" b="0" i="0" dirty="0">
                <a:effectLst/>
                <a:latin typeface="-apple-system"/>
              </a:rPr>
              <a:t>标志不同对象的</a:t>
            </a:r>
            <a:r>
              <a:rPr lang="en-US" altLang="zh-CN" b="0" i="0" dirty="0">
                <a:effectLst/>
                <a:latin typeface="-apple-system"/>
              </a:rPr>
              <a:t>id  </a:t>
            </a:r>
          </a:p>
          <a:p>
            <a:pPr lvl="2"/>
            <a:r>
              <a:rPr lang="en-US" altLang="zh-CN" b="0" i="0" dirty="0">
                <a:effectLst/>
                <a:latin typeface="-apple-system"/>
              </a:rPr>
              <a:t>    static int </a:t>
            </a:r>
            <a:r>
              <a:rPr lang="en-US" altLang="zh-CN" b="0" i="0" dirty="0" err="1">
                <a:effectLst/>
                <a:latin typeface="-apple-system"/>
              </a:rPr>
              <a:t>array_id</a:t>
            </a:r>
            <a:r>
              <a:rPr lang="en-US" altLang="zh-CN" b="0" i="0" dirty="0">
                <a:effectLst/>
                <a:latin typeface="-apple-system"/>
              </a:rPr>
              <a:t>; </a:t>
            </a:r>
            <a:r>
              <a:rPr lang="zh-CN" altLang="en-US" b="0" i="0" dirty="0">
                <a:effectLst/>
                <a:latin typeface="-apple-system"/>
              </a:rPr>
              <a:t>共享的静态</a:t>
            </a:r>
            <a:r>
              <a:rPr lang="en-US" altLang="zh-CN" b="0" i="0" dirty="0">
                <a:effectLst/>
                <a:latin typeface="-apple-system"/>
              </a:rPr>
              <a:t>id</a:t>
            </a:r>
            <a:r>
              <a:rPr lang="zh-CN" altLang="en-US" b="0" i="0" dirty="0">
                <a:effectLst/>
                <a:latin typeface="-apple-system"/>
              </a:rPr>
              <a:t>，用来全局计数生成了多少对象</a:t>
            </a:r>
            <a:endParaRPr lang="en-US" altLang="zh-CN" b="0" i="0" dirty="0">
              <a:effectLst/>
              <a:latin typeface="-apple-system"/>
            </a:endParaRPr>
          </a:p>
          <a:p>
            <a:pPr lvl="1"/>
            <a:r>
              <a:rPr lang="zh-CN" altLang="en-US" b="0" i="0" dirty="0">
                <a:effectLst/>
                <a:latin typeface="-apple-system"/>
              </a:rPr>
              <a:t>需要实现哪些函数：</a:t>
            </a:r>
            <a:endParaRPr lang="en-US" altLang="zh-CN" b="0" i="0" dirty="0">
              <a:effectLst/>
              <a:latin typeface="-apple-system"/>
            </a:endParaRPr>
          </a:p>
          <a:p>
            <a:pPr lvl="2"/>
            <a:r>
              <a:rPr lang="zh-CN" altLang="en-US" b="0" i="0" dirty="0">
                <a:effectLst/>
                <a:latin typeface="-apple-system"/>
              </a:rPr>
              <a:t>构造函数：空构造函数、常规构造函数、拷贝构造函数（深拷贝）</a:t>
            </a:r>
            <a:endParaRPr lang="en-US" altLang="zh-CN" b="0" i="0" dirty="0">
              <a:effectLst/>
              <a:latin typeface="-apple-system"/>
            </a:endParaRPr>
          </a:p>
          <a:p>
            <a:pPr lvl="2"/>
            <a:r>
              <a:rPr lang="zh-CN" altLang="en-US" b="0" i="0" dirty="0">
                <a:effectLst/>
                <a:latin typeface="-apple-system"/>
              </a:rPr>
              <a:t>析构函数</a:t>
            </a:r>
            <a:r>
              <a:rPr lang="en-US" altLang="zh-CN" b="0" i="0" dirty="0">
                <a:effectLst/>
                <a:latin typeface="-apple-system"/>
              </a:rPr>
              <a:t> </a:t>
            </a:r>
            <a:r>
              <a:rPr lang="zh-CN" altLang="en-US" b="0" i="0" dirty="0">
                <a:effectLst/>
                <a:latin typeface="-apple-system"/>
              </a:rPr>
              <a:t>：释放动态内存</a:t>
            </a:r>
            <a:endParaRPr lang="en-US" altLang="zh-CN" b="0" i="0" dirty="0">
              <a:effectLst/>
              <a:latin typeface="-apple-system"/>
            </a:endParaRPr>
          </a:p>
          <a:p>
            <a:pPr lvl="2"/>
            <a:r>
              <a:rPr lang="zh-CN" altLang="en-US" b="0" i="0" dirty="0">
                <a:effectLst/>
                <a:latin typeface="-apple-system"/>
              </a:rPr>
              <a:t>运算符重载：</a:t>
            </a:r>
            <a:r>
              <a:rPr lang="en-US" altLang="zh-CN" b="0" i="0" dirty="0">
                <a:effectLst/>
                <a:latin typeface="-apple-system"/>
              </a:rPr>
              <a:t>=</a:t>
            </a:r>
            <a:r>
              <a:rPr lang="zh-CN" altLang="en-US" b="0" i="0" dirty="0">
                <a:effectLst/>
                <a:latin typeface="-apple-system"/>
              </a:rPr>
              <a:t>赋值运算符（深拷贝）、</a:t>
            </a:r>
            <a:r>
              <a:rPr lang="en-US" altLang="zh-CN" b="0" i="0" dirty="0">
                <a:effectLst/>
                <a:latin typeface="-apple-system"/>
              </a:rPr>
              <a:t> +</a:t>
            </a:r>
            <a:r>
              <a:rPr lang="zh-CN" altLang="en-US" b="0" i="0" dirty="0">
                <a:effectLst/>
                <a:latin typeface="-apple-system"/>
              </a:rPr>
              <a:t>和</a:t>
            </a:r>
            <a:r>
              <a:rPr lang="en-US" altLang="zh-CN" b="0" i="0" dirty="0">
                <a:effectLst/>
                <a:latin typeface="-apple-system"/>
              </a:rPr>
              <a:t>||</a:t>
            </a:r>
            <a:r>
              <a:rPr lang="zh-CN" altLang="en-US" b="0" i="0" dirty="0">
                <a:effectLst/>
                <a:latin typeface="-apple-system"/>
              </a:rPr>
              <a:t>运算符、</a:t>
            </a:r>
            <a:r>
              <a:rPr lang="en-US" altLang="zh-CN" dirty="0">
                <a:latin typeface="-apple-system"/>
              </a:rPr>
              <a:t>[]</a:t>
            </a:r>
            <a:r>
              <a:rPr lang="zh-CN" altLang="en-US" dirty="0">
                <a:latin typeface="-apple-system"/>
              </a:rPr>
              <a:t>运算符（返回引用）</a:t>
            </a:r>
            <a:endParaRPr lang="zh-CN" altLang="en-US" b="0" i="0" dirty="0">
              <a:effectLst/>
              <a:latin typeface="-apple-system"/>
            </a:endParaRPr>
          </a:p>
          <a:p>
            <a:endParaRPr lang="zh-CN" altLang="en-US" dirty="0"/>
          </a:p>
        </p:txBody>
      </p:sp>
      <p:sp>
        <p:nvSpPr>
          <p:cNvPr id="4" name="日期占位符 3">
            <a:extLst>
              <a:ext uri="{FF2B5EF4-FFF2-40B4-BE49-F238E27FC236}">
                <a16:creationId xmlns:a16="http://schemas.microsoft.com/office/drawing/2014/main" id="{3EF56357-0A8F-439E-AAAE-093ECC659C9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5AFC6FC-3DF7-4D9E-8257-F9DF845D91E3}"/>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AC289FF-BCFF-4F1B-A6F4-BD4FE562BFDA}"/>
              </a:ext>
            </a:extLst>
          </p:cNvPr>
          <p:cNvSpPr>
            <a:spLocks noGrp="1"/>
          </p:cNvSpPr>
          <p:nvPr>
            <p:ph type="sldNum" sz="quarter" idx="12"/>
          </p:nvPr>
        </p:nvSpPr>
        <p:spPr/>
        <p:txBody>
          <a:bodyPr/>
          <a:lstStyle/>
          <a:p>
            <a:fld id="{FCFDD3C4-94A6-478E-B255-076A99AD1EDC}" type="slidenum">
              <a:rPr lang="zh-CN" altLang="en-US" smtClean="0"/>
              <a:t>8</a:t>
            </a:fld>
            <a:endParaRPr lang="zh-CN" altLang="en-US"/>
          </a:p>
        </p:txBody>
      </p:sp>
    </p:spTree>
    <p:extLst>
      <p:ext uri="{BB962C8B-B14F-4D97-AF65-F5344CB8AC3E}">
        <p14:creationId xmlns:p14="http://schemas.microsoft.com/office/powerpoint/2010/main" val="291309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C7A95-6B47-4D9E-B621-6C678BF08ACF}"/>
              </a:ext>
            </a:extLst>
          </p:cNvPr>
          <p:cNvSpPr>
            <a:spLocks noGrp="1"/>
          </p:cNvSpPr>
          <p:nvPr>
            <p:ph type="title"/>
          </p:nvPr>
        </p:nvSpPr>
        <p:spPr/>
        <p:txBody>
          <a:bodyPr>
            <a:normAutofit/>
          </a:bodyPr>
          <a:lstStyle/>
          <a:p>
            <a:r>
              <a:rPr lang="zh-CN" altLang="en-US" dirty="0"/>
              <a:t>题目</a:t>
            </a:r>
            <a:r>
              <a:rPr lang="en-US" altLang="zh-CN" dirty="0"/>
              <a:t>4</a:t>
            </a:r>
            <a:r>
              <a:rPr lang="zh-CN" altLang="en-US" dirty="0"/>
              <a:t>：</a:t>
            </a:r>
            <a:r>
              <a:rPr lang="zh-CN" altLang="en-US" b="0" i="0" dirty="0">
                <a:effectLst/>
                <a:latin typeface="-apple-system"/>
              </a:rPr>
              <a:t>动态数组拼接与合并</a:t>
            </a:r>
            <a:endParaRPr lang="zh-CN" altLang="en-US" dirty="0"/>
          </a:p>
        </p:txBody>
      </p:sp>
      <p:sp>
        <p:nvSpPr>
          <p:cNvPr id="3" name="内容占位符 2">
            <a:extLst>
              <a:ext uri="{FF2B5EF4-FFF2-40B4-BE49-F238E27FC236}">
                <a16:creationId xmlns:a16="http://schemas.microsoft.com/office/drawing/2014/main" id="{E7CD6CBF-125C-4F46-A5BE-35173B3B72FB}"/>
              </a:ext>
            </a:extLst>
          </p:cNvPr>
          <p:cNvSpPr>
            <a:spLocks noGrp="1"/>
          </p:cNvSpPr>
          <p:nvPr>
            <p:ph idx="1"/>
          </p:nvPr>
        </p:nvSpPr>
        <p:spPr>
          <a:xfrm>
            <a:off x="114300" y="1066799"/>
            <a:ext cx="11976100" cy="5654675"/>
          </a:xfrm>
        </p:spPr>
        <p:txBody>
          <a:bodyPr>
            <a:normAutofit/>
          </a:bodyPr>
          <a:lstStyle/>
          <a:p>
            <a:pPr algn="l"/>
            <a:r>
              <a:rPr lang="zh-CN" altLang="en-US" dirty="0"/>
              <a:t>题目：</a:t>
            </a:r>
            <a:endParaRPr lang="en-US" altLang="zh-CN" dirty="0"/>
          </a:p>
          <a:p>
            <a:pPr lvl="1"/>
            <a:r>
              <a:rPr lang="zh-CN" altLang="en-US" b="0" i="0" dirty="0">
                <a:effectLst/>
                <a:latin typeface="-apple-system"/>
              </a:rPr>
              <a:t>实现一个动态数组类，并实现函数用于拼接和合并（先排序再合并）任何两个动态数组对象，要求重载</a:t>
            </a:r>
            <a:r>
              <a:rPr lang="en-US" altLang="zh-CN" b="0" i="0" dirty="0">
                <a:effectLst/>
                <a:latin typeface="-apple-system"/>
              </a:rPr>
              <a:t>+</a:t>
            </a:r>
            <a:r>
              <a:rPr lang="zh-CN" altLang="en-US" b="0" i="0" dirty="0">
                <a:effectLst/>
                <a:latin typeface="-apple-system"/>
              </a:rPr>
              <a:t>和</a:t>
            </a:r>
            <a:r>
              <a:rPr lang="en-US" altLang="zh-CN" b="0" i="0" dirty="0">
                <a:effectLst/>
                <a:latin typeface="-apple-system"/>
              </a:rPr>
              <a:t>||</a:t>
            </a:r>
            <a:r>
              <a:rPr lang="zh-CN" altLang="en-US" b="0" i="0" dirty="0">
                <a:effectLst/>
                <a:latin typeface="-apple-system"/>
              </a:rPr>
              <a:t>来实现</a:t>
            </a:r>
            <a:endParaRPr lang="en-US" altLang="zh-CN" b="0" i="0" dirty="0">
              <a:effectLst/>
              <a:latin typeface="-apple-system"/>
            </a:endParaRPr>
          </a:p>
          <a:p>
            <a:r>
              <a:rPr lang="zh-CN" altLang="en-US" b="0" i="0" dirty="0">
                <a:effectLst/>
                <a:latin typeface="-apple-system"/>
              </a:rPr>
              <a:t>思路：</a:t>
            </a:r>
            <a:endParaRPr lang="en-US" altLang="zh-CN" b="0" i="0" dirty="0">
              <a:effectLst/>
              <a:latin typeface="-apple-system"/>
            </a:endParaRPr>
          </a:p>
          <a:p>
            <a:pPr lvl="1"/>
            <a:r>
              <a:rPr lang="zh-CN" altLang="en-US" b="0" i="0" dirty="0">
                <a:effectLst/>
                <a:latin typeface="-apple-system"/>
              </a:rPr>
              <a:t>首先需要构建动态数组类的数据区域：</a:t>
            </a:r>
            <a:endParaRPr lang="en-US" altLang="zh-CN" b="0" i="0" dirty="0">
              <a:effectLst/>
              <a:latin typeface="-apple-system"/>
            </a:endParaRPr>
          </a:p>
          <a:p>
            <a:pPr lvl="2"/>
            <a:r>
              <a:rPr lang="en-US" altLang="zh-CN" b="0" i="0" dirty="0">
                <a:effectLst/>
                <a:latin typeface="-apple-system"/>
              </a:rPr>
              <a:t>    int* </a:t>
            </a:r>
            <a:r>
              <a:rPr lang="en-US" altLang="zh-CN" b="0" i="0" dirty="0" err="1">
                <a:effectLst/>
                <a:latin typeface="-apple-system"/>
              </a:rPr>
              <a:t>arr</a:t>
            </a:r>
            <a:r>
              <a:rPr lang="en-US" altLang="zh-CN" b="0" i="0" dirty="0">
                <a:effectLst/>
                <a:latin typeface="-apple-system"/>
              </a:rPr>
              <a:t>;  </a:t>
            </a:r>
            <a:r>
              <a:rPr lang="zh-CN" altLang="en-US" b="0" i="0" dirty="0">
                <a:effectLst/>
                <a:latin typeface="-apple-system"/>
              </a:rPr>
              <a:t>动态数据</a:t>
            </a:r>
            <a:endParaRPr lang="en-US" altLang="zh-CN" b="0" i="0" dirty="0">
              <a:effectLst/>
              <a:latin typeface="-apple-system"/>
            </a:endParaRPr>
          </a:p>
          <a:p>
            <a:pPr lvl="2"/>
            <a:r>
              <a:rPr lang="en-US" altLang="zh-CN" b="0" i="0" dirty="0">
                <a:effectLst/>
                <a:latin typeface="-apple-system"/>
              </a:rPr>
              <a:t>    int size;   </a:t>
            </a:r>
            <a:r>
              <a:rPr lang="zh-CN" altLang="en-US" b="0" i="0" dirty="0">
                <a:effectLst/>
                <a:latin typeface="-apple-system"/>
              </a:rPr>
              <a:t>实际数据的数量</a:t>
            </a:r>
            <a:endParaRPr lang="en-US" altLang="zh-CN" b="0" i="0" dirty="0">
              <a:effectLst/>
              <a:latin typeface="-apple-system"/>
            </a:endParaRPr>
          </a:p>
          <a:p>
            <a:pPr lvl="2"/>
            <a:r>
              <a:rPr lang="en-US" altLang="zh-CN" b="0" i="0" dirty="0">
                <a:effectLst/>
                <a:latin typeface="-apple-system"/>
              </a:rPr>
              <a:t>    float Scaling = 1.5;  </a:t>
            </a:r>
            <a:r>
              <a:rPr lang="zh-CN" altLang="en-US" b="0" i="0" dirty="0">
                <a:effectLst/>
                <a:latin typeface="-apple-system"/>
              </a:rPr>
              <a:t>动态增长的倍率</a:t>
            </a:r>
            <a:endParaRPr lang="en-US" altLang="zh-CN" b="0" i="0" dirty="0">
              <a:effectLst/>
              <a:latin typeface="-apple-system"/>
            </a:endParaRPr>
          </a:p>
          <a:p>
            <a:pPr lvl="2"/>
            <a:r>
              <a:rPr lang="en-US" altLang="zh-CN" b="0" i="0" dirty="0">
                <a:effectLst/>
                <a:latin typeface="-apple-system"/>
              </a:rPr>
              <a:t>    int capacity = 10;   </a:t>
            </a:r>
            <a:r>
              <a:rPr lang="zh-CN" altLang="en-US" b="0" i="0" dirty="0">
                <a:effectLst/>
                <a:latin typeface="-apple-system"/>
              </a:rPr>
              <a:t>可存储的最大数据数量</a:t>
            </a:r>
            <a:endParaRPr lang="en-US" altLang="zh-CN" b="0" i="0" dirty="0">
              <a:effectLst/>
              <a:latin typeface="-apple-system"/>
            </a:endParaRPr>
          </a:p>
          <a:p>
            <a:pPr lvl="2"/>
            <a:r>
              <a:rPr lang="en-US" altLang="zh-CN" b="0" i="0" dirty="0">
                <a:effectLst/>
                <a:latin typeface="-apple-system"/>
              </a:rPr>
              <a:t>    int id;  </a:t>
            </a:r>
            <a:r>
              <a:rPr lang="zh-CN" altLang="en-US" b="0" i="0" dirty="0">
                <a:effectLst/>
                <a:latin typeface="-apple-system"/>
              </a:rPr>
              <a:t>标志不同对象的</a:t>
            </a:r>
            <a:r>
              <a:rPr lang="en-US" altLang="zh-CN" b="0" i="0" dirty="0">
                <a:effectLst/>
                <a:latin typeface="-apple-system"/>
              </a:rPr>
              <a:t>id  </a:t>
            </a:r>
          </a:p>
          <a:p>
            <a:pPr lvl="2"/>
            <a:r>
              <a:rPr lang="en-US" altLang="zh-CN" b="0" i="0" dirty="0">
                <a:effectLst/>
                <a:latin typeface="-apple-system"/>
              </a:rPr>
              <a:t>    static int </a:t>
            </a:r>
            <a:r>
              <a:rPr lang="en-US" altLang="zh-CN" b="0" i="0" dirty="0" err="1">
                <a:effectLst/>
                <a:latin typeface="-apple-system"/>
              </a:rPr>
              <a:t>array_id</a:t>
            </a:r>
            <a:r>
              <a:rPr lang="en-US" altLang="zh-CN" b="0" i="0" dirty="0">
                <a:effectLst/>
                <a:latin typeface="-apple-system"/>
              </a:rPr>
              <a:t>; </a:t>
            </a:r>
            <a:r>
              <a:rPr lang="zh-CN" altLang="en-US" b="0" i="0" dirty="0">
                <a:effectLst/>
                <a:latin typeface="-apple-system"/>
              </a:rPr>
              <a:t>共享的静态</a:t>
            </a:r>
            <a:r>
              <a:rPr lang="en-US" altLang="zh-CN" b="0" i="0" dirty="0">
                <a:effectLst/>
                <a:latin typeface="-apple-system"/>
              </a:rPr>
              <a:t>id</a:t>
            </a:r>
            <a:r>
              <a:rPr lang="zh-CN" altLang="en-US" b="0" i="0" dirty="0">
                <a:effectLst/>
                <a:latin typeface="-apple-system"/>
              </a:rPr>
              <a:t>，用来全局计数生成了多少对象</a:t>
            </a:r>
            <a:endParaRPr lang="en-US" altLang="zh-CN" b="0" i="0" dirty="0">
              <a:effectLst/>
              <a:latin typeface="-apple-system"/>
            </a:endParaRPr>
          </a:p>
          <a:p>
            <a:pPr lvl="1"/>
            <a:r>
              <a:rPr lang="zh-CN" altLang="en-US" b="0" i="0" dirty="0">
                <a:effectLst/>
                <a:latin typeface="-apple-system"/>
              </a:rPr>
              <a:t>需要实现哪些函数：</a:t>
            </a:r>
            <a:r>
              <a:rPr lang="en-US" altLang="zh-CN" b="0" i="0" dirty="0">
                <a:effectLst/>
                <a:latin typeface="-apple-system"/>
              </a:rPr>
              <a:t>(</a:t>
            </a:r>
            <a:r>
              <a:rPr lang="zh-CN" altLang="en-US" b="0" i="0" dirty="0">
                <a:effectLst/>
                <a:latin typeface="-apple-system"/>
              </a:rPr>
              <a:t>实现函数时考虑：输入参数是否是引用，返回是否引用</a:t>
            </a:r>
            <a:r>
              <a:rPr lang="en-US" altLang="zh-CN" b="0" i="0" dirty="0">
                <a:effectLst/>
                <a:latin typeface="-apple-system"/>
              </a:rPr>
              <a:t>)</a:t>
            </a:r>
          </a:p>
          <a:p>
            <a:pPr lvl="2"/>
            <a:r>
              <a:rPr lang="zh-CN" altLang="en-US" b="0" i="0" dirty="0">
                <a:effectLst/>
                <a:latin typeface="-apple-system"/>
              </a:rPr>
              <a:t>构造函数：空构造函数、常规构造函数、拷贝构造函数（深拷贝）</a:t>
            </a:r>
            <a:endParaRPr lang="en-US" altLang="zh-CN" b="0" i="0" dirty="0">
              <a:effectLst/>
              <a:latin typeface="-apple-system"/>
            </a:endParaRPr>
          </a:p>
          <a:p>
            <a:pPr lvl="2"/>
            <a:r>
              <a:rPr lang="zh-CN" altLang="en-US" b="0" i="0" dirty="0">
                <a:effectLst/>
                <a:latin typeface="-apple-system"/>
              </a:rPr>
              <a:t>析构函数</a:t>
            </a:r>
            <a:r>
              <a:rPr lang="en-US" altLang="zh-CN" b="0" i="0" dirty="0">
                <a:effectLst/>
                <a:latin typeface="-apple-system"/>
              </a:rPr>
              <a:t> </a:t>
            </a:r>
            <a:r>
              <a:rPr lang="zh-CN" altLang="en-US" b="0" i="0" dirty="0">
                <a:effectLst/>
                <a:latin typeface="-apple-system"/>
              </a:rPr>
              <a:t>：释放动态内存</a:t>
            </a:r>
            <a:endParaRPr lang="en-US" altLang="zh-CN" b="0" i="0" dirty="0">
              <a:effectLst/>
              <a:latin typeface="-apple-system"/>
            </a:endParaRPr>
          </a:p>
          <a:p>
            <a:pPr lvl="2"/>
            <a:r>
              <a:rPr lang="zh-CN" altLang="en-US" b="0" i="0" dirty="0">
                <a:effectLst/>
                <a:latin typeface="-apple-system"/>
              </a:rPr>
              <a:t>运算符重载：</a:t>
            </a:r>
            <a:r>
              <a:rPr lang="en-US" altLang="zh-CN" b="0" i="0" dirty="0">
                <a:effectLst/>
                <a:latin typeface="-apple-system"/>
              </a:rPr>
              <a:t>=</a:t>
            </a:r>
            <a:r>
              <a:rPr lang="zh-CN" altLang="en-US" b="0" i="0" dirty="0">
                <a:effectLst/>
                <a:latin typeface="-apple-system"/>
              </a:rPr>
              <a:t>赋值运算符（深拷贝）、</a:t>
            </a:r>
            <a:r>
              <a:rPr lang="en-US" altLang="zh-CN" b="0" i="0" dirty="0">
                <a:effectLst/>
                <a:latin typeface="-apple-system"/>
              </a:rPr>
              <a:t> +</a:t>
            </a:r>
            <a:r>
              <a:rPr lang="zh-CN" altLang="en-US" b="0" i="0" dirty="0">
                <a:effectLst/>
                <a:latin typeface="-apple-system"/>
              </a:rPr>
              <a:t>和</a:t>
            </a:r>
            <a:r>
              <a:rPr lang="en-US" altLang="zh-CN" b="0" i="0" dirty="0">
                <a:effectLst/>
                <a:latin typeface="-apple-system"/>
              </a:rPr>
              <a:t>||</a:t>
            </a:r>
            <a:r>
              <a:rPr lang="zh-CN" altLang="en-US" b="0" i="0" dirty="0">
                <a:effectLst/>
                <a:latin typeface="-apple-system"/>
              </a:rPr>
              <a:t>运算符、</a:t>
            </a:r>
            <a:r>
              <a:rPr lang="en-US" altLang="zh-CN" dirty="0">
                <a:latin typeface="-apple-system"/>
              </a:rPr>
              <a:t>[]</a:t>
            </a:r>
            <a:r>
              <a:rPr lang="zh-CN" altLang="en-US" dirty="0">
                <a:latin typeface="-apple-system"/>
              </a:rPr>
              <a:t>运算符（返回引用）</a:t>
            </a:r>
            <a:endParaRPr lang="zh-CN" altLang="en-US" b="0" i="0" dirty="0">
              <a:effectLst/>
              <a:latin typeface="-apple-system"/>
            </a:endParaRPr>
          </a:p>
          <a:p>
            <a:endParaRPr lang="zh-CN" altLang="en-US" dirty="0"/>
          </a:p>
        </p:txBody>
      </p:sp>
      <p:sp>
        <p:nvSpPr>
          <p:cNvPr id="4" name="日期占位符 3">
            <a:extLst>
              <a:ext uri="{FF2B5EF4-FFF2-40B4-BE49-F238E27FC236}">
                <a16:creationId xmlns:a16="http://schemas.microsoft.com/office/drawing/2014/main" id="{3EF56357-0A8F-439E-AAAE-093ECC659C96}"/>
              </a:ext>
            </a:extLst>
          </p:cNvPr>
          <p:cNvSpPr>
            <a:spLocks noGrp="1"/>
          </p:cNvSpPr>
          <p:nvPr>
            <p:ph type="dt" sz="half" idx="10"/>
          </p:nvPr>
        </p:nvSpPr>
        <p:spPr/>
        <p:txBody>
          <a:bodyPr/>
          <a:lstStyle/>
          <a:p>
            <a:r>
              <a:rPr lang="en-US" altLang="zh-CN"/>
              <a:t>Nankai University</a:t>
            </a:r>
            <a:endParaRPr lang="zh-CN" altLang="en-US"/>
          </a:p>
        </p:txBody>
      </p:sp>
      <p:sp>
        <p:nvSpPr>
          <p:cNvPr id="5" name="页脚占位符 4">
            <a:extLst>
              <a:ext uri="{FF2B5EF4-FFF2-40B4-BE49-F238E27FC236}">
                <a16:creationId xmlns:a16="http://schemas.microsoft.com/office/drawing/2014/main" id="{15AFC6FC-3DF7-4D9E-8257-F9DF845D91E3}"/>
              </a:ext>
            </a:extLst>
          </p:cNvPr>
          <p:cNvSpPr>
            <a:spLocks noGrp="1"/>
          </p:cNvSpPr>
          <p:nvPr>
            <p:ph type="ftr" sz="quarter" idx="11"/>
          </p:nvPr>
        </p:nvSpPr>
        <p:spPr/>
        <p:txBody>
          <a:bodyPr/>
          <a:lstStyle/>
          <a:p>
            <a:r>
              <a:rPr lang="zh-CN" altLang="en-US"/>
              <a:t>高级程序语言设计</a:t>
            </a:r>
          </a:p>
        </p:txBody>
      </p:sp>
      <p:sp>
        <p:nvSpPr>
          <p:cNvPr id="6" name="灯片编号占位符 5">
            <a:extLst>
              <a:ext uri="{FF2B5EF4-FFF2-40B4-BE49-F238E27FC236}">
                <a16:creationId xmlns:a16="http://schemas.microsoft.com/office/drawing/2014/main" id="{2AC289FF-BCFF-4F1B-A6F4-BD4FE562BFDA}"/>
              </a:ext>
            </a:extLst>
          </p:cNvPr>
          <p:cNvSpPr>
            <a:spLocks noGrp="1"/>
          </p:cNvSpPr>
          <p:nvPr>
            <p:ph type="sldNum" sz="quarter" idx="12"/>
          </p:nvPr>
        </p:nvSpPr>
        <p:spPr/>
        <p:txBody>
          <a:bodyPr/>
          <a:lstStyle/>
          <a:p>
            <a:fld id="{FCFDD3C4-94A6-478E-B255-076A99AD1EDC}" type="slidenum">
              <a:rPr lang="zh-CN" altLang="en-US" smtClean="0"/>
              <a:t>9</a:t>
            </a:fld>
            <a:endParaRPr lang="zh-CN" altLang="en-US"/>
          </a:p>
        </p:txBody>
      </p:sp>
    </p:spTree>
    <p:extLst>
      <p:ext uri="{BB962C8B-B14F-4D97-AF65-F5344CB8AC3E}">
        <p14:creationId xmlns:p14="http://schemas.microsoft.com/office/powerpoint/2010/main" val="36093436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7102</TotalTime>
  <Words>5297</Words>
  <Application>Microsoft Office PowerPoint</Application>
  <PresentationFormat>宽屏</PresentationFormat>
  <Paragraphs>485</Paragraphs>
  <Slides>32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-apple-system</vt:lpstr>
      <vt:lpstr>等线</vt:lpstr>
      <vt:lpstr>宋体</vt:lpstr>
      <vt:lpstr>微软雅黑</vt:lpstr>
      <vt:lpstr>Arial</vt:lpstr>
      <vt:lpstr>Cambria Math</vt:lpstr>
      <vt:lpstr>Consolas</vt:lpstr>
      <vt:lpstr>Office 主题​​</vt:lpstr>
      <vt:lpstr>上机编程题分析和讲解</vt:lpstr>
      <vt:lpstr>题1：显式的位操作</vt:lpstr>
      <vt:lpstr>题1：显式的位操作</vt:lpstr>
      <vt:lpstr>题2：浮点数量化</vt:lpstr>
      <vt:lpstr>题2：浮点数量化</vt:lpstr>
      <vt:lpstr>题2：浮点数量化</vt:lpstr>
      <vt:lpstr>题目3：低位宽的浮点数的四则运算</vt:lpstr>
      <vt:lpstr>题目4：动态数组拼接与合并</vt:lpstr>
      <vt:lpstr>题目4：动态数组拼接与合并</vt:lpstr>
      <vt:lpstr>题目4：动态数组拼接与合并</vt:lpstr>
      <vt:lpstr>题目4：动态数组拼接与合并</vt:lpstr>
      <vt:lpstr>题目4：动态数组拼接与合并</vt:lpstr>
      <vt:lpstr>题目4：动态数组拼接与合并</vt:lpstr>
      <vt:lpstr>题目4：动态数组拼接与合并</vt:lpstr>
      <vt:lpstr>题目4：动态数组拼接与合并</vt:lpstr>
      <vt:lpstr>题目5：运算符重载：坐标运算</vt:lpstr>
      <vt:lpstr>题目5：运算符重载：坐标运算</vt:lpstr>
      <vt:lpstr>题目5：运算符重载：坐标运算</vt:lpstr>
      <vt:lpstr>题目5：运算符重载：坐标运算</vt:lpstr>
      <vt:lpstr>虚函数：实现自动求导算子基类Function</vt:lpstr>
      <vt:lpstr>虚函数：实现自动求导算子基类Function</vt:lpstr>
      <vt:lpstr>虚函数：实现自动求导算子基类Function</vt:lpstr>
      <vt:lpstr>虚函数：实现自动求导算子基类Function</vt:lpstr>
      <vt:lpstr>虚函数：实现自动求导算子基类Function</vt:lpstr>
      <vt:lpstr>虚函数：实现自动求导算子基类Function</vt:lpstr>
      <vt:lpstr>虚函数：实现自动求导算子基类Function</vt:lpstr>
      <vt:lpstr>虚函数：实现自动求导算子基类Function</vt:lpstr>
      <vt:lpstr>虚函数：实现自动求导算子基类Function</vt:lpstr>
      <vt:lpstr>题目4：消失的数字</vt:lpstr>
      <vt:lpstr>题目5：交换礼物</vt:lpstr>
      <vt:lpstr>题目5：交换礼物</vt:lpstr>
      <vt:lpstr>题目6：压缩的字符串表示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龚 成</dc:creator>
  <cp:lastModifiedBy>龚 成</cp:lastModifiedBy>
  <cp:revision>264</cp:revision>
  <dcterms:created xsi:type="dcterms:W3CDTF">2023-07-18T00:05:27Z</dcterms:created>
  <dcterms:modified xsi:type="dcterms:W3CDTF">2024-05-27T15:35:33Z</dcterms:modified>
</cp:coreProperties>
</file>