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61" r:id="rId4"/>
    <p:sldId id="257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0F72"/>
    <a:srgbClr val="95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Nankai University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ECFB2-0631-4C36-829F-14D0507B6126}" type="datetime3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高级程序设计语言课程</a:t>
            </a:r>
            <a:r>
              <a:rPr lang="en-US" altLang="zh-CN"/>
              <a:t>C++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84942C-6FCB-4847-8BFC-4D34839F2C7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Nankai University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854AC-B595-4DBD-A0BA-2C47407B8567}" type="datetime3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/>
              <a:t>高级程序设计语言课程</a:t>
            </a:r>
            <a:r>
              <a:rPr lang="en-US" altLang="zh-CN"/>
              <a:t>C++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BE759-01AD-4E2E-AE5F-388478595A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27800" y="236538"/>
            <a:ext cx="5257800" cy="3273425"/>
          </a:xfrm>
        </p:spPr>
        <p:txBody>
          <a:bodyPr anchor="b"/>
          <a:lstStyle>
            <a:lvl1pPr algn="ctr">
              <a:defRPr sz="6000" b="0">
                <a:solidFill>
                  <a:srgbClr val="840F7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540500" y="3602038"/>
            <a:ext cx="5245100" cy="17573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953F4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Nankai University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高级程序语言设计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3C4-94A6-478E-B255-076A99AD1EDC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353696" cy="862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Nankai University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高级程序语言设计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3C4-94A6-478E-B255-076A99AD1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Nankai University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高级程序语言设计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3C4-94A6-478E-B255-076A99AD1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Nankai University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高级程序语言设计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3C4-94A6-478E-B255-076A99AD1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Nankai University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高级程序语言设计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3C4-94A6-478E-B255-076A99AD1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Nankai University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高级程序语言设计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3C4-94A6-478E-B255-076A99AD1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Nankai University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高级程序语言设计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3C4-94A6-478E-B255-076A99AD1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Nankai University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高级程序语言设计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3C4-94A6-478E-B255-076A99AD1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Nankai University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高级程序语言设计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3C4-94A6-478E-B255-076A99AD1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Nankai University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高级程序语言设计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3C4-94A6-478E-B255-076A99AD1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Nankai University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高级程序语言设计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3C4-94A6-478E-B255-076A99AD1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14300" y="136525"/>
            <a:ext cx="10515600" cy="800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4300" y="1066800"/>
            <a:ext cx="11976100" cy="543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0" y="6599237"/>
            <a:ext cx="2743200" cy="24447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840F72"/>
                </a:solidFill>
              </a:defRPr>
            </a:lvl1pPr>
          </a:lstStyle>
          <a:p>
            <a:r>
              <a:rPr lang="en-US" altLang="zh-CN"/>
              <a:t>Nankai University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99236"/>
            <a:ext cx="4114800" cy="24447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accent6"/>
                </a:solidFill>
              </a:defRPr>
            </a:lvl1pPr>
          </a:lstStyle>
          <a:p>
            <a:r>
              <a:rPr lang="zh-CN" altLang="en-US"/>
              <a:t>高级程序语言设计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448800" y="6613525"/>
            <a:ext cx="2743200" cy="244475"/>
          </a:xfrm>
          <a:prstGeom prst="rect">
            <a:avLst/>
          </a:prstGeom>
          <a:ln>
            <a:solidFill>
              <a:schemeClr val="tx1"/>
            </a:solidFill>
            <a:prstDash val="dashDot"/>
          </a:ln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B0F0"/>
                </a:solidFill>
              </a:defRPr>
            </a:lvl1pPr>
          </a:lstStyle>
          <a:p>
            <a:fld id="{FCFDD3C4-94A6-478E-B255-076A99AD1EDC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2">
            <a:alphaModFix amt="7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50800"/>
            <a:ext cx="971550" cy="9715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840F72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数据封装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龚成</a:t>
            </a:r>
            <a:endParaRPr lang="en-US" altLang="zh-CN" dirty="0"/>
          </a:p>
          <a:p>
            <a:r>
              <a:rPr lang="en-US" altLang="zh-CN" dirty="0"/>
              <a:t>cheng-gong@nankai.edu.cn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类的封装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C++</a:t>
            </a:r>
            <a:r>
              <a:rPr lang="zh-CN" altLang="en-US" dirty="0"/>
              <a:t>中，封装是面向对象编程中的重要概念之一，其主要目的是将数据（成员变量）和操作数据的函数（成员函数）作为一个整体进行封装。</a:t>
            </a:r>
            <a:endParaRPr lang="en-US" altLang="zh-CN" dirty="0"/>
          </a:p>
          <a:p>
            <a:r>
              <a:rPr lang="zh-CN" altLang="en-US" dirty="0"/>
              <a:t>类的封装可以隐藏类的内部实现细节，只提供对外部公开的接口，从而实现数据的安全性，提高代码的模块化和可维护性。</a:t>
            </a:r>
            <a:r>
              <a:rPr lang="en-US" altLang="zh-CN" dirty="0"/>
              <a:t>	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Nankai University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高级程序语言设计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3C4-94A6-478E-B255-076A99AD1EDC}" type="slidenum">
              <a:rPr lang="zh-CN" altLang="en-US" smtClean="0"/>
            </a:fld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224764" y="3007667"/>
            <a:ext cx="6458987" cy="3494733"/>
            <a:chOff x="3224764" y="3007667"/>
            <a:chExt cx="6458987" cy="3494733"/>
          </a:xfrm>
        </p:grpSpPr>
        <p:sp>
          <p:nvSpPr>
            <p:cNvPr id="10" name="矩形 9"/>
            <p:cNvSpPr/>
            <p:nvPr/>
          </p:nvSpPr>
          <p:spPr>
            <a:xfrm>
              <a:off x="6623049" y="3429000"/>
              <a:ext cx="3060702" cy="3073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/>
            <p:cNvSpPr/>
            <p:nvPr/>
          </p:nvSpPr>
          <p:spPr>
            <a:xfrm>
              <a:off x="3295650" y="3860800"/>
              <a:ext cx="1866900" cy="6096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数据结构体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3295650" y="4775200"/>
              <a:ext cx="1866900" cy="609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操作函数</a:t>
              </a:r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/>
            <p:cNvSpPr/>
            <p:nvPr/>
          </p:nvSpPr>
          <p:spPr>
            <a:xfrm>
              <a:off x="3295650" y="5689600"/>
              <a:ext cx="1866900" cy="609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操作函数</a:t>
              </a:r>
              <a:r>
                <a:rPr lang="en-US" altLang="zh-CN" sz="2400" dirty="0">
                  <a:solidFill>
                    <a:schemeClr val="tx1"/>
                  </a:solidFill>
                </a:rPr>
                <a:t>2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7651750" y="3822700"/>
              <a:ext cx="1866900" cy="6096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成员变量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7651750" y="4737100"/>
              <a:ext cx="1866900" cy="609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成员函数</a:t>
              </a:r>
              <a:r>
                <a:rPr lang="en-US" altLang="zh-CN" sz="2400" dirty="0">
                  <a:solidFill>
                    <a:schemeClr val="tx1"/>
                  </a:solidFill>
                </a:rPr>
                <a:t>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: 圆角 16"/>
            <p:cNvSpPr/>
            <p:nvPr/>
          </p:nvSpPr>
          <p:spPr>
            <a:xfrm>
              <a:off x="7651750" y="5651500"/>
              <a:ext cx="1866900" cy="6096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成员函数</a:t>
              </a:r>
              <a:r>
                <a:rPr lang="en-US" altLang="zh-CN" sz="2400" dirty="0">
                  <a:solidFill>
                    <a:schemeClr val="tx1"/>
                  </a:solidFill>
                </a:rPr>
                <a:t>2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224764" y="3007667"/>
              <a:ext cx="918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struct</a:t>
              </a:r>
              <a:endParaRPr lang="zh-CN" altLang="en-US" sz="2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618069" y="4811067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this</a:t>
              </a:r>
              <a:endParaRPr lang="zh-CN" altLang="en-US" sz="2400" dirty="0"/>
            </a:p>
          </p:txBody>
        </p:sp>
        <p:cxnSp>
          <p:nvCxnSpPr>
            <p:cNvPr id="21" name="直接箭头连接符 20"/>
            <p:cNvCxnSpPr>
              <a:stCxn id="19" idx="3"/>
              <a:endCxn id="15" idx="1"/>
            </p:cNvCxnSpPr>
            <p:nvPr/>
          </p:nvCxnSpPr>
          <p:spPr>
            <a:xfrm flipV="1">
              <a:off x="7264400" y="4127500"/>
              <a:ext cx="387350" cy="914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19" idx="3"/>
              <a:endCxn id="16" idx="1"/>
            </p:cNvCxnSpPr>
            <p:nvPr/>
          </p:nvCxnSpPr>
          <p:spPr>
            <a:xfrm>
              <a:off x="7264400" y="5041900"/>
              <a:ext cx="3873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9" idx="3"/>
              <a:endCxn id="17" idx="1"/>
            </p:cNvCxnSpPr>
            <p:nvPr/>
          </p:nvCxnSpPr>
          <p:spPr>
            <a:xfrm>
              <a:off x="7264400" y="5041900"/>
              <a:ext cx="387350" cy="9144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箭头: 右 32"/>
            <p:cNvSpPr/>
            <p:nvPr/>
          </p:nvSpPr>
          <p:spPr>
            <a:xfrm>
              <a:off x="5594350" y="4859486"/>
              <a:ext cx="636369" cy="4616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6542727" y="3007667"/>
              <a:ext cx="797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class</a:t>
              </a:r>
              <a:endParaRPr lang="zh-CN" altLang="en-US" sz="24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</a:t>
            </a:r>
            <a:r>
              <a:rPr lang="en-US" altLang="zh-CN" dirty="0"/>
              <a:t>SP</a:t>
            </a:r>
            <a:r>
              <a:rPr lang="zh-CN" altLang="en-US" dirty="0"/>
              <a:t>编程的数据结构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不使用类和对象等面向对象特性，仅使用</a:t>
            </a:r>
            <a:r>
              <a:rPr lang="en-US" altLang="zh-CN" dirty="0"/>
              <a:t>C</a:t>
            </a:r>
            <a:r>
              <a:rPr lang="zh-CN" altLang="en-US" dirty="0"/>
              <a:t>语言的面向结构特性，使用</a:t>
            </a:r>
            <a:r>
              <a:rPr lang="en-US" altLang="zh-CN" dirty="0"/>
              <a:t>struct</a:t>
            </a:r>
            <a:r>
              <a:rPr lang="zh-CN" altLang="en-US" dirty="0"/>
              <a:t>结构体，设计一个动态数组结构</a:t>
            </a:r>
            <a:r>
              <a:rPr lang="en-US" altLang="zh-CN" dirty="0"/>
              <a:t>Array</a:t>
            </a:r>
            <a:r>
              <a:rPr lang="zh-CN" altLang="en-US" dirty="0"/>
              <a:t>，并设计输出</a:t>
            </a:r>
            <a:r>
              <a:rPr lang="en-US" altLang="zh-CN" dirty="0"/>
              <a:t>Array</a:t>
            </a:r>
            <a:r>
              <a:rPr lang="zh-CN" altLang="en-US" dirty="0"/>
              <a:t>的尺寸和打印</a:t>
            </a:r>
            <a:r>
              <a:rPr lang="en-US" altLang="zh-CN" dirty="0"/>
              <a:t>Array</a:t>
            </a:r>
            <a:r>
              <a:rPr lang="zh-CN" altLang="en-US" dirty="0"/>
              <a:t>元素等信息。要求：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）包含一个</a:t>
            </a:r>
            <a:r>
              <a:rPr lang="en-US" altLang="zh-CN" dirty="0"/>
              <a:t>int</a:t>
            </a:r>
            <a:r>
              <a:rPr lang="zh-CN" altLang="en-US" dirty="0"/>
              <a:t>类型动态数组</a:t>
            </a:r>
            <a:r>
              <a:rPr lang="en-US" altLang="zh-CN" dirty="0"/>
              <a:t>data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）包含函数：</a:t>
            </a:r>
            <a:endParaRPr lang="en-US" altLang="zh-CN" dirty="0"/>
          </a:p>
          <a:p>
            <a:pPr lvl="1"/>
            <a:r>
              <a:rPr lang="en-US" altLang="zh-CN" dirty="0" err="1"/>
              <a:t>createArray</a:t>
            </a:r>
            <a:r>
              <a:rPr lang="en-US" altLang="zh-CN" dirty="0"/>
              <a:t>(int size)</a:t>
            </a:r>
            <a:r>
              <a:rPr lang="zh-CN" altLang="en-US" dirty="0"/>
              <a:t>：设置</a:t>
            </a:r>
            <a:r>
              <a:rPr lang="en-US" altLang="zh-CN" dirty="0"/>
              <a:t>Array</a:t>
            </a:r>
            <a:r>
              <a:rPr lang="zh-CN" altLang="en-US" dirty="0"/>
              <a:t>的大小，从</a:t>
            </a:r>
            <a:r>
              <a:rPr lang="en-US" altLang="zh-CN" dirty="0"/>
              <a:t>1</a:t>
            </a:r>
            <a:r>
              <a:rPr lang="zh-CN" altLang="en-US" dirty="0"/>
              <a:t>开始，按序生成</a:t>
            </a:r>
            <a:r>
              <a:rPr lang="en-US" altLang="zh-CN" dirty="0"/>
              <a:t>Tensor</a:t>
            </a:r>
            <a:r>
              <a:rPr lang="zh-CN" altLang="en-US" dirty="0"/>
              <a:t>数据</a:t>
            </a:r>
            <a:endParaRPr lang="en-US" altLang="zh-CN" dirty="0"/>
          </a:p>
          <a:p>
            <a:pPr lvl="1"/>
            <a:r>
              <a:rPr lang="en-US" altLang="zh-CN" dirty="0" err="1"/>
              <a:t>GetSize</a:t>
            </a:r>
            <a:r>
              <a:rPr lang="en-US" altLang="zh-CN" dirty="0"/>
              <a:t>()</a:t>
            </a:r>
            <a:r>
              <a:rPr lang="zh-CN" altLang="en-US" dirty="0"/>
              <a:t>：计算</a:t>
            </a:r>
            <a:r>
              <a:rPr lang="en-US" altLang="zh-CN" dirty="0"/>
              <a:t>Array</a:t>
            </a:r>
            <a:r>
              <a:rPr lang="zh-CN" altLang="en-US" dirty="0"/>
              <a:t>的尺寸并返回</a:t>
            </a:r>
            <a:endParaRPr lang="zh-CN" altLang="en-US" dirty="0"/>
          </a:p>
          <a:p>
            <a:pPr lvl="1"/>
            <a:r>
              <a:rPr lang="en-US" altLang="zh-CN" dirty="0" err="1"/>
              <a:t>GetElement</a:t>
            </a:r>
            <a:r>
              <a:rPr lang="en-US" altLang="zh-CN" dirty="0"/>
              <a:t>(int index)</a:t>
            </a:r>
            <a:r>
              <a:rPr lang="zh-CN" altLang="en-US" dirty="0"/>
              <a:t>：获取</a:t>
            </a:r>
            <a:r>
              <a:rPr lang="en-US" altLang="zh-CN" dirty="0"/>
              <a:t>Array</a:t>
            </a:r>
            <a:r>
              <a:rPr lang="zh-CN" altLang="en-US" dirty="0"/>
              <a:t>中对应坐标的元素。</a:t>
            </a:r>
            <a:endParaRPr lang="zh-CN" altLang="en-US" dirty="0"/>
          </a:p>
          <a:p>
            <a:pPr lvl="1"/>
            <a:r>
              <a:rPr lang="en-US" altLang="zh-CN" dirty="0"/>
              <a:t>Display()</a:t>
            </a:r>
            <a:r>
              <a:rPr lang="zh-CN" altLang="en-US" dirty="0"/>
              <a:t>：用来打印</a:t>
            </a:r>
            <a:r>
              <a:rPr lang="en-US" altLang="zh-CN" dirty="0"/>
              <a:t>Array</a:t>
            </a:r>
            <a:r>
              <a:rPr lang="zh-CN" altLang="en-US" dirty="0"/>
              <a:t>的所有元素。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Nankai University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高级程序语言设计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3C4-94A6-478E-B255-076A99AD1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</a:t>
            </a:r>
            <a:r>
              <a:rPr lang="en-US" altLang="zh-CN" dirty="0"/>
              <a:t>SP</a:t>
            </a:r>
            <a:r>
              <a:rPr lang="zh-CN" altLang="en-US" dirty="0"/>
              <a:t>编程的数据结构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定义结构体：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定义以结构体类型为形参函数：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Nankai University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高级程序语言设计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3C4-94A6-478E-B255-076A99AD1ED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16794" y="1120778"/>
            <a:ext cx="61744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data;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Array;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8765" y="3120035"/>
            <a:ext cx="75053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createArray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Array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arr.data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*)malloc(size *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size;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arr.data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8765" y="5689336"/>
            <a:ext cx="61744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857748" y="4109671"/>
            <a:ext cx="65411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Display(Array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arr.data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]&lt;&lt;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862653" y="3118149"/>
            <a:ext cx="61744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GetElement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(Array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index)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arr.data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[index];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使用类和对象等面向对象特性，设计一个动态数组结构</a:t>
            </a:r>
            <a:r>
              <a:rPr lang="en-US" altLang="zh-CN" dirty="0"/>
              <a:t>Array</a:t>
            </a:r>
            <a:r>
              <a:rPr lang="zh-CN" altLang="en-US" dirty="0"/>
              <a:t>，并设计输出</a:t>
            </a:r>
            <a:r>
              <a:rPr lang="en-US" altLang="zh-CN" dirty="0"/>
              <a:t>Array</a:t>
            </a:r>
            <a:r>
              <a:rPr lang="zh-CN" altLang="en-US" dirty="0"/>
              <a:t>的尺寸和打印</a:t>
            </a:r>
            <a:r>
              <a:rPr lang="en-US" altLang="zh-CN" dirty="0"/>
              <a:t>Array</a:t>
            </a:r>
            <a:r>
              <a:rPr lang="zh-CN" altLang="en-US" dirty="0"/>
              <a:t>元素等信息。要求：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）包含一个</a:t>
            </a:r>
            <a:r>
              <a:rPr lang="en-US" altLang="zh-CN" dirty="0"/>
              <a:t>int</a:t>
            </a:r>
            <a:r>
              <a:rPr lang="zh-CN" altLang="en-US" dirty="0"/>
              <a:t>类型动态数组</a:t>
            </a:r>
            <a:r>
              <a:rPr lang="en-US" altLang="zh-CN" dirty="0"/>
              <a:t>data</a:t>
            </a:r>
            <a:r>
              <a:rPr lang="zh-CN" altLang="en-US" dirty="0"/>
              <a:t>成员。</a:t>
            </a:r>
            <a:endParaRPr lang="zh-CN" altLang="en-US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）包含成员函数：</a:t>
            </a:r>
            <a:endParaRPr lang="zh-CN" altLang="en-US" dirty="0"/>
          </a:p>
          <a:p>
            <a:pPr lvl="1"/>
            <a:r>
              <a:rPr lang="en-US" altLang="zh-CN" dirty="0" err="1"/>
              <a:t>createArray</a:t>
            </a:r>
            <a:r>
              <a:rPr lang="en-US" altLang="zh-CN" dirty="0"/>
              <a:t>(int size)</a:t>
            </a:r>
            <a:r>
              <a:rPr lang="zh-CN" altLang="en-US" dirty="0"/>
              <a:t>：设置</a:t>
            </a:r>
            <a:r>
              <a:rPr lang="en-US" altLang="zh-CN" dirty="0"/>
              <a:t>Array</a:t>
            </a:r>
            <a:r>
              <a:rPr lang="zh-CN" altLang="en-US" dirty="0"/>
              <a:t>的大小，从</a:t>
            </a:r>
            <a:r>
              <a:rPr lang="en-US" altLang="zh-CN" dirty="0"/>
              <a:t>1</a:t>
            </a:r>
            <a:r>
              <a:rPr lang="zh-CN" altLang="en-US" dirty="0"/>
              <a:t>开始，按序生成</a:t>
            </a:r>
            <a:r>
              <a:rPr lang="en-US" altLang="zh-CN" dirty="0"/>
              <a:t>Tensor</a:t>
            </a:r>
            <a:r>
              <a:rPr lang="zh-CN" altLang="en-US" dirty="0"/>
              <a:t>数据</a:t>
            </a:r>
            <a:endParaRPr lang="zh-CN" altLang="en-US" dirty="0"/>
          </a:p>
          <a:p>
            <a:pPr lvl="1"/>
            <a:r>
              <a:rPr lang="en-US" altLang="zh-CN" dirty="0" err="1"/>
              <a:t>GetSize</a:t>
            </a:r>
            <a:r>
              <a:rPr lang="en-US" altLang="zh-CN" dirty="0"/>
              <a:t>()</a:t>
            </a:r>
            <a:r>
              <a:rPr lang="zh-CN" altLang="en-US" dirty="0"/>
              <a:t>：计算</a:t>
            </a:r>
            <a:r>
              <a:rPr lang="en-US" altLang="zh-CN" dirty="0"/>
              <a:t>Array</a:t>
            </a:r>
            <a:r>
              <a:rPr lang="zh-CN" altLang="en-US" dirty="0"/>
              <a:t>的尺寸并返回</a:t>
            </a:r>
            <a:endParaRPr lang="zh-CN" altLang="en-US" dirty="0"/>
          </a:p>
          <a:p>
            <a:pPr lvl="1"/>
            <a:r>
              <a:rPr lang="en-US" altLang="zh-CN" dirty="0" err="1"/>
              <a:t>GetElement</a:t>
            </a:r>
            <a:r>
              <a:rPr lang="en-US" altLang="zh-CN" dirty="0"/>
              <a:t>(int index)</a:t>
            </a:r>
            <a:r>
              <a:rPr lang="zh-CN" altLang="en-US" dirty="0"/>
              <a:t>：获取</a:t>
            </a:r>
            <a:r>
              <a:rPr lang="en-US" altLang="zh-CN" dirty="0"/>
              <a:t>Array</a:t>
            </a:r>
            <a:r>
              <a:rPr lang="zh-CN" altLang="en-US" dirty="0"/>
              <a:t>中对应坐标的元素。</a:t>
            </a:r>
            <a:endParaRPr lang="zh-CN" altLang="en-US" dirty="0"/>
          </a:p>
          <a:p>
            <a:pPr lvl="1"/>
            <a:r>
              <a:rPr lang="en-US" altLang="zh-CN" dirty="0"/>
              <a:t>Display()</a:t>
            </a:r>
            <a:r>
              <a:rPr lang="zh-CN" altLang="en-US" dirty="0"/>
              <a:t>：用来打印</a:t>
            </a:r>
            <a:r>
              <a:rPr lang="en-US" altLang="zh-CN" dirty="0"/>
              <a:t>Array</a:t>
            </a:r>
            <a:r>
              <a:rPr lang="zh-CN" altLang="en-US" dirty="0"/>
              <a:t>的所有元素。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Nankai University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高级程序语言设计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3C4-94A6-478E-B255-076A99AD1E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面向对象的数据结构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定义类：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Nankai University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高级程序语言设计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DD3C4-94A6-478E-B255-076A99AD1ED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03669" y="1655082"/>
            <a:ext cx="61744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data;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size;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Array()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data = 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size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createArray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data =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[size];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-&gt;size = size;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data[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64791" y="1831681"/>
            <a:ext cx="61785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GetSize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GetElement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index)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data[index];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Display()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size;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data[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&lt;&lt;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1873</Words>
  <Application>WPS 演示</Application>
  <PresentationFormat>宽屏</PresentationFormat>
  <Paragraphs>150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Consolas</vt:lpstr>
      <vt:lpstr>Arial Unicode MS</vt:lpstr>
      <vt:lpstr>等线</vt:lpstr>
      <vt:lpstr>Office 主题​​</vt:lpstr>
      <vt:lpstr>数据封装</vt:lpstr>
      <vt:lpstr>类的封装</vt:lpstr>
      <vt:lpstr>面向SP编程的数据结构</vt:lpstr>
      <vt:lpstr>面向SP编程的数据结构</vt:lpstr>
      <vt:lpstr>面向对象的数据结构</vt:lpstr>
      <vt:lpstr>面向对象的数据结构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龚 成</dc:creator>
  <cp:lastModifiedBy>哗啦啦啦</cp:lastModifiedBy>
  <cp:revision>42</cp:revision>
  <dcterms:created xsi:type="dcterms:W3CDTF">2023-07-18T00:05:00Z</dcterms:created>
  <dcterms:modified xsi:type="dcterms:W3CDTF">2024-03-05T00:01:51Z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F765A344C72C4A7CBAA577B4E168399E_13</vt:lpwstr>
  </property>
  <property fmtid="{D5CDD505-2E9C-101B-9397-08002B2CF9AE}" pid="3" name="KSOProductBuildVer">
    <vt:lpwstr>2052-12.1.0.16388</vt:lpwstr>
  </property>
</Properties>
</file>