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>
      <p:cViewPr varScale="1">
        <p:scale>
          <a:sx n="93" d="100"/>
          <a:sy n="93" d="100"/>
        </p:scale>
        <p:origin x="78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0" i="1">
                <a:solidFill>
                  <a:srgbClr val="333333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0" i="1">
                <a:solidFill>
                  <a:srgbClr val="333333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0" i="1">
                <a:solidFill>
                  <a:srgbClr val="333333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7804" y="516280"/>
            <a:ext cx="11056391" cy="1121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1">
                <a:solidFill>
                  <a:srgbClr val="333333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3813" y="1692579"/>
            <a:ext cx="10524373" cy="1391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6" Type="http://schemas.openxmlformats.org/officeDocument/2006/relationships/image" Target="../media/image30.jpg"/><Relationship Id="rId7" Type="http://schemas.openxmlformats.org/officeDocument/2006/relationships/image" Target="../media/image31.jpg"/><Relationship Id="rId8" Type="http://schemas.openxmlformats.org/officeDocument/2006/relationships/image" Target="../media/image32.jpg"/><Relationship Id="rId9" Type="http://schemas.openxmlformats.org/officeDocument/2006/relationships/image" Target="../media/image33.jpg"/><Relationship Id="rId10" Type="http://schemas.openxmlformats.org/officeDocument/2006/relationships/image" Target="../media/image34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visualgo.net/e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85931" y="2896505"/>
            <a:ext cx="7137340" cy="2354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5643" y="1276553"/>
            <a:ext cx="1651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dirty="0">
                <a:solidFill>
                  <a:srgbClr val="000000"/>
                </a:solidFill>
                <a:latin typeface="SimSun"/>
                <a:cs typeface="SimSun"/>
              </a:rPr>
              <a:t>排序算法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6978" y="6298025"/>
            <a:ext cx="601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man who </a:t>
            </a:r>
            <a:r>
              <a:rPr sz="1800" dirty="0">
                <a:latin typeface="Calibri"/>
                <a:cs typeface="Calibri"/>
              </a:rPr>
              <a:t>had </a:t>
            </a:r>
            <a:r>
              <a:rPr sz="1800" spc="-5" dirty="0">
                <a:latin typeface="Calibri"/>
                <a:cs typeface="Calibri"/>
              </a:rPr>
              <a:t>careless about </a:t>
            </a:r>
            <a:r>
              <a:rPr sz="1800" dirty="0">
                <a:latin typeface="Calibri"/>
                <a:cs typeface="Calibri"/>
              </a:rPr>
              <a:t>his </a:t>
            </a:r>
            <a:r>
              <a:rPr sz="1800" spc="-5" dirty="0">
                <a:latin typeface="Calibri"/>
                <a:cs typeface="Calibri"/>
              </a:rPr>
              <a:t>future would lose </a:t>
            </a:r>
            <a:r>
              <a:rPr sz="1800" dirty="0">
                <a:latin typeface="Calibri"/>
                <a:cs typeface="Calibri"/>
              </a:rPr>
              <a:t>his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present.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756" y="656475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0" dirty="0">
                <a:solidFill>
                  <a:srgbClr val="000000"/>
                </a:solidFill>
                <a:latin typeface="SimSun"/>
                <a:cs typeface="SimSun"/>
              </a:rPr>
              <a:t>直接选择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3756" y="1684540"/>
            <a:ext cx="148018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71B"/>
                </a:solidFill>
                <a:latin typeface="Arial"/>
                <a:cs typeface="Arial"/>
              </a:rPr>
              <a:t>1</a:t>
            </a:r>
            <a:r>
              <a:rPr sz="1800" b="1" spc="-10" dirty="0">
                <a:solidFill>
                  <a:srgbClr val="1D1E24"/>
                </a:solidFill>
                <a:latin typeface="SimSun"/>
                <a:cs typeface="SimSun"/>
              </a:rPr>
              <a:t>、基本思想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比较</a:t>
            </a:r>
            <a:r>
              <a:rPr sz="1800" spc="-60" dirty="0">
                <a:solidFill>
                  <a:srgbClr val="333333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+</a:t>
            </a:r>
            <a:r>
              <a:rPr sz="1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交换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。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756" y="2776740"/>
            <a:ext cx="5740400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110"/>
              </a:spcBef>
            </a:pP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在未排序序列中找到最小（大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）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元素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，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存放到未排序序列 的起始位置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。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在所有的完全依靠交换去移动元素的排序方 法中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，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选择排序属于非常好的一种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。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756" y="4148340"/>
            <a:ext cx="586803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71B"/>
                </a:solidFill>
                <a:latin typeface="Arial"/>
                <a:cs typeface="Arial"/>
              </a:rPr>
              <a:t>2</a:t>
            </a:r>
            <a:r>
              <a:rPr sz="1800" b="1" spc="-10" dirty="0">
                <a:solidFill>
                  <a:srgbClr val="1D1E24"/>
                </a:solidFill>
                <a:latin typeface="SimSun"/>
                <a:cs typeface="SimSun"/>
              </a:rPr>
              <a:t>、算法描述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①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从待排序序列中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，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找到关键字最小的元素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；</a:t>
            </a:r>
            <a:endParaRPr sz="1800">
              <a:latin typeface="SimSun"/>
              <a:cs typeface="SimSun"/>
            </a:endParaRPr>
          </a:p>
          <a:p>
            <a:pPr marL="12700" marR="5080">
              <a:lnSpc>
                <a:spcPts val="2200"/>
              </a:lnSpc>
              <a:spcBef>
                <a:spcPts val="10"/>
              </a:spcBef>
            </a:pP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②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1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如果最小元素不是待排序序列的第一个元素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，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将其和第 一个元素互换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；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020"/>
              </a:lnSpc>
            </a:pP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③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1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从余下的</a:t>
            </a:r>
            <a:r>
              <a:rPr sz="1800" spc="-30" dirty="0">
                <a:solidFill>
                  <a:srgbClr val="333333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1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sz="18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1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个元素中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，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找出关键字最小的元素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，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重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复①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、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②步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，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直到排序结束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。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61009" y="427380"/>
            <a:ext cx="4598504" cy="3448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36130" y="29750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9D9D9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78864" y="29750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9D9D9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21585" y="29750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9D9D9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88170" y="263131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9D9D9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54743" y="29750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9D9D9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26128" y="301303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9D9D9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68863" y="301303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9D9D9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244" y="302767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展示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04" y="810641"/>
            <a:ext cx="4178300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25897" y="2104440"/>
          <a:ext cx="6874509" cy="2213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615"/>
                <a:gridCol w="856615"/>
                <a:gridCol w="856615"/>
                <a:gridCol w="856614"/>
                <a:gridCol w="846455"/>
                <a:gridCol w="866775"/>
                <a:gridCol w="856614"/>
                <a:gridCol w="856614"/>
              </a:tblGrid>
              <a:tr h="56515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811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排序类别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811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排序方法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9685" algn="ctr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时间复杂度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空间复杂度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923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稳定性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923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复杂性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</a:tr>
              <a:tr h="8172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平均情况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最坏情况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9685" algn="ctr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最好情况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</a:tr>
              <a:tr h="817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811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选择排序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7665" marR="61594" indent="-279400">
                        <a:lnSpc>
                          <a:spcPts val="1300"/>
                        </a:lnSpc>
                        <a:spcBef>
                          <a:spcPts val="690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直接选择排 序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15" dirty="0">
                          <a:latin typeface="SimSun"/>
                          <a:cs typeface="SimSun"/>
                        </a:rPr>
                        <a:t>^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)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15" dirty="0">
                          <a:latin typeface="SimSun"/>
                          <a:cs typeface="SimSun"/>
                        </a:rPr>
                        <a:t>^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)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9685" algn="ctr">
                        <a:lnSpc>
                          <a:spcPct val="100000"/>
                        </a:lnSpc>
                      </a:pP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100" spc="15" dirty="0">
                          <a:latin typeface="SimSun"/>
                          <a:cs typeface="SimSun"/>
                        </a:rPr>
                        <a:t>N^2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)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035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O(1)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9908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稳定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9908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简单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79619" y="5805351"/>
            <a:ext cx="4140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直接选择排序</a:t>
            </a:r>
            <a:r>
              <a:rPr sz="1800" spc="-5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实现简单</a:t>
            </a:r>
            <a:r>
              <a:rPr sz="1800" spc="-5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数据量小时使用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3756" y="656475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堆排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3756" y="1684540"/>
            <a:ext cx="5420995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1</a:t>
            </a:r>
            <a:r>
              <a:rPr sz="1800" b="1" spc="-10" dirty="0">
                <a:latin typeface="SimSun"/>
                <a:cs typeface="SimSun"/>
              </a:rPr>
              <a:t>、基本思想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latin typeface="SimSun"/>
                <a:cs typeface="SimSun"/>
              </a:rPr>
              <a:t>此处以大顶堆为例，堆排序的过程就是将待排序的序</a:t>
            </a:r>
            <a:endParaRPr sz="1800">
              <a:latin typeface="SimSun"/>
              <a:cs typeface="SimSun"/>
            </a:endParaRPr>
          </a:p>
          <a:p>
            <a:pPr marL="12700" marR="142240">
              <a:lnSpc>
                <a:spcPts val="2100"/>
              </a:lnSpc>
              <a:spcBef>
                <a:spcPts val="160"/>
              </a:spcBef>
            </a:pPr>
            <a:r>
              <a:rPr sz="1800" dirty="0">
                <a:latin typeface="SimSun"/>
                <a:cs typeface="SimSun"/>
              </a:rPr>
              <a:t>列构造成一个堆，选出堆中最大的移走，再把剩余的 元素调整成堆，找出最大的再移走，重复直至有序。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2</a:t>
            </a:r>
            <a:r>
              <a:rPr sz="1800" b="1" spc="-10" dirty="0">
                <a:latin typeface="SimSun"/>
                <a:cs typeface="SimSun"/>
              </a:rPr>
              <a:t>、算法描述</a:t>
            </a:r>
            <a:endParaRPr sz="1800">
              <a:latin typeface="SimSun"/>
              <a:cs typeface="SimSun"/>
            </a:endParaRPr>
          </a:p>
          <a:p>
            <a:pPr marL="12700" marR="74930">
              <a:lnSpc>
                <a:spcPts val="2100"/>
              </a:lnSpc>
              <a:spcBef>
                <a:spcPts val="160"/>
              </a:spcBef>
            </a:pPr>
            <a:r>
              <a:rPr sz="1800" dirty="0">
                <a:latin typeface="SimSun"/>
                <a:cs typeface="SimSun"/>
              </a:rPr>
              <a:t>①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先将初始序</a:t>
            </a:r>
            <a:r>
              <a:rPr sz="1800" spc="-5" dirty="0">
                <a:latin typeface="SimSun"/>
                <a:cs typeface="SimSun"/>
              </a:rPr>
              <a:t>列</a:t>
            </a:r>
            <a:r>
              <a:rPr sz="1800" spc="-5" dirty="0">
                <a:latin typeface="Calibri"/>
                <a:cs typeface="Calibri"/>
              </a:rPr>
              <a:t>K[1..n]K[1..n]</a:t>
            </a:r>
            <a:r>
              <a:rPr sz="1800" dirty="0">
                <a:latin typeface="SimSun"/>
                <a:cs typeface="SimSun"/>
              </a:rPr>
              <a:t>建成一个大顶堆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那么此 时第一个元素</a:t>
            </a:r>
            <a:r>
              <a:rPr sz="1800" spc="-5" dirty="0">
                <a:latin typeface="Calibri"/>
                <a:cs typeface="Calibri"/>
              </a:rPr>
              <a:t>K1K1</a:t>
            </a:r>
            <a:r>
              <a:rPr sz="1800" dirty="0">
                <a:latin typeface="SimSun"/>
                <a:cs typeface="SimSun"/>
              </a:rPr>
              <a:t>最大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此堆为初始的无序区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40"/>
              </a:lnSpc>
            </a:pPr>
            <a:r>
              <a:rPr sz="1800" spc="-5" dirty="0">
                <a:latin typeface="Calibri"/>
                <a:cs typeface="Calibri"/>
              </a:rPr>
              <a:t>②.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再将关键字最大的记</a:t>
            </a:r>
            <a:r>
              <a:rPr sz="1800" spc="-5" dirty="0">
                <a:latin typeface="SimSun"/>
                <a:cs typeface="SimSun"/>
              </a:rPr>
              <a:t>录</a:t>
            </a:r>
            <a:r>
              <a:rPr sz="1800" spc="-5" dirty="0">
                <a:latin typeface="Calibri"/>
                <a:cs typeface="Calibri"/>
              </a:rPr>
              <a:t>K1K1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dirty="0">
                <a:latin typeface="SimSun"/>
                <a:cs typeface="SimSun"/>
              </a:rPr>
              <a:t>即堆顶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第一个元素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2700" marR="12700">
              <a:lnSpc>
                <a:spcPts val="2100"/>
              </a:lnSpc>
              <a:spcBef>
                <a:spcPts val="160"/>
              </a:spcBef>
              <a:tabLst>
                <a:tab pos="2755265" algn="l"/>
                <a:tab pos="3462020" algn="l"/>
              </a:tabLst>
            </a:pPr>
            <a:r>
              <a:rPr sz="1800" dirty="0">
                <a:latin typeface="SimSun"/>
                <a:cs typeface="SimSun"/>
              </a:rPr>
              <a:t>和无序区的最后一个记录	</a:t>
            </a:r>
            <a:r>
              <a:rPr sz="1800" spc="-5" dirty="0">
                <a:latin typeface="Calibri"/>
                <a:cs typeface="Calibri"/>
              </a:rPr>
              <a:t>KnKn	</a:t>
            </a:r>
            <a:r>
              <a:rPr sz="1800" dirty="0">
                <a:latin typeface="SimSun"/>
                <a:cs typeface="SimSun"/>
              </a:rPr>
              <a:t>交换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由此得到新的 无序区</a:t>
            </a:r>
            <a:r>
              <a:rPr sz="1800" spc="-5" dirty="0">
                <a:latin typeface="Calibri"/>
                <a:cs typeface="Calibri"/>
              </a:rPr>
              <a:t>K[1..n</a:t>
            </a:r>
            <a:r>
              <a:rPr sz="1800" spc="-5" dirty="0">
                <a:latin typeface="Lucida Sans Unicode"/>
                <a:cs typeface="Lucida Sans Unicode"/>
              </a:rPr>
              <a:t>−</a:t>
            </a:r>
            <a:r>
              <a:rPr sz="1800" spc="-5" dirty="0">
                <a:latin typeface="Calibri"/>
                <a:cs typeface="Calibri"/>
              </a:rPr>
              <a:t>1]K[1..n−1]</a:t>
            </a:r>
            <a:r>
              <a:rPr sz="1800" dirty="0">
                <a:latin typeface="SimSun"/>
                <a:cs typeface="SimSun"/>
              </a:rPr>
              <a:t>和有序区</a:t>
            </a:r>
            <a:r>
              <a:rPr sz="1800" spc="-5" dirty="0">
                <a:latin typeface="Calibri"/>
                <a:cs typeface="Calibri"/>
              </a:rPr>
              <a:t>K[n]K[n],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且满足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110"/>
              </a:lnSpc>
            </a:pPr>
            <a:r>
              <a:rPr sz="1800" spc="-20" dirty="0">
                <a:latin typeface="Calibri"/>
                <a:cs typeface="Calibri"/>
              </a:rPr>
              <a:t>K[1..n</a:t>
            </a:r>
            <a:r>
              <a:rPr sz="1800" spc="-20" dirty="0">
                <a:latin typeface="Lucida Sans Unicode"/>
                <a:cs typeface="Lucida Sans Unicode"/>
              </a:rPr>
              <a:t>−</a:t>
            </a:r>
            <a:r>
              <a:rPr sz="1800" spc="-20" dirty="0">
                <a:latin typeface="Calibri"/>
                <a:cs typeface="Calibri"/>
              </a:rPr>
              <a:t>1].keys</a:t>
            </a:r>
            <a:r>
              <a:rPr sz="1800" spc="-20" dirty="0">
                <a:latin typeface="Cambria"/>
                <a:cs typeface="Cambria"/>
              </a:rPr>
              <a:t>⩽</a:t>
            </a:r>
            <a:r>
              <a:rPr sz="1800" spc="-20" dirty="0">
                <a:latin typeface="Calibri"/>
                <a:cs typeface="Calibri"/>
              </a:rPr>
              <a:t>K[n].keyK[1..n−1].keys</a:t>
            </a:r>
            <a:r>
              <a:rPr sz="1800" spc="-20" dirty="0">
                <a:latin typeface="Cambria"/>
                <a:cs typeface="Cambria"/>
              </a:rPr>
              <a:t>⩽</a:t>
            </a:r>
            <a:r>
              <a:rPr sz="1800" spc="-20" dirty="0">
                <a:latin typeface="Calibri"/>
                <a:cs typeface="Calibri"/>
              </a:rPr>
              <a:t>K[n].key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ts val="2200"/>
              </a:lnSpc>
              <a:spcBef>
                <a:spcPts val="10"/>
              </a:spcBef>
            </a:pPr>
            <a:r>
              <a:rPr sz="1800" dirty="0">
                <a:latin typeface="SimSun"/>
                <a:cs typeface="SimSun"/>
              </a:rPr>
              <a:t>③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交换</a:t>
            </a:r>
            <a:r>
              <a:rPr sz="1800" spc="-5" dirty="0">
                <a:latin typeface="Calibri"/>
                <a:cs typeface="Calibri"/>
              </a:rPr>
              <a:t>K1K1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和</a:t>
            </a:r>
            <a:r>
              <a:rPr sz="1800" spc="875" dirty="0">
                <a:latin typeface="SimSun"/>
                <a:cs typeface="SimSun"/>
              </a:rPr>
              <a:t> </a:t>
            </a:r>
            <a:r>
              <a:rPr sz="1800" spc="-5" dirty="0">
                <a:latin typeface="Calibri"/>
                <a:cs typeface="Calibri"/>
              </a:rPr>
              <a:t>KnKn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后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堆顶可能违反堆性质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因 此需将</a:t>
            </a:r>
            <a:r>
              <a:rPr sz="1800" spc="-5" dirty="0">
                <a:latin typeface="Calibri"/>
                <a:cs typeface="Calibri"/>
              </a:rPr>
              <a:t>K[1..n</a:t>
            </a:r>
            <a:r>
              <a:rPr sz="1800" spc="-5" dirty="0">
                <a:latin typeface="Lucida Sans Unicode"/>
                <a:cs typeface="Lucida Sans Unicode"/>
              </a:rPr>
              <a:t>−</a:t>
            </a:r>
            <a:r>
              <a:rPr sz="1800" spc="-5" dirty="0">
                <a:latin typeface="Calibri"/>
                <a:cs typeface="Calibri"/>
              </a:rPr>
              <a:t>1]K[1..n−1]</a:t>
            </a:r>
            <a:r>
              <a:rPr sz="1800" dirty="0">
                <a:latin typeface="SimSun"/>
                <a:cs typeface="SimSun"/>
              </a:rPr>
              <a:t>调整为堆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然后重复步骤②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直 到无序区只有一个元素时停止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19462" y="2832120"/>
            <a:ext cx="5574521" cy="227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3135" y="500423"/>
            <a:ext cx="2896716" cy="259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82765" y="2367213"/>
            <a:ext cx="2777148" cy="2349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9971" y="4007401"/>
            <a:ext cx="2669872" cy="25251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61505" y="6183871"/>
            <a:ext cx="3454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你会用什么数据结构实现堆排序？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123" y="0"/>
            <a:ext cx="541367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71339" y="1636915"/>
          <a:ext cx="7031990" cy="2009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82296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EEECE1"/>
                          </a:solidFill>
                          <a:latin typeface="SimSun"/>
                          <a:cs typeface="SimSun"/>
                        </a:rPr>
                        <a:t>排序类别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EEECE1"/>
                          </a:solidFill>
                          <a:latin typeface="SimSun"/>
                          <a:cs typeface="SimSun"/>
                        </a:rPr>
                        <a:t>排序方法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EEECE1"/>
                          </a:solidFill>
                          <a:latin typeface="SimSun"/>
                          <a:cs typeface="SimSun"/>
                        </a:rPr>
                        <a:t>时间复杂度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EEECE1"/>
                          </a:solidFill>
                          <a:latin typeface="SimSun"/>
                          <a:cs typeface="SimSun"/>
                        </a:rPr>
                        <a:t>空间复杂度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EEECE1"/>
                          </a:solidFill>
                          <a:latin typeface="SimSun"/>
                          <a:cs typeface="SimSun"/>
                        </a:rPr>
                        <a:t>稳定性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EEECE1"/>
                          </a:solidFill>
                          <a:latin typeface="SimSun"/>
                          <a:cs typeface="SimSun"/>
                        </a:rPr>
                        <a:t>复杂性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</a:tr>
              <a:tr h="5861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682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5" dirty="0">
                          <a:solidFill>
                            <a:srgbClr val="EEECE1"/>
                          </a:solidFill>
                          <a:latin typeface="SimSun"/>
                          <a:cs typeface="SimSun"/>
                        </a:rPr>
                        <a:t>平均情况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68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5" dirty="0">
                          <a:solidFill>
                            <a:srgbClr val="EEECE1"/>
                          </a:solidFill>
                          <a:latin typeface="SimSun"/>
                          <a:cs typeface="SimSun"/>
                        </a:rPr>
                        <a:t>最坏情况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03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5" dirty="0">
                          <a:solidFill>
                            <a:srgbClr val="EEECE1"/>
                          </a:solidFill>
                          <a:latin typeface="SimSun"/>
                          <a:cs typeface="SimSun"/>
                        </a:rPr>
                        <a:t>最好情况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</a:tr>
              <a:tr h="5861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676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选择排序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374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堆排序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O(nlog2n)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68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O(nlog2n)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03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O(nlog2n)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086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O(1)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不稳定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较复杂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51968" y="5315966"/>
            <a:ext cx="551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堆排序在大数据上应用最多，适合处理海量数据的排序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565" y="227565"/>
            <a:ext cx="8513027" cy="6361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99841" y="1123251"/>
            <a:ext cx="2438400" cy="154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67636" y="3572648"/>
            <a:ext cx="3522979" cy="22874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3756" y="656475"/>
            <a:ext cx="5910580" cy="584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冒泡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130"/>
              </a:lnSpc>
            </a:pPr>
            <a:r>
              <a:rPr sz="1800" b="1" dirty="0">
                <a:latin typeface="Calibri"/>
                <a:cs typeface="Calibri"/>
              </a:rPr>
              <a:t>1</a:t>
            </a:r>
            <a:r>
              <a:rPr sz="1800" b="1" spc="-10" dirty="0">
                <a:latin typeface="SimSun"/>
                <a:cs typeface="SimSun"/>
              </a:rPr>
              <a:t>、基本思想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latin typeface="SimSun"/>
                <a:cs typeface="SimSun"/>
              </a:rPr>
              <a:t>冒泡排序</a:t>
            </a:r>
            <a:r>
              <a:rPr sz="1800" spc="-5" dirty="0">
                <a:latin typeface="SimSun"/>
                <a:cs typeface="SimSun"/>
              </a:rPr>
              <a:t>（</a:t>
            </a:r>
            <a:r>
              <a:rPr sz="1800" spc="-5" dirty="0">
                <a:latin typeface="Calibri"/>
                <a:cs typeface="Calibri"/>
              </a:rPr>
              <a:t>Bubble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Sort</a:t>
            </a:r>
            <a:r>
              <a:rPr sz="1800" spc="-5" dirty="0">
                <a:latin typeface="SimSun"/>
                <a:cs typeface="SimSun"/>
              </a:rPr>
              <a:t>）</a:t>
            </a:r>
            <a:r>
              <a:rPr sz="1800" dirty="0">
                <a:latin typeface="SimSun"/>
                <a:cs typeface="SimSun"/>
              </a:rPr>
              <a:t>是一种简单的排序算法。它重复地</a:t>
            </a:r>
            <a:endParaRPr sz="1800">
              <a:latin typeface="SimSun"/>
              <a:cs typeface="SimSun"/>
            </a:endParaRPr>
          </a:p>
          <a:p>
            <a:pPr marL="12700" marR="174625" algn="just">
              <a:lnSpc>
                <a:spcPct val="98800"/>
              </a:lnSpc>
              <a:spcBef>
                <a:spcPts val="70"/>
              </a:spcBef>
            </a:pPr>
            <a:r>
              <a:rPr sz="1800" dirty="0">
                <a:latin typeface="SimSun"/>
                <a:cs typeface="SimSun"/>
              </a:rPr>
              <a:t>走访过要排序的数列，一次比较两个元素，如果他们的顺 序错误就把他们交换过来。走访数列的工作是重复地进行 直到没有再需要交换，也就是说该数列已经排序完成。这 个算法的名字由来是因为越小的元素会经由交换慢慢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SimSun"/>
                <a:cs typeface="SimSun"/>
              </a:rPr>
              <a:t>“浮”到数列的顶端。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2</a:t>
            </a:r>
            <a:r>
              <a:rPr sz="1800" b="1" spc="-10" dirty="0">
                <a:latin typeface="SimSun"/>
                <a:cs typeface="SimSun"/>
              </a:rPr>
              <a:t>、算法描述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sz="1800" dirty="0">
                <a:latin typeface="SimSun"/>
                <a:cs typeface="SimSun"/>
              </a:rPr>
              <a:t>冒泡排序算法的运作如下：</a:t>
            </a:r>
            <a:endParaRPr sz="1800">
              <a:latin typeface="SimSun"/>
              <a:cs typeface="SimSun"/>
            </a:endParaRPr>
          </a:p>
          <a:p>
            <a:pPr marL="12700" marR="65405">
              <a:lnSpc>
                <a:spcPts val="2200"/>
              </a:lnSpc>
              <a:spcBef>
                <a:spcPts val="10"/>
              </a:spcBef>
            </a:pPr>
            <a:r>
              <a:rPr sz="1800" dirty="0">
                <a:latin typeface="SimSun"/>
                <a:cs typeface="SimSun"/>
              </a:rPr>
              <a:t>①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比较相邻的元</a:t>
            </a:r>
            <a:r>
              <a:rPr sz="1800" spc="-5" dirty="0">
                <a:latin typeface="SimSun"/>
                <a:cs typeface="SimSun"/>
              </a:rPr>
              <a:t>素</a:t>
            </a:r>
            <a:r>
              <a:rPr sz="1800" dirty="0">
                <a:latin typeface="SimSun"/>
                <a:cs typeface="SimSun"/>
              </a:rPr>
              <a:t>。如果第一个比第二个大，就交换他们 两个。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020"/>
              </a:lnSpc>
            </a:pPr>
            <a:r>
              <a:rPr sz="1800" dirty="0">
                <a:latin typeface="SimSun"/>
                <a:cs typeface="SimSun"/>
              </a:rPr>
              <a:t>②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对每一对相邻元素作同样的工</a:t>
            </a:r>
            <a:r>
              <a:rPr sz="1800" spc="-5" dirty="0">
                <a:latin typeface="SimSun"/>
                <a:cs typeface="SimSun"/>
              </a:rPr>
              <a:t>作</a:t>
            </a:r>
            <a:r>
              <a:rPr sz="1800" dirty="0">
                <a:latin typeface="SimSun"/>
                <a:cs typeface="SimSun"/>
              </a:rPr>
              <a:t>，从开始第一对到结尾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SimSun"/>
                <a:cs typeface="SimSun"/>
              </a:rPr>
              <a:t>的最后一对。这步做完后，最后的元素会是最大的数。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sz="1800" dirty="0">
                <a:latin typeface="SimSun"/>
                <a:cs typeface="SimSun"/>
              </a:rPr>
              <a:t>③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针对所有的元素重复以上的步</a:t>
            </a:r>
            <a:r>
              <a:rPr sz="1800" spc="-5" dirty="0">
                <a:latin typeface="SimSun"/>
                <a:cs typeface="SimSun"/>
              </a:rPr>
              <a:t>骤</a:t>
            </a:r>
            <a:r>
              <a:rPr sz="1800" dirty="0">
                <a:latin typeface="SimSun"/>
                <a:cs typeface="SimSun"/>
              </a:rPr>
              <a:t>，除了最后一个。</a:t>
            </a:r>
            <a:endParaRPr sz="1800">
              <a:latin typeface="SimSun"/>
              <a:cs typeface="SimSun"/>
            </a:endParaRPr>
          </a:p>
          <a:p>
            <a:pPr marL="12700" marR="105410">
              <a:lnSpc>
                <a:spcPts val="2200"/>
              </a:lnSpc>
              <a:spcBef>
                <a:spcPts val="10"/>
              </a:spcBef>
            </a:pPr>
            <a:r>
              <a:rPr sz="1800" dirty="0">
                <a:latin typeface="SimSun"/>
                <a:cs typeface="SimSun"/>
              </a:rPr>
              <a:t>④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持续每次对越来越少的元素重复上面的步骤</a:t>
            </a:r>
            <a:r>
              <a:rPr sz="1800" spc="-5" dirty="0">
                <a:latin typeface="SimSun"/>
                <a:cs typeface="SimSun"/>
              </a:rPr>
              <a:t>①</a:t>
            </a:r>
            <a:r>
              <a:rPr sz="1800" spc="-5" dirty="0">
                <a:latin typeface="Calibri"/>
                <a:cs typeface="Calibri"/>
              </a:rPr>
              <a:t>~③</a:t>
            </a:r>
            <a:r>
              <a:rPr sz="1800" spc="-5" dirty="0">
                <a:latin typeface="SimSun"/>
                <a:cs typeface="SimSun"/>
              </a:rPr>
              <a:t>，</a:t>
            </a:r>
            <a:r>
              <a:rPr sz="1800" dirty="0">
                <a:latin typeface="SimSun"/>
                <a:cs typeface="SimSun"/>
              </a:rPr>
              <a:t>直 到没有任何一对数字需要比较。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626" y="894194"/>
            <a:ext cx="6438900" cy="351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69701" y="3902328"/>
          <a:ext cx="5540375" cy="1537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245"/>
                <a:gridCol w="690245"/>
                <a:gridCol w="690245"/>
                <a:gridCol w="690244"/>
                <a:gridCol w="681990"/>
                <a:gridCol w="698500"/>
                <a:gridCol w="690245"/>
                <a:gridCol w="690245"/>
              </a:tblGrid>
              <a:tr h="52641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排序类别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排序方法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0245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时间复杂度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87655" marR="53340" indent="-209550">
                        <a:lnSpc>
                          <a:spcPts val="1300"/>
                        </a:lnSpc>
                      </a:pPr>
                      <a:r>
                        <a:rPr sz="1100" b="1" dirty="0">
                          <a:latin typeface="SimSun"/>
                          <a:cs typeface="SimSun"/>
                        </a:rPr>
                        <a:t>空间复杂 </a:t>
                      </a:r>
                      <a:r>
                        <a:rPr sz="1100" b="1" spc="-5" dirty="0">
                          <a:latin typeface="SimSun"/>
                          <a:cs typeface="SimSun"/>
                        </a:rPr>
                        <a:t>度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稳定性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复杂性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</a:tr>
              <a:tr h="4984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平均情况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71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最坏情况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114935" indent="-139700">
                        <a:lnSpc>
                          <a:spcPts val="1300"/>
                        </a:lnSpc>
                        <a:spcBef>
                          <a:spcPts val="705"/>
                        </a:spcBef>
                      </a:pPr>
                      <a:r>
                        <a:rPr sz="1100" b="1" dirty="0">
                          <a:latin typeface="SimSun"/>
                          <a:cs typeface="SimSun"/>
                        </a:rPr>
                        <a:t>最好情 </a:t>
                      </a:r>
                      <a:r>
                        <a:rPr sz="1100" b="1" spc="-5" dirty="0">
                          <a:latin typeface="SimSun"/>
                          <a:cs typeface="SimSun"/>
                        </a:rPr>
                        <a:t>况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89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交换排序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冒泡排序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15" dirty="0">
                          <a:latin typeface="SimSun"/>
                          <a:cs typeface="SimSun"/>
                        </a:rPr>
                        <a:t>^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)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65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15" dirty="0">
                          <a:latin typeface="SimSun"/>
                          <a:cs typeface="SimSun"/>
                        </a:rPr>
                        <a:t>^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)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65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25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25" dirty="0">
                          <a:latin typeface="Trebuchet MS"/>
                          <a:cs typeface="Trebuchet MS"/>
                        </a:rPr>
                        <a:t>)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65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O(1)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33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稳定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33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简单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33366" y="29903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展示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3366" y="5903733"/>
            <a:ext cx="322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除了名气和实现简单，应用不大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3756" y="656475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快排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3756" y="1684540"/>
            <a:ext cx="9279255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1</a:t>
            </a:r>
            <a:r>
              <a:rPr sz="1800" b="1" spc="-10" dirty="0">
                <a:latin typeface="SimSun"/>
                <a:cs typeface="SimSun"/>
              </a:rPr>
              <a:t>、基本思想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latin typeface="SimSun"/>
                <a:cs typeface="SimSun"/>
              </a:rPr>
              <a:t>快速排序的基本思想：</a:t>
            </a:r>
            <a:r>
              <a:rPr sz="1800" b="1" spc="-10" dirty="0">
                <a:latin typeface="SimSun"/>
                <a:cs typeface="SimSun"/>
              </a:rPr>
              <a:t>挖坑填数</a:t>
            </a:r>
            <a:r>
              <a:rPr sz="1800" b="1" dirty="0">
                <a:latin typeface="Calibri"/>
                <a:cs typeface="Calibri"/>
              </a:rPr>
              <a:t>+</a:t>
            </a:r>
            <a:r>
              <a:rPr sz="1800" b="1" spc="-10" dirty="0">
                <a:latin typeface="SimSun"/>
                <a:cs typeface="SimSun"/>
              </a:rPr>
              <a:t>分治法</a:t>
            </a:r>
            <a:r>
              <a:rPr sz="1800" dirty="0">
                <a:latin typeface="SimSun"/>
                <a:cs typeface="SimSun"/>
              </a:rPr>
              <a:t>。</a:t>
            </a:r>
            <a:endParaRPr sz="1800">
              <a:latin typeface="SimSun"/>
              <a:cs typeface="SimSun"/>
            </a:endParaRPr>
          </a:p>
          <a:p>
            <a:pPr marL="12700" marR="114300">
              <a:lnSpc>
                <a:spcPct val="99500"/>
              </a:lnSpc>
              <a:spcBef>
                <a:spcPts val="50"/>
              </a:spcBef>
            </a:pPr>
            <a:r>
              <a:rPr sz="1800" dirty="0">
                <a:latin typeface="SimSun"/>
                <a:cs typeface="SimSun"/>
              </a:rPr>
              <a:t>首先选一个轴值</a:t>
            </a:r>
            <a:r>
              <a:rPr sz="1800" spc="-5" dirty="0">
                <a:latin typeface="Calibri"/>
                <a:cs typeface="Calibri"/>
              </a:rPr>
              <a:t>(pivot</a:t>
            </a:r>
            <a:r>
              <a:rPr sz="1800" spc="-5" dirty="0">
                <a:latin typeface="SimSun"/>
                <a:cs typeface="SimSun"/>
              </a:rPr>
              <a:t>，</a:t>
            </a:r>
            <a:r>
              <a:rPr sz="1800" dirty="0">
                <a:latin typeface="SimSun"/>
                <a:cs typeface="SimSun"/>
              </a:rPr>
              <a:t>也有叫基准的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dirty="0">
                <a:latin typeface="SimSun"/>
                <a:cs typeface="SimSun"/>
              </a:rPr>
              <a:t>，通过一趟排序将待排记录分隔成独立的两部分，其 中一部分记录的关键字均比另一部分的关键字小，则可分别对这两部分记录继续进行排序， 以达到整个序列有序。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ts val="2130"/>
              </a:lnSpc>
            </a:pPr>
            <a:r>
              <a:rPr sz="1800" b="1" dirty="0">
                <a:latin typeface="Calibri"/>
                <a:cs typeface="Calibri"/>
              </a:rPr>
              <a:t>2</a:t>
            </a:r>
            <a:r>
              <a:rPr sz="1800" b="1" spc="-10" dirty="0">
                <a:latin typeface="SimSun"/>
                <a:cs typeface="SimSun"/>
              </a:rPr>
              <a:t>、算法描述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latin typeface="SimSun"/>
                <a:cs typeface="SimSun"/>
              </a:rPr>
              <a:t>快速排序使用分治策略来把一个序列</a:t>
            </a:r>
            <a:r>
              <a:rPr sz="1800" spc="-5" dirty="0">
                <a:latin typeface="SimSun"/>
                <a:cs typeface="SimSun"/>
              </a:rPr>
              <a:t>（</a:t>
            </a:r>
            <a:r>
              <a:rPr sz="1800" spc="-5" dirty="0">
                <a:latin typeface="Calibri"/>
                <a:cs typeface="Calibri"/>
              </a:rPr>
              <a:t>list</a:t>
            </a:r>
            <a:r>
              <a:rPr sz="1800" spc="-5" dirty="0">
                <a:latin typeface="SimSun"/>
                <a:cs typeface="SimSun"/>
              </a:rPr>
              <a:t>）</a:t>
            </a:r>
            <a:r>
              <a:rPr sz="1800" dirty="0">
                <a:latin typeface="SimSun"/>
                <a:cs typeface="SimSun"/>
              </a:rPr>
              <a:t>分为两个子序列</a:t>
            </a:r>
            <a:r>
              <a:rPr sz="1800" spc="-5" dirty="0">
                <a:latin typeface="SimSun"/>
                <a:cs typeface="SimSun"/>
              </a:rPr>
              <a:t>（</a:t>
            </a:r>
            <a:r>
              <a:rPr sz="1800" spc="-5" dirty="0">
                <a:latin typeface="Calibri"/>
                <a:cs typeface="Calibri"/>
              </a:rPr>
              <a:t>sub-lists</a:t>
            </a:r>
            <a:r>
              <a:rPr sz="1800" spc="-5" dirty="0">
                <a:latin typeface="SimSun"/>
                <a:cs typeface="SimSun"/>
              </a:rPr>
              <a:t>）</a:t>
            </a:r>
            <a:r>
              <a:rPr sz="1800" dirty="0">
                <a:latin typeface="SimSun"/>
                <a:cs typeface="SimSun"/>
              </a:rPr>
              <a:t>。步骤为：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SimSun"/>
                <a:cs typeface="SimSun"/>
              </a:rPr>
              <a:t>①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从数列中挑出一个元</a:t>
            </a:r>
            <a:r>
              <a:rPr sz="1800" spc="-5" dirty="0">
                <a:latin typeface="SimSun"/>
                <a:cs typeface="SimSun"/>
              </a:rPr>
              <a:t>素</a:t>
            </a:r>
            <a:r>
              <a:rPr sz="1800" dirty="0">
                <a:latin typeface="SimSun"/>
                <a:cs typeface="SimSun"/>
              </a:rPr>
              <a:t>，称为”基准</a:t>
            </a:r>
            <a:r>
              <a:rPr sz="1800" spc="-5" dirty="0">
                <a:latin typeface="SimSun"/>
                <a:cs typeface="SimSun"/>
              </a:rPr>
              <a:t>”（</a:t>
            </a:r>
            <a:r>
              <a:rPr sz="1800" spc="-5" dirty="0">
                <a:latin typeface="Calibri"/>
                <a:cs typeface="Calibri"/>
              </a:rPr>
              <a:t>pivot</a:t>
            </a:r>
            <a:r>
              <a:rPr sz="1800" spc="-5" dirty="0">
                <a:latin typeface="SimSun"/>
                <a:cs typeface="SimSun"/>
              </a:rPr>
              <a:t>）</a:t>
            </a:r>
            <a:r>
              <a:rPr sz="1800" dirty="0">
                <a:latin typeface="SimSun"/>
                <a:cs typeface="SimSun"/>
              </a:rPr>
              <a:t>。</a:t>
            </a:r>
            <a:endParaRPr sz="1800">
              <a:latin typeface="SimSun"/>
              <a:cs typeface="SimSun"/>
            </a:endParaRPr>
          </a:p>
          <a:p>
            <a:pPr marL="12700" marR="5080">
              <a:lnSpc>
                <a:spcPct val="99500"/>
              </a:lnSpc>
              <a:spcBef>
                <a:spcPts val="55"/>
              </a:spcBef>
            </a:pPr>
            <a:r>
              <a:rPr sz="1800" dirty="0">
                <a:latin typeface="SimSun"/>
                <a:cs typeface="SimSun"/>
              </a:rPr>
              <a:t>②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重新排序数</a:t>
            </a:r>
            <a:r>
              <a:rPr sz="1800" spc="-5" dirty="0">
                <a:latin typeface="SimSun"/>
                <a:cs typeface="SimSun"/>
              </a:rPr>
              <a:t>列</a:t>
            </a:r>
            <a:r>
              <a:rPr sz="1800" dirty="0">
                <a:latin typeface="SimSun"/>
                <a:cs typeface="SimSun"/>
              </a:rPr>
              <a:t>，所有比基准值小的元素摆放在基准前面，所有比基准值大的元素摆在基准 后面（相同的数可以到任一边）。在这个分区结束之后，该基准就处于数列的中间位置。这 个称为分区</a:t>
            </a:r>
            <a:r>
              <a:rPr sz="1800" spc="-5" dirty="0">
                <a:latin typeface="SimSun"/>
                <a:cs typeface="SimSun"/>
              </a:rPr>
              <a:t>（</a:t>
            </a:r>
            <a:r>
              <a:rPr sz="1800" spc="-5" dirty="0">
                <a:latin typeface="Calibri"/>
                <a:cs typeface="Calibri"/>
              </a:rPr>
              <a:t>partition</a:t>
            </a:r>
            <a:r>
              <a:rPr sz="1800" spc="-5" dirty="0">
                <a:latin typeface="SimSun"/>
                <a:cs typeface="SimSun"/>
              </a:rPr>
              <a:t>）</a:t>
            </a:r>
            <a:r>
              <a:rPr sz="1800" dirty="0">
                <a:latin typeface="SimSun"/>
                <a:cs typeface="SimSun"/>
              </a:rPr>
              <a:t>操作。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100"/>
              </a:lnSpc>
            </a:pPr>
            <a:r>
              <a:rPr sz="1800" dirty="0">
                <a:latin typeface="SimSun"/>
                <a:cs typeface="SimSun"/>
              </a:rPr>
              <a:t>③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递归地</a:t>
            </a:r>
            <a:r>
              <a:rPr sz="1800" spc="-5" dirty="0">
                <a:latin typeface="SimSun"/>
                <a:cs typeface="SimSun"/>
              </a:rPr>
              <a:t>（</a:t>
            </a:r>
            <a:r>
              <a:rPr sz="1800" spc="-5" dirty="0">
                <a:latin typeface="Calibri"/>
                <a:cs typeface="Calibri"/>
              </a:rPr>
              <a:t>recursively</a:t>
            </a:r>
            <a:r>
              <a:rPr sz="1800" spc="-5" dirty="0">
                <a:latin typeface="SimSun"/>
                <a:cs typeface="SimSun"/>
              </a:rPr>
              <a:t>）</a:t>
            </a:r>
            <a:r>
              <a:rPr sz="1800" dirty="0">
                <a:latin typeface="SimSun"/>
                <a:cs typeface="SimSun"/>
              </a:rPr>
              <a:t>把小于基准值元素的子数列和大于基准值元素的子数列排序。</a:t>
            </a:r>
            <a:endParaRPr sz="1800">
              <a:latin typeface="SimSun"/>
              <a:cs typeface="SimSun"/>
            </a:endParaRPr>
          </a:p>
          <a:p>
            <a:pPr marL="12700" marR="114300">
              <a:lnSpc>
                <a:spcPts val="2200"/>
              </a:lnSpc>
              <a:spcBef>
                <a:spcPts val="80"/>
              </a:spcBef>
            </a:pPr>
            <a:r>
              <a:rPr sz="1800" dirty="0">
                <a:latin typeface="SimSun"/>
                <a:cs typeface="SimSun"/>
              </a:rPr>
              <a:t>递归到最底部时，数列的大小是零或一，也就是已经排序好了。这个算法一定会结束，因为 在每次的迭代</a:t>
            </a:r>
            <a:r>
              <a:rPr sz="1800" spc="-5" dirty="0">
                <a:latin typeface="SimSun"/>
                <a:cs typeface="SimSun"/>
              </a:rPr>
              <a:t>（</a:t>
            </a:r>
            <a:r>
              <a:rPr sz="1800" spc="-5" dirty="0">
                <a:latin typeface="Calibri"/>
                <a:cs typeface="Calibri"/>
              </a:rPr>
              <a:t>iteration</a:t>
            </a:r>
            <a:r>
              <a:rPr sz="1800" spc="-5" dirty="0">
                <a:latin typeface="SimSun"/>
                <a:cs typeface="SimSun"/>
              </a:rPr>
              <a:t>）</a:t>
            </a:r>
            <a:r>
              <a:rPr sz="1800" dirty="0">
                <a:latin typeface="SimSun"/>
                <a:cs typeface="SimSun"/>
              </a:rPr>
              <a:t>中，它至少会把一个元素摆到它最后的位置去。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1519" y="543351"/>
            <a:ext cx="3428707" cy="1246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2978" y="2092604"/>
            <a:ext cx="3409226" cy="1402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978" y="3769286"/>
            <a:ext cx="3409226" cy="10909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2979" y="5241992"/>
            <a:ext cx="3409226" cy="13929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43843" y="699201"/>
            <a:ext cx="3409226" cy="10909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43843" y="1989372"/>
            <a:ext cx="3409226" cy="11883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43843" y="3494176"/>
            <a:ext cx="3409226" cy="15585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3843" y="5120880"/>
            <a:ext cx="3409226" cy="12468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48560" y="142191"/>
            <a:ext cx="2461002" cy="65626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8332" y="229151"/>
            <a:ext cx="8176818" cy="6234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715" y="370395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展示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4498" y="165100"/>
            <a:ext cx="5486400" cy="652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23050" y="1772513"/>
          <a:ext cx="5598795" cy="1908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230"/>
                <a:gridCol w="697230"/>
                <a:gridCol w="697229"/>
                <a:gridCol w="697230"/>
                <a:gridCol w="688975"/>
                <a:gridCol w="705485"/>
                <a:gridCol w="697229"/>
                <a:gridCol w="697229"/>
              </a:tblGrid>
              <a:tr h="65468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排序类别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排序方法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0231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时间复杂度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92735" marR="55244" indent="-209550">
                        <a:lnSpc>
                          <a:spcPts val="1300"/>
                        </a:lnSpc>
                      </a:pPr>
                      <a:r>
                        <a:rPr sz="1100" b="1" dirty="0">
                          <a:latin typeface="SimSun"/>
                          <a:cs typeface="SimSun"/>
                        </a:rPr>
                        <a:t>空间复杂 </a:t>
                      </a:r>
                      <a:r>
                        <a:rPr sz="1100" b="1" spc="-5" dirty="0">
                          <a:latin typeface="SimSun"/>
                          <a:cs typeface="SimSun"/>
                        </a:rPr>
                        <a:t>度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稳定性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复杂性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</a:tr>
              <a:tr h="6197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平均情况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8415" algn="ctr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最坏情况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83845" marR="117475" indent="-139700">
                        <a:lnSpc>
                          <a:spcPts val="1300"/>
                        </a:lnSpc>
                      </a:pPr>
                      <a:r>
                        <a:rPr sz="1100" b="1" dirty="0">
                          <a:latin typeface="SimSun"/>
                          <a:cs typeface="SimSun"/>
                        </a:rPr>
                        <a:t>最好情 </a:t>
                      </a:r>
                      <a:r>
                        <a:rPr sz="1100" b="1" spc="-5" dirty="0">
                          <a:latin typeface="SimSun"/>
                          <a:cs typeface="SimSun"/>
                        </a:rPr>
                        <a:t>况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交换排序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快速排序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8415" algn="ctr">
                        <a:lnSpc>
                          <a:spcPts val="131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O</a:t>
                      </a:r>
                      <a:endParaRPr sz="1100">
                        <a:latin typeface="SimSun"/>
                        <a:cs typeface="SimSun"/>
                      </a:endParaRPr>
                    </a:p>
                    <a:p>
                      <a:pPr marL="18415" algn="ctr">
                        <a:lnSpc>
                          <a:spcPts val="1310"/>
                        </a:lnSpc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(nlog2n)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8415" algn="ctr">
                        <a:lnSpc>
                          <a:spcPct val="100000"/>
                        </a:lnSpc>
                      </a:pP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15" dirty="0">
                          <a:latin typeface="SimSun"/>
                          <a:cs typeface="SimSun"/>
                        </a:rPr>
                        <a:t>^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)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83845" marR="82550" indent="-174625">
                        <a:lnSpc>
                          <a:spcPts val="1300"/>
                        </a:lnSpc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O(nlog2  n)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O(log2n)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不稳定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1844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一般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432623" y="5321185"/>
            <a:ext cx="2254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空间复杂度为啥是</a:t>
            </a:r>
            <a:r>
              <a:rPr sz="1800" dirty="0">
                <a:latin typeface="Calibri"/>
                <a:cs typeface="Calibri"/>
              </a:rPr>
              <a:t>lo</a:t>
            </a:r>
            <a:r>
              <a:rPr sz="1800" spc="-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047" y="601052"/>
            <a:ext cx="6788784" cy="5559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4375" algn="l"/>
              </a:tabLst>
            </a:pPr>
            <a:r>
              <a:rPr sz="1800" dirty="0">
                <a:latin typeface="SimSun"/>
                <a:cs typeface="SimSun"/>
              </a:rPr>
              <a:t>归并排序	</a:t>
            </a:r>
            <a:r>
              <a:rPr sz="1800" spc="-5" dirty="0">
                <a:latin typeface="Calibri"/>
                <a:cs typeface="Calibri"/>
              </a:rPr>
              <a:t>Collections.sort()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用的就是这种排序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130"/>
              </a:lnSpc>
            </a:pPr>
            <a:r>
              <a:rPr sz="1800" b="1" dirty="0">
                <a:solidFill>
                  <a:srgbClr val="16171B"/>
                </a:solidFill>
                <a:latin typeface="Arial"/>
                <a:cs typeface="Arial"/>
              </a:rPr>
              <a:t>1</a:t>
            </a:r>
            <a:r>
              <a:rPr sz="1800" b="1" spc="-10" dirty="0">
                <a:solidFill>
                  <a:srgbClr val="1D1E24"/>
                </a:solidFill>
                <a:latin typeface="SimSun"/>
                <a:cs typeface="SimSun"/>
              </a:rPr>
              <a:t>、基本思想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归并排序算法是将两个（或两个以上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）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有序表</a:t>
            </a:r>
            <a:endParaRPr sz="1800">
              <a:latin typeface="SimSun"/>
              <a:cs typeface="SimSun"/>
            </a:endParaRPr>
          </a:p>
          <a:p>
            <a:pPr marL="12700" marR="2195830" algn="just">
              <a:lnSpc>
                <a:spcPct val="99500"/>
              </a:lnSpc>
              <a:spcBef>
                <a:spcPts val="50"/>
              </a:spcBef>
            </a:pP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合并成一个新的有序表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，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即把待排序序列分为 若干个子序列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，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每个子序列是有序的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。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然后再 把有序子序列合并为整体有序序列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ts val="213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2</a:t>
            </a:r>
            <a:r>
              <a:rPr sz="1800" b="1" spc="-10" dirty="0">
                <a:latin typeface="SimSun"/>
                <a:cs typeface="SimSun"/>
              </a:rPr>
              <a:t>、算法描述</a:t>
            </a:r>
            <a:endParaRPr sz="1800">
              <a:latin typeface="SimSun"/>
              <a:cs typeface="SimSun"/>
            </a:endParaRPr>
          </a:p>
          <a:p>
            <a:pPr marL="12700" marR="3567429">
              <a:lnSpc>
                <a:spcPts val="2200"/>
              </a:lnSpc>
              <a:spcBef>
                <a:spcPts val="10"/>
              </a:spcBef>
            </a:pPr>
            <a:r>
              <a:rPr sz="1800" b="1" spc="-10" dirty="0">
                <a:latin typeface="SimSun"/>
                <a:cs typeface="SimSun"/>
              </a:rPr>
              <a:t>归并排序可通过两种方式实现： </a:t>
            </a:r>
            <a:r>
              <a:rPr sz="1800" spc="-10" dirty="0">
                <a:latin typeface="SimSun"/>
                <a:cs typeface="SimSun"/>
              </a:rPr>
              <a:t>自上而下的递归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090"/>
              </a:lnSpc>
            </a:pPr>
            <a:r>
              <a:rPr sz="1800" dirty="0">
                <a:latin typeface="SimSun"/>
                <a:cs typeface="SimSun"/>
              </a:rPr>
              <a:t>自下而上的迭代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130"/>
              </a:lnSpc>
            </a:pPr>
            <a:r>
              <a:rPr sz="1800" b="1" spc="-10" dirty="0">
                <a:latin typeface="SimSun"/>
                <a:cs typeface="SimSun"/>
              </a:rPr>
              <a:t>一、递归法</a:t>
            </a:r>
            <a:r>
              <a:rPr sz="1800" dirty="0">
                <a:latin typeface="SimSun"/>
                <a:cs typeface="SimSun"/>
              </a:rPr>
              <a:t>（假设序列共有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dirty="0">
                <a:latin typeface="SimSun"/>
                <a:cs typeface="SimSun"/>
              </a:rPr>
              <a:t>个元素）：</a:t>
            </a:r>
            <a:endParaRPr sz="1800">
              <a:latin typeface="SimSun"/>
              <a:cs typeface="SimSun"/>
            </a:endParaRPr>
          </a:p>
          <a:p>
            <a:pPr marL="12700" marR="2085975">
              <a:lnSpc>
                <a:spcPct val="99500"/>
              </a:lnSpc>
              <a:spcBef>
                <a:spcPts val="50"/>
              </a:spcBef>
            </a:pPr>
            <a:r>
              <a:rPr sz="1800" dirty="0">
                <a:latin typeface="SimSun"/>
                <a:cs typeface="SimSun"/>
              </a:rPr>
              <a:t>①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将序列每相邻两个数字进行归并操</a:t>
            </a:r>
            <a:r>
              <a:rPr sz="1800" spc="-5" dirty="0">
                <a:latin typeface="SimSun"/>
                <a:cs typeface="SimSun"/>
              </a:rPr>
              <a:t>作</a:t>
            </a:r>
            <a:r>
              <a:rPr sz="1800" dirty="0">
                <a:latin typeface="SimSun"/>
                <a:cs typeface="SimSun"/>
              </a:rPr>
              <a:t>，形成 </a:t>
            </a:r>
            <a:r>
              <a:rPr sz="1800" spc="-5" dirty="0">
                <a:latin typeface="Calibri"/>
                <a:cs typeface="Calibri"/>
              </a:rPr>
              <a:t>ﬂoor(n/2)</a:t>
            </a:r>
            <a:r>
              <a:rPr sz="1800" dirty="0">
                <a:latin typeface="SimSun"/>
                <a:cs typeface="SimSun"/>
              </a:rPr>
              <a:t>个序</a:t>
            </a:r>
            <a:r>
              <a:rPr sz="1800" spc="-5" dirty="0">
                <a:latin typeface="SimSun"/>
                <a:cs typeface="SimSun"/>
              </a:rPr>
              <a:t>列</a:t>
            </a:r>
            <a:r>
              <a:rPr sz="1800" dirty="0">
                <a:latin typeface="SimSun"/>
                <a:cs typeface="SimSun"/>
              </a:rPr>
              <a:t>，排序后每个序列包含两个元 素；</a:t>
            </a:r>
            <a:endParaRPr sz="1800">
              <a:latin typeface="SimSun"/>
              <a:cs typeface="SimSun"/>
            </a:endParaRPr>
          </a:p>
          <a:p>
            <a:pPr marL="12700" marR="2210435">
              <a:lnSpc>
                <a:spcPts val="2100"/>
              </a:lnSpc>
              <a:spcBef>
                <a:spcPts val="160"/>
              </a:spcBef>
            </a:pPr>
            <a:r>
              <a:rPr sz="1800" dirty="0">
                <a:latin typeface="SimSun"/>
                <a:cs typeface="SimSun"/>
              </a:rPr>
              <a:t>②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将上述序列再次归</a:t>
            </a:r>
            <a:r>
              <a:rPr sz="1800" spc="-5" dirty="0">
                <a:latin typeface="SimSun"/>
                <a:cs typeface="SimSun"/>
              </a:rPr>
              <a:t>并</a:t>
            </a:r>
            <a:r>
              <a:rPr sz="1800" dirty="0">
                <a:latin typeface="SimSun"/>
                <a:cs typeface="SimSun"/>
              </a:rPr>
              <a:t>，形成</a:t>
            </a:r>
            <a:r>
              <a:rPr sz="1800" spc="-45" dirty="0">
                <a:latin typeface="SimSun"/>
                <a:cs typeface="SimSun"/>
              </a:rPr>
              <a:t> </a:t>
            </a:r>
            <a:r>
              <a:rPr sz="1800" spc="-5" dirty="0">
                <a:latin typeface="Calibri"/>
                <a:cs typeface="Calibri"/>
              </a:rPr>
              <a:t>ﬂoor(n/4)</a:t>
            </a:r>
            <a:r>
              <a:rPr sz="1800" dirty="0">
                <a:latin typeface="SimSun"/>
                <a:cs typeface="SimSun"/>
              </a:rPr>
              <a:t>个序 列，每个序列包含四个元素；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140"/>
              </a:lnSpc>
            </a:pPr>
            <a:r>
              <a:rPr sz="1800" dirty="0">
                <a:latin typeface="SimSun"/>
                <a:cs typeface="SimSun"/>
              </a:rPr>
              <a:t>③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重复步骤</a:t>
            </a:r>
            <a:r>
              <a:rPr sz="1800" spc="-5" dirty="0">
                <a:latin typeface="SimSun"/>
                <a:cs typeface="SimSun"/>
              </a:rPr>
              <a:t>②，</a:t>
            </a:r>
            <a:r>
              <a:rPr sz="1800" dirty="0">
                <a:latin typeface="SimSun"/>
                <a:cs typeface="SimSun"/>
              </a:rPr>
              <a:t>直到所有元素排序完毕。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54703" y="1689954"/>
            <a:ext cx="5760278" cy="4084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4244" y="1488351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展示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974" y="0"/>
            <a:ext cx="6774992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99836" y="3558488"/>
          <a:ext cx="6580505" cy="1368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419"/>
                <a:gridCol w="820419"/>
                <a:gridCol w="820419"/>
                <a:gridCol w="820419"/>
                <a:gridCol w="810895"/>
                <a:gridCol w="830579"/>
                <a:gridCol w="821054"/>
                <a:gridCol w="821054"/>
              </a:tblGrid>
              <a:tr h="32067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39700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排序类别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39700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排序方法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时间复杂度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762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空间复杂度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07010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稳定性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复杂性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</a:tr>
              <a:tr h="5168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390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平均情况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11430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dirty="0">
                          <a:latin typeface="SimSun"/>
                          <a:cs typeface="SimSun"/>
                        </a:rPr>
                        <a:t>最坏情况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10985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dirty="0">
                          <a:latin typeface="SimSun"/>
                          <a:cs typeface="SimSun"/>
                        </a:rPr>
                        <a:t>最好情况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397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归并排序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794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归并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390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O(nlogn)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11430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O(nlogn)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10985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O(nlogn)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800" spc="5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800" spc="50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800" spc="50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800" spc="50" dirty="0">
                          <a:latin typeface="Trebuchet MS"/>
                          <a:cs typeface="Trebuchet MS"/>
                        </a:rPr>
                        <a:t>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12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稳定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一般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84927" y="5709776"/>
            <a:ext cx="5728335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solidFill>
                  <a:srgbClr val="24292E"/>
                </a:solidFill>
                <a:latin typeface="SimSun"/>
                <a:cs typeface="SimSun"/>
              </a:rPr>
              <a:t>归并排序稳定且</a:t>
            </a:r>
            <a:r>
              <a:rPr sz="1800" dirty="0">
                <a:solidFill>
                  <a:srgbClr val="24292E"/>
                </a:solidFill>
                <a:latin typeface="Arial"/>
                <a:cs typeface="Arial"/>
              </a:rPr>
              <a:t>nlogn</a:t>
            </a:r>
            <a:r>
              <a:rPr sz="1800" spc="29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0363C"/>
                </a:solidFill>
                <a:latin typeface="SimSun"/>
                <a:cs typeface="SimSun"/>
              </a:rPr>
              <a:t>，</a:t>
            </a:r>
            <a:r>
              <a:rPr sz="1800" dirty="0">
                <a:solidFill>
                  <a:srgbClr val="24292E"/>
                </a:solidFill>
                <a:latin typeface="SimSun"/>
                <a:cs typeface="SimSun"/>
              </a:rPr>
              <a:t>很少单独使用</a:t>
            </a:r>
            <a:r>
              <a:rPr sz="1800" dirty="0">
                <a:solidFill>
                  <a:srgbClr val="30363C"/>
                </a:solidFill>
                <a:latin typeface="SimSun"/>
                <a:cs typeface="SimSun"/>
              </a:rPr>
              <a:t>，</a:t>
            </a:r>
            <a:r>
              <a:rPr sz="1800" dirty="0">
                <a:solidFill>
                  <a:srgbClr val="24292E"/>
                </a:solidFill>
                <a:latin typeface="SimSun"/>
                <a:cs typeface="SimSun"/>
              </a:rPr>
              <a:t>在分布式排序中 应用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2021" y="1462811"/>
            <a:ext cx="8425180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8065" algn="l"/>
              </a:tabLst>
            </a:pPr>
            <a:r>
              <a:rPr sz="1800" dirty="0">
                <a:latin typeface="SimSun"/>
                <a:cs typeface="SimSun"/>
              </a:rPr>
              <a:t>基于比较的排序算法	逃脱不了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-5" dirty="0">
                <a:latin typeface="SimSun"/>
                <a:cs typeface="SimSun"/>
              </a:rPr>
              <a:t>*</a:t>
            </a:r>
            <a:r>
              <a:rPr sz="1800" spc="-5" dirty="0">
                <a:latin typeface="Calibri"/>
                <a:cs typeface="Calibri"/>
              </a:rPr>
              <a:t>(logn)</a:t>
            </a:r>
            <a:r>
              <a:rPr sz="1800" dirty="0">
                <a:latin typeface="SimSun"/>
                <a:cs typeface="SimSun"/>
              </a:rPr>
              <a:t>的时间复杂度？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latin typeface="SimSun"/>
                <a:cs typeface="SimSun"/>
              </a:rPr>
              <a:t>对于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dirty="0">
                <a:latin typeface="SimSun"/>
                <a:cs typeface="SimSun"/>
              </a:rPr>
              <a:t>个待排序元素，在未比较时，可能的正确结果有</a:t>
            </a:r>
            <a:r>
              <a:rPr sz="1800" spc="-5" dirty="0">
                <a:latin typeface="Calibri"/>
                <a:cs typeface="Calibri"/>
              </a:rPr>
              <a:t>n!</a:t>
            </a:r>
            <a:r>
              <a:rPr sz="1800" dirty="0">
                <a:latin typeface="SimSun"/>
                <a:cs typeface="SimSun"/>
              </a:rPr>
              <a:t>种。</a:t>
            </a:r>
            <a:endParaRPr sz="1800">
              <a:latin typeface="SimSun"/>
              <a:cs typeface="SimSun"/>
            </a:endParaRPr>
          </a:p>
          <a:p>
            <a:pPr marL="12700" marR="5080">
              <a:lnSpc>
                <a:spcPts val="2200"/>
              </a:lnSpc>
              <a:spcBef>
                <a:spcPts val="10"/>
              </a:spcBef>
            </a:pPr>
            <a:r>
              <a:rPr sz="1800" dirty="0">
                <a:latin typeface="SimSun"/>
                <a:cs typeface="SimSun"/>
              </a:rPr>
              <a:t>在经过一次比较后，其中两个元素的顺序被确定，所以可能的正确结果剩余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!</a:t>
            </a:r>
            <a:r>
              <a:rPr sz="1800" dirty="0">
                <a:latin typeface="Calibri"/>
                <a:cs typeface="Calibri"/>
              </a:rPr>
              <a:t>/2</a:t>
            </a:r>
            <a:r>
              <a:rPr sz="1800" dirty="0">
                <a:latin typeface="SimSun"/>
                <a:cs typeface="SimSun"/>
              </a:rPr>
              <a:t>种。 依次类推，直到经过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dirty="0">
                <a:latin typeface="SimSun"/>
                <a:cs typeface="SimSun"/>
              </a:rPr>
              <a:t>次比较，剩余可能性</a:t>
            </a:r>
            <a:r>
              <a:rPr sz="1800" spc="-5" dirty="0">
                <a:latin typeface="Calibri"/>
                <a:cs typeface="Calibri"/>
              </a:rPr>
              <a:t>n!/(2^m)</a:t>
            </a:r>
            <a:r>
              <a:rPr sz="1800" dirty="0">
                <a:latin typeface="SimSun"/>
                <a:cs typeface="SimSun"/>
              </a:rPr>
              <a:t>种。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020"/>
              </a:lnSpc>
            </a:pPr>
            <a:r>
              <a:rPr sz="1800" dirty="0">
                <a:latin typeface="SimSun"/>
                <a:cs typeface="SimSun"/>
              </a:rPr>
              <a:t>直到</a:t>
            </a:r>
            <a:r>
              <a:rPr sz="1800" spc="-5" dirty="0">
                <a:latin typeface="Calibri"/>
                <a:cs typeface="Calibri"/>
              </a:rPr>
              <a:t>n!/(2^m)&lt;=1</a:t>
            </a:r>
            <a:r>
              <a:rPr sz="1800" dirty="0">
                <a:latin typeface="SimSun"/>
                <a:cs typeface="SimSun"/>
              </a:rPr>
              <a:t>时，结果只剩余一种。此时的比较次数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dirty="0">
                <a:latin typeface="SimSun"/>
                <a:cs typeface="SimSun"/>
              </a:rPr>
              <a:t>为</a:t>
            </a:r>
            <a:r>
              <a:rPr sz="1800" spc="-5" dirty="0">
                <a:latin typeface="Calibri"/>
                <a:cs typeface="Calibri"/>
              </a:rPr>
              <a:t>o(nlogn)</a:t>
            </a:r>
            <a:r>
              <a:rPr sz="1800" dirty="0">
                <a:latin typeface="SimSun"/>
                <a:cs typeface="SimSun"/>
              </a:rPr>
              <a:t>次。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SimSun"/>
                <a:cs typeface="SimSun"/>
              </a:rPr>
              <a:t>所以基于排序的比较算法，最优情况下，复杂度是</a:t>
            </a:r>
            <a:r>
              <a:rPr sz="1800" spc="-5" dirty="0">
                <a:latin typeface="Calibri"/>
                <a:cs typeface="Calibri"/>
              </a:rPr>
              <a:t>o(nlogn)</a:t>
            </a:r>
            <a:r>
              <a:rPr sz="1800" dirty="0">
                <a:latin typeface="SimSun"/>
                <a:cs typeface="SimSun"/>
              </a:rPr>
              <a:t>的。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1800" dirty="0">
                <a:latin typeface="SimSun"/>
                <a:cs typeface="SimSun"/>
              </a:rPr>
              <a:t>根据斯特林公式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dirty="0">
                <a:latin typeface="SimSun"/>
                <a:cs typeface="SimSun"/>
              </a:rPr>
              <a:t>有</a:t>
            </a:r>
            <a:r>
              <a:rPr sz="1800" spc="-5" dirty="0">
                <a:latin typeface="Calibri"/>
                <a:cs typeface="Calibri"/>
              </a:rPr>
              <a:t>log(n!)=O(nlogn)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dirty="0">
                <a:latin typeface="SimSun"/>
                <a:cs typeface="SimSun"/>
              </a:rPr>
              <a:t>底数均为</a:t>
            </a:r>
            <a:r>
              <a:rPr sz="1800" spc="-5" dirty="0">
                <a:latin typeface="Calibri"/>
                <a:cs typeface="Calibri"/>
              </a:rPr>
              <a:t>2)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SimSun"/>
                <a:cs typeface="SimSun"/>
              </a:rPr>
              <a:t>所以有“此时的比较次数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dirty="0">
                <a:latin typeface="SimSun"/>
                <a:cs typeface="SimSun"/>
              </a:rPr>
              <a:t>为</a:t>
            </a:r>
            <a:r>
              <a:rPr sz="1800" spc="-5" dirty="0">
                <a:latin typeface="Calibri"/>
                <a:cs typeface="Calibri"/>
              </a:rPr>
              <a:t>o(nlogn)</a:t>
            </a:r>
            <a:r>
              <a:rPr sz="1800" dirty="0">
                <a:latin typeface="SimSun"/>
                <a:cs typeface="SimSun"/>
              </a:rPr>
              <a:t>次”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1780" y="5752175"/>
            <a:ext cx="4199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有没有一种算法可以达到时间复杂度</a:t>
            </a:r>
            <a:r>
              <a:rPr sz="1800" spc="-5" dirty="0">
                <a:latin typeface="Calibri"/>
                <a:cs typeface="Calibri"/>
              </a:rPr>
              <a:t>O(n)?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39" y="200202"/>
            <a:ext cx="6123711" cy="5273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3813" y="76440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0" dirty="0">
                <a:solidFill>
                  <a:srgbClr val="000000"/>
                </a:solidFill>
                <a:latin typeface="SimSun"/>
                <a:cs typeface="SimSun"/>
              </a:rPr>
              <a:t>基数排序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3813" y="3964775"/>
            <a:ext cx="5956935" cy="165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b="1" dirty="0">
                <a:solidFill>
                  <a:srgbClr val="24292E"/>
                </a:solidFill>
                <a:latin typeface="Arial"/>
                <a:cs typeface="Arial"/>
              </a:rPr>
              <a:t>2</a:t>
            </a:r>
            <a:r>
              <a:rPr sz="1800" b="1" spc="-10" dirty="0">
                <a:solidFill>
                  <a:srgbClr val="30363C"/>
                </a:solidFill>
                <a:latin typeface="SimSun"/>
                <a:cs typeface="SimSun"/>
              </a:rPr>
              <a:t>、算法描述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solidFill>
                  <a:srgbClr val="24292E"/>
                </a:solidFill>
                <a:latin typeface="SimSun"/>
                <a:cs typeface="SimSun"/>
              </a:rPr>
              <a:t>我们以</a:t>
            </a:r>
            <a:r>
              <a:rPr sz="1800" spc="-5" dirty="0">
                <a:solidFill>
                  <a:srgbClr val="30363C"/>
                </a:solidFill>
                <a:latin typeface="Arial"/>
                <a:cs typeface="Arial"/>
              </a:rPr>
              <a:t>LSD</a:t>
            </a:r>
            <a:r>
              <a:rPr sz="1800" dirty="0">
                <a:solidFill>
                  <a:srgbClr val="24292E"/>
                </a:solidFill>
                <a:latin typeface="SimSun"/>
                <a:cs typeface="SimSun"/>
              </a:rPr>
              <a:t>为例</a:t>
            </a:r>
            <a:r>
              <a:rPr sz="1800" dirty="0">
                <a:solidFill>
                  <a:srgbClr val="30363C"/>
                </a:solidFill>
                <a:latin typeface="SimSun"/>
                <a:cs typeface="SimSun"/>
              </a:rPr>
              <a:t>，</a:t>
            </a:r>
            <a:r>
              <a:rPr sz="1800" dirty="0">
                <a:solidFill>
                  <a:srgbClr val="24292E"/>
                </a:solidFill>
                <a:latin typeface="SimSun"/>
                <a:cs typeface="SimSun"/>
              </a:rPr>
              <a:t>从最低位开始</a:t>
            </a:r>
            <a:r>
              <a:rPr sz="1800" dirty="0">
                <a:solidFill>
                  <a:srgbClr val="30363C"/>
                </a:solidFill>
                <a:latin typeface="SimSun"/>
                <a:cs typeface="SimSun"/>
              </a:rPr>
              <a:t>，</a:t>
            </a:r>
            <a:r>
              <a:rPr sz="1800" dirty="0">
                <a:solidFill>
                  <a:srgbClr val="24292E"/>
                </a:solidFill>
                <a:latin typeface="SimSun"/>
                <a:cs typeface="SimSun"/>
              </a:rPr>
              <a:t>具体算法描述如下</a:t>
            </a:r>
            <a:r>
              <a:rPr sz="1800" dirty="0">
                <a:solidFill>
                  <a:srgbClr val="30363C"/>
                </a:solidFill>
                <a:latin typeface="SimSun"/>
                <a:cs typeface="SimSun"/>
              </a:rPr>
              <a:t>：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sz="1800" dirty="0">
                <a:solidFill>
                  <a:srgbClr val="24292E"/>
                </a:solidFill>
                <a:latin typeface="SimSun"/>
                <a:cs typeface="SimSun"/>
              </a:rPr>
              <a:t>①</a:t>
            </a:r>
            <a:r>
              <a:rPr sz="1800" dirty="0">
                <a:solidFill>
                  <a:srgbClr val="30363C"/>
                </a:solidFill>
                <a:latin typeface="Arial"/>
                <a:cs typeface="Arial"/>
              </a:rPr>
              <a:t>.</a:t>
            </a:r>
            <a:r>
              <a:rPr sz="1800" spc="-5" dirty="0">
                <a:solidFill>
                  <a:srgbClr val="3036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4292E"/>
                </a:solidFill>
                <a:latin typeface="SimSun"/>
                <a:cs typeface="SimSun"/>
              </a:rPr>
              <a:t>取得数组中的最大数</a:t>
            </a:r>
            <a:r>
              <a:rPr sz="1800" dirty="0">
                <a:solidFill>
                  <a:srgbClr val="30363C"/>
                </a:solidFill>
                <a:latin typeface="SimSun"/>
                <a:cs typeface="SimSun"/>
              </a:rPr>
              <a:t>，</a:t>
            </a:r>
            <a:r>
              <a:rPr sz="1800" dirty="0">
                <a:solidFill>
                  <a:srgbClr val="24292E"/>
                </a:solidFill>
                <a:latin typeface="SimSun"/>
                <a:cs typeface="SimSun"/>
              </a:rPr>
              <a:t>并取得位数</a:t>
            </a:r>
            <a:r>
              <a:rPr sz="1800" dirty="0">
                <a:solidFill>
                  <a:srgbClr val="30363C"/>
                </a:solidFill>
                <a:latin typeface="SimSun"/>
                <a:cs typeface="SimSun"/>
              </a:rPr>
              <a:t>；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solidFill>
                  <a:srgbClr val="24292E"/>
                </a:solidFill>
                <a:latin typeface="SimSun"/>
                <a:cs typeface="SimSun"/>
              </a:rPr>
              <a:t>②</a:t>
            </a:r>
            <a:r>
              <a:rPr sz="1800" dirty="0">
                <a:solidFill>
                  <a:srgbClr val="30363C"/>
                </a:solidFill>
                <a:latin typeface="Arial"/>
                <a:cs typeface="Arial"/>
              </a:rPr>
              <a:t>.</a:t>
            </a:r>
            <a:r>
              <a:rPr sz="1800" spc="-65" dirty="0">
                <a:solidFill>
                  <a:srgbClr val="30363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292E"/>
                </a:solidFill>
                <a:latin typeface="Arial"/>
                <a:cs typeface="Arial"/>
              </a:rPr>
              <a:t>arr</a:t>
            </a:r>
            <a:r>
              <a:rPr sz="1800" dirty="0">
                <a:solidFill>
                  <a:srgbClr val="24292E"/>
                </a:solidFill>
                <a:latin typeface="SimSun"/>
                <a:cs typeface="SimSun"/>
              </a:rPr>
              <a:t>为原始数组</a:t>
            </a:r>
            <a:r>
              <a:rPr sz="1800" dirty="0">
                <a:solidFill>
                  <a:srgbClr val="30363C"/>
                </a:solidFill>
                <a:latin typeface="SimSun"/>
                <a:cs typeface="SimSun"/>
              </a:rPr>
              <a:t>，</a:t>
            </a:r>
            <a:r>
              <a:rPr sz="1800" dirty="0">
                <a:solidFill>
                  <a:srgbClr val="24292E"/>
                </a:solidFill>
                <a:latin typeface="SimSun"/>
                <a:cs typeface="SimSun"/>
              </a:rPr>
              <a:t>从最低位开始取每个位组成</a:t>
            </a:r>
            <a:r>
              <a:rPr sz="1800" spc="-5" dirty="0">
                <a:solidFill>
                  <a:srgbClr val="30363C"/>
                </a:solidFill>
                <a:latin typeface="Arial"/>
                <a:cs typeface="Arial"/>
              </a:rPr>
              <a:t>radix</a:t>
            </a:r>
            <a:r>
              <a:rPr sz="1800" dirty="0">
                <a:solidFill>
                  <a:srgbClr val="24292E"/>
                </a:solidFill>
                <a:latin typeface="SimSun"/>
                <a:cs typeface="SimSun"/>
              </a:rPr>
              <a:t>数组</a:t>
            </a:r>
            <a:r>
              <a:rPr sz="1800" dirty="0">
                <a:solidFill>
                  <a:srgbClr val="30363C"/>
                </a:solidFill>
                <a:latin typeface="SimSun"/>
                <a:cs typeface="SimSun"/>
              </a:rPr>
              <a:t>；</a:t>
            </a:r>
            <a:endParaRPr sz="1800">
              <a:latin typeface="SimSun"/>
              <a:cs typeface="SimSun"/>
            </a:endParaRPr>
          </a:p>
          <a:p>
            <a:pPr marL="12700" marR="55244">
              <a:lnSpc>
                <a:spcPts val="2100"/>
              </a:lnSpc>
              <a:spcBef>
                <a:spcPts val="160"/>
              </a:spcBef>
            </a:pPr>
            <a:r>
              <a:rPr sz="1800" dirty="0">
                <a:solidFill>
                  <a:srgbClr val="24292E"/>
                </a:solidFill>
                <a:latin typeface="SimSun"/>
                <a:cs typeface="SimSun"/>
              </a:rPr>
              <a:t>③</a:t>
            </a:r>
            <a:r>
              <a:rPr sz="1800" dirty="0">
                <a:solidFill>
                  <a:srgbClr val="30363C"/>
                </a:solidFill>
                <a:latin typeface="Arial"/>
                <a:cs typeface="Arial"/>
              </a:rPr>
              <a:t>.</a:t>
            </a:r>
            <a:r>
              <a:rPr sz="1800" spc="-85" dirty="0">
                <a:solidFill>
                  <a:srgbClr val="3036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4292E"/>
                </a:solidFill>
                <a:latin typeface="SimSun"/>
                <a:cs typeface="SimSun"/>
              </a:rPr>
              <a:t>对</a:t>
            </a:r>
            <a:r>
              <a:rPr sz="1800" spc="-5" dirty="0">
                <a:solidFill>
                  <a:srgbClr val="30363C"/>
                </a:solidFill>
                <a:latin typeface="Arial"/>
                <a:cs typeface="Arial"/>
              </a:rPr>
              <a:t>radix</a:t>
            </a:r>
            <a:r>
              <a:rPr sz="1800" dirty="0">
                <a:solidFill>
                  <a:srgbClr val="24292E"/>
                </a:solidFill>
                <a:latin typeface="SimSun"/>
                <a:cs typeface="SimSun"/>
              </a:rPr>
              <a:t>进行计数排序（利用计数排序适用于小范围数的 特点）</a:t>
            </a:r>
            <a:r>
              <a:rPr sz="1800" dirty="0">
                <a:solidFill>
                  <a:srgbClr val="30363C"/>
                </a:solidFill>
                <a:latin typeface="SimSun"/>
                <a:cs typeface="SimSun"/>
              </a:rPr>
              <a:t>；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813" y="1692579"/>
            <a:ext cx="5740400" cy="139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b="1" dirty="0">
                <a:solidFill>
                  <a:srgbClr val="24292E"/>
                </a:solidFill>
                <a:latin typeface="Arial"/>
                <a:cs typeface="Arial"/>
              </a:rPr>
              <a:t>1</a:t>
            </a:r>
            <a:r>
              <a:rPr sz="1800" b="1" spc="-10" dirty="0">
                <a:solidFill>
                  <a:srgbClr val="30363C"/>
                </a:solidFill>
                <a:latin typeface="SimSun"/>
                <a:cs typeface="SimSun"/>
              </a:rPr>
              <a:t>、基本思想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solidFill>
                  <a:srgbClr val="24292E"/>
                </a:solidFill>
                <a:latin typeface="SimSun"/>
                <a:cs typeface="SimSun"/>
              </a:rPr>
              <a:t>它是这样实现的</a:t>
            </a:r>
            <a:r>
              <a:rPr sz="1800" dirty="0">
                <a:solidFill>
                  <a:srgbClr val="30363C"/>
                </a:solidFill>
                <a:latin typeface="SimSun"/>
                <a:cs typeface="SimSun"/>
              </a:rPr>
              <a:t>：</a:t>
            </a:r>
            <a:r>
              <a:rPr sz="1800" dirty="0">
                <a:solidFill>
                  <a:srgbClr val="24292E"/>
                </a:solidFill>
                <a:latin typeface="SimSun"/>
                <a:cs typeface="SimSun"/>
              </a:rPr>
              <a:t>将所有待比较数值（正整数</a:t>
            </a:r>
            <a:r>
              <a:rPr sz="1800" dirty="0">
                <a:solidFill>
                  <a:srgbClr val="30363C"/>
                </a:solidFill>
                <a:latin typeface="SimSun"/>
                <a:cs typeface="SimSun"/>
              </a:rPr>
              <a:t>）</a:t>
            </a:r>
            <a:r>
              <a:rPr sz="1800" dirty="0">
                <a:solidFill>
                  <a:srgbClr val="24292E"/>
                </a:solidFill>
                <a:latin typeface="SimSun"/>
                <a:cs typeface="SimSun"/>
              </a:rPr>
              <a:t>统一为同</a:t>
            </a:r>
            <a:endParaRPr sz="1800">
              <a:latin typeface="SimSun"/>
              <a:cs typeface="SimSun"/>
            </a:endParaRPr>
          </a:p>
          <a:p>
            <a:pPr marL="12700" marR="5080" algn="just">
              <a:lnSpc>
                <a:spcPct val="99500"/>
              </a:lnSpc>
              <a:spcBef>
                <a:spcPts val="50"/>
              </a:spcBef>
            </a:pPr>
            <a:r>
              <a:rPr sz="1800" dirty="0">
                <a:solidFill>
                  <a:srgbClr val="24292E"/>
                </a:solidFill>
                <a:latin typeface="SimSun"/>
                <a:cs typeface="SimSun"/>
              </a:rPr>
              <a:t>样的数位长度</a:t>
            </a:r>
            <a:r>
              <a:rPr sz="1800" dirty="0">
                <a:solidFill>
                  <a:srgbClr val="30363C"/>
                </a:solidFill>
                <a:latin typeface="SimSun"/>
                <a:cs typeface="SimSun"/>
              </a:rPr>
              <a:t>，</a:t>
            </a:r>
            <a:r>
              <a:rPr sz="1800" dirty="0">
                <a:solidFill>
                  <a:srgbClr val="24292E"/>
                </a:solidFill>
                <a:latin typeface="SimSun"/>
                <a:cs typeface="SimSun"/>
              </a:rPr>
              <a:t>数位较短的数前面补零</a:t>
            </a:r>
            <a:r>
              <a:rPr sz="1800" dirty="0">
                <a:solidFill>
                  <a:srgbClr val="30363C"/>
                </a:solidFill>
                <a:latin typeface="SimSun"/>
                <a:cs typeface="SimSun"/>
              </a:rPr>
              <a:t>。</a:t>
            </a:r>
            <a:r>
              <a:rPr sz="1800" dirty="0">
                <a:solidFill>
                  <a:srgbClr val="24292E"/>
                </a:solidFill>
                <a:latin typeface="SimSun"/>
                <a:cs typeface="SimSun"/>
              </a:rPr>
              <a:t>然后</a:t>
            </a:r>
            <a:r>
              <a:rPr sz="1800" dirty="0">
                <a:solidFill>
                  <a:srgbClr val="30363C"/>
                </a:solidFill>
                <a:latin typeface="SimSun"/>
                <a:cs typeface="SimSun"/>
              </a:rPr>
              <a:t>，</a:t>
            </a:r>
            <a:r>
              <a:rPr sz="1800" dirty="0">
                <a:solidFill>
                  <a:srgbClr val="24292E"/>
                </a:solidFill>
                <a:latin typeface="SimSun"/>
                <a:cs typeface="SimSun"/>
              </a:rPr>
              <a:t>从最低位 开始</a:t>
            </a:r>
            <a:r>
              <a:rPr sz="1800" dirty="0">
                <a:solidFill>
                  <a:srgbClr val="30363C"/>
                </a:solidFill>
                <a:latin typeface="SimSun"/>
                <a:cs typeface="SimSun"/>
              </a:rPr>
              <a:t>，</a:t>
            </a:r>
            <a:r>
              <a:rPr sz="1800" dirty="0">
                <a:solidFill>
                  <a:srgbClr val="24292E"/>
                </a:solidFill>
                <a:latin typeface="SimSun"/>
                <a:cs typeface="SimSun"/>
              </a:rPr>
              <a:t>依次进行一次排序</a:t>
            </a:r>
            <a:r>
              <a:rPr sz="1800" dirty="0">
                <a:solidFill>
                  <a:srgbClr val="30363C"/>
                </a:solidFill>
                <a:latin typeface="SimSun"/>
                <a:cs typeface="SimSun"/>
              </a:rPr>
              <a:t>。</a:t>
            </a:r>
            <a:r>
              <a:rPr sz="1800" dirty="0">
                <a:solidFill>
                  <a:srgbClr val="24292E"/>
                </a:solidFill>
                <a:latin typeface="SimSun"/>
                <a:cs typeface="SimSun"/>
              </a:rPr>
              <a:t>这样从最低位排序一直到最高 位排序完成以后</a:t>
            </a:r>
            <a:r>
              <a:rPr sz="1800" dirty="0">
                <a:solidFill>
                  <a:srgbClr val="30363C"/>
                </a:solidFill>
                <a:latin typeface="SimSun"/>
                <a:cs typeface="SimSun"/>
              </a:rPr>
              <a:t>，</a:t>
            </a:r>
            <a:r>
              <a:rPr sz="1800" dirty="0">
                <a:solidFill>
                  <a:srgbClr val="24292E"/>
                </a:solidFill>
                <a:latin typeface="SimSun"/>
                <a:cs typeface="SimSun"/>
              </a:rPr>
              <a:t>数列就变成一个有序序列</a:t>
            </a:r>
            <a:r>
              <a:rPr sz="1800" dirty="0">
                <a:solidFill>
                  <a:srgbClr val="30363C"/>
                </a:solidFill>
                <a:latin typeface="SimSun"/>
                <a:cs typeface="SimSun"/>
              </a:rPr>
              <a:t>。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56208" y="5888071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展示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3780" y="0"/>
            <a:ext cx="4334256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60545" y="900976"/>
          <a:ext cx="7308215" cy="1902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1225"/>
                <a:gridCol w="911225"/>
                <a:gridCol w="911225"/>
                <a:gridCol w="911225"/>
                <a:gridCol w="900429"/>
                <a:gridCol w="922020"/>
                <a:gridCol w="911225"/>
                <a:gridCol w="911225"/>
              </a:tblGrid>
              <a:tr h="65214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84785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排序类别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84785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排序方法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714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时间复杂度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空间复杂度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稳定性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复杂性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</a:tr>
              <a:tr h="6178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71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平均情况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71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最坏情况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最好情况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</a:tr>
              <a:tr h="617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847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插入排序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94335" marR="89535" indent="-279400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直接插入排 序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7145" algn="ctr"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d*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))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7145" algn="ctr"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d*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))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d*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))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1460">
                        <a:lnSpc>
                          <a:spcPct val="100000"/>
                        </a:lnSpc>
                      </a:pPr>
                      <a:r>
                        <a:rPr sz="1100" spc="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0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100" spc="0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0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100" spc="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0" dirty="0">
                          <a:latin typeface="Trebuchet MS"/>
                          <a:cs typeface="Trebuchet MS"/>
                        </a:rPr>
                        <a:t>)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稳定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复杂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39702" y="3141040"/>
            <a:ext cx="6197600" cy="193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其中，d</a:t>
            </a:r>
            <a:r>
              <a:rPr sz="1800" spc="-1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为位数，r</a:t>
            </a:r>
            <a:r>
              <a:rPr sz="1800" spc="-1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为基数，n</a:t>
            </a:r>
            <a:r>
              <a:rPr sz="1800" spc="-1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为原数组个数。</a:t>
            </a:r>
            <a:endParaRPr sz="1800">
              <a:latin typeface="SimSun"/>
              <a:cs typeface="SimSun"/>
            </a:endParaRPr>
          </a:p>
          <a:p>
            <a:pPr marL="12700" marR="5080">
              <a:lnSpc>
                <a:spcPts val="2200"/>
              </a:lnSpc>
              <a:spcBef>
                <a:spcPts val="10"/>
              </a:spcBef>
            </a:pPr>
            <a:r>
              <a:rPr sz="1800" dirty="0">
                <a:latin typeface="SimSun"/>
                <a:cs typeface="SimSun"/>
              </a:rPr>
              <a:t>在基数排序中，因为没有比较操作，所以在复杂上，最好的情 况与最坏的情况在时间上是一致的，均为</a:t>
            </a:r>
            <a:r>
              <a:rPr sz="1800" spc="-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O(d</a:t>
            </a:r>
            <a:r>
              <a:rPr sz="1800" spc="-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(n</a:t>
            </a:r>
            <a:r>
              <a:rPr sz="1800" spc="-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+</a:t>
            </a:r>
            <a:r>
              <a:rPr sz="1800" spc="-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r))。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</a:pPr>
            <a:r>
              <a:rPr sz="1800" dirty="0">
                <a:latin typeface="SimSun"/>
                <a:cs typeface="SimSun"/>
              </a:rPr>
              <a:t>可以看出基数排序需要了解排序数据的范围，以及最大的空间 复杂度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3756" y="656475"/>
            <a:ext cx="5397500" cy="106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思考题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33333"/>
                </a:solidFill>
                <a:latin typeface="Times New Roman"/>
                <a:cs typeface="Times New Roman"/>
              </a:rPr>
              <a:t>10</a:t>
            </a:r>
            <a:r>
              <a:rPr sz="1800" b="1" spc="-10" dirty="0">
                <a:solidFill>
                  <a:srgbClr val="424242"/>
                </a:solidFill>
                <a:latin typeface="SimSun"/>
                <a:cs typeface="SimSun"/>
              </a:rPr>
              <a:t>亿数据中取最大的</a:t>
            </a:r>
            <a:r>
              <a:rPr sz="1800" b="1" dirty="0">
                <a:solidFill>
                  <a:srgbClr val="333333"/>
                </a:solidFill>
                <a:latin typeface="Times New Roman"/>
                <a:cs typeface="Times New Roman"/>
              </a:rPr>
              <a:t>100</a:t>
            </a:r>
            <a:r>
              <a:rPr sz="1800" b="1" spc="-10" dirty="0">
                <a:solidFill>
                  <a:srgbClr val="424242"/>
                </a:solidFill>
                <a:latin typeface="SimSun"/>
                <a:cs typeface="SimSun"/>
              </a:rPr>
              <a:t>个数据，请设计一种排序方式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6237" y="1006005"/>
            <a:ext cx="939800" cy="193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快速排序</a:t>
            </a:r>
            <a:endParaRPr sz="1800">
              <a:latin typeface="SimSun"/>
              <a:cs typeface="SimSun"/>
            </a:endParaRPr>
          </a:p>
          <a:p>
            <a:pPr marL="12700" marR="5080">
              <a:lnSpc>
                <a:spcPct val="199100"/>
              </a:lnSpc>
            </a:pPr>
            <a:r>
              <a:rPr sz="1800" dirty="0">
                <a:latin typeface="SimSun"/>
                <a:cs typeface="SimSun"/>
              </a:rPr>
              <a:t>堆排序 选择排序 冒泡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82321" y="3930446"/>
            <a:ext cx="196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直接插入</a:t>
            </a:r>
            <a:r>
              <a:rPr sz="1800" spc="-9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直接选择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8150" y="3930446"/>
            <a:ext cx="4771390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3455" algn="l"/>
              </a:tabLst>
            </a:pPr>
            <a:r>
              <a:rPr sz="1800" spc="-5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dirty="0">
                <a:latin typeface="SimSun"/>
                <a:cs typeface="SimSun"/>
              </a:rPr>
              <a:t>数据量较小的排序	选择实现简单的排序即可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2.</a:t>
            </a:r>
            <a:r>
              <a:rPr sz="1800" dirty="0">
                <a:latin typeface="SimSun"/>
                <a:cs typeface="SimSun"/>
              </a:rPr>
              <a:t>数据量较大</a:t>
            </a:r>
            <a:r>
              <a:rPr sz="1800" spc="-1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快排</a:t>
            </a:r>
            <a:r>
              <a:rPr sz="1800" spc="-1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堆排</a:t>
            </a:r>
            <a:r>
              <a:rPr sz="1800" spc="-1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归并排序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8150" y="5022646"/>
            <a:ext cx="6769100" cy="858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3.</a:t>
            </a:r>
            <a:r>
              <a:rPr sz="1800" dirty="0">
                <a:latin typeface="SimSun"/>
                <a:cs typeface="SimSun"/>
              </a:rPr>
              <a:t>知道范围</a:t>
            </a:r>
            <a:r>
              <a:rPr sz="1800" spc="-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不在乎空间的</a:t>
            </a:r>
            <a:r>
              <a:rPr sz="1800" spc="-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基数排序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排序没有优劣</a:t>
            </a:r>
            <a:r>
              <a:rPr sz="1800" spc="-3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需要根据实际情况</a:t>
            </a:r>
            <a:r>
              <a:rPr sz="1800" spc="-3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实际问题选择</a:t>
            </a:r>
            <a:r>
              <a:rPr sz="1800" spc="-3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或者组合起来处理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8150" y="1022819"/>
            <a:ext cx="2942590" cy="193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1.</a:t>
            </a:r>
            <a:r>
              <a:rPr sz="1800" dirty="0">
                <a:latin typeface="SimSun"/>
                <a:cs typeface="SimSun"/>
              </a:rPr>
              <a:t>数据量（少量</a:t>
            </a:r>
            <a:r>
              <a:rPr sz="1800" spc="-4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大量</a:t>
            </a:r>
            <a:r>
              <a:rPr sz="1800" spc="-4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海量）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2.</a:t>
            </a:r>
            <a:r>
              <a:rPr sz="1800" dirty="0">
                <a:latin typeface="SimSun"/>
                <a:cs typeface="SimSun"/>
              </a:rPr>
              <a:t>空间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3.</a:t>
            </a:r>
            <a:r>
              <a:rPr sz="1800" dirty="0">
                <a:latin typeface="SimSun"/>
                <a:cs typeface="SimSun"/>
              </a:rPr>
              <a:t>开发复杂度，维护成本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4.</a:t>
            </a:r>
            <a:r>
              <a:rPr sz="1800" dirty="0">
                <a:latin typeface="SimSun"/>
                <a:cs typeface="SimSun"/>
              </a:rPr>
              <a:t>稳定性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2617" y="241236"/>
            <a:ext cx="8507057" cy="5051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357" y="5698352"/>
            <a:ext cx="9484360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有一点我们很容易忽略的是排序算法的稳定性</a:t>
            </a:r>
            <a:endParaRPr sz="1800">
              <a:latin typeface="SimSun"/>
              <a:cs typeface="SimSun"/>
            </a:endParaRPr>
          </a:p>
          <a:p>
            <a:pPr marL="12700" marR="5080">
              <a:lnSpc>
                <a:spcPts val="2200"/>
              </a:lnSpc>
              <a:spcBef>
                <a:spcPts val="10"/>
              </a:spcBef>
            </a:pPr>
            <a:r>
              <a:rPr sz="1800" dirty="0">
                <a:latin typeface="SimSun"/>
                <a:cs typeface="SimSun"/>
              </a:rPr>
              <a:t>排序算法稳定性的简单形式化定义为：如果</a:t>
            </a:r>
            <a:r>
              <a:rPr sz="1800" spc="-20" dirty="0">
                <a:latin typeface="Arial"/>
                <a:cs typeface="Arial"/>
              </a:rPr>
              <a:t>Ai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=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Aj</a:t>
            </a:r>
            <a:r>
              <a:rPr sz="1800" spc="-15" dirty="0">
                <a:latin typeface="SimSun"/>
                <a:cs typeface="SimSun"/>
              </a:rPr>
              <a:t>，</a:t>
            </a:r>
            <a:r>
              <a:rPr sz="1800" dirty="0">
                <a:latin typeface="SimSun"/>
                <a:cs typeface="SimSun"/>
              </a:rPr>
              <a:t>排序前</a:t>
            </a:r>
            <a:r>
              <a:rPr sz="1800" spc="-20" dirty="0">
                <a:latin typeface="Arial"/>
                <a:cs typeface="Arial"/>
              </a:rPr>
              <a:t>Ai</a:t>
            </a:r>
            <a:r>
              <a:rPr sz="1800" dirty="0">
                <a:latin typeface="SimSun"/>
                <a:cs typeface="SimSun"/>
              </a:rPr>
              <a:t>在</a:t>
            </a:r>
            <a:r>
              <a:rPr sz="1800" spc="-20" dirty="0">
                <a:latin typeface="Arial"/>
                <a:cs typeface="Arial"/>
              </a:rPr>
              <a:t>Aj</a:t>
            </a:r>
            <a:r>
              <a:rPr sz="1800" dirty="0">
                <a:latin typeface="SimSun"/>
                <a:cs typeface="SimSun"/>
              </a:rPr>
              <a:t>之前，排序后</a:t>
            </a:r>
            <a:r>
              <a:rPr sz="1800" spc="-20" dirty="0">
                <a:latin typeface="Arial"/>
                <a:cs typeface="Arial"/>
              </a:rPr>
              <a:t>Ai</a:t>
            </a:r>
            <a:r>
              <a:rPr sz="1800" dirty="0">
                <a:latin typeface="SimSun"/>
                <a:cs typeface="SimSun"/>
              </a:rPr>
              <a:t>还在</a:t>
            </a:r>
            <a:r>
              <a:rPr sz="1800" spc="-20" dirty="0">
                <a:latin typeface="Arial"/>
                <a:cs typeface="Arial"/>
              </a:rPr>
              <a:t>Aj</a:t>
            </a:r>
            <a:r>
              <a:rPr sz="1800" dirty="0">
                <a:latin typeface="SimSun"/>
                <a:cs typeface="SimSun"/>
              </a:rPr>
              <a:t>之前，  则称这种排序算法是稳定的。通俗地讲就是保证排序前后两个相等的数的相对顺序不变。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756" y="656475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0" dirty="0">
                <a:solidFill>
                  <a:srgbClr val="000000"/>
                </a:solidFill>
                <a:latin typeface="SimSun"/>
                <a:cs typeface="SimSun"/>
              </a:rPr>
              <a:t>直接插入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3855" y="1785162"/>
            <a:ext cx="5740400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110"/>
              </a:spcBef>
            </a:pP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直接插入排序的基本思想是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：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将数组中的所有元素依次跟 前面已经排好的元素相比较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，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如果选择的元素比已排序的 元素小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，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则交换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，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直到全部元素都比较过为止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。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756" y="3816032"/>
            <a:ext cx="7226934" cy="2218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b="1" dirty="0">
                <a:solidFill>
                  <a:srgbClr val="16171B"/>
                </a:solidFill>
                <a:latin typeface="Arial"/>
                <a:cs typeface="Arial"/>
              </a:rPr>
              <a:t>2</a:t>
            </a:r>
            <a:r>
              <a:rPr sz="1800" b="1" spc="-10" dirty="0">
                <a:solidFill>
                  <a:srgbClr val="1D1E24"/>
                </a:solidFill>
                <a:latin typeface="SimSun"/>
                <a:cs typeface="SimSun"/>
              </a:rPr>
              <a:t>、算法描述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一般来说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，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插入排序都采用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in-place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在数组上实现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。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具体算法描述如下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：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①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从第一个元素开始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，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该元素可以认为已经被排序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②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取出下一个元素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，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在已经排序的元素序列中从后向前扫描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③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如果该元素（已排序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）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大于新元素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，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将该元素移到下一位置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④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1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重复步骤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3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，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直到找到已排序的元素小于或者等于新元素的位置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⑤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将新元素插入到该位置后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⑥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重复步骤②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~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⑤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2275" y="278295"/>
            <a:ext cx="4068419" cy="3504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159" y="20359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  <a:hlinkClick r:id="rId2"/>
              </a:rPr>
              <a:t>展示</a:t>
            </a:r>
            <a:endParaRPr sz="1800" dirty="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3419" y="539902"/>
            <a:ext cx="6299200" cy="3467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960161" y="1184427"/>
          <a:ext cx="5455917" cy="13696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1990"/>
                <a:gridCol w="681990"/>
                <a:gridCol w="681990"/>
                <a:gridCol w="681989"/>
                <a:gridCol w="673735"/>
                <a:gridCol w="690245"/>
                <a:gridCol w="681989"/>
                <a:gridCol w="681989"/>
              </a:tblGrid>
              <a:tr h="47307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80035" marR="114300" indent="-139700">
                        <a:lnSpc>
                          <a:spcPts val="1300"/>
                        </a:lnSpc>
                      </a:pPr>
                      <a:r>
                        <a:rPr sz="1100" b="1" dirty="0">
                          <a:latin typeface="SimSun"/>
                          <a:cs typeface="SimSun"/>
                        </a:rPr>
                        <a:t>排序类 </a:t>
                      </a:r>
                      <a:r>
                        <a:rPr sz="1100" b="1" spc="-5" dirty="0">
                          <a:latin typeface="SimSun"/>
                          <a:cs typeface="SimSun"/>
                        </a:rPr>
                        <a:t>别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80035" marR="114300" indent="-139700">
                        <a:lnSpc>
                          <a:spcPts val="1300"/>
                        </a:lnSpc>
                      </a:pPr>
                      <a:r>
                        <a:rPr sz="1100" b="1" dirty="0">
                          <a:latin typeface="SimSun"/>
                          <a:cs typeface="SimSun"/>
                        </a:rPr>
                        <a:t>排序方 </a:t>
                      </a:r>
                      <a:r>
                        <a:rPr sz="1100" b="1" spc="-5" dirty="0">
                          <a:latin typeface="SimSun"/>
                          <a:cs typeface="SimSun"/>
                        </a:rPr>
                        <a:t>法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78815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时间复杂度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84480" marR="48260" indent="-209550">
                        <a:lnSpc>
                          <a:spcPts val="1300"/>
                        </a:lnSpc>
                      </a:pPr>
                      <a:r>
                        <a:rPr sz="1100" b="1" dirty="0">
                          <a:latin typeface="SimSun"/>
                          <a:cs typeface="SimSun"/>
                        </a:rPr>
                        <a:t>空间复杂 </a:t>
                      </a:r>
                      <a:r>
                        <a:rPr sz="1100" b="1" spc="-5" dirty="0">
                          <a:latin typeface="SimSun"/>
                          <a:cs typeface="SimSun"/>
                        </a:rPr>
                        <a:t>度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40970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稳定性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40970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复杂性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</a:tr>
              <a:tr h="4483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280670" marR="113664" indent="-139700">
                        <a:lnSpc>
                          <a:spcPts val="1300"/>
                        </a:lnSpc>
                        <a:spcBef>
                          <a:spcPts val="505"/>
                        </a:spcBef>
                      </a:pPr>
                      <a:r>
                        <a:rPr sz="1100" b="1" dirty="0">
                          <a:latin typeface="SimSun"/>
                          <a:cs typeface="SimSun"/>
                        </a:rPr>
                        <a:t>平均情 </a:t>
                      </a:r>
                      <a:r>
                        <a:rPr sz="1100" b="1" spc="-5" dirty="0">
                          <a:latin typeface="SimSun"/>
                          <a:cs typeface="SimSun"/>
                        </a:rPr>
                        <a:t>况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280670" marR="113664" indent="-139700">
                        <a:lnSpc>
                          <a:spcPts val="1300"/>
                        </a:lnSpc>
                        <a:spcBef>
                          <a:spcPts val="505"/>
                        </a:spcBef>
                      </a:pPr>
                      <a:r>
                        <a:rPr sz="1100" b="1" dirty="0">
                          <a:latin typeface="SimSun"/>
                          <a:cs typeface="SimSun"/>
                        </a:rPr>
                        <a:t>最坏情 </a:t>
                      </a:r>
                      <a:r>
                        <a:rPr sz="1100" b="1" spc="-5" dirty="0">
                          <a:latin typeface="SimSun"/>
                          <a:cs typeface="SimSun"/>
                        </a:rPr>
                        <a:t>况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276860" marR="109220" indent="-139700">
                        <a:lnSpc>
                          <a:spcPts val="1300"/>
                        </a:lnSpc>
                        <a:spcBef>
                          <a:spcPts val="505"/>
                        </a:spcBef>
                      </a:pPr>
                      <a:r>
                        <a:rPr sz="1100" b="1" dirty="0">
                          <a:latin typeface="SimSun"/>
                          <a:cs typeface="SimSun"/>
                        </a:rPr>
                        <a:t>最好情 </a:t>
                      </a:r>
                      <a:r>
                        <a:rPr sz="1100" b="1" spc="-5" dirty="0">
                          <a:latin typeface="SimSun"/>
                          <a:cs typeface="SimSun"/>
                        </a:rPr>
                        <a:t>况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</a:tr>
              <a:tr h="448309">
                <a:tc>
                  <a:txBody>
                    <a:bodyPr/>
                    <a:lstStyle/>
                    <a:p>
                      <a:pPr marL="280035" marR="114300" indent="-139700">
                        <a:lnSpc>
                          <a:spcPts val="1300"/>
                        </a:lnSpc>
                        <a:spcBef>
                          <a:spcPts val="505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插入排 序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 marL="140335" marR="114300">
                        <a:lnSpc>
                          <a:spcPts val="1300"/>
                        </a:lnSpc>
                        <a:spcBef>
                          <a:spcPts val="505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直接插 入排序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15" dirty="0">
                          <a:latin typeface="SimSun"/>
                          <a:cs typeface="SimSun"/>
                        </a:rPr>
                        <a:t>^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)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15" dirty="0">
                          <a:latin typeface="SimSun"/>
                          <a:cs typeface="SimSun"/>
                        </a:rPr>
                        <a:t>^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)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25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25" dirty="0">
                          <a:latin typeface="Trebuchet MS"/>
                          <a:cs typeface="Trebuchet MS"/>
                        </a:rPr>
                        <a:t>)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14629">
                        <a:lnSpc>
                          <a:spcPct val="100000"/>
                        </a:lnSpc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O(1)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稳定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简单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85361" y="4154195"/>
            <a:ext cx="11729088" cy="952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9619" y="5805351"/>
            <a:ext cx="551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直接插入排序在处理已经基本有序的数据时，表现良好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3756" y="656475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希尔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3756" y="1220139"/>
            <a:ext cx="5843270" cy="13919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希尔排序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，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也称递减增量排序算法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，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195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9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年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Shel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发明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。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是 插入排序的一种高速而稳定的改进版本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。</a:t>
            </a:r>
            <a:endParaRPr sz="1800">
              <a:latin typeface="SimSun"/>
              <a:cs typeface="SimSun"/>
            </a:endParaRPr>
          </a:p>
          <a:p>
            <a:pPr marL="12700" marR="107314">
              <a:lnSpc>
                <a:spcPts val="21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希尔排序是先将整个待排序的记录序列分割成为若干子序 列分别进行直接插入排序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，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待整个序列中的记录“基本有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140"/>
              </a:lnSpc>
            </a:pP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序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”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时</a:t>
            </a:r>
            <a:r>
              <a:rPr sz="1800" dirty="0">
                <a:solidFill>
                  <a:srgbClr val="424242"/>
                </a:solidFill>
                <a:latin typeface="SimSun"/>
                <a:cs typeface="SimSun"/>
              </a:rPr>
              <a:t>，</a:t>
            </a:r>
            <a:r>
              <a:rPr sz="1800" dirty="0">
                <a:solidFill>
                  <a:srgbClr val="333333"/>
                </a:solidFill>
                <a:latin typeface="SimSun"/>
                <a:cs typeface="SimSun"/>
              </a:rPr>
              <a:t>再对全体记录进行依次直接插入排序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756" y="3624224"/>
            <a:ext cx="9870440" cy="165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b="1" dirty="0">
                <a:solidFill>
                  <a:srgbClr val="16171B"/>
                </a:solidFill>
                <a:latin typeface="Arial"/>
                <a:cs typeface="Arial"/>
              </a:rPr>
              <a:t>2</a:t>
            </a:r>
            <a:r>
              <a:rPr sz="1800" b="1" spc="-10" dirty="0">
                <a:solidFill>
                  <a:srgbClr val="1D1E24"/>
                </a:solidFill>
                <a:latin typeface="SimSun"/>
                <a:cs typeface="SimSun"/>
              </a:rPr>
              <a:t>、算法描述</a:t>
            </a:r>
            <a:endParaRPr sz="1800">
              <a:latin typeface="SimSun"/>
              <a:cs typeface="SimSun"/>
            </a:endParaRPr>
          </a:p>
          <a:p>
            <a:pPr marL="12700" marR="5080">
              <a:lnSpc>
                <a:spcPts val="2200"/>
              </a:lnSpc>
              <a:spcBef>
                <a:spcPts val="10"/>
              </a:spcBef>
            </a:pPr>
            <a:r>
              <a:rPr sz="1800" dirty="0">
                <a:latin typeface="SimSun"/>
                <a:cs typeface="SimSun"/>
              </a:rPr>
              <a:t>①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选择一个</a:t>
            </a:r>
            <a:r>
              <a:rPr sz="1800" b="1" spc="-10" dirty="0">
                <a:solidFill>
                  <a:srgbClr val="FF0000"/>
                </a:solidFill>
                <a:latin typeface="SimSun"/>
                <a:cs typeface="SimSun"/>
              </a:rPr>
              <a:t>增量序</a:t>
            </a:r>
            <a:r>
              <a:rPr sz="1800" b="1" spc="-15" dirty="0">
                <a:solidFill>
                  <a:srgbClr val="FF0000"/>
                </a:solidFill>
                <a:latin typeface="SimSun"/>
                <a:cs typeface="SimSun"/>
              </a:rPr>
              <a:t>列</a:t>
            </a:r>
            <a:r>
              <a:rPr sz="1800" spc="-5" dirty="0">
                <a:latin typeface="Calibri"/>
                <a:cs typeface="Calibri"/>
              </a:rPr>
              <a:t>t1</a:t>
            </a:r>
            <a:r>
              <a:rPr sz="1800" spc="-5" dirty="0">
                <a:latin typeface="SimSun"/>
                <a:cs typeface="SimSun"/>
              </a:rPr>
              <a:t>，</a:t>
            </a:r>
            <a:r>
              <a:rPr sz="1800" spc="-5" dirty="0">
                <a:latin typeface="Calibri"/>
                <a:cs typeface="Calibri"/>
              </a:rPr>
              <a:t>t2</a:t>
            </a:r>
            <a:r>
              <a:rPr sz="1800" spc="-5" dirty="0">
                <a:latin typeface="SimSun"/>
                <a:cs typeface="SimSun"/>
              </a:rPr>
              <a:t>，</a:t>
            </a:r>
            <a:r>
              <a:rPr sz="1800" spc="-5" dirty="0">
                <a:latin typeface="Calibri"/>
                <a:cs typeface="Calibri"/>
              </a:rPr>
              <a:t>…</a:t>
            </a:r>
            <a:r>
              <a:rPr sz="1800" spc="-5" dirty="0">
                <a:latin typeface="SimSun"/>
                <a:cs typeface="SimSun"/>
              </a:rPr>
              <a:t>，</a:t>
            </a:r>
            <a:r>
              <a:rPr sz="1800" spc="-5" dirty="0">
                <a:latin typeface="Calibri"/>
                <a:cs typeface="Calibri"/>
              </a:rPr>
              <a:t>tk</a:t>
            </a:r>
            <a:r>
              <a:rPr sz="1800" spc="-5" dirty="0">
                <a:latin typeface="SimSun"/>
                <a:cs typeface="SimSun"/>
              </a:rPr>
              <a:t>，</a:t>
            </a:r>
            <a:r>
              <a:rPr sz="1800" dirty="0">
                <a:latin typeface="SimSun"/>
                <a:cs typeface="SimSun"/>
              </a:rPr>
              <a:t>其中</a:t>
            </a:r>
            <a:r>
              <a:rPr sz="1800" spc="-5" dirty="0">
                <a:latin typeface="Calibri"/>
                <a:cs typeface="Calibri"/>
              </a:rPr>
              <a:t>ti&gt;tj</a:t>
            </a:r>
            <a:r>
              <a:rPr sz="1800" spc="-5" dirty="0">
                <a:latin typeface="SimSun"/>
                <a:cs typeface="SimSun"/>
              </a:rPr>
              <a:t>，</a:t>
            </a:r>
            <a:r>
              <a:rPr sz="1800" spc="-5" dirty="0">
                <a:latin typeface="Calibri"/>
                <a:cs typeface="Calibri"/>
              </a:rPr>
              <a:t>tk=1</a:t>
            </a:r>
            <a:r>
              <a:rPr sz="1800" spc="-5" dirty="0">
                <a:latin typeface="SimSun"/>
                <a:cs typeface="SimSun"/>
              </a:rPr>
              <a:t>；（</a:t>
            </a:r>
            <a:r>
              <a:rPr sz="1800" b="1" spc="-10" dirty="0">
                <a:latin typeface="SimSun"/>
                <a:cs typeface="SimSun"/>
              </a:rPr>
              <a:t>一般初次取数组半长</a:t>
            </a:r>
            <a:r>
              <a:rPr sz="1800" b="1" spc="-15" dirty="0">
                <a:latin typeface="SimSun"/>
                <a:cs typeface="SimSun"/>
              </a:rPr>
              <a:t>，</a:t>
            </a:r>
            <a:r>
              <a:rPr sz="1800" b="1" spc="-10" dirty="0">
                <a:latin typeface="SimSun"/>
                <a:cs typeface="SimSun"/>
              </a:rPr>
              <a:t>之后每次再减半，  直到</a:t>
            </a:r>
            <a:r>
              <a:rPr sz="1800" b="1" spc="-10" dirty="0">
                <a:solidFill>
                  <a:srgbClr val="FF0000"/>
                </a:solidFill>
                <a:latin typeface="SimSun"/>
                <a:cs typeface="SimSun"/>
              </a:rPr>
              <a:t>增量</a:t>
            </a:r>
            <a:r>
              <a:rPr sz="1800" b="1" spc="-10" dirty="0">
                <a:latin typeface="SimSun"/>
                <a:cs typeface="SimSun"/>
              </a:rPr>
              <a:t>为</a:t>
            </a:r>
            <a:r>
              <a:rPr sz="1800" b="1" dirty="0">
                <a:latin typeface="Calibri"/>
                <a:cs typeface="Calibri"/>
              </a:rPr>
              <a:t>1</a:t>
            </a:r>
            <a:r>
              <a:rPr sz="1800" dirty="0">
                <a:latin typeface="SimSun"/>
                <a:cs typeface="SimSun"/>
              </a:rPr>
              <a:t>）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020"/>
              </a:lnSpc>
            </a:pPr>
            <a:r>
              <a:rPr sz="1800" dirty="0">
                <a:latin typeface="SimSun"/>
                <a:cs typeface="SimSun"/>
              </a:rPr>
              <a:t>②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按增量序列个</a:t>
            </a:r>
            <a:r>
              <a:rPr sz="1800" spc="-5" dirty="0">
                <a:latin typeface="SimSun"/>
                <a:cs typeface="SimSun"/>
              </a:rPr>
              <a:t>数</a:t>
            </a:r>
            <a:r>
              <a:rPr sz="1800" dirty="0">
                <a:latin typeface="Calibri"/>
                <a:cs typeface="Calibri"/>
              </a:rPr>
              <a:t>k</a:t>
            </a:r>
            <a:r>
              <a:rPr sz="1800" dirty="0">
                <a:latin typeface="SimSun"/>
                <a:cs typeface="SimSun"/>
              </a:rPr>
              <a:t>，对序列进行</a:t>
            </a:r>
            <a:r>
              <a:rPr sz="1800" dirty="0">
                <a:latin typeface="Calibri"/>
                <a:cs typeface="Calibri"/>
              </a:rPr>
              <a:t>k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趟排序；</a:t>
            </a:r>
            <a:endParaRPr sz="1800">
              <a:latin typeface="SimSun"/>
              <a:cs typeface="SimSun"/>
            </a:endParaRPr>
          </a:p>
          <a:p>
            <a:pPr marL="12700" marR="234315">
              <a:lnSpc>
                <a:spcPts val="2100"/>
              </a:lnSpc>
              <a:spcBef>
                <a:spcPts val="160"/>
              </a:spcBef>
            </a:pPr>
            <a:r>
              <a:rPr sz="1800" dirty="0">
                <a:latin typeface="SimSun"/>
                <a:cs typeface="SimSun"/>
              </a:rPr>
              <a:t>③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每趟排序</a:t>
            </a:r>
            <a:r>
              <a:rPr sz="1800" spc="-5" dirty="0">
                <a:latin typeface="SimSun"/>
                <a:cs typeface="SimSun"/>
              </a:rPr>
              <a:t>，</a:t>
            </a:r>
            <a:r>
              <a:rPr sz="1800" dirty="0">
                <a:latin typeface="SimSun"/>
                <a:cs typeface="SimSun"/>
              </a:rPr>
              <a:t>根据对应的增量</a:t>
            </a:r>
            <a:r>
              <a:rPr sz="1800" spc="-5" dirty="0">
                <a:latin typeface="Calibri"/>
                <a:cs typeface="Calibri"/>
              </a:rPr>
              <a:t>ti</a:t>
            </a:r>
            <a:r>
              <a:rPr sz="1800" spc="-5" dirty="0">
                <a:latin typeface="SimSun"/>
                <a:cs typeface="SimSun"/>
              </a:rPr>
              <a:t>，</a:t>
            </a:r>
            <a:r>
              <a:rPr sz="1800" dirty="0">
                <a:latin typeface="SimSun"/>
                <a:cs typeface="SimSun"/>
              </a:rPr>
              <a:t>将待排序列分割成若干长度为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的子序列，分别对各子表进行 直接插入排序。仅增量因子为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时，整个序列作为一个表来处理，表长度即为整个序列的长度。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614284" marR="5080">
              <a:lnSpc>
                <a:spcPct val="96100"/>
              </a:lnSpc>
              <a:spcBef>
                <a:spcPts val="190"/>
              </a:spcBef>
            </a:pPr>
            <a:r>
              <a:rPr spc="-50" dirty="0"/>
              <a:t>第一个突破</a:t>
            </a:r>
            <a:r>
              <a:rPr sz="1800" i="1" spc="-5" dirty="0">
                <a:solidFill>
                  <a:srgbClr val="424242"/>
                </a:solidFill>
                <a:latin typeface="Georgia"/>
                <a:cs typeface="Georgia"/>
              </a:rPr>
              <a:t>O(n^2)</a:t>
            </a:r>
            <a:r>
              <a:rPr spc="-50" dirty="0"/>
              <a:t>的排序算</a:t>
            </a:r>
            <a:r>
              <a:rPr spc="-55" dirty="0"/>
              <a:t>法</a:t>
            </a:r>
            <a:r>
              <a:rPr spc="-50" dirty="0">
                <a:solidFill>
                  <a:srgbClr val="424242"/>
                </a:solidFill>
              </a:rPr>
              <a:t>；  </a:t>
            </a:r>
            <a:r>
              <a:rPr spc="-50" dirty="0"/>
              <a:t>是简单插入排序的改进版</a:t>
            </a:r>
            <a:r>
              <a:rPr spc="-50" dirty="0">
                <a:solidFill>
                  <a:srgbClr val="424242"/>
                </a:solidFill>
              </a:rPr>
              <a:t>；</a:t>
            </a:r>
            <a:r>
              <a:rPr spc="-50" dirty="0"/>
              <a:t>它与插 入排序的不同之处在于</a:t>
            </a:r>
            <a:r>
              <a:rPr spc="-50" dirty="0">
                <a:solidFill>
                  <a:srgbClr val="424242"/>
                </a:solidFill>
              </a:rPr>
              <a:t>，</a:t>
            </a:r>
            <a:r>
              <a:rPr spc="-45" dirty="0"/>
              <a:t>它会优先 </a:t>
            </a:r>
            <a:r>
              <a:rPr spc="-50" dirty="0"/>
              <a:t>比较距离较远的元素</a:t>
            </a:r>
            <a:r>
              <a:rPr spc="-50" dirty="0">
                <a:solidFill>
                  <a:srgbClr val="424242"/>
                </a:solidFill>
              </a:rPr>
              <a:t>。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4836" y="577151"/>
            <a:ext cx="3376060" cy="2855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74836" y="3628393"/>
            <a:ext cx="3401898" cy="503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4836" y="4242657"/>
            <a:ext cx="3401898" cy="18522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74836" y="6205637"/>
            <a:ext cx="3401898" cy="5138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10222" y="577150"/>
            <a:ext cx="3346437" cy="61423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0286" y="240842"/>
            <a:ext cx="1973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增量序列：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dirty="0">
                <a:latin typeface="SimSun"/>
                <a:cs typeface="SimSun"/>
              </a:rPr>
              <a:t>，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dirty="0">
                <a:latin typeface="SimSun"/>
                <a:cs typeface="SimSun"/>
              </a:rPr>
              <a:t>，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047" y="71914"/>
            <a:ext cx="6844929" cy="67272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5348" y="242138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展示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9547" y="209118"/>
            <a:ext cx="7061733" cy="4124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6608" y="4617370"/>
            <a:ext cx="6229019" cy="1959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20397" y="3160915"/>
          <a:ext cx="6312535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765"/>
                <a:gridCol w="786765"/>
                <a:gridCol w="786765"/>
                <a:gridCol w="786764"/>
                <a:gridCol w="777239"/>
                <a:gridCol w="796289"/>
                <a:gridCol w="786764"/>
                <a:gridCol w="786764"/>
              </a:tblGrid>
              <a:tr h="34925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3189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排序类别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3189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排序方法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时间复杂度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908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36550" marR="102235" indent="-209550">
                        <a:lnSpc>
                          <a:spcPts val="1300"/>
                        </a:lnSpc>
                      </a:pPr>
                      <a:r>
                        <a:rPr sz="1100" b="1" dirty="0">
                          <a:latin typeface="SimSun"/>
                          <a:cs typeface="SimSun"/>
                        </a:rPr>
                        <a:t>空间复杂 </a:t>
                      </a:r>
                      <a:r>
                        <a:rPr sz="1100" b="1" spc="-5" dirty="0">
                          <a:latin typeface="SimSun"/>
                          <a:cs typeface="SimSun"/>
                        </a:rPr>
                        <a:t>度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9177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稳定性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9177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复杂性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</a:tr>
              <a:tr h="3308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b="1" dirty="0">
                          <a:latin typeface="SimSun"/>
                          <a:cs typeface="SimSun"/>
                        </a:rPr>
                        <a:t>平均情况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812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b="1" dirty="0">
                          <a:latin typeface="SimSun"/>
                          <a:cs typeface="SimSun"/>
                        </a:rPr>
                        <a:t>最坏情况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812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b="1" spc="-5" dirty="0">
                          <a:latin typeface="SimSun"/>
                          <a:cs typeface="SimSun"/>
                        </a:rPr>
                        <a:t>最好情况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812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</a:tr>
              <a:tr h="33083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插入排序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812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希尔排序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812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-5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dirty="0">
                          <a:latin typeface="SimSun"/>
                          <a:cs typeface="SimSun"/>
                        </a:rPr>
                        <a:t>^1.3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)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812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-5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dirty="0">
                          <a:latin typeface="SimSun"/>
                          <a:cs typeface="SimSun"/>
                        </a:rPr>
                        <a:t>^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)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812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25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25" dirty="0">
                          <a:latin typeface="Trebuchet MS"/>
                          <a:cs typeface="Trebuchet MS"/>
                        </a:rPr>
                        <a:t>)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812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O(1)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812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不稳定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812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dirty="0">
                          <a:latin typeface="SimSun"/>
                          <a:cs typeface="SimSun"/>
                        </a:rPr>
                        <a:t>一般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812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F7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832</Words>
  <Application>Microsoft Macintosh PowerPoint</Application>
  <PresentationFormat>宽屏</PresentationFormat>
  <Paragraphs>468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Calibri</vt:lpstr>
      <vt:lpstr>Cambria</vt:lpstr>
      <vt:lpstr>Georgia</vt:lpstr>
      <vt:lpstr>Lucida Sans Unicode</vt:lpstr>
      <vt:lpstr>SimSun</vt:lpstr>
      <vt:lpstr>Times New Roman</vt:lpstr>
      <vt:lpstr>Trebuchet MS</vt:lpstr>
      <vt:lpstr>Office Theme</vt:lpstr>
      <vt:lpstr>排序算法</vt:lpstr>
      <vt:lpstr>PowerPoint 演示文稿</vt:lpstr>
      <vt:lpstr>PowerPoint 演示文稿</vt:lpstr>
      <vt:lpstr>直接插入</vt:lpstr>
      <vt:lpstr>PowerPoint 演示文稿</vt:lpstr>
      <vt:lpstr>第一个突破O(n^2)的排序算法；  是简单插入排序的改进版；它与插 入排序的不同之处在于，它会优先 比较距离较远的元素。</vt:lpstr>
      <vt:lpstr>PowerPoint 演示文稿</vt:lpstr>
      <vt:lpstr>PowerPoint 演示文稿</vt:lpstr>
      <vt:lpstr>PowerPoint 演示文稿</vt:lpstr>
      <vt:lpstr>直接选择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基数排序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排序算法</dc:title>
  <cp:lastModifiedBy>Microsoft Office 用户</cp:lastModifiedBy>
  <cp:revision>1</cp:revision>
  <dcterms:created xsi:type="dcterms:W3CDTF">2017-12-14T02:42:07Z</dcterms:created>
  <dcterms:modified xsi:type="dcterms:W3CDTF">2017-12-14T02:46:25Z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2017-12-14T00:00:00Z</vt:filetime>
  </property>
</Properties>
</file>