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1" r:id="rId5"/>
    <p:sldId id="259" r:id="rId6"/>
    <p:sldId id="261" r:id="rId7"/>
    <p:sldId id="260" r:id="rId8"/>
    <p:sldId id="262" r:id="rId9"/>
    <p:sldId id="264" r:id="rId10"/>
    <p:sldId id="265" r:id="rId11"/>
    <p:sldId id="263" r:id="rId12"/>
    <p:sldId id="266" r:id="rId13"/>
    <p:sldId id="268" r:id="rId14"/>
    <p:sldId id="270" r:id="rId15"/>
    <p:sldId id="275" r:id="rId16"/>
    <p:sldId id="276" r:id="rId17"/>
    <p:sldId id="277" r:id="rId18"/>
    <p:sldId id="273" r:id="rId19"/>
    <p:sldId id="27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13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D0E15-9EEF-2241-A92D-4A48DFFC0FBA}" type="datetimeFigureOut">
              <a:rPr kumimoji="1" lang="zh-CN" altLang="en-US" smtClean="0"/>
              <a:t>17/7/26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EC91E-5954-F148-B3DB-EF2D38ABF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574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40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175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55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737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05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843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17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02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04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24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47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18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13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40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C91E-5954-F148-B3DB-EF2D38ABFF3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8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qq.com/topic/591d537a5bf956911a014c63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handsomeliuyang.github.io/2016/03/24/2016-03-24-58%E5%90%8C%E5%9F%8EHybrid%E6%A1%86%E6%9E%B6%E7%9A%84%E7%82%B9%E7%82%B9%E6%BB%B4%E6%BB%B4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ARouter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jfnypeu/Router/blob/master/README-CN.md" TargetMode="External"/><Relationship Id="rId4" Type="http://schemas.openxmlformats.org/officeDocument/2006/relationships/hyperlink" Target="https://github.com/campusappcn/AndRouter" TargetMode="External"/><Relationship Id="rId5" Type="http://schemas.openxmlformats.org/officeDocument/2006/relationships/hyperlink" Target="https://github.com/mzule/ActivityRouter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www.youtube.com/watch?v=oRhigpTj3M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ib.csdn.net/base/andro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浅谈</a:t>
            </a:r>
            <a:r>
              <a:rPr kumimoji="1" lang="en-US" altLang="zh-CN" dirty="0" smtClean="0"/>
              <a:t>Hybrid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Linleyang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71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94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0313" y="174134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Helvetica Neue" charset="0"/>
              </a:rPr>
              <a:t>7.</a:t>
            </a:r>
            <a:r>
              <a:rPr lang="zh-CN" altLang="en-US" dirty="0">
                <a:latin typeface="Helvetica Neue" charset="0"/>
              </a:rPr>
              <a:t>遇到的问题 </a:t>
            </a:r>
          </a:p>
          <a:p>
            <a:r>
              <a:rPr lang="zh-CN" altLang="en-US" dirty="0">
                <a:latin typeface="Helvetica Neue" charset="0"/>
              </a:rPr>
              <a:t>回退处理 </a:t>
            </a:r>
            <a:endParaRPr lang="zh-CN" altLang="en-US" dirty="0" smtClean="0">
              <a:latin typeface="Helvetica Neue" charset="0"/>
            </a:endParaRPr>
          </a:p>
          <a:p>
            <a:endParaRPr lang="zh-CN" altLang="en-US" dirty="0">
              <a:latin typeface="Helvetica Neue" charset="0"/>
            </a:endParaRPr>
          </a:p>
          <a:p>
            <a:r>
              <a:rPr lang="en-US" altLang="zh-CN" dirty="0">
                <a:latin typeface="Helvetica Neue" charset="0"/>
              </a:rPr>
              <a:t>https http</a:t>
            </a:r>
            <a:r>
              <a:rPr lang="zh-CN" altLang="en-US" dirty="0">
                <a:latin typeface="Helvetica Neue" charset="0"/>
              </a:rPr>
              <a:t>同时存在问题 </a:t>
            </a:r>
          </a:p>
          <a:p>
            <a:r>
              <a:rPr lang="en-US" altLang="zh-CN" dirty="0">
                <a:latin typeface="Helvetica Neue" charset="0"/>
              </a:rPr>
              <a:t>https</a:t>
            </a:r>
            <a:r>
              <a:rPr lang="zh-CN" altLang="en-US" dirty="0">
                <a:latin typeface="Helvetica Neue" charset="0"/>
              </a:rPr>
              <a:t>不兼容问题 </a:t>
            </a:r>
            <a:endParaRPr lang="zh-CN" altLang="en-US" dirty="0" smtClean="0">
              <a:latin typeface="Helvetica Neue" charset="0"/>
            </a:endParaRPr>
          </a:p>
          <a:p>
            <a:endParaRPr lang="zh-CN" altLang="en-US" dirty="0">
              <a:latin typeface="Helvetica Neue" charset="0"/>
            </a:endParaRPr>
          </a:p>
          <a:p>
            <a:r>
              <a:rPr lang="zh-CN" altLang="en-US" dirty="0">
                <a:latin typeface="Helvetica Neue" charset="0"/>
              </a:rPr>
              <a:t>有些页面不需要</a:t>
            </a:r>
            <a:r>
              <a:rPr lang="zh-CN" altLang="en-US" dirty="0" smtClean="0">
                <a:latin typeface="Helvetica Neue" charset="0"/>
              </a:rPr>
              <a:t>缓存</a:t>
            </a:r>
          </a:p>
          <a:p>
            <a:endParaRPr lang="zh-CN" altLang="en-US" dirty="0">
              <a:latin typeface="Helvetica Neue" charset="0"/>
            </a:endParaRPr>
          </a:p>
          <a:p>
            <a:r>
              <a:rPr lang="zh-CN" altLang="en-US" dirty="0" smtClean="0">
                <a:latin typeface="Helvetica Neue" charset="0"/>
              </a:rPr>
              <a:t>微信支付问题</a:t>
            </a:r>
            <a:endParaRPr lang="zh-CN" alt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5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126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 Neue" charset="0"/>
              </a:rPr>
              <a:t>The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result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0313" y="14850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Helvetica Neue" charset="0"/>
              </a:rPr>
              <a:t>FE</a:t>
            </a:r>
            <a:r>
              <a:rPr lang="zh-CN" altLang="en-US" dirty="0">
                <a:latin typeface="Helvetica Neue" charset="0"/>
              </a:rPr>
              <a:t>同学对现有的方法 </a:t>
            </a:r>
          </a:p>
          <a:p>
            <a:r>
              <a:rPr lang="zh-CN" altLang="en-US" dirty="0">
                <a:latin typeface="Helvetica Neue" charset="0"/>
              </a:rPr>
              <a:t>如回退 唤起指定页面 打电话 打开微信等功能 </a:t>
            </a:r>
          </a:p>
          <a:p>
            <a:r>
              <a:rPr lang="zh-CN" altLang="en-US" dirty="0">
                <a:latin typeface="Helvetica Neue" charset="0"/>
              </a:rPr>
              <a:t>直接调用基本不用联调，测试 </a:t>
            </a:r>
          </a:p>
          <a:p>
            <a:r>
              <a:rPr lang="zh-CN" altLang="en-US" dirty="0">
                <a:latin typeface="Helvetica Neue" charset="0"/>
              </a:rPr>
              <a:t/>
            </a:r>
            <a:br>
              <a:rPr lang="zh-CN" altLang="en-US" dirty="0">
                <a:latin typeface="Helvetica Neue" charset="0"/>
              </a:rPr>
            </a:br>
            <a:endParaRPr lang="zh-CN" altLang="en-US" dirty="0">
              <a:latin typeface="Helvetica Neue" charset="0"/>
            </a:endParaRPr>
          </a:p>
          <a:p>
            <a:r>
              <a:rPr lang="en-US" altLang="zh-CN" dirty="0">
                <a:latin typeface="Helvetica Neue" charset="0"/>
              </a:rPr>
              <a:t>native</a:t>
            </a:r>
            <a:r>
              <a:rPr lang="zh-CN" altLang="en-US" dirty="0">
                <a:latin typeface="Helvetica Neue" charset="0"/>
              </a:rPr>
              <a:t>同学直接使用</a:t>
            </a:r>
            <a:r>
              <a:rPr lang="en-US" altLang="zh-CN" dirty="0">
                <a:latin typeface="Helvetica Neue" charset="0"/>
              </a:rPr>
              <a:t>common</a:t>
            </a:r>
            <a:r>
              <a:rPr lang="zh-CN" altLang="en-US" dirty="0">
                <a:latin typeface="Helvetica Neue" charset="0"/>
              </a:rPr>
              <a:t>或者继承</a:t>
            </a:r>
            <a:r>
              <a:rPr lang="en-US" altLang="zh-CN" dirty="0">
                <a:latin typeface="Helvetica Neue" charset="0"/>
              </a:rPr>
              <a:t>Base</a:t>
            </a:r>
            <a:r>
              <a:rPr lang="zh-CN" altLang="en-US" dirty="0">
                <a:latin typeface="Helvetica Neue" charset="0"/>
              </a:rPr>
              <a:t>开发即可 </a:t>
            </a:r>
          </a:p>
          <a:p>
            <a:r>
              <a:rPr lang="zh-CN" altLang="en-US" dirty="0">
                <a:latin typeface="Helvetica Neue" charset="0"/>
              </a:rPr>
              <a:t>接入一个</a:t>
            </a:r>
            <a:r>
              <a:rPr lang="en-US" altLang="zh-CN" dirty="0">
                <a:latin typeface="Helvetica Neue" charset="0"/>
              </a:rPr>
              <a:t>web</a:t>
            </a:r>
            <a:r>
              <a:rPr lang="zh-CN" altLang="en-US" dirty="0">
                <a:latin typeface="Helvetica Neue" charset="0"/>
              </a:rPr>
              <a:t>页面的时间大大缩减 </a:t>
            </a:r>
            <a:endParaRPr lang="zh-CN" alt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6313" y="29878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Hybrid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59185" y="1741346"/>
            <a:ext cx="1747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/>
              <a:t>支持组件</a:t>
            </a:r>
            <a:r>
              <a:rPr kumimoji="1" lang="zh-CN" altLang="en-US" dirty="0" smtClean="0"/>
              <a:t>调用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/>
              <a:t>方法</a:t>
            </a:r>
            <a:r>
              <a:rPr kumimoji="1" lang="zh-CN" altLang="en-US" dirty="0" smtClean="0"/>
              <a:t>调用</a:t>
            </a:r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缓存</a:t>
            </a:r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页面统一跳转</a:t>
            </a:r>
          </a:p>
          <a:p>
            <a:r>
              <a:rPr kumimoji="1" lang="zh-CN" altLang="en-US" dirty="0" smtClean="0"/>
              <a:t>外部链接</a:t>
            </a:r>
          </a:p>
          <a:p>
            <a:r>
              <a:rPr kumimoji="1" lang="zh-CN" altLang="en-US" dirty="0" smtClean="0"/>
              <a:t>内部链接</a:t>
            </a:r>
          </a:p>
          <a:p>
            <a:r>
              <a:rPr kumimoji="1" lang="zh-CN" altLang="en-US" dirty="0" smtClean="0"/>
              <a:t>普通跳转</a:t>
            </a:r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支持回退</a:t>
            </a:r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拓展，复用</a:t>
            </a:r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稳定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3792" y="2156844"/>
            <a:ext cx="4565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实现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简单实现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系统实现   自己实现 结合</a:t>
            </a:r>
            <a:r>
              <a:rPr kumimoji="1" lang="en-US" altLang="zh-CN" dirty="0" smtClean="0"/>
              <a:t>58</a:t>
            </a:r>
            <a:r>
              <a:rPr kumimoji="1" lang="zh-CN" altLang="en-US" dirty="0" smtClean="0"/>
              <a:t>前端缓存策略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简单实现   仿</a:t>
            </a:r>
            <a:r>
              <a:rPr kumimoji="1" lang="en-US" altLang="zh-CN" dirty="0" err="1" smtClean="0"/>
              <a:t>Arouter</a:t>
            </a:r>
            <a:endParaRPr kumimoji="1" lang="zh-CN" altLang="en-US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实现</a:t>
            </a:r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基本符合</a:t>
            </a:r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不断完善</a:t>
            </a:r>
          </a:p>
        </p:txBody>
      </p:sp>
    </p:spTree>
    <p:extLst>
      <p:ext uri="{BB962C8B-B14F-4D97-AF65-F5344CB8AC3E}">
        <p14:creationId xmlns:p14="http://schemas.microsoft.com/office/powerpoint/2010/main" val="10368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/>
          </p:cNvPr>
          <p:cNvSpPr/>
          <p:nvPr/>
        </p:nvSpPr>
        <p:spPr>
          <a:xfrm>
            <a:off x="995950" y="1196230"/>
            <a:ext cx="713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709" y="1914437"/>
            <a:ext cx="63357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浏览器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缓存</a:t>
            </a:r>
          </a:p>
          <a:p>
            <a:r>
              <a:rPr lang="en-US" altLang="zh-CN" dirty="0" smtClean="0"/>
              <a:t>Cache-Control</a:t>
            </a:r>
            <a:r>
              <a:rPr lang="zh-CN" altLang="en-US" dirty="0"/>
              <a:t>（或 </a:t>
            </a:r>
            <a:r>
              <a:rPr lang="en-US" altLang="zh-CN" dirty="0"/>
              <a:t>Expires</a:t>
            </a:r>
            <a:r>
              <a:rPr lang="zh-CN" altLang="en-US" dirty="0"/>
              <a:t>）和 </a:t>
            </a:r>
            <a:r>
              <a:rPr lang="en-US" altLang="zh-CN" dirty="0"/>
              <a:t>Last-Modified</a:t>
            </a:r>
            <a:r>
              <a:rPr lang="zh-CN" altLang="en-US" dirty="0"/>
              <a:t>（或 </a:t>
            </a:r>
            <a:r>
              <a:rPr lang="en-US" altLang="zh-CN" dirty="0" err="1"/>
              <a:t>Etag</a:t>
            </a:r>
            <a:r>
              <a:rPr lang="zh-CN" altLang="en-US" dirty="0"/>
              <a:t>）</a:t>
            </a:r>
            <a:endParaRPr lang="zh-CN" altLang="en-US" dirty="0" smtClean="0">
              <a:solidFill>
                <a:srgbClr val="333333"/>
              </a:solidFill>
              <a:latin typeface="Helvetica Neue" charset="0"/>
            </a:endParaRPr>
          </a:p>
          <a:p>
            <a:endParaRPr lang="zh-CN" altLang="en-US" dirty="0">
              <a:solidFill>
                <a:srgbClr val="333333"/>
              </a:solidFill>
              <a:latin typeface="Helvetica Neue" charset="0"/>
            </a:endParaRPr>
          </a:p>
          <a:p>
            <a:endParaRPr lang="zh-CN" altLang="en-US" dirty="0" smtClean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H5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缓存</a:t>
            </a:r>
            <a:endParaRPr lang="zh-CN" altLang="en-US" dirty="0" smtClean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Dom </a:t>
            </a:r>
            <a:r>
              <a:rPr lang="en-US" altLang="zh-CN" dirty="0" err="1">
                <a:solidFill>
                  <a:srgbClr val="333333"/>
                </a:solidFill>
                <a:latin typeface="Helvetica Neue" charset="0"/>
              </a:rPr>
              <a:t>Storgage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Web Storage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）存储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机制 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   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支持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Cookie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的升级版</a:t>
            </a:r>
            <a:endParaRPr lang="zh-CN" altLang="en-US" dirty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/>
              <a:t>Dom Storage </a:t>
            </a:r>
            <a:r>
              <a:rPr lang="zh-CN" altLang="en-US" dirty="0"/>
              <a:t>机制类似于 </a:t>
            </a:r>
            <a:r>
              <a:rPr lang="en-US" altLang="zh-CN" dirty="0"/>
              <a:t>Android </a:t>
            </a:r>
            <a:r>
              <a:rPr lang="zh-CN" altLang="en-US" dirty="0"/>
              <a:t>的 </a:t>
            </a:r>
            <a:r>
              <a:rPr lang="en-US" altLang="zh-CN" dirty="0" err="1"/>
              <a:t>SharedPreference</a:t>
            </a:r>
            <a:r>
              <a:rPr lang="en-US" altLang="zh-CN" dirty="0"/>
              <a:t> </a:t>
            </a:r>
            <a:r>
              <a:rPr lang="zh-CN" altLang="en-US" dirty="0"/>
              <a:t>机制</a:t>
            </a:r>
            <a:endParaRPr lang="zh-CN" altLang="en-US" dirty="0" smtClean="0">
              <a:solidFill>
                <a:srgbClr val="333333"/>
              </a:solidFill>
              <a:latin typeface="Helvetica Neue" charset="0"/>
            </a:endParaRPr>
          </a:p>
          <a:p>
            <a:endParaRPr lang="zh-CN" altLang="en-US" dirty="0" smtClean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Web 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 charset="0"/>
              </a:rPr>
              <a:t>SQLDatabase</a:t>
            </a:r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存储机制     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支持  不维护</a:t>
            </a:r>
            <a:endParaRPr lang="zh-CN" altLang="en-US" dirty="0" smtClean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Application 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Cache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（</a:t>
            </a:r>
            <a:r>
              <a:rPr lang="en-US" altLang="zh-CN" dirty="0" err="1">
                <a:solidFill>
                  <a:srgbClr val="333333"/>
                </a:solidFill>
                <a:latin typeface="Helvetica Neue" charset="0"/>
              </a:rPr>
              <a:t>AppCache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）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机制   支持</a:t>
            </a:r>
            <a:r>
              <a:rPr lang="zh-CN" altLang="en-US" dirty="0"/>
              <a:t>不推荐</a:t>
            </a:r>
            <a:r>
              <a:rPr lang="zh-CN" altLang="en-US" dirty="0" smtClean="0"/>
              <a:t>使用</a:t>
            </a:r>
          </a:p>
          <a:p>
            <a:r>
              <a:rPr lang="zh-CN" altLang="en-US" dirty="0" smtClean="0"/>
              <a:t>浏览器缓存的补充 不是替代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Indexed Database 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（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 charset="0"/>
              </a:rPr>
              <a:t>IndexedDB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） </a:t>
            </a:r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4.4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开始支持</a:t>
            </a:r>
            <a:endParaRPr lang="zh-CN" altLang="en-US" dirty="0" smtClean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File 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System </a:t>
            </a:r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API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  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不支持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709" y="634336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一个是协议层实现的，一个是应用层实现的</a:t>
            </a:r>
            <a:endParaRPr lang="zh-CN" altLang="en-US" dirty="0"/>
          </a:p>
        </p:txBody>
      </p:sp>
      <p:sp>
        <p:nvSpPr>
          <p:cNvPr id="8" name="矩形 7">
            <a:hlinkClick r:id="rId3"/>
          </p:cNvPr>
          <p:cNvSpPr/>
          <p:nvPr/>
        </p:nvSpPr>
        <p:spPr>
          <a:xfrm>
            <a:off x="6391588" y="6363040"/>
            <a:ext cx="556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https://dev.qq.com/topic/591d537a5bf956911a014c63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89" y="1976147"/>
            <a:ext cx="4953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20" y="2425905"/>
            <a:ext cx="5092700" cy="424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384" y="2425905"/>
            <a:ext cx="51308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384" y="4687193"/>
            <a:ext cx="5829300" cy="12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285120" y="9905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Helvetica Neue" charset="0"/>
              </a:rPr>
              <a:t>浏览器缓存</a:t>
            </a:r>
            <a:endParaRPr lang="zh-CN" altLang="en-US" dirty="0">
              <a:solidFill>
                <a:srgbClr val="333333"/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4" y="4810439"/>
            <a:ext cx="3937000" cy="184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4" y="4289440"/>
            <a:ext cx="8140700" cy="21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475084" y="8391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为了解决 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Cache-Control 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缓存时长不好设置的问题，以及为了”消灭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304“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56338" y="5132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5"/>
              </a:rPr>
              <a:t>https://handsomeliuyang.github.io/2016/03/24</a:t>
            </a:r>
            <a:r>
              <a:rPr lang="zh-CN" altLang="en-US" dirty="0" smtClean="0">
                <a:hlinkClick r:id="rId5"/>
              </a:rPr>
              <a:t>/</a:t>
            </a:r>
            <a:r>
              <a:rPr lang="en-US" altLang="zh-CN" dirty="0" smtClean="0">
                <a:hlinkClick r:id="rId5"/>
              </a:rPr>
              <a:t>2016-03-24-58</a:t>
            </a:r>
            <a:r>
              <a:rPr lang="zh-CN" altLang="en-US" dirty="0">
                <a:hlinkClick r:id="rId5"/>
              </a:rPr>
              <a:t>同城</a:t>
            </a:r>
            <a:r>
              <a:rPr lang="en-US" altLang="zh-CN" dirty="0">
                <a:hlinkClick r:id="rId5"/>
              </a:rPr>
              <a:t>Hybrid</a:t>
            </a:r>
            <a:r>
              <a:rPr lang="zh-CN" altLang="en-US" dirty="0">
                <a:hlinkClick r:id="rId5"/>
              </a:rPr>
              <a:t>框架的点点滴滴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5084" y="17670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相对完美的解决方案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084" y="2441438"/>
            <a:ext cx="10188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333333"/>
                </a:solidFill>
                <a:latin typeface="Helvetica Neue" charset="0"/>
              </a:rPr>
              <a:t>在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要缓存的资源文件名中加上版本号或文件 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MD5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值字串，如 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common.d5d02a02.js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common.v1.js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，同时设置 </a:t>
            </a:r>
            <a:r>
              <a:rPr lang="en-US" altLang="zh-CN" dirty="0" err="1">
                <a:solidFill>
                  <a:srgbClr val="333333"/>
                </a:solidFill>
                <a:latin typeface="Helvetica Neue" charset="0"/>
              </a:rPr>
              <a:t>Cache-Control:max-age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=31536000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，也就是一年。在一年时间内，资源文件如果本地有缓存，就会使用缓存；也就不会有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304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的回包。 如果资源文件有修改，则更新文件内容，同时修改资源文件名，如 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common.v2.js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html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页面也会引用新的资源文件名。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56338" y="6238430"/>
            <a:ext cx="265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浏览器缓存</a:t>
            </a:r>
            <a:r>
              <a:rPr kumimoji="1" lang="en-US" altLang="zh-CN" dirty="0" smtClean="0"/>
              <a:t>+Dom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5950" y="644251"/>
            <a:ext cx="86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Arouter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41614" y="1653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5950" y="1653309"/>
            <a:ext cx="3192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页面   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    浏览器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modle</a:t>
            </a:r>
            <a:r>
              <a:rPr kumimoji="1" lang="zh-CN" altLang="en-US" dirty="0" smtClean="0"/>
              <a:t>间的页面唤起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49035" y="1376310"/>
            <a:ext cx="33851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en-US" altLang="zh-CN" b="1" dirty="0" smtClean="0"/>
              <a:t>Native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webview</a:t>
            </a:r>
            <a:r>
              <a:rPr lang="zh-CN" altLang="en-US" b="1" dirty="0" smtClean="0"/>
              <a:t> 页面统一跳转</a:t>
            </a:r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外链统一入口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业务</a:t>
            </a:r>
            <a:r>
              <a:rPr lang="zh-CN" altLang="en-US" b="1" dirty="0"/>
              <a:t>降级</a:t>
            </a:r>
            <a:r>
              <a:rPr lang="en-US" altLang="zh-CN" b="1" dirty="0"/>
              <a:t>/</a:t>
            </a:r>
            <a:r>
              <a:rPr lang="zh-CN" altLang="en-US" b="1" dirty="0"/>
              <a:t>重定向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跳转拦截（埋点 页面</a:t>
            </a:r>
            <a:r>
              <a:rPr kumimoji="1" lang="en-US" altLang="zh-CN" dirty="0" err="1" smtClean="0"/>
              <a:t>pv</a:t>
            </a:r>
            <a:r>
              <a:rPr kumimoji="1" lang="zh-CN" altLang="en-US" dirty="0" smtClean="0"/>
              <a:t>）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“</a:t>
            </a:r>
            <a:r>
              <a:rPr lang="zh-CN" altLang="en-US" dirty="0"/>
              <a:t>声明</a:t>
            </a:r>
            <a:r>
              <a:rPr lang="en-US" altLang="zh-CN" dirty="0"/>
              <a:t>/</a:t>
            </a:r>
            <a:r>
              <a:rPr lang="zh-CN" altLang="en-US" dirty="0"/>
              <a:t>使用” 简单</a:t>
            </a:r>
            <a:r>
              <a:rPr lang="en-US" altLang="zh-CN" dirty="0"/>
              <a:t>. </a:t>
            </a:r>
            <a:endParaRPr lang="zh-CN" altLang="en-US" dirty="0" smtClean="0"/>
          </a:p>
          <a:p>
            <a:r>
              <a:rPr kumimoji="1" lang="en-US" altLang="zh-CN" dirty="0" smtClean="0"/>
              <a:t>6.</a:t>
            </a:r>
            <a:r>
              <a:rPr lang="zh-CN" altLang="en-US" b="1" dirty="0" smtClean="0"/>
              <a:t>处理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未知页面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的</a:t>
            </a:r>
            <a:r>
              <a:rPr lang="zh-CN" altLang="en-US" b="1" dirty="0"/>
              <a:t>跳转</a:t>
            </a:r>
            <a:r>
              <a:rPr lang="zh-CN" altLang="en-US" b="1" dirty="0" smtClean="0"/>
              <a:t>结果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490683" y="120134"/>
            <a:ext cx="355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https://github.com/alibaba/ARouter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7338"/>
            <a:ext cx="86614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5950" y="1196230"/>
            <a:ext cx="86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Arouter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5950" y="5910261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solidFill>
                  <a:srgbClr val="3194D0"/>
                </a:solidFill>
                <a:latin typeface="-apple-system" charset="0"/>
                <a:hlinkClick r:id="rId3"/>
              </a:rPr>
              <a:t>Router</a:t>
            </a:r>
            <a:r>
              <a:rPr lang="zh-CN" altLang="fr-FR" dirty="0">
                <a:solidFill>
                  <a:srgbClr val="2F2F2F"/>
                </a:solidFill>
                <a:latin typeface="-apple-system" charset="0"/>
              </a:rPr>
              <a:t>、</a:t>
            </a:r>
            <a:r>
              <a:rPr lang="fr-FR" altLang="zh-CN" dirty="0">
                <a:solidFill>
                  <a:srgbClr val="3194D0"/>
                </a:solidFill>
                <a:latin typeface="-apple-system" charset="0"/>
                <a:hlinkClick r:id="rId4"/>
              </a:rPr>
              <a:t>AndRoute</a:t>
            </a:r>
            <a:r>
              <a:rPr lang="zh-CN" altLang="fr-FR" dirty="0">
                <a:solidFill>
                  <a:srgbClr val="2F2F2F"/>
                </a:solidFill>
                <a:latin typeface="-apple-system" charset="0"/>
              </a:rPr>
              <a:t>、</a:t>
            </a:r>
            <a:r>
              <a:rPr lang="fr-FR" altLang="zh-CN" dirty="0">
                <a:solidFill>
                  <a:srgbClr val="3194D0"/>
                </a:solidFill>
                <a:latin typeface="-apple-system" charset="0"/>
                <a:hlinkClick r:id="rId5"/>
              </a:rPr>
              <a:t>ActivityRouter</a:t>
            </a:r>
            <a:endParaRPr lang="zh-CN" altLang="en-US" dirty="0"/>
          </a:p>
        </p:txBody>
      </p:sp>
      <p:sp>
        <p:nvSpPr>
          <p:cNvPr id="6" name="AutoShape 2" descr="https://mmbiz.qpic.cn/mmbiz_png/ENDandl7DNasUYAA1R96JPccv1OIX3I55YDnlCsQjY2gPuMLH0Z9s4QZDrs20cSX9AXuVueWJeFeq2nScYZxn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50" y="1565562"/>
            <a:ext cx="5168900" cy="4013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529" y="741277"/>
            <a:ext cx="5110405" cy="56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37306" y="82682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4206" y="3107676"/>
            <a:ext cx="550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Microsoft YaHei" charset="0"/>
              </a:rPr>
              <a:t>UI</a:t>
            </a:r>
            <a:r>
              <a:rPr lang="zh-CN" altLang="en-US" dirty="0" smtClean="0">
                <a:solidFill>
                  <a:srgbClr val="333333"/>
                </a:solidFill>
                <a:latin typeface="Microsoft YaHei" charset="0"/>
              </a:rPr>
              <a:t>布局：</a:t>
            </a:r>
            <a:r>
              <a:rPr lang="en-US" altLang="zh-CN" dirty="0" smtClean="0">
                <a:solidFill>
                  <a:srgbClr val="333333"/>
                </a:solidFill>
                <a:latin typeface="Microsoft YaHei" charset="0"/>
              </a:rPr>
              <a:t>Web</a:t>
            </a:r>
            <a:r>
              <a:rPr lang="zh-CN" altLang="en-US" dirty="0" smtClean="0">
                <a:solidFill>
                  <a:srgbClr val="333333"/>
                </a:solidFill>
                <a:latin typeface="Microsoft YaHei" charset="0"/>
              </a:rPr>
              <a:t>布局灵活度 </a:t>
            </a:r>
            <a:r>
              <a:rPr lang="en-US" altLang="zh-CN" dirty="0" smtClean="0">
                <a:solidFill>
                  <a:srgbClr val="333333"/>
                </a:solidFill>
                <a:latin typeface="Microsoft YaHei" charset="0"/>
              </a:rPr>
              <a:t>&gt; React Native &gt; Native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4206" y="3730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真机体验：</a:t>
            </a:r>
            <a:r>
              <a:rPr lang="en-US" altLang="zh-CN" dirty="0"/>
              <a:t>Native &gt;= React Native &gt; </a:t>
            </a:r>
            <a:r>
              <a:rPr lang="en-US" altLang="zh-CN" dirty="0" smtClean="0"/>
              <a:t>Hybrid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174206" y="5111918"/>
            <a:ext cx="4874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charset="0"/>
              </a:rPr>
              <a:t>更新能力</a:t>
            </a:r>
            <a:r>
              <a:rPr lang="en-US" altLang="zh-CN" dirty="0">
                <a:solidFill>
                  <a:srgbClr val="333333"/>
                </a:solidFill>
                <a:latin typeface="Microsoft YaHei" charset="0"/>
              </a:rPr>
              <a:t>: </a:t>
            </a:r>
            <a:r>
              <a:rPr lang="en-US" altLang="zh-CN" dirty="0" err="1" smtClean="0">
                <a:solidFill>
                  <a:srgbClr val="333333"/>
                </a:solidFill>
                <a:latin typeface="Microsoft YaHei" charset="0"/>
              </a:rPr>
              <a:t>Hybird</a:t>
            </a:r>
            <a:r>
              <a:rPr lang="en-US" altLang="zh-CN" dirty="0" smtClean="0">
                <a:solidFill>
                  <a:srgbClr val="333333"/>
                </a:solidFill>
                <a:latin typeface="Microsoft YaHei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icrosoft YaHei" charset="0"/>
              </a:rPr>
              <a:t>&gt; React Native &gt; </a:t>
            </a:r>
            <a:r>
              <a:rPr lang="en-US" altLang="zh-CN" dirty="0" smtClean="0">
                <a:solidFill>
                  <a:srgbClr val="333333"/>
                </a:solidFill>
                <a:latin typeface="Microsoft YaHei" charset="0"/>
              </a:rPr>
              <a:t>Native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74206" y="4421289"/>
            <a:ext cx="449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维护成本</a:t>
            </a:r>
            <a:r>
              <a:rPr lang="en-US" altLang="zh-CN" dirty="0"/>
              <a:t>: </a:t>
            </a:r>
            <a:r>
              <a:rPr lang="en-US" altLang="zh-CN" dirty="0" err="1" smtClean="0"/>
              <a:t>Hybird</a:t>
            </a:r>
            <a:r>
              <a:rPr lang="en-US" altLang="zh-CN" dirty="0" smtClean="0"/>
              <a:t> </a:t>
            </a:r>
            <a:r>
              <a:rPr lang="en-US" altLang="zh-CN" dirty="0"/>
              <a:t>&lt;= React Native &lt; Native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74206" y="5924034"/>
            <a:ext cx="446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Microsoft YaHei" charset="0"/>
              </a:rPr>
              <a:t>跨平台</a:t>
            </a:r>
            <a:r>
              <a:rPr lang="en-US" altLang="zh-CN" dirty="0" smtClean="0">
                <a:solidFill>
                  <a:srgbClr val="333333"/>
                </a:solidFill>
                <a:latin typeface="Microsoft YaHei" charset="0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icrosoft YaHei" charset="0"/>
              </a:rPr>
              <a:t>Hybird</a:t>
            </a:r>
            <a:r>
              <a:rPr lang="en-US" altLang="zh-CN" dirty="0">
                <a:solidFill>
                  <a:srgbClr val="333333"/>
                </a:solidFill>
                <a:latin typeface="Microsoft YaHei" charset="0"/>
              </a:rPr>
              <a:t> &gt; React Native &gt; Native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25662" y="2206479"/>
            <a:ext cx="219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http://reactnative.cn/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90908"/>
            <a:ext cx="3471863" cy="6172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74206" y="1332789"/>
            <a:ext cx="35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zhi</a:t>
            </a:r>
            <a:r>
              <a:rPr lang="zh-CN" altLang="en-US" dirty="0" smtClean="0"/>
              <a:t>：用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代码控制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8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2193" y="4446326"/>
            <a:ext cx="63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82171" y="2243777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Native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88906" y="444632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12349" y="3502109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58</a:t>
            </a:r>
            <a:r>
              <a:rPr lang="zh-CN" altLang="en-US" dirty="0" smtClean="0"/>
              <a:t>商家通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5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Helvetica Neue" charset="0"/>
              </a:rPr>
              <a:t>what is hybrid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297587"/>
            <a:ext cx="2867890" cy="50984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16881" y="3477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混合开发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259" y="313586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 Neue" charset="0"/>
              </a:rPr>
              <a:t>what </a:t>
            </a:r>
            <a:r>
              <a:rPr lang="en-US" altLang="zh-CN" dirty="0">
                <a:latin typeface="Helvetica Neue" charset="0"/>
              </a:rPr>
              <a:t>is hybrid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8" y="1609277"/>
            <a:ext cx="5948228" cy="3939431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07382" y="1812781"/>
          <a:ext cx="4520196" cy="3425916"/>
        </p:xfrm>
        <a:graphic>
          <a:graphicData uri="http://schemas.openxmlformats.org/drawingml/2006/table">
            <a:tbl>
              <a:tblPr/>
              <a:tblGrid>
                <a:gridCol w="1130049"/>
                <a:gridCol w="1130049"/>
                <a:gridCol w="1130049"/>
                <a:gridCol w="1130049"/>
              </a:tblGrid>
              <a:tr h="164694"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Native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HTML5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Hybrid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App Features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T>
                      <a:noFill/>
                    </a:lnT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Graphics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SCDefaultFontRegular" charset="0"/>
                        </a:rPr>
                        <a:t>Native APIs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HTML, Canvas, SVG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HTML, Canvas, SVG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Performance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Fast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Slow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Slow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Native look and feel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Native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SCDefaultFontRegular" charset="0"/>
                        </a:rPr>
                        <a:t>Emulated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Emulated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SCDefaultFontRegular" charset="0"/>
                        </a:rPr>
                        <a:t>Distribution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Appstore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Web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Appstore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Device Access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T>
                      <a:noFill/>
                    </a:lnT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Camera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No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Notifications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No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Contacts, calendar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No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821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Offline storage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Secure file storage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Shared SQL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Secure file system, shared SQL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Geolocation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Gestures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8229" marR="48229" marT="24114" marB="24114">
                    <a:lnT>
                      <a:noFill/>
                    </a:lnT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Swipe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Pinch, spread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No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Yes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Connectivity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Online and offline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Mostly online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Online and offline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94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222222"/>
                          </a:solidFill>
                          <a:effectLst/>
                          <a:latin typeface="DSCDefaultFontBold" charset="0"/>
                        </a:rPr>
                        <a:t>Development skills</a:t>
                      </a:r>
                      <a:endParaRPr lang="en-US" sz="90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ObjectiveC, Java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DSCDefaultFontRegular" charset="0"/>
                        </a:rPr>
                        <a:t>HTML5, CSS, Javascript</a:t>
                      </a: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SCDefaultFontRegular" charset="0"/>
                        </a:rPr>
                        <a:t>HTML5, CSS, </a:t>
                      </a:r>
                      <a:r>
                        <a:rPr lang="en-US" sz="900" dirty="0" err="1">
                          <a:effectLst/>
                          <a:latin typeface="DSCDefaultFontRegular" charset="0"/>
                        </a:rPr>
                        <a:t>Javascript</a:t>
                      </a:r>
                      <a:endParaRPr lang="en-US" sz="900" dirty="0">
                        <a:effectLst/>
                        <a:latin typeface="DSCDefaultFontRegular" charset="0"/>
                      </a:endParaRPr>
                    </a:p>
                  </a:txBody>
                  <a:tcPr marL="48229" marR="48229" marT="24114" marB="241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10325" y="18127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1382" y="56520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zh-CN" altLang="en-US">
                <a:solidFill>
                  <a:srgbClr val="413F3F"/>
                </a:solidFill>
                <a:latin typeface="inherit" charset="0"/>
              </a:rPr>
              <a:t>纯</a:t>
            </a:r>
            <a:r>
              <a:rPr lang="en-US" altLang="zh-CN" dirty="0">
                <a:solidFill>
                  <a:srgbClr val="413F3F"/>
                </a:solidFill>
                <a:latin typeface="inherit" charset="0"/>
              </a:rPr>
              <a:t>Native</a:t>
            </a:r>
            <a:r>
              <a:rPr lang="zh-CN" altLang="en-US" dirty="0">
                <a:solidFill>
                  <a:srgbClr val="413F3F"/>
                </a:solidFill>
                <a:latin typeface="inherit" charset="0"/>
              </a:rPr>
              <a:t>的迭代太慢，不能动态更新，且不能跨平台</a:t>
            </a:r>
          </a:p>
          <a:p>
            <a:pPr fontAlgn="base">
              <a:buFont typeface="+mj-lt"/>
              <a:buAutoNum type="arabicPeriod"/>
            </a:pPr>
            <a:r>
              <a:rPr lang="zh-CN" altLang="en-US" dirty="0">
                <a:solidFill>
                  <a:srgbClr val="413F3F"/>
                </a:solidFill>
                <a:latin typeface="inherit" charset="0"/>
              </a:rPr>
              <a:t>纯</a:t>
            </a:r>
            <a:r>
              <a:rPr lang="en-US" altLang="zh-CN" dirty="0">
                <a:solidFill>
                  <a:srgbClr val="413F3F"/>
                </a:solidFill>
                <a:latin typeface="inherit" charset="0"/>
              </a:rPr>
              <a:t>Web</a:t>
            </a:r>
            <a:r>
              <a:rPr lang="zh-CN" altLang="en-US" dirty="0">
                <a:solidFill>
                  <a:srgbClr val="413F3F"/>
                </a:solidFill>
                <a:latin typeface="inherit" charset="0"/>
              </a:rPr>
              <a:t>页，有很功能无法实现，有些动画效果实现其体验太差</a:t>
            </a:r>
            <a:endParaRPr lang="zh-CN" altLang="en-US" b="0" i="0" dirty="0">
              <a:solidFill>
                <a:srgbClr val="413F3F"/>
              </a:solidFill>
              <a:effectLst/>
              <a:latin typeface="inherit" charset="0"/>
            </a:endParaRPr>
          </a:p>
        </p:txBody>
      </p:sp>
      <p:sp>
        <p:nvSpPr>
          <p:cNvPr id="10" name="矩形 9">
            <a:hlinkClick r:id="rId3"/>
          </p:cNvPr>
          <p:cNvSpPr/>
          <p:nvPr/>
        </p:nvSpPr>
        <p:spPr>
          <a:xfrm>
            <a:off x="484105" y="1239945"/>
            <a:ext cx="178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这里是一个</a:t>
            </a:r>
            <a:r>
              <a:rPr lang="zh-CN" altLang="en-US" dirty="0" smtClean="0">
                <a:hlinkClick r:id="rId3"/>
              </a:rPr>
              <a:t>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 Neue" charset="0"/>
              </a:rPr>
              <a:t>distinguish hybrid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and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native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3" y="1510747"/>
            <a:ext cx="2594113" cy="4611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8" y="1510747"/>
            <a:ext cx="2594113" cy="46117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13" y="1510747"/>
            <a:ext cx="2594113" cy="4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Helvetica Neue" charset="0"/>
              </a:rPr>
              <a:t>what is </a:t>
            </a:r>
            <a:r>
              <a:rPr lang="en-US" altLang="zh-CN" dirty="0" smtClean="0">
                <a:latin typeface="Helvetica Neue" charset="0"/>
              </a:rPr>
              <a:t>hybrid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base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0313" y="172079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对于</a:t>
            </a:r>
            <a:r>
              <a:rPr lang="en-US" altLang="zh-CN" b="1" dirty="0">
                <a:solidFill>
                  <a:srgbClr val="DF3434"/>
                </a:solidFill>
                <a:latin typeface="microsoft yahei" charset="0"/>
                <a:hlinkClick r:id="rId3" tooltip="Android知识库"/>
              </a:rPr>
              <a:t>android</a:t>
            </a:r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调用</a:t>
            </a:r>
            <a:r>
              <a:rPr lang="en-US" altLang="zh-CN" b="1" dirty="0">
                <a:solidFill>
                  <a:srgbClr val="3F3F3F"/>
                </a:solidFill>
                <a:latin typeface="microsoft yahei" charset="0"/>
              </a:rPr>
              <a:t>JS</a:t>
            </a:r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代码的方法有</a:t>
            </a:r>
            <a:r>
              <a:rPr lang="en-US" altLang="zh-CN" b="1" dirty="0">
                <a:solidFill>
                  <a:srgbClr val="3F3F3F"/>
                </a:solidFill>
                <a:latin typeface="microsoft yahei" charset="0"/>
              </a:rPr>
              <a:t>2</a:t>
            </a:r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种：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 </a:t>
            </a:r>
            <a:br>
              <a:rPr lang="zh-CN" altLang="en-US" dirty="0">
                <a:solidFill>
                  <a:srgbClr val="3F3F3F"/>
                </a:solidFill>
                <a:latin typeface="microsoft yahei" charset="0"/>
              </a:rPr>
            </a:b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1. 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通过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WebView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的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loadUrl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（） </a:t>
            </a:r>
            <a:br>
              <a:rPr lang="zh-CN" altLang="en-US" dirty="0">
                <a:solidFill>
                  <a:srgbClr val="3F3F3F"/>
                </a:solidFill>
                <a:latin typeface="microsoft yahei" charset="0"/>
              </a:rPr>
            </a:b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2. 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通过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WebView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的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evaluateJavascript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（</a:t>
            </a:r>
            <a:r>
              <a:rPr lang="zh-CN" altLang="en-US" dirty="0" smtClean="0">
                <a:solidFill>
                  <a:srgbClr val="3F3F3F"/>
                </a:solidFill>
                <a:latin typeface="microsoft yahei" charset="0"/>
              </a:rPr>
              <a:t>）</a:t>
            </a:r>
          </a:p>
          <a:p>
            <a:endParaRPr lang="zh-CN" altLang="en-US" dirty="0">
              <a:solidFill>
                <a:srgbClr val="3F3F3F"/>
              </a:solidFill>
              <a:latin typeface="microsoft yahei" charset="0"/>
            </a:endParaRPr>
          </a:p>
          <a:p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对于</a:t>
            </a:r>
            <a:r>
              <a:rPr lang="en-US" altLang="zh-CN" b="1" dirty="0">
                <a:solidFill>
                  <a:srgbClr val="3F3F3F"/>
                </a:solidFill>
                <a:latin typeface="microsoft yahei" charset="0"/>
              </a:rPr>
              <a:t>JS</a:t>
            </a:r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调用</a:t>
            </a:r>
            <a:r>
              <a:rPr lang="en-US" altLang="zh-CN" b="1" dirty="0">
                <a:solidFill>
                  <a:srgbClr val="3F3F3F"/>
                </a:solidFill>
                <a:latin typeface="microsoft yahei" charset="0"/>
              </a:rPr>
              <a:t>Android</a:t>
            </a:r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代码的方法有</a:t>
            </a:r>
            <a:r>
              <a:rPr lang="en-US" altLang="zh-CN" b="1" dirty="0">
                <a:solidFill>
                  <a:srgbClr val="3F3F3F"/>
                </a:solidFill>
                <a:latin typeface="microsoft yahei" charset="0"/>
              </a:rPr>
              <a:t>3</a:t>
            </a:r>
            <a:r>
              <a:rPr lang="zh-CN" altLang="en-US" b="1" dirty="0">
                <a:solidFill>
                  <a:srgbClr val="3F3F3F"/>
                </a:solidFill>
                <a:latin typeface="microsoft yahei" charset="0"/>
              </a:rPr>
              <a:t>种：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 </a:t>
            </a:r>
            <a:br>
              <a:rPr lang="zh-CN" altLang="en-US" dirty="0">
                <a:solidFill>
                  <a:srgbClr val="3F3F3F"/>
                </a:solidFill>
                <a:latin typeface="microsoft yahei" charset="0"/>
              </a:rPr>
            </a:b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1. 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通过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WebView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的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addJavascriptInterface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（）进行对象映射 </a:t>
            </a:r>
            <a:br>
              <a:rPr lang="zh-CN" altLang="en-US" dirty="0">
                <a:solidFill>
                  <a:srgbClr val="3F3F3F"/>
                </a:solidFill>
                <a:latin typeface="microsoft yahei" charset="0"/>
              </a:rPr>
            </a:b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2. 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通过 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WebViewClient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 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的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shouldOverrideUrlLoading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 ()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方法回调拦截 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url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 </a:t>
            </a:r>
            <a:br>
              <a:rPr lang="en-US" altLang="zh-CN" dirty="0">
                <a:solidFill>
                  <a:srgbClr val="3F3F3F"/>
                </a:solidFill>
                <a:latin typeface="microsoft yahei" charset="0"/>
              </a:rPr>
            </a:b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3. 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通过 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WebChromeClient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 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的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onJsAlert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()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onJsConfirm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()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latin typeface="microsoft yahei" charset="0"/>
              </a:rPr>
              <a:t>onJsPrompt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（）方法回调拦截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JS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对话框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alert()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、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confirm()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、</a:t>
            </a:r>
            <a:r>
              <a:rPr lang="en-US" altLang="zh-CN" dirty="0">
                <a:solidFill>
                  <a:srgbClr val="3F3F3F"/>
                </a:solidFill>
                <a:latin typeface="microsoft yahei" charset="0"/>
              </a:rPr>
              <a:t>prompt</a:t>
            </a:r>
            <a:r>
              <a:rPr lang="zh-CN" altLang="en-US" dirty="0">
                <a:solidFill>
                  <a:srgbClr val="3F3F3F"/>
                </a:solidFill>
                <a:latin typeface="microsoft yahei" charset="0"/>
              </a:rPr>
              <a:t>（） 消息</a:t>
            </a:r>
            <a:endParaRPr lang="zh-CN" altLang="en-US" b="0" i="0" dirty="0">
              <a:solidFill>
                <a:srgbClr val="3F3F3F"/>
              </a:solidFill>
              <a:effectLst/>
              <a:latin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Helvetica Neue" charset="0"/>
              </a:rPr>
              <a:t>what is </a:t>
            </a:r>
            <a:r>
              <a:rPr lang="en-US" altLang="zh-CN" dirty="0" smtClean="0">
                <a:latin typeface="Helvetica Neue" charset="0"/>
              </a:rPr>
              <a:t>hybrid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base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4" y="1098153"/>
            <a:ext cx="7666181" cy="2420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4" y="3865417"/>
            <a:ext cx="7666181" cy="27455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9508374" y="3482229"/>
            <a:ext cx="222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效果展示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78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Helvetica Neue" charset="0"/>
              </a:rPr>
              <a:t>what </a:t>
            </a:r>
            <a:r>
              <a:rPr lang="en-US" altLang="zh-CN" dirty="0" smtClean="0">
                <a:latin typeface="Helvetica Neue" charset="0"/>
              </a:rPr>
              <a:t>we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choose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5887" y="2018344"/>
            <a:ext cx="188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loadUrl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shouldoverrrideUrl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48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 Neue" charset="0"/>
              </a:rPr>
              <a:t>protocol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0313" y="1214780"/>
            <a:ext cx="49112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wbbpchannel</a:t>
            </a:r>
            <a:r>
              <a:rPr lang="en-US" altLang="zh-CN" dirty="0"/>
              <a:t>://{</a:t>
            </a:r>
          </a:p>
          <a:p>
            <a:r>
              <a:rPr lang="en-US" altLang="zh-CN" dirty="0"/>
              <a:t>“function":””</a:t>
            </a:r>
          </a:p>
          <a:p>
            <a:r>
              <a:rPr lang="en-US" altLang="zh-CN" dirty="0"/>
              <a:t> </a:t>
            </a:r>
            <a:r>
              <a:rPr lang="en-US" altLang="zh-CN" dirty="0" err="1"/>
              <a:t>params</a:t>
            </a:r>
            <a:r>
              <a:rPr lang="en-US" altLang="zh-CN" dirty="0"/>
              <a:t>:{</a:t>
            </a:r>
          </a:p>
          <a:p>
            <a:r>
              <a:rPr lang="en-US" altLang="zh-CN" dirty="0"/>
              <a:t> data1:0</a:t>
            </a:r>
          </a:p>
          <a:p>
            <a:r>
              <a:rPr lang="en-US" altLang="zh-CN" dirty="0"/>
              <a:t> data2:1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function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countEvent</a:t>
            </a:r>
            <a:r>
              <a:rPr lang="en-US" altLang="zh-CN" dirty="0"/>
              <a:t>  </a:t>
            </a:r>
            <a:r>
              <a:rPr lang="zh-CN" altLang="en-US" dirty="0"/>
              <a:t>埋点</a:t>
            </a:r>
          </a:p>
          <a:p>
            <a:r>
              <a:rPr lang="en-US" altLang="zh-CN" dirty="0" err="1"/>
              <a:t>openWechat</a:t>
            </a:r>
            <a:r>
              <a:rPr lang="en-US" altLang="zh-CN" dirty="0"/>
              <a:t> </a:t>
            </a:r>
            <a:r>
              <a:rPr lang="zh-CN" altLang="en-US" dirty="0"/>
              <a:t>打开微信</a:t>
            </a:r>
          </a:p>
          <a:p>
            <a:r>
              <a:rPr lang="en-US" altLang="zh-CN" dirty="0" err="1"/>
              <a:t>backNative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</a:p>
          <a:p>
            <a:r>
              <a:rPr lang="en-US" altLang="zh-CN" dirty="0" err="1"/>
              <a:t>getServiceParams</a:t>
            </a:r>
            <a:r>
              <a:rPr lang="en-US" altLang="zh-CN" dirty="0"/>
              <a:t> </a:t>
            </a:r>
            <a:r>
              <a:rPr lang="zh-CN" altLang="en-US" dirty="0"/>
              <a:t>获取请求后台的参数</a:t>
            </a:r>
          </a:p>
          <a:p>
            <a:r>
              <a:rPr lang="en-US" altLang="zh-CN" dirty="0"/>
              <a:t>courseOf58CollegePaySuccess 58</a:t>
            </a:r>
            <a:r>
              <a:rPr lang="zh-CN" altLang="en-US" dirty="0"/>
              <a:t>商学院购买成功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712695" y="28767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宋体" charset="0"/>
                <a:cs typeface="LucidaGrande" charset="0"/>
              </a:rPr>
              <a:t>wbbpchannel</a:t>
            </a:r>
            <a:r>
              <a:rPr lang="en-US" altLang="zh-CN" kern="0" dirty="0">
                <a:solidFill>
                  <a:srgbClr val="000000"/>
                </a:solidFill>
                <a:latin typeface="宋体" charset="0"/>
                <a:cs typeface="LucidaGrande" charset="0"/>
              </a:rPr>
              <a:t>://{</a:t>
            </a:r>
            <a:endParaRPr lang="en-US" altLang="zh-CN" dirty="0">
              <a:latin typeface="Helvetica Neue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宋体" charset="0"/>
                <a:cs typeface="LucidaGrande" charset="0"/>
              </a:rPr>
              <a:t>    "function": "</a:t>
            </a:r>
            <a:r>
              <a:rPr lang="en-US" altLang="zh-CN" kern="0" dirty="0" err="1">
                <a:solidFill>
                  <a:srgbClr val="000000"/>
                </a:solidFill>
                <a:latin typeface="宋体" charset="0"/>
                <a:cs typeface="LucidaGrande" charset="0"/>
              </a:rPr>
              <a:t>backNative</a:t>
            </a:r>
            <a:r>
              <a:rPr lang="en-US" altLang="zh-CN" kern="0" dirty="0">
                <a:solidFill>
                  <a:srgbClr val="000000"/>
                </a:solidFill>
                <a:latin typeface="宋体" charset="0"/>
                <a:cs typeface="LucidaGrande" charset="0"/>
              </a:rPr>
              <a:t>",</a:t>
            </a:r>
            <a:endParaRPr lang="en-US" altLang="zh-CN" dirty="0">
              <a:latin typeface="Helvetica Neue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宋体" charset="0"/>
                <a:cs typeface="LucidaGrande" charset="0"/>
              </a:rPr>
              <a:t>    "</a:t>
            </a:r>
            <a:r>
              <a:rPr lang="en-US" altLang="zh-CN" kern="0" dirty="0" err="1">
                <a:solidFill>
                  <a:srgbClr val="000000"/>
                </a:solidFill>
                <a:latin typeface="宋体" charset="0"/>
                <a:cs typeface="LucidaGrande" charset="0"/>
              </a:rPr>
              <a:t>params</a:t>
            </a:r>
            <a:r>
              <a:rPr lang="en-US" altLang="zh-CN" kern="0" dirty="0">
                <a:solidFill>
                  <a:srgbClr val="000000"/>
                </a:solidFill>
                <a:latin typeface="宋体" charset="0"/>
                <a:cs typeface="LucidaGrande" charset="0"/>
              </a:rPr>
              <a:t>": {}</a:t>
            </a:r>
            <a:endParaRPr lang="en-US" altLang="zh-CN" dirty="0">
              <a:latin typeface="Helvetica Neue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宋体" charset="0"/>
                <a:cs typeface="LucidaGrande" charset="0"/>
              </a:rPr>
              <a:t>}</a:t>
            </a:r>
            <a:endParaRPr lang="en-US" altLang="zh-CN" dirty="0">
              <a:effectLst/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313" y="54506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Helvetica Neue" charset="0"/>
              </a:rPr>
              <a:t>what </a:t>
            </a:r>
            <a:r>
              <a:rPr lang="en-US" altLang="zh-CN" dirty="0" smtClean="0">
                <a:latin typeface="Helvetica Neue" charset="0"/>
              </a:rPr>
              <a:t>we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altLang="zh-CN" dirty="0" smtClean="0">
                <a:latin typeface="Helvetica Neue" charset="0"/>
              </a:rPr>
              <a:t>design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5964" y="2618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7560" y="4068816"/>
            <a:ext cx="3715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BaseWebActivity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lang="en-US" altLang="zh-CN" dirty="0" err="1" smtClean="0"/>
              <a:t>CommonWebActicity</a:t>
            </a:r>
            <a:endParaRPr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3" y="1783294"/>
            <a:ext cx="5549900" cy="1485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0213" y="44843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altLang="zh-CN">
                <a:solidFill>
                  <a:srgbClr val="000000"/>
                </a:solidFill>
                <a:latin typeface="LucidaGrande" charset="0"/>
              </a:rPr>
              <a:t>com.58.sjt://{"type":"58college","params":{"ID":"3221782827759304868"}}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20629" y="3507422"/>
            <a:ext cx="37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JumpActivity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0357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687</TotalTime>
  <Words>717</Words>
  <Application>Microsoft Macintosh PowerPoint</Application>
  <PresentationFormat>宽屏</PresentationFormat>
  <Paragraphs>209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-apple-system</vt:lpstr>
      <vt:lpstr>Calibri</vt:lpstr>
      <vt:lpstr>DSCDefaultFontBold</vt:lpstr>
      <vt:lpstr>DSCDefaultFontRegular</vt:lpstr>
      <vt:lpstr>Helvetica Neue</vt:lpstr>
      <vt:lpstr>inherit</vt:lpstr>
      <vt:lpstr>LucidaGrande</vt:lpstr>
      <vt:lpstr>microsoft yahei</vt:lpstr>
      <vt:lpstr>microsoft yahei</vt:lpstr>
      <vt:lpstr>Tw Cen MT</vt:lpstr>
      <vt:lpstr>宋体</vt:lpstr>
      <vt:lpstr>Arial</vt:lpstr>
      <vt:lpstr>Droplet</vt:lpstr>
      <vt:lpstr>浅谈Hybrid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</dc:title>
  <dc:creator>Microsoft Office User</dc:creator>
  <cp:lastModifiedBy>Microsoft Office 用户</cp:lastModifiedBy>
  <cp:revision>26</cp:revision>
  <dcterms:created xsi:type="dcterms:W3CDTF">2017-07-25T09:38:23Z</dcterms:created>
  <dcterms:modified xsi:type="dcterms:W3CDTF">2017-07-26T09:32:49Z</dcterms:modified>
</cp:coreProperties>
</file>