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78" r:id="rId2"/>
    <p:sldId id="309" r:id="rId3"/>
    <p:sldId id="332" r:id="rId4"/>
    <p:sldId id="480" r:id="rId5"/>
    <p:sldId id="479" r:id="rId6"/>
    <p:sldId id="481" r:id="rId7"/>
    <p:sldId id="482" r:id="rId8"/>
    <p:sldId id="485" r:id="rId9"/>
    <p:sldId id="483" r:id="rId10"/>
    <p:sldId id="484" r:id="rId11"/>
    <p:sldId id="486" r:id="rId12"/>
    <p:sldId id="488" r:id="rId13"/>
    <p:sldId id="487" r:id="rId14"/>
    <p:sldId id="489" r:id="rId15"/>
    <p:sldId id="490" r:id="rId16"/>
    <p:sldId id="491" r:id="rId17"/>
    <p:sldId id="492" r:id="rId18"/>
    <p:sldId id="493" r:id="rId19"/>
    <p:sldId id="477" r:id="rId20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6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00"/>
    <a:srgbClr val="FF3F00"/>
    <a:srgbClr val="FF7500"/>
    <a:srgbClr val="FF4C00"/>
    <a:srgbClr val="FF5A00"/>
    <a:srgbClr val="EC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82189" autoAdjust="0"/>
  </p:normalViewPr>
  <p:slideViewPr>
    <p:cSldViewPr snapToGrid="0" snapToObjects="1">
      <p:cViewPr varScale="1">
        <p:scale>
          <a:sx n="81" d="100"/>
          <a:sy n="81" d="100"/>
        </p:scale>
        <p:origin x="1080" y="72"/>
      </p:cViewPr>
      <p:guideLst>
        <p:guide orient="horz" pos="1606"/>
        <p:guide pos="2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fld id="{100BC3B4-47A3-4AE4-9C18-79F76E47E03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0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二级</a:t>
            </a:r>
          </a:p>
          <a:p>
            <a:pPr lvl="2"/>
            <a:r>
              <a:rPr lang="zh-CN" altLang="en-US" noProof="0" dirty="0" smtClean="0"/>
              <a:t>三级</a:t>
            </a:r>
          </a:p>
          <a:p>
            <a:pPr lvl="3"/>
            <a:r>
              <a:rPr lang="zh-CN" altLang="en-US" noProof="0" dirty="0" smtClean="0"/>
              <a:t>四级</a:t>
            </a:r>
          </a:p>
          <a:p>
            <a:pPr lvl="4"/>
            <a:r>
              <a:rPr lang="zh-CN" altLang="en-US" noProof="0" dirty="0" smtClean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fld id="{E979E0F3-1188-461F-87A7-19D34809074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14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黑体" pitchFamily="49" charset="-122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黑体" pitchFamily="49" charset="-122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黑体" pitchFamily="49" charset="-122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黑体" pitchFamily="49" charset="-122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黑体" pitchFamily="49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9E0F3-1188-461F-87A7-19D34809074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66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96098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37552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825758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952785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01574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59246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07030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444746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8961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9E0F3-1188-461F-87A7-19D3480907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9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158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45280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6217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7814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96517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19455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rou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2291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 bwMode="auto">
          <a:xfrm>
            <a:off x="1905000" y="2181225"/>
            <a:ext cx="1293813" cy="1290638"/>
            <a:chOff x="1921299" y="2181203"/>
            <a:chExt cx="1293875" cy="1290547"/>
          </a:xfrm>
        </p:grpSpPr>
        <p:sp>
          <p:nvSpPr>
            <p:cNvPr id="5" name="矩形 4"/>
            <p:cNvSpPr/>
            <p:nvPr/>
          </p:nvSpPr>
          <p:spPr>
            <a:xfrm>
              <a:off x="1921299" y="2181203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62645" y="2181203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 dirty="0">
                <a:solidFill>
                  <a:srgbClr val="FF66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802404" y="2181203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21299" y="2617735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362645" y="2617735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02404" y="2617735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21299" y="3059029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362645" y="3059029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802404" y="3059029"/>
              <a:ext cx="412770" cy="41272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 dirty="0">
                <a:latin typeface="微软雅黑" panose="020B0503020204020204" pitchFamily="34" charset="-122"/>
              </a:endParaRPr>
            </a:p>
          </p:txBody>
        </p:sp>
        <p:pic>
          <p:nvPicPr>
            <p:cNvPr id="14" name="图片 18" descr="二手房-01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71994" y="2617304"/>
              <a:ext cx="413138" cy="413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图片 19" descr="二手-0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1425" y="3077391"/>
              <a:ext cx="366193" cy="366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图片 20" descr="兼职-01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20817" y="2209371"/>
              <a:ext cx="356801" cy="35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图片 21" descr="家政-01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36325" y="3077391"/>
              <a:ext cx="379334" cy="379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22" descr="二手车-01.png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68249" y="2256317"/>
              <a:ext cx="309854" cy="309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/>
        </p:nvSpPr>
        <p:spPr>
          <a:xfrm>
            <a:off x="3373438" y="3187700"/>
            <a:ext cx="3959225" cy="3492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73438" y="3286125"/>
            <a:ext cx="3959225" cy="1809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1" name="图片 25" descr="lobgo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905000" y="1795463"/>
            <a:ext cx="12938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73122" y="2196014"/>
            <a:ext cx="4319997" cy="540000"/>
          </a:xfrm>
        </p:spPr>
        <p:txBody>
          <a:bodyPr>
            <a:noAutofit/>
          </a:bodyPr>
          <a:lstStyle>
            <a:lvl1pPr algn="l">
              <a:defRPr sz="2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73120" y="2746880"/>
            <a:ext cx="4320000" cy="3600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35712-8F13-4CB9-8AF8-DA320C1E93E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4DC88-E09B-46D9-B18C-7D91BEBE47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10"/>
          <p:cNvGrpSpPr/>
          <p:nvPr userDrawn="1"/>
        </p:nvGrpSpPr>
        <p:grpSpPr bwMode="auto">
          <a:xfrm>
            <a:off x="5357813" y="1349375"/>
            <a:ext cx="793750" cy="909638"/>
            <a:chOff x="4724400" y="1584960"/>
            <a:chExt cx="792480" cy="909582"/>
          </a:xfrm>
        </p:grpSpPr>
        <p:sp>
          <p:nvSpPr>
            <p:cNvPr id="4" name="椭圆 3"/>
            <p:cNvSpPr/>
            <p:nvPr/>
          </p:nvSpPr>
          <p:spPr>
            <a:xfrm>
              <a:off x="4724400" y="1584960"/>
              <a:ext cx="792480" cy="79211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 dirty="0">
                <a:solidFill>
                  <a:srgbClr val="FF66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3344054">
              <a:off x="4886066" y="2240558"/>
              <a:ext cx="136307" cy="253984"/>
            </a:xfrm>
            <a:prstGeom prst="triangl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 dirty="0">
                <a:solidFill>
                  <a:srgbClr val="FF66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2647950" y="2228850"/>
            <a:ext cx="3848100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kumimoji="1" lang="en-US" altLang="zh-CN" sz="4000" b="1" dirty="0" smtClean="0">
                <a:solidFill>
                  <a:srgbClr val="FF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THANK  YOU</a:t>
            </a:r>
            <a:endParaRPr kumimoji="1" lang="zh-CN" altLang="en-US" sz="4000" b="1" dirty="0" smtClean="0">
              <a:solidFill>
                <a:srgbClr val="FF6600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5378450" y="1611313"/>
            <a:ext cx="754063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kumimoji="1" lang="en-US" altLang="zh-CN" sz="14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58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同城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9400" y="2854960"/>
            <a:ext cx="3505200" cy="409632"/>
          </a:xfrm>
        </p:spPr>
        <p:txBody>
          <a:bodyPr>
            <a:normAutofit/>
          </a:bodyPr>
          <a:lstStyle>
            <a:lvl1pPr algn="ctr">
              <a:defRPr sz="2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6D1D2-A2F5-4831-81B2-73D909FDDF7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16463" y="2528888"/>
            <a:ext cx="3959225" cy="539750"/>
          </a:xfrm>
          <a:prstGeom prst="rect">
            <a:avLst/>
          </a:prstGeom>
          <a:gradFill flip="none" rotWithShape="1">
            <a:gsLst>
              <a:gs pos="0">
                <a:srgbClr val="FF7E00"/>
              </a:gs>
              <a:gs pos="100000">
                <a:srgbClr val="FF3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cxnSp>
        <p:nvCxnSpPr>
          <p:cNvPr id="4" name="直线连接符 27"/>
          <p:cNvCxnSpPr/>
          <p:nvPr/>
        </p:nvCxnSpPr>
        <p:spPr>
          <a:xfrm>
            <a:off x="4576763" y="2508250"/>
            <a:ext cx="0" cy="582613"/>
          </a:xfrm>
          <a:prstGeom prst="line">
            <a:avLst/>
          </a:prstGeom>
          <a:ln w="19050" cmpd="sng">
            <a:solidFill>
              <a:srgbClr val="FF6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3" descr="58同城+赶集LOGO-01.jpg"/>
          <p:cNvPicPr>
            <a:picLocks noChangeAspect="1" noChangeArrowheads="1"/>
          </p:cNvPicPr>
          <p:nvPr userDrawn="1"/>
        </p:nvPicPr>
        <p:blipFill>
          <a:blip r:embed="rId2"/>
          <a:srcRect l="4361" t="18254" r="6052" b="34236"/>
          <a:stretch>
            <a:fillRect/>
          </a:stretch>
        </p:blipFill>
        <p:spPr bwMode="auto">
          <a:xfrm>
            <a:off x="839788" y="1989138"/>
            <a:ext cx="3633787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26345" y="2546379"/>
            <a:ext cx="3950144" cy="5054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072D-5F04-4F36-867D-9DCBA7A2F1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50875"/>
            <a:ext cx="173038" cy="3444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12725" y="650875"/>
            <a:ext cx="46038" cy="3444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782050" y="304800"/>
            <a:ext cx="46038" cy="292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cxnSp>
        <p:nvCxnSpPr>
          <p:cNvPr id="7" name="直线连接符 10"/>
          <p:cNvCxnSpPr/>
          <p:nvPr userDrawn="1"/>
        </p:nvCxnSpPr>
        <p:spPr>
          <a:xfrm>
            <a:off x="8859838" y="304800"/>
            <a:ext cx="0" cy="292100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3" descr="58同城+赶集LOGO-01.jpg"/>
          <p:cNvPicPr>
            <a:picLocks noChangeAspect="1" noChangeArrowheads="1"/>
          </p:cNvPicPr>
          <p:nvPr userDrawn="1"/>
        </p:nvPicPr>
        <p:blipFill>
          <a:blip r:embed="rId2" cstate="print"/>
          <a:srcRect l="4361" t="18254" r="6052" b="34236"/>
          <a:stretch>
            <a:fillRect/>
          </a:stretch>
        </p:blipFill>
        <p:spPr bwMode="auto">
          <a:xfrm>
            <a:off x="7513638" y="85725"/>
            <a:ext cx="1235075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481" y="549067"/>
            <a:ext cx="7184492" cy="5583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480" y="1432560"/>
            <a:ext cx="7184494" cy="3149600"/>
          </a:xfrm>
        </p:spPr>
        <p:txBody>
          <a:bodyPr>
            <a:normAutofit/>
          </a:bodyPr>
          <a:lstStyle>
            <a:lvl1pPr marL="342900" indent="-342900">
              <a:buSzPct val="125000"/>
              <a:buFontTx/>
              <a:buBlip>
                <a:blip r:embed="rId3"/>
              </a:buBlip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>
                <a:solidFill>
                  <a:srgbClr val="7F7F7F"/>
                </a:solidFill>
                <a:latin typeface="黑体"/>
                <a:ea typeface="黑体"/>
                <a:cs typeface="黑体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ECDCA-5AF1-4318-A2CF-3C876C6E250D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4340" name="图片 1" descr="ppt-04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-11430" y="1905"/>
            <a:ext cx="9175750" cy="51587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50875"/>
            <a:ext cx="173038" cy="3444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725" y="650875"/>
            <a:ext cx="46038" cy="3444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82050" y="304800"/>
            <a:ext cx="46038" cy="292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cxnSp>
        <p:nvCxnSpPr>
          <p:cNvPr id="8" name="直线连接符 10"/>
          <p:cNvCxnSpPr/>
          <p:nvPr/>
        </p:nvCxnSpPr>
        <p:spPr>
          <a:xfrm>
            <a:off x="8859838" y="304800"/>
            <a:ext cx="0" cy="292100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2" descr="lob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50150" y="282575"/>
            <a:ext cx="11636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481" y="549067"/>
            <a:ext cx="7184492" cy="5583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481" y="1432560"/>
            <a:ext cx="3527998" cy="3149600"/>
          </a:xfrm>
        </p:spPr>
        <p:txBody>
          <a:bodyPr>
            <a:normAutofit/>
          </a:bodyPr>
          <a:lstStyle>
            <a:lvl1pPr marL="342900" indent="-342900">
              <a:buSzPct val="125000"/>
              <a:buFontTx/>
              <a:buBlip>
                <a:blip r:embed="rId3"/>
              </a:buBlip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>
                <a:solidFill>
                  <a:srgbClr val="7F7F7F"/>
                </a:solidFill>
                <a:latin typeface="黑体"/>
                <a:ea typeface="黑体"/>
                <a:cs typeface="黑体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2" name="内容占位符 2"/>
          <p:cNvSpPr>
            <a:spLocks noGrp="1"/>
          </p:cNvSpPr>
          <p:nvPr>
            <p:ph idx="13"/>
          </p:nvPr>
        </p:nvSpPr>
        <p:spPr>
          <a:xfrm>
            <a:off x="3944334" y="1432560"/>
            <a:ext cx="3524639" cy="3149600"/>
          </a:xfrm>
        </p:spPr>
        <p:txBody>
          <a:bodyPr>
            <a:normAutofit/>
          </a:bodyPr>
          <a:lstStyle>
            <a:lvl1pPr marL="342900" indent="-342900">
              <a:buSzPct val="125000"/>
              <a:buFontTx/>
              <a:buBlip>
                <a:blip r:embed="rId3"/>
              </a:buBlip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>
                <a:solidFill>
                  <a:srgbClr val="7F7F7F"/>
                </a:solidFill>
                <a:latin typeface="黑体"/>
                <a:ea typeface="黑体"/>
                <a:cs typeface="黑体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11CFBCD-9703-477A-9FF1-8D01A21249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82050" y="304800"/>
            <a:ext cx="46038" cy="292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cxnSp>
        <p:nvCxnSpPr>
          <p:cNvPr id="3" name="直线连接符 12"/>
          <p:cNvCxnSpPr/>
          <p:nvPr/>
        </p:nvCxnSpPr>
        <p:spPr>
          <a:xfrm>
            <a:off x="8859838" y="304800"/>
            <a:ext cx="0" cy="292100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10" descr="lob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50150" y="282575"/>
            <a:ext cx="11636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A8998-580F-4064-AFDE-73B4C9B5C3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90551-D895-4F25-82F3-A5BDDFDA1BF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7813" y="2109788"/>
            <a:ext cx="6048375" cy="92392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FF66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82050" y="304800"/>
            <a:ext cx="46038" cy="292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cxnSp>
        <p:nvCxnSpPr>
          <p:cNvPr id="5" name="直线连接符 16"/>
          <p:cNvCxnSpPr/>
          <p:nvPr/>
        </p:nvCxnSpPr>
        <p:spPr>
          <a:xfrm>
            <a:off x="8859838" y="304800"/>
            <a:ext cx="0" cy="292100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547813" y="3141663"/>
            <a:ext cx="6048375" cy="730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7" name="图片 12" descr="lob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50150" y="282575"/>
            <a:ext cx="11636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001" y="2314098"/>
            <a:ext cx="6011999" cy="540000"/>
          </a:xfrm>
        </p:spPr>
        <p:txBody>
          <a:bodyPr>
            <a:no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E93E6-F243-46CA-A241-C2852BC3D4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-2">
    <p:bg bwMode="auto"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782050" y="304800"/>
            <a:ext cx="46038" cy="292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cxnSp>
        <p:nvCxnSpPr>
          <p:cNvPr id="4" name="直线连接符 16"/>
          <p:cNvCxnSpPr/>
          <p:nvPr/>
        </p:nvCxnSpPr>
        <p:spPr>
          <a:xfrm>
            <a:off x="8859838" y="304800"/>
            <a:ext cx="0" cy="292100"/>
          </a:xfrm>
          <a:prstGeom prst="line">
            <a:avLst/>
          </a:prstGeom>
          <a:ln w="28575" cmpd="sng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10" descr="58同城白色标志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313" y="273050"/>
            <a:ext cx="12588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001" y="2301750"/>
            <a:ext cx="6479999" cy="540000"/>
          </a:xfrm>
        </p:spPr>
        <p:txBody>
          <a:bodyPr>
            <a:no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0A2D6-E920-4D16-A8E5-9FB5BA44B4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782050" y="304800"/>
            <a:ext cx="46038" cy="292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cxnSp>
        <p:nvCxnSpPr>
          <p:cNvPr id="6" name="直线连接符 9"/>
          <p:cNvCxnSpPr/>
          <p:nvPr/>
        </p:nvCxnSpPr>
        <p:spPr>
          <a:xfrm>
            <a:off x="8859838" y="304800"/>
            <a:ext cx="0" cy="292100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10" descr="lob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50150" y="282575"/>
            <a:ext cx="11636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215B8-7EBC-4545-B765-B65481C3C4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4163" y="233363"/>
            <a:ext cx="7545387" cy="808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284163" y="1209675"/>
            <a:ext cx="7545387" cy="2600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  <a:endParaRPr lang="en-US" altLang="zh-CN" dirty="0" smtClean="0"/>
          </a:p>
          <a:p>
            <a:pPr lvl="3"/>
            <a:endParaRPr lang="zh-CN" altLang="en-US" dirty="0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1" sz="105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1" sz="105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000">
                <a:solidFill>
                  <a:srgbClr val="898989"/>
                </a:solidFill>
                <a:latin typeface="微软雅黑" panose="020B0503020204020204" pitchFamily="34" charset="-122"/>
                <a:ea typeface="Arial Unicode MS" panose="020B0604020202020204" pitchFamily="34" charset="-122"/>
              </a:defRPr>
            </a:lvl1pPr>
          </a:lstStyle>
          <a:p>
            <a:fld id="{DBC62754-3BFC-4D35-B309-A8B4A2F0F3E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7F7F7F"/>
          </a:solidFill>
          <a:latin typeface="微软雅黑" panose="020B0503020204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7F7F7F"/>
          </a:solidFill>
          <a:latin typeface="Arial" charset="0"/>
          <a:ea typeface="微软雅黑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7F7F7F"/>
          </a:solidFill>
          <a:latin typeface="Arial" charset="0"/>
          <a:ea typeface="微软雅黑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7F7F7F"/>
          </a:solidFill>
          <a:latin typeface="Arial" charset="0"/>
          <a:ea typeface="微软雅黑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7F7F7F"/>
          </a:solidFill>
          <a:latin typeface="Arial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7F7F7F"/>
          </a:solidFill>
          <a:latin typeface="Arial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7F7F7F"/>
          </a:solidFill>
          <a:latin typeface="Arial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7F7F7F"/>
          </a:solidFill>
          <a:latin typeface="Arial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7F7F7F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7F7F7F"/>
          </a:solidFill>
          <a:latin typeface="微软雅黑" panose="020B0503020204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7F7F7F"/>
          </a:solidFill>
          <a:latin typeface="微软雅黑" panose="020B0503020204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7F7F7F"/>
          </a:solidFill>
          <a:latin typeface="微软雅黑" panose="020B0503020204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7F7F7F"/>
          </a:solidFill>
          <a:latin typeface="微软雅黑" panose="020B0503020204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2" descr="ppt-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955563" y="3923269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kumimoji="1" lang="en-US" altLang="zh-CN" sz="105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FZCuYuan-M03S"/>
              </a:rPr>
              <a:t>2017.09</a:t>
            </a:r>
            <a:endParaRPr kumimoji="1" lang="zh-CN" altLang="en-US" sz="105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FZCuYuan-M03S"/>
            </a:endParaRPr>
          </a:p>
        </p:txBody>
      </p:sp>
      <p:sp>
        <p:nvSpPr>
          <p:cNvPr id="13315" name="文本框 5"/>
          <p:cNvSpPr txBox="1"/>
          <p:nvPr/>
        </p:nvSpPr>
        <p:spPr>
          <a:xfrm>
            <a:off x="3863974" y="4614100"/>
            <a:ext cx="2073687" cy="2308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900" dirty="0">
                <a:solidFill>
                  <a:srgbClr val="808080"/>
                </a:solidFill>
                <a:latin typeface="FZCuYuan-M03S"/>
                <a:ea typeface="FZCuYuan-M03S"/>
              </a:rPr>
              <a:t>让</a:t>
            </a:r>
            <a:r>
              <a:rPr lang="en-US" altLang="zh-CN" sz="900" dirty="0">
                <a:solidFill>
                  <a:srgbClr val="808080"/>
                </a:solidFill>
                <a:latin typeface="FZCuYuan-M03S"/>
                <a:ea typeface="FZCuYuan-M03S"/>
              </a:rPr>
              <a:t>    </a:t>
            </a:r>
            <a:r>
              <a:rPr lang="zh-CN" altLang="en-US" sz="900" dirty="0">
                <a:solidFill>
                  <a:srgbClr val="808080"/>
                </a:solidFill>
                <a:latin typeface="FZCuYuan-M03S"/>
                <a:ea typeface="FZCuYuan-M03S"/>
              </a:rPr>
              <a:t>生</a:t>
            </a:r>
            <a:r>
              <a:rPr lang="en-US" altLang="zh-CN" sz="900" dirty="0">
                <a:solidFill>
                  <a:srgbClr val="808080"/>
                </a:solidFill>
                <a:latin typeface="FZCuYuan-M03S"/>
                <a:ea typeface="FZCuYuan-M03S"/>
              </a:rPr>
              <a:t>    </a:t>
            </a:r>
            <a:r>
              <a:rPr lang="zh-CN" altLang="en-US" sz="900" dirty="0">
                <a:solidFill>
                  <a:srgbClr val="808080"/>
                </a:solidFill>
                <a:latin typeface="FZCuYuan-M03S"/>
                <a:ea typeface="FZCuYuan-M03S"/>
              </a:rPr>
              <a:t>活</a:t>
            </a:r>
            <a:r>
              <a:rPr lang="en-US" altLang="zh-CN" sz="900" dirty="0">
                <a:solidFill>
                  <a:srgbClr val="808080"/>
                </a:solidFill>
                <a:latin typeface="FZCuYuan-M03S"/>
                <a:ea typeface="FZCuYuan-M03S"/>
              </a:rPr>
              <a:t>    </a:t>
            </a:r>
            <a:r>
              <a:rPr lang="zh-CN" altLang="en-US" sz="900" dirty="0">
                <a:solidFill>
                  <a:srgbClr val="808080"/>
                </a:solidFill>
                <a:latin typeface="FZCuYuan-M03S"/>
                <a:ea typeface="FZCuYuan-M03S"/>
              </a:rPr>
              <a:t>更</a:t>
            </a:r>
            <a:r>
              <a:rPr lang="en-US" altLang="zh-CN" sz="900" dirty="0">
                <a:solidFill>
                  <a:srgbClr val="808080"/>
                </a:solidFill>
                <a:latin typeface="FZCuYuan-M03S"/>
                <a:ea typeface="FZCuYuan-M03S"/>
              </a:rPr>
              <a:t>    </a:t>
            </a:r>
            <a:r>
              <a:rPr lang="zh-CN" altLang="en-US" sz="900" dirty="0">
                <a:solidFill>
                  <a:srgbClr val="808080"/>
                </a:solidFill>
                <a:latin typeface="FZCuYuan-M03S"/>
                <a:ea typeface="FZCuYuan-M03S"/>
              </a:rPr>
              <a:t>简</a:t>
            </a:r>
            <a:r>
              <a:rPr lang="en-US" altLang="zh-CN" sz="900" dirty="0">
                <a:solidFill>
                  <a:srgbClr val="808080"/>
                </a:solidFill>
                <a:latin typeface="FZCuYuan-M03S"/>
                <a:ea typeface="FZCuYuan-M03S"/>
              </a:rPr>
              <a:t>    </a:t>
            </a:r>
            <a:r>
              <a:rPr lang="zh-CN" altLang="en-US" sz="900" dirty="0">
                <a:solidFill>
                  <a:srgbClr val="808080"/>
                </a:solidFill>
                <a:latin typeface="FZCuYuan-M03S"/>
                <a:ea typeface="FZCuYuan-M03S"/>
              </a:rPr>
              <a:t>单</a:t>
            </a:r>
          </a:p>
        </p:txBody>
      </p:sp>
      <p:sp>
        <p:nvSpPr>
          <p:cNvPr id="13316" name="文本框 6"/>
          <p:cNvSpPr txBox="1"/>
          <p:nvPr/>
        </p:nvSpPr>
        <p:spPr>
          <a:xfrm>
            <a:off x="2087563" y="2151063"/>
            <a:ext cx="5091112" cy="553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商家通技术交流第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回合</a:t>
            </a:r>
            <a:endParaRPr lang="zh-CN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1830" y="3520996"/>
            <a:ext cx="19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kumimoji="1" lang="zh-CN" altLang="en-US" sz="180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FZCuYuan-M03S"/>
              </a:rPr>
              <a:t>陈广明</a:t>
            </a:r>
          </a:p>
        </p:txBody>
      </p:sp>
      <p:sp>
        <p:nvSpPr>
          <p:cNvPr id="11" name="矩形 10"/>
          <p:cNvSpPr/>
          <p:nvPr/>
        </p:nvSpPr>
        <p:spPr>
          <a:xfrm>
            <a:off x="2114550" y="2154238"/>
            <a:ext cx="5037138" cy="531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kumimoji="1" lang="zh-CN" altLang="en-US" sz="100" strike="noStrike" noProof="1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advTm="973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2F4F374-3507-4738-9183-4B789E3AB510}" type="slidenum">
              <a:rPr lang="zh-CN" altLang="en-US">
                <a:ea typeface="微软雅黑" panose="020B0503020204020204" pitchFamily="34" charset="-122"/>
              </a:rPr>
              <a:t>10</a:t>
            </a:fld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/>
          </p:nvPr>
        </p:nvSpPr>
        <p:spPr>
          <a:xfrm>
            <a:off x="464818" y="0"/>
            <a:ext cx="1720241" cy="6553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ea typeface="微软雅黑" panose="020B0503020204020204" pitchFamily="34" charset="-122"/>
              </a:rPr>
              <a:t>Native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26" y="926274"/>
            <a:ext cx="5806569" cy="36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87686"/>
      </p:ext>
    </p:extLst>
  </p:cSld>
  <p:clrMapOvr>
    <a:masterClrMapping/>
  </p:clrMapOvr>
  <p:transition advTm="3570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2F4F374-3507-4738-9183-4B789E3AB510}" type="slidenum">
              <a:rPr lang="zh-CN" altLang="en-US">
                <a:ea typeface="微软雅黑" panose="020B0503020204020204" pitchFamily="34" charset="-122"/>
              </a:rPr>
              <a:t>11</a:t>
            </a:fld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/>
          </p:nvPr>
        </p:nvSpPr>
        <p:spPr>
          <a:xfrm>
            <a:off x="464818" y="0"/>
            <a:ext cx="1720241" cy="65532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数据类型相关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4818" y="902811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JNI </a:t>
            </a:r>
            <a:r>
              <a:rPr lang="zh-CN" altLang="en-US" b="1" dirty="0"/>
              <a:t>数据类型映射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8" y="1257280"/>
            <a:ext cx="4784643" cy="350998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3" y="1257280"/>
            <a:ext cx="6577250" cy="378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1027"/>
      </p:ext>
    </p:extLst>
  </p:cSld>
  <p:clrMapOvr>
    <a:masterClrMapping/>
  </p:clrMapOvr>
  <p:transition advTm="357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2F4F374-3507-4738-9183-4B789E3AB510}" type="slidenum">
              <a:rPr lang="zh-CN" altLang="en-US">
                <a:ea typeface="微软雅黑" panose="020B0503020204020204" pitchFamily="34" charset="-122"/>
              </a:rPr>
              <a:t>12</a:t>
            </a:fld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/>
          </p:nvPr>
        </p:nvSpPr>
        <p:spPr>
          <a:xfrm>
            <a:off x="464818" y="0"/>
            <a:ext cx="1720241" cy="65532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定义相关的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64817" y="829095"/>
            <a:ext cx="8221983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#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ifdef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&lt;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标识符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程序段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#else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程序段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#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endif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#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ifndef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&lt;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标识符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程序段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#else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程序段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#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endif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#define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用来进行定义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extern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与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"C"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一起连用时，如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extern "C" void fun(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a,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b)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，则告诉编译器在编译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fun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这个函数名时按着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的规则去翻译相应的函数名而不是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C++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0679" y="670602"/>
            <a:ext cx="6543305" cy="647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它的作用是：当标识符已经被定义过，则对程序段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进行编译，否则编译程序段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0678" y="1980071"/>
            <a:ext cx="6543305" cy="647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它的作用是：若标识符未被定义则编译程序段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，否则编译程序段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0042" y="1187532"/>
            <a:ext cx="7053942" cy="1127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hangingPunct="0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两者区别：条件指示符</a:t>
            </a:r>
            <a:r>
              <a:rPr lang="en-US" altLang="zh-CN" sz="1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400" b="1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ifndef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检查预编译常量在前面是否已经被定义，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#</a:t>
            </a:r>
            <a:r>
              <a:rPr lang="en-US" altLang="zh-CN" sz="1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ifndef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的最主要目的是防止头文件的重复包含和编译。 一般把头文件的内容都放在</a:t>
            </a:r>
            <a:r>
              <a:rPr lang="en-US" altLang="zh-CN" sz="1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400" b="1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ifndef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1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400" b="1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endif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中吧。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890387"/>
      </p:ext>
    </p:extLst>
  </p:cSld>
  <p:clrMapOvr>
    <a:masterClrMapping/>
  </p:clrMapOvr>
  <p:transition advTm="357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2F4F374-3507-4738-9183-4B789E3AB510}" type="slidenum">
              <a:rPr lang="zh-CN" altLang="en-US">
                <a:ea typeface="微软雅黑" panose="020B0503020204020204" pitchFamily="34" charset="-122"/>
              </a:rPr>
              <a:t>13</a:t>
            </a:fld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/>
          </p:nvPr>
        </p:nvSpPr>
        <p:spPr>
          <a:xfrm>
            <a:off x="464818" y="0"/>
            <a:ext cx="1720241" cy="65532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JNIEnv</a:t>
            </a:r>
            <a:r>
              <a:rPr lang="en-US" altLang="zh-CN" dirty="0"/>
              <a:t> 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00796" y="1032084"/>
            <a:ext cx="8366310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JNIEnv 是 jni.h 文件最重要的部分，它的本质是指向函数表指针的指针（JavaVM也是）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JNI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函数，通过这些函数可以实现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JNI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层的交互，就是说通过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JNIEnv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JNI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函数可以访问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虚拟机，操作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0" hangingPunct="0"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所有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本地函数都会接收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JNIEnv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作为第一个参数；（不过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JNI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函数已经对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JNIEnv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参数进行了封装，不用写在函数参数上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）用作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线程局部存储，不能在线程间共享一个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JNIEnv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变量，也就是说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JNIEnv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只在创建它的线程有效，不能跨线程传递；相同的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线程调用本地方法，所使用的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JNIEnv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是相同的，一个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native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方法不能被不同的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线程调用；</a:t>
            </a:r>
          </a:p>
          <a:p>
            <a:pPr defTabSz="914400" eaLnBrk="0" hangingPunct="0">
              <a:lnSpc>
                <a:spcPct val="150000"/>
              </a:lnSpc>
            </a:pP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546218"/>
      </p:ext>
    </p:extLst>
  </p:cSld>
  <p:clrMapOvr>
    <a:masterClrMapping/>
  </p:clrMapOvr>
  <p:transition advTm="35709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2F4F374-3507-4738-9183-4B789E3AB510}" type="slidenum">
              <a:rPr lang="zh-CN" altLang="en-US">
                <a:ea typeface="微软雅黑" panose="020B0503020204020204" pitchFamily="34" charset="-122"/>
              </a:rPr>
              <a:t>14</a:t>
            </a:fld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/>
          </p:nvPr>
        </p:nvSpPr>
        <p:spPr>
          <a:xfrm>
            <a:off x="464818" y="0"/>
            <a:ext cx="1720241" cy="65532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JNIEnv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JVM 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83923" y="1140069"/>
            <a:ext cx="8502877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每个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进程只有一个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JavaVM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（理论上一个进程可以拥有多个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JavaVM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对象，但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只允许一个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线程都会有一个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JNIEnv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，大部分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JNIAPI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JNIEnv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调用；也就是说，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JNI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全局只有一个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JavaVM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，而可能有多个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JNIEnv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一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JNIEnv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内部包含一个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Dalvik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JavaVM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Table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JNIEnv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内部的函数执行环境来源于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Dalvik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Android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中每当一个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线程第一次要调用本地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C/C++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代码时，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Dalvik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虚拟机实例会为该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线程产生一个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JNIEnv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670284"/>
      </p:ext>
    </p:extLst>
  </p:cSld>
  <p:clrMapOvr>
    <a:masterClrMapping/>
  </p:clrMapOvr>
  <p:transition advTm="3570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2F4F374-3507-4738-9183-4B789E3AB510}" type="slidenum">
              <a:rPr lang="zh-CN" altLang="en-US">
                <a:ea typeface="微软雅黑" panose="020B0503020204020204" pitchFamily="34" charset="-122"/>
              </a:rPr>
              <a:t>15</a:t>
            </a:fld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/>
          </p:nvPr>
        </p:nvSpPr>
        <p:spPr>
          <a:xfrm>
            <a:off x="255174" y="74278"/>
            <a:ext cx="1720241" cy="65532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注册方式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55174" y="828233"/>
            <a:ext cx="85028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5174" y="1307210"/>
            <a:ext cx="8663195" cy="368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原理：根据函数名建立 Java 方法和 JNI 函数的一一对应关系。流程如下：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先编写 Java 的 native 方法；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然后用 javah 工具生成对应的头文件，执行命令 javah packagename.classname可以生成由包名加类名命名的 jni 层头文件，或执行命名javah -o custom.h packagename.classname，其中 custom.h 为自定义的文件名；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 JNI 里面的函数，再在Java中通过System.loadLibrary加载 so 库即可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 eaLnBrk="0" hangingPunct="0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静态注册的方式有两个重要的关键词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JNIEXPORT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JNICALL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，这两个关键词是宏定义，主要是注明该函数式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JNI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函数，当虚拟机加载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库时，如果发现函数含有这两个宏定义时，就会链接到对应的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native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527114"/>
      </p:ext>
    </p:extLst>
  </p:cSld>
  <p:clrMapOvr>
    <a:masterClrMapping/>
  </p:clrMapOvr>
  <p:transition advTm="35709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2F4F374-3507-4738-9183-4B789E3AB510}" type="slidenum">
              <a:rPr lang="zh-CN" altLang="en-US">
                <a:ea typeface="微软雅黑" panose="020B0503020204020204" pitchFamily="34" charset="-122"/>
              </a:rPr>
              <a:t>16</a:t>
            </a:fld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/>
          </p:nvPr>
        </p:nvSpPr>
        <p:spPr>
          <a:xfrm>
            <a:off x="255174" y="74278"/>
            <a:ext cx="1720241" cy="65532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注册方式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55174" y="828233"/>
            <a:ext cx="85028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1981" y="1296200"/>
            <a:ext cx="8185749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原理：直接告诉 native 方法其在JNI 中对应函数的指针。通过使用 JNINativeMethod 结构来保存 Java native 方法和 JNI 函数关联关系，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先编写 Java 的 native 方法；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编写 JNI 函数的实现（函数名可以随便命名）；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利用结构体 JNINativeMethod 保存Java native方法和 JNI函数的对应关系；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利用registerNatives(JNIEnv* env)注册类的所有本地方法；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 JNI_OnLoad 方法中调用注册方法；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在Java中通过System.loadLibrary加载完JNI动态库之后，会调用JNI_OnLoad函数，完成动态注册</a:t>
            </a:r>
          </a:p>
        </p:txBody>
      </p:sp>
    </p:spTree>
    <p:extLst>
      <p:ext uri="{BB962C8B-B14F-4D97-AF65-F5344CB8AC3E}">
        <p14:creationId xmlns:p14="http://schemas.microsoft.com/office/powerpoint/2010/main" val="1106194065"/>
      </p:ext>
    </p:extLst>
  </p:cSld>
  <p:clrMapOvr>
    <a:masterClrMapping/>
  </p:clrMapOvr>
  <p:transition advTm="35709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2F4F374-3507-4738-9183-4B789E3AB510}" type="slidenum">
              <a:rPr lang="zh-CN" altLang="en-US">
                <a:ea typeface="微软雅黑" panose="020B0503020204020204" pitchFamily="34" charset="-122"/>
              </a:rPr>
              <a:t>17</a:t>
            </a:fld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/>
          </p:nvPr>
        </p:nvSpPr>
        <p:spPr>
          <a:xfrm>
            <a:off x="255174" y="74278"/>
            <a:ext cx="1720241" cy="65532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ea typeface="微软雅黑" panose="020B0503020204020204" pitchFamily="34" charset="-122"/>
              </a:rPr>
              <a:t>Git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81" y="729598"/>
            <a:ext cx="6504762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5410"/>
      </p:ext>
    </p:extLst>
  </p:cSld>
  <p:clrMapOvr>
    <a:masterClrMapping/>
  </p:clrMapOvr>
  <p:transition advTm="35709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2F4F374-3507-4738-9183-4B789E3AB510}" type="slidenum">
              <a:rPr lang="zh-CN" altLang="en-US">
                <a:ea typeface="微软雅黑" panose="020B0503020204020204" pitchFamily="34" charset="-122"/>
              </a:rPr>
              <a:t>18</a:t>
            </a:fld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/>
          </p:nvPr>
        </p:nvSpPr>
        <p:spPr>
          <a:xfrm>
            <a:off x="255174" y="74278"/>
            <a:ext cx="1720241" cy="65532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ea typeface="微软雅黑" panose="020B0503020204020204" pitchFamily="34" charset="-122"/>
              </a:rPr>
              <a:t>Git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  <p:pic>
        <p:nvPicPr>
          <p:cNvPr id="33794" name="Picture 2" descr="https://user-gold-cdn.xitu.io/2017/8/24/a6ee08b8768069315425dc685383ca79?imageView2/0/w/1280/h/9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96" y="446838"/>
            <a:ext cx="7243950" cy="459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372877"/>
      </p:ext>
    </p:extLst>
  </p:cSld>
  <p:clrMapOvr>
    <a:masterClrMapping/>
  </p:clrMapOvr>
  <p:transition advTm="35709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1" descr="ppt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542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7A0AB74-035D-40E6-AE67-7AFADD8BEF94}" type="slidenum">
              <a:rPr lang="zh-CN" altLang="en-US"/>
              <a:t>2</a:t>
            </a:fld>
            <a:endParaRPr lang="zh-CN" altLang="en-US"/>
          </a:p>
        </p:txBody>
      </p:sp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>
          <a:xfrm>
            <a:off x="464820" y="0"/>
            <a:ext cx="912718" cy="655320"/>
          </a:xfrm>
        </p:spPr>
        <p:txBody>
          <a:bodyPr/>
          <a:lstStyle/>
          <a:p>
            <a:r>
              <a:rPr lang="zh-CN" altLang="en-US" dirty="0" smtClean="0"/>
              <a:t>目录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62197" y="1214144"/>
            <a:ext cx="8229600" cy="213469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Font typeface="Arial" charset="0"/>
              <a:buBlip>
                <a:blip r:embed="rId3"/>
              </a:buBlip>
            </a:pPr>
            <a:r>
              <a:rPr lang="en-US" altLang="zh-CN" sz="2000" noProof="1" smtClean="0">
                <a:solidFill>
                  <a:schemeClr val="tx1"/>
                </a:solidFill>
                <a:ea typeface="微软雅黑" panose="020B0503020204020204" pitchFamily="34" charset="-122"/>
              </a:rPr>
              <a:t>Android NDK</a:t>
            </a:r>
            <a:r>
              <a:rPr lang="zh-CN" altLang="en-US" sz="2000" noProof="1" smtClean="0">
                <a:solidFill>
                  <a:schemeClr val="tx1"/>
                </a:solidFill>
                <a:ea typeface="微软雅黑" panose="020B0503020204020204" pitchFamily="34" charset="-122"/>
              </a:rPr>
              <a:t>从入门到放弃</a:t>
            </a:r>
            <a:endParaRPr lang="en-US" altLang="zh-CN" sz="2000" noProof="1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Arial" charset="0"/>
              <a:buBlip>
                <a:blip r:embed="rId3"/>
              </a:buBlip>
            </a:pPr>
            <a:r>
              <a:rPr lang="en-US" altLang="zh-CN" noProof="1" smtClean="0">
                <a:solidFill>
                  <a:schemeClr val="tx1"/>
                </a:solidFill>
                <a:ea typeface="微软雅黑" panose="020B0503020204020204" pitchFamily="34" charset="-122"/>
              </a:rPr>
              <a:t>JNI</a:t>
            </a:r>
            <a:r>
              <a:rPr lang="zh-CN" altLang="en-US" noProof="1" smtClean="0">
                <a:solidFill>
                  <a:schemeClr val="tx1"/>
                </a:solidFill>
                <a:ea typeface="微软雅黑" panose="020B0503020204020204" pitchFamily="34" charset="-122"/>
              </a:rPr>
              <a:t>基础</a:t>
            </a:r>
            <a:endParaRPr lang="en-US" altLang="zh-CN" noProof="1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buFont typeface="Arial" charset="0"/>
              <a:buBlip>
                <a:blip r:embed="rId3"/>
              </a:buBlip>
            </a:pPr>
            <a:r>
              <a:rPr lang="en-US" altLang="zh-CN" noProof="1" smtClean="0">
                <a:solidFill>
                  <a:schemeClr val="tx1"/>
                </a:solidFill>
                <a:ea typeface="微软雅黑" panose="020B0503020204020204" pitchFamily="34" charset="-122"/>
              </a:rPr>
              <a:t>JNI-DEMO</a:t>
            </a:r>
          </a:p>
          <a:p>
            <a:pPr>
              <a:buFont typeface="Arial" charset="0"/>
              <a:buBlip>
                <a:blip r:embed="rId3"/>
              </a:buBlip>
            </a:pPr>
            <a:endParaRPr lang="zh-CN" altLang="en-US" sz="2000" noProof="1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charset="0"/>
              <a:buBlip>
                <a:blip r:embed="rId3"/>
              </a:buBlip>
            </a:pPr>
            <a:r>
              <a:rPr lang="en-US" altLang="zh-CN" sz="2000" noProof="1" smtClean="0">
                <a:solidFill>
                  <a:schemeClr val="tx1"/>
                </a:solidFill>
                <a:ea typeface="微软雅黑" panose="020B0503020204020204" pitchFamily="34" charset="-122"/>
              </a:rPr>
              <a:t>Git</a:t>
            </a:r>
            <a:r>
              <a:rPr lang="zh-CN" altLang="en-US" sz="2000" noProof="1" smtClean="0">
                <a:solidFill>
                  <a:schemeClr val="tx1"/>
                </a:solidFill>
                <a:ea typeface="微软雅黑" panose="020B0503020204020204" pitchFamily="34" charset="-122"/>
              </a:rPr>
              <a:t>相关</a:t>
            </a:r>
            <a:r>
              <a:rPr lang="zh-CN" altLang="en-US" sz="2000" noProof="1" smtClean="0">
                <a:solidFill>
                  <a:schemeClr val="tx1"/>
                </a:solidFill>
                <a:ea typeface="微软雅黑" panose="020B0503020204020204" pitchFamily="34" charset="-122"/>
              </a:rPr>
              <a:t>操作</a:t>
            </a:r>
            <a:endParaRPr lang="en-US" altLang="zh-CN" sz="2000" noProof="1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  <a:buFont typeface="Arial" charset="0"/>
              <a:buBlip>
                <a:blip r:embed="rId3"/>
              </a:buBlip>
            </a:pPr>
            <a:r>
              <a:rPr lang="en-US" altLang="zh-CN" noProof="1" smtClean="0">
                <a:solidFill>
                  <a:schemeClr val="tx1"/>
                </a:solidFill>
                <a:ea typeface="微软雅黑" panose="020B0503020204020204" pitchFamily="34" charset="-122"/>
              </a:rPr>
              <a:t>Git</a:t>
            </a:r>
            <a:r>
              <a:rPr lang="zh-CN" altLang="en-US" noProof="1" smtClean="0">
                <a:solidFill>
                  <a:schemeClr val="tx1"/>
                </a:solidFill>
                <a:ea typeface="微软雅黑" panose="020B0503020204020204" pitchFamily="34" charset="-122"/>
              </a:rPr>
              <a:t>命令</a:t>
            </a:r>
            <a:endParaRPr lang="en-US" altLang="zh-CN" noProof="1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  <a:buFont typeface="Arial" charset="0"/>
              <a:buBlip>
                <a:blip r:embed="rId3"/>
              </a:buBlip>
            </a:pPr>
            <a:r>
              <a:rPr lang="en-US" altLang="zh-CN" noProof="1" smtClean="0">
                <a:solidFill>
                  <a:schemeClr val="tx1"/>
                </a:solidFill>
                <a:ea typeface="微软雅黑" panose="020B0503020204020204" pitchFamily="34" charset="-122"/>
              </a:rPr>
              <a:t>Git</a:t>
            </a:r>
            <a:r>
              <a:rPr lang="zh-CN" altLang="en-US" noProof="1" smtClean="0">
                <a:solidFill>
                  <a:schemeClr val="tx1"/>
                </a:solidFill>
                <a:ea typeface="微软雅黑" panose="020B0503020204020204" pitchFamily="34" charset="-122"/>
              </a:rPr>
              <a:t>实操</a:t>
            </a:r>
            <a:endParaRPr lang="zh-CN" altLang="en-US" noProof="1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9734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2F4F374-3507-4738-9183-4B789E3AB510}" type="slidenum">
              <a:rPr lang="zh-CN" altLang="en-US"/>
              <a:t>3</a:t>
            </a:fld>
            <a:endParaRPr lang="zh-CN" altLang="en-US"/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/>
          </p:nvPr>
        </p:nvSpPr>
        <p:spPr>
          <a:xfrm>
            <a:off x="464819" y="0"/>
            <a:ext cx="1197725" cy="6553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NDK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464820" y="843291"/>
            <a:ext cx="8073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 NDK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820" y="1458594"/>
            <a:ext cx="8221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Android NDK</a:t>
            </a:r>
            <a:r>
              <a:rPr lang="zh-CN" altLang="en-US" sz="1600" dirty="0"/>
              <a:t>（</a:t>
            </a:r>
            <a:r>
              <a:rPr lang="en-US" altLang="zh-CN" sz="1600" dirty="0"/>
              <a:t>Native Development Kit </a:t>
            </a:r>
            <a:r>
              <a:rPr lang="zh-CN" altLang="en-US" sz="1600" dirty="0"/>
              <a:t>）是一套工具集合，允许你用像</a:t>
            </a:r>
            <a:r>
              <a:rPr lang="en-US" altLang="zh-CN" sz="1600" dirty="0"/>
              <a:t>C/C++</a:t>
            </a:r>
            <a:r>
              <a:rPr lang="zh-CN" altLang="en-US" sz="1600" dirty="0"/>
              <a:t>语言那样实现应用程序的</a:t>
            </a:r>
            <a:r>
              <a:rPr lang="zh-CN" altLang="en-US" sz="1600" dirty="0" smtClean="0"/>
              <a:t>一部分</a:t>
            </a:r>
            <a:r>
              <a:rPr lang="zh-CN" altLang="en-US" sz="16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506532" y="2537975"/>
            <a:ext cx="799011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Android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NDK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SDK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只是个组件，它可以帮我们生成的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兼容的共享库可以在大于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Android1.5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 CPU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上运行，将生成的共享库拷贝到合适的程序工程路径的位置上，以保证它们自动的添加到你的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</a:t>
            </a:r>
          </a:p>
        </p:txBody>
      </p:sp>
    </p:spTree>
  </p:cSld>
  <p:clrMapOvr>
    <a:masterClrMapping/>
  </p:clrMapOvr>
  <p:transition advTm="35709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2F4F374-3507-4738-9183-4B789E3AB510}" type="slidenum">
              <a:rPr lang="zh-CN" altLang="en-US"/>
              <a:t>4</a:t>
            </a:fld>
            <a:endParaRPr lang="zh-CN" altLang="en-US"/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/>
          </p:nvPr>
        </p:nvSpPr>
        <p:spPr>
          <a:xfrm>
            <a:off x="464819" y="0"/>
            <a:ext cx="1197725" cy="6553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JNI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464820" y="843291"/>
            <a:ext cx="8073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JNI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820" y="1458594"/>
            <a:ext cx="8221980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JNI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Java </a:t>
            </a:r>
            <a:r>
              <a:rPr lang="en-US" altLang="zh-CN" sz="1600" dirty="0"/>
              <a:t>Native </a:t>
            </a:r>
            <a:r>
              <a:rPr lang="en-US" altLang="zh-CN" sz="1600" dirty="0" smtClean="0"/>
              <a:t>Interface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 java</a:t>
            </a:r>
            <a:r>
              <a:rPr lang="zh-CN" altLang="en-US" sz="1600" dirty="0"/>
              <a:t>本地化接口 ， 可以通过</a:t>
            </a:r>
            <a:r>
              <a:rPr lang="en-US" altLang="zh-CN" sz="1600" dirty="0"/>
              <a:t>JNI</a:t>
            </a:r>
            <a:r>
              <a:rPr lang="zh-CN" altLang="en-US" sz="1600" dirty="0" smtClean="0"/>
              <a:t>调用各个平台的</a:t>
            </a:r>
            <a:r>
              <a:rPr lang="en-US" altLang="zh-CN" sz="1600" dirty="0"/>
              <a:t>API 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464819" y="2146735"/>
            <a:ext cx="787334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JNI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虚拟机控制下执行代码的标准机制。代码被编写成汇编程序或者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程序，并组装为动态库。也就允许了非静态绑定用法。这提供了一个在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平台上调用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的一种途径，反之亦然。它允许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类的某些方法原生实现，同时让它们能够像普通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方法一样被调用和使用。</a:t>
            </a:r>
          </a:p>
        </p:txBody>
      </p:sp>
    </p:spTree>
    <p:extLst>
      <p:ext uri="{BB962C8B-B14F-4D97-AF65-F5344CB8AC3E}">
        <p14:creationId xmlns:p14="http://schemas.microsoft.com/office/powerpoint/2010/main" val="287380511"/>
      </p:ext>
    </p:extLst>
  </p:cSld>
  <p:clrMapOvr>
    <a:masterClrMapping/>
  </p:clrMapOvr>
  <p:transition advTm="35709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2F4F374-3507-4738-9183-4B789E3AB510}" type="slidenum">
              <a:rPr lang="zh-CN" altLang="en-US"/>
              <a:t>5</a:t>
            </a:fld>
            <a:endParaRPr lang="zh-CN" altLang="en-US"/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/>
          </p:nvPr>
        </p:nvSpPr>
        <p:spPr>
          <a:xfrm>
            <a:off x="464819" y="0"/>
            <a:ext cx="1197725" cy="6553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NDK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464820" y="843291"/>
            <a:ext cx="8073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何时使用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1480" y="1417588"/>
            <a:ext cx="79802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、必须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提高性能（例如，对大量数据进行排序）。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使用第三方库。举例说明：许多第三方库由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语言编写，而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应用程序需要使用现有的第三方库，如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FFmpeg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这样的库。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、底层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程序设计（例如，应用程序不依赖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Dalvik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虚拟机）。</a:t>
            </a:r>
          </a:p>
        </p:txBody>
      </p:sp>
    </p:spTree>
    <p:extLst>
      <p:ext uri="{BB962C8B-B14F-4D97-AF65-F5344CB8AC3E}">
        <p14:creationId xmlns:p14="http://schemas.microsoft.com/office/powerpoint/2010/main" val="2014283514"/>
      </p:ext>
    </p:extLst>
  </p:cSld>
  <p:clrMapOvr>
    <a:masterClrMapping/>
  </p:clrMapOvr>
  <p:transition advTm="3570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2F4F374-3507-4738-9183-4B789E3AB510}" type="slidenum">
              <a:rPr lang="zh-CN" altLang="en-US"/>
              <a:t>6</a:t>
            </a:fld>
            <a:endParaRPr lang="zh-CN" altLang="en-US"/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/>
          </p:nvPr>
        </p:nvSpPr>
        <p:spPr>
          <a:xfrm>
            <a:off x="464819" y="0"/>
            <a:ext cx="1197725" cy="6553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NDK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10" y="843454"/>
            <a:ext cx="6676190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1784"/>
      </p:ext>
    </p:extLst>
  </p:cSld>
  <p:clrMapOvr>
    <a:masterClrMapping/>
  </p:clrMapOvr>
  <p:transition advTm="35709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2F4F374-3507-4738-9183-4B789E3AB510}" type="slidenum">
              <a:rPr lang="zh-CN" altLang="en-US"/>
              <a:t>7</a:t>
            </a:fld>
            <a:endParaRPr lang="zh-CN" altLang="en-US"/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/>
          </p:nvPr>
        </p:nvSpPr>
        <p:spPr>
          <a:xfrm>
            <a:off x="464819" y="0"/>
            <a:ext cx="1423358" cy="6553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JNI-DEMO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464819" y="1006377"/>
            <a:ext cx="7980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材料：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AndroidStudio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AndroidSDK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77" y="1263353"/>
            <a:ext cx="6528223" cy="30955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61" y="1606541"/>
            <a:ext cx="6342176" cy="32757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65714" y="2463682"/>
            <a:ext cx="6293922" cy="947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Window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Linux|Mac</a:t>
            </a:r>
            <a:r>
              <a:rPr lang="zh-CN" altLang="en-US" dirty="0" smtClean="0">
                <a:solidFill>
                  <a:schemeClr val="tx1"/>
                </a:solidFill>
              </a:rPr>
              <a:t>区别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在于配置环境变量的位置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65714" y="2733572"/>
            <a:ext cx="6293922" cy="1241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如果非</a:t>
            </a:r>
            <a:r>
              <a:rPr lang="en-US" altLang="zh-CN" dirty="0" err="1" smtClean="0">
                <a:solidFill>
                  <a:schemeClr val="tx1"/>
                </a:solidFill>
              </a:rPr>
              <a:t>AndroidStudio</a:t>
            </a:r>
            <a:r>
              <a:rPr lang="zh-CN" altLang="en-US" dirty="0" smtClean="0">
                <a:solidFill>
                  <a:schemeClr val="tx1"/>
                </a:solidFill>
              </a:rPr>
              <a:t>或者</a:t>
            </a:r>
            <a:r>
              <a:rPr lang="en-US" altLang="zh-CN" dirty="0" smtClean="0">
                <a:solidFill>
                  <a:schemeClr val="tx1"/>
                </a:solidFill>
              </a:rPr>
              <a:t>IDEA</a:t>
            </a:r>
            <a:r>
              <a:rPr lang="zh-CN" altLang="en-US" dirty="0" smtClean="0">
                <a:solidFill>
                  <a:schemeClr val="tx1"/>
                </a:solidFill>
              </a:rPr>
              <a:t>用户，还可以通过安装</a:t>
            </a:r>
            <a:r>
              <a:rPr lang="en-US" altLang="zh-CN" dirty="0" smtClean="0">
                <a:solidFill>
                  <a:schemeClr val="tx1"/>
                </a:solidFill>
              </a:rPr>
              <a:t>Cygwin</a:t>
            </a:r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make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 err="1">
                <a:solidFill>
                  <a:schemeClr val="tx1"/>
                </a:solidFill>
              </a:rPr>
              <a:t>gcc</a:t>
            </a:r>
            <a:r>
              <a:rPr lang="zh-CN" altLang="en-US" dirty="0" smtClean="0">
                <a:solidFill>
                  <a:schemeClr val="tx1"/>
                </a:solidFill>
              </a:rPr>
              <a:t>进行交叉编译或者安装类</a:t>
            </a:r>
            <a:r>
              <a:rPr lang="en-US" altLang="zh-CN" dirty="0" smtClean="0">
                <a:solidFill>
                  <a:schemeClr val="tx1"/>
                </a:solidFill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</a:rPr>
              <a:t>虚拟机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49433"/>
      </p:ext>
    </p:extLst>
  </p:cSld>
  <p:clrMapOvr>
    <a:masterClrMapping/>
  </p:clrMapOvr>
  <p:transition advTm="357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2F4F374-3507-4738-9183-4B789E3AB510}" type="slidenum">
              <a:rPr lang="zh-CN" altLang="en-US">
                <a:ea typeface="微软雅黑" panose="020B0503020204020204" pitchFamily="34" charset="-122"/>
              </a:rPr>
              <a:t>8</a:t>
            </a:fld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/>
          </p:nvPr>
        </p:nvSpPr>
        <p:spPr>
          <a:xfrm>
            <a:off x="464819" y="0"/>
            <a:ext cx="2159628" cy="6553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NDK</a:t>
            </a:r>
            <a:r>
              <a:rPr lang="zh-CN" altLang="en-US" dirty="0" smtClean="0">
                <a:ea typeface="微软雅黑" panose="020B0503020204020204" pitchFamily="34" charset="-122"/>
              </a:rPr>
              <a:t>系统文件结构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0757" y="796945"/>
            <a:ext cx="78182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ndk-build：该shell脚本是Android NDK构建系统的起始点。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ndk-gdb:该shell脚本允许用GUN调试器调试原生组件。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ndk-stack：该shell脚本可以帮助分析原生组件崩溃时的堆栈追踪。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build：该目录包含了Android NDK构建系统的所有模块。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platforms：该目录包含了支持不同Android目标版本的头文件和库文件。Android NDK构建系统会根据具体的Android版本自动引用这些文档。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samples：该目录包含了一些示例应用程序，这些程序可以体现AndroidNDK的性能。有利于学习如何使用Android NDK的特性。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sorces：该目录包含了可供开发人员导入到现有的Android NDK项目的一些共享模块。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toolchains：该目录包含目前Android NDK支持的不同目标机体系结构的交叉编译器。Android NDK目前支持ARM、X86和MIPS机体系结构。Android NDK 构建系统根据选定的体系结构使用不同的交叉编译器。</a:t>
            </a:r>
          </a:p>
        </p:txBody>
      </p:sp>
    </p:spTree>
    <p:extLst>
      <p:ext uri="{BB962C8B-B14F-4D97-AF65-F5344CB8AC3E}">
        <p14:creationId xmlns:p14="http://schemas.microsoft.com/office/powerpoint/2010/main" val="2291130227"/>
      </p:ext>
    </p:extLst>
  </p:cSld>
  <p:clrMapOvr>
    <a:masterClrMapping/>
  </p:clrMapOvr>
  <p:transition advTm="3570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2F4F374-3507-4738-9183-4B789E3AB510}" type="slidenum">
              <a:rPr lang="zh-CN" altLang="en-US">
                <a:ea typeface="微软雅黑" panose="020B0503020204020204" pitchFamily="34" charset="-122"/>
              </a:rPr>
              <a:t>9</a:t>
            </a:fld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 noChangeArrowheads="1"/>
          </p:cNvSpPr>
          <p:nvPr>
            <p:ph type="title"/>
          </p:nvPr>
        </p:nvSpPr>
        <p:spPr>
          <a:xfrm>
            <a:off x="464819" y="0"/>
            <a:ext cx="1423358" cy="6553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JNI-DEMO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4697" y="831417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  <p:sp>
        <p:nvSpPr>
          <p:cNvPr id="4" name="矩形 3"/>
          <p:cNvSpPr/>
          <p:nvPr/>
        </p:nvSpPr>
        <p:spPr>
          <a:xfrm>
            <a:off x="909712" y="1354362"/>
            <a:ext cx="1885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、编写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本地方法</a:t>
            </a:r>
          </a:p>
        </p:txBody>
      </p:sp>
      <p:sp>
        <p:nvSpPr>
          <p:cNvPr id="9" name="矩形 8"/>
          <p:cNvSpPr/>
          <p:nvPr/>
        </p:nvSpPr>
        <p:spPr>
          <a:xfrm>
            <a:off x="909711" y="1804791"/>
            <a:ext cx="5581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、生成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头文件 ， 需要使用到的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命令是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9711" y="22909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、实现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</a:p>
        </p:txBody>
      </p:sp>
      <p:sp>
        <p:nvSpPr>
          <p:cNvPr id="12" name="矩形 11"/>
          <p:cNvSpPr/>
          <p:nvPr/>
        </p:nvSpPr>
        <p:spPr>
          <a:xfrm>
            <a:off x="913866" y="2769489"/>
            <a:ext cx="2911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ndk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-build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动态链接库</a:t>
            </a:r>
          </a:p>
        </p:txBody>
      </p:sp>
      <p:sp>
        <p:nvSpPr>
          <p:cNvPr id="14" name="矩形 13"/>
          <p:cNvSpPr/>
          <p:nvPr/>
        </p:nvSpPr>
        <p:spPr>
          <a:xfrm>
            <a:off x="913866" y="3212926"/>
            <a:ext cx="1188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、配置环境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2526" y="3632600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、加载动态链接库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09711" y="4084684"/>
            <a:ext cx="2085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、调用本地方法并执行</a:t>
            </a:r>
          </a:p>
        </p:txBody>
      </p:sp>
      <p:sp>
        <p:nvSpPr>
          <p:cNvPr id="21" name="矩形 20"/>
          <p:cNvSpPr/>
          <p:nvPr/>
        </p:nvSpPr>
        <p:spPr>
          <a:xfrm>
            <a:off x="1526293" y="1266628"/>
            <a:ext cx="5373585" cy="1838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之前需要编写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Android.mk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文件以及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Application.mk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Android.mk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文件是为了向生成系统描述你的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Application.mk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用来描述你的工程下的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一般放在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$PROJECT/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jni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/Application.mk,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$PROJECT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表示你的工程目录，这样就可以被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ndk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-build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脚本文件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29105" y="699271"/>
            <a:ext cx="6550271" cy="2883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在即将进行的基础</a:t>
            </a:r>
            <a:r>
              <a:rPr lang="en-US" altLang="zh-CN" sz="1400" dirty="0" smtClean="0">
                <a:solidFill>
                  <a:schemeClr val="tx1"/>
                </a:solidFill>
              </a:rPr>
              <a:t>Demo</a:t>
            </a:r>
            <a:r>
              <a:rPr lang="zh-CN" altLang="en-US" sz="1400" dirty="0" smtClean="0">
                <a:solidFill>
                  <a:schemeClr val="tx1"/>
                </a:solidFill>
              </a:rPr>
              <a:t>中需要注意的配置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</a:rPr>
              <a:t>、在</a:t>
            </a:r>
            <a:r>
              <a:rPr lang="en-US" altLang="zh-CN" sz="1400" dirty="0" smtClean="0">
                <a:solidFill>
                  <a:schemeClr val="tx1"/>
                </a:solidFill>
              </a:rPr>
              <a:t>project</a:t>
            </a:r>
            <a:r>
              <a:rPr lang="zh-CN" altLang="en-US" sz="1400" dirty="0" smtClean="0">
                <a:solidFill>
                  <a:schemeClr val="tx1"/>
                </a:solidFill>
              </a:rPr>
              <a:t>目录下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gradle.properties</a:t>
            </a:r>
            <a:r>
              <a:rPr lang="zh-CN" altLang="en-US" sz="1400" dirty="0" smtClean="0">
                <a:solidFill>
                  <a:schemeClr val="tx1"/>
                </a:solidFill>
              </a:rPr>
              <a:t>中需要支持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ndk</a:t>
            </a:r>
            <a:r>
              <a:rPr lang="zh-CN" altLang="en-US" sz="1400" dirty="0" smtClean="0">
                <a:solidFill>
                  <a:schemeClr val="tx1"/>
                </a:solidFill>
              </a:rPr>
              <a:t>环境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err="1" smtClean="0">
                <a:solidFill>
                  <a:schemeClr val="tx1"/>
                </a:solidFill>
              </a:rPr>
              <a:t>android.useDeprecatedNdk</a:t>
            </a:r>
            <a:r>
              <a:rPr lang="en-US" altLang="zh-CN" sz="1400" dirty="0" smtClean="0">
                <a:solidFill>
                  <a:schemeClr val="tx1"/>
                </a:solidFill>
              </a:rPr>
              <a:t>=true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、在</a:t>
            </a:r>
            <a:r>
              <a:rPr lang="en-US" altLang="zh-CN" sz="1400" dirty="0" smtClean="0">
                <a:solidFill>
                  <a:schemeClr val="tx1"/>
                </a:solidFill>
              </a:rPr>
              <a:t>root Module</a:t>
            </a:r>
            <a:r>
              <a:rPr lang="zh-CN" altLang="en-US" sz="1400" dirty="0" smtClean="0">
                <a:solidFill>
                  <a:schemeClr val="tx1"/>
                </a:solidFill>
              </a:rPr>
              <a:t>下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build.gradle</a:t>
            </a:r>
            <a:r>
              <a:rPr lang="zh-CN" altLang="en-US" sz="1400" dirty="0" smtClean="0">
                <a:solidFill>
                  <a:schemeClr val="tx1"/>
                </a:solidFill>
              </a:rPr>
              <a:t>中需要设置引用包的路径，如：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en-US" altLang="zh-CN" sz="1400" dirty="0" smtClean="0">
                <a:solidFill>
                  <a:schemeClr val="tx1"/>
                </a:solidFill>
              </a:rPr>
              <a:t>ndroid{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  ….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sourceSets</a:t>
            </a:r>
            <a:r>
              <a:rPr lang="en-US" altLang="zh-CN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  main{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      </a:t>
            </a:r>
            <a:r>
              <a:rPr lang="en-US" altLang="zh-CN" sz="1400" dirty="0" err="1">
                <a:solidFill>
                  <a:schemeClr val="tx1"/>
                </a:solidFill>
              </a:rPr>
              <a:t>jniLibs.srcDirs</a:t>
            </a:r>
            <a:r>
              <a:rPr lang="en-US" altLang="zh-CN" sz="1400" dirty="0">
                <a:solidFill>
                  <a:schemeClr val="tx1"/>
                </a:solidFill>
              </a:rPr>
              <a:t> = </a:t>
            </a:r>
            <a:r>
              <a:rPr lang="en-US" altLang="zh-CN" sz="1400" dirty="0" smtClean="0">
                <a:solidFill>
                  <a:schemeClr val="tx1"/>
                </a:solidFill>
              </a:rPr>
              <a:t>[‘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src</a:t>
            </a:r>
            <a:r>
              <a:rPr lang="en-US" altLang="zh-CN" sz="1400" dirty="0" smtClean="0">
                <a:solidFill>
                  <a:schemeClr val="tx1"/>
                </a:solidFill>
              </a:rPr>
              <a:t>/main/java/libs’] //</a:t>
            </a:r>
            <a:r>
              <a:rPr lang="zh-CN" altLang="en-US" sz="1400" dirty="0" smtClean="0">
                <a:solidFill>
                  <a:schemeClr val="tx1"/>
                </a:solidFill>
              </a:rPr>
              <a:t>表示引用生成在</a:t>
            </a:r>
            <a:r>
              <a:rPr lang="zh-CN" altLang="en-US" sz="1400" dirty="0">
                <a:solidFill>
                  <a:schemeClr val="tx1"/>
                </a:solidFill>
              </a:rPr>
              <a:t>该</a:t>
            </a:r>
            <a:r>
              <a:rPr lang="zh-CN" altLang="en-US" sz="1400" dirty="0" smtClean="0">
                <a:solidFill>
                  <a:schemeClr val="tx1"/>
                </a:solidFill>
              </a:rPr>
              <a:t>路径下的</a:t>
            </a:r>
            <a:r>
              <a:rPr lang="en-US" altLang="zh-CN" sz="1400" dirty="0" smtClean="0">
                <a:solidFill>
                  <a:schemeClr val="tx1"/>
                </a:solidFill>
              </a:rPr>
              <a:t>so</a:t>
            </a:r>
            <a:r>
              <a:rPr lang="zh-CN" altLang="en-US" sz="1400" dirty="0" smtClean="0">
                <a:solidFill>
                  <a:schemeClr val="tx1"/>
                </a:solidFill>
              </a:rPr>
              <a:t>库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</a:t>
            </a:r>
            <a:r>
              <a:rPr lang="en-US" altLang="zh-CN" sz="14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4261161"/>
      </p:ext>
    </p:extLst>
  </p:cSld>
  <p:clrMapOvr>
    <a:masterClrMapping/>
  </p:clrMapOvr>
  <p:transition advTm="357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/>
      <p:bldP spid="14" grpId="0"/>
      <p:bldP spid="13" grpId="0"/>
      <p:bldP spid="17" grpId="0"/>
      <p:bldP spid="21" grpId="0" animBg="1"/>
      <p:bldP spid="15" grpId="0" animBg="1"/>
    </p:bldLst>
  </p:timing>
</p:sld>
</file>

<file path=ppt/theme/theme1.xml><?xml version="1.0" encoding="utf-8"?>
<a:theme xmlns:a="http://schemas.openxmlformats.org/drawingml/2006/main" name="58同城">
  <a:themeElements>
    <a:clrScheme name="58主题色">
      <a:dk1>
        <a:sysClr val="windowText" lastClr="000000"/>
      </a:dk1>
      <a:lt1>
        <a:sysClr val="window" lastClr="FFFFFF"/>
      </a:lt1>
      <a:dk2>
        <a:srgbClr val="EC6C00"/>
      </a:dk2>
      <a:lt2>
        <a:srgbClr val="FEFFFC"/>
      </a:lt2>
      <a:accent1>
        <a:srgbClr val="E84041"/>
      </a:accent1>
      <a:accent2>
        <a:srgbClr val="C7B29E"/>
      </a:accent2>
      <a:accent3>
        <a:srgbClr val="808080"/>
      </a:accent3>
      <a:accent4>
        <a:srgbClr val="EA6220"/>
      </a:accent4>
      <a:accent5>
        <a:srgbClr val="F1A656"/>
      </a:accent5>
      <a:accent6>
        <a:srgbClr val="B8AB3B"/>
      </a:accent6>
      <a:hlink>
        <a:srgbClr val="BF1D0A"/>
      </a:hlink>
      <a:folHlink>
        <a:srgbClr val="6D656F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1385</Words>
  <Application>Microsoft Office PowerPoint</Application>
  <PresentationFormat>全屏显示(16:9)</PresentationFormat>
  <Paragraphs>139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 Unicode MS</vt:lpstr>
      <vt:lpstr>FZCuYuan-M03S</vt:lpstr>
      <vt:lpstr>黑体</vt:lpstr>
      <vt:lpstr>宋体</vt:lpstr>
      <vt:lpstr>微软雅黑</vt:lpstr>
      <vt:lpstr>Arial</vt:lpstr>
      <vt:lpstr>Calibri</vt:lpstr>
      <vt:lpstr>Courier New</vt:lpstr>
      <vt:lpstr>58同城</vt:lpstr>
      <vt:lpstr>PowerPoint 演示文稿</vt:lpstr>
      <vt:lpstr>目录</vt:lpstr>
      <vt:lpstr>NDK</vt:lpstr>
      <vt:lpstr>JNI</vt:lpstr>
      <vt:lpstr>NDK</vt:lpstr>
      <vt:lpstr>NDK</vt:lpstr>
      <vt:lpstr>JNI-DEMO</vt:lpstr>
      <vt:lpstr>NDK系统文件结构</vt:lpstr>
      <vt:lpstr>JNI-DEMO</vt:lpstr>
      <vt:lpstr>Java与Native</vt:lpstr>
      <vt:lpstr>数据类型相关</vt:lpstr>
      <vt:lpstr>定义相关的</vt:lpstr>
      <vt:lpstr>JNIEnv </vt:lpstr>
      <vt:lpstr>JNIEnv与JVM </vt:lpstr>
      <vt:lpstr>注册方式</vt:lpstr>
      <vt:lpstr>注册方式</vt:lpstr>
      <vt:lpstr>Git</vt:lpstr>
      <vt:lpstr>Git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达成弥补</dc:title>
  <dc:creator>子 林</dc:creator>
  <cp:lastModifiedBy>chenguangming</cp:lastModifiedBy>
  <cp:revision>619</cp:revision>
  <dcterms:created xsi:type="dcterms:W3CDTF">2014-07-23T00:37:00Z</dcterms:created>
  <dcterms:modified xsi:type="dcterms:W3CDTF">2017-09-13T20:04:38Z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