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61" r:id="rId8"/>
    <p:sldId id="29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7" r:id="rId17"/>
    <p:sldId id="270" r:id="rId18"/>
    <p:sldId id="283" r:id="rId19"/>
    <p:sldId id="278" r:id="rId20"/>
    <p:sldId id="288" r:id="rId21"/>
    <p:sldId id="271" r:id="rId22"/>
    <p:sldId id="272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2"/>
    <p:restoredTop sz="79346"/>
  </p:normalViewPr>
  <p:slideViewPr>
    <p:cSldViewPr snapToGrid="0" snapToObjects="1">
      <p:cViewPr varScale="1">
        <p:scale>
          <a:sx n="71" d="100"/>
          <a:sy n="71" d="100"/>
        </p:scale>
        <p:origin x="1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E5EB-844A-494D-B1E5-D22F525DD04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73AC4-6860-F049-A635-30ADBE9697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3AC4-6860-F049-A635-30ADBE9697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如果指定的数组长度大于最小的值，需要计算数组大小。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算法利用或运算和右移运算，计算结果始终为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次方，比如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numElements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initialCapacity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的结果为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numElements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initialCapacity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的结果为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设计数组的长度为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次方是为循环链表考虑的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3AC4-6860-F049-A635-30ADBE9697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在头部插入数据，头指针向左移动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，即减一，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elements.length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次方，所以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elements.lenght-1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的二进制表示为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1111....1111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特殊情况：假设数组的长度为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，初始化时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(head - 1) &amp; 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elements.length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 &amp; 15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的值，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负数的二进制为对应正数的二进制的补码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11111....1111,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 &amp; 15 = 15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，当首次向队列头部插入数据时，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在数组的末尾。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r>
              <a:rPr kumimoji="1" lang="en-US" altLang="zh-CN" dirty="0"/>
              <a:t>int 32</a:t>
            </a:r>
            <a:r>
              <a:rPr kumimoji="1" lang="zh-CN" altLang="en-US" dirty="0"/>
              <a:t>位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1的原码 0000000000000001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-1的反码 1111111111111110（负数：负数的反码,符号位为“1”,数值部分按位取反.）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-1的补码 1111111111111111（反码+1）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3AC4-6860-F049-A635-30ADBE9697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3AC4-6860-F049-A635-30ADBE9697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CAS的乐观锁并发控制来保证指针自增的原子性。</a:t>
            </a:r>
            <a:endParaRPr kumimoji="1" lang="zh-CN" altLang="en-US" dirty="0"/>
          </a:p>
          <a:p>
            <a:r>
              <a:rPr kumimoji="1" lang="zh-CN" altLang="en-US" dirty="0"/>
              <a:t>CAS是项乐观锁技术，当多个线程尝试使用CAS同时更新同一个变量时，只有其中一个线程能更新变量的值，而其它线程都失败，失败的线程并不会被挂起，而是被告知这次竞争中失败，并可以再次尝试。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3AC4-6860-F049-A635-30ADBE9697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每次从内存中读取数据然后将此数据和+1后的结果进行CAS操作，如果成功就返回结果，否则重试直到成功为止。</a:t>
            </a:r>
            <a:endParaRPr kumimoji="1" lang="zh-CN" altLang="en-US" dirty="0"/>
          </a:p>
          <a:p>
            <a:r>
              <a:rPr kumimoji="1" lang="zh-CN" altLang="en-US" dirty="0"/>
              <a:t>而compareAndSet利用JNI来完成Java的非阻塞算法</a:t>
            </a:r>
            <a:endParaRPr kumimoji="1" lang="zh-CN" altLang="en-US" dirty="0"/>
          </a:p>
          <a:p>
            <a:r>
              <a:rPr kumimoji="1" lang="zh-CN" altLang="en-US" dirty="0"/>
              <a:t>valueOffset表示的是变量值在内存中的偏移地址，因为Unsafe就是根据内存偏移地址获取数据的原值的。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dirty="0"/>
              <a:t>if (this == expect) {</a:t>
            </a:r>
            <a:endParaRPr kumimoji="1" dirty="0"/>
          </a:p>
          <a:p>
            <a:r>
              <a:rPr kumimoji="1" dirty="0"/>
              <a:t>  this = update</a:t>
            </a:r>
            <a:endParaRPr kumimoji="1" dirty="0"/>
          </a:p>
          <a:p>
            <a:r>
              <a:rPr kumimoji="1" dirty="0"/>
              <a:t> return true;</a:t>
            </a:r>
            <a:endParaRPr kumimoji="1" dirty="0"/>
          </a:p>
          <a:p>
            <a:r>
              <a:rPr kumimoji="1" dirty="0"/>
              <a:t>} else {</a:t>
            </a:r>
            <a:endParaRPr kumimoji="1" dirty="0"/>
          </a:p>
          <a:p>
            <a:r>
              <a:rPr kumimoji="1" dirty="0"/>
              <a:t>return false;</a:t>
            </a:r>
            <a:endParaRPr kumimoji="1" dirty="0"/>
          </a:p>
          <a:p>
            <a:r>
              <a:rPr kumimoji="1" dirty="0"/>
              <a:t>}</a:t>
            </a:r>
            <a:endParaRPr kumimoji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3AC4-6860-F049-A635-30ADBE9697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前端总线(也叫CPU总线)是所有CPU与芯片组连接的主干道，负责CPU与外界所有部件的通信，包括高速缓存、内存、北桥，其控制总线向各个部件发送控制信号、通过地址总线发送地址信号指定其要访问的部件、通过数据总线双向传输。在CPU1要做 i++操作的时候，其在总线上发出一个LOCK#信号，其他处理器就不能操作缓存了该共享变量内存地址的缓存，也就是阻塞了其他CPU，使该处理器可以独享此共享内存。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3AC4-6860-F049-A635-30ADBE9697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缓存行是内核操作缓存的最基本单位。典型的大小是32-256字节，默认的是64字节。cache line size与cpu息息相关。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3AC4-6860-F049-A635-30ADBE9697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对象都有两个机器字（words）的头部。第一个字中包含这个对象的哈希码（HashCode）、GC分代年龄、锁状态标志、线程持有的锁、偏向线程ID、偏向时间戳等，第二个字中包含一个指向对象的类的引用。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开启指针压缩后占用 4+8=12 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HotSpot </a:t>
            </a:r>
            <a:r>
              <a:rPr kumimoji="1" lang="en-US" altLang="zh-CN" dirty="0"/>
              <a:t>JVM</a:t>
            </a:r>
            <a:r>
              <a:rPr kumimoji="1" lang="zh-CN" altLang="en-US" dirty="0"/>
              <a:t>虚拟机</a:t>
            </a:r>
            <a:r>
              <a:rPr lang="zh-CN" altLang="en-US">
                <a:sym typeface="+mn-ea"/>
              </a:rPr>
              <a:t>，每个对象占用的总空间是以8的倍数计算的，对象占用总空间不足8的倍数时候，自动补齐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3AC4-6860-F049-A635-30ADBE9697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3AC4-6860-F049-A635-30ADBE9697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核心1上运行的线程想更新变量X，同时核心2上的线程想要更新变量Y。不幸的是，这两个变量在同一个缓存行中。每个线程都要去竞争缓存行的所有权来更新变量。如果核心1获得了所有权，缓存子系统将会使核心2中对应的缓存行失效。当核心2获得了所有权然后执行更新操作，核心1就要使自己对应的缓存行失效。这会来来回回的经过L3缓存，大大影响了性能。如果互相竞争的核心位于不同的插槽，就要额外横跨插槽连接，问题可能更加严重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3AC4-6860-F049-A635-30ADBE9697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3AC4-6860-F049-A635-30ADBE9697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jdk1.6: </a:t>
            </a:r>
            <a:r>
              <a:rPr kumimoji="1" lang="zh-CN" altLang="en-US" dirty="0"/>
              <a:t>VolatileLong通过填充一些无用的字段p1,p2,p3,p4,p5,p6，再考虑到对象头也占用8bit, 刚好把对象占用的内存扩展到刚好占64bytes（或者64bytes的整数倍）。这样就避免了一个缓存行中加载多个对象。</a:t>
            </a:r>
            <a:endParaRPr kumimoji="1" lang="zh-CN" altLang="en-US" dirty="0"/>
          </a:p>
          <a:p>
            <a:r>
              <a:rPr kumimoji="1" lang="en-US" altLang="zh-CN" dirty="0"/>
              <a:t>jdk1.7:</a:t>
            </a:r>
            <a:r>
              <a:rPr kumimoji="1" lang="zh-CN" altLang="en-US" dirty="0"/>
              <a:t>继承方式</a:t>
            </a:r>
            <a:r>
              <a:rPr kumimoji="1" lang="en-US" altLang="zh-CN" dirty="0"/>
              <a:t>把padding放在基类里面，可以避免优化</a:t>
            </a:r>
            <a:r>
              <a:rPr kumimoji="1" lang="zh-CN" altLang="en-US" dirty="0"/>
              <a:t>。JAVA7的内存优化算法问题</a:t>
            </a:r>
            <a:endParaRPr kumimoji="1" lang="zh-CN" altLang="en-US" dirty="0"/>
          </a:p>
          <a:p>
            <a:r>
              <a:rPr kumimoji="1" lang="en-US" altLang="zh-CN" dirty="0"/>
              <a:t>jdk1.8:@Contended注释才会生效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3AC4-6860-F049-A635-30ADBE9697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3AC4-6860-F049-A635-30ADBE9697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3AC4-6860-F049-A635-30ADBE9697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在失败的时候会抛出异常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不推荐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3AC4-6860-F049-A635-30ADBE9697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3AC4-6860-F049-A635-30ADBE9697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3AC4-6860-F049-A635-30ADBE9697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ArrayDeque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底层通过数组实现，为了满足可以同时在数组两端插入或删除元素的需求，该数组还必须是循环的，即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循环数组（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circular array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，也就是说数组的任何一点都可能被看作起点或者终点。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ArrayDeque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是非线程安全的（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thread-safe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），当多个线程同时使用的时候，需要手动同步。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3AC4-6860-F049-A635-30ADBE9697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一般的数组实现的队列结构在频繁出队的情况下，会产生假溢出现象，导致数组使用效率降低，所以引入循环数组来实现循环队列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3AC4-6860-F049-A635-30ADBE9697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循环数组实现循环队列。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头指针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从内部数组的末尾开始，尾指针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tail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开始在头部插入数据时，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减一，在尾部插入数据时，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tail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加一。当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head==tail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时说明数组的容量满足不了当前的情况，此时需要扩大容量为原来的二倍。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3AC4-6860-F049-A635-30ADBE9697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1729409"/>
            <a:ext cx="9418320" cy="1689652"/>
          </a:xfrm>
        </p:spPr>
        <p:txBody>
          <a:bodyPr/>
          <a:lstStyle/>
          <a:p>
            <a:r>
              <a:rPr kumimoji="1" lang="en-US" altLang="zh-CN" dirty="0" err="1" smtClean="0"/>
              <a:t>ArrayDeque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26070" y="5253317"/>
            <a:ext cx="132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张仁云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155" y="1456055"/>
            <a:ext cx="4882515" cy="29749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9203" y="5392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分配数组大小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585" y="404777"/>
            <a:ext cx="5981701" cy="25815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86" y="3259322"/>
            <a:ext cx="5930900" cy="293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569" y="808073"/>
            <a:ext cx="6076654" cy="2925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69" y="3958563"/>
            <a:ext cx="8839200" cy="266020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9569" y="2138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扩容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6445" y="561975"/>
            <a:ext cx="9418320" cy="890270"/>
          </a:xfrm>
        </p:spPr>
        <p:txBody>
          <a:bodyPr>
            <a:normAutofit/>
          </a:bodyPr>
          <a:lstStyle/>
          <a:p>
            <a:r>
              <a:rPr kumimoji="1" lang="zh-CN" altLang="en-US" sz="4800" dirty="0" smtClean="0"/>
              <a:t>线程安全的无锁环行队列</a:t>
            </a:r>
            <a:endParaRPr kumimoji="1" lang="zh-CN" altLang="en-US" sz="4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7140" y="2172335"/>
            <a:ext cx="4852670" cy="3791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35" y="2171700"/>
            <a:ext cx="4714240" cy="37922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06370" y="647192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写操作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854315" y="647192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读操作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3991" y="1473091"/>
            <a:ext cx="9418320" cy="1103439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CAS</a:t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86840" y="1931670"/>
            <a:ext cx="9418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CAS有3个操作数，内存值V，旧的预期值A，要修改的新值B。当且仅当预期值A和内存值V相同时，将内存值V修改为B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275" y="2893695"/>
            <a:ext cx="4999990" cy="619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75" y="3608070"/>
            <a:ext cx="5838190" cy="1752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75" y="5615940"/>
            <a:ext cx="7219315" cy="9067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070" y="3608070"/>
            <a:ext cx="4820920" cy="976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19935" y="1542415"/>
            <a:ext cx="6753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处理器如何保证读一个字节或写一个字节是原子的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019935" y="24187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</a:t>
            </a:r>
            <a:r>
              <a:rPr lang="zh-CN" altLang="en-US"/>
              <a:t>总线锁定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19935" y="3378835"/>
            <a:ext cx="1550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2.</a:t>
            </a:r>
            <a:r>
              <a:rPr lang="zh-CN" altLang="en-US"/>
              <a:t>缓存一致性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7125" y="3976370"/>
            <a:ext cx="5367655" cy="2634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45895" y="1729740"/>
            <a:ext cx="1859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/>
              <a:t>缓存行</a:t>
            </a:r>
            <a:endParaRPr lang="zh-CN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1445895" y="3428365"/>
            <a:ext cx="9966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数据在缓存中不是以独立的项来存储的，如不是一个单独的变量，也不是一个单独的指针。缓存是由缓存行组成的，通常是64字节。并且它有效地引用主内存中的一块地址。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0104" y="432215"/>
            <a:ext cx="9418320" cy="1103439"/>
          </a:xfrm>
        </p:spPr>
        <p:txBody>
          <a:bodyPr>
            <a:normAutofit/>
          </a:bodyPr>
          <a:lstStyle/>
          <a:p>
            <a:r>
              <a:rPr kumimoji="1" lang="en-US" altLang="zh-CN" sz="4800" dirty="0"/>
              <a:t>JAVA</a:t>
            </a:r>
            <a:r>
              <a:rPr kumimoji="1" lang="zh-CN" altLang="en-US" sz="4800" dirty="0"/>
              <a:t>对象内存布局</a:t>
            </a:r>
            <a:endParaRPr kumimoji="1"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144270" y="2943225"/>
            <a:ext cx="101339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</a:t>
            </a:r>
            <a:r>
              <a:rPr lang="zh-CN" altLang="en-US"/>
              <a:t>对象头</a:t>
            </a:r>
            <a:r>
              <a:rPr lang="en-US" altLang="zh-CN"/>
              <a:t>(32-bit JVM 上占用8bytes， 在 64-bit JVM 上占用 16 bytes)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基本类型域占用的空间(原生域指 int、boolean、short等)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引用类型域占用的空间(引用类型域指 其他对象的引用，每个引用占用4个字节)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:填充物占用的空间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28700" y="1746885"/>
            <a:ext cx="103651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HotSpot虚拟机中，对象在内存中存储的布局可以分为三块区域：对象头（Header）、实例数据（Instance Data）和对齐填充（Padding）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44270" y="5610225"/>
            <a:ext cx="7820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字节计算：http://blog.csdn.net/iter_zc/article/details/41822719/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1055" y="934085"/>
            <a:ext cx="7438390" cy="499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1566" y="466165"/>
            <a:ext cx="9418320" cy="914399"/>
          </a:xfrm>
        </p:spPr>
        <p:txBody>
          <a:bodyPr>
            <a:normAutofit/>
          </a:bodyPr>
          <a:lstStyle/>
          <a:p>
            <a:r>
              <a:rPr kumimoji="1" lang="zh-CN" altLang="en-US" sz="4400" dirty="0" smtClean="0"/>
              <a:t>伪共享（</a:t>
            </a:r>
            <a:r>
              <a:rPr lang="en-US" altLang="zh-CN" sz="4400" dirty="0"/>
              <a:t> </a:t>
            </a:r>
            <a:r>
              <a:rPr lang="en-US" altLang="zh-CN" sz="4400" dirty="0" err="1"/>
              <a:t>FalseSharing</a:t>
            </a:r>
            <a:r>
              <a:rPr lang="en-US" altLang="zh-CN" sz="4400" dirty="0"/>
              <a:t> </a:t>
            </a:r>
            <a:r>
              <a:rPr kumimoji="1" lang="zh-CN" altLang="en-US" sz="4400" dirty="0" smtClean="0"/>
              <a:t>）</a:t>
            </a:r>
            <a:endParaRPr kumimoji="1"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411" y="1380564"/>
            <a:ext cx="8444753" cy="5217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0104" y="432215"/>
            <a:ext cx="9418320" cy="1103439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缓</a:t>
            </a:r>
            <a:r>
              <a:rPr lang="zh-CN" altLang="en-US" sz="4800" b="1" dirty="0"/>
              <a:t>存行填充</a:t>
            </a:r>
            <a:endParaRPr kumimoji="1"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224280" y="1973580"/>
            <a:ext cx="3688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jdk1.6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80" y="2567305"/>
            <a:ext cx="5152390" cy="257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80" y="3065780"/>
            <a:ext cx="5152390" cy="1009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24280" y="4303395"/>
            <a:ext cx="876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jd,1.7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80" y="4671695"/>
            <a:ext cx="2761615" cy="266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80" y="5222240"/>
            <a:ext cx="4218940" cy="13525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514590" y="1890395"/>
            <a:ext cx="934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jdk1.8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590" y="2529840"/>
            <a:ext cx="2666365" cy="190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4590" y="3059430"/>
            <a:ext cx="2628265" cy="78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8075" y="1038860"/>
            <a:ext cx="712724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参考资料：</a:t>
            </a:r>
            <a:endParaRPr lang="zh-CN" altLang="en-US"/>
          </a:p>
          <a:p>
            <a:pPr algn="l"/>
            <a:r>
              <a:rPr lang="zh-CN" altLang="en-US"/>
              <a:t> </a:t>
            </a:r>
            <a:endParaRPr lang="zh-CN" altLang="en-US"/>
          </a:p>
          <a:p>
            <a:pPr algn="l"/>
            <a:r>
              <a:rPr lang="zh-CN" altLang="en-US"/>
              <a:t>http://blog.csdn.net/opensure/article/details/46669337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http://ifeve.com/disruptor/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http://www.infoq.com/cn/articles/ftf-java-volatile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http://www.cnblogs.com/Binhua-Liu/p/5620339.html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http://www.infoq.com/cn/articles/cache-coherency-primer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1235139"/>
            <a:ext cx="9418320" cy="1689652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queue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745" y="3672205"/>
            <a:ext cx="9418320" cy="1733550"/>
          </a:xfrm>
        </p:spPr>
        <p:txBody>
          <a:bodyPr>
            <a:normAutofit/>
          </a:bodyPr>
          <a:lstStyle/>
          <a:p>
            <a:pPr algn="l"/>
            <a:r>
              <a:rPr lang="zh-CN" altLang="en-US" sz="1400" dirty="0">
                <a:ea typeface="微软雅黑" panose="020B0503020204020204" charset="-122"/>
              </a:rPr>
              <a:t>队列是一种特殊的线性表，它只允许在表的前端（</a:t>
            </a:r>
            <a:r>
              <a:rPr lang="en-US" altLang="zh-CN" sz="1400" dirty="0">
                <a:ea typeface="微软雅黑" panose="020B0503020204020204" charset="-122"/>
              </a:rPr>
              <a:t>front</a:t>
            </a:r>
            <a:r>
              <a:rPr lang="zh-CN" altLang="en-US" sz="1400" dirty="0">
                <a:ea typeface="微软雅黑" panose="020B0503020204020204" charset="-122"/>
              </a:rPr>
              <a:t>）进行删除操作，而在表的后端（</a:t>
            </a:r>
            <a:r>
              <a:rPr lang="en-US" altLang="zh-CN" sz="1400" dirty="0">
                <a:ea typeface="微软雅黑" panose="020B0503020204020204" charset="-122"/>
              </a:rPr>
              <a:t>rear</a:t>
            </a:r>
            <a:r>
              <a:rPr lang="zh-CN" altLang="en-US" sz="1400" dirty="0">
                <a:ea typeface="微软雅黑" panose="020B0503020204020204" charset="-122"/>
              </a:rPr>
              <a:t>）进行插入操作。进</a:t>
            </a:r>
            <a:endParaRPr lang="zh-CN" altLang="en-US" sz="1400" dirty="0">
              <a:ea typeface="微软雅黑" panose="020B0503020204020204" charset="-122"/>
            </a:endParaRPr>
          </a:p>
          <a:p>
            <a:pPr algn="l"/>
            <a:r>
              <a:rPr lang="zh-CN" altLang="en-US" sz="1400" dirty="0">
                <a:ea typeface="微软雅黑" panose="020B0503020204020204" charset="-122"/>
              </a:rPr>
              <a:t>行插入操作的端称为队尾，进行删除操作的端称为队头。队列中没有元素时，称为空队列</a:t>
            </a:r>
            <a:r>
              <a:rPr lang="zh-CN" altLang="en-US" sz="1400" dirty="0" smtClean="0">
                <a:ea typeface="微软雅黑" panose="020B0503020204020204" charset="-122"/>
              </a:rPr>
              <a:t>。</a:t>
            </a:r>
            <a:r>
              <a:rPr lang="zh-CN" altLang="en-US" sz="1400" dirty="0">
                <a:ea typeface="微软雅黑" panose="020B0503020204020204" charset="-122"/>
              </a:rPr>
              <a:t>在队列这种数据结构中，</a:t>
            </a:r>
            <a:endParaRPr lang="zh-CN" altLang="en-US" sz="1400" dirty="0">
              <a:ea typeface="微软雅黑" panose="020B0503020204020204" charset="-122"/>
            </a:endParaRPr>
          </a:p>
          <a:p>
            <a:pPr algn="l"/>
            <a:r>
              <a:rPr lang="zh-CN" altLang="en-US" sz="1400" dirty="0">
                <a:ea typeface="微软雅黑" panose="020B0503020204020204" charset="-122"/>
              </a:rPr>
              <a:t>最先插入的元素将是最先被删除的元素；反之最后插入的元素将是最后被删除的元素，因此队列又称为“先进先出”</a:t>
            </a:r>
            <a:endParaRPr lang="zh-CN" altLang="en-US" sz="1400" dirty="0">
              <a:ea typeface="微软雅黑" panose="020B0503020204020204" charset="-122"/>
            </a:endParaRPr>
          </a:p>
          <a:p>
            <a:pPr algn="l"/>
            <a:r>
              <a:rPr lang="zh-CN" altLang="en-US" sz="1400" dirty="0">
                <a:ea typeface="微软雅黑" panose="020B0503020204020204" charset="-122"/>
              </a:rPr>
              <a:t>（</a:t>
            </a:r>
            <a:r>
              <a:rPr lang="en-US" altLang="zh-CN" sz="1400" dirty="0">
                <a:ea typeface="微软雅黑" panose="020B0503020204020204" charset="-122"/>
              </a:rPr>
              <a:t>FIFO—first in first out</a:t>
            </a:r>
            <a:r>
              <a:rPr lang="zh-CN" altLang="en-US" sz="1400" dirty="0">
                <a:ea typeface="微软雅黑" panose="020B0503020204020204" charset="-122"/>
              </a:rPr>
              <a:t>）的线</a:t>
            </a:r>
            <a:r>
              <a:rPr lang="zh-CN" altLang="en-US" sz="1400" dirty="0" smtClean="0">
                <a:ea typeface="微软雅黑" panose="020B0503020204020204" charset="-122"/>
              </a:rPr>
              <a:t>性表。</a:t>
            </a:r>
            <a:endParaRPr kumimoji="1" lang="zh-CN" altLang="en-US" sz="1400" dirty="0"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2215" y="910590"/>
            <a:ext cx="8589645" cy="544576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5000"/>
              </a:lnSpc>
            </a:pPr>
            <a:r>
              <a:rPr lang="en-US" altLang="zh-CN" sz="1400" dirty="0" smtClean="0">
                <a:ea typeface="微软雅黑" panose="020B0503020204020204" charset="-122"/>
              </a:rPr>
              <a:t>1.add</a:t>
            </a:r>
            <a:r>
              <a:rPr lang="zh-CN" altLang="en-US" sz="1400" dirty="0">
                <a:ea typeface="微软雅黑" panose="020B0503020204020204" charset="-122"/>
              </a:rPr>
              <a:t> 增加一个元索，如果队列已满，则抛出一个 </a:t>
            </a:r>
            <a:r>
              <a:rPr lang="en-US" altLang="zh-CN" sz="1400" dirty="0" err="1" smtClean="0">
                <a:ea typeface="微软雅黑" panose="020B0503020204020204" charset="-122"/>
              </a:rPr>
              <a:t>IIIegaISlabEepeplian</a:t>
            </a:r>
            <a:r>
              <a:rPr lang="zh-CN" altLang="en-US" sz="1400" dirty="0" smtClean="0">
                <a:ea typeface="微软雅黑" panose="020B0503020204020204" charset="-122"/>
              </a:rPr>
              <a:t>异常</a:t>
            </a:r>
            <a:r>
              <a:rPr lang="zh-CN" altLang="en-US" sz="1400" dirty="0">
                <a:ea typeface="微软雅黑" panose="020B0503020204020204" charset="-122"/>
              </a:rPr>
              <a:t> </a:t>
            </a:r>
            <a:endParaRPr lang="en-US" altLang="zh-CN" sz="1400" dirty="0" smtClean="0">
              <a:ea typeface="微软雅黑" panose="020B0503020204020204" charset="-122"/>
            </a:endParaRPr>
          </a:p>
          <a:p>
            <a:pPr algn="l">
              <a:lnSpc>
                <a:spcPct val="105000"/>
              </a:lnSpc>
            </a:pPr>
            <a:br>
              <a:rPr lang="zh-CN" altLang="en-US" sz="1400" dirty="0">
                <a:ea typeface="微软雅黑" panose="020B0503020204020204" charset="-122"/>
              </a:rPr>
            </a:br>
            <a:r>
              <a:rPr lang="en-US" altLang="zh-CN" sz="1400" dirty="0" smtClean="0">
                <a:ea typeface="微软雅黑" panose="020B0503020204020204" charset="-122"/>
              </a:rPr>
              <a:t>2.remove</a:t>
            </a:r>
            <a:r>
              <a:rPr lang="zh-CN" altLang="en-US" sz="1400" dirty="0">
                <a:ea typeface="微软雅黑" panose="020B0503020204020204" charset="-122"/>
              </a:rPr>
              <a:t> 移除并返回队列头部的元素，如果队列为空，则抛出一个 </a:t>
            </a:r>
            <a:r>
              <a:rPr lang="en-US" altLang="zh-CN" sz="1400" dirty="0" err="1" smtClean="0">
                <a:ea typeface="微软雅黑" panose="020B0503020204020204" charset="-122"/>
              </a:rPr>
              <a:t>NoSuchElementException</a:t>
            </a:r>
            <a:r>
              <a:rPr lang="zh-CN" altLang="en-US" sz="1400" dirty="0" smtClean="0">
                <a:ea typeface="微软雅黑" panose="020B0503020204020204" charset="-122"/>
              </a:rPr>
              <a:t>异常 </a:t>
            </a:r>
            <a:endParaRPr lang="zh-CN" altLang="en-US" sz="1400" dirty="0" smtClean="0">
              <a:ea typeface="微软雅黑" panose="020B0503020204020204" charset="-122"/>
            </a:endParaRPr>
          </a:p>
          <a:p>
            <a:pPr algn="l">
              <a:lnSpc>
                <a:spcPct val="105000"/>
              </a:lnSpc>
            </a:pPr>
            <a:br>
              <a:rPr lang="zh-CN" altLang="en-US" sz="1400" dirty="0" smtClean="0">
                <a:ea typeface="微软雅黑" panose="020B0503020204020204" charset="-122"/>
              </a:rPr>
            </a:br>
            <a:r>
              <a:rPr lang="en-US" altLang="zh-CN" sz="1400" dirty="0" smtClean="0">
                <a:ea typeface="微软雅黑" panose="020B0503020204020204" charset="-122"/>
              </a:rPr>
              <a:t>3.element</a:t>
            </a:r>
            <a:r>
              <a:rPr lang="zh-CN" altLang="en-US" sz="1400" dirty="0" smtClean="0">
                <a:ea typeface="微软雅黑" panose="020B0503020204020204" charset="-122"/>
              </a:rPr>
              <a:t> 返回队列头部的元素，如果队列为空，则抛出一个 </a:t>
            </a:r>
            <a:r>
              <a:rPr lang="en-US" altLang="zh-CN" sz="1400" dirty="0" err="1" smtClean="0">
                <a:ea typeface="微软雅黑" panose="020B0503020204020204" charset="-122"/>
              </a:rPr>
              <a:t>NoSuchElementException</a:t>
            </a:r>
            <a:r>
              <a:rPr lang="zh-CN" altLang="en-US" sz="1400" dirty="0" smtClean="0">
                <a:ea typeface="微软雅黑" panose="020B0503020204020204" charset="-122"/>
              </a:rPr>
              <a:t>异常</a:t>
            </a:r>
            <a:endParaRPr lang="en-US" altLang="zh-CN" sz="1400" dirty="0" smtClean="0">
              <a:ea typeface="微软雅黑" panose="020B0503020204020204" charset="-122"/>
            </a:endParaRPr>
          </a:p>
          <a:p>
            <a:pPr algn="l">
              <a:lnSpc>
                <a:spcPct val="105000"/>
              </a:lnSpc>
            </a:pPr>
            <a:endParaRPr lang="en-US" altLang="zh-CN" sz="1400" dirty="0" smtClean="0">
              <a:ea typeface="微软雅黑" panose="020B0503020204020204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400" dirty="0" smtClean="0">
                <a:ea typeface="微软雅黑" panose="020B0503020204020204" charset="-122"/>
              </a:rPr>
              <a:t>4.offer</a:t>
            </a:r>
            <a:r>
              <a:rPr lang="zh-CN" altLang="en-US" sz="1400" dirty="0">
                <a:ea typeface="微软雅黑" panose="020B0503020204020204" charset="-122"/>
              </a:rPr>
              <a:t> 添加一个元素并返回</a:t>
            </a:r>
            <a:r>
              <a:rPr lang="en-US" altLang="zh-CN" sz="1400" dirty="0">
                <a:ea typeface="微软雅黑" panose="020B0503020204020204" charset="-122"/>
              </a:rPr>
              <a:t>true</a:t>
            </a:r>
            <a:r>
              <a:rPr lang="zh-CN" altLang="en-US" sz="1400" dirty="0">
                <a:ea typeface="微软雅黑" panose="020B0503020204020204" charset="-122"/>
              </a:rPr>
              <a:t>，如果队列已满，则返回</a:t>
            </a:r>
            <a:r>
              <a:rPr lang="en-US" altLang="zh-CN" sz="1400" dirty="0">
                <a:ea typeface="微软雅黑" panose="020B0503020204020204" charset="-122"/>
              </a:rPr>
              <a:t>false </a:t>
            </a:r>
            <a:br>
              <a:rPr lang="en-US" altLang="zh-CN" sz="1400" dirty="0">
                <a:ea typeface="微软雅黑" panose="020B0503020204020204" charset="-122"/>
              </a:rPr>
            </a:br>
            <a:endParaRPr lang="en-US" altLang="zh-CN" sz="1400" dirty="0">
              <a:ea typeface="微软雅黑" panose="020B0503020204020204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400" dirty="0" smtClean="0">
                <a:ea typeface="微软雅黑" panose="020B0503020204020204" charset="-122"/>
              </a:rPr>
              <a:t>5.poll</a:t>
            </a:r>
            <a:r>
              <a:rPr lang="zh-CN" altLang="en-US" sz="1400" dirty="0">
                <a:ea typeface="微软雅黑" panose="020B0503020204020204" charset="-122"/>
              </a:rPr>
              <a:t> 移除并返问队列头部的元素，如果队列为空，则返回</a:t>
            </a:r>
            <a:r>
              <a:rPr lang="en-US" altLang="zh-CN" sz="1400" dirty="0">
                <a:ea typeface="微软雅黑" panose="020B0503020204020204" charset="-122"/>
              </a:rPr>
              <a:t>null </a:t>
            </a:r>
            <a:endParaRPr lang="en-US" altLang="zh-CN" sz="1400" dirty="0">
              <a:ea typeface="微软雅黑" panose="020B0503020204020204" charset="-122"/>
            </a:endParaRPr>
          </a:p>
          <a:p>
            <a:pPr algn="l">
              <a:lnSpc>
                <a:spcPct val="105000"/>
              </a:lnSpc>
            </a:pPr>
            <a:endParaRPr lang="en-US" altLang="zh-CN" sz="1400" dirty="0" smtClean="0">
              <a:ea typeface="微软雅黑" panose="020B0503020204020204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400" dirty="0" smtClean="0">
                <a:ea typeface="微软雅黑" panose="020B0503020204020204" charset="-122"/>
              </a:rPr>
              <a:t>6.peek</a:t>
            </a:r>
            <a:r>
              <a:rPr lang="zh-CN" altLang="en-US" sz="1400" dirty="0">
                <a:ea typeface="微软雅黑" panose="020B0503020204020204" charset="-122"/>
              </a:rPr>
              <a:t> 返回队列头部的元素， 如果队列为空，则返回</a:t>
            </a:r>
            <a:r>
              <a:rPr lang="en-US" altLang="zh-CN" sz="1400" dirty="0">
                <a:ea typeface="微软雅黑" panose="020B0503020204020204" charset="-122"/>
              </a:rPr>
              <a:t>null</a:t>
            </a:r>
            <a:endParaRPr lang="en-US" altLang="zh-CN" sz="1400" dirty="0">
              <a:ea typeface="微软雅黑" panose="020B0503020204020204" charset="-122"/>
            </a:endParaRPr>
          </a:p>
          <a:p>
            <a:pPr algn="l">
              <a:lnSpc>
                <a:spcPct val="105000"/>
              </a:lnSpc>
            </a:pPr>
            <a:endParaRPr lang="en-US" altLang="zh-CN" sz="1400" dirty="0" smtClean="0">
              <a:ea typeface="微软雅黑" panose="020B0503020204020204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400" dirty="0" smtClean="0">
                <a:ea typeface="微软雅黑" panose="020B0503020204020204" charset="-122"/>
              </a:rPr>
              <a:t>7.put</a:t>
            </a:r>
            <a:r>
              <a:rPr lang="zh-CN" altLang="en-US" sz="1400" dirty="0">
                <a:ea typeface="微软雅黑" panose="020B0503020204020204" charset="-122"/>
              </a:rPr>
              <a:t> 添加一个元素，如果队列满，则阻塞 </a:t>
            </a:r>
            <a:endParaRPr lang="zh-CN" altLang="en-US" sz="1400" dirty="0">
              <a:ea typeface="微软雅黑" panose="020B0503020204020204" charset="-122"/>
            </a:endParaRPr>
          </a:p>
          <a:p>
            <a:pPr algn="l">
              <a:lnSpc>
                <a:spcPct val="105000"/>
              </a:lnSpc>
            </a:pPr>
            <a:endParaRPr lang="en-US" altLang="zh-CN" sz="1400" dirty="0" smtClean="0">
              <a:ea typeface="微软雅黑" panose="020B0503020204020204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400" dirty="0" smtClean="0">
                <a:ea typeface="微软雅黑" panose="020B0503020204020204" charset="-122"/>
              </a:rPr>
              <a:t>8.take</a:t>
            </a:r>
            <a:r>
              <a:rPr lang="zh-CN" altLang="en-US" sz="1400" dirty="0">
                <a:ea typeface="微软雅黑" panose="020B0503020204020204" charset="-122"/>
              </a:rPr>
              <a:t> 移除并返回队列头部的元素，如果队列为空，则阻塞</a:t>
            </a:r>
            <a:endParaRPr lang="zh-CN" altLang="en-US" sz="1400" dirty="0">
              <a:ea typeface="微软雅黑" panose="020B0503020204020204" charset="-122"/>
            </a:endParaRPr>
          </a:p>
          <a:p>
            <a:endParaRPr kumimoji="1"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4397" y="729919"/>
            <a:ext cx="9418320" cy="1689652"/>
          </a:xfrm>
        </p:spPr>
        <p:txBody>
          <a:bodyPr/>
          <a:lstStyle/>
          <a:p>
            <a:r>
              <a:rPr kumimoji="1" lang="en-US" altLang="zh-CN" dirty="0" err="1" smtClean="0"/>
              <a:t>Deque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4397" y="3095110"/>
            <a:ext cx="9418320" cy="1691640"/>
          </a:xfrm>
        </p:spPr>
        <p:txBody>
          <a:bodyPr/>
          <a:lstStyle/>
          <a:p>
            <a:r>
              <a:rPr lang="en-US" altLang="zh-CN" sz="2400" i="1" dirty="0" err="1">
                <a:solidFill>
                  <a:schemeClr val="tx1"/>
                </a:solidFill>
              </a:rPr>
              <a:t>Deque</a:t>
            </a:r>
            <a:r>
              <a:rPr lang="zh-CN" altLang="en-US" sz="2400" dirty="0">
                <a:solidFill>
                  <a:schemeClr val="tx1"/>
                </a:solidFill>
              </a:rPr>
              <a:t>的含义是“</a:t>
            </a:r>
            <a:r>
              <a:rPr lang="en-US" altLang="zh-CN" sz="2400" dirty="0">
                <a:solidFill>
                  <a:schemeClr val="tx1"/>
                </a:solidFill>
              </a:rPr>
              <a:t>double ended queue”</a:t>
            </a:r>
            <a:r>
              <a:rPr lang="zh-CN" altLang="en-US" sz="2400" dirty="0">
                <a:solidFill>
                  <a:schemeClr val="tx1"/>
                </a:solidFill>
              </a:rPr>
              <a:t>，即双端队列，它既可以当作栈使用，也可以当作队列使用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err="1">
                <a:solidFill>
                  <a:schemeClr val="tx1"/>
                </a:solidFill>
              </a:rPr>
              <a:t>Stack</a:t>
            </a:r>
            <a:r>
              <a:rPr lang="zh-CN" altLang="en-US" sz="2400" dirty="0">
                <a:solidFill>
                  <a:schemeClr val="tx1"/>
                </a:solidFill>
              </a:rPr>
              <a:t>的方法不如</a:t>
            </a:r>
            <a:r>
              <a:rPr lang="en-US" altLang="zh-CN" sz="2400" dirty="0" err="1">
                <a:solidFill>
                  <a:schemeClr val="tx1"/>
                </a:solidFill>
              </a:rPr>
              <a:t>Deque</a:t>
            </a:r>
            <a:r>
              <a:rPr lang="zh-CN" altLang="en-US" sz="2400" dirty="0">
                <a:solidFill>
                  <a:schemeClr val="tx1"/>
                </a:solidFill>
              </a:rPr>
              <a:t>完整和稳定，所以优先采用</a:t>
            </a:r>
            <a:r>
              <a:rPr lang="en-US" altLang="zh-CN" sz="2400" dirty="0" err="1">
                <a:solidFill>
                  <a:schemeClr val="tx1"/>
                </a:solidFill>
              </a:rPr>
              <a:t>Deque</a:t>
            </a:r>
            <a:r>
              <a:rPr lang="zh-CN" altLang="en-US" sz="2400" dirty="0">
                <a:solidFill>
                  <a:schemeClr val="tx1"/>
                </a:solidFill>
              </a:rPr>
              <a:t>的实现类来表示</a:t>
            </a:r>
            <a:r>
              <a:rPr lang="en-US" altLang="zh-CN" sz="2400" dirty="0" err="1">
                <a:solidFill>
                  <a:schemeClr val="tx1"/>
                </a:solidFill>
              </a:rPr>
              <a:t>Stack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1729409"/>
            <a:ext cx="9418320" cy="1689652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1299188"/>
            <a:ext cx="9418320" cy="890224"/>
          </a:xfrm>
        </p:spPr>
        <p:txBody>
          <a:bodyPr>
            <a:normAutofit/>
          </a:bodyPr>
          <a:lstStyle/>
          <a:p>
            <a:r>
              <a:rPr kumimoji="1" lang="en-US" altLang="zh-CN" sz="3200" dirty="0" err="1" smtClean="0"/>
              <a:t>ArryDeque</a:t>
            </a:r>
            <a:r>
              <a:rPr kumimoji="1" lang="zh-CN" altLang="en-US" sz="3200" dirty="0" smtClean="0"/>
              <a:t>基本特征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261872" y="2761049"/>
            <a:ext cx="7430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ArrayDeque</a:t>
            </a:r>
            <a:r>
              <a:rPr lang="zh-CN" altLang="en-US" dirty="0"/>
              <a:t>采用了循环数组的方式来完成双端队列的功能。 </a:t>
            </a:r>
            <a:br>
              <a:rPr lang="zh-CN" altLang="en-US" dirty="0"/>
            </a:br>
            <a:r>
              <a:rPr lang="en-US" altLang="zh-CN" dirty="0"/>
              <a:t>1. </a:t>
            </a:r>
            <a:r>
              <a:rPr lang="zh-CN" altLang="en-US" dirty="0"/>
              <a:t>无限的扩展，自动扩展队列大小的。</a:t>
            </a:r>
            <a:r>
              <a:rPr lang="zh-CN" altLang="en-US" dirty="0" smtClean="0"/>
              <a:t>（在</a:t>
            </a:r>
            <a:r>
              <a:rPr lang="zh-CN" altLang="en-US" dirty="0"/>
              <a:t>不会内存溢出的情况下。） </a:t>
            </a:r>
            <a:br>
              <a:rPr lang="zh-CN" altLang="en-US" dirty="0"/>
            </a:br>
            <a:r>
              <a:rPr lang="en-US" altLang="zh-CN" dirty="0"/>
              <a:t>2. </a:t>
            </a:r>
            <a:r>
              <a:rPr lang="zh-CN" altLang="en-US" dirty="0"/>
              <a:t>非线程安全的，不支持并发访问和修改。 </a:t>
            </a:r>
            <a:br>
              <a:rPr lang="zh-CN" altLang="en-US" dirty="0"/>
            </a:br>
            <a:r>
              <a:rPr lang="en-US" altLang="zh-CN" dirty="0"/>
              <a:t>3. </a:t>
            </a:r>
            <a:r>
              <a:rPr lang="zh-CN" altLang="en-US" dirty="0"/>
              <a:t>支持</a:t>
            </a:r>
            <a:r>
              <a:rPr lang="en-US" altLang="zh-CN" dirty="0"/>
              <a:t>fast-fail. </a:t>
            </a:r>
            <a:br>
              <a:rPr lang="zh-CN" altLang="en-US" dirty="0"/>
            </a:br>
            <a:r>
              <a:rPr lang="en-US" altLang="zh-CN" dirty="0"/>
              <a:t>4. </a:t>
            </a:r>
            <a:r>
              <a:rPr lang="zh-CN" altLang="en-US" dirty="0"/>
              <a:t>作为栈使用的话比比栈要快</a:t>
            </a:r>
            <a:r>
              <a:rPr lang="en-US" altLang="zh-CN" dirty="0"/>
              <a:t>. </a:t>
            </a:r>
            <a:br>
              <a:rPr lang="zh-CN" altLang="en-US" dirty="0"/>
            </a:br>
            <a:r>
              <a:rPr lang="en-US" altLang="zh-CN" dirty="0"/>
              <a:t>5. </a:t>
            </a:r>
            <a:r>
              <a:rPr lang="zh-CN" altLang="en-US" dirty="0"/>
              <a:t>当队列使用比</a:t>
            </a:r>
            <a:r>
              <a:rPr lang="en-US" altLang="zh-CN" dirty="0" err="1"/>
              <a:t>linklist</a:t>
            </a:r>
            <a:r>
              <a:rPr lang="zh-CN" altLang="en-US" dirty="0"/>
              <a:t>要快。 </a:t>
            </a:r>
            <a:br>
              <a:rPr lang="zh-CN" altLang="en-US" dirty="0"/>
            </a:br>
            <a:r>
              <a:rPr lang="en-US" altLang="zh-CN" dirty="0"/>
              <a:t>6. </a:t>
            </a:r>
            <a:r>
              <a:rPr lang="zh-CN" altLang="en-US" dirty="0" smtClean="0"/>
              <a:t>不支持插入空元素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961446"/>
            <a:ext cx="7759700" cy="15023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2826188"/>
            <a:ext cx="7759700" cy="15934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4928132"/>
            <a:ext cx="7759700" cy="1625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0060" y="1534103"/>
            <a:ext cx="2641600" cy="21938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660" y="1534103"/>
            <a:ext cx="2921000" cy="219387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46860" y="1252163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循环队列</a:t>
            </a:r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695" y="3976370"/>
            <a:ext cx="5561965" cy="160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视图">
  <a:themeElements>
    <a:clrScheme name="视图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视图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图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1582</Words>
  <Application>WPS 演示</Application>
  <PresentationFormat>宽屏</PresentationFormat>
  <Paragraphs>97</Paragraphs>
  <Slides>21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Wingdings 2</vt:lpstr>
      <vt:lpstr>微软雅黑</vt:lpstr>
      <vt:lpstr>Century Schoolbook</vt:lpstr>
      <vt:lpstr>Segoe Print</vt:lpstr>
      <vt:lpstr>Arial Unicode MS</vt:lpstr>
      <vt:lpstr>等线</vt:lpstr>
      <vt:lpstr>Wingdings</vt:lpstr>
      <vt:lpstr>视图</vt:lpstr>
      <vt:lpstr>ArrayDeque</vt:lpstr>
      <vt:lpstr>PowerPoint 演示文稿</vt:lpstr>
      <vt:lpstr>queue</vt:lpstr>
      <vt:lpstr>PowerPoint 演示文稿</vt:lpstr>
      <vt:lpstr>Deque</vt:lpstr>
      <vt:lpstr>PowerPoint 演示文稿</vt:lpstr>
      <vt:lpstr>ArryDeque基本特征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线程安全的无锁环行队列</vt:lpstr>
      <vt:lpstr>CAS </vt:lpstr>
      <vt:lpstr>PowerPoint 演示文稿</vt:lpstr>
      <vt:lpstr>PowerPoint 演示文稿</vt:lpstr>
      <vt:lpstr>JAVA对象内存布局</vt:lpstr>
      <vt:lpstr>PowerPoint 演示文稿</vt:lpstr>
      <vt:lpstr>伪共享（ FalseSharing ）</vt:lpstr>
      <vt:lpstr>缓存行填充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yun</cp:lastModifiedBy>
  <cp:revision>341</cp:revision>
  <dcterms:created xsi:type="dcterms:W3CDTF">2017-10-22T05:32:00Z</dcterms:created>
  <dcterms:modified xsi:type="dcterms:W3CDTF">2017-11-01T12:17:17Z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