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353" r:id="rId5"/>
    <p:sldId id="368" r:id="rId6"/>
    <p:sldId id="384" r:id="rId7"/>
    <p:sldId id="270" r:id="rId8"/>
    <p:sldId id="370" r:id="rId9"/>
    <p:sldId id="377" r:id="rId10"/>
    <p:sldId id="378" r:id="rId11"/>
    <p:sldId id="416" r:id="rId12"/>
    <p:sldId id="396" r:id="rId13"/>
    <p:sldId id="398" r:id="rId14"/>
    <p:sldId id="371" r:id="rId15"/>
    <p:sldId id="380" r:id="rId16"/>
    <p:sldId id="383" r:id="rId17"/>
    <p:sldId id="405" r:id="rId18"/>
    <p:sldId id="406" r:id="rId19"/>
    <p:sldId id="408" r:id="rId20"/>
    <p:sldId id="407" r:id="rId21"/>
    <p:sldId id="409" r:id="rId22"/>
    <p:sldId id="411" r:id="rId23"/>
    <p:sldId id="413" r:id="rId24"/>
    <p:sldId id="400" r:id="rId25"/>
    <p:sldId id="415" r:id="rId26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5/3/17</a:t>
            </a:r>
            <a:endParaRPr lang="en-US" sz="1200">
              <a:solidFill>
                <a:srgbClr val="8B8B8B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86F2A9B-E68D-4F0C-A7AA-556C8718D1E0}" type="slidenum">
              <a:rPr lang="en-US" sz="1200">
                <a:solidFill>
                  <a:srgbClr val="8B8B8B"/>
                </a:solidFill>
                <a:latin typeface="Calibri"/>
              </a:rPr>
            </a:fld>
            <a:endParaRPr lang="en-US" sz="1200">
              <a:solidFill>
                <a:srgbClr val="8B8B8B"/>
              </a:solid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>
                <a:latin typeface="Calibri"/>
              </a:rPr>
              <a:t>Click to edit the title text format</a:t>
            </a:r>
            <a:endParaRPr lang="zh-CN"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Calibri"/>
              </a:rPr>
              <a:t>Click to edit the outline text format</a:t>
            </a:r>
            <a:endParaRPr lang="zh-CN" sz="3200"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Calibri"/>
              </a:rPr>
              <a:t>Second Outline Level</a:t>
            </a:r>
            <a:endParaRPr lang="zh-CN" sz="2400"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Third Outline Level</a:t>
            </a:r>
            <a:endParaRPr lang="zh-CN" sz="2000"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Fourth Outline Level</a:t>
            </a:r>
            <a:endParaRPr lang="zh-CN" sz="2000"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Fifth Outline Level</a:t>
            </a:r>
            <a:endParaRPr lang="zh-CN" sz="2000"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Sixth Outline Level</a:t>
            </a:r>
            <a:endParaRPr lang="zh-CN" sz="2000">
              <a:latin typeface="Calibri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Seventh Outline Level</a:t>
            </a:r>
            <a:endParaRPr lang="zh-CN" sz="2000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1738370" y="3547440"/>
            <a:ext cx="4028760" cy="592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微软雅黑"/>
                <a:ea typeface="微软雅黑"/>
              </a:rPr>
              <a:t>部门：本地服务技术部-</a:t>
            </a:r>
            <a:r>
              <a:rPr lang="zh-CN" altLang="en-US" sz="1400">
                <a:solidFill>
                  <a:srgbClr val="FFFFFF"/>
                </a:solidFill>
                <a:latin typeface="微软雅黑"/>
                <a:ea typeface="微软雅黑"/>
              </a:rPr>
              <a:t>商家端</a:t>
            </a:r>
            <a:endParaRPr lang="zh-CN" altLang="en-US" sz="1400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</a:rPr>
              <a:t>日期：2017年10月25日</a:t>
            </a:r>
            <a:endParaRPr lang="en-US" sz="1400">
              <a:solidFill>
                <a:srgbClr val="FFFFFF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2268360" y="1286640"/>
            <a:ext cx="678708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zh-CN" sz="4000">
                <a:solidFill>
                  <a:srgbClr val="FFFFFF"/>
                </a:solidFill>
                <a:latin typeface="Calibri"/>
                <a:ea typeface="宋体" panose="02010600030101010101" pitchFamily="2" charset="-122"/>
              </a:rPr>
              <a:t>浅谈</a:t>
            </a:r>
            <a:endParaRPr lang="zh-CN" altLang="zh-CN" sz="40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4000">
                <a:solidFill>
                  <a:srgbClr val="FFFFFF"/>
                </a:solidFill>
                <a:latin typeface="Calibri"/>
                <a:ea typeface="宋体" panose="02010600030101010101" pitchFamily="2" charset="-122"/>
              </a:rPr>
              <a:t>HashMap</a:t>
            </a:r>
            <a:endParaRPr lang="en-US" altLang="zh-CN" sz="40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4000">
                <a:solidFill>
                  <a:srgbClr val="FFFFFF"/>
                </a:solidFill>
                <a:latin typeface="Calibri"/>
                <a:ea typeface="宋体" panose="02010600030101010101" pitchFamily="2" charset="-122"/>
              </a:rPr>
              <a:t>					By xtt</a:t>
            </a:r>
            <a:endParaRPr lang="en-US" altLang="zh-CN" sz="40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7925760" y="4050000"/>
            <a:ext cx="844200" cy="227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YaHei IKEA"/>
                <a:ea typeface="YaHei IKEA"/>
              </a:rPr>
              <a:t>www.58.com</a:t>
            </a:r>
            <a:endParaRPr lang="en-US" sz="900">
              <a:solidFill>
                <a:srgbClr val="FFFFFF"/>
              </a:solidFill>
              <a:latin typeface="YaHei IKEA"/>
              <a:ea typeface="YaHei IK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39645" y="3108960"/>
            <a:ext cx="6038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-1325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二叉查找树</a:t>
            </a:r>
            <a:r>
              <a:rPr lang="en-US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-</a:t>
            </a: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删除</a:t>
            </a:r>
            <a:endParaRPr lang="en-US" altLang="zh-CN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79015" y="1090930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33525" y="196151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040" y="367855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943610" y="2800350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18460" y="367855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US" altLang="zh-CN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58010" y="2800350"/>
            <a:ext cx="438785" cy="41211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82595" y="196151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altLang="zh-CN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69390" y="367855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47085" y="2800350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en-US" altLang="zh-CN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>
            <a:stCxn id="6" idx="3"/>
            <a:endCxn id="7" idx="7"/>
          </p:cNvCxnSpPr>
          <p:nvPr/>
        </p:nvCxnSpPr>
        <p:spPr>
          <a:xfrm flipH="1">
            <a:off x="1908175" y="1442720"/>
            <a:ext cx="434975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9" idx="7"/>
          </p:cNvCxnSpPr>
          <p:nvPr/>
        </p:nvCxnSpPr>
        <p:spPr>
          <a:xfrm flipH="1">
            <a:off x="1318260" y="2313305"/>
            <a:ext cx="279400" cy="547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13" idx="0"/>
          </p:cNvCxnSpPr>
          <p:nvPr/>
        </p:nvCxnSpPr>
        <p:spPr>
          <a:xfrm flipH="1">
            <a:off x="1689100" y="3152140"/>
            <a:ext cx="233045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10" idx="0"/>
          </p:cNvCxnSpPr>
          <p:nvPr/>
        </p:nvCxnSpPr>
        <p:spPr>
          <a:xfrm flipH="1">
            <a:off x="3138170" y="3152140"/>
            <a:ext cx="27305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5"/>
            <a:endCxn id="12" idx="1"/>
          </p:cNvCxnSpPr>
          <p:nvPr/>
        </p:nvCxnSpPr>
        <p:spPr>
          <a:xfrm>
            <a:off x="2653665" y="1442720"/>
            <a:ext cx="393065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5"/>
            <a:endCxn id="14" idx="0"/>
          </p:cNvCxnSpPr>
          <p:nvPr/>
        </p:nvCxnSpPr>
        <p:spPr>
          <a:xfrm>
            <a:off x="3357245" y="2313305"/>
            <a:ext cx="209550" cy="48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5"/>
            <a:endCxn id="11" idx="0"/>
          </p:cNvCxnSpPr>
          <p:nvPr/>
        </p:nvCxnSpPr>
        <p:spPr>
          <a:xfrm>
            <a:off x="1908175" y="2313305"/>
            <a:ext cx="169545" cy="48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5"/>
            <a:endCxn id="8" idx="0"/>
          </p:cNvCxnSpPr>
          <p:nvPr/>
        </p:nvCxnSpPr>
        <p:spPr>
          <a:xfrm>
            <a:off x="2232660" y="3152140"/>
            <a:ext cx="21209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1922145" y="454088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接箭头连接符 31"/>
          <p:cNvCxnSpPr>
            <a:stCxn id="13" idx="5"/>
            <a:endCxn id="31" idx="0"/>
          </p:cNvCxnSpPr>
          <p:nvPr/>
        </p:nvCxnSpPr>
        <p:spPr>
          <a:xfrm>
            <a:off x="1844040" y="4030345"/>
            <a:ext cx="297815" cy="5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3"/>
            <a:endCxn id="52" idx="0"/>
          </p:cNvCxnSpPr>
          <p:nvPr/>
        </p:nvCxnSpPr>
        <p:spPr>
          <a:xfrm flipH="1">
            <a:off x="2774315" y="2313305"/>
            <a:ext cx="272415" cy="48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554605" y="2800350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altLang="zh-CN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4910" y="1260475"/>
            <a:ext cx="3663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III </a:t>
            </a:r>
            <a:r>
              <a:rPr lang="zh-CN" altLang="en-US">
                <a:ea typeface="宋体" panose="02010600030101010101" pitchFamily="2" charset="-122"/>
              </a:rPr>
              <a:t>目标节点即有左儿子又有右儿子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例：节点</a:t>
            </a:r>
            <a:r>
              <a:rPr lang="en-US" altLang="zh-CN">
                <a:ea typeface="宋体" panose="02010600030101010101" pitchFamily="2" charset="-122"/>
              </a:rPr>
              <a:t>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1420" y="2063750"/>
            <a:ext cx="373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中序：</a:t>
            </a:r>
            <a:r>
              <a:rPr lang="en-US" altLang="zh-CN"/>
              <a:t>1 3 4 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en-US" altLang="zh-CN"/>
              <a:t> 6 </a:t>
            </a:r>
            <a:r>
              <a:rPr lang="en-US" altLang="zh-CN">
                <a:solidFill>
                  <a:schemeClr val="tx2">
                    <a:lumMod val="40000"/>
                    <a:lumOff val="60000"/>
                  </a:schemeClr>
                </a:solidFill>
              </a:rPr>
              <a:t>7</a:t>
            </a:r>
            <a:r>
              <a:rPr lang="en-US" altLang="zh-CN"/>
              <a:t> 8 10 11 13 14</a:t>
            </a:r>
            <a:endParaRPr lang="en-US" altLang="zh-CN"/>
          </a:p>
        </p:txBody>
      </p:sp>
      <p:sp>
        <p:nvSpPr>
          <p:cNvPr id="24" name="椭圆 23"/>
          <p:cNvSpPr/>
          <p:nvPr/>
        </p:nvSpPr>
        <p:spPr>
          <a:xfrm>
            <a:off x="2232660" y="3678555"/>
            <a:ext cx="438785" cy="4121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62855" y="3000375"/>
            <a:ext cx="3181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实际删除的节点是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zh-CN" altLang="en-US">
                <a:ea typeface="宋体" panose="02010600030101010101" pitchFamily="2" charset="-122"/>
              </a:rPr>
              <a:t>节点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综上所述</a:t>
            </a:r>
            <a:r>
              <a:rPr lang="zh-CN" altLang="en-US">
                <a:ea typeface="宋体" panose="02010600030101010101" pitchFamily="2" charset="-122"/>
              </a:rPr>
              <a:t> ： 真正被删除的节点要么只有一个孩子，要么没有孩子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89 0.000000 L -0.043681 -0.129352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-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5" grpId="0"/>
      <p:bldP spid="8" grpId="0" animBg="1"/>
      <p:bldP spid="11" grpId="0" animBg="1"/>
      <p:bldP spid="24" grpId="1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85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AVL</a:t>
            </a:r>
            <a:r>
              <a:rPr lang="zh-CN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树</a:t>
            </a:r>
            <a:r>
              <a:rPr lang="en-US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-</a:t>
            </a: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性质</a:t>
            </a:r>
            <a:endParaRPr lang="zh-CN" altLang="en-US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5135" y="1182370"/>
            <a:ext cx="73723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可以是空树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假如不是空树，任何一个结点的左子树与右子树都是平衡二叉树，并且高度之差的绝对值不超过1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743200" y="3590925"/>
            <a:ext cx="487045" cy="4584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90700" y="4338320"/>
            <a:ext cx="487045" cy="4584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23795" y="5029200"/>
            <a:ext cx="487045" cy="4584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6470" y="4338320"/>
            <a:ext cx="487045" cy="4584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9025" y="5029200"/>
            <a:ext cx="487045" cy="4584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stCxn id="2" idx="3"/>
            <a:endCxn id="3" idx="7"/>
          </p:cNvCxnSpPr>
          <p:nvPr/>
        </p:nvCxnSpPr>
        <p:spPr>
          <a:xfrm flipH="1">
            <a:off x="2206625" y="3982085"/>
            <a:ext cx="607695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5"/>
            <a:endCxn id="8" idx="1"/>
          </p:cNvCxnSpPr>
          <p:nvPr/>
        </p:nvCxnSpPr>
        <p:spPr>
          <a:xfrm>
            <a:off x="3159125" y="3982085"/>
            <a:ext cx="418465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  <a:endCxn id="9" idx="7"/>
          </p:cNvCxnSpPr>
          <p:nvPr/>
        </p:nvCxnSpPr>
        <p:spPr>
          <a:xfrm flipH="1">
            <a:off x="1504950" y="4729480"/>
            <a:ext cx="356870" cy="367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7" idx="1"/>
          </p:cNvCxnSpPr>
          <p:nvPr/>
        </p:nvCxnSpPr>
        <p:spPr>
          <a:xfrm>
            <a:off x="2206625" y="4729480"/>
            <a:ext cx="288290" cy="367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-68495" y="85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红黑树的应用</a:t>
            </a:r>
            <a:endParaRPr lang="zh-CN" altLang="en-US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640" y="1381125"/>
            <a:ext cx="697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广泛用在C++的STL中。如map和set都是用红黑树实现的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4070" y="2236470"/>
            <a:ext cx="591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nginx中，用红黑树管理timer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4070" y="3134995"/>
            <a:ext cx="491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Java的TreeMap实现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72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红黑树</a:t>
            </a:r>
            <a:r>
              <a:rPr lang="en-US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-</a:t>
            </a: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性质</a:t>
            </a:r>
            <a:endParaRPr lang="zh-CN" altLang="en-US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45435" y="2052320"/>
            <a:ext cx="215900" cy="2171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25015" y="2541905"/>
            <a:ext cx="215900" cy="2171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37280" y="2541905"/>
            <a:ext cx="215900" cy="2171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42515" y="3052445"/>
            <a:ext cx="215900" cy="2171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81425" y="3578225"/>
            <a:ext cx="215900" cy="2171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24000" y="3052445"/>
            <a:ext cx="215900" cy="2171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48125" y="3052445"/>
            <a:ext cx="215900" cy="2171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133090" y="3052445"/>
            <a:ext cx="215900" cy="2171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386580" y="3578225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37995" y="3578225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917825" y="3578225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75385" y="3578225"/>
            <a:ext cx="215900" cy="2171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506980" y="3578225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15975" y="4120515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167890" y="3578225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349625" y="3578225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416050" y="4120515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079875" y="4120515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493135" y="4120515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直接连接符 48"/>
          <p:cNvCxnSpPr>
            <a:stCxn id="2" idx="3"/>
            <a:endCxn id="6" idx="7"/>
          </p:cNvCxnSpPr>
          <p:nvPr/>
        </p:nvCxnSpPr>
        <p:spPr>
          <a:xfrm flipH="1">
            <a:off x="2209165" y="2237740"/>
            <a:ext cx="668020" cy="33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" idx="5"/>
            <a:endCxn id="7" idx="1"/>
          </p:cNvCxnSpPr>
          <p:nvPr/>
        </p:nvCxnSpPr>
        <p:spPr>
          <a:xfrm>
            <a:off x="3029585" y="2237740"/>
            <a:ext cx="639445" cy="33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" idx="3"/>
            <a:endCxn id="26" idx="0"/>
          </p:cNvCxnSpPr>
          <p:nvPr/>
        </p:nvCxnSpPr>
        <p:spPr>
          <a:xfrm flipH="1">
            <a:off x="1283335" y="3237865"/>
            <a:ext cx="27241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20" idx="0"/>
            <a:endCxn id="16" idx="5"/>
          </p:cNvCxnSpPr>
          <p:nvPr/>
        </p:nvCxnSpPr>
        <p:spPr>
          <a:xfrm flipH="1" flipV="1">
            <a:off x="1708150" y="3237865"/>
            <a:ext cx="1377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6" idx="0"/>
            <a:endCxn id="6" idx="3"/>
          </p:cNvCxnSpPr>
          <p:nvPr/>
        </p:nvCxnSpPr>
        <p:spPr>
          <a:xfrm flipV="1">
            <a:off x="1631950" y="2727325"/>
            <a:ext cx="424815" cy="3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7" idx="5"/>
            <a:endCxn id="17" idx="1"/>
          </p:cNvCxnSpPr>
          <p:nvPr/>
        </p:nvCxnSpPr>
        <p:spPr>
          <a:xfrm>
            <a:off x="3821430" y="2727325"/>
            <a:ext cx="258445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8" idx="0"/>
            <a:endCxn id="6" idx="5"/>
          </p:cNvCxnSpPr>
          <p:nvPr/>
        </p:nvCxnSpPr>
        <p:spPr>
          <a:xfrm flipH="1" flipV="1">
            <a:off x="2209165" y="2727325"/>
            <a:ext cx="241300" cy="3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7" idx="3"/>
            <a:endCxn id="18" idx="7"/>
          </p:cNvCxnSpPr>
          <p:nvPr/>
        </p:nvCxnSpPr>
        <p:spPr>
          <a:xfrm flipH="1">
            <a:off x="3317240" y="2727325"/>
            <a:ext cx="351790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2" idx="0"/>
          </p:cNvCxnSpPr>
          <p:nvPr/>
        </p:nvCxnSpPr>
        <p:spPr>
          <a:xfrm flipH="1">
            <a:off x="2275840" y="3264535"/>
            <a:ext cx="124460" cy="313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8" idx="5"/>
            <a:endCxn id="30" idx="0"/>
          </p:cNvCxnSpPr>
          <p:nvPr/>
        </p:nvCxnSpPr>
        <p:spPr>
          <a:xfrm>
            <a:off x="2526665" y="3237865"/>
            <a:ext cx="8826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8" idx="3"/>
            <a:endCxn id="21" idx="0"/>
          </p:cNvCxnSpPr>
          <p:nvPr/>
        </p:nvCxnSpPr>
        <p:spPr>
          <a:xfrm flipH="1">
            <a:off x="3025775" y="3237865"/>
            <a:ext cx="13906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8" idx="5"/>
            <a:endCxn id="43" idx="0"/>
          </p:cNvCxnSpPr>
          <p:nvPr/>
        </p:nvCxnSpPr>
        <p:spPr>
          <a:xfrm>
            <a:off x="3317240" y="3237865"/>
            <a:ext cx="14033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7" idx="3"/>
            <a:endCxn id="9" idx="0"/>
          </p:cNvCxnSpPr>
          <p:nvPr/>
        </p:nvCxnSpPr>
        <p:spPr>
          <a:xfrm flipH="1">
            <a:off x="3889375" y="3237865"/>
            <a:ext cx="190500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7" idx="5"/>
            <a:endCxn id="19" idx="1"/>
          </p:cNvCxnSpPr>
          <p:nvPr/>
        </p:nvCxnSpPr>
        <p:spPr>
          <a:xfrm>
            <a:off x="4232275" y="3237865"/>
            <a:ext cx="186055" cy="37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1" idx="0"/>
            <a:endCxn id="26" idx="3"/>
          </p:cNvCxnSpPr>
          <p:nvPr/>
        </p:nvCxnSpPr>
        <p:spPr>
          <a:xfrm flipV="1">
            <a:off x="923925" y="3763645"/>
            <a:ext cx="283210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5" idx="0"/>
            <a:endCxn id="26" idx="5"/>
          </p:cNvCxnSpPr>
          <p:nvPr/>
        </p:nvCxnSpPr>
        <p:spPr>
          <a:xfrm flipH="1" flipV="1">
            <a:off x="1359535" y="3763645"/>
            <a:ext cx="164465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8" idx="0"/>
            <a:endCxn id="9" idx="3"/>
          </p:cNvCxnSpPr>
          <p:nvPr/>
        </p:nvCxnSpPr>
        <p:spPr>
          <a:xfrm flipV="1">
            <a:off x="3601085" y="3763645"/>
            <a:ext cx="212090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" idx="5"/>
            <a:endCxn id="47" idx="0"/>
          </p:cNvCxnSpPr>
          <p:nvPr/>
        </p:nvCxnSpPr>
        <p:spPr>
          <a:xfrm>
            <a:off x="3965575" y="3763645"/>
            <a:ext cx="222250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02480" y="1529080"/>
            <a:ext cx="43561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性质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/>
              <a:t>1 </a:t>
            </a:r>
            <a:r>
              <a:rPr lang="zh-CN" altLang="en-US">
                <a:ea typeface="宋体" panose="02010600030101010101" pitchFamily="2" charset="-122"/>
              </a:rPr>
              <a:t>根节点是黑色的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 </a:t>
            </a:r>
            <a:r>
              <a:rPr lang="zh-CN" altLang="en-US">
                <a:ea typeface="宋体" panose="02010600030101010101" pitchFamily="2" charset="-122"/>
              </a:rPr>
              <a:t>叶子节点是黑色的，即空节点是黑色的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 </a:t>
            </a:r>
            <a:r>
              <a:rPr lang="zh-CN" altLang="en-US">
                <a:ea typeface="宋体" panose="02010600030101010101" pitchFamily="2" charset="-122"/>
              </a:rPr>
              <a:t>红色节点的左右儿子必须都是黑色的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/>
              <a:t>4</a:t>
            </a:r>
            <a:r>
              <a:rPr lang="zh-CN" altLang="en-US"/>
              <a:t>任一节点到叶子节点，每条路径都包含相同的黑色节点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16780" y="3914775"/>
            <a:ext cx="39484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从跟到某一叶子节点，这条路径上如果红色节点越多，这条路径越长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任两个叶子节点的深度越接近，树越平衡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825" y="857885"/>
            <a:ext cx="652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注：</a:t>
            </a:r>
            <a:r>
              <a:rPr lang="zh-CN" altLang="en-US">
                <a:ea typeface="宋体" panose="02010600030101010101" pitchFamily="2" charset="-122"/>
              </a:rPr>
              <a:t>黑色实心节点为黑色节点；红色实心节点为红色节点；黑色空心为叶子节点即空节点（以下</a:t>
            </a:r>
            <a:r>
              <a:rPr lang="en-US" altLang="zh-CN">
                <a:ea typeface="宋体" panose="02010600030101010101" pitchFamily="2" charset="-122"/>
              </a:rPr>
              <a:t>ppt</a:t>
            </a:r>
            <a:r>
              <a:rPr lang="zh-CN" altLang="en-US">
                <a:ea typeface="宋体" panose="02010600030101010101" pitchFamily="2" charset="-122"/>
              </a:rPr>
              <a:t>省略叶子节点）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-68495" y="85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红黑树</a:t>
            </a:r>
            <a:r>
              <a:rPr lang="en-US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-</a:t>
            </a: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旋转 之</a:t>
            </a:r>
            <a:r>
              <a:rPr lang="en-US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左旋</a:t>
            </a:r>
            <a:endParaRPr lang="zh-CN" altLang="en-US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23645" y="1311910"/>
            <a:ext cx="504190" cy="504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9565" y="2124075"/>
            <a:ext cx="720090" cy="3600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5865" y="2903855"/>
            <a:ext cx="720090" cy="3600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8410" y="2903855"/>
            <a:ext cx="720090" cy="3600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25955" y="2051685"/>
            <a:ext cx="504190" cy="50419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连接符 7"/>
          <p:cNvCxnSpPr>
            <a:stCxn id="2" idx="3"/>
            <a:endCxn id="3" idx="0"/>
          </p:cNvCxnSpPr>
          <p:nvPr/>
        </p:nvCxnSpPr>
        <p:spPr>
          <a:xfrm flipH="1">
            <a:off x="689610" y="1742440"/>
            <a:ext cx="60769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" idx="5"/>
            <a:endCxn id="7" idx="1"/>
          </p:cNvCxnSpPr>
          <p:nvPr/>
        </p:nvCxnSpPr>
        <p:spPr>
          <a:xfrm>
            <a:off x="1654175" y="1742440"/>
            <a:ext cx="345440" cy="38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7" idx="3"/>
            <a:endCxn id="5" idx="0"/>
          </p:cNvCxnSpPr>
          <p:nvPr/>
        </p:nvCxnSpPr>
        <p:spPr>
          <a:xfrm flipH="1">
            <a:off x="1565910" y="2482215"/>
            <a:ext cx="433705" cy="4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5"/>
            <a:endCxn id="6" idx="0"/>
          </p:cNvCxnSpPr>
          <p:nvPr/>
        </p:nvCxnSpPr>
        <p:spPr>
          <a:xfrm>
            <a:off x="2356485" y="2482215"/>
            <a:ext cx="521970" cy="4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2" idx="0"/>
          </p:cNvCxnSpPr>
          <p:nvPr/>
        </p:nvCxnSpPr>
        <p:spPr>
          <a:xfrm flipV="1">
            <a:off x="1475740" y="908685"/>
            <a:ext cx="0" cy="40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019040" y="2051685"/>
            <a:ext cx="504190" cy="504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9565" y="2122170"/>
            <a:ext cx="720090" cy="3600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1475" y="2903855"/>
            <a:ext cx="720090" cy="3600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03340" y="2123440"/>
            <a:ext cx="720090" cy="3600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22950" y="1311910"/>
            <a:ext cx="504190" cy="50419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4745990" y="2583815"/>
            <a:ext cx="273050" cy="21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327140" y="1811655"/>
            <a:ext cx="24003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523230" y="1844675"/>
            <a:ext cx="273050" cy="25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51475" y="2567305"/>
            <a:ext cx="129540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075045" y="848360"/>
            <a:ext cx="0" cy="40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205865" y="1311910"/>
            <a:ext cx="504190" cy="504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05865" y="2903855"/>
            <a:ext cx="720090" cy="3600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475740" y="894715"/>
            <a:ext cx="0" cy="40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211955" y="2903855"/>
            <a:ext cx="720090" cy="3600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18410" y="2903855"/>
            <a:ext cx="720090" cy="3600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8975" y="4274820"/>
            <a:ext cx="763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总结：对</a:t>
            </a:r>
            <a:r>
              <a:rPr lang="en-US" altLang="zh-CN"/>
              <a:t>X</a:t>
            </a:r>
            <a:r>
              <a:rPr lang="zh-CN" altLang="en-US">
                <a:ea typeface="宋体" panose="02010600030101010101" pitchFamily="2" charset="-122"/>
              </a:rPr>
              <a:t>节点进行左旋可看成 </a:t>
            </a:r>
            <a:r>
              <a:rPr lang="en-US" altLang="zh-CN">
                <a:ea typeface="宋体" panose="02010600030101010101" pitchFamily="2" charset="-122"/>
              </a:rPr>
              <a:t>- </a:t>
            </a:r>
            <a:r>
              <a:rPr lang="zh-CN" altLang="en-US">
                <a:ea typeface="宋体" panose="02010600030101010101" pitchFamily="2" charset="-122"/>
              </a:rPr>
              <a:t>将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的右孩子设为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的父节点，即被旋转的节点将变成一个左节点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28 -0.001111 L 0.013472 -0.006111 L 0.023820 -0.009907 L 0.036111 -0.012407 L 0.045556 -0.016204 L 0.054097 -0.016204 L 0.062570 -0.018704 L 0.070139 -0.020000 L 0.077709 -0.023796 L 0.085278 -0.023796 L 0.092778 -0.023796 L 0.101320 -0.023796 L 0.110764 -0.023796 L 0.118334 -0.023796 L 0.125834 -0.023796 L 0.134375 -0.023796 L 0.142847 -0.022500 L 0.150417 -0.021296 L 0.157986 -0.020000 L 0.168403 -0.016204 L 0.176875 -0.016204 L 0.184445 -0.013704 L 0.194792 -0.009907 L 0.203334 -0.007407 L 0.215625 -0.003611 L 0.224097 0.000185 L 0.232639 0.001389 L 0.240139 0.006482 L 0.247709 0.008982 L 0.256250 0.010278 L 0.265695 0.013982 L 0.274167 0.019074 L 0.282639 0.021574 L 0.290209 0.026574 L 0.297778 0.030370 L 0.305347 0.031667 L 0.312917 0.036667 L 0.321389 0.039167 L 0.328959 0.042963 L 0.336528 0.046759 L 0.345972 0.053056 L 0.353542 0.056852 L 0.361042 0.061852 L 0.369584 0.065648 L 0.377153 0.070648 L 0.384653 0.076945 L 0.396042 0.082037 L 0.403542 0.088333 L 0.411111 0.093333 L 0.415834 0.103426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" y="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64653 0.000000 " pathEditMode="relative" ptsTypes="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69 -0.008333 L 0.504028 -0.008333 " pathEditMode="relative" ptsTypes="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8542 0.001296 L 0.016111 0.005093 L 0.025556 0.006296 L 0.035000 0.007593 L 0.043472 0.008889 L 0.051042 0.011389 L 0.059514 0.016389 L 0.069931 0.017685 L 0.077500 0.020185 L 0.085972 0.020185 L 0.093542 0.022685 L 0.101111 0.026481 L 0.111458 0.028981 L 0.119028 0.030278 L 0.127569 0.031574 L 0.136042 0.032778 L 0.143611 0.035278 L 0.154931 0.039074 L 0.165347 0.039074 L 0.175694 0.041574 L 0.185139 0.041574 L 0.195556 0.042870 L 0.205000 0.045370 L 0.215417 0.046667 L 0.224861 0.046667 L 0.234306 0.051667 L 0.241875 0.052963 L 0.249375 0.054167 L 0.256944 0.056759 L 0.266389 0.057963 L 0.278681 0.061759 L 0.289097 0.066759 L 0.300417 0.068056 L 0.307986 0.071852 L 0.317431 0.074352 L 0.325903 0.076852 L 0.333472 0.078148 L 0.341042 0.080648 L 0.351389 0.086944 L 0.360833 0.089444 L 0.368403 0.095741 L 0.375972 0.097037 L 0.383542 0.099537 L 0.391111 0.103333 L 0.398611 0.107130 L 0.406181 0.109630 L 0.413750 0.110833 L 0.421319 0.113426 " pathEditMode="relative" ptsTypes="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9444 0.003704 L 0.017917 0.007500 L 0.026458 0.012593 L 0.036806 0.015093 L 0.046250 0.017593 L 0.054792 0.022593 L 0.063264 0.025185 L 0.070833 0.030185 L 0.079375 0.035278 L 0.089722 0.037778 L 0.101042 0.042778 L 0.112431 0.047870 L 0.122778 0.051574 L 0.130347 0.052870 L 0.139792 0.056667 L 0.148264 0.060463 L 0.155833 0.065463 L 0.164375 0.070463 L 0.172847 0.070463 L 0.183264 0.071759 L 0.191736 0.073056 L 0.202153 0.075556 L 0.211597 0.076759 L 0.222917 0.079352 L 0.236111 0.079352 L 0.248403 0.079352 L 0.258819 0.079352 L 0.266389 0.079352 L 0.279583 0.079352 L 0.287153 0.079352 L 0.301319 0.079352 L 0.310764 0.079352 L 0.321181 0.079352 L 0.333403 0.079352 L 0.341944 0.076759 L 0.352292 0.073056 L 0.361806 0.066759 L 0.371250 0.061667 L 0.381597 0.052870 L 0.389167 0.049074 L 0.397639 0.042778 L 0.406181 0.032685 L 0.413750 0.023889 L 0.420347 0.013796 L 0.425069 0.003704 L 0.428819 -0.007593 L 0.430694 -0.017685 L 0.431667 -0.027778 L 0.432639 -0.037778 L 0.433542 -0.047870 L 0.434514 -0.060463 L 0.434514 -0.071852 L 0.434514 -0.081852 L 0.432639 -0.093241 L 0.429792 -0.103333 " pathEditMode="relative" ptsTypes=""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  <p:bldP spid="5" grpId="0" animBg="1"/>
      <p:bldP spid="5" grpId="1" animBg="1"/>
      <p:bldP spid="15" grpId="0" animBg="1"/>
      <p:bldP spid="17" grpId="0" animBg="1"/>
      <p:bldP spid="3" grpId="0" animBg="1"/>
      <p:bldP spid="3" grpId="1" animBg="1"/>
      <p:bldP spid="28" grpId="0" animBg="1"/>
      <p:bldP spid="6" grpId="0" animBg="1"/>
      <p:bldP spid="16" grpId="0" bldLvl="0" animBg="1"/>
      <p:bldP spid="6" grpId="1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-68495" y="85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红黑树</a:t>
            </a:r>
            <a:r>
              <a:rPr lang="en-US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-</a:t>
            </a: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旋转 之</a:t>
            </a:r>
            <a:r>
              <a:rPr lang="en-US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右旋</a:t>
            </a:r>
            <a:endParaRPr lang="zh-CN" altLang="en-US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 descr="youxu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" y="1166495"/>
            <a:ext cx="5239385" cy="2867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5805" y="4551045"/>
            <a:ext cx="7372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总结：对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节点进行右旋可看成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-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将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的左孩子设为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的父节点，即被旋转的节点将变成一个右节点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" y="72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红黑树的插入</a:t>
            </a:r>
            <a:endParaRPr lang="zh-CN" altLang="en-US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6370" y="975995"/>
            <a:ext cx="472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情况</a:t>
            </a:r>
            <a:r>
              <a:rPr lang="en-US" altLang="zh-CN">
                <a:ea typeface="宋体" panose="02010600030101010101" pitchFamily="2" charset="-122"/>
              </a:rPr>
              <a:t>I </a:t>
            </a:r>
            <a:r>
              <a:rPr lang="zh-CN" altLang="zh-CN">
                <a:ea typeface="宋体" panose="02010600030101010101" pitchFamily="2" charset="-122"/>
              </a:rPr>
              <a:t>待插入的节点是根节点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813560" y="174942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13560" y="1749425"/>
            <a:ext cx="360045" cy="36004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6125" y="2726055"/>
            <a:ext cx="72199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387350">
              <a:extrusionClr>
                <a:srgbClr val="175BCB"/>
              </a:extrusionClr>
            </a:sp3d>
          </a:bodyPr>
          <a:p>
            <a:pPr algn="ctr"/>
            <a:r>
              <a:rPr lang="zh-CN" altLang="en-US" sz="7200" b="1">
                <a:blipFill>
                  <a:blip r:embed="rId2"/>
                  <a:tile tx="0" ty="0" sx="82000" sy="63000" flip="none" algn="br"/>
                </a:blipFill>
                <a:effectLst>
                  <a:outerShdw blurRad="60007" dist="310007" dir="7680000" sy="30000" kx="1300200" algn="ctr" rotWithShape="0">
                    <a:srgbClr val="0D1E55">
                      <a:alpha val="32000"/>
                    </a:srgbClr>
                  </a:outerShdw>
                </a:effectLst>
              </a:rPr>
              <a:t>为啥</a:t>
            </a:r>
            <a:r>
              <a:rPr lang="en-US" altLang="zh-CN" sz="7200" b="1">
                <a:blipFill>
                  <a:blip r:embed="rId2"/>
                  <a:tile tx="0" ty="0" sx="82000" sy="63000" flip="none" algn="br"/>
                </a:blipFill>
                <a:effectLst>
                  <a:outerShdw blurRad="60007" dist="310007" dir="7680000" sy="30000" kx="1300200" algn="ctr" rotWithShape="0">
                    <a:srgbClr val="0D1E55">
                      <a:alpha val="32000"/>
                    </a:srgbClr>
                  </a:outerShdw>
                </a:effectLst>
              </a:rPr>
              <a:t>X</a:t>
            </a:r>
            <a:r>
              <a:rPr lang="zh-CN" altLang="en-US" sz="7200" b="1">
                <a:blipFill>
                  <a:blip r:embed="rId2"/>
                  <a:tile tx="0" ty="0" sx="82000" sy="63000" flip="none" algn="br"/>
                </a:blipFill>
                <a:effectLst>
                  <a:outerShdw blurRad="60007" dist="310007" dir="7680000" sy="30000" kx="1300200" algn="ctr" rotWithShape="0">
                    <a:srgbClr val="0D1E55">
                      <a:alpha val="32000"/>
                    </a:srgbClr>
                  </a:outerShdw>
                </a:effectLst>
              </a:rPr>
              <a:t>是红色的？</a:t>
            </a:r>
            <a:endParaRPr lang="zh-CN" altLang="en-US" sz="7200" b="1">
              <a:blipFill>
                <a:blip r:embed="rId2"/>
                <a:tile tx="0" ty="0" sx="82000" sy="63000" flip="none" algn="br"/>
              </a:blipFill>
              <a:effectLst>
                <a:outerShdw blurRad="60007" dist="310007" dir="7680000" sy="30000" kx="1300200" algn="ctr" rotWithShape="0">
                  <a:srgbClr val="0D1E55">
                    <a:alpha val="32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34260" y="2417445"/>
            <a:ext cx="46297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红黑树的性质：</a:t>
            </a:r>
            <a:endParaRPr lang="zh-CN" altLang="en-US"/>
          </a:p>
          <a:p>
            <a:r>
              <a:rPr lang="en-US" altLang="zh-CN">
                <a:sym typeface="+mn-ea"/>
              </a:rPr>
              <a:t>1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根节点是黑色的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2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叶子节点是黑色的，即空节点是黑色的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3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红色节点的左右儿子和父亲节点必须都是黑色的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任一节点到叶子节点，每条路径都包含相同的黑色节点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93715" y="114300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2190" y="1143000"/>
            <a:ext cx="167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- </a:t>
            </a:r>
            <a:r>
              <a:rPr lang="zh-CN" altLang="en-US">
                <a:ea typeface="宋体" panose="02010600030101010101" pitchFamily="2" charset="-122"/>
              </a:rPr>
              <a:t>待插入节点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1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7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animBg="1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/>
      <p:bldP spid="11" grpId="13"/>
      <p:bldP spid="13" grpId="0"/>
      <p:bldP spid="13" grpId="1"/>
      <p:bldP spid="13" grpId="2"/>
      <p:bldP spid="13" grpId="3"/>
      <p:bldP spid="13" grpId="4"/>
      <p:bldP spid="13" grpId="5"/>
      <p:bldP spid="13" grpId="6"/>
      <p:bldP spid="13" grpId="7"/>
      <p:bldP spid="13" grpId="8"/>
      <p:bldP spid="13" grpId="9"/>
      <p:bldP spid="13" grpId="10"/>
      <p:bldP spid="13" grpId="11"/>
      <p:bldP spid="13" grpId="12"/>
      <p:bldP spid="13" grpId="13"/>
      <p:bldP spid="13" grpId="14"/>
      <p:bldP spid="13" grpId="15"/>
      <p:bldP spid="13" grpId="16"/>
      <p:bldP spid="13" grpId="17"/>
      <p:bldP spid="13" grpId="18"/>
      <p:bldP spid="13" grpId="19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" y="72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红黑树的插入</a:t>
            </a:r>
            <a:endParaRPr lang="en-US" altLang="zh-CN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6370" y="975995"/>
            <a:ext cx="472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情况</a:t>
            </a:r>
            <a:r>
              <a:rPr lang="en-US" altLang="zh-CN">
                <a:ea typeface="宋体" panose="02010600030101010101" pitchFamily="2" charset="-122"/>
              </a:rPr>
              <a:t>I </a:t>
            </a:r>
            <a:r>
              <a:rPr lang="zh-CN" altLang="zh-CN">
                <a:ea typeface="宋体" panose="02010600030101010101" pitchFamily="2" charset="-122"/>
              </a:rPr>
              <a:t>待插入的节点是根节点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70045" y="203200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4170045" y="2032000"/>
            <a:ext cx="360045" cy="36004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370" y="975995"/>
            <a:ext cx="472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情况</a:t>
            </a:r>
            <a:r>
              <a:rPr lang="en-US" altLang="zh-CN">
                <a:ea typeface="宋体" panose="02010600030101010101" pitchFamily="2" charset="-122"/>
              </a:rPr>
              <a:t>II </a:t>
            </a:r>
            <a:r>
              <a:rPr lang="zh-CN" altLang="en-US">
                <a:ea typeface="宋体" panose="02010600030101010101" pitchFamily="2" charset="-122"/>
              </a:rPr>
              <a:t>插入节点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后，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的父亲节点为黑色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42005" y="287782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17315" y="3692525"/>
            <a:ext cx="360045" cy="36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82875" y="3692525"/>
            <a:ext cx="360045" cy="36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3" idx="3"/>
            <a:endCxn id="7" idx="7"/>
          </p:cNvCxnSpPr>
          <p:nvPr/>
        </p:nvCxnSpPr>
        <p:spPr>
          <a:xfrm flipH="1">
            <a:off x="3649345" y="2339340"/>
            <a:ext cx="573405" cy="591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9" idx="7"/>
          </p:cNvCxnSpPr>
          <p:nvPr/>
        </p:nvCxnSpPr>
        <p:spPr>
          <a:xfrm flipH="1">
            <a:off x="2990215" y="3185160"/>
            <a:ext cx="404495" cy="560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5"/>
            <a:endCxn id="8" idx="1"/>
          </p:cNvCxnSpPr>
          <p:nvPr/>
        </p:nvCxnSpPr>
        <p:spPr>
          <a:xfrm>
            <a:off x="3649345" y="3185160"/>
            <a:ext cx="320675" cy="560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20080" y="1864995"/>
            <a:ext cx="3422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情况</a:t>
            </a:r>
            <a:r>
              <a:rPr lang="en-US" altLang="zh-CN"/>
              <a:t>I  X</a:t>
            </a:r>
            <a:r>
              <a:rPr lang="zh-CN" altLang="en-US">
                <a:ea typeface="宋体" panose="02010600030101010101" pitchFamily="2" charset="-122"/>
              </a:rPr>
              <a:t>节点是根节点；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解决：修改节点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颜色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情况</a:t>
            </a:r>
            <a:r>
              <a:rPr lang="en-US" altLang="zh-CN">
                <a:ea typeface="宋体" panose="02010600030101010101" pitchFamily="2" charset="-122"/>
              </a:rPr>
              <a:t>II  X</a:t>
            </a:r>
            <a:r>
              <a:rPr lang="zh-CN" altLang="en-US">
                <a:ea typeface="宋体" panose="02010600030101010101" pitchFamily="2" charset="-122"/>
              </a:rPr>
              <a:t>节点插入后，其父亲为黑色；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解决：满足性质，不用改动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593715" y="114300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92190" y="1143000"/>
            <a:ext cx="167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- </a:t>
            </a:r>
            <a:r>
              <a:rPr lang="zh-CN" altLang="en-US">
                <a:ea typeface="宋体" panose="02010600030101010101" pitchFamily="2" charset="-122"/>
              </a:rPr>
              <a:t>待插入节点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10" grpId="0"/>
      <p:bldP spid="4" grpId="1"/>
      <p:bldP spid="7" grpId="1" animBg="1"/>
      <p:bldP spid="8" grpId="0" bldLvl="0" animBg="1"/>
      <p:bldP spid="9" grpId="0" bldLvl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85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红黑树的插入</a:t>
            </a:r>
            <a:endParaRPr lang="en-US" altLang="zh-CN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370" y="975995"/>
            <a:ext cx="620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情况</a:t>
            </a:r>
            <a:r>
              <a:rPr lang="en-US" altLang="zh-CN">
                <a:ea typeface="宋体" panose="02010600030101010101" pitchFamily="2" charset="-122"/>
              </a:rPr>
              <a:t>III </a:t>
            </a:r>
            <a:r>
              <a:rPr lang="zh-CN" altLang="en-US">
                <a:ea typeface="宋体" panose="02010600030101010101" pitchFamily="2" charset="-122"/>
              </a:rPr>
              <a:t>插入节点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后，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的父亲节点为红色，叔叔也为红色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00495" y="105664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98970" y="1056640"/>
            <a:ext cx="167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- </a:t>
            </a:r>
            <a:r>
              <a:rPr lang="zh-CN" altLang="en-US">
                <a:ea typeface="宋体" panose="02010600030101010101" pitchFamily="2" charset="-122"/>
              </a:rPr>
              <a:t>待插入节点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61235" y="235267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70045" y="235013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35960" y="168973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stCxn id="9" idx="3"/>
            <a:endCxn id="6" idx="7"/>
          </p:cNvCxnSpPr>
          <p:nvPr/>
        </p:nvCxnSpPr>
        <p:spPr>
          <a:xfrm flipH="1">
            <a:off x="2568575" y="1997075"/>
            <a:ext cx="720090" cy="40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5"/>
            <a:endCxn id="8" idx="1"/>
          </p:cNvCxnSpPr>
          <p:nvPr/>
        </p:nvCxnSpPr>
        <p:spPr>
          <a:xfrm>
            <a:off x="3543300" y="1997075"/>
            <a:ext cx="679450" cy="40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202305" y="310515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6" idx="5"/>
            <a:endCxn id="28" idx="1"/>
          </p:cNvCxnSpPr>
          <p:nvPr/>
        </p:nvCxnSpPr>
        <p:spPr>
          <a:xfrm>
            <a:off x="2568575" y="2660015"/>
            <a:ext cx="686435" cy="49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235960" y="168973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61235" y="235267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70045" y="235013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4295" y="2147570"/>
            <a:ext cx="36734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插入</a:t>
            </a:r>
            <a:r>
              <a:rPr lang="en-US" altLang="zh-CN"/>
              <a:t>x</a:t>
            </a:r>
            <a:r>
              <a:rPr lang="zh-CN" altLang="en-US">
                <a:ea typeface="宋体" panose="02010600030101010101" pitchFamily="2" charset="-122"/>
              </a:rPr>
              <a:t>节点后，如果其父亲和叔叔节点都为红色；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解决：将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的父亲和叔叔的节点着色为黑色，将其祖父节点着色为红色，最后将祖父节点着色为黑色以达到平衡。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02305" y="310515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6" grpId="0" animBg="1"/>
      <p:bldP spid="8" grpId="0" animBg="1"/>
      <p:bldP spid="3" grpId="0" bldLvl="0" animBg="1"/>
      <p:bldP spid="5" grpId="0" bldLvl="0" animBg="1"/>
      <p:bldP spid="9" grpId="0" animBg="1"/>
      <p:bldP spid="2" grpId="0" bldLvl="0" animBg="1"/>
      <p:bldP spid="2" grpId="1" bldLvl="0" animBg="1"/>
      <p:bldP spid="9" grpId="1" animBg="1"/>
      <p:bldP spid="7" grpId="0"/>
      <p:bldP spid="13" grpId="0" bldLvl="0" animBg="1"/>
      <p:bldP spid="28" grpId="1" animBg="1"/>
      <p:bldP spid="13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" y="72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红黑树的插入</a:t>
            </a:r>
            <a:endParaRPr lang="en-US" altLang="zh-CN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370" y="975995"/>
            <a:ext cx="620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情况</a:t>
            </a:r>
            <a:r>
              <a:rPr lang="en-US" altLang="zh-CN">
                <a:ea typeface="宋体" panose="02010600030101010101" pitchFamily="2" charset="-122"/>
              </a:rPr>
              <a:t>III </a:t>
            </a:r>
            <a:r>
              <a:rPr lang="zh-CN" altLang="en-US">
                <a:ea typeface="宋体" panose="02010600030101010101" pitchFamily="2" charset="-122"/>
              </a:rPr>
              <a:t>插入节点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后，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的父亲节点为红色，叔叔也为红色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00495" y="105664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98970" y="1056640"/>
            <a:ext cx="167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- </a:t>
            </a:r>
            <a:r>
              <a:rPr lang="zh-CN" altLang="en-US">
                <a:ea typeface="宋体" panose="02010600030101010101" pitchFamily="2" charset="-122"/>
              </a:rPr>
              <a:t>待插入节点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61235" y="235267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70045" y="235013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35960" y="168973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stCxn id="9" idx="3"/>
            <a:endCxn id="6" idx="7"/>
          </p:cNvCxnSpPr>
          <p:nvPr/>
        </p:nvCxnSpPr>
        <p:spPr>
          <a:xfrm flipH="1">
            <a:off x="2568575" y="1997075"/>
            <a:ext cx="720090" cy="40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5"/>
            <a:endCxn id="8" idx="1"/>
          </p:cNvCxnSpPr>
          <p:nvPr/>
        </p:nvCxnSpPr>
        <p:spPr>
          <a:xfrm>
            <a:off x="3543300" y="1997075"/>
            <a:ext cx="679450" cy="40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89480" y="387858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20670" y="309435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84630" y="309435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箭头连接符 16"/>
          <p:cNvCxnSpPr>
            <a:stCxn id="6" idx="3"/>
            <a:endCxn id="16" idx="7"/>
          </p:cNvCxnSpPr>
          <p:nvPr/>
        </p:nvCxnSpPr>
        <p:spPr>
          <a:xfrm flipH="1">
            <a:off x="1791970" y="2660015"/>
            <a:ext cx="521970" cy="48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5"/>
            <a:endCxn id="15" idx="1"/>
          </p:cNvCxnSpPr>
          <p:nvPr/>
        </p:nvCxnSpPr>
        <p:spPr>
          <a:xfrm>
            <a:off x="2568575" y="2660015"/>
            <a:ext cx="304800" cy="48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575685" y="309435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799330" y="309435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stCxn id="8" idx="3"/>
            <a:endCxn id="21" idx="0"/>
          </p:cNvCxnSpPr>
          <p:nvPr/>
        </p:nvCxnSpPr>
        <p:spPr>
          <a:xfrm flipH="1">
            <a:off x="3756025" y="2657475"/>
            <a:ext cx="466725" cy="436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5"/>
            <a:endCxn id="22" idx="1"/>
          </p:cNvCxnSpPr>
          <p:nvPr/>
        </p:nvCxnSpPr>
        <p:spPr>
          <a:xfrm>
            <a:off x="4477385" y="2657475"/>
            <a:ext cx="374650" cy="48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379470" y="387858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箭头连接符 25"/>
          <p:cNvCxnSpPr>
            <a:stCxn id="15" idx="3"/>
            <a:endCxn id="14" idx="7"/>
          </p:cNvCxnSpPr>
          <p:nvPr/>
        </p:nvCxnSpPr>
        <p:spPr>
          <a:xfrm flipH="1">
            <a:off x="2496820" y="3401695"/>
            <a:ext cx="376555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5"/>
            <a:endCxn id="25" idx="1"/>
          </p:cNvCxnSpPr>
          <p:nvPr/>
        </p:nvCxnSpPr>
        <p:spPr>
          <a:xfrm>
            <a:off x="3128010" y="3401695"/>
            <a:ext cx="304165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556385" y="465010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14" idx="3"/>
            <a:endCxn id="28" idx="7"/>
          </p:cNvCxnSpPr>
          <p:nvPr/>
        </p:nvCxnSpPr>
        <p:spPr>
          <a:xfrm flipH="1">
            <a:off x="1863725" y="4185920"/>
            <a:ext cx="378460" cy="51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337810" y="2120900"/>
            <a:ext cx="36734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插入</a:t>
            </a:r>
            <a:r>
              <a:rPr lang="en-US" altLang="zh-CN"/>
              <a:t>x</a:t>
            </a:r>
            <a:r>
              <a:rPr lang="zh-CN" altLang="en-US">
                <a:ea typeface="宋体" panose="02010600030101010101" pitchFamily="2" charset="-122"/>
              </a:rPr>
              <a:t>节点后，如果其父亲和叔叔节点都为红色；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解决：将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的父亲和叔叔的节点着色为黑色，将其祖父节点着色为红色，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</a:rPr>
              <a:t>将祖父节点作为新节点</a:t>
            </a:r>
            <a:r>
              <a:rPr lang="zh-CN" altLang="en-US">
                <a:ea typeface="宋体" panose="02010600030101010101" pitchFamily="2" charset="-122"/>
              </a:rPr>
              <a:t>继续向上平衡。此情况最后将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节点着色为黑色以此平衡</a:t>
            </a:r>
            <a:r>
              <a:rPr lang="en-US" altLang="zh-CN">
                <a:ea typeface="宋体" panose="02010600030101010101" pitchFamily="2" charset="-122"/>
              </a:rPr>
              <a:t>BR-Tree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189480" y="3878580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79470" y="3878580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20670" y="309435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556385" y="465010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20670" y="309435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261235" y="235013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170045" y="235013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235960" y="168973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 animBg="1"/>
      <p:bldP spid="25" grpId="0" animBg="1"/>
      <p:bldP spid="31" grpId="0" bldLvl="0" animBg="1"/>
      <p:bldP spid="32" grpId="0" bldLvl="0" animBg="1"/>
      <p:bldP spid="15" grpId="0" animBg="1"/>
      <p:bldP spid="33" grpId="0" bldLvl="0" animBg="1"/>
      <p:bldP spid="28" grpId="1" animBg="1"/>
      <p:bldP spid="34" grpId="0" bldLvl="0" animBg="1"/>
      <p:bldP spid="33" grpId="1" animBg="1"/>
      <p:bldP spid="35" grpId="0" bldLvl="0" animBg="1"/>
      <p:bldP spid="6" grpId="0" animBg="1"/>
      <p:bldP spid="8" grpId="0" animBg="1"/>
      <p:bldP spid="36" grpId="0" bldLvl="0" animBg="1"/>
      <p:bldP spid="37" grpId="0" bldLvl="0" animBg="1"/>
      <p:bldP spid="9" grpId="0" animBg="1"/>
      <p:bldP spid="39" grpId="0" bldLvl="0" animBg="1"/>
      <p:bldP spid="39" grpId="1" bldLvl="0" animBg="1"/>
      <p:bldP spid="9" grpId="1" animBg="1"/>
      <p:bldP spid="33" grpId="2" animBg="1"/>
      <p:bldP spid="35" grpId="1" bldLvl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91440" y="360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808080"/>
                </a:solidFill>
                <a:latin typeface="Calibri"/>
                <a:ea typeface="微软雅黑"/>
              </a:rPr>
              <a:t>目录</a:t>
            </a:r>
            <a:endParaRPr lang="en-US" sz="2000">
              <a:solidFill>
                <a:srgbClr val="808080"/>
              </a:solidFill>
              <a:latin typeface="Calibri"/>
              <a:ea typeface="微软雅黑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57835" y="1052555"/>
            <a:ext cx="8229240" cy="427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宋体" panose="02010600030101010101" pitchFamily="2" charset="-122"/>
              </a:rPr>
              <a:t>HashMap 1.7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宋体" panose="02010600030101010101" pitchFamily="2" charset="-122"/>
              </a:rPr>
              <a:t>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宋体" panose="02010600030101010101" pitchFamily="2" charset="-122"/>
              </a:rPr>
              <a:t>1.8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宋体" panose="02010600030101010101" pitchFamily="2" charset="-122"/>
              </a:rPr>
              <a:t>的对比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宋体" panose="02010600030101010101" pitchFamily="2" charset="-122"/>
              </a:rPr>
              <a:t>hashMap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宋体" panose="02010600030101010101" pitchFamily="2" charset="-122"/>
              </a:rPr>
              <a:t>的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宋体" panose="02010600030101010101" pitchFamily="2" charset="-122"/>
              </a:rPr>
              <a:t>resize  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宋体" panose="02010600030101010101" pitchFamily="2" charset="-122"/>
              </a:rPr>
              <a:t>二叉查找树 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宋体" panose="02010600030101010101" pitchFamily="2" charset="-122"/>
              </a:rPr>
              <a:t>&amp; AVL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宋体" panose="02010600030101010101" pitchFamily="2" charset="-122"/>
              </a:rPr>
              <a:t>树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宋体" panose="02010600030101010101" pitchFamily="2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宋体" panose="02010600030101010101" pitchFamily="2" charset="-122"/>
              </a:rPr>
              <a:t>梗概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zh-CN" altLang="en-US" sz="20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微软雅黑"/>
                <a:sym typeface="+mn-ea"/>
              </a:rPr>
              <a:t>红黑树</a:t>
            </a:r>
            <a:endParaRPr lang="zh-CN" altLang="en-US" sz="20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  <a:ea typeface="宋体" panose="02010600030101010101" pitchFamily="2" charset="-122"/>
              <a:cs typeface="微软雅黑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endParaRPr lang="en-US" altLang="zh-CN" sz="20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  <a:ea typeface="宋体" panose="02010600030101010101" pitchFamily="2" charset="-122"/>
              <a:cs typeface="微软雅黑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zh-CN" altLang="en-US" sz="20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微软雅黑"/>
                <a:cs typeface="微软雅黑"/>
                <a:sym typeface="+mn-ea"/>
              </a:rPr>
              <a:t>红黑树的应用</a:t>
            </a:r>
            <a:endParaRPr lang="zh-CN" altLang="en-US" sz="20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  <a:ea typeface="微软雅黑"/>
              <a:cs typeface="微软雅黑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微软雅黑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85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红黑树的插入</a:t>
            </a:r>
            <a:endParaRPr lang="en-US" altLang="zh-CN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1955" y="5328920"/>
            <a:ext cx="718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情况</a:t>
            </a:r>
            <a:r>
              <a:rPr lang="en-US" altLang="zh-CN">
                <a:ea typeface="宋体" panose="02010600030101010101" pitchFamily="2" charset="-122"/>
              </a:rPr>
              <a:t>IV </a:t>
            </a:r>
            <a:r>
              <a:rPr lang="zh-CN" altLang="en-US">
                <a:ea typeface="宋体" panose="02010600030101010101" pitchFamily="2" charset="-122"/>
              </a:rPr>
              <a:t>插入节点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后，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的父亲节点为红色，叔叔为黑色，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为右孩子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226300" y="98425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57440" y="984250"/>
            <a:ext cx="168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待插入节点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78860" y="1352550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24380" y="2650490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92120" y="2650490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19295" y="2021840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07615" y="202184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2814955" y="1659890"/>
            <a:ext cx="816610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5"/>
            <a:endCxn id="8" idx="1"/>
          </p:cNvCxnSpPr>
          <p:nvPr/>
        </p:nvCxnSpPr>
        <p:spPr>
          <a:xfrm>
            <a:off x="3886200" y="1659890"/>
            <a:ext cx="685800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  <a:endCxn id="6" idx="7"/>
          </p:cNvCxnSpPr>
          <p:nvPr/>
        </p:nvCxnSpPr>
        <p:spPr>
          <a:xfrm flipH="1">
            <a:off x="2331720" y="2329180"/>
            <a:ext cx="22860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5"/>
            <a:endCxn id="7" idx="1"/>
          </p:cNvCxnSpPr>
          <p:nvPr/>
        </p:nvCxnSpPr>
        <p:spPr>
          <a:xfrm>
            <a:off x="2814955" y="2329180"/>
            <a:ext cx="22987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352165" y="337629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632075" y="337629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7" idx="3"/>
            <a:endCxn id="24" idx="0"/>
          </p:cNvCxnSpPr>
          <p:nvPr/>
        </p:nvCxnSpPr>
        <p:spPr>
          <a:xfrm flipH="1">
            <a:off x="2812415" y="2957830"/>
            <a:ext cx="232410" cy="418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5"/>
            <a:endCxn id="23" idx="0"/>
          </p:cNvCxnSpPr>
          <p:nvPr/>
        </p:nvCxnSpPr>
        <p:spPr>
          <a:xfrm>
            <a:off x="3299460" y="2957830"/>
            <a:ext cx="233045" cy="418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690620" y="410527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直接箭头连接符 33"/>
          <p:cNvCxnSpPr>
            <a:stCxn id="23" idx="5"/>
            <a:endCxn id="33" idx="0"/>
          </p:cNvCxnSpPr>
          <p:nvPr/>
        </p:nvCxnSpPr>
        <p:spPr>
          <a:xfrm>
            <a:off x="3659505" y="3683635"/>
            <a:ext cx="211455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632075" y="337629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352165" y="337629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992120" y="265049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12210" y="410527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992120" y="265049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23" grpId="0" animBg="1"/>
      <p:bldP spid="24" grpId="0" animBg="1"/>
      <p:bldP spid="7" grpId="0" animBg="1"/>
      <p:bldP spid="37" grpId="0" bldLvl="0" animBg="1"/>
      <p:bldP spid="36" grpId="0" bldLvl="0" animBg="1"/>
      <p:bldP spid="35" grpId="0" bldLvl="0" animBg="1"/>
      <p:bldP spid="38" grpId="0" bldLvl="0" animBg="1"/>
      <p:bldP spid="39" grpId="0" bldLvl="0" animBg="1"/>
      <p:bldP spid="33" grpId="1" animBg="1"/>
      <p:bldP spid="38" grpId="1" bldLvl="0" animBg="1"/>
      <p:bldP spid="37" grpId="1" animBg="1"/>
      <p:bldP spid="39" grpId="1" bldLvl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" y="85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红黑树的插入</a:t>
            </a:r>
            <a:endParaRPr lang="en-US" altLang="zh-CN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370" y="975995"/>
            <a:ext cx="718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情况</a:t>
            </a:r>
            <a:r>
              <a:rPr lang="en-US" altLang="zh-CN">
                <a:ea typeface="宋体" panose="02010600030101010101" pitchFamily="2" charset="-122"/>
              </a:rPr>
              <a:t>IV </a:t>
            </a:r>
            <a:r>
              <a:rPr lang="zh-CN" altLang="en-US">
                <a:ea typeface="宋体" panose="02010600030101010101" pitchFamily="2" charset="-122"/>
              </a:rPr>
              <a:t>插入节点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后，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的父亲节点为红色，叔叔为黑色，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为右孩子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226300" y="98425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57440" y="984250"/>
            <a:ext cx="168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待插入节点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78860" y="1352550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24380" y="2650490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92120" y="265049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19295" y="2021840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07615" y="202184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2814955" y="1659890"/>
            <a:ext cx="816610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5"/>
            <a:endCxn id="8" idx="1"/>
          </p:cNvCxnSpPr>
          <p:nvPr/>
        </p:nvCxnSpPr>
        <p:spPr>
          <a:xfrm>
            <a:off x="3886200" y="1659890"/>
            <a:ext cx="685800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  <a:endCxn id="6" idx="7"/>
          </p:cNvCxnSpPr>
          <p:nvPr/>
        </p:nvCxnSpPr>
        <p:spPr>
          <a:xfrm flipH="1">
            <a:off x="2331720" y="2329180"/>
            <a:ext cx="22860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5"/>
            <a:endCxn id="7" idx="1"/>
          </p:cNvCxnSpPr>
          <p:nvPr/>
        </p:nvCxnSpPr>
        <p:spPr>
          <a:xfrm>
            <a:off x="2814955" y="2329180"/>
            <a:ext cx="22987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352165" y="337629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632075" y="337629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7" idx="3"/>
            <a:endCxn id="24" idx="0"/>
          </p:cNvCxnSpPr>
          <p:nvPr/>
        </p:nvCxnSpPr>
        <p:spPr>
          <a:xfrm flipH="1">
            <a:off x="2812415" y="2957830"/>
            <a:ext cx="232410" cy="418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5"/>
            <a:endCxn id="23" idx="0"/>
          </p:cNvCxnSpPr>
          <p:nvPr/>
        </p:nvCxnSpPr>
        <p:spPr>
          <a:xfrm>
            <a:off x="3299460" y="2957830"/>
            <a:ext cx="233045" cy="418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5"/>
            <a:endCxn id="38" idx="1"/>
          </p:cNvCxnSpPr>
          <p:nvPr/>
        </p:nvCxnSpPr>
        <p:spPr>
          <a:xfrm>
            <a:off x="3659505" y="3683635"/>
            <a:ext cx="21717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823970" y="410527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椭圆 1"/>
          <p:cNvSpPr/>
          <p:nvPr/>
        </p:nvSpPr>
        <p:spPr>
          <a:xfrm>
            <a:off x="2992120" y="265049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2507615" y="202184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07615" y="202184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24380" y="265049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64335" y="337629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452370" y="337629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992120" y="2650490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95675" y="337629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接箭头连接符 21"/>
          <p:cNvCxnSpPr>
            <a:stCxn id="12" idx="5"/>
            <a:endCxn id="20" idx="1"/>
          </p:cNvCxnSpPr>
          <p:nvPr/>
        </p:nvCxnSpPr>
        <p:spPr>
          <a:xfrm>
            <a:off x="2814955" y="2329180"/>
            <a:ext cx="22987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5"/>
            <a:endCxn id="21" idx="1"/>
          </p:cNvCxnSpPr>
          <p:nvPr/>
        </p:nvCxnSpPr>
        <p:spPr>
          <a:xfrm>
            <a:off x="3299460" y="2957830"/>
            <a:ext cx="248920" cy="47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3"/>
            <a:endCxn id="13" idx="7"/>
          </p:cNvCxnSpPr>
          <p:nvPr/>
        </p:nvCxnSpPr>
        <p:spPr>
          <a:xfrm flipH="1">
            <a:off x="2331720" y="2329180"/>
            <a:ext cx="22860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5"/>
            <a:endCxn id="17" idx="1"/>
          </p:cNvCxnSpPr>
          <p:nvPr/>
        </p:nvCxnSpPr>
        <p:spPr>
          <a:xfrm>
            <a:off x="2331720" y="2957830"/>
            <a:ext cx="173355" cy="47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3"/>
            <a:endCxn id="15" idx="0"/>
          </p:cNvCxnSpPr>
          <p:nvPr/>
        </p:nvCxnSpPr>
        <p:spPr>
          <a:xfrm flipH="1">
            <a:off x="1844675" y="2957830"/>
            <a:ext cx="232410" cy="418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79390" y="1977390"/>
            <a:ext cx="34918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ea typeface="宋体" panose="02010600030101010101" pitchFamily="2" charset="-122"/>
              </a:rPr>
              <a:t>总结：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插入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后，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的父亲为红色，叔叔为黑色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zh-CN">
                <a:ea typeface="宋体" panose="02010600030101010101" pitchFamily="2" charset="-122"/>
              </a:rPr>
              <a:t>或者没叔叔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且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为右儿子；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解决：以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的父亲节点为支点进行左旋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bldLvl="0" animBg="1"/>
      <p:bldP spid="9" grpId="0" animBg="1"/>
      <p:bldP spid="3" grpId="0" bldLvl="0" animBg="1"/>
      <p:bldP spid="3" grpId="1" animBg="1"/>
      <p:bldP spid="6" grpId="0" animBg="1"/>
      <p:bldP spid="24" grpId="0" animBg="1"/>
      <p:bldP spid="2" grpId="1" animBg="1"/>
      <p:bldP spid="23" grpId="0" animBg="1"/>
      <p:bldP spid="38" grpId="0" bldLvl="0" animBg="1"/>
      <p:bldP spid="12" grpId="0" bldLvl="0" animBg="1"/>
      <p:bldP spid="13" grpId="0" bldLvl="0" animBg="1"/>
      <p:bldP spid="15" grpId="0" bldLvl="0" animBg="1"/>
      <p:bldP spid="17" grpId="0" bldLvl="0" animBg="1"/>
      <p:bldP spid="20" grpId="0" bldLvl="0" animBg="1"/>
      <p:bldP spid="21" grpId="0" bldLvl="0" animBg="1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72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红黑树的插入</a:t>
            </a:r>
            <a:endParaRPr lang="en-US" altLang="zh-CN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370" y="975995"/>
            <a:ext cx="620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情况</a:t>
            </a:r>
            <a:r>
              <a:rPr lang="en-US" altLang="zh-CN">
                <a:ea typeface="宋体" panose="02010600030101010101" pitchFamily="2" charset="-122"/>
              </a:rPr>
              <a:t>V </a:t>
            </a:r>
            <a:r>
              <a:rPr lang="zh-CN" altLang="en-US">
                <a:ea typeface="宋体" panose="02010600030101010101" pitchFamily="2" charset="-122"/>
              </a:rPr>
              <a:t>插入节点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后，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的父亲节点为红色，叔叔为黑色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579370" y="188150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19805" y="255079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stCxn id="2" idx="3"/>
            <a:endCxn id="12" idx="7"/>
          </p:cNvCxnSpPr>
          <p:nvPr/>
        </p:nvCxnSpPr>
        <p:spPr>
          <a:xfrm flipH="1">
            <a:off x="1815465" y="2188845"/>
            <a:ext cx="816610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5"/>
            <a:endCxn id="8" idx="1"/>
          </p:cNvCxnSpPr>
          <p:nvPr/>
        </p:nvCxnSpPr>
        <p:spPr>
          <a:xfrm>
            <a:off x="2886710" y="2188845"/>
            <a:ext cx="685800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508125" y="255079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24890" y="317944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3090" y="3905250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89075" y="3905250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92630" y="317944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424430" y="390525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接箭头连接符 21"/>
          <p:cNvCxnSpPr>
            <a:stCxn id="12" idx="5"/>
            <a:endCxn id="20" idx="1"/>
          </p:cNvCxnSpPr>
          <p:nvPr/>
        </p:nvCxnSpPr>
        <p:spPr>
          <a:xfrm>
            <a:off x="1815465" y="2858135"/>
            <a:ext cx="22987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5"/>
            <a:endCxn id="21" idx="1"/>
          </p:cNvCxnSpPr>
          <p:nvPr/>
        </p:nvCxnSpPr>
        <p:spPr>
          <a:xfrm>
            <a:off x="2299970" y="3486785"/>
            <a:ext cx="177165" cy="47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3"/>
            <a:endCxn id="13" idx="7"/>
          </p:cNvCxnSpPr>
          <p:nvPr/>
        </p:nvCxnSpPr>
        <p:spPr>
          <a:xfrm flipH="1">
            <a:off x="1332230" y="2858135"/>
            <a:ext cx="22860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5"/>
            <a:endCxn id="17" idx="1"/>
          </p:cNvCxnSpPr>
          <p:nvPr/>
        </p:nvCxnSpPr>
        <p:spPr>
          <a:xfrm>
            <a:off x="1332230" y="3486785"/>
            <a:ext cx="209550" cy="47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3"/>
            <a:endCxn id="15" idx="7"/>
          </p:cNvCxnSpPr>
          <p:nvPr/>
        </p:nvCxnSpPr>
        <p:spPr>
          <a:xfrm flipH="1">
            <a:off x="900430" y="3486785"/>
            <a:ext cx="177165" cy="47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508125" y="255079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79370" y="188150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69510" y="2089785"/>
            <a:ext cx="34918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ea typeface="宋体" panose="02010600030101010101" pitchFamily="2" charset="-122"/>
              </a:rPr>
              <a:t>总结：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插入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后，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的父亲为红色，叔叔为黑色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zh-CN">
                <a:ea typeface="宋体" panose="02010600030101010101" pitchFamily="2" charset="-122"/>
              </a:rPr>
              <a:t>或者没叔叔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且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为左儿子；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解决：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的父亲着色为黑色，祖父着色为红色，以祖父为支点进行右旋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19805" y="255079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79370" y="188150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08125" y="255079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/>
          <p:cNvCxnSpPr>
            <a:stCxn id="9" idx="3"/>
            <a:endCxn id="14" idx="7"/>
          </p:cNvCxnSpPr>
          <p:nvPr/>
        </p:nvCxnSpPr>
        <p:spPr>
          <a:xfrm flipH="1">
            <a:off x="1815465" y="2188845"/>
            <a:ext cx="816610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5"/>
            <a:endCxn id="7" idx="1"/>
          </p:cNvCxnSpPr>
          <p:nvPr/>
        </p:nvCxnSpPr>
        <p:spPr>
          <a:xfrm>
            <a:off x="2886710" y="2188845"/>
            <a:ext cx="685800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024890" y="317944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992630" y="317944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直接箭头连接符 23"/>
          <p:cNvCxnSpPr>
            <a:stCxn id="14" idx="3"/>
            <a:endCxn id="19" idx="7"/>
          </p:cNvCxnSpPr>
          <p:nvPr/>
        </p:nvCxnSpPr>
        <p:spPr>
          <a:xfrm flipH="1">
            <a:off x="1332230" y="2858135"/>
            <a:ext cx="22860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5"/>
            <a:endCxn id="23" idx="1"/>
          </p:cNvCxnSpPr>
          <p:nvPr/>
        </p:nvCxnSpPr>
        <p:spPr>
          <a:xfrm>
            <a:off x="1815465" y="2858135"/>
            <a:ext cx="22987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030220" y="317944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06165" y="3905250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966210" y="3179445"/>
            <a:ext cx="360045" cy="3600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直接箭头连接符 34"/>
          <p:cNvCxnSpPr>
            <a:stCxn id="7" idx="5"/>
            <a:endCxn id="34" idx="1"/>
          </p:cNvCxnSpPr>
          <p:nvPr/>
        </p:nvCxnSpPr>
        <p:spPr>
          <a:xfrm>
            <a:off x="3827145" y="2858135"/>
            <a:ext cx="19177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5"/>
            <a:endCxn id="33" idx="1"/>
          </p:cNvCxnSpPr>
          <p:nvPr/>
        </p:nvCxnSpPr>
        <p:spPr>
          <a:xfrm>
            <a:off x="3337560" y="3486785"/>
            <a:ext cx="321310" cy="47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  <a:endCxn id="32" idx="7"/>
          </p:cNvCxnSpPr>
          <p:nvPr/>
        </p:nvCxnSpPr>
        <p:spPr>
          <a:xfrm flipH="1">
            <a:off x="3337560" y="2858135"/>
            <a:ext cx="23495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508125" y="2550795"/>
            <a:ext cx="360045" cy="36004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3" grpId="0" bldLvl="0" animBg="1"/>
      <p:bldP spid="2" grpId="0" bldLvl="0" animBg="1"/>
      <p:bldP spid="6" grpId="0" bldLvl="0" animBg="1"/>
      <p:bldP spid="6" grpId="1" bldLvl="0" animBg="1"/>
      <p:bldP spid="8" grpId="0" bldLvl="0" animBg="1"/>
      <p:bldP spid="3" grpId="1" bldLvl="0" animBg="1"/>
      <p:bldP spid="20" grpId="0" bldLvl="0" animBg="1"/>
      <p:bldP spid="13" grpId="0" bldLvl="0" animBg="1"/>
      <p:bldP spid="15" grpId="0" bldLvl="0" animBg="1"/>
      <p:bldP spid="17" grpId="0" bldLvl="0" animBg="1"/>
      <p:bldP spid="21" grpId="0" bldLvl="0" animBg="1"/>
      <p:bldP spid="9" grpId="0" bldLvl="0" animBg="1"/>
      <p:bldP spid="7" grpId="0" bldLvl="0" animBg="1"/>
      <p:bldP spid="32" grpId="0" bldLvl="0" animBg="1"/>
      <p:bldP spid="14" grpId="0" bldLvl="0" animBg="1"/>
      <p:bldP spid="19" grpId="0" bldLvl="0" animBg="1"/>
      <p:bldP spid="23" grpId="0" bldLvl="0" animBg="1"/>
      <p:bldP spid="34" grpId="0" bldLvl="0" animBg="1"/>
      <p:bldP spid="33" grpId="0" bldLvl="0" animBg="1"/>
      <p:bldP spid="14" grpId="1" animBg="1"/>
      <p:bldP spid="39" grpId="0" bldLvl="0" animBg="1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" y="85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总结</a:t>
            </a:r>
            <a:endParaRPr lang="zh-CN" altLang="en-US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1312545"/>
            <a:ext cx="81375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AVL</a:t>
            </a:r>
            <a:r>
              <a:rPr lang="zh-CN" altLang="en-US">
                <a:ea typeface="宋体" panose="02010600030101010101" pitchFamily="2" charset="-122"/>
              </a:rPr>
              <a:t>树 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查询更稳定，但是插入和删除时引起树的不平衡时，最坏情况下，AVL需要维护从被删node到root这条路径上所有node的平衡性，因此需要旋转的量级O(logN)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RB</a:t>
            </a:r>
            <a:r>
              <a:rPr lang="zh-CN" altLang="en-US">
                <a:ea typeface="宋体" panose="02010600030101010101" pitchFamily="2" charset="-122"/>
              </a:rPr>
              <a:t>树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插入，删除，查询的时间复杂度基本为</a:t>
            </a:r>
            <a:r>
              <a:rPr lang="en-US" altLang="zh-CN">
                <a:ea typeface="宋体" panose="02010600030101010101" pitchFamily="2" charset="-122"/>
              </a:rPr>
              <a:t>logn </a:t>
            </a:r>
            <a:r>
              <a:rPr lang="zh-CN" altLang="en-US">
                <a:ea typeface="宋体" panose="02010600030101010101" pitchFamily="2" charset="-122"/>
              </a:rPr>
              <a:t>插入和删除最多旋转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次（有时改变节点颜色便可使树平衡）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6187320" y="6401160"/>
            <a:ext cx="2133360" cy="274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463E622-E2F5-4A7B-9351-697AD3205B84}" type="slidenum">
              <a:rPr lang="en-US" sz="1200">
                <a:solidFill>
                  <a:srgbClr val="898989"/>
                </a:solidFill>
                <a:latin typeface="Arial" panose="020B0604020202020204"/>
                <a:ea typeface="微软雅黑"/>
              </a:rPr>
            </a:fld>
            <a:endParaRPr lang="en-US" sz="1200">
              <a:solidFill>
                <a:srgbClr val="898989"/>
              </a:solidFill>
              <a:latin typeface="Arial" panose="020B0604020202020204"/>
              <a:ea typeface="微软雅黑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91440" y="360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参考文献</a:t>
            </a:r>
            <a:endParaRPr lang="zh-CN" altLang="en-US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925" y="1087755"/>
            <a:ext cx="7905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https://www.zhihu.com/question/22774822/answer/46376239（红黑树插入）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https://www.cnblogs.com/MrListening/p/5788842.html?hmsr=toutiao.io&amp;utm_medium=toutiao.io&amp;utm_source=toutiao.io(AVL</a:t>
            </a:r>
            <a:r>
              <a:rPr lang="zh-CN" altLang="zh-CN">
                <a:ea typeface="宋体" panose="02010600030101010101" pitchFamily="2" charset="-122"/>
              </a:rPr>
              <a:t>树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91440" y="360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回顾 </a:t>
            </a:r>
            <a:r>
              <a:rPr lang="en-US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- java hashMap</a:t>
            </a: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的原理</a:t>
            </a:r>
            <a:endParaRPr lang="en-US" altLang="zh-CN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895" y="1062990"/>
            <a:ext cx="21183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JDK1.7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3895" y="1988820"/>
            <a:ext cx="504190" cy="618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895" y="2607310"/>
            <a:ext cx="504190" cy="618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895" y="3225800"/>
            <a:ext cx="504190" cy="618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895" y="3844290"/>
            <a:ext cx="504190" cy="618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895" y="4462780"/>
            <a:ext cx="504190" cy="618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895" y="5081270"/>
            <a:ext cx="504190" cy="618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63065" y="2117090"/>
            <a:ext cx="645795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08860" y="2117090"/>
            <a:ext cx="318135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89605" y="2117090"/>
            <a:ext cx="645795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Entry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35400" y="2117090"/>
            <a:ext cx="318135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92015" y="2117090"/>
            <a:ext cx="645795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Entry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63065" y="3354070"/>
            <a:ext cx="645795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Entry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08860" y="3354070"/>
            <a:ext cx="318135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89605" y="3354070"/>
            <a:ext cx="645795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Entry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接箭头连接符 30"/>
          <p:cNvCxnSpPr>
            <a:stCxn id="5" idx="3"/>
            <a:endCxn id="15" idx="1"/>
          </p:cNvCxnSpPr>
          <p:nvPr/>
        </p:nvCxnSpPr>
        <p:spPr>
          <a:xfrm>
            <a:off x="1188085" y="2298065"/>
            <a:ext cx="474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3" idx="1"/>
          </p:cNvCxnSpPr>
          <p:nvPr/>
        </p:nvCxnSpPr>
        <p:spPr>
          <a:xfrm>
            <a:off x="2483485" y="2276475"/>
            <a:ext cx="706120" cy="2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5" idx="1"/>
          </p:cNvCxnSpPr>
          <p:nvPr/>
        </p:nvCxnSpPr>
        <p:spPr>
          <a:xfrm>
            <a:off x="3996055" y="2276475"/>
            <a:ext cx="695960" cy="2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3"/>
            <a:endCxn id="27" idx="1"/>
          </p:cNvCxnSpPr>
          <p:nvPr/>
        </p:nvCxnSpPr>
        <p:spPr>
          <a:xfrm>
            <a:off x="1188085" y="3535045"/>
            <a:ext cx="474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9" idx="1"/>
          </p:cNvCxnSpPr>
          <p:nvPr/>
        </p:nvCxnSpPr>
        <p:spPr>
          <a:xfrm>
            <a:off x="2483485" y="3500755"/>
            <a:ext cx="706120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5315" y="1507490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ea typeface="宋体" panose="02010600030101010101" pitchFamily="2" charset="-122"/>
              </a:rPr>
              <a:t>数组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7205" y="1507490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ea typeface="宋体" panose="02010600030101010101" pitchFamily="2" charset="-122"/>
              </a:rPr>
              <a:t>链表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" y="635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91440" y="360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回顾 </a:t>
            </a:r>
            <a:r>
              <a:rPr lang="en-US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- java hashMap</a:t>
            </a: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的原理</a:t>
            </a:r>
            <a:endParaRPr lang="en-US" altLang="zh-CN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895" y="1988820"/>
            <a:ext cx="504190" cy="618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895" y="2607310"/>
            <a:ext cx="504190" cy="618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895" y="3225800"/>
            <a:ext cx="504190" cy="618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895" y="3844290"/>
            <a:ext cx="504190" cy="618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895" y="4462780"/>
            <a:ext cx="504190" cy="618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895" y="5081270"/>
            <a:ext cx="504190" cy="618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63065" y="2117090"/>
            <a:ext cx="645795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08860" y="2117090"/>
            <a:ext cx="318135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89605" y="2117090"/>
            <a:ext cx="645795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Entry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35400" y="2117090"/>
            <a:ext cx="318135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92015" y="2117090"/>
            <a:ext cx="645795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Entry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接箭头连接符 30"/>
          <p:cNvCxnSpPr>
            <a:stCxn id="5" idx="3"/>
            <a:endCxn id="15" idx="1"/>
          </p:cNvCxnSpPr>
          <p:nvPr/>
        </p:nvCxnSpPr>
        <p:spPr>
          <a:xfrm>
            <a:off x="1188085" y="2298065"/>
            <a:ext cx="474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3" idx="1"/>
          </p:cNvCxnSpPr>
          <p:nvPr/>
        </p:nvCxnSpPr>
        <p:spPr>
          <a:xfrm>
            <a:off x="2483485" y="2276475"/>
            <a:ext cx="706120" cy="2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5" idx="1"/>
          </p:cNvCxnSpPr>
          <p:nvPr/>
        </p:nvCxnSpPr>
        <p:spPr>
          <a:xfrm>
            <a:off x="3996055" y="2276475"/>
            <a:ext cx="695960" cy="2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297045" y="2936875"/>
            <a:ext cx="215900" cy="2171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76625" y="3426460"/>
            <a:ext cx="215900" cy="2171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88890" y="3426460"/>
            <a:ext cx="215900" cy="2171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94125" y="3937000"/>
            <a:ext cx="215900" cy="2171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33035" y="4462780"/>
            <a:ext cx="215900" cy="2171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75610" y="3937000"/>
            <a:ext cx="215900" cy="2171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99735" y="3937000"/>
            <a:ext cx="215900" cy="2171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584700" y="3937000"/>
            <a:ext cx="215900" cy="2171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38190" y="4462780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89605" y="4462780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69435" y="4462780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626995" y="4462780"/>
            <a:ext cx="215900" cy="2171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58590" y="4462780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267585" y="5005070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619500" y="4462780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801235" y="4462780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867660" y="5005070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531485" y="5005070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944745" y="5005070"/>
            <a:ext cx="215900" cy="217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直接连接符 48"/>
          <p:cNvCxnSpPr>
            <a:stCxn id="4" idx="3"/>
            <a:endCxn id="6" idx="7"/>
          </p:cNvCxnSpPr>
          <p:nvPr/>
        </p:nvCxnSpPr>
        <p:spPr>
          <a:xfrm flipH="1">
            <a:off x="3660775" y="3122295"/>
            <a:ext cx="668020" cy="33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" idx="5"/>
            <a:endCxn id="7" idx="1"/>
          </p:cNvCxnSpPr>
          <p:nvPr/>
        </p:nvCxnSpPr>
        <p:spPr>
          <a:xfrm>
            <a:off x="4481195" y="3122295"/>
            <a:ext cx="639445" cy="33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" idx="3"/>
            <a:endCxn id="26" idx="0"/>
          </p:cNvCxnSpPr>
          <p:nvPr/>
        </p:nvCxnSpPr>
        <p:spPr>
          <a:xfrm flipH="1">
            <a:off x="2734945" y="4122420"/>
            <a:ext cx="27241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0" idx="0"/>
            <a:endCxn id="16" idx="5"/>
          </p:cNvCxnSpPr>
          <p:nvPr/>
        </p:nvCxnSpPr>
        <p:spPr>
          <a:xfrm flipH="1" flipV="1">
            <a:off x="3159760" y="4122420"/>
            <a:ext cx="13779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6" idx="0"/>
            <a:endCxn id="6" idx="3"/>
          </p:cNvCxnSpPr>
          <p:nvPr/>
        </p:nvCxnSpPr>
        <p:spPr>
          <a:xfrm flipV="1">
            <a:off x="3083560" y="3611880"/>
            <a:ext cx="424815" cy="3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7" idx="5"/>
            <a:endCxn id="17" idx="1"/>
          </p:cNvCxnSpPr>
          <p:nvPr/>
        </p:nvCxnSpPr>
        <p:spPr>
          <a:xfrm>
            <a:off x="5273040" y="3611880"/>
            <a:ext cx="258445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8" idx="0"/>
            <a:endCxn id="6" idx="5"/>
          </p:cNvCxnSpPr>
          <p:nvPr/>
        </p:nvCxnSpPr>
        <p:spPr>
          <a:xfrm flipH="1" flipV="1">
            <a:off x="3660775" y="3611880"/>
            <a:ext cx="241300" cy="3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7" idx="3"/>
            <a:endCxn id="18" idx="7"/>
          </p:cNvCxnSpPr>
          <p:nvPr/>
        </p:nvCxnSpPr>
        <p:spPr>
          <a:xfrm flipH="1">
            <a:off x="4768850" y="3611880"/>
            <a:ext cx="351790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2" idx="0"/>
          </p:cNvCxnSpPr>
          <p:nvPr/>
        </p:nvCxnSpPr>
        <p:spPr>
          <a:xfrm flipH="1">
            <a:off x="3727450" y="4149090"/>
            <a:ext cx="124460" cy="313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8" idx="5"/>
            <a:endCxn id="30" idx="0"/>
          </p:cNvCxnSpPr>
          <p:nvPr/>
        </p:nvCxnSpPr>
        <p:spPr>
          <a:xfrm>
            <a:off x="3978275" y="4122420"/>
            <a:ext cx="8826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8" idx="3"/>
            <a:endCxn id="21" idx="0"/>
          </p:cNvCxnSpPr>
          <p:nvPr/>
        </p:nvCxnSpPr>
        <p:spPr>
          <a:xfrm flipH="1">
            <a:off x="4477385" y="4122420"/>
            <a:ext cx="13906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8" idx="5"/>
            <a:endCxn id="43" idx="0"/>
          </p:cNvCxnSpPr>
          <p:nvPr/>
        </p:nvCxnSpPr>
        <p:spPr>
          <a:xfrm>
            <a:off x="4768850" y="4122420"/>
            <a:ext cx="140335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7" idx="3"/>
            <a:endCxn id="9" idx="0"/>
          </p:cNvCxnSpPr>
          <p:nvPr/>
        </p:nvCxnSpPr>
        <p:spPr>
          <a:xfrm flipH="1">
            <a:off x="5340985" y="4122420"/>
            <a:ext cx="190500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7" idx="5"/>
            <a:endCxn id="19" idx="1"/>
          </p:cNvCxnSpPr>
          <p:nvPr/>
        </p:nvCxnSpPr>
        <p:spPr>
          <a:xfrm>
            <a:off x="5683885" y="4122420"/>
            <a:ext cx="186055" cy="37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1" idx="0"/>
            <a:endCxn id="26" idx="3"/>
          </p:cNvCxnSpPr>
          <p:nvPr/>
        </p:nvCxnSpPr>
        <p:spPr>
          <a:xfrm flipV="1">
            <a:off x="2375535" y="4648200"/>
            <a:ext cx="283210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5" idx="0"/>
            <a:endCxn id="26" idx="5"/>
          </p:cNvCxnSpPr>
          <p:nvPr/>
        </p:nvCxnSpPr>
        <p:spPr>
          <a:xfrm flipH="1" flipV="1">
            <a:off x="2811145" y="4648200"/>
            <a:ext cx="164465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8" idx="0"/>
            <a:endCxn id="9" idx="3"/>
          </p:cNvCxnSpPr>
          <p:nvPr/>
        </p:nvCxnSpPr>
        <p:spPr>
          <a:xfrm flipV="1">
            <a:off x="5052695" y="4648200"/>
            <a:ext cx="212090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" idx="5"/>
            <a:endCxn id="47" idx="0"/>
          </p:cNvCxnSpPr>
          <p:nvPr/>
        </p:nvCxnSpPr>
        <p:spPr>
          <a:xfrm>
            <a:off x="5417185" y="4648200"/>
            <a:ext cx="222250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12" idx="3"/>
          </p:cNvCxnSpPr>
          <p:nvPr/>
        </p:nvCxnSpPr>
        <p:spPr>
          <a:xfrm flipV="1">
            <a:off x="1188085" y="2942590"/>
            <a:ext cx="3140710" cy="12109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83895" y="1062990"/>
            <a:ext cx="21183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JDK1.8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15315" y="1507490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ea typeface="宋体" panose="02010600030101010101" pitchFamily="2" charset="-122"/>
              </a:rPr>
              <a:t>数组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7205" y="1616710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ea typeface="宋体" panose="02010600030101010101" pitchFamily="2" charset="-122"/>
              </a:rPr>
              <a:t>链表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47385" y="305816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ea typeface="宋体" panose="02010600030101010101" pitchFamily="2" charset="-122"/>
              </a:rPr>
              <a:t>红黑树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91440" y="360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对比</a:t>
            </a:r>
            <a:endParaRPr lang="zh-CN" altLang="zh-CN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4220" y="1363980"/>
            <a:ext cx="2027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1.7-</a:t>
            </a:r>
            <a:r>
              <a:rPr lang="zh-CN" altLang="en-US"/>
              <a:t>链表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插入、删除</a:t>
            </a:r>
            <a:r>
              <a:rPr lang="zh-CN" altLang="en-US">
                <a:sym typeface="+mn-ea"/>
              </a:rPr>
              <a:t>、</a:t>
            </a:r>
            <a:r>
              <a:rPr lang="zh-CN" altLang="en-US"/>
              <a:t>查询的性能都是O(n)。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82440" y="1358900"/>
            <a:ext cx="2027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1.8-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红黑树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sym typeface="+mn-ea"/>
              </a:rPr>
              <a:t>插入、删除、查询的时间复杂度降为O(logn)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72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808080"/>
                </a:solidFill>
                <a:latin typeface="Calibri"/>
                <a:ea typeface="微软雅黑"/>
              </a:rPr>
              <a:t>java-resize</a:t>
            </a:r>
            <a:endParaRPr lang="en-US" altLang="zh-CN" sz="2000">
              <a:solidFill>
                <a:srgbClr val="808080"/>
              </a:solidFill>
              <a:latin typeface="Calibri"/>
              <a:ea typeface="微软雅黑"/>
            </a:endParaRPr>
          </a:p>
        </p:txBody>
      </p:sp>
      <p:pic>
        <p:nvPicPr>
          <p:cNvPr id="5" name="图片 4" descr="resize流程图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635"/>
            <a:ext cx="8974455" cy="66173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24750" y="3500755"/>
            <a:ext cx="1440180" cy="2952115"/>
          </a:xfrm>
          <a:prstGeom prst="rect">
            <a:avLst/>
          </a:prstGeom>
          <a:noFill/>
          <a:ln w="28575" cmpd="dbl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5965" y="1631950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ea typeface="宋体" panose="02010600030101010101" pitchFamily="2" charset="-122"/>
              </a:rPr>
              <a:t>同步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" y="72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二叉查找树</a:t>
            </a:r>
            <a:r>
              <a:rPr lang="en-US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-</a:t>
            </a: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概念</a:t>
            </a:r>
            <a:endParaRPr lang="zh-CN" altLang="en-US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765" y="1570990"/>
            <a:ext cx="33051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sym typeface="+mn-ea"/>
              </a:rPr>
              <a:t>若左子树不空，则左子树上所有结点的值均小于或等于它的根结点的值；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若右子树不空，则右子树上所有结点的值均大于或等于它的根结点的值；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左、右子树也分别为二叉查找树；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" name="图片 2" descr="chaozhaosh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55" y="1106170"/>
            <a:ext cx="3916045" cy="3274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" y="85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二叉查找树</a:t>
            </a:r>
            <a:r>
              <a:rPr lang="en-US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-</a:t>
            </a: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插入</a:t>
            </a:r>
            <a:endParaRPr lang="zh-CN" altLang="en-US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79015" y="1090930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12240" y="213423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17800" y="4352290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9410" y="332803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99790" y="4352290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US" altLang="zh-CN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72310" y="332803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99790" y="213423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US" altLang="zh-CN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72845" y="4352290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87165" y="328485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en-US" altLang="zh-CN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835785" y="1536700"/>
            <a:ext cx="429260" cy="52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827405" y="2564765"/>
            <a:ext cx="575945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1611630" y="3740150"/>
            <a:ext cx="429260" cy="52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782695" y="3789045"/>
            <a:ext cx="285115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705735" y="1579880"/>
            <a:ext cx="57023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780155" y="2636520"/>
            <a:ext cx="287655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765300" y="2564765"/>
            <a:ext cx="286385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482850" y="3740150"/>
            <a:ext cx="36068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630545" y="1078230"/>
            <a:ext cx="438785" cy="41211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87135" y="1113155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待插入节点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79015" y="1090930"/>
            <a:ext cx="438785" cy="412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412240" y="2134235"/>
            <a:ext cx="438785" cy="412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972310" y="3328035"/>
            <a:ext cx="438785" cy="412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72845" y="4352290"/>
            <a:ext cx="438785" cy="4121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972310" y="5463540"/>
            <a:ext cx="438785" cy="41211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616710" y="4845050"/>
            <a:ext cx="363220" cy="527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17185" y="2253615"/>
            <a:ext cx="2179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新插入的结点总是叶子结点</a:t>
            </a: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131820" y="2564765"/>
            <a:ext cx="28829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837180" y="332803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altLang="zh-CN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bldLvl="0" animBg="1"/>
      <p:bldP spid="27" grpId="1" bldLvl="0" animBg="1"/>
      <p:bldP spid="6" grpId="1" animBg="1"/>
      <p:bldP spid="7" grpId="0" animBg="1"/>
      <p:bldP spid="28" grpId="0" bldLvl="0" animBg="1"/>
      <p:bldP spid="7" grpId="1" animBg="1"/>
      <p:bldP spid="28" grpId="1" bldLvl="0" animBg="1"/>
      <p:bldP spid="11" grpId="0" animBg="1"/>
      <p:bldP spid="29" grpId="0" bldLvl="0" animBg="1"/>
      <p:bldP spid="11" grpId="1" animBg="1"/>
      <p:bldP spid="29" grpId="1" bldLvl="0" animBg="1"/>
      <p:bldP spid="13" grpId="0" animBg="1"/>
      <p:bldP spid="30" grpId="0" bldLvl="0" animBg="1"/>
      <p:bldP spid="13" grpId="1" animBg="1"/>
      <p:bldP spid="30" grpId="1" bldLvl="0" animBg="1"/>
      <p:bldP spid="31" grpId="0" animBg="1"/>
      <p:bldP spid="33" grpId="0"/>
      <p:bldP spid="3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" y="85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2160" y="360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二叉查找树</a:t>
            </a:r>
            <a:r>
              <a:rPr lang="en-US" altLang="zh-CN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-</a:t>
            </a:r>
            <a:r>
              <a:rPr lang="zh-CN" altLang="en-US" sz="2000">
                <a:solidFill>
                  <a:srgbClr val="808080"/>
                </a:solidFill>
                <a:latin typeface="Calibri"/>
                <a:ea typeface="宋体" panose="02010600030101010101" pitchFamily="2" charset="-122"/>
              </a:rPr>
              <a:t>删除</a:t>
            </a:r>
            <a:endParaRPr lang="en-US" altLang="zh-CN" sz="2000">
              <a:solidFill>
                <a:srgbClr val="80808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79015" y="1090930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12240" y="213423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17800" y="4352290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9410" y="332803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99790" y="4352290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US" altLang="zh-CN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72310" y="332803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99790" y="213423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US" altLang="zh-CN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72845" y="4352290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87165" y="328485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en-US" altLang="zh-CN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835785" y="1536700"/>
            <a:ext cx="429260" cy="52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827405" y="2564765"/>
            <a:ext cx="575945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1611630" y="3740150"/>
            <a:ext cx="429260" cy="52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782695" y="3789045"/>
            <a:ext cx="285115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705735" y="1579880"/>
            <a:ext cx="57023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780155" y="2636520"/>
            <a:ext cx="287655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765300" y="2564765"/>
            <a:ext cx="286385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482850" y="3740150"/>
            <a:ext cx="36068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1972310" y="5463540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616710" y="4845050"/>
            <a:ext cx="363220" cy="527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94910" y="1260475"/>
            <a:ext cx="366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 </a:t>
            </a:r>
            <a:r>
              <a:rPr lang="zh-CN" altLang="en-US">
                <a:ea typeface="宋体" panose="02010600030101010101" pitchFamily="2" charset="-122"/>
              </a:rPr>
              <a:t>目标节点为叶子节点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例：节点</a:t>
            </a:r>
            <a:r>
              <a:rPr lang="en-US" altLang="zh-CN">
                <a:ea typeface="宋体" panose="02010600030101010101" pitchFamily="2" charset="-122"/>
              </a:rPr>
              <a:t>13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796155" y="2072640"/>
            <a:ext cx="3880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II </a:t>
            </a:r>
            <a:r>
              <a:rPr lang="zh-CN" altLang="en-US">
                <a:ea typeface="宋体" panose="02010600030101010101" pitchFamily="2" charset="-122"/>
              </a:rPr>
              <a:t>目标节点 只有左子树或者右子树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例 ： 节点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3131820" y="2564765"/>
            <a:ext cx="28829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705735" y="3328035"/>
            <a:ext cx="438785" cy="41211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altLang="zh-CN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86597 -0.157500 " pathEditMode="relative" ptsTypes=""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50" grpId="0"/>
      <p:bldP spid="10" grpId="1" animBg="1"/>
      <p:bldP spid="13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2208</Words>
  <Application>WPS 演示</Application>
  <PresentationFormat/>
  <Paragraphs>553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StarSymbol</vt:lpstr>
      <vt:lpstr>微软雅黑</vt:lpstr>
      <vt:lpstr>黑体</vt:lpstr>
      <vt:lpstr>YaHei IKEA</vt:lpstr>
      <vt:lpstr>Arial</vt:lpstr>
      <vt:lpstr>Lucida Sans Unicode</vt:lpstr>
      <vt:lpstr>Courier New</vt:lpstr>
      <vt:lpstr>微软雅黑</vt:lpstr>
      <vt:lpstr>Arial Unicode MS</vt:lpstr>
      <vt:lpstr>DejaVu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629</cp:revision>
  <dcterms:created xsi:type="dcterms:W3CDTF">2017-05-03T11:35:00Z</dcterms:created>
  <dcterms:modified xsi:type="dcterms:W3CDTF">2017-11-09T09:09:31Z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