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91" r:id="rId3"/>
    <p:sldId id="289" r:id="rId4"/>
    <p:sldId id="290" r:id="rId5"/>
    <p:sldId id="293" r:id="rId6"/>
    <p:sldId id="281" r:id="rId7"/>
    <p:sldId id="295" r:id="rId8"/>
    <p:sldId id="296" r:id="rId9"/>
    <p:sldId id="283" r:id="rId10"/>
    <p:sldId id="282" r:id="rId11"/>
    <p:sldId id="284" r:id="rId12"/>
    <p:sldId id="286" r:id="rId13"/>
    <p:sldId id="298" r:id="rId14"/>
    <p:sldId id="259" r:id="rId15"/>
    <p:sldId id="260" r:id="rId16"/>
    <p:sldId id="297" r:id="rId17"/>
    <p:sldId id="271" r:id="rId18"/>
    <p:sldId id="273" r:id="rId19"/>
    <p:sldId id="274" r:id="rId20"/>
    <p:sldId id="278" r:id="rId21"/>
    <p:sldId id="292" r:id="rId22"/>
    <p:sldId id="294" r:id="rId23"/>
    <p:sldId id="279" r:id="rId24"/>
    <p:sldId id="280" r:id="rId25"/>
    <p:sldId id="275" r:id="rId26"/>
    <p:sldId id="276" r:id="rId27"/>
    <p:sldId id="287" r:id="rId28"/>
    <p:sldId id="262" r:id="rId29"/>
    <p:sldId id="299" r:id="rId30"/>
    <p:sldId id="288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92" autoAdjust="0"/>
    <p:restoredTop sz="85223" autoAdjust="0"/>
  </p:normalViewPr>
  <p:slideViewPr>
    <p:cSldViewPr>
      <p:cViewPr>
        <p:scale>
          <a:sx n="75" d="100"/>
          <a:sy n="75" d="100"/>
        </p:scale>
        <p:origin x="-2664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558D7-4E28-4B32-80B6-BEB5E7B27131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973AA-754D-4FE4-8D0C-A2FD1D8E00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57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本文所有介绍是基于</a:t>
            </a:r>
            <a:r>
              <a:rPr lang="en-US" altLang="zh-CN" dirty="0" smtClean="0"/>
              <a:t>JDK1.8</a:t>
            </a:r>
            <a:r>
              <a:rPr lang="zh-CN" altLang="en-US" dirty="0" smtClean="0"/>
              <a:t>的实现</a:t>
            </a:r>
            <a:endParaRPr lang="en-US" altLang="zh-CN" dirty="0" smtClean="0"/>
          </a:p>
          <a:p>
            <a:r>
              <a:rPr lang="en-US" altLang="zh-CN" dirty="0" smtClean="0"/>
              <a:t>JDK</a:t>
            </a:r>
            <a:r>
              <a:rPr lang="zh-CN" altLang="en-US" dirty="0" smtClean="0"/>
              <a:t>中的集合框架分为非线程安全和线程安全两类，本文只是介绍非线程安全的</a:t>
            </a:r>
            <a:r>
              <a:rPr lang="en-US" altLang="zh-CN" dirty="0" smtClean="0"/>
              <a:t>JCF</a:t>
            </a:r>
            <a:r>
              <a:rPr lang="zh-CN" altLang="en-US" dirty="0" smtClean="0"/>
              <a:t>，对于</a:t>
            </a:r>
            <a:r>
              <a:rPr lang="en-US" altLang="zh-CN" dirty="0" smtClean="0">
                <a:effectLst/>
              </a:rPr>
              <a:t>concurrent</a:t>
            </a:r>
            <a:r>
              <a:rPr lang="zh-CN" altLang="en-US" dirty="0" smtClean="0">
                <a:effectLst/>
              </a:rPr>
              <a:t>并发包并未分析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973AA-754D-4FE4-8D0C-A2FD1D8E00A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973AA-754D-4FE4-8D0C-A2FD1D8E00A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973AA-754D-4FE4-8D0C-A2FD1D8E00A9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973AA-754D-4FE4-8D0C-A2FD1D8E00A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973AA-754D-4FE4-8D0C-A2FD1D8E00A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973AA-754D-4FE4-8D0C-A2FD1D8E00A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973AA-754D-4FE4-8D0C-A2FD1D8E00A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不论是单线程还是多线程，如果想避免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ConcurrentModificationException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，有以下两种方案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、把读写操作都交给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Iterator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执行，这样每次执行后，都会强制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expectedModCount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modCount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2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、完全绕过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fast-fail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机制，只用集合自己的方法读写数据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973AA-754D-4FE4-8D0C-A2FD1D8E00A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442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973AA-754D-4FE4-8D0C-A2FD1D8E00A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442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973AA-754D-4FE4-8D0C-A2FD1D8E00A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442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、数组类型协变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、数组底层记忆数据类型，运行时检测类型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、数组只能自动转型，无法强制转型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973AA-754D-4FE4-8D0C-A2FD1D8E00A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19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qq_30739519/article/details/50991484" TargetMode="External"/><Relationship Id="rId2" Type="http://schemas.openxmlformats.org/officeDocument/2006/relationships/hyperlink" Target="http://blog.csdn.net/blog_szhao/article/details/2399788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cnblogs.com/CarpenterLee/p/5468803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xiaogugood/article/details/8641059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gotodsp/p/6534699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gotodsp/p/6534699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CN" sz="5400" b="1" dirty="0" smtClean="0"/>
          </a:p>
          <a:p>
            <a:pPr algn="ctr">
              <a:buNone/>
            </a:pPr>
            <a:r>
              <a:rPr lang="en-US" altLang="zh-CN" sz="5400" b="1" dirty="0">
                <a:latin typeface="Adobe 黑体 Std R" pitchFamily="34" charset="-122"/>
                <a:ea typeface="Adobe 黑体 Std R" pitchFamily="34" charset="-122"/>
              </a:rPr>
              <a:t>Java Collections Framework</a:t>
            </a:r>
            <a:endParaRPr lang="en-US" altLang="zh-CN" sz="5400" b="1" dirty="0" smtClean="0"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泛型继承规则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61" y="1289948"/>
            <a:ext cx="8772419" cy="477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082" y="1263400"/>
            <a:ext cx="5112568" cy="551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042" y="1485865"/>
            <a:ext cx="5778167" cy="4391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429" y="1328492"/>
            <a:ext cx="5757780" cy="538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55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内部类和外部类的关系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普通内部类</a:t>
            </a:r>
            <a:r>
              <a:rPr lang="en-US" altLang="zh-CN" sz="2000" dirty="0" smtClean="0">
                <a:solidFill>
                  <a:srgbClr val="FF0000"/>
                </a:solidFill>
              </a:rPr>
              <a:t>/</a:t>
            </a:r>
            <a:r>
              <a:rPr lang="zh-CN" altLang="en-US" sz="2000" dirty="0" smtClean="0">
                <a:solidFill>
                  <a:srgbClr val="FF0000"/>
                </a:solidFill>
              </a:rPr>
              <a:t>匿名内部类和外部类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、持有外部类的引用，可以访问外部类的所有的</a:t>
            </a:r>
            <a:r>
              <a:rPr lang="en-US" altLang="zh-CN" sz="2000" dirty="0" smtClean="0"/>
              <a:t>static</a:t>
            </a:r>
            <a:r>
              <a:rPr lang="zh-CN" altLang="en-US" sz="2000" dirty="0" smtClean="0"/>
              <a:t>和普通的方法和变量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、存在依赖于外部类，和外部类同生共死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、只能声明普通方法或变量，不能声明</a:t>
            </a:r>
            <a:r>
              <a:rPr lang="en-US" altLang="zh-CN" sz="2000" dirty="0" smtClean="0"/>
              <a:t>static</a:t>
            </a:r>
            <a:r>
              <a:rPr lang="zh-CN" altLang="en-US" sz="2000" dirty="0" smtClean="0"/>
              <a:t>方法或变量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静态内部类和外部类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、可以用</a:t>
            </a:r>
            <a:r>
              <a:rPr lang="en-US" altLang="zh-CN" sz="2000" dirty="0" smtClean="0"/>
              <a:t>static</a:t>
            </a:r>
            <a:r>
              <a:rPr lang="zh-CN" altLang="en-US" sz="2000" dirty="0" smtClean="0"/>
              <a:t>修饰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、不持有外部类的引用，所以只能访问外部类的</a:t>
            </a:r>
            <a:r>
              <a:rPr lang="en-US" altLang="zh-CN" sz="2000" dirty="0" smtClean="0"/>
              <a:t>static</a:t>
            </a:r>
            <a:r>
              <a:rPr lang="zh-CN" altLang="en-US" sz="2000" dirty="0" smtClean="0"/>
              <a:t>方法和</a:t>
            </a:r>
            <a:r>
              <a:rPr lang="en-US" altLang="zh-CN" sz="2000" dirty="0" smtClean="0"/>
              <a:t>static</a:t>
            </a:r>
            <a:r>
              <a:rPr lang="zh-CN" altLang="en-US" sz="2000" dirty="0" smtClean="0"/>
              <a:t>变量，不能访问外部类自己的方法和变量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、存在不依赖于外部类，可以独立存在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、可以声明普通和</a:t>
            </a:r>
            <a:r>
              <a:rPr lang="en-US" altLang="zh-CN" sz="2000" dirty="0" smtClean="0"/>
              <a:t>static</a:t>
            </a:r>
            <a:r>
              <a:rPr lang="zh-CN" altLang="en-US" sz="2000" dirty="0" smtClean="0"/>
              <a:t>方法或变量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实战：</a:t>
            </a:r>
            <a:r>
              <a:rPr lang="en-US" altLang="zh-CN" sz="2000" dirty="0" err="1" smtClean="0"/>
              <a:t>Outter</a:t>
            </a:r>
            <a:endParaRPr lang="en-US" altLang="zh-CN" sz="2000" dirty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92164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JCF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都是浅拷贝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源码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新版容器都是自定义序列化和反序列化机制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源码</a:t>
            </a:r>
            <a:endParaRPr lang="en-US" altLang="zh-CN" dirty="0" smtClean="0"/>
          </a:p>
          <a:p>
            <a:r>
              <a:rPr lang="en-US" altLang="zh-CN" dirty="0" smtClean="0"/>
              <a:t>Vector</a:t>
            </a:r>
            <a:r>
              <a:rPr lang="zh-CN" altLang="en-US" dirty="0" smtClean="0"/>
              <a:t>为代表的旧容器还是用默认序列化方式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源码</a:t>
            </a:r>
            <a:endParaRPr lang="en-US" altLang="zh-CN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altLang="zh-CN" dirty="0" err="1" smtClean="0">
                <a:sym typeface="Wingdings" pitchFamily="2" charset="2"/>
              </a:rPr>
              <a:t>Comparetor</a:t>
            </a:r>
            <a:r>
              <a:rPr lang="zh-CN" altLang="en-US" dirty="0" smtClean="0">
                <a:sym typeface="Wingdings" pitchFamily="2" charset="2"/>
              </a:rPr>
              <a:t>和</a:t>
            </a:r>
            <a:r>
              <a:rPr lang="en-US" altLang="zh-CN" dirty="0" smtClean="0">
                <a:sym typeface="Wingdings" pitchFamily="2" charset="2"/>
              </a:rPr>
              <a:t>comparable</a:t>
            </a:r>
            <a:r>
              <a:rPr lang="zh-CN" altLang="en-US" dirty="0" smtClean="0">
                <a:sym typeface="Wingdings" pitchFamily="2" charset="2"/>
              </a:rPr>
              <a:t>区别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420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目录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b="1" dirty="0" smtClean="0"/>
          </a:p>
          <a:p>
            <a:r>
              <a:rPr lang="en-US" altLang="zh-CN" b="1" dirty="0" smtClean="0"/>
              <a:t>JCF</a:t>
            </a:r>
            <a:r>
              <a:rPr lang="zh-CN" altLang="en-US" b="1" dirty="0" smtClean="0"/>
              <a:t>类继承图</a:t>
            </a:r>
            <a:endParaRPr lang="en-US" altLang="zh-CN" b="1" dirty="0" smtClean="0"/>
          </a:p>
          <a:p>
            <a:r>
              <a:rPr lang="en-US" altLang="zh-CN" b="1" dirty="0" smtClean="0"/>
              <a:t>JCF</a:t>
            </a:r>
            <a:r>
              <a:rPr lang="zh-CN" altLang="en-US" b="1" dirty="0" smtClean="0"/>
              <a:t>重要机制和算法</a:t>
            </a:r>
            <a:endParaRPr lang="en-US" altLang="zh-CN" b="1" dirty="0" smtClean="0"/>
          </a:p>
          <a:p>
            <a:r>
              <a:rPr lang="en-US" altLang="zh-CN" b="1" dirty="0" err="1" smtClean="0">
                <a:solidFill>
                  <a:srgbClr val="00B0F0"/>
                </a:solidFill>
              </a:rPr>
              <a:t>ArrayDeque</a:t>
            </a:r>
            <a:r>
              <a:rPr lang="zh-CN" altLang="en-US" b="1" dirty="0" smtClean="0">
                <a:solidFill>
                  <a:srgbClr val="00B0F0"/>
                </a:solidFill>
              </a:rPr>
              <a:t>、</a:t>
            </a:r>
            <a:r>
              <a:rPr lang="en-US" altLang="zh-CN" b="1" dirty="0" err="1" smtClean="0">
                <a:solidFill>
                  <a:srgbClr val="00B0F0"/>
                </a:solidFill>
              </a:rPr>
              <a:t>HashMap</a:t>
            </a:r>
            <a:r>
              <a:rPr lang="zh-CN" altLang="en-US" b="1" dirty="0" smtClean="0">
                <a:solidFill>
                  <a:srgbClr val="00B0F0"/>
                </a:solidFill>
              </a:rPr>
              <a:t>等实现类分析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r>
              <a:rPr lang="zh-CN" altLang="en-US" b="1" dirty="0"/>
              <a:t>第三</a:t>
            </a:r>
            <a:r>
              <a:rPr lang="zh-CN" altLang="en-US" b="1" dirty="0" smtClean="0"/>
              <a:t>方扩展集合框架简介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06930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ArrayList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构造函数</a:t>
            </a:r>
            <a:r>
              <a:rPr lang="en-US" altLang="zh-CN" sz="2000" dirty="0" smtClean="0"/>
              <a:t>public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(Collection&lt;? extends E&gt; c) </a:t>
            </a:r>
            <a:r>
              <a:rPr lang="zh-CN" altLang="en-US" sz="2000" dirty="0" smtClean="0"/>
              <a:t>增加了</a:t>
            </a:r>
            <a:r>
              <a:rPr lang="en-US" altLang="zh-CN" sz="2000" dirty="0">
                <a:solidFill>
                  <a:srgbClr val="FF0000"/>
                </a:solidFill>
              </a:rPr>
              <a:t>if (</a:t>
            </a:r>
            <a:r>
              <a:rPr lang="en-US" altLang="zh-CN" sz="2000" dirty="0" err="1">
                <a:solidFill>
                  <a:srgbClr val="FF0000"/>
                </a:solidFill>
              </a:rPr>
              <a:t>elementData.getClass</a:t>
            </a:r>
            <a:r>
              <a:rPr lang="en-US" altLang="zh-CN" sz="2000" dirty="0">
                <a:solidFill>
                  <a:srgbClr val="FF0000"/>
                </a:solidFill>
              </a:rPr>
              <a:t>() != Object[].class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zh-CN" altLang="en-US" sz="2000" dirty="0" smtClean="0"/>
              <a:t>判断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、数组的协变类型：表面类型为</a:t>
            </a:r>
            <a:r>
              <a:rPr lang="en-US" altLang="zh-CN" sz="2000" dirty="0" smtClean="0"/>
              <a:t>Object[]</a:t>
            </a:r>
            <a:r>
              <a:rPr lang="zh-CN" altLang="en-US" sz="2000" dirty="0" smtClean="0"/>
              <a:t>，但实际类型为</a:t>
            </a:r>
            <a:r>
              <a:rPr lang="en-US" altLang="zh-CN" sz="2000" dirty="0" smtClean="0"/>
              <a:t>E[]</a:t>
            </a:r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 smtClean="0"/>
              <a:t>动态扩容，每次容量不足时，就会在底层新开辟一片数组空间，进行全量数据拷贝，耗费资源，预估数据的</a:t>
            </a:r>
            <a:r>
              <a:rPr lang="en-US" altLang="zh-CN" sz="2000" dirty="0" smtClean="0"/>
              <a:t>size</a:t>
            </a:r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 smtClean="0"/>
              <a:t>实战：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ArrayListClient</a:t>
            </a:r>
            <a:r>
              <a:rPr lang="zh-CN" altLang="en-US" sz="2000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</a:rPr>
              <a:t>main()</a:t>
            </a:r>
            <a:r>
              <a:rPr lang="zh-CN" altLang="en-US" sz="2000" dirty="0" smtClean="0">
                <a:solidFill>
                  <a:srgbClr val="FF0000"/>
                </a:solidFill>
              </a:rPr>
              <a:t>和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simpleModel</a:t>
            </a:r>
            <a:r>
              <a:rPr lang="en-US" altLang="zh-CN" sz="2000" dirty="0" smtClean="0">
                <a:solidFill>
                  <a:srgbClr val="FF0000"/>
                </a:solidFill>
              </a:rPr>
              <a:t>()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44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ArrayDeque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双端队列，可以作为</a:t>
            </a:r>
            <a:r>
              <a:rPr lang="en-US" altLang="zh-CN" sz="2400" dirty="0" smtClean="0"/>
              <a:t>stack</a:t>
            </a:r>
            <a:r>
              <a:rPr lang="zh-CN" altLang="en-US" sz="2400" dirty="0" smtClean="0"/>
              <a:t>，或者</a:t>
            </a:r>
            <a:r>
              <a:rPr lang="en-US" altLang="zh-CN" sz="2400" dirty="0" smtClean="0"/>
              <a:t>queue</a:t>
            </a:r>
          </a:p>
          <a:p>
            <a:r>
              <a:rPr lang="zh-CN" altLang="en-US" sz="2400" dirty="0" smtClean="0"/>
              <a:t>没有重写</a:t>
            </a:r>
            <a:r>
              <a:rPr lang="en-US" altLang="zh-CN" sz="2400" dirty="0" smtClean="0"/>
              <a:t>equals()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hashcode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方法，所以比较时要小心</a:t>
            </a:r>
            <a:endParaRPr lang="en-US" altLang="zh-CN" sz="2400" dirty="0" smtClean="0"/>
          </a:p>
          <a:p>
            <a:r>
              <a:rPr lang="zh-CN" altLang="en-US" sz="2400" dirty="0" smtClean="0"/>
              <a:t>构造函数</a:t>
            </a:r>
            <a:r>
              <a:rPr lang="en-US" altLang="zh-CN" sz="2400" dirty="0"/>
              <a:t>public </a:t>
            </a:r>
            <a:r>
              <a:rPr lang="en-US" altLang="zh-CN" sz="2400" dirty="0" err="1"/>
              <a:t>ArrayDeque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numElements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&gt;&gt; </a:t>
            </a:r>
            <a:r>
              <a:rPr lang="en-US" altLang="zh-CN" sz="2400" dirty="0"/>
              <a:t>&lt;&lt; &gt;&gt;&gt;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区别 </a:t>
            </a:r>
            <a:r>
              <a:rPr lang="en-US" altLang="zh-CN" sz="2400" dirty="0">
                <a:hlinkClick r:id="rId2"/>
              </a:rPr>
              <a:t>http://blog.csdn.net/blog_szhao/article/details/23997881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、原码、反码、补码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>
                <a:hlinkClick r:id="rId3"/>
              </a:rPr>
              <a:t>http://blog.csdn.net/qq_30739519/article/details/50991484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、求最小</a:t>
            </a:r>
            <a:r>
              <a:rPr lang="en-US" altLang="zh-CN" sz="2400" dirty="0" smtClean="0"/>
              <a:t>2^n</a:t>
            </a:r>
            <a:r>
              <a:rPr lang="zh-CN" altLang="en-US" sz="2400" dirty="0" smtClean="0"/>
              <a:t>的偶数</a:t>
            </a:r>
            <a:endParaRPr lang="en-US" altLang="zh-CN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332656"/>
            <a:ext cx="7332678" cy="6108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999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ArrayDeque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当</a:t>
            </a:r>
            <a:r>
              <a:rPr lang="en-US" altLang="zh-CN" sz="2400" dirty="0"/>
              <a:t>length=2^n</a:t>
            </a:r>
            <a:r>
              <a:rPr lang="zh-CN" altLang="en-US" sz="2400" dirty="0"/>
              <a:t>时，</a:t>
            </a:r>
            <a:r>
              <a:rPr lang="en-US" altLang="zh-CN" sz="2400" dirty="0" err="1"/>
              <a:t>hashcode</a:t>
            </a:r>
            <a:r>
              <a:rPr lang="en-US" altLang="zh-CN" sz="2400" dirty="0"/>
              <a:t>&amp;(length-1) = </a:t>
            </a:r>
            <a:r>
              <a:rPr lang="en-US" altLang="zh-CN" sz="2400" dirty="0" err="1"/>
              <a:t>hashcode%length</a:t>
            </a:r>
            <a:r>
              <a:rPr lang="zh-CN" altLang="en-US" sz="2400" dirty="0"/>
              <a:t>，且即使</a:t>
            </a:r>
            <a:r>
              <a:rPr lang="en-US" altLang="zh-CN" sz="2400" dirty="0" err="1"/>
              <a:t>hashcode</a:t>
            </a:r>
            <a:r>
              <a:rPr lang="en-US" altLang="zh-CN" sz="2400" dirty="0"/>
              <a:t>&lt;0</a:t>
            </a:r>
            <a:r>
              <a:rPr lang="zh-CN" altLang="en-US" sz="2400" dirty="0"/>
              <a:t>，也能求出一个正数的</a:t>
            </a:r>
            <a:r>
              <a:rPr lang="en-US" altLang="zh-CN" sz="2400" dirty="0"/>
              <a:t>index</a:t>
            </a:r>
            <a:r>
              <a:rPr lang="zh-CN" altLang="en-US" sz="2400" dirty="0"/>
              <a:t>，因此造就循环</a:t>
            </a:r>
            <a:r>
              <a:rPr lang="zh-CN" altLang="en-US" sz="2400" dirty="0" smtClean="0"/>
              <a:t>数组</a:t>
            </a:r>
            <a:r>
              <a:rPr lang="en-US" altLang="zh-CN" sz="2400" dirty="0">
                <a:hlinkClick r:id="rId2"/>
              </a:rPr>
              <a:t>http://www.cnblogs.com/CarpenterLee/p/5468803.html</a:t>
            </a:r>
            <a:endParaRPr lang="zh-CN" altLang="en-US" sz="2400" dirty="0"/>
          </a:p>
          <a:p>
            <a:endParaRPr lang="zh-CN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551408"/>
            <a:ext cx="7886699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24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HashMap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5832648" cy="4179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390850"/>
            <a:ext cx="5257800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94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HashMap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自定义类对象，需要重写</a:t>
            </a:r>
            <a:r>
              <a:rPr lang="en-US" altLang="zh-CN" dirty="0" smtClean="0"/>
              <a:t>equals()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hashcode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，即可满足</a:t>
            </a:r>
            <a:r>
              <a:rPr lang="en-US" altLang="zh-CN" dirty="0" err="1" smtClean="0"/>
              <a:t>hashMap</a:t>
            </a:r>
            <a:r>
              <a:rPr lang="zh-CN" altLang="en-US" dirty="0" smtClean="0"/>
              <a:t>的要求</a:t>
            </a:r>
            <a:endParaRPr lang="en-US" altLang="zh-CN" dirty="0" smtClean="0"/>
          </a:p>
          <a:p>
            <a:r>
              <a:rPr lang="zh-CN" altLang="en-US" dirty="0" smtClean="0"/>
              <a:t>一般来说，重写了</a:t>
            </a:r>
            <a:r>
              <a:rPr lang="en-US" altLang="zh-CN" dirty="0" smtClean="0"/>
              <a:t>equals()</a:t>
            </a:r>
            <a:r>
              <a:rPr lang="zh-CN" altLang="en-US" dirty="0" smtClean="0"/>
              <a:t>，就需要重写</a:t>
            </a:r>
            <a:r>
              <a:rPr lang="en-US" altLang="zh-CN" dirty="0" err="1" smtClean="0"/>
              <a:t>compareTo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，从而保持语义一致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46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HashMap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hashMap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key</a:t>
            </a:r>
            <a:r>
              <a:rPr lang="zh-CN" altLang="en-US" sz="2400" dirty="0" smtClean="0"/>
              <a:t>对象一般用</a:t>
            </a:r>
            <a:r>
              <a:rPr lang="en-US" altLang="zh-CN" sz="2400" dirty="0" smtClean="0"/>
              <a:t>String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Integer</a:t>
            </a:r>
            <a:r>
              <a:rPr lang="zh-CN" altLang="en-US" sz="2400" dirty="0" smtClean="0"/>
              <a:t>是好的，为什么？</a:t>
            </a:r>
            <a:endParaRPr lang="en-US" altLang="zh-CN" sz="2400" dirty="0" smtClean="0"/>
          </a:p>
          <a:p>
            <a:r>
              <a:rPr lang="zh-CN" altLang="en-US" sz="2400" dirty="0" smtClean="0"/>
              <a:t>因为是</a:t>
            </a:r>
            <a:r>
              <a:rPr lang="en-US" altLang="zh-CN" sz="2400" dirty="0" smtClean="0"/>
              <a:t>final</a:t>
            </a:r>
            <a:r>
              <a:rPr lang="zh-CN" altLang="en-US" sz="2400" dirty="0" smtClean="0"/>
              <a:t>对象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、对象不能被继承，没有子类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、对象的属性是</a:t>
            </a:r>
            <a:r>
              <a:rPr lang="en-US" altLang="zh-CN" sz="2400" dirty="0" smtClean="0"/>
              <a:t>final</a:t>
            </a:r>
            <a:r>
              <a:rPr lang="zh-CN" altLang="en-US" sz="2400" dirty="0" smtClean="0"/>
              <a:t>的，无法修改，</a:t>
            </a:r>
            <a:r>
              <a:rPr lang="en-US" altLang="zh-CN" sz="2400" dirty="0" err="1" smtClean="0"/>
              <a:t>hashcode</a:t>
            </a:r>
            <a:r>
              <a:rPr lang="zh-CN" altLang="en-US" sz="2400" dirty="0" smtClean="0"/>
              <a:t>不会改变</a:t>
            </a:r>
            <a:endParaRPr lang="en-US" altLang="zh-CN" sz="2400" dirty="0" smtClean="0"/>
          </a:p>
          <a:p>
            <a:r>
              <a:rPr lang="en-US" altLang="zh-CN" sz="2400" dirty="0" smtClean="0"/>
              <a:t>Final</a:t>
            </a:r>
            <a:r>
              <a:rPr lang="zh-CN" altLang="en-US" sz="2400" dirty="0" smtClean="0"/>
              <a:t>对象能保证，</a:t>
            </a:r>
            <a:r>
              <a:rPr lang="en-US" altLang="zh-CN" sz="2400" dirty="0" smtClean="0"/>
              <a:t>put</a:t>
            </a:r>
            <a:r>
              <a:rPr lang="zh-CN" altLang="en-US" sz="2400" dirty="0" smtClean="0"/>
              <a:t>之后对象属性无法改变，从而使得</a:t>
            </a:r>
            <a:r>
              <a:rPr lang="en-US" altLang="zh-CN" sz="2400" dirty="0" smtClean="0"/>
              <a:t>get</a:t>
            </a:r>
            <a:r>
              <a:rPr lang="zh-CN" altLang="en-US" sz="2400" dirty="0" smtClean="0"/>
              <a:t>能取到正确的值</a:t>
            </a:r>
            <a:endParaRPr lang="en-US" altLang="zh-CN" sz="2400" dirty="0" smtClean="0"/>
          </a:p>
          <a:p>
            <a:r>
              <a:rPr lang="zh-CN" altLang="en-US" sz="2400" dirty="0" smtClean="0"/>
              <a:t>若</a:t>
            </a:r>
            <a:r>
              <a:rPr lang="en-US" altLang="zh-CN" sz="2400" dirty="0" smtClean="0"/>
              <a:t>put</a:t>
            </a:r>
            <a:r>
              <a:rPr lang="zh-CN" altLang="en-US" sz="2400" dirty="0" smtClean="0"/>
              <a:t>之后，属性改变，那么则</a:t>
            </a:r>
            <a:r>
              <a:rPr lang="en-US" altLang="zh-CN" sz="2400" dirty="0" smtClean="0"/>
              <a:t>get</a:t>
            </a:r>
            <a:r>
              <a:rPr lang="zh-CN" altLang="en-US" sz="2400" dirty="0" smtClean="0"/>
              <a:t>不到正确的值</a:t>
            </a:r>
            <a:endParaRPr lang="en-US" altLang="zh-CN" sz="2400" dirty="0" smtClean="0"/>
          </a:p>
          <a:p>
            <a:r>
              <a:rPr lang="zh-CN" altLang="en-US" sz="2400" dirty="0" smtClean="0"/>
              <a:t>实战</a:t>
            </a:r>
            <a:r>
              <a:rPr lang="en-US" altLang="zh-CN" sz="2400" dirty="0" smtClean="0">
                <a:sym typeface="Wingdings" pitchFamily="2" charset="2"/>
              </a:rPr>
              <a:t></a:t>
            </a:r>
            <a:r>
              <a:rPr lang="en-US" altLang="zh-CN" sz="2400" dirty="0" err="1" smtClean="0">
                <a:sym typeface="Wingdings" pitchFamily="2" charset="2"/>
              </a:rPr>
              <a:t>HashMapClient</a:t>
            </a:r>
            <a:r>
              <a:rPr lang="zh-CN" altLang="en-US" sz="2400" dirty="0" smtClean="0">
                <a:sym typeface="Wingdings" pitchFamily="2" charset="2"/>
              </a:rPr>
              <a:t>的</a:t>
            </a:r>
            <a:r>
              <a:rPr lang="en-US" altLang="zh-CN" sz="2400" dirty="0" err="1"/>
              <a:t>selfDefineObjectAsKey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1885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目录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JCF</a:t>
            </a:r>
            <a:r>
              <a:rPr lang="zh-CN" altLang="en-US" b="1" dirty="0" smtClean="0">
                <a:solidFill>
                  <a:srgbClr val="00B0F0"/>
                </a:solidFill>
              </a:rPr>
              <a:t>类继承图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r>
              <a:rPr lang="en-US" altLang="zh-CN" b="1" dirty="0" smtClean="0"/>
              <a:t>JCF</a:t>
            </a:r>
            <a:r>
              <a:rPr lang="zh-CN" altLang="en-US" b="1" dirty="0" smtClean="0"/>
              <a:t>重要机制和算法</a:t>
            </a:r>
            <a:endParaRPr lang="en-US" altLang="zh-CN" b="1" dirty="0" smtClean="0"/>
          </a:p>
          <a:p>
            <a:r>
              <a:rPr lang="en-US" altLang="zh-CN" b="1" dirty="0" err="1" smtClean="0"/>
              <a:t>ArrayDeque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HashMap</a:t>
            </a:r>
            <a:r>
              <a:rPr lang="zh-CN" altLang="en-US" b="1" dirty="0" smtClean="0"/>
              <a:t>等实现类分析</a:t>
            </a:r>
            <a:endParaRPr lang="en-US" altLang="zh-CN" b="1" dirty="0" smtClean="0"/>
          </a:p>
          <a:p>
            <a:r>
              <a:rPr lang="zh-CN" altLang="en-US" b="1" dirty="0"/>
              <a:t>第三</a:t>
            </a:r>
            <a:r>
              <a:rPr lang="zh-CN" altLang="en-US" b="1" dirty="0" smtClean="0"/>
              <a:t>方扩展集合框架简介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41650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HashMap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Trainsent</a:t>
            </a:r>
            <a:r>
              <a:rPr lang="zh-CN" altLang="en-US" dirty="0" smtClean="0"/>
              <a:t>修饰的属性，引出序列化方式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/>
              <a:t>transient Node&lt;K,V&gt;[] table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/>
              <a:t>transient Set&lt;</a:t>
            </a:r>
            <a:r>
              <a:rPr lang="en-US" altLang="zh-CN" dirty="0" err="1"/>
              <a:t>Map.Entry</a:t>
            </a:r>
            <a:r>
              <a:rPr lang="en-US" altLang="zh-CN" dirty="0"/>
              <a:t>&lt;K,V&gt;&gt; </a:t>
            </a:r>
            <a:r>
              <a:rPr lang="en-US" altLang="zh-CN" dirty="0" err="1"/>
              <a:t>entrySet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、重写了</a:t>
            </a:r>
            <a:r>
              <a:rPr lang="en-US" altLang="zh-CN" dirty="0" err="1" smtClean="0"/>
              <a:t>readObject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writeObject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014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序列化知识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blog.csdn.net/xiaogugood/article/details/8641059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serialVersionUID</a:t>
            </a:r>
            <a:r>
              <a:rPr lang="zh-CN" altLang="en-US" dirty="0" smtClean="0"/>
              <a:t>可以实现版本兼容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实现</a:t>
            </a:r>
            <a:r>
              <a:rPr lang="en-US" altLang="zh-CN" dirty="0" err="1"/>
              <a:t>Serializable</a:t>
            </a:r>
            <a:r>
              <a:rPr lang="zh-CN" altLang="en-US" dirty="0"/>
              <a:t>接口的类，序列化仅仅对对象的非</a:t>
            </a:r>
            <a:r>
              <a:rPr lang="en-US" altLang="zh-CN" dirty="0"/>
              <a:t>transient</a:t>
            </a:r>
            <a:r>
              <a:rPr lang="zh-CN" altLang="en-US" dirty="0"/>
              <a:t>属性进行序列化，而不会对</a:t>
            </a:r>
            <a:r>
              <a:rPr lang="en-US" altLang="zh-CN" dirty="0"/>
              <a:t>transient</a:t>
            </a:r>
            <a:r>
              <a:rPr lang="zh-CN" altLang="en-US" dirty="0"/>
              <a:t>属性或者</a:t>
            </a:r>
            <a:r>
              <a:rPr lang="en-US" altLang="zh-CN" dirty="0"/>
              <a:t>static</a:t>
            </a:r>
            <a:r>
              <a:rPr lang="zh-CN" altLang="en-US" dirty="0"/>
              <a:t>变量进行序列化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、序列化数据保存</a:t>
            </a:r>
            <a:r>
              <a:rPr lang="zh-CN" altLang="en-US" dirty="0"/>
              <a:t>规则 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err="1">
                <a:solidFill>
                  <a:srgbClr val="FF0000"/>
                </a:solidFill>
              </a:rPr>
              <a:t>SerializableClient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73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数组相关知识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Node&lt;K,V&gt;[] </a:t>
            </a:r>
            <a:r>
              <a:rPr lang="en-US" altLang="zh-CN" dirty="0" err="1"/>
              <a:t>newTab</a:t>
            </a:r>
            <a:r>
              <a:rPr lang="en-US" altLang="zh-CN" dirty="0"/>
              <a:t> = (Node&lt;K,V&gt;[])new Node[</a:t>
            </a:r>
            <a:r>
              <a:rPr lang="en-US" altLang="zh-CN" dirty="0" err="1"/>
              <a:t>newCap</a:t>
            </a:r>
            <a:r>
              <a:rPr lang="en-US" altLang="zh-CN" dirty="0"/>
              <a:t>];</a:t>
            </a:r>
          </a:p>
          <a:p>
            <a:r>
              <a:rPr lang="zh-CN" altLang="en-US" dirty="0" smtClean="0"/>
              <a:t>为什么需要类型强转？</a:t>
            </a:r>
            <a:endParaRPr lang="en-US" altLang="zh-CN" dirty="0" smtClean="0"/>
          </a:p>
          <a:p>
            <a:r>
              <a:rPr lang="zh-CN" altLang="en-US" dirty="0" smtClean="0"/>
              <a:t>为什么数组的类型强转又可以了？语法糖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398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HashMap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length</a:t>
            </a:r>
            <a:r>
              <a:rPr lang="zh-CN" altLang="en-US" dirty="0" smtClean="0"/>
              <a:t>为何是</a:t>
            </a:r>
            <a:r>
              <a:rPr lang="en-US" altLang="zh-CN" dirty="0" smtClean="0"/>
              <a:t>2^n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tableForSize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如何找到最小的</a:t>
            </a:r>
            <a:r>
              <a:rPr lang="en-US" altLang="zh-CN" dirty="0" smtClean="0"/>
              <a:t>2^n</a:t>
            </a:r>
          </a:p>
          <a:p>
            <a:r>
              <a:rPr lang="en-US" altLang="zh-CN" dirty="0" err="1" smtClean="0"/>
              <a:t>Hashcode&amp;length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hashcode</a:t>
            </a:r>
            <a:r>
              <a:rPr lang="en-US" altLang="zh-CN" dirty="0" smtClean="0"/>
              <a:t>&amp;(length-1)</a:t>
            </a:r>
            <a:r>
              <a:rPr lang="zh-CN" altLang="en-US" dirty="0" smtClean="0"/>
              <a:t>概念理解。同时能解决</a:t>
            </a:r>
            <a:r>
              <a:rPr lang="en-US" altLang="zh-CN" dirty="0" err="1" smtClean="0"/>
              <a:t>hashcode</a:t>
            </a:r>
            <a:r>
              <a:rPr lang="zh-CN" altLang="en-US" dirty="0" smtClean="0"/>
              <a:t>是负数的取模问题。</a:t>
            </a:r>
            <a:endParaRPr lang="en-US" altLang="zh-CN" dirty="0" smtClean="0"/>
          </a:p>
          <a:p>
            <a:r>
              <a:rPr lang="en-US" altLang="zh-CN" dirty="0"/>
              <a:t>Hash(key)</a:t>
            </a:r>
            <a:r>
              <a:rPr lang="zh-CN" altLang="en-US" dirty="0"/>
              <a:t>实现的扰动函数，需要</a:t>
            </a:r>
            <a:r>
              <a:rPr lang="en-US" altLang="zh-CN" dirty="0"/>
              <a:t>2^n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length=2^n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resize()</a:t>
            </a:r>
            <a:r>
              <a:rPr lang="zh-CN" altLang="en-US" dirty="0" smtClean="0"/>
              <a:t>扩容后，元素的</a:t>
            </a:r>
            <a:r>
              <a:rPr lang="en-US" altLang="zh-CN" dirty="0" smtClean="0"/>
              <a:t>rehash</a:t>
            </a:r>
            <a:r>
              <a:rPr lang="zh-CN" altLang="en-US" dirty="0" smtClean="0"/>
              <a:t>值，只能是 在原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，或者移动</a:t>
            </a:r>
            <a:r>
              <a:rPr lang="en-US" altLang="zh-CN" dirty="0" err="1" smtClean="0"/>
              <a:t>index+oldCap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1195388"/>
            <a:ext cx="72294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52639"/>
            <a:ext cx="8903972" cy="2147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014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HashMap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HashMap</a:t>
            </a:r>
            <a:r>
              <a:rPr lang="zh-CN" altLang="en-US" dirty="0" smtClean="0"/>
              <a:t>线程不安全，体现在扩容死链：就是在</a:t>
            </a:r>
            <a:r>
              <a:rPr lang="en-US" altLang="zh-CN" dirty="0" smtClean="0"/>
              <a:t>resize</a:t>
            </a:r>
            <a:r>
              <a:rPr lang="zh-CN" altLang="en-US" dirty="0" smtClean="0"/>
              <a:t>时，多个线程同时操作共享数据，有问题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014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HashMap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Jdk1.8</a:t>
            </a:r>
            <a:r>
              <a:rPr lang="zh-CN" altLang="en-US" sz="2400" dirty="0" smtClean="0"/>
              <a:t>引入红黑树的数据结构来优化，为什么？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在大数据下，红</a:t>
            </a:r>
            <a:r>
              <a:rPr lang="zh-CN" altLang="en-US" sz="2400" dirty="0"/>
              <a:t>黑</a:t>
            </a:r>
            <a:r>
              <a:rPr lang="zh-CN" altLang="en-US" sz="2400" dirty="0" smtClean="0"/>
              <a:t>树的时间和空间复杂度比起链表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执行查找、插入、删除等操作的时间复杂度为</a:t>
            </a:r>
            <a:r>
              <a:rPr lang="en-US" altLang="zh-CN" sz="2400" dirty="0"/>
              <a:t>O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logn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zh-CN" altLang="en-US" sz="2400" dirty="0" smtClean="0"/>
              <a:t>为什么在链表数达到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时候，就转为红黑树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>
                <a:hlinkClick r:id="rId2"/>
              </a:rPr>
              <a:t>http://www.cnblogs.com/gotodsp/p/6534699.html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5192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HashMap</a:t>
            </a:r>
            <a:r>
              <a:rPr lang="zh-CN" altLang="en-US" dirty="0"/>
              <a:t>重要函数介绍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构造函数</a:t>
            </a:r>
            <a:endParaRPr lang="en-US" altLang="zh-CN" dirty="0" smtClean="0"/>
          </a:p>
          <a:p>
            <a:r>
              <a:rPr lang="en-US" altLang="zh-CN" dirty="0" smtClean="0"/>
              <a:t>Put</a:t>
            </a:r>
            <a:endParaRPr lang="en-US" altLang="zh-CN" dirty="0" smtClean="0"/>
          </a:p>
          <a:p>
            <a:r>
              <a:rPr lang="en-US" altLang="zh-CN" dirty="0" smtClean="0"/>
              <a:t>Get</a:t>
            </a:r>
          </a:p>
          <a:p>
            <a:r>
              <a:rPr lang="en-US" altLang="zh-CN" dirty="0" smtClean="0"/>
              <a:t>Remove</a:t>
            </a:r>
          </a:p>
          <a:p>
            <a:r>
              <a:rPr lang="en-US" altLang="zh-CN" dirty="0" err="1" smtClean="0"/>
              <a:t>indexFor</a:t>
            </a:r>
            <a:endParaRPr lang="en-US" altLang="zh-CN" dirty="0" smtClean="0"/>
          </a:p>
          <a:p>
            <a:r>
              <a:rPr lang="en-US" altLang="zh-CN" dirty="0" smtClean="0"/>
              <a:t>Hash</a:t>
            </a:r>
          </a:p>
          <a:p>
            <a:r>
              <a:rPr lang="en-US" altLang="zh-CN" dirty="0"/>
              <a:t>resize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40768"/>
            <a:ext cx="5257800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92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HashMap</a:t>
            </a:r>
            <a:r>
              <a:rPr lang="zh-CN" altLang="en-US" dirty="0"/>
              <a:t>重要函数介绍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java</a:t>
            </a:r>
            <a:r>
              <a:rPr lang="zh-CN" altLang="en-US" b="1" dirty="0"/>
              <a:t>、</a:t>
            </a:r>
            <a:r>
              <a:rPr lang="en-US" altLang="zh-CN" b="1" dirty="0" err="1"/>
              <a:t>oc</a:t>
            </a:r>
            <a:r>
              <a:rPr lang="zh-CN" altLang="en-US" b="1" dirty="0"/>
              <a:t>、</a:t>
            </a:r>
            <a:r>
              <a:rPr lang="en-US" altLang="zh-CN" b="1" dirty="0" err="1"/>
              <a:t>redis</a:t>
            </a:r>
            <a:r>
              <a:rPr lang="zh-CN" altLang="en-US" b="1" dirty="0"/>
              <a:t>的</a:t>
            </a:r>
            <a:r>
              <a:rPr lang="en-US" altLang="zh-CN" b="1" dirty="0"/>
              <a:t>hash</a:t>
            </a:r>
            <a:r>
              <a:rPr lang="zh-CN" altLang="en-US" b="1" dirty="0"/>
              <a:t>的底层实现，</a:t>
            </a:r>
            <a:r>
              <a:rPr lang="en-US" altLang="zh-CN" b="1" dirty="0" err="1"/>
              <a:t>redis</a:t>
            </a:r>
            <a:r>
              <a:rPr lang="zh-CN" altLang="en-US" b="1" dirty="0"/>
              <a:t>的增量</a:t>
            </a:r>
            <a:r>
              <a:rPr lang="zh-CN" altLang="en-US" b="1" dirty="0" smtClean="0"/>
              <a:t>扩容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www.cnblogs.com/gotodsp/p/6534699.html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根据对冲突的处理方式不同，哈希表有两种实现方式，一种开放地址方式（</a:t>
            </a:r>
            <a:r>
              <a:rPr lang="en-US" altLang="zh-CN" dirty="0"/>
              <a:t>Open addressing</a:t>
            </a:r>
            <a:r>
              <a:rPr lang="zh-CN" altLang="en-US" dirty="0"/>
              <a:t>），另一种是冲突链表方式（</a:t>
            </a:r>
            <a:r>
              <a:rPr lang="en-US" altLang="zh-CN" dirty="0"/>
              <a:t>Separate chaining with linked lists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还有波隆过滤（大数据场景应用）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2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JCF</a:t>
            </a:r>
            <a:r>
              <a:rPr lang="zh-CN" altLang="en-US" dirty="0" smtClean="0"/>
              <a:t>中旧容器升级新版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Vector</a:t>
            </a:r>
            <a:r>
              <a:rPr lang="en-US" altLang="zh-CN" dirty="0" err="1" smtClean="0">
                <a:sym typeface="Wingdings" pitchFamily="2" charset="2"/>
              </a:rPr>
              <a:t>ArrayList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err="1" smtClean="0">
                <a:sym typeface="Wingdings" pitchFamily="2" charset="2"/>
              </a:rPr>
              <a:t>StackArrayDeque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err="1" smtClean="0">
                <a:sym typeface="Wingdings" pitchFamily="2" charset="2"/>
              </a:rPr>
              <a:t>HashtableHashMap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209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目录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b="1" dirty="0" smtClean="0"/>
          </a:p>
          <a:p>
            <a:r>
              <a:rPr lang="en-US" altLang="zh-CN" b="1" dirty="0" smtClean="0"/>
              <a:t>JCF</a:t>
            </a:r>
            <a:r>
              <a:rPr lang="zh-CN" altLang="en-US" b="1" dirty="0" smtClean="0"/>
              <a:t>类继承图</a:t>
            </a:r>
            <a:endParaRPr lang="en-US" altLang="zh-CN" b="1" dirty="0" smtClean="0"/>
          </a:p>
          <a:p>
            <a:r>
              <a:rPr lang="en-US" altLang="zh-CN" b="1" dirty="0" smtClean="0"/>
              <a:t>JCF</a:t>
            </a:r>
            <a:r>
              <a:rPr lang="zh-CN" altLang="en-US" b="1" dirty="0" smtClean="0"/>
              <a:t>重要机制和算法</a:t>
            </a:r>
            <a:endParaRPr lang="en-US" altLang="zh-CN" b="1" dirty="0" smtClean="0"/>
          </a:p>
          <a:p>
            <a:r>
              <a:rPr lang="en-US" altLang="zh-CN" b="1" dirty="0" err="1" smtClean="0"/>
              <a:t>ArrayDeque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HashMap</a:t>
            </a:r>
            <a:r>
              <a:rPr lang="zh-CN" altLang="en-US" b="1" dirty="0" smtClean="0"/>
              <a:t>等实现类分析</a:t>
            </a:r>
            <a:endParaRPr lang="en-US" altLang="zh-CN" b="1" dirty="0" smtClean="0"/>
          </a:p>
          <a:p>
            <a:r>
              <a:rPr lang="zh-CN" altLang="en-US" b="1" dirty="0">
                <a:solidFill>
                  <a:srgbClr val="00B0F0"/>
                </a:solidFill>
              </a:rPr>
              <a:t>第三</a:t>
            </a:r>
            <a:r>
              <a:rPr lang="zh-CN" altLang="en-US" b="1" dirty="0" smtClean="0">
                <a:solidFill>
                  <a:srgbClr val="00B0F0"/>
                </a:solidFill>
              </a:rPr>
              <a:t>方扩展集合框架简介</a:t>
            </a:r>
            <a:endParaRPr lang="en-US" altLang="zh-CN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30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类继承图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5352"/>
            <a:ext cx="8229600" cy="4515658"/>
          </a:xfrm>
        </p:spPr>
      </p:pic>
    </p:spTree>
    <p:extLst>
      <p:ext uri="{BB962C8B-B14F-4D97-AF65-F5344CB8AC3E}">
        <p14:creationId xmlns:p14="http://schemas.microsoft.com/office/powerpoint/2010/main" val="47463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第三方扩展集合包</a:t>
            </a:r>
            <a:r>
              <a:rPr lang="en-US" altLang="zh-CN" dirty="0"/>
              <a:t>guava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MutilSet</a:t>
            </a:r>
            <a:r>
              <a:rPr lang="en-US" altLang="zh-CN" sz="2400" dirty="0" smtClean="0">
                <a:sym typeface="Wingdings" pitchFamily="2" charset="2"/>
              </a:rPr>
              <a:t>Set</a:t>
            </a:r>
            <a:r>
              <a:rPr lang="zh-CN" altLang="en-US" sz="2400" dirty="0" smtClean="0">
                <a:sym typeface="Wingdings" pitchFamily="2" charset="2"/>
              </a:rPr>
              <a:t>，前者能有重复元素，后者不能重复元素</a:t>
            </a:r>
            <a:endParaRPr lang="en-US" altLang="zh-CN" sz="2400" dirty="0" smtClean="0">
              <a:sym typeface="Wingdings" pitchFamily="2" charset="2"/>
            </a:endParaRPr>
          </a:p>
          <a:p>
            <a:r>
              <a:rPr lang="en-US" altLang="zh-CN" sz="2400" dirty="0" err="1" smtClean="0">
                <a:sym typeface="Wingdings" pitchFamily="2" charset="2"/>
              </a:rPr>
              <a:t>MutilMap</a:t>
            </a:r>
            <a:r>
              <a:rPr lang="en-US" altLang="zh-CN" sz="2400" dirty="0">
                <a:sym typeface="Wingdings" pitchFamily="2" charset="2"/>
              </a:rPr>
              <a:t> </a:t>
            </a:r>
            <a:r>
              <a:rPr lang="en-US" altLang="zh-CN" sz="2400" dirty="0" smtClean="0">
                <a:sym typeface="Wingdings" pitchFamily="2" charset="2"/>
              </a:rPr>
              <a:t>Map</a:t>
            </a:r>
            <a:r>
              <a:rPr lang="zh-CN" altLang="en-US" sz="2400" dirty="0" smtClean="0">
                <a:sym typeface="Wingdings" pitchFamily="2" charset="2"/>
              </a:rPr>
              <a:t>，前者一个</a:t>
            </a:r>
            <a:r>
              <a:rPr lang="en-US" altLang="zh-CN" sz="2400" dirty="0" smtClean="0">
                <a:sym typeface="Wingdings" pitchFamily="2" charset="2"/>
              </a:rPr>
              <a:t>key</a:t>
            </a:r>
            <a:r>
              <a:rPr lang="zh-CN" altLang="en-US" sz="2400" dirty="0" smtClean="0">
                <a:sym typeface="Wingdings" pitchFamily="2" charset="2"/>
              </a:rPr>
              <a:t>能映射多个</a:t>
            </a:r>
            <a:r>
              <a:rPr lang="en-US" altLang="zh-CN" sz="2400" dirty="0" smtClean="0">
                <a:sym typeface="Wingdings" pitchFamily="2" charset="2"/>
              </a:rPr>
              <a:t>value</a:t>
            </a:r>
            <a:r>
              <a:rPr lang="zh-CN" altLang="en-US" sz="2400" dirty="0" smtClean="0">
                <a:sym typeface="Wingdings" pitchFamily="2" charset="2"/>
              </a:rPr>
              <a:t>，后者一个</a:t>
            </a:r>
            <a:r>
              <a:rPr lang="en-US" altLang="zh-CN" sz="2400" dirty="0" smtClean="0">
                <a:sym typeface="Wingdings" pitchFamily="2" charset="2"/>
              </a:rPr>
              <a:t>key</a:t>
            </a:r>
            <a:r>
              <a:rPr lang="zh-CN" altLang="en-US" sz="2400" dirty="0" smtClean="0">
                <a:sym typeface="Wingdings" pitchFamily="2" charset="2"/>
              </a:rPr>
              <a:t>只能映射一个</a:t>
            </a:r>
            <a:r>
              <a:rPr lang="en-US" altLang="zh-CN" sz="2400" dirty="0" smtClean="0">
                <a:sym typeface="Wingdings" pitchFamily="2" charset="2"/>
              </a:rPr>
              <a:t>value</a:t>
            </a:r>
          </a:p>
          <a:p>
            <a:r>
              <a:rPr lang="en-US" altLang="zh-CN" sz="2400" dirty="0" err="1" smtClean="0">
                <a:sym typeface="Wingdings" pitchFamily="2" charset="2"/>
              </a:rPr>
              <a:t>BiMap</a:t>
            </a:r>
            <a:r>
              <a:rPr lang="zh-CN" altLang="en-US" sz="2400" dirty="0" smtClean="0">
                <a:sym typeface="Wingdings" pitchFamily="2" charset="2"/>
              </a:rPr>
              <a:t>：</a:t>
            </a:r>
            <a:r>
              <a:rPr lang="zh-CN" altLang="en-US" sz="2400" i="1" dirty="0"/>
              <a:t>支持正反向映射，可以通过</a:t>
            </a:r>
            <a:r>
              <a:rPr lang="en-US" altLang="zh-CN" sz="2400" i="1" dirty="0"/>
              <a:t>key</a:t>
            </a:r>
            <a:r>
              <a:rPr lang="zh-CN" altLang="en-US" sz="2400" i="1" dirty="0"/>
              <a:t>找到</a:t>
            </a:r>
            <a:r>
              <a:rPr lang="en-US" altLang="zh-CN" sz="2400" i="1" dirty="0"/>
              <a:t>value</a:t>
            </a:r>
            <a:r>
              <a:rPr lang="zh-CN" altLang="en-US" sz="2400" i="1" dirty="0"/>
              <a:t>，也可以通过</a:t>
            </a:r>
            <a:r>
              <a:rPr lang="en-US" altLang="zh-CN" sz="2400" i="1" dirty="0"/>
              <a:t>value</a:t>
            </a:r>
            <a:r>
              <a:rPr lang="zh-CN" altLang="en-US" sz="2400" i="1" dirty="0"/>
              <a:t>找到</a:t>
            </a:r>
            <a:r>
              <a:rPr lang="en-US" altLang="zh-CN" sz="2400" i="1" dirty="0" smtClean="0"/>
              <a:t>key</a:t>
            </a:r>
          </a:p>
          <a:p>
            <a:r>
              <a:rPr lang="en-US" altLang="zh-CN" sz="2400" dirty="0" smtClean="0"/>
              <a:t>Table</a:t>
            </a:r>
            <a:r>
              <a:rPr lang="zh-CN" altLang="en-US" sz="2400" dirty="0" smtClean="0"/>
              <a:t>：代表</a:t>
            </a:r>
            <a:r>
              <a:rPr lang="zh-CN" altLang="en-US" sz="2400" dirty="0"/>
              <a:t>一个特殊的映射，其中两个键可以在组合的方式被指定为单个值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Table&lt;R,C,V&gt; == Map&lt;</a:t>
            </a:r>
            <a:r>
              <a:rPr lang="en-US" altLang="zh-CN" sz="2400" dirty="0" err="1"/>
              <a:t>R,Map</a:t>
            </a:r>
            <a:r>
              <a:rPr lang="en-US" altLang="zh-CN" sz="2400" dirty="0"/>
              <a:t>&lt;C,V&gt;&gt;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445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类继承图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05351"/>
            <a:ext cx="7056784" cy="5061087"/>
          </a:xfrm>
        </p:spPr>
      </p:pic>
    </p:spTree>
    <p:extLst>
      <p:ext uri="{BB962C8B-B14F-4D97-AF65-F5344CB8AC3E}">
        <p14:creationId xmlns:p14="http://schemas.microsoft.com/office/powerpoint/2010/main" val="269691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目录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b="1" dirty="0" smtClean="0"/>
          </a:p>
          <a:p>
            <a:r>
              <a:rPr lang="en-US" altLang="zh-CN" b="1" dirty="0" smtClean="0"/>
              <a:t>JCF</a:t>
            </a:r>
            <a:r>
              <a:rPr lang="zh-CN" altLang="en-US" b="1" dirty="0" smtClean="0"/>
              <a:t>类继承图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JCF</a:t>
            </a:r>
            <a:r>
              <a:rPr lang="zh-CN" altLang="en-US" b="1" dirty="0" smtClean="0">
                <a:solidFill>
                  <a:srgbClr val="00B0F0"/>
                </a:solidFill>
              </a:rPr>
              <a:t>重要机制和算法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r>
              <a:rPr lang="en-US" altLang="zh-CN" b="1" dirty="0" err="1" smtClean="0"/>
              <a:t>ArrayDeque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HashMap</a:t>
            </a:r>
            <a:r>
              <a:rPr lang="zh-CN" altLang="en-US" b="1" dirty="0" smtClean="0"/>
              <a:t>等实现类分析</a:t>
            </a:r>
            <a:endParaRPr lang="en-US" altLang="zh-CN" b="1" dirty="0" smtClean="0"/>
          </a:p>
          <a:p>
            <a:r>
              <a:rPr lang="zh-CN" altLang="en-US" b="1" dirty="0"/>
              <a:t>第三</a:t>
            </a:r>
            <a:r>
              <a:rPr lang="zh-CN" altLang="en-US" b="1" dirty="0" smtClean="0"/>
              <a:t>方扩展集合框架简介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51275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fail-fast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目的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JCF</a:t>
            </a:r>
            <a:r>
              <a:rPr lang="zh-CN" altLang="en-US" sz="2400" dirty="0" smtClean="0"/>
              <a:t>的错误检测机制，不保证线程安全，只是尽可能抛出运行时异常</a:t>
            </a:r>
            <a:r>
              <a:rPr lang="en-US" altLang="zh-CN" sz="2400" dirty="0" err="1"/>
              <a:t>ConcurrentModificationException</a:t>
            </a:r>
            <a:r>
              <a:rPr lang="zh-CN" altLang="en-US" sz="2400" dirty="0" smtClean="0"/>
              <a:t>。</a:t>
            </a:r>
            <a:endParaRPr lang="en-US" altLang="zh-CN" sz="20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源码分析</a:t>
            </a:r>
            <a:r>
              <a:rPr lang="en-US" altLang="zh-CN" sz="2400" dirty="0" smtClean="0">
                <a:solidFill>
                  <a:srgbClr val="FF0000"/>
                </a:solidFill>
              </a:rPr>
              <a:t>fast-fail</a:t>
            </a:r>
            <a:r>
              <a:rPr lang="zh-CN" altLang="en-US" sz="2400" dirty="0" smtClean="0">
                <a:solidFill>
                  <a:srgbClr val="FF0000"/>
                </a:solidFill>
              </a:rPr>
              <a:t>机制的原理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当</a:t>
            </a:r>
            <a:r>
              <a:rPr lang="en-US" altLang="zh-CN" sz="2400" dirty="0" err="1"/>
              <a:t>modCount</a:t>
            </a:r>
            <a:r>
              <a:rPr lang="en-US" altLang="zh-CN" sz="2400" dirty="0"/>
              <a:t>!=</a:t>
            </a:r>
            <a:r>
              <a:rPr lang="en-US" altLang="zh-CN" sz="2400" dirty="0" err="1"/>
              <a:t>expectedModCount</a:t>
            </a:r>
            <a:r>
              <a:rPr lang="zh-CN" altLang="en-US" sz="2400" dirty="0" smtClean="0"/>
              <a:t>时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err="1" smtClean="0"/>
              <a:t>modCount</a:t>
            </a:r>
            <a:r>
              <a:rPr lang="zh-CN" altLang="en-US" sz="2400" dirty="0" smtClean="0"/>
              <a:t>是类属性，</a:t>
            </a:r>
            <a:r>
              <a:rPr lang="en-US" altLang="zh-CN" sz="2400" dirty="0" err="1" smtClean="0"/>
              <a:t>expectedModCount</a:t>
            </a:r>
            <a:r>
              <a:rPr lang="zh-CN" altLang="en-US" sz="2400" dirty="0" smtClean="0"/>
              <a:t>是迭代器属性，随着迭代器初始化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err="1" smtClean="0"/>
              <a:t>modCount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jdk1.8</a:t>
            </a:r>
            <a:r>
              <a:rPr lang="zh-CN" altLang="en-US" sz="2400" dirty="0" smtClean="0"/>
              <a:t>不用</a:t>
            </a:r>
            <a:r>
              <a:rPr lang="en-US" altLang="zh-CN" sz="2400" dirty="0" smtClean="0"/>
              <a:t>volatile</a:t>
            </a:r>
            <a:r>
              <a:rPr lang="zh-CN" altLang="en-US" sz="2400" dirty="0" smtClean="0"/>
              <a:t>修饰的原因（</a:t>
            </a:r>
            <a:r>
              <a:rPr lang="en-US" altLang="zh-CN" sz="2400" dirty="0" smtClean="0"/>
              <a:t>1.6</a:t>
            </a:r>
            <a:r>
              <a:rPr lang="zh-CN" altLang="en-US" sz="2400" dirty="0" smtClean="0"/>
              <a:t>的</a:t>
            </a:r>
            <a:r>
              <a:rPr lang="en-US" altLang="zh-CN" sz="2400" dirty="0" err="1"/>
              <a:t>H</a:t>
            </a:r>
            <a:r>
              <a:rPr lang="en-US" altLang="zh-CN" sz="2400" dirty="0" err="1" smtClean="0"/>
              <a:t>ashMap</a:t>
            </a:r>
            <a:r>
              <a:rPr lang="zh-CN" altLang="en-US" sz="2400" dirty="0" smtClean="0"/>
              <a:t>有</a:t>
            </a:r>
            <a:r>
              <a:rPr lang="en-US" altLang="zh-CN" sz="2400" dirty="0" smtClean="0"/>
              <a:t>volatile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单线程下如何触发和避免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多</a:t>
            </a:r>
            <a:r>
              <a:rPr lang="zh-CN" altLang="en-US" sz="2400" dirty="0">
                <a:solidFill>
                  <a:srgbClr val="FF0000"/>
                </a:solidFill>
              </a:rPr>
              <a:t>线程下如何触发和避免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实战</a:t>
            </a:r>
            <a:r>
              <a:rPr lang="en-US" altLang="zh-CN" sz="2400" dirty="0" err="1" smtClean="0"/>
              <a:t>FailFastClient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769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Fail-safe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目的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任何对集合结构的修改都会在一个复制的集合上进行修改，因此不会抛出</a:t>
            </a:r>
            <a:r>
              <a:rPr lang="en-US" altLang="zh-CN" sz="2400" dirty="0" err="1"/>
              <a:t>ConcurrentModificationException</a:t>
            </a:r>
            <a:r>
              <a:rPr lang="zh-CN" altLang="en-US" sz="2400" dirty="0" smtClean="0"/>
              <a:t>。</a:t>
            </a:r>
            <a:endParaRPr lang="en-US" altLang="zh-CN" sz="2000" dirty="0" smtClean="0"/>
          </a:p>
          <a:p>
            <a:r>
              <a:rPr lang="en-US" altLang="zh-CN" sz="2400" dirty="0">
                <a:solidFill>
                  <a:srgbClr val="FF0000"/>
                </a:solidFill>
              </a:rPr>
              <a:t>fail-safe</a:t>
            </a:r>
            <a:r>
              <a:rPr lang="zh-CN" altLang="en-US" sz="2400" dirty="0">
                <a:solidFill>
                  <a:srgbClr val="FF0000"/>
                </a:solidFill>
              </a:rPr>
              <a:t>机制有两个问题</a:t>
            </a:r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）需要复制集合，产生大量的无效对象，开销大</a:t>
            </a:r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）无法保证读取的数据是目前原始数据结构中的数据。</a:t>
            </a:r>
          </a:p>
        </p:txBody>
      </p:sp>
    </p:spTree>
    <p:extLst>
      <p:ext uri="{BB962C8B-B14F-4D97-AF65-F5344CB8AC3E}">
        <p14:creationId xmlns:p14="http://schemas.microsoft.com/office/powerpoint/2010/main" val="69576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Fail-fast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Fail-safe</a:t>
            </a:r>
            <a:r>
              <a:rPr lang="zh-CN" altLang="en-US" dirty="0" smtClean="0"/>
              <a:t>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fail-fast</a:t>
            </a:r>
            <a:r>
              <a:rPr lang="zh-CN" altLang="en-US" sz="2400" dirty="0"/>
              <a:t>是非线程安全集合框架的快速验错机制</a:t>
            </a:r>
          </a:p>
          <a:p>
            <a:r>
              <a:rPr lang="en-US" altLang="zh-CN" sz="2400" dirty="0"/>
              <a:t>fail-safe</a:t>
            </a:r>
            <a:r>
              <a:rPr lang="zh-CN" altLang="en-US" sz="2400" dirty="0"/>
              <a:t>是</a:t>
            </a:r>
            <a:r>
              <a:rPr lang="en-US" altLang="zh-CN" sz="2400" dirty="0"/>
              <a:t>Concurrent</a:t>
            </a:r>
            <a:r>
              <a:rPr lang="zh-CN" altLang="en-US" sz="2400" dirty="0"/>
              <a:t>并发包集合框架的</a:t>
            </a:r>
            <a:r>
              <a:rPr lang="zh-CN" altLang="en-US" sz="2400" dirty="0" smtClean="0"/>
              <a:t>机制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84984"/>
            <a:ext cx="9095315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949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数组协变类型和底层记忆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数组是协变类型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/>
              <a:t>若</a:t>
            </a:r>
            <a:r>
              <a:rPr lang="en-US" altLang="zh-CN" sz="2800" dirty="0" smtClean="0"/>
              <a:t>String extends Object</a:t>
            </a:r>
            <a:r>
              <a:rPr lang="zh-CN" altLang="en-US" sz="2800" dirty="0" smtClean="0"/>
              <a:t>，那么</a:t>
            </a:r>
            <a:r>
              <a:rPr lang="en-US" altLang="zh-CN" sz="2800" dirty="0" smtClean="0"/>
              <a:t>String[] extends Object[]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数组能记录底层数据，并在运行时校验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/>
              <a:t>Object[] </a:t>
            </a:r>
            <a:r>
              <a:rPr lang="en-US" altLang="zh-CN" sz="2800" dirty="0" err="1" smtClean="0"/>
              <a:t>objArray</a:t>
            </a:r>
            <a:r>
              <a:rPr lang="en-US" altLang="zh-CN" sz="2800" dirty="0" smtClean="0"/>
              <a:t> = new String[2];</a:t>
            </a:r>
          </a:p>
          <a:p>
            <a:pPr marL="0" indent="0">
              <a:buNone/>
            </a:pPr>
            <a:r>
              <a:rPr lang="en-US" altLang="zh-CN" sz="2800" dirty="0" err="1" smtClean="0"/>
              <a:t>objArray</a:t>
            </a:r>
            <a:r>
              <a:rPr lang="en-US" altLang="zh-CN" sz="2800" dirty="0" smtClean="0"/>
              <a:t>[0] = “</a:t>
            </a:r>
            <a:r>
              <a:rPr lang="en-US" altLang="zh-CN" sz="2800" dirty="0" err="1" smtClean="0"/>
              <a:t>aa</a:t>
            </a:r>
            <a:r>
              <a:rPr lang="en-US" altLang="zh-CN" sz="2800" dirty="0" smtClean="0"/>
              <a:t>”;</a:t>
            </a:r>
          </a:p>
          <a:p>
            <a:pPr marL="0" indent="0">
              <a:buNone/>
            </a:pPr>
            <a:r>
              <a:rPr lang="en-US" altLang="zh-CN" sz="2800" dirty="0" err="1" smtClean="0"/>
              <a:t>objArray</a:t>
            </a:r>
            <a:r>
              <a:rPr lang="en-US" altLang="zh-CN" sz="2800" dirty="0" smtClean="0"/>
              <a:t>[1] = 111;//</a:t>
            </a:r>
            <a:r>
              <a:rPr lang="zh-CN" altLang="en-US" sz="2800" dirty="0" smtClean="0"/>
              <a:t>报错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实战</a:t>
            </a:r>
            <a:r>
              <a:rPr lang="zh-CN" altLang="en-US" sz="2800" dirty="0" smtClean="0"/>
              <a:t>：</a:t>
            </a:r>
            <a:r>
              <a:rPr lang="en-US" altLang="zh-CN" sz="2800" dirty="0"/>
              <a:t> </a:t>
            </a:r>
            <a:r>
              <a:rPr lang="en-US" altLang="zh-CN" sz="2800" dirty="0" err="1"/>
              <a:t>ArrayClient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3292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5680</TotalTime>
  <Words>1216</Words>
  <Application>Microsoft Office PowerPoint</Application>
  <PresentationFormat>全屏显示(4:3)</PresentationFormat>
  <Paragraphs>171</Paragraphs>
  <Slides>30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PowerPoint 演示文稿</vt:lpstr>
      <vt:lpstr>目录</vt:lpstr>
      <vt:lpstr>类继承图</vt:lpstr>
      <vt:lpstr>类继承图</vt:lpstr>
      <vt:lpstr>目录</vt:lpstr>
      <vt:lpstr>fail-fast机制</vt:lpstr>
      <vt:lpstr>Fail-safe机制</vt:lpstr>
      <vt:lpstr>Fail-fast和Fail-safe区别</vt:lpstr>
      <vt:lpstr>数组协变类型和底层记忆</vt:lpstr>
      <vt:lpstr>泛型继承规则</vt:lpstr>
      <vt:lpstr>内部类和外部类的关系</vt:lpstr>
      <vt:lpstr>PowerPoint 演示文稿</vt:lpstr>
      <vt:lpstr>目录</vt:lpstr>
      <vt:lpstr>ArrayList</vt:lpstr>
      <vt:lpstr>ArrayDeque</vt:lpstr>
      <vt:lpstr>ArrayDeque</vt:lpstr>
      <vt:lpstr>HashMap</vt:lpstr>
      <vt:lpstr>HashMap</vt:lpstr>
      <vt:lpstr>HashMap</vt:lpstr>
      <vt:lpstr>HashMap</vt:lpstr>
      <vt:lpstr>序列化知识</vt:lpstr>
      <vt:lpstr>数组相关知识</vt:lpstr>
      <vt:lpstr>HashMap的length为何是2^n</vt:lpstr>
      <vt:lpstr>HashMap</vt:lpstr>
      <vt:lpstr>HashMap</vt:lpstr>
      <vt:lpstr>HashMap重要函数介绍</vt:lpstr>
      <vt:lpstr>HashMap重要函数介绍</vt:lpstr>
      <vt:lpstr>JCF中旧容器升级新版</vt:lpstr>
      <vt:lpstr>目录</vt:lpstr>
      <vt:lpstr>第三方扩展集合包guava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JVM</dc:title>
  <dc:creator>lenovo</dc:creator>
  <cp:lastModifiedBy>58</cp:lastModifiedBy>
  <cp:revision>377</cp:revision>
  <dcterms:created xsi:type="dcterms:W3CDTF">2017-06-20T09:41:24Z</dcterms:created>
  <dcterms:modified xsi:type="dcterms:W3CDTF">2017-09-26T08:01:47Z</dcterms:modified>
</cp:coreProperties>
</file>