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09" r:id="rId4"/>
    <p:sldId id="310" r:id="rId5"/>
    <p:sldId id="324" r:id="rId7"/>
    <p:sldId id="313" r:id="rId8"/>
    <p:sldId id="314" r:id="rId9"/>
    <p:sldId id="317" r:id="rId10"/>
    <p:sldId id="315" r:id="rId11"/>
    <p:sldId id="318" r:id="rId12"/>
    <p:sldId id="325" r:id="rId13"/>
    <p:sldId id="326" r:id="rId14"/>
    <p:sldId id="330" r:id="rId15"/>
    <p:sldId id="327" r:id="rId16"/>
    <p:sldId id="329" r:id="rId17"/>
    <p:sldId id="328" r:id="rId18"/>
    <p:sldId id="347" r:id="rId19"/>
    <p:sldId id="342" r:id="rId20"/>
    <p:sldId id="343" r:id="rId21"/>
    <p:sldId id="311" r:id="rId22"/>
    <p:sldId id="346" r:id="rId23"/>
    <p:sldId id="31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自然排序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比较器排序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）BuildHeap操作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把结点插入到堆中完成创建堆的工作。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插入的时间复杂的为：平均O(1), 最坏O(logN)。也就是说当需要插入N个点的时候，平均时间复杂度为O(N)，最坏时间复杂度为O(NlogN)。那么能不能在线性时间里O(N)完成插入操作呢？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BuildHeap就是在完成这样的事情。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BuildHeap的思想很简单，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首先把需要插入的N个数据随机插入到数组中，然后逐级渗透以使其满足Heap Order Property。)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en-US"/>
          </a:p>
          <a:p>
            <a:pPr lvl="1" algn="l"/>
            <a:endParaRPr lang="zh-CN" altLang="en-US"/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虚线表示的操作是比较两个子节点并把最小的子节点与父节点交换，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这需要两步。那么对这个整个完全二叉树来说，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可能存在的是N/2个这样的虚线,因此BuildHeap算法的时间复杂度为O(N)。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 algn="l"/>
            <a:r>
              <a:rPr lang="zh-CN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总结：</a:t>
            </a:r>
            <a:endParaRPr lang="zh-CN" altLang="zh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1" algn="l"/>
            <a:r>
              <a:rPr lang="zh-CN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优先队列（堆）的主要作用就是两个操作：插入，删除最小。之所以要重新引入这个概念，就是为了能够利用较小的时间复杂度来完成。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lvl="1" algn="l"/>
            <a:r>
              <a:rPr lang="zh-CN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总结：</a:t>
            </a:r>
            <a:endParaRPr lang="zh-CN" altLang="zh-C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1" algn="l"/>
            <a:r>
              <a:rPr lang="zh-CN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优先队列（堆）的主要作用就是两个操作：插入，删除最小。之所以要重新引入这个概念，就是为了能够利用较小的时间复杂度来完成。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http://www.importnew.com/13801.html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如上图所示，Collection类主要有三个接口：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Set表示不允许有重复元素的集合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List表示允许有重复元素的集合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Queue队列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Map并不是一个真正意义上的集合，但是这个接口提供了三种“集合视角”，使得可以像操作集合一样操作它们，具体如下：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把map的内容看作key的集合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把map的内容看作value的集合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把map的内容看作key-value映射的集合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链表，二叉查找树，都可以提供插入（Insert）和删除最小（DeleteMin）这两种操作，但是为什么不用它们而引入了新的数据结构的。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原因在于应用前两者需要较高的时间复杂度。对于链表的实现，插入需要O(1)，删除最小需要遍历链表，故需要O(N)。对于二叉查找树，这两种操作都需要O(logN)；而且随着不停的DeleteMin的操作，二叉查找树会变得非常不平衡；同时使用二叉查找树有些浪费，因此很多操作根本不需要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因此这里引入一种新的数据结构，它能够使插入（Insert）和删除最小（DeleteMin）这两种操作的最坏时间复杂度为O(N)，而插入的平均时间复杂度为常数时间，即O(1)。同时不需要引入指针。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优先队列的大小是不受限制的，但在创建时可以指定初始大小。当我们向优先队列增加元素的时候，队列大小会自动增加。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PriorityQueue是非线程安全的，所以Java提供了PriorityBlockingQueue（实现BlockingQueue接口）用于Java多线程环境。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先进先出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优先堆 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无界队列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元素可以默认自然排序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比较器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(Comparator)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进行排序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不允许空值，而且不支持不可比较的对象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优先队列的头是基于自然排序或者比较器排序最小元素。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多个同样的排序及可能随机取做任意一个。</a:t>
            </a:r>
            <a:b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</a:b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优先队列的大小是不受限制的，但在创建时可以指定初始大小。当我们向优先队列增加元素的时候，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队列大小会自动增加。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PriorityQueue是非线程安全的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Java提供了PriorityBlockingQueue（实现BlockingQueue接口）用于Java多线程环境。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（1）二插堆（Binary Heap）</a:t>
            </a:r>
            <a:endParaRPr lang="zh-CN" altLang="en-US"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Heap（堆）是一个除了底层节点外的完全填满的二叉树，底层可以不完全，左到右填充节点。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这样的树叫做完全二叉树。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一个高度为h 的完全二叉树应该有以下的性质：</a:t>
            </a:r>
            <a:endParaRPr lang="zh-CN" altLang="zh-CN" b="1" i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a) 有2^h到2^h-1个节点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b) 完全二叉树的高度为[logN](向下取整)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鉴于完全二叉树是一个很整齐的结构，因此可以不用指针而只用数组来表示一颗完全二叉树。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对于处于位置i 的元素，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a)他的左子节点在2*i，右子节点在（2*i+1）</a:t>
            </a:r>
            <a:endParaRPr lang="zh-CN" altLang="en-US"/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b) 它的父节点在【i/2】(向下取整)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堆的两条性质：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（a）完全二叉树；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（b）父节点小于后继子节点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）堆的插入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上滤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)</a:t>
            </a:r>
            <a:endParaRPr lang="en-US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堆的插入是按照顺序插入到底层的结点上，然后与他的父节点比较，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如果小于父节点，那么此结点与父节点交换位置，否则，这个位置就是应该插入的位置，依次循环，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如图所示。因此也可以理解堆的插入的平均时间复杂度为O(1)，即常数时间，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原因就在于只要在最后插入就可，最多是做几个迁移比较，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而最坏的时间复杂度为O(logN)是指这个插入节点是最小的结点，要迁移到root。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）堆的删除最小操作（下滤）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找到根但是最关键的是删除了以后的问题。这个可以用插入的思想把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一步一步的向上渗透。先选取根节点的最小子节点，然后把这个这点迁移到根节点。然后递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归操作。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对于删除最小操作，可与预见的是他的最坏时间复杂度为O(logN)，因为删除节点后的渗透是沿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着子树走的，类似于二叉查找树的操作，故为O(logN)。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E01EA4D-AFAF-4EF2-8635-2C5AB2400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lstStyle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6440" y="572770"/>
            <a:ext cx="10515600" cy="957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6440" y="17119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828020" y="6356350"/>
            <a:ext cx="525780" cy="365125"/>
          </a:xfrm>
        </p:spPr>
        <p:txBody>
          <a:bodyPr/>
          <a:p>
            <a:fld id="{76E00A9E-0105-407C-9C51-CC7F4AB488E8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72885" y="4251960"/>
            <a:ext cx="2316480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分享人：谢翔远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4715" y="5099685"/>
            <a:ext cx="4184650" cy="36830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本地服务事业群</a:t>
            </a:r>
            <a:r>
              <a:rPr lang="en-US" altLang="zh-CN"/>
              <a:t>.</a:t>
            </a:r>
            <a:r>
              <a:rPr lang="zh-CN" altLang="zh-CN"/>
              <a:t>平台线</a:t>
            </a:r>
            <a:r>
              <a:rPr lang="en-US" altLang="zh-CN"/>
              <a:t>.</a:t>
            </a:r>
            <a:r>
              <a:rPr lang="zh-CN" altLang="en-US"/>
              <a:t>黄页商家技术部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81580" y="1802765"/>
            <a:ext cx="7228840" cy="18148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PriorityQueue</a:t>
            </a:r>
            <a:r>
              <a:rPr lang="zh-CN" altLang="zh-CN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分享</a:t>
            </a:r>
            <a:endParaRPr lang="zh-CN" altLang="zh-CN" sz="7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algn="ctr"/>
            <a:r>
              <a:rPr lang="en-US" altLang="zh-CN" sz="40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java</a:t>
            </a:r>
            <a:r>
              <a:rPr lang="zh-CN" altLang="en-US" sz="40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集合框架总结</a:t>
            </a:r>
            <a:endParaRPr lang="zh-CN" altLang="en-US" sz="40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050" y="1156335"/>
            <a:ext cx="409384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2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堆的插入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上滤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)</a:t>
            </a:r>
            <a:endParaRPr lang="en-US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插入到底层的结点上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        与他的父节点比较大小，交换位置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         迭代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3044825"/>
            <a:ext cx="5685790" cy="3495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1009650"/>
            <a:ext cx="578104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20" y="1045210"/>
            <a:ext cx="101098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3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堆的删除最小操作（下滤）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找到根但是最关键的是删除了以后的问题。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先选取根节点的最小子节点，然后把这个这点迁移到根节点。然后递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归操作。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删除最小操作   O(logN)。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120" y="2588895"/>
            <a:ext cx="8598535" cy="3609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20" y="1045210"/>
            <a:ext cx="1010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4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堆的删除（下滤）</a:t>
            </a:r>
            <a:b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</a:b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在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k</a:t>
            </a: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位置的下滤操作</a:t>
            </a: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1.</a:t>
            </a: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找到父节点位置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half</a:t>
            </a:r>
            <a:endParaRPr lang="en-US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2.k&lt;half</a:t>
            </a: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，判断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k</a:t>
            </a: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位置是否有子节点  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" y="2471420"/>
            <a:ext cx="8834755" cy="4188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675" y="2232660"/>
            <a:ext cx="101098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3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BuildHeap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创建堆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插入建堆：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插入的时间复杂的为：平均O(1), 最坏O(logN)。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也就是说当需要插入N个点的时候，最好时间复杂度为O(N)，最坏时间复杂度为O(NlogN)。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常用建堆：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O(N)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N个数据随机插入到数组中，然后逐级渗透以使其满足堆属性</a:t>
            </a:r>
            <a:endParaRPr lang="en-US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6070" y="1859915"/>
            <a:ext cx="86721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4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其他操作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都是基于insert（上滤）与deleteMin（下滤）的操作。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减小元素：减小节点的值，上滤调整堆。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增大元素：增加节点的值，下滤调整堆。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删除非顶点节点：直接删除会出问题。方法：减小元素的值到无穷小，上滤后删除。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Merge：insert one by one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应用场景</a:t>
            </a:r>
            <a:endParaRPr lang="zh-CN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20" y="1045210"/>
            <a:ext cx="101098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1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堆的应用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（a）寻找第k个最小值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可以先对数组用BuildHeap操作，然后执行k次DeleteMin。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b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）d--堆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其他形式的堆，d-堆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,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完全d叉树。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2798445"/>
            <a:ext cx="6737985" cy="3269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90" y="5461000"/>
            <a:ext cx="376174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应用场景</a:t>
            </a:r>
            <a:endParaRPr lang="zh-CN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820" y="1045210"/>
            <a:ext cx="10109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2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）优先队列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的应用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lvl="1"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timer</a:t>
            </a: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实现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38070" y="2135505"/>
            <a:ext cx="65011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      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集合代表了一组对象         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       集合框架定义了一套规范，用来表示、操作集合，使具体操作与实现细节解耦。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       操作不外乎“增删改查”四种操作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       在集合框架的类继承体系中，最顶层接口：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	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Collection 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	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Map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685" y="33972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集合框架的总结</a:t>
            </a:r>
            <a:endParaRPr lang="zh-CN" altLang="en-US" sz="24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54685" y="33972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集合框架的总结</a:t>
            </a:r>
            <a:endParaRPr lang="zh-CN" altLang="en-US" sz="24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" y="1808480"/>
            <a:ext cx="6923405" cy="45027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15" y="2157730"/>
            <a:ext cx="4920615" cy="38049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716280" y="800735"/>
          <a:ext cx="11158220" cy="563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730"/>
                <a:gridCol w="1165860"/>
                <a:gridCol w="1584325"/>
                <a:gridCol w="5615305"/>
              </a:tblGrid>
              <a:tr h="5892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>
                          <a:solidFill>
                            <a:schemeClr val="accent4"/>
                          </a:solidFill>
                          <a:effectLst/>
                        </a:rPr>
                        <a:t>java集合类</a:t>
                      </a:r>
                      <a:endParaRPr lang="zh-CN" altLang="en-US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4"/>
                          </a:solidFill>
                          <a:effectLst/>
                        </a:rPr>
                        <a:t>有序</a:t>
                      </a:r>
                      <a:endParaRPr lang="zh-CN" altLang="en-US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4"/>
                          </a:solidFill>
                          <a:effectLst/>
                        </a:rPr>
                        <a:t>是否允许空</a:t>
                      </a:r>
                      <a:endParaRPr lang="zh-CN" altLang="en-US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4"/>
                          </a:solidFill>
                          <a:effectLst/>
                        </a:rPr>
                        <a:t>特点</a:t>
                      </a:r>
                      <a:endParaRPr lang="zh-CN" altLang="en-US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/>
                </a:tc>
              </a:tr>
              <a:tr h="8426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  <a:sym typeface="+mn-ea"/>
                        </a:rPr>
                        <a:t>动态数组ArrayList</a:t>
                      </a:r>
                      <a:endParaRPr lang="zh-CN" altLang="en-US" sz="1800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1800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  <a:sym typeface="+mn-ea"/>
                        </a:rPr>
                        <a:t>无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允许</a:t>
                      </a:r>
                      <a:endParaRPr lang="zh-CN" altLang="zh-CN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rPr>
                        <a:t>ArrayList动态扩容，数组实现查询非常快但要求连续内存空间</a:t>
                      </a:r>
                      <a:endParaRPr lang="zh-CN" altLang="en-US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  <a:sym typeface="+mn-ea"/>
                        </a:rPr>
                        <a:t>双向队列LinkedList</a:t>
                      </a:r>
                      <a:endParaRPr lang="zh-CN" altLang="en-US" sz="1800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sz="1800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  <a:sym typeface="+mn-ea"/>
                        </a:rPr>
                        <a:t>无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允许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双向队列LinkedList不需要像ArrayList一样创建连续的内存空间，它以链表的形式连接各个节点，但是查询搜索效率极低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键值对集合HashMap</a:t>
                      </a:r>
                      <a:endParaRPr lang="zh-CN" altLang="en-US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无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允许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HashMap存放键值对，内部使用数组加链表</a:t>
                      </a:r>
                      <a:r>
                        <a:rPr lang="en-US" altLang="zh-CN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(</a:t>
                      </a: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红黑树</a:t>
                      </a:r>
                      <a:r>
                        <a:rPr lang="en-US" altLang="zh-CN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)</a:t>
                      </a: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实现，检索快但是由于键是按照Hash值存储的，所以无序，在某些情况下不合适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</a:tr>
              <a:tr h="4997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树集TreeMap</a:t>
                      </a:r>
                      <a:endParaRPr lang="zh-CN" altLang="en-US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  <a:sym typeface="+mn-ea"/>
                        </a:rPr>
                        <a:t>有序</a:t>
                      </a:r>
                      <a:endParaRPr lang="en-US" altLang="zh-CN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仅根允许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TreeMap使用优化了的排序二叉树（红黑树）作为逻辑实现，物理实现使用一个静态内部类Entry代表一个树节点，这是一个完全有序的结构，但是每个树节点都需要保存一个父节点引用，左右孩子节点引用，还有一个value值，虽然效率高但开销很大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</a:tr>
              <a:tr h="7080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800" b="1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  <a:sym typeface="+mn-ea"/>
                        </a:rPr>
                        <a:t>优先队列</a:t>
                      </a:r>
                      <a:endParaRPr lang="zh-CN" altLang="en-US" sz="1800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="1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PriorityQueue</a:t>
                      </a:r>
                      <a:endParaRPr lang="zh-CN" altLang="en-US" b="1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不完全有序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不允许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堆结构（完全二叉树）实现</a:t>
                      </a:r>
                      <a:r>
                        <a:rPr lang="en-US" altLang="zh-CN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,</a:t>
                      </a:r>
                      <a:r>
                        <a:rPr lang="zh-CN" altLang="en-US">
                          <a:ln w="12700">
                            <a:solidFill>
                              <a:schemeClr val="accent5"/>
                            </a:solidFill>
                            <a:prstDash val="solid"/>
                          </a:ln>
                          <a:pattFill prst="ltDnDiag">
                            <a:fgClr>
                              <a:schemeClr val="accent5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bg1"/>
                            </a:bgClr>
                          </a:pattFill>
                          <a:effectLst/>
                        </a:rPr>
                        <a:t>物理上使用动态数组实现，并非像TreeMap一样完全有序，但是如果按照指定方式出队，结果可以是有序的</a:t>
                      </a:r>
                      <a:endParaRPr lang="zh-CN" altLang="en-US">
                        <a:ln w="12700">
                          <a:solidFill>
                            <a:schemeClr val="accent5"/>
                          </a:solidFill>
                          <a:prstDash val="solid"/>
                        </a:ln>
                        <a:pattFill prst="ltDnDiag">
                          <a:fgClr>
                            <a:schemeClr val="accent5">
                              <a:lumMod val="60000"/>
                              <a:lumOff val="40000"/>
                            </a:schemeClr>
                          </a:fgClr>
                          <a:bgClr>
                            <a:schemeClr val="bg1"/>
                          </a:bgClr>
                        </a:patt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4685" y="33972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集合框架的总结</a:t>
            </a:r>
            <a:endParaRPr lang="zh-CN" altLang="en-US" sz="24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3090" y="1280795"/>
            <a:ext cx="25196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zh-CN" sz="4000" b="1">
                <a:ln w="25400">
                  <a:gradFill>
                    <a:gsLst>
                      <a:gs pos="11000">
                        <a:srgbClr val="275124"/>
                      </a:gs>
                      <a:gs pos="61000">
                        <a:srgbClr val="A6C29F">
                          <a:alpha val="100000"/>
                        </a:srgbClr>
                      </a:gs>
                      <a:gs pos="91000">
                        <a:srgbClr val="275124"/>
                      </a:gs>
                      <a:gs pos="74000">
                        <a:srgbClr val="55976C"/>
                      </a:gs>
                      <a:gs pos="38000">
                        <a:srgbClr val="CED7B9">
                          <a:alpha val="100000"/>
                        </a:srgbClr>
                      </a:gs>
                      <a:gs pos="46000">
                        <a:srgbClr val="F6ECD2"/>
                      </a:gs>
                    </a:gsLst>
                    <a:lin ang="5400000"/>
                  </a:gradFill>
                </a:ln>
                <a:blipFill>
                  <a:blip r:embed="rId1"/>
                  <a:tile tx="0" ty="0" sx="68000" sy="58000" flip="none" algn="b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分享内容</a:t>
            </a:r>
            <a:endParaRPr lang="zh-CN" altLang="zh-CN" sz="4000" b="1">
              <a:ln w="25400">
                <a:gradFill>
                  <a:gsLst>
                    <a:gs pos="11000">
                      <a:srgbClr val="275124"/>
                    </a:gs>
                    <a:gs pos="61000">
                      <a:srgbClr val="A6C29F">
                        <a:alpha val="100000"/>
                      </a:srgbClr>
                    </a:gs>
                    <a:gs pos="91000">
                      <a:srgbClr val="275124"/>
                    </a:gs>
                    <a:gs pos="74000">
                      <a:srgbClr val="55976C"/>
                    </a:gs>
                    <a:gs pos="38000">
                      <a:srgbClr val="CED7B9">
                        <a:alpha val="100000"/>
                      </a:srgbClr>
                    </a:gs>
                    <a:gs pos="46000">
                      <a:srgbClr val="F6ECD2"/>
                    </a:gs>
                  </a:gsLst>
                  <a:lin ang="5400000"/>
                </a:gradFill>
              </a:ln>
              <a:blipFill>
                <a:blip r:embed="rId1"/>
                <a:tile tx="0" ty="0" sx="68000" sy="58000" flip="none" algn="b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8775" y="2490470"/>
            <a:ext cx="4039870" cy="2245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1.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优先级队列介绍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继承体系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3.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应用场景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集合框架总体介绍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38070" y="2135505"/>
            <a:ext cx="6501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test</a:t>
            </a:r>
            <a:endParaRPr lang="en-US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685" y="33972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集合框架的总结</a:t>
            </a:r>
            <a:endParaRPr lang="zh-CN" altLang="en-US" sz="24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27070" y="2917825"/>
            <a:ext cx="6035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http://blog.csdn.net/u013071074/article/details/32320107</a:t>
            </a:r>
            <a:b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http://blog.csdn.net/changyuanchn/article/details/14564403</a:t>
            </a:r>
            <a:b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《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算法导论》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参考博文</a:t>
            </a:r>
            <a:endParaRPr lang="zh-CN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43357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优先级队列介绍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5830" y="1684655"/>
            <a:ext cx="10008235" cy="31076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队列：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先进先出（First-In-First-Out）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priorityQueue:</a:t>
            </a:r>
            <a:endParaRPr lang="en-US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en-US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  </a:t>
            </a:r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优先堆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  无界队列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  部分有序</a:t>
            </a:r>
            <a:endParaRPr lang="en-US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 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43357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优先级队列介绍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2960" y="2661285"/>
            <a:ext cx="1000823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</a:t>
            </a:r>
            <a:r>
              <a:rPr lang="zh-CN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操作</a:t>
            </a:r>
            <a:endParaRPr lang="zh-CN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</a:t>
            </a:r>
            <a:r>
              <a:rPr lang="en-US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	</a:t>
            </a:r>
            <a:r>
              <a:rPr lang="zh-CN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插入</a:t>
            </a:r>
            <a:endParaRPr lang="zh-CN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    删除最小</a:t>
            </a:r>
            <a:endParaRPr lang="zh-CN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      优先队列的优势</a:t>
            </a:r>
            <a:r>
              <a:rPr lang="en-US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???</a:t>
            </a:r>
            <a:endParaRPr lang="en-US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4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       </a:t>
            </a:r>
            <a:endParaRPr lang="zh-CN" altLang="zh-CN" sz="24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43357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优先级队列介绍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5830" y="1684655"/>
            <a:ext cx="10008235" cy="26765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容量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扩容机制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非线程安全的</a:t>
            </a:r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43357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继承体系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885" y="78740"/>
            <a:ext cx="7690485" cy="6700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2780" y="1513205"/>
            <a:ext cx="5374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默认容量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11</a:t>
            </a:r>
            <a:r>
              <a:rPr lang="zh-CN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、扩容简单粗暴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,2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倍或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1.5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倍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830" y="1973580"/>
            <a:ext cx="8141335" cy="4815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31870" y="2136775"/>
            <a:ext cx="32423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部分有序</a:t>
            </a: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数组</a:t>
            </a:r>
            <a:endParaRPr lang="zh-CN" altLang="en-US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数组扩容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7320" y="449580"/>
            <a:ext cx="23126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实现原理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7625" y="2585085"/>
            <a:ext cx="37706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（1）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sym typeface="+mn-ea"/>
              </a:rPr>
              <a:t>二插堆（Binary Heap）</a:t>
            </a:r>
            <a:endParaRPr lang="zh-CN" altLang="en-US">
              <a:sym typeface="+mn-ea"/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完全二叉树。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 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堆的两条性质：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完全二叉树；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  <a:p>
            <a:pPr lvl="1" algn="l"/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父节点小于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或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大于</a:t>
            </a:r>
            <a:r>
              <a:rPr lang="en-US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)</a:t>
            </a:r>
            <a:r>
              <a:rPr lang="zh-CN" altLang="zh-CN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</a:rPr>
              <a:t>后继子节点</a:t>
            </a:r>
            <a:endParaRPr lang="zh-CN" altLang="zh-CN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785" y="2089785"/>
            <a:ext cx="4666615" cy="3018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1771</Words>
  <Application>WPS 演示</Application>
  <PresentationFormat>宽屏</PresentationFormat>
  <Paragraphs>213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业务开发二三事</dc:title>
  <dc:creator>58</dc:creator>
  <cp:lastModifiedBy>仰望星空</cp:lastModifiedBy>
  <cp:revision>213</cp:revision>
  <dcterms:created xsi:type="dcterms:W3CDTF">2017-07-02T00:28:00Z</dcterms:created>
  <dcterms:modified xsi:type="dcterms:W3CDTF">2017-11-23T02:15:54Z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