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0" r:id="rId3"/>
    <p:sldId id="258" r:id="rId4"/>
    <p:sldId id="288" r:id="rId5"/>
    <p:sldId id="287" r:id="rId6"/>
    <p:sldId id="257" r:id="rId7"/>
    <p:sldId id="279" r:id="rId8"/>
    <p:sldId id="260" r:id="rId9"/>
    <p:sldId id="280" r:id="rId10"/>
    <p:sldId id="261" r:id="rId11"/>
    <p:sldId id="284" r:id="rId12"/>
    <p:sldId id="286" r:id="rId13"/>
    <p:sldId id="262" r:id="rId14"/>
    <p:sldId id="275" r:id="rId15"/>
    <p:sldId id="276" r:id="rId16"/>
    <p:sldId id="283" r:id="rId17"/>
    <p:sldId id="263" r:id="rId18"/>
    <p:sldId id="274" r:id="rId19"/>
    <p:sldId id="277" r:id="rId20"/>
    <p:sldId id="270" r:id="rId21"/>
    <p:sldId id="271" r:id="rId22"/>
    <p:sldId id="269" r:id="rId23"/>
    <p:sldId id="273" r:id="rId24"/>
    <p:sldId id="281" r:id="rId25"/>
    <p:sldId id="282"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3383" autoAdjust="0"/>
  </p:normalViewPr>
  <p:slideViewPr>
    <p:cSldViewPr>
      <p:cViewPr>
        <p:scale>
          <a:sx n="100" d="100"/>
          <a:sy n="100" d="100"/>
        </p:scale>
        <p:origin x="-480"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202A5-66D0-45CF-9B97-0ACB33F0031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B8B486-8562-453F-ADCF-733F5F825EED}" type="slidenum">
              <a:rPr lang="zh-CN" altLang="en-US" smtClean="0"/>
              <a:t>‹#›</a:t>
            </a:fld>
            <a:endParaRPr lang="zh-CN" altLang="en-US"/>
          </a:p>
        </p:txBody>
      </p:sp>
    </p:spTree>
    <p:extLst>
      <p:ext uri="{BB962C8B-B14F-4D97-AF65-F5344CB8AC3E}">
        <p14:creationId xmlns:p14="http://schemas.microsoft.com/office/powerpoint/2010/main" val="34010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这一页的内容根据</a:t>
            </a:r>
            <a:r>
              <a:rPr lang="en-US" altLang="zh-CN" dirty="0" err="1" smtClean="0"/>
              <a:t>hashmap</a:t>
            </a:r>
            <a:r>
              <a:rPr lang="zh-CN" altLang="en-US" dirty="0" smtClean="0"/>
              <a:t>里面红黑树的讲解情况而定，如果已经讲清楚了就回顾一下然后一带而过。</a:t>
            </a:r>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3</a:t>
            </a:fld>
            <a:endParaRPr lang="zh-CN" altLang="en-US"/>
          </a:p>
        </p:txBody>
      </p:sp>
    </p:spTree>
    <p:extLst>
      <p:ext uri="{BB962C8B-B14F-4D97-AF65-F5344CB8AC3E}">
        <p14:creationId xmlns:p14="http://schemas.microsoft.com/office/powerpoint/2010/main" val="177821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低位连续出现</a:t>
            </a:r>
            <a:r>
              <a:rPr lang="en-US" altLang="zh-CN" dirty="0" smtClean="0"/>
              <a:t>1</a:t>
            </a:r>
            <a:r>
              <a:rPr lang="zh-CN" altLang="en-US" dirty="0" smtClean="0"/>
              <a:t>的次数如果大于当前最大层高，最大层高加</a:t>
            </a:r>
            <a:r>
              <a:rPr lang="en-US" altLang="zh-CN" dirty="0" smtClean="0"/>
              <a:t>1</a:t>
            </a:r>
            <a:r>
              <a:rPr lang="zh-CN" altLang="en-US" dirty="0" smtClean="0"/>
              <a:t>，否则就是连续</a:t>
            </a:r>
            <a:r>
              <a:rPr lang="en-US" altLang="zh-CN" dirty="0" smtClean="0"/>
              <a:t>1</a:t>
            </a:r>
            <a:r>
              <a:rPr lang="zh-CN" altLang="en-US" dirty="0" smtClean="0"/>
              <a:t>的</a:t>
            </a:r>
            <a:r>
              <a:rPr lang="zh-CN" altLang="en-US" dirty="0" smtClean="0"/>
              <a:t>次数</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乐观锁（ </a:t>
            </a:r>
            <a:r>
              <a:rPr lang="en-US" altLang="zh-CN" sz="1200" b="0" i="0" kern="1200" dirty="0" smtClean="0">
                <a:solidFill>
                  <a:schemeClr val="tx1"/>
                </a:solidFill>
                <a:effectLst/>
                <a:latin typeface="+mn-lt"/>
                <a:ea typeface="+mn-ea"/>
                <a:cs typeface="+mn-cs"/>
              </a:rPr>
              <a:t>Optimistic Locking</a:t>
            </a:r>
            <a:r>
              <a:rPr lang="zh-CN" altLang="en-US" sz="1200" b="0" i="0" kern="1200" dirty="0" smtClean="0">
                <a:solidFill>
                  <a:schemeClr val="tx1"/>
                </a:solidFill>
                <a:effectLst/>
                <a:latin typeface="+mn-lt"/>
                <a:ea typeface="+mn-ea"/>
                <a:cs typeface="+mn-cs"/>
              </a:rPr>
              <a:t>）其实是一种思想。相对悲观锁而言，乐观锁假设认为数据一般情况下不会造成冲突，所以在数据进行提交更新的时候，才会正式对数据的冲突与否进行检测，如果发现冲突了，则让返回用户错误的信息，让用户决定如何去做。</a:t>
            </a:r>
          </a:p>
          <a:p>
            <a:r>
              <a:rPr lang="zh-CN" altLang="en-US" sz="1200" b="0" i="0" kern="1200" dirty="0" smtClean="0">
                <a:solidFill>
                  <a:schemeClr val="tx1"/>
                </a:solidFill>
                <a:effectLst/>
                <a:latin typeface="+mn-lt"/>
                <a:ea typeface="+mn-ea"/>
                <a:cs typeface="+mn-cs"/>
              </a:rPr>
              <a:t>上面提到的乐观锁的概念中其实已经阐述了他的具体实现细节：主要就是两个步骤：冲突检测和数据更新</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endParaRPr lang="en-US" altLang="zh-CN" dirty="0" smtClean="0"/>
          </a:p>
          <a:p>
            <a:r>
              <a:rPr lang="en-US" altLang="zh-CN" dirty="0" smtClean="0"/>
              <a:t>Marker  </a:t>
            </a:r>
            <a:r>
              <a:rPr lang="zh-CN" altLang="en-US" dirty="0" smtClean="0"/>
              <a:t>乐观锁并发编程控制需要想当严谨的逻辑思维，以及相当严格准确的测试。</a:t>
            </a:r>
            <a:endParaRPr lang="en-US" altLang="zh-CN" dirty="0" smtClean="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16</a:t>
            </a:fld>
            <a:endParaRPr lang="zh-CN" altLang="en-US"/>
          </a:p>
        </p:txBody>
      </p:sp>
    </p:spTree>
    <p:extLst>
      <p:ext uri="{BB962C8B-B14F-4D97-AF65-F5344CB8AC3E}">
        <p14:creationId xmlns:p14="http://schemas.microsoft.com/office/powerpoint/2010/main" val="392590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LevelDB</a:t>
            </a:r>
            <a:r>
              <a:rPr lang="en-US" altLang="zh-CN" dirty="0" smtClean="0"/>
              <a:t> </a:t>
            </a:r>
            <a:r>
              <a:rPr lang="en-US" altLang="zh-CN" sz="1200" b="0" i="0" kern="1200" dirty="0" err="1"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实现的非常高效的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数据库</a:t>
            </a:r>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17</a:t>
            </a:fld>
            <a:endParaRPr lang="zh-CN" altLang="en-US"/>
          </a:p>
        </p:txBody>
      </p:sp>
    </p:spTree>
    <p:extLst>
      <p:ext uri="{BB962C8B-B14F-4D97-AF65-F5344CB8AC3E}">
        <p14:creationId xmlns:p14="http://schemas.microsoft.com/office/powerpoint/2010/main" val="995720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18</a:t>
            </a:fld>
            <a:endParaRPr lang="zh-CN" altLang="en-US"/>
          </a:p>
        </p:txBody>
      </p:sp>
    </p:spTree>
    <p:extLst>
      <p:ext uri="{BB962C8B-B14F-4D97-AF65-F5344CB8AC3E}">
        <p14:creationId xmlns:p14="http://schemas.microsoft.com/office/powerpoint/2010/main" val="4270426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源码对比以上三个函数</a:t>
            </a:r>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19</a:t>
            </a:fld>
            <a:endParaRPr lang="zh-CN" altLang="en-US"/>
          </a:p>
        </p:txBody>
      </p:sp>
    </p:spTree>
    <p:extLst>
      <p:ext uri="{BB962C8B-B14F-4D97-AF65-F5344CB8AC3E}">
        <p14:creationId xmlns:p14="http://schemas.microsoft.com/office/powerpoint/2010/main" val="1007325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00050" lvl="1" indent="0">
              <a:buNone/>
            </a:pPr>
            <a:r>
              <a:rPr lang="en-US" altLang="zh-CN" sz="2000" dirty="0" err="1" smtClean="0"/>
              <a:t>dict</a:t>
            </a:r>
            <a:r>
              <a:rPr lang="zh-CN" altLang="en-US" sz="2000" dirty="0" smtClean="0"/>
              <a:t>用来查询数据到分数的对应关系</a:t>
            </a:r>
            <a:endParaRPr lang="en-US" altLang="zh-CN" sz="2000" dirty="0" smtClean="0"/>
          </a:p>
          <a:p>
            <a:pPr marL="400050" lvl="1" indent="0">
              <a:buNone/>
            </a:pPr>
            <a:r>
              <a:rPr lang="zh-CN" altLang="en-US" sz="2000" dirty="0" smtClean="0"/>
              <a:t>而</a:t>
            </a:r>
            <a:r>
              <a:rPr lang="en-US" altLang="zh-CN" sz="2000" dirty="0" err="1" smtClean="0"/>
              <a:t>skiplist</a:t>
            </a:r>
            <a:r>
              <a:rPr lang="zh-CN" altLang="en-US" sz="2000" dirty="0" smtClean="0"/>
              <a:t>用来根据分数查询数据</a:t>
            </a:r>
            <a:endParaRPr lang="en-US" altLang="zh-CN" sz="2000" dirty="0" smtClean="0"/>
          </a:p>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20</a:t>
            </a:fld>
            <a:endParaRPr lang="zh-CN" altLang="en-US"/>
          </a:p>
        </p:txBody>
      </p:sp>
    </p:spTree>
    <p:extLst>
      <p:ext uri="{BB962C8B-B14F-4D97-AF65-F5344CB8AC3E}">
        <p14:creationId xmlns:p14="http://schemas.microsoft.com/office/powerpoint/2010/main" val="3084780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Pic url: http://img.blog.csdn.net/20170501100813332</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21</a:t>
            </a:fld>
            <a:endParaRPr lang="zh-CN" altLang="en-US"/>
          </a:p>
        </p:txBody>
      </p:sp>
    </p:spTree>
    <p:extLst>
      <p:ext uri="{BB962C8B-B14F-4D97-AF65-F5344CB8AC3E}">
        <p14:creationId xmlns:p14="http://schemas.microsoft.com/office/powerpoint/2010/main" val="2946809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22</a:t>
            </a:fld>
            <a:endParaRPr lang="zh-CN" altLang="en-US"/>
          </a:p>
        </p:txBody>
      </p:sp>
    </p:spTree>
    <p:extLst>
      <p:ext uri="{BB962C8B-B14F-4D97-AF65-F5344CB8AC3E}">
        <p14:creationId xmlns:p14="http://schemas.microsoft.com/office/powerpoint/2010/main" val="161312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ConcurrentSkipListMap</a:t>
            </a:r>
            <a:r>
              <a:rPr lang="zh-CN" altLang="en-US" dirty="0" smtClean="0"/>
              <a:t>中的随机层高是如何实现的</a:t>
            </a:r>
            <a:endParaRPr lang="en-US" altLang="zh-CN" dirty="0" smtClean="0"/>
          </a:p>
          <a:p>
            <a:r>
              <a:rPr lang="en-US" altLang="zh-CN" dirty="0" smtClean="0"/>
              <a:t>CAS</a:t>
            </a:r>
            <a:r>
              <a:rPr lang="zh-CN" altLang="en-US" dirty="0" smtClean="0"/>
              <a:t>对于线程安全性的保证</a:t>
            </a:r>
            <a:endParaRPr lang="en-US" altLang="zh-CN" dirty="0" smtClean="0"/>
          </a:p>
          <a:p>
            <a:r>
              <a:rPr lang="zh-CN" altLang="en-US" dirty="0" smtClean="0"/>
              <a:t>删除节点的时候为什么不是直接删除而是要设置</a:t>
            </a:r>
            <a:r>
              <a:rPr lang="en-US" altLang="zh-CN" dirty="0" smtClean="0"/>
              <a:t>marker</a:t>
            </a:r>
            <a:r>
              <a:rPr lang="zh-CN" altLang="en-US" dirty="0" smtClean="0"/>
              <a:t>节点</a:t>
            </a:r>
          </a:p>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23</a:t>
            </a:fld>
            <a:endParaRPr lang="zh-CN" altLang="en-US"/>
          </a:p>
        </p:txBody>
      </p:sp>
    </p:spTree>
    <p:extLst>
      <p:ext uri="{BB962C8B-B14F-4D97-AF65-F5344CB8AC3E}">
        <p14:creationId xmlns:p14="http://schemas.microsoft.com/office/powerpoint/2010/main" val="1884625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单进程单线程模型？</a:t>
            </a:r>
            <a:endParaRPr lang="en-US" altLang="zh-CN" dirty="0" smtClean="0"/>
          </a:p>
          <a:p>
            <a:r>
              <a:rPr lang="en-US" altLang="zh-CN" dirty="0" smtClean="0"/>
              <a:t>CAS</a:t>
            </a:r>
            <a:r>
              <a:rPr lang="zh-CN" altLang="en-US" dirty="0" smtClean="0"/>
              <a:t>锁？</a:t>
            </a:r>
          </a:p>
        </p:txBody>
      </p:sp>
      <p:sp>
        <p:nvSpPr>
          <p:cNvPr id="4" name="灯片编号占位符 3"/>
          <p:cNvSpPr>
            <a:spLocks noGrp="1"/>
          </p:cNvSpPr>
          <p:nvPr>
            <p:ph type="sldNum" sz="quarter" idx="10"/>
          </p:nvPr>
        </p:nvSpPr>
        <p:spPr/>
        <p:txBody>
          <a:bodyPr/>
          <a:lstStyle/>
          <a:p>
            <a:fld id="{DDB8B486-8562-453F-ADCF-733F5F825EED}" type="slidenum">
              <a:rPr lang="zh-CN" altLang="en-US" smtClean="0"/>
              <a:t>25</a:t>
            </a:fld>
            <a:endParaRPr lang="zh-CN" altLang="en-US"/>
          </a:p>
        </p:txBody>
      </p:sp>
    </p:spTree>
    <p:extLst>
      <p:ext uri="{BB962C8B-B14F-4D97-AF65-F5344CB8AC3E}">
        <p14:creationId xmlns:p14="http://schemas.microsoft.com/office/powerpoint/2010/main" val="10367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对照</a:t>
            </a:r>
            <a:r>
              <a:rPr lang="en-US" altLang="zh-CN" dirty="0" err="1" smtClean="0"/>
              <a:t>treemap</a:t>
            </a:r>
            <a:r>
              <a:rPr lang="zh-CN" altLang="en-US" baseline="0" dirty="0" smtClean="0"/>
              <a:t> </a:t>
            </a:r>
            <a:r>
              <a:rPr lang="en-US" altLang="zh-CN" sz="1200" kern="1200" dirty="0" err="1" smtClean="0">
                <a:solidFill>
                  <a:schemeClr val="tx1"/>
                </a:solidFill>
                <a:effectLst/>
                <a:latin typeface="+mn-lt"/>
                <a:ea typeface="+mn-ea"/>
                <a:cs typeface="+mn-cs"/>
              </a:rPr>
              <a:t>fixAfterInsertion</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DB8B486-8562-453F-ADCF-733F5F825EED}" type="slidenum">
              <a:rPr lang="zh-CN" altLang="en-US" smtClean="0"/>
              <a:t>4</a:t>
            </a:fld>
            <a:endParaRPr lang="zh-CN" altLang="en-US"/>
          </a:p>
        </p:txBody>
      </p:sp>
    </p:spTree>
    <p:extLst>
      <p:ext uri="{BB962C8B-B14F-4D97-AF65-F5344CB8AC3E}">
        <p14:creationId xmlns:p14="http://schemas.microsoft.com/office/powerpoint/2010/main" val="596366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TreeMap</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使用红黑树为我们提供了</a:t>
            </a:r>
            <a:r>
              <a:rPr lang="en-US" altLang="zh-CN" sz="1200" kern="1200" dirty="0" smtClean="0">
                <a:solidFill>
                  <a:schemeClr val="tx1"/>
                </a:solidFill>
                <a:effectLst/>
                <a:latin typeface="+mn-lt"/>
                <a:ea typeface="+mn-ea"/>
                <a:cs typeface="+mn-cs"/>
              </a:rPr>
              <a:t>O(log(n))</a:t>
            </a:r>
            <a:r>
              <a:rPr lang="zh-CN" altLang="en-US" sz="1200" kern="1200" dirty="0" smtClean="0">
                <a:solidFill>
                  <a:schemeClr val="tx1"/>
                </a:solidFill>
                <a:effectLst/>
                <a:latin typeface="+mn-lt"/>
                <a:ea typeface="+mn-ea"/>
                <a:cs typeface="+mn-cs"/>
              </a:rPr>
              <a:t>的查询复杂度为还为我们提供了范围查询的方法。它对外提供的接口是通过其父类</a:t>
            </a:r>
            <a:r>
              <a:rPr lang="en-US" altLang="zh-CN" dirty="0" err="1" smtClean="0"/>
              <a:t>NavigableMap</a:t>
            </a:r>
            <a:r>
              <a:rPr lang="zh-CN" altLang="en-US" dirty="0" smtClean="0"/>
              <a:t>来规范和约束的。</a:t>
            </a:r>
          </a:p>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5</a:t>
            </a:fld>
            <a:endParaRPr lang="zh-CN" altLang="en-US"/>
          </a:p>
        </p:txBody>
      </p:sp>
    </p:spTree>
    <p:extLst>
      <p:ext uri="{BB962C8B-B14F-4D97-AF65-F5344CB8AC3E}">
        <p14:creationId xmlns:p14="http://schemas.microsoft.com/office/powerpoint/2010/main" val="2068426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TreeMap</a:t>
            </a:r>
            <a:r>
              <a:rPr lang="en-US" altLang="zh-CN" baseline="0" dirty="0" smtClean="0"/>
              <a:t> </a:t>
            </a:r>
            <a:r>
              <a:rPr lang="zh-CN" altLang="en-US" baseline="0" dirty="0" smtClean="0"/>
              <a:t>以红黑树为数据结构提供范围查找方法的代价就是难以实现线程安全。</a:t>
            </a:r>
            <a:endParaRPr lang="en-US" altLang="zh-CN" dirty="0" smtClean="0"/>
          </a:p>
          <a:p>
            <a:r>
              <a:rPr lang="en-US" altLang="zh-CN" dirty="0" err="1" smtClean="0"/>
              <a:t>NavigableMap</a:t>
            </a:r>
            <a:r>
              <a:rPr lang="zh-CN" altLang="en-US" dirty="0" smtClean="0"/>
              <a:t>在</a:t>
            </a:r>
            <a:r>
              <a:rPr lang="en-US" altLang="zh-CN" dirty="0" err="1" smtClean="0"/>
              <a:t>jdk</a:t>
            </a:r>
            <a:r>
              <a:rPr lang="zh-CN" altLang="en-US" dirty="0" smtClean="0"/>
              <a:t>并发包下的实现是</a:t>
            </a:r>
            <a:r>
              <a:rPr lang="en-US" altLang="zh-CN" dirty="0" err="1" smtClean="0"/>
              <a:t>ConcurrentSkipListMap</a:t>
            </a:r>
            <a:endParaRPr lang="en-US" altLang="zh-CN" dirty="0" smtClean="0"/>
          </a:p>
          <a:p>
            <a:endParaRPr lang="en-US" altLang="zh-CN" dirty="0" smtClean="0"/>
          </a:p>
          <a:p>
            <a:r>
              <a:rPr lang="en-US" altLang="zh-CN" dirty="0" err="1" smtClean="0"/>
              <a:t>TreeMap</a:t>
            </a:r>
            <a:r>
              <a:rPr lang="zh-CN" altLang="en-US" dirty="0" smtClean="0"/>
              <a:t>在节点插入的时候涉及到上层大量的节点变动，没法进行精确的锁控制，因而加锁往往只能针对整棵树加锁，大大降低多线程下的执行效率。</a:t>
            </a:r>
            <a:endParaRPr lang="en-US" altLang="zh-CN" dirty="0" smtClean="0"/>
          </a:p>
          <a:p>
            <a:r>
              <a:rPr lang="zh-CN" altLang="en-US" dirty="0" smtClean="0"/>
              <a:t>所以在</a:t>
            </a:r>
            <a:r>
              <a:rPr lang="en-US" altLang="zh-CN" dirty="0" err="1" smtClean="0"/>
              <a:t>jdk</a:t>
            </a:r>
            <a:r>
              <a:rPr lang="zh-CN" altLang="en-US" dirty="0" smtClean="0"/>
              <a:t>的并发包下面就没有使用红黑树来实现范围查找，取而代之实现</a:t>
            </a:r>
            <a:r>
              <a:rPr lang="en-US" altLang="zh-CN" dirty="0" err="1" smtClean="0"/>
              <a:t>NavigableMap</a:t>
            </a:r>
            <a:r>
              <a:rPr lang="zh-CN" altLang="en-US" dirty="0" smtClean="0"/>
              <a:t>的是一个叫做</a:t>
            </a:r>
            <a:r>
              <a:rPr lang="en-US" altLang="zh-CN" dirty="0" err="1" smtClean="0"/>
              <a:t>ConcurrentSkipListMap</a:t>
            </a:r>
            <a:r>
              <a:rPr lang="zh-CN" altLang="en-US" dirty="0" smtClean="0"/>
              <a:t>的类，它拥有跟</a:t>
            </a:r>
            <a:r>
              <a:rPr lang="en-US" altLang="zh-CN" dirty="0" err="1" smtClean="0"/>
              <a:t>treemap</a:t>
            </a:r>
            <a:r>
              <a:rPr lang="zh-CN" altLang="en-US" dirty="0" smtClean="0"/>
              <a:t>相同的</a:t>
            </a:r>
            <a:r>
              <a:rPr lang="en-US" altLang="zh-CN" dirty="0" smtClean="0"/>
              <a:t>log(n)</a:t>
            </a:r>
            <a:r>
              <a:rPr lang="zh-CN" altLang="en-US" dirty="0" smtClean="0"/>
              <a:t>的时间复杂度但它不是一棵树，它的底层逻辑结构是跳跃表。</a:t>
            </a:r>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6</a:t>
            </a:fld>
            <a:endParaRPr lang="zh-CN" altLang="en-US"/>
          </a:p>
        </p:txBody>
      </p:sp>
    </p:spTree>
    <p:extLst>
      <p:ext uri="{BB962C8B-B14F-4D97-AF65-F5344CB8AC3E}">
        <p14:creationId xmlns:p14="http://schemas.microsoft.com/office/powerpoint/2010/main" val="388056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并发友好   </a:t>
            </a:r>
            <a:r>
              <a:rPr lang="en-US" altLang="zh-CN" dirty="0" smtClean="0"/>
              <a:t>O(log n)   </a:t>
            </a:r>
            <a:r>
              <a:rPr lang="zh-CN" altLang="en-US" dirty="0" smtClean="0"/>
              <a:t>并联链表   </a:t>
            </a:r>
            <a:r>
              <a:rPr lang="zh-CN" altLang="en-US" baseline="0" dirty="0" smtClean="0"/>
              <a:t>随机化数据结构</a:t>
            </a:r>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7</a:t>
            </a:fld>
            <a:endParaRPr lang="zh-CN" altLang="en-US"/>
          </a:p>
        </p:txBody>
      </p:sp>
    </p:spTree>
    <p:extLst>
      <p:ext uri="{BB962C8B-B14F-4D97-AF65-F5344CB8AC3E}">
        <p14:creationId xmlns:p14="http://schemas.microsoft.com/office/powerpoint/2010/main" val="251637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有序链表的查找时间复杂度是</a:t>
            </a:r>
            <a:r>
              <a:rPr lang="en-US" altLang="zh-CN" dirty="0" smtClean="0"/>
              <a:t>O(n),</a:t>
            </a:r>
            <a:r>
              <a:rPr lang="zh-CN" altLang="en-US" dirty="0" smtClean="0"/>
              <a:t>有序数组可以做到</a:t>
            </a:r>
            <a:r>
              <a:rPr lang="en-US" altLang="zh-CN" dirty="0" smtClean="0"/>
              <a:t>O(</a:t>
            </a:r>
            <a:r>
              <a:rPr lang="en-US" altLang="zh-CN" dirty="0" err="1" smtClean="0"/>
              <a:t>logn</a:t>
            </a:r>
            <a:r>
              <a:rPr lang="en-US" altLang="zh-CN" dirty="0" smtClean="0"/>
              <a:t>)</a:t>
            </a:r>
            <a:r>
              <a:rPr lang="zh-CN" altLang="en-US" dirty="0" smtClean="0"/>
              <a:t>因为我们可以使用二分法进行查找</a:t>
            </a:r>
            <a:r>
              <a:rPr lang="en-US" altLang="zh-CN" dirty="0" smtClean="0"/>
              <a:t>,</a:t>
            </a:r>
            <a:r>
              <a:rPr lang="zh-CN" altLang="en-US" dirty="0" smtClean="0"/>
              <a:t>那么链表能否也使用二分法进行查找呢，默认情况下是不能的因为我们不知道中点在哪里，于是我们想到用空间换时间的方法，把二分节点单独构造出来。</a:t>
            </a:r>
            <a:endParaRPr lang="en-US" altLang="zh-CN" dirty="0" smtClean="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11</a:t>
            </a:fld>
            <a:endParaRPr lang="zh-CN" altLang="en-US"/>
          </a:p>
        </p:txBody>
      </p:sp>
    </p:spTree>
    <p:extLst>
      <p:ext uri="{BB962C8B-B14F-4D97-AF65-F5344CB8AC3E}">
        <p14:creationId xmlns:p14="http://schemas.microsoft.com/office/powerpoint/2010/main" val="144485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二分查找链表又引入了另外一个问题，当我们搭建出这种完美的二分查找链表的时候，再新增一个元素怎么办，原有的所有的二分属性全部被打破。</a:t>
            </a:r>
            <a:endParaRPr lang="en-US" altLang="zh-CN" dirty="0" smtClean="0"/>
          </a:p>
          <a:p>
            <a:r>
              <a:rPr lang="zh-CN" altLang="en-US" dirty="0" smtClean="0"/>
              <a:t>重新调整二分节点的代价巨大，因此我们就想能不能保证原有节点的层高不动的前提下，又能满足二分查找的性能。于是这里就引入了概率学。以幂次定律作为了理论支撑。</a:t>
            </a:r>
            <a:endParaRPr lang="en-US" altLang="zh-CN" dirty="0" smtClean="0"/>
          </a:p>
          <a:p>
            <a:r>
              <a:rPr lang="en-US" altLang="zh-CN" dirty="0" smtClean="0"/>
              <a:t>0.5^32</a:t>
            </a:r>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12</a:t>
            </a:fld>
            <a:endParaRPr lang="zh-CN" altLang="en-US"/>
          </a:p>
        </p:txBody>
      </p:sp>
    </p:spTree>
    <p:extLst>
      <p:ext uri="{BB962C8B-B14F-4D97-AF65-F5344CB8AC3E}">
        <p14:creationId xmlns:p14="http://schemas.microsoft.com/office/powerpoint/2010/main" val="268442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13</a:t>
            </a:fld>
            <a:endParaRPr lang="zh-CN" altLang="en-US"/>
          </a:p>
        </p:txBody>
      </p:sp>
    </p:spTree>
    <p:extLst>
      <p:ext uri="{BB962C8B-B14F-4D97-AF65-F5344CB8AC3E}">
        <p14:creationId xmlns:p14="http://schemas.microsoft.com/office/powerpoint/2010/main" val="26066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Pic:http</a:t>
            </a:r>
            <a:r>
              <a:rPr lang="en-US" altLang="zh-CN" dirty="0" smtClean="0"/>
              <a:t>://upload-images.jianshu.io/</a:t>
            </a:r>
            <a:r>
              <a:rPr lang="en-US" altLang="zh-CN" dirty="0" err="1" smtClean="0"/>
              <a:t>upload_images</a:t>
            </a:r>
            <a:r>
              <a:rPr lang="en-US" altLang="zh-CN" dirty="0" smtClean="0"/>
              <a:t>/263562-d9c8ee749c8fb3ef.png</a:t>
            </a:r>
            <a:endParaRPr lang="zh-CN" altLang="en-US" dirty="0" smtClean="0"/>
          </a:p>
        </p:txBody>
      </p:sp>
      <p:sp>
        <p:nvSpPr>
          <p:cNvPr id="4" name="灯片编号占位符 3"/>
          <p:cNvSpPr>
            <a:spLocks noGrp="1"/>
          </p:cNvSpPr>
          <p:nvPr>
            <p:ph type="sldNum" sz="quarter" idx="10"/>
          </p:nvPr>
        </p:nvSpPr>
        <p:spPr/>
        <p:txBody>
          <a:bodyPr/>
          <a:lstStyle/>
          <a:p>
            <a:fld id="{DDB8B486-8562-453F-ADCF-733F5F825EED}" type="slidenum">
              <a:rPr lang="zh-CN" altLang="en-US" smtClean="0"/>
              <a:t>15</a:t>
            </a:fld>
            <a:endParaRPr lang="zh-CN" altLang="en-US"/>
          </a:p>
        </p:txBody>
      </p:sp>
    </p:spTree>
    <p:extLst>
      <p:ext uri="{BB962C8B-B14F-4D97-AF65-F5344CB8AC3E}">
        <p14:creationId xmlns:p14="http://schemas.microsoft.com/office/powerpoint/2010/main" val="78004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note.youdao.com/noteshare?id=4a47d717c7fd3b3595ca8f176a6bac8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blog.csdn.net/xiejingfa/article/details/51231967" TargetMode="External"/><Relationship Id="rId3" Type="http://schemas.openxmlformats.org/officeDocument/2006/relationships/hyperlink" Target="http://www.cnblogs.com/skywang12345/p/3245399.html" TargetMode="External"/><Relationship Id="rId7" Type="http://schemas.openxmlformats.org/officeDocument/2006/relationships/hyperlink" Target="http://blog.csdn.net/men_wen/article/details/7104320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cnblogs.com/acfox/p/3688607.html" TargetMode="External"/><Relationship Id="rId11" Type="http://schemas.openxmlformats.org/officeDocument/2006/relationships/hyperlink" Target="https://github.com/menwengit/redis_source_annotation" TargetMode="External"/><Relationship Id="rId5" Type="http://schemas.openxmlformats.org/officeDocument/2006/relationships/hyperlink" Target="http://www.jianshu.com/p/edc2fd149255" TargetMode="External"/><Relationship Id="rId10" Type="http://schemas.openxmlformats.org/officeDocument/2006/relationships/hyperlink" Target="http://blog.csdn.net/odailidong/article/details/52782753" TargetMode="External"/><Relationship Id="rId4" Type="http://schemas.openxmlformats.org/officeDocument/2006/relationships/hyperlink" Target="http://www.jianshu.com/p/37eee2c6f437" TargetMode="External"/><Relationship Id="rId9" Type="http://schemas.openxmlformats.org/officeDocument/2006/relationships/hyperlink" Target="http://blog.csdn.net/men_wen/article/details/7004002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247007"/>
            <a:ext cx="7772400" cy="1470025"/>
          </a:xfrm>
        </p:spPr>
        <p:txBody>
          <a:bodyPr>
            <a:normAutofit/>
          </a:bodyPr>
          <a:lstStyle/>
          <a:p>
            <a:r>
              <a:rPr lang="en-US" altLang="zh-CN" smtClean="0"/>
              <a:t>SkipList</a:t>
            </a:r>
            <a:endParaRPr lang="zh-CN" altLang="en-US" dirty="0"/>
          </a:p>
        </p:txBody>
      </p:sp>
      <p:sp>
        <p:nvSpPr>
          <p:cNvPr id="3" name="TextBox 2"/>
          <p:cNvSpPr txBox="1"/>
          <p:nvPr/>
        </p:nvSpPr>
        <p:spPr>
          <a:xfrm>
            <a:off x="6776372" y="5343599"/>
            <a:ext cx="1107996"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刘至瀚</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96989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9002" y="755993"/>
            <a:ext cx="3064926"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跳跃表的删除</a:t>
            </a:r>
            <a:endParaRPr lang="zh-CN" altLang="en-US" sz="3200" dirty="0">
              <a:latin typeface="微软雅黑" pitchFamily="34" charset="-122"/>
              <a:ea typeface="微软雅黑" pitchFamily="34" charset="-122"/>
            </a:endParaRPr>
          </a:p>
        </p:txBody>
      </p:sp>
      <p:pic>
        <p:nvPicPr>
          <p:cNvPr id="6146" name="Picture 2" descr="http://img.blog.csdn.net/20131218153505359?watermark/2/text/aHR0cDovL2Jsb2cuY3Nkbi5uZXQvaWN0MjAx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132857"/>
            <a:ext cx="9073008" cy="347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16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跳跃表的由来</a:t>
            </a:r>
            <a:endParaRPr lang="zh-CN" altLang="en-US" dirty="0"/>
          </a:p>
        </p:txBody>
      </p:sp>
      <p:pic>
        <p:nvPicPr>
          <p:cNvPr id="1026" name="Picture 2" descr="http://images.cnitblog.com/blog/504722/201404/2513502663838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7397080"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17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层高为什么要随机</a:t>
            </a:r>
            <a:endParaRPr lang="zh-CN" altLang="en-US" dirty="0"/>
          </a:p>
        </p:txBody>
      </p:sp>
      <p:sp>
        <p:nvSpPr>
          <p:cNvPr id="3" name="内容占位符 2"/>
          <p:cNvSpPr>
            <a:spLocks noGrp="1"/>
          </p:cNvSpPr>
          <p:nvPr>
            <p:ph idx="1"/>
          </p:nvPr>
        </p:nvSpPr>
        <p:spPr/>
        <p:txBody>
          <a:bodyPr/>
          <a:lstStyle/>
          <a:p>
            <a:r>
              <a:rPr lang="zh-CN" altLang="en-US" dirty="0" smtClean="0"/>
              <a:t>新增节点，原有二分平衡必然被打破</a:t>
            </a:r>
            <a:endParaRPr lang="en-US" altLang="zh-CN" dirty="0" smtClean="0"/>
          </a:p>
          <a:p>
            <a:r>
              <a:rPr lang="zh-CN" altLang="en-US" dirty="0" smtClean="0"/>
              <a:t>再度平衡开销大</a:t>
            </a:r>
            <a:endParaRPr lang="en-US" altLang="zh-CN" dirty="0" smtClean="0"/>
          </a:p>
          <a:p>
            <a:endParaRPr lang="en-US" altLang="zh-CN" dirty="0"/>
          </a:p>
          <a:p>
            <a:r>
              <a:rPr lang="zh-CN" altLang="en-US" smtClean="0"/>
              <a:t>随机算法（抛硬币）</a:t>
            </a:r>
            <a:endParaRPr lang="en-US" altLang="zh-CN" dirty="0" smtClean="0"/>
          </a:p>
          <a:p>
            <a:r>
              <a:rPr lang="zh-CN" altLang="en-US" dirty="0" smtClean="0"/>
              <a:t>幂律</a:t>
            </a:r>
            <a:r>
              <a:rPr lang="zh-CN" altLang="en-US" dirty="0"/>
              <a:t>分布</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590897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smtClean="0"/>
              <a:t>ConcurrentSkipListMap</a:t>
            </a:r>
            <a:endParaRPr lang="zh-CN" altLang="en-US" dirty="0"/>
          </a:p>
        </p:txBody>
      </p:sp>
    </p:spTree>
    <p:extLst>
      <p:ext uri="{BB962C8B-B14F-4D97-AF65-F5344CB8AC3E}">
        <p14:creationId xmlns:p14="http://schemas.microsoft.com/office/powerpoint/2010/main" val="3462596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ConcurrentSkipListMap</a:t>
            </a:r>
            <a:r>
              <a:rPr lang="zh-CN" altLang="en-US" dirty="0" smtClean="0"/>
              <a:t>初始化结构</a:t>
            </a:r>
            <a:endParaRPr lang="zh-CN" altLang="en-US" dirty="0"/>
          </a:p>
        </p:txBody>
      </p:sp>
      <p:pic>
        <p:nvPicPr>
          <p:cNvPr id="1026" name="Picture 2" descr="http://upload-images.jianshu.io/upload_images/263562-8f99a1ce9f92cf25.png?imageMogr2/auto-orient/strip%7CimageView2/2/w/1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628800"/>
            <a:ext cx="9036496"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77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ConcurrentSkipListMap</a:t>
            </a:r>
            <a:r>
              <a:rPr lang="zh-CN" altLang="en-US" dirty="0" smtClean="0"/>
              <a:t>多层结构</a:t>
            </a:r>
            <a:endParaRPr lang="zh-CN" altLang="en-US" dirty="0"/>
          </a:p>
        </p:txBody>
      </p:sp>
      <p:pic>
        <p:nvPicPr>
          <p:cNvPr id="2050" name="Picture 2" descr="http://upload-images.jianshu.io/upload_images/263562-d9c8ee749c8fb3ef.png?imageMogr2/auto-orient/strip%7CimageView2/2/w/12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4" y="2459083"/>
            <a:ext cx="9582330"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396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ConcurrentSkipListMap</a:t>
            </a:r>
            <a:r>
              <a:rPr lang="zh-CN" altLang="en-US" dirty="0" smtClean="0"/>
              <a:t>源码</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初始化</a:t>
            </a:r>
            <a:r>
              <a:rPr lang="zh-CN" altLang="en-US" dirty="0" smtClean="0"/>
              <a:t>方法</a:t>
            </a:r>
            <a:endParaRPr lang="en-US" altLang="zh-CN" dirty="0" smtClean="0"/>
          </a:p>
          <a:p>
            <a:pPr marL="0" indent="0">
              <a:buNone/>
            </a:pPr>
            <a:endParaRPr lang="en-US" altLang="zh-CN" dirty="0" smtClean="0"/>
          </a:p>
          <a:p>
            <a:r>
              <a:rPr lang="en-US" altLang="zh-CN" dirty="0" smtClean="0"/>
              <a:t>Put	</a:t>
            </a:r>
          </a:p>
          <a:p>
            <a:pPr marL="400050" lvl="1" indent="0">
              <a:buNone/>
            </a:pPr>
            <a:r>
              <a:rPr lang="zh-CN" altLang="en-US" dirty="0" smtClean="0"/>
              <a:t>查找前驱</a:t>
            </a:r>
            <a:endParaRPr lang="en-US" altLang="zh-CN" dirty="0" smtClean="0"/>
          </a:p>
          <a:p>
            <a:pPr marL="400050" lvl="1" indent="0">
              <a:buNone/>
            </a:pPr>
            <a:r>
              <a:rPr lang="zh-CN" altLang="en-US" dirty="0" smtClean="0"/>
              <a:t>插入节点</a:t>
            </a:r>
            <a:endParaRPr lang="en-US" altLang="zh-CN" dirty="0" smtClean="0"/>
          </a:p>
          <a:p>
            <a:pPr marL="400050" lvl="1" indent="0">
              <a:buNone/>
            </a:pPr>
            <a:r>
              <a:rPr lang="zh-CN" altLang="en-US" dirty="0" smtClean="0"/>
              <a:t>构建纵向索引</a:t>
            </a:r>
            <a:endParaRPr lang="en-US" altLang="zh-CN" dirty="0" smtClean="0"/>
          </a:p>
          <a:p>
            <a:pPr marL="400050" lvl="1" indent="0">
              <a:buNone/>
            </a:pPr>
            <a:r>
              <a:rPr lang="zh-CN" altLang="en-US" dirty="0" smtClean="0"/>
              <a:t>并入横向索引</a:t>
            </a:r>
            <a:endParaRPr lang="en-US" altLang="zh-CN" dirty="0" smtClean="0"/>
          </a:p>
          <a:p>
            <a:pPr marL="400050" lvl="1" indent="0">
              <a:buNone/>
            </a:pPr>
            <a:endParaRPr lang="en-US" altLang="zh-CN" dirty="0" smtClean="0"/>
          </a:p>
          <a:p>
            <a:r>
              <a:rPr lang="en-US" altLang="zh-CN" dirty="0" smtClean="0"/>
              <a:t>Del</a:t>
            </a:r>
          </a:p>
          <a:p>
            <a:pPr marL="0" indent="0">
              <a:buNone/>
            </a:pPr>
            <a:r>
              <a:rPr lang="en-US" altLang="zh-CN" dirty="0" smtClean="0"/>
              <a:t>marker</a:t>
            </a:r>
            <a:r>
              <a:rPr lang="zh-CN" altLang="en-US" dirty="0" smtClean="0"/>
              <a:t>节点的作用：</a:t>
            </a:r>
            <a:endParaRPr lang="en-US" altLang="zh-CN" dirty="0" smtClean="0"/>
          </a:p>
          <a:p>
            <a:pPr marL="0" indent="0">
              <a:buNone/>
            </a:pPr>
            <a:r>
              <a:rPr lang="en-US" altLang="zh-CN" sz="2400" dirty="0">
                <a:hlinkClick r:id="rId3"/>
              </a:rPr>
              <a:t>http://</a:t>
            </a:r>
            <a:r>
              <a:rPr lang="en-US" altLang="zh-CN" sz="2400" dirty="0" smtClean="0">
                <a:hlinkClick r:id="rId3"/>
              </a:rPr>
              <a:t>note.youdao.com/noteshare?id=4a47d717c7fd3b3595ca8f176a6bac8e</a:t>
            </a:r>
            <a:endParaRPr lang="en-US" altLang="zh-CN" sz="2400" dirty="0" smtClean="0"/>
          </a:p>
        </p:txBody>
      </p:sp>
    </p:spTree>
    <p:extLst>
      <p:ext uri="{BB962C8B-B14F-4D97-AF65-F5344CB8AC3E}">
        <p14:creationId xmlns:p14="http://schemas.microsoft.com/office/powerpoint/2010/main" val="3646487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跳跃表的应用场景</a:t>
            </a:r>
            <a:endParaRPr lang="zh-CN" altLang="en-US" dirty="0"/>
          </a:p>
        </p:txBody>
      </p:sp>
      <p:sp>
        <p:nvSpPr>
          <p:cNvPr id="3" name="内容占位符 2"/>
          <p:cNvSpPr>
            <a:spLocks noGrp="1"/>
          </p:cNvSpPr>
          <p:nvPr>
            <p:ph idx="1"/>
          </p:nvPr>
        </p:nvSpPr>
        <p:spPr/>
        <p:txBody>
          <a:bodyPr/>
          <a:lstStyle/>
          <a:p>
            <a:r>
              <a:rPr lang="en-US" altLang="zh-CN" dirty="0" err="1" smtClean="0"/>
              <a:t>ConcurrentSkipListMap</a:t>
            </a:r>
            <a:endParaRPr lang="en-US" altLang="zh-CN" dirty="0" smtClean="0"/>
          </a:p>
          <a:p>
            <a:r>
              <a:rPr lang="en-US" altLang="zh-CN" dirty="0" err="1" smtClean="0"/>
              <a:t>LevelDB</a:t>
            </a:r>
            <a:r>
              <a:rPr lang="en-US" altLang="zh-CN" dirty="0" smtClean="0"/>
              <a:t>   SSDB</a:t>
            </a:r>
          </a:p>
          <a:p>
            <a:r>
              <a:rPr lang="en-US" altLang="zh-CN" dirty="0" err="1"/>
              <a:t>Redis</a:t>
            </a:r>
            <a:r>
              <a:rPr lang="en-US" altLang="zh-CN" dirty="0"/>
              <a:t>    </a:t>
            </a:r>
            <a:r>
              <a:rPr lang="en-US" altLang="zh-CN" dirty="0" err="1" smtClean="0"/>
              <a:t>zset</a:t>
            </a:r>
            <a:endParaRPr lang="en-US" altLang="zh-CN" dirty="0"/>
          </a:p>
        </p:txBody>
      </p:sp>
    </p:spTree>
    <p:extLst>
      <p:ext uri="{BB962C8B-B14F-4D97-AF65-F5344CB8AC3E}">
        <p14:creationId xmlns:p14="http://schemas.microsoft.com/office/powerpoint/2010/main" val="2591905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 </a:t>
            </a:r>
            <a:r>
              <a:rPr lang="en-US" altLang="zh-CN" dirty="0" err="1" smtClean="0"/>
              <a:t>zset</a:t>
            </a:r>
            <a:endParaRPr lang="zh-CN" altLang="en-US" dirty="0"/>
          </a:p>
        </p:txBody>
      </p:sp>
      <p:sp>
        <p:nvSpPr>
          <p:cNvPr id="3" name="内容占位符 2"/>
          <p:cNvSpPr>
            <a:spLocks noGrp="1"/>
          </p:cNvSpPr>
          <p:nvPr>
            <p:ph idx="1"/>
          </p:nvPr>
        </p:nvSpPr>
        <p:spPr/>
        <p:txBody>
          <a:bodyPr/>
          <a:lstStyle/>
          <a:p>
            <a:r>
              <a:rPr lang="en-US" altLang="zh-CN" dirty="0" err="1" smtClean="0"/>
              <a:t>Redis</a:t>
            </a:r>
            <a:endParaRPr lang="en-US" altLang="zh-CN" dirty="0" smtClean="0"/>
          </a:p>
          <a:p>
            <a:pPr marL="0" indent="0">
              <a:buNone/>
            </a:pPr>
            <a:r>
              <a:rPr lang="zh-CN" altLang="en-US" sz="2000" dirty="0"/>
              <a:t>内存存储的数据结构服务器，可用作数据库，高速缓存和消息队列代理。</a:t>
            </a:r>
            <a:endParaRPr lang="en-US" altLang="zh-CN" sz="2000" dirty="0"/>
          </a:p>
          <a:p>
            <a:endParaRPr lang="en-US" altLang="zh-CN" dirty="0"/>
          </a:p>
          <a:p>
            <a:endParaRPr lang="en-US" altLang="zh-CN" dirty="0" smtClean="0"/>
          </a:p>
          <a:p>
            <a:r>
              <a:rPr lang="en-US" altLang="zh-CN" dirty="0" err="1" smtClean="0"/>
              <a:t>Zset</a:t>
            </a:r>
            <a:r>
              <a:rPr lang="en-US" altLang="zh-CN" dirty="0" smtClean="0"/>
              <a:t> </a:t>
            </a:r>
            <a:r>
              <a:rPr lang="zh-CN" altLang="en-US" dirty="0" smtClean="0"/>
              <a:t>有序集合</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1549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Zset</a:t>
            </a:r>
            <a:r>
              <a:rPr lang="en-US" altLang="zh-CN" dirty="0" smtClean="0"/>
              <a:t>-</a:t>
            </a:r>
            <a:r>
              <a:rPr lang="zh-CN" altLang="en-US" dirty="0" smtClean="0"/>
              <a:t>基础指令</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zadd</a:t>
            </a:r>
            <a:r>
              <a:rPr lang="en-US" altLang="zh-CN" sz="2400" dirty="0" smtClean="0"/>
              <a:t> </a:t>
            </a:r>
            <a:r>
              <a:rPr lang="zh-CN" altLang="en-US" sz="2400" dirty="0" smtClean="0"/>
              <a:t>添加元素</a:t>
            </a:r>
            <a:r>
              <a:rPr lang="en-US" altLang="zh-CN" sz="2400" dirty="0" smtClean="0"/>
              <a:t>						1418</a:t>
            </a:r>
            <a:endParaRPr lang="en-US" altLang="zh-CN" sz="2400" dirty="0"/>
          </a:p>
          <a:p>
            <a:r>
              <a:rPr lang="en-US" altLang="zh-CN" sz="2400" dirty="0" err="1" smtClean="0"/>
              <a:t>zrangebyscore</a:t>
            </a:r>
            <a:r>
              <a:rPr lang="en-US" altLang="zh-CN" sz="2400" dirty="0"/>
              <a:t>  </a:t>
            </a:r>
            <a:r>
              <a:rPr lang="zh-CN" altLang="en-US" sz="2400" dirty="0" smtClean="0"/>
              <a:t>通过分数返回指定区间内的成员</a:t>
            </a:r>
            <a:endParaRPr lang="en-US" altLang="zh-CN" sz="2400" dirty="0"/>
          </a:p>
          <a:p>
            <a:r>
              <a:rPr lang="en-US" altLang="zh-CN" sz="2400" dirty="0" err="1" smtClean="0"/>
              <a:t>zscore</a:t>
            </a:r>
            <a:r>
              <a:rPr lang="en-US" altLang="zh-CN" sz="2400" dirty="0" smtClean="0"/>
              <a:t> </a:t>
            </a:r>
            <a:r>
              <a:rPr lang="zh-CN" altLang="en-US" sz="2400" dirty="0" smtClean="0"/>
              <a:t>获取</a:t>
            </a:r>
            <a:r>
              <a:rPr lang="zh-CN" altLang="en-US" sz="2400" dirty="0"/>
              <a:t>指定值的分数</a:t>
            </a:r>
            <a:r>
              <a:rPr lang="zh-CN" altLang="en-US" sz="2400" dirty="0" smtClean="0"/>
              <a:t>。</a:t>
            </a:r>
            <a:endParaRPr lang="en-US" altLang="zh-CN" sz="2400" dirty="0" smtClean="0"/>
          </a:p>
          <a:p>
            <a:r>
              <a:rPr lang="en-US" altLang="zh-CN" sz="2400" dirty="0" smtClean="0"/>
              <a:t>…</a:t>
            </a:r>
          </a:p>
          <a:p>
            <a:endParaRPr lang="en-US" altLang="zh-CN" sz="2400" dirty="0"/>
          </a:p>
          <a:p>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8" y="3717032"/>
            <a:ext cx="573819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489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25963"/>
          </a:xfrm>
        </p:spPr>
        <p:txBody>
          <a:bodyPr/>
          <a:lstStyle/>
          <a:p>
            <a:r>
              <a:rPr lang="en-US" altLang="zh-CN" dirty="0" err="1" smtClean="0"/>
              <a:t>TreeMap</a:t>
            </a:r>
            <a:endParaRPr lang="en-US" altLang="zh-CN" dirty="0" smtClean="0"/>
          </a:p>
          <a:p>
            <a:endParaRPr lang="en-US" altLang="zh-CN" dirty="0" smtClean="0"/>
          </a:p>
          <a:p>
            <a:r>
              <a:rPr lang="en-US" altLang="zh-CN" dirty="0" err="1" smtClean="0"/>
              <a:t>SkipList</a:t>
            </a:r>
            <a:endParaRPr lang="en-US" altLang="zh-CN" dirty="0" smtClean="0"/>
          </a:p>
          <a:p>
            <a:endParaRPr lang="en-US" altLang="zh-CN" dirty="0" smtClean="0"/>
          </a:p>
          <a:p>
            <a:r>
              <a:rPr lang="en-US" altLang="zh-CN" dirty="0" err="1" smtClean="0"/>
              <a:t>ConcurrentSkipListMap</a:t>
            </a:r>
            <a:endParaRPr lang="en-US" altLang="zh-CN" dirty="0" smtClean="0"/>
          </a:p>
          <a:p>
            <a:endParaRPr lang="en-US" altLang="zh-CN" dirty="0" smtClean="0"/>
          </a:p>
          <a:p>
            <a:r>
              <a:rPr lang="en-US" altLang="zh-CN" dirty="0" err="1" smtClean="0"/>
              <a:t>Redis-zset</a:t>
            </a:r>
            <a:endParaRPr lang="zh-CN" altLang="en-US" dirty="0"/>
          </a:p>
        </p:txBody>
      </p:sp>
    </p:spTree>
    <p:extLst>
      <p:ext uri="{BB962C8B-B14F-4D97-AF65-F5344CB8AC3E}">
        <p14:creationId xmlns:p14="http://schemas.microsoft.com/office/powerpoint/2010/main" val="874708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zset</a:t>
            </a:r>
            <a:r>
              <a:rPr lang="en-US" altLang="zh-CN" dirty="0" smtClean="0"/>
              <a:t>-</a:t>
            </a:r>
            <a:r>
              <a:rPr lang="zh-CN" altLang="en-US" dirty="0" smtClean="0"/>
              <a:t>数据结构</a:t>
            </a:r>
            <a:endParaRPr lang="zh-CN" altLang="en-US" dirty="0"/>
          </a:p>
        </p:txBody>
      </p:sp>
      <p:sp>
        <p:nvSpPr>
          <p:cNvPr id="3" name="内容占位符 2"/>
          <p:cNvSpPr>
            <a:spLocks noGrp="1"/>
          </p:cNvSpPr>
          <p:nvPr>
            <p:ph idx="1"/>
          </p:nvPr>
        </p:nvSpPr>
        <p:spPr/>
        <p:txBody>
          <a:bodyPr>
            <a:normAutofit/>
          </a:bodyPr>
          <a:lstStyle/>
          <a:p>
            <a:r>
              <a:rPr lang="en-US" altLang="zh-CN" dirty="0" err="1" smtClean="0"/>
              <a:t>ZipList</a:t>
            </a:r>
            <a:endParaRPr lang="en-US" altLang="zh-CN" dirty="0" smtClean="0"/>
          </a:p>
          <a:p>
            <a:endParaRPr lang="en-US" altLang="zh-CN" dirty="0" smtClean="0"/>
          </a:p>
          <a:p>
            <a:r>
              <a:rPr lang="en-US" altLang="zh-CN" dirty="0" smtClean="0"/>
              <a:t>Hash + </a:t>
            </a:r>
            <a:r>
              <a:rPr lang="en-US" altLang="zh-CN" dirty="0" err="1" smtClean="0"/>
              <a:t>SkipList</a:t>
            </a:r>
            <a:endParaRPr lang="en-US" altLang="zh-CN" dirty="0" smtClean="0"/>
          </a:p>
          <a:p>
            <a:endParaRPr lang="en-US" altLang="zh-CN" dirty="0"/>
          </a:p>
          <a:p>
            <a:endParaRPr lang="en-US" altLang="zh-CN" dirty="0" smtClean="0"/>
          </a:p>
          <a:p>
            <a:r>
              <a:rPr lang="zh-CN" altLang="en-US" dirty="0" smtClean="0"/>
              <a:t>达到临界点双向转换</a:t>
            </a:r>
            <a:endParaRPr lang="en-US" altLang="zh-CN" dirty="0"/>
          </a:p>
          <a:p>
            <a:r>
              <a:rPr lang="en-US" altLang="zh-CN" sz="1900" dirty="0"/>
              <a:t>#define OBJ_ZSET_MAX_ZIPLIST_ENTRIES 128 // </a:t>
            </a:r>
            <a:r>
              <a:rPr lang="en-US" altLang="zh-CN" sz="1900" dirty="0" err="1"/>
              <a:t>ziplist</a:t>
            </a:r>
            <a:r>
              <a:rPr lang="zh-CN" altLang="en-US" sz="1900" dirty="0"/>
              <a:t>中最多存放的节点数 </a:t>
            </a:r>
            <a:r>
              <a:rPr lang="en-US" altLang="zh-CN" sz="1900" dirty="0"/>
              <a:t>#define OBJ_ZSET_MAX_ZIPLIST_VALUE 64 // </a:t>
            </a:r>
            <a:r>
              <a:rPr lang="en-US" altLang="zh-CN" sz="1900" dirty="0" err="1"/>
              <a:t>ziplist</a:t>
            </a:r>
            <a:r>
              <a:rPr lang="zh-CN" altLang="en-US" sz="1900" dirty="0"/>
              <a:t>中最大存放的数据长度</a:t>
            </a:r>
          </a:p>
        </p:txBody>
      </p:sp>
    </p:spTree>
    <p:extLst>
      <p:ext uri="{BB962C8B-B14F-4D97-AF65-F5344CB8AC3E}">
        <p14:creationId xmlns:p14="http://schemas.microsoft.com/office/powerpoint/2010/main" val="4235271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blog.csdn.net/20170501100813332?watermark/2/text/aHR0cDovL2Jsb2cuY3Nkbi5uZXQvbWVuX3dlbg==/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9" y="1044054"/>
            <a:ext cx="8983857" cy="548129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457200" y="53752"/>
            <a:ext cx="8229600" cy="782960"/>
          </a:xfrm>
        </p:spPr>
        <p:txBody>
          <a:bodyPr>
            <a:normAutofit/>
          </a:bodyPr>
          <a:lstStyle/>
          <a:p>
            <a:r>
              <a:rPr lang="en-US" altLang="zh-CN" sz="3200" dirty="0" err="1" smtClean="0"/>
              <a:t>zset-skiplist+dict</a:t>
            </a:r>
            <a:endParaRPr lang="zh-CN" altLang="en-US" sz="3200" dirty="0"/>
          </a:p>
        </p:txBody>
      </p:sp>
    </p:spTree>
    <p:extLst>
      <p:ext uri="{BB962C8B-B14F-4D97-AF65-F5344CB8AC3E}">
        <p14:creationId xmlns:p14="http://schemas.microsoft.com/office/powerpoint/2010/main" val="4262026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skiplist</a:t>
            </a:r>
            <a:r>
              <a:rPr lang="zh-CN" altLang="en-US" b="1" dirty="0"/>
              <a:t>与平衡树、哈希表的比较</a:t>
            </a:r>
          </a:p>
        </p:txBody>
      </p:sp>
      <p:sp>
        <p:nvSpPr>
          <p:cNvPr id="3" name="内容占位符 2"/>
          <p:cNvSpPr>
            <a:spLocks noGrp="1"/>
          </p:cNvSpPr>
          <p:nvPr>
            <p:ph idx="1"/>
          </p:nvPr>
        </p:nvSpPr>
        <p:spPr>
          <a:xfrm>
            <a:off x="457200" y="1855365"/>
            <a:ext cx="8229600" cy="4525963"/>
          </a:xfrm>
        </p:spPr>
        <p:txBody>
          <a:bodyPr>
            <a:normAutofit fontScale="77500" lnSpcReduction="20000"/>
          </a:bodyPr>
          <a:lstStyle/>
          <a:p>
            <a:r>
              <a:rPr lang="en-US" altLang="zh-CN" sz="2000" dirty="0" err="1"/>
              <a:t>skiplist</a:t>
            </a:r>
            <a:r>
              <a:rPr lang="zh-CN" altLang="en-US" sz="2000" dirty="0"/>
              <a:t>和各种平衡树（如</a:t>
            </a:r>
            <a:r>
              <a:rPr lang="en-US" altLang="zh-CN" sz="2000" dirty="0"/>
              <a:t>AVL</a:t>
            </a:r>
            <a:r>
              <a:rPr lang="zh-CN" altLang="en-US" sz="2000" dirty="0"/>
              <a:t>、红黑树等）的元素是有序排列的，而哈希表不是有序的。因此，在哈希表上只能做单个</a:t>
            </a:r>
            <a:r>
              <a:rPr lang="en-US" altLang="zh-CN" sz="2000" dirty="0"/>
              <a:t>key</a:t>
            </a:r>
            <a:r>
              <a:rPr lang="zh-CN" altLang="en-US" sz="2000" dirty="0"/>
              <a:t>的查找，不适宜做范围查找</a:t>
            </a:r>
            <a:r>
              <a:rPr lang="zh-CN" altLang="en-US" sz="2000" dirty="0" smtClean="0"/>
              <a:t>。</a:t>
            </a:r>
            <a:endParaRPr lang="en-US" altLang="zh-CN" sz="2000" dirty="0" smtClean="0"/>
          </a:p>
          <a:p>
            <a:endParaRPr lang="en-US" altLang="zh-CN" sz="2000" dirty="0" smtClean="0"/>
          </a:p>
          <a:p>
            <a:r>
              <a:rPr lang="zh-CN" altLang="en-US" sz="2000" dirty="0"/>
              <a:t>在做范围查找的时候，平衡树比</a:t>
            </a:r>
            <a:r>
              <a:rPr lang="en-US" altLang="zh-CN" sz="2000" dirty="0" err="1"/>
              <a:t>skiplist</a:t>
            </a:r>
            <a:r>
              <a:rPr lang="zh-CN" altLang="en-US" sz="2000" dirty="0"/>
              <a:t>操作要复杂。在平衡树上，我们找到指定范围的小值之后，还需要以中序遍历的顺序继续寻找其它不超过大值的节点。如果不对平衡树进行一定的改造，这里的中序遍历并不容易实现。而在</a:t>
            </a:r>
            <a:r>
              <a:rPr lang="en-US" altLang="zh-CN" sz="2000" dirty="0" err="1"/>
              <a:t>skiplist</a:t>
            </a:r>
            <a:r>
              <a:rPr lang="zh-CN" altLang="en-US" sz="2000" dirty="0"/>
              <a:t>上进行范围查找就非常简单，只需要在找到小值之后，对第</a:t>
            </a:r>
            <a:r>
              <a:rPr lang="en-US" altLang="zh-CN" sz="2000" dirty="0"/>
              <a:t>1</a:t>
            </a:r>
            <a:r>
              <a:rPr lang="zh-CN" altLang="en-US" sz="2000" dirty="0"/>
              <a:t>层链表进行若干步的遍历就可以实现。</a:t>
            </a:r>
          </a:p>
          <a:p>
            <a:endParaRPr lang="en-US" altLang="zh-CN" sz="2000" dirty="0" smtClean="0"/>
          </a:p>
          <a:p>
            <a:r>
              <a:rPr lang="zh-CN" altLang="en-US" sz="2000" dirty="0"/>
              <a:t>平衡树的插入和删除操作可能引发子树的调整，逻辑复杂，而</a:t>
            </a:r>
            <a:r>
              <a:rPr lang="en-US" altLang="zh-CN" sz="2000" dirty="0" err="1"/>
              <a:t>skiplist</a:t>
            </a:r>
            <a:r>
              <a:rPr lang="zh-CN" altLang="en-US" sz="2000" dirty="0"/>
              <a:t>的插入和删除只需要修改相邻节点的指针，操作简单又快速。</a:t>
            </a:r>
          </a:p>
          <a:p>
            <a:endParaRPr lang="en-US" altLang="zh-CN" sz="2000" dirty="0" smtClean="0"/>
          </a:p>
          <a:p>
            <a:r>
              <a:rPr lang="zh-CN" altLang="en-US" sz="2000" dirty="0"/>
              <a:t>从内存占用上来说，</a:t>
            </a:r>
            <a:r>
              <a:rPr lang="en-US" altLang="zh-CN" sz="2000" dirty="0" err="1"/>
              <a:t>skiplist</a:t>
            </a:r>
            <a:r>
              <a:rPr lang="zh-CN" altLang="en-US" sz="2000" dirty="0"/>
              <a:t>比平衡树更灵活一些。一般来说，平衡树每个节点包含</a:t>
            </a:r>
            <a:r>
              <a:rPr lang="en-US" altLang="zh-CN" sz="2000" dirty="0"/>
              <a:t>2</a:t>
            </a:r>
            <a:r>
              <a:rPr lang="zh-CN" altLang="en-US" sz="2000" dirty="0"/>
              <a:t>个指针（分别指向左右子树），而</a:t>
            </a:r>
            <a:r>
              <a:rPr lang="en-US" altLang="zh-CN" sz="2000" dirty="0" err="1"/>
              <a:t>skiplist</a:t>
            </a:r>
            <a:r>
              <a:rPr lang="zh-CN" altLang="en-US" sz="2000" dirty="0"/>
              <a:t>每个节点包含的指针数目平均为</a:t>
            </a:r>
            <a:r>
              <a:rPr lang="en-US" altLang="zh-CN" sz="2000" dirty="0"/>
              <a:t>1/(1-p)</a:t>
            </a:r>
            <a:r>
              <a:rPr lang="zh-CN" altLang="en-US" sz="2000" dirty="0"/>
              <a:t>，具体取决于参数</a:t>
            </a:r>
            <a:r>
              <a:rPr lang="en-US" altLang="zh-CN" sz="2000" dirty="0"/>
              <a:t>p</a:t>
            </a:r>
            <a:r>
              <a:rPr lang="zh-CN" altLang="en-US" sz="2000" dirty="0"/>
              <a:t>的大小。如果像</a:t>
            </a:r>
            <a:r>
              <a:rPr lang="en-US" altLang="zh-CN" sz="2000" dirty="0" err="1"/>
              <a:t>Redis</a:t>
            </a:r>
            <a:r>
              <a:rPr lang="zh-CN" altLang="en-US" sz="2000" dirty="0"/>
              <a:t>里的实现一样，取</a:t>
            </a:r>
            <a:r>
              <a:rPr lang="en-US" altLang="zh-CN" sz="2000" dirty="0"/>
              <a:t>p=1/4</a:t>
            </a:r>
            <a:r>
              <a:rPr lang="zh-CN" altLang="en-US" sz="2000" dirty="0"/>
              <a:t>，那么平均每个节点包含</a:t>
            </a:r>
            <a:r>
              <a:rPr lang="en-US" altLang="zh-CN" sz="2000" dirty="0"/>
              <a:t>1.33</a:t>
            </a:r>
            <a:r>
              <a:rPr lang="zh-CN" altLang="en-US" sz="2000" dirty="0"/>
              <a:t>个指针，比平衡树更有优势</a:t>
            </a:r>
            <a:r>
              <a:rPr lang="zh-CN" altLang="en-US" sz="2000" dirty="0" smtClean="0"/>
              <a:t>。</a:t>
            </a:r>
            <a:endParaRPr lang="en-US" altLang="zh-CN" sz="2000" dirty="0" smtClean="0"/>
          </a:p>
          <a:p>
            <a:endParaRPr lang="en-US" altLang="zh-CN" sz="2000" dirty="0" smtClean="0"/>
          </a:p>
          <a:p>
            <a:r>
              <a:rPr lang="zh-CN" altLang="en-US" sz="2000" dirty="0"/>
              <a:t>查找单个</a:t>
            </a:r>
            <a:r>
              <a:rPr lang="en-US" altLang="zh-CN" sz="2000" dirty="0"/>
              <a:t>key</a:t>
            </a:r>
            <a:r>
              <a:rPr lang="zh-CN" altLang="en-US" sz="2000" dirty="0"/>
              <a:t>，</a:t>
            </a:r>
            <a:r>
              <a:rPr lang="en-US" altLang="zh-CN" sz="2000" dirty="0" err="1"/>
              <a:t>skiplist</a:t>
            </a:r>
            <a:r>
              <a:rPr lang="zh-CN" altLang="en-US" sz="2000" dirty="0"/>
              <a:t>和平衡树的时间复杂度都为</a:t>
            </a:r>
            <a:r>
              <a:rPr lang="en-US" altLang="zh-CN" sz="2000" dirty="0"/>
              <a:t>O(log n)</a:t>
            </a:r>
            <a:r>
              <a:rPr lang="zh-CN" altLang="en-US" sz="2000" dirty="0"/>
              <a:t>，大体相当；而哈希表在保持较低的哈希值冲突概率的前提下，查找时间复杂度</a:t>
            </a:r>
            <a:r>
              <a:rPr lang="zh-CN" altLang="en-US" sz="2000" dirty="0" smtClean="0"/>
              <a:t>接近</a:t>
            </a:r>
            <a:r>
              <a:rPr lang="en-US" altLang="zh-CN" sz="2000" dirty="0" smtClean="0"/>
              <a:t>O(1</a:t>
            </a:r>
            <a:r>
              <a:rPr lang="en-US" altLang="zh-CN" sz="2000" dirty="0"/>
              <a:t>)</a:t>
            </a:r>
            <a:r>
              <a:rPr lang="zh-CN" altLang="en-US" sz="2000" dirty="0"/>
              <a:t>，性能更高一些</a:t>
            </a:r>
            <a:r>
              <a:rPr lang="zh-CN" altLang="en-US" sz="2000" dirty="0" smtClean="0"/>
              <a:t>。</a:t>
            </a:r>
            <a:endParaRPr lang="en-US" altLang="zh-CN" sz="2000" dirty="0" smtClean="0"/>
          </a:p>
          <a:p>
            <a:endParaRPr lang="en-US" altLang="zh-CN" sz="2000" dirty="0" smtClean="0"/>
          </a:p>
          <a:p>
            <a:r>
              <a:rPr lang="zh-CN" altLang="en-US" sz="1800" dirty="0"/>
              <a:t>从算法实现难度上来比较，</a:t>
            </a:r>
            <a:r>
              <a:rPr lang="en-US" altLang="zh-CN" sz="1800" dirty="0" err="1"/>
              <a:t>skiplist</a:t>
            </a:r>
            <a:r>
              <a:rPr lang="zh-CN" altLang="en-US" sz="1800" dirty="0"/>
              <a:t>比平衡树要简单得多</a:t>
            </a:r>
            <a:endParaRPr lang="zh-CN" altLang="en-US" sz="2000" dirty="0"/>
          </a:p>
        </p:txBody>
      </p:sp>
    </p:spTree>
    <p:extLst>
      <p:ext uri="{BB962C8B-B14F-4D97-AF65-F5344CB8AC3E}">
        <p14:creationId xmlns:p14="http://schemas.microsoft.com/office/powerpoint/2010/main" val="4293562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跳跃表的指针开销</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41" y="1484784"/>
            <a:ext cx="848803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5408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46040"/>
            <a:ext cx="8229600" cy="1143000"/>
          </a:xfrm>
        </p:spPr>
        <p:txBody>
          <a:bodyPr/>
          <a:lstStyle/>
          <a:p>
            <a:r>
              <a:rPr lang="en-US" altLang="zh-CN" dirty="0" smtClean="0"/>
              <a:t>thx</a:t>
            </a:r>
            <a:endParaRPr lang="zh-CN" altLang="en-US" dirty="0"/>
          </a:p>
        </p:txBody>
      </p:sp>
    </p:spTree>
    <p:extLst>
      <p:ext uri="{BB962C8B-B14F-4D97-AF65-F5344CB8AC3E}">
        <p14:creationId xmlns:p14="http://schemas.microsoft.com/office/powerpoint/2010/main" val="2975480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附录</a:t>
            </a:r>
            <a:r>
              <a:rPr lang="en-US" altLang="zh-CN" dirty="0" smtClean="0"/>
              <a:t>-</a:t>
            </a:r>
            <a:r>
              <a:rPr lang="zh-CN" altLang="en-US" dirty="0" smtClean="0"/>
              <a:t>参考链接</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err="1" smtClean="0"/>
              <a:t>RbTree</a:t>
            </a:r>
            <a:endParaRPr lang="en-US" altLang="zh-CN" dirty="0" smtClean="0">
              <a:hlinkClick r:id="rId3"/>
            </a:endParaRPr>
          </a:p>
          <a:p>
            <a:r>
              <a:rPr lang="en-US" altLang="zh-CN" dirty="0" smtClean="0">
                <a:hlinkClick r:id="rId3"/>
              </a:rPr>
              <a:t>http://www.cnblogs.com/skywang12345/p/3245399.html</a:t>
            </a:r>
            <a:endParaRPr lang="en-US" altLang="zh-CN" dirty="0" smtClean="0"/>
          </a:p>
          <a:p>
            <a:pPr marL="0" indent="0">
              <a:buNone/>
            </a:pPr>
            <a:endParaRPr lang="en-US" altLang="zh-CN" dirty="0" smtClean="0"/>
          </a:p>
          <a:p>
            <a:pPr marL="0" indent="0">
              <a:buNone/>
            </a:pPr>
            <a:r>
              <a:rPr lang="en-US" altLang="zh-CN" dirty="0" err="1" smtClean="0"/>
              <a:t>ConcurrentSkipListMap</a:t>
            </a:r>
            <a:endParaRPr lang="en-US" altLang="zh-CN" dirty="0" smtClean="0"/>
          </a:p>
          <a:p>
            <a:r>
              <a:rPr lang="en-US" altLang="zh-CN" u="sng" dirty="0">
                <a:hlinkClick r:id="rId4"/>
              </a:rPr>
              <a:t>http://www.jianshu.com/p/37eee2c6f437</a:t>
            </a:r>
            <a:endParaRPr lang="en-US" altLang="zh-CN" dirty="0"/>
          </a:p>
          <a:p>
            <a:r>
              <a:rPr lang="en-US" altLang="zh-CN" dirty="0">
                <a:hlinkClick r:id="rId5"/>
              </a:rPr>
              <a:t>http://www.jianshu.com/p/edc2fd149255</a:t>
            </a:r>
            <a:endParaRPr lang="en-US" altLang="zh-CN" dirty="0"/>
          </a:p>
          <a:p>
            <a:r>
              <a:rPr lang="en-US" altLang="zh-CN" dirty="0">
                <a:hlinkClick r:id="rId6"/>
              </a:rPr>
              <a:t>http://www.cnblogs.com/acfox/p/3688607.html</a:t>
            </a:r>
            <a:endParaRPr lang="en-US" altLang="zh-CN" dirty="0"/>
          </a:p>
          <a:p>
            <a:endParaRPr lang="en-US" altLang="zh-CN" dirty="0"/>
          </a:p>
          <a:p>
            <a:endParaRPr lang="en-US" altLang="zh-CN" dirty="0" smtClean="0"/>
          </a:p>
          <a:p>
            <a:pPr marL="0" indent="0">
              <a:buNone/>
            </a:pPr>
            <a:r>
              <a:rPr lang="en-US" altLang="zh-CN" dirty="0" err="1" smtClean="0"/>
              <a:t>Redis-zset</a:t>
            </a:r>
            <a:r>
              <a:rPr lang="en-US" altLang="zh-CN" dirty="0" smtClean="0"/>
              <a:t>:</a:t>
            </a:r>
            <a:endParaRPr lang="en-US" altLang="zh-CN" dirty="0" smtClean="0"/>
          </a:p>
          <a:p>
            <a:r>
              <a:rPr lang="en-US" altLang="zh-CN" dirty="0">
                <a:hlinkClick r:id="rId7"/>
              </a:rPr>
              <a:t>http://blog.csdn.net/men_wen/article/details/71043205</a:t>
            </a:r>
            <a:endParaRPr lang="en-US" altLang="zh-CN" dirty="0"/>
          </a:p>
          <a:p>
            <a:r>
              <a:rPr lang="en-US" altLang="zh-CN" dirty="0">
                <a:hlinkClick r:id="rId8"/>
              </a:rPr>
              <a:t>http://blog.csdn.net/xiejingfa/article/details/51231967</a:t>
            </a:r>
            <a:endParaRPr lang="en-US" altLang="zh-CN" dirty="0"/>
          </a:p>
          <a:p>
            <a:r>
              <a:rPr lang="en-US" altLang="zh-CN" dirty="0">
                <a:hlinkClick r:id="rId9"/>
              </a:rPr>
              <a:t>http://</a:t>
            </a:r>
            <a:r>
              <a:rPr lang="en-US" altLang="zh-CN" dirty="0" smtClean="0">
                <a:hlinkClick r:id="rId9"/>
              </a:rPr>
              <a:t>blog.csdn.net/men_wen/article/details/70040026</a:t>
            </a:r>
            <a:endParaRPr lang="en-US" altLang="zh-CN" dirty="0" smtClean="0"/>
          </a:p>
          <a:p>
            <a:r>
              <a:rPr lang="en-US" altLang="zh-CN" dirty="0">
                <a:hlinkClick r:id="rId10"/>
              </a:rPr>
              <a:t>http://</a:t>
            </a:r>
            <a:r>
              <a:rPr lang="en-US" altLang="zh-CN" dirty="0" smtClean="0">
                <a:hlinkClick r:id="rId10"/>
              </a:rPr>
              <a:t>blog.csdn.net/odailidong/article/details/52782753</a:t>
            </a:r>
            <a:endParaRPr lang="en-US" altLang="zh-CN" dirty="0"/>
          </a:p>
          <a:p>
            <a:r>
              <a:rPr lang="zh-CN" altLang="en-US" dirty="0"/>
              <a:t>源码：</a:t>
            </a:r>
            <a:r>
              <a:rPr lang="en-US" altLang="zh-CN" dirty="0">
                <a:hlinkClick r:id="rId11"/>
              </a:rPr>
              <a:t>https://github.com/menwengit/redis_source_annotation</a:t>
            </a:r>
            <a:r>
              <a:rPr lang="en-US" altLang="zh-CN" dirty="0"/>
              <a:t> </a:t>
            </a:r>
            <a:endParaRPr lang="en-US" altLang="zh-CN" dirty="0" smtClean="0"/>
          </a:p>
          <a:p>
            <a:endParaRPr lang="zh-CN" altLang="en-US" dirty="0"/>
          </a:p>
        </p:txBody>
      </p:sp>
    </p:spTree>
    <p:extLst>
      <p:ext uri="{BB962C8B-B14F-4D97-AF65-F5344CB8AC3E}">
        <p14:creationId xmlns:p14="http://schemas.microsoft.com/office/powerpoint/2010/main" val="795205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1470025"/>
          </a:xfrm>
        </p:spPr>
        <p:txBody>
          <a:bodyPr>
            <a:normAutofit/>
          </a:bodyPr>
          <a:lstStyle/>
          <a:p>
            <a:r>
              <a:rPr lang="en-US" altLang="zh-CN" dirty="0" err="1" smtClean="0"/>
              <a:t>TreeMap</a:t>
            </a:r>
            <a:r>
              <a:rPr lang="en-US" altLang="zh-CN" dirty="0" smtClean="0"/>
              <a:t> </a:t>
            </a:r>
            <a:r>
              <a:rPr lang="zh-CN" altLang="en-US" dirty="0" smtClean="0"/>
              <a:t>与 红黑树</a:t>
            </a:r>
            <a:endParaRPr lang="zh-CN" altLang="en-US" dirty="0"/>
          </a:p>
        </p:txBody>
      </p:sp>
      <p:pic>
        <p:nvPicPr>
          <p:cNvPr id="2050" name="Picture 2" descr="http://images.cnitblog.com/blog/381060/201405/222222304812633.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20888"/>
            <a:ext cx="3600400" cy="26373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381060/201405/222222354347786.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292079" y="2158845"/>
            <a:ext cx="3666089" cy="31423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60602" y="5661248"/>
            <a:ext cx="646331" cy="369332"/>
          </a:xfrm>
          <a:prstGeom prst="rect">
            <a:avLst/>
          </a:prstGeom>
          <a:noFill/>
        </p:spPr>
        <p:txBody>
          <a:bodyPr wrap="none" rtlCol="0">
            <a:spAutoFit/>
          </a:bodyPr>
          <a:lstStyle/>
          <a:p>
            <a:r>
              <a:rPr lang="zh-CN" altLang="en-US" dirty="0" smtClean="0"/>
              <a:t>左旋</a:t>
            </a:r>
            <a:endParaRPr lang="zh-CN" altLang="en-US" dirty="0"/>
          </a:p>
        </p:txBody>
      </p:sp>
      <p:sp>
        <p:nvSpPr>
          <p:cNvPr id="4" name="TextBox 3"/>
          <p:cNvSpPr txBox="1"/>
          <p:nvPr/>
        </p:nvSpPr>
        <p:spPr>
          <a:xfrm>
            <a:off x="6372200" y="5661248"/>
            <a:ext cx="646331" cy="369332"/>
          </a:xfrm>
          <a:prstGeom prst="rect">
            <a:avLst/>
          </a:prstGeom>
          <a:noFill/>
        </p:spPr>
        <p:txBody>
          <a:bodyPr wrap="none" rtlCol="0">
            <a:spAutoFit/>
          </a:bodyPr>
          <a:lstStyle/>
          <a:p>
            <a:r>
              <a:rPr lang="zh-CN" altLang="en-US" dirty="0" smtClean="0"/>
              <a:t>右旋</a:t>
            </a:r>
            <a:endParaRPr lang="zh-CN" altLang="en-US" dirty="0"/>
          </a:p>
        </p:txBody>
      </p:sp>
    </p:spTree>
    <p:extLst>
      <p:ext uri="{BB962C8B-B14F-4D97-AF65-F5344CB8AC3E}">
        <p14:creationId xmlns:p14="http://schemas.microsoft.com/office/powerpoint/2010/main" val="3097563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红黑树的着色与平衡</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1268760"/>
            <a:ext cx="9140650" cy="33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593915627"/>
              </p:ext>
            </p:extLst>
          </p:nvPr>
        </p:nvGraphicFramePr>
        <p:xfrm>
          <a:off x="251520" y="4642885"/>
          <a:ext cx="8640960" cy="1872209"/>
        </p:xfrm>
        <a:graphic>
          <a:graphicData uri="http://schemas.openxmlformats.org/drawingml/2006/table">
            <a:tbl>
              <a:tblPr/>
              <a:tblGrid>
                <a:gridCol w="560062"/>
                <a:gridCol w="3680409"/>
                <a:gridCol w="4400489"/>
              </a:tblGrid>
              <a:tr h="182611">
                <a:tc>
                  <a:txBody>
                    <a:bodyPr/>
                    <a:lstStyle/>
                    <a:p>
                      <a:endParaRPr lang="zh-CN" altLang="en-US" sz="700" dirty="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7D7D82"/>
                    </a:solidFill>
                  </a:tcPr>
                </a:tc>
                <a:tc>
                  <a:txBody>
                    <a:bodyPr/>
                    <a:lstStyle/>
                    <a:p>
                      <a:r>
                        <a:rPr lang="zh-CN" altLang="en-US" sz="700" b="1" dirty="0" smtClean="0">
                          <a:solidFill>
                            <a:srgbClr val="000000"/>
                          </a:solidFill>
                          <a:effectLst/>
                        </a:rPr>
                        <a:t>现象说明</a:t>
                      </a:r>
                      <a:endParaRPr lang="zh-CN" altLang="en-US" sz="700" dirty="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7D7D82"/>
                    </a:solidFill>
                  </a:tcPr>
                </a:tc>
                <a:tc>
                  <a:txBody>
                    <a:bodyPr/>
                    <a:lstStyle/>
                    <a:p>
                      <a:r>
                        <a:rPr lang="zh-CN" altLang="en-US" sz="700" b="1" dirty="0" smtClean="0">
                          <a:solidFill>
                            <a:srgbClr val="000000"/>
                          </a:solidFill>
                          <a:effectLst/>
                        </a:rPr>
                        <a:t>处理策略</a:t>
                      </a:r>
                      <a:endParaRPr lang="zh-CN" altLang="en-US" sz="700" dirty="0"/>
                    </a:p>
                  </a:txBody>
                  <a:tcPr marL="36063" marR="36063" marT="18032" marB="18032">
                    <a:lnL w="9525" cap="flat" cmpd="sng" algn="ctr">
                      <a:solidFill>
                        <a:srgbClr val="C0C0C0"/>
                      </a:solidFill>
                      <a:prstDash val="solid"/>
                      <a:round/>
                      <a:headEnd type="none" w="med" len="med"/>
                      <a:tailEnd type="none" w="med" len="med"/>
                    </a:lnL>
                    <a:lnB w="9525" cap="flat" cmpd="sng" algn="ctr">
                      <a:solidFill>
                        <a:srgbClr val="C0C0C0"/>
                      </a:solidFill>
                      <a:prstDash val="solid"/>
                      <a:round/>
                      <a:headEnd type="none" w="med" len="med"/>
                      <a:tailEnd type="none" w="med" len="med"/>
                    </a:lnB>
                    <a:solidFill>
                      <a:schemeClr val="tx1">
                        <a:lumMod val="50000"/>
                        <a:lumOff val="50000"/>
                      </a:schemeClr>
                    </a:solidFill>
                  </a:tcPr>
                </a:tc>
              </a:tr>
              <a:tr h="621524">
                <a:tc>
                  <a:txBody>
                    <a:bodyPr/>
                    <a:lstStyle/>
                    <a:p>
                      <a:r>
                        <a:rPr lang="en-US" sz="700">
                          <a:solidFill>
                            <a:srgbClr val="000000"/>
                          </a:solidFill>
                          <a:effectLst/>
                        </a:rPr>
                        <a:t>Case 1</a:t>
                      </a:r>
                      <a:endParaRPr 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700" dirty="0">
                          <a:solidFill>
                            <a:srgbClr val="000000"/>
                          </a:solidFill>
                          <a:effectLst/>
                        </a:rPr>
                        <a:t>当前节点的父节点是红色，且当前节点的祖父节点的另一个子节点（叔叔节点）也是红色。</a:t>
                      </a:r>
                      <a:endParaRPr lang="zh-CN" altLang="en-US" sz="700" dirty="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altLang="zh-CN" sz="700">
                          <a:solidFill>
                            <a:srgbClr val="000000"/>
                          </a:solidFill>
                          <a:effectLst/>
                        </a:rPr>
                        <a:t>(01) </a:t>
                      </a:r>
                      <a:r>
                        <a:rPr lang="zh-CN" altLang="en-US" sz="700">
                          <a:solidFill>
                            <a:srgbClr val="000000"/>
                          </a:solidFill>
                          <a:effectLst/>
                        </a:rPr>
                        <a:t>将“父节点”设为黑色。</a:t>
                      </a:r>
                      <a:r>
                        <a:rPr lang="zh-CN" altLang="en-US" sz="700">
                          <a:effectLst/>
                        </a:rPr>
                        <a:t/>
                      </a:r>
                      <a:br>
                        <a:rPr lang="zh-CN" altLang="en-US" sz="700">
                          <a:effectLst/>
                        </a:rPr>
                      </a:br>
                      <a:r>
                        <a:rPr lang="en-US" altLang="zh-CN" sz="700">
                          <a:solidFill>
                            <a:srgbClr val="000000"/>
                          </a:solidFill>
                          <a:effectLst/>
                        </a:rPr>
                        <a:t>(02) </a:t>
                      </a:r>
                      <a:r>
                        <a:rPr lang="zh-CN" altLang="en-US" sz="700">
                          <a:solidFill>
                            <a:srgbClr val="000000"/>
                          </a:solidFill>
                          <a:effectLst/>
                        </a:rPr>
                        <a:t>将“叔叔节点”设为黑色。</a:t>
                      </a:r>
                      <a:r>
                        <a:rPr lang="zh-CN" altLang="en-US" sz="700">
                          <a:effectLst/>
                        </a:rPr>
                        <a:t/>
                      </a:r>
                      <a:br>
                        <a:rPr lang="zh-CN" altLang="en-US" sz="700">
                          <a:effectLst/>
                        </a:rPr>
                      </a:br>
                      <a:r>
                        <a:rPr lang="en-US" altLang="zh-CN" sz="700">
                          <a:solidFill>
                            <a:srgbClr val="000000"/>
                          </a:solidFill>
                          <a:effectLst/>
                        </a:rPr>
                        <a:t>(03) </a:t>
                      </a:r>
                      <a:r>
                        <a:rPr lang="zh-CN" altLang="en-US" sz="700">
                          <a:solidFill>
                            <a:srgbClr val="000000"/>
                          </a:solidFill>
                          <a:effectLst/>
                        </a:rPr>
                        <a:t>将“祖父节点”设为“红色”。</a:t>
                      </a:r>
                      <a:r>
                        <a:rPr lang="zh-CN" altLang="en-US" sz="700">
                          <a:effectLst/>
                        </a:rPr>
                        <a:t/>
                      </a:r>
                      <a:br>
                        <a:rPr lang="zh-CN" altLang="en-US" sz="700">
                          <a:effectLst/>
                        </a:rPr>
                      </a:br>
                      <a:r>
                        <a:rPr lang="en-US" altLang="zh-CN" sz="700">
                          <a:solidFill>
                            <a:srgbClr val="000000"/>
                          </a:solidFill>
                          <a:effectLst/>
                        </a:rPr>
                        <a:t>(04) </a:t>
                      </a:r>
                      <a:r>
                        <a:rPr lang="zh-CN" altLang="en-US" sz="700">
                          <a:solidFill>
                            <a:srgbClr val="000000"/>
                          </a:solidFill>
                          <a:effectLst/>
                        </a:rPr>
                        <a:t>将“祖父节点”设为“当前节点”</a:t>
                      </a:r>
                      <a:r>
                        <a:rPr lang="en-US" altLang="zh-CN" sz="700">
                          <a:solidFill>
                            <a:srgbClr val="000000"/>
                          </a:solidFill>
                          <a:effectLst/>
                        </a:rPr>
                        <a:t>(</a:t>
                      </a:r>
                      <a:r>
                        <a:rPr lang="zh-CN" altLang="en-US" sz="700">
                          <a:solidFill>
                            <a:srgbClr val="000000"/>
                          </a:solidFill>
                          <a:effectLst/>
                        </a:rPr>
                        <a:t>红色节点</a:t>
                      </a:r>
                      <a:r>
                        <a:rPr lang="en-US" altLang="zh-CN" sz="700">
                          <a:solidFill>
                            <a:srgbClr val="000000"/>
                          </a:solidFill>
                          <a:effectLst/>
                        </a:rPr>
                        <a:t>)</a:t>
                      </a:r>
                      <a:r>
                        <a:rPr lang="zh-CN" altLang="en-US" sz="700">
                          <a:solidFill>
                            <a:srgbClr val="000000"/>
                          </a:solidFill>
                          <a:effectLst/>
                        </a:rPr>
                        <a:t>；即，之后继续对“当前节点”进行操作。</a:t>
                      </a:r>
                      <a:endParaRPr lang="zh-CN" alt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534037">
                <a:tc>
                  <a:txBody>
                    <a:bodyPr/>
                    <a:lstStyle/>
                    <a:p>
                      <a:r>
                        <a:rPr lang="en-US" sz="700">
                          <a:solidFill>
                            <a:srgbClr val="000000"/>
                          </a:solidFill>
                          <a:effectLst/>
                        </a:rPr>
                        <a:t>Case 2</a:t>
                      </a:r>
                      <a:endParaRPr 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700">
                          <a:solidFill>
                            <a:srgbClr val="000000"/>
                          </a:solidFill>
                          <a:effectLst/>
                        </a:rPr>
                        <a:t>当前节点的父节点是红色，叔叔节点是黑色，且当前节点是其父节点的右孩子</a:t>
                      </a:r>
                      <a:endParaRPr lang="zh-CN" alt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altLang="zh-CN" sz="700">
                          <a:solidFill>
                            <a:srgbClr val="000000"/>
                          </a:solidFill>
                          <a:effectLst/>
                        </a:rPr>
                        <a:t>(01) </a:t>
                      </a:r>
                      <a:r>
                        <a:rPr lang="zh-CN" altLang="en-US" sz="700">
                          <a:solidFill>
                            <a:srgbClr val="000000"/>
                          </a:solidFill>
                          <a:effectLst/>
                        </a:rPr>
                        <a:t>将“父节点”作为“新的当前节点”。</a:t>
                      </a:r>
                      <a:r>
                        <a:rPr lang="zh-CN" altLang="en-US" sz="700">
                          <a:effectLst/>
                        </a:rPr>
                        <a:t/>
                      </a:r>
                      <a:br>
                        <a:rPr lang="zh-CN" altLang="en-US" sz="700">
                          <a:effectLst/>
                        </a:rPr>
                      </a:br>
                      <a:r>
                        <a:rPr lang="en-US" altLang="zh-CN" sz="700">
                          <a:solidFill>
                            <a:srgbClr val="000000"/>
                          </a:solidFill>
                          <a:effectLst/>
                        </a:rPr>
                        <a:t>(02) </a:t>
                      </a:r>
                      <a:r>
                        <a:rPr lang="zh-CN" altLang="en-US" sz="700">
                          <a:solidFill>
                            <a:srgbClr val="000000"/>
                          </a:solidFill>
                          <a:effectLst/>
                        </a:rPr>
                        <a:t>以“新的当前节点”为支点进行左旋。</a:t>
                      </a:r>
                      <a:endParaRPr lang="zh-CN" alt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534037">
                <a:tc>
                  <a:txBody>
                    <a:bodyPr/>
                    <a:lstStyle/>
                    <a:p>
                      <a:r>
                        <a:rPr lang="en-US" sz="700">
                          <a:solidFill>
                            <a:srgbClr val="000000"/>
                          </a:solidFill>
                          <a:effectLst/>
                        </a:rPr>
                        <a:t>Case 3</a:t>
                      </a:r>
                      <a:endParaRPr 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zh-CN" altLang="en-US" sz="700">
                          <a:solidFill>
                            <a:srgbClr val="000000"/>
                          </a:solidFill>
                          <a:effectLst/>
                        </a:rPr>
                        <a:t>当前节点的父节点是红色，叔叔节点是黑色，且当前节点是其父节点的左孩子</a:t>
                      </a:r>
                      <a:endParaRPr lang="zh-CN" altLang="en-US" sz="70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r>
                        <a:rPr lang="en-US" altLang="zh-CN" sz="700" dirty="0">
                          <a:solidFill>
                            <a:srgbClr val="000000"/>
                          </a:solidFill>
                          <a:effectLst/>
                        </a:rPr>
                        <a:t>(01) </a:t>
                      </a:r>
                      <a:r>
                        <a:rPr lang="zh-CN" altLang="en-US" sz="700" dirty="0">
                          <a:solidFill>
                            <a:srgbClr val="000000"/>
                          </a:solidFill>
                          <a:effectLst/>
                        </a:rPr>
                        <a:t>将“父节点”设为“黑色”。</a:t>
                      </a:r>
                      <a:r>
                        <a:rPr lang="zh-CN" altLang="en-US" sz="700" dirty="0">
                          <a:effectLst/>
                        </a:rPr>
                        <a:t/>
                      </a:r>
                      <a:br>
                        <a:rPr lang="zh-CN" altLang="en-US" sz="700" dirty="0">
                          <a:effectLst/>
                        </a:rPr>
                      </a:br>
                      <a:r>
                        <a:rPr lang="en-US" altLang="zh-CN" sz="700" dirty="0">
                          <a:solidFill>
                            <a:srgbClr val="000000"/>
                          </a:solidFill>
                          <a:effectLst/>
                        </a:rPr>
                        <a:t>(02) </a:t>
                      </a:r>
                      <a:r>
                        <a:rPr lang="zh-CN" altLang="en-US" sz="700" dirty="0">
                          <a:solidFill>
                            <a:srgbClr val="000000"/>
                          </a:solidFill>
                          <a:effectLst/>
                        </a:rPr>
                        <a:t>将“祖父节点”设为“红色”。</a:t>
                      </a:r>
                      <a:r>
                        <a:rPr lang="zh-CN" altLang="en-US" sz="700" dirty="0">
                          <a:effectLst/>
                        </a:rPr>
                        <a:t/>
                      </a:r>
                      <a:br>
                        <a:rPr lang="zh-CN" altLang="en-US" sz="700" dirty="0">
                          <a:effectLst/>
                        </a:rPr>
                      </a:br>
                      <a:r>
                        <a:rPr lang="en-US" altLang="zh-CN" sz="700" dirty="0">
                          <a:solidFill>
                            <a:srgbClr val="000000"/>
                          </a:solidFill>
                          <a:effectLst/>
                        </a:rPr>
                        <a:t>(03) </a:t>
                      </a:r>
                      <a:r>
                        <a:rPr lang="zh-CN" altLang="en-US" sz="700" dirty="0">
                          <a:solidFill>
                            <a:srgbClr val="000000"/>
                          </a:solidFill>
                          <a:effectLst/>
                        </a:rPr>
                        <a:t>以“祖父节点”为支点进行右旋。</a:t>
                      </a:r>
                      <a:endParaRPr lang="zh-CN" altLang="en-US" sz="700" dirty="0">
                        <a:effectLst/>
                      </a:endParaRPr>
                    </a:p>
                  </a:txBody>
                  <a:tcPr marL="11270" marR="11270" marT="11270" marB="1127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4823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NavigableMap</a:t>
            </a:r>
            <a:endParaRPr lang="zh-CN" altLang="en-US" dirty="0"/>
          </a:p>
        </p:txBody>
      </p:sp>
      <p:sp>
        <p:nvSpPr>
          <p:cNvPr id="5" name="内容占位符 4"/>
          <p:cNvSpPr>
            <a:spLocks noGrp="1"/>
          </p:cNvSpPr>
          <p:nvPr>
            <p:ph idx="1"/>
          </p:nvPr>
        </p:nvSpPr>
        <p:spPr/>
        <p:txBody>
          <a:bodyPr>
            <a:normAutofit/>
          </a:bodyPr>
          <a:lstStyle/>
          <a:p>
            <a:r>
              <a:rPr lang="en-US" altLang="zh-CN" sz="2800" dirty="0" err="1"/>
              <a:t>lowerEntry</a:t>
            </a:r>
            <a:r>
              <a:rPr lang="en-US" altLang="zh-CN" sz="2800" dirty="0"/>
              <a:t> </a:t>
            </a:r>
            <a:r>
              <a:rPr lang="en-US" altLang="zh-CN" sz="2800" dirty="0" smtClean="0"/>
              <a:t>(K)</a:t>
            </a:r>
            <a:r>
              <a:rPr lang="zh-CN" altLang="en-US" sz="2800" dirty="0" smtClean="0"/>
              <a:t>小于给定</a:t>
            </a:r>
            <a:r>
              <a:rPr lang="en-US" altLang="zh-CN" sz="2800" dirty="0" smtClean="0"/>
              <a:t>key</a:t>
            </a:r>
            <a:r>
              <a:rPr lang="zh-CN" altLang="en-US" sz="2800" dirty="0" smtClean="0"/>
              <a:t>的第一个值</a:t>
            </a:r>
            <a:endParaRPr lang="en-US" altLang="zh-CN" sz="2800" dirty="0" smtClean="0"/>
          </a:p>
          <a:p>
            <a:r>
              <a:rPr lang="en-US" altLang="zh-CN" sz="2800" dirty="0" err="1" smtClean="0"/>
              <a:t>floorEntry</a:t>
            </a:r>
            <a:r>
              <a:rPr lang="en-US" altLang="zh-CN" sz="2800" dirty="0"/>
              <a:t> (K)</a:t>
            </a:r>
            <a:r>
              <a:rPr lang="en-US" altLang="zh-CN" sz="2800" dirty="0" smtClean="0"/>
              <a:t> </a:t>
            </a:r>
            <a:r>
              <a:rPr lang="zh-CN" altLang="en-US" sz="2800" dirty="0" smtClean="0"/>
              <a:t>小于等于</a:t>
            </a:r>
            <a:r>
              <a:rPr lang="zh-CN" altLang="en-US" sz="2800" dirty="0"/>
              <a:t>给定</a:t>
            </a:r>
            <a:r>
              <a:rPr lang="en-US" altLang="zh-CN" sz="2800" dirty="0"/>
              <a:t>key</a:t>
            </a:r>
            <a:r>
              <a:rPr lang="zh-CN" altLang="en-US" sz="2800" dirty="0"/>
              <a:t>的第一个</a:t>
            </a:r>
            <a:r>
              <a:rPr lang="zh-CN" altLang="en-US" sz="2800" dirty="0" smtClean="0"/>
              <a:t>值</a:t>
            </a:r>
            <a:endParaRPr lang="en-US" altLang="zh-CN" sz="2800" dirty="0" smtClean="0"/>
          </a:p>
          <a:p>
            <a:r>
              <a:rPr lang="en-US" altLang="zh-CN" sz="2800" dirty="0" err="1" smtClean="0"/>
              <a:t>ceilingEntry</a:t>
            </a:r>
            <a:r>
              <a:rPr lang="en-US" altLang="zh-CN" sz="2800" dirty="0"/>
              <a:t> (K)</a:t>
            </a:r>
            <a:r>
              <a:rPr lang="en-US" altLang="zh-CN" sz="2800" dirty="0" smtClean="0"/>
              <a:t> </a:t>
            </a:r>
            <a:r>
              <a:rPr lang="zh-CN" altLang="en-US" sz="2800" dirty="0" smtClean="0"/>
              <a:t>大于等于</a:t>
            </a:r>
            <a:endParaRPr lang="en-US" altLang="zh-CN" sz="2800" dirty="0" smtClean="0"/>
          </a:p>
          <a:p>
            <a:r>
              <a:rPr lang="en-US" altLang="zh-CN" sz="2800" dirty="0" err="1" smtClean="0"/>
              <a:t>higherEntry</a:t>
            </a:r>
            <a:r>
              <a:rPr lang="en-US" altLang="zh-CN" sz="2800" dirty="0"/>
              <a:t> (K)</a:t>
            </a:r>
            <a:r>
              <a:rPr lang="en-US" altLang="zh-CN" sz="2800" dirty="0" smtClean="0"/>
              <a:t> </a:t>
            </a:r>
            <a:r>
              <a:rPr lang="zh-CN" altLang="en-US" sz="2800" dirty="0" smtClean="0"/>
              <a:t>大于</a:t>
            </a:r>
            <a:endParaRPr lang="en-US" altLang="zh-CN" sz="2800" dirty="0" smtClean="0"/>
          </a:p>
          <a:p>
            <a:r>
              <a:rPr lang="en-US" altLang="zh-CN" sz="2800" dirty="0" err="1" smtClean="0"/>
              <a:t>firstEntry</a:t>
            </a:r>
            <a:r>
              <a:rPr lang="en-US" altLang="zh-CN" sz="2800" dirty="0" smtClean="0"/>
              <a:t>() </a:t>
            </a:r>
            <a:r>
              <a:rPr lang="zh-CN" altLang="en-US" sz="2800" dirty="0" smtClean="0"/>
              <a:t>第一个</a:t>
            </a:r>
            <a:endParaRPr lang="en-US" altLang="zh-CN" sz="2800" dirty="0" smtClean="0"/>
          </a:p>
          <a:p>
            <a:r>
              <a:rPr lang="en-US" altLang="zh-CN" sz="2800" dirty="0" err="1" smtClean="0"/>
              <a:t>lastEntry</a:t>
            </a:r>
            <a:r>
              <a:rPr lang="en-US" altLang="zh-CN" sz="2800" dirty="0" smtClean="0"/>
              <a:t>() </a:t>
            </a:r>
            <a:r>
              <a:rPr lang="zh-CN" altLang="en-US" sz="2800" dirty="0" smtClean="0"/>
              <a:t>最后一个</a:t>
            </a:r>
            <a:endParaRPr lang="en-US" altLang="zh-CN" sz="2800" dirty="0" smtClean="0"/>
          </a:p>
          <a:p>
            <a:r>
              <a:rPr lang="en-US" altLang="zh-CN" sz="2800" dirty="0" err="1" smtClean="0"/>
              <a:t>subMap</a:t>
            </a:r>
            <a:r>
              <a:rPr lang="en-US" altLang="zh-CN" sz="2800" dirty="0" smtClean="0"/>
              <a:t>(K,K) </a:t>
            </a:r>
            <a:r>
              <a:rPr lang="zh-CN" altLang="en-US" sz="2800" dirty="0" smtClean="0"/>
              <a:t>范围查找</a:t>
            </a:r>
            <a:endParaRPr lang="zh-CN" altLang="en-US" sz="2800" dirty="0"/>
          </a:p>
        </p:txBody>
      </p:sp>
    </p:spTree>
    <p:extLst>
      <p:ext uri="{BB962C8B-B14F-4D97-AF65-F5344CB8AC3E}">
        <p14:creationId xmlns:p14="http://schemas.microsoft.com/office/powerpoint/2010/main" val="1689052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44825"/>
            <a:ext cx="7772400" cy="2448272"/>
          </a:xfrm>
        </p:spPr>
        <p:txBody>
          <a:bodyPr>
            <a:normAutofit/>
          </a:bodyPr>
          <a:lstStyle/>
          <a:p>
            <a:r>
              <a:rPr lang="en-US" altLang="zh-CN" dirty="0" err="1" smtClean="0"/>
              <a:t>TreeMap</a:t>
            </a:r>
            <a:r>
              <a:rPr lang="zh-CN" altLang="en-US" dirty="0" smtClean="0"/>
              <a:t>的线程安全性与</a:t>
            </a:r>
            <a:r>
              <a:rPr lang="en-US" altLang="zh-CN" dirty="0" smtClean="0"/>
              <a:t/>
            </a:r>
            <a:br>
              <a:rPr lang="en-US" altLang="zh-CN" dirty="0" smtClean="0"/>
            </a:br>
            <a:r>
              <a:rPr lang="en-US" altLang="zh-CN" dirty="0"/>
              <a:t/>
            </a:r>
            <a:br>
              <a:rPr lang="en-US" altLang="zh-CN" dirty="0"/>
            </a:br>
            <a:r>
              <a:rPr lang="en-US" altLang="zh-CN" dirty="0" err="1" smtClean="0"/>
              <a:t>ConcurrentSkipListMap</a:t>
            </a:r>
            <a:endParaRPr lang="zh-CN" altLang="en-US" dirty="0"/>
          </a:p>
        </p:txBody>
      </p:sp>
    </p:spTree>
    <p:extLst>
      <p:ext uri="{BB962C8B-B14F-4D97-AF65-F5344CB8AC3E}">
        <p14:creationId xmlns:p14="http://schemas.microsoft.com/office/powerpoint/2010/main" val="3540024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11560" y="413048"/>
            <a:ext cx="7772400" cy="24482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什么是</a:t>
            </a:r>
            <a:r>
              <a:rPr lang="en-US" altLang="zh-CN" dirty="0" err="1" smtClean="0"/>
              <a:t>SkipList</a:t>
            </a:r>
            <a:r>
              <a:rPr lang="en-US" altLang="zh-CN" dirty="0" smtClean="0"/>
              <a:t> (</a:t>
            </a:r>
            <a:r>
              <a:rPr lang="zh-CN" altLang="en-US" dirty="0" smtClean="0"/>
              <a:t>跳跃表</a:t>
            </a:r>
            <a:r>
              <a:rPr lang="en-US" altLang="zh-CN" dirty="0" smtClean="0"/>
              <a:t>)</a:t>
            </a:r>
            <a:endParaRPr lang="zh-CN" altLang="en-US" dirty="0"/>
          </a:p>
        </p:txBody>
      </p:sp>
      <p:sp>
        <p:nvSpPr>
          <p:cNvPr id="2" name="标题 1"/>
          <p:cNvSpPr>
            <a:spLocks noGrp="1"/>
          </p:cNvSpPr>
          <p:nvPr>
            <p:ph type="ctrTitle"/>
          </p:nvPr>
        </p:nvSpPr>
        <p:spPr>
          <a:xfrm>
            <a:off x="683568" y="3861048"/>
            <a:ext cx="7772400" cy="2448272"/>
          </a:xfrm>
        </p:spPr>
        <p:txBody>
          <a:bodyPr>
            <a:normAutofit/>
          </a:bodyPr>
          <a:lstStyle/>
          <a:p>
            <a:r>
              <a:rPr lang="zh-CN" altLang="en-US" sz="1800" b="1" dirty="0" smtClean="0"/>
              <a:t>跳跃表</a:t>
            </a:r>
            <a:r>
              <a:rPr lang="zh-CN" altLang="en-US" sz="1800" dirty="0"/>
              <a:t>是一种随机化数据结构，基于并联的链表，其效率可比拟于二叉查找树</a:t>
            </a:r>
            <a:r>
              <a:rPr lang="en-US" altLang="zh-CN" sz="1800" dirty="0"/>
              <a:t>(O(log n))</a:t>
            </a:r>
            <a:r>
              <a:rPr lang="zh-CN" altLang="en-US" sz="1800" dirty="0"/>
              <a:t>，并且对并发算法友好</a:t>
            </a:r>
            <a:r>
              <a:rPr lang="zh-CN" altLang="en-US" sz="1800" dirty="0" smtClean="0"/>
              <a:t>。</a:t>
            </a:r>
            <a:endParaRPr lang="zh-CN" altLang="en-US" sz="1800" dirty="0"/>
          </a:p>
        </p:txBody>
      </p:sp>
      <p:pic>
        <p:nvPicPr>
          <p:cNvPr id="4" name="Picture 4" descr="http://img.blog.csdn.net/20131218150904171?watermark/2/text/aHR0cDovL2Jsb2cuY3Nkbi5uZXQvaWN0MjAxNA==/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 y="2924944"/>
            <a:ext cx="9179159" cy="98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7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9002" y="755993"/>
            <a:ext cx="3064926"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跳跃表的查找</a:t>
            </a:r>
            <a:endParaRPr lang="zh-CN" altLang="en-US" sz="3200" dirty="0">
              <a:latin typeface="微软雅黑" pitchFamily="34" charset="-122"/>
              <a:ea typeface="微软雅黑" pitchFamily="34" charset="-122"/>
            </a:endParaRPr>
          </a:p>
        </p:txBody>
      </p:sp>
      <p:pic>
        <p:nvPicPr>
          <p:cNvPr id="3074" name="Picture 2" descr="http://img.blog.csdn.net/20131218151419953?watermark/2/text/aHR0cDovL2Jsb2cuY3Nkbi5uZXQvaWN0MjAx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 y="3212976"/>
            <a:ext cx="9145016" cy="97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7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9002" y="755993"/>
            <a:ext cx="3064926" cy="584775"/>
          </a:xfrm>
          <a:prstGeom prst="rect">
            <a:avLst/>
          </a:prstGeom>
          <a:noFill/>
        </p:spPr>
        <p:txBody>
          <a:bodyPr wrap="square" rtlCol="0">
            <a:spAutoFit/>
          </a:bodyPr>
          <a:lstStyle/>
          <a:p>
            <a:r>
              <a:rPr lang="zh-CN" altLang="en-US" sz="3200" dirty="0" smtClean="0">
                <a:latin typeface="微软雅黑" pitchFamily="34" charset="-122"/>
                <a:ea typeface="微软雅黑" pitchFamily="34" charset="-122"/>
              </a:rPr>
              <a:t>跳跃表的插入</a:t>
            </a:r>
            <a:endParaRPr lang="zh-CN" altLang="en-US" sz="3200" dirty="0">
              <a:latin typeface="微软雅黑" pitchFamily="34" charset="-122"/>
              <a:ea typeface="微软雅黑" pitchFamily="34" charset="-122"/>
            </a:endParaRPr>
          </a:p>
        </p:txBody>
      </p:sp>
      <p:pic>
        <p:nvPicPr>
          <p:cNvPr id="4098" name="Picture 2" descr="http://img.blog.csdn.net/20131218152222484?watermark/2/text/aHR0cDovL2Jsb2cuY3Nkbi5uZXQvaWN0MjAxNA==/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844824"/>
            <a:ext cx="908803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78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3804</TotalTime>
  <Words>1213</Words>
  <Application>Microsoft Office PowerPoint</Application>
  <PresentationFormat>全屏显示(4:3)</PresentationFormat>
  <Paragraphs>162</Paragraphs>
  <Slides>25</Slides>
  <Notes>18</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SkipList</vt:lpstr>
      <vt:lpstr>PowerPoint 演示文稿</vt:lpstr>
      <vt:lpstr>TreeMap 与 红黑树</vt:lpstr>
      <vt:lpstr>红黑树的着色与平衡</vt:lpstr>
      <vt:lpstr>NavigableMap</vt:lpstr>
      <vt:lpstr>TreeMap的线程安全性与  ConcurrentSkipListMap</vt:lpstr>
      <vt:lpstr>跳跃表是一种随机化数据结构，基于并联的链表，其效率可比拟于二叉查找树(O(log n))，并且对并发算法友好。</vt:lpstr>
      <vt:lpstr>PowerPoint 演示文稿</vt:lpstr>
      <vt:lpstr>PowerPoint 演示文稿</vt:lpstr>
      <vt:lpstr>PowerPoint 演示文稿</vt:lpstr>
      <vt:lpstr>跳跃表的由来</vt:lpstr>
      <vt:lpstr>层高为什么要随机</vt:lpstr>
      <vt:lpstr>ConcurrentSkipListMap</vt:lpstr>
      <vt:lpstr>ConcurrentSkipListMap初始化结构</vt:lpstr>
      <vt:lpstr>ConcurrentSkipListMap多层结构</vt:lpstr>
      <vt:lpstr>ConcurrentSkipListMap源码</vt:lpstr>
      <vt:lpstr>跳跃表的应用场景</vt:lpstr>
      <vt:lpstr>Redis - zset</vt:lpstr>
      <vt:lpstr>Zset-基础指令</vt:lpstr>
      <vt:lpstr>zset-数据结构</vt:lpstr>
      <vt:lpstr>zset-skiplist+dict</vt:lpstr>
      <vt:lpstr>skiplist与平衡树、哈希表的比较</vt:lpstr>
      <vt:lpstr>跳跃表的指针开销</vt:lpstr>
      <vt:lpstr>thx</vt:lpstr>
      <vt:lpstr>附录-参考链接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红黑树 </dc:title>
  <dc:creator>lenovo</dc:creator>
  <cp:lastModifiedBy>lenovo</cp:lastModifiedBy>
  <cp:revision>142</cp:revision>
  <dcterms:created xsi:type="dcterms:W3CDTF">2017-11-01T01:50:59Z</dcterms:created>
  <dcterms:modified xsi:type="dcterms:W3CDTF">2017-11-15T08:56:05Z</dcterms:modified>
</cp:coreProperties>
</file>