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/>
    <p:restoredTop sz="94659"/>
  </p:normalViewPr>
  <p:slideViewPr>
    <p:cSldViewPr snapToGrid="0" snapToObjects="1">
      <p:cViewPr>
        <p:scale>
          <a:sx n="139" d="100"/>
          <a:sy n="139" d="100"/>
        </p:scale>
        <p:origin x="24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E0C03-E972-694F-83DF-F808EDE4F830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A031-D23C-9F4A-A208-3C68FDC2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A031-D23C-9F4A-A208-3C68FDC2C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A031-D23C-9F4A-A208-3C68FDC2C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A031-D23C-9F4A-A208-3C68FDC2C7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A031-D23C-9F4A-A208-3C68FDC2C7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A031-D23C-9F4A-A208-3C68FDC2C7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2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A031-D23C-9F4A-A208-3C68FDC2C7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A031-D23C-9F4A-A208-3C68FDC2C7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3556-58F0-574F-A6CA-4AD2CF9A7B4F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AA45-C660-C643-92FC-806108E300E0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C005-5470-B644-9A8D-4C07E32AB710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236D-9D89-E749-B6E6-416FF1957AA1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44B579-A538-0F47-8189-2286E7661679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6AE-1439-6B4C-A77B-250C766A8CE7}" type="datetime1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4D55-2041-6E44-ACFD-9449FFD1A59C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4D1A4B-EB01-C343-A5C6-AF8F5E762C0C}" type="datetime1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966-90BE-0A4D-A45E-EC348BCD40C4}" type="datetime1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E91D-9422-544E-B2DD-5DA231BEA680}" type="datetime1">
              <a:rPr lang="en-US" smtClean="0"/>
              <a:t>2/12/17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310E-1130-824B-B024-62321BCF3DD8}" type="datetime1">
              <a:rPr lang="en-US" smtClean="0"/>
              <a:t>2/12/17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889D68-6F23-9943-B0AB-43462A264649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0A08154-DCEC-EE4F-8D50-B0BC24C2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microsoft.com/office/2007/relationships/hdphoto" Target="../media/hdphoto3.wdp"/><Relationship Id="rId9" Type="http://schemas.openxmlformats.org/officeDocument/2006/relationships/image" Target="../media/image11.jpeg"/><Relationship Id="rId10" Type="http://schemas.openxmlformats.org/officeDocument/2006/relationships/image" Target="../media/image12.jpeg"/><Relationship Id="rId11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ghtning Bolt 5"/>
          <p:cNvSpPr/>
          <p:nvPr/>
        </p:nvSpPr>
        <p:spPr>
          <a:xfrm rot="303063" flipH="1">
            <a:off x="1372420" y="-16924"/>
            <a:ext cx="6244823" cy="6205456"/>
          </a:xfrm>
          <a:prstGeom prst="lightningBol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Seattle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Power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Outage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5" y="4389120"/>
            <a:ext cx="6395119" cy="1069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Team 4</a:t>
            </a:r>
          </a:p>
          <a:p>
            <a:r>
              <a:rPr lang="en-US" sz="2000" dirty="0" err="1" smtClean="0"/>
              <a:t>YuanYuan</a:t>
            </a:r>
            <a:r>
              <a:rPr lang="en-US" sz="2000" dirty="0" smtClean="0"/>
              <a:t> Shi, </a:t>
            </a:r>
            <a:r>
              <a:rPr lang="en-US" sz="2000" dirty="0" err="1" smtClean="0"/>
              <a:t>Yanbo</a:t>
            </a:r>
            <a:r>
              <a:rPr lang="en-US" sz="2000" dirty="0" smtClean="0"/>
              <a:t> Qi, Ryan </a:t>
            </a:r>
            <a:r>
              <a:rPr lang="en-US" sz="2000" dirty="0" err="1" smtClean="0"/>
              <a:t>Kastilani</a:t>
            </a:r>
            <a:r>
              <a:rPr lang="en-US" sz="2000" dirty="0" smtClean="0"/>
              <a:t>, Jerry Chen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579" y="228956"/>
            <a:ext cx="2188536" cy="74048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4590" y="895010"/>
            <a:ext cx="37664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We LOVE Seattle ❤️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5310" y="2189445"/>
            <a:ext cx="5019069" cy="199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smtClean="0">
                <a:solidFill>
                  <a:srgbClr val="C00000"/>
                </a:solidFill>
              </a:rPr>
              <a:t>Power outage happens almost everyday </a:t>
            </a:r>
            <a:r>
              <a:rPr lang="en-US" sz="1400" dirty="0" smtClean="0"/>
              <a:t>in Seattle from couples to hundreds.</a:t>
            </a:r>
          </a:p>
          <a:p>
            <a:pPr algn="just"/>
            <a:r>
              <a:rPr lang="en-US" sz="1400" dirty="0" smtClean="0"/>
              <a:t>Seattle City Light </a:t>
            </a:r>
          </a:p>
          <a:p>
            <a:pPr lvl="1" algn="just"/>
            <a:r>
              <a:rPr lang="en-US" sz="1200" dirty="0">
                <a:solidFill>
                  <a:srgbClr val="C00000"/>
                </a:solidFill>
              </a:rPr>
              <a:t>D</a:t>
            </a:r>
            <a:r>
              <a:rPr lang="en-US" sz="1200" dirty="0" smtClean="0">
                <a:solidFill>
                  <a:srgbClr val="C00000"/>
                </a:solidFill>
              </a:rPr>
              <a:t>oesn’t know how many specialists should be </a:t>
            </a:r>
            <a:r>
              <a:rPr lang="en-US" sz="1200" dirty="0" smtClean="0">
                <a:solidFill>
                  <a:srgbClr val="C00000"/>
                </a:solidFill>
              </a:rPr>
              <a:t>hired daily. </a:t>
            </a:r>
            <a:r>
              <a:rPr lang="en-US" sz="1200" dirty="0" smtClean="0"/>
              <a:t>The cost is high for emergency repair, or customers need to wait longer time because the short of personal.</a:t>
            </a:r>
          </a:p>
          <a:p>
            <a:pPr lvl="1" algn="just"/>
            <a:r>
              <a:rPr lang="en-US" sz="1200" dirty="0" smtClean="0">
                <a:solidFill>
                  <a:srgbClr val="C00000"/>
                </a:solidFill>
              </a:rPr>
              <a:t>Doesn’t know where is the possible locations and what types of equipment failure could happen. </a:t>
            </a:r>
            <a:r>
              <a:rPr lang="en-US" sz="1200" dirty="0" smtClean="0"/>
              <a:t>Underground transformer failure and insulator failure require different teams to repair.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9493" y="1693467"/>
            <a:ext cx="176706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Pain points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 b="17365"/>
          <a:stretch/>
        </p:blipFill>
        <p:spPr>
          <a:xfrm>
            <a:off x="5405035" y="1629669"/>
            <a:ext cx="3563773" cy="45015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80565" y="6136853"/>
            <a:ext cx="24127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02/06/2017 </a:t>
            </a:r>
            <a:r>
              <a:rPr lang="en-US" dirty="0" smtClean="0">
                <a:solidFill>
                  <a:srgbClr val="C00000"/>
                </a:solidFill>
              </a:rPr>
              <a:t>9:41AM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493" y="4249979"/>
            <a:ext cx="176706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65311" y="4681630"/>
            <a:ext cx="5019069" cy="1882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smtClean="0"/>
              <a:t>Use Machine Learning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pPr lvl="1"/>
            <a:r>
              <a:rPr lang="en-US" sz="1200" dirty="0" smtClean="0"/>
              <a:t>Predict </a:t>
            </a:r>
            <a:r>
              <a:rPr lang="en-US" sz="1200" dirty="0" smtClean="0">
                <a:solidFill>
                  <a:srgbClr val="C00000"/>
                </a:solidFill>
              </a:rPr>
              <a:t>the </a:t>
            </a:r>
            <a:r>
              <a:rPr lang="en-US" sz="1200" dirty="0" smtClean="0">
                <a:solidFill>
                  <a:srgbClr val="C00000"/>
                </a:solidFill>
              </a:rPr>
              <a:t>number </a:t>
            </a:r>
            <a:r>
              <a:rPr lang="en-US" sz="1200" dirty="0" smtClean="0">
                <a:solidFill>
                  <a:srgbClr val="C00000"/>
                </a:solidFill>
              </a:rPr>
              <a:t>of power outage </a:t>
            </a:r>
            <a:r>
              <a:rPr lang="en-US" sz="1200" dirty="0" smtClean="0">
                <a:solidFill>
                  <a:srgbClr val="C00000"/>
                </a:solidFill>
              </a:rPr>
              <a:t>daily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smtClean="0"/>
              <a:t>(e.g</a:t>
            </a:r>
            <a:r>
              <a:rPr lang="en-US" sz="1200" dirty="0" smtClean="0"/>
              <a:t>. 70% chance of having 6-10 outages) </a:t>
            </a:r>
            <a:endParaRPr lang="en-US" sz="1200" dirty="0" smtClean="0"/>
          </a:p>
          <a:p>
            <a:pPr lvl="1"/>
            <a:r>
              <a:rPr lang="en-US" sz="1200" dirty="0" smtClean="0"/>
              <a:t>Predict </a:t>
            </a:r>
            <a:r>
              <a:rPr lang="en-US" sz="1200" dirty="0" smtClean="0">
                <a:solidFill>
                  <a:srgbClr val="C00000"/>
                </a:solidFill>
              </a:rPr>
              <a:t>the failure type.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/>
              <a:t>(e.g. equipment-caused or tree/animal-caused failure)</a:t>
            </a:r>
            <a:endParaRPr lang="en-US" sz="1200" dirty="0" smtClean="0"/>
          </a:p>
          <a:p>
            <a:pPr algn="just"/>
            <a:r>
              <a:rPr lang="en-US" sz="1400" dirty="0" smtClean="0"/>
              <a:t>Visualize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pPr lvl="1" algn="just"/>
            <a:r>
              <a:rPr lang="en-US" sz="1100" dirty="0" smtClean="0"/>
              <a:t>Use </a:t>
            </a:r>
            <a:r>
              <a:rPr lang="en-US" sz="1100" dirty="0" smtClean="0">
                <a:solidFill>
                  <a:srgbClr val="C00000"/>
                </a:solidFill>
              </a:rPr>
              <a:t>dashboard</a:t>
            </a:r>
            <a:r>
              <a:rPr lang="en-US" sz="1100" dirty="0" smtClean="0"/>
              <a:t> and </a:t>
            </a:r>
            <a:r>
              <a:rPr lang="en-US" sz="1100" dirty="0" smtClean="0">
                <a:solidFill>
                  <a:srgbClr val="C00000"/>
                </a:solidFill>
              </a:rPr>
              <a:t>heat map </a:t>
            </a:r>
            <a:r>
              <a:rPr lang="en-US" sz="1100" dirty="0" smtClean="0"/>
              <a:t>to help users to understand the outage history</a:t>
            </a:r>
            <a:endParaRPr lang="en-US" sz="1100" dirty="0" smtClean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4813" y="228956"/>
            <a:ext cx="1568302" cy="74048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22" y="1150393"/>
            <a:ext cx="8383772" cy="121216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Machine Learning for the </a:t>
            </a:r>
            <a:r>
              <a:rPr lang="en-US" sz="1800" dirty="0" smtClean="0"/>
              <a:t>New </a:t>
            </a:r>
            <a:r>
              <a:rPr lang="en-US" sz="1800" dirty="0"/>
              <a:t>York City Power Grid </a:t>
            </a:r>
            <a:r>
              <a:rPr lang="en-US" sz="1800" dirty="0" smtClean="0"/>
              <a:t>(</a:t>
            </a:r>
            <a:r>
              <a:rPr lang="en-US" sz="1800" dirty="0" err="1"/>
              <a:t>Rudin</a:t>
            </a:r>
            <a:r>
              <a:rPr lang="en-US" sz="1800" dirty="0"/>
              <a:t> </a:t>
            </a:r>
            <a:r>
              <a:rPr lang="en-US" sz="1800" dirty="0" smtClean="0"/>
              <a:t>et. al., </a:t>
            </a:r>
            <a:r>
              <a:rPr lang="is-IS" sz="1800" dirty="0"/>
              <a:t>2012</a:t>
            </a:r>
            <a:r>
              <a:rPr lang="en-US" sz="1800" dirty="0" smtClean="0"/>
              <a:t>)</a:t>
            </a:r>
          </a:p>
          <a:p>
            <a:pPr lvl="1" algn="just"/>
            <a:r>
              <a:rPr lang="en-US" sz="1600" dirty="0" smtClean="0"/>
              <a:t>Goal: Predict </a:t>
            </a:r>
            <a:r>
              <a:rPr lang="en-US" sz="1600" dirty="0"/>
              <a:t>the risk of failures for components and </a:t>
            </a:r>
            <a:r>
              <a:rPr lang="en-US" sz="1600" dirty="0" smtClean="0"/>
              <a:t>systems by rank</a:t>
            </a:r>
          </a:p>
          <a:p>
            <a:pPr lvl="1" algn="just"/>
            <a:r>
              <a:rPr lang="en-US" sz="1600" dirty="0" smtClean="0"/>
              <a:t>Input: Outage History + Transformer telemetry + System Load  + Temp. (2002-2009)</a:t>
            </a:r>
          </a:p>
          <a:p>
            <a:pPr lvl="1" algn="just"/>
            <a:r>
              <a:rPr lang="en-US" sz="1600" dirty="0" smtClean="0"/>
              <a:t>ML: Ranking (k-fold cross validation) + ROC plots / region, citywide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003" y="695961"/>
            <a:ext cx="176706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 York 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02" y="2521996"/>
            <a:ext cx="176706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Kansas 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2989" y="662124"/>
            <a:ext cx="231464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(Columbia, MIT)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7071" y="2506607"/>
            <a:ext cx="309407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C00000"/>
                </a:solidFill>
              </a:rPr>
              <a:t>(Kansas State University)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003" y="4832541"/>
            <a:ext cx="176706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Seattle 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7071" y="4789716"/>
            <a:ext cx="88604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(UW)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75822" y="5331663"/>
            <a:ext cx="8383772" cy="144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Power Outages in </a:t>
            </a:r>
            <a:r>
              <a:rPr lang="en-US" sz="1800" dirty="0" smtClean="0"/>
              <a:t>Seattle: Where</a:t>
            </a:r>
            <a:r>
              <a:rPr lang="en-US" sz="1800" dirty="0"/>
              <a:t>, Why and How long</a:t>
            </a:r>
            <a:r>
              <a:rPr lang="en-US" sz="1800" dirty="0" smtClean="0"/>
              <a:t>? (CSE546 Course project)</a:t>
            </a:r>
          </a:p>
          <a:p>
            <a:pPr lvl="1"/>
            <a:r>
              <a:rPr lang="en-US" sz="1600" dirty="0" smtClean="0"/>
              <a:t>Goal: </a:t>
            </a:r>
            <a:r>
              <a:rPr lang="en-US" sz="1600" dirty="0"/>
              <a:t>P</a:t>
            </a:r>
            <a:r>
              <a:rPr lang="en-US" sz="1600" dirty="0" smtClean="0"/>
              <a:t>redict </a:t>
            </a:r>
            <a:r>
              <a:rPr lang="en-US" sz="1600" dirty="0"/>
              <a:t>outage duration </a:t>
            </a:r>
            <a:endParaRPr lang="en-US" sz="1600" dirty="0" smtClean="0"/>
          </a:p>
          <a:p>
            <a:pPr lvl="1"/>
            <a:r>
              <a:rPr lang="en-US" sz="1600" dirty="0" smtClean="0"/>
              <a:t>Input: Outage History (Type, Location, </a:t>
            </a:r>
            <a:r>
              <a:rPr lang="en-US" sz="1600" dirty="0"/>
              <a:t>maintenance </a:t>
            </a:r>
            <a:r>
              <a:rPr lang="en-US" sz="1600" dirty="0" smtClean="0"/>
              <a:t>time, affected customer) + Weather (Wind, Humidity, Temp.) </a:t>
            </a:r>
            <a:r>
              <a:rPr lang="en-US" sz="1600" dirty="0"/>
              <a:t>(</a:t>
            </a:r>
            <a:r>
              <a:rPr lang="en-US" sz="1600" dirty="0" smtClean="0"/>
              <a:t>2000 </a:t>
            </a:r>
            <a:r>
              <a:rPr lang="en-US" sz="1600" dirty="0"/>
              <a:t>- </a:t>
            </a:r>
            <a:r>
              <a:rPr lang="en-US" sz="1600" dirty="0" smtClean="0"/>
              <a:t>2016) </a:t>
            </a:r>
          </a:p>
          <a:p>
            <a:pPr lvl="1"/>
            <a:r>
              <a:rPr lang="en-US" sz="1600" dirty="0" smtClean="0"/>
              <a:t>ML: </a:t>
            </a:r>
            <a:r>
              <a:rPr lang="en-US" sz="1600" dirty="0"/>
              <a:t>LASSO </a:t>
            </a:r>
            <a:r>
              <a:rPr lang="en-US" sz="1600" dirty="0" smtClean="0"/>
              <a:t>model / </a:t>
            </a:r>
            <a:r>
              <a:rPr lang="en-US" sz="1600" dirty="0"/>
              <a:t>2-layer neural </a:t>
            </a:r>
            <a:r>
              <a:rPr lang="en-US" sz="1600" dirty="0" smtClean="0"/>
              <a:t>network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5822" y="3028064"/>
            <a:ext cx="8383772" cy="174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Estimation of Overhead Distribution System Outages Caused by Wind and Lightning Using an Artificial Neural Network (</a:t>
            </a:r>
            <a:r>
              <a:rPr lang="en-US" sz="1800" dirty="0" err="1"/>
              <a:t>Kankanala</a:t>
            </a:r>
            <a:r>
              <a:rPr lang="en-US" sz="1800" dirty="0"/>
              <a:t>, 2012)</a:t>
            </a:r>
          </a:p>
          <a:p>
            <a:pPr lvl="1"/>
            <a:r>
              <a:rPr lang="en-US" sz="1600" dirty="0"/>
              <a:t>Goal: Overhead distribution system; Distribution reliability; Weather &amp; animal-related outages</a:t>
            </a:r>
          </a:p>
          <a:p>
            <a:pPr lvl="1"/>
            <a:r>
              <a:rPr lang="en-US" sz="1600" dirty="0"/>
              <a:t>Input: weather (wind, light strokes) (</a:t>
            </a:r>
            <a:r>
              <a:rPr lang="en-US" sz="1600" dirty="0" smtClean="0"/>
              <a:t>2005 </a:t>
            </a:r>
            <a:r>
              <a:rPr lang="en-US" sz="1600" dirty="0"/>
              <a:t>- 2009) </a:t>
            </a:r>
          </a:p>
          <a:p>
            <a:pPr lvl="1"/>
            <a:r>
              <a:rPr lang="en-US" sz="1600" dirty="0"/>
              <a:t>ML: 3-layer neural network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 result for power plant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" y="1874984"/>
            <a:ext cx="1411325" cy="14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48" y="1132298"/>
            <a:ext cx="1504600" cy="15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2687" y="228956"/>
            <a:ext cx="2270428" cy="740485"/>
          </a:xfrm>
        </p:spPr>
        <p:txBody>
          <a:bodyPr>
            <a:normAutofit fontScale="90000"/>
          </a:bodyPr>
          <a:lstStyle/>
          <a:p>
            <a:pPr algn="r"/>
            <a:r>
              <a:rPr lang="en-US" smtClean="0"/>
              <a:t>POWER Grid</a:t>
            </a:r>
            <a:endParaRPr lang="en-US" dirty="0"/>
          </a:p>
        </p:txBody>
      </p:sp>
      <p:pic>
        <p:nvPicPr>
          <p:cNvPr id="2052" name="Picture 4" descr="mage result for wind turbine cart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1" y="549874"/>
            <a:ext cx="1302825" cy="12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0900" y="149764"/>
            <a:ext cx="242332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Power generation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2056" name="Picture 8" descr="mage result for power transmission carto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662" y="806625"/>
            <a:ext cx="1805862" cy="19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 rot="2614710">
            <a:off x="223491" y="-882925"/>
            <a:ext cx="2885419" cy="5205544"/>
          </a:xfrm>
          <a:prstGeom prst="arc">
            <a:avLst>
              <a:gd name="adj1" fmla="val 17499040"/>
              <a:gd name="adj2" fmla="val 41884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93928" y="97407"/>
            <a:ext cx="242332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High-voltage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Transmission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2058" name="Picture 10" descr="mage result for substatation cartoon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87" y="1714277"/>
            <a:ext cx="1673269" cy="167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56797" y="987916"/>
            <a:ext cx="3354521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Substation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(step-down transformer)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1601056" y="4790760"/>
            <a:ext cx="1847682" cy="1016000"/>
          </a:xfrm>
          <a:prstGeom prst="parallelogram">
            <a:avLst>
              <a:gd name="adj" fmla="val 6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>
            <a:off x="2305778" y="3781357"/>
            <a:ext cx="1847682" cy="1016000"/>
          </a:xfrm>
          <a:prstGeom prst="parallelogram">
            <a:avLst>
              <a:gd name="adj" fmla="val 6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>
            <a:off x="2746784" y="4790760"/>
            <a:ext cx="1847682" cy="1016000"/>
          </a:xfrm>
          <a:prstGeom prst="parallelogram">
            <a:avLst>
              <a:gd name="adj" fmla="val 6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3445755" y="3781357"/>
            <a:ext cx="1847682" cy="1016000"/>
          </a:xfrm>
          <a:prstGeom prst="parallelogram">
            <a:avLst>
              <a:gd name="adj" fmla="val 6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679826" y="1828801"/>
            <a:ext cx="1905671" cy="234110"/>
          </a:xfrm>
          <a:custGeom>
            <a:avLst/>
            <a:gdLst>
              <a:gd name="connsiteX0" fmla="*/ 0 w 1955548"/>
              <a:gd name="connsiteY0" fmla="*/ 0 h 416459"/>
              <a:gd name="connsiteX1" fmla="*/ 923453 w 1955548"/>
              <a:gd name="connsiteY1" fmla="*/ 416459 h 416459"/>
              <a:gd name="connsiteX2" fmla="*/ 1955548 w 1955548"/>
              <a:gd name="connsiteY2" fmla="*/ 0 h 41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5548" h="416459">
                <a:moveTo>
                  <a:pt x="0" y="0"/>
                </a:moveTo>
                <a:cubicBezTo>
                  <a:pt x="298764" y="208229"/>
                  <a:pt x="597528" y="416459"/>
                  <a:pt x="923453" y="416459"/>
                </a:cubicBezTo>
                <a:cubicBezTo>
                  <a:pt x="1249378" y="416459"/>
                  <a:pt x="1955548" y="0"/>
                  <a:pt x="1955548" y="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367356" y="1874984"/>
            <a:ext cx="1668609" cy="270687"/>
          </a:xfrm>
          <a:custGeom>
            <a:avLst/>
            <a:gdLst>
              <a:gd name="connsiteX0" fmla="*/ 0 w 1955548"/>
              <a:gd name="connsiteY0" fmla="*/ 0 h 416459"/>
              <a:gd name="connsiteX1" fmla="*/ 923453 w 1955548"/>
              <a:gd name="connsiteY1" fmla="*/ 416459 h 416459"/>
              <a:gd name="connsiteX2" fmla="*/ 1955548 w 1955548"/>
              <a:gd name="connsiteY2" fmla="*/ 0 h 41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5548" h="416459">
                <a:moveTo>
                  <a:pt x="0" y="0"/>
                </a:moveTo>
                <a:cubicBezTo>
                  <a:pt x="298764" y="208229"/>
                  <a:pt x="597528" y="416459"/>
                  <a:pt x="923453" y="416459"/>
                </a:cubicBezTo>
                <a:cubicBezTo>
                  <a:pt x="1249378" y="416459"/>
                  <a:pt x="1955548" y="0"/>
                  <a:pt x="1955548" y="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210583" y="1837852"/>
            <a:ext cx="4654870" cy="3860475"/>
          </a:xfrm>
          <a:custGeom>
            <a:avLst/>
            <a:gdLst>
              <a:gd name="connsiteX0" fmla="*/ 3159659 w 4083400"/>
              <a:gd name="connsiteY0" fmla="*/ 0 h 4119327"/>
              <a:gd name="connsiteX1" fmla="*/ 4083112 w 4083400"/>
              <a:gd name="connsiteY1" fmla="*/ 941561 h 4119327"/>
              <a:gd name="connsiteX2" fmla="*/ 3078178 w 4083400"/>
              <a:gd name="connsiteY2" fmla="*/ 3241141 h 4119327"/>
              <a:gd name="connsiteX3" fmla="*/ 0 w 4083400"/>
              <a:gd name="connsiteY3" fmla="*/ 4119327 h 4119327"/>
              <a:gd name="connsiteX0" fmla="*/ 3159659 w 4173889"/>
              <a:gd name="connsiteY0" fmla="*/ 0 h 4119327"/>
              <a:gd name="connsiteX1" fmla="*/ 4173647 w 4173889"/>
              <a:gd name="connsiteY1" fmla="*/ 1557197 h 4119327"/>
              <a:gd name="connsiteX2" fmla="*/ 3078178 w 4173889"/>
              <a:gd name="connsiteY2" fmla="*/ 3241141 h 4119327"/>
              <a:gd name="connsiteX3" fmla="*/ 0 w 4173889"/>
              <a:gd name="connsiteY3" fmla="*/ 4119327 h 4119327"/>
              <a:gd name="connsiteX0" fmla="*/ 3159659 w 4177088"/>
              <a:gd name="connsiteY0" fmla="*/ 0 h 4119327"/>
              <a:gd name="connsiteX1" fmla="*/ 4173647 w 4177088"/>
              <a:gd name="connsiteY1" fmla="*/ 1557197 h 4119327"/>
              <a:gd name="connsiteX2" fmla="*/ 2833735 w 4177088"/>
              <a:gd name="connsiteY2" fmla="*/ 3612333 h 4119327"/>
              <a:gd name="connsiteX3" fmla="*/ 0 w 4177088"/>
              <a:gd name="connsiteY3" fmla="*/ 4119327 h 4119327"/>
              <a:gd name="connsiteX0" fmla="*/ 3159659 w 4213121"/>
              <a:gd name="connsiteY0" fmla="*/ 0 h 4119327"/>
              <a:gd name="connsiteX1" fmla="*/ 4209861 w 4213121"/>
              <a:gd name="connsiteY1" fmla="*/ 1846908 h 4119327"/>
              <a:gd name="connsiteX2" fmla="*/ 2833735 w 4213121"/>
              <a:gd name="connsiteY2" fmla="*/ 3612333 h 4119327"/>
              <a:gd name="connsiteX3" fmla="*/ 0 w 4213121"/>
              <a:gd name="connsiteY3" fmla="*/ 4119327 h 4119327"/>
              <a:gd name="connsiteX0" fmla="*/ 3159659 w 4213121"/>
              <a:gd name="connsiteY0" fmla="*/ 0 h 4119327"/>
              <a:gd name="connsiteX1" fmla="*/ 4209861 w 4213121"/>
              <a:gd name="connsiteY1" fmla="*/ 1846908 h 4119327"/>
              <a:gd name="connsiteX2" fmla="*/ 2833735 w 4213121"/>
              <a:gd name="connsiteY2" fmla="*/ 3612333 h 4119327"/>
              <a:gd name="connsiteX3" fmla="*/ 0 w 4213121"/>
              <a:gd name="connsiteY3" fmla="*/ 4119327 h 4119327"/>
              <a:gd name="connsiteX0" fmla="*/ 3159659 w 4222705"/>
              <a:gd name="connsiteY0" fmla="*/ 0 h 4119327"/>
              <a:gd name="connsiteX1" fmla="*/ 4209861 w 4222705"/>
              <a:gd name="connsiteY1" fmla="*/ 1846908 h 4119327"/>
              <a:gd name="connsiteX2" fmla="*/ 2462543 w 4222705"/>
              <a:gd name="connsiteY2" fmla="*/ 3811509 h 4119327"/>
              <a:gd name="connsiteX3" fmla="*/ 0 w 4222705"/>
              <a:gd name="connsiteY3" fmla="*/ 4119327 h 4119327"/>
              <a:gd name="connsiteX0" fmla="*/ 3159659 w 4217648"/>
              <a:gd name="connsiteY0" fmla="*/ 0 h 4119327"/>
              <a:gd name="connsiteX1" fmla="*/ 4209861 w 4217648"/>
              <a:gd name="connsiteY1" fmla="*/ 1846908 h 4119327"/>
              <a:gd name="connsiteX2" fmla="*/ 2634559 w 4217648"/>
              <a:gd name="connsiteY2" fmla="*/ 3639493 h 4119327"/>
              <a:gd name="connsiteX3" fmla="*/ 0 w 4217648"/>
              <a:gd name="connsiteY3" fmla="*/ 4119327 h 4119327"/>
              <a:gd name="connsiteX0" fmla="*/ 3159659 w 4315409"/>
              <a:gd name="connsiteY0" fmla="*/ 0 h 4119327"/>
              <a:gd name="connsiteX1" fmla="*/ 4308531 w 4315409"/>
              <a:gd name="connsiteY1" fmla="*/ 1900873 h 4119327"/>
              <a:gd name="connsiteX2" fmla="*/ 2634559 w 4315409"/>
              <a:gd name="connsiteY2" fmla="*/ 3639493 h 4119327"/>
              <a:gd name="connsiteX3" fmla="*/ 0 w 4315409"/>
              <a:gd name="connsiteY3" fmla="*/ 4119327 h 4119327"/>
              <a:gd name="connsiteX0" fmla="*/ 3159659 w 4319661"/>
              <a:gd name="connsiteY0" fmla="*/ 0 h 4119327"/>
              <a:gd name="connsiteX1" fmla="*/ 4308531 w 4319661"/>
              <a:gd name="connsiteY1" fmla="*/ 1900873 h 4119327"/>
              <a:gd name="connsiteX2" fmla="*/ 2634559 w 4319661"/>
              <a:gd name="connsiteY2" fmla="*/ 3639493 h 4119327"/>
              <a:gd name="connsiteX3" fmla="*/ 0 w 4319661"/>
              <a:gd name="connsiteY3" fmla="*/ 4119327 h 4119327"/>
              <a:gd name="connsiteX0" fmla="*/ 3159659 w 4319661"/>
              <a:gd name="connsiteY0" fmla="*/ 0 h 4119327"/>
              <a:gd name="connsiteX1" fmla="*/ 4308531 w 4319661"/>
              <a:gd name="connsiteY1" fmla="*/ 1900873 h 4119327"/>
              <a:gd name="connsiteX2" fmla="*/ 2634559 w 4319661"/>
              <a:gd name="connsiteY2" fmla="*/ 3639493 h 4119327"/>
              <a:gd name="connsiteX3" fmla="*/ 0 w 4319661"/>
              <a:gd name="connsiteY3" fmla="*/ 4119327 h 411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661" h="4119327">
                <a:moveTo>
                  <a:pt x="3159659" y="0"/>
                </a:moveTo>
                <a:cubicBezTo>
                  <a:pt x="3628175" y="200685"/>
                  <a:pt x="4422957" y="1069438"/>
                  <a:pt x="4308531" y="1900873"/>
                </a:cubicBezTo>
                <a:cubicBezTo>
                  <a:pt x="4194105" y="2732308"/>
                  <a:pt x="3639685" y="3197797"/>
                  <a:pt x="2634559" y="3639493"/>
                </a:cubicBezTo>
                <a:cubicBezTo>
                  <a:pt x="1629433" y="4081189"/>
                  <a:pt x="1198829" y="3945048"/>
                  <a:pt x="0" y="4119327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86106" y="3969223"/>
            <a:ext cx="2368099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Feeders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(Primary network)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27,000V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2062" name="Picture 14" descr="mage result for house cartoon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t="9676" r="10538" b="11961"/>
          <a:stretch/>
        </p:blipFill>
        <p:spPr bwMode="auto">
          <a:xfrm>
            <a:off x="1000007" y="4297437"/>
            <a:ext cx="1559616" cy="12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mage result for electric transformer carto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04" y="5111062"/>
            <a:ext cx="875547" cy="8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ge result for electric pole cartoon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4" t="19086" r="23462" b="18840"/>
          <a:stretch/>
        </p:blipFill>
        <p:spPr bwMode="auto">
          <a:xfrm>
            <a:off x="4210583" y="3212824"/>
            <a:ext cx="895693" cy="126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6" descr="mage result for electric pole cartoon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4" t="19086" r="23462" b="18840"/>
          <a:stretch/>
        </p:blipFill>
        <p:spPr bwMode="auto">
          <a:xfrm>
            <a:off x="2490699" y="4746958"/>
            <a:ext cx="895693" cy="126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1166010" y="5909878"/>
            <a:ext cx="3161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Transformer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(Secondary network)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120V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60" name="Picture 12" descr="mage result for electric transformer carto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01" y="3457659"/>
            <a:ext cx="875547" cy="8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mage result for house cartoon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t="9676" r="10538" b="11961"/>
          <a:stretch/>
        </p:blipFill>
        <p:spPr bwMode="auto">
          <a:xfrm>
            <a:off x="2856258" y="2842081"/>
            <a:ext cx="1559616" cy="12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Freeform 57"/>
          <p:cNvSpPr/>
          <p:nvPr/>
        </p:nvSpPr>
        <p:spPr>
          <a:xfrm>
            <a:off x="5826146" y="1940637"/>
            <a:ext cx="2708829" cy="2148794"/>
          </a:xfrm>
          <a:custGeom>
            <a:avLst/>
            <a:gdLst>
              <a:gd name="connsiteX0" fmla="*/ 3159659 w 4083400"/>
              <a:gd name="connsiteY0" fmla="*/ 0 h 4119327"/>
              <a:gd name="connsiteX1" fmla="*/ 4083112 w 4083400"/>
              <a:gd name="connsiteY1" fmla="*/ 941561 h 4119327"/>
              <a:gd name="connsiteX2" fmla="*/ 3078178 w 4083400"/>
              <a:gd name="connsiteY2" fmla="*/ 3241141 h 4119327"/>
              <a:gd name="connsiteX3" fmla="*/ 0 w 4083400"/>
              <a:gd name="connsiteY3" fmla="*/ 4119327 h 4119327"/>
              <a:gd name="connsiteX0" fmla="*/ 3159659 w 4173889"/>
              <a:gd name="connsiteY0" fmla="*/ 0 h 4119327"/>
              <a:gd name="connsiteX1" fmla="*/ 4173647 w 4173889"/>
              <a:gd name="connsiteY1" fmla="*/ 1557197 h 4119327"/>
              <a:gd name="connsiteX2" fmla="*/ 3078178 w 4173889"/>
              <a:gd name="connsiteY2" fmla="*/ 3241141 h 4119327"/>
              <a:gd name="connsiteX3" fmla="*/ 0 w 4173889"/>
              <a:gd name="connsiteY3" fmla="*/ 4119327 h 4119327"/>
              <a:gd name="connsiteX0" fmla="*/ 3159659 w 4177088"/>
              <a:gd name="connsiteY0" fmla="*/ 0 h 4119327"/>
              <a:gd name="connsiteX1" fmla="*/ 4173647 w 4177088"/>
              <a:gd name="connsiteY1" fmla="*/ 1557197 h 4119327"/>
              <a:gd name="connsiteX2" fmla="*/ 2833735 w 4177088"/>
              <a:gd name="connsiteY2" fmla="*/ 3612333 h 4119327"/>
              <a:gd name="connsiteX3" fmla="*/ 0 w 4177088"/>
              <a:gd name="connsiteY3" fmla="*/ 4119327 h 4119327"/>
              <a:gd name="connsiteX0" fmla="*/ 3159659 w 4213121"/>
              <a:gd name="connsiteY0" fmla="*/ 0 h 4119327"/>
              <a:gd name="connsiteX1" fmla="*/ 4209861 w 4213121"/>
              <a:gd name="connsiteY1" fmla="*/ 1846908 h 4119327"/>
              <a:gd name="connsiteX2" fmla="*/ 2833735 w 4213121"/>
              <a:gd name="connsiteY2" fmla="*/ 3612333 h 4119327"/>
              <a:gd name="connsiteX3" fmla="*/ 0 w 4213121"/>
              <a:gd name="connsiteY3" fmla="*/ 4119327 h 4119327"/>
              <a:gd name="connsiteX0" fmla="*/ 3159659 w 4213121"/>
              <a:gd name="connsiteY0" fmla="*/ 0 h 4119327"/>
              <a:gd name="connsiteX1" fmla="*/ 4209861 w 4213121"/>
              <a:gd name="connsiteY1" fmla="*/ 1846908 h 4119327"/>
              <a:gd name="connsiteX2" fmla="*/ 2833735 w 4213121"/>
              <a:gd name="connsiteY2" fmla="*/ 3612333 h 4119327"/>
              <a:gd name="connsiteX3" fmla="*/ 0 w 4213121"/>
              <a:gd name="connsiteY3" fmla="*/ 4119327 h 4119327"/>
              <a:gd name="connsiteX0" fmla="*/ 3159659 w 4222705"/>
              <a:gd name="connsiteY0" fmla="*/ 0 h 4119327"/>
              <a:gd name="connsiteX1" fmla="*/ 4209861 w 4222705"/>
              <a:gd name="connsiteY1" fmla="*/ 1846908 h 4119327"/>
              <a:gd name="connsiteX2" fmla="*/ 2462543 w 4222705"/>
              <a:gd name="connsiteY2" fmla="*/ 3811509 h 4119327"/>
              <a:gd name="connsiteX3" fmla="*/ 0 w 4222705"/>
              <a:gd name="connsiteY3" fmla="*/ 4119327 h 4119327"/>
              <a:gd name="connsiteX0" fmla="*/ 3159659 w 4217648"/>
              <a:gd name="connsiteY0" fmla="*/ 0 h 4119327"/>
              <a:gd name="connsiteX1" fmla="*/ 4209861 w 4217648"/>
              <a:gd name="connsiteY1" fmla="*/ 1846908 h 4119327"/>
              <a:gd name="connsiteX2" fmla="*/ 2634559 w 4217648"/>
              <a:gd name="connsiteY2" fmla="*/ 3639493 h 4119327"/>
              <a:gd name="connsiteX3" fmla="*/ 0 w 4217648"/>
              <a:gd name="connsiteY3" fmla="*/ 4119327 h 4119327"/>
              <a:gd name="connsiteX0" fmla="*/ 3159659 w 4315409"/>
              <a:gd name="connsiteY0" fmla="*/ 0 h 4119327"/>
              <a:gd name="connsiteX1" fmla="*/ 4308531 w 4315409"/>
              <a:gd name="connsiteY1" fmla="*/ 1900873 h 4119327"/>
              <a:gd name="connsiteX2" fmla="*/ 2634559 w 4315409"/>
              <a:gd name="connsiteY2" fmla="*/ 3639493 h 4119327"/>
              <a:gd name="connsiteX3" fmla="*/ 0 w 4315409"/>
              <a:gd name="connsiteY3" fmla="*/ 4119327 h 4119327"/>
              <a:gd name="connsiteX0" fmla="*/ 3159659 w 4319661"/>
              <a:gd name="connsiteY0" fmla="*/ 0 h 4119327"/>
              <a:gd name="connsiteX1" fmla="*/ 4308531 w 4319661"/>
              <a:gd name="connsiteY1" fmla="*/ 1900873 h 4119327"/>
              <a:gd name="connsiteX2" fmla="*/ 2634559 w 4319661"/>
              <a:gd name="connsiteY2" fmla="*/ 3639493 h 4119327"/>
              <a:gd name="connsiteX3" fmla="*/ 0 w 4319661"/>
              <a:gd name="connsiteY3" fmla="*/ 4119327 h 4119327"/>
              <a:gd name="connsiteX0" fmla="*/ 3159659 w 4319661"/>
              <a:gd name="connsiteY0" fmla="*/ 0 h 4119327"/>
              <a:gd name="connsiteX1" fmla="*/ 4308531 w 4319661"/>
              <a:gd name="connsiteY1" fmla="*/ 1900873 h 4119327"/>
              <a:gd name="connsiteX2" fmla="*/ 2634559 w 4319661"/>
              <a:gd name="connsiteY2" fmla="*/ 3639493 h 4119327"/>
              <a:gd name="connsiteX3" fmla="*/ 0 w 4319661"/>
              <a:gd name="connsiteY3" fmla="*/ 4119327 h 411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661" h="4119327">
                <a:moveTo>
                  <a:pt x="3159659" y="0"/>
                </a:moveTo>
                <a:cubicBezTo>
                  <a:pt x="3628175" y="200685"/>
                  <a:pt x="4422957" y="1069438"/>
                  <a:pt x="4308531" y="1900873"/>
                </a:cubicBezTo>
                <a:cubicBezTo>
                  <a:pt x="4194105" y="2732308"/>
                  <a:pt x="3639685" y="3197797"/>
                  <a:pt x="2634559" y="3639493"/>
                </a:cubicBezTo>
                <a:cubicBezTo>
                  <a:pt x="1629433" y="4081189"/>
                  <a:pt x="1198829" y="3945048"/>
                  <a:pt x="0" y="4119327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80741" y="6571598"/>
            <a:ext cx="2432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Image source: Google Image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48972" y="2922006"/>
            <a:ext cx="5932720" cy="2872212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267687" y="192744"/>
            <a:ext cx="2914005" cy="1391614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8972" y="192744"/>
            <a:ext cx="2914005" cy="1391614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2687" y="228956"/>
            <a:ext cx="2270428" cy="74048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085" y="609086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Time Between </a:t>
            </a:r>
            <a:r>
              <a:rPr lang="en-US" sz="1200" dirty="0">
                <a:solidFill>
                  <a:srgbClr val="C00000"/>
                </a:solidFill>
              </a:rPr>
              <a:t>F</a:t>
            </a:r>
            <a:r>
              <a:rPr lang="en-US" sz="1200" dirty="0" smtClean="0">
                <a:solidFill>
                  <a:srgbClr val="C00000"/>
                </a:solidFill>
              </a:rPr>
              <a:t>ailure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66672" y="1094045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Avg./</a:t>
            </a:r>
            <a:r>
              <a:rPr lang="en-US" sz="1100" dirty="0" smtClean="0">
                <a:solidFill>
                  <a:srgbClr val="C00000"/>
                </a:solidFill>
              </a:rPr>
              <a:t>Max. </a:t>
            </a:r>
          </a:p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Wind </a:t>
            </a:r>
            <a:r>
              <a:rPr lang="en-US" sz="1100" dirty="0" smtClean="0">
                <a:solidFill>
                  <a:srgbClr val="C00000"/>
                </a:solidFill>
              </a:rPr>
              <a:t>Speed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4828" y="1094045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Sunrise/set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085" y="1094045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Feed # (Location)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66672" y="609086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Temp.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51240" y="1094045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# of outages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64828" y="609086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Humidity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1240" y="609086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Failure Type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819" y="216249"/>
            <a:ext cx="19421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Outage History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17825" y="229866"/>
            <a:ext cx="220355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Weather History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25159" y="1691511"/>
            <a:ext cx="0" cy="115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99805" y="1691511"/>
            <a:ext cx="220355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 Processing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66672" y="2001474"/>
            <a:ext cx="220355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Cleaning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Pattern matching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Statistics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0070C0"/>
                </a:solidFill>
              </a:rPr>
              <a:t>Labels outage types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37611" y="4188003"/>
            <a:ext cx="3983768" cy="945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K-Nearest Neighbors (KNN)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Support Vector Machines (SVM)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Tree-based Methods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37611" y="3469091"/>
            <a:ext cx="3983768" cy="624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Linear regression + regularization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Logistic Regression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9434" y="3469092"/>
            <a:ext cx="1321806" cy="61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Linear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9434" y="4188003"/>
            <a:ext cx="1321806" cy="94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Non-Linear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1080" y="3036945"/>
            <a:ext cx="44646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Machine Learning (use 2000-2014 data)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434" y="5241178"/>
            <a:ext cx="5391945" cy="399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Neural Network/Deep Neural Network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48972" y="6111089"/>
            <a:ext cx="5932720" cy="571888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93080" y="6211457"/>
            <a:ext cx="44646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Evaluation (use 2015-2016 data)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177423" y="5843860"/>
            <a:ext cx="0" cy="23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4" idx="3"/>
          </p:cNvCxnSpPr>
          <p:nvPr/>
        </p:nvCxnSpPr>
        <p:spPr>
          <a:xfrm flipV="1">
            <a:off x="6181692" y="6396123"/>
            <a:ext cx="1556209" cy="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37901" y="2307089"/>
            <a:ext cx="0" cy="408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51085" y="2306179"/>
            <a:ext cx="2286816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23579" y="1876177"/>
            <a:ext cx="28286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Problem Reformulation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819747" y="2148992"/>
            <a:ext cx="1771249" cy="2658396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69594" y="2442023"/>
            <a:ext cx="1882873" cy="2124241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2687" y="228956"/>
            <a:ext cx="2270428" cy="74048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44468" y="3187752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Avg./Max.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Wind Speed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44468" y="4177686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Sunrise/set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50127" y="3530741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C00000"/>
                </a:solidFill>
              </a:rPr>
              <a:t>Outage Feed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44468" y="2702793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Temp.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50127" y="3022668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# of outages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44468" y="3673458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Humidity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0127" y="4038814"/>
            <a:ext cx="1321806" cy="38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Failure Type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69594" y="2577928"/>
            <a:ext cx="1882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Get Prediction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7278" y="2284897"/>
            <a:ext cx="16761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Enter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5842" y="2752946"/>
            <a:ext cx="470780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4772" y="3301279"/>
            <a:ext cx="89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611232" y="3223726"/>
            <a:ext cx="0" cy="67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7942" y="3898614"/>
            <a:ext cx="303290" cy="39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1232" y="3898614"/>
            <a:ext cx="330452" cy="40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565" y="3570600"/>
            <a:ext cx="6292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27156" y="3570600"/>
            <a:ext cx="6292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986764" y="1731220"/>
            <a:ext cx="1882873" cy="971574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86764" y="1779463"/>
            <a:ext cx="188287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Decide the # of </a:t>
            </a:r>
            <a:r>
              <a:rPr lang="en-US" smtClean="0">
                <a:solidFill>
                  <a:srgbClr val="0070C0"/>
                </a:solidFill>
              </a:rPr>
              <a:t>on-call specialists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986764" y="4427392"/>
            <a:ext cx="1882873" cy="971574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86764" y="4475635"/>
            <a:ext cx="188287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Have proactive maintenance plan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986764" y="3044954"/>
            <a:ext cx="1882873" cy="971574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86764" y="3093197"/>
            <a:ext cx="188287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Hire certain types of specialists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330995" y="3583190"/>
            <a:ext cx="6292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330995" y="2284897"/>
            <a:ext cx="586300" cy="124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30995" y="3635640"/>
            <a:ext cx="586300" cy="1370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154-DCEC-EE4F-8D50-B0BC24C2A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ounded Rectangle 229"/>
          <p:cNvSpPr/>
          <p:nvPr/>
        </p:nvSpPr>
        <p:spPr>
          <a:xfrm>
            <a:off x="4537176" y="2015586"/>
            <a:ext cx="4281056" cy="2672966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4435" y="1154783"/>
            <a:ext cx="4124855" cy="689831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4" y="2061364"/>
            <a:ext cx="4123976" cy="413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822" y="228956"/>
            <a:ext cx="2807293" cy="740485"/>
          </a:xfrm>
        </p:spPr>
        <p:txBody>
          <a:bodyPr>
            <a:normAutofit fontScale="90000"/>
          </a:bodyPr>
          <a:lstStyle/>
          <a:p>
            <a:pPr algn="r"/>
            <a:r>
              <a:rPr lang="en-US" smtClean="0"/>
              <a:t>Visualization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4146" y="833913"/>
            <a:ext cx="29406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Current Time: 02/13/2017  14:20 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06934"/>
              </p:ext>
            </p:extLst>
          </p:nvPr>
        </p:nvGraphicFramePr>
        <p:xfrm>
          <a:off x="4545211" y="4826288"/>
          <a:ext cx="4269846" cy="13716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23008"/>
                <a:gridCol w="2199709"/>
                <a:gridCol w="247129"/>
              </a:tblGrid>
              <a:tr h="239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Feed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E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2741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UG riser fuse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2647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Insulator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2752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Insulator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2659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UG Transformer</a:t>
                      </a:r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94" y="4567173"/>
            <a:ext cx="316108" cy="5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81" y="5595022"/>
            <a:ext cx="316108" cy="5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21" y="3333711"/>
            <a:ext cx="316108" cy="5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23" y="2288237"/>
            <a:ext cx="316108" cy="5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311933" y="225014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2741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327302" y="444172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2647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553383" y="545040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2752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347331" y="306687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2659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19848" y="3106170"/>
            <a:ext cx="480060" cy="365125"/>
          </a:xfrm>
        </p:spPr>
        <p:txBody>
          <a:bodyPr/>
          <a:lstStyle/>
          <a:p>
            <a:fld id="{C0A08154-DCEC-EE4F-8D50-B0BC24C2AF7C}" type="slidenum">
              <a:rPr lang="en-US" smtClean="0"/>
              <a:t>7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096247" y="1250065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1689" y="1250065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8579" y="1229488"/>
            <a:ext cx="6982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</a:t>
            </a:r>
            <a:endParaRPr lang="en-US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41047" y="1211814"/>
            <a:ext cx="79173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Chance</a:t>
            </a:r>
            <a:endParaRPr lang="en-US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8341" y="1400611"/>
            <a:ext cx="8226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0 - 10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7837" y="1417442"/>
            <a:ext cx="776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60 %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1983" y="1416732"/>
            <a:ext cx="145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solidFill>
                  <a:srgbClr val="00B050"/>
                </a:solidFill>
              </a:rPr>
              <a:t>Controlled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44780" y="1163748"/>
            <a:ext cx="2425451" cy="689831"/>
          </a:xfrm>
          <a:prstGeom prst="roundRect">
            <a:avLst>
              <a:gd name="adj" fmla="val 5607"/>
            </a:avLst>
          </a:prstGeom>
          <a:solidFill>
            <a:srgbClr val="FFF0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712907" y="1252588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36300" y="1184919"/>
            <a:ext cx="99297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Equipment</a:t>
            </a:r>
            <a:endParaRPr lang="en-US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71327" y="1205906"/>
            <a:ext cx="111822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Tree/Animal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771327" y="135967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36300" y="1376469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4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1" name="Slide Number Placeholder 26"/>
          <p:cNvSpPr txBox="1">
            <a:spLocks/>
          </p:cNvSpPr>
          <p:nvPr/>
        </p:nvSpPr>
        <p:spPr>
          <a:xfrm>
            <a:off x="8455914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0484" y="1237969"/>
            <a:ext cx="89720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Tomorrow</a:t>
            </a:r>
            <a:endParaRPr lang="en-US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9822" y="2799244"/>
            <a:ext cx="55757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Year</a:t>
            </a:r>
            <a:endParaRPr lang="en-US" sz="1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24342" y="2924298"/>
            <a:ext cx="34378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22401" y="2801264"/>
            <a:ext cx="0" cy="2612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556650" y="2801264"/>
            <a:ext cx="0" cy="2612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20035" y="3054751"/>
            <a:ext cx="52316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2000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95068" y="3065342"/>
            <a:ext cx="52316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2"/>
                </a:solidFill>
              </a:rPr>
              <a:t>2017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35803" y="2543124"/>
            <a:ext cx="52316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2007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313193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503985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694777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076361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48737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030321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411905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793489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984281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8175073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457945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65865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602697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221113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839529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267153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885569" y="28353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427515" y="2727460"/>
            <a:ext cx="69812" cy="41100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579822" y="3501526"/>
            <a:ext cx="55757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Month</a:t>
            </a:r>
            <a:endParaRPr lang="en-US" sz="1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124342" y="3626580"/>
            <a:ext cx="34378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122401" y="3503546"/>
            <a:ext cx="0" cy="2612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556650" y="3503546"/>
            <a:ext cx="0" cy="2612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39344" y="3750671"/>
            <a:ext cx="52316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2"/>
                </a:solidFill>
              </a:rPr>
              <a:t>Jan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5434605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746809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059013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683421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620033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8244441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307829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932237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995625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371217" y="353762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7273513" y="3428670"/>
            <a:ext cx="69812" cy="41100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349951" y="3746500"/>
            <a:ext cx="52316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Dec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97257" y="3206099"/>
            <a:ext cx="52316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Aug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79822" y="4185442"/>
            <a:ext cx="55757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Day</a:t>
            </a:r>
            <a:endParaRPr lang="en-US" sz="1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5122401" y="4301279"/>
            <a:ext cx="34378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120460" y="4178245"/>
            <a:ext cx="0" cy="2612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554709" y="4178245"/>
            <a:ext cx="0" cy="2612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92199" y="4432919"/>
            <a:ext cx="29753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2"/>
                </a:solidFill>
              </a:rPr>
              <a:t>1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52349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46388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56928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637968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75244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821128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9548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75338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83758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92178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80235" y="3907822"/>
            <a:ext cx="248009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2"/>
                </a:solidFill>
              </a:rPr>
              <a:t>7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534941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57836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80731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6086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63891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84402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40996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79823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0665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6150735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626521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718101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72311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49416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95206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03626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809681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832576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867860" y="4217434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380655" y="4445808"/>
            <a:ext cx="363015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2"/>
                </a:solidFill>
              </a:rPr>
              <a:t>31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7043355" y="2023713"/>
            <a:ext cx="1771702" cy="515433"/>
          </a:xfrm>
          <a:prstGeom prst="roundRect">
            <a:avLst>
              <a:gd name="adj" fmla="val 2558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769737" y="4111686"/>
            <a:ext cx="69812" cy="41100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122874" y="2236529"/>
            <a:ext cx="11503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08/07/2007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6708958" y="2028294"/>
            <a:ext cx="1872845" cy="530955"/>
          </a:xfrm>
          <a:prstGeom prst="roundRect">
            <a:avLst>
              <a:gd name="adj" fmla="val 342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232"/>
          <p:cNvSpPr/>
          <p:nvPr/>
        </p:nvSpPr>
        <p:spPr>
          <a:xfrm>
            <a:off x="6856844" y="2212145"/>
            <a:ext cx="1958213" cy="339375"/>
          </a:xfrm>
          <a:prstGeom prst="roundRect">
            <a:avLst>
              <a:gd name="adj" fmla="val 657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7229399" y="2233931"/>
            <a:ext cx="101786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08/07/2007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4537176" y="2554276"/>
            <a:ext cx="4277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386437" y="2065411"/>
            <a:ext cx="50171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endParaRPr lang="en-US" sz="1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487473" y="2060626"/>
            <a:ext cx="50171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</a:t>
            </a:r>
            <a:endParaRPr lang="en-US" sz="1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994123" y="1502757"/>
            <a:ext cx="14026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C00000"/>
                </a:solidFill>
              </a:rPr>
              <a:t>Seattle Power </a:t>
            </a:r>
            <a:r>
              <a:rPr lang="en-US" sz="900" dirty="0" smtClean="0">
                <a:solidFill>
                  <a:srgbClr val="C00000"/>
                </a:solidFill>
              </a:rPr>
              <a:t>Outage </a:t>
            </a:r>
          </a:p>
          <a:p>
            <a:r>
              <a:rPr lang="en-US" sz="900" dirty="0" smtClean="0">
                <a:solidFill>
                  <a:srgbClr val="C00000"/>
                </a:solidFill>
              </a:rPr>
              <a:t>Ver. 0.1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8580149" y="5108100"/>
            <a:ext cx="234908" cy="1086344"/>
          </a:xfrm>
          <a:prstGeom prst="roundRect">
            <a:avLst>
              <a:gd name="adj" fmla="val 266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8571327" y="5139649"/>
            <a:ext cx="260005" cy="237132"/>
          </a:xfrm>
          <a:prstGeom prst="roundRect">
            <a:avLst>
              <a:gd name="adj" fmla="val 2664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588</TotalTime>
  <Words>521</Words>
  <Application>Microsoft Macintosh PowerPoint</Application>
  <PresentationFormat>On-screen Show (4:3)</PresentationFormat>
  <Paragraphs>150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Seattle Power Outage</vt:lpstr>
      <vt:lpstr>Motivation</vt:lpstr>
      <vt:lpstr>Review</vt:lpstr>
      <vt:lpstr>POWER Grid</vt:lpstr>
      <vt:lpstr>Process</vt:lpstr>
      <vt:lpstr>Use Case</vt:lpstr>
      <vt:lpstr>Visualization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Power Outage</dc:title>
  <dc:creator>jerrysyc</dc:creator>
  <cp:lastModifiedBy>jerrysyc</cp:lastModifiedBy>
  <cp:revision>61</cp:revision>
  <dcterms:created xsi:type="dcterms:W3CDTF">2017-02-12T03:17:59Z</dcterms:created>
  <dcterms:modified xsi:type="dcterms:W3CDTF">2017-02-12T23:28:14Z</dcterms:modified>
</cp:coreProperties>
</file>