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C7CA-2FA6-4121-B748-CDF4722B9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19418-129C-47B7-AEDE-A05F10757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8240-2F5C-486F-BC58-9C396608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3479-D0AE-461D-A5AC-8B5DE522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08B6D-9DB9-4813-8FBC-38E2DE34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2205-0C44-447E-9263-335B5788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7D417-65A0-4E85-8E71-9B6BE4CD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22A8-670F-4244-ADE4-1D8D3D33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1D1B-531B-455B-8BEF-EC49F3DF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955D-1AF4-4B3D-BA92-B52F80D4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ED0F4-8F3F-4FBF-B22E-1B79E898B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0A3A6-CDE7-4639-8244-70A01E7DE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E87F6-3C76-4B98-93BA-31E1826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454E-47EE-4991-BD40-456BD0BD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832B-48EC-4A72-8F11-6640FFA1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9BA3-4D30-4A32-9584-DF07D61C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A6C6-FD18-427C-8010-C1989FB3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FE4A-2654-4850-970B-DB71DE37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4715-6AC4-4B1D-A68E-AFD006B4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DC48-CF18-4D5C-8450-02390994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6643-56B0-4322-B2E6-35D749A7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BB4D-FE61-44E6-B252-8CAE613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46E3-F438-499B-8F01-55199AC4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2415-C216-4FF4-8AD1-0A6856F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3113-60B0-4643-A24D-1F60EDB9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D6C2-B1B8-474A-A53A-EFBE2E88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5232-E81A-40C9-BEFA-348407377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E5749-4B40-4078-967E-88FA4EC0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903B0-62B1-48B3-84C3-A73235C3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093CA-1AA0-423D-ACC4-A8906996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A0760-D6B8-4CA1-81D1-87BFEFAC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EB60-768E-4459-9858-4A57DC4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BDED-C86F-4FB4-B8AF-34FC62AB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D43AC-D338-4C21-8569-636687B49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5A1B0-2E45-4A6F-8F40-81CBE6A3B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8C773-57C3-41CB-8CF7-3899001B2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13996-E7A5-491D-BEB8-0D981BF1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F736E-480E-4CF3-848F-3CBAC52D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96E3F-47AA-48C6-BDD0-0718DF3B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58F9-B8D8-4AFF-86D6-58DE9A19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5A99D-54D1-4F82-8355-AB78C87C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B4ACB-77A4-4173-BA6B-62488F8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A6029-66F9-4783-AFFB-09E55314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4BA49-2790-4AEF-AF03-5461760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897F0-F2B7-42E2-9791-298AA050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B301-A943-46EA-9319-0C281CBD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3914-0A7E-4AC2-AA89-71687650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DE0B-700D-44EE-B650-CE8662E3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A60BD-9FCE-4A10-B481-C85745D55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F21BB-5B90-46E4-A1A3-DD6F35C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7455B-1B82-4A6D-809F-9874B5AC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D456-3DFF-404F-83CC-B96344A4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73C4-9135-4163-B04E-72B3F0B7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CCEFF-431C-4B3E-A305-AF0906CAD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3471-8C91-433E-95E9-BA827808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EF0ED-2525-481E-9197-7138F3B5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8526C-8A01-4D7B-BE0C-BC74C5BB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CC3C7-A438-43D1-94F3-F0952568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292F7-93E7-4619-8241-83B38374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5F0E-B247-4B02-AAC9-E9F2D82D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1DC2-5A4F-47AE-B7DF-3D8D49409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8B34-D24A-4841-A1D4-CD8F7A817B0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D45D-E6C0-4193-A5FF-D0F78933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D90C-C19C-4478-871E-3C0769F69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D861-FADC-48BE-94EB-4004F1B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D30F1A-6AAD-47B7-8132-51294EBAB8CA}"/>
              </a:ext>
            </a:extLst>
          </p:cNvPr>
          <p:cNvGrpSpPr/>
          <p:nvPr/>
        </p:nvGrpSpPr>
        <p:grpSpPr>
          <a:xfrm>
            <a:off x="5067009" y="1061623"/>
            <a:ext cx="6318922" cy="2400337"/>
            <a:chOff x="2705492" y="1597843"/>
            <a:chExt cx="6318922" cy="24003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2F58F1-AB9D-45CC-888C-040C437EBD23}"/>
                    </a:ext>
                  </a:extLst>
                </p:cNvPr>
                <p:cNvSpPr txBox="1"/>
                <p:nvPr/>
              </p:nvSpPr>
              <p:spPr>
                <a:xfrm>
                  <a:off x="3327662" y="1597843"/>
                  <a:ext cx="5696752" cy="10392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𝐶𝑇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𝑐𝑎𝑝𝑎𝑐𝑖𝑡𝑦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𝑝𝑎𝑦𝑚𝑒𝑛𝑡</m:t>
                                </m:r>
                              </m:lim>
                            </m:limLow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𝐶𝑟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e>
                            </m:groupCh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𝑚𝑖𝑠𝑚𝑎𝑡𝑐h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𝑝𝑒𝑛𝑎𝑙𝑡𝑦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groupCh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𝑑𝑒𝑔𝑟𝑎𝑑𝑎𝑡𝑖𝑜𝑛</m:t>
                            </m:r>
                          </m:lim>
                        </m:limLow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2F58F1-AB9D-45CC-888C-040C437EB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62" y="1597843"/>
                  <a:ext cx="5696752" cy="103925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D183B1E-FB34-469C-917E-461586749BA7}"/>
                    </a:ext>
                  </a:extLst>
                </p:cNvPr>
                <p:cNvSpPr txBox="1"/>
                <p:nvPr/>
              </p:nvSpPr>
              <p:spPr>
                <a:xfrm>
                  <a:off x="2705492" y="2587657"/>
                  <a:ext cx="2488133" cy="5514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numCol="2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D183B1E-FB34-469C-917E-461586749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492" y="2587657"/>
                  <a:ext cx="2488133" cy="5514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4A7BAD8-B415-48DB-9A87-09B7368CC838}"/>
                    </a:ext>
                  </a:extLst>
                </p:cNvPr>
                <p:cNvSpPr txBox="1"/>
                <p:nvPr/>
              </p:nvSpPr>
              <p:spPr>
                <a:xfrm>
                  <a:off x="3949558" y="2974246"/>
                  <a:ext cx="26680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4A7BAD8-B415-48DB-9A87-09B7368CC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558" y="2974246"/>
                  <a:ext cx="26680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98" r="-159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9DDD79A-2BA2-472B-8545-69CA14BEDB62}"/>
                    </a:ext>
                  </a:extLst>
                </p:cNvPr>
                <p:cNvSpPr txBox="1"/>
                <p:nvPr/>
              </p:nvSpPr>
              <p:spPr>
                <a:xfrm>
                  <a:off x="3949558" y="3442772"/>
                  <a:ext cx="4488665" cy="555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9DDD79A-2BA2-472B-8545-69CA14BED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558" y="3442772"/>
                  <a:ext cx="4488665" cy="5554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894A54A7-23D2-4B19-BBFE-BC2B74C2A0AB}"/>
              </a:ext>
            </a:extLst>
          </p:cNvPr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8091" y="642465"/>
            <a:ext cx="4706069" cy="323865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97">
            <a:extLst>
              <a:ext uri="{FF2B5EF4-FFF2-40B4-BE49-F238E27FC236}">
                <a16:creationId xmlns:a16="http://schemas.microsoft.com/office/drawing/2014/main" id="{C3E0DE15-CF04-4A54-85EC-D27D97404E76}"/>
              </a:ext>
            </a:extLst>
          </p:cNvPr>
          <p:cNvSpPr>
            <a:spLocks noGrp="1"/>
          </p:cNvSpPr>
          <p:nvPr/>
        </p:nvSpPr>
        <p:spPr>
          <a:xfrm>
            <a:off x="435542" y="4373632"/>
            <a:ext cx="5579178" cy="347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t">
            <a:normAutofit fontScale="85000" lnSpcReduction="10000"/>
          </a:bodyPr>
          <a:lstStyle>
            <a:lvl1pPr marL="3429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  <a:lvl6pPr marL="2667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6pPr>
            <a:lvl7pPr marL="3111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7pPr>
            <a:lvl8pPr marL="35560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8pPr>
            <a:lvl9pPr marL="4000500" indent="-444500" defTabSz="584200">
              <a:spcBef>
                <a:spcPts val="4200"/>
              </a:spcBef>
              <a:buSzPct val="75000"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1800"/>
            </a:pPr>
            <a:r>
              <a:rPr sz="2400" dirty="0"/>
              <a:t>Batteries charge/discharge to follow the signal</a:t>
            </a: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115DD81F-6B68-4351-B74E-61D1C0F5D5B6}"/>
              </a:ext>
            </a:extLst>
          </p:cNvPr>
          <p:cNvSpPr/>
          <p:nvPr/>
        </p:nvSpPr>
        <p:spPr>
          <a:xfrm>
            <a:off x="435542" y="4983827"/>
            <a:ext cx="5965258" cy="49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algn="ctr" defTabSz="584200">
              <a:defRPr sz="2000">
                <a:latin typeface="+mj-lt"/>
                <a:ea typeface="+mj-ea"/>
                <a:cs typeface="+mj-cs"/>
                <a:sym typeface="Calibri"/>
              </a:defRPr>
            </a:lvl1pPr>
            <a:lvl2pPr indent="228600" algn="ctr" defTabSz="584200">
              <a:defRPr sz="2000">
                <a:latin typeface="+mj-lt"/>
                <a:ea typeface="+mj-ea"/>
                <a:cs typeface="+mj-cs"/>
                <a:sym typeface="Calibri"/>
              </a:defRPr>
            </a:lvl2pPr>
            <a:lvl3pPr indent="457200" algn="ctr" defTabSz="584200">
              <a:defRPr sz="2000">
                <a:latin typeface="+mj-lt"/>
                <a:ea typeface="+mj-ea"/>
                <a:cs typeface="+mj-cs"/>
                <a:sym typeface="Calibri"/>
              </a:defRPr>
            </a:lvl3pPr>
            <a:lvl4pPr indent="685800" algn="ctr" defTabSz="584200">
              <a:defRPr sz="2000">
                <a:latin typeface="+mj-lt"/>
                <a:ea typeface="+mj-ea"/>
                <a:cs typeface="+mj-cs"/>
                <a:sym typeface="Calibri"/>
              </a:defRPr>
            </a:lvl4pPr>
            <a:lvl5pPr indent="914400" algn="ctr" defTabSz="584200">
              <a:defRPr sz="2000">
                <a:latin typeface="+mj-lt"/>
                <a:ea typeface="+mj-ea"/>
                <a:cs typeface="+mj-cs"/>
                <a:sym typeface="Calibri"/>
              </a:defRPr>
            </a:lvl5pPr>
            <a:lvl6pPr indent="1143000" algn="ctr" defTabSz="584200">
              <a:defRPr sz="2000">
                <a:latin typeface="+mj-lt"/>
                <a:ea typeface="+mj-ea"/>
                <a:cs typeface="+mj-cs"/>
                <a:sym typeface="Calibri"/>
              </a:defRPr>
            </a:lvl6pPr>
            <a:lvl7pPr indent="1371600" algn="ctr" defTabSz="584200">
              <a:defRPr sz="2000">
                <a:latin typeface="+mj-lt"/>
                <a:ea typeface="+mj-ea"/>
                <a:cs typeface="+mj-cs"/>
                <a:sym typeface="Calibri"/>
              </a:defRPr>
            </a:lvl7pPr>
            <a:lvl8pPr indent="1600200" algn="ctr" defTabSz="584200">
              <a:defRPr sz="2000">
                <a:latin typeface="+mj-lt"/>
                <a:ea typeface="+mj-ea"/>
                <a:cs typeface="+mj-cs"/>
                <a:sym typeface="Calibri"/>
              </a:defRPr>
            </a:lvl8pPr>
            <a:lvl9pPr indent="1828800" algn="ctr" defTabSz="584200">
              <a:defRPr sz="2000"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342900" lvl="0" indent="-342900" algn="l" defTabSz="457200">
              <a:buSzPct val="75000"/>
              <a:buChar char="•"/>
              <a:defRPr sz="1800"/>
            </a:pPr>
            <a:r>
              <a:rPr sz="2400" dirty="0">
                <a:solidFill>
                  <a:srgbClr val="FF2600"/>
                </a:solidFill>
                <a:latin typeface="Calibri (Body)"/>
              </a:rPr>
              <a:t>Receive payments:</a:t>
            </a:r>
            <a:r>
              <a:rPr sz="2400" dirty="0">
                <a:latin typeface="Calibri (Body)"/>
              </a:rPr>
              <a:t> capacity payment, </a:t>
            </a:r>
            <a:r>
              <a:rPr lang="en-US" sz="2400" dirty="0">
                <a:latin typeface="Calibri (Body)"/>
              </a:rPr>
              <a:t>performance payment (in terms of mismatch penalty)</a:t>
            </a:r>
            <a:endParaRPr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3789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CDEDC5C-3774-465D-9044-19A017DFDC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0524354"/>
                  </p:ext>
                </p:extLst>
              </p:nvPr>
            </p:nvGraphicFramePr>
            <p:xfrm>
              <a:off x="2516956" y="1151285"/>
              <a:ext cx="6674178" cy="47121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805">
                      <a:extLst>
                        <a:ext uri="{9D8B030D-6E8A-4147-A177-3AD203B41FA5}">
                          <a16:colId xmlns:a16="http://schemas.microsoft.com/office/drawing/2014/main" val="1566772047"/>
                        </a:ext>
                      </a:extLst>
                    </a:gridCol>
                    <a:gridCol w="5579373">
                      <a:extLst>
                        <a:ext uri="{9D8B030D-6E8A-4147-A177-3AD203B41FA5}">
                          <a16:colId xmlns:a16="http://schemas.microsoft.com/office/drawing/2014/main" val="1548290046"/>
                        </a:ext>
                      </a:extLst>
                    </a:gridCol>
                  </a:tblGrid>
                  <a:tr h="7612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Battery charging/discharging (positive for charging), 1 by T vector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044786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regulation signal, 1 by T vector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495622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regulation capacity bidding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7242767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Operation time interval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84064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Frequency regulation capacity payment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32252"/>
                      </a:ext>
                    </a:extLst>
                  </a:tr>
                  <a:tr h="4602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Frequency regulation mismatch </a:t>
                          </a:r>
                          <a:r>
                            <a:rPr lang="en-US" dirty="0" err="1"/>
                            <a:t>panelty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3020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battery SoC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193423"/>
                      </a:ext>
                    </a:extLst>
                  </a:tr>
                  <a:tr h="445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 battery SoC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3357735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 battery SoC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756154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P,E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Battery rated power and energy capacity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91993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CDEDC5C-3774-465D-9044-19A017DFDC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0524354"/>
                  </p:ext>
                </p:extLst>
              </p:nvPr>
            </p:nvGraphicFramePr>
            <p:xfrm>
              <a:off x="2516956" y="1151285"/>
              <a:ext cx="6674178" cy="47121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805">
                      <a:extLst>
                        <a:ext uri="{9D8B030D-6E8A-4147-A177-3AD203B41FA5}">
                          <a16:colId xmlns:a16="http://schemas.microsoft.com/office/drawing/2014/main" val="1566772047"/>
                        </a:ext>
                      </a:extLst>
                    </a:gridCol>
                    <a:gridCol w="5579373">
                      <a:extLst>
                        <a:ext uri="{9D8B030D-6E8A-4147-A177-3AD203B41FA5}">
                          <a16:colId xmlns:a16="http://schemas.microsoft.com/office/drawing/2014/main" val="1548290046"/>
                        </a:ext>
                      </a:extLst>
                    </a:gridCol>
                  </a:tblGrid>
                  <a:tr h="7612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Battery charging/discharging (positive for charging), 1 by T vector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044786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regulation signal, 1 by T vector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9495622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regulation capacity bidding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7242767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Operation time interval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84064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477778" r="-511111" b="-5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Frequency regulation capacity payment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32252"/>
                      </a:ext>
                    </a:extLst>
                  </a:tr>
                  <a:tr h="4602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554667" r="-511111" b="-3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Frequency regulation mismatch </a:t>
                          </a:r>
                          <a:r>
                            <a:rPr lang="en-US" dirty="0" err="1"/>
                            <a:t>panelty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3020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681944" r="-511111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battery SoC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193423"/>
                      </a:ext>
                    </a:extLst>
                  </a:tr>
                  <a:tr h="445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771233" r="-511111" b="-2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Minimum battery SoC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3357735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6" t="-883333" r="-511111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Maximum battery SoC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756154"/>
                      </a:ext>
                    </a:extLst>
                  </a:tr>
                  <a:tr h="435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P,E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Battery rated power and energy capacity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91993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201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(Body)</vt:lpstr>
      <vt:lpstr>Calibri Light</vt:lpstr>
      <vt:lpstr>Cambria Math</vt:lpstr>
      <vt:lpstr>Helvetica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yyshi</dc:creator>
  <cp:lastModifiedBy>yyshi</cp:lastModifiedBy>
  <cp:revision>6</cp:revision>
  <dcterms:created xsi:type="dcterms:W3CDTF">2017-07-07T17:27:43Z</dcterms:created>
  <dcterms:modified xsi:type="dcterms:W3CDTF">2017-07-07T18:25:09Z</dcterms:modified>
</cp:coreProperties>
</file>