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</p:sldMasterIdLst>
  <p:notesMasterIdLst>
    <p:notesMasterId r:id="rId5"/>
  </p:notesMasterIdLst>
  <p:sldIdLst>
    <p:sldId id="257" r:id="rId4"/>
    <p:sldId id="334" r:id="rId6"/>
    <p:sldId id="386" r:id="rId7"/>
    <p:sldId id="337" r:id="rId8"/>
    <p:sldId id="497" r:id="rId9"/>
    <p:sldId id="499" r:id="rId10"/>
    <p:sldId id="354" r:id="rId11"/>
    <p:sldId id="445" r:id="rId12"/>
    <p:sldId id="471" r:id="rId13"/>
    <p:sldId id="500" r:id="rId14"/>
    <p:sldId id="358" r:id="rId15"/>
    <p:sldId id="472" r:id="rId16"/>
    <p:sldId id="474" r:id="rId17"/>
    <p:sldId id="360" r:id="rId18"/>
    <p:sldId id="446" r:id="rId19"/>
    <p:sldId id="483" r:id="rId20"/>
    <p:sldId id="482" r:id="rId21"/>
    <p:sldId id="484" r:id="rId22"/>
    <p:sldId id="485" r:id="rId23"/>
    <p:sldId id="486" r:id="rId24"/>
    <p:sldId id="422" r:id="rId25"/>
    <p:sldId id="362" r:id="rId26"/>
    <p:sldId id="423" r:id="rId27"/>
    <p:sldId id="502" r:id="rId28"/>
    <p:sldId id="364" r:id="rId29"/>
    <p:sldId id="476" r:id="rId30"/>
    <p:sldId id="477" r:id="rId31"/>
    <p:sldId id="479" r:id="rId32"/>
    <p:sldId id="306" r:id="rId33"/>
    <p:sldId id="501" r:id="rId3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E7F9"/>
    <a:srgbClr val="46B3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5780" autoAdjust="0"/>
  </p:normalViewPr>
  <p:slideViewPr>
    <p:cSldViewPr snapToGrid="0" snapToObjects="1">
      <p:cViewPr>
        <p:scale>
          <a:sx n="96" d="100"/>
          <a:sy n="96" d="100"/>
        </p:scale>
        <p:origin x="2080" y="168"/>
      </p:cViewPr>
      <p:guideLst>
        <p:guide orient="horz" pos="221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0C931-B2D7-704F-9E14-BE248462AD0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30D2F-16B2-9B4C-AFED-63D96489845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4579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2458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80C7007B-44B3-4C7F-8307-70DE22A472A0}" type="slidenum">
              <a:rPr lang="en-US" altLang="zh-CN" sz="1300" smtClean="0">
                <a:solidFill>
                  <a:srgbClr val="000000"/>
                </a:solidFill>
              </a:rPr>
            </a:fld>
            <a:endParaRPr lang="en-US" altLang="zh-CN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4C9322-F7E4-4BE7-9D8B-DE28E9CB3940}" type="slidenum">
              <a:rPr lang="en-US" altLang="zh-CN" smtClean="0">
                <a:solidFill>
                  <a:prstClr val="black"/>
                </a:solidFill>
                <a:latin typeface="Calibri"/>
                <a:ea typeface="宋体"/>
              </a:rPr>
            </a:fld>
            <a:endParaRPr lang="en-US" altLang="zh-CN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92150"/>
            <a:ext cx="9144000" cy="6165850"/>
          </a:xfrm>
          <a:prstGeom prst="rect">
            <a:avLst/>
          </a:prstGeom>
          <a:solidFill>
            <a:srgbClr val="0058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等线"/>
              <a:ea typeface="等线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9661"/>
          <a:stretch>
            <a:fillRect/>
          </a:stretch>
        </p:blipFill>
        <p:spPr>
          <a:xfrm>
            <a:off x="0" y="0"/>
            <a:ext cx="9144000" cy="735724"/>
          </a:xfrm>
          <a:prstGeom prst="rect">
            <a:avLst/>
          </a:prstGeom>
          <a:gradFill>
            <a:gsLst>
              <a:gs pos="48077">
                <a:srgbClr val="44802E"/>
              </a:gs>
              <a:gs pos="20000">
                <a:schemeClr val="accent1">
                  <a:lumMod val="89000"/>
                </a:schemeClr>
              </a:gs>
              <a:gs pos="94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2DFFC-D0F4-4E06-B4FA-17B61B8C0266}" type="datetimeFigureOut">
              <a:rPr lang="zh-CN" altLang="en-US">
                <a:solidFill>
                  <a:prstClr val="black">
                    <a:tint val="75000"/>
                  </a:prstClr>
                </a:solidFill>
                <a:latin typeface="等线"/>
                <a:ea typeface="等线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8573A-E637-42C5-BE5E-4A82BE8A9576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等线"/>
                <a:ea typeface="等线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</p:spTree>
  </p:cSld>
  <p:clrMapOvr>
    <a:masterClrMapping/>
  </p:clrMapOvr>
  <p:transition spd="slow">
    <p:push dir="u"/>
  </p:transition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 bwMode="auto">
          <a:xfrm flipH="1">
            <a:off x="173990" y="914400"/>
            <a:ext cx="6400800" cy="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矩形 3"/>
          <p:cNvSpPr/>
          <p:nvPr userDrawn="1"/>
        </p:nvSpPr>
        <p:spPr bwMode="auto">
          <a:xfrm>
            <a:off x="323528" y="1593980"/>
            <a:ext cx="8712968" cy="5174208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FF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内容占位符 8"/>
          <p:cNvSpPr>
            <a:spLocks noGrp="1"/>
          </p:cNvSpPr>
          <p:nvPr>
            <p:ph sz="quarter" idx="11"/>
          </p:nvPr>
        </p:nvSpPr>
        <p:spPr>
          <a:xfrm>
            <a:off x="395536" y="1358900"/>
            <a:ext cx="8568952" cy="1012800"/>
          </a:xfrm>
          <a:solidFill>
            <a:schemeClr val="bg1"/>
          </a:solidFill>
          <a:ln w="19050" cmpd="thickThin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anchor="ctr"/>
          <a:lstStyle>
            <a:lvl1pPr marL="0" indent="0" algn="l">
              <a:buFontTx/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Tx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Tx/>
              <a:buNone/>
              <a:defRPr sz="1600">
                <a:solidFill>
                  <a:schemeClr val="tx1"/>
                </a:solidFill>
              </a:defRPr>
            </a:lvl4pPr>
            <a:lvl5pPr marL="1828800" indent="0" algn="ctr">
              <a:buFontTx/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7"/>
          <p:cNvSpPr>
            <a:spLocks noGrp="1"/>
          </p:cNvSpPr>
          <p:nvPr>
            <p:ph sz="quarter" idx="12"/>
          </p:nvPr>
        </p:nvSpPr>
        <p:spPr>
          <a:xfrm>
            <a:off x="250824" y="1115517"/>
            <a:ext cx="5329288" cy="369267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/>
          <a:lstStyle>
            <a:lvl1pPr marL="342900" indent="-342900">
              <a:buFont typeface="Wingdings" panose="05000000000000000000" pitchFamily="2" charset="2"/>
              <a:buChar char="u"/>
              <a:defRPr sz="2000">
                <a:solidFill>
                  <a:srgbClr val="C00000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 bwMode="auto">
          <a:xfrm flipH="1">
            <a:off x="173990" y="914400"/>
            <a:ext cx="6400800" cy="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矩形 3"/>
          <p:cNvSpPr/>
          <p:nvPr userDrawn="1"/>
        </p:nvSpPr>
        <p:spPr bwMode="auto">
          <a:xfrm>
            <a:off x="251520" y="1556792"/>
            <a:ext cx="8712968" cy="465149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FF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内容占位符 8"/>
          <p:cNvSpPr>
            <a:spLocks noGrp="1"/>
          </p:cNvSpPr>
          <p:nvPr>
            <p:ph sz="quarter" idx="11"/>
          </p:nvPr>
        </p:nvSpPr>
        <p:spPr>
          <a:xfrm>
            <a:off x="323528" y="1628800"/>
            <a:ext cx="8568952" cy="792088"/>
          </a:xfrm>
          <a:solidFill>
            <a:schemeClr val="bg1"/>
          </a:solidFill>
          <a:ln w="19050" cmpd="thickThin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anchor="ctr"/>
          <a:lstStyle>
            <a:lvl1pPr marL="0" indent="0" algn="l">
              <a:buFontTx/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Tx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Tx/>
              <a:buNone/>
              <a:defRPr sz="1600">
                <a:solidFill>
                  <a:schemeClr val="tx1"/>
                </a:solidFill>
              </a:defRPr>
            </a:lvl4pPr>
            <a:lvl5pPr marL="1828800" indent="0" algn="ctr">
              <a:buFontTx/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7"/>
          <p:cNvSpPr>
            <a:spLocks noGrp="1"/>
          </p:cNvSpPr>
          <p:nvPr>
            <p:ph sz="quarter" idx="12"/>
          </p:nvPr>
        </p:nvSpPr>
        <p:spPr>
          <a:xfrm>
            <a:off x="250824" y="1115517"/>
            <a:ext cx="5329288" cy="369267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/>
          <a:lstStyle>
            <a:lvl1pPr marL="342900" indent="-342900">
              <a:buFont typeface="Wingdings" panose="05000000000000000000" pitchFamily="2" charset="2"/>
              <a:buChar char="u"/>
              <a:defRPr sz="2000">
                <a:solidFill>
                  <a:srgbClr val="C00000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 bwMode="auto">
          <a:xfrm flipH="1">
            <a:off x="173990" y="914400"/>
            <a:ext cx="6400800" cy="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矩形 3"/>
          <p:cNvSpPr/>
          <p:nvPr userDrawn="1"/>
        </p:nvSpPr>
        <p:spPr bwMode="auto">
          <a:xfrm>
            <a:off x="251520" y="1556792"/>
            <a:ext cx="8712968" cy="465149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FF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内容占位符 8"/>
          <p:cNvSpPr>
            <a:spLocks noGrp="1"/>
          </p:cNvSpPr>
          <p:nvPr>
            <p:ph sz="quarter" idx="11"/>
          </p:nvPr>
        </p:nvSpPr>
        <p:spPr>
          <a:xfrm>
            <a:off x="323528" y="1628800"/>
            <a:ext cx="8568952" cy="792088"/>
          </a:xfrm>
          <a:solidFill>
            <a:schemeClr val="bg1"/>
          </a:solidFill>
          <a:ln w="19050" cmpd="thickThin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anchor="ctr"/>
          <a:lstStyle>
            <a:lvl1pPr marL="0" indent="0" algn="l">
              <a:buFontTx/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Tx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Tx/>
              <a:buNone/>
              <a:defRPr sz="1600">
                <a:solidFill>
                  <a:schemeClr val="tx1"/>
                </a:solidFill>
              </a:defRPr>
            </a:lvl4pPr>
            <a:lvl5pPr marL="1828800" indent="0" algn="ctr">
              <a:buFontTx/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7"/>
          <p:cNvSpPr>
            <a:spLocks noGrp="1"/>
          </p:cNvSpPr>
          <p:nvPr>
            <p:ph sz="quarter" idx="12"/>
          </p:nvPr>
        </p:nvSpPr>
        <p:spPr>
          <a:xfrm>
            <a:off x="250824" y="1115517"/>
            <a:ext cx="5329288" cy="369267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/>
          <a:lstStyle>
            <a:lvl1pPr marL="342900" indent="-342900">
              <a:buFont typeface="Wingdings" panose="05000000000000000000" pitchFamily="2" charset="2"/>
              <a:buChar char="u"/>
              <a:defRPr sz="2000">
                <a:solidFill>
                  <a:srgbClr val="C00000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 bwMode="auto">
          <a:xfrm flipH="1">
            <a:off x="173990" y="914400"/>
            <a:ext cx="6400800" cy="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矩形 3"/>
          <p:cNvSpPr/>
          <p:nvPr userDrawn="1"/>
        </p:nvSpPr>
        <p:spPr bwMode="auto">
          <a:xfrm>
            <a:off x="251520" y="1556792"/>
            <a:ext cx="8712968" cy="465149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FF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内容占位符 8"/>
          <p:cNvSpPr>
            <a:spLocks noGrp="1"/>
          </p:cNvSpPr>
          <p:nvPr>
            <p:ph sz="quarter" idx="11"/>
          </p:nvPr>
        </p:nvSpPr>
        <p:spPr>
          <a:xfrm>
            <a:off x="323528" y="1628800"/>
            <a:ext cx="8568952" cy="792088"/>
          </a:xfrm>
          <a:solidFill>
            <a:schemeClr val="bg1"/>
          </a:solidFill>
          <a:ln w="19050" cmpd="thickThin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anchor="ctr"/>
          <a:lstStyle>
            <a:lvl1pPr marL="0" indent="0" algn="l">
              <a:buFontTx/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Tx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Tx/>
              <a:buNone/>
              <a:defRPr sz="1600">
                <a:solidFill>
                  <a:schemeClr val="tx1"/>
                </a:solidFill>
              </a:defRPr>
            </a:lvl4pPr>
            <a:lvl5pPr marL="1828800" indent="0" algn="ctr">
              <a:buFontTx/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7"/>
          <p:cNvSpPr>
            <a:spLocks noGrp="1"/>
          </p:cNvSpPr>
          <p:nvPr>
            <p:ph sz="quarter" idx="12"/>
          </p:nvPr>
        </p:nvSpPr>
        <p:spPr>
          <a:xfrm>
            <a:off x="250824" y="1115517"/>
            <a:ext cx="5329288" cy="369267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/>
          <a:lstStyle>
            <a:lvl1pPr marL="342900" indent="-342900">
              <a:buFont typeface="Wingdings" panose="05000000000000000000" pitchFamily="2" charset="2"/>
              <a:buChar char="u"/>
              <a:defRPr sz="2000">
                <a:solidFill>
                  <a:srgbClr val="C00000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 bwMode="auto">
          <a:xfrm flipH="1">
            <a:off x="173990" y="914400"/>
            <a:ext cx="6400800" cy="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矩形 3"/>
          <p:cNvSpPr/>
          <p:nvPr userDrawn="1"/>
        </p:nvSpPr>
        <p:spPr bwMode="auto">
          <a:xfrm>
            <a:off x="251520" y="1556792"/>
            <a:ext cx="8712968" cy="465149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FF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内容占位符 8"/>
          <p:cNvSpPr>
            <a:spLocks noGrp="1"/>
          </p:cNvSpPr>
          <p:nvPr>
            <p:ph sz="quarter" idx="11"/>
          </p:nvPr>
        </p:nvSpPr>
        <p:spPr>
          <a:xfrm>
            <a:off x="323528" y="1628800"/>
            <a:ext cx="8568952" cy="792088"/>
          </a:xfrm>
          <a:solidFill>
            <a:schemeClr val="bg1"/>
          </a:solidFill>
          <a:ln w="19050" cmpd="thickThin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anchor="ctr"/>
          <a:lstStyle>
            <a:lvl1pPr marL="0" indent="0" algn="l">
              <a:buFontTx/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Tx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Tx/>
              <a:buNone/>
              <a:defRPr sz="1600">
                <a:solidFill>
                  <a:schemeClr val="tx1"/>
                </a:solidFill>
              </a:defRPr>
            </a:lvl4pPr>
            <a:lvl5pPr marL="1828800" indent="0" algn="ctr">
              <a:buFontTx/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7"/>
          <p:cNvSpPr>
            <a:spLocks noGrp="1"/>
          </p:cNvSpPr>
          <p:nvPr>
            <p:ph sz="quarter" idx="12"/>
          </p:nvPr>
        </p:nvSpPr>
        <p:spPr>
          <a:xfrm>
            <a:off x="250824" y="1115517"/>
            <a:ext cx="5329288" cy="369267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/>
          <a:lstStyle>
            <a:lvl1pPr marL="342900" indent="-342900">
              <a:buFont typeface="Wingdings" panose="05000000000000000000" pitchFamily="2" charset="2"/>
              <a:buChar char="u"/>
              <a:defRPr sz="2000">
                <a:solidFill>
                  <a:srgbClr val="C00000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 bwMode="auto">
          <a:xfrm flipH="1">
            <a:off x="173990" y="914400"/>
            <a:ext cx="6400800" cy="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矩形 3"/>
          <p:cNvSpPr/>
          <p:nvPr userDrawn="1"/>
        </p:nvSpPr>
        <p:spPr bwMode="auto">
          <a:xfrm>
            <a:off x="251520" y="1556792"/>
            <a:ext cx="8712968" cy="5199608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FF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内容占位符 8"/>
          <p:cNvSpPr>
            <a:spLocks noGrp="1"/>
          </p:cNvSpPr>
          <p:nvPr>
            <p:ph sz="quarter" idx="11"/>
          </p:nvPr>
        </p:nvSpPr>
        <p:spPr>
          <a:xfrm>
            <a:off x="323528" y="1628800"/>
            <a:ext cx="8568952" cy="1114400"/>
          </a:xfrm>
          <a:solidFill>
            <a:schemeClr val="bg1"/>
          </a:solidFill>
          <a:ln w="19050" cmpd="thickThin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anchor="ctr"/>
          <a:lstStyle>
            <a:lvl1pPr marL="0" indent="0" algn="l">
              <a:buFontTx/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Tx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Tx/>
              <a:buNone/>
              <a:defRPr sz="1600">
                <a:solidFill>
                  <a:schemeClr val="tx1"/>
                </a:solidFill>
              </a:defRPr>
            </a:lvl4pPr>
            <a:lvl5pPr marL="1828800" indent="0" algn="ctr">
              <a:buFontTx/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7"/>
          <p:cNvSpPr>
            <a:spLocks noGrp="1"/>
          </p:cNvSpPr>
          <p:nvPr>
            <p:ph sz="quarter" idx="12"/>
          </p:nvPr>
        </p:nvSpPr>
        <p:spPr>
          <a:xfrm>
            <a:off x="250824" y="1115517"/>
            <a:ext cx="5329288" cy="369267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/>
          <a:lstStyle>
            <a:lvl1pPr marL="342900" indent="-342900">
              <a:buFont typeface="Wingdings" panose="05000000000000000000" pitchFamily="2" charset="2"/>
              <a:buChar char="u"/>
              <a:defRPr sz="2000">
                <a:solidFill>
                  <a:srgbClr val="C00000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 bwMode="auto">
          <a:xfrm flipH="1">
            <a:off x="173990" y="914400"/>
            <a:ext cx="6400800" cy="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矩形 3"/>
          <p:cNvSpPr/>
          <p:nvPr userDrawn="1"/>
        </p:nvSpPr>
        <p:spPr bwMode="auto">
          <a:xfrm>
            <a:off x="251520" y="1556792"/>
            <a:ext cx="8712968" cy="5098008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FF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内容占位符 8"/>
          <p:cNvSpPr>
            <a:spLocks noGrp="1"/>
          </p:cNvSpPr>
          <p:nvPr>
            <p:ph sz="quarter" idx="11"/>
          </p:nvPr>
        </p:nvSpPr>
        <p:spPr>
          <a:xfrm>
            <a:off x="323528" y="1628800"/>
            <a:ext cx="8568952" cy="792088"/>
          </a:xfrm>
          <a:solidFill>
            <a:schemeClr val="bg1"/>
          </a:solidFill>
          <a:ln w="19050" cmpd="thickThin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anchor="ctr"/>
          <a:lstStyle>
            <a:lvl1pPr marL="0" indent="0" algn="l">
              <a:buFontTx/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Tx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Tx/>
              <a:buNone/>
              <a:defRPr sz="1600">
                <a:solidFill>
                  <a:schemeClr val="tx1"/>
                </a:solidFill>
              </a:defRPr>
            </a:lvl4pPr>
            <a:lvl5pPr marL="1828800" indent="0" algn="ctr">
              <a:buFontTx/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7"/>
          <p:cNvSpPr>
            <a:spLocks noGrp="1"/>
          </p:cNvSpPr>
          <p:nvPr>
            <p:ph sz="quarter" idx="12"/>
          </p:nvPr>
        </p:nvSpPr>
        <p:spPr>
          <a:xfrm>
            <a:off x="250824" y="1115517"/>
            <a:ext cx="5329288" cy="369267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/>
          <a:lstStyle>
            <a:lvl1pPr marL="342900" indent="-342900">
              <a:buFont typeface="Wingdings" panose="05000000000000000000" pitchFamily="2" charset="2"/>
              <a:buChar char="u"/>
              <a:defRPr sz="2000">
                <a:solidFill>
                  <a:srgbClr val="C00000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6" y="440690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6" y="2906721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2" y="6356357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1D6A567-F1E2-426D-8A95-6A8184D180F1}" type="datetimeFigureOut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7"/>
            <a:ext cx="2895601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2" y="6356357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BDEEE5-0D70-4249-9B67-2C3B501CB004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 bwMode="auto">
          <a:xfrm flipH="1">
            <a:off x="173990" y="914400"/>
            <a:ext cx="6400800" cy="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矩形 3"/>
          <p:cNvSpPr/>
          <p:nvPr userDrawn="1"/>
        </p:nvSpPr>
        <p:spPr bwMode="auto">
          <a:xfrm>
            <a:off x="251520" y="2589166"/>
            <a:ext cx="8640960" cy="3576137"/>
          </a:xfrm>
          <a:prstGeom prst="rect">
            <a:avLst/>
          </a:prstGeom>
          <a:solidFill>
            <a:srgbClr val="FFFFFF">
              <a:alpha val="94118"/>
            </a:srgbClr>
          </a:solidFill>
          <a:ln w="952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FF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395288" y="2637408"/>
            <a:ext cx="8353176" cy="2375768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>
          <a:xfrm>
            <a:off x="251520" y="1700808"/>
            <a:ext cx="8640960" cy="792088"/>
          </a:xfrm>
          <a:solidFill>
            <a:schemeClr val="bg1"/>
          </a:solidFill>
          <a:ln w="76200" cmpd="thickThin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anchor="ctr"/>
          <a:lstStyle>
            <a:lvl1pPr marL="0" indent="0" algn="l">
              <a:buFontTx/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Tx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Tx/>
              <a:buNone/>
              <a:defRPr sz="1600">
                <a:solidFill>
                  <a:schemeClr val="tx1"/>
                </a:solidFill>
              </a:defRPr>
            </a:lvl4pPr>
            <a:lvl5pPr marL="1828800" indent="0" algn="ctr">
              <a:buFontTx/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2"/>
          </p:nvPr>
        </p:nvSpPr>
        <p:spPr>
          <a:xfrm>
            <a:off x="250824" y="1196752"/>
            <a:ext cx="5329288" cy="369267"/>
          </a:xfr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/>
          <a:lstStyle>
            <a:lvl1pPr marL="342900" indent="-342900">
              <a:buFont typeface="Wingdings" panose="05000000000000000000" pitchFamily="2" charset="2"/>
              <a:buChar char="u"/>
              <a:defRPr sz="2000">
                <a:solidFill>
                  <a:srgbClr val="C00000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 build="p">
        <p:tmplLst>
          <p:tmpl lvl="0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 build="p">
        <p:tmplLst>
          <p:tmpl lvl="0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428" y="365001"/>
            <a:ext cx="7887146" cy="446529"/>
          </a:xfrm>
          <a:prstGeom prst="rect">
            <a:avLst/>
          </a:prstGeom>
        </p:spPr>
        <p:txBody>
          <a:bodyPr/>
          <a:lstStyle>
            <a:lvl1pPr>
              <a:defRPr lang="zh-CN" altLang="en-US" sz="2800" b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 bwMode="auto">
          <a:xfrm flipH="1">
            <a:off x="173990" y="914400"/>
            <a:ext cx="6400800" cy="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矩形 3"/>
          <p:cNvSpPr/>
          <p:nvPr userDrawn="1"/>
        </p:nvSpPr>
        <p:spPr bwMode="auto">
          <a:xfrm>
            <a:off x="251520" y="1556791"/>
            <a:ext cx="8712968" cy="5202227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FF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内容占位符 8"/>
          <p:cNvSpPr>
            <a:spLocks noGrp="1"/>
          </p:cNvSpPr>
          <p:nvPr>
            <p:ph sz="quarter" idx="11"/>
          </p:nvPr>
        </p:nvSpPr>
        <p:spPr>
          <a:xfrm>
            <a:off x="323528" y="1628800"/>
            <a:ext cx="8568952" cy="792088"/>
          </a:xfrm>
          <a:solidFill>
            <a:schemeClr val="bg1"/>
          </a:solidFill>
          <a:ln w="19050" cmpd="thickThin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anchor="ctr"/>
          <a:lstStyle>
            <a:lvl1pPr marL="0" indent="0" algn="l">
              <a:buFontTx/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Tx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Tx/>
              <a:buNone/>
              <a:defRPr sz="1600">
                <a:solidFill>
                  <a:schemeClr val="tx1"/>
                </a:solidFill>
              </a:defRPr>
            </a:lvl4pPr>
            <a:lvl5pPr marL="1828800" indent="0" algn="ctr">
              <a:buFontTx/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7"/>
          <p:cNvSpPr>
            <a:spLocks noGrp="1"/>
          </p:cNvSpPr>
          <p:nvPr>
            <p:ph sz="quarter" idx="12"/>
          </p:nvPr>
        </p:nvSpPr>
        <p:spPr>
          <a:xfrm>
            <a:off x="250824" y="1115517"/>
            <a:ext cx="5329288" cy="369267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/>
          <a:lstStyle>
            <a:lvl1pPr marL="342900" indent="-342900">
              <a:buFont typeface="Wingdings" panose="05000000000000000000" pitchFamily="2" charset="2"/>
              <a:buChar char="u"/>
              <a:defRPr sz="2000">
                <a:solidFill>
                  <a:srgbClr val="C00000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416" y="-3850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10" b="97521" l="5569" r="9176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89273" y="53307"/>
            <a:ext cx="1030926" cy="906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 bwMode="auto">
          <a:xfrm flipH="1">
            <a:off x="173990" y="914400"/>
            <a:ext cx="6400800" cy="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剪去同侧角的矩形 5"/>
          <p:cNvSpPr/>
          <p:nvPr userDrawn="1"/>
        </p:nvSpPr>
        <p:spPr bwMode="auto">
          <a:xfrm>
            <a:off x="323528" y="1064369"/>
            <a:ext cx="1944216" cy="401479"/>
          </a:xfrm>
          <a:prstGeom prst="snip2Same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安全问题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剪去同侧角的矩形 6"/>
          <p:cNvSpPr/>
          <p:nvPr userDrawn="1"/>
        </p:nvSpPr>
        <p:spPr bwMode="auto">
          <a:xfrm>
            <a:off x="2411760" y="1064369"/>
            <a:ext cx="1944216" cy="401479"/>
          </a:xfrm>
          <a:prstGeom prst="snip2Same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prstClr val="white">
                    <a:lumMod val="65000"/>
                  </a:prstClr>
                </a:solidFill>
                <a:latin typeface="微软雅黑" pitchFamily="34" charset="-122"/>
                <a:ea typeface="微软雅黑" pitchFamily="34" charset="-122"/>
              </a:rPr>
              <a:t>相关研究</a:t>
            </a:r>
            <a:endParaRPr lang="zh-CN" altLang="en-US" b="1" dirty="0">
              <a:solidFill>
                <a:prstClr val="white">
                  <a:lumMod val="6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251520" y="1500996"/>
            <a:ext cx="8712968" cy="4664308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FF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 bwMode="auto">
          <a:xfrm flipH="1">
            <a:off x="173990" y="914400"/>
            <a:ext cx="6400800" cy="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剪去同侧角的矩形 5"/>
          <p:cNvSpPr/>
          <p:nvPr userDrawn="1"/>
        </p:nvSpPr>
        <p:spPr bwMode="auto">
          <a:xfrm>
            <a:off x="323528" y="1064369"/>
            <a:ext cx="1944216" cy="401479"/>
          </a:xfrm>
          <a:prstGeom prst="snip2Same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prstClr val="white">
                    <a:lumMod val="65000"/>
                  </a:prstClr>
                </a:solidFill>
                <a:latin typeface="微软雅黑" pitchFamily="34" charset="-122"/>
                <a:ea typeface="微软雅黑" pitchFamily="34" charset="-122"/>
              </a:rPr>
              <a:t>安全问题</a:t>
            </a:r>
            <a:endParaRPr lang="zh-CN" altLang="en-US" b="1" dirty="0">
              <a:solidFill>
                <a:prstClr val="white">
                  <a:lumMod val="6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剪去同侧角的矩形 6"/>
          <p:cNvSpPr/>
          <p:nvPr userDrawn="1"/>
        </p:nvSpPr>
        <p:spPr bwMode="auto">
          <a:xfrm>
            <a:off x="2411760" y="1064369"/>
            <a:ext cx="1944216" cy="401479"/>
          </a:xfrm>
          <a:prstGeom prst="snip2Same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相关研究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251520" y="1500996"/>
            <a:ext cx="8712968" cy="4664308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FF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 bwMode="auto">
          <a:xfrm flipH="1">
            <a:off x="173990" y="914400"/>
            <a:ext cx="6400800" cy="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矩形 6"/>
          <p:cNvSpPr/>
          <p:nvPr userDrawn="1"/>
        </p:nvSpPr>
        <p:spPr bwMode="auto">
          <a:xfrm>
            <a:off x="251520" y="1124744"/>
            <a:ext cx="532859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251520" y="1628800"/>
            <a:ext cx="8640960" cy="4536504"/>
          </a:xfrm>
          <a:prstGeom prst="rect">
            <a:avLst/>
          </a:prstGeom>
          <a:solidFill>
            <a:srgbClr val="FFFFFF">
              <a:alpha val="94118"/>
            </a:srgbClr>
          </a:solidFill>
          <a:ln w="952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FF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sz="quarter" idx="12"/>
          </p:nvPr>
        </p:nvSpPr>
        <p:spPr>
          <a:xfrm>
            <a:off x="611188" y="1124809"/>
            <a:ext cx="4681537" cy="369887"/>
          </a:xfrm>
        </p:spPr>
        <p:txBody>
          <a:bodyPr/>
          <a:lstStyle>
            <a:lvl1pPr marL="0" indent="0">
              <a:buNone/>
              <a:defRPr sz="2000">
                <a:solidFill>
                  <a:srgbClr val="C00000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 bwMode="auto">
          <a:xfrm flipH="1">
            <a:off x="173990" y="914400"/>
            <a:ext cx="6400800" cy="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矩形 6"/>
          <p:cNvSpPr/>
          <p:nvPr userDrawn="1"/>
        </p:nvSpPr>
        <p:spPr bwMode="auto">
          <a:xfrm>
            <a:off x="251520" y="1124744"/>
            <a:ext cx="532859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sz="quarter" idx="12"/>
          </p:nvPr>
        </p:nvSpPr>
        <p:spPr>
          <a:xfrm>
            <a:off x="611188" y="1124809"/>
            <a:ext cx="4681537" cy="369887"/>
          </a:xfrm>
        </p:spPr>
        <p:txBody>
          <a:bodyPr/>
          <a:lstStyle>
            <a:lvl1pPr marL="0" indent="0">
              <a:buNone/>
              <a:defRPr sz="2000">
                <a:solidFill>
                  <a:srgbClr val="C00000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二部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 bwMode="auto">
          <a:xfrm flipH="1">
            <a:off x="173990" y="914400"/>
            <a:ext cx="6400800" cy="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矩形 6"/>
          <p:cNvSpPr/>
          <p:nvPr userDrawn="1"/>
        </p:nvSpPr>
        <p:spPr bwMode="auto">
          <a:xfrm>
            <a:off x="251520" y="1772816"/>
            <a:ext cx="532859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251520" y="2276871"/>
            <a:ext cx="8640960" cy="4376847"/>
          </a:xfrm>
          <a:prstGeom prst="rect">
            <a:avLst/>
          </a:prstGeom>
          <a:solidFill>
            <a:srgbClr val="FFFFFF">
              <a:alpha val="94118"/>
            </a:srgbClr>
          </a:solidFill>
          <a:ln w="952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FF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395288" y="2348879"/>
            <a:ext cx="8353176" cy="2962553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>
          <a:xfrm>
            <a:off x="395288" y="5311302"/>
            <a:ext cx="8353425" cy="122364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anchor="ctr"/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Tx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Tx/>
              <a:buNone/>
              <a:defRPr sz="1600">
                <a:solidFill>
                  <a:schemeClr val="tx1"/>
                </a:solidFill>
              </a:defRPr>
            </a:lvl4pPr>
            <a:lvl5pPr marL="1828800" indent="0" algn="ctr">
              <a:buFontTx/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2"/>
          </p:nvPr>
        </p:nvSpPr>
        <p:spPr>
          <a:xfrm>
            <a:off x="611188" y="1762969"/>
            <a:ext cx="4681537" cy="369887"/>
          </a:xfrm>
        </p:spPr>
        <p:txBody>
          <a:bodyPr/>
          <a:lstStyle>
            <a:lvl1pPr marL="0" indent="0">
              <a:buNone/>
              <a:defRPr sz="2000">
                <a:solidFill>
                  <a:srgbClr val="C00000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第二部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 bwMode="auto">
          <a:xfrm flipH="1">
            <a:off x="173990" y="914400"/>
            <a:ext cx="6400800" cy="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矩形 6"/>
          <p:cNvSpPr/>
          <p:nvPr userDrawn="1"/>
        </p:nvSpPr>
        <p:spPr bwMode="auto">
          <a:xfrm>
            <a:off x="251520" y="1772816"/>
            <a:ext cx="8640960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251520" y="2276872"/>
            <a:ext cx="8640960" cy="3744416"/>
          </a:xfrm>
          <a:prstGeom prst="rect">
            <a:avLst/>
          </a:prstGeom>
          <a:solidFill>
            <a:srgbClr val="FFFFFF">
              <a:alpha val="94118"/>
            </a:srgbClr>
          </a:solidFill>
          <a:ln w="952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FF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395288" y="2348880"/>
            <a:ext cx="8353176" cy="2375768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>
          <a:xfrm>
            <a:off x="395288" y="4796805"/>
            <a:ext cx="8353425" cy="10795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none"/>
        </p:style>
        <p:txBody>
          <a:bodyPr anchor="ctr"/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Tx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Tx/>
              <a:buNone/>
              <a:defRPr sz="1600">
                <a:solidFill>
                  <a:schemeClr val="tx1"/>
                </a:solidFill>
              </a:defRPr>
            </a:lvl4pPr>
            <a:lvl5pPr marL="1828800" indent="0" algn="ctr">
              <a:buFontTx/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2"/>
          </p:nvPr>
        </p:nvSpPr>
        <p:spPr>
          <a:xfrm>
            <a:off x="611188" y="1762969"/>
            <a:ext cx="4681537" cy="369887"/>
          </a:xfrm>
        </p:spPr>
        <p:txBody>
          <a:bodyPr/>
          <a:lstStyle>
            <a:lvl1pPr marL="0" indent="0">
              <a:buNone/>
              <a:defRPr sz="2000">
                <a:solidFill>
                  <a:srgbClr val="C00000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slideLayout" Target="../slideLayouts/slideLayout9.xml"/><Relationship Id="rId7" Type="http://schemas.openxmlformats.org/officeDocument/2006/relationships/slideLayout" Target="../slideLayouts/slideLayout8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1" Type="http://schemas.openxmlformats.org/officeDocument/2006/relationships/theme" Target="../theme/theme2.xml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9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0C7248C-9FB1-479F-9955-234125404317}" type="datetimeFigureOut">
              <a:rPr lang="zh-CN" alt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E470925-1FE7-4488-80FF-E1B251322CD2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push dir="u"/>
  </p:transition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9" name="标题占位符 1"/>
          <p:cNvSpPr>
            <a:spLocks noGrp="1"/>
          </p:cNvSpPr>
          <p:nvPr>
            <p:ph type="title"/>
          </p:nvPr>
        </p:nvSpPr>
        <p:spPr bwMode="auto">
          <a:xfrm>
            <a:off x="173990" y="-136679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711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79388" y="1268413"/>
            <a:ext cx="8785225" cy="4897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207436" y="716437"/>
            <a:ext cx="8568917" cy="95838"/>
            <a:chOff x="461964" y="772998"/>
            <a:chExt cx="8295537" cy="199533"/>
          </a:xfrm>
          <a:effectLst>
            <a:reflection blurRad="6350" stA="50000" endA="300" endPos="90000" dir="5400000" sy="-100000" algn="bl" rotWithShape="0"/>
          </a:effectLst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0"/>
            <a:stretch>
              <a:fillRect/>
            </a:stretch>
          </p:blipFill>
          <p:spPr>
            <a:xfrm>
              <a:off x="535805" y="772998"/>
              <a:ext cx="8221696" cy="103695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20"/>
            <a:stretch>
              <a:fillRect/>
            </a:stretch>
          </p:blipFill>
          <p:spPr>
            <a:xfrm>
              <a:off x="461964" y="868836"/>
              <a:ext cx="8221696" cy="103695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cap="none" spc="0">
          <a:ln w="22225">
            <a:noFill/>
            <a:prstDash val="solid"/>
          </a:ln>
          <a:solidFill>
            <a:srgbClr val="0070C0"/>
          </a:solidFill>
          <a:effectLst/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8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8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8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8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8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8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8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8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 b="1">
          <a:solidFill>
            <a:srgbClr val="0033CC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sz="2800" b="1">
          <a:solidFill>
            <a:srgbClr val="0033CC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0033CC"/>
          </a:solidFill>
          <a:latin typeface="微软雅黑" pitchFamily="34" charset="-122"/>
          <a:ea typeface="微软雅黑" pitchFamily="34" charset="-122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rgbClr val="0033CC"/>
          </a:solidFill>
          <a:latin typeface="微软雅黑" pitchFamily="34" charset="-122"/>
          <a:ea typeface="微软雅黑" pitchFamily="34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0033CC"/>
          </a:solidFill>
          <a:latin typeface="微软雅黑" pitchFamily="34" charset="-122"/>
          <a:ea typeface="微软雅黑" pitchFamily="34" charset="-122"/>
          <a:cs typeface="楷体_GB231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0033CC"/>
          </a:solidFill>
          <a:latin typeface="+mn-lt"/>
          <a:ea typeface="楷体_GB2312" pitchFamily="49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0033CC"/>
          </a:solidFill>
          <a:latin typeface="+mn-lt"/>
          <a:ea typeface="楷体_GB2312" pitchFamily="49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0033CC"/>
          </a:solidFill>
          <a:latin typeface="+mn-lt"/>
          <a:ea typeface="楷体_GB2312" pitchFamily="49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0033CC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4" Type="http://schemas.openxmlformats.org/officeDocument/2006/relationships/slideLayout" Target="../slideLayouts/slideLayout3.xml"/><Relationship Id="rId13" Type="http://schemas.openxmlformats.org/officeDocument/2006/relationships/image" Target="../media/image33.png"/><Relationship Id="rId12" Type="http://schemas.openxmlformats.org/officeDocument/2006/relationships/image" Target="../media/image32.png"/><Relationship Id="rId11" Type="http://schemas.openxmlformats.org/officeDocument/2006/relationships/image" Target="../media/image31.png"/><Relationship Id="rId10" Type="http://schemas.openxmlformats.org/officeDocument/2006/relationships/image" Target="../media/image30.png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764"/>
            <a:ext cx="9144000" cy="3055920"/>
          </a:xfrm>
          <a:prstGeom prst="rect">
            <a:avLst/>
          </a:prstGeom>
        </p:spPr>
      </p:pic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55814" y="4083221"/>
            <a:ext cx="8678863" cy="24479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</a:defRPr>
            </a:lvl9pPr>
          </a:lstStyle>
          <a:p>
            <a:pPr algn="ctr" defTabSz="914400">
              <a:spcBef>
                <a:spcPct val="30000"/>
              </a:spcBef>
              <a:buNone/>
            </a:pPr>
            <a:r>
              <a:rPr lang="en-US" altLang="zh-CN" sz="44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LDA</a:t>
            </a:r>
            <a:r>
              <a:rPr lang="zh-CN" altLang="en-US" sz="44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主题模型</a:t>
            </a:r>
            <a:endParaRPr lang="en-US" altLang="zh-CN" sz="44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914400"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陈园园</a:t>
            </a:r>
            <a:endParaRPr lang="en-US" altLang="zh-CN" sz="2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914400"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2018.11.7</a:t>
            </a:r>
            <a:endParaRPr lang="en-US" altLang="zh-CN" sz="2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914400">
              <a:spcBef>
                <a:spcPct val="30000"/>
              </a:spcBef>
              <a:buFont typeface="Arial" panose="020B0604020202020204" pitchFamily="34" charset="0"/>
              <a:buNone/>
            </a:pPr>
            <a:endParaRPr lang="en-US" altLang="zh-CN" sz="2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kumimoji="1" lang="zh-CN" altLang="en-US" dirty="0" smtClean="0">
                <a:sym typeface="+mn-ea"/>
              </a:rPr>
            </a:br>
            <a:r>
              <a:rPr kumimoji="1" lang="zh-CN" altLang="en-US" sz="2800" dirty="0" smtClean="0">
                <a:sym typeface="+mn-ea"/>
              </a:rPr>
              <a:t>Unigram Model</a:t>
            </a:r>
            <a:br>
              <a:rPr kumimoji="1" lang="zh-CN" altLang="en-US" dirty="0" smtClean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kumimoji="1" lang="zh-CN" altLang="en-US" dirty="0">
                <a:sym typeface="+mn-ea"/>
              </a:rPr>
              <a:t>缺陷：</a:t>
            </a:r>
            <a:endParaRPr kumimoji="1" lang="zh-CN" altLang="en-US" dirty="0">
              <a:sym typeface="+mn-ea"/>
            </a:endParaRPr>
          </a:p>
          <a:p>
            <a:pPr marL="0" indent="0">
              <a:buNone/>
            </a:pPr>
            <a:r>
              <a:rPr kumimoji="1" lang="en-US" altLang="zh-CN" dirty="0">
                <a:sym typeface="+mn-ea"/>
              </a:rPr>
              <a:t>1.</a:t>
            </a:r>
            <a:r>
              <a:rPr kumimoji="1" lang="zh-CN" altLang="en-US" dirty="0">
                <a:sym typeface="+mn-ea"/>
              </a:rPr>
              <a:t>以上的Unigram Mode是一个很简单的词袋模型，</a:t>
            </a:r>
            <a:endParaRPr kumimoji="1" lang="zh-CN" altLang="en-US" dirty="0">
              <a:sym typeface="+mn-ea"/>
            </a:endParaRPr>
          </a:p>
          <a:p>
            <a:pPr marL="0" indent="0">
              <a:buNone/>
            </a:pPr>
            <a:r>
              <a:rPr kumimoji="1" lang="en-US" altLang="zh-CN" dirty="0">
                <a:sym typeface="+mn-ea"/>
              </a:rPr>
              <a:t>2.</a:t>
            </a:r>
            <a:r>
              <a:rPr kumimoji="1" lang="zh-CN" altLang="en-US" dirty="0">
                <a:sym typeface="+mn-ea"/>
              </a:rPr>
              <a:t>生成一篇文档的过程直接转换为是单词的组合而成。</a:t>
            </a:r>
            <a:endParaRPr kumimoji="1" lang="zh-CN" altLang="en-US" dirty="0">
              <a:sym typeface="+mn-ea"/>
            </a:endParaRPr>
          </a:p>
          <a:p>
            <a:pPr marL="0" indent="0">
              <a:buNone/>
            </a:pPr>
            <a:endParaRPr kumimoji="1" lang="zh-CN" altLang="en-US" dirty="0">
              <a:sym typeface="+mn-ea"/>
            </a:endParaRPr>
          </a:p>
          <a:p>
            <a:pPr marL="0" indent="0">
              <a:buNone/>
            </a:pPr>
            <a:r>
              <a:rPr kumimoji="1" lang="zh-CN" altLang="en-US" dirty="0">
                <a:sym typeface="+mn-ea"/>
              </a:rPr>
              <a:t>而我们实际的文档形成过程往往是先确定一个主题，在这个主题去生成一个和这个主题相关的词</a:t>
            </a:r>
            <a:endParaRPr kumimoji="1" lang="zh-CN" altLang="en-US" dirty="0">
              <a:sym typeface="+mn-ea"/>
            </a:endParaRP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dirty="0"/>
              <a:t>PLSA Topic Model</a:t>
            </a:r>
            <a:endParaRPr kumimoji="1" lang="en-US" altLang="zh-CN" sz="3200" dirty="0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179705" y="1104900"/>
            <a:ext cx="8785225" cy="5060950"/>
          </a:xfrm>
        </p:spPr>
        <p:txBody>
          <a:bodyPr/>
          <a:p>
            <a:pPr marL="0" indent="0">
              <a:buNone/>
            </a:pPr>
            <a:r>
              <a:rPr lang="zh-CN" altLang="en-US" sz="2400"/>
              <a:t>实际中一篇文档可能有多个主题。</a:t>
            </a:r>
            <a:r>
              <a:rPr lang="en-US" altLang="zh-CN" sz="2400"/>
              <a:t>PLSA</a:t>
            </a:r>
            <a:r>
              <a:rPr lang="zh-CN" altLang="en-US" sz="2400"/>
              <a:t>就可以用来描述这种情况。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假设一共有K个可选的主题，有V个可选的词。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有两种类型的</a:t>
            </a:r>
            <a:r>
              <a:rPr lang="zh-CN" altLang="en-US" sz="2400">
                <a:sym typeface="+mn-ea"/>
              </a:rPr>
              <a:t>骰子：文档</a:t>
            </a:r>
            <a:r>
              <a:rPr lang="en-US" altLang="zh-CN" sz="2400">
                <a:sym typeface="+mn-ea"/>
              </a:rPr>
              <a:t>-</a:t>
            </a:r>
            <a:r>
              <a:rPr lang="zh-CN" altLang="en-US" sz="2400">
                <a:sym typeface="+mn-ea"/>
              </a:rPr>
              <a:t>主题骰子，主题</a:t>
            </a:r>
            <a:r>
              <a:rPr lang="en-US" altLang="zh-CN" sz="2400">
                <a:sym typeface="+mn-ea"/>
              </a:rPr>
              <a:t>-</a:t>
            </a:r>
            <a:r>
              <a:rPr lang="zh-CN" altLang="en-US" sz="2400">
                <a:sym typeface="+mn-ea"/>
              </a:rPr>
              <a:t>词骰子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endParaRPr lang="zh-CN" altLang="en-US" sz="240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2195" y="3982720"/>
            <a:ext cx="4241800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kumimoji="1" lang="en-US" altLang="zh-CN" sz="3200" dirty="0">
                <a:sym typeface="+mn-ea"/>
              </a:rPr>
            </a:br>
            <a:r>
              <a:rPr kumimoji="1" lang="en-US" altLang="zh-CN" sz="3200" dirty="0">
                <a:sym typeface="+mn-ea"/>
              </a:rPr>
              <a:t>PLSA Topic Model</a:t>
            </a:r>
            <a:br>
              <a:rPr kumimoji="1" lang="en-US" altLang="zh-CN" sz="3200" dirty="0"/>
            </a:br>
            <a:endParaRPr kumimoji="1" lang="en-US" altLang="zh-CN" sz="3200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178753" y="1103948"/>
            <a:ext cx="8785225" cy="4897437"/>
          </a:xfrm>
        </p:spPr>
        <p:txBody>
          <a:bodyPr/>
          <a:p>
            <a:pPr marL="0" indent="0">
              <a:buNone/>
            </a:pPr>
            <a:r>
              <a:rPr lang="zh-CN" altLang="en-US" sz="2400">
                <a:sym typeface="+mn-ea"/>
              </a:rPr>
              <a:t>具体流程：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1. 现有两种类型的骰子，一种是doc-topic骰子，每个doc-topic骰子有K个面，每个面一个topic的编号；一种是topic-word骰子，每个topic-word骰子有V个面，每个面对应一个词</a:t>
            </a:r>
            <a:endParaRPr lang="zh-CN" altLang="en-US" sz="2400"/>
          </a:p>
          <a:p>
            <a:pPr marL="0" indent="0">
              <a:buNone/>
            </a:pP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2. 现有K个topic-word骰子，每个骰子有一个编号，编号从1到K</a:t>
            </a:r>
            <a:endParaRPr lang="zh-CN" altLang="en-US" sz="2400"/>
          </a:p>
          <a:p>
            <a:pPr marL="0" indent="0">
              <a:buNone/>
            </a:pP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3. 生成每篇文档之前，先为这篇文章制造一个特定的doc-topic骰子，重复如下过程生成文档中的词：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3.1 投掷这个doc-topic骰子，得到一个topic编号z；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3.2 选择K个topic-word骰子中编号为z的那个，投掷这个骰子，得到一个词</a:t>
            </a:r>
            <a:endParaRPr lang="zh-CN" altLang="en-US" sz="2400"/>
          </a:p>
          <a:p>
            <a:pPr marL="0" indent="0"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dirty="0">
                <a:sym typeface="+mn-ea"/>
              </a:rPr>
              <a:t>PLSA Topic Model</a:t>
            </a:r>
            <a:endParaRPr kumimoji="1" lang="en-US" altLang="zh-CN" sz="3200"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0650" y="1130300"/>
            <a:ext cx="6362700" cy="4597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PLSA</a:t>
            </a:r>
            <a:r>
              <a:rPr lang="zh-CN" altLang="en-US" sz="3200" dirty="0" smtClean="0"/>
              <a:t>公式化</a:t>
            </a:r>
            <a:endParaRPr lang="zh-CN" altLang="en-US" sz="32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070" y="1104265"/>
            <a:ext cx="8785225" cy="54451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采用词袋模型，文档和文档之间是独立可交换的，同一个文档内的词也是独立可交换的。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符号含义：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K 个topic-word 骰子，记为：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包含M篇文档的语料：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dm</a:t>
            </a:r>
            <a:r>
              <a:rPr lang="zh-CN" altLang="en-US" sz="2400" dirty="0"/>
              <a:t>代表一篇文档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每篇文档都会有一个doc-topic骰子：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zh-CN" altLang="en-US" dirty="0"/>
              <a:t>P(词 | 文档)=P（词 | 主题）P（主题 | 文档）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词→主题→文档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4490" y="2851150"/>
            <a:ext cx="1371600" cy="393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650" y="3244850"/>
            <a:ext cx="1879600" cy="368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885" y="4067810"/>
            <a:ext cx="406400" cy="40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PLSA</a:t>
            </a:r>
            <a:r>
              <a:rPr lang="zh-CN" altLang="en-US" sz="3200" dirty="0"/>
              <a:t>公式化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753" y="1069658"/>
            <a:ext cx="8785225" cy="48974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第</a:t>
            </a:r>
            <a:r>
              <a:rPr lang="en-US" altLang="zh-CN" sz="2400" dirty="0"/>
              <a:t>m</a:t>
            </a:r>
            <a:r>
              <a:rPr lang="zh-CN" altLang="en-US" sz="2400" dirty="0"/>
              <a:t>篇文档中每个词</a:t>
            </a:r>
            <a:r>
              <a:rPr lang="en-US" altLang="zh-CN" sz="2400" dirty="0"/>
              <a:t>w</a:t>
            </a:r>
            <a:r>
              <a:rPr lang="zh-CN" altLang="en-US" sz="2400" dirty="0"/>
              <a:t>生成的概率：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一篇文档的生成概率为: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5550" y="1842135"/>
            <a:ext cx="4152900" cy="647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065" y="3661410"/>
            <a:ext cx="4546600" cy="660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PLSA</a:t>
            </a:r>
            <a:r>
              <a:rPr lang="zh-CN" altLang="en-US" sz="3200"/>
              <a:t>求解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070" y="1104265"/>
            <a:ext cx="8785225" cy="5060950"/>
          </a:xfrm>
        </p:spPr>
        <p:txBody>
          <a:bodyPr/>
          <a:p>
            <a:pPr marL="0" indent="0">
              <a:buNone/>
            </a:pPr>
            <a:r>
              <a:rPr lang="zh-CN" altLang="en-US" sz="2400">
                <a:sym typeface="+mn-ea"/>
              </a:rPr>
              <a:t>根据文档反推其主题分布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利用看到的文档推断其隐藏的主题（分布）的过程（其实也就是产生文档的逆过程），便是主题建模的目的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自动地发现文档集中的主题（分布）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（图中被涂色的d（文档）、w（一个词）表示可观测变量，未被涂色的z（主题）表示未知的隐变量，N表示一篇文档中总共N个单词，M表示M篇文档），方框表示可重复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7645" y="4641215"/>
            <a:ext cx="3352800" cy="1244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PLSA</a:t>
            </a:r>
            <a:r>
              <a:rPr lang="zh-CN" altLang="en-US" sz="3200"/>
              <a:t>求解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400"/>
              <a:t>文档d和词w是我们得到的样本，对于任意一篇文档，其是已知的。从而可以根据大量已知的文档-词项信息，训练出文档-主题和主题-词项。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文档中每个词的生成概率为：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0200" y="2381250"/>
            <a:ext cx="3200400" cy="698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4048125"/>
            <a:ext cx="3403600" cy="9017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EM算法估计pLSA的两未知参数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400"/>
              <a:t>由于      可事先计算求出，而                                  未知，所以就是我们要估计的参数（值），最大化这个θ。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从矩阵的角度来描述待估计的两个未知变量          和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用   表示词表  在主题 </a:t>
            </a:r>
            <a:r>
              <a:rPr lang="en-US" altLang="zh-CN" sz="2400"/>
              <a:t>Z</a:t>
            </a:r>
            <a:r>
              <a:rPr lang="en-US" altLang="zh-CN" sz="2400" baseline="-25000"/>
              <a:t>k</a:t>
            </a:r>
            <a:r>
              <a:rPr lang="zh-CN" altLang="en-US" sz="2400"/>
              <a:t>上的一个多项分布，则可以表示成一个向量，每个元素    表示词    项出现在主题 </a:t>
            </a:r>
            <a:r>
              <a:rPr lang="en-US" altLang="zh-CN" sz="2400">
                <a:sym typeface="+mn-ea"/>
              </a:rPr>
              <a:t>Z</a:t>
            </a:r>
            <a:r>
              <a:rPr lang="en-US" altLang="zh-CN" sz="2400" baseline="-25000">
                <a:sym typeface="+mn-ea"/>
              </a:rPr>
              <a:t>k</a:t>
            </a:r>
            <a:r>
              <a:rPr lang="zh-CN" altLang="en-US" sz="2400"/>
              <a:t> 中的概率，即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用   表示所有主题</a:t>
            </a:r>
            <a:r>
              <a:rPr lang="en-US" altLang="zh-CN" sz="2400">
                <a:sym typeface="+mn-ea"/>
              </a:rPr>
              <a:t>Z</a:t>
            </a:r>
            <a:r>
              <a:rPr lang="zh-CN" altLang="en-US" sz="2400">
                <a:sym typeface="+mn-ea"/>
              </a:rPr>
              <a:t>在文档 </a:t>
            </a:r>
            <a:r>
              <a:rPr lang="en-US" altLang="zh-CN" sz="2400">
                <a:sym typeface="+mn-ea"/>
              </a:rPr>
              <a:t>d</a:t>
            </a:r>
            <a:r>
              <a:rPr lang="en-US" altLang="zh-CN" sz="2400" baseline="-25000">
                <a:sym typeface="+mn-ea"/>
              </a:rPr>
              <a:t>i</a:t>
            </a:r>
            <a:r>
              <a:rPr lang="zh-CN" altLang="en-US" sz="2400">
                <a:sym typeface="+mn-ea"/>
              </a:rPr>
              <a:t>上的一个多项分布，则  可以表示成一个向量，每个元素    表示主题</a:t>
            </a:r>
            <a:r>
              <a:rPr lang="en-US" altLang="zh-CN" sz="2400">
                <a:sym typeface="+mn-ea"/>
              </a:rPr>
              <a:t>Z</a:t>
            </a:r>
            <a:r>
              <a:rPr lang="zh-CN" altLang="en-US" sz="2400">
                <a:sym typeface="+mn-ea"/>
              </a:rPr>
              <a:t>出现在文档</a:t>
            </a:r>
            <a:r>
              <a:rPr lang="en-US" altLang="zh-CN" sz="2400">
                <a:sym typeface="+mn-ea"/>
              </a:rPr>
              <a:t>d</a:t>
            </a:r>
            <a:r>
              <a:rPr lang="en-US" altLang="zh-CN" sz="2400" baseline="-25000">
                <a:sym typeface="+mn-ea"/>
              </a:rPr>
              <a:t>i</a:t>
            </a:r>
            <a:r>
              <a:rPr lang="zh-CN" altLang="en-US" sz="2400">
                <a:sym typeface="+mn-ea"/>
              </a:rPr>
              <a:t>中的概率，即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9565" y="3865245"/>
            <a:ext cx="2730500" cy="495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565" y="5278755"/>
            <a:ext cx="2641600" cy="469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110" y="1375410"/>
            <a:ext cx="2362200" cy="254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285" y="1388110"/>
            <a:ext cx="482600" cy="228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5995" y="2635885"/>
            <a:ext cx="762000" cy="241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4870" y="2661285"/>
            <a:ext cx="711200" cy="215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535" y="3066415"/>
            <a:ext cx="203200" cy="228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6605" y="3091815"/>
            <a:ext cx="139700" cy="2032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71090" y="3449955"/>
            <a:ext cx="317500" cy="2413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90620" y="3526155"/>
            <a:ext cx="228600" cy="1651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7535" y="4466590"/>
            <a:ext cx="139700" cy="1905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22160" y="4466590"/>
            <a:ext cx="165100" cy="2032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23235" y="4850130"/>
            <a:ext cx="279400" cy="203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PLSA</a:t>
            </a:r>
            <a:r>
              <a:rPr lang="zh-CN" altLang="en-US"/>
              <a:t>求解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400"/>
              <a:t>巧妙的把和转换成了两个矩阵。换言之，最终我们要求解的参数是这两个矩阵：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由于词和词之间是相互独立的，所以整篇文档N个词的分布为：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 sz="2400"/>
              <a:t>由于文档和文档之间也是相互独立的，所以整个语料库中词的分布为（整个语料库M篇文档，每篇文档N个词）：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  表示词项    在文档</a:t>
            </a:r>
            <a:r>
              <a:rPr lang="en-US" altLang="zh-CN" sz="2400"/>
              <a:t>d</a:t>
            </a:r>
            <a:r>
              <a:rPr lang="en-US" altLang="zh-CN" sz="2400" baseline="-25000"/>
              <a:t>i</a:t>
            </a:r>
            <a:r>
              <a:rPr lang="zh-CN" altLang="en-US" sz="2400"/>
              <a:t>中的词频，表示文档di中词的总数，显然有。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6565" y="2132330"/>
            <a:ext cx="2387600" cy="241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165" y="2639060"/>
            <a:ext cx="2184400" cy="228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565" y="3515360"/>
            <a:ext cx="2984500" cy="711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5115" y="4970780"/>
            <a:ext cx="3327400" cy="711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705" y="5937250"/>
            <a:ext cx="749300" cy="228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0440" y="6000750"/>
            <a:ext cx="228600" cy="165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990" y="-109784"/>
            <a:ext cx="8229600" cy="1143000"/>
          </a:xfrm>
        </p:spPr>
        <p:txBody>
          <a:bodyPr/>
          <a:lstStyle/>
          <a:p>
            <a:r>
              <a:rPr lang="zh-CN" altLang="en-US" sz="3200" dirty="0" smtClean="0"/>
              <a:t>提纲</a:t>
            </a:r>
            <a:endParaRPr lang="zh-CN" altLang="en-US" sz="3200" dirty="0"/>
          </a:p>
        </p:txBody>
      </p:sp>
      <p:sp>
        <p:nvSpPr>
          <p:cNvPr id="3" name="圆角矩形 2"/>
          <p:cNvSpPr/>
          <p:nvPr/>
        </p:nvSpPr>
        <p:spPr bwMode="auto">
          <a:xfrm>
            <a:off x="86497" y="1003193"/>
            <a:ext cx="8958650" cy="5292000"/>
          </a:xfrm>
          <a:prstGeom prst="roundRect">
            <a:avLst>
              <a:gd name="adj" fmla="val 1739"/>
            </a:avLst>
          </a:pr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lumMod val="50000"/>
                <a:alpha val="40000"/>
              </a:schemeClr>
            </a:glow>
            <a:prstShdw prst="shdw17" dist="17961" dir="2700000">
              <a:schemeClr val="accent1">
                <a:lumMod val="40000"/>
                <a:lumOff val="60000"/>
                <a:alpha val="50000"/>
              </a:schemeClr>
            </a:prstShdw>
            <a:reflection blurRad="139700" stA="98000" endPos="13000" dist="190500" dir="5400000" sy="-100000" algn="bl" rotWithShape="0"/>
          </a:effectLst>
          <a:scene3d>
            <a:camera prst="orthographicFront"/>
            <a:lightRig rig="freezing" dir="t"/>
          </a:scene3d>
          <a:sp3d prstMaterial="plastic">
            <a:bevelT prst="relaxedInset"/>
            <a:bevelB w="101600" prst="riblet"/>
          </a:sp3d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FF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990" y="1324947"/>
            <a:ext cx="7375672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1.LDA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作用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	2.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统计文档建模的目的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	3.</a:t>
            </a:r>
            <a:r>
              <a:rPr kumimoji="1" lang="zh-CN" altLang="en-US" sz="2400" dirty="0" smtClean="0">
                <a:sym typeface="+mn-ea"/>
              </a:rPr>
              <a:t>Unigram Model</a:t>
            </a:r>
            <a:endParaRPr kumimoji="1" lang="zh-CN" altLang="en-US" sz="2400" dirty="0" smtClean="0"/>
          </a:p>
          <a:p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	4.</a:t>
            </a:r>
            <a:r>
              <a:rPr kumimoji="1" lang="en-US" altLang="zh-CN" sz="2400" dirty="0">
                <a:sym typeface="+mn-ea"/>
              </a:rPr>
              <a:t>PLSA 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	5.LDA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PLSA</a:t>
            </a:r>
            <a:r>
              <a:rPr lang="zh-CN" altLang="en-US"/>
              <a:t>求解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 </a:t>
            </a:r>
            <a:r>
              <a:rPr lang="zh-CN" altLang="en-US" sz="2400"/>
              <a:t>从而得到整个语料库的词分布的对数似然函数（下述公式中有个小错误，正确的应该是：N为M，M为N）：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我们需要最大化上述这个对数似然函数来求解参数和。对于这种含有隐变量的最大似然估计，可以使用EM算法。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9535" y="2190750"/>
            <a:ext cx="64262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LDA</a:t>
            </a:r>
            <a:endParaRPr lang="en-US" altLang="zh-CN" sz="3200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179705" y="1001395"/>
            <a:ext cx="8785225" cy="5164455"/>
          </a:xfrm>
        </p:spPr>
        <p:txBody>
          <a:bodyPr/>
          <a:p>
            <a:pPr marL="0" indent="0">
              <a:buNone/>
            </a:pPr>
            <a:r>
              <a:rPr lang="zh-CN" altLang="en-US" sz="2400"/>
              <a:t>在PLSA中，生成文档的方式如下：</a:t>
            </a:r>
            <a:endParaRPr lang="zh-CN" altLang="en-US"/>
          </a:p>
          <a:p>
            <a:pPr marL="0" indent="0">
              <a:buNone/>
            </a:pPr>
            <a:r>
              <a:rPr lang="zh-CN" altLang="en-US" sz="2400"/>
              <a:t>1. 按照概率p(di)选择一篇文档di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2. 根据选择的文档di，</a:t>
            </a:r>
            <a:r>
              <a:rPr lang="zh-CN" altLang="en-US" sz="2400">
                <a:sym typeface="+mn-ea"/>
              </a:rPr>
              <a:t>确定文章的主题分布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en-US" altLang="zh-CN" sz="2400"/>
              <a:t>3.</a:t>
            </a:r>
            <a:r>
              <a:rPr lang="zh-CN" altLang="en-US" sz="2400"/>
              <a:t>从主题分布中按照概率</a:t>
            </a:r>
            <a:r>
              <a:rPr lang="en-US" altLang="zh-CN" sz="2400">
                <a:sym typeface="+mn-ea"/>
              </a:rPr>
              <a:t>p(zk|di)</a:t>
            </a:r>
            <a:r>
              <a:rPr lang="zh-CN" altLang="en-US" sz="2400"/>
              <a:t>选择一个隐含的主题类别</a:t>
            </a:r>
            <a:r>
              <a:rPr lang="en-US" altLang="zh-CN" sz="2400"/>
              <a:t>zk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4</a:t>
            </a:r>
            <a:r>
              <a:rPr lang="zh-CN" altLang="en-US" sz="2400"/>
              <a:t>. 根据选择的主题</a:t>
            </a:r>
            <a:r>
              <a:rPr lang="en-US" altLang="zh-CN" sz="2400">
                <a:sym typeface="+mn-ea"/>
              </a:rPr>
              <a:t>zk</a:t>
            </a:r>
            <a:r>
              <a:rPr lang="zh-CN" altLang="en-US" sz="2400"/>
              <a:t>, </a:t>
            </a:r>
            <a:r>
              <a:rPr lang="zh-CN" altLang="en-US" sz="2400">
                <a:sym typeface="+mn-ea"/>
              </a:rPr>
              <a:t>确定主题下的词分布</a:t>
            </a:r>
            <a:r>
              <a:rPr lang="en-US" altLang="zh-CN" sz="2400">
                <a:sym typeface="+mn-ea"/>
              </a:rPr>
              <a:t>.</a:t>
            </a:r>
            <a:r>
              <a:rPr lang="zh-CN" altLang="en-US" sz="2400"/>
              <a:t>从词分布中按照概率p(</a:t>
            </a:r>
            <a:r>
              <a:rPr lang="en-US" altLang="zh-CN" sz="2400"/>
              <a:t>wj|zk</a:t>
            </a:r>
            <a:r>
              <a:rPr lang="zh-CN" altLang="en-US" sz="2400"/>
              <a:t>)选择一个词</a:t>
            </a:r>
            <a:r>
              <a:rPr lang="en-US" altLang="zh-CN" sz="2400"/>
              <a:t>wj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LDA 在 PLSA 的基础上，为主题分布和词分布分别加了两个 </a:t>
            </a:r>
            <a:r>
              <a:rPr lang="zh-CN" altLang="en-US"/>
              <a:t>Dirichlet 先验。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dirty="0"/>
              <a:t>LDA</a:t>
            </a:r>
            <a:endParaRPr kumimoji="1" lang="en-US" altLang="zh-CN" sz="3200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87295" y="2397760"/>
            <a:ext cx="5993130" cy="42557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6535" y="901700"/>
            <a:ext cx="86131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 sz="2400" b="1">
                <a:latin typeface="Microsoft Sans Serif" panose="020B0604020202020204" charset="0"/>
                <a:sym typeface="+mn-ea"/>
              </a:rPr>
              <a:t>文档词过程：</a:t>
            </a:r>
            <a:endParaRPr lang="zh-CN" altLang="en-US" sz="2400" b="1">
              <a:latin typeface="Microsoft Sans Serif" panose="020B0604020202020204" charset="0"/>
            </a:endParaRPr>
          </a:p>
          <a:p>
            <a:pPr marL="0" indent="0">
              <a:buNone/>
            </a:pPr>
            <a:r>
              <a:rPr lang="zh-CN" altLang="en-US" sz="2400" b="1">
                <a:latin typeface="Microsoft Sans Serif" panose="020B0604020202020204" charset="0"/>
                <a:sym typeface="+mn-ea"/>
              </a:rPr>
              <a:t>在PLSA中，选主题和选词都是两个随机的过程，先从主题分布{教育：0.5，经济：0.3，交通：0.2}中抽取出主题：教育，然后从该主题对应的词分布{大学：0.5，老师：0.3，课程：0.2}中抽取出词：大学。</a:t>
            </a:r>
            <a:endParaRPr lang="en-US" altLang="zh-CN" sz="2400" b="1">
              <a:latin typeface="Microsoft Sans Serif" panose="020B0604020202020204" charset="0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LDA</a:t>
            </a:r>
            <a:endParaRPr lang="en-US" altLang="zh-CN" sz="3200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179705" y="1005840"/>
            <a:ext cx="8785225" cy="5513705"/>
          </a:xfrm>
        </p:spPr>
        <p:txBody>
          <a:bodyPr/>
          <a:p>
            <a:pPr marL="0" indent="0">
              <a:buNone/>
            </a:pPr>
            <a:r>
              <a:rPr lang="zh-CN" altLang="en-US" sz="2400"/>
              <a:t>PLSA中，主题分布和词分布是唯一确定的，能明确的指出主题分布可能就是{教育：0.5，经济：0.3，交通：0.2}，词分布可能就是{大学：0.5，老师：0.3，课程：0.2}。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但在LDA中，主题分布和词分布不再唯一确定不变，即无法确切给出。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例如主题分布可能是{教育：0.5，经济：0.3，交通：0.2}，也可能是{教育：0.6，经济：0.2，交通：0.2}，到底是哪个不确定（即不知道），因为它是随机的可变化的。但再怎么变化，也依然服从一定的分布。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主题分布跟词分布由Dirichlet先验随机确定。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（为什取</a:t>
            </a:r>
            <a:r>
              <a:rPr lang="zh-CN" altLang="en-US" sz="2400">
                <a:sym typeface="+mn-ea"/>
              </a:rPr>
              <a:t>Dirichlet先验</a:t>
            </a:r>
            <a:r>
              <a:rPr lang="zh-CN" altLang="en-US" sz="2400">
                <a:sym typeface="+mn-ea"/>
              </a:rPr>
              <a:t>）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是因为多项分布和</a:t>
            </a:r>
            <a:r>
              <a:rPr lang="zh-CN" altLang="en-US" sz="2400">
                <a:sym typeface="+mn-ea"/>
              </a:rPr>
              <a:t>Dirichlet分布是共轭先验分布，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便于后面求解计算。</a:t>
            </a:r>
            <a:endParaRPr lang="zh-CN" altLang="en-US" sz="24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LDA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400"/>
              <a:t>多项分布的概率密度：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Dirichlet分布的的密度函数形式：</a:t>
            </a:r>
            <a:endParaRPr lang="zh-CN" altLang="en-US" sz="2400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0985" y="1858010"/>
            <a:ext cx="60833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4189730"/>
            <a:ext cx="5207000" cy="1854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dirty="0" smtClean="0"/>
              <a:t>LDA</a:t>
            </a:r>
            <a:endParaRPr kumimoji="1" lang="en-US" altLang="zh-CN" sz="3200" dirty="0" smtClean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4835" y="1104265"/>
            <a:ext cx="4508500" cy="2032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565" y="3228975"/>
            <a:ext cx="887285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Microsoft Sans Serif" panose="020B0604020202020204" charset="0"/>
              </a:rPr>
              <a:t>给定一篇文档d，现在有多个主题z1、z2、z3，它们的主题分布{ P(zi|d), i = 1,2,3 }可能是{0.4,0.5,0.1}，也可能是{0.2,0.2,0.6}，即这些主题被d选中的概率都不再认为是确定的值，可能是P(z1|d) = 0.4、P(z2|d) = 0.5、P(z3|d) = 0.1，也有可能是P(z1|d) = 0.2、P(z2|d) = 0.2、P(z3|d) = 0.6等等，</a:t>
            </a:r>
            <a:r>
              <a:rPr lang="zh-CN" altLang="en-US" sz="2400" b="1">
                <a:solidFill>
                  <a:srgbClr val="FF0000"/>
                </a:solidFill>
                <a:latin typeface="Microsoft Sans Serif" panose="020B0604020202020204" charset="0"/>
              </a:rPr>
              <a:t>而主题分布到底是哪个取值集合我们不确定（为什么？这就是贝叶斯派的核心思想，把未知参数当作是随机变量，不再认为是某一个确定的值），但其先验分布是dirichlet 分布，所以可以从无穷多个主题分布中按照dirichlet 先验随机抽取出某个主题分布出来。</a:t>
            </a:r>
            <a:endParaRPr lang="zh-CN" altLang="en-US" sz="2400" b="1">
              <a:solidFill>
                <a:srgbClr val="FF0000"/>
              </a:solidFill>
              <a:latin typeface="Microsoft Sans Serif" panose="020B060402020202020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dirty="0"/>
              <a:t>LDA</a:t>
            </a:r>
            <a:endParaRPr kumimoji="1" lang="en-US" altLang="zh-CN" sz="3200" dirty="0"/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90090" y="881380"/>
            <a:ext cx="4879340" cy="18135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520" y="2974340"/>
            <a:ext cx="3616325" cy="347408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dirty="0"/>
              <a:t>LDA</a:t>
            </a:r>
            <a:endParaRPr kumimoji="1" lang="en-US" altLang="zh-CN" sz="3200" dirty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8715" y="781685"/>
            <a:ext cx="6578600" cy="3949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915" y="5095240"/>
            <a:ext cx="6172200" cy="11811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5430" y="4921250"/>
            <a:ext cx="4874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</a:t>
            </a:r>
            <a:r>
              <a:rPr lang="zh-CN" altLang="en-US" sz="2400"/>
              <a:t> 从上图可知LDA的联合概率为：</a:t>
            </a:r>
            <a:endParaRPr lang="zh-CN" altLang="en-US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LDA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2544"/>
            <a:ext cx="9144000" cy="3055920"/>
          </a:xfrm>
          <a:prstGeom prst="rect">
            <a:avLst/>
          </a:prstGeom>
        </p:spPr>
      </p:pic>
      <p:sp>
        <p:nvSpPr>
          <p:cNvPr id="8" name="Freeform 76"/>
          <p:cNvSpPr/>
          <p:nvPr/>
        </p:nvSpPr>
        <p:spPr bwMode="gray">
          <a:xfrm rot="21175831">
            <a:off x="206154" y="4653867"/>
            <a:ext cx="1180476" cy="1586377"/>
          </a:xfrm>
          <a:custGeom>
            <a:avLst/>
            <a:gdLst>
              <a:gd name="T0" fmla="*/ 756 w 2220"/>
              <a:gd name="T1" fmla="*/ 0 h 2878"/>
              <a:gd name="T2" fmla="*/ 568 w 2220"/>
              <a:gd name="T3" fmla="*/ 112 h 2878"/>
              <a:gd name="T4" fmla="*/ 464 w 2220"/>
              <a:gd name="T5" fmla="*/ 212 h 2878"/>
              <a:gd name="T6" fmla="*/ 300 w 2220"/>
              <a:gd name="T7" fmla="*/ 164 h 2878"/>
              <a:gd name="T8" fmla="*/ 180 w 2220"/>
              <a:gd name="T9" fmla="*/ 156 h 2878"/>
              <a:gd name="T10" fmla="*/ 16 w 2220"/>
              <a:gd name="T11" fmla="*/ 184 h 2878"/>
              <a:gd name="T12" fmla="*/ 68 w 2220"/>
              <a:gd name="T13" fmla="*/ 368 h 2878"/>
              <a:gd name="T14" fmla="*/ 224 w 2220"/>
              <a:gd name="T15" fmla="*/ 460 h 2878"/>
              <a:gd name="T16" fmla="*/ 272 w 2220"/>
              <a:gd name="T17" fmla="*/ 664 h 2878"/>
              <a:gd name="T18" fmla="*/ 248 w 2220"/>
              <a:gd name="T19" fmla="*/ 900 h 2878"/>
              <a:gd name="T20" fmla="*/ 180 w 2220"/>
              <a:gd name="T21" fmla="*/ 1072 h 2878"/>
              <a:gd name="T22" fmla="*/ 144 w 2220"/>
              <a:gd name="T23" fmla="*/ 1240 h 2878"/>
              <a:gd name="T24" fmla="*/ 236 w 2220"/>
              <a:gd name="T25" fmla="*/ 1476 h 2878"/>
              <a:gd name="T26" fmla="*/ 328 w 2220"/>
              <a:gd name="T27" fmla="*/ 1556 h 2878"/>
              <a:gd name="T28" fmla="*/ 436 w 2220"/>
              <a:gd name="T29" fmla="*/ 1772 h 2878"/>
              <a:gd name="T30" fmla="*/ 452 w 2220"/>
              <a:gd name="T31" fmla="*/ 1964 h 2878"/>
              <a:gd name="T32" fmla="*/ 384 w 2220"/>
              <a:gd name="T33" fmla="*/ 2196 h 2878"/>
              <a:gd name="T34" fmla="*/ 140 w 2220"/>
              <a:gd name="T35" fmla="*/ 2420 h 2878"/>
              <a:gd name="T36" fmla="*/ 64 w 2220"/>
              <a:gd name="T37" fmla="*/ 2572 h 2878"/>
              <a:gd name="T38" fmla="*/ 188 w 2220"/>
              <a:gd name="T39" fmla="*/ 2848 h 2878"/>
              <a:gd name="T40" fmla="*/ 360 w 2220"/>
              <a:gd name="T41" fmla="*/ 2556 h 2878"/>
              <a:gd name="T42" fmla="*/ 680 w 2220"/>
              <a:gd name="T43" fmla="*/ 2340 h 2878"/>
              <a:gd name="T44" fmla="*/ 744 w 2220"/>
              <a:gd name="T45" fmla="*/ 2076 h 2878"/>
              <a:gd name="T46" fmla="*/ 736 w 2220"/>
              <a:gd name="T47" fmla="*/ 1644 h 2878"/>
              <a:gd name="T48" fmla="*/ 756 w 2220"/>
              <a:gd name="T49" fmla="*/ 1412 h 2878"/>
              <a:gd name="T50" fmla="*/ 888 w 2220"/>
              <a:gd name="T51" fmla="*/ 1304 h 2878"/>
              <a:gd name="T52" fmla="*/ 1060 w 2220"/>
              <a:gd name="T53" fmla="*/ 1292 h 2878"/>
              <a:gd name="T54" fmla="*/ 1260 w 2220"/>
              <a:gd name="T55" fmla="*/ 1328 h 2878"/>
              <a:gd name="T56" fmla="*/ 1400 w 2220"/>
              <a:gd name="T57" fmla="*/ 1380 h 2878"/>
              <a:gd name="T58" fmla="*/ 1672 w 2220"/>
              <a:gd name="T59" fmla="*/ 1484 h 2878"/>
              <a:gd name="T60" fmla="*/ 1856 w 2220"/>
              <a:gd name="T61" fmla="*/ 1432 h 2878"/>
              <a:gd name="T62" fmla="*/ 1896 w 2220"/>
              <a:gd name="T63" fmla="*/ 1148 h 2878"/>
              <a:gd name="T64" fmla="*/ 2032 w 2220"/>
              <a:gd name="T65" fmla="*/ 832 h 2878"/>
              <a:gd name="T66" fmla="*/ 2220 w 2220"/>
              <a:gd name="T67" fmla="*/ 140 h 2878"/>
              <a:gd name="T68" fmla="*/ 1788 w 2220"/>
              <a:gd name="T69" fmla="*/ 108 h 2878"/>
              <a:gd name="T70" fmla="*/ 1724 w 2220"/>
              <a:gd name="T71" fmla="*/ 320 h 2878"/>
              <a:gd name="T72" fmla="*/ 1723 w 2220"/>
              <a:gd name="T73" fmla="*/ 351 h 2878"/>
              <a:gd name="T74" fmla="*/ 1620 w 2220"/>
              <a:gd name="T75" fmla="*/ 548 h 2878"/>
              <a:gd name="T76" fmla="*/ 1700 w 2220"/>
              <a:gd name="T77" fmla="*/ 780 h 2878"/>
              <a:gd name="T78" fmla="*/ 1632 w 2220"/>
              <a:gd name="T79" fmla="*/ 904 h 2878"/>
              <a:gd name="T80" fmla="*/ 1424 w 2220"/>
              <a:gd name="T81" fmla="*/ 952 h 2878"/>
              <a:gd name="T82" fmla="*/ 1216 w 2220"/>
              <a:gd name="T83" fmla="*/ 992 h 2878"/>
              <a:gd name="T84" fmla="*/ 992 w 2220"/>
              <a:gd name="T85" fmla="*/ 956 h 2878"/>
              <a:gd name="T86" fmla="*/ 876 w 2220"/>
              <a:gd name="T87" fmla="*/ 884 h 2878"/>
              <a:gd name="T88" fmla="*/ 928 w 2220"/>
              <a:gd name="T89" fmla="*/ 728 h 2878"/>
              <a:gd name="T90" fmla="*/ 1204 w 2220"/>
              <a:gd name="T91" fmla="*/ 740 h 2878"/>
              <a:gd name="T92" fmla="*/ 1468 w 2220"/>
              <a:gd name="T93" fmla="*/ 592 h 2878"/>
              <a:gd name="T94" fmla="*/ 1592 w 2220"/>
              <a:gd name="T95" fmla="*/ 520 h 2878"/>
              <a:gd name="T96" fmla="*/ 1612 w 2220"/>
              <a:gd name="T97" fmla="*/ 492 h 2878"/>
              <a:gd name="T98" fmla="*/ 1648 w 2220"/>
              <a:gd name="T99" fmla="*/ 376 h 2878"/>
              <a:gd name="T100" fmla="*/ 1584 w 2220"/>
              <a:gd name="T101" fmla="*/ 344 h 2878"/>
              <a:gd name="T102" fmla="*/ 1496 w 2220"/>
              <a:gd name="T103" fmla="*/ 424 h 2878"/>
              <a:gd name="T104" fmla="*/ 1392 w 2220"/>
              <a:gd name="T105" fmla="*/ 492 h 2878"/>
              <a:gd name="T106" fmla="*/ 1300 w 2220"/>
              <a:gd name="T107" fmla="*/ 540 h 2878"/>
              <a:gd name="T108" fmla="*/ 1148 w 2220"/>
              <a:gd name="T109" fmla="*/ 564 h 2878"/>
              <a:gd name="T110" fmla="*/ 1028 w 2220"/>
              <a:gd name="T111" fmla="*/ 500 h 2878"/>
              <a:gd name="T112" fmla="*/ 936 w 2220"/>
              <a:gd name="T113" fmla="*/ 388 h 2878"/>
              <a:gd name="T114" fmla="*/ 824 w 2220"/>
              <a:gd name="T115" fmla="*/ 344 h 2878"/>
              <a:gd name="T116" fmla="*/ 860 w 2220"/>
              <a:gd name="T117" fmla="*/ 212 h 2878"/>
              <a:gd name="T118" fmla="*/ 876 w 2220"/>
              <a:gd name="T119" fmla="*/ 96 h 2878"/>
              <a:gd name="T120" fmla="*/ 832 w 2220"/>
              <a:gd name="T121" fmla="*/ 20 h 2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220" h="2878">
                <a:moveTo>
                  <a:pt x="832" y="20"/>
                </a:moveTo>
                <a:lnTo>
                  <a:pt x="784" y="20"/>
                </a:lnTo>
                <a:lnTo>
                  <a:pt x="756" y="0"/>
                </a:lnTo>
                <a:lnTo>
                  <a:pt x="676" y="20"/>
                </a:lnTo>
                <a:lnTo>
                  <a:pt x="624" y="44"/>
                </a:lnTo>
                <a:lnTo>
                  <a:pt x="568" y="112"/>
                </a:lnTo>
                <a:lnTo>
                  <a:pt x="536" y="164"/>
                </a:lnTo>
                <a:lnTo>
                  <a:pt x="508" y="208"/>
                </a:lnTo>
                <a:lnTo>
                  <a:pt x="464" y="212"/>
                </a:lnTo>
                <a:lnTo>
                  <a:pt x="392" y="164"/>
                </a:lnTo>
                <a:lnTo>
                  <a:pt x="352" y="140"/>
                </a:lnTo>
                <a:lnTo>
                  <a:pt x="300" y="164"/>
                </a:lnTo>
                <a:lnTo>
                  <a:pt x="280" y="184"/>
                </a:lnTo>
                <a:lnTo>
                  <a:pt x="216" y="184"/>
                </a:lnTo>
                <a:lnTo>
                  <a:pt x="180" y="156"/>
                </a:lnTo>
                <a:lnTo>
                  <a:pt x="108" y="152"/>
                </a:lnTo>
                <a:lnTo>
                  <a:pt x="48" y="184"/>
                </a:lnTo>
                <a:lnTo>
                  <a:pt x="16" y="184"/>
                </a:lnTo>
                <a:lnTo>
                  <a:pt x="0" y="264"/>
                </a:lnTo>
                <a:lnTo>
                  <a:pt x="4" y="312"/>
                </a:lnTo>
                <a:lnTo>
                  <a:pt x="68" y="368"/>
                </a:lnTo>
                <a:lnTo>
                  <a:pt x="124" y="408"/>
                </a:lnTo>
                <a:lnTo>
                  <a:pt x="196" y="432"/>
                </a:lnTo>
                <a:lnTo>
                  <a:pt x="224" y="460"/>
                </a:lnTo>
                <a:lnTo>
                  <a:pt x="256" y="588"/>
                </a:lnTo>
                <a:lnTo>
                  <a:pt x="272" y="636"/>
                </a:lnTo>
                <a:lnTo>
                  <a:pt x="272" y="664"/>
                </a:lnTo>
                <a:lnTo>
                  <a:pt x="276" y="724"/>
                </a:lnTo>
                <a:lnTo>
                  <a:pt x="256" y="812"/>
                </a:lnTo>
                <a:lnTo>
                  <a:pt x="248" y="900"/>
                </a:lnTo>
                <a:lnTo>
                  <a:pt x="216" y="964"/>
                </a:lnTo>
                <a:lnTo>
                  <a:pt x="216" y="1012"/>
                </a:lnTo>
                <a:lnTo>
                  <a:pt x="180" y="1072"/>
                </a:lnTo>
                <a:lnTo>
                  <a:pt x="180" y="1100"/>
                </a:lnTo>
                <a:lnTo>
                  <a:pt x="132" y="1160"/>
                </a:lnTo>
                <a:lnTo>
                  <a:pt x="144" y="1240"/>
                </a:lnTo>
                <a:lnTo>
                  <a:pt x="156" y="1296"/>
                </a:lnTo>
                <a:lnTo>
                  <a:pt x="184" y="1372"/>
                </a:lnTo>
                <a:lnTo>
                  <a:pt x="236" y="1476"/>
                </a:lnTo>
                <a:lnTo>
                  <a:pt x="268" y="1500"/>
                </a:lnTo>
                <a:lnTo>
                  <a:pt x="292" y="1500"/>
                </a:lnTo>
                <a:lnTo>
                  <a:pt x="328" y="1556"/>
                </a:lnTo>
                <a:lnTo>
                  <a:pt x="404" y="1640"/>
                </a:lnTo>
                <a:lnTo>
                  <a:pt x="412" y="1716"/>
                </a:lnTo>
                <a:lnTo>
                  <a:pt x="436" y="1772"/>
                </a:lnTo>
                <a:lnTo>
                  <a:pt x="452" y="1796"/>
                </a:lnTo>
                <a:lnTo>
                  <a:pt x="460" y="1824"/>
                </a:lnTo>
                <a:lnTo>
                  <a:pt x="452" y="1964"/>
                </a:lnTo>
                <a:lnTo>
                  <a:pt x="452" y="2152"/>
                </a:lnTo>
                <a:lnTo>
                  <a:pt x="424" y="2196"/>
                </a:lnTo>
                <a:lnTo>
                  <a:pt x="384" y="2196"/>
                </a:lnTo>
                <a:lnTo>
                  <a:pt x="264" y="2276"/>
                </a:lnTo>
                <a:lnTo>
                  <a:pt x="116" y="2392"/>
                </a:lnTo>
                <a:lnTo>
                  <a:pt x="140" y="2420"/>
                </a:lnTo>
                <a:lnTo>
                  <a:pt x="76" y="2420"/>
                </a:lnTo>
                <a:lnTo>
                  <a:pt x="16" y="2472"/>
                </a:lnTo>
                <a:lnTo>
                  <a:pt x="64" y="2572"/>
                </a:lnTo>
                <a:lnTo>
                  <a:pt x="100" y="2708"/>
                </a:lnTo>
                <a:lnTo>
                  <a:pt x="136" y="2828"/>
                </a:lnTo>
                <a:cubicBezTo>
                  <a:pt x="151" y="2851"/>
                  <a:pt x="171" y="2878"/>
                  <a:pt x="188" y="2848"/>
                </a:cubicBezTo>
                <a:cubicBezTo>
                  <a:pt x="213" y="2839"/>
                  <a:pt x="221" y="2698"/>
                  <a:pt x="240" y="2648"/>
                </a:cubicBezTo>
                <a:cubicBezTo>
                  <a:pt x="259" y="2598"/>
                  <a:pt x="280" y="2563"/>
                  <a:pt x="300" y="2548"/>
                </a:cubicBezTo>
                <a:lnTo>
                  <a:pt x="360" y="2556"/>
                </a:lnTo>
                <a:lnTo>
                  <a:pt x="408" y="2484"/>
                </a:lnTo>
                <a:lnTo>
                  <a:pt x="524" y="2420"/>
                </a:lnTo>
                <a:lnTo>
                  <a:pt x="680" y="2340"/>
                </a:lnTo>
                <a:lnTo>
                  <a:pt x="736" y="2224"/>
                </a:lnTo>
                <a:lnTo>
                  <a:pt x="752" y="2144"/>
                </a:lnTo>
                <a:lnTo>
                  <a:pt x="744" y="2076"/>
                </a:lnTo>
                <a:lnTo>
                  <a:pt x="748" y="1972"/>
                </a:lnTo>
                <a:lnTo>
                  <a:pt x="756" y="1720"/>
                </a:lnTo>
                <a:lnTo>
                  <a:pt x="736" y="1644"/>
                </a:lnTo>
                <a:lnTo>
                  <a:pt x="728" y="1584"/>
                </a:lnTo>
                <a:lnTo>
                  <a:pt x="728" y="1500"/>
                </a:lnTo>
                <a:lnTo>
                  <a:pt x="756" y="1412"/>
                </a:lnTo>
                <a:lnTo>
                  <a:pt x="808" y="1412"/>
                </a:lnTo>
                <a:lnTo>
                  <a:pt x="844" y="1332"/>
                </a:lnTo>
                <a:lnTo>
                  <a:pt x="888" y="1304"/>
                </a:lnTo>
                <a:lnTo>
                  <a:pt x="940" y="1320"/>
                </a:lnTo>
                <a:lnTo>
                  <a:pt x="980" y="1308"/>
                </a:lnTo>
                <a:lnTo>
                  <a:pt x="1060" y="1292"/>
                </a:lnTo>
                <a:lnTo>
                  <a:pt x="1164" y="1312"/>
                </a:lnTo>
                <a:lnTo>
                  <a:pt x="1240" y="1304"/>
                </a:lnTo>
                <a:lnTo>
                  <a:pt x="1260" y="1328"/>
                </a:lnTo>
                <a:lnTo>
                  <a:pt x="1312" y="1332"/>
                </a:lnTo>
                <a:lnTo>
                  <a:pt x="1364" y="1360"/>
                </a:lnTo>
                <a:lnTo>
                  <a:pt x="1400" y="1380"/>
                </a:lnTo>
                <a:lnTo>
                  <a:pt x="1488" y="1384"/>
                </a:lnTo>
                <a:lnTo>
                  <a:pt x="1548" y="1460"/>
                </a:lnTo>
                <a:lnTo>
                  <a:pt x="1672" y="1484"/>
                </a:lnTo>
                <a:lnTo>
                  <a:pt x="1744" y="1500"/>
                </a:lnTo>
                <a:lnTo>
                  <a:pt x="1808" y="1488"/>
                </a:lnTo>
                <a:lnTo>
                  <a:pt x="1856" y="1432"/>
                </a:lnTo>
                <a:lnTo>
                  <a:pt x="1908" y="1304"/>
                </a:lnTo>
                <a:lnTo>
                  <a:pt x="1912" y="1228"/>
                </a:lnTo>
                <a:lnTo>
                  <a:pt x="1896" y="1148"/>
                </a:lnTo>
                <a:lnTo>
                  <a:pt x="1932" y="1028"/>
                </a:lnTo>
                <a:lnTo>
                  <a:pt x="1996" y="936"/>
                </a:lnTo>
                <a:lnTo>
                  <a:pt x="2032" y="832"/>
                </a:lnTo>
                <a:lnTo>
                  <a:pt x="2168" y="856"/>
                </a:lnTo>
                <a:lnTo>
                  <a:pt x="2196" y="860"/>
                </a:lnTo>
                <a:lnTo>
                  <a:pt x="2220" y="140"/>
                </a:lnTo>
                <a:lnTo>
                  <a:pt x="2144" y="132"/>
                </a:lnTo>
                <a:lnTo>
                  <a:pt x="1988" y="136"/>
                </a:lnTo>
                <a:lnTo>
                  <a:pt x="1788" y="108"/>
                </a:lnTo>
                <a:lnTo>
                  <a:pt x="1724" y="120"/>
                </a:lnTo>
                <a:lnTo>
                  <a:pt x="1712" y="188"/>
                </a:lnTo>
                <a:lnTo>
                  <a:pt x="1724" y="320"/>
                </a:lnTo>
                <a:lnTo>
                  <a:pt x="1652" y="340"/>
                </a:lnTo>
                <a:lnTo>
                  <a:pt x="1674" y="356"/>
                </a:lnTo>
                <a:lnTo>
                  <a:pt x="1723" y="351"/>
                </a:lnTo>
                <a:lnTo>
                  <a:pt x="1724" y="536"/>
                </a:lnTo>
                <a:lnTo>
                  <a:pt x="1660" y="536"/>
                </a:lnTo>
                <a:lnTo>
                  <a:pt x="1620" y="548"/>
                </a:lnTo>
                <a:lnTo>
                  <a:pt x="1712" y="584"/>
                </a:lnTo>
                <a:lnTo>
                  <a:pt x="1720" y="612"/>
                </a:lnTo>
                <a:lnTo>
                  <a:pt x="1700" y="780"/>
                </a:lnTo>
                <a:lnTo>
                  <a:pt x="1668" y="820"/>
                </a:lnTo>
                <a:lnTo>
                  <a:pt x="1664" y="868"/>
                </a:lnTo>
                <a:lnTo>
                  <a:pt x="1632" y="904"/>
                </a:lnTo>
                <a:lnTo>
                  <a:pt x="1564" y="900"/>
                </a:lnTo>
                <a:lnTo>
                  <a:pt x="1496" y="924"/>
                </a:lnTo>
                <a:lnTo>
                  <a:pt x="1424" y="952"/>
                </a:lnTo>
                <a:lnTo>
                  <a:pt x="1384" y="980"/>
                </a:lnTo>
                <a:lnTo>
                  <a:pt x="1368" y="1008"/>
                </a:lnTo>
                <a:lnTo>
                  <a:pt x="1216" y="992"/>
                </a:lnTo>
                <a:lnTo>
                  <a:pt x="1168" y="956"/>
                </a:lnTo>
                <a:lnTo>
                  <a:pt x="1088" y="956"/>
                </a:lnTo>
                <a:lnTo>
                  <a:pt x="992" y="956"/>
                </a:lnTo>
                <a:lnTo>
                  <a:pt x="924" y="940"/>
                </a:lnTo>
                <a:lnTo>
                  <a:pt x="892" y="924"/>
                </a:lnTo>
                <a:lnTo>
                  <a:pt x="876" y="884"/>
                </a:lnTo>
                <a:lnTo>
                  <a:pt x="888" y="832"/>
                </a:lnTo>
                <a:lnTo>
                  <a:pt x="912" y="784"/>
                </a:lnTo>
                <a:lnTo>
                  <a:pt x="928" y="728"/>
                </a:lnTo>
                <a:lnTo>
                  <a:pt x="976" y="712"/>
                </a:lnTo>
                <a:lnTo>
                  <a:pt x="1060" y="732"/>
                </a:lnTo>
                <a:lnTo>
                  <a:pt x="1204" y="740"/>
                </a:lnTo>
                <a:lnTo>
                  <a:pt x="1288" y="712"/>
                </a:lnTo>
                <a:lnTo>
                  <a:pt x="1388" y="660"/>
                </a:lnTo>
                <a:lnTo>
                  <a:pt x="1468" y="592"/>
                </a:lnTo>
                <a:lnTo>
                  <a:pt x="1520" y="536"/>
                </a:lnTo>
                <a:lnTo>
                  <a:pt x="1544" y="508"/>
                </a:lnTo>
                <a:lnTo>
                  <a:pt x="1592" y="520"/>
                </a:lnTo>
                <a:lnTo>
                  <a:pt x="1624" y="548"/>
                </a:lnTo>
                <a:lnTo>
                  <a:pt x="1647" y="536"/>
                </a:lnTo>
                <a:lnTo>
                  <a:pt x="1612" y="492"/>
                </a:lnTo>
                <a:lnTo>
                  <a:pt x="1632" y="456"/>
                </a:lnTo>
                <a:lnTo>
                  <a:pt x="1632" y="420"/>
                </a:lnTo>
                <a:lnTo>
                  <a:pt x="1648" y="376"/>
                </a:lnTo>
                <a:lnTo>
                  <a:pt x="1672" y="356"/>
                </a:lnTo>
                <a:lnTo>
                  <a:pt x="1656" y="341"/>
                </a:lnTo>
                <a:lnTo>
                  <a:pt x="1584" y="344"/>
                </a:lnTo>
                <a:lnTo>
                  <a:pt x="1536" y="356"/>
                </a:lnTo>
                <a:lnTo>
                  <a:pt x="1540" y="392"/>
                </a:lnTo>
                <a:lnTo>
                  <a:pt x="1496" y="424"/>
                </a:lnTo>
                <a:lnTo>
                  <a:pt x="1444" y="464"/>
                </a:lnTo>
                <a:lnTo>
                  <a:pt x="1444" y="492"/>
                </a:lnTo>
                <a:lnTo>
                  <a:pt x="1392" y="492"/>
                </a:lnTo>
                <a:lnTo>
                  <a:pt x="1384" y="520"/>
                </a:lnTo>
                <a:lnTo>
                  <a:pt x="1340" y="520"/>
                </a:lnTo>
                <a:lnTo>
                  <a:pt x="1300" y="540"/>
                </a:lnTo>
                <a:lnTo>
                  <a:pt x="1236" y="572"/>
                </a:lnTo>
                <a:lnTo>
                  <a:pt x="1208" y="584"/>
                </a:lnTo>
                <a:lnTo>
                  <a:pt x="1148" y="564"/>
                </a:lnTo>
                <a:lnTo>
                  <a:pt x="1080" y="556"/>
                </a:lnTo>
                <a:lnTo>
                  <a:pt x="1048" y="528"/>
                </a:lnTo>
                <a:lnTo>
                  <a:pt x="1028" y="500"/>
                </a:lnTo>
                <a:lnTo>
                  <a:pt x="1012" y="480"/>
                </a:lnTo>
                <a:lnTo>
                  <a:pt x="976" y="432"/>
                </a:lnTo>
                <a:lnTo>
                  <a:pt x="936" y="388"/>
                </a:lnTo>
                <a:lnTo>
                  <a:pt x="904" y="368"/>
                </a:lnTo>
                <a:lnTo>
                  <a:pt x="844" y="372"/>
                </a:lnTo>
                <a:lnTo>
                  <a:pt x="824" y="344"/>
                </a:lnTo>
                <a:lnTo>
                  <a:pt x="820" y="316"/>
                </a:lnTo>
                <a:lnTo>
                  <a:pt x="844" y="264"/>
                </a:lnTo>
                <a:lnTo>
                  <a:pt x="860" y="212"/>
                </a:lnTo>
                <a:lnTo>
                  <a:pt x="868" y="152"/>
                </a:lnTo>
                <a:lnTo>
                  <a:pt x="880" y="120"/>
                </a:lnTo>
                <a:lnTo>
                  <a:pt x="876" y="96"/>
                </a:lnTo>
                <a:lnTo>
                  <a:pt x="856" y="72"/>
                </a:lnTo>
                <a:lnTo>
                  <a:pt x="852" y="48"/>
                </a:lnTo>
                <a:lnTo>
                  <a:pt x="832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LDA</a:t>
            </a:r>
            <a:r>
              <a:rPr lang="zh-CN" altLang="en-US" sz="3200" dirty="0" smtClean="0"/>
              <a:t>作用：</a:t>
            </a:r>
            <a:endParaRPr lang="zh-CN" altLang="en-US" sz="32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993913"/>
            <a:ext cx="8785225" cy="51719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/>
              <a:t>我们写文章：</a:t>
            </a:r>
            <a:endParaRPr lang="zh-CN" altLang="en-US" sz="2400" dirty="0" smtClean="0"/>
          </a:p>
          <a:p>
            <a:pPr marL="0" indent="0">
              <a:buNone/>
            </a:pPr>
            <a:r>
              <a:rPr lang="zh-CN" altLang="en-US" sz="2400" dirty="0" smtClean="0"/>
              <a:t>确定主题，遣词造句，形成</a:t>
            </a:r>
            <a:r>
              <a:rPr lang="zh-CN" altLang="en-US" sz="2400" dirty="0" smtClean="0"/>
              <a:t>文档</a:t>
            </a:r>
            <a:endParaRPr lang="zh-CN" altLang="en-US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LDA</a:t>
            </a:r>
            <a:r>
              <a:rPr lang="zh-CN" altLang="en-US" sz="2400" dirty="0" smtClean="0"/>
              <a:t>：</a:t>
            </a:r>
            <a:endParaRPr lang="zh-CN" altLang="en-US" sz="2400" dirty="0" smtClean="0"/>
          </a:p>
          <a:p>
            <a:pPr marL="0" indent="0">
              <a:buNone/>
            </a:pPr>
            <a:r>
              <a:rPr lang="zh-CN" altLang="en-US" sz="2400" dirty="0" smtClean="0"/>
              <a:t>给定一篇文档，反推其主题分布</a:t>
            </a:r>
            <a:endParaRPr lang="zh-CN" altLang="en-US" sz="2400" dirty="0" smtClean="0"/>
          </a:p>
          <a:p>
            <a:pPr marL="0" indent="0">
              <a:buNone/>
            </a:pPr>
            <a:r>
              <a:rPr lang="zh-CN" altLang="en-US" sz="2400" dirty="0" smtClean="0"/>
              <a:t>主题分布：</a:t>
            </a:r>
            <a:endParaRPr lang="zh-CN" altLang="en-US" sz="2400" dirty="0" smtClean="0"/>
          </a:p>
          <a:p>
            <a:pPr marL="0" indent="0">
              <a:buNone/>
            </a:pPr>
            <a:r>
              <a:rPr lang="zh-CN" altLang="en-US" sz="2400" dirty="0" smtClean="0"/>
              <a:t>给定的文档中各个主题出现的概率大小（主题分布）</a:t>
            </a:r>
            <a:endParaRPr lang="zh-CN" altLang="en-US" sz="2400" dirty="0" smtClean="0"/>
          </a:p>
          <a:p>
            <a:pPr marL="0" indent="0">
              <a:buNone/>
            </a:pPr>
            <a:r>
              <a:rPr lang="en-US" altLang="zh-CN" sz="2400" dirty="0" smtClean="0"/>
              <a:t>[pt1,pt2,...,ptn]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LDA要学习文档-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主题分布和主题-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词分布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 smtClean="0"/>
          </a:p>
          <a:p>
            <a:pPr marL="0" indent="0">
              <a:buNone/>
            </a:pPr>
            <a:endParaRPr lang="zh-CN" altLang="en-US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8750" y="3812540"/>
            <a:ext cx="6160135" cy="274193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为什么LDA要说它的先验分布是Dirichlet分布呢？其中最大的原因是因为多项式分布和Dirichlet分布是一对共轭分布，共轭分布有什么好处呢？好处在于计算后验概率有极大的便利</a:t>
            </a:r>
            <a:endParaRPr lang="zh-CN" altLang="en-US"/>
          </a:p>
          <a:p>
            <a:pPr marL="0" indent="0">
              <a:buNone/>
            </a:pPr>
            <a:r>
              <a:rPr lang="en-US" altLang="zh-CN" dirty="0" smtClean="0">
                <a:sym typeface="+mn-ea"/>
              </a:rPr>
              <a:t>第一个问题就是表示模型中都有哪些参数，骰子的每一个面的概率都对应于模型中的参数；第二个问题就表示游戏规则是什么，上帝可能有各种不同类型的骰子，上帝可以按照一定的规则抛掷这些骰子从而产生词序列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Microsoft YaHei" charset="-122"/>
                <a:ea typeface="Microsoft YaHei" charset="-122"/>
                <a:cs typeface="Microsoft YaHei" charset="-122"/>
              </a:rPr>
              <a:t>LDA</a:t>
            </a:r>
            <a:r>
              <a:rPr lang="zh-CN" altLang="en-US" sz="3200" dirty="0">
                <a:latin typeface="Microsoft YaHei" charset="-122"/>
                <a:ea typeface="Microsoft YaHei" charset="-122"/>
                <a:cs typeface="Microsoft YaHei" charset="-122"/>
              </a:rPr>
              <a:t>概述</a:t>
            </a:r>
            <a:endParaRPr lang="zh-CN" altLang="en-US" sz="3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705" y="1268730"/>
            <a:ext cx="8785225" cy="555180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LDA于2003年提出，是一种主题模型，它可以将文档集 中每篇文档的主题以概率分布的形式给出，从而通过分析一些文档抽取出它们的主题（分布）出来后，便可以根据主题（分布）进行主题聚类或文本分类。</a:t>
            </a:r>
            <a:endParaRPr lang="zh-CN" altLang="en-US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统计文档</a:t>
            </a:r>
            <a:r>
              <a:rPr lang="zh-CN" altLang="en-US"/>
              <a:t>建模的目的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每篇文档由词序列组成。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探究组成一篇文档的</a:t>
            </a:r>
            <a:r>
              <a:rPr lang="zh-CN" altLang="en-US"/>
              <a:t>词序列是如何形成的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以上帝抛骰子这个游戏为例来研究文档建模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统计</a:t>
            </a:r>
            <a:r>
              <a:rPr lang="zh-CN" altLang="en-US"/>
              <a:t>文档建模的目的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705" y="951230"/>
            <a:ext cx="8785225" cy="5214620"/>
          </a:xfrm>
        </p:spPr>
        <p:txBody>
          <a:bodyPr/>
          <a:p>
            <a:pPr marL="0" indent="0">
              <a:buNone/>
            </a:pPr>
            <a:r>
              <a:rPr lang="zh-CN" altLang="en-US" sz="2400"/>
              <a:t>例子说明：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所有语料文本我们看成是上帝抛掷骰子生成，我们观察到的只是上帝玩这个游戏的结果--词序列构成的语料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kumimoji="1" lang="zh-CN" altLang="en-US" sz="2400" dirty="0">
                <a:sym typeface="+mn-ea"/>
              </a:rPr>
              <a:t>骰子：每个骰子有V个面，每个面对应一个词，各个面的概率不一</a:t>
            </a:r>
            <a:endParaRPr kumimoji="1" lang="zh-CN" altLang="en-US" sz="2400" dirty="0">
              <a:sym typeface="+mn-ea"/>
            </a:endParaRPr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词的生成过程：</a:t>
            </a:r>
            <a:r>
              <a:rPr kumimoji="1" lang="zh-CN" altLang="en-US" sz="2400" dirty="0">
                <a:sym typeface="+mn-ea"/>
              </a:rPr>
              <a:t>每抛出一次骰子，抛出的面就对应的产生于一个词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200" dirty="0"/>
              <a:t>文档建模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705" y="1266190"/>
            <a:ext cx="8785225" cy="4899660"/>
          </a:xfrm>
        </p:spPr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/>
              <a:t>一篇文档，可以看成是一组有序的词的序</a:t>
            </a:r>
            <a:r>
              <a:rPr kumimoji="1" lang="zh-CN" altLang="en-US" dirty="0"/>
              <a:t>列</a:t>
            </a:r>
            <a:r>
              <a:rPr kumimoji="1" lang="en-US" altLang="zh-CN" dirty="0"/>
              <a:t> . </a:t>
            </a:r>
            <a:endParaRPr kumimoji="1" lang="en-US" altLang="zh-CN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/>
              <a:t>文档的生成可以看成是上帝抛掷骰子生成的结果，</a:t>
            </a:r>
            <a:endParaRPr kumimoji="1" lang="en-US" altLang="zh-CN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 smtClean="0"/>
              <a:t>每一次抛掷骰子都生成一个词汇，抛掷N次</a:t>
            </a:r>
            <a:r>
              <a:rPr kumimoji="1" lang="zh-CN" altLang="en-US" dirty="0" smtClean="0"/>
              <a:t>生成</a:t>
            </a:r>
            <a:endParaRPr kumimoji="1" lang="zh-CN" alt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 smtClean="0"/>
              <a:t>一篇文档。</a:t>
            </a:r>
            <a:endParaRPr kumimoji="1" lang="zh-CN" alt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 smtClean="0"/>
              <a:t>两个主要的问题：</a:t>
            </a:r>
            <a:endParaRPr kumimoji="1" lang="en-US" altLang="zh-CN" dirty="0" smtClean="0"/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1.上帝都有什么样的骰子；</a:t>
            </a:r>
            <a:endParaRPr lang="en-US" altLang="zh-CN" dirty="0" smtClean="0"/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2.上帝是如何抛掷这些骰子的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dirty="0" smtClean="0"/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endParaRPr lang="zh-CN" altLang="zh-CN" b="0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200" dirty="0" smtClean="0"/>
              <a:t>Unigram Model</a:t>
            </a:r>
            <a:endParaRPr kumimoji="1" lang="zh-CN" altLang="en-US" sz="32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914401"/>
            <a:ext cx="8785225" cy="5251450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2400" dirty="0"/>
              <a:t>假设我们的词典中一共有V个词v1,v2,...,vV，那么最简单的Unigram Model就是认为上帝是按照如下的游戏规则产生文本</a:t>
            </a:r>
            <a:endParaRPr kumimoji="1" lang="zh-CN" altLang="en-US" sz="2400" dirty="0"/>
          </a:p>
          <a:p>
            <a:pPr marL="0" indent="0">
              <a:buNone/>
            </a:pPr>
            <a:endParaRPr kumimoji="1" lang="zh-CN" altLang="en-US" sz="2400" dirty="0"/>
          </a:p>
          <a:p>
            <a:pPr marL="0" indent="0">
              <a:buNone/>
            </a:pPr>
            <a:r>
              <a:rPr kumimoji="1" lang="zh-CN" altLang="en-US" sz="2400" dirty="0"/>
              <a:t>(1)上帝只有一个骰子，这个骰子有V个面，每个面对应一个词，各个面的概率不一；</a:t>
            </a:r>
            <a:endParaRPr kumimoji="1" lang="zh-CN" altLang="en-US" sz="2400" dirty="0"/>
          </a:p>
          <a:p>
            <a:pPr marL="0" indent="0">
              <a:buNone/>
            </a:pPr>
            <a:endParaRPr kumimoji="1" lang="zh-CN" altLang="en-US" sz="2400" dirty="0"/>
          </a:p>
          <a:p>
            <a:pPr marL="0" indent="0">
              <a:buNone/>
            </a:pPr>
            <a:r>
              <a:rPr kumimoji="1" lang="zh-CN" altLang="en-US" sz="2400" dirty="0"/>
              <a:t>(2)每抛出一次骰子，抛出的面就对应的产生于一个词；如果一篇文档中有n个词，那么上帝就是独立的抛掷n词骰子产生这n个词。</a:t>
            </a:r>
            <a:endParaRPr kumimoji="1" lang="zh-CN" altLang="en-US" sz="2400" dirty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200" dirty="0" smtClean="0"/>
              <a:t>Unigram Model</a:t>
            </a:r>
            <a:endParaRPr kumimoji="1" lang="zh-CN" altLang="en-US" sz="32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914401"/>
            <a:ext cx="8785225" cy="5251450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2400" dirty="0"/>
              <a:t>对于一篇文档：</a:t>
            </a:r>
            <a:endParaRPr kumimoji="1" lang="zh-CN" altLang="en-US" sz="2400" dirty="0"/>
          </a:p>
          <a:p>
            <a:pPr marL="0" indent="0">
              <a:buNone/>
            </a:pPr>
            <a:r>
              <a:rPr kumimoji="1" lang="en-US" altLang="zh-CN" sz="2400" dirty="0"/>
              <a:t>N</a:t>
            </a:r>
            <a:r>
              <a:rPr kumimoji="1" lang="zh-CN" altLang="en-US" sz="2400" dirty="0"/>
              <a:t>表示一个文档的词数（随机变量）</a:t>
            </a:r>
            <a:endParaRPr kumimoji="1" lang="zh-CN" altLang="en-US" sz="2400" dirty="0"/>
          </a:p>
          <a:p>
            <a:pPr marL="0" indent="0">
              <a:buNone/>
            </a:pPr>
            <a:r>
              <a:rPr kumimoji="1" lang="zh-CN" altLang="en-US" sz="2400" dirty="0"/>
              <a:t>用        表示词的先验概率</a:t>
            </a:r>
            <a:endParaRPr kumimoji="1" lang="zh-CN" altLang="en-US" sz="2400" dirty="0"/>
          </a:p>
          <a:p>
            <a:pPr marL="0" indent="0">
              <a:buNone/>
            </a:pPr>
            <a:r>
              <a:rPr kumimoji="1" lang="zh-CN" altLang="en-US" sz="2400" dirty="0"/>
              <a:t>文档     被生成的概率：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sz="2400" dirty="0"/>
              <a:t>图模型为（图中被涂色的w表示可观测变量，N表示一篇文档中总共N个单词，M表示M篇文档，方框表示可重复</a:t>
            </a:r>
            <a:r>
              <a:rPr kumimoji="1" lang="zh-CN" altLang="en-US" sz="2400" dirty="0"/>
              <a:t>）：</a:t>
            </a:r>
            <a:endParaRPr kumimoji="1" lang="zh-CN" altLang="en-US" sz="2400" dirty="0"/>
          </a:p>
          <a:p>
            <a:pPr marL="0" indent="0">
              <a:buNone/>
            </a:pPr>
            <a:endParaRPr kumimoji="1" lang="zh-CN" altLang="en-US" sz="2400" dirty="0"/>
          </a:p>
          <a:p>
            <a:pPr marL="0" indent="0">
              <a:buNone/>
            </a:pPr>
            <a:endParaRPr kumimoji="1" lang="zh-CN" altLang="en-US" sz="2400" dirty="0"/>
          </a:p>
          <a:p>
            <a:pPr marL="0" indent="0">
              <a:buNone/>
            </a:pPr>
            <a:endParaRPr kumimoji="1" lang="zh-CN" altLang="en-US" sz="2400" dirty="0"/>
          </a:p>
          <a:p>
            <a:pPr marL="0" indent="0">
              <a:buNone/>
            </a:pPr>
            <a:endParaRPr kumimoji="1" lang="zh-CN" altLang="en-US" sz="2400" dirty="0"/>
          </a:p>
          <a:p>
            <a:pPr marL="0" indent="0">
              <a:buNone/>
            </a:pPr>
            <a:endParaRPr kumimoji="1"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1365" y="2583815"/>
            <a:ext cx="1778000" cy="571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085" y="1032510"/>
            <a:ext cx="2222500" cy="228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30" y="1863090"/>
            <a:ext cx="571500" cy="266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30" y="2418715"/>
            <a:ext cx="165100" cy="165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5165" y="4257675"/>
            <a:ext cx="1930400" cy="132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大数据安全之我见（广州人工智能-20170916方滨兴）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effectLst>
          <a:outerShdw blurRad="40000" dist="20000" dir="5400000" rotWithShape="0">
            <a:srgbClr val="000000">
              <a:alpha val="38000"/>
            </a:srgbClr>
          </a:outerShdw>
          <a:softEdge rad="317500"/>
        </a:effectLst>
      </a:spPr>
      <a:bodyPr wrap="square" lIns="720000" tIns="720000" rIns="720000" bIns="720000" rtlCol="0">
        <a:spAutoFit/>
      </a:bodyPr>
      <a:lstStyle>
        <a:defPPr algn="just">
          <a:lnSpc>
            <a:spcPct val="120000"/>
          </a:lnSpc>
          <a:defRPr sz="2800" b="1" dirty="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举起软件确保大旗，固本清源，将信息安全向源头推进（2008-10-25-方滨兴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2_举起软件确保大旗，固本清源，将信息安全向源头推进（2008-10-25-方滨兴）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accent1">
              <a:gamma/>
              <a:shade val="60000"/>
              <a:invGamma/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6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" panose="020B0604020202020204" pitchFamily="34" charset="0"/>
            <a:ea typeface="华文楷体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accent1">
              <a:gamma/>
              <a:shade val="60000"/>
              <a:invGamma/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6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" panose="020B0604020202020204" pitchFamily="34" charset="0"/>
            <a:ea typeface="华文楷体" panose="02010600040101010101" pitchFamily="2" charset="-122"/>
          </a:defRPr>
        </a:defPPr>
      </a:lstStyle>
    </a:lnDef>
  </a:objectDefaults>
  <a:extraClrSchemeLst>
    <a:extraClrScheme>
      <a:clrScheme name="2_举起软件确保大旗，固本清源，将信息安全向源头推进（2008-10-25-方滨兴）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3500</Words>
  <Application>WPS 演示</Application>
  <PresentationFormat>全屏显示(4:3)</PresentationFormat>
  <Paragraphs>265</Paragraphs>
  <Slides>30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56" baseType="lpstr">
      <vt:lpstr>Arial</vt:lpstr>
      <vt:lpstr>方正书宋_GBK</vt:lpstr>
      <vt:lpstr>Wingdings</vt:lpstr>
      <vt:lpstr>微软雅黑</vt:lpstr>
      <vt:lpstr>宋体</vt:lpstr>
      <vt:lpstr>等线 Light</vt:lpstr>
      <vt:lpstr>等线</vt:lpstr>
      <vt:lpstr>华文楷体</vt:lpstr>
      <vt:lpstr>Calibri</vt:lpstr>
      <vt:lpstr>楷体_GB2312</vt:lpstr>
      <vt:lpstr>楷体_GB2312</vt:lpstr>
      <vt:lpstr>Calibri</vt:lpstr>
      <vt:lpstr>宋体</vt:lpstr>
      <vt:lpstr>黑体</vt:lpstr>
      <vt:lpstr>Microsoft YaHei</vt:lpstr>
      <vt:lpstr>Microsoft Sans Serif</vt:lpstr>
      <vt:lpstr>Thonburi</vt:lpstr>
      <vt:lpstr>黑体-简</vt:lpstr>
      <vt:lpstr>宋体</vt:lpstr>
      <vt:lpstr>Arial Unicode MS</vt:lpstr>
      <vt:lpstr>宋体-简</vt:lpstr>
      <vt:lpstr>Helvetica Neue</vt:lpstr>
      <vt:lpstr>楷体-简</vt:lpstr>
      <vt:lpstr>苹方-简</vt:lpstr>
      <vt:lpstr>大数据安全之我见（广州人工智能-20170916方滨兴）</vt:lpstr>
      <vt:lpstr>2_举起软件确保大旗，固本清源，将信息安全向源头推进（2008-10-25-方滨兴）</vt:lpstr>
      <vt:lpstr>PowerPoint 演示文稿</vt:lpstr>
      <vt:lpstr>提纲</vt:lpstr>
      <vt:lpstr>LDA作用：</vt:lpstr>
      <vt:lpstr>LDA概述</vt:lpstr>
      <vt:lpstr>PowerPoint 演示文稿</vt:lpstr>
      <vt:lpstr>文档建模的目的</vt:lpstr>
      <vt:lpstr>文档建模</vt:lpstr>
      <vt:lpstr>Unigram Model</vt:lpstr>
      <vt:lpstr>Unigram Model</vt:lpstr>
      <vt:lpstr>PowerPoint 演示文稿</vt:lpstr>
      <vt:lpstr>PLSA</vt:lpstr>
      <vt:lpstr>PLSA</vt:lpstr>
      <vt:lpstr>PLSA</vt:lpstr>
      <vt:lpstr>PLSA公式化</vt:lpstr>
      <vt:lpstr>PLSA公式化</vt:lpstr>
      <vt:lpstr>PLSA求解</vt:lpstr>
      <vt:lpstr>PLSA求解</vt:lpstr>
      <vt:lpstr>EM算法估计pLSA的两未知参数</vt:lpstr>
      <vt:lpstr>PLSA求解</vt:lpstr>
      <vt:lpstr>PLSA求解</vt:lpstr>
      <vt:lpstr>LDA</vt:lpstr>
      <vt:lpstr>LDA</vt:lpstr>
      <vt:lpstr>LDA</vt:lpstr>
      <vt:lpstr>PowerPoint 演示文稿</vt:lpstr>
      <vt:lpstr>LDA</vt:lpstr>
      <vt:lpstr>LDA</vt:lpstr>
      <vt:lpstr>LDA</vt:lpstr>
      <vt:lpstr>LDA</vt:lpstr>
      <vt:lpstr>PowerPoint 演示文稿</vt:lpstr>
      <vt:lpstr>PowerPoint 演示文稿</vt:lpstr>
    </vt:vector>
  </TitlesOfParts>
  <Company>iie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Chao Li</dc:creator>
  <cp:lastModifiedBy>cy</cp:lastModifiedBy>
  <cp:revision>724</cp:revision>
  <dcterms:created xsi:type="dcterms:W3CDTF">2018-11-07T10:26:20Z</dcterms:created>
  <dcterms:modified xsi:type="dcterms:W3CDTF">2018-11-07T10:26:20Z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2052-1.2.6.548</vt:lpwstr>
  </property>
</Properties>
</file>