
<file path=[Content_Types].xml><?xml version="1.0" encoding="utf-8"?>
<Types xmlns="http://schemas.openxmlformats.org/package/2006/content-types">
  <Default Extension="gif" ContentType="image/gi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1" r:id="rId2"/>
    <p:sldId id="259" r:id="rId3"/>
    <p:sldId id="294" r:id="rId4"/>
    <p:sldId id="319" r:id="rId5"/>
    <p:sldId id="314" r:id="rId6"/>
    <p:sldId id="295" r:id="rId7"/>
    <p:sldId id="309" r:id="rId8"/>
    <p:sldId id="318" r:id="rId9"/>
    <p:sldId id="315" r:id="rId10"/>
    <p:sldId id="297" r:id="rId11"/>
    <p:sldId id="296" r:id="rId12"/>
    <p:sldId id="298" r:id="rId13"/>
    <p:sldId id="299" r:id="rId14"/>
    <p:sldId id="312" r:id="rId15"/>
    <p:sldId id="300" r:id="rId16"/>
    <p:sldId id="311" r:id="rId17"/>
    <p:sldId id="310" r:id="rId18"/>
    <p:sldId id="304" r:id="rId19"/>
    <p:sldId id="308" r:id="rId20"/>
    <p:sldId id="305" r:id="rId21"/>
    <p:sldId id="306" r:id="rId22"/>
    <p:sldId id="303" r:id="rId23"/>
    <p:sldId id="307" r:id="rId24"/>
    <p:sldId id="273"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39435738-324F-4850-A148-F0BAD698921F}">
          <p14:sldIdLst>
            <p14:sldId id="321"/>
            <p14:sldId id="259"/>
            <p14:sldId id="294"/>
            <p14:sldId id="319"/>
            <p14:sldId id="314"/>
            <p14:sldId id="295"/>
            <p14:sldId id="309"/>
            <p14:sldId id="318"/>
            <p14:sldId id="315"/>
            <p14:sldId id="297"/>
            <p14:sldId id="296"/>
            <p14:sldId id="298"/>
            <p14:sldId id="299"/>
            <p14:sldId id="312"/>
            <p14:sldId id="300"/>
            <p14:sldId id="311"/>
            <p14:sldId id="310"/>
            <p14:sldId id="304"/>
            <p14:sldId id="308"/>
            <p14:sldId id="305"/>
            <p14:sldId id="306"/>
            <p14:sldId id="303"/>
            <p14:sldId id="30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FF7EC"/>
    <a:srgbClr val="FAF8FF"/>
    <a:srgbClr val="216389"/>
    <a:srgbClr val="134568"/>
    <a:srgbClr val="3B9ECE"/>
    <a:srgbClr val="113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Orta Stil 3 - Vurgu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41" autoAdjust="0"/>
  </p:normalViewPr>
  <p:slideViewPr>
    <p:cSldViewPr snapToGrid="0">
      <p:cViewPr varScale="1">
        <p:scale>
          <a:sx n="54" d="100"/>
          <a:sy n="54" d="100"/>
        </p:scale>
        <p:origin x="14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3F148-ED05-4C9B-8C7B-FA270466AE9F}" type="datetimeFigureOut">
              <a:rPr lang="tr-TR" smtClean="0"/>
              <a:t>16.03.2023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C6BEE-B185-42E4-862F-C179E2CF2EB0}" type="slidenum">
              <a:rPr lang="tr-TR" smtClean="0"/>
              <a:t>‹#›</a:t>
            </a:fld>
            <a:endParaRPr lang="tr-TR"/>
          </a:p>
        </p:txBody>
      </p:sp>
    </p:spTree>
    <p:extLst>
      <p:ext uri="{BB962C8B-B14F-4D97-AF65-F5344CB8AC3E}">
        <p14:creationId xmlns:p14="http://schemas.microsoft.com/office/powerpoint/2010/main" val="78259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F6C6BEE-B185-42E4-862F-C179E2CF2EB0}" type="slidenum">
              <a:rPr lang="tr-TR" smtClean="0"/>
              <a:t>1</a:t>
            </a:fld>
            <a:endParaRPr lang="tr-TR"/>
          </a:p>
        </p:txBody>
      </p:sp>
    </p:spTree>
    <p:extLst>
      <p:ext uri="{BB962C8B-B14F-4D97-AF65-F5344CB8AC3E}">
        <p14:creationId xmlns:p14="http://schemas.microsoft.com/office/powerpoint/2010/main" val="371695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Birleşmiş Milletler Avrupa Ekonomik Komisyonu (UNECE) R155, </a:t>
            </a: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Karayolu araçlarında </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siber güvenlik gereksinimlerini ele alır</a:t>
            </a:r>
            <a:r>
              <a:rPr lang="tr-TR" sz="1200" dirty="0">
                <a:solidFill>
                  <a:prstClr val="black"/>
                </a:solidFill>
                <a:latin typeface="Times New Roman" panose="02020603050405020304" pitchFamily="18" charset="0"/>
                <a:cs typeface="Times New Roman" panose="02020603050405020304" pitchFamily="18" charset="0"/>
              </a:rPr>
              <a:t> ve ilgili s</a:t>
            </a:r>
            <a:r>
              <a:rPr kumimoji="0" lang="tr-T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iber</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tr-TR" sz="1200" dirty="0">
                <a:solidFill>
                  <a:prstClr val="black"/>
                </a:solidFill>
                <a:latin typeface="Times New Roman" panose="02020603050405020304" pitchFamily="18" charset="0"/>
                <a:cs typeface="Times New Roman" panose="02020603050405020304" pitchFamily="18" charset="0"/>
              </a:rPr>
              <a:t>g</a:t>
            </a:r>
            <a:r>
              <a:rPr kumimoji="0" lang="tr-TR"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üvenlik</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gereksinimlerinin süreçlerini denetleyen bir yönetmenliktir.</a:t>
            </a:r>
          </a:p>
        </p:txBody>
      </p:sp>
      <p:sp>
        <p:nvSpPr>
          <p:cNvPr id="4" name="Slayt Numarası Yer Tutucusu 3"/>
          <p:cNvSpPr>
            <a:spLocks noGrp="1"/>
          </p:cNvSpPr>
          <p:nvPr>
            <p:ph type="sldNum" sz="quarter" idx="5"/>
          </p:nvPr>
        </p:nvSpPr>
        <p:spPr/>
        <p:txBody>
          <a:bodyPr/>
          <a:lstStyle/>
          <a:p>
            <a:fld id="{9F6C6BEE-B185-42E4-862F-C179E2CF2EB0}" type="slidenum">
              <a:rPr lang="tr-TR" smtClean="0"/>
              <a:t>10</a:t>
            </a:fld>
            <a:endParaRPr lang="tr-TR"/>
          </a:p>
        </p:txBody>
      </p:sp>
    </p:spTree>
    <p:extLst>
      <p:ext uri="{BB962C8B-B14F-4D97-AF65-F5344CB8AC3E}">
        <p14:creationId xmlns:p14="http://schemas.microsoft.com/office/powerpoint/2010/main" val="382581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MITRE ATT&amp;CK</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Gerçek olay gözlemlerine dayalı düşman taktikleri ve teknikleri</a:t>
            </a:r>
            <a:r>
              <a:rPr lang="tr-TR" sz="1200" dirty="0">
                <a:solidFill>
                  <a:prstClr val="black"/>
                </a:solidFill>
                <a:latin typeface="Times New Roman" panose="02020603050405020304" pitchFamily="18" charset="0"/>
                <a:cs typeface="Times New Roman" panose="02020603050405020304" pitchFamily="18" charset="0"/>
              </a:rPr>
              <a:t> üzerinden</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saldırıları sınıflandıran ve açıklama kılavuzu sunan bilgi tabanıdır.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Görev Güvence Mühendisliği (MAE)</a:t>
            </a:r>
          </a:p>
          <a:p>
            <a:pPr algn="just">
              <a:defRPr/>
            </a:pPr>
            <a:r>
              <a:rPr lang="tr-TR" sz="1200" dirty="0">
                <a:solidFill>
                  <a:prstClr val="black"/>
                </a:solidFill>
                <a:latin typeface="Times New Roman" panose="02020603050405020304" pitchFamily="18" charset="0"/>
                <a:cs typeface="Times New Roman" panose="02020603050405020304" pitchFamily="18" charset="0"/>
              </a:rPr>
              <a:t>Görev başarısını tehdit eden tasarım, üretim, test ve saha desteği eksikliklerini analiz etme ve bu eksikleri azaltma üzerine yürütülen mühendislik sürecidir.</a:t>
            </a:r>
          </a:p>
        </p:txBody>
      </p:sp>
      <p:sp>
        <p:nvSpPr>
          <p:cNvPr id="4" name="Slayt Numarası Yer Tutucusu 3"/>
          <p:cNvSpPr>
            <a:spLocks noGrp="1"/>
          </p:cNvSpPr>
          <p:nvPr>
            <p:ph type="sldNum" sz="quarter" idx="5"/>
          </p:nvPr>
        </p:nvSpPr>
        <p:spPr/>
        <p:txBody>
          <a:bodyPr/>
          <a:lstStyle/>
          <a:p>
            <a:fld id="{9F6C6BEE-B185-42E4-862F-C179E2CF2EB0}" type="slidenum">
              <a:rPr lang="tr-TR" smtClean="0"/>
              <a:t>11</a:t>
            </a:fld>
            <a:endParaRPr lang="tr-TR"/>
          </a:p>
        </p:txBody>
      </p:sp>
    </p:spTree>
    <p:extLst>
      <p:ext uri="{BB962C8B-B14F-4D97-AF65-F5344CB8AC3E}">
        <p14:creationId xmlns:p14="http://schemas.microsoft.com/office/powerpoint/2010/main" val="222961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TAKTİKLER TEKNİKLER VE PROSEDÜRLER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(TTP)</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 süreç bağlamında gerçekleşen eylemin, ayrıntılı açıklamasıdır.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GELİŞMİŞ KALICI TEHDİT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 </a:t>
            </a:r>
            <a:r>
              <a:rPr lang="tr-TR" sz="1200" dirty="0">
                <a:solidFill>
                  <a:prstClr val="black"/>
                </a:solidFill>
                <a:latin typeface="Times New Roman" panose="02020603050405020304" pitchFamily="18" charset="0"/>
                <a:cs typeface="Times New Roman" panose="02020603050405020304" pitchFamily="18" charset="0"/>
              </a:rPr>
              <a:t>kişi ya da grubun işletme ağına fark edilmeden sızan ve uzun vadede işletme süreçleri dinleyen saldırıdır.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KARŞI ÖNLEMLER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(CM)</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CNSSI No.4009 Revizyonu; Bir tehdit ya da saldırı ortadan kaldırmak veya önlemek ve neden olabileceği zararı en aza indirecek karşı eylem, cihaz, prosedür ya da tekniği tanımlar.</a:t>
            </a:r>
          </a:p>
        </p:txBody>
      </p:sp>
      <p:sp>
        <p:nvSpPr>
          <p:cNvPr id="4" name="Slayt Numarası Yer Tutucusu 3"/>
          <p:cNvSpPr>
            <a:spLocks noGrp="1"/>
          </p:cNvSpPr>
          <p:nvPr>
            <p:ph type="sldNum" sz="quarter" idx="5"/>
          </p:nvPr>
        </p:nvSpPr>
        <p:spPr/>
        <p:txBody>
          <a:bodyPr/>
          <a:lstStyle/>
          <a:p>
            <a:fld id="{9F6C6BEE-B185-42E4-862F-C179E2CF2EB0}" type="slidenum">
              <a:rPr lang="tr-TR" smtClean="0"/>
              <a:t>12</a:t>
            </a:fld>
            <a:endParaRPr lang="tr-TR"/>
          </a:p>
        </p:txBody>
      </p:sp>
    </p:spTree>
    <p:extLst>
      <p:ext uri="{BB962C8B-B14F-4D97-AF65-F5344CB8AC3E}">
        <p14:creationId xmlns:p14="http://schemas.microsoft.com/office/powerpoint/2010/main" val="3098356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SİBER TEHDİT DUYARLILIK ANALİZİ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(CTSA)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Bir sistemin siber varlıkları, çeşitli düşman TTP’leri üzerinden siber saldırıya direnme konusundaki yetersizliğini niceliksel olarak değerlendirir.</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 bir siber varlığın hassas olduğu TTP’lerin sıralı bir listesini sağlayan bir tehdit matrisi (TM) oluşturur.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SİBER RİSK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İYİLEŞTİRME ANALİZİ (CRRA)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Bir siber varlığın APT ile ilişkili bir dizi TTP’ler üzerinden saldırıya karşı duyarlılığını azaltmaya yönelik karşı önlemlerin (CM) belirlenmesine yönelik yaklaşımdır.</a:t>
            </a:r>
            <a:endPar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5"/>
          </p:nvPr>
        </p:nvSpPr>
        <p:spPr/>
        <p:txBody>
          <a:bodyPr/>
          <a:lstStyle/>
          <a:p>
            <a:fld id="{9F6C6BEE-B185-42E4-862F-C179E2CF2EB0}" type="slidenum">
              <a:rPr lang="tr-TR" smtClean="0"/>
              <a:t>13</a:t>
            </a:fld>
            <a:endParaRPr lang="tr-TR"/>
          </a:p>
        </p:txBody>
      </p:sp>
    </p:spTree>
    <p:extLst>
      <p:ext uri="{BB962C8B-B14F-4D97-AF65-F5344CB8AC3E}">
        <p14:creationId xmlns:p14="http://schemas.microsoft.com/office/powerpoint/2010/main" val="238062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KRALİYET MÜCEVHER ANALİZİ (CJA)</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Bir kuruluşun misyonlarının gerçekleştirilmesi için kritik öneme sahip ve tehlikeye atıldığı takdirde büyük bir iş tepkisi yaratabilecek siber/dijital varlıkları tanımlaya yönelik süreç veya tekniktir.</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Bu süreç, şirket sürecinde hayati bir rol oynar; Sistem geliştirme sırasında başlar, sistem dağıtımı ve sonrasında devam eder.</a:t>
            </a:r>
          </a:p>
        </p:txBody>
      </p:sp>
      <p:sp>
        <p:nvSpPr>
          <p:cNvPr id="4" name="Slayt Numarası Yer Tutucusu 3"/>
          <p:cNvSpPr>
            <a:spLocks noGrp="1"/>
          </p:cNvSpPr>
          <p:nvPr>
            <p:ph type="sldNum" sz="quarter" idx="5"/>
          </p:nvPr>
        </p:nvSpPr>
        <p:spPr/>
        <p:txBody>
          <a:bodyPr/>
          <a:lstStyle/>
          <a:p>
            <a:fld id="{9F6C6BEE-B185-42E4-862F-C179E2CF2EB0}" type="slidenum">
              <a:rPr lang="tr-TR" smtClean="0"/>
              <a:t>14</a:t>
            </a:fld>
            <a:endParaRPr lang="tr-TR"/>
          </a:p>
        </p:txBody>
      </p:sp>
    </p:spTree>
    <p:extLst>
      <p:ext uri="{BB962C8B-B14F-4D97-AF65-F5344CB8AC3E}">
        <p14:creationId xmlns:p14="http://schemas.microsoft.com/office/powerpoint/2010/main" val="1510783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ORTAK SALDIRI KALIBI SAYIMI VE SINIFLANDIRILMASI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CAPEC</a:t>
            </a:r>
            <a:r>
              <a:rPr lang="tr-TR" sz="1200" dirty="0">
                <a:solidFill>
                  <a:prstClr val="black"/>
                </a:solidFill>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Siber saldırıları engellemeye yönelik gerçek dünya olaylarından türetilen saldırı modelleri değerlendirip ve sınıflandıran bilgi tabanı.</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ORTAK ZAYIFLIK NUMARALANDIRMASI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CWE</a:t>
            </a:r>
            <a:r>
              <a:rPr lang="tr-TR" sz="1200" dirty="0">
                <a:solidFill>
                  <a:prstClr val="black"/>
                </a:solidFill>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Donanım, yazılım zayıflıkları ve güvenlik açıkları hakkında bilgi tabanı.</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ORTAK GÜVENLİK AÇIKLARI VE ETKİLENMELER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CVE</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istemlerde genel olarak bilinen güvenlik açıklarını referans numarası atayarak detay veren bilgi tabanıdır.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GÜVENLİK TEKNİK UYGULAMA REHBERİ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STIG</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Belirli bir ürün için hazırlanmış siber güvenlik gereksinimlerini karşılayan bir yapılandırma standardı.</a:t>
            </a:r>
          </a:p>
        </p:txBody>
      </p:sp>
      <p:sp>
        <p:nvSpPr>
          <p:cNvPr id="4" name="Slayt Numarası Yer Tutucusu 3"/>
          <p:cNvSpPr>
            <a:spLocks noGrp="1"/>
          </p:cNvSpPr>
          <p:nvPr>
            <p:ph type="sldNum" sz="quarter" idx="5"/>
          </p:nvPr>
        </p:nvSpPr>
        <p:spPr/>
        <p:txBody>
          <a:bodyPr/>
          <a:lstStyle/>
          <a:p>
            <a:fld id="{9F6C6BEE-B185-42E4-862F-C179E2CF2EB0}" type="slidenum">
              <a:rPr lang="tr-TR" smtClean="0"/>
              <a:t>15</a:t>
            </a:fld>
            <a:endParaRPr lang="tr-TR"/>
          </a:p>
        </p:txBody>
      </p:sp>
    </p:spTree>
    <p:extLst>
      <p:ext uri="{BB962C8B-B14F-4D97-AF65-F5344CB8AC3E}">
        <p14:creationId xmlns:p14="http://schemas.microsoft.com/office/powerpoint/2010/main" val="253755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GÜVENLİK TEKNİK UYGULAMA REHBERİ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STIG</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Belirli bir ürün için hazırlanmış siber güvenlik gereksinimlerini karşılayan bir yapılandırma standardı.</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ORTAK GÜVENLİK AÇIKLARI VE ETKİLENMELER (</a:t>
            </a: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CVE</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Sistemi genel olarak bilinen güvenlik açıklarının referans numarası alarak detaylarının kaydedildiği bilgi tabanıdır.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ORTAK ZAYIFLIK NUMARALANDIRMASI (CWE)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Donanım ve yazılım güvenlik açıklarını sınıflandırır ve çözüm için otomatik araçlar sunan bilgi tabanı.</a:t>
            </a:r>
          </a:p>
        </p:txBody>
      </p:sp>
      <p:sp>
        <p:nvSpPr>
          <p:cNvPr id="4" name="Slayt Numarası Yer Tutucusu 3"/>
          <p:cNvSpPr>
            <a:spLocks noGrp="1"/>
          </p:cNvSpPr>
          <p:nvPr>
            <p:ph type="sldNum" sz="quarter" idx="5"/>
          </p:nvPr>
        </p:nvSpPr>
        <p:spPr/>
        <p:txBody>
          <a:bodyPr/>
          <a:lstStyle/>
          <a:p>
            <a:fld id="{9F6C6BEE-B185-42E4-862F-C179E2CF2EB0}" type="slidenum">
              <a:rPr lang="tr-TR" smtClean="0"/>
              <a:t>16</a:t>
            </a:fld>
            <a:endParaRPr lang="tr-TR"/>
          </a:p>
        </p:txBody>
      </p:sp>
    </p:spTree>
    <p:extLst>
      <p:ext uri="{BB962C8B-B14F-4D97-AF65-F5344CB8AC3E}">
        <p14:creationId xmlns:p14="http://schemas.microsoft.com/office/powerpoint/2010/main" val="2908843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TEDARİK ZİNCİRİ SALDIRISI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Düşmanın ya da hedefin kurulum sırasında herhangi bir noktada bilgi teknolojisi donanımı, yazılımını, işletim sistemlerini çevre birimlerini veya hizmetlerini bozmak veya verileri çalmak için donanıma veya yazılıma yerleştirilen gömülü içerik veya diğer güvenlik açıklarını kullanmasına olanak tanır.</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YAN-KANAL SALDIRISI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Cihazların güvenlik açıklarını kullanarak özel bilgilere erişmek için tasarlanmıştır.</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Saldırganlar, cihazların yan kanallarından (güç tüketimi, elektromanyetik radyasyon, ses) sızan bilgileri kullanarak özel bilgilere erişmeye çalışırlar.</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TEKRAR-OYNAT SALDIRISI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Cihazların iletişim kanallarına müdahale ederek verileri ele geçirmek veya iletişimi engellemek için tasarlanmıştır.</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Saldırganlar, önceden kaydedilmiş bir iletişim trafiğini yeniden göndererek veya iletişimi engelleyerek cihazlara müdahale ederler.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17</a:t>
            </a:fld>
            <a:endParaRPr lang="tr-TR"/>
          </a:p>
        </p:txBody>
      </p:sp>
    </p:spTree>
    <p:extLst>
      <p:ext uri="{BB962C8B-B14F-4D97-AF65-F5344CB8AC3E}">
        <p14:creationId xmlns:p14="http://schemas.microsoft.com/office/powerpoint/2010/main" val="328584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Taktikler Teknikler ve Prosedürler için risk </a:t>
            </a:r>
            <a:r>
              <a:rPr lang="tr-TR" dirty="0" err="1"/>
              <a:t>score</a:t>
            </a:r>
            <a:r>
              <a:rPr lang="tr-TR" dirty="0"/>
              <a:t> belirlemek için standart risk </a:t>
            </a:r>
            <a:r>
              <a:rPr lang="tr-TR" dirty="0" err="1"/>
              <a:t>score</a:t>
            </a:r>
            <a:r>
              <a:rPr lang="tr-TR" dirty="0"/>
              <a:t> belirleme tablosu kullanılır.</a:t>
            </a:r>
          </a:p>
        </p:txBody>
      </p:sp>
      <p:sp>
        <p:nvSpPr>
          <p:cNvPr id="4" name="Slayt Numarası Yer Tutucusu 3"/>
          <p:cNvSpPr>
            <a:spLocks noGrp="1"/>
          </p:cNvSpPr>
          <p:nvPr>
            <p:ph type="sldNum" sz="quarter" idx="5"/>
          </p:nvPr>
        </p:nvSpPr>
        <p:spPr/>
        <p:txBody>
          <a:bodyPr/>
          <a:lstStyle/>
          <a:p>
            <a:fld id="{9F6C6BEE-B185-42E4-862F-C179E2CF2EB0}" type="slidenum">
              <a:rPr lang="tr-TR" smtClean="0"/>
              <a:t>18</a:t>
            </a:fld>
            <a:endParaRPr lang="tr-TR"/>
          </a:p>
        </p:txBody>
      </p:sp>
    </p:spTree>
    <p:extLst>
      <p:ext uri="{BB962C8B-B14F-4D97-AF65-F5344CB8AC3E}">
        <p14:creationId xmlns:p14="http://schemas.microsoft.com/office/powerpoint/2010/main" val="2358992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Standart TTP Aralıkları ve Karşılık Gelen Risk Düzeyi, İlgili TTP’ler belirli risk aralıklarında sınıflandırmak üzere standardize edilmiş yöntemler mevcut. Bu standartlardan birini açıklamak gerekirse;</a:t>
            </a:r>
          </a:p>
          <a:p>
            <a:r>
              <a:rPr lang="tr-TR" dirty="0"/>
              <a:t>TTP Aralığı;</a:t>
            </a:r>
          </a:p>
          <a:p>
            <a:r>
              <a:rPr lang="tr-TR" dirty="0"/>
              <a:t>Risk </a:t>
            </a:r>
            <a:r>
              <a:rPr lang="tr-TR" dirty="0" err="1"/>
              <a:t>Score</a:t>
            </a:r>
            <a:r>
              <a:rPr lang="tr-TR" dirty="0"/>
              <a:t>:	4.00 ~ 5.00	Kritik Seviye,</a:t>
            </a:r>
          </a:p>
          <a:p>
            <a:r>
              <a:rPr lang="tr-TR" dirty="0"/>
              <a:t>Risk </a:t>
            </a:r>
            <a:r>
              <a:rPr lang="tr-TR" dirty="0" err="1"/>
              <a:t>Score</a:t>
            </a:r>
            <a:r>
              <a:rPr lang="tr-TR" dirty="0"/>
              <a:t>:	2.50 ~ 3.90	Orta Seviye,</a:t>
            </a:r>
          </a:p>
          <a:p>
            <a:r>
              <a:rPr lang="tr-TR" dirty="0"/>
              <a:t>Risk </a:t>
            </a:r>
            <a:r>
              <a:rPr lang="tr-TR" dirty="0" err="1"/>
              <a:t>Score</a:t>
            </a:r>
            <a:r>
              <a:rPr lang="tr-TR" dirty="0"/>
              <a:t>:	1.00 ~ 2.40	Minimum Seviye</a:t>
            </a:r>
          </a:p>
          <a:p>
            <a:r>
              <a:rPr lang="tr-TR" dirty="0"/>
              <a:t>Şeklinde adlandırılmaktadır.</a:t>
            </a:r>
          </a:p>
        </p:txBody>
      </p:sp>
      <p:sp>
        <p:nvSpPr>
          <p:cNvPr id="4" name="Slayt Numarası Yer Tutucusu 3"/>
          <p:cNvSpPr>
            <a:spLocks noGrp="1"/>
          </p:cNvSpPr>
          <p:nvPr>
            <p:ph type="sldNum" sz="quarter" idx="5"/>
          </p:nvPr>
        </p:nvSpPr>
        <p:spPr/>
        <p:txBody>
          <a:bodyPr/>
          <a:lstStyle/>
          <a:p>
            <a:fld id="{9F6C6BEE-B185-42E4-862F-C179E2CF2EB0}" type="slidenum">
              <a:rPr lang="tr-TR" smtClean="0"/>
              <a:t>19</a:t>
            </a:fld>
            <a:endParaRPr lang="tr-TR"/>
          </a:p>
        </p:txBody>
      </p:sp>
    </p:spTree>
    <p:extLst>
      <p:ext uri="{BB962C8B-B14F-4D97-AF65-F5344CB8AC3E}">
        <p14:creationId xmlns:p14="http://schemas.microsoft.com/office/powerpoint/2010/main" val="3169024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İÇİNDEKİLER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2</a:t>
            </a:fld>
            <a:endParaRPr lang="tr-TR"/>
          </a:p>
        </p:txBody>
      </p:sp>
    </p:spTree>
    <p:extLst>
      <p:ext uri="{BB962C8B-B14F-4D97-AF65-F5344CB8AC3E}">
        <p14:creationId xmlns:p14="http://schemas.microsoft.com/office/powerpoint/2010/main" val="159814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Tehdit Matrisi (TM), Risk puanı belirlenen TTP’ler ile Siber Varlıklar ilişkilendirilerek tehditlere karşı duyarlılık analizi gerçekleştirilir.</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3 alanda(Harici, Dahili ve Güvenilir İçeriden) niceliksel olarak belirler ve siber varlığın toplam duyarlılık değeri belirlenmiş olur.</a:t>
            </a:r>
          </a:p>
        </p:txBody>
      </p:sp>
      <p:sp>
        <p:nvSpPr>
          <p:cNvPr id="4" name="Slayt Numarası Yer Tutucusu 3"/>
          <p:cNvSpPr>
            <a:spLocks noGrp="1"/>
          </p:cNvSpPr>
          <p:nvPr>
            <p:ph type="sldNum" sz="quarter" idx="5"/>
          </p:nvPr>
        </p:nvSpPr>
        <p:spPr/>
        <p:txBody>
          <a:bodyPr/>
          <a:lstStyle/>
          <a:p>
            <a:fld id="{9F6C6BEE-B185-42E4-862F-C179E2CF2EB0}" type="slidenum">
              <a:rPr lang="tr-TR" smtClean="0"/>
              <a:t>20</a:t>
            </a:fld>
            <a:endParaRPr lang="tr-TR"/>
          </a:p>
        </p:txBody>
      </p:sp>
    </p:spTree>
    <p:extLst>
      <p:ext uri="{BB962C8B-B14F-4D97-AF65-F5344CB8AC3E}">
        <p14:creationId xmlns:p14="http://schemas.microsoft.com/office/powerpoint/2010/main" val="2661244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(Taktikler Teknikler Prosedürler / Karşı Önlemler) Eşleme Tablosu</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İlgili </a:t>
            </a:r>
            <a:r>
              <a:rPr lang="tr-TR" sz="1200" dirty="0" err="1">
                <a:solidFill>
                  <a:prstClr val="black"/>
                </a:solidFill>
                <a:latin typeface="Times New Roman" panose="02020603050405020304" pitchFamily="18" charset="0"/>
                <a:cs typeface="Times New Roman" panose="02020603050405020304" pitchFamily="18" charset="0"/>
              </a:rPr>
              <a:t>TTP’lere</a:t>
            </a:r>
            <a:r>
              <a:rPr lang="tr-TR" sz="1200" dirty="0">
                <a:solidFill>
                  <a:prstClr val="black"/>
                </a:solidFill>
                <a:latin typeface="Times New Roman" panose="02020603050405020304" pitchFamily="18" charset="0"/>
                <a:cs typeface="Times New Roman" panose="02020603050405020304" pitchFamily="18" charset="0"/>
              </a:rPr>
              <a:t> karşılık gelen </a:t>
            </a:r>
            <a:r>
              <a:rPr lang="tr-TR" sz="1200" dirty="0" err="1">
                <a:solidFill>
                  <a:prstClr val="black"/>
                </a:solidFill>
                <a:latin typeface="Times New Roman" panose="02020603050405020304" pitchFamily="18" charset="0"/>
                <a:cs typeface="Times New Roman" panose="02020603050405020304" pitchFamily="18" charset="0"/>
              </a:rPr>
              <a:t>CM’ler</a:t>
            </a:r>
            <a:r>
              <a:rPr lang="tr-TR" sz="1200" dirty="0">
                <a:solidFill>
                  <a:prstClr val="black"/>
                </a:solidFill>
                <a:latin typeface="Times New Roman" panose="02020603050405020304" pitchFamily="18" charset="0"/>
                <a:cs typeface="Times New Roman" panose="02020603050405020304" pitchFamily="18" charset="0"/>
              </a:rPr>
              <a:t> iki karakterli notasyon kullanarak karakterize edilir.</a:t>
            </a:r>
            <a:endPar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tr-TR" dirty="0"/>
          </a:p>
          <a:p>
            <a:r>
              <a:rPr lang="tr-TR" dirty="0"/>
              <a:t># </a:t>
            </a:r>
            <a:r>
              <a:rPr lang="tr-TR" dirty="0" err="1"/>
              <a:t>Karakterlize</a:t>
            </a:r>
            <a:r>
              <a:rPr lang="tr-TR" dirty="0"/>
              <a:t>: Ayrıt edici nitelik.</a:t>
            </a:r>
          </a:p>
        </p:txBody>
      </p:sp>
      <p:sp>
        <p:nvSpPr>
          <p:cNvPr id="4" name="Slayt Numarası Yer Tutucusu 3"/>
          <p:cNvSpPr>
            <a:spLocks noGrp="1"/>
          </p:cNvSpPr>
          <p:nvPr>
            <p:ph type="sldNum" sz="quarter" idx="5"/>
          </p:nvPr>
        </p:nvSpPr>
        <p:spPr/>
        <p:txBody>
          <a:bodyPr/>
          <a:lstStyle/>
          <a:p>
            <a:fld id="{9F6C6BEE-B185-42E4-862F-C179E2CF2EB0}" type="slidenum">
              <a:rPr lang="tr-TR" smtClean="0"/>
              <a:t>21</a:t>
            </a:fld>
            <a:endParaRPr lang="tr-TR"/>
          </a:p>
        </p:txBody>
      </p:sp>
    </p:spTree>
    <p:extLst>
      <p:ext uri="{BB962C8B-B14F-4D97-AF65-F5344CB8AC3E}">
        <p14:creationId xmlns:p14="http://schemas.microsoft.com/office/powerpoint/2010/main" val="132796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AKTİVİTE AZALTMA NOTASYONLARI</a:t>
            </a:r>
          </a:p>
          <a:p>
            <a:endParaRPr lang="tr-TR" dirty="0"/>
          </a:p>
          <a:p>
            <a:r>
              <a:rPr lang="tr-TR" dirty="0" err="1"/>
              <a:t>TTP’lere</a:t>
            </a:r>
            <a:r>
              <a:rPr lang="tr-TR" dirty="0"/>
              <a:t> karşılık verebilen </a:t>
            </a:r>
            <a:r>
              <a:rPr lang="tr-TR" dirty="0" err="1"/>
              <a:t>CM’lerin</a:t>
            </a:r>
            <a:r>
              <a:rPr lang="tr-TR" dirty="0"/>
              <a:t> notasyonları açıklayalım..</a:t>
            </a:r>
          </a:p>
          <a:p>
            <a:r>
              <a:rPr lang="tr-TR" dirty="0"/>
              <a:t>İki Karakterli Notasyon;</a:t>
            </a:r>
          </a:p>
          <a:p>
            <a:pPr marL="228600" indent="-228600">
              <a:buAutoNum type="arabicPeriod"/>
            </a:pPr>
            <a:r>
              <a:rPr lang="tr-TR" dirty="0"/>
              <a:t>Etkinlik Seviyesi Notasyonu</a:t>
            </a:r>
          </a:p>
          <a:p>
            <a:pPr marL="228600" indent="-228600">
              <a:buAutoNum type="arabicPeriod"/>
            </a:pPr>
            <a:r>
              <a:rPr lang="tr-TR" dirty="0"/>
              <a:t>Azaltma/Düşürme Seviyesi Notasyonu</a:t>
            </a:r>
          </a:p>
          <a:p>
            <a:pPr marL="0" indent="0">
              <a:buNone/>
            </a:pPr>
            <a:r>
              <a:rPr lang="tr-TR" dirty="0"/>
              <a:t>Buna göre </a:t>
            </a:r>
            <a:r>
              <a:rPr lang="tr-TR" dirty="0" err="1"/>
              <a:t>TPP’lere</a:t>
            </a:r>
            <a:r>
              <a:rPr lang="tr-TR" dirty="0"/>
              <a:t> uygulanacak </a:t>
            </a:r>
            <a:r>
              <a:rPr lang="tr-TR" dirty="0" err="1"/>
              <a:t>CM’ler</a:t>
            </a:r>
            <a:r>
              <a:rPr lang="tr-TR" dirty="0"/>
              <a:t> (Karşı Önlemler) seviyeleri belirlenir.</a:t>
            </a:r>
          </a:p>
        </p:txBody>
      </p:sp>
      <p:sp>
        <p:nvSpPr>
          <p:cNvPr id="4" name="Slayt Numarası Yer Tutucusu 3"/>
          <p:cNvSpPr>
            <a:spLocks noGrp="1"/>
          </p:cNvSpPr>
          <p:nvPr>
            <p:ph type="sldNum" sz="quarter" idx="5"/>
          </p:nvPr>
        </p:nvSpPr>
        <p:spPr/>
        <p:txBody>
          <a:bodyPr/>
          <a:lstStyle/>
          <a:p>
            <a:fld id="{9F6C6BEE-B185-42E4-862F-C179E2CF2EB0}" type="slidenum">
              <a:rPr lang="tr-TR" smtClean="0"/>
              <a:t>22</a:t>
            </a:fld>
            <a:endParaRPr lang="tr-TR"/>
          </a:p>
        </p:txBody>
      </p:sp>
    </p:spTree>
    <p:extLst>
      <p:ext uri="{BB962C8B-B14F-4D97-AF65-F5344CB8AC3E}">
        <p14:creationId xmlns:p14="http://schemas.microsoft.com/office/powerpoint/2010/main" val="384135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TAVSİYELER VE ÖNERİLER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23</a:t>
            </a:fld>
            <a:endParaRPr lang="tr-TR"/>
          </a:p>
        </p:txBody>
      </p:sp>
    </p:spTree>
    <p:extLst>
      <p:ext uri="{BB962C8B-B14F-4D97-AF65-F5344CB8AC3E}">
        <p14:creationId xmlns:p14="http://schemas.microsoft.com/office/powerpoint/2010/main" val="366468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SORULAR?</a:t>
            </a:r>
          </a:p>
        </p:txBody>
      </p:sp>
      <p:sp>
        <p:nvSpPr>
          <p:cNvPr id="4" name="Slayt Numarası Yer Tutucusu 3"/>
          <p:cNvSpPr>
            <a:spLocks noGrp="1"/>
          </p:cNvSpPr>
          <p:nvPr>
            <p:ph type="sldNum" sz="quarter" idx="5"/>
          </p:nvPr>
        </p:nvSpPr>
        <p:spPr/>
        <p:txBody>
          <a:bodyPr/>
          <a:lstStyle/>
          <a:p>
            <a:fld id="{9F6C6BEE-B185-42E4-862F-C179E2CF2EB0}" type="slidenum">
              <a:rPr lang="tr-TR" smtClean="0"/>
              <a:t>24</a:t>
            </a:fld>
            <a:endParaRPr lang="tr-TR"/>
          </a:p>
        </p:txBody>
      </p:sp>
    </p:spTree>
    <p:extLst>
      <p:ext uri="{BB962C8B-B14F-4D97-AF65-F5344CB8AC3E}">
        <p14:creationId xmlns:p14="http://schemas.microsoft.com/office/powerpoint/2010/main" val="275844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TEHLİKE ANALİZİ VE RİSK DEĞERLENDİRMESİ (HARA)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ISO-26262 Risk değerlendirme standardını uygulayan tehlike analizi ve risk değerlendirmesi, Sistem sürecinde Safety(Emniyet) ve Security(Güvenlik) yeterliliğine odaklanır ve denetler.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3</a:t>
            </a:fld>
            <a:endParaRPr lang="tr-TR"/>
          </a:p>
        </p:txBody>
      </p:sp>
    </p:spTree>
    <p:extLst>
      <p:ext uri="{BB962C8B-B14F-4D97-AF65-F5344CB8AC3E}">
        <p14:creationId xmlns:p14="http://schemas.microsoft.com/office/powerpoint/2010/main" val="370915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defRPr/>
            </a:pPr>
            <a:r>
              <a:rPr kumimoji="0" lang="tr-TR" sz="12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TEHDİT DEĞERLENDİRME VE RİSK ANALİZİ (TARA)</a:t>
            </a:r>
          </a:p>
          <a:p>
            <a:pPr algn="just">
              <a:defRPr/>
            </a:pPr>
            <a:r>
              <a:rPr lang="tr-TR" sz="1200" dirty="0">
                <a:solidFill>
                  <a:prstClr val="black"/>
                </a:solidFill>
                <a:latin typeface="Times New Roman" panose="02020603050405020304" pitchFamily="18" charset="0"/>
                <a:cs typeface="Times New Roman" panose="02020603050405020304" pitchFamily="18" charset="0"/>
              </a:rPr>
              <a:t>ISO-21434 Risk değerlendirme standardını temel alır. S</a:t>
            </a: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 sürecinde kritik öneme sahip siber varlıkları analiz ederek siber tehditleri tespit etme, değerlendirme ve güvenlik açıklarına karşı seçilecek tedbirlerin belirlenmesini sağlayan bir mühendislik metodolojisidir.</a:t>
            </a:r>
          </a:p>
        </p:txBody>
      </p:sp>
      <p:sp>
        <p:nvSpPr>
          <p:cNvPr id="4" name="Slayt Numarası Yer Tutucusu 3"/>
          <p:cNvSpPr>
            <a:spLocks noGrp="1"/>
          </p:cNvSpPr>
          <p:nvPr>
            <p:ph type="sldNum" sz="quarter" idx="5"/>
          </p:nvPr>
        </p:nvSpPr>
        <p:spPr/>
        <p:txBody>
          <a:bodyPr/>
          <a:lstStyle/>
          <a:p>
            <a:fld id="{9F6C6BEE-B185-42E4-862F-C179E2CF2EB0}" type="slidenum">
              <a:rPr lang="tr-TR" smtClean="0"/>
              <a:t>4</a:t>
            </a:fld>
            <a:endParaRPr lang="tr-TR"/>
          </a:p>
        </p:txBody>
      </p:sp>
    </p:spTree>
    <p:extLst>
      <p:ext uri="{BB962C8B-B14F-4D97-AF65-F5344CB8AC3E}">
        <p14:creationId xmlns:p14="http://schemas.microsoft.com/office/powerpoint/2010/main" val="204459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TEKNİK TERİMLER</a:t>
            </a:r>
          </a:p>
        </p:txBody>
      </p:sp>
      <p:sp>
        <p:nvSpPr>
          <p:cNvPr id="4" name="Slayt Numarası Yer Tutucusu 3"/>
          <p:cNvSpPr>
            <a:spLocks noGrp="1"/>
          </p:cNvSpPr>
          <p:nvPr>
            <p:ph type="sldNum" sz="quarter" idx="5"/>
          </p:nvPr>
        </p:nvSpPr>
        <p:spPr/>
        <p:txBody>
          <a:bodyPr/>
          <a:lstStyle/>
          <a:p>
            <a:fld id="{9F6C6BEE-B185-42E4-862F-C179E2CF2EB0}" type="slidenum">
              <a:rPr lang="tr-TR" smtClean="0"/>
              <a:t>5</a:t>
            </a:fld>
            <a:endParaRPr lang="tr-TR"/>
          </a:p>
        </p:txBody>
      </p:sp>
    </p:spTree>
    <p:extLst>
      <p:ext uri="{BB962C8B-B14F-4D97-AF65-F5344CB8AC3E}">
        <p14:creationId xmlns:p14="http://schemas.microsoft.com/office/powerpoint/2010/main" val="923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CIA – CIA ÜÇLÜSÜ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TARA</a:t>
            </a:r>
            <a:r>
              <a:rPr lang="tr-TR" sz="1200" dirty="0">
                <a:solidFill>
                  <a:prstClr val="black"/>
                </a:solidFill>
                <a:latin typeface="Times New Roman" panose="02020603050405020304" pitchFamily="18" charset="0"/>
                <a:cs typeface="Times New Roman" panose="02020603050405020304" pitchFamily="18" charset="0"/>
              </a:rPr>
              <a:t>, güvenlik analizlerinde temelinde CIA Üçlüsü ilkesini ele alır;</a:t>
            </a:r>
          </a:p>
          <a:p>
            <a:pPr marL="0" marR="0" indent="0" algn="just" rtl="0" eaLnBrk="1" fontAlgn="auto" latinLnBrk="0" hangingPunct="1">
              <a:spcBef>
                <a:spcPts val="0"/>
              </a:spcBef>
              <a:spcAft>
                <a:spcPts val="0"/>
              </a:spcAft>
            </a:pPr>
            <a:r>
              <a:rPr lang="tr-TR" sz="1800" b="0" i="0" u="none" strike="noStrike" kern="1200" dirty="0">
                <a:solidFill>
                  <a:srgbClr val="000000"/>
                </a:solidFill>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CONFİDENTIALITY:	Gizlilik</a:t>
            </a:r>
            <a:endParaRPr lang="tr-TR" sz="1800" b="0" i="0" u="none" strike="noStrike" dirty="0">
              <a:effectLst/>
              <a:latin typeface="Arial" panose="020B0604020202020204" pitchFamily="34" charset="0"/>
            </a:endParaRPr>
          </a:p>
          <a:p>
            <a:pPr marL="0" marR="0" indent="0" algn="just" rtl="0" eaLnBrk="1" fontAlgn="auto" latinLnBrk="0" hangingPunct="1">
              <a:spcBef>
                <a:spcPts val="0"/>
              </a:spcBef>
              <a:spcAft>
                <a:spcPts val="0"/>
              </a:spcAft>
            </a:pPr>
            <a:r>
              <a:rPr lang="tr-TR" sz="1800" b="0" i="0" u="none" strike="noStrike" kern="1200" spc="0" baseline="0" dirty="0">
                <a:ln>
                  <a:noFill/>
                </a:ln>
                <a:solidFill>
                  <a:srgbClr val="000000"/>
                </a:solidFill>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INTEGRITY:		Bütünlük</a:t>
            </a:r>
            <a:endParaRPr lang="tr-TR" sz="1800" b="0" i="0" u="none" strike="noStrike" dirty="0">
              <a:effectLst/>
              <a:latin typeface="Arial" panose="020B0604020202020204" pitchFamily="34" charset="0"/>
            </a:endParaRPr>
          </a:p>
          <a:p>
            <a:pPr marL="0" marR="0" indent="0" algn="just" rtl="0" eaLnBrk="1" fontAlgn="auto" latinLnBrk="0" hangingPunct="1">
              <a:spcBef>
                <a:spcPts val="0"/>
              </a:spcBef>
              <a:spcAft>
                <a:spcPts val="0"/>
              </a:spcAft>
            </a:pPr>
            <a:r>
              <a:rPr lang="tr-TR" sz="1800" b="0" i="0" u="none" strike="noStrike" kern="1200" spc="0" baseline="0" dirty="0">
                <a:ln>
                  <a:noFill/>
                </a:ln>
                <a:solidFill>
                  <a:srgbClr val="000000"/>
                </a:solidFill>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AVAILABILITY:		Erişebilirlik</a:t>
            </a:r>
          </a:p>
        </p:txBody>
      </p:sp>
      <p:sp>
        <p:nvSpPr>
          <p:cNvPr id="4" name="Slayt Numarası Yer Tutucusu 3"/>
          <p:cNvSpPr>
            <a:spLocks noGrp="1"/>
          </p:cNvSpPr>
          <p:nvPr>
            <p:ph type="sldNum" sz="quarter" idx="5"/>
          </p:nvPr>
        </p:nvSpPr>
        <p:spPr/>
        <p:txBody>
          <a:bodyPr/>
          <a:lstStyle/>
          <a:p>
            <a:fld id="{9F6C6BEE-B185-42E4-862F-C179E2CF2EB0}" type="slidenum">
              <a:rPr lang="tr-TR" smtClean="0"/>
              <a:t>6</a:t>
            </a:fld>
            <a:endParaRPr lang="tr-TR"/>
          </a:p>
        </p:txBody>
      </p:sp>
    </p:spTree>
    <p:extLst>
      <p:ext uri="{BB962C8B-B14F-4D97-AF65-F5344CB8AC3E}">
        <p14:creationId xmlns:p14="http://schemas.microsoft.com/office/powerpoint/2010/main" val="69714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KİŞİSEL OLARAK TANIMLANABİLİR BİLGİLER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(PII)</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Tek başına ya da diğer ilgili verileri ile birlikte kullanıldığında, bir kişiyi tanımlayan bilgilerdir.</a:t>
            </a:r>
          </a:p>
        </p:txBody>
      </p:sp>
      <p:sp>
        <p:nvSpPr>
          <p:cNvPr id="4" name="Slayt Numarası Yer Tutucusu 3"/>
          <p:cNvSpPr>
            <a:spLocks noGrp="1"/>
          </p:cNvSpPr>
          <p:nvPr>
            <p:ph type="sldNum" sz="quarter" idx="5"/>
          </p:nvPr>
        </p:nvSpPr>
        <p:spPr/>
        <p:txBody>
          <a:bodyPr/>
          <a:lstStyle/>
          <a:p>
            <a:fld id="{9F6C6BEE-B185-42E4-862F-C179E2CF2EB0}" type="slidenum">
              <a:rPr lang="tr-TR" smtClean="0"/>
              <a:t>7</a:t>
            </a:fld>
            <a:endParaRPr lang="tr-TR"/>
          </a:p>
        </p:txBody>
      </p:sp>
    </p:spTree>
    <p:extLst>
      <p:ext uri="{BB962C8B-B14F-4D97-AF65-F5344CB8AC3E}">
        <p14:creationId xmlns:p14="http://schemas.microsoft.com/office/powerpoint/2010/main" val="3349059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SİBER GÜVENLİK YÖNETİM SİSTEMİ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(CSMS)</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solidFill>
                  <a:prstClr val="black"/>
                </a:solidFill>
                <a:latin typeface="Times New Roman" panose="02020603050405020304" pitchFamily="18" charset="0"/>
                <a:cs typeface="Times New Roman" panose="02020603050405020304" pitchFamily="18" charset="0"/>
              </a:rPr>
              <a:t>A</a:t>
            </a:r>
            <a:r>
              <a:rPr lang="tr-TR" sz="1200" dirty="0">
                <a:solidFill>
                  <a:prstClr val="black"/>
                </a:solidFill>
                <a:latin typeface="Times New Roman" panose="02020603050405020304" pitchFamily="18" charset="0"/>
                <a:cs typeface="Times New Roman" panose="02020603050405020304" pitchFamily="18" charset="0"/>
              </a:rPr>
              <a:t>raçlara yönelik siber riskleri tanımlama ve koruma üzere işletme süreçleri, sorumlulukları ve yönetişimi denetleyen sistematik ve risk tabanlı yaklaşımdır.</a:t>
            </a:r>
          </a:p>
          <a:p>
            <a:endParaRPr lang="tr-T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YAZILIM GELİŞTİRME YAŞAM DÖNGÜSÜ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(SDLC)</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Hem üretim hem de müşteri tarafında kullanım sürecinde devam eden yazılım geliştirme süreçlerinin tümünü tanımlar.</a:t>
            </a:r>
          </a:p>
        </p:txBody>
      </p:sp>
      <p:sp>
        <p:nvSpPr>
          <p:cNvPr id="4" name="Slayt Numarası Yer Tutucusu 3"/>
          <p:cNvSpPr>
            <a:spLocks noGrp="1"/>
          </p:cNvSpPr>
          <p:nvPr>
            <p:ph type="sldNum" sz="quarter" idx="5"/>
          </p:nvPr>
        </p:nvSpPr>
        <p:spPr/>
        <p:txBody>
          <a:bodyPr/>
          <a:lstStyle/>
          <a:p>
            <a:fld id="{9F6C6BEE-B185-42E4-862F-C179E2CF2EB0}" type="slidenum">
              <a:rPr lang="tr-TR" smtClean="0"/>
              <a:t>8</a:t>
            </a:fld>
            <a:endParaRPr lang="tr-TR"/>
          </a:p>
        </p:txBody>
      </p:sp>
    </p:spTree>
    <p:extLst>
      <p:ext uri="{BB962C8B-B14F-4D97-AF65-F5344CB8AC3E}">
        <p14:creationId xmlns:p14="http://schemas.microsoft.com/office/powerpoint/2010/main" val="355605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ASKERDEN ARINDIRILMIŞ ALAN </a:t>
            </a:r>
            <a:r>
              <a:rPr lang="tr-TR" sz="1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(DMZ)</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dirty="0">
                <a:solidFill>
                  <a:prstClr val="black"/>
                </a:solidFill>
                <a:latin typeface="Times New Roman" panose="02020603050405020304" pitchFamily="18" charset="0"/>
                <a:cs typeface="Times New Roman" panose="02020603050405020304" pitchFamily="18" charset="0"/>
              </a:rPr>
              <a:t>Askerden ya da Silahtan Arındırılmış Alan, şirketin yerel ağ alanı (LAN) tarafında kurulan mantıksal ya da fiziksel olarak sadece dış-dünya ile iletişimde bulunacak olan cihaz/aygıtları iç ağdan ayıran ayrı bir ağda konumlandırır.</a:t>
            </a:r>
          </a:p>
        </p:txBody>
      </p:sp>
      <p:sp>
        <p:nvSpPr>
          <p:cNvPr id="4" name="Slayt Numarası Yer Tutucusu 3"/>
          <p:cNvSpPr>
            <a:spLocks noGrp="1"/>
          </p:cNvSpPr>
          <p:nvPr>
            <p:ph type="sldNum" sz="quarter" idx="5"/>
          </p:nvPr>
        </p:nvSpPr>
        <p:spPr/>
        <p:txBody>
          <a:bodyPr/>
          <a:lstStyle/>
          <a:p>
            <a:fld id="{9F6C6BEE-B185-42E4-862F-C179E2CF2EB0}" type="slidenum">
              <a:rPr lang="tr-TR" smtClean="0"/>
              <a:t>9</a:t>
            </a:fld>
            <a:endParaRPr lang="tr-TR"/>
          </a:p>
        </p:txBody>
      </p:sp>
    </p:spTree>
    <p:extLst>
      <p:ext uri="{BB962C8B-B14F-4D97-AF65-F5344CB8AC3E}">
        <p14:creationId xmlns:p14="http://schemas.microsoft.com/office/powerpoint/2010/main" val="405183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CF859C-0F81-2694-8D34-234536427FF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7AC53CD-720F-2C0A-BDB7-6A1240863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D30833F-8607-42F5-37C9-8ECB446F1880}"/>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D08D6195-8719-56BF-F8A0-25C0E2B46F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69D718-112E-D4A6-18F0-D357A81C01CD}"/>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63649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A4A3F-1402-F128-09AB-416C28134E5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4A08680-90D3-E597-2FF1-DCA9776A72F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19098BA-234C-A292-B002-062B6121802A}"/>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3ED411CB-FF4D-E3A3-821E-19AC68E0291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D1E6A5-4C40-9DF3-FCE3-3359C2283C1C}"/>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57145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0FC9FAF-B1A4-0FE4-7B43-BC75A569DDF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DD05E69-9E35-2E01-EFE4-0BE2F6B03C6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27F260-D393-9B1F-7654-EF3FF00EE9DC}"/>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8288F845-54E7-8802-8CD6-AE7812A55CE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60DBC9-F941-7C7F-35B4-7DE5C7063020}"/>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307005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2094D-2D69-38B7-77C3-7E2FCD38F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43FE0BA-46EE-03F0-983C-2DDCE3774D7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AA25915-DF48-0E01-3A23-92E3CD5C6780}"/>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93A64D18-619C-29CE-851D-E222C193EB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64B877B-25D5-B8C3-C752-1C4ABC81FBF5}"/>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75061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BDA05B-608E-4FF5-42DE-0BF3BD195EC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F66BE36-839F-985C-18E0-112371189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C9DBADD-3191-3095-4987-42A8063B4811}"/>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9FAC2133-1939-AD0F-65B3-51CA373178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4FC6F4-1C81-3D0A-D370-B29F6F5F2519}"/>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02430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DD9B0A-4828-DF8B-BCE0-0C30DC68178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F0B234A-63A4-0BEE-8C9C-4C2870DE41B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A545E8D-E521-1784-65EB-3355D2D4D55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1E92CDE-D7B8-3287-3887-1B1F4F825896}"/>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6" name="Alt Bilgi Yer Tutucusu 5">
            <a:extLst>
              <a:ext uri="{FF2B5EF4-FFF2-40B4-BE49-F238E27FC236}">
                <a16:creationId xmlns:a16="http://schemas.microsoft.com/office/drawing/2014/main" id="{FE281FB0-0C8E-67BB-6ABC-C5A960FC20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1A65E2A-D82C-32B3-D627-2E4803D3F170}"/>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9278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19EAAE-1B63-47DC-D8AF-F737B2423E7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0218E40-CCF6-A354-7B35-1CC8A6013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9EBD69-C590-4E36-6A13-1C6EE5A7E3F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08B202-59B2-8EF2-105C-C6BE96053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34C6AF5-F513-D80A-BAF3-5611E63C027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C0582B7-CE08-C445-17CF-4885431E1310}"/>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8" name="Alt Bilgi Yer Tutucusu 7">
            <a:extLst>
              <a:ext uri="{FF2B5EF4-FFF2-40B4-BE49-F238E27FC236}">
                <a16:creationId xmlns:a16="http://schemas.microsoft.com/office/drawing/2014/main" id="{870F7AE4-1D6D-8225-D6D2-E372C42038E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999CB12-5026-F84F-6449-2B9BB1D053D6}"/>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281136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EB3DD3-BF46-8B1E-522E-37F58937C8D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A543BDF-3DE7-1F6A-AF32-537D179F04A1}"/>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4" name="Alt Bilgi Yer Tutucusu 3">
            <a:extLst>
              <a:ext uri="{FF2B5EF4-FFF2-40B4-BE49-F238E27FC236}">
                <a16:creationId xmlns:a16="http://schemas.microsoft.com/office/drawing/2014/main" id="{8F8ACE75-91ED-BCFB-8E23-992E1164A55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4165873-5348-6549-3BDC-D432669E9A88}"/>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182467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F7DA3CE-1D3E-E1E4-0BD0-1A321C20F9DD}"/>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3" name="Alt Bilgi Yer Tutucusu 2">
            <a:extLst>
              <a:ext uri="{FF2B5EF4-FFF2-40B4-BE49-F238E27FC236}">
                <a16:creationId xmlns:a16="http://schemas.microsoft.com/office/drawing/2014/main" id="{AB82F59A-AAD9-420F-92EE-924AE99E828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DB3AD41-D63A-0C38-B7CA-2EF8D00A9A14}"/>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46121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E7E6EE-ABA0-2EE6-9489-E60ECE21818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8007557-0DEF-D80F-BAD2-89DD5C0E9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DC3B079-D82A-A860-625E-472B9AA5F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3B5985-5140-CFB7-A1A9-C487CBCFAE04}"/>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6" name="Alt Bilgi Yer Tutucusu 5">
            <a:extLst>
              <a:ext uri="{FF2B5EF4-FFF2-40B4-BE49-F238E27FC236}">
                <a16:creationId xmlns:a16="http://schemas.microsoft.com/office/drawing/2014/main" id="{6B710FCD-84C8-5821-0B8C-B05495E769B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336E15C-46A4-02EC-0FAE-0E47934332F1}"/>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391430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9E94C-D428-2ADD-E817-56FEC914FB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2174BA6-BEDF-2D19-BDAC-9B281440B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4530B0D-AD1C-8FA9-C77E-359D44CE6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2DD1C41-AA94-68D3-464D-1AB014B7D641}"/>
              </a:ext>
            </a:extLst>
          </p:cNvPr>
          <p:cNvSpPr>
            <a:spLocks noGrp="1"/>
          </p:cNvSpPr>
          <p:nvPr>
            <p:ph type="dt" sz="half" idx="10"/>
          </p:nvPr>
        </p:nvSpPr>
        <p:spPr/>
        <p:txBody>
          <a:bodyPr/>
          <a:lstStyle/>
          <a:p>
            <a:fld id="{2EC99E5E-2A51-43E9-B7E4-C6E14CFB7390}" type="datetimeFigureOut">
              <a:rPr lang="tr-TR" smtClean="0"/>
              <a:t>16.03.2023</a:t>
            </a:fld>
            <a:endParaRPr lang="tr-TR"/>
          </a:p>
        </p:txBody>
      </p:sp>
      <p:sp>
        <p:nvSpPr>
          <p:cNvPr id="6" name="Alt Bilgi Yer Tutucusu 5">
            <a:extLst>
              <a:ext uri="{FF2B5EF4-FFF2-40B4-BE49-F238E27FC236}">
                <a16:creationId xmlns:a16="http://schemas.microsoft.com/office/drawing/2014/main" id="{06BF43CC-2DA8-7EF8-1FA5-321863305F2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D5F84F3-35A7-450C-01C3-955177F88969}"/>
              </a:ext>
            </a:extLst>
          </p:cNvPr>
          <p:cNvSpPr>
            <a:spLocks noGrp="1"/>
          </p:cNvSpPr>
          <p:nvPr>
            <p:ph type="sldNum" sz="quarter" idx="12"/>
          </p:nvPr>
        </p:nvSpPr>
        <p:spPr/>
        <p:txBody>
          <a:bodyPr/>
          <a:lstStyle/>
          <a:p>
            <a:fld id="{C17FD5C3-B006-426D-ADF5-57D8FC3364BE}" type="slidenum">
              <a:rPr lang="tr-TR" smtClean="0"/>
              <a:t>‹#›</a:t>
            </a:fld>
            <a:endParaRPr lang="tr-TR"/>
          </a:p>
        </p:txBody>
      </p:sp>
    </p:spTree>
    <p:extLst>
      <p:ext uri="{BB962C8B-B14F-4D97-AF65-F5344CB8AC3E}">
        <p14:creationId xmlns:p14="http://schemas.microsoft.com/office/powerpoint/2010/main" val="6344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84FCC30-AD3C-37F4-4A16-E66D00EE5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7EA0EA1-7F39-EADD-C3B4-D0367663A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E8B608-AEDC-DE81-AFFE-0CD8FA2D4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99E5E-2A51-43E9-B7E4-C6E14CFB7390}" type="datetimeFigureOut">
              <a:rPr lang="tr-TR" smtClean="0"/>
              <a:t>16.03.2023</a:t>
            </a:fld>
            <a:endParaRPr lang="tr-TR"/>
          </a:p>
        </p:txBody>
      </p:sp>
      <p:sp>
        <p:nvSpPr>
          <p:cNvPr id="5" name="Alt Bilgi Yer Tutucusu 4">
            <a:extLst>
              <a:ext uri="{FF2B5EF4-FFF2-40B4-BE49-F238E27FC236}">
                <a16:creationId xmlns:a16="http://schemas.microsoft.com/office/drawing/2014/main" id="{ABB39400-A291-D3D5-351C-51D86C5B7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C3DFFFE-1147-AAA1-2BA6-7C512A41A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FD5C3-B006-426D-ADF5-57D8FC3364BE}" type="slidenum">
              <a:rPr lang="tr-TR" smtClean="0"/>
              <a:t>‹#›</a:t>
            </a:fld>
            <a:endParaRPr lang="tr-TR"/>
          </a:p>
        </p:txBody>
      </p:sp>
    </p:spTree>
    <p:extLst>
      <p:ext uri="{BB962C8B-B14F-4D97-AF65-F5344CB8AC3E}">
        <p14:creationId xmlns:p14="http://schemas.microsoft.com/office/powerpoint/2010/main" val="19457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3.0/" TargetMode="External"/><Relationship Id="rId4" Type="http://schemas.openxmlformats.org/officeDocument/2006/relationships/hyperlink" Target="https://www.academyofurbanism.org.uk/events/the-glasgow-conference-on-city-liv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4" Type="http://schemas.microsoft.com/office/2017/06/relationships/model3d" Target="../media/model3d1.glb"/></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sa/3.0/" TargetMode="External"/><Relationship Id="rId4" Type="http://schemas.openxmlformats.org/officeDocument/2006/relationships/hyperlink" Target="https://devopedia.org/information-security-principl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2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Rectangle 12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 name="Rectangle 124">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92E32B-C58C-B850-AE87-D6ECDB5BAC55}"/>
              </a:ext>
            </a:extLst>
          </p:cNvPr>
          <p:cNvSpPr>
            <a:spLocks noGrp="1"/>
          </p:cNvSpPr>
          <p:nvPr>
            <p:ph type="title"/>
          </p:nvPr>
        </p:nvSpPr>
        <p:spPr>
          <a:xfrm>
            <a:off x="4918515" y="1416581"/>
            <a:ext cx="6092786" cy="2127287"/>
          </a:xfrm>
        </p:spPr>
        <p:txBody>
          <a:bodyPr vert="horz" lIns="91440" tIns="45720" rIns="91440" bIns="45720" rtlCol="0" anchor="b">
            <a:normAutofit/>
          </a:bodyPr>
          <a:lstStyle/>
          <a:p>
            <a:r>
              <a:rPr lang="en-US" sz="4800" kern="1200">
                <a:solidFill>
                  <a:schemeClr val="tx1"/>
                </a:solidFill>
                <a:latin typeface="+mj-lt"/>
                <a:ea typeface="+mj-ea"/>
                <a:cs typeface="+mj-cs"/>
              </a:rPr>
              <a:t>THREAT ASSESSMENT</a:t>
            </a:r>
            <a:br>
              <a:rPr lang="en-US" sz="4800" kern="1200">
                <a:solidFill>
                  <a:schemeClr val="tx1"/>
                </a:solidFill>
                <a:latin typeface="+mj-lt"/>
                <a:ea typeface="+mj-ea"/>
                <a:cs typeface="+mj-cs"/>
              </a:rPr>
            </a:br>
            <a:r>
              <a:rPr lang="en-US" sz="4800" kern="1200">
                <a:solidFill>
                  <a:schemeClr val="tx1"/>
                </a:solidFill>
                <a:latin typeface="+mj-lt"/>
                <a:ea typeface="+mj-ea"/>
                <a:cs typeface="+mj-cs"/>
              </a:rPr>
              <a:t>RISK ANALYSIS</a:t>
            </a:r>
          </a:p>
        </p:txBody>
      </p:sp>
      <p:sp>
        <p:nvSpPr>
          <p:cNvPr id="3" name="Metin Yer Tutucusu 2">
            <a:extLst>
              <a:ext uri="{FF2B5EF4-FFF2-40B4-BE49-F238E27FC236}">
                <a16:creationId xmlns:a16="http://schemas.microsoft.com/office/drawing/2014/main" id="{AA9C7D62-E857-F625-8ED6-785F8ABB5078}"/>
              </a:ext>
            </a:extLst>
          </p:cNvPr>
          <p:cNvSpPr>
            <a:spLocks noGrp="1"/>
          </p:cNvSpPr>
          <p:nvPr>
            <p:ph type="body" idx="1"/>
          </p:nvPr>
        </p:nvSpPr>
        <p:spPr>
          <a:xfrm>
            <a:off x="4918515" y="3764975"/>
            <a:ext cx="6092786" cy="2192683"/>
          </a:xfrm>
        </p:spPr>
        <p:txBody>
          <a:bodyPr vert="horz" lIns="91440" tIns="45720" rIns="91440" bIns="45720" rtlCol="0">
            <a:normAutofit/>
          </a:bodyPr>
          <a:lstStyle/>
          <a:p>
            <a:r>
              <a:rPr lang="en-US" kern="1200">
                <a:solidFill>
                  <a:schemeClr val="tx1"/>
                </a:solidFill>
                <a:latin typeface="+mn-lt"/>
                <a:ea typeface="+mn-ea"/>
                <a:cs typeface="+mn-cs"/>
              </a:rPr>
              <a:t>ISO 26262</a:t>
            </a:r>
          </a:p>
          <a:p>
            <a:r>
              <a:rPr lang="en-US" kern="1200">
                <a:solidFill>
                  <a:schemeClr val="tx1"/>
                </a:solidFill>
                <a:latin typeface="+mn-lt"/>
                <a:ea typeface="+mn-ea"/>
                <a:cs typeface="+mn-cs"/>
              </a:rPr>
              <a:t>ISO-21434</a:t>
            </a:r>
          </a:p>
          <a:p>
            <a:r>
              <a:rPr lang="en-US" kern="1200">
                <a:solidFill>
                  <a:schemeClr val="tx1"/>
                </a:solidFill>
                <a:latin typeface="+mn-lt"/>
                <a:ea typeface="+mn-ea"/>
                <a:cs typeface="+mn-cs"/>
              </a:rPr>
              <a:t>UNECE R155</a:t>
            </a:r>
          </a:p>
        </p:txBody>
      </p:sp>
      <p:cxnSp>
        <p:nvCxnSpPr>
          <p:cNvPr id="127" name="Straight Connector 126">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3" name="Graphic 6" descr="Belge">
            <a:extLst>
              <a:ext uri="{FF2B5EF4-FFF2-40B4-BE49-F238E27FC236}">
                <a16:creationId xmlns:a16="http://schemas.microsoft.com/office/drawing/2014/main" id="{4F0D1AC7-D9D9-00EF-E410-2B06856757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97212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98363" y="3824158"/>
            <a:ext cx="1004402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UNITED NATIONS ECONOMIC COMMISSION EUROPE R155</a:t>
            </a:r>
            <a:endParaRPr kumimoji="0" lang="tr-TR" sz="2400" b="0" i="0"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Birleşmiş Milletler Avrupa Ekonomik Komisyonu (UNECE) R155, </a:t>
            </a:r>
            <a:r>
              <a:rPr lang="tr-TR" sz="2400" dirty="0">
                <a:solidFill>
                  <a:prstClr val="black"/>
                </a:solidFill>
                <a:latin typeface="Times New Roman" panose="02020603050405020304" pitchFamily="18" charset="0"/>
                <a:cs typeface="Times New Roman" panose="02020603050405020304" pitchFamily="18" charset="0"/>
              </a:rPr>
              <a:t>karayolu araçlarında </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siber güvenlik gereksinimlerini ele alır</a:t>
            </a:r>
            <a:r>
              <a:rPr lang="tr-TR" sz="2400" dirty="0">
                <a:solidFill>
                  <a:prstClr val="black"/>
                </a:solidFill>
                <a:latin typeface="Times New Roman" panose="02020603050405020304" pitchFamily="18" charset="0"/>
                <a:cs typeface="Times New Roman" panose="02020603050405020304" pitchFamily="18" charset="0"/>
              </a:rPr>
              <a:t> ve ilgili s</a:t>
            </a:r>
            <a:r>
              <a:rPr kumimoji="0" lang="tr-TR"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iber</a:t>
            </a:r>
            <a:r>
              <a:rPr lang="tr-TR" sz="2400" dirty="0">
                <a:solidFill>
                  <a:prstClr val="black"/>
                </a:solidFill>
                <a:latin typeface="Times New Roman" panose="02020603050405020304" pitchFamily="18" charset="0"/>
                <a:cs typeface="Times New Roman" panose="02020603050405020304" pitchFamily="18" charset="0"/>
              </a:rPr>
              <a:t> g</a:t>
            </a:r>
            <a:r>
              <a:rPr kumimoji="0" lang="tr-TR"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üvenlik</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gereksinimlerinin süreçlerini denetleyen bir yönetmenliktir.</a:t>
            </a:r>
          </a:p>
        </p:txBody>
      </p:sp>
      <p:grpSp>
        <p:nvGrpSpPr>
          <p:cNvPr id="11" name="Grup 10">
            <a:extLst>
              <a:ext uri="{FF2B5EF4-FFF2-40B4-BE49-F238E27FC236}">
                <a16:creationId xmlns:a16="http://schemas.microsoft.com/office/drawing/2014/main" id="{8206A0D8-0153-420E-8B87-E41A9464EE34}"/>
              </a:ext>
            </a:extLst>
          </p:cNvPr>
          <p:cNvGrpSpPr/>
          <p:nvPr/>
        </p:nvGrpSpPr>
        <p:grpSpPr>
          <a:xfrm>
            <a:off x="1122742" y="2062207"/>
            <a:ext cx="4152381" cy="1507022"/>
            <a:chOff x="4019809" y="2790905"/>
            <a:chExt cx="4152381" cy="1507022"/>
          </a:xfrm>
        </p:grpSpPr>
        <p:pic>
          <p:nvPicPr>
            <p:cNvPr id="5" name="Resim 4">
              <a:extLst>
                <a:ext uri="{FF2B5EF4-FFF2-40B4-BE49-F238E27FC236}">
                  <a16:creationId xmlns:a16="http://schemas.microsoft.com/office/drawing/2014/main" id="{98162F7A-A9FB-9E9B-9A40-30150F0526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19809" y="2790905"/>
              <a:ext cx="4152381" cy="1276190"/>
            </a:xfrm>
            <a:prstGeom prst="rect">
              <a:avLst/>
            </a:prstGeom>
          </p:spPr>
        </p:pic>
        <p:sp>
          <p:nvSpPr>
            <p:cNvPr id="6" name="Metin kutusu 5">
              <a:extLst>
                <a:ext uri="{FF2B5EF4-FFF2-40B4-BE49-F238E27FC236}">
                  <a16:creationId xmlns:a16="http://schemas.microsoft.com/office/drawing/2014/main" id="{3A0D27E0-9926-B81C-C878-05BC7B0F4DFC}"/>
                </a:ext>
              </a:extLst>
            </p:cNvPr>
            <p:cNvSpPr txBox="1"/>
            <p:nvPr/>
          </p:nvSpPr>
          <p:spPr>
            <a:xfrm>
              <a:off x="4019809" y="4067095"/>
              <a:ext cx="4152381" cy="230832"/>
            </a:xfrm>
            <a:prstGeom prst="rect">
              <a:avLst/>
            </a:prstGeom>
            <a:noFill/>
          </p:spPr>
          <p:txBody>
            <a:bodyPr wrap="square" rtlCol="0">
              <a:spAutoFit/>
            </a:bodyPr>
            <a:lstStyle/>
            <a:p>
              <a:r>
                <a:rPr lang="tr-TR" sz="900">
                  <a:hlinkClick r:id="rId4" tooltip="https://www.academyofurbanism.org.uk/events/the-glasgow-conference-on-city-living/"/>
                </a:rPr>
                <a:t>Bu Fotoğraf</a:t>
              </a:r>
              <a:r>
                <a:rPr lang="tr-TR" sz="900"/>
                <a:t>, Bilinmeyen Yazar, </a:t>
              </a:r>
              <a:r>
                <a:rPr lang="tr-TR" sz="900">
                  <a:hlinkClick r:id="rId5" tooltip="https://creativecommons.org/licenses/by/3.0/"/>
                </a:rPr>
                <a:t>CC BY</a:t>
              </a:r>
              <a:r>
                <a:rPr lang="tr-TR" sz="900"/>
                <a:t> altında lisanslanmıştır</a:t>
              </a:r>
            </a:p>
          </p:txBody>
        </p:sp>
      </p:grpSp>
      <p:sp>
        <p:nvSpPr>
          <p:cNvPr id="4" name="Metin kutusu 3">
            <a:extLst>
              <a:ext uri="{FF2B5EF4-FFF2-40B4-BE49-F238E27FC236}">
                <a16:creationId xmlns:a16="http://schemas.microsoft.com/office/drawing/2014/main" id="{F4B99E9F-6EF3-F965-3548-DBD43623E248}"/>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7" name="Resim 6">
            <a:extLst>
              <a:ext uri="{FF2B5EF4-FFF2-40B4-BE49-F238E27FC236}">
                <a16:creationId xmlns:a16="http://schemas.microsoft.com/office/drawing/2014/main" id="{00A72D84-0A0F-E388-DFDC-E2909D6E736A}"/>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1974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44023"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3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MITRE ATT&amp;CK - MISSION ASSURANCE ENGINEERING</a:t>
            </a:r>
            <a:endParaRPr kumimoji="0" lang="en-US" sz="37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3581401" y="2293392"/>
            <a:ext cx="7975282"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MITRE ATT&amp;CK</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Gerçek olay gözlemlerine dayalı düşman taktikleri ve teknikleri</a:t>
            </a:r>
            <a:r>
              <a:rPr lang="tr-TR" sz="2400" dirty="0">
                <a:solidFill>
                  <a:prstClr val="black"/>
                </a:solidFill>
                <a:latin typeface="Times New Roman" panose="02020603050405020304" pitchFamily="18" charset="0"/>
                <a:cs typeface="Times New Roman" panose="02020603050405020304" pitchFamily="18" charset="0"/>
              </a:rPr>
              <a:t> üzerinden</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saldırıları sınıflandıran ve açıklama kılavuzu sunan bilgi tabanıdır.</a:t>
            </a:r>
          </a:p>
        </p:txBody>
      </p:sp>
      <p:pic>
        <p:nvPicPr>
          <p:cNvPr id="4098" name="Picture 2" descr="What is MITRE ATT&amp;CK? The Definitive Guide. - Verve Industrial">
            <a:extLst>
              <a:ext uri="{FF2B5EF4-FFF2-40B4-BE49-F238E27FC236}">
                <a16:creationId xmlns:a16="http://schemas.microsoft.com/office/drawing/2014/main" id="{DEA727CD-D2D9-7C71-2F5C-0FCD63C91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83" y="2269027"/>
            <a:ext cx="2607997" cy="156479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811134B8-6B57-0E69-7824-347C2A1B9214}"/>
              </a:ext>
            </a:extLst>
          </p:cNvPr>
          <p:cNvSpPr txBox="1"/>
          <p:nvPr/>
        </p:nvSpPr>
        <p:spPr>
          <a:xfrm>
            <a:off x="757483" y="4212657"/>
            <a:ext cx="10799200" cy="1200329"/>
          </a:xfrm>
          <a:prstGeom prst="rect">
            <a:avLst/>
          </a:prstGeom>
          <a:noFill/>
        </p:spPr>
        <p:txBody>
          <a:bodyPr wrap="square">
            <a:spAutoFit/>
          </a:bodyPr>
          <a:lstStyle/>
          <a:p>
            <a:pPr algn="ju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Görev Güvence Mühendisliği (MAE)</a:t>
            </a:r>
          </a:p>
          <a:p>
            <a:pPr algn="just">
              <a:defRPr/>
            </a:pPr>
            <a:r>
              <a:rPr lang="tr-TR" sz="2400" dirty="0">
                <a:solidFill>
                  <a:prstClr val="black"/>
                </a:solidFill>
                <a:latin typeface="Times New Roman" panose="02020603050405020304" pitchFamily="18" charset="0"/>
                <a:cs typeface="Times New Roman" panose="02020603050405020304" pitchFamily="18" charset="0"/>
              </a:rPr>
              <a:t>Görev başarısını tehdit eden tasarım, üretim, test ve saha desteği eksikliklerini analiz etme ve bu eksikleri azaltma üzerine yürütülen mühendislik sürecidir.</a:t>
            </a:r>
          </a:p>
        </p:txBody>
      </p:sp>
      <p:pic>
        <p:nvPicPr>
          <p:cNvPr id="4" name="Resim 3">
            <a:extLst>
              <a:ext uri="{FF2B5EF4-FFF2-40B4-BE49-F238E27FC236}">
                <a16:creationId xmlns:a16="http://schemas.microsoft.com/office/drawing/2014/main" id="{B228E089-E9C0-E66B-146B-580F550B0EBA}"/>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66656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44023"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APT, TTP &amp; CM</a:t>
            </a:r>
            <a:endParaRPr kumimoji="0" lang="en-US"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grpSp>
        <p:nvGrpSpPr>
          <p:cNvPr id="9" name="Grup 8">
            <a:extLst>
              <a:ext uri="{FF2B5EF4-FFF2-40B4-BE49-F238E27FC236}">
                <a16:creationId xmlns:a16="http://schemas.microsoft.com/office/drawing/2014/main" id="{63EE0722-68A7-12B8-9556-6F34678666C1}"/>
              </a:ext>
            </a:extLst>
          </p:cNvPr>
          <p:cNvGrpSpPr/>
          <p:nvPr/>
        </p:nvGrpSpPr>
        <p:grpSpPr>
          <a:xfrm>
            <a:off x="523581" y="1925067"/>
            <a:ext cx="6641307" cy="1980421"/>
            <a:chOff x="1325246" y="2103064"/>
            <a:chExt cx="6751530" cy="2343676"/>
          </a:xfrm>
        </p:grpSpPr>
        <p:pic>
          <p:nvPicPr>
            <p:cNvPr id="5122" name="Picture 2" descr="Tactics, Techniques, and Procedures (TTP) - CyberHoot">
              <a:extLst>
                <a:ext uri="{FF2B5EF4-FFF2-40B4-BE49-F238E27FC236}">
                  <a16:creationId xmlns:a16="http://schemas.microsoft.com/office/drawing/2014/main" id="{DE01EE62-8BE0-4BBF-A80F-BD30F9672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246" y="2488539"/>
              <a:ext cx="6751529" cy="1958201"/>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A70B4563-3724-4E05-572D-8C8869706F8D}"/>
                </a:ext>
              </a:extLst>
            </p:cNvPr>
            <p:cNvSpPr txBox="1"/>
            <p:nvPr/>
          </p:nvSpPr>
          <p:spPr>
            <a:xfrm>
              <a:off x="1325247" y="2103064"/>
              <a:ext cx="675152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TACTİCS TECHNİQUES &amp; PROCEDURES (TTP)</a:t>
              </a:r>
            </a:p>
          </p:txBody>
        </p:sp>
      </p:grpSp>
      <p:grpSp>
        <p:nvGrpSpPr>
          <p:cNvPr id="22" name="Grup 21">
            <a:extLst>
              <a:ext uri="{FF2B5EF4-FFF2-40B4-BE49-F238E27FC236}">
                <a16:creationId xmlns:a16="http://schemas.microsoft.com/office/drawing/2014/main" id="{AE444BBE-CCF7-EAE4-696A-CE813ECFD76B}"/>
              </a:ext>
            </a:extLst>
          </p:cNvPr>
          <p:cNvGrpSpPr/>
          <p:nvPr/>
        </p:nvGrpSpPr>
        <p:grpSpPr>
          <a:xfrm>
            <a:off x="820494" y="4250701"/>
            <a:ext cx="6047479" cy="1960715"/>
            <a:chOff x="6095998" y="4324197"/>
            <a:chExt cx="6047479" cy="1960715"/>
          </a:xfrm>
        </p:grpSpPr>
        <p:sp>
          <p:nvSpPr>
            <p:cNvPr id="18" name="Metin kutusu 17">
              <a:extLst>
                <a:ext uri="{FF2B5EF4-FFF2-40B4-BE49-F238E27FC236}">
                  <a16:creationId xmlns:a16="http://schemas.microsoft.com/office/drawing/2014/main" id="{CCC3D9FA-9FEB-B482-8243-31C1B50D2041}"/>
                </a:ext>
              </a:extLst>
            </p:cNvPr>
            <p:cNvSpPr txBox="1"/>
            <p:nvPr/>
          </p:nvSpPr>
          <p:spPr>
            <a:xfrm>
              <a:off x="6169877" y="4324197"/>
              <a:ext cx="5899720"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ADVANCED PRESİSTENT THREAD (APT)</a:t>
              </a:r>
              <a:endPar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1" name="Resim 20">
              <a:extLst>
                <a:ext uri="{FF2B5EF4-FFF2-40B4-BE49-F238E27FC236}">
                  <a16:creationId xmlns:a16="http://schemas.microsoft.com/office/drawing/2014/main" id="{6063843C-79EF-EACE-54AB-E0205804B9B8}"/>
                </a:ext>
              </a:extLst>
            </p:cNvPr>
            <p:cNvPicPr>
              <a:picLocks noChangeAspect="1"/>
            </p:cNvPicPr>
            <p:nvPr/>
          </p:nvPicPr>
          <p:blipFill>
            <a:blip r:embed="rId4"/>
            <a:stretch>
              <a:fillRect/>
            </a:stretch>
          </p:blipFill>
          <p:spPr>
            <a:xfrm>
              <a:off x="6095998" y="4790115"/>
              <a:ext cx="6047479" cy="1494797"/>
            </a:xfrm>
            <a:prstGeom prst="rect">
              <a:avLst/>
            </a:prstGeom>
          </p:spPr>
        </p:pic>
      </p:grpSp>
      <p:grpSp>
        <p:nvGrpSpPr>
          <p:cNvPr id="31" name="Grup 30">
            <a:extLst>
              <a:ext uri="{FF2B5EF4-FFF2-40B4-BE49-F238E27FC236}">
                <a16:creationId xmlns:a16="http://schemas.microsoft.com/office/drawing/2014/main" id="{BAE06576-27E9-831B-1020-2F40E0EF6280}"/>
              </a:ext>
            </a:extLst>
          </p:cNvPr>
          <p:cNvGrpSpPr/>
          <p:nvPr/>
        </p:nvGrpSpPr>
        <p:grpSpPr>
          <a:xfrm>
            <a:off x="7626420" y="1925068"/>
            <a:ext cx="4104045" cy="4286348"/>
            <a:chOff x="7444876" y="2884328"/>
            <a:chExt cx="4228140" cy="3330490"/>
          </a:xfrm>
        </p:grpSpPr>
        <p:pic>
          <p:nvPicPr>
            <p:cNvPr id="5124" name="Picture 4" descr="Counter Measures: Bringing balance to the process | Lean Homebuilding">
              <a:extLst>
                <a:ext uri="{FF2B5EF4-FFF2-40B4-BE49-F238E27FC236}">
                  <a16:creationId xmlns:a16="http://schemas.microsoft.com/office/drawing/2014/main" id="{90DAF877-F1BD-B9CE-4A67-9788D415A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876" y="3426638"/>
              <a:ext cx="4228139" cy="2788180"/>
            </a:xfrm>
            <a:prstGeom prst="rect">
              <a:avLst/>
            </a:prstGeom>
            <a:noFill/>
            <a:extLst>
              <a:ext uri="{909E8E84-426E-40DD-AFC4-6F175D3DCCD1}">
                <a14:hiddenFill xmlns:a14="http://schemas.microsoft.com/office/drawing/2010/main">
                  <a:solidFill>
                    <a:srgbClr val="FFFFFF"/>
                  </a:solidFill>
                </a14:hiddenFill>
              </a:ext>
            </a:extLst>
          </p:spPr>
        </p:pic>
        <p:sp>
          <p:nvSpPr>
            <p:cNvPr id="30" name="Metin kutusu 29">
              <a:extLst>
                <a:ext uri="{FF2B5EF4-FFF2-40B4-BE49-F238E27FC236}">
                  <a16:creationId xmlns:a16="http://schemas.microsoft.com/office/drawing/2014/main" id="{FC533C03-DE1E-33B6-AA68-E6353F6090F6}"/>
                </a:ext>
              </a:extLst>
            </p:cNvPr>
            <p:cNvSpPr txBox="1"/>
            <p:nvPr/>
          </p:nvSpPr>
          <p:spPr>
            <a:xfrm>
              <a:off x="7444876" y="2884328"/>
              <a:ext cx="4228140" cy="461665"/>
            </a:xfrm>
            <a:prstGeom prst="rect">
              <a:avLst/>
            </a:prstGeom>
            <a:noFill/>
          </p:spPr>
          <p:txBody>
            <a:bodyPr wrap="square">
              <a:spAutoFit/>
            </a:bodyPr>
            <a:lstStyle/>
            <a:p>
              <a:pPr algn="ctr">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 MEASURES (CM)</a:t>
              </a:r>
            </a:p>
          </p:txBody>
        </p:sp>
      </p:grpSp>
      <p:pic>
        <p:nvPicPr>
          <p:cNvPr id="2" name="Resim 1">
            <a:extLst>
              <a:ext uri="{FF2B5EF4-FFF2-40B4-BE49-F238E27FC236}">
                <a16:creationId xmlns:a16="http://schemas.microsoft.com/office/drawing/2014/main" id="{F74EAAF4-B72D-D55F-162E-77D2B5059BD1}"/>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227864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165725"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CTSA </a:t>
            </a:r>
            <a:r>
              <a:rPr lang="tr-TR" sz="4800" b="1" dirty="0">
                <a:solidFill>
                  <a:srgbClr val="FFFFFF"/>
                </a:solidFill>
                <a:effectLst>
                  <a:outerShdw blurRad="38100" dist="38100" dir="2700000" algn="tl">
                    <a:srgbClr val="000000">
                      <a:alpha val="43137"/>
                    </a:srgbClr>
                  </a:outerShdw>
                </a:effectLst>
                <a:latin typeface="Calibri Light" panose="020F0302020204030204"/>
              </a:rPr>
              <a:t>&amp; CRRA</a:t>
            </a:r>
            <a:endParaRPr kumimoji="0" lang="en-US"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933514" y="2039488"/>
            <a:ext cx="10324971" cy="34163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i="0" u="none" kern="1200" cap="none" spc="0" normalizeH="0" baseline="0" noProof="0" dirty="0">
                <a:ln w="3175">
                  <a:solidFill>
                    <a:schemeClr val="tx1">
                      <a:alpha val="25000"/>
                    </a:schemeClr>
                  </a:solidFill>
                  <a:miter lim="800000"/>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CYBER THREAT SENSITIVITY ANALYSIS </a:t>
            </a:r>
            <a:r>
              <a:rPr kumimoji="0" lang="tr-TR" sz="2400" i="0" u="none" strike="noStrike" kern="1200" cap="none" spc="0" normalizeH="0" baseline="0" noProof="0" dirty="0">
                <a:ln w="3175">
                  <a:solidFill>
                    <a:schemeClr val="tx1">
                      <a:alpha val="25000"/>
                    </a:schemeClr>
                  </a:solidFill>
                  <a:miter lim="800000"/>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(CTSA)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ln w="3175">
                  <a:solidFill>
                    <a:schemeClr val="tx1">
                      <a:alpha val="25000"/>
                    </a:schemeClr>
                  </a:solidFill>
                  <a:miter lim="800000"/>
                </a:ln>
                <a:solidFill>
                  <a:prstClr val="black"/>
                </a:solidFill>
                <a:effectLst>
                  <a:innerShdw blurRad="114300">
                    <a:prstClr val="black"/>
                  </a:innerShdw>
                </a:effectLst>
                <a:latin typeface="Times New Roman" panose="02020603050405020304" pitchFamily="18" charset="0"/>
                <a:cs typeface="Times New Roman" panose="02020603050405020304" pitchFamily="18" charset="0"/>
              </a:rPr>
              <a:t>Siber Tehdit Duyarlılık Analizi, Bir sistemin siber varlıkları, çeşitli düşman TTP’leri üzerinden siber saldırıya direnme konusundaki yetersizliğini niceliksel olarak değerlendirir.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400" i="0" u="none" strike="noStrike" kern="1200" cap="none" spc="0" normalizeH="0" baseline="0" noProof="0" dirty="0">
              <a:ln w="3175">
                <a:solidFill>
                  <a:schemeClr val="tx1">
                    <a:alpha val="25000"/>
                  </a:schemeClr>
                </a:solidFill>
                <a:miter lim="800000"/>
              </a:ln>
              <a:solidFill>
                <a:prstClr val="black"/>
              </a:solidFill>
              <a:effectLst>
                <a:innerShdw blurRad="114300">
                  <a:prstClr val="black"/>
                </a:innerShdw>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ln w="3175">
                  <a:solidFill>
                    <a:schemeClr val="tx1">
                      <a:alpha val="25000"/>
                    </a:schemeClr>
                  </a:solidFill>
                  <a:miter lim="800000"/>
                </a:ln>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RISK RESTORATION ANALYSIS (CRRA)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i="0" u="none" strike="noStrike" kern="1200" cap="none" spc="0" normalizeH="0" baseline="0" noProof="0" dirty="0">
                <a:ln w="3175">
                  <a:solidFill>
                    <a:schemeClr val="tx1">
                      <a:alpha val="25000"/>
                    </a:schemeClr>
                  </a:solidFill>
                  <a:miter lim="800000"/>
                </a:ln>
                <a:solidFill>
                  <a:prstClr val="black"/>
                </a:solid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Siber Risk </a:t>
            </a:r>
            <a:r>
              <a:rPr lang="tr-TR" sz="2400" dirty="0">
                <a:ln w="3175">
                  <a:solidFill>
                    <a:schemeClr val="tx1">
                      <a:alpha val="25000"/>
                    </a:schemeClr>
                  </a:solidFill>
                  <a:miter lim="800000"/>
                </a:ln>
                <a:solidFill>
                  <a:prstClr val="black"/>
                </a:solidFill>
                <a:effectLst>
                  <a:innerShdw blurRad="114300">
                    <a:prstClr val="black"/>
                  </a:innerShdw>
                </a:effectLst>
                <a:latin typeface="Times New Roman" panose="02020603050405020304" pitchFamily="18" charset="0"/>
                <a:cs typeface="Times New Roman" panose="02020603050405020304" pitchFamily="18" charset="0"/>
              </a:rPr>
              <a:t>İyileştirme Analizi, bir siber varlığın APT ile ilişkili bir dizi TTP’ler üzerinden saldırıya karşı duyarlılığını azaltmaya yönelik karşı önlemlerin (CM) belirlenmesine yönelik yaklaşımdır.</a:t>
            </a:r>
            <a:endParaRPr kumimoji="0" lang="tr-TR" sz="2400" i="0" u="none" strike="noStrike" kern="1200" cap="none" spc="0" normalizeH="0" baseline="0" noProof="0" dirty="0">
              <a:ln w="3175">
                <a:solidFill>
                  <a:schemeClr val="tx1">
                    <a:alpha val="25000"/>
                  </a:schemeClr>
                </a:solidFill>
                <a:miter lim="800000"/>
              </a:ln>
              <a:solidFill>
                <a:prstClr val="black"/>
              </a:solidFill>
              <a:effectLst>
                <a:innerShdw blurRad="114300">
                  <a:prstClr val="black"/>
                </a:innerShdw>
              </a:effectLst>
              <a:uLnTx/>
              <a:uFillTx/>
              <a:latin typeface="Times New Roman" panose="02020603050405020304" pitchFamily="18" charset="0"/>
              <a:cs typeface="Times New Roman" panose="02020603050405020304" pitchFamily="18" charset="0"/>
            </a:endParaRPr>
          </a:p>
        </p:txBody>
      </p:sp>
      <p:pic>
        <p:nvPicPr>
          <p:cNvPr id="4" name="Resim 3">
            <a:extLst>
              <a:ext uri="{FF2B5EF4-FFF2-40B4-BE49-F238E27FC236}">
                <a16:creationId xmlns:a16="http://schemas.microsoft.com/office/drawing/2014/main" id="{BB8DFACD-A8AE-F30B-18AB-FD72DC40BCD9}"/>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99172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1"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tr-TR" sz="4800" b="1" dirty="0">
                <a:solidFill>
                  <a:srgbClr val="FFFFFF"/>
                </a:solidFill>
                <a:effectLst>
                  <a:outerShdw blurRad="38100" dist="38100" dir="2700000" algn="tl">
                    <a:srgbClr val="000000">
                      <a:alpha val="43137"/>
                    </a:srgbClr>
                  </a:outerShdw>
                </a:effectLst>
                <a:latin typeface="Calibri Light" panose="020F0302020204030204"/>
              </a:rPr>
              <a:t>CROWN JEWELS ANALYSIS</a:t>
            </a:r>
            <a:endParaRPr kumimoji="0" lang="en-US" sz="4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4362947" y="2962818"/>
            <a:ext cx="7087504"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Kraliyet Mücevher Analizi (CJA)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Bir kuruluşun misyonlarının gerçekleştirilmesi için kritik öneme sahip ve tehlikeye atıldığı takdirde büyük bir iş tepkisi yaratabilecek siber/dijital varlıkları tanımlaya yönelik süreç veya tekniktir.</a:t>
            </a:r>
          </a:p>
        </p:txBody>
      </p:sp>
      <p:pic>
        <p:nvPicPr>
          <p:cNvPr id="5" name="Resim 4">
            <a:extLst>
              <a:ext uri="{FF2B5EF4-FFF2-40B4-BE49-F238E27FC236}">
                <a16:creationId xmlns:a16="http://schemas.microsoft.com/office/drawing/2014/main" id="{A630098A-305E-94FC-7FA5-2733982E1D59}"/>
              </a:ext>
            </a:extLst>
          </p:cNvPr>
          <p:cNvPicPr>
            <a:picLocks noChangeAspect="1"/>
          </p:cNvPicPr>
          <p:nvPr/>
        </p:nvPicPr>
        <p:blipFill>
          <a:blip r:embed="rId3"/>
          <a:stretch>
            <a:fillRect/>
          </a:stretch>
        </p:blipFill>
        <p:spPr>
          <a:xfrm>
            <a:off x="841758" y="2444459"/>
            <a:ext cx="2962688" cy="3378117"/>
          </a:xfrm>
          <a:prstGeom prst="rect">
            <a:avLst/>
          </a:prstGeom>
        </p:spPr>
      </p:pic>
      <mc:AlternateContent xmlns:mc="http://schemas.openxmlformats.org/markup-compatibility/2006">
        <mc:Choice xmlns:am3d="http://schemas.microsoft.com/office/drawing/2017/model3d" Requires="am3d">
          <p:graphicFrame>
            <p:nvGraphicFramePr>
              <p:cNvPr id="4" name="3B Model 3" descr="Crown">
                <a:extLst>
                  <a:ext uri="{FF2B5EF4-FFF2-40B4-BE49-F238E27FC236}">
                    <a16:creationId xmlns:a16="http://schemas.microsoft.com/office/drawing/2014/main" id="{005CDA02-FC5C-2F15-BE6D-A686C7BABE0B}"/>
                  </a:ext>
                </a:extLst>
              </p:cNvPr>
              <p:cNvGraphicFramePr>
                <a:graphicFrameLocks noChangeAspect="1"/>
              </p:cNvGraphicFramePr>
              <p:nvPr>
                <p:extLst>
                  <p:ext uri="{D42A27DB-BD31-4B8C-83A1-F6EECF244321}">
                    <p14:modId xmlns:p14="http://schemas.microsoft.com/office/powerpoint/2010/main" val="2880144259"/>
                  </p:ext>
                </p:extLst>
              </p:nvPr>
            </p:nvGraphicFramePr>
            <p:xfrm rot="19272364">
              <a:off x="1575088" y="2192198"/>
              <a:ext cx="694362" cy="802575"/>
            </p:xfrm>
            <a:graphic>
              <a:graphicData uri="http://schemas.microsoft.com/office/drawing/2017/model3d">
                <am3d:model3d r:embed="rId4">
                  <am3d:spPr>
                    <a:xfrm rot="19272364">
                      <a:off x="0" y="0"/>
                      <a:ext cx="694362" cy="802575"/>
                    </a:xfrm>
                    <a:prstGeom prst="rect">
                      <a:avLst/>
                    </a:prstGeom>
                  </am3d:spPr>
                  <am3d:camera>
                    <am3d:pos x="0" y="0" z="79819012"/>
                    <am3d:up dx="0" dy="36000000" dz="0"/>
                    <am3d:lookAt x="0" y="0" z="0"/>
                    <am3d:perspective fov="2700000"/>
                  </am3d:camera>
                  <am3d:trans>
                    <am3d:meterPerModelUnit n="2770251" d="1000000"/>
                    <am3d:preTrans dx="-20074776" dy="-16885811" dz="-20074343"/>
                    <am3d:scale>
                      <am3d:sx n="1000000" d="1000000"/>
                      <am3d:sy n="1000000" d="1000000"/>
                      <am3d:sz n="1000000" d="1000000"/>
                    </am3d:scale>
                    <am3d:rot ax="10180423" ay="3899941" az="10237392"/>
                    <am3d:postTrans dx="0" dy="0" dz="0"/>
                  </am3d:trans>
                  <am3d:raster rName="Office3DRenderer" rVer="16.0.8326">
                    <am3d:blip r:embed="rId5"/>
                  </am3d:raster>
                  <am3d:objViewport viewportSz="10911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B Model 3" descr="Crown">
                <a:extLst>
                  <a:ext uri="{FF2B5EF4-FFF2-40B4-BE49-F238E27FC236}">
                    <a16:creationId xmlns:a16="http://schemas.microsoft.com/office/drawing/2014/main" id="{005CDA02-FC5C-2F15-BE6D-A686C7BABE0B}"/>
                  </a:ext>
                </a:extLst>
              </p:cNvPr>
              <p:cNvPicPr>
                <a:picLocks noGrp="1" noRot="1" noChangeAspect="1" noMove="1" noResize="1" noEditPoints="1" noAdjustHandles="1" noChangeArrowheads="1" noChangeShapeType="1" noCrop="1"/>
              </p:cNvPicPr>
              <p:nvPr/>
            </p:nvPicPr>
            <p:blipFill>
              <a:blip r:embed="rId5"/>
              <a:stretch>
                <a:fillRect/>
              </a:stretch>
            </p:blipFill>
            <p:spPr>
              <a:xfrm rot="19272364">
                <a:off x="1575088" y="2192198"/>
                <a:ext cx="694362" cy="802575"/>
              </a:xfrm>
              <a:prstGeom prst="rect">
                <a:avLst/>
              </a:prstGeom>
            </p:spPr>
          </p:pic>
        </mc:Fallback>
      </mc:AlternateContent>
      <p:pic>
        <p:nvPicPr>
          <p:cNvPr id="6" name="Resim 5">
            <a:extLst>
              <a:ext uri="{FF2B5EF4-FFF2-40B4-BE49-F238E27FC236}">
                <a16:creationId xmlns:a16="http://schemas.microsoft.com/office/drawing/2014/main" id="{51F5A2B1-2806-C2AA-3B47-A79CD76BE3D3}"/>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123733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1"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CYBER VULNERABILITY AND THREAT KNOWLEDGE BASES</a:t>
            </a:r>
          </a:p>
        </p:txBody>
      </p:sp>
      <p:graphicFrame>
        <p:nvGraphicFramePr>
          <p:cNvPr id="2" name="Tablo 3">
            <a:extLst>
              <a:ext uri="{FF2B5EF4-FFF2-40B4-BE49-F238E27FC236}">
                <a16:creationId xmlns:a16="http://schemas.microsoft.com/office/drawing/2014/main" id="{5FB855C8-CE67-B903-D0A5-BB483182949A}"/>
              </a:ext>
            </a:extLst>
          </p:cNvPr>
          <p:cNvGraphicFramePr>
            <a:graphicFrameLocks noGrp="1"/>
          </p:cNvGraphicFramePr>
          <p:nvPr>
            <p:extLst>
              <p:ext uri="{D42A27DB-BD31-4B8C-83A1-F6EECF244321}">
                <p14:modId xmlns:p14="http://schemas.microsoft.com/office/powerpoint/2010/main" val="3920113393"/>
              </p:ext>
            </p:extLst>
          </p:nvPr>
        </p:nvGraphicFramePr>
        <p:xfrm>
          <a:off x="2211737" y="2381699"/>
          <a:ext cx="8000753" cy="3101230"/>
        </p:xfrm>
        <a:graphic>
          <a:graphicData uri="http://schemas.openxmlformats.org/drawingml/2006/table">
            <a:tbl>
              <a:tblPr firstRow="1" bandRow="1">
                <a:tableStyleId>{2D5ABB26-0587-4C30-8999-92F81FD0307C}</a:tableStyleId>
              </a:tblPr>
              <a:tblGrid>
                <a:gridCol w="1672597">
                  <a:extLst>
                    <a:ext uri="{9D8B030D-6E8A-4147-A177-3AD203B41FA5}">
                      <a16:colId xmlns:a16="http://schemas.microsoft.com/office/drawing/2014/main" val="1864340861"/>
                    </a:ext>
                  </a:extLst>
                </a:gridCol>
                <a:gridCol w="6328156">
                  <a:extLst>
                    <a:ext uri="{9D8B030D-6E8A-4147-A177-3AD203B41FA5}">
                      <a16:colId xmlns:a16="http://schemas.microsoft.com/office/drawing/2014/main" val="2573820013"/>
                    </a:ext>
                  </a:extLst>
                </a:gridCol>
              </a:tblGrid>
              <a:tr h="768954">
                <a:tc>
                  <a:txBody>
                    <a:bodyPr/>
                    <a:lstStyle/>
                    <a:p>
                      <a:pPr algn="just"/>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CAPEC</a:t>
                      </a:r>
                      <a:endParaRPr lang="tr-TR" sz="2400" dirty="0">
                        <a:latin typeface="Times New Roman" panose="02020603050405020304" pitchFamily="18" charset="0"/>
                        <a:cs typeface="Times New Roman" panose="02020603050405020304" pitchFamily="18" charset="0"/>
                      </a:endParaRPr>
                    </a:p>
                  </a:txBody>
                  <a:tcPr marL="45720" marR="45720" anchor="ctr"/>
                </a:tc>
                <a:tc>
                  <a:txBody>
                    <a:bodyPr/>
                    <a:lstStyle/>
                    <a:p>
                      <a:pPr algn="just"/>
                      <a:r>
                        <a:rPr lang="tr-TR" sz="2400" dirty="0">
                          <a:solidFill>
                            <a:prstClr val="black"/>
                          </a:solidFill>
                          <a:latin typeface="Times New Roman" panose="02020603050405020304" pitchFamily="18" charset="0"/>
                          <a:cs typeface="Times New Roman" panose="02020603050405020304" pitchFamily="18" charset="0"/>
                        </a:rPr>
                        <a:t>Ortak Saldırı Kalıbı Sayımı ve Sınıflandırılması</a:t>
                      </a:r>
                      <a:endParaRPr lang="tr-TR" sz="2400" dirty="0">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2408702916"/>
                  </a:ext>
                </a:extLst>
              </a:tr>
              <a:tr h="768954">
                <a:tc>
                  <a:txBody>
                    <a:bodyPr/>
                    <a:lstStyle/>
                    <a:p>
                      <a:pPr algn="just"/>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CWE</a:t>
                      </a:r>
                      <a:endParaRPr lang="tr-TR" sz="2400" dirty="0">
                        <a:latin typeface="Times New Roman" panose="02020603050405020304" pitchFamily="18" charset="0"/>
                        <a:cs typeface="Times New Roman" panose="02020603050405020304" pitchFamily="18" charset="0"/>
                      </a:endParaRPr>
                    </a:p>
                  </a:txBody>
                  <a:tcPr marL="45720" marR="45720" anchor="ctr"/>
                </a:tc>
                <a:tc>
                  <a:txBody>
                    <a:bodyPr/>
                    <a:lstStyle/>
                    <a:p>
                      <a:pPr algn="just"/>
                      <a:r>
                        <a:rPr lang="tr-TR" sz="2400" dirty="0">
                          <a:solidFill>
                            <a:prstClr val="black"/>
                          </a:solidFill>
                          <a:latin typeface="Times New Roman" panose="02020603050405020304" pitchFamily="18" charset="0"/>
                          <a:cs typeface="Times New Roman" panose="02020603050405020304" pitchFamily="18" charset="0"/>
                        </a:rPr>
                        <a:t>Ortak Zayıflık Numaralandırması</a:t>
                      </a:r>
                      <a:endParaRPr lang="tr-TR" sz="2400" dirty="0">
                        <a:latin typeface="Times New Roman" panose="020206030504050203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3813246280"/>
                  </a:ext>
                </a:extLst>
              </a:tr>
              <a:tr h="76895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CVE</a:t>
                      </a:r>
                    </a:p>
                  </a:txBody>
                  <a:tcPr marL="45720" marR="4572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Ortak Güvenlik Açıkları ve Etkilenmeler</a:t>
                      </a:r>
                    </a:p>
                  </a:txBody>
                  <a:tcPr marL="45720" marR="45720" anchor="ctr"/>
                </a:tc>
                <a:extLst>
                  <a:ext uri="{0D108BD9-81ED-4DB2-BD59-A6C34878D82A}">
                    <a16:rowId xmlns:a16="http://schemas.microsoft.com/office/drawing/2014/main" val="3089192639"/>
                  </a:ext>
                </a:extLst>
              </a:tr>
              <a:tr h="79436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STIG</a:t>
                      </a:r>
                    </a:p>
                  </a:txBody>
                  <a:tcPr marL="45720" marR="4572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Güvenlik Teknik Uygulama Rehberi</a:t>
                      </a:r>
                    </a:p>
                  </a:txBody>
                  <a:tcPr marL="45720" marR="45720" anchor="ctr"/>
                </a:tc>
                <a:extLst>
                  <a:ext uri="{0D108BD9-81ED-4DB2-BD59-A6C34878D82A}">
                    <a16:rowId xmlns:a16="http://schemas.microsoft.com/office/drawing/2014/main" val="3229116344"/>
                  </a:ext>
                </a:extLst>
              </a:tr>
            </a:tbl>
          </a:graphicData>
        </a:graphic>
      </p:graphicFrame>
      <p:pic>
        <p:nvPicPr>
          <p:cNvPr id="4" name="Resim 3">
            <a:extLst>
              <a:ext uri="{FF2B5EF4-FFF2-40B4-BE49-F238E27FC236}">
                <a16:creationId xmlns:a16="http://schemas.microsoft.com/office/drawing/2014/main" id="{6006E091-02D4-2134-954A-CB82F0029746}"/>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76208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09" y="349112"/>
            <a:ext cx="10092777"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CYBER VULNERABILITY AND THREAT KNOWLEDGE BASES</a:t>
            </a:r>
          </a:p>
        </p:txBody>
      </p:sp>
      <p:sp>
        <p:nvSpPr>
          <p:cNvPr id="6" name="Metin kutusu 5">
            <a:extLst>
              <a:ext uri="{FF2B5EF4-FFF2-40B4-BE49-F238E27FC236}">
                <a16:creationId xmlns:a16="http://schemas.microsoft.com/office/drawing/2014/main" id="{5B303DFB-67D5-F735-BBF9-D96BD0B111E8}"/>
              </a:ext>
            </a:extLst>
          </p:cNvPr>
          <p:cNvSpPr txBox="1"/>
          <p:nvPr/>
        </p:nvSpPr>
        <p:spPr>
          <a:xfrm>
            <a:off x="-3" y="4364579"/>
            <a:ext cx="609185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Ortak Güvenlik Açıkları ve Etkilenmeler (CVE</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S</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istemlerde genel olarak bilinen güvenlik açıklarını referans numarası atayarak detay veren bilgi tabanıdır.</a:t>
            </a:r>
          </a:p>
        </p:txBody>
      </p:sp>
      <p:pic>
        <p:nvPicPr>
          <p:cNvPr id="16" name="Resim 15">
            <a:extLst>
              <a:ext uri="{FF2B5EF4-FFF2-40B4-BE49-F238E27FC236}">
                <a16:creationId xmlns:a16="http://schemas.microsoft.com/office/drawing/2014/main" id="{48E00C39-6B85-76D1-6C7E-A94AA28E938E}"/>
              </a:ext>
            </a:extLst>
          </p:cNvPr>
          <p:cNvPicPr>
            <a:picLocks noChangeAspect="1"/>
          </p:cNvPicPr>
          <p:nvPr/>
        </p:nvPicPr>
        <p:blipFill>
          <a:blip r:embed="rId3"/>
          <a:stretch>
            <a:fillRect/>
          </a:stretch>
        </p:blipFill>
        <p:spPr>
          <a:xfrm>
            <a:off x="-8298" y="3161324"/>
            <a:ext cx="12192000" cy="952568"/>
          </a:xfrm>
          <a:prstGeom prst="rect">
            <a:avLst/>
          </a:prstGeom>
        </p:spPr>
      </p:pic>
      <p:sp>
        <p:nvSpPr>
          <p:cNvPr id="24" name="Metin kutusu 23">
            <a:extLst>
              <a:ext uri="{FF2B5EF4-FFF2-40B4-BE49-F238E27FC236}">
                <a16:creationId xmlns:a16="http://schemas.microsoft.com/office/drawing/2014/main" id="{59A06061-8B3D-75DA-4215-0158EC9BD62B}"/>
              </a:ext>
            </a:extLst>
          </p:cNvPr>
          <p:cNvSpPr txBox="1"/>
          <p:nvPr/>
        </p:nvSpPr>
        <p:spPr>
          <a:xfrm>
            <a:off x="0" y="1769692"/>
            <a:ext cx="12183702" cy="1200329"/>
          </a:xfrm>
          <a:prstGeom prst="rect">
            <a:avLst/>
          </a:prstGeom>
          <a:noFill/>
        </p:spPr>
        <p:txBody>
          <a:bodyPr wrap="square">
            <a:spAutoFit/>
          </a:bodyPr>
          <a:lstStyle/>
          <a:p>
            <a:pPr algn="ju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Güvenlik Teknik Uygulama Rehberi </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(STIG)</a:t>
            </a:r>
          </a:p>
          <a:p>
            <a:pPr algn="just">
              <a:defRPr/>
            </a:pPr>
            <a:r>
              <a:rPr lang="tr-TR" sz="2400" dirty="0">
                <a:solidFill>
                  <a:prstClr val="black"/>
                </a:solidFill>
                <a:latin typeface="Times New Roman" panose="02020603050405020304" pitchFamily="18" charset="0"/>
                <a:cs typeface="Times New Roman" panose="02020603050405020304" pitchFamily="18" charset="0"/>
              </a:rPr>
              <a:t>Belirli bir ürün için hazırlanmış siber güvenlik gereksinimlerini karşılayan bir yapılandırma standardı.</a:t>
            </a:r>
          </a:p>
        </p:txBody>
      </p:sp>
      <p:sp>
        <p:nvSpPr>
          <p:cNvPr id="28" name="Metin kutusu 27">
            <a:extLst>
              <a:ext uri="{FF2B5EF4-FFF2-40B4-BE49-F238E27FC236}">
                <a16:creationId xmlns:a16="http://schemas.microsoft.com/office/drawing/2014/main" id="{97362D5A-6230-A5C7-A35A-82FF46BE22B7}"/>
              </a:ext>
            </a:extLst>
          </p:cNvPr>
          <p:cNvSpPr txBox="1"/>
          <p:nvPr/>
        </p:nvSpPr>
        <p:spPr>
          <a:xfrm>
            <a:off x="6091850" y="4364579"/>
            <a:ext cx="6091852" cy="1569660"/>
          </a:xfrm>
          <a:prstGeom prst="rect">
            <a:avLst/>
          </a:prstGeom>
          <a:noFill/>
        </p:spPr>
        <p:txBody>
          <a:bodyPr wrap="square">
            <a:spAutoFit/>
          </a:bodyPr>
          <a:lstStyle/>
          <a:p>
            <a:pPr algn="ju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Ortak Zayıflık Numaralandırması</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CWE</a:t>
            </a: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defRPr/>
            </a:pPr>
            <a:r>
              <a:rPr lang="tr-TR" sz="2400" dirty="0">
                <a:solidFill>
                  <a:prstClr val="black"/>
                </a:solidFill>
                <a:latin typeface="Times New Roman" panose="02020603050405020304" pitchFamily="18" charset="0"/>
                <a:cs typeface="Times New Roman" panose="02020603050405020304" pitchFamily="18" charset="0"/>
              </a:rPr>
              <a:t>D</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onanım ve yazılım güvenlik açıklarını sınıflandırır ve çözüm için otomatik araçlar sunan bilgi tabanı.</a:t>
            </a:r>
          </a:p>
        </p:txBody>
      </p:sp>
      <p:pic>
        <p:nvPicPr>
          <p:cNvPr id="2" name="Resim 1">
            <a:extLst>
              <a:ext uri="{FF2B5EF4-FFF2-40B4-BE49-F238E27FC236}">
                <a16:creationId xmlns:a16="http://schemas.microsoft.com/office/drawing/2014/main" id="{D737DBDA-E113-C876-5DF5-EE4371B9FA3C}"/>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90716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tr-TR" sz="4400" b="1" dirty="0">
                <a:solidFill>
                  <a:srgbClr val="FFFFFF"/>
                </a:solidFill>
                <a:effectLst>
                  <a:outerShdw blurRad="38100" dist="38100" dir="2700000" algn="tl">
                    <a:srgbClr val="000000">
                      <a:alpha val="43137"/>
                    </a:srgbClr>
                  </a:outerShdw>
                </a:effectLst>
                <a:latin typeface="Calibri Light" panose="020F0302020204030204"/>
              </a:rPr>
              <a:t>HARDWARE-FOCUSED CYBER ATTACK TYPES</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4" name="Metin kutusu 3">
            <a:extLst>
              <a:ext uri="{FF2B5EF4-FFF2-40B4-BE49-F238E27FC236}">
                <a16:creationId xmlns:a16="http://schemas.microsoft.com/office/drawing/2014/main" id="{3286AF8D-3F68-1A55-79CC-6A036118652D}"/>
              </a:ext>
            </a:extLst>
          </p:cNvPr>
          <p:cNvSpPr txBox="1"/>
          <p:nvPr/>
        </p:nvSpPr>
        <p:spPr>
          <a:xfrm>
            <a:off x="3602455" y="2962818"/>
            <a:ext cx="4987089"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SUPPLY CHAİN ATTACK (SCA)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SIDA-CHANNEL ATTACK (SCA)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400"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REPLAY ATTACK (RA)</a:t>
            </a:r>
            <a:endParaRPr lang="tr-TR" sz="2400" dirty="0">
              <a:solidFill>
                <a:prstClr val="black"/>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292897E0-7737-5408-B8DB-0F0E1BB4DD3C}"/>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36579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0"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400" b="1" dirty="0">
                <a:solidFill>
                  <a:srgbClr val="FFFFFF"/>
                </a:solidFill>
                <a:effectLst>
                  <a:outerShdw blurRad="38100" dist="38100" dir="2700000" algn="tl">
                    <a:srgbClr val="000000">
                      <a:alpha val="43137"/>
                    </a:srgbClr>
                  </a:outerShdw>
                </a:effectLst>
                <a:latin typeface="Calibri Light" panose="020F0302020204030204"/>
              </a:rPr>
              <a:t>STANDARD TTP RISK SCORING TABLE</a:t>
            </a:r>
            <a:endPar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graphicFrame>
        <p:nvGraphicFramePr>
          <p:cNvPr id="4" name="Tablo 3">
            <a:extLst>
              <a:ext uri="{FF2B5EF4-FFF2-40B4-BE49-F238E27FC236}">
                <a16:creationId xmlns:a16="http://schemas.microsoft.com/office/drawing/2014/main" id="{5EFABFE0-D2F1-1BB4-2AC5-8753D044007D}"/>
              </a:ext>
            </a:extLst>
          </p:cNvPr>
          <p:cNvGraphicFramePr>
            <a:graphicFrameLocks noGrp="1"/>
          </p:cNvGraphicFramePr>
          <p:nvPr>
            <p:extLst>
              <p:ext uri="{D42A27DB-BD31-4B8C-83A1-F6EECF244321}">
                <p14:modId xmlns:p14="http://schemas.microsoft.com/office/powerpoint/2010/main" val="3453462836"/>
              </p:ext>
            </p:extLst>
          </p:nvPr>
        </p:nvGraphicFramePr>
        <p:xfrm>
          <a:off x="0" y="1575953"/>
          <a:ext cx="12191999" cy="4738250"/>
        </p:xfrm>
        <a:graphic>
          <a:graphicData uri="http://schemas.openxmlformats.org/drawingml/2006/table">
            <a:tbl>
              <a:tblPr firstRow="1" firstCol="1" bandRow="1">
                <a:tableStyleId>{74C1A8A3-306A-4EB7-A6B1-4F7E0EB9C5D6}</a:tableStyleId>
              </a:tblPr>
              <a:tblGrid>
                <a:gridCol w="4302959">
                  <a:extLst>
                    <a:ext uri="{9D8B030D-6E8A-4147-A177-3AD203B41FA5}">
                      <a16:colId xmlns:a16="http://schemas.microsoft.com/office/drawing/2014/main" val="1930654016"/>
                    </a:ext>
                  </a:extLst>
                </a:gridCol>
                <a:gridCol w="1577808">
                  <a:extLst>
                    <a:ext uri="{9D8B030D-6E8A-4147-A177-3AD203B41FA5}">
                      <a16:colId xmlns:a16="http://schemas.microsoft.com/office/drawing/2014/main" val="895166896"/>
                    </a:ext>
                  </a:extLst>
                </a:gridCol>
                <a:gridCol w="1577808">
                  <a:extLst>
                    <a:ext uri="{9D8B030D-6E8A-4147-A177-3AD203B41FA5}">
                      <a16:colId xmlns:a16="http://schemas.microsoft.com/office/drawing/2014/main" val="2466264532"/>
                    </a:ext>
                  </a:extLst>
                </a:gridCol>
                <a:gridCol w="1577808">
                  <a:extLst>
                    <a:ext uri="{9D8B030D-6E8A-4147-A177-3AD203B41FA5}">
                      <a16:colId xmlns:a16="http://schemas.microsoft.com/office/drawing/2014/main" val="1151023311"/>
                    </a:ext>
                  </a:extLst>
                </a:gridCol>
                <a:gridCol w="1577808">
                  <a:extLst>
                    <a:ext uri="{9D8B030D-6E8A-4147-A177-3AD203B41FA5}">
                      <a16:colId xmlns:a16="http://schemas.microsoft.com/office/drawing/2014/main" val="3300791102"/>
                    </a:ext>
                  </a:extLst>
                </a:gridCol>
                <a:gridCol w="1577808">
                  <a:extLst>
                    <a:ext uri="{9D8B030D-6E8A-4147-A177-3AD203B41FA5}">
                      <a16:colId xmlns:a16="http://schemas.microsoft.com/office/drawing/2014/main" val="836172960"/>
                    </a:ext>
                  </a:extLst>
                </a:gridCol>
              </a:tblGrid>
              <a:tr h="33178">
                <a:tc gridSpan="6">
                  <a:txBody>
                    <a:bodyPr/>
                    <a:lstStyle/>
                    <a:p>
                      <a:pPr algn="ctr">
                        <a:lnSpc>
                          <a:spcPct val="107000"/>
                        </a:lnSpc>
                        <a:spcAft>
                          <a:spcPts val="800"/>
                        </a:spcAft>
                      </a:pPr>
                      <a:r>
                        <a:rPr lang="tr-TR" sz="1000" b="1"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TTP(TACTICS, TECHNIQUES &amp; PROCEDURES) RİSK PUANLAMA TABLOSU</a:t>
                      </a:r>
                      <a:endParaRPr lang="tr-TR" sz="1000" b="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82397492"/>
                  </a:ext>
                </a:extLst>
              </a:tr>
              <a:tr h="32553">
                <a:tc>
                  <a:txBody>
                    <a:bodyPr/>
                    <a:lstStyle/>
                    <a:p>
                      <a:pPr algn="ctr">
                        <a:lnSpc>
                          <a:spcPct val="107000"/>
                        </a:lnSpc>
                        <a:spcAft>
                          <a:spcPts val="800"/>
                        </a:spcAft>
                      </a:pPr>
                      <a:r>
                        <a:rPr lang="tr-TR" sz="1000" b="1"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FAKTÖR ARALIĞI</a:t>
                      </a:r>
                      <a:endParaRPr lang="tr-TR" sz="1000" b="1" spc="3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tc>
                  <a:txBody>
                    <a:bodyPr/>
                    <a:lstStyle/>
                    <a:p>
                      <a:pPr algn="ctr">
                        <a:lnSpc>
                          <a:spcPct val="107000"/>
                        </a:lnSpc>
                        <a:spcAft>
                          <a:spcPts val="800"/>
                        </a:spcAft>
                      </a:pPr>
                      <a:r>
                        <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endParaRPr lang="tr-TR" sz="10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solidFill>
                      <a:srgbClr val="0070C0"/>
                    </a:solidFill>
                  </a:tcPr>
                </a:tc>
                <a:extLst>
                  <a:ext uri="{0D108BD9-81ED-4DB2-BD59-A6C34878D82A}">
                    <a16:rowId xmlns:a16="http://schemas.microsoft.com/office/drawing/2014/main" val="2217698284"/>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Yakınlık: Bu TTP'yi uygulamak için bir düşmanın ne kadar yakınlığa ihtiyacı olur?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fiziksel veya ağ erişimi gerekmez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DMZ ve güvenlik duvarı üzerinden protokol erişimi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sistemi hedeflemek için kullanıcı hesabı (yönetici erişimi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hedef sisteme yönetici erişimi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hedef sisteme fiziksel erişim</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43898548"/>
                  </a:ext>
                </a:extLst>
              </a:tr>
              <a:tr h="67458">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Yerellik: Bu TTP'nin yarattığı etkiler ne kadar yerelleştirildi?</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tek birime izole edilmiş</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tek birim ve destekleyici ağ</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potansiyel olarak etkilenen harici ağlar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tiyatro veya bölgedeki tüm birimler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küresel olarak tüm birimler ve ilgili altyapı</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48379771"/>
                  </a:ext>
                </a:extLst>
              </a:tr>
              <a:tr h="67458">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Kurtarma Süresi: Saldırı algılandıktan sonra bu TTP'den kurtulmak ne kadar sürer?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&lt; 10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20 saat</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30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40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&gt; 50 saat</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14967049"/>
                  </a:ext>
                </a:extLst>
              </a:tr>
              <a:tr h="67458">
                <a:tc>
                  <a:txBody>
                    <a:bodyPr/>
                    <a:lstStyle/>
                    <a:p>
                      <a:pPr algn="just">
                        <a:lnSpc>
                          <a:spcPct val="107000"/>
                        </a:lnSpc>
                        <a:spcAft>
                          <a:spcPts val="800"/>
                        </a:spcAft>
                      </a:pPr>
                      <a:r>
                        <a:rPr lang="tr-TR"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Restorasyon Maliyetleri: Etkilenen siber varlığı geri yüklemenin veya değiştirmenin tahmini maliyeti nedir?</a:t>
                      </a:r>
                      <a:endParaRPr lang="tr-TR" sz="10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&lt; 10$ Bin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25$ Bin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50$ Bin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75$ Bin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&gt; 100$ Bin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38163491"/>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Etki: Bu TTP'nin başarılı bir şekilde uygulanmasından kaynaklanan veri gizliliği kaybı ne kadar ciddi bir etkidir?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TTP'den etki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biraz iyileştirme gerektiren sınırlı etki</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COOP'ta ayrıntılı olarak açıklanan iyileştirme faaliyetleri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 iyileştirme faaliyetleri rutin olarak uygulandı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57584446"/>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Etki: Bu TTP'nin başarılı bir şekilde uygulanmasından kaynaklanan veri bütünlüğünün kaybı ne kadar ciddi bir etkidir?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TTP'den etki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biraz iyileştirme gerektiren sınırlı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COOP'ta ayrıntılı olarak açıklanan iyileştirme faaliyetleri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 iyileştirme faaliyetleri rutin olarak uygulandı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48814289"/>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Etki: Bu TTP'nin başarıyla tam olarak uygulanmasından kaynaklanan sistem kullanılabilirliği kaybı ne kadar ciddi bir etkidir?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TTP'den etki yok</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biraz iyileştirme gerektiren sınırlı etki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COOP'ta ayrıntılı olarak açıklanan iyileştirme faaliyetleri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COOP iyileştirme faaliyetleri rutin olarak uygulandı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65742695"/>
                  </a:ext>
                </a:extLst>
              </a:tr>
              <a:tr h="102362">
                <a:tc>
                  <a:txBody>
                    <a:bodyPr/>
                    <a:lstStyle/>
                    <a:p>
                      <a:pPr algn="just">
                        <a:lnSpc>
                          <a:spcPct val="107000"/>
                        </a:lnSpc>
                        <a:spcAft>
                          <a:spcPts val="800"/>
                        </a:spcAft>
                      </a:pPr>
                      <a:r>
                        <a:rPr lang="tr-TR"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Önceki Kullanım: MlTREThreat DB'de bu TTP var mı?</a:t>
                      </a:r>
                      <a:endParaRPr lang="tr-TR" sz="10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MTDB'de TTP kullanımına dair kanıt yok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kanıt TTP kullanımı mümkün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MTDB'de TTP kullanımının doğrulanmış kanıtı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err="1">
                          <a:effectLst/>
                          <a:latin typeface="Times New Roman" panose="02020603050405020304" pitchFamily="18" charset="0"/>
                          <a:cs typeface="Times New Roman" panose="02020603050405020304" pitchFamily="18" charset="0"/>
                        </a:rPr>
                        <a:t>MTDB'de</a:t>
                      </a:r>
                      <a:r>
                        <a:rPr lang="tr-TR" sz="1000" dirty="0">
                          <a:effectLst/>
                          <a:latin typeface="Times New Roman" panose="02020603050405020304" pitchFamily="18" charset="0"/>
                          <a:cs typeface="Times New Roman" panose="02020603050405020304" pitchFamily="18" charset="0"/>
                        </a:rPr>
                        <a:t> depolanan TTP'nin sık kullanımı</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MTDB'de TPP'nin yaygın kullanımı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62434651"/>
                  </a:ext>
                </a:extLst>
              </a:tr>
              <a:tr h="85399">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Gerekli Beceriler: Rakip tarafından bu TTP'yi uygulamak için hangi düzeyde beceri veya özel bilgi gereklidir?</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özel beceri gerekmez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genel teknik beceriler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hedeflenen sistem hakkında biraz bilgi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hedeflenen sistemin ayrıntılı bilgisi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hem görev hem de hedeflenen sistem bilgisi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50711888"/>
                  </a:ext>
                </a:extLst>
              </a:tr>
              <a:tr h="67458">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Gerekli Kaynaklar: Bu TTP'yi uygulamak için kaynaklar gerekli midir yoksa tüketilir mi?</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kaynak gerekmez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minimum kaynak gerekli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bazı kaynaklar gerekli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önemli kaynaklar gerekli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gereken ve tüketilen kaynaklar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6320092"/>
                  </a:ext>
                </a:extLst>
              </a:tr>
              <a:tr h="67458">
                <a:tc>
                  <a:txBody>
                    <a:bodyPr/>
                    <a:lstStyle/>
                    <a:p>
                      <a:pPr algn="just">
                        <a:lnSpc>
                          <a:spcPct val="107000"/>
                        </a:lnSpc>
                        <a:spcAft>
                          <a:spcPts val="800"/>
                        </a:spcAft>
                      </a:pPr>
                      <a:r>
                        <a:rPr lang="tr-TR" sz="1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Mühür: Uygulandığında bu TTP ne kadar algılanabilir?</a:t>
                      </a:r>
                      <a:endParaRPr lang="tr-TR" sz="10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tespit edilemez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özel izleme ile algılama mümkündür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özel izleme ile olası algılama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Rutin izleme ile olası algılama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TTP izleme olmadan bariz</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0030936"/>
                  </a:ext>
                </a:extLst>
              </a:tr>
              <a:tr h="102362">
                <a:tc>
                  <a:txBody>
                    <a:bodyPr/>
                    <a:lstStyle/>
                    <a:p>
                      <a:pPr algn="just">
                        <a:lnSpc>
                          <a:spcPct val="107000"/>
                        </a:lnSpc>
                        <a:spcAft>
                          <a:spcPts val="800"/>
                        </a:spcAft>
                      </a:pPr>
                      <a:r>
                        <a:rPr lang="tr-TR" sz="1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Atıf: Bu TTP'nin geride bıraktığı artık kanıtlar, atıf yapılmasına yol açar mı?</a:t>
                      </a:r>
                      <a:endParaRPr lang="tr-TR" sz="1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artık kanıt yok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a:effectLst/>
                          <a:latin typeface="Times New Roman" panose="02020603050405020304" pitchFamily="18" charset="0"/>
                          <a:cs typeface="Times New Roman" panose="02020603050405020304" pitchFamily="18" charset="0"/>
                        </a:rPr>
                        <a:t>bazı kalıntı kanıtlar atfedilir, atıf olası değildir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atıf TTP'nin özelliklerinden mümkün</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daha önce atfedilen aynı veya benzer TTP'ler</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tr-TR" sz="1000" dirty="0">
                          <a:effectLst/>
                          <a:latin typeface="Times New Roman" panose="02020603050405020304" pitchFamily="18" charset="0"/>
                          <a:cs typeface="Times New Roman" panose="02020603050405020304" pitchFamily="18" charset="0"/>
                        </a:rPr>
                        <a:t>düşman tarafından kullanılan imza saldırısı TTP</a:t>
                      </a:r>
                      <a:endParaRPr lang="tr-TR"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97181031"/>
                  </a:ext>
                </a:extLst>
              </a:tr>
            </a:tbl>
          </a:graphicData>
        </a:graphic>
      </p:graphicFrame>
      <p:pic>
        <p:nvPicPr>
          <p:cNvPr id="2" name="Resim 1">
            <a:extLst>
              <a:ext uri="{FF2B5EF4-FFF2-40B4-BE49-F238E27FC236}">
                <a16:creationId xmlns:a16="http://schemas.microsoft.com/office/drawing/2014/main" id="{45A74625-D19D-B804-ADC6-8E05BE6EA3D9}"/>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29204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STANDARD TTP RANGE VALUE AND EXPLANATION</a:t>
            </a:r>
          </a:p>
        </p:txBody>
      </p:sp>
      <p:graphicFrame>
        <p:nvGraphicFramePr>
          <p:cNvPr id="6" name="Tablo 5">
            <a:extLst>
              <a:ext uri="{FF2B5EF4-FFF2-40B4-BE49-F238E27FC236}">
                <a16:creationId xmlns:a16="http://schemas.microsoft.com/office/drawing/2014/main" id="{E9D85B76-93D7-E18B-A2E8-72E9C47BF00F}"/>
              </a:ext>
            </a:extLst>
          </p:cNvPr>
          <p:cNvGraphicFramePr>
            <a:graphicFrameLocks noGrp="1"/>
          </p:cNvGraphicFramePr>
          <p:nvPr>
            <p:extLst>
              <p:ext uri="{D42A27DB-BD31-4B8C-83A1-F6EECF244321}">
                <p14:modId xmlns:p14="http://schemas.microsoft.com/office/powerpoint/2010/main" val="2591752853"/>
              </p:ext>
            </p:extLst>
          </p:nvPr>
        </p:nvGraphicFramePr>
        <p:xfrm>
          <a:off x="1136498" y="2155448"/>
          <a:ext cx="9919004" cy="3553733"/>
        </p:xfrm>
        <a:graphic>
          <a:graphicData uri="http://schemas.openxmlformats.org/drawingml/2006/table">
            <a:tbl>
              <a:tblPr firstRow="1" bandRow="1">
                <a:tableStyleId>{6E25E649-3F16-4E02-A733-19D2CDBF48F0}</a:tableStyleId>
              </a:tblPr>
              <a:tblGrid>
                <a:gridCol w="2052209">
                  <a:extLst>
                    <a:ext uri="{9D8B030D-6E8A-4147-A177-3AD203B41FA5}">
                      <a16:colId xmlns:a16="http://schemas.microsoft.com/office/drawing/2014/main" val="2422765076"/>
                    </a:ext>
                  </a:extLst>
                </a:gridCol>
                <a:gridCol w="2427343">
                  <a:extLst>
                    <a:ext uri="{9D8B030D-6E8A-4147-A177-3AD203B41FA5}">
                      <a16:colId xmlns:a16="http://schemas.microsoft.com/office/drawing/2014/main" val="1339100226"/>
                    </a:ext>
                  </a:extLst>
                </a:gridCol>
                <a:gridCol w="5439452">
                  <a:extLst>
                    <a:ext uri="{9D8B030D-6E8A-4147-A177-3AD203B41FA5}">
                      <a16:colId xmlns:a16="http://schemas.microsoft.com/office/drawing/2014/main" val="762453666"/>
                    </a:ext>
                  </a:extLst>
                </a:gridCol>
              </a:tblGrid>
              <a:tr h="835234">
                <a:tc>
                  <a:txBody>
                    <a:bodyPr/>
                    <a:lstStyle/>
                    <a:p>
                      <a:pPr algn="ctr"/>
                      <a:r>
                        <a:rPr lang="tr-TR" sz="1800"/>
                        <a:t>TTP ID</a:t>
                      </a:r>
                      <a:endParaRPr lang="tr-TR" sz="18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tr-TR" sz="1800"/>
                        <a:t>RISK SCORE</a:t>
                      </a:r>
                      <a:endParaRPr lang="tr-TR" sz="18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tr-TR" sz="1800" dirty="0"/>
                        <a:t>TTP RISK SCORE DETAIL</a:t>
                      </a:r>
                      <a:endParaRPr lang="tr-TR" sz="18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31350341"/>
                  </a:ext>
                </a:extLst>
              </a:tr>
              <a:tr h="388357">
                <a:tc>
                  <a:txBody>
                    <a:bodyPr/>
                    <a:lstStyle/>
                    <a:p>
                      <a:pPr algn="ctr"/>
                      <a:r>
                        <a:rPr lang="tr-TR" sz="1800"/>
                        <a:t>T000017</a:t>
                      </a:r>
                      <a:endParaRPr lang="tr-TR" sz="18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a:t>4.4</a:t>
                      </a:r>
                      <a:endParaRPr lang="tr-TR" sz="18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dirty="0"/>
                        <a:t>CRİTİCAL RISK</a:t>
                      </a:r>
                      <a:r>
                        <a:rPr lang="tr-TR" sz="1800" b="1" dirty="0">
                          <a:effectLst>
                            <a:outerShdw blurRad="38100" dist="38100" dir="2700000" algn="tl">
                              <a:srgbClr val="000000">
                                <a:alpha val="43137"/>
                              </a:srgbClr>
                            </a:outerShdw>
                          </a:effectLst>
                        </a:rPr>
                        <a:t> [!] </a:t>
                      </a:r>
                      <a:r>
                        <a:rPr lang="tr-TR" sz="1800" dirty="0"/>
                        <a:t>(COLOR NAME: RED)</a:t>
                      </a:r>
                      <a:endParaRPr lang="tr-TR" sz="18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41185831"/>
                  </a:ext>
                </a:extLst>
              </a:tr>
              <a:tr h="388357">
                <a:tc>
                  <a:txBody>
                    <a:bodyPr/>
                    <a:lstStyle/>
                    <a:p>
                      <a:pPr algn="ctr"/>
                      <a:r>
                        <a:rPr lang="tr-TR" sz="1800"/>
                        <a:t>T000030</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a:t>4.2</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tr-TR" sz="1800" dirty="0"/>
                        <a:t>CRİTİCAL RISK </a:t>
                      </a:r>
                      <a:r>
                        <a:rPr lang="tr-TR" sz="1800" b="1" dirty="0">
                          <a:effectLst>
                            <a:outerShdw blurRad="38100" dist="38100" dir="2700000" algn="tl">
                              <a:srgbClr val="000000">
                                <a:alpha val="43137"/>
                              </a:srgbClr>
                            </a:outerShdw>
                          </a:effectLst>
                        </a:rPr>
                        <a:t>[!]</a:t>
                      </a:r>
                      <a:r>
                        <a:rPr lang="tr-TR" sz="1800" dirty="0"/>
                        <a:t> (COLOR NAME: RED)</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19237029"/>
                  </a:ext>
                </a:extLst>
              </a:tr>
              <a:tr h="388357">
                <a:tc>
                  <a:txBody>
                    <a:bodyPr/>
                    <a:lstStyle/>
                    <a:p>
                      <a:pPr algn="ctr"/>
                      <a:r>
                        <a:rPr lang="tr-TR" sz="1800"/>
                        <a:t>T000039</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a:t>3.6</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a:t>MEDIUM RISK (COLOR NAME: YELLOW)</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1153659"/>
                  </a:ext>
                </a:extLst>
              </a:tr>
              <a:tr h="388357">
                <a:tc>
                  <a:txBody>
                    <a:bodyPr/>
                    <a:lstStyle/>
                    <a:p>
                      <a:pPr algn="ctr"/>
                      <a:r>
                        <a:rPr lang="tr-TR" sz="1800"/>
                        <a:t>T000041</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dirty="0"/>
                        <a:t>3.2</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tr-TR" sz="1800" dirty="0"/>
                        <a:t>MEDIUM RISK (COLOR NAME: YELLOW)</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08407392"/>
                  </a:ext>
                </a:extLst>
              </a:tr>
              <a:tr h="388357">
                <a:tc>
                  <a:txBody>
                    <a:bodyPr/>
                    <a:lstStyle/>
                    <a:p>
                      <a:pPr algn="ctr"/>
                      <a:r>
                        <a:rPr lang="tr-TR" sz="1800"/>
                        <a:t>T000018</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a:t>2.3</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a:t>MINUMUM RISK (COLOR NAME: BLUE)</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923144803"/>
                  </a:ext>
                </a:extLst>
              </a:tr>
              <a:tr h="388357">
                <a:tc>
                  <a:txBody>
                    <a:bodyPr/>
                    <a:lstStyle/>
                    <a:p>
                      <a:pPr algn="ctr"/>
                      <a:r>
                        <a:rPr lang="tr-TR" sz="1800"/>
                        <a:t>T000022</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a:t>2.3</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tr-TR" sz="1800" dirty="0"/>
                        <a:t>MINUMUM RISK (COLOR NAME: BLUE)</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637874321"/>
                  </a:ext>
                </a:extLst>
              </a:tr>
              <a:tr h="388357">
                <a:tc>
                  <a:txBody>
                    <a:bodyPr/>
                    <a:lstStyle/>
                    <a:p>
                      <a:pPr algn="ctr"/>
                      <a:r>
                        <a:rPr lang="tr-TR" sz="1800"/>
                        <a:t>T000065</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0070C0"/>
                    </a:solidFill>
                  </a:tcPr>
                </a:tc>
                <a:tc>
                  <a:txBody>
                    <a:bodyPr/>
                    <a:lstStyle/>
                    <a:p>
                      <a:pPr algn="ctr"/>
                      <a:r>
                        <a:rPr lang="tr-TR" sz="1800"/>
                        <a:t>1.3</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0070C0"/>
                    </a:solidFill>
                  </a:tcPr>
                </a:tc>
                <a:tc>
                  <a:txBody>
                    <a:bodyPr/>
                    <a:lstStyle/>
                    <a:p>
                      <a:pPr algn="ctr"/>
                      <a:r>
                        <a:rPr lang="tr-TR" sz="1800" dirty="0"/>
                        <a:t>MINUMUM RISK (COLOR NAME: BLUE)</a:t>
                      </a:r>
                      <a:endParaRPr lang="tr-TR" sz="18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rgbClr val="0070C0"/>
                    </a:solidFill>
                  </a:tcPr>
                </a:tc>
                <a:extLst>
                  <a:ext uri="{0D108BD9-81ED-4DB2-BD59-A6C34878D82A}">
                    <a16:rowId xmlns:a16="http://schemas.microsoft.com/office/drawing/2014/main" val="3008629540"/>
                  </a:ext>
                </a:extLst>
              </a:tr>
            </a:tbl>
          </a:graphicData>
        </a:graphic>
      </p:graphicFrame>
      <p:pic>
        <p:nvPicPr>
          <p:cNvPr id="2" name="Resim 1">
            <a:extLst>
              <a:ext uri="{FF2B5EF4-FFF2-40B4-BE49-F238E27FC236}">
                <a16:creationId xmlns:a16="http://schemas.microsoft.com/office/drawing/2014/main" id="{EE5E2D10-409A-8AA6-E9AC-A139F3A5DC5D}"/>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80279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2" descr="Table Of Contents | 101hacker">
            <a:extLst>
              <a:ext uri="{FF2B5EF4-FFF2-40B4-BE49-F238E27FC236}">
                <a16:creationId xmlns:a16="http://schemas.microsoft.com/office/drawing/2014/main" id="{FE996A55-E308-7572-1AB4-EEF5DDB34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33" y="598804"/>
            <a:ext cx="5175299" cy="1338378"/>
          </a:xfrm>
          <a:prstGeom prst="rect">
            <a:avLst/>
          </a:prstGeom>
          <a:noFill/>
          <a:extLst>
            <a:ext uri="{909E8E84-426E-40DD-AFC4-6F175D3DCCD1}">
              <a14:hiddenFill xmlns:a14="http://schemas.microsoft.com/office/drawing/2010/main">
                <a:solidFill>
                  <a:srgbClr val="FFFFFF"/>
                </a:solidFill>
              </a14:hiddenFill>
            </a:ext>
          </a:extLst>
        </p:spPr>
      </p:pic>
      <p:sp useBgFill="1">
        <p:nvSpPr>
          <p:cNvPr id="4" name="Metin kutusu 3">
            <a:extLst>
              <a:ext uri="{FF2B5EF4-FFF2-40B4-BE49-F238E27FC236}">
                <a16:creationId xmlns:a16="http://schemas.microsoft.com/office/drawing/2014/main" id="{AF3045FB-9273-B850-78D3-A7E539B84B37}"/>
              </a:ext>
            </a:extLst>
          </p:cNvPr>
          <p:cNvSpPr txBox="1"/>
          <p:nvPr/>
        </p:nvSpPr>
        <p:spPr>
          <a:xfrm>
            <a:off x="473733" y="2334693"/>
            <a:ext cx="11244534" cy="2988000"/>
          </a:xfrm>
          <a:prstGeom prst="rect">
            <a:avLst/>
          </a:prstGeom>
          <a:ln>
            <a:solidFill>
              <a:schemeClr val="tx1"/>
            </a:solidFill>
          </a:ln>
          <a:effectLst>
            <a:glow rad="101600">
              <a:schemeClr val="accent2">
                <a:satMod val="175000"/>
                <a:alpha val="40000"/>
              </a:schemeClr>
            </a:glow>
          </a:effectLst>
        </p:spPr>
        <p:txBody>
          <a:bodyPr wrap="square" numCol="2"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HAZARD ANALYSIS &amp; RISK ASSESSMENT | ISO-26262</a:t>
            </a:r>
            <a:endPar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THREAT ASSESSMENT &amp; RISK ANALYSIS | ISO-21434</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TECHNIQUE TERMS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CONFIDENTIALITY INTEGRITY AVAILABILITY</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TAR</a:t>
            </a: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A</a:t>
            </a:r>
            <a:r>
              <a:rPr kumimoji="0" lang="en-US"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 REGULATIONS CERTIFICATES AND PROCEDURES</a:t>
            </a:r>
            <a:endPar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MITRE ATT&amp;CK - MISSION ASSURANCE ENGINEERING</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APT &amp; TTP &amp; CM</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CTSA &amp; CRRA</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CROWN JEWELS ANALYSIS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CYBER VULNERABILITY AND THREAT KNOWLEDGE BASES</a:t>
            </a:r>
            <a:endPar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HARDWARE-FOCUSED CYBER ATTACK TYPES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TTP/CM MAPPING TABLE</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ACTIVITY REDUCTION NOTATIONS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STANDARD TTP RISK SCORING TABLE</a:t>
            </a:r>
            <a:endParaRPr lang="tr-TR"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b="1" dirty="0">
                <a:ln/>
                <a:pattFill prst="dkUpDiag">
                  <a:fgClr>
                    <a:schemeClr val="tx1"/>
                  </a:fgClr>
                  <a:bgClr>
                    <a:schemeClr val="tx1">
                      <a:lumMod val="65000"/>
                      <a:lumOff val="35000"/>
                    </a:schemeClr>
                  </a:bgClr>
                </a:pattFill>
                <a:effectLst>
                  <a:innerShdw blurRad="114300">
                    <a:prstClr val="black"/>
                  </a:innerShdw>
                </a:effectLst>
                <a:latin typeface="Times New Roman" panose="02020603050405020304" pitchFamily="18" charset="0"/>
                <a:cs typeface="Times New Roman" panose="02020603050405020304" pitchFamily="18" charset="0"/>
              </a:rPr>
              <a:t>STANDARD TTP RANGE VALUE AND EXPLANATION</a:t>
            </a:r>
            <a:endPar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THREAD MATRIX</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CONCLUSION &amp; RECOMMENDATIONS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tr-TR" sz="1400" b="1" i="0" u="none" strike="noStrike" kern="1200" normalizeH="0" baseline="0" noProof="0" dirty="0">
                <a:ln/>
                <a:pattFill prst="dkUpDiag">
                  <a:fgClr>
                    <a:schemeClr val="tx1"/>
                  </a:fgClr>
                  <a:bgClr>
                    <a:schemeClr val="tx1">
                      <a:lumMod val="65000"/>
                      <a:lumOff val="35000"/>
                    </a:schemeClr>
                  </a:bgClr>
                </a:pattFill>
                <a:effectLst>
                  <a:innerShdw blurRad="114300">
                    <a:prstClr val="black"/>
                  </a:innerShdw>
                </a:effectLst>
                <a:uLnTx/>
                <a:uFillTx/>
                <a:latin typeface="Times New Roman" panose="02020603050405020304" pitchFamily="18" charset="0"/>
                <a:ea typeface="+mn-ea"/>
                <a:cs typeface="Times New Roman" panose="02020603050405020304" pitchFamily="18" charset="0"/>
              </a:rPr>
              <a:t>QUESTIONS</a:t>
            </a:r>
          </a:p>
        </p:txBody>
      </p:sp>
      <p:pic>
        <p:nvPicPr>
          <p:cNvPr id="3" name="Resim 2">
            <a:extLst>
              <a:ext uri="{FF2B5EF4-FFF2-40B4-BE49-F238E27FC236}">
                <a16:creationId xmlns:a16="http://schemas.microsoft.com/office/drawing/2014/main" id="{DF19785A-FB69-6453-0A8B-EA451DBFBDD8}"/>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141624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tr-TR" sz="4400" b="1" dirty="0">
                <a:solidFill>
                  <a:srgbClr val="FFFFFF"/>
                </a:solidFill>
                <a:effectLst>
                  <a:outerShdw blurRad="38100" dist="38100" dir="2700000" algn="tl">
                    <a:srgbClr val="000000">
                      <a:alpha val="43137"/>
                    </a:srgbClr>
                  </a:outerShdw>
                </a:effectLst>
                <a:latin typeface="Calibri Light" panose="020F0302020204030204"/>
              </a:rPr>
              <a:t>THREAT MATRIX</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6" y="1849857"/>
            <a:ext cx="10044023"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Tehdit Matrisi (TM), risk puanı belirlenen TTP’ler ile Siber Varlıklar ilişkilendirilerek tehditlere karşı duyarlılık analizi gerçekleştirilir.</a:t>
            </a:r>
            <a:endPar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 name="Tablo 4">
            <a:extLst>
              <a:ext uri="{FF2B5EF4-FFF2-40B4-BE49-F238E27FC236}">
                <a16:creationId xmlns:a16="http://schemas.microsoft.com/office/drawing/2014/main" id="{E653C0D4-F148-DD9D-4206-BDD36509120C}"/>
              </a:ext>
            </a:extLst>
          </p:cNvPr>
          <p:cNvGraphicFramePr>
            <a:graphicFrameLocks noGrp="1"/>
          </p:cNvGraphicFramePr>
          <p:nvPr>
            <p:extLst>
              <p:ext uri="{D42A27DB-BD31-4B8C-83A1-F6EECF244321}">
                <p14:modId xmlns:p14="http://schemas.microsoft.com/office/powerpoint/2010/main" val="3916342481"/>
              </p:ext>
            </p:extLst>
          </p:nvPr>
        </p:nvGraphicFramePr>
        <p:xfrm>
          <a:off x="1073986" y="2955248"/>
          <a:ext cx="10044024" cy="3192460"/>
        </p:xfrm>
        <a:graphic>
          <a:graphicData uri="http://schemas.openxmlformats.org/drawingml/2006/table">
            <a:tbl>
              <a:tblPr firstRow="1" bandRow="1">
                <a:tableStyleId>{5C22544A-7EE6-4342-B048-85BDC9FD1C3A}</a:tableStyleId>
              </a:tblPr>
              <a:tblGrid>
                <a:gridCol w="1255503">
                  <a:extLst>
                    <a:ext uri="{9D8B030D-6E8A-4147-A177-3AD203B41FA5}">
                      <a16:colId xmlns:a16="http://schemas.microsoft.com/office/drawing/2014/main" val="3066330000"/>
                    </a:ext>
                  </a:extLst>
                </a:gridCol>
                <a:gridCol w="1255503">
                  <a:extLst>
                    <a:ext uri="{9D8B030D-6E8A-4147-A177-3AD203B41FA5}">
                      <a16:colId xmlns:a16="http://schemas.microsoft.com/office/drawing/2014/main" val="2489879822"/>
                    </a:ext>
                  </a:extLst>
                </a:gridCol>
                <a:gridCol w="1255503">
                  <a:extLst>
                    <a:ext uri="{9D8B030D-6E8A-4147-A177-3AD203B41FA5}">
                      <a16:colId xmlns:a16="http://schemas.microsoft.com/office/drawing/2014/main" val="613319906"/>
                    </a:ext>
                  </a:extLst>
                </a:gridCol>
                <a:gridCol w="1255503">
                  <a:extLst>
                    <a:ext uri="{9D8B030D-6E8A-4147-A177-3AD203B41FA5}">
                      <a16:colId xmlns:a16="http://schemas.microsoft.com/office/drawing/2014/main" val="1892987797"/>
                    </a:ext>
                  </a:extLst>
                </a:gridCol>
                <a:gridCol w="1255503">
                  <a:extLst>
                    <a:ext uri="{9D8B030D-6E8A-4147-A177-3AD203B41FA5}">
                      <a16:colId xmlns:a16="http://schemas.microsoft.com/office/drawing/2014/main" val="3394778427"/>
                    </a:ext>
                  </a:extLst>
                </a:gridCol>
                <a:gridCol w="1255503">
                  <a:extLst>
                    <a:ext uri="{9D8B030D-6E8A-4147-A177-3AD203B41FA5}">
                      <a16:colId xmlns:a16="http://schemas.microsoft.com/office/drawing/2014/main" val="2395772520"/>
                    </a:ext>
                  </a:extLst>
                </a:gridCol>
                <a:gridCol w="1255503">
                  <a:extLst>
                    <a:ext uri="{9D8B030D-6E8A-4147-A177-3AD203B41FA5}">
                      <a16:colId xmlns:a16="http://schemas.microsoft.com/office/drawing/2014/main" val="3266187818"/>
                    </a:ext>
                  </a:extLst>
                </a:gridCol>
                <a:gridCol w="1255503">
                  <a:extLst>
                    <a:ext uri="{9D8B030D-6E8A-4147-A177-3AD203B41FA5}">
                      <a16:colId xmlns:a16="http://schemas.microsoft.com/office/drawing/2014/main" val="1721243352"/>
                    </a:ext>
                  </a:extLst>
                </a:gridCol>
              </a:tblGrid>
              <a:tr h="276574">
                <a:tc rowSpan="2">
                  <a:txBody>
                    <a:bodyPr/>
                    <a:lstStyle/>
                    <a:p>
                      <a:pPr algn="ctr"/>
                      <a:r>
                        <a:rPr lang="tr-TR" sz="1400" dirty="0">
                          <a:latin typeface="Times New Roman" panose="02020603050405020304" pitchFamily="18" charset="0"/>
                          <a:cs typeface="Times New Roman" panose="02020603050405020304" pitchFamily="18" charset="0"/>
                        </a:rPr>
                        <a:t>TTP ID</a:t>
                      </a:r>
                    </a:p>
                  </a:txBody>
                  <a:tcPr marL="0" marR="0" marT="0" marB="0" anchor="ctr"/>
                </a:tc>
                <a:tc rowSpan="2">
                  <a:txBody>
                    <a:bodyPr/>
                    <a:lstStyle/>
                    <a:p>
                      <a:pPr algn="ctr"/>
                      <a:r>
                        <a:rPr lang="tr-TR" sz="1400" dirty="0">
                          <a:latin typeface="Times New Roman" panose="02020603050405020304" pitchFamily="18" charset="0"/>
                          <a:cs typeface="Times New Roman" panose="02020603050405020304" pitchFamily="18" charset="0"/>
                        </a:rPr>
                        <a:t>RISK SCORE</a:t>
                      </a:r>
                    </a:p>
                  </a:txBody>
                  <a:tcPr marL="0" marR="0" marT="0" marB="0" anchor="ctr"/>
                </a:tc>
                <a:tc gridSpan="3">
                  <a:txBody>
                    <a:bodyPr/>
                    <a:lstStyle/>
                    <a:p>
                      <a:pPr algn="ctr"/>
                      <a:r>
                        <a:rPr lang="tr-TR" sz="1400" dirty="0">
                          <a:latin typeface="Times New Roman" panose="02020603050405020304" pitchFamily="18" charset="0"/>
                          <a:cs typeface="Times New Roman" panose="02020603050405020304" pitchFamily="18" charset="0"/>
                        </a:rPr>
                        <a:t>CYBER ASSET #1</a:t>
                      </a:r>
                    </a:p>
                  </a:txBody>
                  <a:tcPr marL="0" marR="0" marT="0" marB="0" anchor="ctr"/>
                </a:tc>
                <a:tc hMerge="1">
                  <a:txBody>
                    <a:bodyPr/>
                    <a:lstStyle/>
                    <a:p>
                      <a:endParaRPr lang="tr-TR" dirty="0"/>
                    </a:p>
                  </a:txBody>
                  <a:tcPr/>
                </a:tc>
                <a:tc hMerge="1">
                  <a:txBody>
                    <a:bodyPr/>
                    <a:lstStyle/>
                    <a:p>
                      <a:endParaRPr lang="tr-TR" dirty="0"/>
                    </a:p>
                  </a:txBody>
                  <a:tcPr/>
                </a:tc>
                <a:tc gridSpan="3">
                  <a:txBody>
                    <a:bodyPr/>
                    <a:lstStyle/>
                    <a:p>
                      <a:pPr algn="ctr"/>
                      <a:r>
                        <a:rPr lang="tr-TR" sz="1400" dirty="0">
                          <a:latin typeface="Times New Roman" panose="02020603050405020304" pitchFamily="18" charset="0"/>
                          <a:cs typeface="Times New Roman" panose="02020603050405020304" pitchFamily="18" charset="0"/>
                        </a:rPr>
                        <a:t>CYBER ASSET #2</a:t>
                      </a:r>
                    </a:p>
                  </a:txBody>
                  <a:tcPr marL="0" marR="0" marT="0" marB="0" anchor="ct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483802834"/>
                  </a:ext>
                </a:extLst>
              </a:tr>
              <a:tr h="318250">
                <a:tc vMerge="1">
                  <a:txBody>
                    <a:bodyPr/>
                    <a:lstStyle/>
                    <a:p>
                      <a:endParaRPr lang="tr-TR" dirty="0"/>
                    </a:p>
                  </a:txBody>
                  <a:tcPr/>
                </a:tc>
                <a:tc vMerge="1">
                  <a:txBody>
                    <a:bodyPr/>
                    <a:lstStyle/>
                    <a:p>
                      <a:endParaRPr lang="tr-TR" dirty="0"/>
                    </a:p>
                  </a:txBody>
                  <a:tcPr/>
                </a:tc>
                <a:tc>
                  <a:txBody>
                    <a:bodyPr/>
                    <a:lstStyle/>
                    <a:p>
                      <a:pPr algn="ctr"/>
                      <a:r>
                        <a:rPr lang="tr-TR" sz="1400" b="1" dirty="0">
                          <a:latin typeface="Times New Roman" panose="02020603050405020304" pitchFamily="18" charset="0"/>
                          <a:cs typeface="Times New Roman" panose="02020603050405020304" pitchFamily="18" charset="0"/>
                        </a:rPr>
                        <a:t>EXTERNAL</a:t>
                      </a:r>
                    </a:p>
                  </a:txBody>
                  <a:tcPr marL="0" marR="0" marT="0" marB="0" anchor="ct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INSIDER</a:t>
                      </a:r>
                    </a:p>
                  </a:txBody>
                  <a:tcPr marL="0" marR="0" marT="0" marB="0" anchor="ct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TRUSTED INSIDER</a:t>
                      </a:r>
                    </a:p>
                  </a:txBody>
                  <a:tcPr marL="0" marR="0" marT="0" marB="0" anchor="ctr">
                    <a:lnR w="12700" cap="flat" cmpd="sng" algn="ctr">
                      <a:solidFill>
                        <a:schemeClr val="tx1"/>
                      </a:solidFill>
                      <a:prstDash val="solid"/>
                      <a:round/>
                      <a:headEnd type="none" w="med" len="med"/>
                      <a:tailEnd type="none" w="med" len="med"/>
                    </a:ln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EXTERNAL</a:t>
                      </a:r>
                    </a:p>
                  </a:txBody>
                  <a:tcPr marL="0" marR="0" marT="0" marB="0" anchor="ctr">
                    <a:lnL w="12700" cap="flat" cmpd="sng" algn="ctr">
                      <a:solidFill>
                        <a:schemeClr val="tx1"/>
                      </a:solidFill>
                      <a:prstDash val="solid"/>
                      <a:round/>
                      <a:headEnd type="none" w="med" len="med"/>
                      <a:tailEnd type="none" w="med" len="med"/>
                    </a:lnL>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INSIDER</a:t>
                      </a:r>
                    </a:p>
                  </a:txBody>
                  <a:tcPr marL="0" marR="0" marT="0" marB="0" anchor="ctr">
                    <a:solidFill>
                      <a:schemeClr val="tx2">
                        <a:lumMod val="40000"/>
                        <a:lumOff val="60000"/>
                      </a:schemeClr>
                    </a:solidFill>
                  </a:tcPr>
                </a:tc>
                <a:tc>
                  <a:txBody>
                    <a:bodyPr/>
                    <a:lstStyle/>
                    <a:p>
                      <a:pPr algn="ctr"/>
                      <a:r>
                        <a:rPr lang="tr-TR" sz="1400" b="1" dirty="0">
                          <a:latin typeface="Times New Roman" panose="02020603050405020304" pitchFamily="18" charset="0"/>
                          <a:cs typeface="Times New Roman" panose="02020603050405020304" pitchFamily="18" charset="0"/>
                        </a:rPr>
                        <a:t>TRUSTED INSIDER</a:t>
                      </a:r>
                    </a:p>
                  </a:txBody>
                  <a:tcPr marL="0" marR="0" marT="0" marB="0" anchor="ctr">
                    <a:solidFill>
                      <a:schemeClr val="tx2">
                        <a:lumMod val="40000"/>
                        <a:lumOff val="60000"/>
                      </a:schemeClr>
                    </a:solidFill>
                  </a:tcPr>
                </a:tc>
                <a:extLst>
                  <a:ext uri="{0D108BD9-81ED-4DB2-BD59-A6C34878D82A}">
                    <a16:rowId xmlns:a16="http://schemas.microsoft.com/office/drawing/2014/main" val="1249812951"/>
                  </a:ext>
                </a:extLst>
              </a:tr>
              <a:tr h="276574">
                <a:tc>
                  <a:txBody>
                    <a:bodyPr/>
                    <a:lstStyle/>
                    <a:p>
                      <a:pPr algn="ctr"/>
                      <a:r>
                        <a:rPr lang="tr-TR" sz="1400" dirty="0">
                          <a:latin typeface="Times New Roman" panose="02020603050405020304" pitchFamily="18" charset="0"/>
                          <a:cs typeface="Times New Roman" panose="02020603050405020304" pitchFamily="18" charset="0"/>
                        </a:rPr>
                        <a:t>T000017</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4.4</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4.4</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4.4</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tr-TR" sz="140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4.3</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4.3</a:t>
                      </a: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384425"/>
                  </a:ext>
                </a:extLst>
              </a:tr>
              <a:tr h="276574">
                <a:tc>
                  <a:txBody>
                    <a:bodyPr/>
                    <a:lstStyle/>
                    <a:p>
                      <a:pPr algn="ctr"/>
                      <a:r>
                        <a:rPr lang="tr-TR" sz="1400" dirty="0">
                          <a:latin typeface="Times New Roman" panose="02020603050405020304" pitchFamily="18" charset="0"/>
                          <a:cs typeface="Times New Roman" panose="02020603050405020304" pitchFamily="18" charset="0"/>
                        </a:rPr>
                        <a:t>T000030</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877727"/>
                  </a:ext>
                </a:extLst>
              </a:tr>
              <a:tr h="276574">
                <a:tc>
                  <a:txBody>
                    <a:bodyPr/>
                    <a:lstStyle/>
                    <a:p>
                      <a:pPr algn="ctr"/>
                      <a:r>
                        <a:rPr lang="tr-TR" sz="1400" dirty="0">
                          <a:latin typeface="Times New Roman" panose="02020603050405020304" pitchFamily="18" charset="0"/>
                          <a:cs typeface="Times New Roman" panose="02020603050405020304" pitchFamily="18" charset="0"/>
                        </a:rPr>
                        <a:t>T000039</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3.6</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304562"/>
                  </a:ext>
                </a:extLst>
              </a:tr>
              <a:tr h="276574">
                <a:tc>
                  <a:txBody>
                    <a:bodyPr/>
                    <a:lstStyle/>
                    <a:p>
                      <a:pPr algn="ctr"/>
                      <a:r>
                        <a:rPr lang="tr-TR" sz="1400" dirty="0">
                          <a:latin typeface="Times New Roman" panose="02020603050405020304" pitchFamily="18" charset="0"/>
                          <a:cs typeface="Times New Roman" panose="02020603050405020304" pitchFamily="18" charset="0"/>
                        </a:rPr>
                        <a:t>T000041</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3.2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9361469"/>
                  </a:ext>
                </a:extLst>
              </a:tr>
              <a:tr h="276574">
                <a:tc>
                  <a:txBody>
                    <a:bodyPr/>
                    <a:lstStyle/>
                    <a:p>
                      <a:pPr algn="ctr"/>
                      <a:r>
                        <a:rPr lang="tr-TR" sz="1400" dirty="0">
                          <a:latin typeface="Times New Roman" panose="02020603050405020304" pitchFamily="18" charset="0"/>
                          <a:cs typeface="Times New Roman" panose="02020603050405020304" pitchFamily="18" charset="0"/>
                        </a:rPr>
                        <a:t>T000018</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9597012"/>
                  </a:ext>
                </a:extLst>
              </a:tr>
              <a:tr h="276574">
                <a:tc>
                  <a:txBody>
                    <a:bodyPr/>
                    <a:lstStyle/>
                    <a:p>
                      <a:pPr algn="ctr"/>
                      <a:r>
                        <a:rPr lang="tr-TR" sz="1400" dirty="0">
                          <a:latin typeface="Times New Roman" panose="02020603050405020304" pitchFamily="18" charset="0"/>
                          <a:cs typeface="Times New Roman" panose="02020603050405020304" pitchFamily="18" charset="0"/>
                        </a:rPr>
                        <a:t>T000022</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400" dirty="0">
                          <a:latin typeface="Times New Roman" panose="02020603050405020304" pitchFamily="18" charset="0"/>
                          <a:cs typeface="Times New Roman" panose="02020603050405020304" pitchFamily="18" charset="0"/>
                        </a:rPr>
                        <a:t>2.3</a:t>
                      </a: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871557"/>
                  </a:ext>
                </a:extLst>
              </a:tr>
              <a:tr h="276574">
                <a:tc>
                  <a:txBody>
                    <a:bodyPr/>
                    <a:lstStyle/>
                    <a:p>
                      <a:pPr algn="ctr"/>
                      <a:r>
                        <a:rPr lang="tr-TR" sz="1400" dirty="0">
                          <a:latin typeface="Times New Roman" panose="02020603050405020304" pitchFamily="18" charset="0"/>
                          <a:cs typeface="Times New Roman" panose="02020603050405020304" pitchFamily="18" charset="0"/>
                        </a:rPr>
                        <a:t>T000065</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tr-TR" sz="1400" dirty="0">
                          <a:latin typeface="Times New Roman" panose="02020603050405020304" pitchFamily="18" charset="0"/>
                          <a:cs typeface="Times New Roman" panose="02020603050405020304" pitchFamily="18" charset="0"/>
                        </a:rPr>
                        <a:t>1.3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tr-TR" sz="1400" dirty="0">
                          <a:latin typeface="Times New Roman" panose="02020603050405020304" pitchFamily="18" charset="0"/>
                          <a:cs typeface="Times New Roman" panose="02020603050405020304" pitchFamily="18" charset="0"/>
                        </a:rPr>
                        <a:t>1.3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r>
                        <a:rPr lang="tr-TR" sz="1400" dirty="0">
                          <a:latin typeface="Times New Roman" panose="02020603050405020304" pitchFamily="18" charset="0"/>
                          <a:cs typeface="Times New Roman" panose="02020603050405020304" pitchFamily="18" charset="0"/>
                        </a:rPr>
                        <a:t>1.3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tr-TR" sz="140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59727169"/>
                  </a:ext>
                </a:extLst>
              </a:tr>
              <a:tr h="276574">
                <a:tc rowSpan="2" gridSpan="2">
                  <a:txBody>
                    <a:bodyPr/>
                    <a:lstStyle/>
                    <a:p>
                      <a:pPr algn="ctr"/>
                      <a:r>
                        <a:rPr lang="tr-TR" sz="1400" b="1" dirty="0">
                          <a:latin typeface="Times New Roman" panose="02020603050405020304" pitchFamily="18" charset="0"/>
                          <a:cs typeface="Times New Roman" panose="02020603050405020304" pitchFamily="18" charset="0"/>
                        </a:rPr>
                        <a:t>Total </a:t>
                      </a:r>
                      <a:r>
                        <a:rPr lang="tr-TR" sz="1400" b="1" dirty="0" err="1">
                          <a:latin typeface="Times New Roman" panose="02020603050405020304" pitchFamily="18" charset="0"/>
                          <a:cs typeface="Times New Roman" panose="02020603050405020304" pitchFamily="18" charset="0"/>
                        </a:rPr>
                        <a:t>Sensitivity</a:t>
                      </a:r>
                      <a:endParaRPr lang="tr-TR" sz="1400" b="1" dirty="0">
                        <a:latin typeface="Times New Roman" panose="02020603050405020304" pitchFamily="18" charset="0"/>
                        <a:cs typeface="Times New Roman" panose="02020603050405020304" pitchFamily="18" charset="0"/>
                      </a:endParaRPr>
                    </a:p>
                  </a:txBody>
                  <a:tcPr marL="0" marR="0" marT="0" marB="0" anchor="ctr"/>
                </a:tc>
                <a:tc rowSpan="2"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tr-TR" sz="1400" dirty="0">
                          <a:latin typeface="Times New Roman" panose="02020603050405020304" pitchFamily="18" charset="0"/>
                          <a:cs typeface="Times New Roman" panose="02020603050405020304" pitchFamily="18" charset="0"/>
                        </a:rPr>
                        <a:t>12.7</a:t>
                      </a:r>
                    </a:p>
                  </a:txBody>
                  <a:tcPr marL="0" marR="0" marT="0" marB="0" anchor="ctr"/>
                </a:tc>
                <a:tc>
                  <a:txBody>
                    <a:bodyPr/>
                    <a:lstStyle/>
                    <a:p>
                      <a:pPr algn="ctr"/>
                      <a:r>
                        <a:rPr lang="tr-TR" sz="1400" dirty="0">
                          <a:latin typeface="Times New Roman" panose="02020603050405020304" pitchFamily="18" charset="0"/>
                          <a:cs typeface="Times New Roman" panose="02020603050405020304" pitchFamily="18" charset="0"/>
                        </a:rPr>
                        <a:t>21.2</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400" dirty="0">
                          <a:latin typeface="Times New Roman" panose="02020603050405020304" pitchFamily="18" charset="0"/>
                          <a:cs typeface="Times New Roman" panose="02020603050405020304" pitchFamily="18" charset="0"/>
                        </a:rPr>
                        <a:t>10.8</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tr-TR" sz="1400" dirty="0">
                          <a:latin typeface="Times New Roman" panose="02020603050405020304" pitchFamily="18" charset="0"/>
                          <a:cs typeface="Times New Roman" panose="02020603050405020304" pitchFamily="18" charset="0"/>
                        </a:rPr>
                        <a:t>7.8</a:t>
                      </a:r>
                    </a:p>
                  </a:txBody>
                  <a:tcPr marL="0" marR="0" marT="0" marB="0" anchor="ctr">
                    <a:lnL w="12700" cap="flat" cmpd="sng" algn="ctr">
                      <a:solidFill>
                        <a:schemeClr val="tx1"/>
                      </a:solidFill>
                      <a:prstDash val="solid"/>
                      <a:round/>
                      <a:headEnd type="none" w="med" len="med"/>
                      <a:tailEnd type="none" w="med" len="med"/>
                    </a:lnL>
                  </a:tcPr>
                </a:tc>
                <a:tc>
                  <a:txBody>
                    <a:bodyPr/>
                    <a:lstStyle/>
                    <a:p>
                      <a:pPr algn="ctr"/>
                      <a:r>
                        <a:rPr lang="tr-TR" sz="1400" dirty="0">
                          <a:latin typeface="Times New Roman" panose="02020603050405020304" pitchFamily="18" charset="0"/>
                          <a:cs typeface="Times New Roman" panose="02020603050405020304" pitchFamily="18" charset="0"/>
                        </a:rPr>
                        <a:t>17.5</a:t>
                      </a:r>
                    </a:p>
                  </a:txBody>
                  <a:tcPr marL="0" marR="0" marT="0" marB="0" anchor="ctr"/>
                </a:tc>
                <a:tc>
                  <a:txBody>
                    <a:bodyPr/>
                    <a:lstStyle/>
                    <a:p>
                      <a:pPr algn="ctr"/>
                      <a:r>
                        <a:rPr lang="tr-TR" sz="1400" dirty="0">
                          <a:latin typeface="Times New Roman" panose="02020603050405020304" pitchFamily="18" charset="0"/>
                          <a:cs typeface="Times New Roman" panose="02020603050405020304" pitchFamily="18" charset="0"/>
                        </a:rPr>
                        <a:t>13.0</a:t>
                      </a:r>
                    </a:p>
                  </a:txBody>
                  <a:tcPr marL="0" marR="0" marT="0" marB="0" anchor="ctr"/>
                </a:tc>
                <a:extLst>
                  <a:ext uri="{0D108BD9-81ED-4DB2-BD59-A6C34878D82A}">
                    <a16:rowId xmlns:a16="http://schemas.microsoft.com/office/drawing/2014/main" val="4242992606"/>
                  </a:ext>
                </a:extLst>
              </a:tr>
              <a:tr h="276574">
                <a:tc gridSpan="2" v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hMerge="1" v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gridSpan="3">
                  <a:txBody>
                    <a:bodyPr/>
                    <a:lstStyle/>
                    <a:p>
                      <a:pPr algn="ctr"/>
                      <a:r>
                        <a:rPr lang="tr-TR" sz="1400" dirty="0">
                          <a:latin typeface="Times New Roman" panose="02020603050405020304" pitchFamily="18" charset="0"/>
                          <a:cs typeface="Times New Roman" panose="02020603050405020304" pitchFamily="18" charset="0"/>
                        </a:rPr>
                        <a:t>44.7</a:t>
                      </a:r>
                    </a:p>
                  </a:txBody>
                  <a:tcPr marL="0" marR="0" marT="0" marB="0" anchor="ctr">
                    <a:lnR w="12700" cap="flat" cmpd="sng" algn="ctr">
                      <a:solidFill>
                        <a:schemeClr val="tx1"/>
                      </a:solidFill>
                      <a:prstDash val="solid"/>
                      <a:round/>
                      <a:headEnd type="none" w="med" len="med"/>
                      <a:tailEnd type="none" w="med" len="med"/>
                    </a:lnR>
                  </a:tcP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gridSpan="3">
                  <a:txBody>
                    <a:bodyPr/>
                    <a:lstStyle/>
                    <a:p>
                      <a:pPr algn="ctr"/>
                      <a:r>
                        <a:rPr lang="tr-TR" sz="1400" dirty="0">
                          <a:latin typeface="Times New Roman" panose="02020603050405020304" pitchFamily="18" charset="0"/>
                          <a:cs typeface="Times New Roman" panose="02020603050405020304" pitchFamily="18" charset="0"/>
                        </a:rPr>
                        <a:t>38.3</a:t>
                      </a:r>
                    </a:p>
                  </a:txBody>
                  <a:tcPr marL="0" marR="0" marT="0" marB="0" anchor="ctr">
                    <a:lnL w="12700" cap="flat" cmpd="sng" algn="ctr">
                      <a:solidFill>
                        <a:schemeClr val="tx1"/>
                      </a:solidFill>
                      <a:prstDash val="solid"/>
                      <a:round/>
                      <a:headEnd type="none" w="med" len="med"/>
                      <a:tailEnd type="none" w="med" len="med"/>
                    </a:lnL>
                  </a:tcP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tc hMerge="1">
                  <a:txBody>
                    <a:bodyPr/>
                    <a:lstStyle/>
                    <a:p>
                      <a:pPr algn="ctr"/>
                      <a:endParaRPr lang="tr-TR" sz="140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68250610"/>
                  </a:ext>
                </a:extLst>
              </a:tr>
            </a:tbl>
          </a:graphicData>
        </a:graphic>
      </p:graphicFrame>
      <p:pic>
        <p:nvPicPr>
          <p:cNvPr id="5" name="Resim 4">
            <a:extLst>
              <a:ext uri="{FF2B5EF4-FFF2-40B4-BE49-F238E27FC236}">
                <a16:creationId xmlns:a16="http://schemas.microsoft.com/office/drawing/2014/main" id="{31C36348-3C01-2DEB-D85F-FD68F4F7B9CC}"/>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51807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TTP/CM MAPPING TABLE</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4" name="Metin kutusu 3">
            <a:extLst>
              <a:ext uri="{FF2B5EF4-FFF2-40B4-BE49-F238E27FC236}">
                <a16:creationId xmlns:a16="http://schemas.microsoft.com/office/drawing/2014/main" id="{0576BCB7-32D6-34D6-B200-DD1E3F226CD0}"/>
              </a:ext>
            </a:extLst>
          </p:cNvPr>
          <p:cNvSpPr txBox="1"/>
          <p:nvPr/>
        </p:nvSpPr>
        <p:spPr>
          <a:xfrm>
            <a:off x="1073987" y="1626968"/>
            <a:ext cx="10044023"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TTP’ler / Karşı Önlemler Eşleme Tablosu, ilgili </a:t>
            </a:r>
            <a:r>
              <a:rPr lang="tr-TR" sz="2400" dirty="0" err="1">
                <a:solidFill>
                  <a:prstClr val="black"/>
                </a:solidFill>
                <a:latin typeface="Times New Roman" panose="02020603050405020304" pitchFamily="18" charset="0"/>
                <a:cs typeface="Times New Roman" panose="02020603050405020304" pitchFamily="18" charset="0"/>
              </a:rPr>
              <a:t>TTP’lere</a:t>
            </a:r>
            <a:r>
              <a:rPr lang="tr-TR" sz="2400" dirty="0">
                <a:solidFill>
                  <a:prstClr val="black"/>
                </a:solidFill>
                <a:latin typeface="Times New Roman" panose="02020603050405020304" pitchFamily="18" charset="0"/>
                <a:cs typeface="Times New Roman" panose="02020603050405020304" pitchFamily="18" charset="0"/>
              </a:rPr>
              <a:t> karşılık gelen </a:t>
            </a:r>
            <a:r>
              <a:rPr lang="tr-TR" sz="2400" dirty="0" err="1">
                <a:solidFill>
                  <a:prstClr val="black"/>
                </a:solidFill>
                <a:latin typeface="Times New Roman" panose="02020603050405020304" pitchFamily="18" charset="0"/>
                <a:cs typeface="Times New Roman" panose="02020603050405020304" pitchFamily="18" charset="0"/>
              </a:rPr>
              <a:t>CM’ler</a:t>
            </a:r>
            <a:r>
              <a:rPr lang="tr-TR" sz="2400" dirty="0">
                <a:solidFill>
                  <a:prstClr val="black"/>
                </a:solidFill>
                <a:latin typeface="Times New Roman" panose="02020603050405020304" pitchFamily="18" charset="0"/>
                <a:cs typeface="Times New Roman" panose="02020603050405020304" pitchFamily="18" charset="0"/>
              </a:rPr>
              <a:t> Aktivite Azaltma Notasyonu (iki karakterli notasyon) yöntemi kullanarak karakterize edilir.</a:t>
            </a:r>
            <a:endPar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o 6">
            <a:extLst>
              <a:ext uri="{FF2B5EF4-FFF2-40B4-BE49-F238E27FC236}">
                <a16:creationId xmlns:a16="http://schemas.microsoft.com/office/drawing/2014/main" id="{A1910B32-D51F-765C-4377-1ADE0FAB3CB9}"/>
              </a:ext>
            </a:extLst>
          </p:cNvPr>
          <p:cNvGraphicFramePr>
            <a:graphicFrameLocks noGrp="1"/>
          </p:cNvGraphicFramePr>
          <p:nvPr>
            <p:extLst>
              <p:ext uri="{D42A27DB-BD31-4B8C-83A1-F6EECF244321}">
                <p14:modId xmlns:p14="http://schemas.microsoft.com/office/powerpoint/2010/main" val="2291304272"/>
              </p:ext>
            </p:extLst>
          </p:nvPr>
        </p:nvGraphicFramePr>
        <p:xfrm>
          <a:off x="1727166" y="2878802"/>
          <a:ext cx="8969896" cy="3291840"/>
        </p:xfrm>
        <a:graphic>
          <a:graphicData uri="http://schemas.openxmlformats.org/drawingml/2006/table">
            <a:tbl>
              <a:tblPr firstRow="1" bandRow="1">
                <a:tableStyleId>{5C22544A-7EE6-4342-B048-85BDC9FD1C3A}</a:tableStyleId>
              </a:tblPr>
              <a:tblGrid>
                <a:gridCol w="1121237">
                  <a:extLst>
                    <a:ext uri="{9D8B030D-6E8A-4147-A177-3AD203B41FA5}">
                      <a16:colId xmlns:a16="http://schemas.microsoft.com/office/drawing/2014/main" val="2088405116"/>
                    </a:ext>
                  </a:extLst>
                </a:gridCol>
                <a:gridCol w="1121237">
                  <a:extLst>
                    <a:ext uri="{9D8B030D-6E8A-4147-A177-3AD203B41FA5}">
                      <a16:colId xmlns:a16="http://schemas.microsoft.com/office/drawing/2014/main" val="2551826338"/>
                    </a:ext>
                  </a:extLst>
                </a:gridCol>
                <a:gridCol w="1121237">
                  <a:extLst>
                    <a:ext uri="{9D8B030D-6E8A-4147-A177-3AD203B41FA5}">
                      <a16:colId xmlns:a16="http://schemas.microsoft.com/office/drawing/2014/main" val="3524780025"/>
                    </a:ext>
                  </a:extLst>
                </a:gridCol>
                <a:gridCol w="1121237">
                  <a:extLst>
                    <a:ext uri="{9D8B030D-6E8A-4147-A177-3AD203B41FA5}">
                      <a16:colId xmlns:a16="http://schemas.microsoft.com/office/drawing/2014/main" val="2816997529"/>
                    </a:ext>
                  </a:extLst>
                </a:gridCol>
                <a:gridCol w="1121237">
                  <a:extLst>
                    <a:ext uri="{9D8B030D-6E8A-4147-A177-3AD203B41FA5}">
                      <a16:colId xmlns:a16="http://schemas.microsoft.com/office/drawing/2014/main" val="3478194273"/>
                    </a:ext>
                  </a:extLst>
                </a:gridCol>
                <a:gridCol w="1121237">
                  <a:extLst>
                    <a:ext uri="{9D8B030D-6E8A-4147-A177-3AD203B41FA5}">
                      <a16:colId xmlns:a16="http://schemas.microsoft.com/office/drawing/2014/main" val="462080453"/>
                    </a:ext>
                  </a:extLst>
                </a:gridCol>
                <a:gridCol w="1121237">
                  <a:extLst>
                    <a:ext uri="{9D8B030D-6E8A-4147-A177-3AD203B41FA5}">
                      <a16:colId xmlns:a16="http://schemas.microsoft.com/office/drawing/2014/main" val="2049331691"/>
                    </a:ext>
                  </a:extLst>
                </a:gridCol>
                <a:gridCol w="1121237">
                  <a:extLst>
                    <a:ext uri="{9D8B030D-6E8A-4147-A177-3AD203B41FA5}">
                      <a16:colId xmlns:a16="http://schemas.microsoft.com/office/drawing/2014/main" val="3145226667"/>
                    </a:ext>
                  </a:extLst>
                </a:gridCol>
              </a:tblGrid>
              <a:tr h="355115">
                <a:tc rowSpan="2">
                  <a:txBody>
                    <a:bodyPr/>
                    <a:lstStyle/>
                    <a:p>
                      <a:pPr algn="ctr"/>
                      <a:r>
                        <a:rPr lang="tr-TR" dirty="0"/>
                        <a:t>CM ID</a:t>
                      </a:r>
                    </a:p>
                  </a:txBody>
                  <a:tcPr anchor="ctr"/>
                </a:tc>
                <a:tc gridSpan="7">
                  <a:txBody>
                    <a:bodyPr/>
                    <a:lstStyle/>
                    <a:p>
                      <a:pPr algn="ctr"/>
                      <a:r>
                        <a:rPr lang="tr-TR" dirty="0"/>
                        <a:t>MITIGATION EFFECTIVENESS (</a:t>
                      </a:r>
                      <a:r>
                        <a:rPr lang="tr-TR" dirty="0" err="1"/>
                        <a:t>By</a:t>
                      </a:r>
                      <a:r>
                        <a:rPr lang="tr-TR" dirty="0"/>
                        <a:t> TTP ID)</a:t>
                      </a:r>
                    </a:p>
                  </a:txBody>
                  <a:tcPr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dirty="0"/>
                    </a:p>
                  </a:txBody>
                  <a:tcPr/>
                </a:tc>
                <a:extLst>
                  <a:ext uri="{0D108BD9-81ED-4DB2-BD59-A6C34878D82A}">
                    <a16:rowId xmlns:a16="http://schemas.microsoft.com/office/drawing/2014/main" val="2314631523"/>
                  </a:ext>
                </a:extLst>
              </a:tr>
              <a:tr h="355115">
                <a:tc vMerge="1">
                  <a:txBody>
                    <a:bodyPr/>
                    <a:lstStyle/>
                    <a:p>
                      <a:endParaRPr lang="tr-TR" dirty="0"/>
                    </a:p>
                  </a:txBody>
                  <a:tcPr/>
                </a:tc>
                <a:tc>
                  <a:txBody>
                    <a:bodyPr/>
                    <a:lstStyle/>
                    <a:p>
                      <a:pPr algn="ctr"/>
                      <a:r>
                        <a:rPr lang="tr-TR" sz="1800" dirty="0">
                          <a:latin typeface="Times New Roman" panose="02020603050405020304" pitchFamily="18" charset="0"/>
                          <a:cs typeface="Times New Roman" panose="02020603050405020304" pitchFamily="18" charset="0"/>
                        </a:rPr>
                        <a:t>T000017</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T000030</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T000039</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T000041</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T000018</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T000022</a:t>
                      </a:r>
                      <a:endParaRPr lang="tr-TR" dirty="0"/>
                    </a:p>
                  </a:txBody>
                  <a:tcPr anchor="ctr"/>
                </a:tc>
                <a:tc>
                  <a:txBody>
                    <a:bodyPr/>
                    <a:lstStyle/>
                    <a:p>
                      <a:pPr algn="ctr"/>
                      <a:r>
                        <a:rPr lang="tr-TR" sz="1800" dirty="0">
                          <a:latin typeface="Times New Roman" panose="02020603050405020304" pitchFamily="18" charset="0"/>
                          <a:cs typeface="Times New Roman" panose="02020603050405020304" pitchFamily="18" charset="0"/>
                        </a:rPr>
                        <a:t>T000065</a:t>
                      </a:r>
                      <a:endParaRPr lang="tr-TR" dirty="0"/>
                    </a:p>
                  </a:txBody>
                  <a:tcPr anchor="ctr"/>
                </a:tc>
                <a:extLst>
                  <a:ext uri="{0D108BD9-81ED-4DB2-BD59-A6C34878D82A}">
                    <a16:rowId xmlns:a16="http://schemas.microsoft.com/office/drawing/2014/main" val="2550509819"/>
                  </a:ext>
                </a:extLst>
              </a:tr>
              <a:tr h="355115">
                <a:tc>
                  <a:txBody>
                    <a:bodyPr/>
                    <a:lstStyle/>
                    <a:p>
                      <a:pPr algn="ctr"/>
                      <a:r>
                        <a:rPr lang="tr-TR" dirty="0"/>
                        <a:t>C000039</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dirty="0"/>
                    </a:p>
                  </a:txBody>
                  <a:tcPr anchor="ctr"/>
                </a:tc>
                <a:tc>
                  <a:txBody>
                    <a:bodyPr/>
                    <a:lstStyle/>
                    <a:p>
                      <a:pPr algn="ctr"/>
                      <a:r>
                        <a:rPr lang="tr-TR" dirty="0"/>
                        <a:t>NM</a:t>
                      </a:r>
                    </a:p>
                  </a:txBody>
                  <a:tcPr anchor="ctr"/>
                </a:tc>
                <a:tc>
                  <a:txBody>
                    <a:bodyPr/>
                    <a:lstStyle/>
                    <a:p>
                      <a:pPr algn="ctr"/>
                      <a:endParaRPr lang="tr-TR"/>
                    </a:p>
                  </a:txBody>
                  <a:tcPr anchor="ctr"/>
                </a:tc>
                <a:tc>
                  <a:txBody>
                    <a:bodyPr/>
                    <a:lstStyle/>
                    <a:p>
                      <a:pPr algn="ctr"/>
                      <a:endParaRPr lang="tr-TR"/>
                    </a:p>
                  </a:txBody>
                  <a:tcPr anchor="ctr"/>
                </a:tc>
                <a:extLst>
                  <a:ext uri="{0D108BD9-81ED-4DB2-BD59-A6C34878D82A}">
                    <a16:rowId xmlns:a16="http://schemas.microsoft.com/office/drawing/2014/main" val="2476328652"/>
                  </a:ext>
                </a:extLst>
              </a:tr>
              <a:tr h="355115">
                <a:tc>
                  <a:txBody>
                    <a:bodyPr/>
                    <a:lstStyle/>
                    <a:p>
                      <a:pPr algn="ctr"/>
                      <a:r>
                        <a:rPr lang="tr-TR" dirty="0"/>
                        <a:t>C000045</a:t>
                      </a:r>
                    </a:p>
                  </a:txBody>
                  <a:tcPr anchor="ctr"/>
                </a:tc>
                <a:tc>
                  <a:txBody>
                    <a:bodyPr/>
                    <a:lstStyle/>
                    <a:p>
                      <a:pPr algn="ctr"/>
                      <a:endParaRPr lang="tr-TR"/>
                    </a:p>
                  </a:txBody>
                  <a:tcPr anchor="ctr"/>
                </a:tc>
                <a:tc>
                  <a:txBody>
                    <a:bodyPr/>
                    <a:lstStyle/>
                    <a:p>
                      <a:pPr algn="ctr"/>
                      <a:r>
                        <a:rPr lang="tr-TR" dirty="0"/>
                        <a:t>NH</a:t>
                      </a:r>
                    </a:p>
                  </a:txBody>
                  <a:tcPr anchor="ctr"/>
                </a:tc>
                <a:tc>
                  <a:txBody>
                    <a:bodyPr/>
                    <a:lstStyle/>
                    <a:p>
                      <a:pPr algn="ctr"/>
                      <a:r>
                        <a:rPr lang="tr-TR" dirty="0"/>
                        <a:t>NH</a:t>
                      </a:r>
                    </a:p>
                  </a:txBody>
                  <a:tcPr anchor="ctr"/>
                </a:tc>
                <a:tc>
                  <a:txBody>
                    <a:bodyPr/>
                    <a:lstStyle/>
                    <a:p>
                      <a:pPr algn="ctr"/>
                      <a:endParaRPr lang="tr-TR"/>
                    </a:p>
                  </a:txBody>
                  <a:tcPr anchor="ctr"/>
                </a:tc>
                <a:tc>
                  <a:txBody>
                    <a:bodyPr/>
                    <a:lstStyle/>
                    <a:p>
                      <a:pPr algn="ctr"/>
                      <a:endParaRPr lang="tr-TR" dirty="0"/>
                    </a:p>
                  </a:txBody>
                  <a:tcPr anchor="ctr"/>
                </a:tc>
                <a:tc>
                  <a:txBody>
                    <a:bodyPr/>
                    <a:lstStyle/>
                    <a:p>
                      <a:pPr algn="ctr"/>
                      <a:endParaRPr lang="tr-TR"/>
                    </a:p>
                  </a:txBody>
                  <a:tcPr anchor="ctr"/>
                </a:tc>
                <a:tc>
                  <a:txBody>
                    <a:bodyPr/>
                    <a:lstStyle/>
                    <a:p>
                      <a:pPr algn="ctr"/>
                      <a:endParaRPr lang="tr-TR"/>
                    </a:p>
                  </a:txBody>
                  <a:tcPr anchor="ctr"/>
                </a:tc>
                <a:extLst>
                  <a:ext uri="{0D108BD9-81ED-4DB2-BD59-A6C34878D82A}">
                    <a16:rowId xmlns:a16="http://schemas.microsoft.com/office/drawing/2014/main" val="348777321"/>
                  </a:ext>
                </a:extLst>
              </a:tr>
              <a:tr h="355115">
                <a:tc>
                  <a:txBody>
                    <a:bodyPr/>
                    <a:lstStyle/>
                    <a:p>
                      <a:pPr algn="ctr"/>
                      <a:r>
                        <a:rPr lang="tr-TR" dirty="0"/>
                        <a:t>C000067</a:t>
                      </a:r>
                    </a:p>
                  </a:txBody>
                  <a:tcPr anchor="ctr"/>
                </a:tc>
                <a:tc>
                  <a:txBody>
                    <a:bodyPr/>
                    <a:lstStyle/>
                    <a:p>
                      <a:pPr algn="ctr"/>
                      <a:r>
                        <a:rPr lang="tr-TR" dirty="0"/>
                        <a:t>DL, NM</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extLst>
                  <a:ext uri="{0D108BD9-81ED-4DB2-BD59-A6C34878D82A}">
                    <a16:rowId xmlns:a16="http://schemas.microsoft.com/office/drawing/2014/main" val="4023166623"/>
                  </a:ext>
                </a:extLst>
              </a:tr>
              <a:tr h="355115">
                <a:tc>
                  <a:txBody>
                    <a:bodyPr/>
                    <a:lstStyle/>
                    <a:p>
                      <a:pPr algn="ctr"/>
                      <a:r>
                        <a:rPr lang="tr-TR" dirty="0"/>
                        <a:t>C000083</a:t>
                      </a:r>
                    </a:p>
                  </a:txBody>
                  <a:tcPr anchor="ctr"/>
                </a:tc>
                <a:tc>
                  <a:txBody>
                    <a:bodyPr/>
                    <a:lstStyle/>
                    <a:p>
                      <a:pPr algn="ctr"/>
                      <a:r>
                        <a:rPr lang="tr-TR" dirty="0"/>
                        <a:t>LH, NH</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dirty="0"/>
                    </a:p>
                  </a:txBody>
                  <a:tcPr anchor="ctr"/>
                </a:tc>
                <a:tc>
                  <a:txBody>
                    <a:bodyPr/>
                    <a:lstStyle/>
                    <a:p>
                      <a:pPr algn="ctr"/>
                      <a:endParaRPr lang="tr-TR"/>
                    </a:p>
                  </a:txBody>
                  <a:tcPr anchor="ctr"/>
                </a:tc>
                <a:tc>
                  <a:txBody>
                    <a:bodyPr/>
                    <a:lstStyle/>
                    <a:p>
                      <a:pPr algn="ctr"/>
                      <a:endParaRPr lang="tr-TR" dirty="0"/>
                    </a:p>
                  </a:txBody>
                  <a:tcPr anchor="ctr"/>
                </a:tc>
                <a:extLst>
                  <a:ext uri="{0D108BD9-81ED-4DB2-BD59-A6C34878D82A}">
                    <a16:rowId xmlns:a16="http://schemas.microsoft.com/office/drawing/2014/main" val="2427007504"/>
                  </a:ext>
                </a:extLst>
              </a:tr>
              <a:tr h="355115">
                <a:tc>
                  <a:txBody>
                    <a:bodyPr/>
                    <a:lstStyle/>
                    <a:p>
                      <a:pPr algn="ctr"/>
                      <a:r>
                        <a:rPr lang="tr-TR" dirty="0"/>
                        <a:t>C000121</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r>
                        <a:rPr lang="tr-TR" dirty="0"/>
                        <a:t>DM, NM</a:t>
                      </a:r>
                    </a:p>
                  </a:txBody>
                  <a:tcPr anchor="ctr"/>
                </a:tc>
                <a:tc>
                  <a:txBody>
                    <a:bodyPr/>
                    <a:lstStyle/>
                    <a:p>
                      <a:pPr algn="ctr"/>
                      <a:endParaRPr lang="tr-TR" dirty="0"/>
                    </a:p>
                  </a:txBody>
                  <a:tcPr anchor="ctr"/>
                </a:tc>
                <a:extLst>
                  <a:ext uri="{0D108BD9-81ED-4DB2-BD59-A6C34878D82A}">
                    <a16:rowId xmlns:a16="http://schemas.microsoft.com/office/drawing/2014/main" val="851041644"/>
                  </a:ext>
                </a:extLst>
              </a:tr>
              <a:tr h="355115">
                <a:tc>
                  <a:txBody>
                    <a:bodyPr/>
                    <a:lstStyle/>
                    <a:p>
                      <a:pPr algn="ctr"/>
                      <a:r>
                        <a:rPr lang="tr-TR" dirty="0"/>
                        <a:t>C000145</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r>
                        <a:rPr lang="tr-TR" dirty="0"/>
                        <a:t>LM</a:t>
                      </a:r>
                    </a:p>
                  </a:txBody>
                  <a:tcPr anchor="ctr"/>
                </a:tc>
                <a:extLst>
                  <a:ext uri="{0D108BD9-81ED-4DB2-BD59-A6C34878D82A}">
                    <a16:rowId xmlns:a16="http://schemas.microsoft.com/office/drawing/2014/main" val="2283162231"/>
                  </a:ext>
                </a:extLst>
              </a:tr>
              <a:tr h="355115">
                <a:tc>
                  <a:txBody>
                    <a:bodyPr/>
                    <a:lstStyle/>
                    <a:p>
                      <a:pPr algn="ctr"/>
                      <a:r>
                        <a:rPr lang="tr-TR" dirty="0"/>
                        <a:t>C000188</a:t>
                      </a:r>
                    </a:p>
                  </a:txBody>
                  <a:tcPr anchor="ctr"/>
                </a:tc>
                <a:tc>
                  <a:txBody>
                    <a:bodyPr/>
                    <a:lstStyle/>
                    <a:p>
                      <a:pPr algn="ctr"/>
                      <a:endParaRPr lang="tr-TR"/>
                    </a:p>
                  </a:txBody>
                  <a:tcPr anchor="ctr"/>
                </a:tc>
                <a:tc>
                  <a:txBody>
                    <a:bodyPr/>
                    <a:lstStyle/>
                    <a:p>
                      <a:pPr algn="ctr"/>
                      <a:r>
                        <a:rPr lang="tr-TR" dirty="0"/>
                        <a:t>NM</a:t>
                      </a: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a:p>
                  </a:txBody>
                  <a:tcPr anchor="ctr"/>
                </a:tc>
                <a:tc>
                  <a:txBody>
                    <a:bodyPr/>
                    <a:lstStyle/>
                    <a:p>
                      <a:pPr algn="ctr"/>
                      <a:endParaRPr lang="tr-TR" dirty="0"/>
                    </a:p>
                  </a:txBody>
                  <a:tcPr anchor="ctr"/>
                </a:tc>
                <a:extLst>
                  <a:ext uri="{0D108BD9-81ED-4DB2-BD59-A6C34878D82A}">
                    <a16:rowId xmlns:a16="http://schemas.microsoft.com/office/drawing/2014/main" val="2490179397"/>
                  </a:ext>
                </a:extLst>
              </a:tr>
            </a:tbl>
          </a:graphicData>
        </a:graphic>
      </p:graphicFrame>
      <p:pic>
        <p:nvPicPr>
          <p:cNvPr id="2" name="Resim 1">
            <a:extLst>
              <a:ext uri="{FF2B5EF4-FFF2-40B4-BE49-F238E27FC236}">
                <a16:creationId xmlns:a16="http://schemas.microsoft.com/office/drawing/2014/main" id="{88C966BB-B3CE-60CD-25B2-9D206233A772}"/>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6016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ACTIVITY REDUCTION NOTATIONS</a:t>
            </a:r>
          </a:p>
        </p:txBody>
      </p:sp>
      <p:graphicFrame>
        <p:nvGraphicFramePr>
          <p:cNvPr id="4" name="Tablo 4">
            <a:extLst>
              <a:ext uri="{FF2B5EF4-FFF2-40B4-BE49-F238E27FC236}">
                <a16:creationId xmlns:a16="http://schemas.microsoft.com/office/drawing/2014/main" id="{C52E8944-F4A9-8314-4BE6-DAB97C198734}"/>
              </a:ext>
            </a:extLst>
          </p:cNvPr>
          <p:cNvGraphicFramePr>
            <a:graphicFrameLocks noGrp="1"/>
          </p:cNvGraphicFramePr>
          <p:nvPr>
            <p:extLst>
              <p:ext uri="{D42A27DB-BD31-4B8C-83A1-F6EECF244321}">
                <p14:modId xmlns:p14="http://schemas.microsoft.com/office/powerpoint/2010/main" val="4241765738"/>
              </p:ext>
            </p:extLst>
          </p:nvPr>
        </p:nvGraphicFramePr>
        <p:xfrm>
          <a:off x="492565" y="3784539"/>
          <a:ext cx="6318461" cy="2188498"/>
        </p:xfrm>
        <a:graphic>
          <a:graphicData uri="http://schemas.openxmlformats.org/drawingml/2006/table">
            <a:tbl>
              <a:tblPr firstRow="1" bandRow="1">
                <a:tableStyleId>{5C22544A-7EE6-4342-B048-85BDC9FD1C3A}</a:tableStyleId>
              </a:tblPr>
              <a:tblGrid>
                <a:gridCol w="1794086">
                  <a:extLst>
                    <a:ext uri="{9D8B030D-6E8A-4147-A177-3AD203B41FA5}">
                      <a16:colId xmlns:a16="http://schemas.microsoft.com/office/drawing/2014/main" val="1335889368"/>
                    </a:ext>
                  </a:extLst>
                </a:gridCol>
                <a:gridCol w="923634">
                  <a:extLst>
                    <a:ext uri="{9D8B030D-6E8A-4147-A177-3AD203B41FA5}">
                      <a16:colId xmlns:a16="http://schemas.microsoft.com/office/drawing/2014/main" val="2202903841"/>
                    </a:ext>
                  </a:extLst>
                </a:gridCol>
                <a:gridCol w="1552866">
                  <a:extLst>
                    <a:ext uri="{9D8B030D-6E8A-4147-A177-3AD203B41FA5}">
                      <a16:colId xmlns:a16="http://schemas.microsoft.com/office/drawing/2014/main" val="3473252737"/>
                    </a:ext>
                  </a:extLst>
                </a:gridCol>
                <a:gridCol w="743193">
                  <a:extLst>
                    <a:ext uri="{9D8B030D-6E8A-4147-A177-3AD203B41FA5}">
                      <a16:colId xmlns:a16="http://schemas.microsoft.com/office/drawing/2014/main" val="3635910521"/>
                    </a:ext>
                  </a:extLst>
                </a:gridCol>
                <a:gridCol w="1304682">
                  <a:extLst>
                    <a:ext uri="{9D8B030D-6E8A-4147-A177-3AD203B41FA5}">
                      <a16:colId xmlns:a16="http://schemas.microsoft.com/office/drawing/2014/main" val="3794103214"/>
                    </a:ext>
                  </a:extLst>
                </a:gridCol>
              </a:tblGrid>
              <a:tr h="28016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cs typeface="Times New Roman" panose="02020603050405020304" pitchFamily="18" charset="0"/>
                        </a:rPr>
                        <a:t>EFFECTİVENESS</a:t>
                      </a:r>
                    </a:p>
                  </a:txBody>
                  <a:tcPr marL="45720" marR="45720"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cs typeface="Times New Roman" panose="02020603050405020304" pitchFamily="18" charset="0"/>
                        </a:rPr>
                        <a:t>MITIGATION CATEGORY</a:t>
                      </a:r>
                    </a:p>
                  </a:txBody>
                  <a:tcPr marL="45720" marR="45720" anchor="ct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805522436"/>
                  </a:ext>
                </a:extLst>
              </a:tr>
              <a:tr h="412439">
                <a:tc vMerge="1">
                  <a:txBody>
                    <a:bodyPr/>
                    <a:lstStyle/>
                    <a:p>
                      <a:pPr algn="ctr"/>
                      <a:endParaRPr lang="tr-TR" dirty="0"/>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DETECT</a:t>
                      </a:r>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NEUTRALİZE</a:t>
                      </a:r>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LİMİT</a:t>
                      </a:r>
                    </a:p>
                  </a:txBody>
                  <a:tcPr marL="45720" marR="45720" anchor="ctr"/>
                </a:tc>
                <a:tc>
                  <a:txBody>
                    <a:bodyPr/>
                    <a:lstStyle/>
                    <a:p>
                      <a:pPr algn="ctr"/>
                      <a:r>
                        <a:rPr lang="tr-TR" sz="1600" b="1" dirty="0">
                          <a:latin typeface="Times New Roman" panose="02020603050405020304" pitchFamily="18" charset="0"/>
                          <a:cs typeface="Times New Roman" panose="02020603050405020304" pitchFamily="18" charset="0"/>
                        </a:rPr>
                        <a:t>RECOVER</a:t>
                      </a:r>
                    </a:p>
                  </a:txBody>
                  <a:tcPr marL="45720" marR="45720" anchor="ctr"/>
                </a:tc>
                <a:extLst>
                  <a:ext uri="{0D108BD9-81ED-4DB2-BD59-A6C34878D82A}">
                    <a16:rowId xmlns:a16="http://schemas.microsoft.com/office/drawing/2014/main" val="787394099"/>
                  </a:ext>
                </a:extLst>
              </a:tr>
              <a:tr h="412439">
                <a:tc>
                  <a:txBody>
                    <a:bodyPr/>
                    <a:lstStyle/>
                    <a:p>
                      <a:pPr algn="ctr"/>
                      <a:r>
                        <a:rPr lang="tr-TR" sz="1600" b="1" dirty="0">
                          <a:latin typeface="Times New Roman" panose="02020603050405020304" pitchFamily="18" charset="0"/>
                          <a:cs typeface="Times New Roman" panose="02020603050405020304" pitchFamily="18" charset="0"/>
                        </a:rPr>
                        <a:t>VERY HİGH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DV</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NV</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LV</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RV</a:t>
                      </a:r>
                    </a:p>
                  </a:txBody>
                  <a:tcPr marL="45720" marR="45720" anchor="ctr"/>
                </a:tc>
                <a:extLst>
                  <a:ext uri="{0D108BD9-81ED-4DB2-BD59-A6C34878D82A}">
                    <a16:rowId xmlns:a16="http://schemas.microsoft.com/office/drawing/2014/main" val="4137195539"/>
                  </a:ext>
                </a:extLst>
              </a:tr>
              <a:tr h="342780">
                <a:tc>
                  <a:txBody>
                    <a:bodyPr/>
                    <a:lstStyle/>
                    <a:p>
                      <a:pPr algn="ctr"/>
                      <a:r>
                        <a:rPr lang="tr-TR" sz="1600" b="1" dirty="0">
                          <a:latin typeface="Times New Roman" panose="02020603050405020304" pitchFamily="18" charset="0"/>
                          <a:cs typeface="Times New Roman" panose="02020603050405020304" pitchFamily="18" charset="0"/>
                        </a:rPr>
                        <a:t>HİGH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LH</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RH</a:t>
                      </a:r>
                    </a:p>
                  </a:txBody>
                  <a:tcPr marL="45720" marR="45720" anchor="ctr"/>
                </a:tc>
                <a:extLst>
                  <a:ext uri="{0D108BD9-81ED-4DB2-BD59-A6C34878D82A}">
                    <a16:rowId xmlns:a16="http://schemas.microsoft.com/office/drawing/2014/main" val="2796109695"/>
                  </a:ext>
                </a:extLst>
              </a:tr>
              <a:tr h="342780">
                <a:tc>
                  <a:txBody>
                    <a:bodyPr/>
                    <a:lstStyle/>
                    <a:p>
                      <a:pPr algn="ctr"/>
                      <a:r>
                        <a:rPr lang="tr-TR" sz="1600" b="1" dirty="0">
                          <a:latin typeface="Times New Roman" panose="02020603050405020304" pitchFamily="18" charset="0"/>
                          <a:cs typeface="Times New Roman" panose="02020603050405020304" pitchFamily="18" charset="0"/>
                        </a:rPr>
                        <a:t>MEDİUM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LM</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RM</a:t>
                      </a:r>
                    </a:p>
                  </a:txBody>
                  <a:tcPr marL="45720" marR="45720" anchor="ctr"/>
                </a:tc>
                <a:extLst>
                  <a:ext uri="{0D108BD9-81ED-4DB2-BD59-A6C34878D82A}">
                    <a16:rowId xmlns:a16="http://schemas.microsoft.com/office/drawing/2014/main" val="4193991665"/>
                  </a:ext>
                </a:extLst>
              </a:tr>
              <a:tr h="342780">
                <a:tc>
                  <a:txBody>
                    <a:bodyPr/>
                    <a:lstStyle/>
                    <a:p>
                      <a:pPr algn="ctr"/>
                      <a:r>
                        <a:rPr lang="tr-TR" sz="1600" b="1" dirty="0">
                          <a:latin typeface="Times New Roman" panose="02020603050405020304" pitchFamily="18" charset="0"/>
                          <a:cs typeface="Times New Roman" panose="02020603050405020304" pitchFamily="18" charset="0"/>
                        </a:rPr>
                        <a:t>LOW</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DL</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NL</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LL</a:t>
                      </a:r>
                    </a:p>
                  </a:txBody>
                  <a:tcPr marL="45720" marR="45720" anchor="ctr"/>
                </a:tc>
                <a:tc>
                  <a:txBody>
                    <a:bodyPr/>
                    <a:lstStyle/>
                    <a:p>
                      <a:pPr algn="ctr"/>
                      <a:r>
                        <a:rPr lang="tr-TR" sz="1600" dirty="0">
                          <a:latin typeface="Times New Roman" panose="02020603050405020304" pitchFamily="18" charset="0"/>
                          <a:cs typeface="Times New Roman" panose="02020603050405020304" pitchFamily="18" charset="0"/>
                        </a:rPr>
                        <a:t>RL</a:t>
                      </a:r>
                    </a:p>
                  </a:txBody>
                  <a:tcPr marL="45720" marR="45720" anchor="ctr"/>
                </a:tc>
                <a:extLst>
                  <a:ext uri="{0D108BD9-81ED-4DB2-BD59-A6C34878D82A}">
                    <a16:rowId xmlns:a16="http://schemas.microsoft.com/office/drawing/2014/main" val="1190976469"/>
                  </a:ext>
                </a:extLst>
              </a:tr>
            </a:tbl>
          </a:graphicData>
        </a:graphic>
      </p:graphicFrame>
      <p:graphicFrame>
        <p:nvGraphicFramePr>
          <p:cNvPr id="9" name="Tablo 9">
            <a:extLst>
              <a:ext uri="{FF2B5EF4-FFF2-40B4-BE49-F238E27FC236}">
                <a16:creationId xmlns:a16="http://schemas.microsoft.com/office/drawing/2014/main" id="{A8755210-FFBC-C6E8-B4C7-159FA2B696BF}"/>
              </a:ext>
            </a:extLst>
          </p:cNvPr>
          <p:cNvGraphicFramePr>
            <a:graphicFrameLocks noGrp="1"/>
          </p:cNvGraphicFramePr>
          <p:nvPr>
            <p:extLst>
              <p:ext uri="{D42A27DB-BD31-4B8C-83A1-F6EECF244321}">
                <p14:modId xmlns:p14="http://schemas.microsoft.com/office/powerpoint/2010/main" val="2827655170"/>
              </p:ext>
            </p:extLst>
          </p:nvPr>
        </p:nvGraphicFramePr>
        <p:xfrm>
          <a:off x="7156631" y="3790211"/>
          <a:ext cx="4565939" cy="2194560"/>
        </p:xfrm>
        <a:graphic>
          <a:graphicData uri="http://schemas.openxmlformats.org/drawingml/2006/table">
            <a:tbl>
              <a:tblPr firstRow="1" bandRow="1">
                <a:tableStyleId>{5C22544A-7EE6-4342-B048-85BDC9FD1C3A}</a:tableStyleId>
              </a:tblPr>
              <a:tblGrid>
                <a:gridCol w="1781175">
                  <a:extLst>
                    <a:ext uri="{9D8B030D-6E8A-4147-A177-3AD203B41FA5}">
                      <a16:colId xmlns:a16="http://schemas.microsoft.com/office/drawing/2014/main" val="458238644"/>
                    </a:ext>
                  </a:extLst>
                </a:gridCol>
                <a:gridCol w="1371335">
                  <a:extLst>
                    <a:ext uri="{9D8B030D-6E8A-4147-A177-3AD203B41FA5}">
                      <a16:colId xmlns:a16="http://schemas.microsoft.com/office/drawing/2014/main" val="1284805061"/>
                    </a:ext>
                  </a:extLst>
                </a:gridCol>
                <a:gridCol w="1413429">
                  <a:extLst>
                    <a:ext uri="{9D8B030D-6E8A-4147-A177-3AD203B41FA5}">
                      <a16:colId xmlns:a16="http://schemas.microsoft.com/office/drawing/2014/main" val="4187057560"/>
                    </a:ext>
                  </a:extLst>
                </a:gridCol>
              </a:tblGrid>
              <a:tr h="240000">
                <a:tc gridSpan="3">
                  <a:txBody>
                    <a:bodyPr/>
                    <a:lstStyle/>
                    <a:p>
                      <a:pPr algn="ctr"/>
                      <a:r>
                        <a:rPr lang="tr-TR" sz="1600" dirty="0">
                          <a:latin typeface="Times New Roman" panose="02020603050405020304" pitchFamily="18" charset="0"/>
                          <a:cs typeface="Times New Roman" panose="02020603050405020304" pitchFamily="18" charset="0"/>
                        </a:rPr>
                        <a:t>TERMS (TERİMLER)</a:t>
                      </a:r>
                    </a:p>
                  </a:txBody>
                  <a:tcPr marL="0" marR="0" marT="0" marB="0" anchor="ctr"/>
                </a:tc>
                <a:tc hMerge="1">
                  <a:txBody>
                    <a:bodyPr/>
                    <a:lstStyle/>
                    <a:p>
                      <a:pPr algn="ctr"/>
                      <a:r>
                        <a:rPr lang="tr-TR" dirty="0"/>
                        <a:t>TERMS (TERİMLER)</a:t>
                      </a:r>
                    </a:p>
                  </a:txBody>
                  <a:tcPr anchor="ctr"/>
                </a:tc>
                <a:tc hMerge="1">
                  <a:txBody>
                    <a:bodyPr/>
                    <a:lstStyle/>
                    <a:p>
                      <a:pPr algn="ctr"/>
                      <a:endParaRPr lang="tr-TR" dirty="0"/>
                    </a:p>
                  </a:txBody>
                  <a:tcPr anchor="ctr"/>
                </a:tc>
                <a:extLst>
                  <a:ext uri="{0D108BD9-81ED-4DB2-BD59-A6C34878D82A}">
                    <a16:rowId xmlns:a16="http://schemas.microsoft.com/office/drawing/2014/main" val="3403565761"/>
                  </a:ext>
                </a:extLst>
              </a:tr>
              <a:tr h="24000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MITIGATION</a:t>
                      </a:r>
                      <a:b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tr-TR" sz="1600" b="1" dirty="0">
                          <a:solidFill>
                            <a:prstClr val="black"/>
                          </a:solidFill>
                          <a:latin typeface="Times New Roman" panose="02020603050405020304" pitchFamily="18" charset="0"/>
                          <a:cs typeface="Times New Roman" panose="02020603050405020304" pitchFamily="18" charset="0"/>
                        </a:rPr>
                        <a:t>(</a:t>
                      </a: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AZALTMA)</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VERY HIGH</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ÇOK YÜKSEK</a:t>
                      </a:r>
                    </a:p>
                  </a:txBody>
                  <a:tcPr marL="0" marR="0" marT="0" marB="0" anchor="ctr"/>
                </a:tc>
                <a:extLst>
                  <a:ext uri="{0D108BD9-81ED-4DB2-BD59-A6C34878D82A}">
                    <a16:rowId xmlns:a16="http://schemas.microsoft.com/office/drawing/2014/main" val="338143763"/>
                  </a:ext>
                </a:extLst>
              </a:tr>
              <a:tr h="240000">
                <a:tc vMerge="1">
                  <a:txBody>
                    <a:bodyPr/>
                    <a:lstStyle/>
                    <a:p>
                      <a:endParaRPr lang="tr-TR" dirty="0"/>
                    </a:p>
                  </a:txBody>
                  <a:tcPr/>
                </a:tc>
                <a:tc>
                  <a:txBody>
                    <a:bodyPr/>
                    <a:lstStyle/>
                    <a:p>
                      <a:pPr algn="ctr"/>
                      <a:r>
                        <a:rPr lang="tr-TR" sz="1600" dirty="0">
                          <a:latin typeface="Times New Roman" panose="02020603050405020304" pitchFamily="18" charset="0"/>
                          <a:cs typeface="Times New Roman" panose="02020603050405020304" pitchFamily="18" charset="0"/>
                        </a:rPr>
                        <a:t>HIGH</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YÜKSEK</a:t>
                      </a:r>
                    </a:p>
                  </a:txBody>
                  <a:tcPr marL="0" marR="0" marT="0" marB="0" anchor="ctr"/>
                </a:tc>
                <a:extLst>
                  <a:ext uri="{0D108BD9-81ED-4DB2-BD59-A6C34878D82A}">
                    <a16:rowId xmlns:a16="http://schemas.microsoft.com/office/drawing/2014/main" val="4111092837"/>
                  </a:ext>
                </a:extLst>
              </a:tr>
              <a:tr h="240000">
                <a:tc vMerge="1">
                  <a:txBody>
                    <a:bodyPr/>
                    <a:lstStyle/>
                    <a:p>
                      <a:endParaRPr lang="tr-TR" dirty="0"/>
                    </a:p>
                  </a:txBody>
                  <a:tcPr/>
                </a:tc>
                <a:tc>
                  <a:txBody>
                    <a:bodyPr/>
                    <a:lstStyle/>
                    <a:p>
                      <a:pPr algn="ctr"/>
                      <a:r>
                        <a:rPr lang="tr-TR" sz="1600" dirty="0">
                          <a:latin typeface="Times New Roman" panose="02020603050405020304" pitchFamily="18" charset="0"/>
                          <a:cs typeface="Times New Roman" panose="02020603050405020304" pitchFamily="18" charset="0"/>
                        </a:rPr>
                        <a:t>MEDIUM</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NORMAL</a:t>
                      </a:r>
                    </a:p>
                  </a:txBody>
                  <a:tcPr marL="0" marR="0" marT="0" marB="0" anchor="ctr"/>
                </a:tc>
                <a:extLst>
                  <a:ext uri="{0D108BD9-81ED-4DB2-BD59-A6C34878D82A}">
                    <a16:rowId xmlns:a16="http://schemas.microsoft.com/office/drawing/2014/main" val="1550530087"/>
                  </a:ext>
                </a:extLst>
              </a:tr>
              <a:tr h="240000">
                <a:tc vMerge="1">
                  <a:txBody>
                    <a:bodyPr/>
                    <a:lstStyle/>
                    <a:p>
                      <a:endParaRPr lang="tr-TR" dirty="0"/>
                    </a:p>
                  </a:txBody>
                  <a:tcPr/>
                </a:tc>
                <a:tc>
                  <a:txBody>
                    <a:bodyPr/>
                    <a:lstStyle/>
                    <a:p>
                      <a:pPr algn="ctr"/>
                      <a:r>
                        <a:rPr lang="tr-TR" sz="1600" dirty="0">
                          <a:latin typeface="Times New Roman" panose="02020603050405020304" pitchFamily="18" charset="0"/>
                          <a:cs typeface="Times New Roman" panose="02020603050405020304" pitchFamily="18" charset="0"/>
                        </a:rPr>
                        <a:t>LOW</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DÜŞÜK</a:t>
                      </a:r>
                    </a:p>
                  </a:txBody>
                  <a:tcPr marL="0" marR="0" marT="0" marB="0" anchor="ctr"/>
                </a:tc>
                <a:extLst>
                  <a:ext uri="{0D108BD9-81ED-4DB2-BD59-A6C34878D82A}">
                    <a16:rowId xmlns:a16="http://schemas.microsoft.com/office/drawing/2014/main" val="1264470757"/>
                  </a:ext>
                </a:extLst>
              </a:tr>
              <a:tr h="24000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EFFECTIVENESS</a:t>
                      </a:r>
                      <a:b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tr-TR"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(VERİMLİLİK)</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DETECT</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TANIMLAMA</a:t>
                      </a:r>
                    </a:p>
                  </a:txBody>
                  <a:tcPr marL="0" marR="0" marT="0" marB="0" anchor="ctr"/>
                </a:tc>
                <a:extLst>
                  <a:ext uri="{0D108BD9-81ED-4DB2-BD59-A6C34878D82A}">
                    <a16:rowId xmlns:a16="http://schemas.microsoft.com/office/drawing/2014/main" val="2999804309"/>
                  </a:ext>
                </a:extLst>
              </a:tr>
              <a:tr h="240000">
                <a:tc vMerge="1">
                  <a:txBody>
                    <a:bodyPr/>
                    <a:lstStyle/>
                    <a:p>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NEUTRALİZE</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NÖTÜRLEME</a:t>
                      </a:r>
                    </a:p>
                  </a:txBody>
                  <a:tcPr marL="0" marR="0" marT="0" marB="0" anchor="ctr"/>
                </a:tc>
                <a:extLst>
                  <a:ext uri="{0D108BD9-81ED-4DB2-BD59-A6C34878D82A}">
                    <a16:rowId xmlns:a16="http://schemas.microsoft.com/office/drawing/2014/main" val="3215501210"/>
                  </a:ext>
                </a:extLst>
              </a:tr>
              <a:tr h="240000">
                <a:tc vMerge="1">
                  <a:txBody>
                    <a:bodyPr/>
                    <a:lstStyle/>
                    <a:p>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LİMİT</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SINIRLAMA</a:t>
                      </a:r>
                    </a:p>
                  </a:txBody>
                  <a:tcPr marL="0" marR="0" marT="0" marB="0" anchor="ctr"/>
                </a:tc>
                <a:extLst>
                  <a:ext uri="{0D108BD9-81ED-4DB2-BD59-A6C34878D82A}">
                    <a16:rowId xmlns:a16="http://schemas.microsoft.com/office/drawing/2014/main" val="82295705"/>
                  </a:ext>
                </a:extLst>
              </a:tr>
              <a:tr h="240000">
                <a:tc vMerge="1">
                  <a:txBody>
                    <a:bodyPr/>
                    <a:lstStyle/>
                    <a:p>
                      <a:endParaRPr lang="tr-T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600" dirty="0">
                          <a:solidFill>
                            <a:prstClr val="black"/>
                          </a:solidFill>
                          <a:latin typeface="Times New Roman" panose="02020603050405020304" pitchFamily="18" charset="0"/>
                          <a:cs typeface="Times New Roman" panose="02020603050405020304" pitchFamily="18" charset="0"/>
                        </a:rPr>
                        <a:t>RECOVER</a:t>
                      </a:r>
                    </a:p>
                  </a:txBody>
                  <a:tcPr marL="0" marR="0" marT="0" marB="0" anchor="ctr"/>
                </a:tc>
                <a:tc>
                  <a:txBody>
                    <a:bodyPr/>
                    <a:lstStyle/>
                    <a:p>
                      <a:pPr algn="ctr"/>
                      <a:r>
                        <a:rPr lang="tr-TR" sz="1600" dirty="0">
                          <a:latin typeface="Times New Roman" panose="02020603050405020304" pitchFamily="18" charset="0"/>
                          <a:cs typeface="Times New Roman" panose="02020603050405020304" pitchFamily="18" charset="0"/>
                        </a:rPr>
                        <a:t>KURTARMA</a:t>
                      </a:r>
                    </a:p>
                  </a:txBody>
                  <a:tcPr marL="0" marR="0" marT="0" marB="0" anchor="ctr"/>
                </a:tc>
                <a:extLst>
                  <a:ext uri="{0D108BD9-81ED-4DB2-BD59-A6C34878D82A}">
                    <a16:rowId xmlns:a16="http://schemas.microsoft.com/office/drawing/2014/main" val="3033865178"/>
                  </a:ext>
                </a:extLst>
              </a:tr>
            </a:tbl>
          </a:graphicData>
        </a:graphic>
      </p:graphicFrame>
      <p:pic>
        <p:nvPicPr>
          <p:cNvPr id="5" name="Resim 4">
            <a:extLst>
              <a:ext uri="{FF2B5EF4-FFF2-40B4-BE49-F238E27FC236}">
                <a16:creationId xmlns:a16="http://schemas.microsoft.com/office/drawing/2014/main" id="{42269283-E68A-550D-6660-4DEB3C6A2698}"/>
              </a:ext>
            </a:extLst>
          </p:cNvPr>
          <p:cNvPicPr>
            <a:picLocks noChangeAspect="1"/>
          </p:cNvPicPr>
          <p:nvPr/>
        </p:nvPicPr>
        <p:blipFill>
          <a:blip r:embed="rId3"/>
          <a:stretch>
            <a:fillRect/>
          </a:stretch>
        </p:blipFill>
        <p:spPr>
          <a:xfrm>
            <a:off x="492565" y="1761105"/>
            <a:ext cx="4603417" cy="1841367"/>
          </a:xfrm>
          <a:prstGeom prst="rect">
            <a:avLst/>
          </a:prstGeom>
        </p:spPr>
      </p:pic>
      <p:sp>
        <p:nvSpPr>
          <p:cNvPr id="6" name="Metin kutusu 5">
            <a:extLst>
              <a:ext uri="{FF2B5EF4-FFF2-40B4-BE49-F238E27FC236}">
                <a16:creationId xmlns:a16="http://schemas.microsoft.com/office/drawing/2014/main" id="{2880B577-8ADB-752C-1F4F-8F0DB5C0B628}"/>
              </a:ext>
            </a:extLst>
          </p:cNvPr>
          <p:cNvSpPr txBox="1"/>
          <p:nvPr/>
        </p:nvSpPr>
        <p:spPr>
          <a:xfrm>
            <a:off x="5757333" y="2435566"/>
            <a:ext cx="5773316" cy="492443"/>
          </a:xfrm>
          <a:prstGeom prst="rect">
            <a:avLst/>
          </a:prstGeom>
          <a:noFill/>
        </p:spPr>
        <p:txBody>
          <a:bodyPr wrap="square">
            <a:spAutoFit/>
          </a:bodyPr>
          <a:lstStyle/>
          <a:p>
            <a:pPr algn="ctr"/>
            <a:r>
              <a:rPr lang="tr-TR" sz="2600" dirty="0">
                <a:ln w="0"/>
                <a:effectLst>
                  <a:outerShdw blurRad="38100" dist="19050" dir="2700000" algn="tl" rotWithShape="0">
                    <a:schemeClr val="dk1">
                      <a:alpha val="40000"/>
                    </a:schemeClr>
                  </a:outerShdw>
                </a:effectLst>
                <a:latin typeface="Baskerville Old Face" panose="02020602080505020303" pitchFamily="18" charset="0"/>
              </a:rPr>
              <a:t>TWO CHARACTER NOTATION</a:t>
            </a:r>
          </a:p>
        </p:txBody>
      </p:sp>
      <p:pic>
        <p:nvPicPr>
          <p:cNvPr id="2" name="Resim 1">
            <a:extLst>
              <a:ext uri="{FF2B5EF4-FFF2-40B4-BE49-F238E27FC236}">
                <a16:creationId xmlns:a16="http://schemas.microsoft.com/office/drawing/2014/main" id="{161A93E5-23AC-3EAF-FE17-1A7DD76C6AE6}"/>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220065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83229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CONCLUSION </a:t>
            </a:r>
            <a:r>
              <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&amp;</a:t>
            </a:r>
            <a:r>
              <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 RECOMMENDATIONS</a:t>
            </a:r>
          </a:p>
        </p:txBody>
      </p:sp>
      <p:sp>
        <p:nvSpPr>
          <p:cNvPr id="2" name="Metin kutusu 1">
            <a:extLst>
              <a:ext uri="{FF2B5EF4-FFF2-40B4-BE49-F238E27FC236}">
                <a16:creationId xmlns:a16="http://schemas.microsoft.com/office/drawing/2014/main" id="{5B491E45-94FF-2048-C395-F9EFF40230C4}"/>
              </a:ext>
            </a:extLst>
          </p:cNvPr>
          <p:cNvSpPr txBox="1"/>
          <p:nvPr/>
        </p:nvSpPr>
        <p:spPr>
          <a:xfrm>
            <a:off x="665582" y="2226540"/>
            <a:ext cx="10426205" cy="3416320"/>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Sistem süreçlerini TARA ile siber güvenliği donanım seviyesinde süreçlerini inceledik.</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tr-TR" sz="2400" dirty="0">
                <a:solidFill>
                  <a:prstClr val="black"/>
                </a:solidFill>
                <a:latin typeface="Times New Roman" panose="02020603050405020304" pitchFamily="18" charset="0"/>
                <a:cs typeface="Times New Roman" panose="02020603050405020304" pitchFamily="18" charset="0"/>
              </a:rPr>
              <a:t>S</a:t>
            </a:r>
            <a:r>
              <a:rPr kumimoji="0" lang="tr-TR"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iber</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tehdit eylemlerinde proaktif yaklaşımın </a:t>
            </a:r>
            <a:r>
              <a:rPr lang="tr-TR" sz="2400" dirty="0">
                <a:solidFill>
                  <a:prstClr val="black"/>
                </a:solidFill>
                <a:latin typeface="Times New Roman" panose="02020603050405020304" pitchFamily="18" charset="0"/>
                <a:cs typeface="Times New Roman" panose="02020603050405020304" pitchFamily="18" charset="0"/>
              </a:rPr>
              <a:t>kullanılması ve günümüzde gelişmiş eylemler olarak çıkması şirketlerin güvenlik risklerini günden geçene </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kısımları hakkında fikir edinmeye çalıştık.</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İş süreçlerine güvenlik, zaman ve kalite bakımından verimlilik sağlamakta.</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Siber tehditler ve karşı önlemler anlık zamana göre değil uzun vadeli süreçlere bağlıdır burada APT eylemi sergilen saldırganların direk zarar vermektense sürece göre stratejik eylemler sergileyebilirler.</a:t>
            </a:r>
          </a:p>
        </p:txBody>
      </p:sp>
      <p:pic>
        <p:nvPicPr>
          <p:cNvPr id="5" name="Resim 4">
            <a:extLst>
              <a:ext uri="{FF2B5EF4-FFF2-40B4-BE49-F238E27FC236}">
                <a16:creationId xmlns:a16="http://schemas.microsoft.com/office/drawing/2014/main" id="{DBD84EFC-FF3E-C40D-2385-AD03085B111B}"/>
              </a:ext>
            </a:extLst>
          </p:cNvPr>
          <p:cNvPicPr>
            <a:picLocks noGrp="1" noRot="1" noChangeAspect="1" noMove="1" noResize="1" noEditPoints="1" noAdjustHandles="1" noChangeArrowheads="1" noChangeShapeType="1" noCrop="1"/>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34349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627BFDE0-6E76-9A5E-5FDE-9E543DDD5755}"/>
              </a:ext>
            </a:extLst>
          </p:cNvPr>
          <p:cNvSpPr txBox="1"/>
          <p:nvPr/>
        </p:nvSpPr>
        <p:spPr>
          <a:xfrm>
            <a:off x="2004443" y="179481"/>
            <a:ext cx="8689390" cy="1339707"/>
          </a:xfrm>
          <a:custGeom>
            <a:avLst/>
            <a:gdLst>
              <a:gd name="connsiteX0" fmla="*/ 0 w 8689390"/>
              <a:gd name="connsiteY0" fmla="*/ 0 h 1339707"/>
              <a:gd name="connsiteX1" fmla="*/ 579293 w 8689390"/>
              <a:gd name="connsiteY1" fmla="*/ 0 h 1339707"/>
              <a:gd name="connsiteX2" fmla="*/ 1332373 w 8689390"/>
              <a:gd name="connsiteY2" fmla="*/ 0 h 1339707"/>
              <a:gd name="connsiteX3" fmla="*/ 1650984 w 8689390"/>
              <a:gd name="connsiteY3" fmla="*/ 0 h 1339707"/>
              <a:gd name="connsiteX4" fmla="*/ 2143383 w 8689390"/>
              <a:gd name="connsiteY4" fmla="*/ 0 h 1339707"/>
              <a:gd name="connsiteX5" fmla="*/ 2461994 w 8689390"/>
              <a:gd name="connsiteY5" fmla="*/ 0 h 1339707"/>
              <a:gd name="connsiteX6" fmla="*/ 2867499 w 8689390"/>
              <a:gd name="connsiteY6" fmla="*/ 0 h 1339707"/>
              <a:gd name="connsiteX7" fmla="*/ 3533685 w 8689390"/>
              <a:gd name="connsiteY7" fmla="*/ 0 h 1339707"/>
              <a:gd name="connsiteX8" fmla="*/ 3852296 w 8689390"/>
              <a:gd name="connsiteY8" fmla="*/ 0 h 1339707"/>
              <a:gd name="connsiteX9" fmla="*/ 4170907 w 8689390"/>
              <a:gd name="connsiteY9" fmla="*/ 0 h 1339707"/>
              <a:gd name="connsiteX10" fmla="*/ 4837094 w 8689390"/>
              <a:gd name="connsiteY10" fmla="*/ 0 h 1339707"/>
              <a:gd name="connsiteX11" fmla="*/ 5503280 w 8689390"/>
              <a:gd name="connsiteY11" fmla="*/ 0 h 1339707"/>
              <a:gd name="connsiteX12" fmla="*/ 5995679 w 8689390"/>
              <a:gd name="connsiteY12" fmla="*/ 0 h 1339707"/>
              <a:gd name="connsiteX13" fmla="*/ 6314290 w 8689390"/>
              <a:gd name="connsiteY13" fmla="*/ 0 h 1339707"/>
              <a:gd name="connsiteX14" fmla="*/ 6980477 w 8689390"/>
              <a:gd name="connsiteY14" fmla="*/ 0 h 1339707"/>
              <a:gd name="connsiteX15" fmla="*/ 7559769 w 8689390"/>
              <a:gd name="connsiteY15" fmla="*/ 0 h 1339707"/>
              <a:gd name="connsiteX16" fmla="*/ 8139062 w 8689390"/>
              <a:gd name="connsiteY16" fmla="*/ 0 h 1339707"/>
              <a:gd name="connsiteX17" fmla="*/ 8689390 w 8689390"/>
              <a:gd name="connsiteY17" fmla="*/ 0 h 1339707"/>
              <a:gd name="connsiteX18" fmla="*/ 8689390 w 8689390"/>
              <a:gd name="connsiteY18" fmla="*/ 433172 h 1339707"/>
              <a:gd name="connsiteX19" fmla="*/ 8689390 w 8689390"/>
              <a:gd name="connsiteY19" fmla="*/ 906535 h 1339707"/>
              <a:gd name="connsiteX20" fmla="*/ 8689390 w 8689390"/>
              <a:gd name="connsiteY20" fmla="*/ 1339707 h 1339707"/>
              <a:gd name="connsiteX21" fmla="*/ 8283885 w 8689390"/>
              <a:gd name="connsiteY21" fmla="*/ 1339707 h 1339707"/>
              <a:gd name="connsiteX22" fmla="*/ 7791486 w 8689390"/>
              <a:gd name="connsiteY22" fmla="*/ 1339707 h 1339707"/>
              <a:gd name="connsiteX23" fmla="*/ 7212194 w 8689390"/>
              <a:gd name="connsiteY23" fmla="*/ 1339707 h 1339707"/>
              <a:gd name="connsiteX24" fmla="*/ 6719795 w 8689390"/>
              <a:gd name="connsiteY24" fmla="*/ 1339707 h 1339707"/>
              <a:gd name="connsiteX25" fmla="*/ 6227396 w 8689390"/>
              <a:gd name="connsiteY25" fmla="*/ 1339707 h 1339707"/>
              <a:gd name="connsiteX26" fmla="*/ 5561210 w 8689390"/>
              <a:gd name="connsiteY26" fmla="*/ 1339707 h 1339707"/>
              <a:gd name="connsiteX27" fmla="*/ 5155705 w 8689390"/>
              <a:gd name="connsiteY27" fmla="*/ 1339707 h 1339707"/>
              <a:gd name="connsiteX28" fmla="*/ 4576412 w 8689390"/>
              <a:gd name="connsiteY28" fmla="*/ 1339707 h 1339707"/>
              <a:gd name="connsiteX29" fmla="*/ 4084013 w 8689390"/>
              <a:gd name="connsiteY29" fmla="*/ 1339707 h 1339707"/>
              <a:gd name="connsiteX30" fmla="*/ 3330933 w 8689390"/>
              <a:gd name="connsiteY30" fmla="*/ 1339707 h 1339707"/>
              <a:gd name="connsiteX31" fmla="*/ 2577852 w 8689390"/>
              <a:gd name="connsiteY31" fmla="*/ 1339707 h 1339707"/>
              <a:gd name="connsiteX32" fmla="*/ 1824772 w 8689390"/>
              <a:gd name="connsiteY32" fmla="*/ 1339707 h 1339707"/>
              <a:gd name="connsiteX33" fmla="*/ 1158585 w 8689390"/>
              <a:gd name="connsiteY33" fmla="*/ 1339707 h 1339707"/>
              <a:gd name="connsiteX34" fmla="*/ 666187 w 8689390"/>
              <a:gd name="connsiteY34" fmla="*/ 1339707 h 1339707"/>
              <a:gd name="connsiteX35" fmla="*/ 0 w 8689390"/>
              <a:gd name="connsiteY35" fmla="*/ 1339707 h 1339707"/>
              <a:gd name="connsiteX36" fmla="*/ 0 w 8689390"/>
              <a:gd name="connsiteY36" fmla="*/ 866344 h 1339707"/>
              <a:gd name="connsiteX37" fmla="*/ 0 w 8689390"/>
              <a:gd name="connsiteY37" fmla="*/ 446569 h 1339707"/>
              <a:gd name="connsiteX38" fmla="*/ 0 w 8689390"/>
              <a:gd name="connsiteY38" fmla="*/ 0 h 133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689390" h="1339707" fill="none" extrusionOk="0">
                <a:moveTo>
                  <a:pt x="0" y="0"/>
                </a:moveTo>
                <a:cubicBezTo>
                  <a:pt x="124319" y="-10846"/>
                  <a:pt x="326450" y="3371"/>
                  <a:pt x="579293" y="0"/>
                </a:cubicBezTo>
                <a:cubicBezTo>
                  <a:pt x="832136" y="-3371"/>
                  <a:pt x="1131470" y="76862"/>
                  <a:pt x="1332373" y="0"/>
                </a:cubicBezTo>
                <a:cubicBezTo>
                  <a:pt x="1533276" y="-76862"/>
                  <a:pt x="1548455" y="20321"/>
                  <a:pt x="1650984" y="0"/>
                </a:cubicBezTo>
                <a:cubicBezTo>
                  <a:pt x="1753513" y="-20321"/>
                  <a:pt x="1936315" y="13500"/>
                  <a:pt x="2143383" y="0"/>
                </a:cubicBezTo>
                <a:cubicBezTo>
                  <a:pt x="2350451" y="-13500"/>
                  <a:pt x="2373432" y="3721"/>
                  <a:pt x="2461994" y="0"/>
                </a:cubicBezTo>
                <a:cubicBezTo>
                  <a:pt x="2550556" y="-3721"/>
                  <a:pt x="2785119" y="4474"/>
                  <a:pt x="2867499" y="0"/>
                </a:cubicBezTo>
                <a:cubicBezTo>
                  <a:pt x="2949880" y="-4474"/>
                  <a:pt x="3356307" y="1541"/>
                  <a:pt x="3533685" y="0"/>
                </a:cubicBezTo>
                <a:cubicBezTo>
                  <a:pt x="3711063" y="-1541"/>
                  <a:pt x="3701048" y="3230"/>
                  <a:pt x="3852296" y="0"/>
                </a:cubicBezTo>
                <a:cubicBezTo>
                  <a:pt x="4003544" y="-3230"/>
                  <a:pt x="4042054" y="36076"/>
                  <a:pt x="4170907" y="0"/>
                </a:cubicBezTo>
                <a:cubicBezTo>
                  <a:pt x="4299760" y="-36076"/>
                  <a:pt x="4603442" y="71539"/>
                  <a:pt x="4837094" y="0"/>
                </a:cubicBezTo>
                <a:cubicBezTo>
                  <a:pt x="5070746" y="-71539"/>
                  <a:pt x="5217476" y="55390"/>
                  <a:pt x="5503280" y="0"/>
                </a:cubicBezTo>
                <a:cubicBezTo>
                  <a:pt x="5789084" y="-55390"/>
                  <a:pt x="5804174" y="36720"/>
                  <a:pt x="5995679" y="0"/>
                </a:cubicBezTo>
                <a:cubicBezTo>
                  <a:pt x="6187184" y="-36720"/>
                  <a:pt x="6175597" y="9771"/>
                  <a:pt x="6314290" y="0"/>
                </a:cubicBezTo>
                <a:cubicBezTo>
                  <a:pt x="6452983" y="-9771"/>
                  <a:pt x="6709618" y="64393"/>
                  <a:pt x="6980477" y="0"/>
                </a:cubicBezTo>
                <a:cubicBezTo>
                  <a:pt x="7251336" y="-64393"/>
                  <a:pt x="7397070" y="53872"/>
                  <a:pt x="7559769" y="0"/>
                </a:cubicBezTo>
                <a:cubicBezTo>
                  <a:pt x="7722468" y="-53872"/>
                  <a:pt x="7991762" y="16166"/>
                  <a:pt x="8139062" y="0"/>
                </a:cubicBezTo>
                <a:cubicBezTo>
                  <a:pt x="8286362" y="-16166"/>
                  <a:pt x="8542727" y="34523"/>
                  <a:pt x="8689390" y="0"/>
                </a:cubicBezTo>
                <a:cubicBezTo>
                  <a:pt x="8739187" y="120168"/>
                  <a:pt x="8660674" y="223450"/>
                  <a:pt x="8689390" y="433172"/>
                </a:cubicBezTo>
                <a:cubicBezTo>
                  <a:pt x="8718106" y="642894"/>
                  <a:pt x="8647392" y="673199"/>
                  <a:pt x="8689390" y="906535"/>
                </a:cubicBezTo>
                <a:cubicBezTo>
                  <a:pt x="8731388" y="1139871"/>
                  <a:pt x="8640628" y="1230898"/>
                  <a:pt x="8689390" y="1339707"/>
                </a:cubicBezTo>
                <a:cubicBezTo>
                  <a:pt x="8541988" y="1387094"/>
                  <a:pt x="8470619" y="1298875"/>
                  <a:pt x="8283885" y="1339707"/>
                </a:cubicBezTo>
                <a:cubicBezTo>
                  <a:pt x="8097152" y="1380539"/>
                  <a:pt x="7972419" y="1314277"/>
                  <a:pt x="7791486" y="1339707"/>
                </a:cubicBezTo>
                <a:cubicBezTo>
                  <a:pt x="7610553" y="1365137"/>
                  <a:pt x="7378004" y="1279498"/>
                  <a:pt x="7212194" y="1339707"/>
                </a:cubicBezTo>
                <a:cubicBezTo>
                  <a:pt x="7046384" y="1399916"/>
                  <a:pt x="6827421" y="1292283"/>
                  <a:pt x="6719795" y="1339707"/>
                </a:cubicBezTo>
                <a:cubicBezTo>
                  <a:pt x="6612169" y="1387131"/>
                  <a:pt x="6348732" y="1324992"/>
                  <a:pt x="6227396" y="1339707"/>
                </a:cubicBezTo>
                <a:cubicBezTo>
                  <a:pt x="6106060" y="1354422"/>
                  <a:pt x="5791555" y="1288570"/>
                  <a:pt x="5561210" y="1339707"/>
                </a:cubicBezTo>
                <a:cubicBezTo>
                  <a:pt x="5330865" y="1390844"/>
                  <a:pt x="5243999" y="1310531"/>
                  <a:pt x="5155705" y="1339707"/>
                </a:cubicBezTo>
                <a:cubicBezTo>
                  <a:pt x="5067411" y="1368883"/>
                  <a:pt x="4790329" y="1331665"/>
                  <a:pt x="4576412" y="1339707"/>
                </a:cubicBezTo>
                <a:cubicBezTo>
                  <a:pt x="4362495" y="1347749"/>
                  <a:pt x="4237673" y="1317671"/>
                  <a:pt x="4084013" y="1339707"/>
                </a:cubicBezTo>
                <a:cubicBezTo>
                  <a:pt x="3930353" y="1361743"/>
                  <a:pt x="3500546" y="1287505"/>
                  <a:pt x="3330933" y="1339707"/>
                </a:cubicBezTo>
                <a:cubicBezTo>
                  <a:pt x="3161320" y="1391909"/>
                  <a:pt x="2849071" y="1250618"/>
                  <a:pt x="2577852" y="1339707"/>
                </a:cubicBezTo>
                <a:cubicBezTo>
                  <a:pt x="2306633" y="1428796"/>
                  <a:pt x="2093553" y="1278898"/>
                  <a:pt x="1824772" y="1339707"/>
                </a:cubicBezTo>
                <a:cubicBezTo>
                  <a:pt x="1555991" y="1400516"/>
                  <a:pt x="1305288" y="1329890"/>
                  <a:pt x="1158585" y="1339707"/>
                </a:cubicBezTo>
                <a:cubicBezTo>
                  <a:pt x="1011882" y="1349524"/>
                  <a:pt x="905319" y="1303359"/>
                  <a:pt x="666187" y="1339707"/>
                </a:cubicBezTo>
                <a:cubicBezTo>
                  <a:pt x="427055" y="1376055"/>
                  <a:pt x="315059" y="1296061"/>
                  <a:pt x="0" y="1339707"/>
                </a:cubicBezTo>
                <a:cubicBezTo>
                  <a:pt x="-37237" y="1161218"/>
                  <a:pt x="43393" y="1022650"/>
                  <a:pt x="0" y="866344"/>
                </a:cubicBezTo>
                <a:cubicBezTo>
                  <a:pt x="-43393" y="710038"/>
                  <a:pt x="44464" y="639561"/>
                  <a:pt x="0" y="446569"/>
                </a:cubicBezTo>
                <a:cubicBezTo>
                  <a:pt x="-44464" y="253578"/>
                  <a:pt x="6955" y="106168"/>
                  <a:pt x="0" y="0"/>
                </a:cubicBezTo>
                <a:close/>
              </a:path>
              <a:path w="8689390" h="1339707" stroke="0" extrusionOk="0">
                <a:moveTo>
                  <a:pt x="0" y="0"/>
                </a:moveTo>
                <a:cubicBezTo>
                  <a:pt x="117209" y="-46136"/>
                  <a:pt x="307148" y="4388"/>
                  <a:pt x="579293" y="0"/>
                </a:cubicBezTo>
                <a:cubicBezTo>
                  <a:pt x="851438" y="-4388"/>
                  <a:pt x="863165" y="45542"/>
                  <a:pt x="984798" y="0"/>
                </a:cubicBezTo>
                <a:cubicBezTo>
                  <a:pt x="1106432" y="-45542"/>
                  <a:pt x="1301202" y="49650"/>
                  <a:pt x="1564090" y="0"/>
                </a:cubicBezTo>
                <a:cubicBezTo>
                  <a:pt x="1826978" y="-49650"/>
                  <a:pt x="2018587" y="1193"/>
                  <a:pt x="2317171" y="0"/>
                </a:cubicBezTo>
                <a:cubicBezTo>
                  <a:pt x="2615755" y="-1193"/>
                  <a:pt x="2552648" y="13410"/>
                  <a:pt x="2722676" y="0"/>
                </a:cubicBezTo>
                <a:cubicBezTo>
                  <a:pt x="2892704" y="-13410"/>
                  <a:pt x="3002723" y="29425"/>
                  <a:pt x="3128180" y="0"/>
                </a:cubicBezTo>
                <a:cubicBezTo>
                  <a:pt x="3253637" y="-29425"/>
                  <a:pt x="3485860" y="62478"/>
                  <a:pt x="3707473" y="0"/>
                </a:cubicBezTo>
                <a:cubicBezTo>
                  <a:pt x="3929086" y="-62478"/>
                  <a:pt x="4100334" y="52336"/>
                  <a:pt x="4199872" y="0"/>
                </a:cubicBezTo>
                <a:cubicBezTo>
                  <a:pt x="4299410" y="-52336"/>
                  <a:pt x="4500285" y="31972"/>
                  <a:pt x="4605377" y="0"/>
                </a:cubicBezTo>
                <a:cubicBezTo>
                  <a:pt x="4710469" y="-31972"/>
                  <a:pt x="4809842" y="18786"/>
                  <a:pt x="5010882" y="0"/>
                </a:cubicBezTo>
                <a:cubicBezTo>
                  <a:pt x="5211922" y="-18786"/>
                  <a:pt x="5371404" y="20316"/>
                  <a:pt x="5503280" y="0"/>
                </a:cubicBezTo>
                <a:cubicBezTo>
                  <a:pt x="5635156" y="-20316"/>
                  <a:pt x="5895426" y="844"/>
                  <a:pt x="6082573" y="0"/>
                </a:cubicBezTo>
                <a:cubicBezTo>
                  <a:pt x="6269720" y="-844"/>
                  <a:pt x="6402454" y="26664"/>
                  <a:pt x="6488078" y="0"/>
                </a:cubicBezTo>
                <a:cubicBezTo>
                  <a:pt x="6573703" y="-26664"/>
                  <a:pt x="6876979" y="64710"/>
                  <a:pt x="7154264" y="0"/>
                </a:cubicBezTo>
                <a:cubicBezTo>
                  <a:pt x="7431549" y="-64710"/>
                  <a:pt x="7344635" y="4944"/>
                  <a:pt x="7472875" y="0"/>
                </a:cubicBezTo>
                <a:cubicBezTo>
                  <a:pt x="7601115" y="-4944"/>
                  <a:pt x="7719777" y="27787"/>
                  <a:pt x="7878380" y="0"/>
                </a:cubicBezTo>
                <a:cubicBezTo>
                  <a:pt x="8036984" y="-27787"/>
                  <a:pt x="8325973" y="78663"/>
                  <a:pt x="8689390" y="0"/>
                </a:cubicBezTo>
                <a:cubicBezTo>
                  <a:pt x="8702907" y="134847"/>
                  <a:pt x="8647799" y="278142"/>
                  <a:pt x="8689390" y="446569"/>
                </a:cubicBezTo>
                <a:cubicBezTo>
                  <a:pt x="8730981" y="614996"/>
                  <a:pt x="8663992" y="665644"/>
                  <a:pt x="8689390" y="866344"/>
                </a:cubicBezTo>
                <a:cubicBezTo>
                  <a:pt x="8714788" y="1067045"/>
                  <a:pt x="8655079" y="1188008"/>
                  <a:pt x="8689390" y="1339707"/>
                </a:cubicBezTo>
                <a:cubicBezTo>
                  <a:pt x="8418365" y="1414129"/>
                  <a:pt x="8166053" y="1263068"/>
                  <a:pt x="7936310" y="1339707"/>
                </a:cubicBezTo>
                <a:cubicBezTo>
                  <a:pt x="7706567" y="1416346"/>
                  <a:pt x="7658192" y="1292856"/>
                  <a:pt x="7443911" y="1339707"/>
                </a:cubicBezTo>
                <a:cubicBezTo>
                  <a:pt x="7229630" y="1386558"/>
                  <a:pt x="7058372" y="1293217"/>
                  <a:pt x="6951512" y="1339707"/>
                </a:cubicBezTo>
                <a:cubicBezTo>
                  <a:pt x="6844652" y="1386197"/>
                  <a:pt x="6784211" y="1331021"/>
                  <a:pt x="6632901" y="1339707"/>
                </a:cubicBezTo>
                <a:cubicBezTo>
                  <a:pt x="6481591" y="1348393"/>
                  <a:pt x="6289718" y="1289840"/>
                  <a:pt x="6140502" y="1339707"/>
                </a:cubicBezTo>
                <a:cubicBezTo>
                  <a:pt x="5991286" y="1389574"/>
                  <a:pt x="5801503" y="1263431"/>
                  <a:pt x="5474316" y="1339707"/>
                </a:cubicBezTo>
                <a:cubicBezTo>
                  <a:pt x="5147129" y="1415983"/>
                  <a:pt x="5270630" y="1339512"/>
                  <a:pt x="5155705" y="1339707"/>
                </a:cubicBezTo>
                <a:cubicBezTo>
                  <a:pt x="5040780" y="1339902"/>
                  <a:pt x="4857085" y="1324268"/>
                  <a:pt x="4750200" y="1339707"/>
                </a:cubicBezTo>
                <a:cubicBezTo>
                  <a:pt x="4643316" y="1355146"/>
                  <a:pt x="4431294" y="1334539"/>
                  <a:pt x="4344695" y="1339707"/>
                </a:cubicBezTo>
                <a:cubicBezTo>
                  <a:pt x="4258096" y="1344875"/>
                  <a:pt x="4111465" y="1314537"/>
                  <a:pt x="4026084" y="1339707"/>
                </a:cubicBezTo>
                <a:cubicBezTo>
                  <a:pt x="3940703" y="1364877"/>
                  <a:pt x="3581686" y="1301481"/>
                  <a:pt x="3359897" y="1339707"/>
                </a:cubicBezTo>
                <a:cubicBezTo>
                  <a:pt x="3138108" y="1377933"/>
                  <a:pt x="2880681" y="1306326"/>
                  <a:pt x="2693711" y="1339707"/>
                </a:cubicBezTo>
                <a:cubicBezTo>
                  <a:pt x="2506741" y="1373088"/>
                  <a:pt x="2489325" y="1334903"/>
                  <a:pt x="2375100" y="1339707"/>
                </a:cubicBezTo>
                <a:cubicBezTo>
                  <a:pt x="2260875" y="1344511"/>
                  <a:pt x="2014915" y="1278828"/>
                  <a:pt x="1708913" y="1339707"/>
                </a:cubicBezTo>
                <a:cubicBezTo>
                  <a:pt x="1402911" y="1400586"/>
                  <a:pt x="1493469" y="1315645"/>
                  <a:pt x="1390302" y="1339707"/>
                </a:cubicBezTo>
                <a:cubicBezTo>
                  <a:pt x="1287135" y="1363769"/>
                  <a:pt x="1200646" y="1334749"/>
                  <a:pt x="1071691" y="1339707"/>
                </a:cubicBezTo>
                <a:cubicBezTo>
                  <a:pt x="942736" y="1344665"/>
                  <a:pt x="243372" y="1249859"/>
                  <a:pt x="0" y="1339707"/>
                </a:cubicBezTo>
                <a:cubicBezTo>
                  <a:pt x="-47157" y="1240585"/>
                  <a:pt x="40952" y="1047431"/>
                  <a:pt x="0" y="933329"/>
                </a:cubicBezTo>
                <a:cubicBezTo>
                  <a:pt x="-40952" y="819227"/>
                  <a:pt x="452" y="614505"/>
                  <a:pt x="0" y="526951"/>
                </a:cubicBezTo>
                <a:cubicBezTo>
                  <a:pt x="-452" y="439397"/>
                  <a:pt x="52666" y="216019"/>
                  <a:pt x="0" y="0"/>
                </a:cubicBezTo>
                <a:close/>
              </a:path>
            </a:pathLst>
          </a:custGeom>
          <a:solidFill>
            <a:srgbClr val="E6ECED"/>
          </a:solidFill>
          <a:ln>
            <a:solidFill>
              <a:schemeClr val="tx1"/>
            </a:solidFill>
            <a:extLst>
              <a:ext uri="{C807C97D-BFC1-408E-A445-0C87EB9F89A2}">
                <ask:lineSketchStyleProps xmlns:ask="http://schemas.microsoft.com/office/drawing/2018/sketchyshapes" sd="2486816463">
                  <a:prstGeom prst="rect">
                    <a:avLst/>
                  </a:prstGeom>
                  <ask:type>
                    <ask:lineSketchScribble/>
                  </ask:type>
                </ask:lineSketchStyleProps>
              </a:ext>
            </a:extLst>
          </a:ln>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algn="ctr"/>
            <a:r>
              <a:rPr lang="tr-TR" sz="7200" b="1" dirty="0">
                <a:ln>
                  <a:solidFill>
                    <a:schemeClr val="tx1"/>
                  </a:solidFill>
                </a:ln>
                <a:solidFill>
                  <a:schemeClr val="accent4">
                    <a:lumMod val="20000"/>
                    <a:lumOff val="8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QUESTIONS</a:t>
            </a:r>
          </a:p>
        </p:txBody>
      </p:sp>
      <p:pic>
        <p:nvPicPr>
          <p:cNvPr id="10244" name="Picture 4" descr="Why Do You Need A Scrum Master? A Report From The Battlefield">
            <a:extLst>
              <a:ext uri="{FF2B5EF4-FFF2-40B4-BE49-F238E27FC236}">
                <a16:creationId xmlns:a16="http://schemas.microsoft.com/office/drawing/2014/main" id="{77669CEC-0261-3647-82A9-075BDD8E3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 y="1633319"/>
            <a:ext cx="12199346" cy="4645343"/>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9830ECB2-EE8A-A005-850C-DBD0426E1F86}"/>
              </a:ext>
            </a:extLst>
          </p:cNvPr>
          <p:cNvSpPr txBox="1">
            <a:spLocks/>
          </p:cNvSpPr>
          <p:nvPr/>
        </p:nvSpPr>
        <p:spPr>
          <a:xfrm>
            <a:off x="0" y="6118064"/>
            <a:ext cx="12192000" cy="351744"/>
          </a:xfrm>
          <a:prstGeom prst="rect">
            <a:avLst/>
          </a:prstGeom>
          <a:noFill/>
        </p:spPr>
        <p:txBody>
          <a:bodyPr wrap="none" rtlCol="0">
            <a:noAutofit/>
          </a:bodyPr>
          <a:lstStyle/>
          <a:p>
            <a:pPr algn="just"/>
            <a:r>
              <a:rPr lang="tr-TR" dirty="0"/>
              <a:t>https://www.google.com/search?tbs=simg:CAQSgAEafgsQsIynCBpiCmAIAxIowhSiCrwUrwrbHb0UthTiHcEUyxTMN5InnjSbPZQnsSmIPZQ0mjfLIBowroX4hgyaSJCMJYSVnsNWgdwx66Tns8xMCtY2r9dfJ0Lz5oAKrsy23yNnNGjpE9VoIAQMCxCOrv4IGgoKCAgBEgTp6EjsDA&amp;tbm=isch&amp;sa=X&amp;ved=2ahUKEwi3_-TQ7rr9AhVvQ_EDHU2EDeIQwg56BAgFEAE&amp;biw=1372&amp;bih=661&amp;dpr=1.4#imgrc=ySAEEZPHpw74-M</a:t>
            </a:r>
          </a:p>
        </p:txBody>
      </p:sp>
      <p:pic>
        <p:nvPicPr>
          <p:cNvPr id="3" name="Resim 2">
            <a:extLst>
              <a:ext uri="{FF2B5EF4-FFF2-40B4-BE49-F238E27FC236}">
                <a16:creationId xmlns:a16="http://schemas.microsoft.com/office/drawing/2014/main" id="{55BF7566-B6E9-16C4-9A1D-D01679CB365C}"/>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264610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5" y="349112"/>
            <a:ext cx="10044023"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HAZARD ANALYSIS &amp; RISK ASSESSMENT | ISO-26262</a:t>
            </a:r>
            <a:endParaRPr kumimoji="0" lang="en-US"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4" y="2644170"/>
            <a:ext cx="10044023"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Tehlike Analizi ve Risk Değerlendirmesi (HARA)</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ISO-26262 Risk değerlendirme standardını uygulayan tehlike analizi ve risk değerlendirme metodolojisidir. Sistem sürecinde Safety(Emniyet) ve Security(Güvenlik) yeterliliğine odaklanır ve denetler.</a:t>
            </a:r>
          </a:p>
        </p:txBody>
      </p:sp>
      <p:pic>
        <p:nvPicPr>
          <p:cNvPr id="4" name="Resim 3">
            <a:extLst>
              <a:ext uri="{FF2B5EF4-FFF2-40B4-BE49-F238E27FC236}">
                <a16:creationId xmlns:a16="http://schemas.microsoft.com/office/drawing/2014/main" id="{9B187A64-D5BD-A590-6B29-9648888920D5}"/>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160313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5" y="349112"/>
            <a:ext cx="10044023" cy="877729"/>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THREAT ASSESSMENT &amp; RISK ANALYSIS | ISO-21434</a:t>
            </a:r>
            <a:endParaRPr kumimoji="0" lang="en-US" sz="3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4" y="2640479"/>
            <a:ext cx="10044023" cy="1938992"/>
          </a:xfrm>
          <a:prstGeom prst="rect">
            <a:avLst/>
          </a:prstGeom>
          <a:noFill/>
        </p:spPr>
        <p:txBody>
          <a:bodyPr wrap="square" rtlCol="0">
            <a:spAutoFit/>
          </a:bodyPr>
          <a:lstStyle/>
          <a:p>
            <a:pPr algn="ju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Tehdit Değerlendirme ve Risk Analizi (TARA)</a:t>
            </a:r>
          </a:p>
          <a:p>
            <a:pPr algn="just">
              <a:defRPr/>
            </a:pPr>
            <a:r>
              <a:rPr lang="tr-TR" sz="2400" dirty="0">
                <a:solidFill>
                  <a:prstClr val="black"/>
                </a:solidFill>
                <a:latin typeface="Times New Roman" panose="02020603050405020304" pitchFamily="18" charset="0"/>
                <a:cs typeface="Times New Roman" panose="02020603050405020304" pitchFamily="18" charset="0"/>
              </a:rPr>
              <a:t>ISO-21434 Risk değerlendirme standardını temel alır. S</a:t>
            </a: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istem sürecinde kritik öneme sahip siber varlıkları analiz ederek siber tehditleri tespit etme, değerlendirme ve güvenlik açıklarına karşı seçilecek tedbirlerin belirlenmesinde rol oynayan bir mühendislik metodolojisidir.</a:t>
            </a:r>
          </a:p>
        </p:txBody>
      </p:sp>
      <p:pic>
        <p:nvPicPr>
          <p:cNvPr id="4" name="Resim 3">
            <a:extLst>
              <a:ext uri="{FF2B5EF4-FFF2-40B4-BE49-F238E27FC236}">
                <a16:creationId xmlns:a16="http://schemas.microsoft.com/office/drawing/2014/main" id="{D6CB0ACE-062A-0F0C-CDD3-4364EAC02712}"/>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237314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49611"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TECHNIQUE TERMS</a:t>
            </a:r>
            <a:endParaRPr kumimoji="0" lang="en-US" sz="4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graphicFrame>
        <p:nvGraphicFramePr>
          <p:cNvPr id="4" name="Tablo 4">
            <a:extLst>
              <a:ext uri="{FF2B5EF4-FFF2-40B4-BE49-F238E27FC236}">
                <a16:creationId xmlns:a16="http://schemas.microsoft.com/office/drawing/2014/main" id="{C4523449-2C96-9297-3F93-A85785F1D1A4}"/>
              </a:ext>
            </a:extLst>
          </p:cNvPr>
          <p:cNvGraphicFramePr>
            <a:graphicFrameLocks noGrp="1"/>
          </p:cNvGraphicFramePr>
          <p:nvPr>
            <p:extLst>
              <p:ext uri="{D42A27DB-BD31-4B8C-83A1-F6EECF244321}">
                <p14:modId xmlns:p14="http://schemas.microsoft.com/office/powerpoint/2010/main" val="2358760253"/>
              </p:ext>
            </p:extLst>
          </p:nvPr>
        </p:nvGraphicFramePr>
        <p:xfrm>
          <a:off x="1079646" y="1643488"/>
          <a:ext cx="10264935" cy="4505767"/>
        </p:xfrm>
        <a:graphic>
          <a:graphicData uri="http://schemas.openxmlformats.org/drawingml/2006/table">
            <a:tbl>
              <a:tblPr firstRow="1" bandRow="1">
                <a:tableStyleId>{5FD0F851-EC5A-4D38-B0AD-8093EC10F338}</a:tableStyleId>
              </a:tblPr>
              <a:tblGrid>
                <a:gridCol w="1875990">
                  <a:extLst>
                    <a:ext uri="{9D8B030D-6E8A-4147-A177-3AD203B41FA5}">
                      <a16:colId xmlns:a16="http://schemas.microsoft.com/office/drawing/2014/main" val="2352130251"/>
                    </a:ext>
                  </a:extLst>
                </a:gridCol>
                <a:gridCol w="4387273">
                  <a:extLst>
                    <a:ext uri="{9D8B030D-6E8A-4147-A177-3AD203B41FA5}">
                      <a16:colId xmlns:a16="http://schemas.microsoft.com/office/drawing/2014/main" val="350212191"/>
                    </a:ext>
                  </a:extLst>
                </a:gridCol>
                <a:gridCol w="4001672">
                  <a:extLst>
                    <a:ext uri="{9D8B030D-6E8A-4147-A177-3AD203B41FA5}">
                      <a16:colId xmlns:a16="http://schemas.microsoft.com/office/drawing/2014/main" val="49088539"/>
                    </a:ext>
                  </a:extLst>
                </a:gridCol>
              </a:tblGrid>
              <a:tr h="315640">
                <a:tc>
                  <a:txBody>
                    <a:bodyPr/>
                    <a:lstStyle/>
                    <a:p>
                      <a:pPr algn="ctr"/>
                      <a:r>
                        <a:rPr lang="tr-TR" sz="1400" dirty="0">
                          <a:latin typeface="Times New Roman" panose="02020603050405020304" pitchFamily="18" charset="0"/>
                          <a:cs typeface="Times New Roman" panose="02020603050405020304" pitchFamily="18" charset="0"/>
                        </a:rPr>
                        <a:t>ABBREVIATION</a:t>
                      </a:r>
                    </a:p>
                  </a:txBody>
                  <a:tcPr marL="0" marR="0" marT="0" marB="0" anchor="ctr"/>
                </a:tc>
                <a:tc>
                  <a:txBody>
                    <a:bodyPr/>
                    <a:lstStyle/>
                    <a:p>
                      <a:pPr algn="l"/>
                      <a:r>
                        <a:rPr lang="tr-TR" sz="1400" dirty="0">
                          <a:latin typeface="Times New Roman" panose="02020603050405020304" pitchFamily="18" charset="0"/>
                          <a:cs typeface="Times New Roman" panose="02020603050405020304" pitchFamily="18" charset="0"/>
                        </a:rPr>
                        <a:t>TERM</a:t>
                      </a:r>
                    </a:p>
                  </a:txBody>
                  <a:tcPr marL="0" marR="0" marT="0" marB="0" anchor="ctr"/>
                </a:tc>
                <a:tc>
                  <a:txBody>
                    <a:bodyPr/>
                    <a:lstStyle/>
                    <a:p>
                      <a:pPr algn="l"/>
                      <a:r>
                        <a:rPr lang="tr-TR" sz="1400" dirty="0">
                          <a:latin typeface="Times New Roman" panose="02020603050405020304" pitchFamily="18" charset="0"/>
                          <a:cs typeface="Times New Roman" panose="02020603050405020304" pitchFamily="18" charset="0"/>
                        </a:rPr>
                        <a:t>DETAIL</a:t>
                      </a:r>
                    </a:p>
                  </a:txBody>
                  <a:tcPr marL="0" marR="0" marT="0" marB="0" anchor="ctr"/>
                </a:tc>
                <a:extLst>
                  <a:ext uri="{0D108BD9-81ED-4DB2-BD59-A6C34878D82A}">
                    <a16:rowId xmlns:a16="http://schemas.microsoft.com/office/drawing/2014/main" val="430290268"/>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TM</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THREAD MATRIX</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Tehdit Matrisi</a:t>
                      </a:r>
                    </a:p>
                  </a:txBody>
                  <a:tcPr marL="0" marR="0" marT="0" marB="0" anchor="ctr"/>
                </a:tc>
                <a:extLst>
                  <a:ext uri="{0D108BD9-81ED-4DB2-BD59-A6C34878D82A}">
                    <a16:rowId xmlns:a16="http://schemas.microsoft.com/office/drawing/2014/main" val="869213906"/>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a:t>
                      </a:r>
                    </a:p>
                  </a:txBody>
                  <a:tcPr marL="0" marR="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400" dirty="0">
                          <a:latin typeface="Times New Roman" panose="02020603050405020304" pitchFamily="18" charset="0"/>
                          <a:cs typeface="Times New Roman" panose="02020603050405020304" pitchFamily="18" charset="0"/>
                        </a:rPr>
                        <a:t>MISSION ASSURANCE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Görev Güvencesi</a:t>
                      </a:r>
                    </a:p>
                  </a:txBody>
                  <a:tcPr marL="0" marR="0" marT="0" marB="0" anchor="ctr"/>
                </a:tc>
                <a:extLst>
                  <a:ext uri="{0D108BD9-81ED-4DB2-BD59-A6C34878D82A}">
                    <a16:rowId xmlns:a16="http://schemas.microsoft.com/office/drawing/2014/main" val="1097889194"/>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MITIGATION EFFECTIVENESS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Azaltma/Hafifletme Etkinliği</a:t>
                      </a:r>
                    </a:p>
                  </a:txBody>
                  <a:tcPr marL="0" marR="0" marT="0" marB="0" anchor="ctr"/>
                </a:tc>
                <a:extLst>
                  <a:ext uri="{0D108BD9-81ED-4DB2-BD59-A6C34878D82A}">
                    <a16:rowId xmlns:a16="http://schemas.microsoft.com/office/drawing/2014/main" val="589929662"/>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ATTACK VECTOR</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Saldırı Vektörü</a:t>
                      </a:r>
                    </a:p>
                  </a:txBody>
                  <a:tcPr marL="0" marR="0" marT="0" marB="0" anchor="ctr"/>
                </a:tc>
                <a:extLst>
                  <a:ext uri="{0D108BD9-81ED-4DB2-BD59-A6C34878D82A}">
                    <a16:rowId xmlns:a16="http://schemas.microsoft.com/office/drawing/2014/main" val="391554949"/>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MAV</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MULTI-ATTACK VECTOR</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Çoklu Saldırı Vektörü</a:t>
                      </a:r>
                    </a:p>
                  </a:txBody>
                  <a:tcPr marL="0" marR="0" marT="0" marB="0" anchor="ctr"/>
                </a:tc>
                <a:extLst>
                  <a:ext uri="{0D108BD9-81ED-4DB2-BD59-A6C34878D82A}">
                    <a16:rowId xmlns:a16="http://schemas.microsoft.com/office/drawing/2014/main" val="2708987081"/>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EW</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ELECTRONIC WAR</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Elektronik Savaş</a:t>
                      </a:r>
                    </a:p>
                  </a:txBody>
                  <a:tcPr marL="0" marR="0" marT="0" marB="0" anchor="ctr"/>
                </a:tc>
                <a:extLst>
                  <a:ext uri="{0D108BD9-81ED-4DB2-BD59-A6C34878D82A}">
                    <a16:rowId xmlns:a16="http://schemas.microsoft.com/office/drawing/2014/main" val="460041609"/>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CM</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COUNTER MEASURES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Karşı Önlemler/Tedbirler</a:t>
                      </a:r>
                    </a:p>
                  </a:txBody>
                  <a:tcPr marL="0" marR="0" marT="0" marB="0" anchor="ctr"/>
                </a:tc>
                <a:extLst>
                  <a:ext uri="{0D108BD9-81ED-4DB2-BD59-A6C34878D82A}">
                    <a16:rowId xmlns:a16="http://schemas.microsoft.com/office/drawing/2014/main" val="708065150"/>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TTP</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TACTICS TECHNIQUES &amp; PROCEDURES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Taktikler Teknikler ve Prosedürler</a:t>
                      </a:r>
                    </a:p>
                  </a:txBody>
                  <a:tcPr marL="0" marR="0" marT="0" marB="0" anchor="ctr"/>
                </a:tc>
                <a:extLst>
                  <a:ext uri="{0D108BD9-81ED-4DB2-BD59-A6C34878D82A}">
                    <a16:rowId xmlns:a16="http://schemas.microsoft.com/office/drawing/2014/main" val="1521386067"/>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APT</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ADVANCED PRESISTENT THREAD</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Gelişmiş Kalıcı/Sürekli Tehdit</a:t>
                      </a:r>
                    </a:p>
                  </a:txBody>
                  <a:tcPr marL="0" marR="0" marT="0" marB="0" anchor="ctr"/>
                </a:tc>
                <a:extLst>
                  <a:ext uri="{0D108BD9-81ED-4DB2-BD59-A6C34878D82A}">
                    <a16:rowId xmlns:a16="http://schemas.microsoft.com/office/drawing/2014/main" val="37317985"/>
                  </a:ext>
                </a:extLst>
              </a:tr>
              <a:tr h="402447">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ISO</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INTERNATION STANDARDIZATION ORGANIZATION</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Uluslararası Standardizasyon Organizasyonu</a:t>
                      </a:r>
                    </a:p>
                  </a:txBody>
                  <a:tcPr marL="0" marR="0" marT="0" marB="0" anchor="ctr"/>
                </a:tc>
                <a:extLst>
                  <a:ext uri="{0D108BD9-81ED-4DB2-BD59-A6C34878D82A}">
                    <a16:rowId xmlns:a16="http://schemas.microsoft.com/office/drawing/2014/main" val="276443809"/>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SOCIETY AUTOMOTIVE ENGINEERS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Otomotiv Mühendisleri Birliği</a:t>
                      </a:r>
                    </a:p>
                  </a:txBody>
                  <a:tcPr marL="0" marR="0" marT="0" marB="0" anchor="ctr"/>
                </a:tc>
                <a:extLst>
                  <a:ext uri="{0D108BD9-81ED-4DB2-BD59-A6C34878D82A}">
                    <a16:rowId xmlns:a16="http://schemas.microsoft.com/office/drawing/2014/main" val="579358071"/>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INFORMANTION ASSURANCE</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Bilgi Güvencesi</a:t>
                      </a:r>
                    </a:p>
                  </a:txBody>
                  <a:tcPr marL="0" marR="0" marT="0" marB="0" anchor="ctr"/>
                </a:tc>
                <a:extLst>
                  <a:ext uri="{0D108BD9-81ED-4DB2-BD59-A6C34878D82A}">
                    <a16:rowId xmlns:a16="http://schemas.microsoft.com/office/drawing/2014/main" val="4119064407"/>
                  </a:ext>
                </a:extLst>
              </a:tr>
              <a:tr h="315640">
                <a:tc>
                  <a:txBody>
                    <a:bodyPr/>
                    <a:lstStyle/>
                    <a:p>
                      <a:pPr algn="ctr"/>
                      <a:r>
                        <a:rPr lang="tr-T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COTS</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COMMERCİAL OFF-THE-SHELF</a:t>
                      </a:r>
                    </a:p>
                  </a:txBody>
                  <a:tcPr marL="0" marR="0" marT="0" marB="0" anchor="ctr"/>
                </a:tc>
                <a:tc>
                  <a:txBody>
                    <a:bodyPr/>
                    <a:lstStyle/>
                    <a:p>
                      <a:pPr algn="just"/>
                      <a:r>
                        <a:rPr lang="tr-TR" sz="1400" dirty="0">
                          <a:latin typeface="Times New Roman" panose="02020603050405020304" pitchFamily="18" charset="0"/>
                          <a:cs typeface="Times New Roman" panose="02020603050405020304" pitchFamily="18" charset="0"/>
                        </a:rPr>
                        <a:t>Askeri Hazır Ticari Ürün</a:t>
                      </a:r>
                    </a:p>
                  </a:txBody>
                  <a:tcPr marL="0" marR="0" marT="0" marB="0" anchor="ctr"/>
                </a:tc>
                <a:extLst>
                  <a:ext uri="{0D108BD9-81ED-4DB2-BD59-A6C34878D82A}">
                    <a16:rowId xmlns:a16="http://schemas.microsoft.com/office/drawing/2014/main" val="3601782650"/>
                  </a:ext>
                </a:extLst>
              </a:tr>
            </a:tbl>
          </a:graphicData>
        </a:graphic>
      </p:graphicFrame>
      <p:pic>
        <p:nvPicPr>
          <p:cNvPr id="2" name="Resim 1">
            <a:extLst>
              <a:ext uri="{FF2B5EF4-FFF2-40B4-BE49-F238E27FC236}">
                <a16:creationId xmlns:a16="http://schemas.microsoft.com/office/drawing/2014/main" id="{092FF865-6E38-84E2-9775-CD178A15EE01}"/>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82652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Metin kutusu 7">
            <a:extLst>
              <a:ext uri="{FF2B5EF4-FFF2-40B4-BE49-F238E27FC236}">
                <a16:creationId xmlns:a16="http://schemas.microsoft.com/office/drawing/2014/main" id="{C985F412-880C-443B-D350-197E1BF256FB}"/>
              </a:ext>
            </a:extLst>
          </p:cNvPr>
          <p:cNvSpPr txBox="1"/>
          <p:nvPr/>
        </p:nvSpPr>
        <p:spPr>
          <a:xfrm>
            <a:off x="1073986" y="349112"/>
            <a:ext cx="10044023"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tr-TR" sz="4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rPr>
              <a:t>CONFIDENTIALITY INTEGRITY AVAILABILITY</a:t>
            </a:r>
            <a:endParaRPr kumimoji="0" lang="en-US" sz="4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1073986" y="2416831"/>
            <a:ext cx="6841289"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TARA</a:t>
            </a:r>
            <a:r>
              <a:rPr lang="tr-TR" sz="2400" dirty="0">
                <a:solidFill>
                  <a:prstClr val="black"/>
                </a:solidFill>
                <a:latin typeface="Times New Roman" panose="02020603050405020304" pitchFamily="18" charset="0"/>
                <a:cs typeface="Times New Roman" panose="02020603050405020304" pitchFamily="18" charset="0"/>
              </a:rPr>
              <a:t>, veri güvenlik analizlerinde CIA Üçlüsü ilkesini temel alır.</a:t>
            </a:r>
          </a:p>
        </p:txBody>
      </p:sp>
      <p:grpSp>
        <p:nvGrpSpPr>
          <p:cNvPr id="20" name="Grup 19">
            <a:extLst>
              <a:ext uri="{FF2B5EF4-FFF2-40B4-BE49-F238E27FC236}">
                <a16:creationId xmlns:a16="http://schemas.microsoft.com/office/drawing/2014/main" id="{C8316218-9CDF-AABA-1FA7-B27298275A3D}"/>
              </a:ext>
            </a:extLst>
          </p:cNvPr>
          <p:cNvGrpSpPr/>
          <p:nvPr/>
        </p:nvGrpSpPr>
        <p:grpSpPr>
          <a:xfrm>
            <a:off x="6339648" y="1750739"/>
            <a:ext cx="5614747" cy="5107490"/>
            <a:chOff x="2658352" y="0"/>
            <a:chExt cx="6875296" cy="7088832"/>
          </a:xfrm>
        </p:grpSpPr>
        <p:pic>
          <p:nvPicPr>
            <p:cNvPr id="5" name="Resim 4" descr="metin, iş kartı içeren bir resim&#10;&#10;Açıklama otomatik olarak oluşturuldu">
              <a:extLst>
                <a:ext uri="{FF2B5EF4-FFF2-40B4-BE49-F238E27FC236}">
                  <a16:creationId xmlns:a16="http://schemas.microsoft.com/office/drawing/2014/main" id="{CE41E6DB-3B91-F4C9-F507-6F2BE5261FB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58352" y="0"/>
              <a:ext cx="6875296" cy="6858000"/>
            </a:xfrm>
            <a:prstGeom prst="rect">
              <a:avLst/>
            </a:prstGeom>
          </p:spPr>
        </p:pic>
        <p:sp>
          <p:nvSpPr>
            <p:cNvPr id="6" name="Metin kutusu 5">
              <a:extLst>
                <a:ext uri="{FF2B5EF4-FFF2-40B4-BE49-F238E27FC236}">
                  <a16:creationId xmlns:a16="http://schemas.microsoft.com/office/drawing/2014/main" id="{572BE490-2AC1-7417-8729-B8ABFAB8607B}"/>
                </a:ext>
              </a:extLst>
            </p:cNvPr>
            <p:cNvSpPr txBox="1"/>
            <p:nvPr/>
          </p:nvSpPr>
          <p:spPr>
            <a:xfrm>
              <a:off x="2658352" y="6858000"/>
              <a:ext cx="6875296" cy="230832"/>
            </a:xfrm>
            <a:prstGeom prst="rect">
              <a:avLst/>
            </a:prstGeom>
            <a:noFill/>
          </p:spPr>
          <p:txBody>
            <a:bodyPr wrap="square" rtlCol="0">
              <a:spAutoFit/>
            </a:bodyPr>
            <a:lstStyle/>
            <a:p>
              <a:r>
                <a:rPr lang="tr-TR" sz="900">
                  <a:hlinkClick r:id="rId4" tooltip="https://devopedia.org/information-security-principles"/>
                </a:rPr>
                <a:t>Bu Fotoğraf</a:t>
              </a:r>
              <a:r>
                <a:rPr lang="tr-TR" sz="900"/>
                <a:t>, Bilinmeyen Yazar, </a:t>
              </a:r>
              <a:r>
                <a:rPr lang="tr-TR" sz="900">
                  <a:hlinkClick r:id="rId5" tooltip="https://creativecommons.org/licenses/by-sa/3.0/"/>
                </a:rPr>
                <a:t>CC BY-SA</a:t>
              </a:r>
              <a:r>
                <a:rPr lang="tr-TR" sz="900"/>
                <a:t> altında lisanslanmıştır</a:t>
              </a:r>
            </a:p>
          </p:txBody>
        </p:sp>
      </p:grpSp>
      <p:graphicFrame>
        <p:nvGraphicFramePr>
          <p:cNvPr id="21" name="Tablo 21">
            <a:extLst>
              <a:ext uri="{FF2B5EF4-FFF2-40B4-BE49-F238E27FC236}">
                <a16:creationId xmlns:a16="http://schemas.microsoft.com/office/drawing/2014/main" id="{5B17D89E-FAB2-E54A-A004-0CA4960B6F10}"/>
              </a:ext>
            </a:extLst>
          </p:cNvPr>
          <p:cNvGraphicFramePr>
            <a:graphicFrameLocks noGrp="1"/>
          </p:cNvGraphicFramePr>
          <p:nvPr>
            <p:extLst>
              <p:ext uri="{D42A27DB-BD31-4B8C-83A1-F6EECF244321}">
                <p14:modId xmlns:p14="http://schemas.microsoft.com/office/powerpoint/2010/main" val="733941314"/>
              </p:ext>
            </p:extLst>
          </p:nvPr>
        </p:nvGraphicFramePr>
        <p:xfrm>
          <a:off x="1073985" y="3602134"/>
          <a:ext cx="7054872" cy="2030316"/>
        </p:xfrm>
        <a:graphic>
          <a:graphicData uri="http://schemas.openxmlformats.org/drawingml/2006/table">
            <a:tbl>
              <a:tblPr firstRow="1" bandRow="1">
                <a:tableStyleId>{2D5ABB26-0587-4C30-8999-92F81FD0307C}</a:tableStyleId>
              </a:tblPr>
              <a:tblGrid>
                <a:gridCol w="3527436">
                  <a:extLst>
                    <a:ext uri="{9D8B030D-6E8A-4147-A177-3AD203B41FA5}">
                      <a16:colId xmlns:a16="http://schemas.microsoft.com/office/drawing/2014/main" val="3316088919"/>
                    </a:ext>
                  </a:extLst>
                </a:gridCol>
                <a:gridCol w="3527436">
                  <a:extLst>
                    <a:ext uri="{9D8B030D-6E8A-4147-A177-3AD203B41FA5}">
                      <a16:colId xmlns:a16="http://schemas.microsoft.com/office/drawing/2014/main" val="350907421"/>
                    </a:ext>
                  </a:extLst>
                </a:gridCol>
              </a:tblGrid>
              <a:tr h="6767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CONFIDENTIALITY</a:t>
                      </a:r>
                      <a:endParaRPr lang="tr-TR" sz="2400" dirty="0">
                        <a:effectLst>
                          <a:outerShdw blurRad="38100" dist="38100" dir="2700000" algn="tl">
                            <a:srgbClr val="000000">
                              <a:alpha val="43137"/>
                            </a:srgbClr>
                          </a:outerShdw>
                        </a:effectLst>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latin typeface="Times New Roman" panose="02020603050405020304" pitchFamily="18" charset="0"/>
                          <a:cs typeface="Times New Roman" panose="02020603050405020304" pitchFamily="18" charset="0"/>
                        </a:rPr>
                        <a:t>Gizlilik</a:t>
                      </a:r>
                    </a:p>
                  </a:txBody>
                  <a:tcPr anchor="ctr"/>
                </a:tc>
                <a:extLst>
                  <a:ext uri="{0D108BD9-81ED-4DB2-BD59-A6C34878D82A}">
                    <a16:rowId xmlns:a16="http://schemas.microsoft.com/office/drawing/2014/main" val="3134374072"/>
                  </a:ext>
                </a:extLst>
              </a:tr>
              <a:tr h="6767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INTEGRITY</a:t>
                      </a:r>
                      <a:endPar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tc>
                <a:tc>
                  <a:txBody>
                    <a:bodyPr/>
                    <a:lstStyle/>
                    <a:p>
                      <a:pPr algn="just"/>
                      <a:r>
                        <a:rPr lang="tr-TR" sz="2400" dirty="0">
                          <a:solidFill>
                            <a:prstClr val="black"/>
                          </a:solidFill>
                          <a:latin typeface="Times New Roman" panose="02020603050405020304" pitchFamily="18" charset="0"/>
                          <a:cs typeface="Times New Roman" panose="02020603050405020304" pitchFamily="18" charset="0"/>
                        </a:rPr>
                        <a:t>Bütünlük</a:t>
                      </a:r>
                      <a:endParaRPr lang="tr-TR" sz="2400" dirty="0"/>
                    </a:p>
                  </a:txBody>
                  <a:tcPr anchor="ctr"/>
                </a:tc>
                <a:extLst>
                  <a:ext uri="{0D108BD9-81ED-4DB2-BD59-A6C34878D82A}">
                    <a16:rowId xmlns:a16="http://schemas.microsoft.com/office/drawing/2014/main" val="2274135875"/>
                  </a:ext>
                </a:extLst>
              </a:tr>
              <a:tr h="6767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AVAILABILITY</a:t>
                      </a:r>
                    </a:p>
                  </a:txBody>
                  <a:tcPr anchor="ctr"/>
                </a:tc>
                <a:tc>
                  <a:txBody>
                    <a:bodyPr/>
                    <a:lstStyle/>
                    <a:p>
                      <a:pPr algn="just"/>
                      <a:r>
                        <a:rPr kumimoji="0" lang="tr-TR"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Erişebilirlik</a:t>
                      </a:r>
                      <a:endParaRPr lang="tr-TR" sz="2400" dirty="0"/>
                    </a:p>
                  </a:txBody>
                  <a:tcPr anchor="ctr"/>
                </a:tc>
                <a:extLst>
                  <a:ext uri="{0D108BD9-81ED-4DB2-BD59-A6C34878D82A}">
                    <a16:rowId xmlns:a16="http://schemas.microsoft.com/office/drawing/2014/main" val="2184047606"/>
                  </a:ext>
                </a:extLst>
              </a:tr>
            </a:tbl>
          </a:graphicData>
        </a:graphic>
      </p:graphicFrame>
      <p:pic>
        <p:nvPicPr>
          <p:cNvPr id="4" name="Resim 3">
            <a:extLst>
              <a:ext uri="{FF2B5EF4-FFF2-40B4-BE49-F238E27FC236}">
                <a16:creationId xmlns:a16="http://schemas.microsoft.com/office/drawing/2014/main" id="{C5910F13-5C8A-AE4D-EF42-E682584D9018}"/>
              </a:ext>
            </a:extLst>
          </p:cNvPr>
          <p:cNvPicPr/>
          <p:nvPr/>
        </p:nvPicPr>
        <p:blipFill>
          <a:blip r:embed="rId6"/>
          <a:stretch>
            <a:fillRect/>
          </a:stretch>
        </p:blipFill>
        <p:spPr>
          <a:xfrm>
            <a:off x="-1" y="6293936"/>
            <a:ext cx="12192001" cy="571580"/>
          </a:xfrm>
          <a:prstGeom prst="rect">
            <a:avLst/>
          </a:prstGeom>
        </p:spPr>
      </p:pic>
    </p:spTree>
    <p:extLst>
      <p:ext uri="{BB962C8B-B14F-4D97-AF65-F5344CB8AC3E}">
        <p14:creationId xmlns:p14="http://schemas.microsoft.com/office/powerpoint/2010/main" val="237837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Metin kutusu 3">
            <a:extLst>
              <a:ext uri="{FF2B5EF4-FFF2-40B4-BE49-F238E27FC236}">
                <a16:creationId xmlns:a16="http://schemas.microsoft.com/office/drawing/2014/main" id="{24083723-B66F-E979-2FF7-4698893B6466}"/>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1028" name="Picture 4" descr="Personally identifiable information: PII, non-PII &amp; personal data">
            <a:extLst>
              <a:ext uri="{FF2B5EF4-FFF2-40B4-BE49-F238E27FC236}">
                <a16:creationId xmlns:a16="http://schemas.microsoft.com/office/drawing/2014/main" id="{C486AEDE-6E9A-24A4-F86C-1CDCE3B73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83" y="1791721"/>
            <a:ext cx="3561394" cy="2528917"/>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a:extLst>
              <a:ext uri="{FF2B5EF4-FFF2-40B4-BE49-F238E27FC236}">
                <a16:creationId xmlns:a16="http://schemas.microsoft.com/office/drawing/2014/main" id="{F91672B4-50DF-03B3-BAC3-C0FA00F8C344}"/>
              </a:ext>
            </a:extLst>
          </p:cNvPr>
          <p:cNvPicPr>
            <a:picLocks noChangeAspect="1"/>
          </p:cNvPicPr>
          <p:nvPr/>
        </p:nvPicPr>
        <p:blipFill>
          <a:blip r:embed="rId4"/>
          <a:stretch>
            <a:fillRect/>
          </a:stretch>
        </p:blipFill>
        <p:spPr>
          <a:xfrm>
            <a:off x="3794160" y="1809818"/>
            <a:ext cx="8080000" cy="4244993"/>
          </a:xfrm>
          <a:prstGeom prst="rect">
            <a:avLst/>
          </a:prstGeom>
        </p:spPr>
      </p:pic>
      <p:sp>
        <p:nvSpPr>
          <p:cNvPr id="2" name="Metin kutusu 1">
            <a:extLst>
              <a:ext uri="{FF2B5EF4-FFF2-40B4-BE49-F238E27FC236}">
                <a16:creationId xmlns:a16="http://schemas.microsoft.com/office/drawing/2014/main" id="{5B491E45-94FF-2048-C395-F9EFF40230C4}"/>
              </a:ext>
            </a:extLst>
          </p:cNvPr>
          <p:cNvSpPr txBox="1"/>
          <p:nvPr/>
        </p:nvSpPr>
        <p:spPr>
          <a:xfrm>
            <a:off x="317840" y="4520071"/>
            <a:ext cx="315848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PERSONALLY</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IDENTIFIABLE</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(PII)</a:t>
            </a:r>
          </a:p>
        </p:txBody>
      </p:sp>
      <p:pic>
        <p:nvPicPr>
          <p:cNvPr id="5" name="Resim 4">
            <a:extLst>
              <a:ext uri="{FF2B5EF4-FFF2-40B4-BE49-F238E27FC236}">
                <a16:creationId xmlns:a16="http://schemas.microsoft.com/office/drawing/2014/main" id="{D062CCA3-44F0-8C3F-48C6-10F93252BA6B}"/>
              </a:ext>
            </a:extLst>
          </p:cNvPr>
          <p:cNvPicPr/>
          <p:nvPr/>
        </p:nvPicPr>
        <p:blipFill>
          <a:blip r:embed="rId5"/>
          <a:stretch>
            <a:fillRect/>
          </a:stretch>
        </p:blipFill>
        <p:spPr>
          <a:xfrm>
            <a:off x="-1" y="6293936"/>
            <a:ext cx="12192001" cy="571580"/>
          </a:xfrm>
          <a:prstGeom prst="rect">
            <a:avLst/>
          </a:prstGeom>
        </p:spPr>
      </p:pic>
    </p:spTree>
    <p:extLst>
      <p:ext uri="{BB962C8B-B14F-4D97-AF65-F5344CB8AC3E}">
        <p14:creationId xmlns:p14="http://schemas.microsoft.com/office/powerpoint/2010/main" val="39031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Metin kutusu 1">
            <a:extLst>
              <a:ext uri="{FF2B5EF4-FFF2-40B4-BE49-F238E27FC236}">
                <a16:creationId xmlns:a16="http://schemas.microsoft.com/office/drawing/2014/main" id="{5B491E45-94FF-2048-C395-F9EFF40230C4}"/>
              </a:ext>
            </a:extLst>
          </p:cNvPr>
          <p:cNvSpPr txBox="1"/>
          <p:nvPr/>
        </p:nvSpPr>
        <p:spPr>
          <a:xfrm>
            <a:off x="988106" y="2287747"/>
            <a:ext cx="10215788" cy="31700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SECURITY MANAGEMENT SYSTEM (CSMS):</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800" dirty="0">
                <a:solidFill>
                  <a:prstClr val="black"/>
                </a:solidFill>
                <a:latin typeface="Times New Roman" panose="02020603050405020304" pitchFamily="18" charset="0"/>
                <a:cs typeface="Times New Roman" panose="02020603050405020304" pitchFamily="18" charset="0"/>
              </a:rPr>
              <a:t>Siber Güvenlik Yönetim Sistemi</a:t>
            </a:r>
            <a:r>
              <a:rPr lang="tr-TR" sz="2400" dirty="0">
                <a:solidFill>
                  <a:prstClr val="black"/>
                </a:solidFill>
                <a:latin typeface="Times New Roman" panose="02020603050405020304" pitchFamily="18" charset="0"/>
                <a:cs typeface="Times New Roman" panose="02020603050405020304" pitchFamily="18" charset="0"/>
              </a:rPr>
              <a:t>, araçlara yönelik siber riskleri tanımlama ve koruma üzere işletme süreçleri, sorumlulukları ve yönetişimi denetleyen sistematik ve risk tabanlı denetim yaklaşımdır.</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tr-TR"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4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DEVELOPMENT LIFE CYCLE (SDLC):</a:t>
            </a:r>
          </a:p>
          <a:p>
            <a:pPr marL="0" marR="0" lvl="0" indent="0" algn="just" defTabSz="914400" rtl="0" eaLnBrk="1" fontAlgn="auto" latinLnBrk="0" hangingPunct="1">
              <a:lnSpc>
                <a:spcPct val="100000"/>
              </a:lnSpc>
              <a:spcBef>
                <a:spcPts val="0"/>
              </a:spcBef>
              <a:spcAft>
                <a:spcPts val="0"/>
              </a:spcAft>
              <a:buClrTx/>
              <a:buSzTx/>
              <a:buFontTx/>
              <a:buNone/>
              <a:tabLst/>
              <a:defRPr/>
            </a:pPr>
            <a:r>
              <a:rPr lang="tr-TR" sz="2800" dirty="0">
                <a:solidFill>
                  <a:prstClr val="black"/>
                </a:solidFill>
                <a:latin typeface="Times New Roman" panose="02020603050405020304" pitchFamily="18" charset="0"/>
                <a:cs typeface="Times New Roman" panose="02020603050405020304" pitchFamily="18" charset="0"/>
              </a:rPr>
              <a:t>Yazılım Geliştirme Yaşam Döngüsü, </a:t>
            </a:r>
            <a:r>
              <a:rPr lang="tr-TR" sz="2400" dirty="0">
                <a:solidFill>
                  <a:prstClr val="black"/>
                </a:solidFill>
                <a:latin typeface="Times New Roman" panose="02020603050405020304" pitchFamily="18" charset="0"/>
                <a:cs typeface="Times New Roman" panose="02020603050405020304" pitchFamily="18" charset="0"/>
              </a:rPr>
              <a:t>hem üretim hem de müşteri tarafında kullanım sürecinde devam eden yazılım geliştirme süreçlerinin tümünü tanımlar.</a:t>
            </a:r>
          </a:p>
        </p:txBody>
      </p:sp>
      <p:sp>
        <p:nvSpPr>
          <p:cNvPr id="4" name="Metin kutusu 3">
            <a:extLst>
              <a:ext uri="{FF2B5EF4-FFF2-40B4-BE49-F238E27FC236}">
                <a16:creationId xmlns:a16="http://schemas.microsoft.com/office/drawing/2014/main" id="{24083723-B66F-E979-2FF7-4698893B6466}"/>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5" name="Resim 4">
            <a:extLst>
              <a:ext uri="{FF2B5EF4-FFF2-40B4-BE49-F238E27FC236}">
                <a16:creationId xmlns:a16="http://schemas.microsoft.com/office/drawing/2014/main" id="{6B8A0EDD-7FF3-CB2A-4012-211DFFBA3A93}"/>
              </a:ext>
            </a:extLst>
          </p:cNvPr>
          <p:cNvPicPr/>
          <p:nvPr/>
        </p:nvPicPr>
        <p:blipFill>
          <a:blip r:embed="rId3"/>
          <a:stretch>
            <a:fillRect/>
          </a:stretch>
        </p:blipFill>
        <p:spPr>
          <a:xfrm>
            <a:off x="-1" y="6293936"/>
            <a:ext cx="12192001" cy="571580"/>
          </a:xfrm>
          <a:prstGeom prst="rect">
            <a:avLst/>
          </a:prstGeom>
        </p:spPr>
      </p:pic>
    </p:spTree>
    <p:extLst>
      <p:ext uri="{BB962C8B-B14F-4D97-AF65-F5344CB8AC3E}">
        <p14:creationId xmlns:p14="http://schemas.microsoft.com/office/powerpoint/2010/main" val="331053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Metin kutusu 3">
            <a:extLst>
              <a:ext uri="{FF2B5EF4-FFF2-40B4-BE49-F238E27FC236}">
                <a16:creationId xmlns:a16="http://schemas.microsoft.com/office/drawing/2014/main" id="{CAE870A5-4721-3D74-C014-07FCA5D60878}"/>
              </a:ext>
            </a:extLst>
          </p:cNvPr>
          <p:cNvSpPr txBox="1"/>
          <p:nvPr/>
        </p:nvSpPr>
        <p:spPr>
          <a:xfrm>
            <a:off x="1073987" y="349112"/>
            <a:ext cx="10092777" cy="87772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3500" b="1" dirty="0">
                <a:solidFill>
                  <a:srgbClr val="FFFFFF"/>
                </a:solidFill>
                <a:effectLst>
                  <a:outerShdw blurRad="38100" dist="38100" dir="2700000" algn="tl">
                    <a:srgbClr val="000000">
                      <a:alpha val="43137"/>
                    </a:srgbClr>
                  </a:outerShdw>
                </a:effectLst>
                <a:latin typeface="Calibri Light" panose="020F0302020204030204"/>
              </a:rPr>
              <a:t>TAR</a:t>
            </a:r>
            <a:r>
              <a:rPr lang="tr-TR" sz="3500" b="1" dirty="0">
                <a:solidFill>
                  <a:srgbClr val="FFFFFF"/>
                </a:solidFill>
                <a:effectLst>
                  <a:outerShdw blurRad="38100" dist="38100" dir="2700000" algn="tl">
                    <a:srgbClr val="000000">
                      <a:alpha val="43137"/>
                    </a:srgbClr>
                  </a:outerShdw>
                </a:effectLst>
                <a:latin typeface="Calibri Light" panose="020F0302020204030204"/>
              </a:rPr>
              <a:t>A</a:t>
            </a:r>
            <a:r>
              <a:rPr lang="en-US" sz="3500" b="1" dirty="0">
                <a:solidFill>
                  <a:srgbClr val="FFFFFF"/>
                </a:solidFill>
                <a:effectLst>
                  <a:outerShdw blurRad="38100" dist="38100" dir="2700000" algn="tl">
                    <a:srgbClr val="000000">
                      <a:alpha val="43137"/>
                    </a:srgbClr>
                  </a:outerShdw>
                </a:effectLst>
                <a:latin typeface="Calibri Light" panose="020F0302020204030204"/>
              </a:rPr>
              <a:t> REGULATIONS CERTIFICATES AND PROCEDURES</a:t>
            </a:r>
            <a:endParaRPr kumimoji="0" lang="en-US"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Light" panose="020F0302020204030204"/>
              <a:ea typeface="+mn-ea"/>
              <a:cs typeface="+mn-cs"/>
            </a:endParaRPr>
          </a:p>
        </p:txBody>
      </p:sp>
      <p:pic>
        <p:nvPicPr>
          <p:cNvPr id="14" name="Resim 13">
            <a:extLst>
              <a:ext uri="{FF2B5EF4-FFF2-40B4-BE49-F238E27FC236}">
                <a16:creationId xmlns:a16="http://schemas.microsoft.com/office/drawing/2014/main" id="{B12C96B7-EB83-D6AC-5B25-3643F7580181}"/>
              </a:ext>
            </a:extLst>
          </p:cNvPr>
          <p:cNvPicPr>
            <a:picLocks noChangeAspect="1"/>
          </p:cNvPicPr>
          <p:nvPr/>
        </p:nvPicPr>
        <p:blipFill>
          <a:blip r:embed="rId3"/>
          <a:stretch>
            <a:fillRect/>
          </a:stretch>
        </p:blipFill>
        <p:spPr>
          <a:xfrm>
            <a:off x="5545886" y="1717229"/>
            <a:ext cx="6266357" cy="4430169"/>
          </a:xfrm>
          <a:prstGeom prst="rect">
            <a:avLst/>
          </a:prstGeom>
        </p:spPr>
      </p:pic>
      <p:sp>
        <p:nvSpPr>
          <p:cNvPr id="2" name="Metin kutusu 1">
            <a:extLst>
              <a:ext uri="{FF2B5EF4-FFF2-40B4-BE49-F238E27FC236}">
                <a16:creationId xmlns:a16="http://schemas.microsoft.com/office/drawing/2014/main" id="{5B491E45-94FF-2048-C395-F9EFF40230C4}"/>
              </a:ext>
            </a:extLst>
          </p:cNvPr>
          <p:cNvSpPr txBox="1"/>
          <p:nvPr/>
        </p:nvSpPr>
        <p:spPr>
          <a:xfrm>
            <a:off x="1073987" y="3429000"/>
            <a:ext cx="603523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32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DE-MILITARIZED ZONE (DMZ)</a:t>
            </a:r>
          </a:p>
        </p:txBody>
      </p:sp>
      <p:pic>
        <p:nvPicPr>
          <p:cNvPr id="5" name="Resim 4">
            <a:extLst>
              <a:ext uri="{FF2B5EF4-FFF2-40B4-BE49-F238E27FC236}">
                <a16:creationId xmlns:a16="http://schemas.microsoft.com/office/drawing/2014/main" id="{893A1203-2F8C-5531-CB4B-B75DBE7BA52A}"/>
              </a:ext>
            </a:extLst>
          </p:cNvPr>
          <p:cNvPicPr/>
          <p:nvPr/>
        </p:nvPicPr>
        <p:blipFill>
          <a:blip r:embed="rId4"/>
          <a:stretch>
            <a:fillRect/>
          </a:stretch>
        </p:blipFill>
        <p:spPr>
          <a:xfrm>
            <a:off x="-1" y="6293936"/>
            <a:ext cx="12192001" cy="571580"/>
          </a:xfrm>
          <a:prstGeom prst="rect">
            <a:avLst/>
          </a:prstGeom>
        </p:spPr>
      </p:pic>
    </p:spTree>
    <p:extLst>
      <p:ext uri="{BB962C8B-B14F-4D97-AF65-F5344CB8AC3E}">
        <p14:creationId xmlns:p14="http://schemas.microsoft.com/office/powerpoint/2010/main" val="31767193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2627</Words>
  <Application>Microsoft Office PowerPoint</Application>
  <PresentationFormat>Geniş ekran</PresentationFormat>
  <Paragraphs>503</Paragraphs>
  <Slides>24</Slides>
  <Notes>24</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24</vt:i4>
      </vt:variant>
    </vt:vector>
  </HeadingPairs>
  <TitlesOfParts>
    <vt:vector size="33" baseType="lpstr">
      <vt:lpstr>Arial</vt:lpstr>
      <vt:lpstr>Baskerville Old Face</vt:lpstr>
      <vt:lpstr>Calibri</vt:lpstr>
      <vt:lpstr>Calibri Light</vt:lpstr>
      <vt:lpstr>Helvetica Neue Medium</vt:lpstr>
      <vt:lpstr>Tahoma</vt:lpstr>
      <vt:lpstr>Times New Roman</vt:lpstr>
      <vt:lpstr>Wingdings</vt:lpstr>
      <vt:lpstr>Office Teması</vt:lpstr>
      <vt:lpstr>THREAT ASSESSMENT RISK 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Yuşa Çağatay GÜNAYDIN</dc:creator>
  <cp:lastModifiedBy>Yuşa Çağatay GÜNAYDIN</cp:lastModifiedBy>
  <cp:revision>705</cp:revision>
  <dcterms:created xsi:type="dcterms:W3CDTF">2023-03-09T05:51:29Z</dcterms:created>
  <dcterms:modified xsi:type="dcterms:W3CDTF">2023-03-16T10:17:56Z</dcterms:modified>
  <cp:contentStatus>Tamamlandı</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