
<file path=[Content_Types].xml><?xml version="1.0" encoding="utf-8"?>
<Types xmlns="http://schemas.openxmlformats.org/package/2006/content-types">
  <Default Extension="gif" ContentType="image/gif"/>
  <Default Extension="glb" ContentType="model/gltf.binary"/>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321" r:id="rId2"/>
    <p:sldId id="259" r:id="rId3"/>
    <p:sldId id="294" r:id="rId4"/>
    <p:sldId id="319" r:id="rId5"/>
    <p:sldId id="314" r:id="rId6"/>
    <p:sldId id="295" r:id="rId7"/>
    <p:sldId id="309" r:id="rId8"/>
    <p:sldId id="318" r:id="rId9"/>
    <p:sldId id="315" r:id="rId10"/>
    <p:sldId id="297" r:id="rId11"/>
    <p:sldId id="296" r:id="rId12"/>
    <p:sldId id="298" r:id="rId13"/>
    <p:sldId id="299" r:id="rId14"/>
    <p:sldId id="312" r:id="rId15"/>
    <p:sldId id="300" r:id="rId16"/>
    <p:sldId id="311" r:id="rId17"/>
    <p:sldId id="310" r:id="rId18"/>
    <p:sldId id="304" r:id="rId19"/>
    <p:sldId id="308" r:id="rId20"/>
    <p:sldId id="305" r:id="rId21"/>
    <p:sldId id="306" r:id="rId22"/>
    <p:sldId id="303" r:id="rId23"/>
    <p:sldId id="307" r:id="rId24"/>
    <p:sldId id="273" r:id="rId25"/>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39435738-324F-4850-A148-F0BAD698921F}">
          <p14:sldIdLst>
            <p14:sldId id="321"/>
            <p14:sldId id="259"/>
            <p14:sldId id="294"/>
            <p14:sldId id="319"/>
            <p14:sldId id="314"/>
            <p14:sldId id="295"/>
            <p14:sldId id="309"/>
            <p14:sldId id="318"/>
            <p14:sldId id="315"/>
            <p14:sldId id="297"/>
            <p14:sldId id="296"/>
            <p14:sldId id="298"/>
            <p14:sldId id="299"/>
            <p14:sldId id="312"/>
            <p14:sldId id="300"/>
            <p14:sldId id="311"/>
            <p14:sldId id="310"/>
            <p14:sldId id="304"/>
            <p14:sldId id="308"/>
            <p14:sldId id="305"/>
            <p14:sldId id="306"/>
            <p14:sldId id="303"/>
            <p14:sldId id="307"/>
            <p14:sldId id="2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F8FF"/>
    <a:srgbClr val="FFFFFF"/>
    <a:srgbClr val="FFF7EC"/>
    <a:srgbClr val="FEFEFE"/>
    <a:srgbClr val="216389"/>
    <a:srgbClr val="134568"/>
    <a:srgbClr val="3B9ECE"/>
    <a:srgbClr val="113E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Orta Stil 2 - Vurgu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Orta Stil 3 - Vurgu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4C1A8A3-306A-4EB7-A6B1-4F7E0EB9C5D6}" styleName="Orta Stil 3 - Vurgu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5FD0F851-EC5A-4D38-B0AD-8093EC10F338}" styleName="Açık Stil 1 - Vurgu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D5ABB26-0587-4C30-8999-92F81FD0307C}" styleName="Stil Yok, Kılavuz Yok">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ema Uygulanmış Stil 1 - Vurgu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441" autoAdjust="0"/>
  </p:normalViewPr>
  <p:slideViewPr>
    <p:cSldViewPr snapToGrid="0">
      <p:cViewPr varScale="1">
        <p:scale>
          <a:sx n="108" d="100"/>
          <a:sy n="108" d="100"/>
        </p:scale>
        <p:origin x="1651"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13F148-ED05-4C9B-8C7B-FA270466AE9F}" type="datetimeFigureOut">
              <a:rPr lang="tr-TR" smtClean="0"/>
              <a:t>16.03.2023</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6C6BEE-B185-42E4-862F-C179E2CF2EB0}" type="slidenum">
              <a:rPr lang="tr-TR" smtClean="0"/>
              <a:t>‹#›</a:t>
            </a:fld>
            <a:endParaRPr lang="tr-TR"/>
          </a:p>
        </p:txBody>
      </p:sp>
    </p:spTree>
    <p:extLst>
      <p:ext uri="{BB962C8B-B14F-4D97-AF65-F5344CB8AC3E}">
        <p14:creationId xmlns:p14="http://schemas.microsoft.com/office/powerpoint/2010/main" val="7825945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9F6C6BEE-B185-42E4-862F-C179E2CF2EB0}" type="slidenum">
              <a:rPr lang="tr-TR" smtClean="0"/>
              <a:t>1</a:t>
            </a:fld>
            <a:endParaRPr lang="tr-TR"/>
          </a:p>
        </p:txBody>
      </p:sp>
    </p:spTree>
    <p:extLst>
      <p:ext uri="{BB962C8B-B14F-4D97-AF65-F5344CB8AC3E}">
        <p14:creationId xmlns:p14="http://schemas.microsoft.com/office/powerpoint/2010/main" val="37169524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Birleşmiş Milletler Avrupa Ekonomik Komisyonu (UNECE) R155, </a:t>
            </a:r>
            <a:endParaRPr lang="tr-TR" sz="1200" dirty="0">
              <a:solidFill>
                <a:prstClr val="black"/>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tr-TR" sz="1200" dirty="0">
                <a:solidFill>
                  <a:prstClr val="black"/>
                </a:solidFill>
                <a:latin typeface="Times New Roman" panose="02020603050405020304" pitchFamily="18" charset="0"/>
                <a:cs typeface="Times New Roman" panose="02020603050405020304" pitchFamily="18" charset="0"/>
              </a:rPr>
              <a:t>Karayolu araçlarında </a:t>
            </a:r>
            <a:r>
              <a:rPr kumimoji="0" lang="tr-T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siber güvenlik gereksinimlerini ele alır</a:t>
            </a:r>
            <a:r>
              <a:rPr lang="tr-TR" sz="1200" dirty="0">
                <a:solidFill>
                  <a:prstClr val="black"/>
                </a:solidFill>
                <a:latin typeface="Times New Roman" panose="02020603050405020304" pitchFamily="18" charset="0"/>
                <a:cs typeface="Times New Roman" panose="02020603050405020304" pitchFamily="18" charset="0"/>
              </a:rPr>
              <a:t> ve ilgili s</a:t>
            </a:r>
            <a:r>
              <a:rPr kumimoji="0" lang="tr-TR" sz="1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iber</a:t>
            </a:r>
            <a:r>
              <a:rPr kumimoji="0" lang="tr-T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lang="tr-TR" sz="1200" dirty="0">
                <a:solidFill>
                  <a:prstClr val="black"/>
                </a:solidFill>
                <a:latin typeface="Times New Roman" panose="02020603050405020304" pitchFamily="18" charset="0"/>
                <a:cs typeface="Times New Roman" panose="02020603050405020304" pitchFamily="18" charset="0"/>
              </a:rPr>
              <a:t>g</a:t>
            </a:r>
            <a:r>
              <a:rPr kumimoji="0" lang="tr-TR" sz="1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üvenlik</a:t>
            </a:r>
            <a:r>
              <a:rPr kumimoji="0" lang="tr-T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gereksinimlerinin süreçlerini denetleyen bir yönetmenliktir.</a:t>
            </a:r>
          </a:p>
        </p:txBody>
      </p:sp>
      <p:sp>
        <p:nvSpPr>
          <p:cNvPr id="4" name="Slayt Numarası Yer Tutucusu 3"/>
          <p:cNvSpPr>
            <a:spLocks noGrp="1"/>
          </p:cNvSpPr>
          <p:nvPr>
            <p:ph type="sldNum" sz="quarter" idx="5"/>
          </p:nvPr>
        </p:nvSpPr>
        <p:spPr/>
        <p:txBody>
          <a:bodyPr/>
          <a:lstStyle/>
          <a:p>
            <a:fld id="{9F6C6BEE-B185-42E4-862F-C179E2CF2EB0}" type="slidenum">
              <a:rPr lang="tr-TR" smtClean="0"/>
              <a:t>10</a:t>
            </a:fld>
            <a:endParaRPr lang="tr-TR"/>
          </a:p>
        </p:txBody>
      </p:sp>
    </p:spTree>
    <p:extLst>
      <p:ext uri="{BB962C8B-B14F-4D97-AF65-F5344CB8AC3E}">
        <p14:creationId xmlns:p14="http://schemas.microsoft.com/office/powerpoint/2010/main" val="38258184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MITRE ATT&amp;CK</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Gerçek olay gözlemlerine dayalı düşman taktikleri ve teknikleri</a:t>
            </a:r>
            <a:r>
              <a:rPr lang="tr-TR" sz="1200" dirty="0">
                <a:solidFill>
                  <a:prstClr val="black"/>
                </a:solidFill>
                <a:latin typeface="Times New Roman" panose="02020603050405020304" pitchFamily="18" charset="0"/>
                <a:cs typeface="Times New Roman" panose="02020603050405020304" pitchFamily="18" charset="0"/>
              </a:rPr>
              <a:t> üzerinden</a:t>
            </a:r>
            <a:r>
              <a:rPr kumimoji="0" lang="tr-T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saldırıları sınıflandıran ve açıklama kılavuzu sunan bilgi tabanıdır.</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tr-TR" sz="1200" dirty="0">
              <a:solidFill>
                <a:prstClr val="black"/>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tr-TR" sz="1200" dirty="0">
                <a:solidFill>
                  <a:prstClr val="black"/>
                </a:solidFill>
                <a:latin typeface="Times New Roman" panose="02020603050405020304" pitchFamily="18" charset="0"/>
                <a:cs typeface="Times New Roman" panose="02020603050405020304" pitchFamily="18" charset="0"/>
              </a:rPr>
              <a:t>Görev Güvence Mühendisliği (MAE)</a:t>
            </a:r>
          </a:p>
          <a:p>
            <a:pPr algn="just">
              <a:defRPr/>
            </a:pPr>
            <a:r>
              <a:rPr lang="tr-TR" sz="1200" dirty="0">
                <a:solidFill>
                  <a:prstClr val="black"/>
                </a:solidFill>
                <a:latin typeface="Times New Roman" panose="02020603050405020304" pitchFamily="18" charset="0"/>
                <a:cs typeface="Times New Roman" panose="02020603050405020304" pitchFamily="18" charset="0"/>
              </a:rPr>
              <a:t>Görev başarısını tehdit eden tasarım, üretim, test ve saha desteği eksikliklerini analiz etme ve bu eksikleri azaltma üzerine yürütülen mühendislik sürecidir.</a:t>
            </a:r>
          </a:p>
        </p:txBody>
      </p:sp>
      <p:sp>
        <p:nvSpPr>
          <p:cNvPr id="4" name="Slayt Numarası Yer Tutucusu 3"/>
          <p:cNvSpPr>
            <a:spLocks noGrp="1"/>
          </p:cNvSpPr>
          <p:nvPr>
            <p:ph type="sldNum" sz="quarter" idx="5"/>
          </p:nvPr>
        </p:nvSpPr>
        <p:spPr/>
        <p:txBody>
          <a:bodyPr/>
          <a:lstStyle/>
          <a:p>
            <a:fld id="{9F6C6BEE-B185-42E4-862F-C179E2CF2EB0}" type="slidenum">
              <a:rPr lang="tr-TR" smtClean="0"/>
              <a:t>11</a:t>
            </a:fld>
            <a:endParaRPr lang="tr-TR"/>
          </a:p>
        </p:txBody>
      </p:sp>
    </p:spTree>
    <p:extLst>
      <p:ext uri="{BB962C8B-B14F-4D97-AF65-F5344CB8AC3E}">
        <p14:creationId xmlns:p14="http://schemas.microsoft.com/office/powerpoint/2010/main" val="22296166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TAKTİKLER TEKNİKLER VE PROSEDÜRLER </a:t>
            </a:r>
            <a:r>
              <a:rPr lang="tr-TR" sz="1200"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(TTP)</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Bir süreç bağlamında gerçekleşen eylemin, ayrıntılı açıklamasıdır.</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tr-TR" sz="1200" dirty="0">
              <a:solidFill>
                <a:prstClr val="black"/>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GELİŞMİŞ KALICI TEHDİT </a:t>
            </a:r>
            <a:r>
              <a:rPr lang="tr-TR" sz="1200"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(APT)</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Bir </a:t>
            </a:r>
            <a:r>
              <a:rPr lang="tr-TR" sz="1200" dirty="0">
                <a:solidFill>
                  <a:prstClr val="black"/>
                </a:solidFill>
                <a:latin typeface="Times New Roman" panose="02020603050405020304" pitchFamily="18" charset="0"/>
                <a:cs typeface="Times New Roman" panose="02020603050405020304" pitchFamily="18" charset="0"/>
              </a:rPr>
              <a:t>kişi ya da grubun işletme ağına fark edilmeden sızan ve uzun vadede işletme süreçleri dinleyen saldırıdır.</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tr-TR" sz="1200" dirty="0">
              <a:solidFill>
                <a:prstClr val="black"/>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tr-TR" sz="1200" dirty="0">
                <a:solidFill>
                  <a:prstClr val="black"/>
                </a:solidFill>
                <a:latin typeface="Times New Roman" panose="02020603050405020304" pitchFamily="18" charset="0"/>
                <a:cs typeface="Times New Roman" panose="02020603050405020304" pitchFamily="18" charset="0"/>
              </a:rPr>
              <a:t>KARŞI ÖNLEMLER </a:t>
            </a:r>
            <a:r>
              <a:rPr kumimoji="0" lang="tr-TR" sz="12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(CM)</a:t>
            </a:r>
          </a:p>
          <a:p>
            <a:pPr marL="0" marR="0" lvl="0" indent="0" algn="just" defTabSz="914400" rtl="0" eaLnBrk="1" fontAlgn="auto" latinLnBrk="0" hangingPunct="1">
              <a:lnSpc>
                <a:spcPct val="100000"/>
              </a:lnSpc>
              <a:spcBef>
                <a:spcPts val="0"/>
              </a:spcBef>
              <a:spcAft>
                <a:spcPts val="0"/>
              </a:spcAft>
              <a:buClrTx/>
              <a:buSzTx/>
              <a:buFontTx/>
              <a:buNone/>
              <a:tabLst/>
              <a:defRPr/>
            </a:pPr>
            <a:r>
              <a:rPr lang="tr-TR" sz="1200" dirty="0">
                <a:solidFill>
                  <a:prstClr val="black"/>
                </a:solidFill>
                <a:latin typeface="Times New Roman" panose="02020603050405020304" pitchFamily="18" charset="0"/>
                <a:cs typeface="Times New Roman" panose="02020603050405020304" pitchFamily="18" charset="0"/>
              </a:rPr>
              <a:t>CNSSI No.4009 Revizyonu; Bir tehdit ya da saldırı ortadan kaldırmak veya önlemek ve neden olabileceği zararı en aza indirecek karşı eylem, cihaz, prosedür ya da tekniği tanımlar.</a:t>
            </a:r>
          </a:p>
        </p:txBody>
      </p:sp>
      <p:sp>
        <p:nvSpPr>
          <p:cNvPr id="4" name="Slayt Numarası Yer Tutucusu 3"/>
          <p:cNvSpPr>
            <a:spLocks noGrp="1"/>
          </p:cNvSpPr>
          <p:nvPr>
            <p:ph type="sldNum" sz="quarter" idx="5"/>
          </p:nvPr>
        </p:nvSpPr>
        <p:spPr/>
        <p:txBody>
          <a:bodyPr/>
          <a:lstStyle/>
          <a:p>
            <a:fld id="{9F6C6BEE-B185-42E4-862F-C179E2CF2EB0}" type="slidenum">
              <a:rPr lang="tr-TR" smtClean="0"/>
              <a:t>12</a:t>
            </a:fld>
            <a:endParaRPr lang="tr-TR"/>
          </a:p>
        </p:txBody>
      </p:sp>
    </p:spTree>
    <p:extLst>
      <p:ext uri="{BB962C8B-B14F-4D97-AF65-F5344CB8AC3E}">
        <p14:creationId xmlns:p14="http://schemas.microsoft.com/office/powerpoint/2010/main" val="30983563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tr-TR" sz="1200"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SİBER TEHDİT DUYARLILIK ANALİZİ </a:t>
            </a:r>
            <a:r>
              <a:rPr kumimoji="0" lang="tr-TR" sz="12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(CTSA)</a:t>
            </a:r>
          </a:p>
          <a:p>
            <a:pPr marL="0" marR="0" lvl="0" indent="0" algn="just" defTabSz="914400" rtl="0" eaLnBrk="1" fontAlgn="auto" latinLnBrk="0" hangingPunct="1">
              <a:lnSpc>
                <a:spcPct val="100000"/>
              </a:lnSpc>
              <a:spcBef>
                <a:spcPts val="0"/>
              </a:spcBef>
              <a:spcAft>
                <a:spcPts val="0"/>
              </a:spcAft>
              <a:buClrTx/>
              <a:buSzTx/>
              <a:buFontTx/>
              <a:buNone/>
              <a:tabLst/>
              <a:defRPr/>
            </a:pPr>
            <a:r>
              <a:rPr lang="tr-TR" sz="1200"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Bir sistemin siber varlıkları, çeşitli düşman TTP’leri üzerinden siber saldırıya direnme konusundaki yetersizliğini niceliksel olarak değerlendirir.</a:t>
            </a:r>
          </a:p>
          <a:p>
            <a:pPr marL="0" marR="0" lvl="0" indent="0" algn="just" defTabSz="914400" rtl="0" eaLnBrk="1" fontAlgn="auto" latinLnBrk="0" hangingPunct="1">
              <a:lnSpc>
                <a:spcPct val="100000"/>
              </a:lnSpc>
              <a:spcBef>
                <a:spcPts val="0"/>
              </a:spcBef>
              <a:spcAft>
                <a:spcPts val="0"/>
              </a:spcAft>
              <a:buClrTx/>
              <a:buSzTx/>
              <a:buFontTx/>
              <a:buNone/>
              <a:tabLst/>
              <a:defRPr/>
            </a:pPr>
            <a:r>
              <a:rPr lang="tr-TR" sz="1200"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Her bir siber varlığın hassas olduğu TTP’lerin sıralı bir listesini sağlayan bir tehdit matrisi (TM) oluşturur.</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tr-TR" sz="12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12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SİBER RİSK </a:t>
            </a:r>
            <a:r>
              <a:rPr lang="tr-TR" sz="1200"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İYİLEŞTİRME ANALİZİ (CRRA)</a:t>
            </a:r>
          </a:p>
          <a:p>
            <a:pPr marL="0" marR="0" lvl="0" indent="0" algn="just" defTabSz="914400" rtl="0" eaLnBrk="1" fontAlgn="auto" latinLnBrk="0" hangingPunct="1">
              <a:lnSpc>
                <a:spcPct val="100000"/>
              </a:lnSpc>
              <a:spcBef>
                <a:spcPts val="0"/>
              </a:spcBef>
              <a:spcAft>
                <a:spcPts val="0"/>
              </a:spcAft>
              <a:buClrTx/>
              <a:buSzTx/>
              <a:buFontTx/>
              <a:buNone/>
              <a:tabLst/>
              <a:defRPr/>
            </a:pPr>
            <a:r>
              <a:rPr lang="tr-TR" sz="1200"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Bir siber varlığın APT ile ilişkili bir dizi TTP’ler üzerinden saldırıya karşı duyarlılığını azaltmaya yönelik karşı önlemlerin (CM) belirlenmesine yönelik yaklaşımdır.</a:t>
            </a:r>
            <a:endParaRPr kumimoji="0" lang="tr-TR" sz="12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endParaRPr>
          </a:p>
        </p:txBody>
      </p:sp>
      <p:sp>
        <p:nvSpPr>
          <p:cNvPr id="4" name="Slayt Numarası Yer Tutucusu 3"/>
          <p:cNvSpPr>
            <a:spLocks noGrp="1"/>
          </p:cNvSpPr>
          <p:nvPr>
            <p:ph type="sldNum" sz="quarter" idx="5"/>
          </p:nvPr>
        </p:nvSpPr>
        <p:spPr/>
        <p:txBody>
          <a:bodyPr/>
          <a:lstStyle/>
          <a:p>
            <a:fld id="{9F6C6BEE-B185-42E4-862F-C179E2CF2EB0}" type="slidenum">
              <a:rPr lang="tr-TR" smtClean="0"/>
              <a:t>13</a:t>
            </a:fld>
            <a:endParaRPr lang="tr-TR"/>
          </a:p>
        </p:txBody>
      </p:sp>
    </p:spTree>
    <p:extLst>
      <p:ext uri="{BB962C8B-B14F-4D97-AF65-F5344CB8AC3E}">
        <p14:creationId xmlns:p14="http://schemas.microsoft.com/office/powerpoint/2010/main" val="23806262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200" dirty="0">
                <a:solidFill>
                  <a:prstClr val="black"/>
                </a:solidFill>
                <a:latin typeface="Times New Roman" panose="02020603050405020304" pitchFamily="18" charset="0"/>
                <a:cs typeface="Times New Roman" panose="02020603050405020304" pitchFamily="18" charset="0"/>
              </a:rPr>
              <a:t>KRALİYET MÜCEVHER ANALİZİ (CJA)</a:t>
            </a:r>
          </a:p>
          <a:p>
            <a:pPr marL="0" marR="0" lvl="0" indent="0" algn="l" defTabSz="914400" rtl="0" eaLnBrk="1" fontAlgn="auto" latinLnBrk="0" hangingPunct="1">
              <a:lnSpc>
                <a:spcPct val="100000"/>
              </a:lnSpc>
              <a:spcBef>
                <a:spcPts val="0"/>
              </a:spcBef>
              <a:spcAft>
                <a:spcPts val="0"/>
              </a:spcAft>
              <a:buClrTx/>
              <a:buSzTx/>
              <a:buFontTx/>
              <a:buNone/>
              <a:tabLst/>
              <a:defRPr/>
            </a:pPr>
            <a:r>
              <a:rPr lang="tr-TR" sz="1200" dirty="0">
                <a:solidFill>
                  <a:prstClr val="black"/>
                </a:solidFill>
                <a:latin typeface="Times New Roman" panose="02020603050405020304" pitchFamily="18" charset="0"/>
                <a:cs typeface="Times New Roman" panose="02020603050405020304" pitchFamily="18" charset="0"/>
              </a:rPr>
              <a:t>Bir kuruluşun misyonlarının gerçekleştirilmesi için kritik öneme sahip ve tehlikeye atıldığı takdirde büyük bir iş tepkisi yaratabilecek siber/dijital varlıkları tanımlaya yönelik süreç veya tekniktir.</a:t>
            </a:r>
          </a:p>
          <a:p>
            <a:pPr marL="0" marR="0" lvl="0" indent="0" algn="l" defTabSz="914400" rtl="0" eaLnBrk="1" fontAlgn="auto" latinLnBrk="0" hangingPunct="1">
              <a:lnSpc>
                <a:spcPct val="100000"/>
              </a:lnSpc>
              <a:spcBef>
                <a:spcPts val="0"/>
              </a:spcBef>
              <a:spcAft>
                <a:spcPts val="0"/>
              </a:spcAft>
              <a:buClrTx/>
              <a:buSzTx/>
              <a:buFontTx/>
              <a:buNone/>
              <a:tabLst/>
              <a:defRPr/>
            </a:pPr>
            <a:r>
              <a:rPr lang="tr-TR" sz="1200" dirty="0">
                <a:solidFill>
                  <a:prstClr val="black"/>
                </a:solidFill>
                <a:latin typeface="Times New Roman" panose="02020603050405020304" pitchFamily="18" charset="0"/>
                <a:cs typeface="Times New Roman" panose="02020603050405020304" pitchFamily="18" charset="0"/>
              </a:rPr>
              <a:t>Bu süreç, şirket sürecinde hayati bir rol oynar; Sistem geliştirme sırasında başlar, sistem dağıtımı ve sonrasında devam eder.</a:t>
            </a:r>
          </a:p>
        </p:txBody>
      </p:sp>
      <p:sp>
        <p:nvSpPr>
          <p:cNvPr id="4" name="Slayt Numarası Yer Tutucusu 3"/>
          <p:cNvSpPr>
            <a:spLocks noGrp="1"/>
          </p:cNvSpPr>
          <p:nvPr>
            <p:ph type="sldNum" sz="quarter" idx="5"/>
          </p:nvPr>
        </p:nvSpPr>
        <p:spPr/>
        <p:txBody>
          <a:bodyPr/>
          <a:lstStyle/>
          <a:p>
            <a:fld id="{9F6C6BEE-B185-42E4-862F-C179E2CF2EB0}" type="slidenum">
              <a:rPr lang="tr-TR" smtClean="0"/>
              <a:t>14</a:t>
            </a:fld>
            <a:endParaRPr lang="tr-TR"/>
          </a:p>
        </p:txBody>
      </p:sp>
    </p:spTree>
    <p:extLst>
      <p:ext uri="{BB962C8B-B14F-4D97-AF65-F5344CB8AC3E}">
        <p14:creationId xmlns:p14="http://schemas.microsoft.com/office/powerpoint/2010/main" val="15107834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tr-TR" sz="1200" dirty="0">
                <a:solidFill>
                  <a:prstClr val="black"/>
                </a:solidFill>
                <a:latin typeface="Times New Roman" panose="02020603050405020304" pitchFamily="18" charset="0"/>
                <a:cs typeface="Times New Roman" panose="02020603050405020304" pitchFamily="18" charset="0"/>
              </a:rPr>
              <a:t>ORTAK SALDIRI KALIBI SAYIMI VE SINIFLANDIRILMASI (</a:t>
            </a:r>
            <a:r>
              <a:rPr lang="tr-TR" sz="1200"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CAPEC</a:t>
            </a:r>
            <a:r>
              <a:rPr lang="tr-TR" sz="1200" dirty="0">
                <a:solidFill>
                  <a:prstClr val="black"/>
                </a:solidFill>
                <a:latin typeface="Times New Roman" panose="02020603050405020304" pitchFamily="18" charset="0"/>
                <a:cs typeface="Times New Roman" panose="02020603050405020304" pitchFamily="18" charset="0"/>
              </a:rPr>
              <a:t>)</a:t>
            </a:r>
          </a:p>
          <a:p>
            <a:pPr marL="0" marR="0" lvl="0" indent="0" algn="just" defTabSz="914400" rtl="0" eaLnBrk="1" fontAlgn="auto" latinLnBrk="0" hangingPunct="1">
              <a:lnSpc>
                <a:spcPct val="100000"/>
              </a:lnSpc>
              <a:spcBef>
                <a:spcPts val="0"/>
              </a:spcBef>
              <a:spcAft>
                <a:spcPts val="0"/>
              </a:spcAft>
              <a:buClrTx/>
              <a:buSzTx/>
              <a:buFontTx/>
              <a:buNone/>
              <a:tabLst/>
              <a:defRPr/>
            </a:pPr>
            <a:r>
              <a:rPr lang="tr-TR" sz="1200" dirty="0">
                <a:solidFill>
                  <a:prstClr val="black"/>
                </a:solidFill>
                <a:latin typeface="Times New Roman" panose="02020603050405020304" pitchFamily="18" charset="0"/>
                <a:cs typeface="Times New Roman" panose="02020603050405020304" pitchFamily="18" charset="0"/>
              </a:rPr>
              <a:t>Siber saldırıları engellemeye yönelik gerçek dünya olaylarından türetilen saldırı modelleri değerlendirip ve sınıflandıran bilgi tabanı.</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tr-TR" sz="1200"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tr-TR" sz="1200" dirty="0">
                <a:solidFill>
                  <a:prstClr val="black"/>
                </a:solidFill>
                <a:latin typeface="Times New Roman" panose="02020603050405020304" pitchFamily="18" charset="0"/>
                <a:cs typeface="Times New Roman" panose="02020603050405020304" pitchFamily="18" charset="0"/>
              </a:rPr>
              <a:t>ORTAK ZAYIFLIK NUMARALANDIRMASI (</a:t>
            </a:r>
            <a:r>
              <a:rPr lang="tr-TR" sz="1200"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CWE</a:t>
            </a:r>
            <a:r>
              <a:rPr lang="tr-TR" sz="1200" dirty="0">
                <a:solidFill>
                  <a:prstClr val="black"/>
                </a:solidFill>
                <a:latin typeface="Times New Roman" panose="02020603050405020304" pitchFamily="18" charset="0"/>
                <a:cs typeface="Times New Roman" panose="02020603050405020304" pitchFamily="18" charset="0"/>
              </a:rPr>
              <a:t>)</a:t>
            </a:r>
          </a:p>
          <a:p>
            <a:pPr marL="0" marR="0" lvl="0" indent="0" algn="just" defTabSz="914400" rtl="0" eaLnBrk="1" fontAlgn="auto" latinLnBrk="0" hangingPunct="1">
              <a:lnSpc>
                <a:spcPct val="100000"/>
              </a:lnSpc>
              <a:spcBef>
                <a:spcPts val="0"/>
              </a:spcBef>
              <a:spcAft>
                <a:spcPts val="0"/>
              </a:spcAft>
              <a:buClrTx/>
              <a:buSzTx/>
              <a:buFontTx/>
              <a:buNone/>
              <a:tabLst/>
              <a:defRPr/>
            </a:pPr>
            <a:r>
              <a:rPr lang="tr-TR" sz="1200" dirty="0">
                <a:solidFill>
                  <a:prstClr val="black"/>
                </a:solidFill>
                <a:latin typeface="Times New Roman" panose="02020603050405020304" pitchFamily="18" charset="0"/>
                <a:cs typeface="Times New Roman" panose="02020603050405020304" pitchFamily="18" charset="0"/>
              </a:rPr>
              <a:t>Donanım, yazılım zayıflıkları ve güvenlik açıkları hakkında bilgi tabanı.</a:t>
            </a:r>
          </a:p>
          <a:p>
            <a:endParaRPr lang="tr-TR" dirty="0"/>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ORTAK GÜVENLİK AÇIKLARI VE ETKİLENMELER (</a:t>
            </a:r>
            <a:r>
              <a:rPr kumimoji="0" lang="tr-TR" sz="12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CVE</a:t>
            </a:r>
            <a:r>
              <a:rPr kumimoji="0" lang="tr-T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p>
            <a:pPr marL="0" marR="0" lvl="0" indent="0" algn="just" defTabSz="914400" rtl="0" eaLnBrk="1" fontAlgn="auto" latinLnBrk="0" hangingPunct="1">
              <a:lnSpc>
                <a:spcPct val="100000"/>
              </a:lnSpc>
              <a:spcBef>
                <a:spcPts val="0"/>
              </a:spcBef>
              <a:spcAft>
                <a:spcPts val="0"/>
              </a:spcAft>
              <a:buClrTx/>
              <a:buSzTx/>
              <a:buFontTx/>
              <a:buNone/>
              <a:tabLst/>
              <a:defRPr/>
            </a:pPr>
            <a:r>
              <a:rPr lang="tr-TR" sz="1200" dirty="0">
                <a:solidFill>
                  <a:prstClr val="black"/>
                </a:solidFill>
                <a:latin typeface="Times New Roman" panose="02020603050405020304" pitchFamily="18" charset="0"/>
                <a:cs typeface="Times New Roman" panose="02020603050405020304" pitchFamily="18" charset="0"/>
              </a:rPr>
              <a:t>S</a:t>
            </a:r>
            <a:r>
              <a:rPr kumimoji="0" lang="tr-T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istemlerde genel olarak bilinen güvenlik açıklarını referans numarası atayarak detay veren bilgi tabanıdır.</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tr-T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GÜVENLİK TEKNİK UYGULAMA REHBERİ (</a:t>
            </a:r>
            <a:r>
              <a:rPr kumimoji="0" lang="tr-TR" sz="12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STIG</a:t>
            </a:r>
            <a:r>
              <a:rPr kumimoji="0" lang="tr-T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Belirli bir ürün için hazırlanmış siber güvenlik gereksinimlerini karşılayan bir yapılandırma standardı.</a:t>
            </a:r>
          </a:p>
        </p:txBody>
      </p:sp>
      <p:sp>
        <p:nvSpPr>
          <p:cNvPr id="4" name="Slayt Numarası Yer Tutucusu 3"/>
          <p:cNvSpPr>
            <a:spLocks noGrp="1"/>
          </p:cNvSpPr>
          <p:nvPr>
            <p:ph type="sldNum" sz="quarter" idx="5"/>
          </p:nvPr>
        </p:nvSpPr>
        <p:spPr/>
        <p:txBody>
          <a:bodyPr/>
          <a:lstStyle/>
          <a:p>
            <a:fld id="{9F6C6BEE-B185-42E4-862F-C179E2CF2EB0}" type="slidenum">
              <a:rPr lang="tr-TR" smtClean="0"/>
              <a:t>15</a:t>
            </a:fld>
            <a:endParaRPr lang="tr-TR"/>
          </a:p>
        </p:txBody>
      </p:sp>
    </p:spTree>
    <p:extLst>
      <p:ext uri="{BB962C8B-B14F-4D97-AF65-F5344CB8AC3E}">
        <p14:creationId xmlns:p14="http://schemas.microsoft.com/office/powerpoint/2010/main" val="25375559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GÜVENLİK TEKNİK UYGULAMA REHBERİ (</a:t>
            </a:r>
            <a:r>
              <a:rPr kumimoji="0" lang="tr-TR" sz="12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STIG</a:t>
            </a:r>
            <a:r>
              <a:rPr kumimoji="0" lang="tr-T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Belirli bir ürün için hazırlanmış siber güvenlik gereksinimlerini karşılayan bir yapılandırma standardı.</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tr-TR" sz="12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ORTAK GÜVENLİK AÇIKLARI VE ETKİLENMELER (</a:t>
            </a:r>
            <a:r>
              <a:rPr kumimoji="0" lang="tr-TR" sz="12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CVE</a:t>
            </a:r>
            <a:r>
              <a:rPr kumimoji="0" lang="tr-T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Sistemi genel olarak bilinen güvenlik açıklarının referans numarası alarak detaylarının kaydedildiği bilgi tabanıdır.</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tr-T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ORTAK ZAYIFLIK NUMARALANDIRMASI (CWE)</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Donanım ve yazılım güvenlik açıklarını sınıflandırır ve çözüm için otomatik araçlar sunan bilgi tabanı.</a:t>
            </a:r>
          </a:p>
        </p:txBody>
      </p:sp>
      <p:sp>
        <p:nvSpPr>
          <p:cNvPr id="4" name="Slayt Numarası Yer Tutucusu 3"/>
          <p:cNvSpPr>
            <a:spLocks noGrp="1"/>
          </p:cNvSpPr>
          <p:nvPr>
            <p:ph type="sldNum" sz="quarter" idx="5"/>
          </p:nvPr>
        </p:nvSpPr>
        <p:spPr/>
        <p:txBody>
          <a:bodyPr/>
          <a:lstStyle/>
          <a:p>
            <a:fld id="{9F6C6BEE-B185-42E4-862F-C179E2CF2EB0}" type="slidenum">
              <a:rPr lang="tr-TR" smtClean="0"/>
              <a:t>16</a:t>
            </a:fld>
            <a:endParaRPr lang="tr-TR"/>
          </a:p>
        </p:txBody>
      </p:sp>
    </p:spTree>
    <p:extLst>
      <p:ext uri="{BB962C8B-B14F-4D97-AF65-F5344CB8AC3E}">
        <p14:creationId xmlns:p14="http://schemas.microsoft.com/office/powerpoint/2010/main" val="29088432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tr-TR" sz="1200" dirty="0">
                <a:solidFill>
                  <a:prstClr val="black"/>
                </a:solidFill>
                <a:latin typeface="Times New Roman" panose="02020603050405020304" pitchFamily="18" charset="0"/>
                <a:cs typeface="Times New Roman" panose="02020603050405020304" pitchFamily="18" charset="0"/>
              </a:rPr>
              <a:t>TEDARİK ZİNCİRİ SALDIRISI </a:t>
            </a:r>
            <a:r>
              <a:rPr lang="tr-TR" sz="1200"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(SCA)</a:t>
            </a:r>
          </a:p>
          <a:p>
            <a:pPr marL="0" marR="0" lvl="0" indent="0" algn="just" defTabSz="914400" rtl="0" eaLnBrk="1" fontAlgn="auto" latinLnBrk="0" hangingPunct="1">
              <a:lnSpc>
                <a:spcPct val="100000"/>
              </a:lnSpc>
              <a:spcBef>
                <a:spcPts val="0"/>
              </a:spcBef>
              <a:spcAft>
                <a:spcPts val="0"/>
              </a:spcAft>
              <a:buClrTx/>
              <a:buSzTx/>
              <a:buFontTx/>
              <a:buNone/>
              <a:tabLst/>
              <a:defRPr/>
            </a:pPr>
            <a:r>
              <a:rPr lang="tr-TR" sz="1200" dirty="0">
                <a:solidFill>
                  <a:prstClr val="black"/>
                </a:solidFill>
                <a:latin typeface="Times New Roman" panose="02020603050405020304" pitchFamily="18" charset="0"/>
                <a:cs typeface="Times New Roman" panose="02020603050405020304" pitchFamily="18" charset="0"/>
              </a:rPr>
              <a:t>Düşmanın ya da hedefin kurulum sırasında herhangi bir noktada bilgi teknolojisi donanımı, yazılımını, işletim sistemlerini çevre birimlerini veya hizmetlerini bozmak veya verileri çalmak için donanıma veya yazılıma yerleştirilen gömülü içerik veya diğer güvenlik açıklarını kullanmasına olanak tanır.</a:t>
            </a:r>
          </a:p>
          <a:p>
            <a:endParaRPr lang="tr-TR" dirty="0"/>
          </a:p>
          <a:p>
            <a:pPr marL="0" marR="0" lvl="0" indent="0" algn="just" defTabSz="914400" rtl="0" eaLnBrk="1" fontAlgn="auto" latinLnBrk="0" hangingPunct="1">
              <a:lnSpc>
                <a:spcPct val="100000"/>
              </a:lnSpc>
              <a:spcBef>
                <a:spcPts val="0"/>
              </a:spcBef>
              <a:spcAft>
                <a:spcPts val="0"/>
              </a:spcAft>
              <a:buClrTx/>
              <a:buSzTx/>
              <a:buFontTx/>
              <a:buNone/>
              <a:tabLst/>
              <a:defRPr/>
            </a:pPr>
            <a:r>
              <a:rPr lang="tr-TR" sz="1200" dirty="0">
                <a:solidFill>
                  <a:prstClr val="black"/>
                </a:solidFill>
                <a:latin typeface="Times New Roman" panose="02020603050405020304" pitchFamily="18" charset="0"/>
                <a:cs typeface="Times New Roman" panose="02020603050405020304" pitchFamily="18" charset="0"/>
              </a:rPr>
              <a:t>YAN-KANAL SALDIRISI </a:t>
            </a:r>
            <a:r>
              <a:rPr lang="tr-TR" sz="1200"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(SCA)</a:t>
            </a:r>
          </a:p>
          <a:p>
            <a:pPr marL="0" marR="0" lvl="0" indent="0" algn="just" defTabSz="914400" rtl="0" eaLnBrk="1" fontAlgn="auto" latinLnBrk="0" hangingPunct="1">
              <a:lnSpc>
                <a:spcPct val="100000"/>
              </a:lnSpc>
              <a:spcBef>
                <a:spcPts val="0"/>
              </a:spcBef>
              <a:spcAft>
                <a:spcPts val="0"/>
              </a:spcAft>
              <a:buClrTx/>
              <a:buSzTx/>
              <a:buFontTx/>
              <a:buNone/>
              <a:tabLst/>
              <a:defRPr/>
            </a:pPr>
            <a:r>
              <a:rPr lang="tr-TR" sz="1200" dirty="0">
                <a:solidFill>
                  <a:prstClr val="black"/>
                </a:solidFill>
                <a:latin typeface="Times New Roman" panose="02020603050405020304" pitchFamily="18" charset="0"/>
                <a:cs typeface="Times New Roman" panose="02020603050405020304" pitchFamily="18" charset="0"/>
              </a:rPr>
              <a:t>Cihazların güvenlik açıklarını kullanarak özel bilgilere erişmek için tasarlanmıştır.</a:t>
            </a:r>
          </a:p>
          <a:p>
            <a:pPr marL="0" marR="0" lvl="0" indent="0" algn="just" defTabSz="914400" rtl="0" eaLnBrk="1" fontAlgn="auto" latinLnBrk="0" hangingPunct="1">
              <a:lnSpc>
                <a:spcPct val="100000"/>
              </a:lnSpc>
              <a:spcBef>
                <a:spcPts val="0"/>
              </a:spcBef>
              <a:spcAft>
                <a:spcPts val="0"/>
              </a:spcAft>
              <a:buClrTx/>
              <a:buSzTx/>
              <a:buFontTx/>
              <a:buNone/>
              <a:tabLst/>
              <a:defRPr/>
            </a:pPr>
            <a:r>
              <a:rPr lang="tr-TR" sz="1200" dirty="0">
                <a:solidFill>
                  <a:prstClr val="black"/>
                </a:solidFill>
                <a:latin typeface="Times New Roman" panose="02020603050405020304" pitchFamily="18" charset="0"/>
                <a:cs typeface="Times New Roman" panose="02020603050405020304" pitchFamily="18" charset="0"/>
              </a:rPr>
              <a:t>Saldırganlar, cihazların yan kanallarından (güç tüketimi, elektromanyetik radyasyon, ses) sızan bilgileri kullanarak özel bilgilere erişmeye çalışırlar.</a:t>
            </a:r>
          </a:p>
          <a:p>
            <a:endParaRPr lang="tr-TR" dirty="0"/>
          </a:p>
          <a:p>
            <a:pPr marL="0" marR="0" lvl="0" indent="0" algn="just" defTabSz="914400" rtl="0" eaLnBrk="1" fontAlgn="auto" latinLnBrk="0" hangingPunct="1">
              <a:lnSpc>
                <a:spcPct val="100000"/>
              </a:lnSpc>
              <a:spcBef>
                <a:spcPts val="0"/>
              </a:spcBef>
              <a:spcAft>
                <a:spcPts val="0"/>
              </a:spcAft>
              <a:buClrTx/>
              <a:buSzTx/>
              <a:buFontTx/>
              <a:buNone/>
              <a:tabLst/>
              <a:defRPr/>
            </a:pPr>
            <a:r>
              <a:rPr lang="tr-TR" sz="1200" dirty="0">
                <a:solidFill>
                  <a:prstClr val="black"/>
                </a:solidFill>
                <a:latin typeface="Times New Roman" panose="02020603050405020304" pitchFamily="18" charset="0"/>
                <a:cs typeface="Times New Roman" panose="02020603050405020304" pitchFamily="18" charset="0"/>
              </a:rPr>
              <a:t>TEKRAR-OYNAT SALDIRISI </a:t>
            </a:r>
            <a:r>
              <a:rPr lang="tr-TR" sz="1200"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(RA)</a:t>
            </a:r>
          </a:p>
          <a:p>
            <a:pPr marL="0" marR="0" lvl="0" indent="0" algn="just" defTabSz="914400" rtl="0" eaLnBrk="1" fontAlgn="auto" latinLnBrk="0" hangingPunct="1">
              <a:lnSpc>
                <a:spcPct val="100000"/>
              </a:lnSpc>
              <a:spcBef>
                <a:spcPts val="0"/>
              </a:spcBef>
              <a:spcAft>
                <a:spcPts val="0"/>
              </a:spcAft>
              <a:buClrTx/>
              <a:buSzTx/>
              <a:buFontTx/>
              <a:buNone/>
              <a:tabLst/>
              <a:defRPr/>
            </a:pPr>
            <a:r>
              <a:rPr lang="tr-TR" sz="1200" dirty="0">
                <a:solidFill>
                  <a:prstClr val="black"/>
                </a:solidFill>
                <a:latin typeface="Times New Roman" panose="02020603050405020304" pitchFamily="18" charset="0"/>
                <a:cs typeface="Times New Roman" panose="02020603050405020304" pitchFamily="18" charset="0"/>
              </a:rPr>
              <a:t>Cihazların iletişim kanallarına müdahale ederek verileri ele geçirmek veya iletişimi engellemek için tasarlanmıştır.</a:t>
            </a:r>
          </a:p>
          <a:p>
            <a:pPr marL="0" marR="0" lvl="0" indent="0" algn="just" defTabSz="914400" rtl="0" eaLnBrk="1" fontAlgn="auto" latinLnBrk="0" hangingPunct="1">
              <a:lnSpc>
                <a:spcPct val="100000"/>
              </a:lnSpc>
              <a:spcBef>
                <a:spcPts val="0"/>
              </a:spcBef>
              <a:spcAft>
                <a:spcPts val="0"/>
              </a:spcAft>
              <a:buClrTx/>
              <a:buSzTx/>
              <a:buFontTx/>
              <a:buNone/>
              <a:tabLst/>
              <a:defRPr/>
            </a:pPr>
            <a:r>
              <a:rPr lang="tr-TR" sz="1200" dirty="0">
                <a:solidFill>
                  <a:prstClr val="black"/>
                </a:solidFill>
                <a:latin typeface="Times New Roman" panose="02020603050405020304" pitchFamily="18" charset="0"/>
                <a:cs typeface="Times New Roman" panose="02020603050405020304" pitchFamily="18" charset="0"/>
              </a:rPr>
              <a:t>Saldırganlar, önceden kaydedilmiş bir iletişim trafiğini yeniden göndererek veya iletişimi engelleyerek cihazlara müdahale ederler.</a:t>
            </a:r>
          </a:p>
        </p:txBody>
      </p:sp>
      <p:sp>
        <p:nvSpPr>
          <p:cNvPr id="4" name="Slayt Numarası Yer Tutucusu 3"/>
          <p:cNvSpPr>
            <a:spLocks noGrp="1"/>
          </p:cNvSpPr>
          <p:nvPr>
            <p:ph type="sldNum" sz="quarter" idx="5"/>
          </p:nvPr>
        </p:nvSpPr>
        <p:spPr/>
        <p:txBody>
          <a:bodyPr/>
          <a:lstStyle/>
          <a:p>
            <a:fld id="{9F6C6BEE-B185-42E4-862F-C179E2CF2EB0}" type="slidenum">
              <a:rPr lang="tr-TR" smtClean="0"/>
              <a:t>17</a:t>
            </a:fld>
            <a:endParaRPr lang="tr-TR"/>
          </a:p>
        </p:txBody>
      </p:sp>
    </p:spTree>
    <p:extLst>
      <p:ext uri="{BB962C8B-B14F-4D97-AF65-F5344CB8AC3E}">
        <p14:creationId xmlns:p14="http://schemas.microsoft.com/office/powerpoint/2010/main" val="32858452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Taktikler Teknikler ve Prosedürler için risk </a:t>
            </a:r>
            <a:r>
              <a:rPr lang="tr-TR" dirty="0" err="1"/>
              <a:t>score</a:t>
            </a:r>
            <a:r>
              <a:rPr lang="tr-TR" dirty="0"/>
              <a:t> belirlemek için standart risk </a:t>
            </a:r>
            <a:r>
              <a:rPr lang="tr-TR" dirty="0" err="1"/>
              <a:t>score</a:t>
            </a:r>
            <a:r>
              <a:rPr lang="tr-TR" dirty="0"/>
              <a:t> belirleme tablosu kullanılır.</a:t>
            </a:r>
          </a:p>
        </p:txBody>
      </p:sp>
      <p:sp>
        <p:nvSpPr>
          <p:cNvPr id="4" name="Slayt Numarası Yer Tutucusu 3"/>
          <p:cNvSpPr>
            <a:spLocks noGrp="1"/>
          </p:cNvSpPr>
          <p:nvPr>
            <p:ph type="sldNum" sz="quarter" idx="5"/>
          </p:nvPr>
        </p:nvSpPr>
        <p:spPr/>
        <p:txBody>
          <a:bodyPr/>
          <a:lstStyle/>
          <a:p>
            <a:fld id="{9F6C6BEE-B185-42E4-862F-C179E2CF2EB0}" type="slidenum">
              <a:rPr lang="tr-TR" smtClean="0"/>
              <a:t>18</a:t>
            </a:fld>
            <a:endParaRPr lang="tr-TR"/>
          </a:p>
        </p:txBody>
      </p:sp>
    </p:spTree>
    <p:extLst>
      <p:ext uri="{BB962C8B-B14F-4D97-AF65-F5344CB8AC3E}">
        <p14:creationId xmlns:p14="http://schemas.microsoft.com/office/powerpoint/2010/main" val="23589920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Standart TTP Aralıkları ve Karşılık Gelen Risk Düzeyi, İlgili TTP’ler belirli risk aralıklarında sınıflandırmak üzere standardize edilmiş yöntemler mevcut. Bu standartlardan birini açıklamak gerekirse;</a:t>
            </a:r>
          </a:p>
          <a:p>
            <a:r>
              <a:rPr lang="tr-TR" dirty="0"/>
              <a:t>TTP Aralığı;</a:t>
            </a:r>
          </a:p>
          <a:p>
            <a:r>
              <a:rPr lang="tr-TR" dirty="0"/>
              <a:t>Risk </a:t>
            </a:r>
            <a:r>
              <a:rPr lang="tr-TR" dirty="0" err="1"/>
              <a:t>Score</a:t>
            </a:r>
            <a:r>
              <a:rPr lang="tr-TR" dirty="0"/>
              <a:t>:	4.00 ~ 5.00	Kritik Seviye,</a:t>
            </a:r>
          </a:p>
          <a:p>
            <a:r>
              <a:rPr lang="tr-TR" dirty="0"/>
              <a:t>Risk </a:t>
            </a:r>
            <a:r>
              <a:rPr lang="tr-TR" dirty="0" err="1"/>
              <a:t>Score</a:t>
            </a:r>
            <a:r>
              <a:rPr lang="tr-TR" dirty="0"/>
              <a:t>:	2.50 ~ 3.90	Orta Seviye,</a:t>
            </a:r>
          </a:p>
          <a:p>
            <a:r>
              <a:rPr lang="tr-TR" dirty="0"/>
              <a:t>Risk </a:t>
            </a:r>
            <a:r>
              <a:rPr lang="tr-TR" dirty="0" err="1"/>
              <a:t>Score</a:t>
            </a:r>
            <a:r>
              <a:rPr lang="tr-TR" dirty="0"/>
              <a:t>:	1.00 ~ 2.40	Minimum Seviye</a:t>
            </a:r>
          </a:p>
          <a:p>
            <a:r>
              <a:rPr lang="tr-TR" dirty="0"/>
              <a:t>Şeklinde adlandırılmaktadır.</a:t>
            </a:r>
          </a:p>
        </p:txBody>
      </p:sp>
      <p:sp>
        <p:nvSpPr>
          <p:cNvPr id="4" name="Slayt Numarası Yer Tutucusu 3"/>
          <p:cNvSpPr>
            <a:spLocks noGrp="1"/>
          </p:cNvSpPr>
          <p:nvPr>
            <p:ph type="sldNum" sz="quarter" idx="5"/>
          </p:nvPr>
        </p:nvSpPr>
        <p:spPr/>
        <p:txBody>
          <a:bodyPr/>
          <a:lstStyle/>
          <a:p>
            <a:fld id="{9F6C6BEE-B185-42E4-862F-C179E2CF2EB0}" type="slidenum">
              <a:rPr lang="tr-TR" smtClean="0"/>
              <a:t>19</a:t>
            </a:fld>
            <a:endParaRPr lang="tr-TR"/>
          </a:p>
        </p:txBody>
      </p:sp>
    </p:spTree>
    <p:extLst>
      <p:ext uri="{BB962C8B-B14F-4D97-AF65-F5344CB8AC3E}">
        <p14:creationId xmlns:p14="http://schemas.microsoft.com/office/powerpoint/2010/main" val="3169024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İÇİNDEKİLER</a:t>
            </a:r>
          </a:p>
        </p:txBody>
      </p:sp>
      <p:sp>
        <p:nvSpPr>
          <p:cNvPr id="4" name="Slayt Numarası Yer Tutucusu 3"/>
          <p:cNvSpPr>
            <a:spLocks noGrp="1"/>
          </p:cNvSpPr>
          <p:nvPr>
            <p:ph type="sldNum" sz="quarter" idx="5"/>
          </p:nvPr>
        </p:nvSpPr>
        <p:spPr/>
        <p:txBody>
          <a:bodyPr/>
          <a:lstStyle/>
          <a:p>
            <a:fld id="{9F6C6BEE-B185-42E4-862F-C179E2CF2EB0}" type="slidenum">
              <a:rPr lang="tr-TR" smtClean="0"/>
              <a:t>2</a:t>
            </a:fld>
            <a:endParaRPr lang="tr-TR"/>
          </a:p>
        </p:txBody>
      </p:sp>
    </p:spTree>
    <p:extLst>
      <p:ext uri="{BB962C8B-B14F-4D97-AF65-F5344CB8AC3E}">
        <p14:creationId xmlns:p14="http://schemas.microsoft.com/office/powerpoint/2010/main" val="15981457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200" dirty="0">
                <a:solidFill>
                  <a:prstClr val="black"/>
                </a:solidFill>
                <a:latin typeface="Times New Roman" panose="02020603050405020304" pitchFamily="18" charset="0"/>
                <a:cs typeface="Times New Roman" panose="02020603050405020304" pitchFamily="18" charset="0"/>
              </a:rPr>
              <a:t>Tehdit Matrisi (TM), Risk puanı belirlenen TTP’ler ile Siber Varlıklar ilişkilendirilerek tehditlere karşı duyarlılık analizi gerçekleştirilir.</a:t>
            </a:r>
          </a:p>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3 alanda(Harici, Dahili ve Güvenilir İçeriden) niceliksel olarak belirler ve siber varlığın toplam duyarlılık değeri belirlenmiş olur.</a:t>
            </a:r>
          </a:p>
        </p:txBody>
      </p:sp>
      <p:sp>
        <p:nvSpPr>
          <p:cNvPr id="4" name="Slayt Numarası Yer Tutucusu 3"/>
          <p:cNvSpPr>
            <a:spLocks noGrp="1"/>
          </p:cNvSpPr>
          <p:nvPr>
            <p:ph type="sldNum" sz="quarter" idx="5"/>
          </p:nvPr>
        </p:nvSpPr>
        <p:spPr/>
        <p:txBody>
          <a:bodyPr/>
          <a:lstStyle/>
          <a:p>
            <a:fld id="{9F6C6BEE-B185-42E4-862F-C179E2CF2EB0}" type="slidenum">
              <a:rPr lang="tr-TR" smtClean="0"/>
              <a:t>20</a:t>
            </a:fld>
            <a:endParaRPr lang="tr-TR"/>
          </a:p>
        </p:txBody>
      </p:sp>
    </p:spTree>
    <p:extLst>
      <p:ext uri="{BB962C8B-B14F-4D97-AF65-F5344CB8AC3E}">
        <p14:creationId xmlns:p14="http://schemas.microsoft.com/office/powerpoint/2010/main" val="26612447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200" dirty="0">
                <a:solidFill>
                  <a:prstClr val="black"/>
                </a:solidFill>
                <a:latin typeface="Times New Roman" panose="02020603050405020304" pitchFamily="18" charset="0"/>
                <a:cs typeface="Times New Roman" panose="02020603050405020304" pitchFamily="18" charset="0"/>
              </a:rPr>
              <a:t>(Taktikler Teknikler Prosedürler / Karşı Önlemler) Eşleme Tablosu</a:t>
            </a:r>
          </a:p>
          <a:p>
            <a:pPr marL="0" marR="0" lvl="0" indent="0" algn="l" defTabSz="914400" rtl="0" eaLnBrk="1" fontAlgn="auto" latinLnBrk="0" hangingPunct="1">
              <a:lnSpc>
                <a:spcPct val="100000"/>
              </a:lnSpc>
              <a:spcBef>
                <a:spcPts val="0"/>
              </a:spcBef>
              <a:spcAft>
                <a:spcPts val="0"/>
              </a:spcAft>
              <a:buClrTx/>
              <a:buSzTx/>
              <a:buFontTx/>
              <a:buNone/>
              <a:tabLst/>
              <a:defRPr/>
            </a:pPr>
            <a:r>
              <a:rPr lang="tr-TR" sz="1200" dirty="0">
                <a:solidFill>
                  <a:prstClr val="black"/>
                </a:solidFill>
                <a:latin typeface="Times New Roman" panose="02020603050405020304" pitchFamily="18" charset="0"/>
                <a:cs typeface="Times New Roman" panose="02020603050405020304" pitchFamily="18" charset="0"/>
              </a:rPr>
              <a:t>İlgili </a:t>
            </a:r>
            <a:r>
              <a:rPr lang="tr-TR" sz="1200" dirty="0" err="1">
                <a:solidFill>
                  <a:prstClr val="black"/>
                </a:solidFill>
                <a:latin typeface="Times New Roman" panose="02020603050405020304" pitchFamily="18" charset="0"/>
                <a:cs typeface="Times New Roman" panose="02020603050405020304" pitchFamily="18" charset="0"/>
              </a:rPr>
              <a:t>TTP’lere</a:t>
            </a:r>
            <a:r>
              <a:rPr lang="tr-TR" sz="1200" dirty="0">
                <a:solidFill>
                  <a:prstClr val="black"/>
                </a:solidFill>
                <a:latin typeface="Times New Roman" panose="02020603050405020304" pitchFamily="18" charset="0"/>
                <a:cs typeface="Times New Roman" panose="02020603050405020304" pitchFamily="18" charset="0"/>
              </a:rPr>
              <a:t> karşılık gelen </a:t>
            </a:r>
            <a:r>
              <a:rPr lang="tr-TR" sz="1200" dirty="0" err="1">
                <a:solidFill>
                  <a:prstClr val="black"/>
                </a:solidFill>
                <a:latin typeface="Times New Roman" panose="02020603050405020304" pitchFamily="18" charset="0"/>
                <a:cs typeface="Times New Roman" panose="02020603050405020304" pitchFamily="18" charset="0"/>
              </a:rPr>
              <a:t>CM’ler</a:t>
            </a:r>
            <a:r>
              <a:rPr lang="tr-TR" sz="1200" dirty="0">
                <a:solidFill>
                  <a:prstClr val="black"/>
                </a:solidFill>
                <a:latin typeface="Times New Roman" panose="02020603050405020304" pitchFamily="18" charset="0"/>
                <a:cs typeface="Times New Roman" panose="02020603050405020304" pitchFamily="18" charset="0"/>
              </a:rPr>
              <a:t> iki karakterli notasyon kullanarak karakterize edilir.</a:t>
            </a:r>
            <a:endParaRPr kumimoji="0" lang="tr-T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endParaRPr lang="tr-TR" dirty="0"/>
          </a:p>
          <a:p>
            <a:r>
              <a:rPr lang="tr-TR" dirty="0"/>
              <a:t># </a:t>
            </a:r>
            <a:r>
              <a:rPr lang="tr-TR" dirty="0" err="1"/>
              <a:t>Karakterlize</a:t>
            </a:r>
            <a:r>
              <a:rPr lang="tr-TR" dirty="0"/>
              <a:t>: Ayrıt edici nitelik.</a:t>
            </a:r>
          </a:p>
        </p:txBody>
      </p:sp>
      <p:sp>
        <p:nvSpPr>
          <p:cNvPr id="4" name="Slayt Numarası Yer Tutucusu 3"/>
          <p:cNvSpPr>
            <a:spLocks noGrp="1"/>
          </p:cNvSpPr>
          <p:nvPr>
            <p:ph type="sldNum" sz="quarter" idx="5"/>
          </p:nvPr>
        </p:nvSpPr>
        <p:spPr/>
        <p:txBody>
          <a:bodyPr/>
          <a:lstStyle/>
          <a:p>
            <a:fld id="{9F6C6BEE-B185-42E4-862F-C179E2CF2EB0}" type="slidenum">
              <a:rPr lang="tr-TR" smtClean="0"/>
              <a:t>21</a:t>
            </a:fld>
            <a:endParaRPr lang="tr-TR"/>
          </a:p>
        </p:txBody>
      </p:sp>
    </p:spTree>
    <p:extLst>
      <p:ext uri="{BB962C8B-B14F-4D97-AF65-F5344CB8AC3E}">
        <p14:creationId xmlns:p14="http://schemas.microsoft.com/office/powerpoint/2010/main" val="13279654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AKTİVİTE AZALTMA NOTASYONLARI</a:t>
            </a:r>
          </a:p>
          <a:p>
            <a:endParaRPr lang="tr-TR" dirty="0"/>
          </a:p>
          <a:p>
            <a:r>
              <a:rPr lang="tr-TR" dirty="0" err="1"/>
              <a:t>TTP’lere</a:t>
            </a:r>
            <a:r>
              <a:rPr lang="tr-TR" dirty="0"/>
              <a:t> karşılık verebilen </a:t>
            </a:r>
            <a:r>
              <a:rPr lang="tr-TR" dirty="0" err="1"/>
              <a:t>CM’lerin</a:t>
            </a:r>
            <a:r>
              <a:rPr lang="tr-TR" dirty="0"/>
              <a:t> notasyonları açıklayalım..</a:t>
            </a:r>
          </a:p>
          <a:p>
            <a:r>
              <a:rPr lang="tr-TR" dirty="0"/>
              <a:t>İki Karakterli Notasyon;</a:t>
            </a:r>
          </a:p>
          <a:p>
            <a:pPr marL="228600" indent="-228600">
              <a:buAutoNum type="arabicPeriod"/>
            </a:pPr>
            <a:r>
              <a:rPr lang="tr-TR" dirty="0"/>
              <a:t>Etkinlik Seviyesi Notasyonu</a:t>
            </a:r>
          </a:p>
          <a:p>
            <a:pPr marL="228600" indent="-228600">
              <a:buAutoNum type="arabicPeriod"/>
            </a:pPr>
            <a:r>
              <a:rPr lang="tr-TR" dirty="0"/>
              <a:t>Azaltma/Düşürme Seviyesi Notasyonu</a:t>
            </a:r>
          </a:p>
          <a:p>
            <a:pPr marL="0" indent="0">
              <a:buNone/>
            </a:pPr>
            <a:r>
              <a:rPr lang="tr-TR" dirty="0"/>
              <a:t>Buna göre </a:t>
            </a:r>
            <a:r>
              <a:rPr lang="tr-TR" dirty="0" err="1"/>
              <a:t>TPP’lere</a:t>
            </a:r>
            <a:r>
              <a:rPr lang="tr-TR" dirty="0"/>
              <a:t> uygulanacak </a:t>
            </a:r>
            <a:r>
              <a:rPr lang="tr-TR" dirty="0" err="1"/>
              <a:t>CM’ler</a:t>
            </a:r>
            <a:r>
              <a:rPr lang="tr-TR" dirty="0"/>
              <a:t> (Karşı Önlemler) seviyeleri belirlenir.</a:t>
            </a:r>
          </a:p>
        </p:txBody>
      </p:sp>
      <p:sp>
        <p:nvSpPr>
          <p:cNvPr id="4" name="Slayt Numarası Yer Tutucusu 3"/>
          <p:cNvSpPr>
            <a:spLocks noGrp="1"/>
          </p:cNvSpPr>
          <p:nvPr>
            <p:ph type="sldNum" sz="quarter" idx="5"/>
          </p:nvPr>
        </p:nvSpPr>
        <p:spPr/>
        <p:txBody>
          <a:bodyPr/>
          <a:lstStyle/>
          <a:p>
            <a:fld id="{9F6C6BEE-B185-42E4-862F-C179E2CF2EB0}" type="slidenum">
              <a:rPr lang="tr-TR" smtClean="0"/>
              <a:t>22</a:t>
            </a:fld>
            <a:endParaRPr lang="tr-TR"/>
          </a:p>
        </p:txBody>
      </p:sp>
    </p:spTree>
    <p:extLst>
      <p:ext uri="{BB962C8B-B14F-4D97-AF65-F5344CB8AC3E}">
        <p14:creationId xmlns:p14="http://schemas.microsoft.com/office/powerpoint/2010/main" val="3841353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TAVSİYELER VE ÖNERİLER</a:t>
            </a:r>
          </a:p>
        </p:txBody>
      </p:sp>
      <p:sp>
        <p:nvSpPr>
          <p:cNvPr id="4" name="Slayt Numarası Yer Tutucusu 3"/>
          <p:cNvSpPr>
            <a:spLocks noGrp="1"/>
          </p:cNvSpPr>
          <p:nvPr>
            <p:ph type="sldNum" sz="quarter" idx="5"/>
          </p:nvPr>
        </p:nvSpPr>
        <p:spPr/>
        <p:txBody>
          <a:bodyPr/>
          <a:lstStyle/>
          <a:p>
            <a:fld id="{9F6C6BEE-B185-42E4-862F-C179E2CF2EB0}" type="slidenum">
              <a:rPr lang="tr-TR" smtClean="0"/>
              <a:t>23</a:t>
            </a:fld>
            <a:endParaRPr lang="tr-TR"/>
          </a:p>
        </p:txBody>
      </p:sp>
    </p:spTree>
    <p:extLst>
      <p:ext uri="{BB962C8B-B14F-4D97-AF65-F5344CB8AC3E}">
        <p14:creationId xmlns:p14="http://schemas.microsoft.com/office/powerpoint/2010/main" val="36646815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SORULAR?</a:t>
            </a:r>
          </a:p>
        </p:txBody>
      </p:sp>
      <p:sp>
        <p:nvSpPr>
          <p:cNvPr id="4" name="Slayt Numarası Yer Tutucusu 3"/>
          <p:cNvSpPr>
            <a:spLocks noGrp="1"/>
          </p:cNvSpPr>
          <p:nvPr>
            <p:ph type="sldNum" sz="quarter" idx="5"/>
          </p:nvPr>
        </p:nvSpPr>
        <p:spPr/>
        <p:txBody>
          <a:bodyPr/>
          <a:lstStyle/>
          <a:p>
            <a:fld id="{9F6C6BEE-B185-42E4-862F-C179E2CF2EB0}" type="slidenum">
              <a:rPr lang="tr-TR" smtClean="0"/>
              <a:t>24</a:t>
            </a:fld>
            <a:endParaRPr lang="tr-TR"/>
          </a:p>
        </p:txBody>
      </p:sp>
    </p:spTree>
    <p:extLst>
      <p:ext uri="{BB962C8B-B14F-4D97-AF65-F5344CB8AC3E}">
        <p14:creationId xmlns:p14="http://schemas.microsoft.com/office/powerpoint/2010/main" val="2758441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12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TEHLİKE ANALİZİ VE RİSK DEĞERLENDİRMESİ (HARA)</a:t>
            </a:r>
          </a:p>
          <a:p>
            <a:pPr marL="0" marR="0" lvl="0" indent="0" algn="just" defTabSz="914400" rtl="0" eaLnBrk="1" fontAlgn="auto" latinLnBrk="0" hangingPunct="1">
              <a:lnSpc>
                <a:spcPct val="100000"/>
              </a:lnSpc>
              <a:spcBef>
                <a:spcPts val="0"/>
              </a:spcBef>
              <a:spcAft>
                <a:spcPts val="0"/>
              </a:spcAft>
              <a:buClrTx/>
              <a:buSzTx/>
              <a:buFontTx/>
              <a:buNone/>
              <a:tabLst/>
              <a:defRPr/>
            </a:pPr>
            <a:r>
              <a:rPr lang="tr-TR" sz="1200" dirty="0">
                <a:solidFill>
                  <a:prstClr val="black"/>
                </a:solidFill>
                <a:latin typeface="Times New Roman" panose="02020603050405020304" pitchFamily="18" charset="0"/>
                <a:cs typeface="Times New Roman" panose="02020603050405020304" pitchFamily="18" charset="0"/>
              </a:rPr>
              <a:t>ISO-26262 Risk değerlendirme standardını uygulayan tehlike analizi ve risk değerlendirmesi, Sistem sürecinde Safety(Emniyet) ve Security(Güvenlik) yeterliliğine odaklanır ve denetler.</a:t>
            </a:r>
          </a:p>
        </p:txBody>
      </p:sp>
      <p:sp>
        <p:nvSpPr>
          <p:cNvPr id="4" name="Slayt Numarası Yer Tutucusu 3"/>
          <p:cNvSpPr>
            <a:spLocks noGrp="1"/>
          </p:cNvSpPr>
          <p:nvPr>
            <p:ph type="sldNum" sz="quarter" idx="5"/>
          </p:nvPr>
        </p:nvSpPr>
        <p:spPr/>
        <p:txBody>
          <a:bodyPr/>
          <a:lstStyle/>
          <a:p>
            <a:fld id="{9F6C6BEE-B185-42E4-862F-C179E2CF2EB0}" type="slidenum">
              <a:rPr lang="tr-TR" smtClean="0"/>
              <a:t>3</a:t>
            </a:fld>
            <a:endParaRPr lang="tr-TR"/>
          </a:p>
        </p:txBody>
      </p:sp>
    </p:spTree>
    <p:extLst>
      <p:ext uri="{BB962C8B-B14F-4D97-AF65-F5344CB8AC3E}">
        <p14:creationId xmlns:p14="http://schemas.microsoft.com/office/powerpoint/2010/main" val="3709154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algn="just">
              <a:defRPr/>
            </a:pPr>
            <a:r>
              <a:rPr kumimoji="0" lang="tr-TR" sz="12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TEHDİT DEĞERLENDİRME VE RİSK ANALİZİ (TARA)</a:t>
            </a:r>
          </a:p>
          <a:p>
            <a:pPr algn="just">
              <a:defRPr/>
            </a:pPr>
            <a:r>
              <a:rPr lang="tr-TR" sz="1200" dirty="0">
                <a:solidFill>
                  <a:prstClr val="black"/>
                </a:solidFill>
                <a:latin typeface="Times New Roman" panose="02020603050405020304" pitchFamily="18" charset="0"/>
                <a:cs typeface="Times New Roman" panose="02020603050405020304" pitchFamily="18" charset="0"/>
              </a:rPr>
              <a:t>ISO-21434 Risk değerlendirme standardını temel alır. S</a:t>
            </a:r>
            <a:r>
              <a:rPr kumimoji="0" lang="tr-T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istem sürecinde kritik öneme sahip siber varlıkları analiz ederek siber tehditleri tespit etme, değerlendirme ve güvenlik açıklarına karşı seçilecek tedbirlerin belirlenmesini sağlayan bir mühendislik metodolojisidir.</a:t>
            </a:r>
          </a:p>
        </p:txBody>
      </p:sp>
      <p:sp>
        <p:nvSpPr>
          <p:cNvPr id="4" name="Slayt Numarası Yer Tutucusu 3"/>
          <p:cNvSpPr>
            <a:spLocks noGrp="1"/>
          </p:cNvSpPr>
          <p:nvPr>
            <p:ph type="sldNum" sz="quarter" idx="5"/>
          </p:nvPr>
        </p:nvSpPr>
        <p:spPr/>
        <p:txBody>
          <a:bodyPr/>
          <a:lstStyle/>
          <a:p>
            <a:fld id="{9F6C6BEE-B185-42E4-862F-C179E2CF2EB0}" type="slidenum">
              <a:rPr lang="tr-TR" smtClean="0"/>
              <a:t>4</a:t>
            </a:fld>
            <a:endParaRPr lang="tr-TR"/>
          </a:p>
        </p:txBody>
      </p:sp>
    </p:spTree>
    <p:extLst>
      <p:ext uri="{BB962C8B-B14F-4D97-AF65-F5344CB8AC3E}">
        <p14:creationId xmlns:p14="http://schemas.microsoft.com/office/powerpoint/2010/main" val="2044595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TEKNİK TERİMLER</a:t>
            </a:r>
          </a:p>
        </p:txBody>
      </p:sp>
      <p:sp>
        <p:nvSpPr>
          <p:cNvPr id="4" name="Slayt Numarası Yer Tutucusu 3"/>
          <p:cNvSpPr>
            <a:spLocks noGrp="1"/>
          </p:cNvSpPr>
          <p:nvPr>
            <p:ph type="sldNum" sz="quarter" idx="5"/>
          </p:nvPr>
        </p:nvSpPr>
        <p:spPr/>
        <p:txBody>
          <a:bodyPr/>
          <a:lstStyle/>
          <a:p>
            <a:fld id="{9F6C6BEE-B185-42E4-862F-C179E2CF2EB0}" type="slidenum">
              <a:rPr lang="tr-TR" smtClean="0"/>
              <a:t>5</a:t>
            </a:fld>
            <a:endParaRPr lang="tr-TR"/>
          </a:p>
        </p:txBody>
      </p:sp>
    </p:spTree>
    <p:extLst>
      <p:ext uri="{BB962C8B-B14F-4D97-AF65-F5344CB8AC3E}">
        <p14:creationId xmlns:p14="http://schemas.microsoft.com/office/powerpoint/2010/main" val="9230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CIA – CIA ÜÇLÜSÜ</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TARA</a:t>
            </a:r>
            <a:r>
              <a:rPr lang="tr-TR" sz="1200" dirty="0">
                <a:solidFill>
                  <a:prstClr val="black"/>
                </a:solidFill>
                <a:latin typeface="Times New Roman" panose="02020603050405020304" pitchFamily="18" charset="0"/>
                <a:cs typeface="Times New Roman" panose="02020603050405020304" pitchFamily="18" charset="0"/>
              </a:rPr>
              <a:t>, güvenlik analizlerinde temelinde CIA Üçlüsü ilkesini ele alır;</a:t>
            </a:r>
          </a:p>
          <a:p>
            <a:pPr marL="0" marR="0" indent="0" algn="just" rtl="0" eaLnBrk="1" fontAlgn="auto" latinLnBrk="0" hangingPunct="1">
              <a:spcBef>
                <a:spcPts val="0"/>
              </a:spcBef>
              <a:spcAft>
                <a:spcPts val="0"/>
              </a:spcAft>
            </a:pPr>
            <a:r>
              <a:rPr lang="tr-TR" sz="1800" b="0" i="0" u="none" strike="noStrike" kern="1200" dirty="0">
                <a:solidFill>
                  <a:srgbClr val="000000"/>
                </a:solidFill>
                <a:effectLst>
                  <a:outerShdw blurRad="38100" dist="38100" dir="2700000" algn="tl" rotWithShape="0">
                    <a:srgbClr val="000000">
                      <a:alpha val="43000"/>
                    </a:srgbClr>
                  </a:outerShdw>
                </a:effectLst>
                <a:latin typeface="Times New Roman" panose="02020603050405020304" pitchFamily="18" charset="0"/>
                <a:cs typeface="Times New Roman" panose="02020603050405020304" pitchFamily="18" charset="0"/>
              </a:rPr>
              <a:t>CONFİDENTIALITY:	Gizlilik</a:t>
            </a:r>
            <a:endParaRPr lang="tr-TR" sz="1800" b="0" i="0" u="none" strike="noStrike" dirty="0">
              <a:effectLst/>
              <a:latin typeface="Arial" panose="020B0604020202020204" pitchFamily="34" charset="0"/>
            </a:endParaRPr>
          </a:p>
          <a:p>
            <a:pPr marL="0" marR="0" indent="0" algn="just" rtl="0" eaLnBrk="1" fontAlgn="auto" latinLnBrk="0" hangingPunct="1">
              <a:spcBef>
                <a:spcPts val="0"/>
              </a:spcBef>
              <a:spcAft>
                <a:spcPts val="0"/>
              </a:spcAft>
            </a:pPr>
            <a:r>
              <a:rPr lang="tr-TR" sz="1800" b="0" i="0" u="none" strike="noStrike" kern="1200" spc="0" baseline="0" dirty="0">
                <a:ln>
                  <a:noFill/>
                </a:ln>
                <a:solidFill>
                  <a:srgbClr val="000000"/>
                </a:solidFill>
                <a:effectLst>
                  <a:outerShdw blurRad="38100" dist="38100" dir="2700000" algn="tl" rotWithShape="0">
                    <a:srgbClr val="000000">
                      <a:alpha val="43000"/>
                    </a:srgbClr>
                  </a:outerShdw>
                </a:effectLst>
                <a:latin typeface="Times New Roman" panose="02020603050405020304" pitchFamily="18" charset="0"/>
                <a:cs typeface="Times New Roman" panose="02020603050405020304" pitchFamily="18" charset="0"/>
              </a:rPr>
              <a:t>INTEGRITY:		Bütünlük</a:t>
            </a:r>
            <a:endParaRPr lang="tr-TR" sz="1800" b="0" i="0" u="none" strike="noStrike" dirty="0">
              <a:effectLst/>
              <a:latin typeface="Arial" panose="020B0604020202020204" pitchFamily="34" charset="0"/>
            </a:endParaRPr>
          </a:p>
          <a:p>
            <a:pPr marL="0" marR="0" indent="0" algn="just" rtl="0" eaLnBrk="1" fontAlgn="auto" latinLnBrk="0" hangingPunct="1">
              <a:spcBef>
                <a:spcPts val="0"/>
              </a:spcBef>
              <a:spcAft>
                <a:spcPts val="0"/>
              </a:spcAft>
            </a:pPr>
            <a:r>
              <a:rPr lang="tr-TR" sz="1800" b="0" i="0" u="none" strike="noStrike" kern="1200" spc="0" baseline="0" dirty="0">
                <a:ln>
                  <a:noFill/>
                </a:ln>
                <a:solidFill>
                  <a:srgbClr val="000000"/>
                </a:solidFill>
                <a:effectLst>
                  <a:outerShdw blurRad="38100" dist="38100" dir="2700000" algn="tl" rotWithShape="0">
                    <a:srgbClr val="000000">
                      <a:alpha val="43000"/>
                    </a:srgbClr>
                  </a:outerShdw>
                </a:effectLst>
                <a:latin typeface="Times New Roman" panose="02020603050405020304" pitchFamily="18" charset="0"/>
                <a:cs typeface="Times New Roman" panose="02020603050405020304" pitchFamily="18" charset="0"/>
              </a:rPr>
              <a:t>AVAILABILITY:		Erişebilirlik</a:t>
            </a:r>
          </a:p>
        </p:txBody>
      </p:sp>
      <p:sp>
        <p:nvSpPr>
          <p:cNvPr id="4" name="Slayt Numarası Yer Tutucusu 3"/>
          <p:cNvSpPr>
            <a:spLocks noGrp="1"/>
          </p:cNvSpPr>
          <p:nvPr>
            <p:ph type="sldNum" sz="quarter" idx="5"/>
          </p:nvPr>
        </p:nvSpPr>
        <p:spPr/>
        <p:txBody>
          <a:bodyPr/>
          <a:lstStyle/>
          <a:p>
            <a:fld id="{9F6C6BEE-B185-42E4-862F-C179E2CF2EB0}" type="slidenum">
              <a:rPr lang="tr-TR" smtClean="0"/>
              <a:t>6</a:t>
            </a:fld>
            <a:endParaRPr lang="tr-TR"/>
          </a:p>
        </p:txBody>
      </p:sp>
    </p:spTree>
    <p:extLst>
      <p:ext uri="{BB962C8B-B14F-4D97-AF65-F5344CB8AC3E}">
        <p14:creationId xmlns:p14="http://schemas.microsoft.com/office/powerpoint/2010/main" val="6971416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tr-TR" sz="1200" dirty="0">
                <a:solidFill>
                  <a:prstClr val="black"/>
                </a:solidFill>
                <a:latin typeface="Times New Roman" panose="02020603050405020304" pitchFamily="18" charset="0"/>
                <a:cs typeface="Times New Roman" panose="02020603050405020304" pitchFamily="18" charset="0"/>
              </a:rPr>
              <a:t>KİŞİSEL OLARAK TANIMLANABİLİR BİLGİLER </a:t>
            </a:r>
            <a:r>
              <a:rPr lang="tr-TR" sz="1200"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(PII)</a:t>
            </a:r>
          </a:p>
          <a:p>
            <a:pPr marL="0" marR="0" lvl="0" indent="0" algn="just" defTabSz="914400" rtl="0" eaLnBrk="1" fontAlgn="auto" latinLnBrk="0" hangingPunct="1">
              <a:lnSpc>
                <a:spcPct val="100000"/>
              </a:lnSpc>
              <a:spcBef>
                <a:spcPts val="0"/>
              </a:spcBef>
              <a:spcAft>
                <a:spcPts val="0"/>
              </a:spcAft>
              <a:buClrTx/>
              <a:buSzTx/>
              <a:buFontTx/>
              <a:buNone/>
              <a:tabLst/>
              <a:defRPr/>
            </a:pPr>
            <a:r>
              <a:rPr lang="tr-TR" sz="1200" dirty="0">
                <a:solidFill>
                  <a:prstClr val="black"/>
                </a:solidFill>
                <a:latin typeface="Times New Roman" panose="02020603050405020304" pitchFamily="18" charset="0"/>
                <a:cs typeface="Times New Roman" panose="02020603050405020304" pitchFamily="18" charset="0"/>
              </a:rPr>
              <a:t>Tek başına ya da diğer ilgili verileri ile birlikte kullanıldığında, bir kişiyi tanımlayan bilgilerdir.</a:t>
            </a:r>
          </a:p>
        </p:txBody>
      </p:sp>
      <p:sp>
        <p:nvSpPr>
          <p:cNvPr id="4" name="Slayt Numarası Yer Tutucusu 3"/>
          <p:cNvSpPr>
            <a:spLocks noGrp="1"/>
          </p:cNvSpPr>
          <p:nvPr>
            <p:ph type="sldNum" sz="quarter" idx="5"/>
          </p:nvPr>
        </p:nvSpPr>
        <p:spPr/>
        <p:txBody>
          <a:bodyPr/>
          <a:lstStyle/>
          <a:p>
            <a:fld id="{9F6C6BEE-B185-42E4-862F-C179E2CF2EB0}" type="slidenum">
              <a:rPr lang="tr-TR" smtClean="0"/>
              <a:t>7</a:t>
            </a:fld>
            <a:endParaRPr lang="tr-TR"/>
          </a:p>
        </p:txBody>
      </p:sp>
    </p:spTree>
    <p:extLst>
      <p:ext uri="{BB962C8B-B14F-4D97-AF65-F5344CB8AC3E}">
        <p14:creationId xmlns:p14="http://schemas.microsoft.com/office/powerpoint/2010/main" val="3349059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tr-TR" sz="1200" dirty="0">
                <a:solidFill>
                  <a:prstClr val="black"/>
                </a:solidFill>
                <a:latin typeface="Times New Roman" panose="02020603050405020304" pitchFamily="18" charset="0"/>
                <a:cs typeface="Times New Roman" panose="02020603050405020304" pitchFamily="18" charset="0"/>
              </a:rPr>
              <a:t>SİBER GÜVENLİK YÖNETİM SİSTEMİ </a:t>
            </a:r>
            <a:r>
              <a:rPr lang="tr-TR" sz="1200"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(CSMS)</a:t>
            </a:r>
          </a:p>
          <a:p>
            <a:pPr marL="0" marR="0" lvl="0" indent="0" algn="just" defTabSz="914400" rtl="0" eaLnBrk="1" fontAlgn="auto" latinLnBrk="0" hangingPunct="1">
              <a:lnSpc>
                <a:spcPct val="100000"/>
              </a:lnSpc>
              <a:spcBef>
                <a:spcPts val="0"/>
              </a:spcBef>
              <a:spcAft>
                <a:spcPts val="0"/>
              </a:spcAft>
              <a:buClrTx/>
              <a:buSzTx/>
              <a:buFontTx/>
              <a:buNone/>
              <a:tabLst/>
              <a:defRPr/>
            </a:pPr>
            <a:r>
              <a:rPr lang="tr-TR" sz="1400" dirty="0">
                <a:solidFill>
                  <a:prstClr val="black"/>
                </a:solidFill>
                <a:latin typeface="Times New Roman" panose="02020603050405020304" pitchFamily="18" charset="0"/>
                <a:cs typeface="Times New Roman" panose="02020603050405020304" pitchFamily="18" charset="0"/>
              </a:rPr>
              <a:t>A</a:t>
            </a:r>
            <a:r>
              <a:rPr lang="tr-TR" sz="1200" dirty="0">
                <a:solidFill>
                  <a:prstClr val="black"/>
                </a:solidFill>
                <a:latin typeface="Times New Roman" panose="02020603050405020304" pitchFamily="18" charset="0"/>
                <a:cs typeface="Times New Roman" panose="02020603050405020304" pitchFamily="18" charset="0"/>
              </a:rPr>
              <a:t>raçlara yönelik siber riskleri tanımlama ve koruma üzere işletme süreçleri, sorumlulukları ve yönetişimi denetleyen sistematik ve risk tabanlı yaklaşımdır.</a:t>
            </a:r>
          </a:p>
          <a:p>
            <a:endParaRPr lang="tr-TR" dirty="0"/>
          </a:p>
          <a:p>
            <a:pPr marL="0" marR="0" lvl="0" indent="0" algn="just" defTabSz="914400" rtl="0" eaLnBrk="1" fontAlgn="auto" latinLnBrk="0" hangingPunct="1">
              <a:lnSpc>
                <a:spcPct val="100000"/>
              </a:lnSpc>
              <a:spcBef>
                <a:spcPts val="0"/>
              </a:spcBef>
              <a:spcAft>
                <a:spcPts val="0"/>
              </a:spcAft>
              <a:buClrTx/>
              <a:buSzTx/>
              <a:buFontTx/>
              <a:buNone/>
              <a:tabLst/>
              <a:defRPr/>
            </a:pPr>
            <a:r>
              <a:rPr lang="tr-TR" sz="1200" dirty="0">
                <a:solidFill>
                  <a:prstClr val="black"/>
                </a:solidFill>
                <a:latin typeface="Times New Roman" panose="02020603050405020304" pitchFamily="18" charset="0"/>
                <a:cs typeface="Times New Roman" panose="02020603050405020304" pitchFamily="18" charset="0"/>
              </a:rPr>
              <a:t>YAZILIM GELİŞTİRME YAŞAM DÖNGÜSÜ </a:t>
            </a:r>
            <a:r>
              <a:rPr lang="tr-TR" sz="1200"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(SDLC)</a:t>
            </a:r>
          </a:p>
          <a:p>
            <a:pPr marL="0" marR="0" lvl="0" indent="0" algn="just" defTabSz="914400" rtl="0" eaLnBrk="1" fontAlgn="auto" latinLnBrk="0" hangingPunct="1">
              <a:lnSpc>
                <a:spcPct val="100000"/>
              </a:lnSpc>
              <a:spcBef>
                <a:spcPts val="0"/>
              </a:spcBef>
              <a:spcAft>
                <a:spcPts val="0"/>
              </a:spcAft>
              <a:buClrTx/>
              <a:buSzTx/>
              <a:buFontTx/>
              <a:buNone/>
              <a:tabLst/>
              <a:defRPr/>
            </a:pPr>
            <a:r>
              <a:rPr lang="tr-TR" sz="1200" dirty="0">
                <a:solidFill>
                  <a:prstClr val="black"/>
                </a:solidFill>
                <a:latin typeface="Times New Roman" panose="02020603050405020304" pitchFamily="18" charset="0"/>
                <a:cs typeface="Times New Roman" panose="02020603050405020304" pitchFamily="18" charset="0"/>
              </a:rPr>
              <a:t>Hem üretim hem de müşteri tarafında kullanım sürecinde devam eden yazılım geliştirme süreçlerinin tümünü tanımlar.</a:t>
            </a:r>
          </a:p>
        </p:txBody>
      </p:sp>
      <p:sp>
        <p:nvSpPr>
          <p:cNvPr id="4" name="Slayt Numarası Yer Tutucusu 3"/>
          <p:cNvSpPr>
            <a:spLocks noGrp="1"/>
          </p:cNvSpPr>
          <p:nvPr>
            <p:ph type="sldNum" sz="quarter" idx="5"/>
          </p:nvPr>
        </p:nvSpPr>
        <p:spPr/>
        <p:txBody>
          <a:bodyPr/>
          <a:lstStyle/>
          <a:p>
            <a:fld id="{9F6C6BEE-B185-42E4-862F-C179E2CF2EB0}" type="slidenum">
              <a:rPr lang="tr-TR" smtClean="0"/>
              <a:t>8</a:t>
            </a:fld>
            <a:endParaRPr lang="tr-TR"/>
          </a:p>
        </p:txBody>
      </p:sp>
    </p:spTree>
    <p:extLst>
      <p:ext uri="{BB962C8B-B14F-4D97-AF65-F5344CB8AC3E}">
        <p14:creationId xmlns:p14="http://schemas.microsoft.com/office/powerpoint/2010/main" val="35560571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tr-TR" sz="1200" dirty="0">
                <a:solidFill>
                  <a:prstClr val="black"/>
                </a:solidFill>
                <a:latin typeface="Times New Roman" panose="02020603050405020304" pitchFamily="18" charset="0"/>
                <a:cs typeface="Times New Roman" panose="02020603050405020304" pitchFamily="18" charset="0"/>
              </a:rPr>
              <a:t>ASKERDEN ARINDIRILMIŞ ALAN </a:t>
            </a:r>
            <a:r>
              <a:rPr lang="tr-TR" sz="1200"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(DMZ)</a:t>
            </a:r>
          </a:p>
          <a:p>
            <a:pPr marL="0" marR="0" lvl="0" indent="0" algn="just" defTabSz="914400" rtl="0" eaLnBrk="1" fontAlgn="auto" latinLnBrk="0" hangingPunct="1">
              <a:lnSpc>
                <a:spcPct val="100000"/>
              </a:lnSpc>
              <a:spcBef>
                <a:spcPts val="0"/>
              </a:spcBef>
              <a:spcAft>
                <a:spcPts val="0"/>
              </a:spcAft>
              <a:buClrTx/>
              <a:buSzTx/>
              <a:buFontTx/>
              <a:buNone/>
              <a:tabLst/>
              <a:defRPr/>
            </a:pPr>
            <a:r>
              <a:rPr lang="tr-TR" sz="1200" dirty="0">
                <a:solidFill>
                  <a:prstClr val="black"/>
                </a:solidFill>
                <a:latin typeface="Times New Roman" panose="02020603050405020304" pitchFamily="18" charset="0"/>
                <a:cs typeface="Times New Roman" panose="02020603050405020304" pitchFamily="18" charset="0"/>
              </a:rPr>
              <a:t>Askerden ya da Silahtan Arındırılmış Alan, şirketin yerel ağ alanı (LAN) tarafında kurulan mantıksal ya da fiziksel olarak sadece dış-dünya ile iletişimde bulunacak olan cihaz/aygıtları iç ağdan ayıran ayrı bir ağda konumlandırır.</a:t>
            </a:r>
          </a:p>
        </p:txBody>
      </p:sp>
      <p:sp>
        <p:nvSpPr>
          <p:cNvPr id="4" name="Slayt Numarası Yer Tutucusu 3"/>
          <p:cNvSpPr>
            <a:spLocks noGrp="1"/>
          </p:cNvSpPr>
          <p:nvPr>
            <p:ph type="sldNum" sz="quarter" idx="5"/>
          </p:nvPr>
        </p:nvSpPr>
        <p:spPr/>
        <p:txBody>
          <a:bodyPr/>
          <a:lstStyle/>
          <a:p>
            <a:fld id="{9F6C6BEE-B185-42E4-862F-C179E2CF2EB0}" type="slidenum">
              <a:rPr lang="tr-TR" smtClean="0"/>
              <a:t>9</a:t>
            </a:fld>
            <a:endParaRPr lang="tr-TR"/>
          </a:p>
        </p:txBody>
      </p:sp>
    </p:spTree>
    <p:extLst>
      <p:ext uri="{BB962C8B-B14F-4D97-AF65-F5344CB8AC3E}">
        <p14:creationId xmlns:p14="http://schemas.microsoft.com/office/powerpoint/2010/main" val="4051839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CF859C-0F81-2694-8D34-234536427FF0}"/>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D7AC53CD-720F-2C0A-BDB7-6A1240863F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BD30833F-8607-42F5-37C9-8ECB446F1880}"/>
              </a:ext>
            </a:extLst>
          </p:cNvPr>
          <p:cNvSpPr>
            <a:spLocks noGrp="1"/>
          </p:cNvSpPr>
          <p:nvPr>
            <p:ph type="dt" sz="half" idx="10"/>
          </p:nvPr>
        </p:nvSpPr>
        <p:spPr/>
        <p:txBody>
          <a:bodyPr/>
          <a:lstStyle/>
          <a:p>
            <a:fld id="{2EC99E5E-2A51-43E9-B7E4-C6E14CFB7390}" type="datetimeFigureOut">
              <a:rPr lang="tr-TR" smtClean="0"/>
              <a:t>16.03.2023</a:t>
            </a:fld>
            <a:endParaRPr lang="tr-TR"/>
          </a:p>
        </p:txBody>
      </p:sp>
      <p:sp>
        <p:nvSpPr>
          <p:cNvPr id="5" name="Alt Bilgi Yer Tutucusu 4">
            <a:extLst>
              <a:ext uri="{FF2B5EF4-FFF2-40B4-BE49-F238E27FC236}">
                <a16:creationId xmlns:a16="http://schemas.microsoft.com/office/drawing/2014/main" id="{D08D6195-8719-56BF-F8A0-25C0E2B46F34}"/>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8C69D718-112E-D4A6-18F0-D357A81C01CD}"/>
              </a:ext>
            </a:extLst>
          </p:cNvPr>
          <p:cNvSpPr>
            <a:spLocks noGrp="1"/>
          </p:cNvSpPr>
          <p:nvPr>
            <p:ph type="sldNum" sz="quarter" idx="12"/>
          </p:nvPr>
        </p:nvSpPr>
        <p:spPr/>
        <p:txBody>
          <a:bodyPr/>
          <a:lstStyle/>
          <a:p>
            <a:fld id="{C17FD5C3-B006-426D-ADF5-57D8FC3364BE}" type="slidenum">
              <a:rPr lang="tr-TR" smtClean="0"/>
              <a:t>‹#›</a:t>
            </a:fld>
            <a:endParaRPr lang="tr-TR"/>
          </a:p>
        </p:txBody>
      </p:sp>
    </p:spTree>
    <p:extLst>
      <p:ext uri="{BB962C8B-B14F-4D97-AF65-F5344CB8AC3E}">
        <p14:creationId xmlns:p14="http://schemas.microsoft.com/office/powerpoint/2010/main" val="1636498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ECA4A3F-1402-F128-09AB-416C28134E59}"/>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34A08680-90D3-E597-2FF1-DCA9776A72F7}"/>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819098BA-234C-A292-B002-062B6121802A}"/>
              </a:ext>
            </a:extLst>
          </p:cNvPr>
          <p:cNvSpPr>
            <a:spLocks noGrp="1"/>
          </p:cNvSpPr>
          <p:nvPr>
            <p:ph type="dt" sz="half" idx="10"/>
          </p:nvPr>
        </p:nvSpPr>
        <p:spPr/>
        <p:txBody>
          <a:bodyPr/>
          <a:lstStyle/>
          <a:p>
            <a:fld id="{2EC99E5E-2A51-43E9-B7E4-C6E14CFB7390}" type="datetimeFigureOut">
              <a:rPr lang="tr-TR" smtClean="0"/>
              <a:t>16.03.2023</a:t>
            </a:fld>
            <a:endParaRPr lang="tr-TR"/>
          </a:p>
        </p:txBody>
      </p:sp>
      <p:sp>
        <p:nvSpPr>
          <p:cNvPr id="5" name="Alt Bilgi Yer Tutucusu 4">
            <a:extLst>
              <a:ext uri="{FF2B5EF4-FFF2-40B4-BE49-F238E27FC236}">
                <a16:creationId xmlns:a16="http://schemas.microsoft.com/office/drawing/2014/main" id="{3ED411CB-FF4D-E3A3-821E-19AC68E0291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3FD1E6A5-4C40-9DF3-FCE3-3359C2283C1C}"/>
              </a:ext>
            </a:extLst>
          </p:cNvPr>
          <p:cNvSpPr>
            <a:spLocks noGrp="1"/>
          </p:cNvSpPr>
          <p:nvPr>
            <p:ph type="sldNum" sz="quarter" idx="12"/>
          </p:nvPr>
        </p:nvSpPr>
        <p:spPr/>
        <p:txBody>
          <a:bodyPr/>
          <a:lstStyle/>
          <a:p>
            <a:fld id="{C17FD5C3-B006-426D-ADF5-57D8FC3364BE}" type="slidenum">
              <a:rPr lang="tr-TR" smtClean="0"/>
              <a:t>‹#›</a:t>
            </a:fld>
            <a:endParaRPr lang="tr-TR"/>
          </a:p>
        </p:txBody>
      </p:sp>
    </p:spTree>
    <p:extLst>
      <p:ext uri="{BB962C8B-B14F-4D97-AF65-F5344CB8AC3E}">
        <p14:creationId xmlns:p14="http://schemas.microsoft.com/office/powerpoint/2010/main" val="1571454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00FC9FAF-B1A4-0FE4-7B43-BC75A569DDFD}"/>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3DD05E69-9E35-2E01-EFE4-0BE2F6B03C69}"/>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DF27F260-D393-9B1F-7654-EF3FF00EE9DC}"/>
              </a:ext>
            </a:extLst>
          </p:cNvPr>
          <p:cNvSpPr>
            <a:spLocks noGrp="1"/>
          </p:cNvSpPr>
          <p:nvPr>
            <p:ph type="dt" sz="half" idx="10"/>
          </p:nvPr>
        </p:nvSpPr>
        <p:spPr/>
        <p:txBody>
          <a:bodyPr/>
          <a:lstStyle/>
          <a:p>
            <a:fld id="{2EC99E5E-2A51-43E9-B7E4-C6E14CFB7390}" type="datetimeFigureOut">
              <a:rPr lang="tr-TR" smtClean="0"/>
              <a:t>16.03.2023</a:t>
            </a:fld>
            <a:endParaRPr lang="tr-TR"/>
          </a:p>
        </p:txBody>
      </p:sp>
      <p:sp>
        <p:nvSpPr>
          <p:cNvPr id="5" name="Alt Bilgi Yer Tutucusu 4">
            <a:extLst>
              <a:ext uri="{FF2B5EF4-FFF2-40B4-BE49-F238E27FC236}">
                <a16:creationId xmlns:a16="http://schemas.microsoft.com/office/drawing/2014/main" id="{8288F845-54E7-8802-8CD6-AE7812A55CE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6060DBC9-F941-7C7F-35B4-7DE5C7063020}"/>
              </a:ext>
            </a:extLst>
          </p:cNvPr>
          <p:cNvSpPr>
            <a:spLocks noGrp="1"/>
          </p:cNvSpPr>
          <p:nvPr>
            <p:ph type="sldNum" sz="quarter" idx="12"/>
          </p:nvPr>
        </p:nvSpPr>
        <p:spPr/>
        <p:txBody>
          <a:bodyPr/>
          <a:lstStyle/>
          <a:p>
            <a:fld id="{C17FD5C3-B006-426D-ADF5-57D8FC3364BE}" type="slidenum">
              <a:rPr lang="tr-TR" smtClean="0"/>
              <a:t>‹#›</a:t>
            </a:fld>
            <a:endParaRPr lang="tr-TR"/>
          </a:p>
        </p:txBody>
      </p:sp>
    </p:spTree>
    <p:extLst>
      <p:ext uri="{BB962C8B-B14F-4D97-AF65-F5344CB8AC3E}">
        <p14:creationId xmlns:p14="http://schemas.microsoft.com/office/powerpoint/2010/main" val="3070050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A02094D-2D69-38B7-77C3-7E2FCD38F345}"/>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B43FE0BA-46EE-03F0-983C-2DDCE3774D77}"/>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CAA25915-DF48-0E01-3A23-92E3CD5C6780}"/>
              </a:ext>
            </a:extLst>
          </p:cNvPr>
          <p:cNvSpPr>
            <a:spLocks noGrp="1"/>
          </p:cNvSpPr>
          <p:nvPr>
            <p:ph type="dt" sz="half" idx="10"/>
          </p:nvPr>
        </p:nvSpPr>
        <p:spPr/>
        <p:txBody>
          <a:bodyPr/>
          <a:lstStyle/>
          <a:p>
            <a:fld id="{2EC99E5E-2A51-43E9-B7E4-C6E14CFB7390}" type="datetimeFigureOut">
              <a:rPr lang="tr-TR" smtClean="0"/>
              <a:t>16.03.2023</a:t>
            </a:fld>
            <a:endParaRPr lang="tr-TR"/>
          </a:p>
        </p:txBody>
      </p:sp>
      <p:sp>
        <p:nvSpPr>
          <p:cNvPr id="5" name="Alt Bilgi Yer Tutucusu 4">
            <a:extLst>
              <a:ext uri="{FF2B5EF4-FFF2-40B4-BE49-F238E27FC236}">
                <a16:creationId xmlns:a16="http://schemas.microsoft.com/office/drawing/2014/main" id="{93A64D18-619C-29CE-851D-E222C193EB1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C64B877B-25D5-B8C3-C752-1C4ABC81FBF5}"/>
              </a:ext>
            </a:extLst>
          </p:cNvPr>
          <p:cNvSpPr>
            <a:spLocks noGrp="1"/>
          </p:cNvSpPr>
          <p:nvPr>
            <p:ph type="sldNum" sz="quarter" idx="12"/>
          </p:nvPr>
        </p:nvSpPr>
        <p:spPr/>
        <p:txBody>
          <a:bodyPr/>
          <a:lstStyle/>
          <a:p>
            <a:fld id="{C17FD5C3-B006-426D-ADF5-57D8FC3364BE}" type="slidenum">
              <a:rPr lang="tr-TR" smtClean="0"/>
              <a:t>‹#›</a:t>
            </a:fld>
            <a:endParaRPr lang="tr-TR"/>
          </a:p>
        </p:txBody>
      </p:sp>
    </p:spTree>
    <p:extLst>
      <p:ext uri="{BB962C8B-B14F-4D97-AF65-F5344CB8AC3E}">
        <p14:creationId xmlns:p14="http://schemas.microsoft.com/office/powerpoint/2010/main" val="750611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7BDA05B-608E-4FF5-42DE-0BF3BD195ECC}"/>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4F66BE36-839F-985C-18E0-1123711899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EC9DBADD-3191-3095-4987-42A8063B4811}"/>
              </a:ext>
            </a:extLst>
          </p:cNvPr>
          <p:cNvSpPr>
            <a:spLocks noGrp="1"/>
          </p:cNvSpPr>
          <p:nvPr>
            <p:ph type="dt" sz="half" idx="10"/>
          </p:nvPr>
        </p:nvSpPr>
        <p:spPr/>
        <p:txBody>
          <a:bodyPr/>
          <a:lstStyle/>
          <a:p>
            <a:fld id="{2EC99E5E-2A51-43E9-B7E4-C6E14CFB7390}" type="datetimeFigureOut">
              <a:rPr lang="tr-TR" smtClean="0"/>
              <a:t>16.03.2023</a:t>
            </a:fld>
            <a:endParaRPr lang="tr-TR"/>
          </a:p>
        </p:txBody>
      </p:sp>
      <p:sp>
        <p:nvSpPr>
          <p:cNvPr id="5" name="Alt Bilgi Yer Tutucusu 4">
            <a:extLst>
              <a:ext uri="{FF2B5EF4-FFF2-40B4-BE49-F238E27FC236}">
                <a16:creationId xmlns:a16="http://schemas.microsoft.com/office/drawing/2014/main" id="{9FAC2133-1939-AD0F-65B3-51CA373178C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E4FC6F4-1C81-3D0A-D370-B29F6F5F2519}"/>
              </a:ext>
            </a:extLst>
          </p:cNvPr>
          <p:cNvSpPr>
            <a:spLocks noGrp="1"/>
          </p:cNvSpPr>
          <p:nvPr>
            <p:ph type="sldNum" sz="quarter" idx="12"/>
          </p:nvPr>
        </p:nvSpPr>
        <p:spPr/>
        <p:txBody>
          <a:bodyPr/>
          <a:lstStyle/>
          <a:p>
            <a:fld id="{C17FD5C3-B006-426D-ADF5-57D8FC3364BE}" type="slidenum">
              <a:rPr lang="tr-TR" smtClean="0"/>
              <a:t>‹#›</a:t>
            </a:fld>
            <a:endParaRPr lang="tr-TR"/>
          </a:p>
        </p:txBody>
      </p:sp>
    </p:spTree>
    <p:extLst>
      <p:ext uri="{BB962C8B-B14F-4D97-AF65-F5344CB8AC3E}">
        <p14:creationId xmlns:p14="http://schemas.microsoft.com/office/powerpoint/2010/main" val="1024306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1DD9B0A-4828-DF8B-BCE0-0C30DC68178B}"/>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8F0B234A-63A4-0BEE-8C9C-4C2870DE41BA}"/>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AA545E8D-E521-1784-65EB-3355D2D4D550}"/>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A1E92CDE-D7B8-3287-3887-1B1F4F825896}"/>
              </a:ext>
            </a:extLst>
          </p:cNvPr>
          <p:cNvSpPr>
            <a:spLocks noGrp="1"/>
          </p:cNvSpPr>
          <p:nvPr>
            <p:ph type="dt" sz="half" idx="10"/>
          </p:nvPr>
        </p:nvSpPr>
        <p:spPr/>
        <p:txBody>
          <a:bodyPr/>
          <a:lstStyle/>
          <a:p>
            <a:fld id="{2EC99E5E-2A51-43E9-B7E4-C6E14CFB7390}" type="datetimeFigureOut">
              <a:rPr lang="tr-TR" smtClean="0"/>
              <a:t>16.03.2023</a:t>
            </a:fld>
            <a:endParaRPr lang="tr-TR"/>
          </a:p>
        </p:txBody>
      </p:sp>
      <p:sp>
        <p:nvSpPr>
          <p:cNvPr id="6" name="Alt Bilgi Yer Tutucusu 5">
            <a:extLst>
              <a:ext uri="{FF2B5EF4-FFF2-40B4-BE49-F238E27FC236}">
                <a16:creationId xmlns:a16="http://schemas.microsoft.com/office/drawing/2014/main" id="{FE281FB0-0C8E-67BB-6ABC-C5A960FC20FB}"/>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F1A65E2A-D82C-32B3-D627-2E4803D3F170}"/>
              </a:ext>
            </a:extLst>
          </p:cNvPr>
          <p:cNvSpPr>
            <a:spLocks noGrp="1"/>
          </p:cNvSpPr>
          <p:nvPr>
            <p:ph type="sldNum" sz="quarter" idx="12"/>
          </p:nvPr>
        </p:nvSpPr>
        <p:spPr/>
        <p:txBody>
          <a:bodyPr/>
          <a:lstStyle/>
          <a:p>
            <a:fld id="{C17FD5C3-B006-426D-ADF5-57D8FC3364BE}" type="slidenum">
              <a:rPr lang="tr-TR" smtClean="0"/>
              <a:t>‹#›</a:t>
            </a:fld>
            <a:endParaRPr lang="tr-TR"/>
          </a:p>
        </p:txBody>
      </p:sp>
    </p:spTree>
    <p:extLst>
      <p:ext uri="{BB962C8B-B14F-4D97-AF65-F5344CB8AC3E}">
        <p14:creationId xmlns:p14="http://schemas.microsoft.com/office/powerpoint/2010/main" val="92786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519EAAE-1B63-47DC-D8AF-F737B2423E7E}"/>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D0218E40-CCF6-A354-7B35-1CC8A60130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D99EBD69-C590-4E36-6A13-1C6EE5A7E3FE}"/>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7708B202-59B2-8EF2-105C-C6BE960537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A34C6AF5-F513-D80A-BAF3-5611E63C027E}"/>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0C0582B7-CE08-C445-17CF-4885431E1310}"/>
              </a:ext>
            </a:extLst>
          </p:cNvPr>
          <p:cNvSpPr>
            <a:spLocks noGrp="1"/>
          </p:cNvSpPr>
          <p:nvPr>
            <p:ph type="dt" sz="half" idx="10"/>
          </p:nvPr>
        </p:nvSpPr>
        <p:spPr/>
        <p:txBody>
          <a:bodyPr/>
          <a:lstStyle/>
          <a:p>
            <a:fld id="{2EC99E5E-2A51-43E9-B7E4-C6E14CFB7390}" type="datetimeFigureOut">
              <a:rPr lang="tr-TR" smtClean="0"/>
              <a:t>16.03.2023</a:t>
            </a:fld>
            <a:endParaRPr lang="tr-TR"/>
          </a:p>
        </p:txBody>
      </p:sp>
      <p:sp>
        <p:nvSpPr>
          <p:cNvPr id="8" name="Alt Bilgi Yer Tutucusu 7">
            <a:extLst>
              <a:ext uri="{FF2B5EF4-FFF2-40B4-BE49-F238E27FC236}">
                <a16:creationId xmlns:a16="http://schemas.microsoft.com/office/drawing/2014/main" id="{870F7AE4-1D6D-8225-D6D2-E372C42038EF}"/>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F999CB12-5026-F84F-6449-2B9BB1D053D6}"/>
              </a:ext>
            </a:extLst>
          </p:cNvPr>
          <p:cNvSpPr>
            <a:spLocks noGrp="1"/>
          </p:cNvSpPr>
          <p:nvPr>
            <p:ph type="sldNum" sz="quarter" idx="12"/>
          </p:nvPr>
        </p:nvSpPr>
        <p:spPr/>
        <p:txBody>
          <a:bodyPr/>
          <a:lstStyle/>
          <a:p>
            <a:fld id="{C17FD5C3-B006-426D-ADF5-57D8FC3364BE}" type="slidenum">
              <a:rPr lang="tr-TR" smtClean="0"/>
              <a:t>‹#›</a:t>
            </a:fld>
            <a:endParaRPr lang="tr-TR"/>
          </a:p>
        </p:txBody>
      </p:sp>
    </p:spTree>
    <p:extLst>
      <p:ext uri="{BB962C8B-B14F-4D97-AF65-F5344CB8AC3E}">
        <p14:creationId xmlns:p14="http://schemas.microsoft.com/office/powerpoint/2010/main" val="2811368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7EB3DD3-BF46-8B1E-522E-37F58937C8D1}"/>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1A543BDF-3DE7-1F6A-AF32-537D179F04A1}"/>
              </a:ext>
            </a:extLst>
          </p:cNvPr>
          <p:cNvSpPr>
            <a:spLocks noGrp="1"/>
          </p:cNvSpPr>
          <p:nvPr>
            <p:ph type="dt" sz="half" idx="10"/>
          </p:nvPr>
        </p:nvSpPr>
        <p:spPr/>
        <p:txBody>
          <a:bodyPr/>
          <a:lstStyle/>
          <a:p>
            <a:fld id="{2EC99E5E-2A51-43E9-B7E4-C6E14CFB7390}" type="datetimeFigureOut">
              <a:rPr lang="tr-TR" smtClean="0"/>
              <a:t>16.03.2023</a:t>
            </a:fld>
            <a:endParaRPr lang="tr-TR"/>
          </a:p>
        </p:txBody>
      </p:sp>
      <p:sp>
        <p:nvSpPr>
          <p:cNvPr id="4" name="Alt Bilgi Yer Tutucusu 3">
            <a:extLst>
              <a:ext uri="{FF2B5EF4-FFF2-40B4-BE49-F238E27FC236}">
                <a16:creationId xmlns:a16="http://schemas.microsoft.com/office/drawing/2014/main" id="{8F8ACE75-91ED-BCFB-8E23-992E1164A559}"/>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34165873-5348-6549-3BDC-D432669E9A88}"/>
              </a:ext>
            </a:extLst>
          </p:cNvPr>
          <p:cNvSpPr>
            <a:spLocks noGrp="1"/>
          </p:cNvSpPr>
          <p:nvPr>
            <p:ph type="sldNum" sz="quarter" idx="12"/>
          </p:nvPr>
        </p:nvSpPr>
        <p:spPr/>
        <p:txBody>
          <a:bodyPr/>
          <a:lstStyle/>
          <a:p>
            <a:fld id="{C17FD5C3-B006-426D-ADF5-57D8FC3364BE}" type="slidenum">
              <a:rPr lang="tr-TR" smtClean="0"/>
              <a:t>‹#›</a:t>
            </a:fld>
            <a:endParaRPr lang="tr-TR"/>
          </a:p>
        </p:txBody>
      </p:sp>
    </p:spTree>
    <p:extLst>
      <p:ext uri="{BB962C8B-B14F-4D97-AF65-F5344CB8AC3E}">
        <p14:creationId xmlns:p14="http://schemas.microsoft.com/office/powerpoint/2010/main" val="1824670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1F7DA3CE-1D3E-E1E4-0BD0-1A321C20F9DD}"/>
              </a:ext>
            </a:extLst>
          </p:cNvPr>
          <p:cNvSpPr>
            <a:spLocks noGrp="1"/>
          </p:cNvSpPr>
          <p:nvPr>
            <p:ph type="dt" sz="half" idx="10"/>
          </p:nvPr>
        </p:nvSpPr>
        <p:spPr/>
        <p:txBody>
          <a:bodyPr/>
          <a:lstStyle/>
          <a:p>
            <a:fld id="{2EC99E5E-2A51-43E9-B7E4-C6E14CFB7390}" type="datetimeFigureOut">
              <a:rPr lang="tr-TR" smtClean="0"/>
              <a:t>16.03.2023</a:t>
            </a:fld>
            <a:endParaRPr lang="tr-TR"/>
          </a:p>
        </p:txBody>
      </p:sp>
      <p:sp>
        <p:nvSpPr>
          <p:cNvPr id="3" name="Alt Bilgi Yer Tutucusu 2">
            <a:extLst>
              <a:ext uri="{FF2B5EF4-FFF2-40B4-BE49-F238E27FC236}">
                <a16:creationId xmlns:a16="http://schemas.microsoft.com/office/drawing/2014/main" id="{AB82F59A-AAD9-420F-92EE-924AE99E828D}"/>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3DB3AD41-D63A-0C38-B7CA-2EF8D00A9A14}"/>
              </a:ext>
            </a:extLst>
          </p:cNvPr>
          <p:cNvSpPr>
            <a:spLocks noGrp="1"/>
          </p:cNvSpPr>
          <p:nvPr>
            <p:ph type="sldNum" sz="quarter" idx="12"/>
          </p:nvPr>
        </p:nvSpPr>
        <p:spPr/>
        <p:txBody>
          <a:bodyPr/>
          <a:lstStyle/>
          <a:p>
            <a:fld id="{C17FD5C3-B006-426D-ADF5-57D8FC3364BE}" type="slidenum">
              <a:rPr lang="tr-TR" smtClean="0"/>
              <a:t>‹#›</a:t>
            </a:fld>
            <a:endParaRPr lang="tr-TR"/>
          </a:p>
        </p:txBody>
      </p:sp>
    </p:spTree>
    <p:extLst>
      <p:ext uri="{BB962C8B-B14F-4D97-AF65-F5344CB8AC3E}">
        <p14:creationId xmlns:p14="http://schemas.microsoft.com/office/powerpoint/2010/main" val="46121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EE7E6EE-ABA0-2EE6-9489-E60ECE218183}"/>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F8007557-0DEF-D80F-BAD2-89DD5C0E98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8DC3B079-D82A-A860-625E-472B9AA5F1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683B5985-5140-CFB7-A1A9-C487CBCFAE04}"/>
              </a:ext>
            </a:extLst>
          </p:cNvPr>
          <p:cNvSpPr>
            <a:spLocks noGrp="1"/>
          </p:cNvSpPr>
          <p:nvPr>
            <p:ph type="dt" sz="half" idx="10"/>
          </p:nvPr>
        </p:nvSpPr>
        <p:spPr/>
        <p:txBody>
          <a:bodyPr/>
          <a:lstStyle/>
          <a:p>
            <a:fld id="{2EC99E5E-2A51-43E9-B7E4-C6E14CFB7390}" type="datetimeFigureOut">
              <a:rPr lang="tr-TR" smtClean="0"/>
              <a:t>16.03.2023</a:t>
            </a:fld>
            <a:endParaRPr lang="tr-TR"/>
          </a:p>
        </p:txBody>
      </p:sp>
      <p:sp>
        <p:nvSpPr>
          <p:cNvPr id="6" name="Alt Bilgi Yer Tutucusu 5">
            <a:extLst>
              <a:ext uri="{FF2B5EF4-FFF2-40B4-BE49-F238E27FC236}">
                <a16:creationId xmlns:a16="http://schemas.microsoft.com/office/drawing/2014/main" id="{6B710FCD-84C8-5821-0B8C-B05495E769B4}"/>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0336E15C-46A4-02EC-0FAE-0E47934332F1}"/>
              </a:ext>
            </a:extLst>
          </p:cNvPr>
          <p:cNvSpPr>
            <a:spLocks noGrp="1"/>
          </p:cNvSpPr>
          <p:nvPr>
            <p:ph type="sldNum" sz="quarter" idx="12"/>
          </p:nvPr>
        </p:nvSpPr>
        <p:spPr/>
        <p:txBody>
          <a:bodyPr/>
          <a:lstStyle/>
          <a:p>
            <a:fld id="{C17FD5C3-B006-426D-ADF5-57D8FC3364BE}" type="slidenum">
              <a:rPr lang="tr-TR" smtClean="0"/>
              <a:t>‹#›</a:t>
            </a:fld>
            <a:endParaRPr lang="tr-TR"/>
          </a:p>
        </p:txBody>
      </p:sp>
    </p:spTree>
    <p:extLst>
      <p:ext uri="{BB962C8B-B14F-4D97-AF65-F5344CB8AC3E}">
        <p14:creationId xmlns:p14="http://schemas.microsoft.com/office/powerpoint/2010/main" val="3914309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6D9E94C-D428-2ADD-E817-56FEC914FB5F}"/>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62174BA6-BEDF-2D19-BDAC-9B281440B7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A4530B0D-AD1C-8FA9-C77E-359D44CE6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82DD1C41-AA94-68D3-464D-1AB014B7D641}"/>
              </a:ext>
            </a:extLst>
          </p:cNvPr>
          <p:cNvSpPr>
            <a:spLocks noGrp="1"/>
          </p:cNvSpPr>
          <p:nvPr>
            <p:ph type="dt" sz="half" idx="10"/>
          </p:nvPr>
        </p:nvSpPr>
        <p:spPr/>
        <p:txBody>
          <a:bodyPr/>
          <a:lstStyle/>
          <a:p>
            <a:fld id="{2EC99E5E-2A51-43E9-B7E4-C6E14CFB7390}" type="datetimeFigureOut">
              <a:rPr lang="tr-TR" smtClean="0"/>
              <a:t>16.03.2023</a:t>
            </a:fld>
            <a:endParaRPr lang="tr-TR"/>
          </a:p>
        </p:txBody>
      </p:sp>
      <p:sp>
        <p:nvSpPr>
          <p:cNvPr id="6" name="Alt Bilgi Yer Tutucusu 5">
            <a:extLst>
              <a:ext uri="{FF2B5EF4-FFF2-40B4-BE49-F238E27FC236}">
                <a16:creationId xmlns:a16="http://schemas.microsoft.com/office/drawing/2014/main" id="{06BF43CC-2DA8-7EF8-1FA5-321863305F2F}"/>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5D5F84F3-35A7-450C-01C3-955177F88969}"/>
              </a:ext>
            </a:extLst>
          </p:cNvPr>
          <p:cNvSpPr>
            <a:spLocks noGrp="1"/>
          </p:cNvSpPr>
          <p:nvPr>
            <p:ph type="sldNum" sz="quarter" idx="12"/>
          </p:nvPr>
        </p:nvSpPr>
        <p:spPr/>
        <p:txBody>
          <a:bodyPr/>
          <a:lstStyle/>
          <a:p>
            <a:fld id="{C17FD5C3-B006-426D-ADF5-57D8FC3364BE}" type="slidenum">
              <a:rPr lang="tr-TR" smtClean="0"/>
              <a:t>‹#›</a:t>
            </a:fld>
            <a:endParaRPr lang="tr-TR"/>
          </a:p>
        </p:txBody>
      </p:sp>
    </p:spTree>
    <p:extLst>
      <p:ext uri="{BB962C8B-B14F-4D97-AF65-F5344CB8AC3E}">
        <p14:creationId xmlns:p14="http://schemas.microsoft.com/office/powerpoint/2010/main" val="634494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A84FCC30-AD3C-37F4-4A16-E66D00EE59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07EA0EA1-7F39-EADD-C3B4-D0367663A5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EE8B608-AEDC-DE81-AFFE-0CD8FA2D49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C99E5E-2A51-43E9-B7E4-C6E14CFB7390}" type="datetimeFigureOut">
              <a:rPr lang="tr-TR" smtClean="0"/>
              <a:t>16.03.2023</a:t>
            </a:fld>
            <a:endParaRPr lang="tr-TR"/>
          </a:p>
        </p:txBody>
      </p:sp>
      <p:sp>
        <p:nvSpPr>
          <p:cNvPr id="5" name="Alt Bilgi Yer Tutucusu 4">
            <a:extLst>
              <a:ext uri="{FF2B5EF4-FFF2-40B4-BE49-F238E27FC236}">
                <a16:creationId xmlns:a16="http://schemas.microsoft.com/office/drawing/2014/main" id="{ABB39400-A291-D3D5-351C-51D86C5B75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FC3DFFFE-1147-AAA1-2BA6-7C512A41A9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7FD5C3-B006-426D-ADF5-57D8FC3364BE}" type="slidenum">
              <a:rPr lang="tr-TR" smtClean="0"/>
              <a:t>‹#›</a:t>
            </a:fld>
            <a:endParaRPr lang="tr-TR"/>
          </a:p>
        </p:txBody>
      </p:sp>
    </p:spTree>
    <p:extLst>
      <p:ext uri="{BB962C8B-B14F-4D97-AF65-F5344CB8AC3E}">
        <p14:creationId xmlns:p14="http://schemas.microsoft.com/office/powerpoint/2010/main" val="1945709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s://creativecommons.org/licenses/by/3.0/" TargetMode="External"/><Relationship Id="rId4" Type="http://schemas.openxmlformats.org/officeDocument/2006/relationships/hyperlink" Target="https://www.academyofurbanism.org.uk/events/the-glasgow-conference-on-city-living/"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3.jpe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5.png"/><Relationship Id="rId4" Type="http://schemas.microsoft.com/office/2017/06/relationships/model3d" Target="../media/model3d1.glb"/></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s://creativecommons.org/licenses/by-sa/3.0/" TargetMode="External"/><Relationship Id="rId4" Type="http://schemas.openxmlformats.org/officeDocument/2006/relationships/hyperlink" Target="https://devopedia.org/information-security-principles"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 name="Rectangle 120">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3" name="Rectangle 122">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5" name="Rectangle 124">
            <a:extLst>
              <a:ext uri="{FF2B5EF4-FFF2-40B4-BE49-F238E27FC236}">
                <a16:creationId xmlns:a16="http://schemas.microsoft.com/office/drawing/2014/main" id="{541CEA24-8518-4C08-A11E-B7E64FB31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FD92E32B-C58C-B850-AE87-D6ECDB5BAC55}"/>
              </a:ext>
            </a:extLst>
          </p:cNvPr>
          <p:cNvSpPr>
            <a:spLocks noGrp="1"/>
          </p:cNvSpPr>
          <p:nvPr>
            <p:ph type="title"/>
          </p:nvPr>
        </p:nvSpPr>
        <p:spPr>
          <a:xfrm>
            <a:off x="4918515" y="1416581"/>
            <a:ext cx="6092786" cy="2127287"/>
          </a:xfrm>
        </p:spPr>
        <p:txBody>
          <a:bodyPr vert="horz" lIns="91440" tIns="45720" rIns="91440" bIns="45720" rtlCol="0" anchor="b">
            <a:normAutofit/>
          </a:bodyPr>
          <a:lstStyle/>
          <a:p>
            <a:r>
              <a:rPr lang="en-US" sz="4800" kern="1200">
                <a:solidFill>
                  <a:schemeClr val="tx1"/>
                </a:solidFill>
                <a:latin typeface="+mj-lt"/>
                <a:ea typeface="+mj-ea"/>
                <a:cs typeface="+mj-cs"/>
              </a:rPr>
              <a:t>THREAT ASSESSMENT</a:t>
            </a:r>
            <a:br>
              <a:rPr lang="en-US" sz="4800" kern="1200">
                <a:solidFill>
                  <a:schemeClr val="tx1"/>
                </a:solidFill>
                <a:latin typeface="+mj-lt"/>
                <a:ea typeface="+mj-ea"/>
                <a:cs typeface="+mj-cs"/>
              </a:rPr>
            </a:br>
            <a:r>
              <a:rPr lang="en-US" sz="4800" kern="1200">
                <a:solidFill>
                  <a:schemeClr val="tx1"/>
                </a:solidFill>
                <a:latin typeface="+mj-lt"/>
                <a:ea typeface="+mj-ea"/>
                <a:cs typeface="+mj-cs"/>
              </a:rPr>
              <a:t>RISK ANALYSIS</a:t>
            </a:r>
          </a:p>
        </p:txBody>
      </p:sp>
      <p:sp>
        <p:nvSpPr>
          <p:cNvPr id="3" name="Metin Yer Tutucusu 2">
            <a:extLst>
              <a:ext uri="{FF2B5EF4-FFF2-40B4-BE49-F238E27FC236}">
                <a16:creationId xmlns:a16="http://schemas.microsoft.com/office/drawing/2014/main" id="{AA9C7D62-E857-F625-8ED6-785F8ABB5078}"/>
              </a:ext>
            </a:extLst>
          </p:cNvPr>
          <p:cNvSpPr>
            <a:spLocks noGrp="1"/>
          </p:cNvSpPr>
          <p:nvPr>
            <p:ph type="body" idx="1"/>
          </p:nvPr>
        </p:nvSpPr>
        <p:spPr>
          <a:xfrm>
            <a:off x="4918515" y="3764975"/>
            <a:ext cx="6092786" cy="2192683"/>
          </a:xfrm>
        </p:spPr>
        <p:txBody>
          <a:bodyPr vert="horz" lIns="91440" tIns="45720" rIns="91440" bIns="45720" rtlCol="0">
            <a:normAutofit/>
          </a:bodyPr>
          <a:lstStyle/>
          <a:p>
            <a:r>
              <a:rPr lang="en-US" kern="1200" dirty="0">
                <a:solidFill>
                  <a:schemeClr val="tx1"/>
                </a:solidFill>
                <a:latin typeface="+mn-lt"/>
                <a:ea typeface="+mn-ea"/>
                <a:cs typeface="+mn-cs"/>
              </a:rPr>
              <a:t>ISO</a:t>
            </a:r>
            <a:r>
              <a:rPr lang="tr-TR" kern="1200" dirty="0">
                <a:solidFill>
                  <a:schemeClr val="tx1"/>
                </a:solidFill>
                <a:latin typeface="+mn-lt"/>
                <a:ea typeface="+mn-ea"/>
                <a:cs typeface="+mn-cs"/>
              </a:rPr>
              <a:t>-</a:t>
            </a:r>
            <a:r>
              <a:rPr lang="en-US" kern="1200" dirty="0">
                <a:solidFill>
                  <a:schemeClr val="tx1"/>
                </a:solidFill>
                <a:latin typeface="+mn-lt"/>
                <a:ea typeface="+mn-ea"/>
                <a:cs typeface="+mn-cs"/>
              </a:rPr>
              <a:t>26262</a:t>
            </a:r>
          </a:p>
          <a:p>
            <a:r>
              <a:rPr lang="en-US" kern="1200" dirty="0">
                <a:solidFill>
                  <a:schemeClr val="tx1"/>
                </a:solidFill>
                <a:latin typeface="+mn-lt"/>
                <a:ea typeface="+mn-ea"/>
                <a:cs typeface="+mn-cs"/>
              </a:rPr>
              <a:t>ISO-21434</a:t>
            </a:r>
          </a:p>
          <a:p>
            <a:r>
              <a:rPr lang="en-US" kern="1200" dirty="0">
                <a:solidFill>
                  <a:schemeClr val="tx1"/>
                </a:solidFill>
                <a:latin typeface="+mn-lt"/>
                <a:ea typeface="+mn-ea"/>
                <a:cs typeface="+mn-cs"/>
              </a:rPr>
              <a:t>UNECE R155</a:t>
            </a:r>
          </a:p>
        </p:txBody>
      </p:sp>
      <p:cxnSp>
        <p:nvCxnSpPr>
          <p:cNvPr id="127" name="Straight Connector 126">
            <a:extLst>
              <a:ext uri="{FF2B5EF4-FFF2-40B4-BE49-F238E27FC236}">
                <a16:creationId xmlns:a16="http://schemas.microsoft.com/office/drawing/2014/main" id="{5D28AB17-F6FA-4C53-B3E3-D0A39D4A33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EFADC67-92A1-44FB-8691-D8CD71A21EF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8001"/>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31" name="Rectangle 130">
            <a:extLst>
              <a:ext uri="{FF2B5EF4-FFF2-40B4-BE49-F238E27FC236}">
                <a16:creationId xmlns:a16="http://schemas.microsoft.com/office/drawing/2014/main" id="{4AA74EAB-FD76-4F40-A962-CEADC3054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1425172"/>
            <a:ext cx="1469410" cy="4695345"/>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23" name="Graphic 6" descr="Belge">
            <a:extLst>
              <a:ext uri="{FF2B5EF4-FFF2-40B4-BE49-F238E27FC236}">
                <a16:creationId xmlns:a16="http://schemas.microsoft.com/office/drawing/2014/main" id="{4F0D1AC7-D9D9-00EF-E410-2B06856757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2899" y="2355650"/>
            <a:ext cx="3756276" cy="3756276"/>
          </a:xfrm>
          <a:prstGeom prst="rect">
            <a:avLst/>
          </a:prstGeom>
        </p:spPr>
      </p:pic>
    </p:spTree>
    <p:extLst>
      <p:ext uri="{BB962C8B-B14F-4D97-AF65-F5344CB8AC3E}">
        <p14:creationId xmlns:p14="http://schemas.microsoft.com/office/powerpoint/2010/main" val="972127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Metin kutusu 1">
            <a:extLst>
              <a:ext uri="{FF2B5EF4-FFF2-40B4-BE49-F238E27FC236}">
                <a16:creationId xmlns:a16="http://schemas.microsoft.com/office/drawing/2014/main" id="{5B491E45-94FF-2048-C395-F9EFF40230C4}"/>
              </a:ext>
            </a:extLst>
          </p:cNvPr>
          <p:cNvSpPr txBox="1"/>
          <p:nvPr/>
        </p:nvSpPr>
        <p:spPr>
          <a:xfrm>
            <a:off x="1098363" y="3824158"/>
            <a:ext cx="10044023" cy="156966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0" i="0"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UNITED NATIONS ECONOMIC COMMISSION EUROPE R155</a:t>
            </a:r>
            <a:endParaRPr kumimoji="0" lang="tr-TR" sz="2400" b="0" i="0"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Birleşmiş Milletler Avrupa Ekonomik Komisyonu (UNECE) R155, </a:t>
            </a:r>
            <a:r>
              <a:rPr lang="tr-TR" sz="2400" dirty="0">
                <a:solidFill>
                  <a:prstClr val="black"/>
                </a:solidFill>
                <a:latin typeface="Times New Roman" panose="02020603050405020304" pitchFamily="18" charset="0"/>
                <a:cs typeface="Times New Roman" panose="02020603050405020304" pitchFamily="18" charset="0"/>
              </a:rPr>
              <a:t>karayolu araçlarında </a:t>
            </a:r>
            <a:r>
              <a:rPr kumimoji="0" lang="tr-TR"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siber güvenlik gereksinimlerini ele alır</a:t>
            </a:r>
            <a:r>
              <a:rPr lang="tr-TR" sz="2400" dirty="0">
                <a:solidFill>
                  <a:prstClr val="black"/>
                </a:solidFill>
                <a:latin typeface="Times New Roman" panose="02020603050405020304" pitchFamily="18" charset="0"/>
                <a:cs typeface="Times New Roman" panose="02020603050405020304" pitchFamily="18" charset="0"/>
              </a:rPr>
              <a:t> ve ilgili s</a:t>
            </a:r>
            <a:r>
              <a:rPr kumimoji="0" lang="tr-TR" sz="24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iber</a:t>
            </a:r>
            <a:r>
              <a:rPr lang="tr-TR" sz="2400" dirty="0">
                <a:solidFill>
                  <a:prstClr val="black"/>
                </a:solidFill>
                <a:latin typeface="Times New Roman" panose="02020603050405020304" pitchFamily="18" charset="0"/>
                <a:cs typeface="Times New Roman" panose="02020603050405020304" pitchFamily="18" charset="0"/>
              </a:rPr>
              <a:t> g</a:t>
            </a:r>
            <a:r>
              <a:rPr kumimoji="0" lang="tr-TR" sz="24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üvenlik</a:t>
            </a:r>
            <a:r>
              <a:rPr kumimoji="0" lang="tr-TR"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gereksinimlerinin süreçlerini denetleyen bir yönetmenliktir.</a:t>
            </a:r>
          </a:p>
        </p:txBody>
      </p:sp>
      <p:grpSp>
        <p:nvGrpSpPr>
          <p:cNvPr id="11" name="Grup 10">
            <a:extLst>
              <a:ext uri="{FF2B5EF4-FFF2-40B4-BE49-F238E27FC236}">
                <a16:creationId xmlns:a16="http://schemas.microsoft.com/office/drawing/2014/main" id="{8206A0D8-0153-420E-8B87-E41A9464EE34}"/>
              </a:ext>
            </a:extLst>
          </p:cNvPr>
          <p:cNvGrpSpPr/>
          <p:nvPr/>
        </p:nvGrpSpPr>
        <p:grpSpPr>
          <a:xfrm>
            <a:off x="1122742" y="2062207"/>
            <a:ext cx="4152381" cy="1507022"/>
            <a:chOff x="4019809" y="2790905"/>
            <a:chExt cx="4152381" cy="1507022"/>
          </a:xfrm>
        </p:grpSpPr>
        <p:pic>
          <p:nvPicPr>
            <p:cNvPr id="5" name="Resim 4">
              <a:extLst>
                <a:ext uri="{FF2B5EF4-FFF2-40B4-BE49-F238E27FC236}">
                  <a16:creationId xmlns:a16="http://schemas.microsoft.com/office/drawing/2014/main" id="{98162F7A-A9FB-9E9B-9A40-30150F0526F3}"/>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019809" y="2790905"/>
              <a:ext cx="4152381" cy="1276190"/>
            </a:xfrm>
            <a:prstGeom prst="rect">
              <a:avLst/>
            </a:prstGeom>
          </p:spPr>
        </p:pic>
        <p:sp>
          <p:nvSpPr>
            <p:cNvPr id="6" name="Metin kutusu 5">
              <a:extLst>
                <a:ext uri="{FF2B5EF4-FFF2-40B4-BE49-F238E27FC236}">
                  <a16:creationId xmlns:a16="http://schemas.microsoft.com/office/drawing/2014/main" id="{3A0D27E0-9926-B81C-C878-05BC7B0F4DFC}"/>
                </a:ext>
              </a:extLst>
            </p:cNvPr>
            <p:cNvSpPr txBox="1"/>
            <p:nvPr/>
          </p:nvSpPr>
          <p:spPr>
            <a:xfrm>
              <a:off x="4019809" y="4067095"/>
              <a:ext cx="4152381" cy="230832"/>
            </a:xfrm>
            <a:prstGeom prst="rect">
              <a:avLst/>
            </a:prstGeom>
            <a:noFill/>
          </p:spPr>
          <p:txBody>
            <a:bodyPr wrap="square" rtlCol="0">
              <a:spAutoFit/>
            </a:bodyPr>
            <a:lstStyle/>
            <a:p>
              <a:r>
                <a:rPr lang="tr-TR" sz="900">
                  <a:hlinkClick r:id="rId4" tooltip="https://www.academyofurbanism.org.uk/events/the-glasgow-conference-on-city-living/"/>
                </a:rPr>
                <a:t>Bu Fotoğraf</a:t>
              </a:r>
              <a:r>
                <a:rPr lang="tr-TR" sz="900"/>
                <a:t>, Bilinmeyen Yazar, </a:t>
              </a:r>
              <a:r>
                <a:rPr lang="tr-TR" sz="900">
                  <a:hlinkClick r:id="rId5" tooltip="https://creativecommons.org/licenses/by/3.0/"/>
                </a:rPr>
                <a:t>CC BY</a:t>
              </a:r>
              <a:r>
                <a:rPr lang="tr-TR" sz="900"/>
                <a:t> altında lisanslanmıştır</a:t>
              </a:r>
            </a:p>
          </p:txBody>
        </p:sp>
      </p:grpSp>
      <p:sp>
        <p:nvSpPr>
          <p:cNvPr id="4" name="Metin kutusu 3">
            <a:extLst>
              <a:ext uri="{FF2B5EF4-FFF2-40B4-BE49-F238E27FC236}">
                <a16:creationId xmlns:a16="http://schemas.microsoft.com/office/drawing/2014/main" id="{F4B99E9F-6EF3-F965-3548-DBD43623E248}"/>
              </a:ext>
            </a:extLst>
          </p:cNvPr>
          <p:cNvSpPr txBox="1"/>
          <p:nvPr/>
        </p:nvSpPr>
        <p:spPr>
          <a:xfrm>
            <a:off x="1073987" y="349112"/>
            <a:ext cx="10092777" cy="877729"/>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lang="en-US" sz="3500" b="1" dirty="0">
                <a:solidFill>
                  <a:srgbClr val="FFFFFF"/>
                </a:solidFill>
                <a:effectLst>
                  <a:outerShdw blurRad="38100" dist="38100" dir="2700000" algn="tl">
                    <a:srgbClr val="000000">
                      <a:alpha val="43137"/>
                    </a:srgbClr>
                  </a:outerShdw>
                </a:effectLst>
                <a:latin typeface="Calibri Light" panose="020F0302020204030204"/>
              </a:rPr>
              <a:t>TAR</a:t>
            </a:r>
            <a:r>
              <a:rPr lang="tr-TR" sz="3500" b="1" dirty="0">
                <a:solidFill>
                  <a:srgbClr val="FFFFFF"/>
                </a:solidFill>
                <a:effectLst>
                  <a:outerShdw blurRad="38100" dist="38100" dir="2700000" algn="tl">
                    <a:srgbClr val="000000">
                      <a:alpha val="43137"/>
                    </a:srgbClr>
                  </a:outerShdw>
                </a:effectLst>
                <a:latin typeface="Calibri Light" panose="020F0302020204030204"/>
              </a:rPr>
              <a:t>A</a:t>
            </a:r>
            <a:r>
              <a:rPr lang="en-US" sz="3500" b="1" dirty="0">
                <a:solidFill>
                  <a:srgbClr val="FFFFFF"/>
                </a:solidFill>
                <a:effectLst>
                  <a:outerShdw blurRad="38100" dist="38100" dir="2700000" algn="tl">
                    <a:srgbClr val="000000">
                      <a:alpha val="43137"/>
                    </a:srgbClr>
                  </a:outerShdw>
                </a:effectLst>
                <a:latin typeface="Calibri Light" panose="020F0302020204030204"/>
              </a:rPr>
              <a:t> REGULATIONS CERTIFICATES AND PROCEDURES</a:t>
            </a:r>
            <a:endParaRPr kumimoji="0" lang="en-US" sz="35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Light" panose="020F0302020204030204"/>
              <a:ea typeface="+mn-ea"/>
              <a:cs typeface="+mn-cs"/>
            </a:endParaRPr>
          </a:p>
        </p:txBody>
      </p:sp>
      <p:pic>
        <p:nvPicPr>
          <p:cNvPr id="7" name="Resim 6">
            <a:extLst>
              <a:ext uri="{FF2B5EF4-FFF2-40B4-BE49-F238E27FC236}">
                <a16:creationId xmlns:a16="http://schemas.microsoft.com/office/drawing/2014/main" id="{00A72D84-0A0F-E388-DFDC-E2909D6E736A}"/>
              </a:ext>
            </a:extLst>
          </p:cNvPr>
          <p:cNvPicPr/>
          <p:nvPr/>
        </p:nvPicPr>
        <p:blipFill>
          <a:blip r:embed="rId6"/>
          <a:stretch>
            <a:fillRect/>
          </a:stretch>
        </p:blipFill>
        <p:spPr>
          <a:xfrm>
            <a:off x="-1" y="6293936"/>
            <a:ext cx="12192001" cy="571580"/>
          </a:xfrm>
          <a:prstGeom prst="rect">
            <a:avLst/>
          </a:prstGeom>
        </p:spPr>
      </p:pic>
    </p:spTree>
    <p:extLst>
      <p:ext uri="{BB962C8B-B14F-4D97-AF65-F5344CB8AC3E}">
        <p14:creationId xmlns:p14="http://schemas.microsoft.com/office/powerpoint/2010/main" val="1974940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Metin kutusu 7">
            <a:extLst>
              <a:ext uri="{FF2B5EF4-FFF2-40B4-BE49-F238E27FC236}">
                <a16:creationId xmlns:a16="http://schemas.microsoft.com/office/drawing/2014/main" id="{C985F412-880C-443B-D350-197E1BF256FB}"/>
              </a:ext>
            </a:extLst>
          </p:cNvPr>
          <p:cNvSpPr txBox="1"/>
          <p:nvPr/>
        </p:nvSpPr>
        <p:spPr>
          <a:xfrm>
            <a:off x="1073987" y="349112"/>
            <a:ext cx="10044023" cy="877729"/>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tr-TR" sz="37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Light" panose="020F0302020204030204"/>
                <a:ea typeface="+mn-ea"/>
                <a:cs typeface="+mn-cs"/>
              </a:rPr>
              <a:t>MITRE ATT&amp;CK - MISSION ASSURANCE ENGINEERING</a:t>
            </a:r>
            <a:endParaRPr kumimoji="0" lang="en-US" sz="37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Light" panose="020F0302020204030204"/>
              <a:ea typeface="+mn-ea"/>
              <a:cs typeface="+mn-cs"/>
            </a:endParaRPr>
          </a:p>
        </p:txBody>
      </p:sp>
      <p:sp>
        <p:nvSpPr>
          <p:cNvPr id="2" name="Metin kutusu 1">
            <a:extLst>
              <a:ext uri="{FF2B5EF4-FFF2-40B4-BE49-F238E27FC236}">
                <a16:creationId xmlns:a16="http://schemas.microsoft.com/office/drawing/2014/main" id="{5B491E45-94FF-2048-C395-F9EFF40230C4}"/>
              </a:ext>
            </a:extLst>
          </p:cNvPr>
          <p:cNvSpPr txBox="1"/>
          <p:nvPr/>
        </p:nvSpPr>
        <p:spPr>
          <a:xfrm>
            <a:off x="3581401" y="2293392"/>
            <a:ext cx="7975282" cy="156966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24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MITRE ATT&amp;CK</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Gerçek olay gözlemlerine dayalı düşman taktikleri ve teknikleri</a:t>
            </a:r>
            <a:r>
              <a:rPr lang="tr-TR" sz="2400" dirty="0">
                <a:solidFill>
                  <a:prstClr val="black"/>
                </a:solidFill>
                <a:latin typeface="Times New Roman" panose="02020603050405020304" pitchFamily="18" charset="0"/>
                <a:cs typeface="Times New Roman" panose="02020603050405020304" pitchFamily="18" charset="0"/>
              </a:rPr>
              <a:t> üzerinden</a:t>
            </a:r>
            <a:r>
              <a:rPr kumimoji="0" lang="tr-TR"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saldırıları sınıflandıran ve açıklama kılavuzu sunan bilgi tabanıdır.</a:t>
            </a:r>
          </a:p>
        </p:txBody>
      </p:sp>
      <p:pic>
        <p:nvPicPr>
          <p:cNvPr id="4098" name="Picture 2" descr="What is MITRE ATT&amp;CK? The Definitive Guide. - Verve Industrial">
            <a:extLst>
              <a:ext uri="{FF2B5EF4-FFF2-40B4-BE49-F238E27FC236}">
                <a16:creationId xmlns:a16="http://schemas.microsoft.com/office/drawing/2014/main" id="{DEA727CD-D2D9-7C71-2F5C-0FCD63C912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483" y="2269027"/>
            <a:ext cx="2607997" cy="1564798"/>
          </a:xfrm>
          <a:prstGeom prst="rect">
            <a:avLst/>
          </a:prstGeom>
          <a:noFill/>
          <a:extLst>
            <a:ext uri="{909E8E84-426E-40DD-AFC4-6F175D3DCCD1}">
              <a14:hiddenFill xmlns:a14="http://schemas.microsoft.com/office/drawing/2010/main">
                <a:solidFill>
                  <a:srgbClr val="FFFFFF"/>
                </a:solidFill>
              </a14:hiddenFill>
            </a:ext>
          </a:extLst>
        </p:spPr>
      </p:pic>
      <p:sp>
        <p:nvSpPr>
          <p:cNvPr id="5" name="Metin kutusu 4">
            <a:extLst>
              <a:ext uri="{FF2B5EF4-FFF2-40B4-BE49-F238E27FC236}">
                <a16:creationId xmlns:a16="http://schemas.microsoft.com/office/drawing/2014/main" id="{811134B8-6B57-0E69-7824-347C2A1B9214}"/>
              </a:ext>
            </a:extLst>
          </p:cNvPr>
          <p:cNvSpPr txBox="1"/>
          <p:nvPr/>
        </p:nvSpPr>
        <p:spPr>
          <a:xfrm>
            <a:off x="757483" y="4212657"/>
            <a:ext cx="10799200" cy="1200329"/>
          </a:xfrm>
          <a:prstGeom prst="rect">
            <a:avLst/>
          </a:prstGeom>
          <a:noFill/>
        </p:spPr>
        <p:txBody>
          <a:bodyPr wrap="square">
            <a:spAutoFit/>
          </a:bodyPr>
          <a:lstStyle/>
          <a:p>
            <a:pPr algn="just">
              <a:defRPr/>
            </a:pPr>
            <a:r>
              <a:rPr lang="tr-TR" sz="2400"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Görev Güvence Mühendisliği (MAE)</a:t>
            </a:r>
          </a:p>
          <a:p>
            <a:pPr algn="just">
              <a:defRPr/>
            </a:pPr>
            <a:r>
              <a:rPr lang="tr-TR" sz="2400" dirty="0">
                <a:solidFill>
                  <a:prstClr val="black"/>
                </a:solidFill>
                <a:latin typeface="Times New Roman" panose="02020603050405020304" pitchFamily="18" charset="0"/>
                <a:cs typeface="Times New Roman" panose="02020603050405020304" pitchFamily="18" charset="0"/>
              </a:rPr>
              <a:t>Görev başarısını tehdit eden tasarım, üretim, test ve saha desteği eksikliklerini analiz etme ve bu eksikleri azaltma üzerine yürütülen mühendislik sürecidir.</a:t>
            </a:r>
          </a:p>
        </p:txBody>
      </p:sp>
      <p:pic>
        <p:nvPicPr>
          <p:cNvPr id="4" name="Resim 3">
            <a:extLst>
              <a:ext uri="{FF2B5EF4-FFF2-40B4-BE49-F238E27FC236}">
                <a16:creationId xmlns:a16="http://schemas.microsoft.com/office/drawing/2014/main" id="{B228E089-E9C0-E66B-146B-580F550B0EBA}"/>
              </a:ext>
            </a:extLst>
          </p:cNvPr>
          <p:cNvPicPr/>
          <p:nvPr/>
        </p:nvPicPr>
        <p:blipFill>
          <a:blip r:embed="rId4"/>
          <a:stretch>
            <a:fillRect/>
          </a:stretch>
        </p:blipFill>
        <p:spPr>
          <a:xfrm>
            <a:off x="-1" y="6293936"/>
            <a:ext cx="12192001" cy="571580"/>
          </a:xfrm>
          <a:prstGeom prst="rect">
            <a:avLst/>
          </a:prstGeom>
        </p:spPr>
      </p:pic>
    </p:spTree>
    <p:extLst>
      <p:ext uri="{BB962C8B-B14F-4D97-AF65-F5344CB8AC3E}">
        <p14:creationId xmlns:p14="http://schemas.microsoft.com/office/powerpoint/2010/main" val="666560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Metin kutusu 7">
            <a:extLst>
              <a:ext uri="{FF2B5EF4-FFF2-40B4-BE49-F238E27FC236}">
                <a16:creationId xmlns:a16="http://schemas.microsoft.com/office/drawing/2014/main" id="{C985F412-880C-443B-D350-197E1BF256FB}"/>
              </a:ext>
            </a:extLst>
          </p:cNvPr>
          <p:cNvSpPr txBox="1"/>
          <p:nvPr/>
        </p:nvSpPr>
        <p:spPr>
          <a:xfrm>
            <a:off x="1073987" y="349112"/>
            <a:ext cx="10044023" cy="877729"/>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tr-TR" sz="48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Light" panose="020F0302020204030204"/>
                <a:ea typeface="+mn-ea"/>
                <a:cs typeface="+mn-cs"/>
              </a:rPr>
              <a:t>APT, TTP &amp; CM</a:t>
            </a:r>
            <a:endParaRPr kumimoji="0" lang="en-US" sz="48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Light" panose="020F0302020204030204"/>
              <a:ea typeface="+mn-ea"/>
              <a:cs typeface="+mn-cs"/>
            </a:endParaRPr>
          </a:p>
        </p:txBody>
      </p:sp>
      <p:grpSp>
        <p:nvGrpSpPr>
          <p:cNvPr id="9" name="Grup 8">
            <a:extLst>
              <a:ext uri="{FF2B5EF4-FFF2-40B4-BE49-F238E27FC236}">
                <a16:creationId xmlns:a16="http://schemas.microsoft.com/office/drawing/2014/main" id="{63EE0722-68A7-12B8-9556-6F34678666C1}"/>
              </a:ext>
            </a:extLst>
          </p:cNvPr>
          <p:cNvGrpSpPr/>
          <p:nvPr/>
        </p:nvGrpSpPr>
        <p:grpSpPr>
          <a:xfrm>
            <a:off x="523581" y="1925067"/>
            <a:ext cx="6641307" cy="1980421"/>
            <a:chOff x="1325246" y="2103064"/>
            <a:chExt cx="6751530" cy="2343676"/>
          </a:xfrm>
        </p:grpSpPr>
        <p:pic>
          <p:nvPicPr>
            <p:cNvPr id="5122" name="Picture 2" descr="Tactics, Techniques, and Procedures (TTP) - CyberHoot">
              <a:extLst>
                <a:ext uri="{FF2B5EF4-FFF2-40B4-BE49-F238E27FC236}">
                  <a16:creationId xmlns:a16="http://schemas.microsoft.com/office/drawing/2014/main" id="{DE01EE62-8BE0-4BBF-A80F-BD30F96728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5246" y="2488539"/>
              <a:ext cx="6751529" cy="1958201"/>
            </a:xfrm>
            <a:prstGeom prst="rect">
              <a:avLst/>
            </a:prstGeom>
            <a:noFill/>
            <a:extLst>
              <a:ext uri="{909E8E84-426E-40DD-AFC4-6F175D3DCCD1}">
                <a14:hiddenFill xmlns:a14="http://schemas.microsoft.com/office/drawing/2010/main">
                  <a:solidFill>
                    <a:srgbClr val="FFFFFF"/>
                  </a:solidFill>
                </a14:hiddenFill>
              </a:ext>
            </a:extLst>
          </p:spPr>
        </p:pic>
        <p:sp>
          <p:nvSpPr>
            <p:cNvPr id="7" name="Metin kutusu 6">
              <a:extLst>
                <a:ext uri="{FF2B5EF4-FFF2-40B4-BE49-F238E27FC236}">
                  <a16:creationId xmlns:a16="http://schemas.microsoft.com/office/drawing/2014/main" id="{A70B4563-3724-4E05-572D-8C8869706F8D}"/>
                </a:ext>
              </a:extLst>
            </p:cNvPr>
            <p:cNvSpPr txBox="1"/>
            <p:nvPr/>
          </p:nvSpPr>
          <p:spPr>
            <a:xfrm>
              <a:off x="1325247" y="2103064"/>
              <a:ext cx="6751529" cy="46166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24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TACTİCS TECHNİQUES &amp; PROCEDURES (TTP)</a:t>
              </a:r>
            </a:p>
          </p:txBody>
        </p:sp>
      </p:grpSp>
      <p:grpSp>
        <p:nvGrpSpPr>
          <p:cNvPr id="22" name="Grup 21">
            <a:extLst>
              <a:ext uri="{FF2B5EF4-FFF2-40B4-BE49-F238E27FC236}">
                <a16:creationId xmlns:a16="http://schemas.microsoft.com/office/drawing/2014/main" id="{AE444BBE-CCF7-EAE4-696A-CE813ECFD76B}"/>
              </a:ext>
            </a:extLst>
          </p:cNvPr>
          <p:cNvGrpSpPr/>
          <p:nvPr/>
        </p:nvGrpSpPr>
        <p:grpSpPr>
          <a:xfrm>
            <a:off x="820494" y="4250701"/>
            <a:ext cx="6047479" cy="1960715"/>
            <a:chOff x="6095998" y="4324197"/>
            <a:chExt cx="6047479" cy="1960715"/>
          </a:xfrm>
        </p:grpSpPr>
        <p:sp>
          <p:nvSpPr>
            <p:cNvPr id="18" name="Metin kutusu 17">
              <a:extLst>
                <a:ext uri="{FF2B5EF4-FFF2-40B4-BE49-F238E27FC236}">
                  <a16:creationId xmlns:a16="http://schemas.microsoft.com/office/drawing/2014/main" id="{CCC3D9FA-9FEB-B482-8243-31C1B50D2041}"/>
                </a:ext>
              </a:extLst>
            </p:cNvPr>
            <p:cNvSpPr txBox="1"/>
            <p:nvPr/>
          </p:nvSpPr>
          <p:spPr>
            <a:xfrm>
              <a:off x="6169877" y="4324197"/>
              <a:ext cx="5899720" cy="461665"/>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24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ADVANCED PRESİSTENT THREAD (APT)</a:t>
              </a:r>
              <a:endParaRPr kumimoji="0" lang="tr-TR"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pic>
          <p:nvPicPr>
            <p:cNvPr id="21" name="Resim 20">
              <a:extLst>
                <a:ext uri="{FF2B5EF4-FFF2-40B4-BE49-F238E27FC236}">
                  <a16:creationId xmlns:a16="http://schemas.microsoft.com/office/drawing/2014/main" id="{6063843C-79EF-EACE-54AB-E0205804B9B8}"/>
                </a:ext>
              </a:extLst>
            </p:cNvPr>
            <p:cNvPicPr>
              <a:picLocks noChangeAspect="1"/>
            </p:cNvPicPr>
            <p:nvPr/>
          </p:nvPicPr>
          <p:blipFill>
            <a:blip r:embed="rId4"/>
            <a:stretch>
              <a:fillRect/>
            </a:stretch>
          </p:blipFill>
          <p:spPr>
            <a:xfrm>
              <a:off x="6095998" y="4790115"/>
              <a:ext cx="6047479" cy="1494797"/>
            </a:xfrm>
            <a:prstGeom prst="rect">
              <a:avLst/>
            </a:prstGeom>
          </p:spPr>
        </p:pic>
      </p:grpSp>
      <p:grpSp>
        <p:nvGrpSpPr>
          <p:cNvPr id="31" name="Grup 30">
            <a:extLst>
              <a:ext uri="{FF2B5EF4-FFF2-40B4-BE49-F238E27FC236}">
                <a16:creationId xmlns:a16="http://schemas.microsoft.com/office/drawing/2014/main" id="{BAE06576-27E9-831B-1020-2F40E0EF6280}"/>
              </a:ext>
            </a:extLst>
          </p:cNvPr>
          <p:cNvGrpSpPr/>
          <p:nvPr/>
        </p:nvGrpSpPr>
        <p:grpSpPr>
          <a:xfrm>
            <a:off x="7626420" y="1925068"/>
            <a:ext cx="4104045" cy="4286348"/>
            <a:chOff x="7444876" y="2884328"/>
            <a:chExt cx="4228140" cy="3330490"/>
          </a:xfrm>
        </p:grpSpPr>
        <p:pic>
          <p:nvPicPr>
            <p:cNvPr id="5124" name="Picture 4" descr="Counter Measures: Bringing balance to the process | Lean Homebuilding">
              <a:extLst>
                <a:ext uri="{FF2B5EF4-FFF2-40B4-BE49-F238E27FC236}">
                  <a16:creationId xmlns:a16="http://schemas.microsoft.com/office/drawing/2014/main" id="{90DAF877-F1BD-B9CE-4A67-9788D415AC8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44876" y="3426638"/>
              <a:ext cx="4228139" cy="2788180"/>
            </a:xfrm>
            <a:prstGeom prst="rect">
              <a:avLst/>
            </a:prstGeom>
            <a:noFill/>
            <a:extLst>
              <a:ext uri="{909E8E84-426E-40DD-AFC4-6F175D3DCCD1}">
                <a14:hiddenFill xmlns:a14="http://schemas.microsoft.com/office/drawing/2010/main">
                  <a:solidFill>
                    <a:srgbClr val="FFFFFF"/>
                  </a:solidFill>
                </a14:hiddenFill>
              </a:ext>
            </a:extLst>
          </p:spPr>
        </p:pic>
        <p:sp>
          <p:nvSpPr>
            <p:cNvPr id="30" name="Metin kutusu 29">
              <a:extLst>
                <a:ext uri="{FF2B5EF4-FFF2-40B4-BE49-F238E27FC236}">
                  <a16:creationId xmlns:a16="http://schemas.microsoft.com/office/drawing/2014/main" id="{FC533C03-DE1E-33B6-AA68-E6353F6090F6}"/>
                </a:ext>
              </a:extLst>
            </p:cNvPr>
            <p:cNvSpPr txBox="1"/>
            <p:nvPr/>
          </p:nvSpPr>
          <p:spPr>
            <a:xfrm>
              <a:off x="7444876" y="2884328"/>
              <a:ext cx="4228140" cy="461665"/>
            </a:xfrm>
            <a:prstGeom prst="rect">
              <a:avLst/>
            </a:prstGeom>
            <a:noFill/>
          </p:spPr>
          <p:txBody>
            <a:bodyPr wrap="square">
              <a:spAutoFit/>
            </a:bodyPr>
            <a:lstStyle/>
            <a:p>
              <a:pPr algn="ctr">
                <a:defRPr/>
              </a:pPr>
              <a:r>
                <a:rPr lang="tr-TR" sz="2400"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COUNTER MEASURES (CM)</a:t>
              </a:r>
            </a:p>
          </p:txBody>
        </p:sp>
      </p:grpSp>
      <p:pic>
        <p:nvPicPr>
          <p:cNvPr id="2" name="Resim 1">
            <a:extLst>
              <a:ext uri="{FF2B5EF4-FFF2-40B4-BE49-F238E27FC236}">
                <a16:creationId xmlns:a16="http://schemas.microsoft.com/office/drawing/2014/main" id="{F74EAAF4-B72D-D55F-162E-77D2B5059BD1}"/>
              </a:ext>
            </a:extLst>
          </p:cNvPr>
          <p:cNvPicPr/>
          <p:nvPr/>
        </p:nvPicPr>
        <p:blipFill>
          <a:blip r:embed="rId6"/>
          <a:stretch>
            <a:fillRect/>
          </a:stretch>
        </p:blipFill>
        <p:spPr>
          <a:xfrm>
            <a:off x="-1" y="6293936"/>
            <a:ext cx="12192001" cy="571580"/>
          </a:xfrm>
          <a:prstGeom prst="rect">
            <a:avLst/>
          </a:prstGeom>
        </p:spPr>
      </p:pic>
    </p:spTree>
    <p:extLst>
      <p:ext uri="{BB962C8B-B14F-4D97-AF65-F5344CB8AC3E}">
        <p14:creationId xmlns:p14="http://schemas.microsoft.com/office/powerpoint/2010/main" val="2278640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Metin kutusu 7">
            <a:extLst>
              <a:ext uri="{FF2B5EF4-FFF2-40B4-BE49-F238E27FC236}">
                <a16:creationId xmlns:a16="http://schemas.microsoft.com/office/drawing/2014/main" id="{C985F412-880C-443B-D350-197E1BF256FB}"/>
              </a:ext>
            </a:extLst>
          </p:cNvPr>
          <p:cNvSpPr txBox="1"/>
          <p:nvPr/>
        </p:nvSpPr>
        <p:spPr>
          <a:xfrm>
            <a:off x="1165725" y="349112"/>
            <a:ext cx="10092777" cy="877729"/>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tr-TR" sz="48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Light" panose="020F0302020204030204"/>
                <a:ea typeface="+mn-ea"/>
                <a:cs typeface="+mn-cs"/>
              </a:rPr>
              <a:t>CTSA </a:t>
            </a:r>
            <a:r>
              <a:rPr lang="tr-TR" sz="4800" b="1" dirty="0">
                <a:solidFill>
                  <a:srgbClr val="FFFFFF"/>
                </a:solidFill>
                <a:effectLst>
                  <a:outerShdw blurRad="38100" dist="38100" dir="2700000" algn="tl">
                    <a:srgbClr val="000000">
                      <a:alpha val="43137"/>
                    </a:srgbClr>
                  </a:outerShdw>
                </a:effectLst>
                <a:latin typeface="Calibri Light" panose="020F0302020204030204"/>
              </a:rPr>
              <a:t>&amp; CRRA</a:t>
            </a:r>
            <a:endParaRPr kumimoji="0" lang="en-US" sz="48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Light" panose="020F0302020204030204"/>
              <a:ea typeface="+mn-ea"/>
              <a:cs typeface="+mn-cs"/>
            </a:endParaRPr>
          </a:p>
        </p:txBody>
      </p:sp>
      <p:sp>
        <p:nvSpPr>
          <p:cNvPr id="2" name="Metin kutusu 1">
            <a:extLst>
              <a:ext uri="{FF2B5EF4-FFF2-40B4-BE49-F238E27FC236}">
                <a16:creationId xmlns:a16="http://schemas.microsoft.com/office/drawing/2014/main" id="{5B491E45-94FF-2048-C395-F9EFF40230C4}"/>
              </a:ext>
            </a:extLst>
          </p:cNvPr>
          <p:cNvSpPr txBox="1"/>
          <p:nvPr/>
        </p:nvSpPr>
        <p:spPr>
          <a:xfrm>
            <a:off x="933514" y="2039488"/>
            <a:ext cx="10324971" cy="341632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2400" i="0" u="none" kern="1200" cap="none" spc="0" normalizeH="0" baseline="0" noProof="0" dirty="0">
                <a:ln w="3175">
                  <a:solidFill>
                    <a:schemeClr val="tx1">
                      <a:alpha val="25000"/>
                    </a:schemeClr>
                  </a:solidFill>
                  <a:miter lim="800000"/>
                </a:ln>
                <a:solidFill>
                  <a:prstClr val="black"/>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CYBER THREAT SENSITIVITY ANALYSIS </a:t>
            </a:r>
            <a:r>
              <a:rPr kumimoji="0" lang="tr-TR" sz="2400" i="0" u="none" strike="noStrike" kern="1200" cap="none" spc="0" normalizeH="0" baseline="0" noProof="0" dirty="0">
                <a:ln w="3175">
                  <a:solidFill>
                    <a:schemeClr val="tx1">
                      <a:alpha val="25000"/>
                    </a:schemeClr>
                  </a:solidFill>
                  <a:miter lim="800000"/>
                </a:ln>
                <a:solidFill>
                  <a:prstClr val="black"/>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(CTSA)</a:t>
            </a:r>
          </a:p>
          <a:p>
            <a:pPr marL="0" marR="0" lvl="0" indent="0" algn="just" defTabSz="914400" rtl="0" eaLnBrk="1" fontAlgn="auto" latinLnBrk="0" hangingPunct="1">
              <a:lnSpc>
                <a:spcPct val="100000"/>
              </a:lnSpc>
              <a:spcBef>
                <a:spcPts val="0"/>
              </a:spcBef>
              <a:spcAft>
                <a:spcPts val="0"/>
              </a:spcAft>
              <a:buClrTx/>
              <a:buSzTx/>
              <a:buFontTx/>
              <a:buNone/>
              <a:tabLst/>
              <a:defRPr/>
            </a:pPr>
            <a:r>
              <a:rPr lang="tr-TR" sz="2400" dirty="0">
                <a:ln w="3175">
                  <a:solidFill>
                    <a:schemeClr val="tx1">
                      <a:alpha val="25000"/>
                    </a:schemeClr>
                  </a:solidFill>
                  <a:miter lim="800000"/>
                </a:ln>
                <a:solidFill>
                  <a:prstClr val="black"/>
                </a:solidFill>
                <a:effectLst>
                  <a:innerShdw blurRad="114300">
                    <a:prstClr val="black"/>
                  </a:innerShdw>
                </a:effectLst>
                <a:latin typeface="Times New Roman" panose="02020603050405020304" pitchFamily="18" charset="0"/>
                <a:cs typeface="Times New Roman" panose="02020603050405020304" pitchFamily="18" charset="0"/>
              </a:rPr>
              <a:t>Siber Tehdit Duyarlılık Analizi, Bir sistemin siber varlıkları, çeşitli düşman TTP’leri üzerinden siber saldırıya direnme konusundaki yetersizliğini niceliksel olarak değerlendirir.</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tr-TR" sz="2400" i="0" u="none" strike="noStrike" kern="1200" cap="none" spc="0" normalizeH="0" baseline="0" noProof="0" dirty="0">
              <a:ln w="3175">
                <a:solidFill>
                  <a:schemeClr val="tx1">
                    <a:alpha val="25000"/>
                  </a:schemeClr>
                </a:solidFill>
                <a:miter lim="800000"/>
              </a:ln>
              <a:solidFill>
                <a:prstClr val="black"/>
              </a:solidFill>
              <a:effectLst>
                <a:innerShdw blurRad="114300">
                  <a:prstClr val="black"/>
                </a:innerShdw>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tr-TR" sz="2400" dirty="0">
                <a:ln w="3175">
                  <a:solidFill>
                    <a:schemeClr val="tx1">
                      <a:alpha val="25000"/>
                    </a:schemeClr>
                  </a:solidFill>
                  <a:miter lim="800000"/>
                </a:ln>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CYBER RISK RESTORATION ANALYSIS (CRRA)</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2400" i="0" u="none" strike="noStrike" kern="1200" cap="none" spc="0" normalizeH="0" baseline="0" noProof="0" dirty="0">
                <a:ln w="3175">
                  <a:solidFill>
                    <a:schemeClr val="tx1">
                      <a:alpha val="25000"/>
                    </a:schemeClr>
                  </a:solidFill>
                  <a:miter lim="800000"/>
                </a:ln>
                <a:solidFill>
                  <a:prstClr val="black"/>
                </a:solidFill>
                <a:effectLst>
                  <a:innerShdw blurRad="114300">
                    <a:prstClr val="black"/>
                  </a:innerShdw>
                </a:effectLst>
                <a:uLnTx/>
                <a:uFillTx/>
                <a:latin typeface="Times New Roman" panose="02020603050405020304" pitchFamily="18" charset="0"/>
                <a:ea typeface="+mn-ea"/>
                <a:cs typeface="Times New Roman" panose="02020603050405020304" pitchFamily="18" charset="0"/>
              </a:rPr>
              <a:t>Siber Risk </a:t>
            </a:r>
            <a:r>
              <a:rPr lang="tr-TR" sz="2400" dirty="0">
                <a:ln w="3175">
                  <a:solidFill>
                    <a:schemeClr val="tx1">
                      <a:alpha val="25000"/>
                    </a:schemeClr>
                  </a:solidFill>
                  <a:miter lim="800000"/>
                </a:ln>
                <a:solidFill>
                  <a:prstClr val="black"/>
                </a:solidFill>
                <a:effectLst>
                  <a:innerShdw blurRad="114300">
                    <a:prstClr val="black"/>
                  </a:innerShdw>
                </a:effectLst>
                <a:latin typeface="Times New Roman" panose="02020603050405020304" pitchFamily="18" charset="0"/>
                <a:cs typeface="Times New Roman" panose="02020603050405020304" pitchFamily="18" charset="0"/>
              </a:rPr>
              <a:t>İyileştirme Analizi, bir siber varlığın APT ile ilişkili bir dizi TTP’ler üzerinden saldırıya karşı duyarlılığını azaltmaya yönelik karşı önlemlerin (CM) belirlenmesine yönelik yaklaşımdır.</a:t>
            </a:r>
            <a:endParaRPr kumimoji="0" lang="tr-TR" sz="2400" i="0" u="none" strike="noStrike" kern="1200" cap="none" spc="0" normalizeH="0" baseline="0" noProof="0" dirty="0">
              <a:ln w="3175">
                <a:solidFill>
                  <a:schemeClr val="tx1">
                    <a:alpha val="25000"/>
                  </a:schemeClr>
                </a:solidFill>
                <a:miter lim="800000"/>
              </a:ln>
              <a:solidFill>
                <a:prstClr val="black"/>
              </a:solidFill>
              <a:effectLst>
                <a:innerShdw blurRad="114300">
                  <a:prstClr val="black"/>
                </a:innerShdw>
              </a:effectLst>
              <a:uLnTx/>
              <a:uFillTx/>
              <a:latin typeface="Times New Roman" panose="02020603050405020304" pitchFamily="18" charset="0"/>
              <a:cs typeface="Times New Roman" panose="02020603050405020304" pitchFamily="18" charset="0"/>
            </a:endParaRPr>
          </a:p>
        </p:txBody>
      </p:sp>
      <p:pic>
        <p:nvPicPr>
          <p:cNvPr id="4" name="Resim 3">
            <a:extLst>
              <a:ext uri="{FF2B5EF4-FFF2-40B4-BE49-F238E27FC236}">
                <a16:creationId xmlns:a16="http://schemas.microsoft.com/office/drawing/2014/main" id="{BB8DFACD-A8AE-F30B-18AB-FD72DC40BCD9}"/>
              </a:ext>
            </a:extLst>
          </p:cNvPr>
          <p:cNvPicPr/>
          <p:nvPr/>
        </p:nvPicPr>
        <p:blipFill>
          <a:blip r:embed="rId3"/>
          <a:stretch>
            <a:fillRect/>
          </a:stretch>
        </p:blipFill>
        <p:spPr>
          <a:xfrm>
            <a:off x="-1" y="6293936"/>
            <a:ext cx="12192001" cy="571580"/>
          </a:xfrm>
          <a:prstGeom prst="rect">
            <a:avLst/>
          </a:prstGeom>
        </p:spPr>
      </p:pic>
    </p:spTree>
    <p:extLst>
      <p:ext uri="{BB962C8B-B14F-4D97-AF65-F5344CB8AC3E}">
        <p14:creationId xmlns:p14="http://schemas.microsoft.com/office/powerpoint/2010/main" val="991723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Metin kutusu 7">
            <a:extLst>
              <a:ext uri="{FF2B5EF4-FFF2-40B4-BE49-F238E27FC236}">
                <a16:creationId xmlns:a16="http://schemas.microsoft.com/office/drawing/2014/main" id="{C985F412-880C-443B-D350-197E1BF256FB}"/>
              </a:ext>
            </a:extLst>
          </p:cNvPr>
          <p:cNvSpPr txBox="1"/>
          <p:nvPr/>
        </p:nvSpPr>
        <p:spPr>
          <a:xfrm>
            <a:off x="1049611" y="349112"/>
            <a:ext cx="10092777" cy="877729"/>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lang="tr-TR" sz="4800" b="1" dirty="0">
                <a:solidFill>
                  <a:srgbClr val="FFFFFF"/>
                </a:solidFill>
                <a:effectLst>
                  <a:outerShdw blurRad="38100" dist="38100" dir="2700000" algn="tl">
                    <a:srgbClr val="000000">
                      <a:alpha val="43137"/>
                    </a:srgbClr>
                  </a:outerShdw>
                </a:effectLst>
                <a:latin typeface="Calibri Light" panose="020F0302020204030204"/>
              </a:rPr>
              <a:t>CROWN JEWELS ANALYSIS</a:t>
            </a:r>
            <a:endParaRPr kumimoji="0" lang="en-US" sz="48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Light" panose="020F0302020204030204"/>
              <a:ea typeface="+mn-ea"/>
              <a:cs typeface="+mn-cs"/>
            </a:endParaRPr>
          </a:p>
        </p:txBody>
      </p:sp>
      <p:sp>
        <p:nvSpPr>
          <p:cNvPr id="2" name="Metin kutusu 1">
            <a:extLst>
              <a:ext uri="{FF2B5EF4-FFF2-40B4-BE49-F238E27FC236}">
                <a16:creationId xmlns:a16="http://schemas.microsoft.com/office/drawing/2014/main" id="{5B491E45-94FF-2048-C395-F9EFF40230C4}"/>
              </a:ext>
            </a:extLst>
          </p:cNvPr>
          <p:cNvSpPr txBox="1"/>
          <p:nvPr/>
        </p:nvSpPr>
        <p:spPr>
          <a:xfrm>
            <a:off x="4362947" y="2962818"/>
            <a:ext cx="7087504" cy="1938992"/>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tr-TR" sz="2400"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Kraliyet Mücevher Analizi (CJA)</a:t>
            </a:r>
          </a:p>
          <a:p>
            <a:pPr marL="0" marR="0" lvl="0" indent="0" algn="just" defTabSz="914400" rtl="0" eaLnBrk="1" fontAlgn="auto" latinLnBrk="0" hangingPunct="1">
              <a:lnSpc>
                <a:spcPct val="100000"/>
              </a:lnSpc>
              <a:spcBef>
                <a:spcPts val="0"/>
              </a:spcBef>
              <a:spcAft>
                <a:spcPts val="0"/>
              </a:spcAft>
              <a:buClrTx/>
              <a:buSzTx/>
              <a:buFontTx/>
              <a:buNone/>
              <a:tabLst/>
              <a:defRPr/>
            </a:pPr>
            <a:r>
              <a:rPr lang="tr-TR" sz="2400" dirty="0">
                <a:solidFill>
                  <a:prstClr val="black"/>
                </a:solidFill>
                <a:latin typeface="Times New Roman" panose="02020603050405020304" pitchFamily="18" charset="0"/>
                <a:cs typeface="Times New Roman" panose="02020603050405020304" pitchFamily="18" charset="0"/>
              </a:rPr>
              <a:t>Bir kuruluşun misyonlarının gerçekleştirilmesi için kritik öneme sahip ve tehlikeye atıldığı takdirde büyük bir iş tepkisi yaratabilecek siber/dijital varlıkları tanımlaya yönelik süreç veya tekniktir.</a:t>
            </a:r>
          </a:p>
        </p:txBody>
      </p:sp>
      <p:pic>
        <p:nvPicPr>
          <p:cNvPr id="5" name="Resim 4">
            <a:extLst>
              <a:ext uri="{FF2B5EF4-FFF2-40B4-BE49-F238E27FC236}">
                <a16:creationId xmlns:a16="http://schemas.microsoft.com/office/drawing/2014/main" id="{A630098A-305E-94FC-7FA5-2733982E1D59}"/>
              </a:ext>
            </a:extLst>
          </p:cNvPr>
          <p:cNvPicPr>
            <a:picLocks noChangeAspect="1"/>
          </p:cNvPicPr>
          <p:nvPr/>
        </p:nvPicPr>
        <p:blipFill>
          <a:blip r:embed="rId3"/>
          <a:stretch>
            <a:fillRect/>
          </a:stretch>
        </p:blipFill>
        <p:spPr>
          <a:xfrm>
            <a:off x="841758" y="2444459"/>
            <a:ext cx="2962688" cy="3378117"/>
          </a:xfrm>
          <a:prstGeom prst="rect">
            <a:avLst/>
          </a:prstGeom>
        </p:spPr>
      </p:pic>
      <mc:AlternateContent xmlns:mc="http://schemas.openxmlformats.org/markup-compatibility/2006">
        <mc:Choice xmlns:am3d="http://schemas.microsoft.com/office/drawing/2017/model3d" Requires="am3d">
          <p:graphicFrame>
            <p:nvGraphicFramePr>
              <p:cNvPr id="4" name="3B Model 3" descr="Crown">
                <a:extLst>
                  <a:ext uri="{FF2B5EF4-FFF2-40B4-BE49-F238E27FC236}">
                    <a16:creationId xmlns:a16="http://schemas.microsoft.com/office/drawing/2014/main" id="{005CDA02-FC5C-2F15-BE6D-A686C7BABE0B}"/>
                  </a:ext>
                </a:extLst>
              </p:cNvPr>
              <p:cNvGraphicFramePr>
                <a:graphicFrameLocks noChangeAspect="1"/>
              </p:cNvGraphicFramePr>
              <p:nvPr>
                <p:extLst>
                  <p:ext uri="{D42A27DB-BD31-4B8C-83A1-F6EECF244321}">
                    <p14:modId xmlns:p14="http://schemas.microsoft.com/office/powerpoint/2010/main" val="2880144259"/>
                  </p:ext>
                </p:extLst>
              </p:nvPr>
            </p:nvGraphicFramePr>
            <p:xfrm rot="19272364">
              <a:off x="1575088" y="2192198"/>
              <a:ext cx="694362" cy="802575"/>
            </p:xfrm>
            <a:graphic>
              <a:graphicData uri="http://schemas.microsoft.com/office/drawing/2017/model3d">
                <am3d:model3d r:embed="rId4">
                  <am3d:spPr>
                    <a:xfrm rot="19272364">
                      <a:off x="0" y="0"/>
                      <a:ext cx="694362" cy="802575"/>
                    </a:xfrm>
                    <a:prstGeom prst="rect">
                      <a:avLst/>
                    </a:prstGeom>
                  </am3d:spPr>
                  <am3d:camera>
                    <am3d:pos x="0" y="0" z="79819012"/>
                    <am3d:up dx="0" dy="36000000" dz="0"/>
                    <am3d:lookAt x="0" y="0" z="0"/>
                    <am3d:perspective fov="2700000"/>
                  </am3d:camera>
                  <am3d:trans>
                    <am3d:meterPerModelUnit n="2770251" d="1000000"/>
                    <am3d:preTrans dx="-20074776" dy="-16885811" dz="-20074343"/>
                    <am3d:scale>
                      <am3d:sx n="1000000" d="1000000"/>
                      <am3d:sy n="1000000" d="1000000"/>
                      <am3d:sz n="1000000" d="1000000"/>
                    </am3d:scale>
                    <am3d:rot ax="10180423" ay="3899941" az="10237392"/>
                    <am3d:postTrans dx="0" dy="0" dz="0"/>
                  </am3d:trans>
                  <am3d:raster rName="Office3DRenderer" rVer="16.0.8326">
                    <am3d:blip r:embed="rId5"/>
                  </am3d:raster>
                  <am3d:objViewport viewportSz="1091140"/>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4" name="3B Model 3" descr="Crown">
                <a:extLst>
                  <a:ext uri="{FF2B5EF4-FFF2-40B4-BE49-F238E27FC236}">
                    <a16:creationId xmlns:a16="http://schemas.microsoft.com/office/drawing/2014/main" id="{005CDA02-FC5C-2F15-BE6D-A686C7BABE0B}"/>
                  </a:ext>
                </a:extLst>
              </p:cNvPr>
              <p:cNvPicPr>
                <a:picLocks noGrp="1" noRot="1" noChangeAspect="1" noMove="1" noResize="1" noEditPoints="1" noAdjustHandles="1" noChangeArrowheads="1" noChangeShapeType="1" noCrop="1"/>
              </p:cNvPicPr>
              <p:nvPr/>
            </p:nvPicPr>
            <p:blipFill>
              <a:blip r:embed="rId5"/>
              <a:stretch>
                <a:fillRect/>
              </a:stretch>
            </p:blipFill>
            <p:spPr>
              <a:xfrm rot="19272364">
                <a:off x="1575088" y="2192198"/>
                <a:ext cx="694362" cy="802575"/>
              </a:xfrm>
              <a:prstGeom prst="rect">
                <a:avLst/>
              </a:prstGeom>
            </p:spPr>
          </p:pic>
        </mc:Fallback>
      </mc:AlternateContent>
      <p:pic>
        <p:nvPicPr>
          <p:cNvPr id="6" name="Resim 5">
            <a:extLst>
              <a:ext uri="{FF2B5EF4-FFF2-40B4-BE49-F238E27FC236}">
                <a16:creationId xmlns:a16="http://schemas.microsoft.com/office/drawing/2014/main" id="{51F5A2B1-2806-C2AA-3B47-A79CD76BE3D3}"/>
              </a:ext>
            </a:extLst>
          </p:cNvPr>
          <p:cNvPicPr/>
          <p:nvPr/>
        </p:nvPicPr>
        <p:blipFill>
          <a:blip r:embed="rId6"/>
          <a:stretch>
            <a:fillRect/>
          </a:stretch>
        </p:blipFill>
        <p:spPr>
          <a:xfrm>
            <a:off x="-1" y="6293936"/>
            <a:ext cx="12192001" cy="571580"/>
          </a:xfrm>
          <a:prstGeom prst="rect">
            <a:avLst/>
          </a:prstGeom>
        </p:spPr>
      </p:pic>
    </p:spTree>
    <p:extLst>
      <p:ext uri="{BB962C8B-B14F-4D97-AF65-F5344CB8AC3E}">
        <p14:creationId xmlns:p14="http://schemas.microsoft.com/office/powerpoint/2010/main" val="1237335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Metin kutusu 7">
            <a:extLst>
              <a:ext uri="{FF2B5EF4-FFF2-40B4-BE49-F238E27FC236}">
                <a16:creationId xmlns:a16="http://schemas.microsoft.com/office/drawing/2014/main" id="{C985F412-880C-443B-D350-197E1BF256FB}"/>
              </a:ext>
            </a:extLst>
          </p:cNvPr>
          <p:cNvSpPr txBox="1"/>
          <p:nvPr/>
        </p:nvSpPr>
        <p:spPr>
          <a:xfrm>
            <a:off x="1049611" y="349112"/>
            <a:ext cx="10092777" cy="877729"/>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35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Light" panose="020F0302020204030204"/>
                <a:ea typeface="+mn-ea"/>
                <a:cs typeface="+mn-cs"/>
              </a:rPr>
              <a:t>CYBER VULNERABILITY AND THREAT KNOWLEDGE BASES</a:t>
            </a:r>
          </a:p>
        </p:txBody>
      </p:sp>
      <p:graphicFrame>
        <p:nvGraphicFramePr>
          <p:cNvPr id="2" name="Tablo 3">
            <a:extLst>
              <a:ext uri="{FF2B5EF4-FFF2-40B4-BE49-F238E27FC236}">
                <a16:creationId xmlns:a16="http://schemas.microsoft.com/office/drawing/2014/main" id="{5FB855C8-CE67-B903-D0A5-BB483182949A}"/>
              </a:ext>
            </a:extLst>
          </p:cNvPr>
          <p:cNvGraphicFramePr>
            <a:graphicFrameLocks noGrp="1"/>
          </p:cNvGraphicFramePr>
          <p:nvPr>
            <p:extLst>
              <p:ext uri="{D42A27DB-BD31-4B8C-83A1-F6EECF244321}">
                <p14:modId xmlns:p14="http://schemas.microsoft.com/office/powerpoint/2010/main" val="3920113393"/>
              </p:ext>
            </p:extLst>
          </p:nvPr>
        </p:nvGraphicFramePr>
        <p:xfrm>
          <a:off x="2211737" y="2381699"/>
          <a:ext cx="8000753" cy="3101230"/>
        </p:xfrm>
        <a:graphic>
          <a:graphicData uri="http://schemas.openxmlformats.org/drawingml/2006/table">
            <a:tbl>
              <a:tblPr firstRow="1" bandRow="1">
                <a:tableStyleId>{2D5ABB26-0587-4C30-8999-92F81FD0307C}</a:tableStyleId>
              </a:tblPr>
              <a:tblGrid>
                <a:gridCol w="1672597">
                  <a:extLst>
                    <a:ext uri="{9D8B030D-6E8A-4147-A177-3AD203B41FA5}">
                      <a16:colId xmlns:a16="http://schemas.microsoft.com/office/drawing/2014/main" val="1864340861"/>
                    </a:ext>
                  </a:extLst>
                </a:gridCol>
                <a:gridCol w="6328156">
                  <a:extLst>
                    <a:ext uri="{9D8B030D-6E8A-4147-A177-3AD203B41FA5}">
                      <a16:colId xmlns:a16="http://schemas.microsoft.com/office/drawing/2014/main" val="2573820013"/>
                    </a:ext>
                  </a:extLst>
                </a:gridCol>
              </a:tblGrid>
              <a:tr h="768954">
                <a:tc>
                  <a:txBody>
                    <a:bodyPr/>
                    <a:lstStyle/>
                    <a:p>
                      <a:pPr algn="just"/>
                      <a:r>
                        <a:rPr lang="tr-TR" sz="2400"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CAPEC</a:t>
                      </a:r>
                      <a:endParaRPr lang="tr-TR" sz="2400" dirty="0">
                        <a:latin typeface="Times New Roman" panose="02020603050405020304" pitchFamily="18" charset="0"/>
                        <a:cs typeface="Times New Roman" panose="02020603050405020304" pitchFamily="18" charset="0"/>
                      </a:endParaRPr>
                    </a:p>
                  </a:txBody>
                  <a:tcPr marL="45720" marR="45720" anchor="ctr"/>
                </a:tc>
                <a:tc>
                  <a:txBody>
                    <a:bodyPr/>
                    <a:lstStyle/>
                    <a:p>
                      <a:pPr algn="just"/>
                      <a:r>
                        <a:rPr lang="tr-TR" sz="2400" dirty="0">
                          <a:solidFill>
                            <a:prstClr val="black"/>
                          </a:solidFill>
                          <a:latin typeface="Times New Roman" panose="02020603050405020304" pitchFamily="18" charset="0"/>
                          <a:cs typeface="Times New Roman" panose="02020603050405020304" pitchFamily="18" charset="0"/>
                        </a:rPr>
                        <a:t>Ortak Saldırı Kalıbı Sayımı ve Sınıflandırılması</a:t>
                      </a:r>
                      <a:endParaRPr lang="tr-TR" sz="2400" dirty="0">
                        <a:latin typeface="Times New Roman" panose="02020603050405020304" pitchFamily="18" charset="0"/>
                        <a:cs typeface="Times New Roman" panose="02020603050405020304" pitchFamily="18" charset="0"/>
                      </a:endParaRPr>
                    </a:p>
                  </a:txBody>
                  <a:tcPr marL="45720" marR="45720" anchor="ctr"/>
                </a:tc>
                <a:extLst>
                  <a:ext uri="{0D108BD9-81ED-4DB2-BD59-A6C34878D82A}">
                    <a16:rowId xmlns:a16="http://schemas.microsoft.com/office/drawing/2014/main" val="2408702916"/>
                  </a:ext>
                </a:extLst>
              </a:tr>
              <a:tr h="768954">
                <a:tc>
                  <a:txBody>
                    <a:bodyPr/>
                    <a:lstStyle/>
                    <a:p>
                      <a:pPr algn="just"/>
                      <a:r>
                        <a:rPr lang="tr-TR" sz="2400"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CWE</a:t>
                      </a:r>
                      <a:endParaRPr lang="tr-TR" sz="2400" dirty="0">
                        <a:latin typeface="Times New Roman" panose="02020603050405020304" pitchFamily="18" charset="0"/>
                        <a:cs typeface="Times New Roman" panose="02020603050405020304" pitchFamily="18" charset="0"/>
                      </a:endParaRPr>
                    </a:p>
                  </a:txBody>
                  <a:tcPr marL="45720" marR="45720" anchor="ctr"/>
                </a:tc>
                <a:tc>
                  <a:txBody>
                    <a:bodyPr/>
                    <a:lstStyle/>
                    <a:p>
                      <a:pPr algn="just"/>
                      <a:r>
                        <a:rPr lang="tr-TR" sz="2400" dirty="0">
                          <a:solidFill>
                            <a:prstClr val="black"/>
                          </a:solidFill>
                          <a:latin typeface="Times New Roman" panose="02020603050405020304" pitchFamily="18" charset="0"/>
                          <a:cs typeface="Times New Roman" panose="02020603050405020304" pitchFamily="18" charset="0"/>
                        </a:rPr>
                        <a:t>Ortak Zayıflık Numaralandırması</a:t>
                      </a:r>
                      <a:endParaRPr lang="tr-TR" sz="2400" dirty="0">
                        <a:latin typeface="Times New Roman" panose="02020603050405020304" pitchFamily="18" charset="0"/>
                        <a:cs typeface="Times New Roman" panose="02020603050405020304" pitchFamily="18" charset="0"/>
                      </a:endParaRPr>
                    </a:p>
                  </a:txBody>
                  <a:tcPr marL="45720" marR="45720" anchor="ctr"/>
                </a:tc>
                <a:extLst>
                  <a:ext uri="{0D108BD9-81ED-4DB2-BD59-A6C34878D82A}">
                    <a16:rowId xmlns:a16="http://schemas.microsoft.com/office/drawing/2014/main" val="3813246280"/>
                  </a:ext>
                </a:extLst>
              </a:tr>
              <a:tr h="768954">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2400" b="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rPr>
                        <a:t>CVE</a:t>
                      </a:r>
                    </a:p>
                  </a:txBody>
                  <a:tcPr marL="45720" marR="4572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2400" b="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Ortak Güvenlik Açıkları ve Etkilenmeler</a:t>
                      </a:r>
                    </a:p>
                  </a:txBody>
                  <a:tcPr marL="45720" marR="45720" anchor="ctr"/>
                </a:tc>
                <a:extLst>
                  <a:ext uri="{0D108BD9-81ED-4DB2-BD59-A6C34878D82A}">
                    <a16:rowId xmlns:a16="http://schemas.microsoft.com/office/drawing/2014/main" val="3089192639"/>
                  </a:ext>
                </a:extLst>
              </a:tr>
              <a:tr h="794368">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2400" b="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rPr>
                        <a:t>STIG</a:t>
                      </a:r>
                    </a:p>
                  </a:txBody>
                  <a:tcPr marL="45720" marR="4572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2400" b="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Güvenlik Teknik Uygulama Rehberi</a:t>
                      </a:r>
                    </a:p>
                  </a:txBody>
                  <a:tcPr marL="45720" marR="45720" anchor="ctr"/>
                </a:tc>
                <a:extLst>
                  <a:ext uri="{0D108BD9-81ED-4DB2-BD59-A6C34878D82A}">
                    <a16:rowId xmlns:a16="http://schemas.microsoft.com/office/drawing/2014/main" val="3229116344"/>
                  </a:ext>
                </a:extLst>
              </a:tr>
            </a:tbl>
          </a:graphicData>
        </a:graphic>
      </p:graphicFrame>
      <p:pic>
        <p:nvPicPr>
          <p:cNvPr id="4" name="Resim 3">
            <a:extLst>
              <a:ext uri="{FF2B5EF4-FFF2-40B4-BE49-F238E27FC236}">
                <a16:creationId xmlns:a16="http://schemas.microsoft.com/office/drawing/2014/main" id="{6006E091-02D4-2134-954A-CB82F0029746}"/>
              </a:ext>
            </a:extLst>
          </p:cNvPr>
          <p:cNvPicPr/>
          <p:nvPr/>
        </p:nvPicPr>
        <p:blipFill>
          <a:blip r:embed="rId3"/>
          <a:stretch>
            <a:fillRect/>
          </a:stretch>
        </p:blipFill>
        <p:spPr>
          <a:xfrm>
            <a:off x="-1" y="6293936"/>
            <a:ext cx="12192001" cy="571580"/>
          </a:xfrm>
          <a:prstGeom prst="rect">
            <a:avLst/>
          </a:prstGeom>
        </p:spPr>
      </p:pic>
    </p:spTree>
    <p:extLst>
      <p:ext uri="{BB962C8B-B14F-4D97-AF65-F5344CB8AC3E}">
        <p14:creationId xmlns:p14="http://schemas.microsoft.com/office/powerpoint/2010/main" val="1762083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Metin kutusu 7">
            <a:extLst>
              <a:ext uri="{FF2B5EF4-FFF2-40B4-BE49-F238E27FC236}">
                <a16:creationId xmlns:a16="http://schemas.microsoft.com/office/drawing/2014/main" id="{C985F412-880C-443B-D350-197E1BF256FB}"/>
              </a:ext>
            </a:extLst>
          </p:cNvPr>
          <p:cNvSpPr txBox="1"/>
          <p:nvPr/>
        </p:nvSpPr>
        <p:spPr>
          <a:xfrm>
            <a:off x="1049609" y="349112"/>
            <a:ext cx="10092777" cy="877729"/>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35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Light" panose="020F0302020204030204"/>
                <a:ea typeface="+mn-ea"/>
                <a:cs typeface="+mn-cs"/>
              </a:rPr>
              <a:t>CYBER VULNERABILITY AND THREAT KNOWLEDGE BASES</a:t>
            </a:r>
          </a:p>
        </p:txBody>
      </p:sp>
      <p:sp>
        <p:nvSpPr>
          <p:cNvPr id="6" name="Metin kutusu 5">
            <a:extLst>
              <a:ext uri="{FF2B5EF4-FFF2-40B4-BE49-F238E27FC236}">
                <a16:creationId xmlns:a16="http://schemas.microsoft.com/office/drawing/2014/main" id="{5B303DFB-67D5-F735-BBF9-D96BD0B111E8}"/>
              </a:ext>
            </a:extLst>
          </p:cNvPr>
          <p:cNvSpPr txBox="1"/>
          <p:nvPr/>
        </p:nvSpPr>
        <p:spPr>
          <a:xfrm>
            <a:off x="-3" y="4364579"/>
            <a:ext cx="6091853" cy="156966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24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Ortak Güvenlik Açıkları ve Etkilenmeler (CVE</a:t>
            </a:r>
            <a:r>
              <a:rPr lang="tr-TR" sz="2400"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marL="0" marR="0" lvl="0" indent="0" algn="just" defTabSz="914400" rtl="0" eaLnBrk="1" fontAlgn="auto" latinLnBrk="0" hangingPunct="1">
              <a:lnSpc>
                <a:spcPct val="100000"/>
              </a:lnSpc>
              <a:spcBef>
                <a:spcPts val="0"/>
              </a:spcBef>
              <a:spcAft>
                <a:spcPts val="0"/>
              </a:spcAft>
              <a:buClrTx/>
              <a:buSzTx/>
              <a:buFontTx/>
              <a:buNone/>
              <a:tabLst/>
              <a:defRPr/>
            </a:pPr>
            <a:r>
              <a:rPr lang="tr-TR" sz="2400" dirty="0">
                <a:solidFill>
                  <a:prstClr val="black"/>
                </a:solidFill>
                <a:latin typeface="Times New Roman" panose="02020603050405020304" pitchFamily="18" charset="0"/>
                <a:cs typeface="Times New Roman" panose="02020603050405020304" pitchFamily="18" charset="0"/>
              </a:rPr>
              <a:t>S</a:t>
            </a:r>
            <a:r>
              <a:rPr kumimoji="0" lang="tr-TR"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istemlerde genel olarak bilinen güvenlik açıklarını referans numarası atayarak detay veren bilgi tabanıdır.</a:t>
            </a:r>
          </a:p>
        </p:txBody>
      </p:sp>
      <p:pic>
        <p:nvPicPr>
          <p:cNvPr id="16" name="Resim 15">
            <a:extLst>
              <a:ext uri="{FF2B5EF4-FFF2-40B4-BE49-F238E27FC236}">
                <a16:creationId xmlns:a16="http://schemas.microsoft.com/office/drawing/2014/main" id="{48E00C39-6B85-76D1-6C7E-A94AA28E938E}"/>
              </a:ext>
            </a:extLst>
          </p:cNvPr>
          <p:cNvPicPr>
            <a:picLocks noChangeAspect="1"/>
          </p:cNvPicPr>
          <p:nvPr/>
        </p:nvPicPr>
        <p:blipFill>
          <a:blip r:embed="rId3"/>
          <a:stretch>
            <a:fillRect/>
          </a:stretch>
        </p:blipFill>
        <p:spPr>
          <a:xfrm>
            <a:off x="-8298" y="3161324"/>
            <a:ext cx="12192000" cy="952568"/>
          </a:xfrm>
          <a:prstGeom prst="rect">
            <a:avLst/>
          </a:prstGeom>
        </p:spPr>
      </p:pic>
      <p:sp>
        <p:nvSpPr>
          <p:cNvPr id="24" name="Metin kutusu 23">
            <a:extLst>
              <a:ext uri="{FF2B5EF4-FFF2-40B4-BE49-F238E27FC236}">
                <a16:creationId xmlns:a16="http://schemas.microsoft.com/office/drawing/2014/main" id="{59A06061-8B3D-75DA-4215-0158EC9BD62B}"/>
              </a:ext>
            </a:extLst>
          </p:cNvPr>
          <p:cNvSpPr txBox="1"/>
          <p:nvPr/>
        </p:nvSpPr>
        <p:spPr>
          <a:xfrm>
            <a:off x="0" y="1769692"/>
            <a:ext cx="12183702" cy="1200329"/>
          </a:xfrm>
          <a:prstGeom prst="rect">
            <a:avLst/>
          </a:prstGeom>
          <a:noFill/>
        </p:spPr>
        <p:txBody>
          <a:bodyPr wrap="square">
            <a:spAutoFit/>
          </a:bodyPr>
          <a:lstStyle/>
          <a:p>
            <a:pPr algn="just">
              <a:defRPr/>
            </a:pPr>
            <a:r>
              <a:rPr kumimoji="0" lang="tr-TR" sz="24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Güvenlik Teknik Uygulama Rehberi </a:t>
            </a:r>
            <a:r>
              <a:rPr lang="tr-TR" sz="2400"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(STIG)</a:t>
            </a:r>
          </a:p>
          <a:p>
            <a:pPr algn="just">
              <a:defRPr/>
            </a:pPr>
            <a:r>
              <a:rPr lang="tr-TR" sz="2400" dirty="0">
                <a:solidFill>
                  <a:prstClr val="black"/>
                </a:solidFill>
                <a:latin typeface="Times New Roman" panose="02020603050405020304" pitchFamily="18" charset="0"/>
                <a:cs typeface="Times New Roman" panose="02020603050405020304" pitchFamily="18" charset="0"/>
              </a:rPr>
              <a:t>Belirli bir ürün için hazırlanmış siber güvenlik gereksinimlerini karşılayan bir yapılandırma standardı.</a:t>
            </a:r>
          </a:p>
        </p:txBody>
      </p:sp>
      <p:sp>
        <p:nvSpPr>
          <p:cNvPr id="28" name="Metin kutusu 27">
            <a:extLst>
              <a:ext uri="{FF2B5EF4-FFF2-40B4-BE49-F238E27FC236}">
                <a16:creationId xmlns:a16="http://schemas.microsoft.com/office/drawing/2014/main" id="{97362D5A-6230-A5C7-A35A-82FF46BE22B7}"/>
              </a:ext>
            </a:extLst>
          </p:cNvPr>
          <p:cNvSpPr txBox="1"/>
          <p:nvPr/>
        </p:nvSpPr>
        <p:spPr>
          <a:xfrm>
            <a:off x="6091850" y="4364579"/>
            <a:ext cx="6091852" cy="1569660"/>
          </a:xfrm>
          <a:prstGeom prst="rect">
            <a:avLst/>
          </a:prstGeom>
          <a:noFill/>
        </p:spPr>
        <p:txBody>
          <a:bodyPr wrap="square">
            <a:spAutoFit/>
          </a:bodyPr>
          <a:lstStyle/>
          <a:p>
            <a:pPr algn="just">
              <a:defRPr/>
            </a:pPr>
            <a:r>
              <a:rPr kumimoji="0" lang="tr-TR" sz="24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Ortak Zayıflık Numaralandırması</a:t>
            </a:r>
            <a:r>
              <a:rPr lang="tr-TR" sz="2400"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kumimoji="0" lang="tr-TR" sz="24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rPr>
              <a:t>CWE</a:t>
            </a:r>
            <a:r>
              <a:rPr lang="tr-TR" sz="2400"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algn="just">
              <a:defRPr/>
            </a:pPr>
            <a:r>
              <a:rPr lang="tr-TR" sz="2400" dirty="0">
                <a:solidFill>
                  <a:prstClr val="black"/>
                </a:solidFill>
                <a:latin typeface="Times New Roman" panose="02020603050405020304" pitchFamily="18" charset="0"/>
                <a:cs typeface="Times New Roman" panose="02020603050405020304" pitchFamily="18" charset="0"/>
              </a:rPr>
              <a:t>D</a:t>
            </a:r>
            <a:r>
              <a:rPr kumimoji="0" lang="tr-TR"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onanım ve yazılım güvenlik açıklarını sınıflandırır ve çözüm için otomatik araçlar sunan bilgi tabanı.</a:t>
            </a:r>
          </a:p>
        </p:txBody>
      </p:sp>
      <p:pic>
        <p:nvPicPr>
          <p:cNvPr id="2" name="Resim 1">
            <a:extLst>
              <a:ext uri="{FF2B5EF4-FFF2-40B4-BE49-F238E27FC236}">
                <a16:creationId xmlns:a16="http://schemas.microsoft.com/office/drawing/2014/main" id="{D737DBDA-E113-C876-5DF5-EE4371B9FA3C}"/>
              </a:ext>
            </a:extLst>
          </p:cNvPr>
          <p:cNvPicPr/>
          <p:nvPr/>
        </p:nvPicPr>
        <p:blipFill>
          <a:blip r:embed="rId4"/>
          <a:stretch>
            <a:fillRect/>
          </a:stretch>
        </p:blipFill>
        <p:spPr>
          <a:xfrm>
            <a:off x="-1" y="6293936"/>
            <a:ext cx="12192001" cy="571580"/>
          </a:xfrm>
          <a:prstGeom prst="rect">
            <a:avLst/>
          </a:prstGeom>
        </p:spPr>
      </p:pic>
    </p:spTree>
    <p:extLst>
      <p:ext uri="{BB962C8B-B14F-4D97-AF65-F5344CB8AC3E}">
        <p14:creationId xmlns:p14="http://schemas.microsoft.com/office/powerpoint/2010/main" val="9071683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Metin kutusu 7">
            <a:extLst>
              <a:ext uri="{FF2B5EF4-FFF2-40B4-BE49-F238E27FC236}">
                <a16:creationId xmlns:a16="http://schemas.microsoft.com/office/drawing/2014/main" id="{C985F412-880C-443B-D350-197E1BF256FB}"/>
              </a:ext>
            </a:extLst>
          </p:cNvPr>
          <p:cNvSpPr txBox="1"/>
          <p:nvPr/>
        </p:nvSpPr>
        <p:spPr>
          <a:xfrm>
            <a:off x="1073987" y="349112"/>
            <a:ext cx="10092777" cy="877729"/>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lang="tr-TR" sz="4400" b="1" dirty="0">
                <a:solidFill>
                  <a:srgbClr val="FFFFFF"/>
                </a:solidFill>
                <a:effectLst>
                  <a:outerShdw blurRad="38100" dist="38100" dir="2700000" algn="tl">
                    <a:srgbClr val="000000">
                      <a:alpha val="43137"/>
                    </a:srgbClr>
                  </a:outerShdw>
                </a:effectLst>
                <a:latin typeface="Calibri Light" panose="020F0302020204030204"/>
              </a:rPr>
              <a:t>HARDWARE-FOCUSED CYBER ATTACK TYPES</a:t>
            </a:r>
            <a:endParaRPr kumimoji="0" lang="en-US" sz="4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Light" panose="020F0302020204030204"/>
              <a:ea typeface="+mn-ea"/>
              <a:cs typeface="+mn-cs"/>
            </a:endParaRPr>
          </a:p>
        </p:txBody>
      </p:sp>
      <p:sp>
        <p:nvSpPr>
          <p:cNvPr id="4" name="Metin kutusu 3">
            <a:extLst>
              <a:ext uri="{FF2B5EF4-FFF2-40B4-BE49-F238E27FC236}">
                <a16:creationId xmlns:a16="http://schemas.microsoft.com/office/drawing/2014/main" id="{3286AF8D-3F68-1A55-79CC-6A036118652D}"/>
              </a:ext>
            </a:extLst>
          </p:cNvPr>
          <p:cNvSpPr txBox="1"/>
          <p:nvPr/>
        </p:nvSpPr>
        <p:spPr>
          <a:xfrm>
            <a:off x="3602455" y="2962818"/>
            <a:ext cx="4987089" cy="193899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400"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SUPPLY CHAİN ATTACK (SCA)</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tr-TR" sz="2400"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defRPr/>
            </a:pPr>
            <a:r>
              <a:rPr lang="tr-TR" sz="2400"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SIDA-CHANNEL ATTACK (SCA)</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tr-TR" sz="2400" dirty="0">
              <a:solidFill>
                <a:prstClr val="black"/>
              </a:solidFill>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tr-TR" sz="2400"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REPLAY ATTACK (RA)</a:t>
            </a:r>
            <a:endParaRPr lang="tr-TR" sz="2400" dirty="0">
              <a:solidFill>
                <a:prstClr val="black"/>
              </a:solidFill>
              <a:latin typeface="Times New Roman" panose="02020603050405020304" pitchFamily="18" charset="0"/>
              <a:cs typeface="Times New Roman" panose="02020603050405020304" pitchFamily="18" charset="0"/>
            </a:endParaRPr>
          </a:p>
        </p:txBody>
      </p:sp>
      <p:pic>
        <p:nvPicPr>
          <p:cNvPr id="2" name="Resim 1">
            <a:extLst>
              <a:ext uri="{FF2B5EF4-FFF2-40B4-BE49-F238E27FC236}">
                <a16:creationId xmlns:a16="http://schemas.microsoft.com/office/drawing/2014/main" id="{292897E0-7737-5408-B8DB-0F0E1BB4DD3C}"/>
              </a:ext>
            </a:extLst>
          </p:cNvPr>
          <p:cNvPicPr/>
          <p:nvPr/>
        </p:nvPicPr>
        <p:blipFill>
          <a:blip r:embed="rId3"/>
          <a:stretch>
            <a:fillRect/>
          </a:stretch>
        </p:blipFill>
        <p:spPr>
          <a:xfrm>
            <a:off x="-1" y="6293936"/>
            <a:ext cx="12192001" cy="571580"/>
          </a:xfrm>
          <a:prstGeom prst="rect">
            <a:avLst/>
          </a:prstGeom>
        </p:spPr>
      </p:pic>
    </p:spTree>
    <p:extLst>
      <p:ext uri="{BB962C8B-B14F-4D97-AF65-F5344CB8AC3E}">
        <p14:creationId xmlns:p14="http://schemas.microsoft.com/office/powerpoint/2010/main" val="3365793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Metin kutusu 7">
            <a:extLst>
              <a:ext uri="{FF2B5EF4-FFF2-40B4-BE49-F238E27FC236}">
                <a16:creationId xmlns:a16="http://schemas.microsoft.com/office/drawing/2014/main" id="{C985F412-880C-443B-D350-197E1BF256FB}"/>
              </a:ext>
            </a:extLst>
          </p:cNvPr>
          <p:cNvSpPr txBox="1"/>
          <p:nvPr/>
        </p:nvSpPr>
        <p:spPr>
          <a:xfrm>
            <a:off x="1049610" y="349112"/>
            <a:ext cx="10092777" cy="877729"/>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lang="en-US" sz="4400" b="1" dirty="0">
                <a:solidFill>
                  <a:srgbClr val="FFFFFF"/>
                </a:solidFill>
                <a:effectLst>
                  <a:outerShdw blurRad="38100" dist="38100" dir="2700000" algn="tl">
                    <a:srgbClr val="000000">
                      <a:alpha val="43137"/>
                    </a:srgbClr>
                  </a:outerShdw>
                </a:effectLst>
                <a:latin typeface="Calibri Light" panose="020F0302020204030204"/>
              </a:rPr>
              <a:t>STANDARD TTP RISK SCORING TABLE</a:t>
            </a:r>
            <a:endParaRPr kumimoji="0" lang="tr-TR" sz="4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Light" panose="020F0302020204030204"/>
              <a:ea typeface="+mn-ea"/>
              <a:cs typeface="+mn-cs"/>
            </a:endParaRPr>
          </a:p>
        </p:txBody>
      </p:sp>
      <p:graphicFrame>
        <p:nvGraphicFramePr>
          <p:cNvPr id="4" name="Tablo 3">
            <a:extLst>
              <a:ext uri="{FF2B5EF4-FFF2-40B4-BE49-F238E27FC236}">
                <a16:creationId xmlns:a16="http://schemas.microsoft.com/office/drawing/2014/main" id="{5EFABFE0-D2F1-1BB4-2AC5-8753D044007D}"/>
              </a:ext>
            </a:extLst>
          </p:cNvPr>
          <p:cNvGraphicFramePr>
            <a:graphicFrameLocks noGrp="1"/>
          </p:cNvGraphicFramePr>
          <p:nvPr>
            <p:extLst>
              <p:ext uri="{D42A27DB-BD31-4B8C-83A1-F6EECF244321}">
                <p14:modId xmlns:p14="http://schemas.microsoft.com/office/powerpoint/2010/main" val="3453462836"/>
              </p:ext>
            </p:extLst>
          </p:nvPr>
        </p:nvGraphicFramePr>
        <p:xfrm>
          <a:off x="0" y="1575953"/>
          <a:ext cx="12191999" cy="4738250"/>
        </p:xfrm>
        <a:graphic>
          <a:graphicData uri="http://schemas.openxmlformats.org/drawingml/2006/table">
            <a:tbl>
              <a:tblPr firstRow="1" firstCol="1" bandRow="1">
                <a:tableStyleId>{74C1A8A3-306A-4EB7-A6B1-4F7E0EB9C5D6}</a:tableStyleId>
              </a:tblPr>
              <a:tblGrid>
                <a:gridCol w="4302959">
                  <a:extLst>
                    <a:ext uri="{9D8B030D-6E8A-4147-A177-3AD203B41FA5}">
                      <a16:colId xmlns:a16="http://schemas.microsoft.com/office/drawing/2014/main" val="1930654016"/>
                    </a:ext>
                  </a:extLst>
                </a:gridCol>
                <a:gridCol w="1577808">
                  <a:extLst>
                    <a:ext uri="{9D8B030D-6E8A-4147-A177-3AD203B41FA5}">
                      <a16:colId xmlns:a16="http://schemas.microsoft.com/office/drawing/2014/main" val="895166896"/>
                    </a:ext>
                  </a:extLst>
                </a:gridCol>
                <a:gridCol w="1577808">
                  <a:extLst>
                    <a:ext uri="{9D8B030D-6E8A-4147-A177-3AD203B41FA5}">
                      <a16:colId xmlns:a16="http://schemas.microsoft.com/office/drawing/2014/main" val="2466264532"/>
                    </a:ext>
                  </a:extLst>
                </a:gridCol>
                <a:gridCol w="1577808">
                  <a:extLst>
                    <a:ext uri="{9D8B030D-6E8A-4147-A177-3AD203B41FA5}">
                      <a16:colId xmlns:a16="http://schemas.microsoft.com/office/drawing/2014/main" val="1151023311"/>
                    </a:ext>
                  </a:extLst>
                </a:gridCol>
                <a:gridCol w="1577808">
                  <a:extLst>
                    <a:ext uri="{9D8B030D-6E8A-4147-A177-3AD203B41FA5}">
                      <a16:colId xmlns:a16="http://schemas.microsoft.com/office/drawing/2014/main" val="3300791102"/>
                    </a:ext>
                  </a:extLst>
                </a:gridCol>
                <a:gridCol w="1577808">
                  <a:extLst>
                    <a:ext uri="{9D8B030D-6E8A-4147-A177-3AD203B41FA5}">
                      <a16:colId xmlns:a16="http://schemas.microsoft.com/office/drawing/2014/main" val="836172960"/>
                    </a:ext>
                  </a:extLst>
                </a:gridCol>
              </a:tblGrid>
              <a:tr h="33178">
                <a:tc gridSpan="6">
                  <a:txBody>
                    <a:bodyPr/>
                    <a:lstStyle/>
                    <a:p>
                      <a:pPr algn="ctr">
                        <a:lnSpc>
                          <a:spcPct val="107000"/>
                        </a:lnSpc>
                        <a:spcAft>
                          <a:spcPts val="800"/>
                        </a:spcAft>
                      </a:pPr>
                      <a:r>
                        <a:rPr lang="tr-TR" sz="1000" b="1" spc="3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TTP(TACTICS, TECHNIQUES &amp; PROCEDURES) RİSK PUANLAMA TABLOSU</a:t>
                      </a:r>
                      <a:endParaRPr lang="tr-TR" sz="1000" b="1" spc="3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582397492"/>
                  </a:ext>
                </a:extLst>
              </a:tr>
              <a:tr h="32553">
                <a:tc>
                  <a:txBody>
                    <a:bodyPr/>
                    <a:lstStyle/>
                    <a:p>
                      <a:pPr algn="ctr">
                        <a:lnSpc>
                          <a:spcPct val="107000"/>
                        </a:lnSpc>
                        <a:spcAft>
                          <a:spcPts val="800"/>
                        </a:spcAft>
                      </a:pPr>
                      <a:r>
                        <a:rPr lang="tr-TR" sz="1000" b="1" spc="3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FAKTÖR ARALIĞI</a:t>
                      </a:r>
                      <a:endParaRPr lang="tr-TR" sz="1000" b="1" spc="3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rgbClr val="0070C0"/>
                    </a:solidFill>
                  </a:tcPr>
                </a:tc>
                <a:tc>
                  <a:txBody>
                    <a:bodyPr/>
                    <a:lstStyle/>
                    <a:p>
                      <a:pPr algn="ctr">
                        <a:lnSpc>
                          <a:spcPct val="107000"/>
                        </a:lnSpc>
                        <a:spcAft>
                          <a:spcPts val="800"/>
                        </a:spcAft>
                      </a:pPr>
                      <a:r>
                        <a:rPr lang="tr-TR" sz="1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endParaRPr lang="tr-TR" sz="1000" b="1" dirty="0">
                        <a:solidFill>
                          <a:schemeClr val="bg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rgbClr val="0070C0"/>
                    </a:solidFill>
                  </a:tcPr>
                </a:tc>
                <a:tc>
                  <a:txBody>
                    <a:bodyPr/>
                    <a:lstStyle/>
                    <a:p>
                      <a:pPr algn="ctr">
                        <a:lnSpc>
                          <a:spcPct val="107000"/>
                        </a:lnSpc>
                        <a:spcAft>
                          <a:spcPts val="800"/>
                        </a:spcAft>
                      </a:pPr>
                      <a:r>
                        <a:rPr lang="tr-TR" sz="1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endParaRPr lang="tr-TR" sz="1000" b="1" dirty="0">
                        <a:solidFill>
                          <a:schemeClr val="bg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rgbClr val="0070C0"/>
                    </a:solidFill>
                  </a:tcPr>
                </a:tc>
                <a:tc>
                  <a:txBody>
                    <a:bodyPr/>
                    <a:lstStyle/>
                    <a:p>
                      <a:pPr algn="ctr">
                        <a:lnSpc>
                          <a:spcPct val="107000"/>
                        </a:lnSpc>
                        <a:spcAft>
                          <a:spcPts val="800"/>
                        </a:spcAft>
                      </a:pPr>
                      <a:r>
                        <a:rPr lang="tr-TR" sz="1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endParaRPr lang="tr-TR" sz="1000" b="1" dirty="0">
                        <a:solidFill>
                          <a:schemeClr val="bg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rgbClr val="0070C0"/>
                    </a:solidFill>
                  </a:tcPr>
                </a:tc>
                <a:tc>
                  <a:txBody>
                    <a:bodyPr/>
                    <a:lstStyle/>
                    <a:p>
                      <a:pPr algn="ctr">
                        <a:lnSpc>
                          <a:spcPct val="107000"/>
                        </a:lnSpc>
                        <a:spcAft>
                          <a:spcPts val="800"/>
                        </a:spcAft>
                      </a:pPr>
                      <a:r>
                        <a:rPr lang="tr-TR" sz="1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a:t>
                      </a:r>
                      <a:endParaRPr lang="tr-TR" sz="1000" b="1" dirty="0">
                        <a:solidFill>
                          <a:schemeClr val="bg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rgbClr val="0070C0"/>
                    </a:solidFill>
                  </a:tcPr>
                </a:tc>
                <a:tc>
                  <a:txBody>
                    <a:bodyPr/>
                    <a:lstStyle/>
                    <a:p>
                      <a:pPr algn="ctr">
                        <a:lnSpc>
                          <a:spcPct val="107000"/>
                        </a:lnSpc>
                        <a:spcAft>
                          <a:spcPts val="800"/>
                        </a:spcAft>
                      </a:pPr>
                      <a:r>
                        <a:rPr lang="tr-TR" sz="1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a:t>
                      </a:r>
                      <a:endParaRPr lang="tr-TR" sz="1000" b="1" dirty="0">
                        <a:solidFill>
                          <a:schemeClr val="bg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rgbClr val="0070C0"/>
                    </a:solidFill>
                  </a:tcPr>
                </a:tc>
                <a:extLst>
                  <a:ext uri="{0D108BD9-81ED-4DB2-BD59-A6C34878D82A}">
                    <a16:rowId xmlns:a16="http://schemas.microsoft.com/office/drawing/2014/main" val="2217698284"/>
                  </a:ext>
                </a:extLst>
              </a:tr>
              <a:tr h="102362">
                <a:tc>
                  <a:txBody>
                    <a:bodyPr/>
                    <a:lstStyle/>
                    <a:p>
                      <a:pPr algn="just">
                        <a:lnSpc>
                          <a:spcPct val="107000"/>
                        </a:lnSpc>
                        <a:spcAft>
                          <a:spcPts val="800"/>
                        </a:spcAft>
                      </a:pPr>
                      <a:r>
                        <a:rPr lang="tr-TR" sz="1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Yakınlık: Bu TTP'yi uygulamak için bir düşmanın ne kadar yakınlığa ihtiyacı olur?</a:t>
                      </a:r>
                      <a:endParaRPr lang="tr-TR" sz="10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a:effectLst/>
                          <a:latin typeface="Times New Roman" panose="02020603050405020304" pitchFamily="18" charset="0"/>
                          <a:cs typeface="Times New Roman" panose="02020603050405020304" pitchFamily="18" charset="0"/>
                        </a:rPr>
                        <a:t>fiziksel veya ağ erişimi gerekmez</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a:effectLst/>
                          <a:latin typeface="Times New Roman" panose="02020603050405020304" pitchFamily="18" charset="0"/>
                          <a:cs typeface="Times New Roman" panose="02020603050405020304" pitchFamily="18" charset="0"/>
                        </a:rPr>
                        <a:t>DMZ ve güvenlik duvarı üzerinden protokol erişimi</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dirty="0">
                          <a:effectLst/>
                          <a:latin typeface="Times New Roman" panose="02020603050405020304" pitchFamily="18" charset="0"/>
                          <a:cs typeface="Times New Roman" panose="02020603050405020304" pitchFamily="18" charset="0"/>
                        </a:rPr>
                        <a:t>sistemi hedeflemek için kullanıcı hesabı (yönetici erişimi yok)</a:t>
                      </a:r>
                      <a:endParaRPr lang="tr-TR"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a:effectLst/>
                          <a:latin typeface="Times New Roman" panose="02020603050405020304" pitchFamily="18" charset="0"/>
                          <a:cs typeface="Times New Roman" panose="02020603050405020304" pitchFamily="18" charset="0"/>
                        </a:rPr>
                        <a:t>hedef sisteme yönetici erişimi</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dirty="0">
                          <a:effectLst/>
                          <a:latin typeface="Times New Roman" panose="02020603050405020304" pitchFamily="18" charset="0"/>
                          <a:cs typeface="Times New Roman" panose="02020603050405020304" pitchFamily="18" charset="0"/>
                        </a:rPr>
                        <a:t>hedef sisteme fiziksel erişim</a:t>
                      </a:r>
                      <a:endParaRPr lang="tr-TR"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543898548"/>
                  </a:ext>
                </a:extLst>
              </a:tr>
              <a:tr h="67458">
                <a:tc>
                  <a:txBody>
                    <a:bodyPr/>
                    <a:lstStyle/>
                    <a:p>
                      <a:pPr algn="just">
                        <a:lnSpc>
                          <a:spcPct val="107000"/>
                        </a:lnSpc>
                        <a:spcAft>
                          <a:spcPts val="800"/>
                        </a:spcAft>
                      </a:pPr>
                      <a:r>
                        <a:rPr lang="tr-TR" sz="1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Yerellik: Bu TTP'nin yarattığı etkiler ne kadar yerelleştirildi?</a:t>
                      </a:r>
                      <a:endParaRPr lang="tr-TR" sz="10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a:effectLst/>
                          <a:latin typeface="Times New Roman" panose="02020603050405020304" pitchFamily="18" charset="0"/>
                          <a:cs typeface="Times New Roman" panose="02020603050405020304" pitchFamily="18" charset="0"/>
                        </a:rPr>
                        <a:t>tek birime izole edilmiş</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a:effectLst/>
                          <a:latin typeface="Times New Roman" panose="02020603050405020304" pitchFamily="18" charset="0"/>
                          <a:cs typeface="Times New Roman" panose="02020603050405020304" pitchFamily="18" charset="0"/>
                        </a:rPr>
                        <a:t>tek birim ve destekleyici ağ</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a:effectLst/>
                          <a:latin typeface="Times New Roman" panose="02020603050405020304" pitchFamily="18" charset="0"/>
                          <a:cs typeface="Times New Roman" panose="02020603050405020304" pitchFamily="18" charset="0"/>
                        </a:rPr>
                        <a:t>potansiyel olarak etkilenen harici ağlar</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a:effectLst/>
                          <a:latin typeface="Times New Roman" panose="02020603050405020304" pitchFamily="18" charset="0"/>
                          <a:cs typeface="Times New Roman" panose="02020603050405020304" pitchFamily="18" charset="0"/>
                        </a:rPr>
                        <a:t>tiyatro veya bölgedeki tüm birimler</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dirty="0">
                          <a:effectLst/>
                          <a:latin typeface="Times New Roman" panose="02020603050405020304" pitchFamily="18" charset="0"/>
                          <a:cs typeface="Times New Roman" panose="02020603050405020304" pitchFamily="18" charset="0"/>
                        </a:rPr>
                        <a:t>küresel olarak tüm birimler ve ilgili altyapı</a:t>
                      </a:r>
                      <a:endParaRPr lang="tr-TR"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748379771"/>
                  </a:ext>
                </a:extLst>
              </a:tr>
              <a:tr h="67458">
                <a:tc>
                  <a:txBody>
                    <a:bodyPr/>
                    <a:lstStyle/>
                    <a:p>
                      <a:pPr algn="just">
                        <a:lnSpc>
                          <a:spcPct val="107000"/>
                        </a:lnSpc>
                        <a:spcAft>
                          <a:spcPts val="800"/>
                        </a:spcAft>
                      </a:pPr>
                      <a:r>
                        <a:rPr lang="tr-TR" sz="1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Kurtarma Süresi: Saldırı algılandıktan sonra bu TTP'den kurtulmak ne kadar sürer?</a:t>
                      </a:r>
                      <a:endParaRPr lang="tr-TR" sz="10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a:effectLst/>
                          <a:latin typeface="Times New Roman" panose="02020603050405020304" pitchFamily="18" charset="0"/>
                          <a:cs typeface="Times New Roman" panose="02020603050405020304" pitchFamily="18" charset="0"/>
                        </a:rPr>
                        <a:t>&lt; 10 saat</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dirty="0">
                          <a:effectLst/>
                          <a:latin typeface="Times New Roman" panose="02020603050405020304" pitchFamily="18" charset="0"/>
                          <a:cs typeface="Times New Roman" panose="02020603050405020304" pitchFamily="18" charset="0"/>
                        </a:rPr>
                        <a:t>20 saat</a:t>
                      </a:r>
                      <a:endParaRPr lang="tr-TR"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a:effectLst/>
                          <a:latin typeface="Times New Roman" panose="02020603050405020304" pitchFamily="18" charset="0"/>
                          <a:cs typeface="Times New Roman" panose="02020603050405020304" pitchFamily="18" charset="0"/>
                        </a:rPr>
                        <a:t>30 saat</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a:effectLst/>
                          <a:latin typeface="Times New Roman" panose="02020603050405020304" pitchFamily="18" charset="0"/>
                          <a:cs typeface="Times New Roman" panose="02020603050405020304" pitchFamily="18" charset="0"/>
                        </a:rPr>
                        <a:t>40 saat</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a:effectLst/>
                          <a:latin typeface="Times New Roman" panose="02020603050405020304" pitchFamily="18" charset="0"/>
                          <a:cs typeface="Times New Roman" panose="02020603050405020304" pitchFamily="18" charset="0"/>
                        </a:rPr>
                        <a:t>&gt; 50 saat</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814967049"/>
                  </a:ext>
                </a:extLst>
              </a:tr>
              <a:tr h="67458">
                <a:tc>
                  <a:txBody>
                    <a:bodyPr/>
                    <a:lstStyle/>
                    <a:p>
                      <a:pPr algn="just">
                        <a:lnSpc>
                          <a:spcPct val="107000"/>
                        </a:lnSpc>
                        <a:spcAft>
                          <a:spcPts val="800"/>
                        </a:spcAft>
                      </a:pPr>
                      <a:r>
                        <a:rPr lang="tr-TR" sz="1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Restorasyon Maliyetleri: Etkilenen siber varlığı geri yüklemenin veya değiştirmenin tahmini maliyeti nedir?</a:t>
                      </a:r>
                      <a:endParaRPr lang="tr-TR" sz="100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a:effectLst/>
                          <a:latin typeface="Times New Roman" panose="02020603050405020304" pitchFamily="18" charset="0"/>
                          <a:cs typeface="Times New Roman" panose="02020603050405020304" pitchFamily="18" charset="0"/>
                        </a:rPr>
                        <a:t>&lt; 10$ Bin</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dirty="0">
                          <a:effectLst/>
                          <a:latin typeface="Times New Roman" panose="02020603050405020304" pitchFamily="18" charset="0"/>
                          <a:cs typeface="Times New Roman" panose="02020603050405020304" pitchFamily="18" charset="0"/>
                        </a:rPr>
                        <a:t>25$ Bin</a:t>
                      </a:r>
                      <a:endParaRPr lang="tr-TR"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a:effectLst/>
                          <a:latin typeface="Times New Roman" panose="02020603050405020304" pitchFamily="18" charset="0"/>
                          <a:cs typeface="Times New Roman" panose="02020603050405020304" pitchFamily="18" charset="0"/>
                        </a:rPr>
                        <a:t>50$ Bin</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dirty="0">
                          <a:effectLst/>
                          <a:latin typeface="Times New Roman" panose="02020603050405020304" pitchFamily="18" charset="0"/>
                          <a:cs typeface="Times New Roman" panose="02020603050405020304" pitchFamily="18" charset="0"/>
                        </a:rPr>
                        <a:t>75$ Bin</a:t>
                      </a:r>
                      <a:endParaRPr lang="tr-TR"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dirty="0">
                          <a:effectLst/>
                          <a:latin typeface="Times New Roman" panose="02020603050405020304" pitchFamily="18" charset="0"/>
                          <a:cs typeface="Times New Roman" panose="02020603050405020304" pitchFamily="18" charset="0"/>
                        </a:rPr>
                        <a:t>&gt; 100$ Bin</a:t>
                      </a:r>
                      <a:endParaRPr lang="tr-TR"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338163491"/>
                  </a:ext>
                </a:extLst>
              </a:tr>
              <a:tr h="102362">
                <a:tc>
                  <a:txBody>
                    <a:bodyPr/>
                    <a:lstStyle/>
                    <a:p>
                      <a:pPr algn="just">
                        <a:lnSpc>
                          <a:spcPct val="107000"/>
                        </a:lnSpc>
                        <a:spcAft>
                          <a:spcPts val="800"/>
                        </a:spcAft>
                      </a:pPr>
                      <a:r>
                        <a:rPr lang="tr-TR" sz="1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Etki: Bu TTP'nin başarılı bir şekilde uygulanmasından kaynaklanan veri gizliliği kaybı ne kadar ciddi bir etkidir?</a:t>
                      </a:r>
                      <a:endParaRPr lang="tr-TR" sz="10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dirty="0">
                          <a:effectLst/>
                          <a:latin typeface="Times New Roman" panose="02020603050405020304" pitchFamily="18" charset="0"/>
                          <a:cs typeface="Times New Roman" panose="02020603050405020304" pitchFamily="18" charset="0"/>
                        </a:rPr>
                        <a:t>TTP'den etki yok</a:t>
                      </a:r>
                      <a:endParaRPr lang="tr-TR"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a:effectLst/>
                          <a:latin typeface="Times New Roman" panose="02020603050405020304" pitchFamily="18" charset="0"/>
                          <a:cs typeface="Times New Roman" panose="02020603050405020304" pitchFamily="18" charset="0"/>
                        </a:rPr>
                        <a:t>minimum etki</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dirty="0">
                          <a:effectLst/>
                          <a:latin typeface="Times New Roman" panose="02020603050405020304" pitchFamily="18" charset="0"/>
                          <a:cs typeface="Times New Roman" panose="02020603050405020304" pitchFamily="18" charset="0"/>
                        </a:rPr>
                        <a:t>biraz iyileştirme gerektiren sınırlı etki</a:t>
                      </a:r>
                      <a:endParaRPr lang="tr-TR"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a:effectLst/>
                          <a:latin typeface="Times New Roman" panose="02020603050405020304" pitchFamily="18" charset="0"/>
                          <a:cs typeface="Times New Roman" panose="02020603050405020304" pitchFamily="18" charset="0"/>
                        </a:rPr>
                        <a:t>COOP'ta ayrıntılı olarak açıklanan iyileştirme faaliyetleri</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a:effectLst/>
                          <a:latin typeface="Times New Roman" panose="02020603050405020304" pitchFamily="18" charset="0"/>
                          <a:cs typeface="Times New Roman" panose="02020603050405020304" pitchFamily="18" charset="0"/>
                        </a:rPr>
                        <a:t>COOP iyileştirme faaliyetleri rutin olarak uygulandı</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157584446"/>
                  </a:ext>
                </a:extLst>
              </a:tr>
              <a:tr h="102362">
                <a:tc>
                  <a:txBody>
                    <a:bodyPr/>
                    <a:lstStyle/>
                    <a:p>
                      <a:pPr algn="just">
                        <a:lnSpc>
                          <a:spcPct val="107000"/>
                        </a:lnSpc>
                        <a:spcAft>
                          <a:spcPts val="800"/>
                        </a:spcAft>
                      </a:pPr>
                      <a:r>
                        <a:rPr lang="tr-TR" sz="1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Etki: Bu TTP'nin başarılı bir şekilde uygulanmasından kaynaklanan veri bütünlüğünün kaybı ne kadar ciddi bir etkidir?</a:t>
                      </a:r>
                      <a:endParaRPr lang="tr-TR" sz="10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dirty="0">
                          <a:effectLst/>
                          <a:latin typeface="Times New Roman" panose="02020603050405020304" pitchFamily="18" charset="0"/>
                          <a:cs typeface="Times New Roman" panose="02020603050405020304" pitchFamily="18" charset="0"/>
                        </a:rPr>
                        <a:t>TTP'den etki yok</a:t>
                      </a:r>
                      <a:endParaRPr lang="tr-TR"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a:effectLst/>
                          <a:latin typeface="Times New Roman" panose="02020603050405020304" pitchFamily="18" charset="0"/>
                          <a:cs typeface="Times New Roman" panose="02020603050405020304" pitchFamily="18" charset="0"/>
                        </a:rPr>
                        <a:t>minimum etki</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a:effectLst/>
                          <a:latin typeface="Times New Roman" panose="02020603050405020304" pitchFamily="18" charset="0"/>
                          <a:cs typeface="Times New Roman" panose="02020603050405020304" pitchFamily="18" charset="0"/>
                        </a:rPr>
                        <a:t>biraz iyileştirme gerektiren sınırlı etki</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a:effectLst/>
                          <a:latin typeface="Times New Roman" panose="02020603050405020304" pitchFamily="18" charset="0"/>
                          <a:cs typeface="Times New Roman" panose="02020603050405020304" pitchFamily="18" charset="0"/>
                        </a:rPr>
                        <a:t>COOP'ta ayrıntılı olarak açıklanan iyileştirme faaliyetleri</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a:effectLst/>
                          <a:latin typeface="Times New Roman" panose="02020603050405020304" pitchFamily="18" charset="0"/>
                          <a:cs typeface="Times New Roman" panose="02020603050405020304" pitchFamily="18" charset="0"/>
                        </a:rPr>
                        <a:t>COOP iyileştirme faaliyetleri rutin olarak uygulandı</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548814289"/>
                  </a:ext>
                </a:extLst>
              </a:tr>
              <a:tr h="102362">
                <a:tc>
                  <a:txBody>
                    <a:bodyPr/>
                    <a:lstStyle/>
                    <a:p>
                      <a:pPr algn="just">
                        <a:lnSpc>
                          <a:spcPct val="107000"/>
                        </a:lnSpc>
                        <a:spcAft>
                          <a:spcPts val="800"/>
                        </a:spcAft>
                      </a:pPr>
                      <a:r>
                        <a:rPr lang="tr-TR" sz="1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Etki: Bu TTP'nin başarıyla tam olarak uygulanmasından kaynaklanan sistem kullanılabilirliği kaybı ne kadar ciddi bir etkidir?</a:t>
                      </a:r>
                      <a:endParaRPr lang="tr-TR" sz="10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dirty="0">
                          <a:effectLst/>
                          <a:latin typeface="Times New Roman" panose="02020603050405020304" pitchFamily="18" charset="0"/>
                          <a:cs typeface="Times New Roman" panose="02020603050405020304" pitchFamily="18" charset="0"/>
                        </a:rPr>
                        <a:t>TTP'den etki yok</a:t>
                      </a:r>
                      <a:endParaRPr lang="tr-TR"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a:effectLst/>
                          <a:latin typeface="Times New Roman" panose="02020603050405020304" pitchFamily="18" charset="0"/>
                          <a:cs typeface="Times New Roman" panose="02020603050405020304" pitchFamily="18" charset="0"/>
                        </a:rPr>
                        <a:t>minimum etki</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a:effectLst/>
                          <a:latin typeface="Times New Roman" panose="02020603050405020304" pitchFamily="18" charset="0"/>
                          <a:cs typeface="Times New Roman" panose="02020603050405020304" pitchFamily="18" charset="0"/>
                        </a:rPr>
                        <a:t>biraz iyileştirme gerektiren sınırlı etki</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a:effectLst/>
                          <a:latin typeface="Times New Roman" panose="02020603050405020304" pitchFamily="18" charset="0"/>
                          <a:cs typeface="Times New Roman" panose="02020603050405020304" pitchFamily="18" charset="0"/>
                        </a:rPr>
                        <a:t>COOP'ta ayrıntılı olarak açıklanan iyileştirme faaliyetleri</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a:effectLst/>
                          <a:latin typeface="Times New Roman" panose="02020603050405020304" pitchFamily="18" charset="0"/>
                          <a:cs typeface="Times New Roman" panose="02020603050405020304" pitchFamily="18" charset="0"/>
                        </a:rPr>
                        <a:t>COOP iyileştirme faaliyetleri rutin olarak uygulandı</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665742695"/>
                  </a:ext>
                </a:extLst>
              </a:tr>
              <a:tr h="102362">
                <a:tc>
                  <a:txBody>
                    <a:bodyPr/>
                    <a:lstStyle/>
                    <a:p>
                      <a:pPr algn="just">
                        <a:lnSpc>
                          <a:spcPct val="107000"/>
                        </a:lnSpc>
                        <a:spcAft>
                          <a:spcPts val="800"/>
                        </a:spcAft>
                      </a:pPr>
                      <a:r>
                        <a:rPr lang="tr-TR" sz="1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Önceki Kullanım: MlTREThreat DB'de bu TTP var mı?</a:t>
                      </a:r>
                      <a:endParaRPr lang="tr-TR" sz="100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a:effectLst/>
                          <a:latin typeface="Times New Roman" panose="02020603050405020304" pitchFamily="18" charset="0"/>
                          <a:cs typeface="Times New Roman" panose="02020603050405020304" pitchFamily="18" charset="0"/>
                        </a:rPr>
                        <a:t>MTDB'de TTP kullanımına dair kanıt yok</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a:effectLst/>
                          <a:latin typeface="Times New Roman" panose="02020603050405020304" pitchFamily="18" charset="0"/>
                          <a:cs typeface="Times New Roman" panose="02020603050405020304" pitchFamily="18" charset="0"/>
                        </a:rPr>
                        <a:t>kanıt TTP kullanımı mümkün</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a:effectLst/>
                          <a:latin typeface="Times New Roman" panose="02020603050405020304" pitchFamily="18" charset="0"/>
                          <a:cs typeface="Times New Roman" panose="02020603050405020304" pitchFamily="18" charset="0"/>
                        </a:rPr>
                        <a:t>MTDB'de TTP kullanımının doğrulanmış kanıtı</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dirty="0" err="1">
                          <a:effectLst/>
                          <a:latin typeface="Times New Roman" panose="02020603050405020304" pitchFamily="18" charset="0"/>
                          <a:cs typeface="Times New Roman" panose="02020603050405020304" pitchFamily="18" charset="0"/>
                        </a:rPr>
                        <a:t>MTDB'de</a:t>
                      </a:r>
                      <a:r>
                        <a:rPr lang="tr-TR" sz="1000" dirty="0">
                          <a:effectLst/>
                          <a:latin typeface="Times New Roman" panose="02020603050405020304" pitchFamily="18" charset="0"/>
                          <a:cs typeface="Times New Roman" panose="02020603050405020304" pitchFamily="18" charset="0"/>
                        </a:rPr>
                        <a:t> depolanan TTP'nin sık kullanımı</a:t>
                      </a:r>
                      <a:endParaRPr lang="tr-TR"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a:effectLst/>
                          <a:latin typeface="Times New Roman" panose="02020603050405020304" pitchFamily="18" charset="0"/>
                          <a:cs typeface="Times New Roman" panose="02020603050405020304" pitchFamily="18" charset="0"/>
                        </a:rPr>
                        <a:t>MTDB'de TPP'nin yaygın kullanımı</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062434651"/>
                  </a:ext>
                </a:extLst>
              </a:tr>
              <a:tr h="85399">
                <a:tc>
                  <a:txBody>
                    <a:bodyPr/>
                    <a:lstStyle/>
                    <a:p>
                      <a:pPr algn="just">
                        <a:lnSpc>
                          <a:spcPct val="107000"/>
                        </a:lnSpc>
                        <a:spcAft>
                          <a:spcPts val="800"/>
                        </a:spcAft>
                      </a:pPr>
                      <a:r>
                        <a:rPr lang="tr-TR" sz="1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Gerekli Beceriler: Rakip tarafından bu TTP'yi uygulamak için hangi düzeyde beceri veya özel bilgi gereklidir?</a:t>
                      </a:r>
                      <a:endParaRPr lang="tr-TR" sz="10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a:effectLst/>
                          <a:latin typeface="Times New Roman" panose="02020603050405020304" pitchFamily="18" charset="0"/>
                          <a:cs typeface="Times New Roman" panose="02020603050405020304" pitchFamily="18" charset="0"/>
                        </a:rPr>
                        <a:t>özel beceri gerekmez</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a:effectLst/>
                          <a:latin typeface="Times New Roman" panose="02020603050405020304" pitchFamily="18" charset="0"/>
                          <a:cs typeface="Times New Roman" panose="02020603050405020304" pitchFamily="18" charset="0"/>
                        </a:rPr>
                        <a:t>genel teknik beceriler</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a:effectLst/>
                          <a:latin typeface="Times New Roman" panose="02020603050405020304" pitchFamily="18" charset="0"/>
                          <a:cs typeface="Times New Roman" panose="02020603050405020304" pitchFamily="18" charset="0"/>
                        </a:rPr>
                        <a:t>hedeflenen sistem hakkında biraz bilgi</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a:effectLst/>
                          <a:latin typeface="Times New Roman" panose="02020603050405020304" pitchFamily="18" charset="0"/>
                          <a:cs typeface="Times New Roman" panose="02020603050405020304" pitchFamily="18" charset="0"/>
                        </a:rPr>
                        <a:t>hedeflenen sistemin ayrıntılı bilgisi</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a:effectLst/>
                          <a:latin typeface="Times New Roman" panose="02020603050405020304" pitchFamily="18" charset="0"/>
                          <a:cs typeface="Times New Roman" panose="02020603050405020304" pitchFamily="18" charset="0"/>
                        </a:rPr>
                        <a:t>hem görev hem de hedeflenen sistem bilgisi</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850711888"/>
                  </a:ext>
                </a:extLst>
              </a:tr>
              <a:tr h="67458">
                <a:tc>
                  <a:txBody>
                    <a:bodyPr/>
                    <a:lstStyle/>
                    <a:p>
                      <a:pPr algn="just">
                        <a:lnSpc>
                          <a:spcPct val="107000"/>
                        </a:lnSpc>
                        <a:spcAft>
                          <a:spcPts val="800"/>
                        </a:spcAft>
                      </a:pPr>
                      <a:r>
                        <a:rPr lang="tr-TR" sz="1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Gerekli Kaynaklar: Bu TTP'yi uygulamak için kaynaklar gerekli midir yoksa tüketilir mi?</a:t>
                      </a:r>
                      <a:endParaRPr lang="tr-TR" sz="10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a:effectLst/>
                          <a:latin typeface="Times New Roman" panose="02020603050405020304" pitchFamily="18" charset="0"/>
                          <a:cs typeface="Times New Roman" panose="02020603050405020304" pitchFamily="18" charset="0"/>
                        </a:rPr>
                        <a:t>kaynak gerekmez</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a:effectLst/>
                          <a:latin typeface="Times New Roman" panose="02020603050405020304" pitchFamily="18" charset="0"/>
                          <a:cs typeface="Times New Roman" panose="02020603050405020304" pitchFamily="18" charset="0"/>
                        </a:rPr>
                        <a:t>minimum kaynak gerekli</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a:effectLst/>
                          <a:latin typeface="Times New Roman" panose="02020603050405020304" pitchFamily="18" charset="0"/>
                          <a:cs typeface="Times New Roman" panose="02020603050405020304" pitchFamily="18" charset="0"/>
                        </a:rPr>
                        <a:t>bazı kaynaklar gerekli</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a:effectLst/>
                          <a:latin typeface="Times New Roman" panose="02020603050405020304" pitchFamily="18" charset="0"/>
                          <a:cs typeface="Times New Roman" panose="02020603050405020304" pitchFamily="18" charset="0"/>
                        </a:rPr>
                        <a:t>önemli kaynaklar gerekli</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a:effectLst/>
                          <a:latin typeface="Times New Roman" panose="02020603050405020304" pitchFamily="18" charset="0"/>
                          <a:cs typeface="Times New Roman" panose="02020603050405020304" pitchFamily="18" charset="0"/>
                        </a:rPr>
                        <a:t>gereken ve tüketilen kaynaklar</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26320092"/>
                  </a:ext>
                </a:extLst>
              </a:tr>
              <a:tr h="67458">
                <a:tc>
                  <a:txBody>
                    <a:bodyPr/>
                    <a:lstStyle/>
                    <a:p>
                      <a:pPr algn="just">
                        <a:lnSpc>
                          <a:spcPct val="107000"/>
                        </a:lnSpc>
                        <a:spcAft>
                          <a:spcPts val="800"/>
                        </a:spcAft>
                      </a:pPr>
                      <a:r>
                        <a:rPr lang="tr-TR" sz="1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Mühür: Uygulandığında bu TTP ne kadar algılanabilir?</a:t>
                      </a:r>
                      <a:endParaRPr lang="tr-TR" sz="100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a:effectLst/>
                          <a:latin typeface="Times New Roman" panose="02020603050405020304" pitchFamily="18" charset="0"/>
                          <a:cs typeface="Times New Roman" panose="02020603050405020304" pitchFamily="18" charset="0"/>
                        </a:rPr>
                        <a:t>tespit edilemez</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a:effectLst/>
                          <a:latin typeface="Times New Roman" panose="02020603050405020304" pitchFamily="18" charset="0"/>
                          <a:cs typeface="Times New Roman" panose="02020603050405020304" pitchFamily="18" charset="0"/>
                        </a:rPr>
                        <a:t>özel izleme ile algılama mümkündür</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a:effectLst/>
                          <a:latin typeface="Times New Roman" panose="02020603050405020304" pitchFamily="18" charset="0"/>
                          <a:cs typeface="Times New Roman" panose="02020603050405020304" pitchFamily="18" charset="0"/>
                        </a:rPr>
                        <a:t>özel izleme ile olası algılama</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a:effectLst/>
                          <a:latin typeface="Times New Roman" panose="02020603050405020304" pitchFamily="18" charset="0"/>
                          <a:cs typeface="Times New Roman" panose="02020603050405020304" pitchFamily="18" charset="0"/>
                        </a:rPr>
                        <a:t>Rutin izleme ile olası algılama</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a:effectLst/>
                          <a:latin typeface="Times New Roman" panose="02020603050405020304" pitchFamily="18" charset="0"/>
                          <a:cs typeface="Times New Roman" panose="02020603050405020304" pitchFamily="18" charset="0"/>
                        </a:rPr>
                        <a:t>TTP izleme olmadan bariz</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650030936"/>
                  </a:ext>
                </a:extLst>
              </a:tr>
              <a:tr h="102362">
                <a:tc>
                  <a:txBody>
                    <a:bodyPr/>
                    <a:lstStyle/>
                    <a:p>
                      <a:pPr algn="just">
                        <a:lnSpc>
                          <a:spcPct val="107000"/>
                        </a:lnSpc>
                        <a:spcAft>
                          <a:spcPts val="800"/>
                        </a:spcAft>
                      </a:pPr>
                      <a:r>
                        <a:rPr lang="tr-TR" sz="1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Atıf: Bu TTP'nin geride bıraktığı artık kanıtlar, atıf yapılmasına yol açar mı?</a:t>
                      </a:r>
                      <a:endParaRPr lang="tr-TR" sz="10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a:effectLst/>
                          <a:latin typeface="Times New Roman" panose="02020603050405020304" pitchFamily="18" charset="0"/>
                          <a:cs typeface="Times New Roman" panose="02020603050405020304" pitchFamily="18" charset="0"/>
                        </a:rPr>
                        <a:t>artık kanıt yok</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a:effectLst/>
                          <a:latin typeface="Times New Roman" panose="02020603050405020304" pitchFamily="18" charset="0"/>
                          <a:cs typeface="Times New Roman" panose="02020603050405020304" pitchFamily="18" charset="0"/>
                        </a:rPr>
                        <a:t>bazı kalıntı kanıtlar atfedilir, atıf olası değildir</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dirty="0">
                          <a:effectLst/>
                          <a:latin typeface="Times New Roman" panose="02020603050405020304" pitchFamily="18" charset="0"/>
                          <a:cs typeface="Times New Roman" panose="02020603050405020304" pitchFamily="18" charset="0"/>
                        </a:rPr>
                        <a:t>atıf TTP'nin özelliklerinden mümkün</a:t>
                      </a:r>
                      <a:endParaRPr lang="tr-TR"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dirty="0">
                          <a:effectLst/>
                          <a:latin typeface="Times New Roman" panose="02020603050405020304" pitchFamily="18" charset="0"/>
                          <a:cs typeface="Times New Roman" panose="02020603050405020304" pitchFamily="18" charset="0"/>
                        </a:rPr>
                        <a:t>daha önce atfedilen aynı veya benzer TTP'ler</a:t>
                      </a:r>
                      <a:endParaRPr lang="tr-TR"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dirty="0">
                          <a:effectLst/>
                          <a:latin typeface="Times New Roman" panose="02020603050405020304" pitchFamily="18" charset="0"/>
                          <a:cs typeface="Times New Roman" panose="02020603050405020304" pitchFamily="18" charset="0"/>
                        </a:rPr>
                        <a:t>düşman tarafından kullanılan imza saldırısı TTP</a:t>
                      </a:r>
                      <a:endParaRPr lang="tr-TR"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097181031"/>
                  </a:ext>
                </a:extLst>
              </a:tr>
            </a:tbl>
          </a:graphicData>
        </a:graphic>
      </p:graphicFrame>
      <p:pic>
        <p:nvPicPr>
          <p:cNvPr id="2" name="Resim 1">
            <a:extLst>
              <a:ext uri="{FF2B5EF4-FFF2-40B4-BE49-F238E27FC236}">
                <a16:creationId xmlns:a16="http://schemas.microsoft.com/office/drawing/2014/main" id="{45A74625-D19D-B804-ADC6-8E05BE6EA3D9}"/>
              </a:ext>
            </a:extLst>
          </p:cNvPr>
          <p:cNvPicPr/>
          <p:nvPr/>
        </p:nvPicPr>
        <p:blipFill>
          <a:blip r:embed="rId3"/>
          <a:stretch>
            <a:fillRect/>
          </a:stretch>
        </p:blipFill>
        <p:spPr>
          <a:xfrm>
            <a:off x="-1" y="6293936"/>
            <a:ext cx="12192001" cy="571580"/>
          </a:xfrm>
          <a:prstGeom prst="rect">
            <a:avLst/>
          </a:prstGeom>
        </p:spPr>
      </p:pic>
    </p:spTree>
    <p:extLst>
      <p:ext uri="{BB962C8B-B14F-4D97-AF65-F5344CB8AC3E}">
        <p14:creationId xmlns:p14="http://schemas.microsoft.com/office/powerpoint/2010/main" val="1292046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Metin kutusu 7">
            <a:extLst>
              <a:ext uri="{FF2B5EF4-FFF2-40B4-BE49-F238E27FC236}">
                <a16:creationId xmlns:a16="http://schemas.microsoft.com/office/drawing/2014/main" id="{C985F412-880C-443B-D350-197E1BF256FB}"/>
              </a:ext>
            </a:extLst>
          </p:cNvPr>
          <p:cNvSpPr txBox="1"/>
          <p:nvPr/>
        </p:nvSpPr>
        <p:spPr>
          <a:xfrm>
            <a:off x="1073987" y="349112"/>
            <a:ext cx="10092777" cy="877729"/>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40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Light" panose="020F0302020204030204"/>
                <a:ea typeface="+mn-ea"/>
                <a:cs typeface="+mn-cs"/>
              </a:rPr>
              <a:t>STANDARD TTP RANGE VALUE AND EXPLANATION</a:t>
            </a:r>
          </a:p>
        </p:txBody>
      </p:sp>
      <p:graphicFrame>
        <p:nvGraphicFramePr>
          <p:cNvPr id="6" name="Tablo 5">
            <a:extLst>
              <a:ext uri="{FF2B5EF4-FFF2-40B4-BE49-F238E27FC236}">
                <a16:creationId xmlns:a16="http://schemas.microsoft.com/office/drawing/2014/main" id="{E9D85B76-93D7-E18B-A2E8-72E9C47BF00F}"/>
              </a:ext>
            </a:extLst>
          </p:cNvPr>
          <p:cNvGraphicFramePr>
            <a:graphicFrameLocks noGrp="1"/>
          </p:cNvGraphicFramePr>
          <p:nvPr>
            <p:extLst>
              <p:ext uri="{D42A27DB-BD31-4B8C-83A1-F6EECF244321}">
                <p14:modId xmlns:p14="http://schemas.microsoft.com/office/powerpoint/2010/main" val="2591752853"/>
              </p:ext>
            </p:extLst>
          </p:nvPr>
        </p:nvGraphicFramePr>
        <p:xfrm>
          <a:off x="1136498" y="2155448"/>
          <a:ext cx="9919004" cy="3553733"/>
        </p:xfrm>
        <a:graphic>
          <a:graphicData uri="http://schemas.openxmlformats.org/drawingml/2006/table">
            <a:tbl>
              <a:tblPr firstRow="1" bandRow="1">
                <a:tableStyleId>{6E25E649-3F16-4E02-A733-19D2CDBF48F0}</a:tableStyleId>
              </a:tblPr>
              <a:tblGrid>
                <a:gridCol w="2052209">
                  <a:extLst>
                    <a:ext uri="{9D8B030D-6E8A-4147-A177-3AD203B41FA5}">
                      <a16:colId xmlns:a16="http://schemas.microsoft.com/office/drawing/2014/main" val="2422765076"/>
                    </a:ext>
                  </a:extLst>
                </a:gridCol>
                <a:gridCol w="2427343">
                  <a:extLst>
                    <a:ext uri="{9D8B030D-6E8A-4147-A177-3AD203B41FA5}">
                      <a16:colId xmlns:a16="http://schemas.microsoft.com/office/drawing/2014/main" val="1339100226"/>
                    </a:ext>
                  </a:extLst>
                </a:gridCol>
                <a:gridCol w="5439452">
                  <a:extLst>
                    <a:ext uri="{9D8B030D-6E8A-4147-A177-3AD203B41FA5}">
                      <a16:colId xmlns:a16="http://schemas.microsoft.com/office/drawing/2014/main" val="762453666"/>
                    </a:ext>
                  </a:extLst>
                </a:gridCol>
              </a:tblGrid>
              <a:tr h="835234">
                <a:tc>
                  <a:txBody>
                    <a:bodyPr/>
                    <a:lstStyle/>
                    <a:p>
                      <a:pPr algn="ctr"/>
                      <a:r>
                        <a:rPr lang="tr-TR" sz="1800"/>
                        <a:t>TTP ID</a:t>
                      </a:r>
                      <a:endParaRPr lang="tr-TR" sz="1800" dirty="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tr-TR" sz="1800"/>
                        <a:t>RISK SCORE</a:t>
                      </a:r>
                      <a:endParaRPr lang="tr-TR" sz="1800" dirty="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tr-TR" sz="1800" dirty="0"/>
                        <a:t>TTP RISK SCORE DETAIL</a:t>
                      </a:r>
                      <a:endParaRPr lang="tr-TR" sz="1800" dirty="0">
                        <a:latin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2131350341"/>
                  </a:ext>
                </a:extLst>
              </a:tr>
              <a:tr h="388357">
                <a:tc>
                  <a:txBody>
                    <a:bodyPr/>
                    <a:lstStyle/>
                    <a:p>
                      <a:pPr algn="ctr"/>
                      <a:r>
                        <a:rPr lang="tr-TR" sz="1800"/>
                        <a:t>T000017</a:t>
                      </a:r>
                      <a:endParaRPr lang="tr-TR" sz="1800" dirty="0">
                        <a:latin typeface="Times New Roman" panose="02020603050405020304" pitchFamily="18" charset="0"/>
                        <a:cs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rgbClr val="FF0000"/>
                    </a:solidFill>
                  </a:tcPr>
                </a:tc>
                <a:tc>
                  <a:txBody>
                    <a:bodyPr/>
                    <a:lstStyle/>
                    <a:p>
                      <a:pPr algn="ctr"/>
                      <a:r>
                        <a:rPr lang="tr-TR" sz="1800"/>
                        <a:t>4.4</a:t>
                      </a:r>
                      <a:endParaRPr lang="tr-TR" sz="1800" dirty="0">
                        <a:latin typeface="Times New Roman" panose="02020603050405020304" pitchFamily="18" charset="0"/>
                        <a:cs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rgbClr val="FF0000"/>
                    </a:solidFill>
                  </a:tcPr>
                </a:tc>
                <a:tc>
                  <a:txBody>
                    <a:bodyPr/>
                    <a:lstStyle/>
                    <a:p>
                      <a:pPr algn="ctr"/>
                      <a:r>
                        <a:rPr lang="tr-TR" sz="1800" dirty="0"/>
                        <a:t>CRİTİCAL RISK</a:t>
                      </a:r>
                      <a:r>
                        <a:rPr lang="tr-TR" sz="1800" b="1" dirty="0">
                          <a:effectLst>
                            <a:outerShdw blurRad="38100" dist="38100" dir="2700000" algn="tl">
                              <a:srgbClr val="000000">
                                <a:alpha val="43137"/>
                              </a:srgbClr>
                            </a:outerShdw>
                          </a:effectLst>
                        </a:rPr>
                        <a:t> [!] </a:t>
                      </a:r>
                      <a:r>
                        <a:rPr lang="tr-TR" sz="1800" dirty="0"/>
                        <a:t>(COLOR NAME: RED)</a:t>
                      </a:r>
                      <a:endParaRPr lang="tr-TR" sz="1800" dirty="0">
                        <a:latin typeface="Times New Roman" panose="02020603050405020304" pitchFamily="18" charset="0"/>
                        <a:cs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3941185831"/>
                  </a:ext>
                </a:extLst>
              </a:tr>
              <a:tr h="388357">
                <a:tc>
                  <a:txBody>
                    <a:bodyPr/>
                    <a:lstStyle/>
                    <a:p>
                      <a:pPr algn="ctr"/>
                      <a:r>
                        <a:rPr lang="tr-TR" sz="1800"/>
                        <a:t>T000030</a:t>
                      </a:r>
                      <a:endParaRPr lang="tr-TR" sz="1800" dirty="0">
                        <a:latin typeface="Times New Roman" panose="02020603050405020304" pitchFamily="18" charset="0"/>
                        <a:cs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tr-TR" sz="1800"/>
                        <a:t>4.2</a:t>
                      </a:r>
                      <a:endParaRPr lang="tr-TR" sz="1800" dirty="0">
                        <a:latin typeface="Times New Roman" panose="02020603050405020304" pitchFamily="18" charset="0"/>
                        <a:cs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tr-TR" sz="1800" dirty="0"/>
                        <a:t>CRİTİCAL RISK </a:t>
                      </a:r>
                      <a:r>
                        <a:rPr lang="tr-TR" sz="1800" b="1" dirty="0">
                          <a:effectLst>
                            <a:outerShdw blurRad="38100" dist="38100" dir="2700000" algn="tl">
                              <a:srgbClr val="000000">
                                <a:alpha val="43137"/>
                              </a:srgbClr>
                            </a:outerShdw>
                          </a:effectLst>
                        </a:rPr>
                        <a:t>[!]</a:t>
                      </a:r>
                      <a:r>
                        <a:rPr lang="tr-TR" sz="1800" dirty="0"/>
                        <a:t> (COLOR NAME: RED)</a:t>
                      </a:r>
                      <a:endParaRPr lang="tr-TR" sz="1800" dirty="0">
                        <a:latin typeface="Times New Roman" panose="02020603050405020304" pitchFamily="18" charset="0"/>
                        <a:cs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3319237029"/>
                  </a:ext>
                </a:extLst>
              </a:tr>
              <a:tr h="388357">
                <a:tc>
                  <a:txBody>
                    <a:bodyPr/>
                    <a:lstStyle/>
                    <a:p>
                      <a:pPr algn="ctr"/>
                      <a:r>
                        <a:rPr lang="tr-TR" sz="1800"/>
                        <a:t>T000039</a:t>
                      </a:r>
                      <a:endParaRPr lang="tr-TR" sz="1800" dirty="0">
                        <a:latin typeface="Times New Roman" panose="02020603050405020304" pitchFamily="18" charset="0"/>
                        <a:cs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tr-TR" sz="1800"/>
                        <a:t>3.6</a:t>
                      </a:r>
                      <a:endParaRPr lang="tr-TR" sz="1800" dirty="0">
                        <a:latin typeface="Times New Roman" panose="02020603050405020304" pitchFamily="18" charset="0"/>
                        <a:cs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tr-TR" sz="1800"/>
                        <a:t>MEDIUM RISK (COLOR NAME: YELLOW)</a:t>
                      </a:r>
                      <a:endParaRPr lang="tr-TR" sz="1800" dirty="0">
                        <a:latin typeface="Times New Roman" panose="02020603050405020304" pitchFamily="18" charset="0"/>
                        <a:cs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1153659"/>
                  </a:ext>
                </a:extLst>
              </a:tr>
              <a:tr h="388357">
                <a:tc>
                  <a:txBody>
                    <a:bodyPr/>
                    <a:lstStyle/>
                    <a:p>
                      <a:pPr algn="ctr"/>
                      <a:r>
                        <a:rPr lang="tr-TR" sz="1800"/>
                        <a:t>T000041</a:t>
                      </a:r>
                      <a:endParaRPr lang="tr-TR" sz="1800" dirty="0">
                        <a:latin typeface="Times New Roman" panose="02020603050405020304" pitchFamily="18" charset="0"/>
                        <a:cs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tr-TR" sz="1800" dirty="0"/>
                        <a:t>3.2</a:t>
                      </a:r>
                      <a:endParaRPr lang="tr-TR" sz="1800" dirty="0">
                        <a:latin typeface="Times New Roman" panose="02020603050405020304" pitchFamily="18" charset="0"/>
                        <a:cs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tr-TR" sz="1800" dirty="0"/>
                        <a:t>MEDIUM RISK (COLOR NAME: YELLOW)</a:t>
                      </a:r>
                      <a:endParaRPr lang="tr-TR" sz="1800" dirty="0">
                        <a:latin typeface="Times New Roman" panose="02020603050405020304" pitchFamily="18" charset="0"/>
                        <a:cs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308407392"/>
                  </a:ext>
                </a:extLst>
              </a:tr>
              <a:tr h="388357">
                <a:tc>
                  <a:txBody>
                    <a:bodyPr/>
                    <a:lstStyle/>
                    <a:p>
                      <a:pPr algn="ctr"/>
                      <a:r>
                        <a:rPr lang="tr-TR" sz="1800"/>
                        <a:t>T000018</a:t>
                      </a:r>
                      <a:endParaRPr lang="tr-TR" sz="1800" dirty="0">
                        <a:latin typeface="Times New Roman" panose="02020603050405020304" pitchFamily="18" charset="0"/>
                        <a:cs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r>
                        <a:rPr lang="tr-TR" sz="1800"/>
                        <a:t>2.3</a:t>
                      </a:r>
                      <a:endParaRPr lang="tr-TR" sz="1800" dirty="0">
                        <a:latin typeface="Times New Roman" panose="02020603050405020304" pitchFamily="18" charset="0"/>
                        <a:cs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r>
                        <a:rPr lang="tr-TR" sz="1800"/>
                        <a:t>MINUMUM RISK (COLOR NAME: BLUE)</a:t>
                      </a:r>
                      <a:endParaRPr lang="tr-TR" sz="1800" dirty="0">
                        <a:latin typeface="Times New Roman" panose="02020603050405020304" pitchFamily="18" charset="0"/>
                        <a:cs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3923144803"/>
                  </a:ext>
                </a:extLst>
              </a:tr>
              <a:tr h="388357">
                <a:tc>
                  <a:txBody>
                    <a:bodyPr/>
                    <a:lstStyle/>
                    <a:p>
                      <a:pPr algn="ctr"/>
                      <a:r>
                        <a:rPr lang="tr-TR" sz="1800"/>
                        <a:t>T000022</a:t>
                      </a:r>
                      <a:endParaRPr lang="tr-TR" sz="1800" dirty="0">
                        <a:latin typeface="Times New Roman" panose="02020603050405020304" pitchFamily="18" charset="0"/>
                        <a:cs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r>
                        <a:rPr lang="tr-TR" sz="1800"/>
                        <a:t>2.3</a:t>
                      </a:r>
                      <a:endParaRPr lang="tr-TR" sz="1800" dirty="0">
                        <a:latin typeface="Times New Roman" panose="02020603050405020304" pitchFamily="18" charset="0"/>
                        <a:cs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r>
                        <a:rPr lang="tr-TR" sz="1800" dirty="0"/>
                        <a:t>MINUMUM RISK (COLOR NAME: BLUE)</a:t>
                      </a:r>
                      <a:endParaRPr lang="tr-TR" sz="1800" dirty="0">
                        <a:latin typeface="Times New Roman" panose="02020603050405020304" pitchFamily="18" charset="0"/>
                        <a:cs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3637874321"/>
                  </a:ext>
                </a:extLst>
              </a:tr>
              <a:tr h="388357">
                <a:tc>
                  <a:txBody>
                    <a:bodyPr/>
                    <a:lstStyle/>
                    <a:p>
                      <a:pPr algn="ctr"/>
                      <a:r>
                        <a:rPr lang="tr-TR" sz="1800"/>
                        <a:t>T000065</a:t>
                      </a:r>
                      <a:endParaRPr lang="tr-TR" sz="1800" dirty="0">
                        <a:latin typeface="Times New Roman" panose="02020603050405020304" pitchFamily="18" charset="0"/>
                        <a:cs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rgbClr val="0070C0"/>
                    </a:solidFill>
                  </a:tcPr>
                </a:tc>
                <a:tc>
                  <a:txBody>
                    <a:bodyPr/>
                    <a:lstStyle/>
                    <a:p>
                      <a:pPr algn="ctr"/>
                      <a:r>
                        <a:rPr lang="tr-TR" sz="1800"/>
                        <a:t>1.3</a:t>
                      </a:r>
                      <a:endParaRPr lang="tr-TR" sz="1800" dirty="0">
                        <a:latin typeface="Times New Roman" panose="02020603050405020304" pitchFamily="18" charset="0"/>
                        <a:cs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rgbClr val="0070C0"/>
                    </a:solidFill>
                  </a:tcPr>
                </a:tc>
                <a:tc>
                  <a:txBody>
                    <a:bodyPr/>
                    <a:lstStyle/>
                    <a:p>
                      <a:pPr algn="ctr"/>
                      <a:r>
                        <a:rPr lang="tr-TR" sz="1800" dirty="0"/>
                        <a:t>MINUMUM RISK (COLOR NAME: BLUE)</a:t>
                      </a:r>
                      <a:endParaRPr lang="tr-TR" sz="1800" dirty="0">
                        <a:latin typeface="Times New Roman" panose="02020603050405020304" pitchFamily="18" charset="0"/>
                        <a:cs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rgbClr val="0070C0"/>
                    </a:solidFill>
                  </a:tcPr>
                </a:tc>
                <a:extLst>
                  <a:ext uri="{0D108BD9-81ED-4DB2-BD59-A6C34878D82A}">
                    <a16:rowId xmlns:a16="http://schemas.microsoft.com/office/drawing/2014/main" val="3008629540"/>
                  </a:ext>
                </a:extLst>
              </a:tr>
            </a:tbl>
          </a:graphicData>
        </a:graphic>
      </p:graphicFrame>
      <p:pic>
        <p:nvPicPr>
          <p:cNvPr id="2" name="Resim 1">
            <a:extLst>
              <a:ext uri="{FF2B5EF4-FFF2-40B4-BE49-F238E27FC236}">
                <a16:creationId xmlns:a16="http://schemas.microsoft.com/office/drawing/2014/main" id="{EE5E2D10-409A-8AA6-E9AC-A139F3A5DC5D}"/>
              </a:ext>
            </a:extLst>
          </p:cNvPr>
          <p:cNvPicPr/>
          <p:nvPr/>
        </p:nvPicPr>
        <p:blipFill>
          <a:blip r:embed="rId3"/>
          <a:stretch>
            <a:fillRect/>
          </a:stretch>
        </p:blipFill>
        <p:spPr>
          <a:xfrm>
            <a:off x="-1" y="6293936"/>
            <a:ext cx="12192001" cy="571580"/>
          </a:xfrm>
          <a:prstGeom prst="rect">
            <a:avLst/>
          </a:prstGeom>
        </p:spPr>
      </p:pic>
    </p:spTree>
    <p:extLst>
      <p:ext uri="{BB962C8B-B14F-4D97-AF65-F5344CB8AC3E}">
        <p14:creationId xmlns:p14="http://schemas.microsoft.com/office/powerpoint/2010/main" val="3802797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pic>
        <p:nvPicPr>
          <p:cNvPr id="2" name="Picture 2" descr="Table Of Contents | 101hacker">
            <a:extLst>
              <a:ext uri="{FF2B5EF4-FFF2-40B4-BE49-F238E27FC236}">
                <a16:creationId xmlns:a16="http://schemas.microsoft.com/office/drawing/2014/main" id="{FE996A55-E308-7572-1AB4-EEF5DDB34B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733" y="598804"/>
            <a:ext cx="5175299" cy="1338378"/>
          </a:xfrm>
          <a:prstGeom prst="rect">
            <a:avLst/>
          </a:prstGeom>
          <a:noFill/>
          <a:extLst>
            <a:ext uri="{909E8E84-426E-40DD-AFC4-6F175D3DCCD1}">
              <a14:hiddenFill xmlns:a14="http://schemas.microsoft.com/office/drawing/2010/main">
                <a:solidFill>
                  <a:srgbClr val="FFFFFF"/>
                </a:solidFill>
              </a14:hiddenFill>
            </a:ext>
          </a:extLst>
        </p:spPr>
      </p:pic>
      <p:sp useBgFill="1">
        <p:nvSpPr>
          <p:cNvPr id="4" name="Metin kutusu 3">
            <a:extLst>
              <a:ext uri="{FF2B5EF4-FFF2-40B4-BE49-F238E27FC236}">
                <a16:creationId xmlns:a16="http://schemas.microsoft.com/office/drawing/2014/main" id="{AF3045FB-9273-B850-78D3-A7E539B84B37}"/>
              </a:ext>
            </a:extLst>
          </p:cNvPr>
          <p:cNvSpPr txBox="1"/>
          <p:nvPr/>
        </p:nvSpPr>
        <p:spPr>
          <a:xfrm>
            <a:off x="473733" y="2334693"/>
            <a:ext cx="11244534" cy="2988000"/>
          </a:xfrm>
          <a:prstGeom prst="rect">
            <a:avLst/>
          </a:prstGeom>
          <a:ln>
            <a:solidFill>
              <a:schemeClr val="tx1"/>
            </a:solidFill>
          </a:ln>
          <a:effectLst>
            <a:glow rad="101600">
              <a:schemeClr val="accent2">
                <a:satMod val="175000"/>
                <a:alpha val="40000"/>
              </a:schemeClr>
            </a:glow>
          </a:effectLst>
        </p:spPr>
        <p:txBody>
          <a:bodyPr wrap="square" numCol="2" rtlCol="0">
            <a:spAutoFit/>
          </a:bodyPr>
          <a:lstStyle/>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1400" b="1" i="0" u="none" strike="noStrike" kern="1200" normalizeH="0" baseline="0" noProof="0" dirty="0">
                <a:ln/>
                <a:pattFill prst="dkUpDiag">
                  <a:fgClr>
                    <a:schemeClr val="tx1"/>
                  </a:fgClr>
                  <a:bgClr>
                    <a:schemeClr val="tx1">
                      <a:lumMod val="65000"/>
                      <a:lumOff val="35000"/>
                    </a:schemeClr>
                  </a:bgClr>
                </a:pattFill>
                <a:effectLst>
                  <a:innerShdw blurRad="114300">
                    <a:prstClr val="black"/>
                  </a:innerShdw>
                </a:effectLst>
                <a:uLnTx/>
                <a:uFillTx/>
                <a:latin typeface="Times New Roman" panose="02020603050405020304" pitchFamily="18" charset="0"/>
                <a:ea typeface="+mn-ea"/>
                <a:cs typeface="Times New Roman" panose="02020603050405020304" pitchFamily="18" charset="0"/>
              </a:rPr>
              <a:t>HAZARD ANALYSIS &amp; RISK ASSESSMENT | ISO-26262</a:t>
            </a:r>
            <a:endParaRPr kumimoji="0" lang="tr-TR" sz="1400" b="1" i="0" u="none" strike="noStrike" kern="1200" normalizeH="0" baseline="0" noProof="0" dirty="0">
              <a:ln/>
              <a:pattFill prst="dkUpDiag">
                <a:fgClr>
                  <a:schemeClr val="tx1"/>
                </a:fgClr>
                <a:bgClr>
                  <a:schemeClr val="tx1">
                    <a:lumMod val="65000"/>
                    <a:lumOff val="35000"/>
                  </a:schemeClr>
                </a:bgClr>
              </a:pattFill>
              <a:effectLst>
                <a:innerShdw blurRad="114300">
                  <a:prstClr val="black"/>
                </a:innerShdw>
              </a:effectLst>
              <a:uLnTx/>
              <a:uFillTx/>
              <a:latin typeface="Times New Roman" panose="02020603050405020304" pitchFamily="18" charset="0"/>
              <a:ea typeface="+mn-ea"/>
              <a:cs typeface="Times New Roman" panose="02020603050405020304" pitchFamily="18" charset="0"/>
            </a:endParaRPr>
          </a:p>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1400" b="1" i="0" u="none" strike="noStrike" kern="1200" normalizeH="0" baseline="0" noProof="0" dirty="0">
                <a:ln/>
                <a:pattFill prst="dkUpDiag">
                  <a:fgClr>
                    <a:schemeClr val="tx1"/>
                  </a:fgClr>
                  <a:bgClr>
                    <a:schemeClr val="tx1">
                      <a:lumMod val="65000"/>
                      <a:lumOff val="35000"/>
                    </a:schemeClr>
                  </a:bgClr>
                </a:pattFill>
                <a:effectLst>
                  <a:innerShdw blurRad="114300">
                    <a:prstClr val="black"/>
                  </a:innerShdw>
                </a:effectLst>
                <a:uLnTx/>
                <a:uFillTx/>
                <a:latin typeface="Times New Roman" panose="02020603050405020304" pitchFamily="18" charset="0"/>
                <a:ea typeface="+mn-ea"/>
                <a:cs typeface="Times New Roman" panose="02020603050405020304" pitchFamily="18" charset="0"/>
              </a:rPr>
              <a:t>THREAT ASSESSMENT &amp; RISK ANALYSIS | ISO-21434</a:t>
            </a:r>
          </a:p>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tr-TR" sz="1400" b="1" i="0" u="none" strike="noStrike" kern="1200" normalizeH="0" baseline="0" noProof="0" dirty="0">
                <a:ln/>
                <a:pattFill prst="dkUpDiag">
                  <a:fgClr>
                    <a:schemeClr val="tx1"/>
                  </a:fgClr>
                  <a:bgClr>
                    <a:schemeClr val="tx1">
                      <a:lumMod val="65000"/>
                      <a:lumOff val="35000"/>
                    </a:schemeClr>
                  </a:bgClr>
                </a:pattFill>
                <a:effectLst>
                  <a:innerShdw blurRad="114300">
                    <a:prstClr val="black"/>
                  </a:innerShdw>
                </a:effectLst>
                <a:uLnTx/>
                <a:uFillTx/>
                <a:latin typeface="Times New Roman" panose="02020603050405020304" pitchFamily="18" charset="0"/>
                <a:ea typeface="+mn-ea"/>
                <a:cs typeface="Times New Roman" panose="02020603050405020304" pitchFamily="18" charset="0"/>
              </a:rPr>
              <a:t>TECHNIQUE TERMS</a:t>
            </a:r>
          </a:p>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tr-TR" sz="1400" b="1" i="0" u="none" strike="noStrike" kern="1200" normalizeH="0" baseline="0" noProof="0" dirty="0">
                <a:ln/>
                <a:pattFill prst="dkUpDiag">
                  <a:fgClr>
                    <a:schemeClr val="tx1"/>
                  </a:fgClr>
                  <a:bgClr>
                    <a:schemeClr val="tx1">
                      <a:lumMod val="65000"/>
                      <a:lumOff val="35000"/>
                    </a:schemeClr>
                  </a:bgClr>
                </a:pattFill>
                <a:effectLst>
                  <a:innerShdw blurRad="114300">
                    <a:prstClr val="black"/>
                  </a:innerShdw>
                </a:effectLst>
                <a:uLnTx/>
                <a:uFillTx/>
                <a:latin typeface="Times New Roman" panose="02020603050405020304" pitchFamily="18" charset="0"/>
                <a:ea typeface="+mn-ea"/>
                <a:cs typeface="Times New Roman" panose="02020603050405020304" pitchFamily="18" charset="0"/>
              </a:rPr>
              <a:t>CONFIDENTIALITY INTEGRITY AVAILABILITY</a:t>
            </a:r>
          </a:p>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1400" b="1" i="0" u="none" strike="noStrike" kern="1200" normalizeH="0" baseline="0" noProof="0" dirty="0">
                <a:ln/>
                <a:pattFill prst="dkUpDiag">
                  <a:fgClr>
                    <a:schemeClr val="tx1"/>
                  </a:fgClr>
                  <a:bgClr>
                    <a:schemeClr val="tx1">
                      <a:lumMod val="65000"/>
                      <a:lumOff val="35000"/>
                    </a:schemeClr>
                  </a:bgClr>
                </a:pattFill>
                <a:effectLst>
                  <a:innerShdw blurRad="114300">
                    <a:prstClr val="black"/>
                  </a:innerShdw>
                </a:effectLst>
                <a:uLnTx/>
                <a:uFillTx/>
                <a:latin typeface="Times New Roman" panose="02020603050405020304" pitchFamily="18" charset="0"/>
                <a:ea typeface="+mn-ea"/>
                <a:cs typeface="Times New Roman" panose="02020603050405020304" pitchFamily="18" charset="0"/>
              </a:rPr>
              <a:t>TAR</a:t>
            </a:r>
            <a:r>
              <a:rPr kumimoji="0" lang="tr-TR" sz="1400" b="1" i="0" u="none" strike="noStrike" kern="1200" normalizeH="0" baseline="0" noProof="0" dirty="0">
                <a:ln/>
                <a:pattFill prst="dkUpDiag">
                  <a:fgClr>
                    <a:schemeClr val="tx1"/>
                  </a:fgClr>
                  <a:bgClr>
                    <a:schemeClr val="tx1">
                      <a:lumMod val="65000"/>
                      <a:lumOff val="35000"/>
                    </a:schemeClr>
                  </a:bgClr>
                </a:pattFill>
                <a:effectLst>
                  <a:innerShdw blurRad="114300">
                    <a:prstClr val="black"/>
                  </a:innerShdw>
                </a:effectLst>
                <a:uLnTx/>
                <a:uFillTx/>
                <a:latin typeface="Times New Roman" panose="02020603050405020304" pitchFamily="18" charset="0"/>
                <a:ea typeface="+mn-ea"/>
                <a:cs typeface="Times New Roman" panose="02020603050405020304" pitchFamily="18" charset="0"/>
              </a:rPr>
              <a:t>A</a:t>
            </a:r>
            <a:r>
              <a:rPr kumimoji="0" lang="en-US" sz="1400" b="1" i="0" u="none" strike="noStrike" kern="1200" normalizeH="0" baseline="0" noProof="0" dirty="0">
                <a:ln/>
                <a:pattFill prst="dkUpDiag">
                  <a:fgClr>
                    <a:schemeClr val="tx1"/>
                  </a:fgClr>
                  <a:bgClr>
                    <a:schemeClr val="tx1">
                      <a:lumMod val="65000"/>
                      <a:lumOff val="35000"/>
                    </a:schemeClr>
                  </a:bgClr>
                </a:pattFill>
                <a:effectLst>
                  <a:innerShdw blurRad="114300">
                    <a:prstClr val="black"/>
                  </a:innerShdw>
                </a:effectLst>
                <a:uLnTx/>
                <a:uFillTx/>
                <a:latin typeface="Times New Roman" panose="02020603050405020304" pitchFamily="18" charset="0"/>
                <a:ea typeface="+mn-ea"/>
                <a:cs typeface="Times New Roman" panose="02020603050405020304" pitchFamily="18" charset="0"/>
              </a:rPr>
              <a:t> REGULATIONS CERTIFICATES AND PROCEDURES</a:t>
            </a:r>
            <a:endParaRPr kumimoji="0" lang="tr-TR" sz="1400" b="1" i="0" u="none" strike="noStrike" kern="1200" normalizeH="0" baseline="0" noProof="0" dirty="0">
              <a:ln/>
              <a:pattFill prst="dkUpDiag">
                <a:fgClr>
                  <a:schemeClr val="tx1"/>
                </a:fgClr>
                <a:bgClr>
                  <a:schemeClr val="tx1">
                    <a:lumMod val="65000"/>
                    <a:lumOff val="35000"/>
                  </a:schemeClr>
                </a:bgClr>
              </a:pattFill>
              <a:effectLst>
                <a:innerShdw blurRad="114300">
                  <a:prstClr val="black"/>
                </a:innerShdw>
              </a:effectLst>
              <a:uLnTx/>
              <a:uFillTx/>
              <a:latin typeface="Times New Roman" panose="02020603050405020304" pitchFamily="18" charset="0"/>
              <a:ea typeface="+mn-ea"/>
              <a:cs typeface="Times New Roman" panose="02020603050405020304" pitchFamily="18" charset="0"/>
            </a:endParaRPr>
          </a:p>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tr-TR" sz="1400" b="1" i="0" u="none" strike="noStrike" kern="1200" normalizeH="0" baseline="0" noProof="0" dirty="0">
                <a:ln/>
                <a:pattFill prst="dkUpDiag">
                  <a:fgClr>
                    <a:schemeClr val="tx1"/>
                  </a:fgClr>
                  <a:bgClr>
                    <a:schemeClr val="tx1">
                      <a:lumMod val="65000"/>
                      <a:lumOff val="35000"/>
                    </a:schemeClr>
                  </a:bgClr>
                </a:pattFill>
                <a:effectLst>
                  <a:innerShdw blurRad="114300">
                    <a:prstClr val="black"/>
                  </a:innerShdw>
                </a:effectLst>
                <a:uLnTx/>
                <a:uFillTx/>
                <a:latin typeface="Times New Roman" panose="02020603050405020304" pitchFamily="18" charset="0"/>
                <a:ea typeface="+mn-ea"/>
                <a:cs typeface="Times New Roman" panose="02020603050405020304" pitchFamily="18" charset="0"/>
              </a:rPr>
              <a:t>MITRE ATT&amp;CK - MISSION ASSURANCE ENGINEERING</a:t>
            </a:r>
          </a:p>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tr-TR" sz="1400" b="1" i="0" u="none" strike="noStrike" kern="1200" normalizeH="0" baseline="0" noProof="0" dirty="0">
                <a:ln/>
                <a:pattFill prst="dkUpDiag">
                  <a:fgClr>
                    <a:schemeClr val="tx1"/>
                  </a:fgClr>
                  <a:bgClr>
                    <a:schemeClr val="tx1">
                      <a:lumMod val="65000"/>
                      <a:lumOff val="35000"/>
                    </a:schemeClr>
                  </a:bgClr>
                </a:pattFill>
                <a:effectLst>
                  <a:innerShdw blurRad="114300">
                    <a:prstClr val="black"/>
                  </a:innerShdw>
                </a:effectLst>
                <a:uLnTx/>
                <a:uFillTx/>
                <a:latin typeface="Times New Roman" panose="02020603050405020304" pitchFamily="18" charset="0"/>
                <a:ea typeface="+mn-ea"/>
                <a:cs typeface="Times New Roman" panose="02020603050405020304" pitchFamily="18" charset="0"/>
              </a:rPr>
              <a:t>APT &amp; TTP &amp; CM</a:t>
            </a:r>
          </a:p>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tr-TR" sz="1400" b="1" i="0" u="none" strike="noStrike" kern="1200" normalizeH="0" baseline="0" noProof="0" dirty="0">
                <a:ln/>
                <a:pattFill prst="dkUpDiag">
                  <a:fgClr>
                    <a:schemeClr val="tx1"/>
                  </a:fgClr>
                  <a:bgClr>
                    <a:schemeClr val="tx1">
                      <a:lumMod val="65000"/>
                      <a:lumOff val="35000"/>
                    </a:schemeClr>
                  </a:bgClr>
                </a:pattFill>
                <a:effectLst>
                  <a:innerShdw blurRad="114300">
                    <a:prstClr val="black"/>
                  </a:innerShdw>
                </a:effectLst>
                <a:uLnTx/>
                <a:uFillTx/>
                <a:latin typeface="Times New Roman" panose="02020603050405020304" pitchFamily="18" charset="0"/>
                <a:ea typeface="+mn-ea"/>
                <a:cs typeface="Times New Roman" panose="02020603050405020304" pitchFamily="18" charset="0"/>
              </a:rPr>
              <a:t>CTSA &amp; CRRA</a:t>
            </a:r>
          </a:p>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tr-TR" sz="1400" b="1" i="0" u="none" strike="noStrike" kern="1200" normalizeH="0" baseline="0" noProof="0" dirty="0">
                <a:ln/>
                <a:pattFill prst="dkUpDiag">
                  <a:fgClr>
                    <a:schemeClr val="tx1"/>
                  </a:fgClr>
                  <a:bgClr>
                    <a:schemeClr val="tx1">
                      <a:lumMod val="65000"/>
                      <a:lumOff val="35000"/>
                    </a:schemeClr>
                  </a:bgClr>
                </a:pattFill>
                <a:effectLst>
                  <a:innerShdw blurRad="114300">
                    <a:prstClr val="black"/>
                  </a:innerShdw>
                </a:effectLst>
                <a:uLnTx/>
                <a:uFillTx/>
                <a:latin typeface="Times New Roman" panose="02020603050405020304" pitchFamily="18" charset="0"/>
                <a:ea typeface="+mn-ea"/>
                <a:cs typeface="Times New Roman" panose="02020603050405020304" pitchFamily="18" charset="0"/>
              </a:rPr>
              <a:t>CROWN JEWELS ANALYSIS</a:t>
            </a:r>
          </a:p>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US" sz="1400" b="1" dirty="0">
                <a:ln/>
                <a:pattFill prst="dkUpDiag">
                  <a:fgClr>
                    <a:schemeClr val="tx1"/>
                  </a:fgClr>
                  <a:bgClr>
                    <a:schemeClr val="tx1">
                      <a:lumMod val="65000"/>
                      <a:lumOff val="35000"/>
                    </a:schemeClr>
                  </a:bgClr>
                </a:pattFill>
                <a:effectLst>
                  <a:innerShdw blurRad="114300">
                    <a:prstClr val="black"/>
                  </a:innerShdw>
                </a:effectLst>
                <a:latin typeface="Times New Roman" panose="02020603050405020304" pitchFamily="18" charset="0"/>
                <a:cs typeface="Times New Roman" panose="02020603050405020304" pitchFamily="18" charset="0"/>
              </a:rPr>
              <a:t>CYBER VULNERABILITY AND THREAT KNOWLEDGE BASES</a:t>
            </a:r>
            <a:endParaRPr lang="tr-TR" sz="1400" b="1" dirty="0">
              <a:ln/>
              <a:pattFill prst="dkUpDiag">
                <a:fgClr>
                  <a:schemeClr val="tx1"/>
                </a:fgClr>
                <a:bgClr>
                  <a:schemeClr val="tx1">
                    <a:lumMod val="65000"/>
                    <a:lumOff val="35000"/>
                  </a:schemeClr>
                </a:bgClr>
              </a:pattFill>
              <a:effectLst>
                <a:innerShdw blurRad="114300">
                  <a:prstClr val="black"/>
                </a:innerShdw>
              </a:effectLst>
              <a:latin typeface="Times New Roman" panose="02020603050405020304" pitchFamily="18" charset="0"/>
              <a:cs typeface="Times New Roman" panose="02020603050405020304" pitchFamily="18" charset="0"/>
            </a:endParaRPr>
          </a:p>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tr-TR" sz="1400" b="1" dirty="0">
                <a:ln/>
                <a:pattFill prst="dkUpDiag">
                  <a:fgClr>
                    <a:schemeClr val="tx1"/>
                  </a:fgClr>
                  <a:bgClr>
                    <a:schemeClr val="tx1">
                      <a:lumMod val="65000"/>
                      <a:lumOff val="35000"/>
                    </a:schemeClr>
                  </a:bgClr>
                </a:pattFill>
                <a:effectLst>
                  <a:innerShdw blurRad="114300">
                    <a:prstClr val="black"/>
                  </a:innerShdw>
                </a:effectLst>
                <a:latin typeface="Times New Roman" panose="02020603050405020304" pitchFamily="18" charset="0"/>
                <a:cs typeface="Times New Roman" panose="02020603050405020304" pitchFamily="18" charset="0"/>
              </a:rPr>
              <a:t>HARDWARE-FOCUSED CYBER ATTACK TYPES</a:t>
            </a:r>
          </a:p>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tr-TR" sz="1400" b="1" dirty="0">
                <a:ln/>
                <a:pattFill prst="dkUpDiag">
                  <a:fgClr>
                    <a:schemeClr val="tx1"/>
                  </a:fgClr>
                  <a:bgClr>
                    <a:schemeClr val="tx1">
                      <a:lumMod val="65000"/>
                      <a:lumOff val="35000"/>
                    </a:schemeClr>
                  </a:bgClr>
                </a:pattFill>
                <a:effectLst>
                  <a:innerShdw blurRad="114300">
                    <a:prstClr val="black"/>
                  </a:innerShdw>
                </a:effectLst>
                <a:latin typeface="Times New Roman" panose="02020603050405020304" pitchFamily="18" charset="0"/>
                <a:cs typeface="Times New Roman" panose="02020603050405020304" pitchFamily="18" charset="0"/>
              </a:rPr>
              <a:t>TTP/CM MAPPING TABLE</a:t>
            </a:r>
          </a:p>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tr-TR" sz="1400" b="1" dirty="0">
                <a:ln/>
                <a:pattFill prst="dkUpDiag">
                  <a:fgClr>
                    <a:schemeClr val="tx1"/>
                  </a:fgClr>
                  <a:bgClr>
                    <a:schemeClr val="tx1">
                      <a:lumMod val="65000"/>
                      <a:lumOff val="35000"/>
                    </a:schemeClr>
                  </a:bgClr>
                </a:pattFill>
                <a:effectLst>
                  <a:innerShdw blurRad="114300">
                    <a:prstClr val="black"/>
                  </a:innerShdw>
                </a:effectLst>
                <a:latin typeface="Times New Roman" panose="02020603050405020304" pitchFamily="18" charset="0"/>
                <a:cs typeface="Times New Roman" panose="02020603050405020304" pitchFamily="18" charset="0"/>
              </a:rPr>
              <a:t>ACTIVITY REDUCTION NOTATIONS</a:t>
            </a:r>
          </a:p>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US" sz="1400" b="1" dirty="0">
                <a:ln/>
                <a:pattFill prst="dkUpDiag">
                  <a:fgClr>
                    <a:schemeClr val="tx1"/>
                  </a:fgClr>
                  <a:bgClr>
                    <a:schemeClr val="tx1">
                      <a:lumMod val="65000"/>
                      <a:lumOff val="35000"/>
                    </a:schemeClr>
                  </a:bgClr>
                </a:pattFill>
                <a:effectLst>
                  <a:innerShdw blurRad="114300">
                    <a:prstClr val="black"/>
                  </a:innerShdw>
                </a:effectLst>
                <a:latin typeface="Times New Roman" panose="02020603050405020304" pitchFamily="18" charset="0"/>
                <a:cs typeface="Times New Roman" panose="02020603050405020304" pitchFamily="18" charset="0"/>
              </a:rPr>
              <a:t>STANDARD TTP RISK SCORING TABLE</a:t>
            </a:r>
            <a:endParaRPr lang="tr-TR" sz="1400" b="1" dirty="0">
              <a:ln/>
              <a:pattFill prst="dkUpDiag">
                <a:fgClr>
                  <a:schemeClr val="tx1"/>
                </a:fgClr>
                <a:bgClr>
                  <a:schemeClr val="tx1">
                    <a:lumMod val="65000"/>
                    <a:lumOff val="35000"/>
                  </a:schemeClr>
                </a:bgClr>
              </a:pattFill>
              <a:effectLst>
                <a:innerShdw blurRad="114300">
                  <a:prstClr val="black"/>
                </a:innerShdw>
              </a:effectLst>
              <a:latin typeface="Times New Roman" panose="02020603050405020304" pitchFamily="18" charset="0"/>
              <a:cs typeface="Times New Roman" panose="02020603050405020304" pitchFamily="18" charset="0"/>
            </a:endParaRPr>
          </a:p>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US" sz="1400" b="1" dirty="0">
                <a:ln/>
                <a:pattFill prst="dkUpDiag">
                  <a:fgClr>
                    <a:schemeClr val="tx1"/>
                  </a:fgClr>
                  <a:bgClr>
                    <a:schemeClr val="tx1">
                      <a:lumMod val="65000"/>
                      <a:lumOff val="35000"/>
                    </a:schemeClr>
                  </a:bgClr>
                </a:pattFill>
                <a:effectLst>
                  <a:innerShdw blurRad="114300">
                    <a:prstClr val="black"/>
                  </a:innerShdw>
                </a:effectLst>
                <a:latin typeface="Times New Roman" panose="02020603050405020304" pitchFamily="18" charset="0"/>
                <a:cs typeface="Times New Roman" panose="02020603050405020304" pitchFamily="18" charset="0"/>
              </a:rPr>
              <a:t>STANDARD TTP RANGE VALUE AND EXPLANATION</a:t>
            </a:r>
            <a:endParaRPr kumimoji="0" lang="tr-TR" sz="1400" b="1" i="0" u="none" strike="noStrike" kern="1200" normalizeH="0" baseline="0" noProof="0" dirty="0">
              <a:ln/>
              <a:pattFill prst="dkUpDiag">
                <a:fgClr>
                  <a:schemeClr val="tx1"/>
                </a:fgClr>
                <a:bgClr>
                  <a:schemeClr val="tx1">
                    <a:lumMod val="65000"/>
                    <a:lumOff val="35000"/>
                  </a:schemeClr>
                </a:bgClr>
              </a:pattFill>
              <a:effectLst>
                <a:innerShdw blurRad="114300">
                  <a:prstClr val="black"/>
                </a:innerShdw>
              </a:effectLst>
              <a:uLnTx/>
              <a:uFillTx/>
              <a:latin typeface="Times New Roman" panose="02020603050405020304" pitchFamily="18" charset="0"/>
              <a:cs typeface="Times New Roman" panose="02020603050405020304" pitchFamily="18" charset="0"/>
            </a:endParaRPr>
          </a:p>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tr-TR" sz="1400" b="1" i="0" u="none" strike="noStrike" kern="1200" normalizeH="0" baseline="0" noProof="0" dirty="0">
                <a:ln/>
                <a:pattFill prst="dkUpDiag">
                  <a:fgClr>
                    <a:schemeClr val="tx1"/>
                  </a:fgClr>
                  <a:bgClr>
                    <a:schemeClr val="tx1">
                      <a:lumMod val="65000"/>
                      <a:lumOff val="35000"/>
                    </a:schemeClr>
                  </a:bgClr>
                </a:pattFill>
                <a:effectLst>
                  <a:innerShdw blurRad="114300">
                    <a:prstClr val="black"/>
                  </a:innerShdw>
                </a:effectLst>
                <a:uLnTx/>
                <a:uFillTx/>
                <a:latin typeface="Times New Roman" panose="02020603050405020304" pitchFamily="18" charset="0"/>
                <a:ea typeface="+mn-ea"/>
                <a:cs typeface="Times New Roman" panose="02020603050405020304" pitchFamily="18" charset="0"/>
              </a:rPr>
              <a:t>THREAD MATRIX</a:t>
            </a:r>
          </a:p>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tr-TR" sz="1400" b="1" i="0" u="none" strike="noStrike" kern="1200" normalizeH="0" baseline="0" noProof="0" dirty="0">
                <a:ln/>
                <a:pattFill prst="dkUpDiag">
                  <a:fgClr>
                    <a:schemeClr val="tx1"/>
                  </a:fgClr>
                  <a:bgClr>
                    <a:schemeClr val="tx1">
                      <a:lumMod val="65000"/>
                      <a:lumOff val="35000"/>
                    </a:schemeClr>
                  </a:bgClr>
                </a:pattFill>
                <a:effectLst>
                  <a:innerShdw blurRad="114300">
                    <a:prstClr val="black"/>
                  </a:innerShdw>
                </a:effectLst>
                <a:uLnTx/>
                <a:uFillTx/>
                <a:latin typeface="Times New Roman" panose="02020603050405020304" pitchFamily="18" charset="0"/>
                <a:ea typeface="+mn-ea"/>
                <a:cs typeface="Times New Roman" panose="02020603050405020304" pitchFamily="18" charset="0"/>
              </a:rPr>
              <a:t>CONCLUSION &amp; RECOMMENDATIONS</a:t>
            </a:r>
          </a:p>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tr-TR" sz="1400" b="1" i="0" u="none" strike="noStrike" kern="1200" normalizeH="0" baseline="0" noProof="0" dirty="0">
                <a:ln/>
                <a:pattFill prst="dkUpDiag">
                  <a:fgClr>
                    <a:schemeClr val="tx1"/>
                  </a:fgClr>
                  <a:bgClr>
                    <a:schemeClr val="tx1">
                      <a:lumMod val="65000"/>
                      <a:lumOff val="35000"/>
                    </a:schemeClr>
                  </a:bgClr>
                </a:pattFill>
                <a:effectLst>
                  <a:innerShdw blurRad="114300">
                    <a:prstClr val="black"/>
                  </a:innerShdw>
                </a:effectLst>
                <a:uLnTx/>
                <a:uFillTx/>
                <a:latin typeface="Times New Roman" panose="02020603050405020304" pitchFamily="18" charset="0"/>
                <a:ea typeface="+mn-ea"/>
                <a:cs typeface="Times New Roman" panose="02020603050405020304" pitchFamily="18" charset="0"/>
              </a:rPr>
              <a:t>QUESTIONS</a:t>
            </a:r>
          </a:p>
        </p:txBody>
      </p:sp>
      <p:pic>
        <p:nvPicPr>
          <p:cNvPr id="3" name="Resim 2">
            <a:extLst>
              <a:ext uri="{FF2B5EF4-FFF2-40B4-BE49-F238E27FC236}">
                <a16:creationId xmlns:a16="http://schemas.microsoft.com/office/drawing/2014/main" id="{DF19785A-FB69-6453-0A8B-EA451DBFBDD8}"/>
              </a:ext>
            </a:extLst>
          </p:cNvPr>
          <p:cNvPicPr/>
          <p:nvPr/>
        </p:nvPicPr>
        <p:blipFill>
          <a:blip r:embed="rId4"/>
          <a:stretch>
            <a:fillRect/>
          </a:stretch>
        </p:blipFill>
        <p:spPr>
          <a:xfrm>
            <a:off x="-1" y="6293936"/>
            <a:ext cx="12192001" cy="571580"/>
          </a:xfrm>
          <a:prstGeom prst="rect">
            <a:avLst/>
          </a:prstGeom>
        </p:spPr>
      </p:pic>
    </p:spTree>
    <p:extLst>
      <p:ext uri="{BB962C8B-B14F-4D97-AF65-F5344CB8AC3E}">
        <p14:creationId xmlns:p14="http://schemas.microsoft.com/office/powerpoint/2010/main" val="14162438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Metin kutusu 7">
            <a:extLst>
              <a:ext uri="{FF2B5EF4-FFF2-40B4-BE49-F238E27FC236}">
                <a16:creationId xmlns:a16="http://schemas.microsoft.com/office/drawing/2014/main" id="{C985F412-880C-443B-D350-197E1BF256FB}"/>
              </a:ext>
            </a:extLst>
          </p:cNvPr>
          <p:cNvSpPr txBox="1"/>
          <p:nvPr/>
        </p:nvSpPr>
        <p:spPr>
          <a:xfrm>
            <a:off x="1073987" y="349112"/>
            <a:ext cx="10092777" cy="877729"/>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lang="tr-TR" sz="4400" b="1" dirty="0">
                <a:solidFill>
                  <a:srgbClr val="FFFFFF"/>
                </a:solidFill>
                <a:effectLst>
                  <a:outerShdw blurRad="38100" dist="38100" dir="2700000" algn="tl">
                    <a:srgbClr val="000000">
                      <a:alpha val="43137"/>
                    </a:srgbClr>
                  </a:outerShdw>
                </a:effectLst>
                <a:latin typeface="Calibri Light" panose="020F0302020204030204"/>
              </a:rPr>
              <a:t>THREAT MATRIX</a:t>
            </a:r>
            <a:endParaRPr kumimoji="0" lang="en-US" sz="4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Light" panose="020F0302020204030204"/>
              <a:ea typeface="+mn-ea"/>
              <a:cs typeface="+mn-cs"/>
            </a:endParaRPr>
          </a:p>
        </p:txBody>
      </p:sp>
      <p:sp>
        <p:nvSpPr>
          <p:cNvPr id="2" name="Metin kutusu 1">
            <a:extLst>
              <a:ext uri="{FF2B5EF4-FFF2-40B4-BE49-F238E27FC236}">
                <a16:creationId xmlns:a16="http://schemas.microsoft.com/office/drawing/2014/main" id="{5B491E45-94FF-2048-C395-F9EFF40230C4}"/>
              </a:ext>
            </a:extLst>
          </p:cNvPr>
          <p:cNvSpPr txBox="1"/>
          <p:nvPr/>
        </p:nvSpPr>
        <p:spPr>
          <a:xfrm>
            <a:off x="1073986" y="1849857"/>
            <a:ext cx="10044023" cy="830997"/>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tr-TR" sz="2400" dirty="0">
                <a:solidFill>
                  <a:prstClr val="black"/>
                </a:solidFill>
                <a:latin typeface="Times New Roman" panose="02020603050405020304" pitchFamily="18" charset="0"/>
                <a:cs typeface="Times New Roman" panose="02020603050405020304" pitchFamily="18" charset="0"/>
              </a:rPr>
              <a:t>Tehdit Matrisi (TM), risk puanı belirlenen TTP’ler ile Siber Varlıklar ilişkilendirilerek tehditlere karşı duyarlılık analizi gerçekleştirilir.</a:t>
            </a:r>
            <a:endParaRPr kumimoji="0" lang="tr-TR"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graphicFrame>
        <p:nvGraphicFramePr>
          <p:cNvPr id="4" name="Tablo 4">
            <a:extLst>
              <a:ext uri="{FF2B5EF4-FFF2-40B4-BE49-F238E27FC236}">
                <a16:creationId xmlns:a16="http://schemas.microsoft.com/office/drawing/2014/main" id="{E653C0D4-F148-DD9D-4206-BDD36509120C}"/>
              </a:ext>
            </a:extLst>
          </p:cNvPr>
          <p:cNvGraphicFramePr>
            <a:graphicFrameLocks noGrp="1"/>
          </p:cNvGraphicFramePr>
          <p:nvPr>
            <p:extLst>
              <p:ext uri="{D42A27DB-BD31-4B8C-83A1-F6EECF244321}">
                <p14:modId xmlns:p14="http://schemas.microsoft.com/office/powerpoint/2010/main" val="3916342481"/>
              </p:ext>
            </p:extLst>
          </p:nvPr>
        </p:nvGraphicFramePr>
        <p:xfrm>
          <a:off x="1073986" y="2955248"/>
          <a:ext cx="10044024" cy="3192460"/>
        </p:xfrm>
        <a:graphic>
          <a:graphicData uri="http://schemas.openxmlformats.org/drawingml/2006/table">
            <a:tbl>
              <a:tblPr firstRow="1" bandRow="1">
                <a:tableStyleId>{5C22544A-7EE6-4342-B048-85BDC9FD1C3A}</a:tableStyleId>
              </a:tblPr>
              <a:tblGrid>
                <a:gridCol w="1255503">
                  <a:extLst>
                    <a:ext uri="{9D8B030D-6E8A-4147-A177-3AD203B41FA5}">
                      <a16:colId xmlns:a16="http://schemas.microsoft.com/office/drawing/2014/main" val="3066330000"/>
                    </a:ext>
                  </a:extLst>
                </a:gridCol>
                <a:gridCol w="1255503">
                  <a:extLst>
                    <a:ext uri="{9D8B030D-6E8A-4147-A177-3AD203B41FA5}">
                      <a16:colId xmlns:a16="http://schemas.microsoft.com/office/drawing/2014/main" val="2489879822"/>
                    </a:ext>
                  </a:extLst>
                </a:gridCol>
                <a:gridCol w="1255503">
                  <a:extLst>
                    <a:ext uri="{9D8B030D-6E8A-4147-A177-3AD203B41FA5}">
                      <a16:colId xmlns:a16="http://schemas.microsoft.com/office/drawing/2014/main" val="613319906"/>
                    </a:ext>
                  </a:extLst>
                </a:gridCol>
                <a:gridCol w="1255503">
                  <a:extLst>
                    <a:ext uri="{9D8B030D-6E8A-4147-A177-3AD203B41FA5}">
                      <a16:colId xmlns:a16="http://schemas.microsoft.com/office/drawing/2014/main" val="1892987797"/>
                    </a:ext>
                  </a:extLst>
                </a:gridCol>
                <a:gridCol w="1255503">
                  <a:extLst>
                    <a:ext uri="{9D8B030D-6E8A-4147-A177-3AD203B41FA5}">
                      <a16:colId xmlns:a16="http://schemas.microsoft.com/office/drawing/2014/main" val="3394778427"/>
                    </a:ext>
                  </a:extLst>
                </a:gridCol>
                <a:gridCol w="1255503">
                  <a:extLst>
                    <a:ext uri="{9D8B030D-6E8A-4147-A177-3AD203B41FA5}">
                      <a16:colId xmlns:a16="http://schemas.microsoft.com/office/drawing/2014/main" val="2395772520"/>
                    </a:ext>
                  </a:extLst>
                </a:gridCol>
                <a:gridCol w="1255503">
                  <a:extLst>
                    <a:ext uri="{9D8B030D-6E8A-4147-A177-3AD203B41FA5}">
                      <a16:colId xmlns:a16="http://schemas.microsoft.com/office/drawing/2014/main" val="3266187818"/>
                    </a:ext>
                  </a:extLst>
                </a:gridCol>
                <a:gridCol w="1255503">
                  <a:extLst>
                    <a:ext uri="{9D8B030D-6E8A-4147-A177-3AD203B41FA5}">
                      <a16:colId xmlns:a16="http://schemas.microsoft.com/office/drawing/2014/main" val="1721243352"/>
                    </a:ext>
                  </a:extLst>
                </a:gridCol>
              </a:tblGrid>
              <a:tr h="276574">
                <a:tc rowSpan="2">
                  <a:txBody>
                    <a:bodyPr/>
                    <a:lstStyle/>
                    <a:p>
                      <a:pPr algn="ctr"/>
                      <a:r>
                        <a:rPr lang="tr-TR" sz="1400" dirty="0">
                          <a:latin typeface="Times New Roman" panose="02020603050405020304" pitchFamily="18" charset="0"/>
                          <a:cs typeface="Times New Roman" panose="02020603050405020304" pitchFamily="18" charset="0"/>
                        </a:rPr>
                        <a:t>TTP ID</a:t>
                      </a:r>
                    </a:p>
                  </a:txBody>
                  <a:tcPr marL="0" marR="0" marT="0" marB="0" anchor="ctr"/>
                </a:tc>
                <a:tc rowSpan="2">
                  <a:txBody>
                    <a:bodyPr/>
                    <a:lstStyle/>
                    <a:p>
                      <a:pPr algn="ctr"/>
                      <a:r>
                        <a:rPr lang="tr-TR" sz="1400" dirty="0">
                          <a:latin typeface="Times New Roman" panose="02020603050405020304" pitchFamily="18" charset="0"/>
                          <a:cs typeface="Times New Roman" panose="02020603050405020304" pitchFamily="18" charset="0"/>
                        </a:rPr>
                        <a:t>RISK SCORE</a:t>
                      </a:r>
                    </a:p>
                  </a:txBody>
                  <a:tcPr marL="0" marR="0" marT="0" marB="0" anchor="ctr"/>
                </a:tc>
                <a:tc gridSpan="3">
                  <a:txBody>
                    <a:bodyPr/>
                    <a:lstStyle/>
                    <a:p>
                      <a:pPr algn="ctr"/>
                      <a:r>
                        <a:rPr lang="tr-TR" sz="1400" dirty="0">
                          <a:latin typeface="Times New Roman" panose="02020603050405020304" pitchFamily="18" charset="0"/>
                          <a:cs typeface="Times New Roman" panose="02020603050405020304" pitchFamily="18" charset="0"/>
                        </a:rPr>
                        <a:t>CYBER ASSET #1</a:t>
                      </a:r>
                    </a:p>
                  </a:txBody>
                  <a:tcPr marL="0" marR="0" marT="0" marB="0" anchor="ctr"/>
                </a:tc>
                <a:tc hMerge="1">
                  <a:txBody>
                    <a:bodyPr/>
                    <a:lstStyle/>
                    <a:p>
                      <a:endParaRPr lang="tr-TR" dirty="0"/>
                    </a:p>
                  </a:txBody>
                  <a:tcPr/>
                </a:tc>
                <a:tc hMerge="1">
                  <a:txBody>
                    <a:bodyPr/>
                    <a:lstStyle/>
                    <a:p>
                      <a:endParaRPr lang="tr-TR" dirty="0"/>
                    </a:p>
                  </a:txBody>
                  <a:tcPr/>
                </a:tc>
                <a:tc gridSpan="3">
                  <a:txBody>
                    <a:bodyPr/>
                    <a:lstStyle/>
                    <a:p>
                      <a:pPr algn="ctr"/>
                      <a:r>
                        <a:rPr lang="tr-TR" sz="1400" dirty="0">
                          <a:latin typeface="Times New Roman" panose="02020603050405020304" pitchFamily="18" charset="0"/>
                          <a:cs typeface="Times New Roman" panose="02020603050405020304" pitchFamily="18" charset="0"/>
                        </a:rPr>
                        <a:t>CYBER ASSET #2</a:t>
                      </a:r>
                    </a:p>
                  </a:txBody>
                  <a:tcPr marL="0" marR="0" marT="0" marB="0" anchor="ctr"/>
                </a:tc>
                <a:tc hMerge="1">
                  <a:txBody>
                    <a:bodyPr/>
                    <a:lstStyle/>
                    <a:p>
                      <a:endParaRPr lang="tr-TR" dirty="0"/>
                    </a:p>
                  </a:txBody>
                  <a:tcPr/>
                </a:tc>
                <a:tc hMerge="1">
                  <a:txBody>
                    <a:bodyPr/>
                    <a:lstStyle/>
                    <a:p>
                      <a:endParaRPr lang="tr-TR" dirty="0"/>
                    </a:p>
                  </a:txBody>
                  <a:tcPr/>
                </a:tc>
                <a:extLst>
                  <a:ext uri="{0D108BD9-81ED-4DB2-BD59-A6C34878D82A}">
                    <a16:rowId xmlns:a16="http://schemas.microsoft.com/office/drawing/2014/main" val="483802834"/>
                  </a:ext>
                </a:extLst>
              </a:tr>
              <a:tr h="318250">
                <a:tc vMerge="1">
                  <a:txBody>
                    <a:bodyPr/>
                    <a:lstStyle/>
                    <a:p>
                      <a:endParaRPr lang="tr-TR" dirty="0"/>
                    </a:p>
                  </a:txBody>
                  <a:tcPr/>
                </a:tc>
                <a:tc vMerge="1">
                  <a:txBody>
                    <a:bodyPr/>
                    <a:lstStyle/>
                    <a:p>
                      <a:endParaRPr lang="tr-TR" dirty="0"/>
                    </a:p>
                  </a:txBody>
                  <a:tcPr/>
                </a:tc>
                <a:tc>
                  <a:txBody>
                    <a:bodyPr/>
                    <a:lstStyle/>
                    <a:p>
                      <a:pPr algn="ctr"/>
                      <a:r>
                        <a:rPr lang="tr-TR" sz="1400" b="1" dirty="0">
                          <a:latin typeface="Times New Roman" panose="02020603050405020304" pitchFamily="18" charset="0"/>
                          <a:cs typeface="Times New Roman" panose="02020603050405020304" pitchFamily="18" charset="0"/>
                        </a:rPr>
                        <a:t>EXTERNAL</a:t>
                      </a:r>
                    </a:p>
                  </a:txBody>
                  <a:tcPr marL="0" marR="0" marT="0" marB="0" anchor="ctr">
                    <a:solidFill>
                      <a:schemeClr val="tx2">
                        <a:lumMod val="40000"/>
                        <a:lumOff val="60000"/>
                      </a:schemeClr>
                    </a:solidFill>
                  </a:tcPr>
                </a:tc>
                <a:tc>
                  <a:txBody>
                    <a:bodyPr/>
                    <a:lstStyle/>
                    <a:p>
                      <a:pPr algn="ctr"/>
                      <a:r>
                        <a:rPr lang="tr-TR" sz="1400" b="1" dirty="0">
                          <a:latin typeface="Times New Roman" panose="02020603050405020304" pitchFamily="18" charset="0"/>
                          <a:cs typeface="Times New Roman" panose="02020603050405020304" pitchFamily="18" charset="0"/>
                        </a:rPr>
                        <a:t>INSIDER</a:t>
                      </a:r>
                    </a:p>
                  </a:txBody>
                  <a:tcPr marL="0" marR="0" marT="0" marB="0" anchor="ctr">
                    <a:solidFill>
                      <a:schemeClr val="tx2">
                        <a:lumMod val="40000"/>
                        <a:lumOff val="60000"/>
                      </a:schemeClr>
                    </a:solidFill>
                  </a:tcPr>
                </a:tc>
                <a:tc>
                  <a:txBody>
                    <a:bodyPr/>
                    <a:lstStyle/>
                    <a:p>
                      <a:pPr algn="ctr"/>
                      <a:r>
                        <a:rPr lang="tr-TR" sz="1400" b="1" dirty="0">
                          <a:latin typeface="Times New Roman" panose="02020603050405020304" pitchFamily="18" charset="0"/>
                          <a:cs typeface="Times New Roman" panose="02020603050405020304" pitchFamily="18" charset="0"/>
                        </a:rPr>
                        <a:t>TRUSTED INSIDER</a:t>
                      </a:r>
                    </a:p>
                  </a:txBody>
                  <a:tcPr marL="0" marR="0" marT="0" marB="0" anchor="ctr">
                    <a:lnR w="12700" cap="flat" cmpd="sng" algn="ctr">
                      <a:solidFill>
                        <a:schemeClr val="tx1"/>
                      </a:solidFill>
                      <a:prstDash val="solid"/>
                      <a:round/>
                      <a:headEnd type="none" w="med" len="med"/>
                      <a:tailEnd type="none" w="med" len="med"/>
                    </a:lnR>
                    <a:solidFill>
                      <a:schemeClr val="tx2">
                        <a:lumMod val="40000"/>
                        <a:lumOff val="60000"/>
                      </a:schemeClr>
                    </a:solidFill>
                  </a:tcPr>
                </a:tc>
                <a:tc>
                  <a:txBody>
                    <a:bodyPr/>
                    <a:lstStyle/>
                    <a:p>
                      <a:pPr algn="ctr"/>
                      <a:r>
                        <a:rPr lang="tr-TR" sz="1400" b="1" dirty="0">
                          <a:latin typeface="Times New Roman" panose="02020603050405020304" pitchFamily="18" charset="0"/>
                          <a:cs typeface="Times New Roman" panose="02020603050405020304" pitchFamily="18" charset="0"/>
                        </a:rPr>
                        <a:t>EXTERNAL</a:t>
                      </a:r>
                    </a:p>
                  </a:txBody>
                  <a:tcPr marL="0" marR="0" marT="0" marB="0" anchor="ctr">
                    <a:lnL w="12700" cap="flat" cmpd="sng" algn="ctr">
                      <a:solidFill>
                        <a:schemeClr val="tx1"/>
                      </a:solidFill>
                      <a:prstDash val="solid"/>
                      <a:round/>
                      <a:headEnd type="none" w="med" len="med"/>
                      <a:tailEnd type="none" w="med" len="med"/>
                    </a:lnL>
                    <a:solidFill>
                      <a:schemeClr val="tx2">
                        <a:lumMod val="40000"/>
                        <a:lumOff val="60000"/>
                      </a:schemeClr>
                    </a:solidFill>
                  </a:tcPr>
                </a:tc>
                <a:tc>
                  <a:txBody>
                    <a:bodyPr/>
                    <a:lstStyle/>
                    <a:p>
                      <a:pPr algn="ctr"/>
                      <a:r>
                        <a:rPr lang="tr-TR" sz="1400" b="1" dirty="0">
                          <a:latin typeface="Times New Roman" panose="02020603050405020304" pitchFamily="18" charset="0"/>
                          <a:cs typeface="Times New Roman" panose="02020603050405020304" pitchFamily="18" charset="0"/>
                        </a:rPr>
                        <a:t>INSIDER</a:t>
                      </a:r>
                    </a:p>
                  </a:txBody>
                  <a:tcPr marL="0" marR="0" marT="0" marB="0" anchor="ctr">
                    <a:solidFill>
                      <a:schemeClr val="tx2">
                        <a:lumMod val="40000"/>
                        <a:lumOff val="60000"/>
                      </a:schemeClr>
                    </a:solidFill>
                  </a:tcPr>
                </a:tc>
                <a:tc>
                  <a:txBody>
                    <a:bodyPr/>
                    <a:lstStyle/>
                    <a:p>
                      <a:pPr algn="ctr"/>
                      <a:r>
                        <a:rPr lang="tr-TR" sz="1400" b="1" dirty="0">
                          <a:latin typeface="Times New Roman" panose="02020603050405020304" pitchFamily="18" charset="0"/>
                          <a:cs typeface="Times New Roman" panose="02020603050405020304" pitchFamily="18" charset="0"/>
                        </a:rPr>
                        <a:t>TRUSTED INSIDER</a:t>
                      </a:r>
                    </a:p>
                  </a:txBody>
                  <a:tcPr marL="0" marR="0" marT="0" marB="0" anchor="ctr">
                    <a:solidFill>
                      <a:schemeClr val="tx2">
                        <a:lumMod val="40000"/>
                        <a:lumOff val="60000"/>
                      </a:schemeClr>
                    </a:solidFill>
                  </a:tcPr>
                </a:tc>
                <a:extLst>
                  <a:ext uri="{0D108BD9-81ED-4DB2-BD59-A6C34878D82A}">
                    <a16:rowId xmlns:a16="http://schemas.microsoft.com/office/drawing/2014/main" val="1249812951"/>
                  </a:ext>
                </a:extLst>
              </a:tr>
              <a:tr h="276574">
                <a:tc>
                  <a:txBody>
                    <a:bodyPr/>
                    <a:lstStyle/>
                    <a:p>
                      <a:pPr algn="ctr"/>
                      <a:r>
                        <a:rPr lang="tr-TR" sz="1400" dirty="0">
                          <a:latin typeface="Times New Roman" panose="02020603050405020304" pitchFamily="18" charset="0"/>
                          <a:cs typeface="Times New Roman" panose="02020603050405020304" pitchFamily="18" charset="0"/>
                        </a:rPr>
                        <a:t>T000017</a:t>
                      </a:r>
                    </a:p>
                  </a:txBody>
                  <a:tcPr marL="0" marR="0" marT="0" marB="0" anchor="ctr">
                    <a:lnB w="12700" cap="flat" cmpd="sng" algn="ctr">
                      <a:solidFill>
                        <a:schemeClr val="tx1"/>
                      </a:solidFill>
                      <a:prstDash val="solid"/>
                      <a:round/>
                      <a:headEnd type="none" w="med" len="med"/>
                      <a:tailEnd type="none" w="med" len="med"/>
                    </a:lnB>
                  </a:tcPr>
                </a:tc>
                <a:tc>
                  <a:txBody>
                    <a:bodyPr/>
                    <a:lstStyle/>
                    <a:p>
                      <a:pPr algn="ctr"/>
                      <a:r>
                        <a:rPr lang="tr-TR" sz="1400" dirty="0">
                          <a:latin typeface="Times New Roman" panose="02020603050405020304" pitchFamily="18" charset="0"/>
                          <a:cs typeface="Times New Roman" panose="02020603050405020304" pitchFamily="18" charset="0"/>
                        </a:rPr>
                        <a:t>4.4</a:t>
                      </a:r>
                    </a:p>
                  </a:txBody>
                  <a:tcPr marL="0" marR="0" marT="0" marB="0" anchor="ctr">
                    <a:lnB w="12700" cap="flat" cmpd="sng" algn="ctr">
                      <a:solidFill>
                        <a:schemeClr val="tx1"/>
                      </a:solidFill>
                      <a:prstDash val="solid"/>
                      <a:round/>
                      <a:headEnd type="none" w="med" len="med"/>
                      <a:tailEnd type="none" w="med" len="med"/>
                    </a:lnB>
                  </a:tcPr>
                </a:tc>
                <a:tc>
                  <a:txBody>
                    <a:bodyPr/>
                    <a:lstStyle/>
                    <a:p>
                      <a:pPr algn="ctr"/>
                      <a:endParaRPr lang="tr-TR" sz="1400" dirty="0">
                        <a:latin typeface="Times New Roman" panose="02020603050405020304" pitchFamily="18" charset="0"/>
                        <a:cs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tcPr>
                </a:tc>
                <a:tc>
                  <a:txBody>
                    <a:bodyPr/>
                    <a:lstStyle/>
                    <a:p>
                      <a:pPr algn="ctr"/>
                      <a:r>
                        <a:rPr lang="tr-TR" sz="1400" dirty="0">
                          <a:latin typeface="Times New Roman" panose="02020603050405020304" pitchFamily="18" charset="0"/>
                          <a:cs typeface="Times New Roman" panose="02020603050405020304" pitchFamily="18" charset="0"/>
                        </a:rPr>
                        <a:t>4.4</a:t>
                      </a:r>
                    </a:p>
                  </a:txBody>
                  <a:tcPr marL="0" marR="0" marT="0" marB="0" anchor="ctr">
                    <a:lnB w="12700" cap="flat" cmpd="sng" algn="ctr">
                      <a:solidFill>
                        <a:schemeClr val="tx1"/>
                      </a:solidFill>
                      <a:prstDash val="solid"/>
                      <a:round/>
                      <a:headEnd type="none" w="med" len="med"/>
                      <a:tailEnd type="none" w="med" len="med"/>
                    </a:lnB>
                  </a:tcPr>
                </a:tc>
                <a:tc>
                  <a:txBody>
                    <a:bodyPr/>
                    <a:lstStyle/>
                    <a:p>
                      <a:pPr algn="ctr"/>
                      <a:r>
                        <a:rPr lang="tr-TR" sz="1400" dirty="0">
                          <a:latin typeface="Times New Roman" panose="02020603050405020304" pitchFamily="18" charset="0"/>
                          <a:cs typeface="Times New Roman" panose="02020603050405020304" pitchFamily="18" charset="0"/>
                        </a:rPr>
                        <a:t>4.4</a:t>
                      </a:r>
                    </a:p>
                  </a:txBody>
                  <a:tcPr marL="0" marR="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tr-TR" sz="1400">
                        <a:latin typeface="Times New Roman" panose="02020603050405020304" pitchFamily="18"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tr-TR" sz="1400" dirty="0">
                          <a:latin typeface="Times New Roman" panose="02020603050405020304" pitchFamily="18" charset="0"/>
                          <a:cs typeface="Times New Roman" panose="02020603050405020304" pitchFamily="18" charset="0"/>
                        </a:rPr>
                        <a:t>4.3</a:t>
                      </a:r>
                    </a:p>
                  </a:txBody>
                  <a:tcPr marL="0" marR="0" marT="0" marB="0" anchor="ctr">
                    <a:lnB w="12700" cap="flat" cmpd="sng" algn="ctr">
                      <a:solidFill>
                        <a:schemeClr val="tx1"/>
                      </a:solidFill>
                      <a:prstDash val="solid"/>
                      <a:round/>
                      <a:headEnd type="none" w="med" len="med"/>
                      <a:tailEnd type="none" w="med" len="med"/>
                    </a:lnB>
                  </a:tcPr>
                </a:tc>
                <a:tc>
                  <a:txBody>
                    <a:bodyPr/>
                    <a:lstStyle/>
                    <a:p>
                      <a:pPr algn="ctr"/>
                      <a:r>
                        <a:rPr lang="tr-TR" sz="1400" dirty="0">
                          <a:latin typeface="Times New Roman" panose="02020603050405020304" pitchFamily="18" charset="0"/>
                          <a:cs typeface="Times New Roman" panose="02020603050405020304" pitchFamily="18" charset="0"/>
                        </a:rPr>
                        <a:t>4.3</a:t>
                      </a:r>
                    </a:p>
                  </a:txBody>
                  <a:tcPr marL="0" marR="0"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9384425"/>
                  </a:ext>
                </a:extLst>
              </a:tr>
              <a:tr h="276574">
                <a:tc>
                  <a:txBody>
                    <a:bodyPr/>
                    <a:lstStyle/>
                    <a:p>
                      <a:pPr algn="ctr"/>
                      <a:r>
                        <a:rPr lang="tr-TR" sz="1400" dirty="0">
                          <a:latin typeface="Times New Roman" panose="02020603050405020304" pitchFamily="18" charset="0"/>
                          <a:cs typeface="Times New Roman" panose="02020603050405020304" pitchFamily="18" charset="0"/>
                        </a:rPr>
                        <a:t>T000030</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400" dirty="0">
                          <a:latin typeface="Times New Roman" panose="02020603050405020304" pitchFamily="18" charset="0"/>
                          <a:cs typeface="Times New Roman" panose="02020603050405020304" pitchFamily="18" charset="0"/>
                        </a:rPr>
                        <a:t>4.2</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tr-TR" sz="1400" dirty="0">
                        <a:latin typeface="Times New Roman" panose="02020603050405020304" pitchFamily="18" charset="0"/>
                        <a:cs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400" dirty="0">
                          <a:latin typeface="Times New Roman" panose="02020603050405020304" pitchFamily="18" charset="0"/>
                          <a:cs typeface="Times New Roman" panose="02020603050405020304" pitchFamily="18" charset="0"/>
                        </a:rPr>
                        <a:t>4.1</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400" dirty="0">
                          <a:latin typeface="Times New Roman" panose="02020603050405020304" pitchFamily="18" charset="0"/>
                          <a:cs typeface="Times New Roman" panose="02020603050405020304" pitchFamily="18" charset="0"/>
                        </a:rPr>
                        <a:t>4.1</a:t>
                      </a:r>
                    </a:p>
                  </a:txBody>
                  <a:tcPr marL="0" marR="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tr-TR" sz="1400">
                        <a:latin typeface="Times New Roman" panose="02020603050405020304" pitchFamily="18"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400" dirty="0">
                          <a:latin typeface="Times New Roman" panose="02020603050405020304" pitchFamily="18" charset="0"/>
                          <a:cs typeface="Times New Roman" panose="02020603050405020304" pitchFamily="18" charset="0"/>
                        </a:rPr>
                        <a:t>4.1</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400" dirty="0">
                          <a:latin typeface="Times New Roman" panose="02020603050405020304" pitchFamily="18" charset="0"/>
                          <a:cs typeface="Times New Roman" panose="02020603050405020304" pitchFamily="18" charset="0"/>
                        </a:rPr>
                        <a:t>4.1</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8877727"/>
                  </a:ext>
                </a:extLst>
              </a:tr>
              <a:tr h="276574">
                <a:tc>
                  <a:txBody>
                    <a:bodyPr/>
                    <a:lstStyle/>
                    <a:p>
                      <a:pPr algn="ctr"/>
                      <a:r>
                        <a:rPr lang="tr-TR" sz="1400" dirty="0">
                          <a:latin typeface="Times New Roman" panose="02020603050405020304" pitchFamily="18" charset="0"/>
                          <a:cs typeface="Times New Roman" panose="02020603050405020304" pitchFamily="18" charset="0"/>
                        </a:rPr>
                        <a:t>T000039</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400" dirty="0">
                          <a:latin typeface="Times New Roman" panose="02020603050405020304" pitchFamily="18" charset="0"/>
                          <a:cs typeface="Times New Roman" panose="02020603050405020304" pitchFamily="18" charset="0"/>
                        </a:rPr>
                        <a:t>3.6</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400" dirty="0">
                          <a:latin typeface="Times New Roman" panose="02020603050405020304" pitchFamily="18" charset="0"/>
                          <a:cs typeface="Times New Roman" panose="02020603050405020304" pitchFamily="18" charset="0"/>
                        </a:rPr>
                        <a:t>3.6</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400" dirty="0">
                          <a:latin typeface="Times New Roman" panose="02020603050405020304" pitchFamily="18" charset="0"/>
                          <a:cs typeface="Times New Roman" panose="02020603050405020304" pitchFamily="18" charset="0"/>
                        </a:rPr>
                        <a:t>3.6</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tr-TR" sz="1400" dirty="0">
                        <a:latin typeface="Times New Roman" panose="02020603050405020304" pitchFamily="18" charset="0"/>
                        <a:cs typeface="Times New Roman" panose="02020603050405020304" pitchFamily="18" charset="0"/>
                      </a:endParaRPr>
                    </a:p>
                  </a:txBody>
                  <a:tcPr marL="0" marR="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tr-TR" sz="1400" dirty="0">
                        <a:latin typeface="Times New Roman" panose="02020603050405020304" pitchFamily="18"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400" dirty="0">
                          <a:latin typeface="Times New Roman" panose="02020603050405020304" pitchFamily="18" charset="0"/>
                          <a:cs typeface="Times New Roman" panose="02020603050405020304" pitchFamily="18" charset="0"/>
                        </a:rPr>
                        <a:t>3.6</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tr-TR" sz="1400" dirty="0">
                        <a:latin typeface="Times New Roman" panose="02020603050405020304" pitchFamily="18" charset="0"/>
                        <a:cs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00304562"/>
                  </a:ext>
                </a:extLst>
              </a:tr>
              <a:tr h="276574">
                <a:tc>
                  <a:txBody>
                    <a:bodyPr/>
                    <a:lstStyle/>
                    <a:p>
                      <a:pPr algn="ctr"/>
                      <a:r>
                        <a:rPr lang="tr-TR" sz="1400" dirty="0">
                          <a:latin typeface="Times New Roman" panose="02020603050405020304" pitchFamily="18" charset="0"/>
                          <a:cs typeface="Times New Roman" panose="02020603050405020304" pitchFamily="18" charset="0"/>
                        </a:rPr>
                        <a:t>T000041</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400" dirty="0">
                          <a:latin typeface="Times New Roman" panose="02020603050405020304" pitchFamily="18" charset="0"/>
                          <a:cs typeface="Times New Roman" panose="02020603050405020304" pitchFamily="18" charset="0"/>
                        </a:rPr>
                        <a:t>3.2</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400" dirty="0">
                          <a:latin typeface="Times New Roman" panose="02020603050405020304" pitchFamily="18" charset="0"/>
                          <a:cs typeface="Times New Roman" panose="02020603050405020304" pitchFamily="18" charset="0"/>
                        </a:rPr>
                        <a:t>3.2</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400" dirty="0">
                          <a:latin typeface="Times New Roman" panose="02020603050405020304" pitchFamily="18" charset="0"/>
                          <a:cs typeface="Times New Roman" panose="02020603050405020304" pitchFamily="18" charset="0"/>
                        </a:rPr>
                        <a:t>3.2</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tr-TR" sz="1400" dirty="0">
                        <a:latin typeface="Times New Roman" panose="02020603050405020304" pitchFamily="18" charset="0"/>
                        <a:cs typeface="Times New Roman" panose="02020603050405020304" pitchFamily="18" charset="0"/>
                      </a:endParaRPr>
                    </a:p>
                  </a:txBody>
                  <a:tcPr marL="0" marR="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400" dirty="0">
                          <a:latin typeface="Times New Roman" panose="02020603050405020304" pitchFamily="18" charset="0"/>
                          <a:cs typeface="Times New Roman" panose="02020603050405020304" pitchFamily="18" charset="0"/>
                        </a:rPr>
                        <a:t>3.2</a:t>
                      </a:r>
                    </a:p>
                  </a:txBody>
                  <a:tcPr marL="0" marR="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400" dirty="0">
                          <a:latin typeface="Times New Roman" panose="02020603050405020304" pitchFamily="18" charset="0"/>
                          <a:cs typeface="Times New Roman" panose="02020603050405020304" pitchFamily="18" charset="0"/>
                        </a:rPr>
                        <a:t>3.2</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tr-TR" sz="1400" dirty="0">
                        <a:latin typeface="Times New Roman" panose="02020603050405020304" pitchFamily="18" charset="0"/>
                        <a:cs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9361469"/>
                  </a:ext>
                </a:extLst>
              </a:tr>
              <a:tr h="276574">
                <a:tc>
                  <a:txBody>
                    <a:bodyPr/>
                    <a:lstStyle/>
                    <a:p>
                      <a:pPr algn="ctr"/>
                      <a:r>
                        <a:rPr lang="tr-TR" sz="1400" dirty="0">
                          <a:latin typeface="Times New Roman" panose="02020603050405020304" pitchFamily="18" charset="0"/>
                          <a:cs typeface="Times New Roman" panose="02020603050405020304" pitchFamily="18" charset="0"/>
                        </a:rPr>
                        <a:t>T000018</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400" dirty="0">
                          <a:latin typeface="Times New Roman" panose="02020603050405020304" pitchFamily="18" charset="0"/>
                          <a:cs typeface="Times New Roman" panose="02020603050405020304" pitchFamily="18" charset="0"/>
                        </a:rPr>
                        <a:t>2.3</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400" dirty="0">
                          <a:latin typeface="Times New Roman" panose="02020603050405020304" pitchFamily="18" charset="0"/>
                          <a:cs typeface="Times New Roman" panose="02020603050405020304" pitchFamily="18" charset="0"/>
                        </a:rPr>
                        <a:t>2.3</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400" dirty="0">
                          <a:latin typeface="Times New Roman" panose="02020603050405020304" pitchFamily="18" charset="0"/>
                          <a:cs typeface="Times New Roman" panose="02020603050405020304" pitchFamily="18" charset="0"/>
                        </a:rPr>
                        <a:t>2.3</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400" dirty="0">
                          <a:latin typeface="Times New Roman" panose="02020603050405020304" pitchFamily="18" charset="0"/>
                          <a:cs typeface="Times New Roman" panose="02020603050405020304" pitchFamily="18" charset="0"/>
                        </a:rPr>
                        <a:t>2.3</a:t>
                      </a:r>
                    </a:p>
                  </a:txBody>
                  <a:tcPr marL="0" marR="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400" dirty="0">
                          <a:latin typeface="Times New Roman" panose="02020603050405020304" pitchFamily="18" charset="0"/>
                          <a:cs typeface="Times New Roman" panose="02020603050405020304" pitchFamily="18" charset="0"/>
                        </a:rPr>
                        <a:t>2.3</a:t>
                      </a:r>
                    </a:p>
                  </a:txBody>
                  <a:tcPr marL="0" marR="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tr-TR" sz="1400" dirty="0">
                        <a:latin typeface="Times New Roman" panose="02020603050405020304" pitchFamily="18" charset="0"/>
                        <a:cs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400" dirty="0">
                          <a:latin typeface="Times New Roman" panose="02020603050405020304" pitchFamily="18" charset="0"/>
                          <a:cs typeface="Times New Roman" panose="02020603050405020304" pitchFamily="18" charset="0"/>
                        </a:rPr>
                        <a:t>2.3</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9597012"/>
                  </a:ext>
                </a:extLst>
              </a:tr>
              <a:tr h="276574">
                <a:tc>
                  <a:txBody>
                    <a:bodyPr/>
                    <a:lstStyle/>
                    <a:p>
                      <a:pPr algn="ctr"/>
                      <a:r>
                        <a:rPr lang="tr-TR" sz="1400" dirty="0">
                          <a:latin typeface="Times New Roman" panose="02020603050405020304" pitchFamily="18" charset="0"/>
                          <a:cs typeface="Times New Roman" panose="02020603050405020304" pitchFamily="18" charset="0"/>
                        </a:rPr>
                        <a:t>T000022</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400" dirty="0">
                          <a:latin typeface="Times New Roman" panose="02020603050405020304" pitchFamily="18" charset="0"/>
                          <a:cs typeface="Times New Roman" panose="02020603050405020304" pitchFamily="18" charset="0"/>
                        </a:rPr>
                        <a:t>2.3</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400" dirty="0">
                          <a:latin typeface="Times New Roman" panose="02020603050405020304" pitchFamily="18" charset="0"/>
                          <a:cs typeface="Times New Roman" panose="02020603050405020304" pitchFamily="18" charset="0"/>
                        </a:rPr>
                        <a:t>2.3</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400" dirty="0">
                          <a:latin typeface="Times New Roman" panose="02020603050405020304" pitchFamily="18" charset="0"/>
                          <a:cs typeface="Times New Roman" panose="02020603050405020304" pitchFamily="18" charset="0"/>
                        </a:rPr>
                        <a:t>2.3</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tr-TR" sz="1400" dirty="0">
                        <a:latin typeface="Times New Roman" panose="02020603050405020304" pitchFamily="18" charset="0"/>
                        <a:cs typeface="Times New Roman" panose="02020603050405020304" pitchFamily="18" charset="0"/>
                      </a:endParaRPr>
                    </a:p>
                  </a:txBody>
                  <a:tcPr marL="0" marR="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400" dirty="0">
                          <a:latin typeface="Times New Roman" panose="02020603050405020304" pitchFamily="18" charset="0"/>
                          <a:cs typeface="Times New Roman" panose="02020603050405020304" pitchFamily="18" charset="0"/>
                        </a:rPr>
                        <a:t>2.3</a:t>
                      </a:r>
                    </a:p>
                  </a:txBody>
                  <a:tcPr marL="0" marR="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400" dirty="0">
                          <a:latin typeface="Times New Roman" panose="02020603050405020304" pitchFamily="18" charset="0"/>
                          <a:cs typeface="Times New Roman" panose="02020603050405020304" pitchFamily="18" charset="0"/>
                        </a:rPr>
                        <a:t>2.3</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400" dirty="0">
                          <a:latin typeface="Times New Roman" panose="02020603050405020304" pitchFamily="18" charset="0"/>
                          <a:cs typeface="Times New Roman" panose="02020603050405020304" pitchFamily="18" charset="0"/>
                        </a:rPr>
                        <a:t>2.3</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7871557"/>
                  </a:ext>
                </a:extLst>
              </a:tr>
              <a:tr h="276574">
                <a:tc>
                  <a:txBody>
                    <a:bodyPr/>
                    <a:lstStyle/>
                    <a:p>
                      <a:pPr algn="ctr"/>
                      <a:r>
                        <a:rPr lang="tr-TR" sz="1400" dirty="0">
                          <a:latin typeface="Times New Roman" panose="02020603050405020304" pitchFamily="18" charset="0"/>
                          <a:cs typeface="Times New Roman" panose="02020603050405020304" pitchFamily="18" charset="0"/>
                        </a:rPr>
                        <a:t>T000065</a:t>
                      </a: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tr-TR" sz="1400" dirty="0">
                          <a:latin typeface="Times New Roman" panose="02020603050405020304" pitchFamily="18" charset="0"/>
                          <a:cs typeface="Times New Roman" panose="02020603050405020304" pitchFamily="18" charset="0"/>
                        </a:rPr>
                        <a:t>1.3</a:t>
                      </a: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tr-TR" sz="1400" dirty="0">
                          <a:latin typeface="Times New Roman" panose="02020603050405020304" pitchFamily="18" charset="0"/>
                          <a:cs typeface="Times New Roman" panose="02020603050405020304" pitchFamily="18" charset="0"/>
                        </a:rPr>
                        <a:t>1.3</a:t>
                      </a: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tr-TR" sz="1400" dirty="0">
                          <a:latin typeface="Times New Roman" panose="02020603050405020304" pitchFamily="18" charset="0"/>
                          <a:cs typeface="Times New Roman" panose="02020603050405020304" pitchFamily="18" charset="0"/>
                        </a:rPr>
                        <a:t>1.3</a:t>
                      </a:r>
                    </a:p>
                  </a:txBody>
                  <a:tcPr marL="0" marR="0" marT="0" marB="0" anchor="ctr">
                    <a:lnT w="12700" cap="flat" cmpd="sng" algn="ctr">
                      <a:solidFill>
                        <a:schemeClr val="tx1"/>
                      </a:solidFill>
                      <a:prstDash val="solid"/>
                      <a:round/>
                      <a:headEnd type="none" w="med" len="med"/>
                      <a:tailEnd type="none" w="med" len="med"/>
                    </a:lnT>
                  </a:tcPr>
                </a:tc>
                <a:tc>
                  <a:txBody>
                    <a:bodyPr/>
                    <a:lstStyle/>
                    <a:p>
                      <a:pPr algn="ctr"/>
                      <a:endParaRPr lang="tr-TR" sz="1400" dirty="0">
                        <a:latin typeface="Times New Roman" panose="02020603050405020304" pitchFamily="18" charset="0"/>
                        <a:cs typeface="Times New Roman" panose="02020603050405020304" pitchFamily="18" charset="0"/>
                      </a:endParaRPr>
                    </a:p>
                  </a:txBody>
                  <a:tcPr marL="0" marR="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tr-TR" sz="1400">
                        <a:latin typeface="Times New Roman" panose="02020603050405020304" pitchFamily="18"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tr-TR" sz="1400" dirty="0">
                        <a:latin typeface="Times New Roman" panose="02020603050405020304" pitchFamily="18" charset="0"/>
                        <a:cs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endParaRPr lang="tr-TR" sz="1400" dirty="0">
                        <a:latin typeface="Times New Roman" panose="02020603050405020304" pitchFamily="18" charset="0"/>
                        <a:cs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759727169"/>
                  </a:ext>
                </a:extLst>
              </a:tr>
              <a:tr h="276574">
                <a:tc rowSpan="2" gridSpan="2">
                  <a:txBody>
                    <a:bodyPr/>
                    <a:lstStyle/>
                    <a:p>
                      <a:pPr algn="ctr"/>
                      <a:r>
                        <a:rPr lang="tr-TR" sz="1400" b="1" dirty="0">
                          <a:latin typeface="Times New Roman" panose="02020603050405020304" pitchFamily="18" charset="0"/>
                          <a:cs typeface="Times New Roman" panose="02020603050405020304" pitchFamily="18" charset="0"/>
                        </a:rPr>
                        <a:t>Total </a:t>
                      </a:r>
                      <a:r>
                        <a:rPr lang="tr-TR" sz="1400" b="1" dirty="0" err="1">
                          <a:latin typeface="Times New Roman" panose="02020603050405020304" pitchFamily="18" charset="0"/>
                          <a:cs typeface="Times New Roman" panose="02020603050405020304" pitchFamily="18" charset="0"/>
                        </a:rPr>
                        <a:t>Sensitivity</a:t>
                      </a:r>
                      <a:endParaRPr lang="tr-TR" sz="1400" b="1" dirty="0">
                        <a:latin typeface="Times New Roman" panose="02020603050405020304" pitchFamily="18" charset="0"/>
                        <a:cs typeface="Times New Roman" panose="02020603050405020304" pitchFamily="18" charset="0"/>
                      </a:endParaRPr>
                    </a:p>
                  </a:txBody>
                  <a:tcPr marL="0" marR="0" marT="0" marB="0" anchor="ctr"/>
                </a:tc>
                <a:tc rowSpan="2" hMerge="1">
                  <a:txBody>
                    <a:bodyPr/>
                    <a:lstStyle/>
                    <a:p>
                      <a:pPr algn="ctr"/>
                      <a:endParaRPr lang="tr-TR" sz="1400" dirty="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tr-TR" sz="1400" dirty="0">
                          <a:latin typeface="Times New Roman" panose="02020603050405020304" pitchFamily="18" charset="0"/>
                          <a:cs typeface="Times New Roman" panose="02020603050405020304" pitchFamily="18" charset="0"/>
                        </a:rPr>
                        <a:t>12.7</a:t>
                      </a:r>
                    </a:p>
                  </a:txBody>
                  <a:tcPr marL="0" marR="0" marT="0" marB="0" anchor="ctr"/>
                </a:tc>
                <a:tc>
                  <a:txBody>
                    <a:bodyPr/>
                    <a:lstStyle/>
                    <a:p>
                      <a:pPr algn="ctr"/>
                      <a:r>
                        <a:rPr lang="tr-TR" sz="1400" dirty="0">
                          <a:latin typeface="Times New Roman" panose="02020603050405020304" pitchFamily="18" charset="0"/>
                          <a:cs typeface="Times New Roman" panose="02020603050405020304" pitchFamily="18" charset="0"/>
                        </a:rPr>
                        <a:t>21.2</a:t>
                      </a: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1400" dirty="0">
                          <a:latin typeface="Times New Roman" panose="02020603050405020304" pitchFamily="18" charset="0"/>
                          <a:cs typeface="Times New Roman" panose="02020603050405020304" pitchFamily="18" charset="0"/>
                        </a:rPr>
                        <a:t>10.8</a:t>
                      </a:r>
                    </a:p>
                  </a:txBody>
                  <a:tcPr marL="0" marR="0" marT="0" marB="0" anchor="ctr">
                    <a:lnR w="12700" cap="flat" cmpd="sng" algn="ctr">
                      <a:solidFill>
                        <a:schemeClr val="tx1"/>
                      </a:solidFill>
                      <a:prstDash val="solid"/>
                      <a:round/>
                      <a:headEnd type="none" w="med" len="med"/>
                      <a:tailEnd type="none" w="med" len="med"/>
                    </a:lnR>
                  </a:tcPr>
                </a:tc>
                <a:tc>
                  <a:txBody>
                    <a:bodyPr/>
                    <a:lstStyle/>
                    <a:p>
                      <a:pPr algn="ctr"/>
                      <a:r>
                        <a:rPr lang="tr-TR" sz="1400" dirty="0">
                          <a:latin typeface="Times New Roman" panose="02020603050405020304" pitchFamily="18" charset="0"/>
                          <a:cs typeface="Times New Roman" panose="02020603050405020304" pitchFamily="18" charset="0"/>
                        </a:rPr>
                        <a:t>7.8</a:t>
                      </a:r>
                    </a:p>
                  </a:txBody>
                  <a:tcPr marL="0" marR="0" marT="0" marB="0" anchor="ctr">
                    <a:lnL w="12700" cap="flat" cmpd="sng" algn="ctr">
                      <a:solidFill>
                        <a:schemeClr val="tx1"/>
                      </a:solidFill>
                      <a:prstDash val="solid"/>
                      <a:round/>
                      <a:headEnd type="none" w="med" len="med"/>
                      <a:tailEnd type="none" w="med" len="med"/>
                    </a:lnL>
                  </a:tcPr>
                </a:tc>
                <a:tc>
                  <a:txBody>
                    <a:bodyPr/>
                    <a:lstStyle/>
                    <a:p>
                      <a:pPr algn="ctr"/>
                      <a:r>
                        <a:rPr lang="tr-TR" sz="1400" dirty="0">
                          <a:latin typeface="Times New Roman" panose="02020603050405020304" pitchFamily="18" charset="0"/>
                          <a:cs typeface="Times New Roman" panose="02020603050405020304" pitchFamily="18" charset="0"/>
                        </a:rPr>
                        <a:t>17.5</a:t>
                      </a:r>
                    </a:p>
                  </a:txBody>
                  <a:tcPr marL="0" marR="0" marT="0" marB="0" anchor="ctr"/>
                </a:tc>
                <a:tc>
                  <a:txBody>
                    <a:bodyPr/>
                    <a:lstStyle/>
                    <a:p>
                      <a:pPr algn="ctr"/>
                      <a:r>
                        <a:rPr lang="tr-TR" sz="1400" dirty="0">
                          <a:latin typeface="Times New Roman" panose="02020603050405020304" pitchFamily="18" charset="0"/>
                          <a:cs typeface="Times New Roman" panose="02020603050405020304" pitchFamily="18" charset="0"/>
                        </a:rPr>
                        <a:t>13.0</a:t>
                      </a:r>
                    </a:p>
                  </a:txBody>
                  <a:tcPr marL="0" marR="0" marT="0" marB="0" anchor="ctr"/>
                </a:tc>
                <a:extLst>
                  <a:ext uri="{0D108BD9-81ED-4DB2-BD59-A6C34878D82A}">
                    <a16:rowId xmlns:a16="http://schemas.microsoft.com/office/drawing/2014/main" val="4242992606"/>
                  </a:ext>
                </a:extLst>
              </a:tr>
              <a:tr h="276574">
                <a:tc gridSpan="2" vMerge="1">
                  <a:txBody>
                    <a:bodyPr/>
                    <a:lstStyle/>
                    <a:p>
                      <a:pPr algn="ctr"/>
                      <a:endParaRPr lang="tr-TR" sz="1400" dirty="0">
                        <a:latin typeface="Times New Roman" panose="02020603050405020304" pitchFamily="18" charset="0"/>
                        <a:cs typeface="Times New Roman" panose="02020603050405020304" pitchFamily="18" charset="0"/>
                      </a:endParaRPr>
                    </a:p>
                  </a:txBody>
                  <a:tcPr marL="0" marR="0" marT="0" marB="0" anchor="ctr"/>
                </a:tc>
                <a:tc hMerge="1" vMerge="1">
                  <a:txBody>
                    <a:bodyPr/>
                    <a:lstStyle/>
                    <a:p>
                      <a:pPr algn="ctr"/>
                      <a:endParaRPr lang="tr-TR" sz="1400" dirty="0">
                        <a:latin typeface="Times New Roman" panose="02020603050405020304" pitchFamily="18" charset="0"/>
                        <a:cs typeface="Times New Roman" panose="02020603050405020304" pitchFamily="18" charset="0"/>
                      </a:endParaRPr>
                    </a:p>
                  </a:txBody>
                  <a:tcPr marL="0" marR="0" marT="0" marB="0" anchor="ctr"/>
                </a:tc>
                <a:tc gridSpan="3">
                  <a:txBody>
                    <a:bodyPr/>
                    <a:lstStyle/>
                    <a:p>
                      <a:pPr algn="ctr"/>
                      <a:r>
                        <a:rPr lang="tr-TR" sz="1400" dirty="0">
                          <a:latin typeface="Times New Roman" panose="02020603050405020304" pitchFamily="18" charset="0"/>
                          <a:cs typeface="Times New Roman" panose="02020603050405020304" pitchFamily="18" charset="0"/>
                        </a:rPr>
                        <a:t>44.7</a:t>
                      </a:r>
                    </a:p>
                  </a:txBody>
                  <a:tcPr marL="0" marR="0" marT="0" marB="0" anchor="ctr">
                    <a:lnR w="12700" cap="flat" cmpd="sng" algn="ctr">
                      <a:solidFill>
                        <a:schemeClr val="tx1"/>
                      </a:solidFill>
                      <a:prstDash val="solid"/>
                      <a:round/>
                      <a:headEnd type="none" w="med" len="med"/>
                      <a:tailEnd type="none" w="med" len="med"/>
                    </a:lnR>
                  </a:tcPr>
                </a:tc>
                <a:tc hMerge="1">
                  <a:txBody>
                    <a:bodyPr/>
                    <a:lstStyle/>
                    <a:p>
                      <a:pPr algn="ctr"/>
                      <a:endParaRPr lang="tr-TR" sz="1400" dirty="0">
                        <a:latin typeface="Times New Roman" panose="02020603050405020304" pitchFamily="18" charset="0"/>
                        <a:cs typeface="Times New Roman" panose="02020603050405020304" pitchFamily="18" charset="0"/>
                      </a:endParaRPr>
                    </a:p>
                  </a:txBody>
                  <a:tcPr marL="0" marR="0" marT="0" marB="0" anchor="ctr"/>
                </a:tc>
                <a:tc hMerge="1">
                  <a:txBody>
                    <a:bodyPr/>
                    <a:lstStyle/>
                    <a:p>
                      <a:pPr algn="ctr"/>
                      <a:endParaRPr lang="tr-TR" sz="1400" dirty="0">
                        <a:latin typeface="Times New Roman" panose="02020603050405020304" pitchFamily="18" charset="0"/>
                        <a:cs typeface="Times New Roman" panose="02020603050405020304" pitchFamily="18" charset="0"/>
                      </a:endParaRPr>
                    </a:p>
                  </a:txBody>
                  <a:tcPr marL="0" marR="0" marT="0" marB="0" anchor="ctr"/>
                </a:tc>
                <a:tc gridSpan="3">
                  <a:txBody>
                    <a:bodyPr/>
                    <a:lstStyle/>
                    <a:p>
                      <a:pPr algn="ctr"/>
                      <a:r>
                        <a:rPr lang="tr-TR" sz="1400" dirty="0">
                          <a:latin typeface="Times New Roman" panose="02020603050405020304" pitchFamily="18" charset="0"/>
                          <a:cs typeface="Times New Roman" panose="02020603050405020304" pitchFamily="18" charset="0"/>
                        </a:rPr>
                        <a:t>38.3</a:t>
                      </a:r>
                    </a:p>
                  </a:txBody>
                  <a:tcPr marL="0" marR="0" marT="0" marB="0" anchor="ctr">
                    <a:lnL w="12700" cap="flat" cmpd="sng" algn="ctr">
                      <a:solidFill>
                        <a:schemeClr val="tx1"/>
                      </a:solidFill>
                      <a:prstDash val="solid"/>
                      <a:round/>
                      <a:headEnd type="none" w="med" len="med"/>
                      <a:tailEnd type="none" w="med" len="med"/>
                    </a:lnL>
                  </a:tcPr>
                </a:tc>
                <a:tc hMerge="1">
                  <a:txBody>
                    <a:bodyPr/>
                    <a:lstStyle/>
                    <a:p>
                      <a:pPr algn="ctr"/>
                      <a:endParaRPr lang="tr-TR" sz="1400" dirty="0">
                        <a:latin typeface="Times New Roman" panose="02020603050405020304" pitchFamily="18" charset="0"/>
                        <a:cs typeface="Times New Roman" panose="02020603050405020304" pitchFamily="18" charset="0"/>
                      </a:endParaRPr>
                    </a:p>
                  </a:txBody>
                  <a:tcPr marL="0" marR="0" marT="0" marB="0" anchor="ctr"/>
                </a:tc>
                <a:tc hMerge="1">
                  <a:txBody>
                    <a:bodyPr/>
                    <a:lstStyle/>
                    <a:p>
                      <a:pPr algn="ctr"/>
                      <a:endParaRPr lang="tr-TR" sz="1400" dirty="0">
                        <a:latin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3068250610"/>
                  </a:ext>
                </a:extLst>
              </a:tr>
            </a:tbl>
          </a:graphicData>
        </a:graphic>
      </p:graphicFrame>
      <p:pic>
        <p:nvPicPr>
          <p:cNvPr id="5" name="Resim 4">
            <a:extLst>
              <a:ext uri="{FF2B5EF4-FFF2-40B4-BE49-F238E27FC236}">
                <a16:creationId xmlns:a16="http://schemas.microsoft.com/office/drawing/2014/main" id="{31C36348-3C01-2DEB-D85F-FD68F4F7B9CC}"/>
              </a:ext>
            </a:extLst>
          </p:cNvPr>
          <p:cNvPicPr/>
          <p:nvPr/>
        </p:nvPicPr>
        <p:blipFill>
          <a:blip r:embed="rId3"/>
          <a:stretch>
            <a:fillRect/>
          </a:stretch>
        </p:blipFill>
        <p:spPr>
          <a:xfrm>
            <a:off x="-1" y="6293936"/>
            <a:ext cx="12192001" cy="571580"/>
          </a:xfrm>
          <a:prstGeom prst="rect">
            <a:avLst/>
          </a:prstGeom>
        </p:spPr>
      </p:pic>
    </p:spTree>
    <p:extLst>
      <p:ext uri="{BB962C8B-B14F-4D97-AF65-F5344CB8AC3E}">
        <p14:creationId xmlns:p14="http://schemas.microsoft.com/office/powerpoint/2010/main" val="15180731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Metin kutusu 7">
            <a:extLst>
              <a:ext uri="{FF2B5EF4-FFF2-40B4-BE49-F238E27FC236}">
                <a16:creationId xmlns:a16="http://schemas.microsoft.com/office/drawing/2014/main" id="{C985F412-880C-443B-D350-197E1BF256FB}"/>
              </a:ext>
            </a:extLst>
          </p:cNvPr>
          <p:cNvSpPr txBox="1"/>
          <p:nvPr/>
        </p:nvSpPr>
        <p:spPr>
          <a:xfrm>
            <a:off x="1073987" y="349112"/>
            <a:ext cx="10092777" cy="877729"/>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tr-TR" sz="4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Light" panose="020F0302020204030204"/>
                <a:ea typeface="+mn-ea"/>
                <a:cs typeface="+mn-cs"/>
              </a:rPr>
              <a:t>TTP/CM MAPPING TABLE</a:t>
            </a:r>
            <a:endParaRPr kumimoji="0" lang="en-US" sz="4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Light" panose="020F0302020204030204"/>
              <a:ea typeface="+mn-ea"/>
              <a:cs typeface="+mn-cs"/>
            </a:endParaRPr>
          </a:p>
        </p:txBody>
      </p:sp>
      <p:sp>
        <p:nvSpPr>
          <p:cNvPr id="4" name="Metin kutusu 3">
            <a:extLst>
              <a:ext uri="{FF2B5EF4-FFF2-40B4-BE49-F238E27FC236}">
                <a16:creationId xmlns:a16="http://schemas.microsoft.com/office/drawing/2014/main" id="{0576BCB7-32D6-34D6-B200-DD1E3F226CD0}"/>
              </a:ext>
            </a:extLst>
          </p:cNvPr>
          <p:cNvSpPr txBox="1"/>
          <p:nvPr/>
        </p:nvSpPr>
        <p:spPr>
          <a:xfrm>
            <a:off x="1073987" y="1626968"/>
            <a:ext cx="10044023" cy="1200329"/>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tr-TR" sz="2400" dirty="0">
                <a:solidFill>
                  <a:prstClr val="black"/>
                </a:solidFill>
                <a:latin typeface="Times New Roman" panose="02020603050405020304" pitchFamily="18" charset="0"/>
                <a:cs typeface="Times New Roman" panose="02020603050405020304" pitchFamily="18" charset="0"/>
              </a:rPr>
              <a:t>TTP’ler / Karşı Önlemler Eşleme Tablosu, ilgili </a:t>
            </a:r>
            <a:r>
              <a:rPr lang="tr-TR" sz="2400" dirty="0" err="1">
                <a:solidFill>
                  <a:prstClr val="black"/>
                </a:solidFill>
                <a:latin typeface="Times New Roman" panose="02020603050405020304" pitchFamily="18" charset="0"/>
                <a:cs typeface="Times New Roman" panose="02020603050405020304" pitchFamily="18" charset="0"/>
              </a:rPr>
              <a:t>TTP’lere</a:t>
            </a:r>
            <a:r>
              <a:rPr lang="tr-TR" sz="2400" dirty="0">
                <a:solidFill>
                  <a:prstClr val="black"/>
                </a:solidFill>
                <a:latin typeface="Times New Roman" panose="02020603050405020304" pitchFamily="18" charset="0"/>
                <a:cs typeface="Times New Roman" panose="02020603050405020304" pitchFamily="18" charset="0"/>
              </a:rPr>
              <a:t> karşılık gelen </a:t>
            </a:r>
            <a:r>
              <a:rPr lang="tr-TR" sz="2400" dirty="0" err="1">
                <a:solidFill>
                  <a:prstClr val="black"/>
                </a:solidFill>
                <a:latin typeface="Times New Roman" panose="02020603050405020304" pitchFamily="18" charset="0"/>
                <a:cs typeface="Times New Roman" panose="02020603050405020304" pitchFamily="18" charset="0"/>
              </a:rPr>
              <a:t>CM’ler</a:t>
            </a:r>
            <a:r>
              <a:rPr lang="tr-TR" sz="2400" dirty="0">
                <a:solidFill>
                  <a:prstClr val="black"/>
                </a:solidFill>
                <a:latin typeface="Times New Roman" panose="02020603050405020304" pitchFamily="18" charset="0"/>
                <a:cs typeface="Times New Roman" panose="02020603050405020304" pitchFamily="18" charset="0"/>
              </a:rPr>
              <a:t> Aktivite Azaltma Notasyonu (iki karakterli notasyon) yöntemi kullanarak karakterize edilir.</a:t>
            </a:r>
            <a:endParaRPr kumimoji="0" lang="tr-TR"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graphicFrame>
        <p:nvGraphicFramePr>
          <p:cNvPr id="6" name="Tablo 6">
            <a:extLst>
              <a:ext uri="{FF2B5EF4-FFF2-40B4-BE49-F238E27FC236}">
                <a16:creationId xmlns:a16="http://schemas.microsoft.com/office/drawing/2014/main" id="{A1910B32-D51F-765C-4377-1ADE0FAB3CB9}"/>
              </a:ext>
            </a:extLst>
          </p:cNvPr>
          <p:cNvGraphicFramePr>
            <a:graphicFrameLocks noGrp="1"/>
          </p:cNvGraphicFramePr>
          <p:nvPr>
            <p:extLst>
              <p:ext uri="{D42A27DB-BD31-4B8C-83A1-F6EECF244321}">
                <p14:modId xmlns:p14="http://schemas.microsoft.com/office/powerpoint/2010/main" val="2291304272"/>
              </p:ext>
            </p:extLst>
          </p:nvPr>
        </p:nvGraphicFramePr>
        <p:xfrm>
          <a:off x="1727166" y="2878802"/>
          <a:ext cx="8969896" cy="3291840"/>
        </p:xfrm>
        <a:graphic>
          <a:graphicData uri="http://schemas.openxmlformats.org/drawingml/2006/table">
            <a:tbl>
              <a:tblPr firstRow="1" bandRow="1">
                <a:tableStyleId>{5C22544A-7EE6-4342-B048-85BDC9FD1C3A}</a:tableStyleId>
              </a:tblPr>
              <a:tblGrid>
                <a:gridCol w="1121237">
                  <a:extLst>
                    <a:ext uri="{9D8B030D-6E8A-4147-A177-3AD203B41FA5}">
                      <a16:colId xmlns:a16="http://schemas.microsoft.com/office/drawing/2014/main" val="2088405116"/>
                    </a:ext>
                  </a:extLst>
                </a:gridCol>
                <a:gridCol w="1121237">
                  <a:extLst>
                    <a:ext uri="{9D8B030D-6E8A-4147-A177-3AD203B41FA5}">
                      <a16:colId xmlns:a16="http://schemas.microsoft.com/office/drawing/2014/main" val="2551826338"/>
                    </a:ext>
                  </a:extLst>
                </a:gridCol>
                <a:gridCol w="1121237">
                  <a:extLst>
                    <a:ext uri="{9D8B030D-6E8A-4147-A177-3AD203B41FA5}">
                      <a16:colId xmlns:a16="http://schemas.microsoft.com/office/drawing/2014/main" val="3524780025"/>
                    </a:ext>
                  </a:extLst>
                </a:gridCol>
                <a:gridCol w="1121237">
                  <a:extLst>
                    <a:ext uri="{9D8B030D-6E8A-4147-A177-3AD203B41FA5}">
                      <a16:colId xmlns:a16="http://schemas.microsoft.com/office/drawing/2014/main" val="2816997529"/>
                    </a:ext>
                  </a:extLst>
                </a:gridCol>
                <a:gridCol w="1121237">
                  <a:extLst>
                    <a:ext uri="{9D8B030D-6E8A-4147-A177-3AD203B41FA5}">
                      <a16:colId xmlns:a16="http://schemas.microsoft.com/office/drawing/2014/main" val="3478194273"/>
                    </a:ext>
                  </a:extLst>
                </a:gridCol>
                <a:gridCol w="1121237">
                  <a:extLst>
                    <a:ext uri="{9D8B030D-6E8A-4147-A177-3AD203B41FA5}">
                      <a16:colId xmlns:a16="http://schemas.microsoft.com/office/drawing/2014/main" val="462080453"/>
                    </a:ext>
                  </a:extLst>
                </a:gridCol>
                <a:gridCol w="1121237">
                  <a:extLst>
                    <a:ext uri="{9D8B030D-6E8A-4147-A177-3AD203B41FA5}">
                      <a16:colId xmlns:a16="http://schemas.microsoft.com/office/drawing/2014/main" val="2049331691"/>
                    </a:ext>
                  </a:extLst>
                </a:gridCol>
                <a:gridCol w="1121237">
                  <a:extLst>
                    <a:ext uri="{9D8B030D-6E8A-4147-A177-3AD203B41FA5}">
                      <a16:colId xmlns:a16="http://schemas.microsoft.com/office/drawing/2014/main" val="3145226667"/>
                    </a:ext>
                  </a:extLst>
                </a:gridCol>
              </a:tblGrid>
              <a:tr h="355115">
                <a:tc rowSpan="2">
                  <a:txBody>
                    <a:bodyPr/>
                    <a:lstStyle/>
                    <a:p>
                      <a:pPr algn="ctr"/>
                      <a:r>
                        <a:rPr lang="tr-TR" dirty="0"/>
                        <a:t>CM ID</a:t>
                      </a:r>
                    </a:p>
                  </a:txBody>
                  <a:tcPr anchor="ctr"/>
                </a:tc>
                <a:tc gridSpan="7">
                  <a:txBody>
                    <a:bodyPr/>
                    <a:lstStyle/>
                    <a:p>
                      <a:pPr algn="ctr"/>
                      <a:r>
                        <a:rPr lang="tr-TR" dirty="0"/>
                        <a:t>MITIGATION EFFECTIVENESS (</a:t>
                      </a:r>
                      <a:r>
                        <a:rPr lang="tr-TR" dirty="0" err="1"/>
                        <a:t>By</a:t>
                      </a:r>
                      <a:r>
                        <a:rPr lang="tr-TR" dirty="0"/>
                        <a:t> TTP ID)</a:t>
                      </a:r>
                    </a:p>
                  </a:txBody>
                  <a:tcPr anchor="ct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dirty="0"/>
                    </a:p>
                  </a:txBody>
                  <a:tcPr/>
                </a:tc>
                <a:extLst>
                  <a:ext uri="{0D108BD9-81ED-4DB2-BD59-A6C34878D82A}">
                    <a16:rowId xmlns:a16="http://schemas.microsoft.com/office/drawing/2014/main" val="2314631523"/>
                  </a:ext>
                </a:extLst>
              </a:tr>
              <a:tr h="355115">
                <a:tc vMerge="1">
                  <a:txBody>
                    <a:bodyPr/>
                    <a:lstStyle/>
                    <a:p>
                      <a:endParaRPr lang="tr-TR" dirty="0"/>
                    </a:p>
                  </a:txBody>
                  <a:tcPr/>
                </a:tc>
                <a:tc>
                  <a:txBody>
                    <a:bodyPr/>
                    <a:lstStyle/>
                    <a:p>
                      <a:pPr algn="ctr"/>
                      <a:r>
                        <a:rPr lang="tr-TR" sz="1800" dirty="0">
                          <a:latin typeface="Times New Roman" panose="02020603050405020304" pitchFamily="18" charset="0"/>
                          <a:cs typeface="Times New Roman" panose="02020603050405020304" pitchFamily="18" charset="0"/>
                        </a:rPr>
                        <a:t>T000017</a:t>
                      </a:r>
                      <a:endParaRPr lang="tr-TR" dirty="0"/>
                    </a:p>
                  </a:txBody>
                  <a:tcPr anchor="ctr"/>
                </a:tc>
                <a:tc>
                  <a:txBody>
                    <a:bodyPr/>
                    <a:lstStyle/>
                    <a:p>
                      <a:pPr algn="ctr"/>
                      <a:r>
                        <a:rPr lang="tr-TR" sz="1800" dirty="0">
                          <a:latin typeface="Times New Roman" panose="02020603050405020304" pitchFamily="18" charset="0"/>
                          <a:cs typeface="Times New Roman" panose="02020603050405020304" pitchFamily="18" charset="0"/>
                        </a:rPr>
                        <a:t>T000030</a:t>
                      </a:r>
                      <a:endParaRPr lang="tr-TR" dirty="0"/>
                    </a:p>
                  </a:txBody>
                  <a:tcPr anchor="ctr"/>
                </a:tc>
                <a:tc>
                  <a:txBody>
                    <a:bodyPr/>
                    <a:lstStyle/>
                    <a:p>
                      <a:pPr algn="ctr"/>
                      <a:r>
                        <a:rPr lang="tr-TR" sz="1800" dirty="0">
                          <a:latin typeface="Times New Roman" panose="02020603050405020304" pitchFamily="18" charset="0"/>
                          <a:cs typeface="Times New Roman" panose="02020603050405020304" pitchFamily="18" charset="0"/>
                        </a:rPr>
                        <a:t>T000039</a:t>
                      </a:r>
                      <a:endParaRPr lang="tr-TR" dirty="0"/>
                    </a:p>
                  </a:txBody>
                  <a:tcPr anchor="ctr"/>
                </a:tc>
                <a:tc>
                  <a:txBody>
                    <a:bodyPr/>
                    <a:lstStyle/>
                    <a:p>
                      <a:pPr algn="ctr"/>
                      <a:r>
                        <a:rPr lang="tr-TR" sz="1800" dirty="0">
                          <a:latin typeface="Times New Roman" panose="02020603050405020304" pitchFamily="18" charset="0"/>
                          <a:cs typeface="Times New Roman" panose="02020603050405020304" pitchFamily="18" charset="0"/>
                        </a:rPr>
                        <a:t>T000041</a:t>
                      </a:r>
                      <a:endParaRPr lang="tr-TR" dirty="0"/>
                    </a:p>
                  </a:txBody>
                  <a:tcPr anchor="ctr"/>
                </a:tc>
                <a:tc>
                  <a:txBody>
                    <a:bodyPr/>
                    <a:lstStyle/>
                    <a:p>
                      <a:pPr algn="ctr"/>
                      <a:r>
                        <a:rPr lang="tr-TR" sz="1800" dirty="0">
                          <a:latin typeface="Times New Roman" panose="02020603050405020304" pitchFamily="18" charset="0"/>
                          <a:cs typeface="Times New Roman" panose="02020603050405020304" pitchFamily="18" charset="0"/>
                        </a:rPr>
                        <a:t>T000018</a:t>
                      </a:r>
                      <a:endParaRPr lang="tr-TR" dirty="0"/>
                    </a:p>
                  </a:txBody>
                  <a:tcPr anchor="ctr"/>
                </a:tc>
                <a:tc>
                  <a:txBody>
                    <a:bodyPr/>
                    <a:lstStyle/>
                    <a:p>
                      <a:pPr algn="ctr"/>
                      <a:r>
                        <a:rPr lang="tr-TR" sz="1800" dirty="0">
                          <a:latin typeface="Times New Roman" panose="02020603050405020304" pitchFamily="18" charset="0"/>
                          <a:cs typeface="Times New Roman" panose="02020603050405020304" pitchFamily="18" charset="0"/>
                        </a:rPr>
                        <a:t>T000022</a:t>
                      </a:r>
                      <a:endParaRPr lang="tr-TR" dirty="0"/>
                    </a:p>
                  </a:txBody>
                  <a:tcPr anchor="ctr"/>
                </a:tc>
                <a:tc>
                  <a:txBody>
                    <a:bodyPr/>
                    <a:lstStyle/>
                    <a:p>
                      <a:pPr algn="ctr"/>
                      <a:r>
                        <a:rPr lang="tr-TR" sz="1800" dirty="0">
                          <a:latin typeface="Times New Roman" panose="02020603050405020304" pitchFamily="18" charset="0"/>
                          <a:cs typeface="Times New Roman" panose="02020603050405020304" pitchFamily="18" charset="0"/>
                        </a:rPr>
                        <a:t>T000065</a:t>
                      </a:r>
                      <a:endParaRPr lang="tr-TR" dirty="0"/>
                    </a:p>
                  </a:txBody>
                  <a:tcPr anchor="ctr"/>
                </a:tc>
                <a:extLst>
                  <a:ext uri="{0D108BD9-81ED-4DB2-BD59-A6C34878D82A}">
                    <a16:rowId xmlns:a16="http://schemas.microsoft.com/office/drawing/2014/main" val="2550509819"/>
                  </a:ext>
                </a:extLst>
              </a:tr>
              <a:tr h="355115">
                <a:tc>
                  <a:txBody>
                    <a:bodyPr/>
                    <a:lstStyle/>
                    <a:p>
                      <a:pPr algn="ctr"/>
                      <a:r>
                        <a:rPr lang="tr-TR" dirty="0"/>
                        <a:t>C000039</a:t>
                      </a:r>
                    </a:p>
                  </a:txBody>
                  <a:tcPr anchor="ctr"/>
                </a:tc>
                <a:tc>
                  <a:txBody>
                    <a:bodyPr/>
                    <a:lstStyle/>
                    <a:p>
                      <a:pPr algn="ctr"/>
                      <a:endParaRPr lang="tr-TR"/>
                    </a:p>
                  </a:txBody>
                  <a:tcPr anchor="ctr"/>
                </a:tc>
                <a:tc>
                  <a:txBody>
                    <a:bodyPr/>
                    <a:lstStyle/>
                    <a:p>
                      <a:pPr algn="ctr"/>
                      <a:endParaRPr lang="tr-TR"/>
                    </a:p>
                  </a:txBody>
                  <a:tcPr anchor="ctr"/>
                </a:tc>
                <a:tc>
                  <a:txBody>
                    <a:bodyPr/>
                    <a:lstStyle/>
                    <a:p>
                      <a:pPr algn="ctr"/>
                      <a:endParaRPr lang="tr-TR"/>
                    </a:p>
                  </a:txBody>
                  <a:tcPr anchor="ctr"/>
                </a:tc>
                <a:tc>
                  <a:txBody>
                    <a:bodyPr/>
                    <a:lstStyle/>
                    <a:p>
                      <a:pPr algn="ctr"/>
                      <a:endParaRPr lang="tr-TR" dirty="0"/>
                    </a:p>
                  </a:txBody>
                  <a:tcPr anchor="ctr"/>
                </a:tc>
                <a:tc>
                  <a:txBody>
                    <a:bodyPr/>
                    <a:lstStyle/>
                    <a:p>
                      <a:pPr algn="ctr"/>
                      <a:r>
                        <a:rPr lang="tr-TR" dirty="0"/>
                        <a:t>NM</a:t>
                      </a:r>
                    </a:p>
                  </a:txBody>
                  <a:tcPr anchor="ctr"/>
                </a:tc>
                <a:tc>
                  <a:txBody>
                    <a:bodyPr/>
                    <a:lstStyle/>
                    <a:p>
                      <a:pPr algn="ctr"/>
                      <a:endParaRPr lang="tr-TR"/>
                    </a:p>
                  </a:txBody>
                  <a:tcPr anchor="ctr"/>
                </a:tc>
                <a:tc>
                  <a:txBody>
                    <a:bodyPr/>
                    <a:lstStyle/>
                    <a:p>
                      <a:pPr algn="ctr"/>
                      <a:endParaRPr lang="tr-TR"/>
                    </a:p>
                  </a:txBody>
                  <a:tcPr anchor="ctr"/>
                </a:tc>
                <a:extLst>
                  <a:ext uri="{0D108BD9-81ED-4DB2-BD59-A6C34878D82A}">
                    <a16:rowId xmlns:a16="http://schemas.microsoft.com/office/drawing/2014/main" val="2476328652"/>
                  </a:ext>
                </a:extLst>
              </a:tr>
              <a:tr h="355115">
                <a:tc>
                  <a:txBody>
                    <a:bodyPr/>
                    <a:lstStyle/>
                    <a:p>
                      <a:pPr algn="ctr"/>
                      <a:r>
                        <a:rPr lang="tr-TR" dirty="0"/>
                        <a:t>C000045</a:t>
                      </a:r>
                    </a:p>
                  </a:txBody>
                  <a:tcPr anchor="ctr"/>
                </a:tc>
                <a:tc>
                  <a:txBody>
                    <a:bodyPr/>
                    <a:lstStyle/>
                    <a:p>
                      <a:pPr algn="ctr"/>
                      <a:endParaRPr lang="tr-TR"/>
                    </a:p>
                  </a:txBody>
                  <a:tcPr anchor="ctr"/>
                </a:tc>
                <a:tc>
                  <a:txBody>
                    <a:bodyPr/>
                    <a:lstStyle/>
                    <a:p>
                      <a:pPr algn="ctr"/>
                      <a:r>
                        <a:rPr lang="tr-TR" dirty="0"/>
                        <a:t>NH</a:t>
                      </a:r>
                    </a:p>
                  </a:txBody>
                  <a:tcPr anchor="ctr"/>
                </a:tc>
                <a:tc>
                  <a:txBody>
                    <a:bodyPr/>
                    <a:lstStyle/>
                    <a:p>
                      <a:pPr algn="ctr"/>
                      <a:r>
                        <a:rPr lang="tr-TR" dirty="0"/>
                        <a:t>NH</a:t>
                      </a:r>
                    </a:p>
                  </a:txBody>
                  <a:tcPr anchor="ctr"/>
                </a:tc>
                <a:tc>
                  <a:txBody>
                    <a:bodyPr/>
                    <a:lstStyle/>
                    <a:p>
                      <a:pPr algn="ctr"/>
                      <a:endParaRPr lang="tr-TR"/>
                    </a:p>
                  </a:txBody>
                  <a:tcPr anchor="ctr"/>
                </a:tc>
                <a:tc>
                  <a:txBody>
                    <a:bodyPr/>
                    <a:lstStyle/>
                    <a:p>
                      <a:pPr algn="ctr"/>
                      <a:endParaRPr lang="tr-TR" dirty="0"/>
                    </a:p>
                  </a:txBody>
                  <a:tcPr anchor="ctr"/>
                </a:tc>
                <a:tc>
                  <a:txBody>
                    <a:bodyPr/>
                    <a:lstStyle/>
                    <a:p>
                      <a:pPr algn="ctr"/>
                      <a:endParaRPr lang="tr-TR"/>
                    </a:p>
                  </a:txBody>
                  <a:tcPr anchor="ctr"/>
                </a:tc>
                <a:tc>
                  <a:txBody>
                    <a:bodyPr/>
                    <a:lstStyle/>
                    <a:p>
                      <a:pPr algn="ctr"/>
                      <a:endParaRPr lang="tr-TR"/>
                    </a:p>
                  </a:txBody>
                  <a:tcPr anchor="ctr"/>
                </a:tc>
                <a:extLst>
                  <a:ext uri="{0D108BD9-81ED-4DB2-BD59-A6C34878D82A}">
                    <a16:rowId xmlns:a16="http://schemas.microsoft.com/office/drawing/2014/main" val="348777321"/>
                  </a:ext>
                </a:extLst>
              </a:tr>
              <a:tr h="355115">
                <a:tc>
                  <a:txBody>
                    <a:bodyPr/>
                    <a:lstStyle/>
                    <a:p>
                      <a:pPr algn="ctr"/>
                      <a:r>
                        <a:rPr lang="tr-TR" dirty="0"/>
                        <a:t>C000067</a:t>
                      </a:r>
                    </a:p>
                  </a:txBody>
                  <a:tcPr anchor="ctr"/>
                </a:tc>
                <a:tc>
                  <a:txBody>
                    <a:bodyPr/>
                    <a:lstStyle/>
                    <a:p>
                      <a:pPr algn="ctr"/>
                      <a:r>
                        <a:rPr lang="tr-TR" dirty="0"/>
                        <a:t>DL, NM</a:t>
                      </a:r>
                    </a:p>
                  </a:txBody>
                  <a:tcPr anchor="ctr"/>
                </a:tc>
                <a:tc>
                  <a:txBody>
                    <a:bodyPr/>
                    <a:lstStyle/>
                    <a:p>
                      <a:pPr algn="ctr"/>
                      <a:endParaRPr lang="tr-TR"/>
                    </a:p>
                  </a:txBody>
                  <a:tcPr anchor="ctr"/>
                </a:tc>
                <a:tc>
                  <a:txBody>
                    <a:bodyPr/>
                    <a:lstStyle/>
                    <a:p>
                      <a:pPr algn="ctr"/>
                      <a:endParaRPr lang="tr-TR"/>
                    </a:p>
                  </a:txBody>
                  <a:tcPr anchor="ctr"/>
                </a:tc>
                <a:tc>
                  <a:txBody>
                    <a:bodyPr/>
                    <a:lstStyle/>
                    <a:p>
                      <a:pPr algn="ctr"/>
                      <a:endParaRPr lang="tr-TR"/>
                    </a:p>
                  </a:txBody>
                  <a:tcPr anchor="ctr"/>
                </a:tc>
                <a:tc>
                  <a:txBody>
                    <a:bodyPr/>
                    <a:lstStyle/>
                    <a:p>
                      <a:pPr algn="ctr"/>
                      <a:endParaRPr lang="tr-TR"/>
                    </a:p>
                  </a:txBody>
                  <a:tcPr anchor="ctr"/>
                </a:tc>
                <a:tc>
                  <a:txBody>
                    <a:bodyPr/>
                    <a:lstStyle/>
                    <a:p>
                      <a:pPr algn="ctr"/>
                      <a:endParaRPr lang="tr-TR"/>
                    </a:p>
                  </a:txBody>
                  <a:tcPr anchor="ctr"/>
                </a:tc>
                <a:tc>
                  <a:txBody>
                    <a:bodyPr/>
                    <a:lstStyle/>
                    <a:p>
                      <a:pPr algn="ctr"/>
                      <a:endParaRPr lang="tr-TR"/>
                    </a:p>
                  </a:txBody>
                  <a:tcPr anchor="ctr"/>
                </a:tc>
                <a:extLst>
                  <a:ext uri="{0D108BD9-81ED-4DB2-BD59-A6C34878D82A}">
                    <a16:rowId xmlns:a16="http://schemas.microsoft.com/office/drawing/2014/main" val="4023166623"/>
                  </a:ext>
                </a:extLst>
              </a:tr>
              <a:tr h="355115">
                <a:tc>
                  <a:txBody>
                    <a:bodyPr/>
                    <a:lstStyle/>
                    <a:p>
                      <a:pPr algn="ctr"/>
                      <a:r>
                        <a:rPr lang="tr-TR" dirty="0"/>
                        <a:t>C000083</a:t>
                      </a:r>
                    </a:p>
                  </a:txBody>
                  <a:tcPr anchor="ctr"/>
                </a:tc>
                <a:tc>
                  <a:txBody>
                    <a:bodyPr/>
                    <a:lstStyle/>
                    <a:p>
                      <a:pPr algn="ctr"/>
                      <a:r>
                        <a:rPr lang="tr-TR" dirty="0"/>
                        <a:t>LH, NH</a:t>
                      </a:r>
                    </a:p>
                  </a:txBody>
                  <a:tcPr anchor="ctr"/>
                </a:tc>
                <a:tc>
                  <a:txBody>
                    <a:bodyPr/>
                    <a:lstStyle/>
                    <a:p>
                      <a:pPr algn="ctr"/>
                      <a:endParaRPr lang="tr-TR"/>
                    </a:p>
                  </a:txBody>
                  <a:tcPr anchor="ctr"/>
                </a:tc>
                <a:tc>
                  <a:txBody>
                    <a:bodyPr/>
                    <a:lstStyle/>
                    <a:p>
                      <a:pPr algn="ctr"/>
                      <a:endParaRPr lang="tr-TR"/>
                    </a:p>
                  </a:txBody>
                  <a:tcPr anchor="ctr"/>
                </a:tc>
                <a:tc>
                  <a:txBody>
                    <a:bodyPr/>
                    <a:lstStyle/>
                    <a:p>
                      <a:pPr algn="ctr"/>
                      <a:endParaRPr lang="tr-TR"/>
                    </a:p>
                  </a:txBody>
                  <a:tcPr anchor="ctr"/>
                </a:tc>
                <a:tc>
                  <a:txBody>
                    <a:bodyPr/>
                    <a:lstStyle/>
                    <a:p>
                      <a:pPr algn="ctr"/>
                      <a:endParaRPr lang="tr-TR" dirty="0"/>
                    </a:p>
                  </a:txBody>
                  <a:tcPr anchor="ctr"/>
                </a:tc>
                <a:tc>
                  <a:txBody>
                    <a:bodyPr/>
                    <a:lstStyle/>
                    <a:p>
                      <a:pPr algn="ctr"/>
                      <a:endParaRPr lang="tr-TR"/>
                    </a:p>
                  </a:txBody>
                  <a:tcPr anchor="ctr"/>
                </a:tc>
                <a:tc>
                  <a:txBody>
                    <a:bodyPr/>
                    <a:lstStyle/>
                    <a:p>
                      <a:pPr algn="ctr"/>
                      <a:endParaRPr lang="tr-TR" dirty="0"/>
                    </a:p>
                  </a:txBody>
                  <a:tcPr anchor="ctr"/>
                </a:tc>
                <a:extLst>
                  <a:ext uri="{0D108BD9-81ED-4DB2-BD59-A6C34878D82A}">
                    <a16:rowId xmlns:a16="http://schemas.microsoft.com/office/drawing/2014/main" val="2427007504"/>
                  </a:ext>
                </a:extLst>
              </a:tr>
              <a:tr h="355115">
                <a:tc>
                  <a:txBody>
                    <a:bodyPr/>
                    <a:lstStyle/>
                    <a:p>
                      <a:pPr algn="ctr"/>
                      <a:r>
                        <a:rPr lang="tr-TR" dirty="0"/>
                        <a:t>C000121</a:t>
                      </a:r>
                    </a:p>
                  </a:txBody>
                  <a:tcPr anchor="ctr"/>
                </a:tc>
                <a:tc>
                  <a:txBody>
                    <a:bodyPr/>
                    <a:lstStyle/>
                    <a:p>
                      <a:pPr algn="ctr"/>
                      <a:endParaRPr lang="tr-TR"/>
                    </a:p>
                  </a:txBody>
                  <a:tcPr anchor="ctr"/>
                </a:tc>
                <a:tc>
                  <a:txBody>
                    <a:bodyPr/>
                    <a:lstStyle/>
                    <a:p>
                      <a:pPr algn="ctr"/>
                      <a:endParaRPr lang="tr-TR"/>
                    </a:p>
                  </a:txBody>
                  <a:tcPr anchor="ctr"/>
                </a:tc>
                <a:tc>
                  <a:txBody>
                    <a:bodyPr/>
                    <a:lstStyle/>
                    <a:p>
                      <a:pPr algn="ctr"/>
                      <a:endParaRPr lang="tr-TR"/>
                    </a:p>
                  </a:txBody>
                  <a:tcPr anchor="ctr"/>
                </a:tc>
                <a:tc>
                  <a:txBody>
                    <a:bodyPr/>
                    <a:lstStyle/>
                    <a:p>
                      <a:pPr algn="ctr"/>
                      <a:endParaRPr lang="tr-TR"/>
                    </a:p>
                  </a:txBody>
                  <a:tcPr anchor="ctr"/>
                </a:tc>
                <a:tc>
                  <a:txBody>
                    <a:bodyPr/>
                    <a:lstStyle/>
                    <a:p>
                      <a:pPr algn="ctr"/>
                      <a:endParaRPr lang="tr-TR"/>
                    </a:p>
                  </a:txBody>
                  <a:tcPr anchor="ctr"/>
                </a:tc>
                <a:tc>
                  <a:txBody>
                    <a:bodyPr/>
                    <a:lstStyle/>
                    <a:p>
                      <a:pPr algn="ctr"/>
                      <a:r>
                        <a:rPr lang="tr-TR" dirty="0"/>
                        <a:t>DM, NM</a:t>
                      </a:r>
                    </a:p>
                  </a:txBody>
                  <a:tcPr anchor="ctr"/>
                </a:tc>
                <a:tc>
                  <a:txBody>
                    <a:bodyPr/>
                    <a:lstStyle/>
                    <a:p>
                      <a:pPr algn="ctr"/>
                      <a:endParaRPr lang="tr-TR" dirty="0"/>
                    </a:p>
                  </a:txBody>
                  <a:tcPr anchor="ctr"/>
                </a:tc>
                <a:extLst>
                  <a:ext uri="{0D108BD9-81ED-4DB2-BD59-A6C34878D82A}">
                    <a16:rowId xmlns:a16="http://schemas.microsoft.com/office/drawing/2014/main" val="851041644"/>
                  </a:ext>
                </a:extLst>
              </a:tr>
              <a:tr h="355115">
                <a:tc>
                  <a:txBody>
                    <a:bodyPr/>
                    <a:lstStyle/>
                    <a:p>
                      <a:pPr algn="ctr"/>
                      <a:r>
                        <a:rPr lang="tr-TR" dirty="0"/>
                        <a:t>C000145</a:t>
                      </a:r>
                    </a:p>
                  </a:txBody>
                  <a:tcPr anchor="ctr"/>
                </a:tc>
                <a:tc>
                  <a:txBody>
                    <a:bodyPr/>
                    <a:lstStyle/>
                    <a:p>
                      <a:pPr algn="ctr"/>
                      <a:endParaRPr lang="tr-TR"/>
                    </a:p>
                  </a:txBody>
                  <a:tcPr anchor="ctr"/>
                </a:tc>
                <a:tc>
                  <a:txBody>
                    <a:bodyPr/>
                    <a:lstStyle/>
                    <a:p>
                      <a:pPr algn="ctr"/>
                      <a:endParaRPr lang="tr-TR"/>
                    </a:p>
                  </a:txBody>
                  <a:tcPr anchor="ctr"/>
                </a:tc>
                <a:tc>
                  <a:txBody>
                    <a:bodyPr/>
                    <a:lstStyle/>
                    <a:p>
                      <a:pPr algn="ctr"/>
                      <a:endParaRPr lang="tr-TR"/>
                    </a:p>
                  </a:txBody>
                  <a:tcPr anchor="ctr"/>
                </a:tc>
                <a:tc>
                  <a:txBody>
                    <a:bodyPr/>
                    <a:lstStyle/>
                    <a:p>
                      <a:pPr algn="ctr"/>
                      <a:endParaRPr lang="tr-TR"/>
                    </a:p>
                  </a:txBody>
                  <a:tcPr anchor="ctr"/>
                </a:tc>
                <a:tc>
                  <a:txBody>
                    <a:bodyPr/>
                    <a:lstStyle/>
                    <a:p>
                      <a:pPr algn="ctr"/>
                      <a:endParaRPr lang="tr-TR"/>
                    </a:p>
                  </a:txBody>
                  <a:tcPr anchor="ctr"/>
                </a:tc>
                <a:tc>
                  <a:txBody>
                    <a:bodyPr/>
                    <a:lstStyle/>
                    <a:p>
                      <a:pPr algn="ctr"/>
                      <a:endParaRPr lang="tr-TR"/>
                    </a:p>
                  </a:txBody>
                  <a:tcPr anchor="ctr"/>
                </a:tc>
                <a:tc>
                  <a:txBody>
                    <a:bodyPr/>
                    <a:lstStyle/>
                    <a:p>
                      <a:pPr algn="ctr"/>
                      <a:r>
                        <a:rPr lang="tr-TR" dirty="0"/>
                        <a:t>LM</a:t>
                      </a:r>
                    </a:p>
                  </a:txBody>
                  <a:tcPr anchor="ctr"/>
                </a:tc>
                <a:extLst>
                  <a:ext uri="{0D108BD9-81ED-4DB2-BD59-A6C34878D82A}">
                    <a16:rowId xmlns:a16="http://schemas.microsoft.com/office/drawing/2014/main" val="2283162231"/>
                  </a:ext>
                </a:extLst>
              </a:tr>
              <a:tr h="355115">
                <a:tc>
                  <a:txBody>
                    <a:bodyPr/>
                    <a:lstStyle/>
                    <a:p>
                      <a:pPr algn="ctr"/>
                      <a:r>
                        <a:rPr lang="tr-TR" dirty="0"/>
                        <a:t>C000188</a:t>
                      </a:r>
                    </a:p>
                  </a:txBody>
                  <a:tcPr anchor="ctr"/>
                </a:tc>
                <a:tc>
                  <a:txBody>
                    <a:bodyPr/>
                    <a:lstStyle/>
                    <a:p>
                      <a:pPr algn="ctr"/>
                      <a:endParaRPr lang="tr-TR"/>
                    </a:p>
                  </a:txBody>
                  <a:tcPr anchor="ctr"/>
                </a:tc>
                <a:tc>
                  <a:txBody>
                    <a:bodyPr/>
                    <a:lstStyle/>
                    <a:p>
                      <a:pPr algn="ctr"/>
                      <a:r>
                        <a:rPr lang="tr-TR" dirty="0"/>
                        <a:t>NM</a:t>
                      </a:r>
                    </a:p>
                  </a:txBody>
                  <a:tcPr anchor="ctr"/>
                </a:tc>
                <a:tc>
                  <a:txBody>
                    <a:bodyPr/>
                    <a:lstStyle/>
                    <a:p>
                      <a:pPr algn="ctr"/>
                      <a:endParaRPr lang="tr-TR"/>
                    </a:p>
                  </a:txBody>
                  <a:tcPr anchor="ctr"/>
                </a:tc>
                <a:tc>
                  <a:txBody>
                    <a:bodyPr/>
                    <a:lstStyle/>
                    <a:p>
                      <a:pPr algn="ctr"/>
                      <a:endParaRPr lang="tr-TR"/>
                    </a:p>
                  </a:txBody>
                  <a:tcPr anchor="ctr"/>
                </a:tc>
                <a:tc>
                  <a:txBody>
                    <a:bodyPr/>
                    <a:lstStyle/>
                    <a:p>
                      <a:pPr algn="ctr"/>
                      <a:endParaRPr lang="tr-TR"/>
                    </a:p>
                  </a:txBody>
                  <a:tcPr anchor="ctr"/>
                </a:tc>
                <a:tc>
                  <a:txBody>
                    <a:bodyPr/>
                    <a:lstStyle/>
                    <a:p>
                      <a:pPr algn="ctr"/>
                      <a:endParaRPr lang="tr-TR"/>
                    </a:p>
                  </a:txBody>
                  <a:tcPr anchor="ctr"/>
                </a:tc>
                <a:tc>
                  <a:txBody>
                    <a:bodyPr/>
                    <a:lstStyle/>
                    <a:p>
                      <a:pPr algn="ctr"/>
                      <a:endParaRPr lang="tr-TR" dirty="0"/>
                    </a:p>
                  </a:txBody>
                  <a:tcPr anchor="ctr"/>
                </a:tc>
                <a:extLst>
                  <a:ext uri="{0D108BD9-81ED-4DB2-BD59-A6C34878D82A}">
                    <a16:rowId xmlns:a16="http://schemas.microsoft.com/office/drawing/2014/main" val="2490179397"/>
                  </a:ext>
                </a:extLst>
              </a:tr>
            </a:tbl>
          </a:graphicData>
        </a:graphic>
      </p:graphicFrame>
      <p:pic>
        <p:nvPicPr>
          <p:cNvPr id="2" name="Resim 1">
            <a:extLst>
              <a:ext uri="{FF2B5EF4-FFF2-40B4-BE49-F238E27FC236}">
                <a16:creationId xmlns:a16="http://schemas.microsoft.com/office/drawing/2014/main" id="{88C966BB-B3CE-60CD-25B2-9D206233A772}"/>
              </a:ext>
            </a:extLst>
          </p:cNvPr>
          <p:cNvPicPr/>
          <p:nvPr/>
        </p:nvPicPr>
        <p:blipFill>
          <a:blip r:embed="rId3"/>
          <a:stretch>
            <a:fillRect/>
          </a:stretch>
        </p:blipFill>
        <p:spPr>
          <a:xfrm>
            <a:off x="-1" y="6293936"/>
            <a:ext cx="12192001" cy="571580"/>
          </a:xfrm>
          <a:prstGeom prst="rect">
            <a:avLst/>
          </a:prstGeom>
        </p:spPr>
      </p:pic>
    </p:spTree>
    <p:extLst>
      <p:ext uri="{BB962C8B-B14F-4D97-AF65-F5344CB8AC3E}">
        <p14:creationId xmlns:p14="http://schemas.microsoft.com/office/powerpoint/2010/main" val="160164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Metin kutusu 7">
            <a:extLst>
              <a:ext uri="{FF2B5EF4-FFF2-40B4-BE49-F238E27FC236}">
                <a16:creationId xmlns:a16="http://schemas.microsoft.com/office/drawing/2014/main" id="{C985F412-880C-443B-D350-197E1BF256FB}"/>
              </a:ext>
            </a:extLst>
          </p:cNvPr>
          <p:cNvSpPr txBox="1"/>
          <p:nvPr/>
        </p:nvSpPr>
        <p:spPr>
          <a:xfrm>
            <a:off x="1073987" y="349112"/>
            <a:ext cx="10092777" cy="877729"/>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4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Light" panose="020F0302020204030204"/>
                <a:ea typeface="+mn-ea"/>
                <a:cs typeface="+mn-cs"/>
              </a:rPr>
              <a:t>ACTIVITY REDUCTION NOTATIONS</a:t>
            </a:r>
          </a:p>
        </p:txBody>
      </p:sp>
      <p:graphicFrame>
        <p:nvGraphicFramePr>
          <p:cNvPr id="4" name="Tablo 4">
            <a:extLst>
              <a:ext uri="{FF2B5EF4-FFF2-40B4-BE49-F238E27FC236}">
                <a16:creationId xmlns:a16="http://schemas.microsoft.com/office/drawing/2014/main" id="{C52E8944-F4A9-8314-4BE6-DAB97C198734}"/>
              </a:ext>
            </a:extLst>
          </p:cNvPr>
          <p:cNvGraphicFramePr>
            <a:graphicFrameLocks noGrp="1"/>
          </p:cNvGraphicFramePr>
          <p:nvPr>
            <p:extLst>
              <p:ext uri="{D42A27DB-BD31-4B8C-83A1-F6EECF244321}">
                <p14:modId xmlns:p14="http://schemas.microsoft.com/office/powerpoint/2010/main" val="4241765738"/>
              </p:ext>
            </p:extLst>
          </p:nvPr>
        </p:nvGraphicFramePr>
        <p:xfrm>
          <a:off x="492565" y="3784539"/>
          <a:ext cx="6318461" cy="2188498"/>
        </p:xfrm>
        <a:graphic>
          <a:graphicData uri="http://schemas.openxmlformats.org/drawingml/2006/table">
            <a:tbl>
              <a:tblPr firstRow="1" bandRow="1">
                <a:tableStyleId>{5C22544A-7EE6-4342-B048-85BDC9FD1C3A}</a:tableStyleId>
              </a:tblPr>
              <a:tblGrid>
                <a:gridCol w="1794086">
                  <a:extLst>
                    <a:ext uri="{9D8B030D-6E8A-4147-A177-3AD203B41FA5}">
                      <a16:colId xmlns:a16="http://schemas.microsoft.com/office/drawing/2014/main" val="1335889368"/>
                    </a:ext>
                  </a:extLst>
                </a:gridCol>
                <a:gridCol w="923634">
                  <a:extLst>
                    <a:ext uri="{9D8B030D-6E8A-4147-A177-3AD203B41FA5}">
                      <a16:colId xmlns:a16="http://schemas.microsoft.com/office/drawing/2014/main" val="2202903841"/>
                    </a:ext>
                  </a:extLst>
                </a:gridCol>
                <a:gridCol w="1552866">
                  <a:extLst>
                    <a:ext uri="{9D8B030D-6E8A-4147-A177-3AD203B41FA5}">
                      <a16:colId xmlns:a16="http://schemas.microsoft.com/office/drawing/2014/main" val="3473252737"/>
                    </a:ext>
                  </a:extLst>
                </a:gridCol>
                <a:gridCol w="743193">
                  <a:extLst>
                    <a:ext uri="{9D8B030D-6E8A-4147-A177-3AD203B41FA5}">
                      <a16:colId xmlns:a16="http://schemas.microsoft.com/office/drawing/2014/main" val="3635910521"/>
                    </a:ext>
                  </a:extLst>
                </a:gridCol>
                <a:gridCol w="1304682">
                  <a:extLst>
                    <a:ext uri="{9D8B030D-6E8A-4147-A177-3AD203B41FA5}">
                      <a16:colId xmlns:a16="http://schemas.microsoft.com/office/drawing/2014/main" val="3794103214"/>
                    </a:ext>
                  </a:extLst>
                </a:gridCol>
              </a:tblGrid>
              <a:tr h="280166">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1600" dirty="0">
                          <a:latin typeface="Times New Roman" panose="02020603050405020304" pitchFamily="18" charset="0"/>
                          <a:cs typeface="Times New Roman" panose="02020603050405020304" pitchFamily="18" charset="0"/>
                        </a:rPr>
                        <a:t>EFFECTİVENESS</a:t>
                      </a:r>
                    </a:p>
                  </a:txBody>
                  <a:tcPr marL="45720" marR="45720" anchor="ctr"/>
                </a:tc>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1600" dirty="0">
                          <a:latin typeface="Times New Roman" panose="02020603050405020304" pitchFamily="18" charset="0"/>
                          <a:cs typeface="Times New Roman" panose="02020603050405020304" pitchFamily="18" charset="0"/>
                        </a:rPr>
                        <a:t>MITIGATION CATEGORY</a:t>
                      </a:r>
                    </a:p>
                  </a:txBody>
                  <a:tcPr marL="45720" marR="45720" anchor="ct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3805522436"/>
                  </a:ext>
                </a:extLst>
              </a:tr>
              <a:tr h="412439">
                <a:tc vMerge="1">
                  <a:txBody>
                    <a:bodyPr/>
                    <a:lstStyle/>
                    <a:p>
                      <a:pPr algn="ctr"/>
                      <a:endParaRPr lang="tr-TR" dirty="0"/>
                    </a:p>
                  </a:txBody>
                  <a:tcPr marL="45720" marR="45720" anchor="ctr"/>
                </a:tc>
                <a:tc>
                  <a:txBody>
                    <a:bodyPr/>
                    <a:lstStyle/>
                    <a:p>
                      <a:pPr algn="ctr"/>
                      <a:r>
                        <a:rPr lang="tr-TR" sz="1600" b="1" dirty="0">
                          <a:latin typeface="Times New Roman" panose="02020603050405020304" pitchFamily="18" charset="0"/>
                          <a:cs typeface="Times New Roman" panose="02020603050405020304" pitchFamily="18" charset="0"/>
                        </a:rPr>
                        <a:t>DETECT</a:t>
                      </a:r>
                    </a:p>
                  </a:txBody>
                  <a:tcPr marL="45720" marR="45720" anchor="ctr"/>
                </a:tc>
                <a:tc>
                  <a:txBody>
                    <a:bodyPr/>
                    <a:lstStyle/>
                    <a:p>
                      <a:pPr algn="ctr"/>
                      <a:r>
                        <a:rPr lang="tr-TR" sz="1600" b="1" dirty="0">
                          <a:latin typeface="Times New Roman" panose="02020603050405020304" pitchFamily="18" charset="0"/>
                          <a:cs typeface="Times New Roman" panose="02020603050405020304" pitchFamily="18" charset="0"/>
                        </a:rPr>
                        <a:t>NEUTRALİZE</a:t>
                      </a:r>
                    </a:p>
                  </a:txBody>
                  <a:tcPr marL="45720" marR="45720" anchor="ctr"/>
                </a:tc>
                <a:tc>
                  <a:txBody>
                    <a:bodyPr/>
                    <a:lstStyle/>
                    <a:p>
                      <a:pPr algn="ctr"/>
                      <a:r>
                        <a:rPr lang="tr-TR" sz="1600" b="1" dirty="0">
                          <a:latin typeface="Times New Roman" panose="02020603050405020304" pitchFamily="18" charset="0"/>
                          <a:cs typeface="Times New Roman" panose="02020603050405020304" pitchFamily="18" charset="0"/>
                        </a:rPr>
                        <a:t>LİMİT</a:t>
                      </a:r>
                    </a:p>
                  </a:txBody>
                  <a:tcPr marL="45720" marR="45720" anchor="ctr"/>
                </a:tc>
                <a:tc>
                  <a:txBody>
                    <a:bodyPr/>
                    <a:lstStyle/>
                    <a:p>
                      <a:pPr algn="ctr"/>
                      <a:r>
                        <a:rPr lang="tr-TR" sz="1600" b="1" dirty="0">
                          <a:latin typeface="Times New Roman" panose="02020603050405020304" pitchFamily="18" charset="0"/>
                          <a:cs typeface="Times New Roman" panose="02020603050405020304" pitchFamily="18" charset="0"/>
                        </a:rPr>
                        <a:t>RECOVER</a:t>
                      </a:r>
                    </a:p>
                  </a:txBody>
                  <a:tcPr marL="45720" marR="45720" anchor="ctr"/>
                </a:tc>
                <a:extLst>
                  <a:ext uri="{0D108BD9-81ED-4DB2-BD59-A6C34878D82A}">
                    <a16:rowId xmlns:a16="http://schemas.microsoft.com/office/drawing/2014/main" val="787394099"/>
                  </a:ext>
                </a:extLst>
              </a:tr>
              <a:tr h="412439">
                <a:tc>
                  <a:txBody>
                    <a:bodyPr/>
                    <a:lstStyle/>
                    <a:p>
                      <a:pPr algn="ctr"/>
                      <a:r>
                        <a:rPr lang="tr-TR" sz="1600" b="1" dirty="0">
                          <a:latin typeface="Times New Roman" panose="02020603050405020304" pitchFamily="18" charset="0"/>
                          <a:cs typeface="Times New Roman" panose="02020603050405020304" pitchFamily="18" charset="0"/>
                        </a:rPr>
                        <a:t>VERY HİGH</a:t>
                      </a:r>
                    </a:p>
                  </a:txBody>
                  <a:tcPr marL="45720" marR="45720" anchor="ctr"/>
                </a:tc>
                <a:tc>
                  <a:txBody>
                    <a:bodyPr/>
                    <a:lstStyle/>
                    <a:p>
                      <a:pPr algn="ctr"/>
                      <a:r>
                        <a:rPr lang="tr-TR" sz="1600" dirty="0">
                          <a:latin typeface="Times New Roman" panose="02020603050405020304" pitchFamily="18" charset="0"/>
                          <a:cs typeface="Times New Roman" panose="02020603050405020304" pitchFamily="18" charset="0"/>
                        </a:rPr>
                        <a:t>DV</a:t>
                      </a:r>
                    </a:p>
                  </a:txBody>
                  <a:tcPr marL="45720" marR="45720" anchor="ctr"/>
                </a:tc>
                <a:tc>
                  <a:txBody>
                    <a:bodyPr/>
                    <a:lstStyle/>
                    <a:p>
                      <a:pPr algn="ctr"/>
                      <a:r>
                        <a:rPr lang="tr-TR" sz="1600" dirty="0">
                          <a:latin typeface="Times New Roman" panose="02020603050405020304" pitchFamily="18" charset="0"/>
                          <a:cs typeface="Times New Roman" panose="02020603050405020304" pitchFamily="18" charset="0"/>
                        </a:rPr>
                        <a:t>NV</a:t>
                      </a:r>
                    </a:p>
                  </a:txBody>
                  <a:tcPr marL="45720" marR="45720" anchor="ctr"/>
                </a:tc>
                <a:tc>
                  <a:txBody>
                    <a:bodyPr/>
                    <a:lstStyle/>
                    <a:p>
                      <a:pPr algn="ctr"/>
                      <a:r>
                        <a:rPr lang="tr-TR" sz="1600" dirty="0">
                          <a:latin typeface="Times New Roman" panose="02020603050405020304" pitchFamily="18" charset="0"/>
                          <a:cs typeface="Times New Roman" panose="02020603050405020304" pitchFamily="18" charset="0"/>
                        </a:rPr>
                        <a:t>LV</a:t>
                      </a:r>
                    </a:p>
                  </a:txBody>
                  <a:tcPr marL="45720" marR="45720" anchor="ctr"/>
                </a:tc>
                <a:tc>
                  <a:txBody>
                    <a:bodyPr/>
                    <a:lstStyle/>
                    <a:p>
                      <a:pPr algn="ctr"/>
                      <a:r>
                        <a:rPr lang="tr-TR" sz="1600" dirty="0">
                          <a:latin typeface="Times New Roman" panose="02020603050405020304" pitchFamily="18" charset="0"/>
                          <a:cs typeface="Times New Roman" panose="02020603050405020304" pitchFamily="18" charset="0"/>
                        </a:rPr>
                        <a:t>RV</a:t>
                      </a:r>
                    </a:p>
                  </a:txBody>
                  <a:tcPr marL="45720" marR="45720" anchor="ctr"/>
                </a:tc>
                <a:extLst>
                  <a:ext uri="{0D108BD9-81ED-4DB2-BD59-A6C34878D82A}">
                    <a16:rowId xmlns:a16="http://schemas.microsoft.com/office/drawing/2014/main" val="4137195539"/>
                  </a:ext>
                </a:extLst>
              </a:tr>
              <a:tr h="342780">
                <a:tc>
                  <a:txBody>
                    <a:bodyPr/>
                    <a:lstStyle/>
                    <a:p>
                      <a:pPr algn="ctr"/>
                      <a:r>
                        <a:rPr lang="tr-TR" sz="1600" b="1" dirty="0">
                          <a:latin typeface="Times New Roman" panose="02020603050405020304" pitchFamily="18" charset="0"/>
                          <a:cs typeface="Times New Roman" panose="02020603050405020304" pitchFamily="18" charset="0"/>
                        </a:rPr>
                        <a:t>HİGH</a:t>
                      </a:r>
                    </a:p>
                  </a:txBody>
                  <a:tcPr marL="45720" marR="45720" anchor="ctr"/>
                </a:tc>
                <a:tc>
                  <a:txBody>
                    <a:bodyPr/>
                    <a:lstStyle/>
                    <a:p>
                      <a:pPr algn="ctr"/>
                      <a:r>
                        <a:rPr lang="tr-TR" sz="1600" dirty="0">
                          <a:latin typeface="Times New Roman" panose="02020603050405020304" pitchFamily="18" charset="0"/>
                          <a:cs typeface="Times New Roman" panose="02020603050405020304" pitchFamily="18" charset="0"/>
                        </a:rPr>
                        <a:t>DH</a:t>
                      </a:r>
                    </a:p>
                  </a:txBody>
                  <a:tcPr marL="45720" marR="45720" anchor="ctr"/>
                </a:tc>
                <a:tc>
                  <a:txBody>
                    <a:bodyPr/>
                    <a:lstStyle/>
                    <a:p>
                      <a:pPr algn="ctr"/>
                      <a:r>
                        <a:rPr lang="tr-TR" sz="1600" dirty="0">
                          <a:latin typeface="Times New Roman" panose="02020603050405020304" pitchFamily="18" charset="0"/>
                          <a:cs typeface="Times New Roman" panose="02020603050405020304" pitchFamily="18" charset="0"/>
                        </a:rPr>
                        <a:t>NH</a:t>
                      </a:r>
                    </a:p>
                  </a:txBody>
                  <a:tcPr marL="45720" marR="45720" anchor="ctr"/>
                </a:tc>
                <a:tc>
                  <a:txBody>
                    <a:bodyPr/>
                    <a:lstStyle/>
                    <a:p>
                      <a:pPr algn="ctr"/>
                      <a:r>
                        <a:rPr lang="tr-TR" sz="1600" dirty="0">
                          <a:latin typeface="Times New Roman" panose="02020603050405020304" pitchFamily="18" charset="0"/>
                          <a:cs typeface="Times New Roman" panose="02020603050405020304" pitchFamily="18" charset="0"/>
                        </a:rPr>
                        <a:t>LH</a:t>
                      </a:r>
                    </a:p>
                  </a:txBody>
                  <a:tcPr marL="45720" marR="45720" anchor="ctr"/>
                </a:tc>
                <a:tc>
                  <a:txBody>
                    <a:bodyPr/>
                    <a:lstStyle/>
                    <a:p>
                      <a:pPr algn="ctr"/>
                      <a:r>
                        <a:rPr lang="tr-TR" sz="1600" dirty="0">
                          <a:latin typeface="Times New Roman" panose="02020603050405020304" pitchFamily="18" charset="0"/>
                          <a:cs typeface="Times New Roman" panose="02020603050405020304" pitchFamily="18" charset="0"/>
                        </a:rPr>
                        <a:t>RH</a:t>
                      </a:r>
                    </a:p>
                  </a:txBody>
                  <a:tcPr marL="45720" marR="45720" anchor="ctr"/>
                </a:tc>
                <a:extLst>
                  <a:ext uri="{0D108BD9-81ED-4DB2-BD59-A6C34878D82A}">
                    <a16:rowId xmlns:a16="http://schemas.microsoft.com/office/drawing/2014/main" val="2796109695"/>
                  </a:ext>
                </a:extLst>
              </a:tr>
              <a:tr h="342780">
                <a:tc>
                  <a:txBody>
                    <a:bodyPr/>
                    <a:lstStyle/>
                    <a:p>
                      <a:pPr algn="ctr"/>
                      <a:r>
                        <a:rPr lang="tr-TR" sz="1600" b="1" dirty="0">
                          <a:latin typeface="Times New Roman" panose="02020603050405020304" pitchFamily="18" charset="0"/>
                          <a:cs typeface="Times New Roman" panose="02020603050405020304" pitchFamily="18" charset="0"/>
                        </a:rPr>
                        <a:t>MEDİUM</a:t>
                      </a:r>
                    </a:p>
                  </a:txBody>
                  <a:tcPr marL="45720" marR="45720" anchor="ctr"/>
                </a:tc>
                <a:tc>
                  <a:txBody>
                    <a:bodyPr/>
                    <a:lstStyle/>
                    <a:p>
                      <a:pPr algn="ctr"/>
                      <a:r>
                        <a:rPr lang="tr-TR" sz="1600" dirty="0">
                          <a:latin typeface="Times New Roman" panose="02020603050405020304" pitchFamily="18" charset="0"/>
                          <a:cs typeface="Times New Roman" panose="02020603050405020304" pitchFamily="18" charset="0"/>
                        </a:rPr>
                        <a:t>DM</a:t>
                      </a:r>
                    </a:p>
                  </a:txBody>
                  <a:tcPr marL="45720" marR="45720" anchor="ctr"/>
                </a:tc>
                <a:tc>
                  <a:txBody>
                    <a:bodyPr/>
                    <a:lstStyle/>
                    <a:p>
                      <a:pPr algn="ctr"/>
                      <a:r>
                        <a:rPr lang="tr-TR" sz="1600" dirty="0">
                          <a:latin typeface="Times New Roman" panose="02020603050405020304" pitchFamily="18" charset="0"/>
                          <a:cs typeface="Times New Roman" panose="02020603050405020304" pitchFamily="18" charset="0"/>
                        </a:rPr>
                        <a:t>NM</a:t>
                      </a:r>
                    </a:p>
                  </a:txBody>
                  <a:tcPr marL="45720" marR="45720" anchor="ctr"/>
                </a:tc>
                <a:tc>
                  <a:txBody>
                    <a:bodyPr/>
                    <a:lstStyle/>
                    <a:p>
                      <a:pPr algn="ctr"/>
                      <a:r>
                        <a:rPr lang="tr-TR" sz="1600" dirty="0">
                          <a:latin typeface="Times New Roman" panose="02020603050405020304" pitchFamily="18" charset="0"/>
                          <a:cs typeface="Times New Roman" panose="02020603050405020304" pitchFamily="18" charset="0"/>
                        </a:rPr>
                        <a:t>LM</a:t>
                      </a:r>
                    </a:p>
                  </a:txBody>
                  <a:tcPr marL="45720" marR="45720" anchor="ctr"/>
                </a:tc>
                <a:tc>
                  <a:txBody>
                    <a:bodyPr/>
                    <a:lstStyle/>
                    <a:p>
                      <a:pPr algn="ctr"/>
                      <a:r>
                        <a:rPr lang="tr-TR" sz="1600" dirty="0">
                          <a:latin typeface="Times New Roman" panose="02020603050405020304" pitchFamily="18" charset="0"/>
                          <a:cs typeface="Times New Roman" panose="02020603050405020304" pitchFamily="18" charset="0"/>
                        </a:rPr>
                        <a:t>RM</a:t>
                      </a:r>
                    </a:p>
                  </a:txBody>
                  <a:tcPr marL="45720" marR="45720" anchor="ctr"/>
                </a:tc>
                <a:extLst>
                  <a:ext uri="{0D108BD9-81ED-4DB2-BD59-A6C34878D82A}">
                    <a16:rowId xmlns:a16="http://schemas.microsoft.com/office/drawing/2014/main" val="4193991665"/>
                  </a:ext>
                </a:extLst>
              </a:tr>
              <a:tr h="342780">
                <a:tc>
                  <a:txBody>
                    <a:bodyPr/>
                    <a:lstStyle/>
                    <a:p>
                      <a:pPr algn="ctr"/>
                      <a:r>
                        <a:rPr lang="tr-TR" sz="1600" b="1" dirty="0">
                          <a:latin typeface="Times New Roman" panose="02020603050405020304" pitchFamily="18" charset="0"/>
                          <a:cs typeface="Times New Roman" panose="02020603050405020304" pitchFamily="18" charset="0"/>
                        </a:rPr>
                        <a:t>LOW</a:t>
                      </a:r>
                    </a:p>
                  </a:txBody>
                  <a:tcPr marL="45720" marR="45720" anchor="ctr"/>
                </a:tc>
                <a:tc>
                  <a:txBody>
                    <a:bodyPr/>
                    <a:lstStyle/>
                    <a:p>
                      <a:pPr algn="ctr"/>
                      <a:r>
                        <a:rPr lang="tr-TR" sz="1600" dirty="0">
                          <a:latin typeface="Times New Roman" panose="02020603050405020304" pitchFamily="18" charset="0"/>
                          <a:cs typeface="Times New Roman" panose="02020603050405020304" pitchFamily="18" charset="0"/>
                        </a:rPr>
                        <a:t>DL</a:t>
                      </a:r>
                    </a:p>
                  </a:txBody>
                  <a:tcPr marL="45720" marR="45720" anchor="ctr"/>
                </a:tc>
                <a:tc>
                  <a:txBody>
                    <a:bodyPr/>
                    <a:lstStyle/>
                    <a:p>
                      <a:pPr algn="ctr"/>
                      <a:r>
                        <a:rPr lang="tr-TR" sz="1600" dirty="0">
                          <a:latin typeface="Times New Roman" panose="02020603050405020304" pitchFamily="18" charset="0"/>
                          <a:cs typeface="Times New Roman" panose="02020603050405020304" pitchFamily="18" charset="0"/>
                        </a:rPr>
                        <a:t>NL</a:t>
                      </a:r>
                    </a:p>
                  </a:txBody>
                  <a:tcPr marL="45720" marR="45720" anchor="ctr"/>
                </a:tc>
                <a:tc>
                  <a:txBody>
                    <a:bodyPr/>
                    <a:lstStyle/>
                    <a:p>
                      <a:pPr algn="ctr"/>
                      <a:r>
                        <a:rPr lang="tr-TR" sz="1600" dirty="0">
                          <a:latin typeface="Times New Roman" panose="02020603050405020304" pitchFamily="18" charset="0"/>
                          <a:cs typeface="Times New Roman" panose="02020603050405020304" pitchFamily="18" charset="0"/>
                        </a:rPr>
                        <a:t>LL</a:t>
                      </a:r>
                    </a:p>
                  </a:txBody>
                  <a:tcPr marL="45720" marR="45720" anchor="ctr"/>
                </a:tc>
                <a:tc>
                  <a:txBody>
                    <a:bodyPr/>
                    <a:lstStyle/>
                    <a:p>
                      <a:pPr algn="ctr"/>
                      <a:r>
                        <a:rPr lang="tr-TR" sz="1600" dirty="0">
                          <a:latin typeface="Times New Roman" panose="02020603050405020304" pitchFamily="18" charset="0"/>
                          <a:cs typeface="Times New Roman" panose="02020603050405020304" pitchFamily="18" charset="0"/>
                        </a:rPr>
                        <a:t>RL</a:t>
                      </a:r>
                    </a:p>
                  </a:txBody>
                  <a:tcPr marL="45720" marR="45720" anchor="ctr"/>
                </a:tc>
                <a:extLst>
                  <a:ext uri="{0D108BD9-81ED-4DB2-BD59-A6C34878D82A}">
                    <a16:rowId xmlns:a16="http://schemas.microsoft.com/office/drawing/2014/main" val="1190976469"/>
                  </a:ext>
                </a:extLst>
              </a:tr>
            </a:tbl>
          </a:graphicData>
        </a:graphic>
      </p:graphicFrame>
      <p:graphicFrame>
        <p:nvGraphicFramePr>
          <p:cNvPr id="9" name="Tablo 9">
            <a:extLst>
              <a:ext uri="{FF2B5EF4-FFF2-40B4-BE49-F238E27FC236}">
                <a16:creationId xmlns:a16="http://schemas.microsoft.com/office/drawing/2014/main" id="{A8755210-FFBC-C6E8-B4C7-159FA2B696BF}"/>
              </a:ext>
            </a:extLst>
          </p:cNvPr>
          <p:cNvGraphicFramePr>
            <a:graphicFrameLocks noGrp="1"/>
          </p:cNvGraphicFramePr>
          <p:nvPr>
            <p:extLst>
              <p:ext uri="{D42A27DB-BD31-4B8C-83A1-F6EECF244321}">
                <p14:modId xmlns:p14="http://schemas.microsoft.com/office/powerpoint/2010/main" val="2827655170"/>
              </p:ext>
            </p:extLst>
          </p:nvPr>
        </p:nvGraphicFramePr>
        <p:xfrm>
          <a:off x="7156631" y="3790211"/>
          <a:ext cx="4565939" cy="2194560"/>
        </p:xfrm>
        <a:graphic>
          <a:graphicData uri="http://schemas.openxmlformats.org/drawingml/2006/table">
            <a:tbl>
              <a:tblPr firstRow="1" bandRow="1">
                <a:tableStyleId>{5C22544A-7EE6-4342-B048-85BDC9FD1C3A}</a:tableStyleId>
              </a:tblPr>
              <a:tblGrid>
                <a:gridCol w="1781175">
                  <a:extLst>
                    <a:ext uri="{9D8B030D-6E8A-4147-A177-3AD203B41FA5}">
                      <a16:colId xmlns:a16="http://schemas.microsoft.com/office/drawing/2014/main" val="458238644"/>
                    </a:ext>
                  </a:extLst>
                </a:gridCol>
                <a:gridCol w="1371335">
                  <a:extLst>
                    <a:ext uri="{9D8B030D-6E8A-4147-A177-3AD203B41FA5}">
                      <a16:colId xmlns:a16="http://schemas.microsoft.com/office/drawing/2014/main" val="1284805061"/>
                    </a:ext>
                  </a:extLst>
                </a:gridCol>
                <a:gridCol w="1413429">
                  <a:extLst>
                    <a:ext uri="{9D8B030D-6E8A-4147-A177-3AD203B41FA5}">
                      <a16:colId xmlns:a16="http://schemas.microsoft.com/office/drawing/2014/main" val="4187057560"/>
                    </a:ext>
                  </a:extLst>
                </a:gridCol>
              </a:tblGrid>
              <a:tr h="240000">
                <a:tc gridSpan="3">
                  <a:txBody>
                    <a:bodyPr/>
                    <a:lstStyle/>
                    <a:p>
                      <a:pPr algn="ctr"/>
                      <a:r>
                        <a:rPr lang="tr-TR" sz="1600" dirty="0">
                          <a:latin typeface="Times New Roman" panose="02020603050405020304" pitchFamily="18" charset="0"/>
                          <a:cs typeface="Times New Roman" panose="02020603050405020304" pitchFamily="18" charset="0"/>
                        </a:rPr>
                        <a:t>TERMS (TERİMLER)</a:t>
                      </a:r>
                    </a:p>
                  </a:txBody>
                  <a:tcPr marL="0" marR="0" marT="0" marB="0" anchor="ctr"/>
                </a:tc>
                <a:tc hMerge="1">
                  <a:txBody>
                    <a:bodyPr/>
                    <a:lstStyle/>
                    <a:p>
                      <a:pPr algn="ctr"/>
                      <a:r>
                        <a:rPr lang="tr-TR" dirty="0"/>
                        <a:t>TERMS (TERİMLER)</a:t>
                      </a:r>
                    </a:p>
                  </a:txBody>
                  <a:tcPr anchor="ctr"/>
                </a:tc>
                <a:tc hMerge="1">
                  <a:txBody>
                    <a:bodyPr/>
                    <a:lstStyle/>
                    <a:p>
                      <a:pPr algn="ctr"/>
                      <a:endParaRPr lang="tr-TR" dirty="0"/>
                    </a:p>
                  </a:txBody>
                  <a:tcPr anchor="ctr"/>
                </a:tc>
                <a:extLst>
                  <a:ext uri="{0D108BD9-81ED-4DB2-BD59-A6C34878D82A}">
                    <a16:rowId xmlns:a16="http://schemas.microsoft.com/office/drawing/2014/main" val="3403565761"/>
                  </a:ext>
                </a:extLst>
              </a:tr>
              <a:tr h="240000">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MITIGATION</a:t>
                      </a:r>
                      <a:br>
                        <a:rPr kumimoji="0" lang="tr-TR"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br>
                      <a:r>
                        <a:rPr lang="tr-TR" sz="1600" b="1" dirty="0">
                          <a:solidFill>
                            <a:prstClr val="black"/>
                          </a:solidFill>
                          <a:latin typeface="Times New Roman" panose="02020603050405020304" pitchFamily="18" charset="0"/>
                          <a:cs typeface="Times New Roman" panose="02020603050405020304" pitchFamily="18" charset="0"/>
                        </a:rPr>
                        <a:t>(</a:t>
                      </a:r>
                      <a:r>
                        <a:rPr kumimoji="0" lang="tr-TR"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AZALTMA)</a:t>
                      </a: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VERY HIGH</a:t>
                      </a:r>
                    </a:p>
                  </a:txBody>
                  <a:tcPr marL="0" marR="0" marT="0" marB="0" anchor="ctr"/>
                </a:tc>
                <a:tc>
                  <a:txBody>
                    <a:bodyPr/>
                    <a:lstStyle/>
                    <a:p>
                      <a:pPr algn="ctr"/>
                      <a:r>
                        <a:rPr lang="tr-TR" sz="1600" dirty="0">
                          <a:latin typeface="Times New Roman" panose="02020603050405020304" pitchFamily="18" charset="0"/>
                          <a:cs typeface="Times New Roman" panose="02020603050405020304" pitchFamily="18" charset="0"/>
                        </a:rPr>
                        <a:t>ÇOK YÜKSEK</a:t>
                      </a:r>
                    </a:p>
                  </a:txBody>
                  <a:tcPr marL="0" marR="0" marT="0" marB="0" anchor="ctr"/>
                </a:tc>
                <a:extLst>
                  <a:ext uri="{0D108BD9-81ED-4DB2-BD59-A6C34878D82A}">
                    <a16:rowId xmlns:a16="http://schemas.microsoft.com/office/drawing/2014/main" val="338143763"/>
                  </a:ext>
                </a:extLst>
              </a:tr>
              <a:tr h="240000">
                <a:tc vMerge="1">
                  <a:txBody>
                    <a:bodyPr/>
                    <a:lstStyle/>
                    <a:p>
                      <a:endParaRPr lang="tr-TR" dirty="0"/>
                    </a:p>
                  </a:txBody>
                  <a:tcPr/>
                </a:tc>
                <a:tc>
                  <a:txBody>
                    <a:bodyPr/>
                    <a:lstStyle/>
                    <a:p>
                      <a:pPr algn="ctr"/>
                      <a:r>
                        <a:rPr lang="tr-TR" sz="1600" dirty="0">
                          <a:latin typeface="Times New Roman" panose="02020603050405020304" pitchFamily="18" charset="0"/>
                          <a:cs typeface="Times New Roman" panose="02020603050405020304" pitchFamily="18" charset="0"/>
                        </a:rPr>
                        <a:t>HIGH</a:t>
                      </a:r>
                    </a:p>
                  </a:txBody>
                  <a:tcPr marL="0" marR="0" marT="0" marB="0" anchor="ctr"/>
                </a:tc>
                <a:tc>
                  <a:txBody>
                    <a:bodyPr/>
                    <a:lstStyle/>
                    <a:p>
                      <a:pPr algn="ctr"/>
                      <a:r>
                        <a:rPr lang="tr-TR" sz="1600" dirty="0">
                          <a:latin typeface="Times New Roman" panose="02020603050405020304" pitchFamily="18" charset="0"/>
                          <a:cs typeface="Times New Roman" panose="02020603050405020304" pitchFamily="18" charset="0"/>
                        </a:rPr>
                        <a:t>YÜKSEK</a:t>
                      </a:r>
                    </a:p>
                  </a:txBody>
                  <a:tcPr marL="0" marR="0" marT="0" marB="0" anchor="ctr"/>
                </a:tc>
                <a:extLst>
                  <a:ext uri="{0D108BD9-81ED-4DB2-BD59-A6C34878D82A}">
                    <a16:rowId xmlns:a16="http://schemas.microsoft.com/office/drawing/2014/main" val="4111092837"/>
                  </a:ext>
                </a:extLst>
              </a:tr>
              <a:tr h="240000">
                <a:tc vMerge="1">
                  <a:txBody>
                    <a:bodyPr/>
                    <a:lstStyle/>
                    <a:p>
                      <a:endParaRPr lang="tr-TR" dirty="0"/>
                    </a:p>
                  </a:txBody>
                  <a:tcPr/>
                </a:tc>
                <a:tc>
                  <a:txBody>
                    <a:bodyPr/>
                    <a:lstStyle/>
                    <a:p>
                      <a:pPr algn="ctr"/>
                      <a:r>
                        <a:rPr lang="tr-TR" sz="1600" dirty="0">
                          <a:latin typeface="Times New Roman" panose="02020603050405020304" pitchFamily="18" charset="0"/>
                          <a:cs typeface="Times New Roman" panose="02020603050405020304" pitchFamily="18" charset="0"/>
                        </a:rPr>
                        <a:t>MEDIUM</a:t>
                      </a:r>
                    </a:p>
                  </a:txBody>
                  <a:tcPr marL="0" marR="0" marT="0" marB="0" anchor="ctr"/>
                </a:tc>
                <a:tc>
                  <a:txBody>
                    <a:bodyPr/>
                    <a:lstStyle/>
                    <a:p>
                      <a:pPr algn="ctr"/>
                      <a:r>
                        <a:rPr lang="tr-TR" sz="1600" dirty="0">
                          <a:latin typeface="Times New Roman" panose="02020603050405020304" pitchFamily="18" charset="0"/>
                          <a:cs typeface="Times New Roman" panose="02020603050405020304" pitchFamily="18" charset="0"/>
                        </a:rPr>
                        <a:t>NORMAL</a:t>
                      </a:r>
                    </a:p>
                  </a:txBody>
                  <a:tcPr marL="0" marR="0" marT="0" marB="0" anchor="ctr"/>
                </a:tc>
                <a:extLst>
                  <a:ext uri="{0D108BD9-81ED-4DB2-BD59-A6C34878D82A}">
                    <a16:rowId xmlns:a16="http://schemas.microsoft.com/office/drawing/2014/main" val="1550530087"/>
                  </a:ext>
                </a:extLst>
              </a:tr>
              <a:tr h="240000">
                <a:tc vMerge="1">
                  <a:txBody>
                    <a:bodyPr/>
                    <a:lstStyle/>
                    <a:p>
                      <a:endParaRPr lang="tr-TR" dirty="0"/>
                    </a:p>
                  </a:txBody>
                  <a:tcPr/>
                </a:tc>
                <a:tc>
                  <a:txBody>
                    <a:bodyPr/>
                    <a:lstStyle/>
                    <a:p>
                      <a:pPr algn="ctr"/>
                      <a:r>
                        <a:rPr lang="tr-TR" sz="1600" dirty="0">
                          <a:latin typeface="Times New Roman" panose="02020603050405020304" pitchFamily="18" charset="0"/>
                          <a:cs typeface="Times New Roman" panose="02020603050405020304" pitchFamily="18" charset="0"/>
                        </a:rPr>
                        <a:t>LOW</a:t>
                      </a:r>
                    </a:p>
                  </a:txBody>
                  <a:tcPr marL="0" marR="0" marT="0" marB="0" anchor="ctr"/>
                </a:tc>
                <a:tc>
                  <a:txBody>
                    <a:bodyPr/>
                    <a:lstStyle/>
                    <a:p>
                      <a:pPr algn="ctr"/>
                      <a:r>
                        <a:rPr lang="tr-TR" sz="1600" dirty="0">
                          <a:latin typeface="Times New Roman" panose="02020603050405020304" pitchFamily="18" charset="0"/>
                          <a:cs typeface="Times New Roman" panose="02020603050405020304" pitchFamily="18" charset="0"/>
                        </a:rPr>
                        <a:t>DÜŞÜK</a:t>
                      </a:r>
                    </a:p>
                  </a:txBody>
                  <a:tcPr marL="0" marR="0" marT="0" marB="0" anchor="ctr"/>
                </a:tc>
                <a:extLst>
                  <a:ext uri="{0D108BD9-81ED-4DB2-BD59-A6C34878D82A}">
                    <a16:rowId xmlns:a16="http://schemas.microsoft.com/office/drawing/2014/main" val="1264470757"/>
                  </a:ext>
                </a:extLst>
              </a:tr>
              <a:tr h="240000">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EFFECTIVENESS</a:t>
                      </a:r>
                      <a:br>
                        <a:rPr kumimoji="0" lang="tr-TR"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br>
                      <a:r>
                        <a:rPr kumimoji="0" lang="tr-TR"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(VERİMLİLİK)</a:t>
                      </a: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1600" dirty="0">
                          <a:solidFill>
                            <a:prstClr val="black"/>
                          </a:solidFill>
                          <a:latin typeface="Times New Roman" panose="02020603050405020304" pitchFamily="18" charset="0"/>
                          <a:cs typeface="Times New Roman" panose="02020603050405020304" pitchFamily="18" charset="0"/>
                        </a:rPr>
                        <a:t>DETECT</a:t>
                      </a:r>
                    </a:p>
                  </a:txBody>
                  <a:tcPr marL="0" marR="0" marT="0" marB="0" anchor="ctr"/>
                </a:tc>
                <a:tc>
                  <a:txBody>
                    <a:bodyPr/>
                    <a:lstStyle/>
                    <a:p>
                      <a:pPr algn="ctr"/>
                      <a:r>
                        <a:rPr lang="tr-TR" sz="1600" dirty="0">
                          <a:latin typeface="Times New Roman" panose="02020603050405020304" pitchFamily="18" charset="0"/>
                          <a:cs typeface="Times New Roman" panose="02020603050405020304" pitchFamily="18" charset="0"/>
                        </a:rPr>
                        <a:t>TANIMLAMA</a:t>
                      </a:r>
                    </a:p>
                  </a:txBody>
                  <a:tcPr marL="0" marR="0" marT="0" marB="0" anchor="ctr"/>
                </a:tc>
                <a:extLst>
                  <a:ext uri="{0D108BD9-81ED-4DB2-BD59-A6C34878D82A}">
                    <a16:rowId xmlns:a16="http://schemas.microsoft.com/office/drawing/2014/main" val="2999804309"/>
                  </a:ext>
                </a:extLst>
              </a:tr>
              <a:tr h="240000">
                <a:tc vMerge="1">
                  <a:txBody>
                    <a:bodyPr/>
                    <a:lstStyle/>
                    <a:p>
                      <a:endParaRPr lang="tr-TR"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1600" dirty="0">
                          <a:solidFill>
                            <a:prstClr val="black"/>
                          </a:solidFill>
                          <a:latin typeface="Times New Roman" panose="02020603050405020304" pitchFamily="18" charset="0"/>
                          <a:cs typeface="Times New Roman" panose="02020603050405020304" pitchFamily="18" charset="0"/>
                        </a:rPr>
                        <a:t>NEUTRALİZE</a:t>
                      </a:r>
                    </a:p>
                  </a:txBody>
                  <a:tcPr marL="0" marR="0" marT="0" marB="0" anchor="ctr"/>
                </a:tc>
                <a:tc>
                  <a:txBody>
                    <a:bodyPr/>
                    <a:lstStyle/>
                    <a:p>
                      <a:pPr algn="ctr"/>
                      <a:r>
                        <a:rPr lang="tr-TR" sz="1600" dirty="0">
                          <a:latin typeface="Times New Roman" panose="02020603050405020304" pitchFamily="18" charset="0"/>
                          <a:cs typeface="Times New Roman" panose="02020603050405020304" pitchFamily="18" charset="0"/>
                        </a:rPr>
                        <a:t>NÖTÜRLEME</a:t>
                      </a:r>
                    </a:p>
                  </a:txBody>
                  <a:tcPr marL="0" marR="0" marT="0" marB="0" anchor="ctr"/>
                </a:tc>
                <a:extLst>
                  <a:ext uri="{0D108BD9-81ED-4DB2-BD59-A6C34878D82A}">
                    <a16:rowId xmlns:a16="http://schemas.microsoft.com/office/drawing/2014/main" val="3215501210"/>
                  </a:ext>
                </a:extLst>
              </a:tr>
              <a:tr h="240000">
                <a:tc vMerge="1">
                  <a:txBody>
                    <a:bodyPr/>
                    <a:lstStyle/>
                    <a:p>
                      <a:endParaRPr lang="tr-TR"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1600" dirty="0">
                          <a:solidFill>
                            <a:prstClr val="black"/>
                          </a:solidFill>
                          <a:latin typeface="Times New Roman" panose="02020603050405020304" pitchFamily="18" charset="0"/>
                          <a:cs typeface="Times New Roman" panose="02020603050405020304" pitchFamily="18" charset="0"/>
                        </a:rPr>
                        <a:t>LİMİT</a:t>
                      </a:r>
                    </a:p>
                  </a:txBody>
                  <a:tcPr marL="0" marR="0" marT="0" marB="0" anchor="ctr"/>
                </a:tc>
                <a:tc>
                  <a:txBody>
                    <a:bodyPr/>
                    <a:lstStyle/>
                    <a:p>
                      <a:pPr algn="ctr"/>
                      <a:r>
                        <a:rPr lang="tr-TR" sz="1600" dirty="0">
                          <a:latin typeface="Times New Roman" panose="02020603050405020304" pitchFamily="18" charset="0"/>
                          <a:cs typeface="Times New Roman" panose="02020603050405020304" pitchFamily="18" charset="0"/>
                        </a:rPr>
                        <a:t>SINIRLAMA</a:t>
                      </a:r>
                    </a:p>
                  </a:txBody>
                  <a:tcPr marL="0" marR="0" marT="0" marB="0" anchor="ctr"/>
                </a:tc>
                <a:extLst>
                  <a:ext uri="{0D108BD9-81ED-4DB2-BD59-A6C34878D82A}">
                    <a16:rowId xmlns:a16="http://schemas.microsoft.com/office/drawing/2014/main" val="82295705"/>
                  </a:ext>
                </a:extLst>
              </a:tr>
              <a:tr h="240000">
                <a:tc vMerge="1">
                  <a:txBody>
                    <a:bodyPr/>
                    <a:lstStyle/>
                    <a:p>
                      <a:endParaRPr lang="tr-TR"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1600" dirty="0">
                          <a:solidFill>
                            <a:prstClr val="black"/>
                          </a:solidFill>
                          <a:latin typeface="Times New Roman" panose="02020603050405020304" pitchFamily="18" charset="0"/>
                          <a:cs typeface="Times New Roman" panose="02020603050405020304" pitchFamily="18" charset="0"/>
                        </a:rPr>
                        <a:t>RECOVER</a:t>
                      </a:r>
                    </a:p>
                  </a:txBody>
                  <a:tcPr marL="0" marR="0" marT="0" marB="0" anchor="ctr"/>
                </a:tc>
                <a:tc>
                  <a:txBody>
                    <a:bodyPr/>
                    <a:lstStyle/>
                    <a:p>
                      <a:pPr algn="ctr"/>
                      <a:r>
                        <a:rPr lang="tr-TR" sz="1600" dirty="0">
                          <a:latin typeface="Times New Roman" panose="02020603050405020304" pitchFamily="18" charset="0"/>
                          <a:cs typeface="Times New Roman" panose="02020603050405020304" pitchFamily="18" charset="0"/>
                        </a:rPr>
                        <a:t>KURTARMA</a:t>
                      </a:r>
                    </a:p>
                  </a:txBody>
                  <a:tcPr marL="0" marR="0" marT="0" marB="0" anchor="ctr"/>
                </a:tc>
                <a:extLst>
                  <a:ext uri="{0D108BD9-81ED-4DB2-BD59-A6C34878D82A}">
                    <a16:rowId xmlns:a16="http://schemas.microsoft.com/office/drawing/2014/main" val="3033865178"/>
                  </a:ext>
                </a:extLst>
              </a:tr>
            </a:tbl>
          </a:graphicData>
        </a:graphic>
      </p:graphicFrame>
      <p:pic>
        <p:nvPicPr>
          <p:cNvPr id="5" name="Resim 4">
            <a:extLst>
              <a:ext uri="{FF2B5EF4-FFF2-40B4-BE49-F238E27FC236}">
                <a16:creationId xmlns:a16="http://schemas.microsoft.com/office/drawing/2014/main" id="{42269283-E68A-550D-6660-4DEB3C6A2698}"/>
              </a:ext>
            </a:extLst>
          </p:cNvPr>
          <p:cNvPicPr>
            <a:picLocks noChangeAspect="1"/>
          </p:cNvPicPr>
          <p:nvPr/>
        </p:nvPicPr>
        <p:blipFill>
          <a:blip r:embed="rId3"/>
          <a:stretch>
            <a:fillRect/>
          </a:stretch>
        </p:blipFill>
        <p:spPr>
          <a:xfrm>
            <a:off x="492565" y="1761105"/>
            <a:ext cx="4603417" cy="1841367"/>
          </a:xfrm>
          <a:prstGeom prst="rect">
            <a:avLst/>
          </a:prstGeom>
        </p:spPr>
      </p:pic>
      <p:sp>
        <p:nvSpPr>
          <p:cNvPr id="6" name="Metin kutusu 5">
            <a:extLst>
              <a:ext uri="{FF2B5EF4-FFF2-40B4-BE49-F238E27FC236}">
                <a16:creationId xmlns:a16="http://schemas.microsoft.com/office/drawing/2014/main" id="{2880B577-8ADB-752C-1F4F-8F0DB5C0B628}"/>
              </a:ext>
            </a:extLst>
          </p:cNvPr>
          <p:cNvSpPr txBox="1"/>
          <p:nvPr/>
        </p:nvSpPr>
        <p:spPr>
          <a:xfrm>
            <a:off x="5757333" y="2435566"/>
            <a:ext cx="5773316" cy="492443"/>
          </a:xfrm>
          <a:prstGeom prst="rect">
            <a:avLst/>
          </a:prstGeom>
          <a:noFill/>
        </p:spPr>
        <p:txBody>
          <a:bodyPr wrap="square">
            <a:spAutoFit/>
          </a:bodyPr>
          <a:lstStyle/>
          <a:p>
            <a:pPr algn="ctr"/>
            <a:r>
              <a:rPr lang="tr-TR" sz="2600" dirty="0">
                <a:ln w="0"/>
                <a:effectLst>
                  <a:outerShdw blurRad="38100" dist="19050" dir="2700000" algn="tl" rotWithShape="0">
                    <a:schemeClr val="dk1">
                      <a:alpha val="40000"/>
                    </a:schemeClr>
                  </a:outerShdw>
                </a:effectLst>
                <a:latin typeface="Baskerville Old Face" panose="02020602080505020303" pitchFamily="18" charset="0"/>
              </a:rPr>
              <a:t>TWO CHARACTER NOTATION</a:t>
            </a:r>
          </a:p>
        </p:txBody>
      </p:sp>
      <p:pic>
        <p:nvPicPr>
          <p:cNvPr id="2" name="Resim 1">
            <a:extLst>
              <a:ext uri="{FF2B5EF4-FFF2-40B4-BE49-F238E27FC236}">
                <a16:creationId xmlns:a16="http://schemas.microsoft.com/office/drawing/2014/main" id="{161A93E5-23AC-3EAF-FE17-1A7DD76C6AE6}"/>
              </a:ext>
            </a:extLst>
          </p:cNvPr>
          <p:cNvPicPr/>
          <p:nvPr/>
        </p:nvPicPr>
        <p:blipFill>
          <a:blip r:embed="rId4"/>
          <a:stretch>
            <a:fillRect/>
          </a:stretch>
        </p:blipFill>
        <p:spPr>
          <a:xfrm>
            <a:off x="-1" y="6293936"/>
            <a:ext cx="12192001" cy="571580"/>
          </a:xfrm>
          <a:prstGeom prst="rect">
            <a:avLst/>
          </a:prstGeom>
        </p:spPr>
      </p:pic>
    </p:spTree>
    <p:extLst>
      <p:ext uri="{BB962C8B-B14F-4D97-AF65-F5344CB8AC3E}">
        <p14:creationId xmlns:p14="http://schemas.microsoft.com/office/powerpoint/2010/main" val="22006577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Metin kutusu 7">
            <a:extLst>
              <a:ext uri="{FF2B5EF4-FFF2-40B4-BE49-F238E27FC236}">
                <a16:creationId xmlns:a16="http://schemas.microsoft.com/office/drawing/2014/main" id="{C985F412-880C-443B-D350-197E1BF256FB}"/>
              </a:ext>
            </a:extLst>
          </p:cNvPr>
          <p:cNvSpPr txBox="1"/>
          <p:nvPr/>
        </p:nvSpPr>
        <p:spPr>
          <a:xfrm>
            <a:off x="832297" y="349112"/>
            <a:ext cx="10092777" cy="877729"/>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4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Light" panose="020F0302020204030204"/>
                <a:ea typeface="+mn-ea"/>
                <a:cs typeface="+mn-cs"/>
              </a:rPr>
              <a:t>CONCLUSION </a:t>
            </a:r>
            <a:r>
              <a:rPr kumimoji="0" lang="tr-TR" sz="4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Light" panose="020F0302020204030204"/>
                <a:ea typeface="+mn-ea"/>
                <a:cs typeface="+mn-cs"/>
              </a:rPr>
              <a:t>&amp;</a:t>
            </a:r>
            <a:r>
              <a:rPr kumimoji="0" lang="en-US" sz="4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Light" panose="020F0302020204030204"/>
                <a:ea typeface="+mn-ea"/>
                <a:cs typeface="+mn-cs"/>
              </a:rPr>
              <a:t> RECOMMENDATIONS</a:t>
            </a:r>
          </a:p>
        </p:txBody>
      </p:sp>
      <p:sp>
        <p:nvSpPr>
          <p:cNvPr id="2" name="Metin kutusu 1">
            <a:extLst>
              <a:ext uri="{FF2B5EF4-FFF2-40B4-BE49-F238E27FC236}">
                <a16:creationId xmlns:a16="http://schemas.microsoft.com/office/drawing/2014/main" id="{5B491E45-94FF-2048-C395-F9EFF40230C4}"/>
              </a:ext>
            </a:extLst>
          </p:cNvPr>
          <p:cNvSpPr txBox="1"/>
          <p:nvPr/>
        </p:nvSpPr>
        <p:spPr>
          <a:xfrm>
            <a:off x="665582" y="2226540"/>
            <a:ext cx="10426205" cy="3416320"/>
          </a:xfrm>
          <a:prstGeom prst="rect">
            <a:avLst/>
          </a:prstGeom>
          <a:noFill/>
        </p:spPr>
        <p:txBody>
          <a:bodyPr wrap="square" rtlCol="0">
            <a:spAutoFit/>
          </a:bodyPr>
          <a:lstStyle/>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tr-TR"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Sistem süreçlerini TARA ile siber güvenliği donanım seviyesinde süreçlerini inceledik.</a:t>
            </a:r>
          </a:p>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tr-TR" sz="2400" dirty="0">
                <a:solidFill>
                  <a:prstClr val="black"/>
                </a:solidFill>
                <a:latin typeface="Times New Roman" panose="02020603050405020304" pitchFamily="18" charset="0"/>
                <a:cs typeface="Times New Roman" panose="02020603050405020304" pitchFamily="18" charset="0"/>
              </a:rPr>
              <a:t>S</a:t>
            </a:r>
            <a:r>
              <a:rPr kumimoji="0" lang="tr-TR" sz="24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iber</a:t>
            </a:r>
            <a:r>
              <a:rPr kumimoji="0" lang="tr-TR"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tehdit eylemlerinde proaktif yaklaşımın </a:t>
            </a:r>
            <a:r>
              <a:rPr lang="tr-TR" sz="2400" dirty="0">
                <a:solidFill>
                  <a:prstClr val="black"/>
                </a:solidFill>
                <a:latin typeface="Times New Roman" panose="02020603050405020304" pitchFamily="18" charset="0"/>
                <a:cs typeface="Times New Roman" panose="02020603050405020304" pitchFamily="18" charset="0"/>
              </a:rPr>
              <a:t>kullanılması ve günümüzde gelişmiş eylemler olarak çıkması şirketlerin güvenlik risklerini günden geçene </a:t>
            </a:r>
            <a:r>
              <a:rPr kumimoji="0" lang="tr-TR"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kısımları hakkında fikir edinmeye çalıştık.</a:t>
            </a:r>
          </a:p>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tr-TR"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İş süreçlerine güvenlik, zaman ve kalite bakımından verimlilik sağlamakta.</a:t>
            </a:r>
          </a:p>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tr-TR"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Siber tehditler ve karşı önlemler anlık zamana göre değil uzun vadeli süreçlere bağlıdır burada APT eylemi sergilen saldırganların direk zarar vermektense sürece göre stratejik eylemler sergileyebilirler.</a:t>
            </a:r>
          </a:p>
        </p:txBody>
      </p:sp>
      <p:pic>
        <p:nvPicPr>
          <p:cNvPr id="5" name="Resim 4">
            <a:extLst>
              <a:ext uri="{FF2B5EF4-FFF2-40B4-BE49-F238E27FC236}">
                <a16:creationId xmlns:a16="http://schemas.microsoft.com/office/drawing/2014/main" id="{DBD84EFC-FF3E-C40D-2385-AD03085B111B}"/>
              </a:ext>
            </a:extLst>
          </p:cNvPr>
          <p:cNvPicPr>
            <a:picLocks noGrp="1" noRot="1" noChangeAspect="1" noMove="1" noResize="1" noEditPoints="1" noAdjustHandles="1" noChangeArrowheads="1" noChangeShapeType="1" noCrop="1"/>
          </p:cNvPicPr>
          <p:nvPr/>
        </p:nvPicPr>
        <p:blipFill>
          <a:blip r:embed="rId3"/>
          <a:stretch>
            <a:fillRect/>
          </a:stretch>
        </p:blipFill>
        <p:spPr>
          <a:xfrm>
            <a:off x="-1" y="6293936"/>
            <a:ext cx="12192001" cy="571580"/>
          </a:xfrm>
          <a:prstGeom prst="rect">
            <a:avLst/>
          </a:prstGeom>
        </p:spPr>
      </p:pic>
    </p:spTree>
    <p:extLst>
      <p:ext uri="{BB962C8B-B14F-4D97-AF65-F5344CB8AC3E}">
        <p14:creationId xmlns:p14="http://schemas.microsoft.com/office/powerpoint/2010/main" val="33434906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AF8FF"/>
        </a:solidFill>
        <a:effectLst/>
      </p:bgPr>
    </p:bg>
    <p:spTree>
      <p:nvGrpSpPr>
        <p:cNvPr id="1" name=""/>
        <p:cNvGrpSpPr/>
        <p:nvPr/>
      </p:nvGrpSpPr>
      <p:grpSpPr>
        <a:xfrm>
          <a:off x="0" y="0"/>
          <a:ext cx="0" cy="0"/>
          <a:chOff x="0" y="0"/>
          <a:chExt cx="0" cy="0"/>
        </a:xfrm>
      </p:grpSpPr>
      <p:sp>
        <p:nvSpPr>
          <p:cNvPr id="8" name="Metin kutusu 7">
            <a:extLst>
              <a:ext uri="{FF2B5EF4-FFF2-40B4-BE49-F238E27FC236}">
                <a16:creationId xmlns:a16="http://schemas.microsoft.com/office/drawing/2014/main" id="{627BFDE0-6E76-9A5E-5FDE-9E543DDD5755}"/>
              </a:ext>
            </a:extLst>
          </p:cNvPr>
          <p:cNvSpPr txBox="1"/>
          <p:nvPr/>
        </p:nvSpPr>
        <p:spPr>
          <a:xfrm>
            <a:off x="2004443" y="179481"/>
            <a:ext cx="8689390" cy="1339707"/>
          </a:xfrm>
          <a:custGeom>
            <a:avLst/>
            <a:gdLst>
              <a:gd name="connsiteX0" fmla="*/ 0 w 8689390"/>
              <a:gd name="connsiteY0" fmla="*/ 0 h 1339707"/>
              <a:gd name="connsiteX1" fmla="*/ 579293 w 8689390"/>
              <a:gd name="connsiteY1" fmla="*/ 0 h 1339707"/>
              <a:gd name="connsiteX2" fmla="*/ 1332373 w 8689390"/>
              <a:gd name="connsiteY2" fmla="*/ 0 h 1339707"/>
              <a:gd name="connsiteX3" fmla="*/ 1650984 w 8689390"/>
              <a:gd name="connsiteY3" fmla="*/ 0 h 1339707"/>
              <a:gd name="connsiteX4" fmla="*/ 2143383 w 8689390"/>
              <a:gd name="connsiteY4" fmla="*/ 0 h 1339707"/>
              <a:gd name="connsiteX5" fmla="*/ 2461994 w 8689390"/>
              <a:gd name="connsiteY5" fmla="*/ 0 h 1339707"/>
              <a:gd name="connsiteX6" fmla="*/ 2867499 w 8689390"/>
              <a:gd name="connsiteY6" fmla="*/ 0 h 1339707"/>
              <a:gd name="connsiteX7" fmla="*/ 3533685 w 8689390"/>
              <a:gd name="connsiteY7" fmla="*/ 0 h 1339707"/>
              <a:gd name="connsiteX8" fmla="*/ 3852296 w 8689390"/>
              <a:gd name="connsiteY8" fmla="*/ 0 h 1339707"/>
              <a:gd name="connsiteX9" fmla="*/ 4170907 w 8689390"/>
              <a:gd name="connsiteY9" fmla="*/ 0 h 1339707"/>
              <a:gd name="connsiteX10" fmla="*/ 4837094 w 8689390"/>
              <a:gd name="connsiteY10" fmla="*/ 0 h 1339707"/>
              <a:gd name="connsiteX11" fmla="*/ 5503280 w 8689390"/>
              <a:gd name="connsiteY11" fmla="*/ 0 h 1339707"/>
              <a:gd name="connsiteX12" fmla="*/ 5995679 w 8689390"/>
              <a:gd name="connsiteY12" fmla="*/ 0 h 1339707"/>
              <a:gd name="connsiteX13" fmla="*/ 6314290 w 8689390"/>
              <a:gd name="connsiteY13" fmla="*/ 0 h 1339707"/>
              <a:gd name="connsiteX14" fmla="*/ 6980477 w 8689390"/>
              <a:gd name="connsiteY14" fmla="*/ 0 h 1339707"/>
              <a:gd name="connsiteX15" fmla="*/ 7559769 w 8689390"/>
              <a:gd name="connsiteY15" fmla="*/ 0 h 1339707"/>
              <a:gd name="connsiteX16" fmla="*/ 8139062 w 8689390"/>
              <a:gd name="connsiteY16" fmla="*/ 0 h 1339707"/>
              <a:gd name="connsiteX17" fmla="*/ 8689390 w 8689390"/>
              <a:gd name="connsiteY17" fmla="*/ 0 h 1339707"/>
              <a:gd name="connsiteX18" fmla="*/ 8689390 w 8689390"/>
              <a:gd name="connsiteY18" fmla="*/ 433172 h 1339707"/>
              <a:gd name="connsiteX19" fmla="*/ 8689390 w 8689390"/>
              <a:gd name="connsiteY19" fmla="*/ 906535 h 1339707"/>
              <a:gd name="connsiteX20" fmla="*/ 8689390 w 8689390"/>
              <a:gd name="connsiteY20" fmla="*/ 1339707 h 1339707"/>
              <a:gd name="connsiteX21" fmla="*/ 8283885 w 8689390"/>
              <a:gd name="connsiteY21" fmla="*/ 1339707 h 1339707"/>
              <a:gd name="connsiteX22" fmla="*/ 7791486 w 8689390"/>
              <a:gd name="connsiteY22" fmla="*/ 1339707 h 1339707"/>
              <a:gd name="connsiteX23" fmla="*/ 7212194 w 8689390"/>
              <a:gd name="connsiteY23" fmla="*/ 1339707 h 1339707"/>
              <a:gd name="connsiteX24" fmla="*/ 6719795 w 8689390"/>
              <a:gd name="connsiteY24" fmla="*/ 1339707 h 1339707"/>
              <a:gd name="connsiteX25" fmla="*/ 6227396 w 8689390"/>
              <a:gd name="connsiteY25" fmla="*/ 1339707 h 1339707"/>
              <a:gd name="connsiteX26" fmla="*/ 5561210 w 8689390"/>
              <a:gd name="connsiteY26" fmla="*/ 1339707 h 1339707"/>
              <a:gd name="connsiteX27" fmla="*/ 5155705 w 8689390"/>
              <a:gd name="connsiteY27" fmla="*/ 1339707 h 1339707"/>
              <a:gd name="connsiteX28" fmla="*/ 4576412 w 8689390"/>
              <a:gd name="connsiteY28" fmla="*/ 1339707 h 1339707"/>
              <a:gd name="connsiteX29" fmla="*/ 4084013 w 8689390"/>
              <a:gd name="connsiteY29" fmla="*/ 1339707 h 1339707"/>
              <a:gd name="connsiteX30" fmla="*/ 3330933 w 8689390"/>
              <a:gd name="connsiteY30" fmla="*/ 1339707 h 1339707"/>
              <a:gd name="connsiteX31" fmla="*/ 2577852 w 8689390"/>
              <a:gd name="connsiteY31" fmla="*/ 1339707 h 1339707"/>
              <a:gd name="connsiteX32" fmla="*/ 1824772 w 8689390"/>
              <a:gd name="connsiteY32" fmla="*/ 1339707 h 1339707"/>
              <a:gd name="connsiteX33" fmla="*/ 1158585 w 8689390"/>
              <a:gd name="connsiteY33" fmla="*/ 1339707 h 1339707"/>
              <a:gd name="connsiteX34" fmla="*/ 666187 w 8689390"/>
              <a:gd name="connsiteY34" fmla="*/ 1339707 h 1339707"/>
              <a:gd name="connsiteX35" fmla="*/ 0 w 8689390"/>
              <a:gd name="connsiteY35" fmla="*/ 1339707 h 1339707"/>
              <a:gd name="connsiteX36" fmla="*/ 0 w 8689390"/>
              <a:gd name="connsiteY36" fmla="*/ 866344 h 1339707"/>
              <a:gd name="connsiteX37" fmla="*/ 0 w 8689390"/>
              <a:gd name="connsiteY37" fmla="*/ 446569 h 1339707"/>
              <a:gd name="connsiteX38" fmla="*/ 0 w 8689390"/>
              <a:gd name="connsiteY38" fmla="*/ 0 h 1339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8689390" h="1339707" fill="none" extrusionOk="0">
                <a:moveTo>
                  <a:pt x="0" y="0"/>
                </a:moveTo>
                <a:cubicBezTo>
                  <a:pt x="124319" y="-10846"/>
                  <a:pt x="326450" y="3371"/>
                  <a:pt x="579293" y="0"/>
                </a:cubicBezTo>
                <a:cubicBezTo>
                  <a:pt x="832136" y="-3371"/>
                  <a:pt x="1131470" y="76862"/>
                  <a:pt x="1332373" y="0"/>
                </a:cubicBezTo>
                <a:cubicBezTo>
                  <a:pt x="1533276" y="-76862"/>
                  <a:pt x="1548455" y="20321"/>
                  <a:pt x="1650984" y="0"/>
                </a:cubicBezTo>
                <a:cubicBezTo>
                  <a:pt x="1753513" y="-20321"/>
                  <a:pt x="1936315" y="13500"/>
                  <a:pt x="2143383" y="0"/>
                </a:cubicBezTo>
                <a:cubicBezTo>
                  <a:pt x="2350451" y="-13500"/>
                  <a:pt x="2373432" y="3721"/>
                  <a:pt x="2461994" y="0"/>
                </a:cubicBezTo>
                <a:cubicBezTo>
                  <a:pt x="2550556" y="-3721"/>
                  <a:pt x="2785119" y="4474"/>
                  <a:pt x="2867499" y="0"/>
                </a:cubicBezTo>
                <a:cubicBezTo>
                  <a:pt x="2949880" y="-4474"/>
                  <a:pt x="3356307" y="1541"/>
                  <a:pt x="3533685" y="0"/>
                </a:cubicBezTo>
                <a:cubicBezTo>
                  <a:pt x="3711063" y="-1541"/>
                  <a:pt x="3701048" y="3230"/>
                  <a:pt x="3852296" y="0"/>
                </a:cubicBezTo>
                <a:cubicBezTo>
                  <a:pt x="4003544" y="-3230"/>
                  <a:pt x="4042054" y="36076"/>
                  <a:pt x="4170907" y="0"/>
                </a:cubicBezTo>
                <a:cubicBezTo>
                  <a:pt x="4299760" y="-36076"/>
                  <a:pt x="4603442" y="71539"/>
                  <a:pt x="4837094" y="0"/>
                </a:cubicBezTo>
                <a:cubicBezTo>
                  <a:pt x="5070746" y="-71539"/>
                  <a:pt x="5217476" y="55390"/>
                  <a:pt x="5503280" y="0"/>
                </a:cubicBezTo>
                <a:cubicBezTo>
                  <a:pt x="5789084" y="-55390"/>
                  <a:pt x="5804174" y="36720"/>
                  <a:pt x="5995679" y="0"/>
                </a:cubicBezTo>
                <a:cubicBezTo>
                  <a:pt x="6187184" y="-36720"/>
                  <a:pt x="6175597" y="9771"/>
                  <a:pt x="6314290" y="0"/>
                </a:cubicBezTo>
                <a:cubicBezTo>
                  <a:pt x="6452983" y="-9771"/>
                  <a:pt x="6709618" y="64393"/>
                  <a:pt x="6980477" y="0"/>
                </a:cubicBezTo>
                <a:cubicBezTo>
                  <a:pt x="7251336" y="-64393"/>
                  <a:pt x="7397070" y="53872"/>
                  <a:pt x="7559769" y="0"/>
                </a:cubicBezTo>
                <a:cubicBezTo>
                  <a:pt x="7722468" y="-53872"/>
                  <a:pt x="7991762" y="16166"/>
                  <a:pt x="8139062" y="0"/>
                </a:cubicBezTo>
                <a:cubicBezTo>
                  <a:pt x="8286362" y="-16166"/>
                  <a:pt x="8542727" y="34523"/>
                  <a:pt x="8689390" y="0"/>
                </a:cubicBezTo>
                <a:cubicBezTo>
                  <a:pt x="8739187" y="120168"/>
                  <a:pt x="8660674" y="223450"/>
                  <a:pt x="8689390" y="433172"/>
                </a:cubicBezTo>
                <a:cubicBezTo>
                  <a:pt x="8718106" y="642894"/>
                  <a:pt x="8647392" y="673199"/>
                  <a:pt x="8689390" y="906535"/>
                </a:cubicBezTo>
                <a:cubicBezTo>
                  <a:pt x="8731388" y="1139871"/>
                  <a:pt x="8640628" y="1230898"/>
                  <a:pt x="8689390" y="1339707"/>
                </a:cubicBezTo>
                <a:cubicBezTo>
                  <a:pt x="8541988" y="1387094"/>
                  <a:pt x="8470619" y="1298875"/>
                  <a:pt x="8283885" y="1339707"/>
                </a:cubicBezTo>
                <a:cubicBezTo>
                  <a:pt x="8097152" y="1380539"/>
                  <a:pt x="7972419" y="1314277"/>
                  <a:pt x="7791486" y="1339707"/>
                </a:cubicBezTo>
                <a:cubicBezTo>
                  <a:pt x="7610553" y="1365137"/>
                  <a:pt x="7378004" y="1279498"/>
                  <a:pt x="7212194" y="1339707"/>
                </a:cubicBezTo>
                <a:cubicBezTo>
                  <a:pt x="7046384" y="1399916"/>
                  <a:pt x="6827421" y="1292283"/>
                  <a:pt x="6719795" y="1339707"/>
                </a:cubicBezTo>
                <a:cubicBezTo>
                  <a:pt x="6612169" y="1387131"/>
                  <a:pt x="6348732" y="1324992"/>
                  <a:pt x="6227396" y="1339707"/>
                </a:cubicBezTo>
                <a:cubicBezTo>
                  <a:pt x="6106060" y="1354422"/>
                  <a:pt x="5791555" y="1288570"/>
                  <a:pt x="5561210" y="1339707"/>
                </a:cubicBezTo>
                <a:cubicBezTo>
                  <a:pt x="5330865" y="1390844"/>
                  <a:pt x="5243999" y="1310531"/>
                  <a:pt x="5155705" y="1339707"/>
                </a:cubicBezTo>
                <a:cubicBezTo>
                  <a:pt x="5067411" y="1368883"/>
                  <a:pt x="4790329" y="1331665"/>
                  <a:pt x="4576412" y="1339707"/>
                </a:cubicBezTo>
                <a:cubicBezTo>
                  <a:pt x="4362495" y="1347749"/>
                  <a:pt x="4237673" y="1317671"/>
                  <a:pt x="4084013" y="1339707"/>
                </a:cubicBezTo>
                <a:cubicBezTo>
                  <a:pt x="3930353" y="1361743"/>
                  <a:pt x="3500546" y="1287505"/>
                  <a:pt x="3330933" y="1339707"/>
                </a:cubicBezTo>
                <a:cubicBezTo>
                  <a:pt x="3161320" y="1391909"/>
                  <a:pt x="2849071" y="1250618"/>
                  <a:pt x="2577852" y="1339707"/>
                </a:cubicBezTo>
                <a:cubicBezTo>
                  <a:pt x="2306633" y="1428796"/>
                  <a:pt x="2093553" y="1278898"/>
                  <a:pt x="1824772" y="1339707"/>
                </a:cubicBezTo>
                <a:cubicBezTo>
                  <a:pt x="1555991" y="1400516"/>
                  <a:pt x="1305288" y="1329890"/>
                  <a:pt x="1158585" y="1339707"/>
                </a:cubicBezTo>
                <a:cubicBezTo>
                  <a:pt x="1011882" y="1349524"/>
                  <a:pt x="905319" y="1303359"/>
                  <a:pt x="666187" y="1339707"/>
                </a:cubicBezTo>
                <a:cubicBezTo>
                  <a:pt x="427055" y="1376055"/>
                  <a:pt x="315059" y="1296061"/>
                  <a:pt x="0" y="1339707"/>
                </a:cubicBezTo>
                <a:cubicBezTo>
                  <a:pt x="-37237" y="1161218"/>
                  <a:pt x="43393" y="1022650"/>
                  <a:pt x="0" y="866344"/>
                </a:cubicBezTo>
                <a:cubicBezTo>
                  <a:pt x="-43393" y="710038"/>
                  <a:pt x="44464" y="639561"/>
                  <a:pt x="0" y="446569"/>
                </a:cubicBezTo>
                <a:cubicBezTo>
                  <a:pt x="-44464" y="253578"/>
                  <a:pt x="6955" y="106168"/>
                  <a:pt x="0" y="0"/>
                </a:cubicBezTo>
                <a:close/>
              </a:path>
              <a:path w="8689390" h="1339707" stroke="0" extrusionOk="0">
                <a:moveTo>
                  <a:pt x="0" y="0"/>
                </a:moveTo>
                <a:cubicBezTo>
                  <a:pt x="117209" y="-46136"/>
                  <a:pt x="307148" y="4388"/>
                  <a:pt x="579293" y="0"/>
                </a:cubicBezTo>
                <a:cubicBezTo>
                  <a:pt x="851438" y="-4388"/>
                  <a:pt x="863165" y="45542"/>
                  <a:pt x="984798" y="0"/>
                </a:cubicBezTo>
                <a:cubicBezTo>
                  <a:pt x="1106432" y="-45542"/>
                  <a:pt x="1301202" y="49650"/>
                  <a:pt x="1564090" y="0"/>
                </a:cubicBezTo>
                <a:cubicBezTo>
                  <a:pt x="1826978" y="-49650"/>
                  <a:pt x="2018587" y="1193"/>
                  <a:pt x="2317171" y="0"/>
                </a:cubicBezTo>
                <a:cubicBezTo>
                  <a:pt x="2615755" y="-1193"/>
                  <a:pt x="2552648" y="13410"/>
                  <a:pt x="2722676" y="0"/>
                </a:cubicBezTo>
                <a:cubicBezTo>
                  <a:pt x="2892704" y="-13410"/>
                  <a:pt x="3002723" y="29425"/>
                  <a:pt x="3128180" y="0"/>
                </a:cubicBezTo>
                <a:cubicBezTo>
                  <a:pt x="3253637" y="-29425"/>
                  <a:pt x="3485860" y="62478"/>
                  <a:pt x="3707473" y="0"/>
                </a:cubicBezTo>
                <a:cubicBezTo>
                  <a:pt x="3929086" y="-62478"/>
                  <a:pt x="4100334" y="52336"/>
                  <a:pt x="4199872" y="0"/>
                </a:cubicBezTo>
                <a:cubicBezTo>
                  <a:pt x="4299410" y="-52336"/>
                  <a:pt x="4500285" y="31972"/>
                  <a:pt x="4605377" y="0"/>
                </a:cubicBezTo>
                <a:cubicBezTo>
                  <a:pt x="4710469" y="-31972"/>
                  <a:pt x="4809842" y="18786"/>
                  <a:pt x="5010882" y="0"/>
                </a:cubicBezTo>
                <a:cubicBezTo>
                  <a:pt x="5211922" y="-18786"/>
                  <a:pt x="5371404" y="20316"/>
                  <a:pt x="5503280" y="0"/>
                </a:cubicBezTo>
                <a:cubicBezTo>
                  <a:pt x="5635156" y="-20316"/>
                  <a:pt x="5895426" y="844"/>
                  <a:pt x="6082573" y="0"/>
                </a:cubicBezTo>
                <a:cubicBezTo>
                  <a:pt x="6269720" y="-844"/>
                  <a:pt x="6402454" y="26664"/>
                  <a:pt x="6488078" y="0"/>
                </a:cubicBezTo>
                <a:cubicBezTo>
                  <a:pt x="6573703" y="-26664"/>
                  <a:pt x="6876979" y="64710"/>
                  <a:pt x="7154264" y="0"/>
                </a:cubicBezTo>
                <a:cubicBezTo>
                  <a:pt x="7431549" y="-64710"/>
                  <a:pt x="7344635" y="4944"/>
                  <a:pt x="7472875" y="0"/>
                </a:cubicBezTo>
                <a:cubicBezTo>
                  <a:pt x="7601115" y="-4944"/>
                  <a:pt x="7719777" y="27787"/>
                  <a:pt x="7878380" y="0"/>
                </a:cubicBezTo>
                <a:cubicBezTo>
                  <a:pt x="8036984" y="-27787"/>
                  <a:pt x="8325973" y="78663"/>
                  <a:pt x="8689390" y="0"/>
                </a:cubicBezTo>
                <a:cubicBezTo>
                  <a:pt x="8702907" y="134847"/>
                  <a:pt x="8647799" y="278142"/>
                  <a:pt x="8689390" y="446569"/>
                </a:cubicBezTo>
                <a:cubicBezTo>
                  <a:pt x="8730981" y="614996"/>
                  <a:pt x="8663992" y="665644"/>
                  <a:pt x="8689390" y="866344"/>
                </a:cubicBezTo>
                <a:cubicBezTo>
                  <a:pt x="8714788" y="1067045"/>
                  <a:pt x="8655079" y="1188008"/>
                  <a:pt x="8689390" y="1339707"/>
                </a:cubicBezTo>
                <a:cubicBezTo>
                  <a:pt x="8418365" y="1414129"/>
                  <a:pt x="8166053" y="1263068"/>
                  <a:pt x="7936310" y="1339707"/>
                </a:cubicBezTo>
                <a:cubicBezTo>
                  <a:pt x="7706567" y="1416346"/>
                  <a:pt x="7658192" y="1292856"/>
                  <a:pt x="7443911" y="1339707"/>
                </a:cubicBezTo>
                <a:cubicBezTo>
                  <a:pt x="7229630" y="1386558"/>
                  <a:pt x="7058372" y="1293217"/>
                  <a:pt x="6951512" y="1339707"/>
                </a:cubicBezTo>
                <a:cubicBezTo>
                  <a:pt x="6844652" y="1386197"/>
                  <a:pt x="6784211" y="1331021"/>
                  <a:pt x="6632901" y="1339707"/>
                </a:cubicBezTo>
                <a:cubicBezTo>
                  <a:pt x="6481591" y="1348393"/>
                  <a:pt x="6289718" y="1289840"/>
                  <a:pt x="6140502" y="1339707"/>
                </a:cubicBezTo>
                <a:cubicBezTo>
                  <a:pt x="5991286" y="1389574"/>
                  <a:pt x="5801503" y="1263431"/>
                  <a:pt x="5474316" y="1339707"/>
                </a:cubicBezTo>
                <a:cubicBezTo>
                  <a:pt x="5147129" y="1415983"/>
                  <a:pt x="5270630" y="1339512"/>
                  <a:pt x="5155705" y="1339707"/>
                </a:cubicBezTo>
                <a:cubicBezTo>
                  <a:pt x="5040780" y="1339902"/>
                  <a:pt x="4857085" y="1324268"/>
                  <a:pt x="4750200" y="1339707"/>
                </a:cubicBezTo>
                <a:cubicBezTo>
                  <a:pt x="4643316" y="1355146"/>
                  <a:pt x="4431294" y="1334539"/>
                  <a:pt x="4344695" y="1339707"/>
                </a:cubicBezTo>
                <a:cubicBezTo>
                  <a:pt x="4258096" y="1344875"/>
                  <a:pt x="4111465" y="1314537"/>
                  <a:pt x="4026084" y="1339707"/>
                </a:cubicBezTo>
                <a:cubicBezTo>
                  <a:pt x="3940703" y="1364877"/>
                  <a:pt x="3581686" y="1301481"/>
                  <a:pt x="3359897" y="1339707"/>
                </a:cubicBezTo>
                <a:cubicBezTo>
                  <a:pt x="3138108" y="1377933"/>
                  <a:pt x="2880681" y="1306326"/>
                  <a:pt x="2693711" y="1339707"/>
                </a:cubicBezTo>
                <a:cubicBezTo>
                  <a:pt x="2506741" y="1373088"/>
                  <a:pt x="2489325" y="1334903"/>
                  <a:pt x="2375100" y="1339707"/>
                </a:cubicBezTo>
                <a:cubicBezTo>
                  <a:pt x="2260875" y="1344511"/>
                  <a:pt x="2014915" y="1278828"/>
                  <a:pt x="1708913" y="1339707"/>
                </a:cubicBezTo>
                <a:cubicBezTo>
                  <a:pt x="1402911" y="1400586"/>
                  <a:pt x="1493469" y="1315645"/>
                  <a:pt x="1390302" y="1339707"/>
                </a:cubicBezTo>
                <a:cubicBezTo>
                  <a:pt x="1287135" y="1363769"/>
                  <a:pt x="1200646" y="1334749"/>
                  <a:pt x="1071691" y="1339707"/>
                </a:cubicBezTo>
                <a:cubicBezTo>
                  <a:pt x="942736" y="1344665"/>
                  <a:pt x="243372" y="1249859"/>
                  <a:pt x="0" y="1339707"/>
                </a:cubicBezTo>
                <a:cubicBezTo>
                  <a:pt x="-47157" y="1240585"/>
                  <a:pt x="40952" y="1047431"/>
                  <a:pt x="0" y="933329"/>
                </a:cubicBezTo>
                <a:cubicBezTo>
                  <a:pt x="-40952" y="819227"/>
                  <a:pt x="452" y="614505"/>
                  <a:pt x="0" y="526951"/>
                </a:cubicBezTo>
                <a:cubicBezTo>
                  <a:pt x="-452" y="439397"/>
                  <a:pt x="52666" y="216019"/>
                  <a:pt x="0" y="0"/>
                </a:cubicBezTo>
                <a:close/>
              </a:path>
            </a:pathLst>
          </a:custGeom>
          <a:solidFill>
            <a:srgbClr val="E6ECED"/>
          </a:solidFill>
          <a:ln>
            <a:solidFill>
              <a:schemeClr val="tx1"/>
            </a:solidFill>
            <a:extLst>
              <a:ext uri="{C807C97D-BFC1-408E-A445-0C87EB9F89A2}">
                <ask:lineSketchStyleProps xmlns:ask="http://schemas.microsoft.com/office/drawing/2018/sketchyshapes" sd="2486816463">
                  <a:prstGeom prst="rect">
                    <a:avLst/>
                  </a:prstGeom>
                  <ask:type>
                    <ask:lineSketchScribble/>
                  </ask:type>
                </ask:lineSketchStyleProps>
              </a:ext>
            </a:extLst>
          </a:ln>
        </p:spPr>
        <p:txBody>
          <a:bodyPr wrap="square" rtlCol="0">
            <a:noAutofit/>
            <a:scene3d>
              <a:camera prst="orthographicFront"/>
              <a:lightRig rig="harsh" dir="t"/>
            </a:scene3d>
            <a:sp3d extrusionH="57150" prstMaterial="matte">
              <a:bevelT w="63500" h="12700" prst="angle"/>
              <a:contourClr>
                <a:schemeClr val="bg1">
                  <a:lumMod val="65000"/>
                </a:schemeClr>
              </a:contourClr>
            </a:sp3d>
          </a:bodyPr>
          <a:lstStyle/>
          <a:p>
            <a:pPr algn="ctr"/>
            <a:r>
              <a:rPr lang="tr-TR" sz="7200" b="1" dirty="0">
                <a:ln>
                  <a:solidFill>
                    <a:schemeClr val="tx1"/>
                  </a:solidFill>
                </a:ln>
                <a:solidFill>
                  <a:schemeClr val="accent4">
                    <a:lumMod val="20000"/>
                    <a:lumOff val="8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QUESTIONS</a:t>
            </a:r>
          </a:p>
        </p:txBody>
      </p:sp>
      <p:pic>
        <p:nvPicPr>
          <p:cNvPr id="10244" name="Picture 4" descr="Why Do You Need A Scrum Master? A Report From The Battlefield">
            <a:extLst>
              <a:ext uri="{FF2B5EF4-FFF2-40B4-BE49-F238E27FC236}">
                <a16:creationId xmlns:a16="http://schemas.microsoft.com/office/drawing/2014/main" id="{77669CEC-0261-3647-82A9-075BDD8E3B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6" y="1633319"/>
            <a:ext cx="12199346" cy="4645343"/>
          </a:xfrm>
          <a:prstGeom prst="rect">
            <a:avLst/>
          </a:prstGeom>
          <a:noFill/>
          <a:extLst>
            <a:ext uri="{909E8E84-426E-40DD-AFC4-6F175D3DCCD1}">
              <a14:hiddenFill xmlns:a14="http://schemas.microsoft.com/office/drawing/2010/main">
                <a:solidFill>
                  <a:srgbClr val="FFFFFF"/>
                </a:solidFill>
              </a14:hiddenFill>
            </a:ext>
          </a:extLst>
        </p:spPr>
      </p:pic>
      <p:sp>
        <p:nvSpPr>
          <p:cNvPr id="10" name="Metin kutusu 9">
            <a:extLst>
              <a:ext uri="{FF2B5EF4-FFF2-40B4-BE49-F238E27FC236}">
                <a16:creationId xmlns:a16="http://schemas.microsoft.com/office/drawing/2014/main" id="{9830ECB2-EE8A-A005-850C-DBD0426E1F86}"/>
              </a:ext>
            </a:extLst>
          </p:cNvPr>
          <p:cNvSpPr txBox="1">
            <a:spLocks/>
          </p:cNvSpPr>
          <p:nvPr/>
        </p:nvSpPr>
        <p:spPr>
          <a:xfrm>
            <a:off x="0" y="6118064"/>
            <a:ext cx="12192000" cy="351744"/>
          </a:xfrm>
          <a:prstGeom prst="rect">
            <a:avLst/>
          </a:prstGeom>
          <a:noFill/>
        </p:spPr>
        <p:txBody>
          <a:bodyPr wrap="none" rtlCol="0">
            <a:noAutofit/>
          </a:bodyPr>
          <a:lstStyle/>
          <a:p>
            <a:pPr algn="just"/>
            <a:r>
              <a:rPr lang="tr-TR" dirty="0"/>
              <a:t>https://www.google.com/search?tbs=simg:CAQSgAEafgsQsIynCBpiCmAIAxIowhSiCrwUrwrbHb0UthTiHcEUyxTMN5InnjSbPZQnsSmIPZQ0mjfLIBowroX4hgyaSJCMJYSVnsNWgdwx66Tns8xMCtY2r9dfJ0Lz5oAKrsy23yNnNGjpE9VoIAQMCxCOrv4IGgoKCAgBEgTp6EjsDA&amp;tbm=isch&amp;sa=X&amp;ved=2ahUKEwi3_-TQ7rr9AhVvQ_EDHU2EDeIQwg56BAgFEAE&amp;biw=1372&amp;bih=661&amp;dpr=1.4#imgrc=ySAEEZPHpw74-M</a:t>
            </a:r>
          </a:p>
        </p:txBody>
      </p:sp>
      <p:pic>
        <p:nvPicPr>
          <p:cNvPr id="3" name="Resim 2">
            <a:extLst>
              <a:ext uri="{FF2B5EF4-FFF2-40B4-BE49-F238E27FC236}">
                <a16:creationId xmlns:a16="http://schemas.microsoft.com/office/drawing/2014/main" id="{55BF7566-B6E9-16C4-9A1D-D01679CB365C}"/>
              </a:ext>
            </a:extLst>
          </p:cNvPr>
          <p:cNvPicPr/>
          <p:nvPr/>
        </p:nvPicPr>
        <p:blipFill>
          <a:blip r:embed="rId4"/>
          <a:stretch>
            <a:fillRect/>
          </a:stretch>
        </p:blipFill>
        <p:spPr>
          <a:xfrm>
            <a:off x="-1" y="6293936"/>
            <a:ext cx="12192001" cy="571580"/>
          </a:xfrm>
          <a:prstGeom prst="rect">
            <a:avLst/>
          </a:prstGeom>
        </p:spPr>
      </p:pic>
    </p:spTree>
    <p:extLst>
      <p:ext uri="{BB962C8B-B14F-4D97-AF65-F5344CB8AC3E}">
        <p14:creationId xmlns:p14="http://schemas.microsoft.com/office/powerpoint/2010/main" val="2646101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Metin kutusu 7">
            <a:extLst>
              <a:ext uri="{FF2B5EF4-FFF2-40B4-BE49-F238E27FC236}">
                <a16:creationId xmlns:a16="http://schemas.microsoft.com/office/drawing/2014/main" id="{C985F412-880C-443B-D350-197E1BF256FB}"/>
              </a:ext>
            </a:extLst>
          </p:cNvPr>
          <p:cNvSpPr txBox="1"/>
          <p:nvPr/>
        </p:nvSpPr>
        <p:spPr>
          <a:xfrm>
            <a:off x="1073985" y="349112"/>
            <a:ext cx="10044023" cy="877729"/>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tr-TR" sz="38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Light" panose="020F0302020204030204"/>
                <a:ea typeface="+mn-ea"/>
                <a:cs typeface="+mn-cs"/>
              </a:rPr>
              <a:t>HAZARD ANALYSIS &amp; RISK ASSESSMENT | ISO-26262</a:t>
            </a:r>
            <a:endParaRPr kumimoji="0" lang="en-US" sz="38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Light" panose="020F0302020204030204"/>
              <a:ea typeface="+mn-ea"/>
              <a:cs typeface="+mn-cs"/>
            </a:endParaRPr>
          </a:p>
        </p:txBody>
      </p:sp>
      <p:sp>
        <p:nvSpPr>
          <p:cNvPr id="2" name="Metin kutusu 1">
            <a:extLst>
              <a:ext uri="{FF2B5EF4-FFF2-40B4-BE49-F238E27FC236}">
                <a16:creationId xmlns:a16="http://schemas.microsoft.com/office/drawing/2014/main" id="{5B491E45-94FF-2048-C395-F9EFF40230C4}"/>
              </a:ext>
            </a:extLst>
          </p:cNvPr>
          <p:cNvSpPr txBox="1"/>
          <p:nvPr/>
        </p:nvSpPr>
        <p:spPr>
          <a:xfrm>
            <a:off x="1073984" y="2644170"/>
            <a:ext cx="10044023" cy="156966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24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Tehlike Analizi ve Risk Değerlendirmesi (HARA)</a:t>
            </a:r>
          </a:p>
          <a:p>
            <a:pPr marL="0" marR="0" lvl="0" indent="0" algn="just" defTabSz="914400" rtl="0" eaLnBrk="1" fontAlgn="auto" latinLnBrk="0" hangingPunct="1">
              <a:lnSpc>
                <a:spcPct val="100000"/>
              </a:lnSpc>
              <a:spcBef>
                <a:spcPts val="0"/>
              </a:spcBef>
              <a:spcAft>
                <a:spcPts val="0"/>
              </a:spcAft>
              <a:buClrTx/>
              <a:buSzTx/>
              <a:buFontTx/>
              <a:buNone/>
              <a:tabLst/>
              <a:defRPr/>
            </a:pPr>
            <a:r>
              <a:rPr lang="tr-TR" sz="2400" dirty="0">
                <a:solidFill>
                  <a:prstClr val="black"/>
                </a:solidFill>
                <a:latin typeface="Times New Roman" panose="02020603050405020304" pitchFamily="18" charset="0"/>
                <a:cs typeface="Times New Roman" panose="02020603050405020304" pitchFamily="18" charset="0"/>
              </a:rPr>
              <a:t>ISO-26262 Risk değerlendirme standardını uygulayan tehlike analizi ve risk değerlendirme metodolojisidir. Sistem sürecinde Safety(Emniyet) ve Security(Güvenlik) yeterliliğine odaklanır ve denetler.</a:t>
            </a:r>
          </a:p>
        </p:txBody>
      </p:sp>
      <p:pic>
        <p:nvPicPr>
          <p:cNvPr id="4" name="Resim 3">
            <a:extLst>
              <a:ext uri="{FF2B5EF4-FFF2-40B4-BE49-F238E27FC236}">
                <a16:creationId xmlns:a16="http://schemas.microsoft.com/office/drawing/2014/main" id="{9B187A64-D5BD-A590-6B29-9648888920D5}"/>
              </a:ext>
            </a:extLst>
          </p:cNvPr>
          <p:cNvPicPr/>
          <p:nvPr/>
        </p:nvPicPr>
        <p:blipFill>
          <a:blip r:embed="rId3"/>
          <a:stretch>
            <a:fillRect/>
          </a:stretch>
        </p:blipFill>
        <p:spPr>
          <a:xfrm>
            <a:off x="-1" y="6293936"/>
            <a:ext cx="12192001" cy="571580"/>
          </a:xfrm>
          <a:prstGeom prst="rect">
            <a:avLst/>
          </a:prstGeom>
        </p:spPr>
      </p:pic>
    </p:spTree>
    <p:extLst>
      <p:ext uri="{BB962C8B-B14F-4D97-AF65-F5344CB8AC3E}">
        <p14:creationId xmlns:p14="http://schemas.microsoft.com/office/powerpoint/2010/main" val="1603130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Metin kutusu 7">
            <a:extLst>
              <a:ext uri="{FF2B5EF4-FFF2-40B4-BE49-F238E27FC236}">
                <a16:creationId xmlns:a16="http://schemas.microsoft.com/office/drawing/2014/main" id="{C985F412-880C-443B-D350-197E1BF256FB}"/>
              </a:ext>
            </a:extLst>
          </p:cNvPr>
          <p:cNvSpPr txBox="1"/>
          <p:nvPr/>
        </p:nvSpPr>
        <p:spPr>
          <a:xfrm>
            <a:off x="1073985" y="349112"/>
            <a:ext cx="10044023" cy="877729"/>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tr-TR" sz="38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Light" panose="020F0302020204030204"/>
                <a:ea typeface="+mn-ea"/>
                <a:cs typeface="+mn-cs"/>
              </a:rPr>
              <a:t>THREAT ASSESSMENT &amp; RISK ANALYSIS | ISO-21434</a:t>
            </a:r>
            <a:endParaRPr kumimoji="0" lang="en-US" sz="38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Light" panose="020F0302020204030204"/>
              <a:ea typeface="+mn-ea"/>
              <a:cs typeface="+mn-cs"/>
            </a:endParaRPr>
          </a:p>
        </p:txBody>
      </p:sp>
      <p:sp>
        <p:nvSpPr>
          <p:cNvPr id="2" name="Metin kutusu 1">
            <a:extLst>
              <a:ext uri="{FF2B5EF4-FFF2-40B4-BE49-F238E27FC236}">
                <a16:creationId xmlns:a16="http://schemas.microsoft.com/office/drawing/2014/main" id="{5B491E45-94FF-2048-C395-F9EFF40230C4}"/>
              </a:ext>
            </a:extLst>
          </p:cNvPr>
          <p:cNvSpPr txBox="1"/>
          <p:nvPr/>
        </p:nvSpPr>
        <p:spPr>
          <a:xfrm>
            <a:off x="1073984" y="2640479"/>
            <a:ext cx="10044023" cy="1938992"/>
          </a:xfrm>
          <a:prstGeom prst="rect">
            <a:avLst/>
          </a:prstGeom>
          <a:noFill/>
        </p:spPr>
        <p:txBody>
          <a:bodyPr wrap="square" rtlCol="0">
            <a:spAutoFit/>
          </a:bodyPr>
          <a:lstStyle/>
          <a:p>
            <a:pPr algn="just">
              <a:defRPr/>
            </a:pPr>
            <a:r>
              <a:rPr kumimoji="0" lang="tr-TR" sz="24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Tehdit Değerlendirme ve Risk Analizi (TARA)</a:t>
            </a:r>
          </a:p>
          <a:p>
            <a:pPr algn="just">
              <a:defRPr/>
            </a:pPr>
            <a:r>
              <a:rPr lang="tr-TR" sz="2400" dirty="0">
                <a:solidFill>
                  <a:prstClr val="black"/>
                </a:solidFill>
                <a:latin typeface="Times New Roman" panose="02020603050405020304" pitchFamily="18" charset="0"/>
                <a:cs typeface="Times New Roman" panose="02020603050405020304" pitchFamily="18" charset="0"/>
              </a:rPr>
              <a:t>ISO-21434 Risk değerlendirme standardını temel alır. S</a:t>
            </a:r>
            <a:r>
              <a:rPr kumimoji="0" lang="tr-TR"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istem sürecinde kritik öneme sahip siber varlıkları analiz ederek siber tehditleri tespit etme, değerlendirme ve güvenlik açıklarına karşı seçilecek tedbirlerin belirlenmesinde rol oynayan bir mühendislik metodolojisidir.</a:t>
            </a:r>
          </a:p>
        </p:txBody>
      </p:sp>
      <p:pic>
        <p:nvPicPr>
          <p:cNvPr id="4" name="Resim 3">
            <a:extLst>
              <a:ext uri="{FF2B5EF4-FFF2-40B4-BE49-F238E27FC236}">
                <a16:creationId xmlns:a16="http://schemas.microsoft.com/office/drawing/2014/main" id="{D6CB0ACE-062A-0F0C-CDD3-4364EAC02712}"/>
              </a:ext>
            </a:extLst>
          </p:cNvPr>
          <p:cNvPicPr/>
          <p:nvPr/>
        </p:nvPicPr>
        <p:blipFill>
          <a:blip r:embed="rId3"/>
          <a:stretch>
            <a:fillRect/>
          </a:stretch>
        </p:blipFill>
        <p:spPr>
          <a:xfrm>
            <a:off x="-1" y="6293936"/>
            <a:ext cx="12192001" cy="571580"/>
          </a:xfrm>
          <a:prstGeom prst="rect">
            <a:avLst/>
          </a:prstGeom>
        </p:spPr>
      </p:pic>
    </p:spTree>
    <p:extLst>
      <p:ext uri="{BB962C8B-B14F-4D97-AF65-F5344CB8AC3E}">
        <p14:creationId xmlns:p14="http://schemas.microsoft.com/office/powerpoint/2010/main" val="2373148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Metin kutusu 7">
            <a:extLst>
              <a:ext uri="{FF2B5EF4-FFF2-40B4-BE49-F238E27FC236}">
                <a16:creationId xmlns:a16="http://schemas.microsoft.com/office/drawing/2014/main" id="{C985F412-880C-443B-D350-197E1BF256FB}"/>
              </a:ext>
            </a:extLst>
          </p:cNvPr>
          <p:cNvSpPr txBox="1"/>
          <p:nvPr/>
        </p:nvSpPr>
        <p:spPr>
          <a:xfrm>
            <a:off x="1049611" y="349112"/>
            <a:ext cx="10092777" cy="877729"/>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tr-TR" sz="4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Light" panose="020F0302020204030204"/>
                <a:ea typeface="+mn-ea"/>
                <a:cs typeface="+mn-cs"/>
              </a:rPr>
              <a:t>TECHNIQUE TERMS</a:t>
            </a:r>
            <a:endParaRPr kumimoji="0" lang="en-US" sz="4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Light" panose="020F0302020204030204"/>
              <a:ea typeface="+mn-ea"/>
              <a:cs typeface="+mn-cs"/>
            </a:endParaRPr>
          </a:p>
        </p:txBody>
      </p:sp>
      <p:graphicFrame>
        <p:nvGraphicFramePr>
          <p:cNvPr id="4" name="Tablo 4">
            <a:extLst>
              <a:ext uri="{FF2B5EF4-FFF2-40B4-BE49-F238E27FC236}">
                <a16:creationId xmlns:a16="http://schemas.microsoft.com/office/drawing/2014/main" id="{C4523449-2C96-9297-3F93-A85785F1D1A4}"/>
              </a:ext>
            </a:extLst>
          </p:cNvPr>
          <p:cNvGraphicFramePr>
            <a:graphicFrameLocks noGrp="1"/>
          </p:cNvGraphicFramePr>
          <p:nvPr>
            <p:extLst>
              <p:ext uri="{D42A27DB-BD31-4B8C-83A1-F6EECF244321}">
                <p14:modId xmlns:p14="http://schemas.microsoft.com/office/powerpoint/2010/main" val="2358760253"/>
              </p:ext>
            </p:extLst>
          </p:nvPr>
        </p:nvGraphicFramePr>
        <p:xfrm>
          <a:off x="1079646" y="1643488"/>
          <a:ext cx="10264935" cy="4505767"/>
        </p:xfrm>
        <a:graphic>
          <a:graphicData uri="http://schemas.openxmlformats.org/drawingml/2006/table">
            <a:tbl>
              <a:tblPr firstRow="1" bandRow="1">
                <a:tableStyleId>{5FD0F851-EC5A-4D38-B0AD-8093EC10F338}</a:tableStyleId>
              </a:tblPr>
              <a:tblGrid>
                <a:gridCol w="1875990">
                  <a:extLst>
                    <a:ext uri="{9D8B030D-6E8A-4147-A177-3AD203B41FA5}">
                      <a16:colId xmlns:a16="http://schemas.microsoft.com/office/drawing/2014/main" val="2352130251"/>
                    </a:ext>
                  </a:extLst>
                </a:gridCol>
                <a:gridCol w="4387273">
                  <a:extLst>
                    <a:ext uri="{9D8B030D-6E8A-4147-A177-3AD203B41FA5}">
                      <a16:colId xmlns:a16="http://schemas.microsoft.com/office/drawing/2014/main" val="350212191"/>
                    </a:ext>
                  </a:extLst>
                </a:gridCol>
                <a:gridCol w="4001672">
                  <a:extLst>
                    <a:ext uri="{9D8B030D-6E8A-4147-A177-3AD203B41FA5}">
                      <a16:colId xmlns:a16="http://schemas.microsoft.com/office/drawing/2014/main" val="49088539"/>
                    </a:ext>
                  </a:extLst>
                </a:gridCol>
              </a:tblGrid>
              <a:tr h="315640">
                <a:tc>
                  <a:txBody>
                    <a:bodyPr/>
                    <a:lstStyle/>
                    <a:p>
                      <a:pPr algn="ctr"/>
                      <a:r>
                        <a:rPr lang="tr-TR" sz="1400" dirty="0">
                          <a:latin typeface="Times New Roman" panose="02020603050405020304" pitchFamily="18" charset="0"/>
                          <a:cs typeface="Times New Roman" panose="02020603050405020304" pitchFamily="18" charset="0"/>
                        </a:rPr>
                        <a:t>ABBREVIATION</a:t>
                      </a:r>
                    </a:p>
                  </a:txBody>
                  <a:tcPr marL="0" marR="0" marT="0" marB="0" anchor="ctr"/>
                </a:tc>
                <a:tc>
                  <a:txBody>
                    <a:bodyPr/>
                    <a:lstStyle/>
                    <a:p>
                      <a:pPr algn="l"/>
                      <a:r>
                        <a:rPr lang="tr-TR" sz="1400" dirty="0">
                          <a:latin typeface="Times New Roman" panose="02020603050405020304" pitchFamily="18" charset="0"/>
                          <a:cs typeface="Times New Roman" panose="02020603050405020304" pitchFamily="18" charset="0"/>
                        </a:rPr>
                        <a:t>TERM</a:t>
                      </a:r>
                    </a:p>
                  </a:txBody>
                  <a:tcPr marL="0" marR="0" marT="0" marB="0" anchor="ctr"/>
                </a:tc>
                <a:tc>
                  <a:txBody>
                    <a:bodyPr/>
                    <a:lstStyle/>
                    <a:p>
                      <a:pPr algn="l"/>
                      <a:r>
                        <a:rPr lang="tr-TR" sz="1400" dirty="0">
                          <a:latin typeface="Times New Roman" panose="02020603050405020304" pitchFamily="18" charset="0"/>
                          <a:cs typeface="Times New Roman" panose="02020603050405020304" pitchFamily="18" charset="0"/>
                        </a:rPr>
                        <a:t>DETAIL</a:t>
                      </a:r>
                    </a:p>
                  </a:txBody>
                  <a:tcPr marL="0" marR="0" marT="0" marB="0" anchor="ctr"/>
                </a:tc>
                <a:extLst>
                  <a:ext uri="{0D108BD9-81ED-4DB2-BD59-A6C34878D82A}">
                    <a16:rowId xmlns:a16="http://schemas.microsoft.com/office/drawing/2014/main" val="430290268"/>
                  </a:ext>
                </a:extLst>
              </a:tr>
              <a:tr h="315640">
                <a:tc>
                  <a:txBody>
                    <a:bodyPr/>
                    <a:lstStyle/>
                    <a:p>
                      <a:pPr algn="ctr"/>
                      <a:r>
                        <a:rPr lang="tr-TR" sz="1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TM</a:t>
                      </a:r>
                    </a:p>
                  </a:txBody>
                  <a:tcPr marL="0" marR="0" marT="0" marB="0" anchor="ctr"/>
                </a:tc>
                <a:tc>
                  <a:txBody>
                    <a:bodyPr/>
                    <a:lstStyle/>
                    <a:p>
                      <a:pPr algn="just"/>
                      <a:r>
                        <a:rPr lang="tr-TR" sz="1400" dirty="0">
                          <a:latin typeface="Times New Roman" panose="02020603050405020304" pitchFamily="18" charset="0"/>
                          <a:cs typeface="Times New Roman" panose="02020603050405020304" pitchFamily="18" charset="0"/>
                        </a:rPr>
                        <a:t>THREAD MATRIX</a:t>
                      </a:r>
                    </a:p>
                  </a:txBody>
                  <a:tcPr marL="0" marR="0" marT="0" marB="0" anchor="ctr"/>
                </a:tc>
                <a:tc>
                  <a:txBody>
                    <a:bodyPr/>
                    <a:lstStyle/>
                    <a:p>
                      <a:pPr algn="just"/>
                      <a:r>
                        <a:rPr lang="tr-TR" sz="1400" dirty="0">
                          <a:latin typeface="Times New Roman" panose="02020603050405020304" pitchFamily="18" charset="0"/>
                          <a:cs typeface="Times New Roman" panose="02020603050405020304" pitchFamily="18" charset="0"/>
                        </a:rPr>
                        <a:t>Tehdit Matrisi</a:t>
                      </a:r>
                    </a:p>
                  </a:txBody>
                  <a:tcPr marL="0" marR="0" marT="0" marB="0" anchor="ctr"/>
                </a:tc>
                <a:extLst>
                  <a:ext uri="{0D108BD9-81ED-4DB2-BD59-A6C34878D82A}">
                    <a16:rowId xmlns:a16="http://schemas.microsoft.com/office/drawing/2014/main" val="869213906"/>
                  </a:ext>
                </a:extLst>
              </a:tr>
              <a:tr h="315640">
                <a:tc>
                  <a:txBody>
                    <a:bodyPr/>
                    <a:lstStyle/>
                    <a:p>
                      <a:pPr algn="ctr"/>
                      <a:r>
                        <a:rPr lang="tr-TR" sz="1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a:t>
                      </a:r>
                    </a:p>
                  </a:txBody>
                  <a:tcPr marL="0" marR="0" marT="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tr-TR" sz="1400" dirty="0">
                          <a:latin typeface="Times New Roman" panose="02020603050405020304" pitchFamily="18" charset="0"/>
                          <a:cs typeface="Times New Roman" panose="02020603050405020304" pitchFamily="18" charset="0"/>
                        </a:rPr>
                        <a:t>MISSION ASSURANCE</a:t>
                      </a:r>
                    </a:p>
                  </a:txBody>
                  <a:tcPr marL="0" marR="0" marT="0" marB="0" anchor="ctr"/>
                </a:tc>
                <a:tc>
                  <a:txBody>
                    <a:bodyPr/>
                    <a:lstStyle/>
                    <a:p>
                      <a:pPr algn="just"/>
                      <a:r>
                        <a:rPr lang="tr-TR" sz="1400" dirty="0">
                          <a:latin typeface="Times New Roman" panose="02020603050405020304" pitchFamily="18" charset="0"/>
                          <a:cs typeface="Times New Roman" panose="02020603050405020304" pitchFamily="18" charset="0"/>
                        </a:rPr>
                        <a:t>Görev Güvencesi</a:t>
                      </a:r>
                    </a:p>
                  </a:txBody>
                  <a:tcPr marL="0" marR="0" marT="0" marB="0" anchor="ctr"/>
                </a:tc>
                <a:extLst>
                  <a:ext uri="{0D108BD9-81ED-4DB2-BD59-A6C34878D82A}">
                    <a16:rowId xmlns:a16="http://schemas.microsoft.com/office/drawing/2014/main" val="1097889194"/>
                  </a:ext>
                </a:extLst>
              </a:tr>
              <a:tr h="315640">
                <a:tc>
                  <a:txBody>
                    <a:bodyPr/>
                    <a:lstStyle/>
                    <a:p>
                      <a:pPr algn="ctr"/>
                      <a:r>
                        <a:rPr lang="tr-TR" sz="1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a:t>
                      </a:r>
                    </a:p>
                  </a:txBody>
                  <a:tcPr marL="0" marR="0" marT="0" marB="0" anchor="ctr"/>
                </a:tc>
                <a:tc>
                  <a:txBody>
                    <a:bodyPr/>
                    <a:lstStyle/>
                    <a:p>
                      <a:pPr algn="just"/>
                      <a:r>
                        <a:rPr lang="tr-TR" sz="1400" dirty="0">
                          <a:latin typeface="Times New Roman" panose="02020603050405020304" pitchFamily="18" charset="0"/>
                          <a:cs typeface="Times New Roman" panose="02020603050405020304" pitchFamily="18" charset="0"/>
                        </a:rPr>
                        <a:t>MITIGATION EFFECTIVENESS</a:t>
                      </a:r>
                    </a:p>
                  </a:txBody>
                  <a:tcPr marL="0" marR="0" marT="0" marB="0" anchor="ctr"/>
                </a:tc>
                <a:tc>
                  <a:txBody>
                    <a:bodyPr/>
                    <a:lstStyle/>
                    <a:p>
                      <a:pPr algn="just"/>
                      <a:r>
                        <a:rPr lang="tr-TR" sz="1400" dirty="0">
                          <a:latin typeface="Times New Roman" panose="02020603050405020304" pitchFamily="18" charset="0"/>
                          <a:cs typeface="Times New Roman" panose="02020603050405020304" pitchFamily="18" charset="0"/>
                        </a:rPr>
                        <a:t>Azaltma/Hafifletme Etkinliği</a:t>
                      </a:r>
                    </a:p>
                  </a:txBody>
                  <a:tcPr marL="0" marR="0" marT="0" marB="0" anchor="ctr"/>
                </a:tc>
                <a:extLst>
                  <a:ext uri="{0D108BD9-81ED-4DB2-BD59-A6C34878D82A}">
                    <a16:rowId xmlns:a16="http://schemas.microsoft.com/office/drawing/2014/main" val="589929662"/>
                  </a:ext>
                </a:extLst>
              </a:tr>
              <a:tr h="315640">
                <a:tc>
                  <a:txBody>
                    <a:bodyPr/>
                    <a:lstStyle/>
                    <a:p>
                      <a:pPr algn="ctr"/>
                      <a:r>
                        <a:rPr lang="tr-TR" sz="1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AV</a:t>
                      </a:r>
                    </a:p>
                  </a:txBody>
                  <a:tcPr marL="0" marR="0" marT="0" marB="0" anchor="ctr"/>
                </a:tc>
                <a:tc>
                  <a:txBody>
                    <a:bodyPr/>
                    <a:lstStyle/>
                    <a:p>
                      <a:pPr algn="just"/>
                      <a:r>
                        <a:rPr lang="tr-TR" sz="1400" dirty="0">
                          <a:latin typeface="Times New Roman" panose="02020603050405020304" pitchFamily="18" charset="0"/>
                          <a:cs typeface="Times New Roman" panose="02020603050405020304" pitchFamily="18" charset="0"/>
                        </a:rPr>
                        <a:t>ATTACK VECTOR</a:t>
                      </a:r>
                    </a:p>
                  </a:txBody>
                  <a:tcPr marL="0" marR="0" marT="0" marB="0" anchor="ctr"/>
                </a:tc>
                <a:tc>
                  <a:txBody>
                    <a:bodyPr/>
                    <a:lstStyle/>
                    <a:p>
                      <a:pPr algn="just"/>
                      <a:r>
                        <a:rPr lang="tr-TR" sz="1400" dirty="0">
                          <a:latin typeface="Times New Roman" panose="02020603050405020304" pitchFamily="18" charset="0"/>
                          <a:cs typeface="Times New Roman" panose="02020603050405020304" pitchFamily="18" charset="0"/>
                        </a:rPr>
                        <a:t>Saldırı Vektörü</a:t>
                      </a:r>
                    </a:p>
                  </a:txBody>
                  <a:tcPr marL="0" marR="0" marT="0" marB="0" anchor="ctr"/>
                </a:tc>
                <a:extLst>
                  <a:ext uri="{0D108BD9-81ED-4DB2-BD59-A6C34878D82A}">
                    <a16:rowId xmlns:a16="http://schemas.microsoft.com/office/drawing/2014/main" val="391554949"/>
                  </a:ext>
                </a:extLst>
              </a:tr>
              <a:tr h="315640">
                <a:tc>
                  <a:txBody>
                    <a:bodyPr/>
                    <a:lstStyle/>
                    <a:p>
                      <a:pPr algn="ctr"/>
                      <a:r>
                        <a:rPr lang="tr-TR" sz="1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MAV</a:t>
                      </a:r>
                    </a:p>
                  </a:txBody>
                  <a:tcPr marL="0" marR="0" marT="0" marB="0" anchor="ctr"/>
                </a:tc>
                <a:tc>
                  <a:txBody>
                    <a:bodyPr/>
                    <a:lstStyle/>
                    <a:p>
                      <a:pPr algn="just"/>
                      <a:r>
                        <a:rPr lang="tr-TR" sz="1400" dirty="0">
                          <a:latin typeface="Times New Roman" panose="02020603050405020304" pitchFamily="18" charset="0"/>
                          <a:cs typeface="Times New Roman" panose="02020603050405020304" pitchFamily="18" charset="0"/>
                        </a:rPr>
                        <a:t>MULTI-ATTACK VECTOR</a:t>
                      </a:r>
                    </a:p>
                  </a:txBody>
                  <a:tcPr marL="0" marR="0" marT="0" marB="0" anchor="ctr"/>
                </a:tc>
                <a:tc>
                  <a:txBody>
                    <a:bodyPr/>
                    <a:lstStyle/>
                    <a:p>
                      <a:pPr algn="just"/>
                      <a:r>
                        <a:rPr lang="tr-TR" sz="1400" dirty="0">
                          <a:latin typeface="Times New Roman" panose="02020603050405020304" pitchFamily="18" charset="0"/>
                          <a:cs typeface="Times New Roman" panose="02020603050405020304" pitchFamily="18" charset="0"/>
                        </a:rPr>
                        <a:t>Çoklu Saldırı Vektörü</a:t>
                      </a:r>
                    </a:p>
                  </a:txBody>
                  <a:tcPr marL="0" marR="0" marT="0" marB="0" anchor="ctr"/>
                </a:tc>
                <a:extLst>
                  <a:ext uri="{0D108BD9-81ED-4DB2-BD59-A6C34878D82A}">
                    <a16:rowId xmlns:a16="http://schemas.microsoft.com/office/drawing/2014/main" val="2708987081"/>
                  </a:ext>
                </a:extLst>
              </a:tr>
              <a:tr h="315640">
                <a:tc>
                  <a:txBody>
                    <a:bodyPr/>
                    <a:lstStyle/>
                    <a:p>
                      <a:pPr algn="ctr"/>
                      <a:r>
                        <a:rPr lang="tr-TR" sz="1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EW</a:t>
                      </a:r>
                    </a:p>
                  </a:txBody>
                  <a:tcPr marL="0" marR="0" marT="0" marB="0" anchor="ctr"/>
                </a:tc>
                <a:tc>
                  <a:txBody>
                    <a:bodyPr/>
                    <a:lstStyle/>
                    <a:p>
                      <a:pPr algn="just"/>
                      <a:r>
                        <a:rPr lang="tr-TR" sz="1400" dirty="0">
                          <a:latin typeface="Times New Roman" panose="02020603050405020304" pitchFamily="18" charset="0"/>
                          <a:cs typeface="Times New Roman" panose="02020603050405020304" pitchFamily="18" charset="0"/>
                        </a:rPr>
                        <a:t>ELECTRONIC WAR</a:t>
                      </a:r>
                    </a:p>
                  </a:txBody>
                  <a:tcPr marL="0" marR="0" marT="0" marB="0" anchor="ctr"/>
                </a:tc>
                <a:tc>
                  <a:txBody>
                    <a:bodyPr/>
                    <a:lstStyle/>
                    <a:p>
                      <a:pPr algn="just"/>
                      <a:r>
                        <a:rPr lang="tr-TR" sz="1400" dirty="0">
                          <a:latin typeface="Times New Roman" panose="02020603050405020304" pitchFamily="18" charset="0"/>
                          <a:cs typeface="Times New Roman" panose="02020603050405020304" pitchFamily="18" charset="0"/>
                        </a:rPr>
                        <a:t>Elektronik Savaş</a:t>
                      </a:r>
                    </a:p>
                  </a:txBody>
                  <a:tcPr marL="0" marR="0" marT="0" marB="0" anchor="ctr"/>
                </a:tc>
                <a:extLst>
                  <a:ext uri="{0D108BD9-81ED-4DB2-BD59-A6C34878D82A}">
                    <a16:rowId xmlns:a16="http://schemas.microsoft.com/office/drawing/2014/main" val="460041609"/>
                  </a:ext>
                </a:extLst>
              </a:tr>
              <a:tr h="315640">
                <a:tc>
                  <a:txBody>
                    <a:bodyPr/>
                    <a:lstStyle/>
                    <a:p>
                      <a:pPr algn="ctr"/>
                      <a:r>
                        <a:rPr lang="tr-TR" sz="1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CM</a:t>
                      </a:r>
                    </a:p>
                  </a:txBody>
                  <a:tcPr marL="0" marR="0" marT="0" marB="0" anchor="ctr"/>
                </a:tc>
                <a:tc>
                  <a:txBody>
                    <a:bodyPr/>
                    <a:lstStyle/>
                    <a:p>
                      <a:pPr algn="just"/>
                      <a:r>
                        <a:rPr lang="tr-TR" sz="1400" dirty="0">
                          <a:latin typeface="Times New Roman" panose="02020603050405020304" pitchFamily="18" charset="0"/>
                          <a:cs typeface="Times New Roman" panose="02020603050405020304" pitchFamily="18" charset="0"/>
                        </a:rPr>
                        <a:t>COUNTER MEASURES</a:t>
                      </a:r>
                    </a:p>
                  </a:txBody>
                  <a:tcPr marL="0" marR="0" marT="0" marB="0" anchor="ctr"/>
                </a:tc>
                <a:tc>
                  <a:txBody>
                    <a:bodyPr/>
                    <a:lstStyle/>
                    <a:p>
                      <a:pPr algn="just"/>
                      <a:r>
                        <a:rPr lang="tr-TR" sz="1400" dirty="0">
                          <a:latin typeface="Times New Roman" panose="02020603050405020304" pitchFamily="18" charset="0"/>
                          <a:cs typeface="Times New Roman" panose="02020603050405020304" pitchFamily="18" charset="0"/>
                        </a:rPr>
                        <a:t>Karşı Önlemler/Tedbirler</a:t>
                      </a:r>
                    </a:p>
                  </a:txBody>
                  <a:tcPr marL="0" marR="0" marT="0" marB="0" anchor="ctr"/>
                </a:tc>
                <a:extLst>
                  <a:ext uri="{0D108BD9-81ED-4DB2-BD59-A6C34878D82A}">
                    <a16:rowId xmlns:a16="http://schemas.microsoft.com/office/drawing/2014/main" val="708065150"/>
                  </a:ext>
                </a:extLst>
              </a:tr>
              <a:tr h="315640">
                <a:tc>
                  <a:txBody>
                    <a:bodyPr/>
                    <a:lstStyle/>
                    <a:p>
                      <a:pPr algn="ctr"/>
                      <a:r>
                        <a:rPr lang="tr-TR" sz="1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TTP</a:t>
                      </a:r>
                    </a:p>
                  </a:txBody>
                  <a:tcPr marL="0" marR="0" marT="0" marB="0" anchor="ctr"/>
                </a:tc>
                <a:tc>
                  <a:txBody>
                    <a:bodyPr/>
                    <a:lstStyle/>
                    <a:p>
                      <a:pPr algn="just"/>
                      <a:r>
                        <a:rPr lang="tr-TR" sz="1400" dirty="0">
                          <a:latin typeface="Times New Roman" panose="02020603050405020304" pitchFamily="18" charset="0"/>
                          <a:cs typeface="Times New Roman" panose="02020603050405020304" pitchFamily="18" charset="0"/>
                        </a:rPr>
                        <a:t>TACTICS TECHNIQUES &amp; PROCEDURES</a:t>
                      </a:r>
                    </a:p>
                  </a:txBody>
                  <a:tcPr marL="0" marR="0" marT="0" marB="0" anchor="ctr"/>
                </a:tc>
                <a:tc>
                  <a:txBody>
                    <a:bodyPr/>
                    <a:lstStyle/>
                    <a:p>
                      <a:pPr algn="just"/>
                      <a:r>
                        <a:rPr lang="tr-TR" sz="1400" dirty="0">
                          <a:latin typeface="Times New Roman" panose="02020603050405020304" pitchFamily="18" charset="0"/>
                          <a:cs typeface="Times New Roman" panose="02020603050405020304" pitchFamily="18" charset="0"/>
                        </a:rPr>
                        <a:t>Taktikler Teknikler ve Prosedürler</a:t>
                      </a:r>
                    </a:p>
                  </a:txBody>
                  <a:tcPr marL="0" marR="0" marT="0" marB="0" anchor="ctr"/>
                </a:tc>
                <a:extLst>
                  <a:ext uri="{0D108BD9-81ED-4DB2-BD59-A6C34878D82A}">
                    <a16:rowId xmlns:a16="http://schemas.microsoft.com/office/drawing/2014/main" val="1521386067"/>
                  </a:ext>
                </a:extLst>
              </a:tr>
              <a:tr h="315640">
                <a:tc>
                  <a:txBody>
                    <a:bodyPr/>
                    <a:lstStyle/>
                    <a:p>
                      <a:pPr algn="ctr"/>
                      <a:r>
                        <a:rPr lang="tr-TR" sz="1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APT</a:t>
                      </a:r>
                    </a:p>
                  </a:txBody>
                  <a:tcPr marL="0" marR="0" marT="0" marB="0" anchor="ctr"/>
                </a:tc>
                <a:tc>
                  <a:txBody>
                    <a:bodyPr/>
                    <a:lstStyle/>
                    <a:p>
                      <a:pPr algn="just"/>
                      <a:r>
                        <a:rPr lang="tr-TR" sz="1400" dirty="0">
                          <a:latin typeface="Times New Roman" panose="02020603050405020304" pitchFamily="18" charset="0"/>
                          <a:cs typeface="Times New Roman" panose="02020603050405020304" pitchFamily="18" charset="0"/>
                        </a:rPr>
                        <a:t>ADVANCED PRESISTENT THREAD</a:t>
                      </a:r>
                    </a:p>
                  </a:txBody>
                  <a:tcPr marL="0" marR="0" marT="0" marB="0" anchor="ctr"/>
                </a:tc>
                <a:tc>
                  <a:txBody>
                    <a:bodyPr/>
                    <a:lstStyle/>
                    <a:p>
                      <a:pPr algn="just"/>
                      <a:r>
                        <a:rPr lang="tr-TR" sz="1400" dirty="0">
                          <a:latin typeface="Times New Roman" panose="02020603050405020304" pitchFamily="18" charset="0"/>
                          <a:cs typeface="Times New Roman" panose="02020603050405020304" pitchFamily="18" charset="0"/>
                        </a:rPr>
                        <a:t>Gelişmiş Kalıcı/Sürekli Tehdit</a:t>
                      </a:r>
                    </a:p>
                  </a:txBody>
                  <a:tcPr marL="0" marR="0" marT="0" marB="0" anchor="ctr"/>
                </a:tc>
                <a:extLst>
                  <a:ext uri="{0D108BD9-81ED-4DB2-BD59-A6C34878D82A}">
                    <a16:rowId xmlns:a16="http://schemas.microsoft.com/office/drawing/2014/main" val="37317985"/>
                  </a:ext>
                </a:extLst>
              </a:tr>
              <a:tr h="402447">
                <a:tc>
                  <a:txBody>
                    <a:bodyPr/>
                    <a:lstStyle/>
                    <a:p>
                      <a:pPr algn="ctr"/>
                      <a:r>
                        <a:rPr lang="tr-TR" sz="1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ISO</a:t>
                      </a:r>
                    </a:p>
                  </a:txBody>
                  <a:tcPr marL="0" marR="0" marT="0" marB="0" anchor="ctr"/>
                </a:tc>
                <a:tc>
                  <a:txBody>
                    <a:bodyPr/>
                    <a:lstStyle/>
                    <a:p>
                      <a:pPr algn="just"/>
                      <a:r>
                        <a:rPr lang="tr-TR" sz="1400" dirty="0">
                          <a:latin typeface="Times New Roman" panose="02020603050405020304" pitchFamily="18" charset="0"/>
                          <a:cs typeface="Times New Roman" panose="02020603050405020304" pitchFamily="18" charset="0"/>
                        </a:rPr>
                        <a:t>INTERNATION STANDARDIZATION ORGANIZATION</a:t>
                      </a:r>
                    </a:p>
                  </a:txBody>
                  <a:tcPr marL="0" marR="0" marT="0" marB="0" anchor="ctr"/>
                </a:tc>
                <a:tc>
                  <a:txBody>
                    <a:bodyPr/>
                    <a:lstStyle/>
                    <a:p>
                      <a:pPr algn="just"/>
                      <a:r>
                        <a:rPr lang="tr-TR" sz="1400" dirty="0">
                          <a:latin typeface="Times New Roman" panose="02020603050405020304" pitchFamily="18" charset="0"/>
                          <a:cs typeface="Times New Roman" panose="02020603050405020304" pitchFamily="18" charset="0"/>
                        </a:rPr>
                        <a:t>Uluslararası Standardizasyon Organizasyonu</a:t>
                      </a:r>
                    </a:p>
                  </a:txBody>
                  <a:tcPr marL="0" marR="0" marT="0" marB="0" anchor="ctr"/>
                </a:tc>
                <a:extLst>
                  <a:ext uri="{0D108BD9-81ED-4DB2-BD59-A6C34878D82A}">
                    <a16:rowId xmlns:a16="http://schemas.microsoft.com/office/drawing/2014/main" val="276443809"/>
                  </a:ext>
                </a:extLst>
              </a:tr>
              <a:tr h="315640">
                <a:tc>
                  <a:txBody>
                    <a:bodyPr/>
                    <a:lstStyle/>
                    <a:p>
                      <a:pPr algn="ctr"/>
                      <a:r>
                        <a:rPr lang="tr-TR" sz="1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SAE</a:t>
                      </a:r>
                    </a:p>
                  </a:txBody>
                  <a:tcPr marL="0" marR="0" marT="0" marB="0" anchor="ctr"/>
                </a:tc>
                <a:tc>
                  <a:txBody>
                    <a:bodyPr/>
                    <a:lstStyle/>
                    <a:p>
                      <a:pPr algn="just"/>
                      <a:r>
                        <a:rPr lang="tr-TR" sz="1400" dirty="0">
                          <a:latin typeface="Times New Roman" panose="02020603050405020304" pitchFamily="18" charset="0"/>
                          <a:cs typeface="Times New Roman" panose="02020603050405020304" pitchFamily="18" charset="0"/>
                        </a:rPr>
                        <a:t>SOCIETY AUTOMOTIVE ENGINEERS</a:t>
                      </a:r>
                    </a:p>
                  </a:txBody>
                  <a:tcPr marL="0" marR="0" marT="0" marB="0" anchor="ctr"/>
                </a:tc>
                <a:tc>
                  <a:txBody>
                    <a:bodyPr/>
                    <a:lstStyle/>
                    <a:p>
                      <a:pPr algn="just"/>
                      <a:r>
                        <a:rPr lang="tr-TR" sz="1400" dirty="0">
                          <a:latin typeface="Times New Roman" panose="02020603050405020304" pitchFamily="18" charset="0"/>
                          <a:cs typeface="Times New Roman" panose="02020603050405020304" pitchFamily="18" charset="0"/>
                        </a:rPr>
                        <a:t>Otomotiv Mühendisleri Birliği</a:t>
                      </a:r>
                    </a:p>
                  </a:txBody>
                  <a:tcPr marL="0" marR="0" marT="0" marB="0" anchor="ctr"/>
                </a:tc>
                <a:extLst>
                  <a:ext uri="{0D108BD9-81ED-4DB2-BD59-A6C34878D82A}">
                    <a16:rowId xmlns:a16="http://schemas.microsoft.com/office/drawing/2014/main" val="579358071"/>
                  </a:ext>
                </a:extLst>
              </a:tr>
              <a:tr h="315640">
                <a:tc>
                  <a:txBody>
                    <a:bodyPr/>
                    <a:lstStyle/>
                    <a:p>
                      <a:pPr algn="ctr"/>
                      <a:r>
                        <a:rPr lang="tr-TR" sz="1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a:t>
                      </a:r>
                    </a:p>
                  </a:txBody>
                  <a:tcPr marL="0" marR="0" marT="0" marB="0" anchor="ctr"/>
                </a:tc>
                <a:tc>
                  <a:txBody>
                    <a:bodyPr/>
                    <a:lstStyle/>
                    <a:p>
                      <a:pPr algn="just"/>
                      <a:r>
                        <a:rPr lang="tr-TR" sz="1400" dirty="0">
                          <a:latin typeface="Times New Roman" panose="02020603050405020304" pitchFamily="18" charset="0"/>
                          <a:cs typeface="Times New Roman" panose="02020603050405020304" pitchFamily="18" charset="0"/>
                        </a:rPr>
                        <a:t>INFORMANTION ASSURANCE</a:t>
                      </a:r>
                    </a:p>
                  </a:txBody>
                  <a:tcPr marL="0" marR="0" marT="0" marB="0" anchor="ctr"/>
                </a:tc>
                <a:tc>
                  <a:txBody>
                    <a:bodyPr/>
                    <a:lstStyle/>
                    <a:p>
                      <a:pPr algn="just"/>
                      <a:r>
                        <a:rPr lang="tr-TR" sz="1400" dirty="0">
                          <a:latin typeface="Times New Roman" panose="02020603050405020304" pitchFamily="18" charset="0"/>
                          <a:cs typeface="Times New Roman" panose="02020603050405020304" pitchFamily="18" charset="0"/>
                        </a:rPr>
                        <a:t>Bilgi Güvencesi</a:t>
                      </a:r>
                    </a:p>
                  </a:txBody>
                  <a:tcPr marL="0" marR="0" marT="0" marB="0" anchor="ctr"/>
                </a:tc>
                <a:extLst>
                  <a:ext uri="{0D108BD9-81ED-4DB2-BD59-A6C34878D82A}">
                    <a16:rowId xmlns:a16="http://schemas.microsoft.com/office/drawing/2014/main" val="4119064407"/>
                  </a:ext>
                </a:extLst>
              </a:tr>
              <a:tr h="315640">
                <a:tc>
                  <a:txBody>
                    <a:bodyPr/>
                    <a:lstStyle/>
                    <a:p>
                      <a:pPr algn="ctr"/>
                      <a:r>
                        <a:rPr lang="tr-TR" sz="1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COTS</a:t>
                      </a:r>
                    </a:p>
                  </a:txBody>
                  <a:tcPr marL="0" marR="0" marT="0" marB="0" anchor="ctr"/>
                </a:tc>
                <a:tc>
                  <a:txBody>
                    <a:bodyPr/>
                    <a:lstStyle/>
                    <a:p>
                      <a:pPr algn="just"/>
                      <a:r>
                        <a:rPr lang="tr-TR" sz="1400" dirty="0">
                          <a:latin typeface="Times New Roman" panose="02020603050405020304" pitchFamily="18" charset="0"/>
                          <a:cs typeface="Times New Roman" panose="02020603050405020304" pitchFamily="18" charset="0"/>
                        </a:rPr>
                        <a:t>COMMERCİAL OFF-THE-SHELF</a:t>
                      </a:r>
                    </a:p>
                  </a:txBody>
                  <a:tcPr marL="0" marR="0" marT="0" marB="0" anchor="ctr"/>
                </a:tc>
                <a:tc>
                  <a:txBody>
                    <a:bodyPr/>
                    <a:lstStyle/>
                    <a:p>
                      <a:pPr algn="just"/>
                      <a:r>
                        <a:rPr lang="tr-TR" sz="1400" dirty="0">
                          <a:latin typeface="Times New Roman" panose="02020603050405020304" pitchFamily="18" charset="0"/>
                          <a:cs typeface="Times New Roman" panose="02020603050405020304" pitchFamily="18" charset="0"/>
                        </a:rPr>
                        <a:t>Askeri Hazır Ticari Ürün</a:t>
                      </a:r>
                    </a:p>
                  </a:txBody>
                  <a:tcPr marL="0" marR="0" marT="0" marB="0" anchor="ctr"/>
                </a:tc>
                <a:extLst>
                  <a:ext uri="{0D108BD9-81ED-4DB2-BD59-A6C34878D82A}">
                    <a16:rowId xmlns:a16="http://schemas.microsoft.com/office/drawing/2014/main" val="3601782650"/>
                  </a:ext>
                </a:extLst>
              </a:tr>
            </a:tbl>
          </a:graphicData>
        </a:graphic>
      </p:graphicFrame>
      <p:pic>
        <p:nvPicPr>
          <p:cNvPr id="2" name="Resim 1">
            <a:extLst>
              <a:ext uri="{FF2B5EF4-FFF2-40B4-BE49-F238E27FC236}">
                <a16:creationId xmlns:a16="http://schemas.microsoft.com/office/drawing/2014/main" id="{092FF865-6E38-84E2-9775-CD178A15EE01}"/>
              </a:ext>
            </a:extLst>
          </p:cNvPr>
          <p:cNvPicPr/>
          <p:nvPr/>
        </p:nvPicPr>
        <p:blipFill>
          <a:blip r:embed="rId3"/>
          <a:stretch>
            <a:fillRect/>
          </a:stretch>
        </p:blipFill>
        <p:spPr>
          <a:xfrm>
            <a:off x="-1" y="6293936"/>
            <a:ext cx="12192001" cy="571580"/>
          </a:xfrm>
          <a:prstGeom prst="rect">
            <a:avLst/>
          </a:prstGeom>
        </p:spPr>
      </p:pic>
    </p:spTree>
    <p:extLst>
      <p:ext uri="{BB962C8B-B14F-4D97-AF65-F5344CB8AC3E}">
        <p14:creationId xmlns:p14="http://schemas.microsoft.com/office/powerpoint/2010/main" val="826528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Metin kutusu 7">
            <a:extLst>
              <a:ext uri="{FF2B5EF4-FFF2-40B4-BE49-F238E27FC236}">
                <a16:creationId xmlns:a16="http://schemas.microsoft.com/office/drawing/2014/main" id="{C985F412-880C-443B-D350-197E1BF256FB}"/>
              </a:ext>
            </a:extLst>
          </p:cNvPr>
          <p:cNvSpPr txBox="1"/>
          <p:nvPr/>
        </p:nvSpPr>
        <p:spPr>
          <a:xfrm>
            <a:off x="1073986" y="349112"/>
            <a:ext cx="10044023" cy="877729"/>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tr-TR" sz="45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Light" panose="020F0302020204030204"/>
                <a:ea typeface="+mn-ea"/>
                <a:cs typeface="+mn-cs"/>
              </a:rPr>
              <a:t>CONFIDENTIALITY INTEGRITY AVAILABILITY</a:t>
            </a:r>
            <a:endParaRPr kumimoji="0" lang="en-US" sz="45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Light" panose="020F0302020204030204"/>
              <a:ea typeface="+mn-ea"/>
              <a:cs typeface="+mn-cs"/>
            </a:endParaRPr>
          </a:p>
        </p:txBody>
      </p:sp>
      <p:sp>
        <p:nvSpPr>
          <p:cNvPr id="2" name="Metin kutusu 1">
            <a:extLst>
              <a:ext uri="{FF2B5EF4-FFF2-40B4-BE49-F238E27FC236}">
                <a16:creationId xmlns:a16="http://schemas.microsoft.com/office/drawing/2014/main" id="{5B491E45-94FF-2048-C395-F9EFF40230C4}"/>
              </a:ext>
            </a:extLst>
          </p:cNvPr>
          <p:cNvSpPr txBox="1"/>
          <p:nvPr/>
        </p:nvSpPr>
        <p:spPr>
          <a:xfrm>
            <a:off x="1073986" y="2416831"/>
            <a:ext cx="6841289" cy="830997"/>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TARA</a:t>
            </a:r>
            <a:r>
              <a:rPr lang="tr-TR" sz="2400" dirty="0">
                <a:solidFill>
                  <a:prstClr val="black"/>
                </a:solidFill>
                <a:latin typeface="Times New Roman" panose="02020603050405020304" pitchFamily="18" charset="0"/>
                <a:cs typeface="Times New Roman" panose="02020603050405020304" pitchFamily="18" charset="0"/>
              </a:rPr>
              <a:t>, veri güvenlik analizlerinde CIA Üçlüsü ilkesini temel alır.</a:t>
            </a:r>
          </a:p>
        </p:txBody>
      </p:sp>
      <p:grpSp>
        <p:nvGrpSpPr>
          <p:cNvPr id="20" name="Grup 19">
            <a:extLst>
              <a:ext uri="{FF2B5EF4-FFF2-40B4-BE49-F238E27FC236}">
                <a16:creationId xmlns:a16="http://schemas.microsoft.com/office/drawing/2014/main" id="{C8316218-9CDF-AABA-1FA7-B27298275A3D}"/>
              </a:ext>
            </a:extLst>
          </p:cNvPr>
          <p:cNvGrpSpPr/>
          <p:nvPr/>
        </p:nvGrpSpPr>
        <p:grpSpPr>
          <a:xfrm>
            <a:off x="6339648" y="1750739"/>
            <a:ext cx="5614747" cy="5107490"/>
            <a:chOff x="2658352" y="0"/>
            <a:chExt cx="6875296" cy="7088832"/>
          </a:xfrm>
        </p:grpSpPr>
        <p:pic>
          <p:nvPicPr>
            <p:cNvPr id="5" name="Resim 4" descr="metin, iş kartı içeren bir resim&#10;&#10;Açıklama otomatik olarak oluşturuldu">
              <a:extLst>
                <a:ext uri="{FF2B5EF4-FFF2-40B4-BE49-F238E27FC236}">
                  <a16:creationId xmlns:a16="http://schemas.microsoft.com/office/drawing/2014/main" id="{CE41E6DB-3B91-F4C9-F507-6F2BE5261FB6}"/>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658352" y="0"/>
              <a:ext cx="6875296" cy="6858000"/>
            </a:xfrm>
            <a:prstGeom prst="rect">
              <a:avLst/>
            </a:prstGeom>
          </p:spPr>
        </p:pic>
        <p:sp>
          <p:nvSpPr>
            <p:cNvPr id="6" name="Metin kutusu 5">
              <a:extLst>
                <a:ext uri="{FF2B5EF4-FFF2-40B4-BE49-F238E27FC236}">
                  <a16:creationId xmlns:a16="http://schemas.microsoft.com/office/drawing/2014/main" id="{572BE490-2AC1-7417-8729-B8ABFAB8607B}"/>
                </a:ext>
              </a:extLst>
            </p:cNvPr>
            <p:cNvSpPr txBox="1"/>
            <p:nvPr/>
          </p:nvSpPr>
          <p:spPr>
            <a:xfrm>
              <a:off x="2658352" y="6858000"/>
              <a:ext cx="6875296" cy="230832"/>
            </a:xfrm>
            <a:prstGeom prst="rect">
              <a:avLst/>
            </a:prstGeom>
            <a:noFill/>
          </p:spPr>
          <p:txBody>
            <a:bodyPr wrap="square" rtlCol="0">
              <a:spAutoFit/>
            </a:bodyPr>
            <a:lstStyle/>
            <a:p>
              <a:r>
                <a:rPr lang="tr-TR" sz="900">
                  <a:hlinkClick r:id="rId4" tooltip="https://devopedia.org/information-security-principles"/>
                </a:rPr>
                <a:t>Bu Fotoğraf</a:t>
              </a:r>
              <a:r>
                <a:rPr lang="tr-TR" sz="900"/>
                <a:t>, Bilinmeyen Yazar, </a:t>
              </a:r>
              <a:r>
                <a:rPr lang="tr-TR" sz="900">
                  <a:hlinkClick r:id="rId5" tooltip="https://creativecommons.org/licenses/by-sa/3.0/"/>
                </a:rPr>
                <a:t>CC BY-SA</a:t>
              </a:r>
              <a:r>
                <a:rPr lang="tr-TR" sz="900"/>
                <a:t> altında lisanslanmıştır</a:t>
              </a:r>
            </a:p>
          </p:txBody>
        </p:sp>
      </p:grpSp>
      <p:graphicFrame>
        <p:nvGraphicFramePr>
          <p:cNvPr id="21" name="Tablo 21">
            <a:extLst>
              <a:ext uri="{FF2B5EF4-FFF2-40B4-BE49-F238E27FC236}">
                <a16:creationId xmlns:a16="http://schemas.microsoft.com/office/drawing/2014/main" id="{5B17D89E-FAB2-E54A-A004-0CA4960B6F10}"/>
              </a:ext>
            </a:extLst>
          </p:cNvPr>
          <p:cNvGraphicFramePr>
            <a:graphicFrameLocks noGrp="1"/>
          </p:cNvGraphicFramePr>
          <p:nvPr>
            <p:extLst>
              <p:ext uri="{D42A27DB-BD31-4B8C-83A1-F6EECF244321}">
                <p14:modId xmlns:p14="http://schemas.microsoft.com/office/powerpoint/2010/main" val="733941314"/>
              </p:ext>
            </p:extLst>
          </p:nvPr>
        </p:nvGraphicFramePr>
        <p:xfrm>
          <a:off x="1073985" y="3602134"/>
          <a:ext cx="7054872" cy="2030316"/>
        </p:xfrm>
        <a:graphic>
          <a:graphicData uri="http://schemas.openxmlformats.org/drawingml/2006/table">
            <a:tbl>
              <a:tblPr firstRow="1" bandRow="1">
                <a:tableStyleId>{2D5ABB26-0587-4C30-8999-92F81FD0307C}</a:tableStyleId>
              </a:tblPr>
              <a:tblGrid>
                <a:gridCol w="3527436">
                  <a:extLst>
                    <a:ext uri="{9D8B030D-6E8A-4147-A177-3AD203B41FA5}">
                      <a16:colId xmlns:a16="http://schemas.microsoft.com/office/drawing/2014/main" val="3316088919"/>
                    </a:ext>
                  </a:extLst>
                </a:gridCol>
                <a:gridCol w="3527436">
                  <a:extLst>
                    <a:ext uri="{9D8B030D-6E8A-4147-A177-3AD203B41FA5}">
                      <a16:colId xmlns:a16="http://schemas.microsoft.com/office/drawing/2014/main" val="350907421"/>
                    </a:ext>
                  </a:extLst>
                </a:gridCol>
              </a:tblGrid>
              <a:tr h="676772">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tr-TR" sz="2400"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CONFIDENTIALITY</a:t>
                      </a:r>
                      <a:endParaRPr lang="tr-TR" sz="2400" dirty="0">
                        <a:effectLst>
                          <a:outerShdw blurRad="38100" dist="38100" dir="2700000" algn="tl">
                            <a:srgbClr val="000000">
                              <a:alpha val="43137"/>
                            </a:srgbClr>
                          </a:outerShdw>
                        </a:effectLst>
                      </a:endParaRP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tr-TR" sz="2400" dirty="0">
                          <a:solidFill>
                            <a:prstClr val="black"/>
                          </a:solidFill>
                          <a:latin typeface="Times New Roman" panose="02020603050405020304" pitchFamily="18" charset="0"/>
                          <a:cs typeface="Times New Roman" panose="02020603050405020304" pitchFamily="18" charset="0"/>
                        </a:rPr>
                        <a:t>Gizlilik</a:t>
                      </a:r>
                    </a:p>
                  </a:txBody>
                  <a:tcPr anchor="ctr"/>
                </a:tc>
                <a:extLst>
                  <a:ext uri="{0D108BD9-81ED-4DB2-BD59-A6C34878D82A}">
                    <a16:rowId xmlns:a16="http://schemas.microsoft.com/office/drawing/2014/main" val="3134374072"/>
                  </a:ext>
                </a:extLst>
              </a:tr>
              <a:tr h="676772">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24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INTEGRITY</a:t>
                      </a:r>
                      <a:endParaRPr lang="tr-TR" sz="2400"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txBody>
                  <a:tcPr anchor="ctr"/>
                </a:tc>
                <a:tc>
                  <a:txBody>
                    <a:bodyPr/>
                    <a:lstStyle/>
                    <a:p>
                      <a:pPr algn="just"/>
                      <a:r>
                        <a:rPr lang="tr-TR" sz="2400" dirty="0">
                          <a:solidFill>
                            <a:prstClr val="black"/>
                          </a:solidFill>
                          <a:latin typeface="Times New Roman" panose="02020603050405020304" pitchFamily="18" charset="0"/>
                          <a:cs typeface="Times New Roman" panose="02020603050405020304" pitchFamily="18" charset="0"/>
                        </a:rPr>
                        <a:t>Bütünlük</a:t>
                      </a:r>
                      <a:endParaRPr lang="tr-TR" sz="2400" dirty="0"/>
                    </a:p>
                  </a:txBody>
                  <a:tcPr anchor="ctr"/>
                </a:tc>
                <a:extLst>
                  <a:ext uri="{0D108BD9-81ED-4DB2-BD59-A6C34878D82A}">
                    <a16:rowId xmlns:a16="http://schemas.microsoft.com/office/drawing/2014/main" val="2274135875"/>
                  </a:ext>
                </a:extLst>
              </a:tr>
              <a:tr h="676772">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24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AVAILABILITY</a:t>
                      </a:r>
                    </a:p>
                  </a:txBody>
                  <a:tcPr anchor="ctr"/>
                </a:tc>
                <a:tc>
                  <a:txBody>
                    <a:bodyPr/>
                    <a:lstStyle/>
                    <a:p>
                      <a:pPr algn="just"/>
                      <a:r>
                        <a:rPr kumimoji="0" lang="tr-TR"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Erişebilirlik</a:t>
                      </a:r>
                      <a:endParaRPr lang="tr-TR" sz="2400" dirty="0"/>
                    </a:p>
                  </a:txBody>
                  <a:tcPr anchor="ctr"/>
                </a:tc>
                <a:extLst>
                  <a:ext uri="{0D108BD9-81ED-4DB2-BD59-A6C34878D82A}">
                    <a16:rowId xmlns:a16="http://schemas.microsoft.com/office/drawing/2014/main" val="2184047606"/>
                  </a:ext>
                </a:extLst>
              </a:tr>
            </a:tbl>
          </a:graphicData>
        </a:graphic>
      </p:graphicFrame>
      <p:pic>
        <p:nvPicPr>
          <p:cNvPr id="4" name="Resim 3">
            <a:extLst>
              <a:ext uri="{FF2B5EF4-FFF2-40B4-BE49-F238E27FC236}">
                <a16:creationId xmlns:a16="http://schemas.microsoft.com/office/drawing/2014/main" id="{C5910F13-5C8A-AE4D-EF42-E682584D9018}"/>
              </a:ext>
            </a:extLst>
          </p:cNvPr>
          <p:cNvPicPr/>
          <p:nvPr/>
        </p:nvPicPr>
        <p:blipFill>
          <a:blip r:embed="rId6"/>
          <a:stretch>
            <a:fillRect/>
          </a:stretch>
        </p:blipFill>
        <p:spPr>
          <a:xfrm>
            <a:off x="-1" y="6293936"/>
            <a:ext cx="12192001" cy="571580"/>
          </a:xfrm>
          <a:prstGeom prst="rect">
            <a:avLst/>
          </a:prstGeom>
        </p:spPr>
      </p:pic>
    </p:spTree>
    <p:extLst>
      <p:ext uri="{BB962C8B-B14F-4D97-AF65-F5344CB8AC3E}">
        <p14:creationId xmlns:p14="http://schemas.microsoft.com/office/powerpoint/2010/main" val="2378378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7EC"/>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Metin kutusu 3">
            <a:extLst>
              <a:ext uri="{FF2B5EF4-FFF2-40B4-BE49-F238E27FC236}">
                <a16:creationId xmlns:a16="http://schemas.microsoft.com/office/drawing/2014/main" id="{24083723-B66F-E979-2FF7-4698893B6466}"/>
              </a:ext>
            </a:extLst>
          </p:cNvPr>
          <p:cNvSpPr txBox="1"/>
          <p:nvPr/>
        </p:nvSpPr>
        <p:spPr>
          <a:xfrm>
            <a:off x="1073987" y="349112"/>
            <a:ext cx="10092777" cy="877729"/>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lang="en-US" sz="3500" b="1" dirty="0">
                <a:solidFill>
                  <a:srgbClr val="FFFFFF"/>
                </a:solidFill>
                <a:effectLst>
                  <a:outerShdw blurRad="38100" dist="38100" dir="2700000" algn="tl">
                    <a:srgbClr val="000000">
                      <a:alpha val="43137"/>
                    </a:srgbClr>
                  </a:outerShdw>
                </a:effectLst>
                <a:latin typeface="Calibri Light" panose="020F0302020204030204"/>
              </a:rPr>
              <a:t>TAR</a:t>
            </a:r>
            <a:r>
              <a:rPr lang="tr-TR" sz="3500" b="1" dirty="0">
                <a:solidFill>
                  <a:srgbClr val="FFFFFF"/>
                </a:solidFill>
                <a:effectLst>
                  <a:outerShdw blurRad="38100" dist="38100" dir="2700000" algn="tl">
                    <a:srgbClr val="000000">
                      <a:alpha val="43137"/>
                    </a:srgbClr>
                  </a:outerShdw>
                </a:effectLst>
                <a:latin typeface="Calibri Light" panose="020F0302020204030204"/>
              </a:rPr>
              <a:t>A</a:t>
            </a:r>
            <a:r>
              <a:rPr lang="en-US" sz="3500" b="1" dirty="0">
                <a:solidFill>
                  <a:srgbClr val="FFFFFF"/>
                </a:solidFill>
                <a:effectLst>
                  <a:outerShdw blurRad="38100" dist="38100" dir="2700000" algn="tl">
                    <a:srgbClr val="000000">
                      <a:alpha val="43137"/>
                    </a:srgbClr>
                  </a:outerShdw>
                </a:effectLst>
                <a:latin typeface="Calibri Light" panose="020F0302020204030204"/>
              </a:rPr>
              <a:t> REGULATIONS CERTIFICATES AND PROCEDURES</a:t>
            </a:r>
            <a:endParaRPr kumimoji="0" lang="en-US" sz="35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Light" panose="020F0302020204030204"/>
              <a:ea typeface="+mn-ea"/>
              <a:cs typeface="+mn-cs"/>
            </a:endParaRPr>
          </a:p>
        </p:txBody>
      </p:sp>
      <p:pic>
        <p:nvPicPr>
          <p:cNvPr id="1028" name="Picture 4" descr="Personally identifiable information: PII, non-PII &amp; personal data">
            <a:extLst>
              <a:ext uri="{FF2B5EF4-FFF2-40B4-BE49-F238E27FC236}">
                <a16:creationId xmlns:a16="http://schemas.microsoft.com/office/drawing/2014/main" id="{C486AEDE-6E9A-24A4-F86C-1CDCE3B731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383" y="1791721"/>
            <a:ext cx="3561394" cy="2528917"/>
          </a:xfrm>
          <a:prstGeom prst="rect">
            <a:avLst/>
          </a:prstGeom>
          <a:noFill/>
          <a:extLst>
            <a:ext uri="{909E8E84-426E-40DD-AFC4-6F175D3DCCD1}">
              <a14:hiddenFill xmlns:a14="http://schemas.microsoft.com/office/drawing/2010/main">
                <a:solidFill>
                  <a:srgbClr val="FFFFFF"/>
                </a:solidFill>
              </a14:hiddenFill>
            </a:ext>
          </a:extLst>
        </p:spPr>
      </p:pic>
      <p:pic>
        <p:nvPicPr>
          <p:cNvPr id="7" name="Resim 6">
            <a:extLst>
              <a:ext uri="{FF2B5EF4-FFF2-40B4-BE49-F238E27FC236}">
                <a16:creationId xmlns:a16="http://schemas.microsoft.com/office/drawing/2014/main" id="{F91672B4-50DF-03B3-BAC3-C0FA00F8C344}"/>
              </a:ext>
            </a:extLst>
          </p:cNvPr>
          <p:cNvPicPr>
            <a:picLocks noChangeAspect="1"/>
          </p:cNvPicPr>
          <p:nvPr/>
        </p:nvPicPr>
        <p:blipFill>
          <a:blip r:embed="rId4"/>
          <a:stretch>
            <a:fillRect/>
          </a:stretch>
        </p:blipFill>
        <p:spPr>
          <a:xfrm>
            <a:off x="3794160" y="1809818"/>
            <a:ext cx="8080000" cy="4244993"/>
          </a:xfrm>
          <a:prstGeom prst="rect">
            <a:avLst/>
          </a:prstGeom>
        </p:spPr>
      </p:pic>
      <p:sp>
        <p:nvSpPr>
          <p:cNvPr id="2" name="Metin kutusu 1">
            <a:extLst>
              <a:ext uri="{FF2B5EF4-FFF2-40B4-BE49-F238E27FC236}">
                <a16:creationId xmlns:a16="http://schemas.microsoft.com/office/drawing/2014/main" id="{5B491E45-94FF-2048-C395-F9EFF40230C4}"/>
              </a:ext>
            </a:extLst>
          </p:cNvPr>
          <p:cNvSpPr txBox="1"/>
          <p:nvPr/>
        </p:nvSpPr>
        <p:spPr>
          <a:xfrm>
            <a:off x="317840" y="4520071"/>
            <a:ext cx="3158480"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400"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PERSONALLY</a:t>
            </a:r>
          </a:p>
          <a:p>
            <a:pPr marL="0" marR="0" lvl="0" indent="0" algn="ctr" defTabSz="914400" rtl="0" eaLnBrk="1" fontAlgn="auto" latinLnBrk="0" hangingPunct="1">
              <a:lnSpc>
                <a:spcPct val="100000"/>
              </a:lnSpc>
              <a:spcBef>
                <a:spcPts val="0"/>
              </a:spcBef>
              <a:spcAft>
                <a:spcPts val="0"/>
              </a:spcAft>
              <a:buClrTx/>
              <a:buSzTx/>
              <a:buFontTx/>
              <a:buNone/>
              <a:tabLst/>
              <a:defRPr/>
            </a:pPr>
            <a:r>
              <a:rPr lang="tr-TR" sz="2400"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IDENTIFIABLE</a:t>
            </a:r>
          </a:p>
          <a:p>
            <a:pPr marL="0" marR="0" lvl="0" indent="0" algn="ctr" defTabSz="914400" rtl="0" eaLnBrk="1" fontAlgn="auto" latinLnBrk="0" hangingPunct="1">
              <a:lnSpc>
                <a:spcPct val="100000"/>
              </a:lnSpc>
              <a:spcBef>
                <a:spcPts val="0"/>
              </a:spcBef>
              <a:spcAft>
                <a:spcPts val="0"/>
              </a:spcAft>
              <a:buClrTx/>
              <a:buSzTx/>
              <a:buFontTx/>
              <a:buNone/>
              <a:tabLst/>
              <a:defRPr/>
            </a:pPr>
            <a:r>
              <a:rPr lang="tr-TR" sz="2400"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INFORMATION</a:t>
            </a:r>
          </a:p>
          <a:p>
            <a:pPr marL="0" marR="0" lvl="0" indent="0" algn="ctr" defTabSz="914400" rtl="0" eaLnBrk="1" fontAlgn="auto" latinLnBrk="0" hangingPunct="1">
              <a:lnSpc>
                <a:spcPct val="100000"/>
              </a:lnSpc>
              <a:spcBef>
                <a:spcPts val="0"/>
              </a:spcBef>
              <a:spcAft>
                <a:spcPts val="0"/>
              </a:spcAft>
              <a:buClrTx/>
              <a:buSzTx/>
              <a:buFontTx/>
              <a:buNone/>
              <a:tabLst/>
              <a:defRPr/>
            </a:pPr>
            <a:r>
              <a:rPr lang="tr-TR" sz="2400"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(PII)</a:t>
            </a:r>
          </a:p>
        </p:txBody>
      </p:sp>
      <p:pic>
        <p:nvPicPr>
          <p:cNvPr id="5" name="Resim 4">
            <a:extLst>
              <a:ext uri="{FF2B5EF4-FFF2-40B4-BE49-F238E27FC236}">
                <a16:creationId xmlns:a16="http://schemas.microsoft.com/office/drawing/2014/main" id="{D062CCA3-44F0-8C3F-48C6-10F93252BA6B}"/>
              </a:ext>
            </a:extLst>
          </p:cNvPr>
          <p:cNvPicPr/>
          <p:nvPr/>
        </p:nvPicPr>
        <p:blipFill>
          <a:blip r:embed="rId5"/>
          <a:stretch>
            <a:fillRect/>
          </a:stretch>
        </p:blipFill>
        <p:spPr>
          <a:xfrm>
            <a:off x="-1" y="6293936"/>
            <a:ext cx="12192001" cy="571580"/>
          </a:xfrm>
          <a:prstGeom prst="rect">
            <a:avLst/>
          </a:prstGeom>
        </p:spPr>
      </p:pic>
    </p:spTree>
    <p:extLst>
      <p:ext uri="{BB962C8B-B14F-4D97-AF65-F5344CB8AC3E}">
        <p14:creationId xmlns:p14="http://schemas.microsoft.com/office/powerpoint/2010/main" val="3903170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Metin kutusu 1">
            <a:extLst>
              <a:ext uri="{FF2B5EF4-FFF2-40B4-BE49-F238E27FC236}">
                <a16:creationId xmlns:a16="http://schemas.microsoft.com/office/drawing/2014/main" id="{5B491E45-94FF-2048-C395-F9EFF40230C4}"/>
              </a:ext>
            </a:extLst>
          </p:cNvPr>
          <p:cNvSpPr txBox="1"/>
          <p:nvPr/>
        </p:nvSpPr>
        <p:spPr>
          <a:xfrm>
            <a:off x="988106" y="2287747"/>
            <a:ext cx="10215788" cy="3170099"/>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tr-TR" sz="2400"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CYBER SECURITY MANAGEMENT SYSTEM (CSMS):</a:t>
            </a:r>
          </a:p>
          <a:p>
            <a:pPr marL="0" marR="0" lvl="0" indent="0" algn="just" defTabSz="914400" rtl="0" eaLnBrk="1" fontAlgn="auto" latinLnBrk="0" hangingPunct="1">
              <a:lnSpc>
                <a:spcPct val="100000"/>
              </a:lnSpc>
              <a:spcBef>
                <a:spcPts val="0"/>
              </a:spcBef>
              <a:spcAft>
                <a:spcPts val="0"/>
              </a:spcAft>
              <a:buClrTx/>
              <a:buSzTx/>
              <a:buFontTx/>
              <a:buNone/>
              <a:tabLst/>
              <a:defRPr/>
            </a:pPr>
            <a:r>
              <a:rPr lang="tr-TR" sz="2800" dirty="0">
                <a:solidFill>
                  <a:prstClr val="black"/>
                </a:solidFill>
                <a:latin typeface="Times New Roman" panose="02020603050405020304" pitchFamily="18" charset="0"/>
                <a:cs typeface="Times New Roman" panose="02020603050405020304" pitchFamily="18" charset="0"/>
              </a:rPr>
              <a:t>Siber Güvenlik Yönetim Sistemi</a:t>
            </a:r>
            <a:r>
              <a:rPr lang="tr-TR" sz="2400" dirty="0">
                <a:solidFill>
                  <a:prstClr val="black"/>
                </a:solidFill>
                <a:latin typeface="Times New Roman" panose="02020603050405020304" pitchFamily="18" charset="0"/>
                <a:cs typeface="Times New Roman" panose="02020603050405020304" pitchFamily="18" charset="0"/>
              </a:rPr>
              <a:t>, araçlara yönelik siber riskleri tanımlama ve koruma üzere işletme süreçleri, sorumlulukları ve yönetişimi denetleyen sistematik ve risk tabanlı denetim yaklaşımdır.</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tr-TR" sz="2400" dirty="0">
              <a:solidFill>
                <a:prstClr val="black"/>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tr-TR" sz="2400"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SOFTWARE DEVELOPMENT LIFE CYCLE (SDLC):</a:t>
            </a:r>
          </a:p>
          <a:p>
            <a:pPr marL="0" marR="0" lvl="0" indent="0" algn="just" defTabSz="914400" rtl="0" eaLnBrk="1" fontAlgn="auto" latinLnBrk="0" hangingPunct="1">
              <a:lnSpc>
                <a:spcPct val="100000"/>
              </a:lnSpc>
              <a:spcBef>
                <a:spcPts val="0"/>
              </a:spcBef>
              <a:spcAft>
                <a:spcPts val="0"/>
              </a:spcAft>
              <a:buClrTx/>
              <a:buSzTx/>
              <a:buFontTx/>
              <a:buNone/>
              <a:tabLst/>
              <a:defRPr/>
            </a:pPr>
            <a:r>
              <a:rPr lang="tr-TR" sz="2800" dirty="0">
                <a:solidFill>
                  <a:prstClr val="black"/>
                </a:solidFill>
                <a:latin typeface="Times New Roman" panose="02020603050405020304" pitchFamily="18" charset="0"/>
                <a:cs typeface="Times New Roman" panose="02020603050405020304" pitchFamily="18" charset="0"/>
              </a:rPr>
              <a:t>Yazılım Geliştirme Yaşam Döngüsü, </a:t>
            </a:r>
            <a:r>
              <a:rPr lang="tr-TR" sz="2400" dirty="0">
                <a:solidFill>
                  <a:prstClr val="black"/>
                </a:solidFill>
                <a:latin typeface="Times New Roman" panose="02020603050405020304" pitchFamily="18" charset="0"/>
                <a:cs typeface="Times New Roman" panose="02020603050405020304" pitchFamily="18" charset="0"/>
              </a:rPr>
              <a:t>hem üretim hem de müşteri tarafında kullanım sürecinde devam eden yazılım geliştirme süreçlerinin tümünü tanımlar.</a:t>
            </a:r>
          </a:p>
        </p:txBody>
      </p:sp>
      <p:sp>
        <p:nvSpPr>
          <p:cNvPr id="4" name="Metin kutusu 3">
            <a:extLst>
              <a:ext uri="{FF2B5EF4-FFF2-40B4-BE49-F238E27FC236}">
                <a16:creationId xmlns:a16="http://schemas.microsoft.com/office/drawing/2014/main" id="{24083723-B66F-E979-2FF7-4698893B6466}"/>
              </a:ext>
            </a:extLst>
          </p:cNvPr>
          <p:cNvSpPr txBox="1"/>
          <p:nvPr/>
        </p:nvSpPr>
        <p:spPr>
          <a:xfrm>
            <a:off x="1073987" y="349112"/>
            <a:ext cx="10092777" cy="877729"/>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lang="en-US" sz="3500" b="1" dirty="0">
                <a:solidFill>
                  <a:srgbClr val="FFFFFF"/>
                </a:solidFill>
                <a:effectLst>
                  <a:outerShdw blurRad="38100" dist="38100" dir="2700000" algn="tl">
                    <a:srgbClr val="000000">
                      <a:alpha val="43137"/>
                    </a:srgbClr>
                  </a:outerShdw>
                </a:effectLst>
                <a:latin typeface="Calibri Light" panose="020F0302020204030204"/>
              </a:rPr>
              <a:t>TAR</a:t>
            </a:r>
            <a:r>
              <a:rPr lang="tr-TR" sz="3500" b="1" dirty="0">
                <a:solidFill>
                  <a:srgbClr val="FFFFFF"/>
                </a:solidFill>
                <a:effectLst>
                  <a:outerShdw blurRad="38100" dist="38100" dir="2700000" algn="tl">
                    <a:srgbClr val="000000">
                      <a:alpha val="43137"/>
                    </a:srgbClr>
                  </a:outerShdw>
                </a:effectLst>
                <a:latin typeface="Calibri Light" panose="020F0302020204030204"/>
              </a:rPr>
              <a:t>A</a:t>
            </a:r>
            <a:r>
              <a:rPr lang="en-US" sz="3500" b="1" dirty="0">
                <a:solidFill>
                  <a:srgbClr val="FFFFFF"/>
                </a:solidFill>
                <a:effectLst>
                  <a:outerShdw blurRad="38100" dist="38100" dir="2700000" algn="tl">
                    <a:srgbClr val="000000">
                      <a:alpha val="43137"/>
                    </a:srgbClr>
                  </a:outerShdw>
                </a:effectLst>
                <a:latin typeface="Calibri Light" panose="020F0302020204030204"/>
              </a:rPr>
              <a:t> REGULATIONS CERTIFICATES AND PROCEDURES</a:t>
            </a:r>
            <a:endParaRPr kumimoji="0" lang="en-US" sz="35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Light" panose="020F0302020204030204"/>
              <a:ea typeface="+mn-ea"/>
              <a:cs typeface="+mn-cs"/>
            </a:endParaRPr>
          </a:p>
        </p:txBody>
      </p:sp>
      <p:pic>
        <p:nvPicPr>
          <p:cNvPr id="5" name="Resim 4">
            <a:extLst>
              <a:ext uri="{FF2B5EF4-FFF2-40B4-BE49-F238E27FC236}">
                <a16:creationId xmlns:a16="http://schemas.microsoft.com/office/drawing/2014/main" id="{6B8A0EDD-7FF3-CB2A-4012-211DFFBA3A93}"/>
              </a:ext>
            </a:extLst>
          </p:cNvPr>
          <p:cNvPicPr/>
          <p:nvPr/>
        </p:nvPicPr>
        <p:blipFill>
          <a:blip r:embed="rId3"/>
          <a:stretch>
            <a:fillRect/>
          </a:stretch>
        </p:blipFill>
        <p:spPr>
          <a:xfrm>
            <a:off x="-1" y="6293936"/>
            <a:ext cx="12192001" cy="571580"/>
          </a:xfrm>
          <a:prstGeom prst="rect">
            <a:avLst/>
          </a:prstGeom>
        </p:spPr>
      </p:pic>
    </p:spTree>
    <p:extLst>
      <p:ext uri="{BB962C8B-B14F-4D97-AF65-F5344CB8AC3E}">
        <p14:creationId xmlns:p14="http://schemas.microsoft.com/office/powerpoint/2010/main" val="3310539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Metin kutusu 3">
            <a:extLst>
              <a:ext uri="{FF2B5EF4-FFF2-40B4-BE49-F238E27FC236}">
                <a16:creationId xmlns:a16="http://schemas.microsoft.com/office/drawing/2014/main" id="{CAE870A5-4721-3D74-C014-07FCA5D60878}"/>
              </a:ext>
            </a:extLst>
          </p:cNvPr>
          <p:cNvSpPr txBox="1"/>
          <p:nvPr/>
        </p:nvSpPr>
        <p:spPr>
          <a:xfrm>
            <a:off x="1073987" y="349112"/>
            <a:ext cx="10092777" cy="877729"/>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lang="en-US" sz="3500" b="1" dirty="0">
                <a:solidFill>
                  <a:srgbClr val="FFFFFF"/>
                </a:solidFill>
                <a:effectLst>
                  <a:outerShdw blurRad="38100" dist="38100" dir="2700000" algn="tl">
                    <a:srgbClr val="000000">
                      <a:alpha val="43137"/>
                    </a:srgbClr>
                  </a:outerShdw>
                </a:effectLst>
                <a:latin typeface="Calibri Light" panose="020F0302020204030204"/>
              </a:rPr>
              <a:t>TAR</a:t>
            </a:r>
            <a:r>
              <a:rPr lang="tr-TR" sz="3500" b="1" dirty="0">
                <a:solidFill>
                  <a:srgbClr val="FFFFFF"/>
                </a:solidFill>
                <a:effectLst>
                  <a:outerShdw blurRad="38100" dist="38100" dir="2700000" algn="tl">
                    <a:srgbClr val="000000">
                      <a:alpha val="43137"/>
                    </a:srgbClr>
                  </a:outerShdw>
                </a:effectLst>
                <a:latin typeface="Calibri Light" panose="020F0302020204030204"/>
              </a:rPr>
              <a:t>A</a:t>
            </a:r>
            <a:r>
              <a:rPr lang="en-US" sz="3500" b="1" dirty="0">
                <a:solidFill>
                  <a:srgbClr val="FFFFFF"/>
                </a:solidFill>
                <a:effectLst>
                  <a:outerShdw blurRad="38100" dist="38100" dir="2700000" algn="tl">
                    <a:srgbClr val="000000">
                      <a:alpha val="43137"/>
                    </a:srgbClr>
                  </a:outerShdw>
                </a:effectLst>
                <a:latin typeface="Calibri Light" panose="020F0302020204030204"/>
              </a:rPr>
              <a:t> REGULATIONS CERTIFICATES AND PROCEDURES</a:t>
            </a:r>
            <a:endParaRPr kumimoji="0" lang="en-US" sz="35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Light" panose="020F0302020204030204"/>
              <a:ea typeface="+mn-ea"/>
              <a:cs typeface="+mn-cs"/>
            </a:endParaRPr>
          </a:p>
        </p:txBody>
      </p:sp>
      <p:pic>
        <p:nvPicPr>
          <p:cNvPr id="14" name="Resim 13">
            <a:extLst>
              <a:ext uri="{FF2B5EF4-FFF2-40B4-BE49-F238E27FC236}">
                <a16:creationId xmlns:a16="http://schemas.microsoft.com/office/drawing/2014/main" id="{B12C96B7-EB83-D6AC-5B25-3643F7580181}"/>
              </a:ext>
            </a:extLst>
          </p:cNvPr>
          <p:cNvPicPr>
            <a:picLocks noChangeAspect="1"/>
          </p:cNvPicPr>
          <p:nvPr/>
        </p:nvPicPr>
        <p:blipFill>
          <a:blip r:embed="rId3"/>
          <a:stretch>
            <a:fillRect/>
          </a:stretch>
        </p:blipFill>
        <p:spPr>
          <a:xfrm>
            <a:off x="5545886" y="1717229"/>
            <a:ext cx="6266357" cy="4430169"/>
          </a:xfrm>
          <a:prstGeom prst="rect">
            <a:avLst/>
          </a:prstGeom>
        </p:spPr>
      </p:pic>
      <p:sp>
        <p:nvSpPr>
          <p:cNvPr id="2" name="Metin kutusu 1">
            <a:extLst>
              <a:ext uri="{FF2B5EF4-FFF2-40B4-BE49-F238E27FC236}">
                <a16:creationId xmlns:a16="http://schemas.microsoft.com/office/drawing/2014/main" id="{5B491E45-94FF-2048-C395-F9EFF40230C4}"/>
              </a:ext>
            </a:extLst>
          </p:cNvPr>
          <p:cNvSpPr txBox="1"/>
          <p:nvPr/>
        </p:nvSpPr>
        <p:spPr>
          <a:xfrm>
            <a:off x="1073987" y="3429000"/>
            <a:ext cx="603523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3200"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DE-MILITARIZED ZONE (DMZ)</a:t>
            </a:r>
          </a:p>
        </p:txBody>
      </p:sp>
      <p:pic>
        <p:nvPicPr>
          <p:cNvPr id="5" name="Resim 4">
            <a:extLst>
              <a:ext uri="{FF2B5EF4-FFF2-40B4-BE49-F238E27FC236}">
                <a16:creationId xmlns:a16="http://schemas.microsoft.com/office/drawing/2014/main" id="{893A1203-2F8C-5531-CB4B-B75DBE7BA52A}"/>
              </a:ext>
            </a:extLst>
          </p:cNvPr>
          <p:cNvPicPr/>
          <p:nvPr/>
        </p:nvPicPr>
        <p:blipFill>
          <a:blip r:embed="rId4"/>
          <a:stretch>
            <a:fillRect/>
          </a:stretch>
        </p:blipFill>
        <p:spPr>
          <a:xfrm>
            <a:off x="-1" y="6293936"/>
            <a:ext cx="12192001" cy="571580"/>
          </a:xfrm>
          <a:prstGeom prst="rect">
            <a:avLst/>
          </a:prstGeom>
        </p:spPr>
      </p:pic>
    </p:spTree>
    <p:extLst>
      <p:ext uri="{BB962C8B-B14F-4D97-AF65-F5344CB8AC3E}">
        <p14:creationId xmlns:p14="http://schemas.microsoft.com/office/powerpoint/2010/main" val="3176719344"/>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1362</TotalTime>
  <Words>2628</Words>
  <Application>Microsoft Office PowerPoint</Application>
  <PresentationFormat>Geniş ekran</PresentationFormat>
  <Paragraphs>503</Paragraphs>
  <Slides>24</Slides>
  <Notes>24</Notes>
  <HiddenSlides>0</HiddenSlides>
  <MMClips>0</MMClips>
  <ScaleCrop>false</ScaleCrop>
  <HeadingPairs>
    <vt:vector size="6" baseType="variant">
      <vt:variant>
        <vt:lpstr>Kullanılan Yazı Tipleri</vt:lpstr>
      </vt:variant>
      <vt:variant>
        <vt:i4>8</vt:i4>
      </vt:variant>
      <vt:variant>
        <vt:lpstr>Tema</vt:lpstr>
      </vt:variant>
      <vt:variant>
        <vt:i4>1</vt:i4>
      </vt:variant>
      <vt:variant>
        <vt:lpstr>Slayt Başlıkları</vt:lpstr>
      </vt:variant>
      <vt:variant>
        <vt:i4>24</vt:i4>
      </vt:variant>
    </vt:vector>
  </HeadingPairs>
  <TitlesOfParts>
    <vt:vector size="33" baseType="lpstr">
      <vt:lpstr>Arial</vt:lpstr>
      <vt:lpstr>Baskerville Old Face</vt:lpstr>
      <vt:lpstr>Calibri</vt:lpstr>
      <vt:lpstr>Calibri Light</vt:lpstr>
      <vt:lpstr>Helvetica Neue Medium</vt:lpstr>
      <vt:lpstr>Tahoma</vt:lpstr>
      <vt:lpstr>Times New Roman</vt:lpstr>
      <vt:lpstr>Wingdings</vt:lpstr>
      <vt:lpstr>Office Teması</vt:lpstr>
      <vt:lpstr>THREAT ASSESSMENT RISK ANALYSIS</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Yuşa Çağatay GÜNAYDIN</dc:creator>
  <cp:lastModifiedBy>Yuşa Çağatay Günaydın</cp:lastModifiedBy>
  <cp:revision>707</cp:revision>
  <dcterms:created xsi:type="dcterms:W3CDTF">2023-03-09T05:51:29Z</dcterms:created>
  <dcterms:modified xsi:type="dcterms:W3CDTF">2023-03-16T16:31:34Z</dcterms:modified>
  <cp:contentStatus/>
</cp:coreProperties>
</file>