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148" r:id="rId2"/>
  </p:sldMasterIdLst>
  <p:notesMasterIdLst>
    <p:notesMasterId r:id="rId36"/>
  </p:notesMasterIdLst>
  <p:handoutMasterIdLst>
    <p:handoutMasterId r:id="rId37"/>
  </p:handoutMasterIdLst>
  <p:sldIdLst>
    <p:sldId id="327" r:id="rId3"/>
    <p:sldId id="378" r:id="rId4"/>
    <p:sldId id="368" r:id="rId5"/>
    <p:sldId id="358" r:id="rId6"/>
    <p:sldId id="380" r:id="rId7"/>
    <p:sldId id="379" r:id="rId8"/>
    <p:sldId id="359" r:id="rId9"/>
    <p:sldId id="360" r:id="rId10"/>
    <p:sldId id="362" r:id="rId11"/>
    <p:sldId id="361" r:id="rId12"/>
    <p:sldId id="363" r:id="rId13"/>
    <p:sldId id="364" r:id="rId14"/>
    <p:sldId id="369" r:id="rId15"/>
    <p:sldId id="365" r:id="rId16"/>
    <p:sldId id="370" r:id="rId17"/>
    <p:sldId id="371" r:id="rId18"/>
    <p:sldId id="366" r:id="rId19"/>
    <p:sldId id="367" r:id="rId20"/>
    <p:sldId id="305" r:id="rId21"/>
    <p:sldId id="335" r:id="rId22"/>
    <p:sldId id="349" r:id="rId23"/>
    <p:sldId id="350" r:id="rId24"/>
    <p:sldId id="351" r:id="rId25"/>
    <p:sldId id="352" r:id="rId26"/>
    <p:sldId id="353" r:id="rId27"/>
    <p:sldId id="372" r:id="rId28"/>
    <p:sldId id="373" r:id="rId29"/>
    <p:sldId id="374" r:id="rId30"/>
    <p:sldId id="375" r:id="rId31"/>
    <p:sldId id="376" r:id="rId32"/>
    <p:sldId id="355" r:id="rId33"/>
    <p:sldId id="377" r:id="rId34"/>
    <p:sldId id="28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99"/>
    <a:srgbClr val="FFFF00"/>
    <a:srgbClr val="CCFF33"/>
    <a:srgbClr val="996633"/>
    <a:srgbClr val="FFFFCC"/>
    <a:srgbClr val="333399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36" autoAdjust="0"/>
    <p:restoredTop sz="81670" autoAdjust="0"/>
  </p:normalViewPr>
  <p:slideViewPr>
    <p:cSldViewPr>
      <p:cViewPr varScale="1">
        <p:scale>
          <a:sx n="82" d="100"/>
          <a:sy n="82" d="100"/>
        </p:scale>
        <p:origin x="-1450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952CF2-924E-4DE0-9EC2-4D6F6F3674A0}" type="datetimeFigureOut">
              <a:rPr lang="zh-CN" altLang="en-US"/>
              <a:pPr>
                <a:defRPr/>
              </a:pPr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EE65F38-2F17-4648-A871-718EFBE33AC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13FD681-8848-4B03-8162-BF65187817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7294A-823E-4713-BF9E-5181646FE8E8}" type="slidenum">
              <a:rPr lang="en-US" altLang="zh-CN">
                <a:cs typeface="Arial" charset="0"/>
              </a:rPr>
              <a:pPr/>
              <a:t>1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BD2F5-22DD-4A3A-A7CC-D340D8566F10}" type="slidenum">
              <a:rPr lang="en-US" altLang="zh-CN">
                <a:cs typeface="Arial" charset="0"/>
              </a:rPr>
              <a:pPr/>
              <a:t>11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HttpServerUtility: MachineName, ScriptTimeout</a:t>
            </a:r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7BB3E-4AE0-4F2B-99B1-5EB6920F4887}" type="slidenum">
              <a:rPr lang="en-US" altLang="zh-CN">
                <a:cs typeface="Arial" charset="0"/>
              </a:rPr>
              <a:pPr/>
              <a:t>12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HttpApplicationSatet: IEnumerable, ICollection</a:t>
            </a: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缓存：键</a:t>
            </a:r>
            <a:r>
              <a:rPr lang="en-US" altLang="zh-CN" smtClean="0">
                <a:latin typeface="Arial" charset="0"/>
                <a:cs typeface="Arial" charset="0"/>
              </a:rPr>
              <a:t>/</a:t>
            </a:r>
            <a:r>
              <a:rPr lang="zh-CN" altLang="en-US" smtClean="0">
                <a:latin typeface="Arial" charset="0"/>
                <a:cs typeface="Arial" charset="0"/>
              </a:rPr>
              <a:t>值对</a:t>
            </a:r>
            <a:endParaRPr lang="en-US" altLang="zh-CN" smtClean="0">
              <a:latin typeface="Arial" charset="0"/>
              <a:cs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装箱和拆箱转换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D5AF1-B8DB-4C7C-9E30-1B099CE51F8C}" type="slidenum">
              <a:rPr lang="en-US" altLang="zh-CN">
                <a:cs typeface="Arial" charset="0"/>
              </a:rPr>
              <a:pPr/>
              <a:t>13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Session: </a:t>
            </a:r>
            <a:r>
              <a:rPr lang="zh-CN" altLang="en-US" smtClean="0">
                <a:latin typeface="Arial" charset="0"/>
                <a:cs typeface="Arial" charset="0"/>
              </a:rPr>
              <a:t>当前会话内有效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D1038-5E8F-464F-B4D1-A1AA1D6D74C8}" type="slidenum">
              <a:rPr lang="en-US" altLang="zh-CN">
                <a:cs typeface="Arial" charset="0"/>
              </a:rPr>
              <a:pPr/>
              <a:t>14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ViewState: </a:t>
            </a:r>
            <a:r>
              <a:rPr lang="zh-CN" altLang="en-US" smtClean="0">
                <a:latin typeface="Arial" charset="0"/>
                <a:cs typeface="Arial" charset="0"/>
              </a:rPr>
              <a:t>当前视图内有效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7DD4C-C7A1-4716-BF91-FB04FD38A1CF}" type="slidenum">
              <a:rPr lang="en-US" altLang="zh-CN">
                <a:cs typeface="Arial" charset="0"/>
              </a:rPr>
              <a:pPr/>
              <a:t>15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5BA36-5ED5-468D-BD5D-C445476370E7}" type="slidenum">
              <a:rPr lang="en-US" altLang="zh-CN">
                <a:cs typeface="Arial" charset="0"/>
              </a:rPr>
              <a:pPr/>
              <a:t>16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1D854-E47C-4FB2-A646-371E276648FB}" type="slidenum">
              <a:rPr lang="en-US" altLang="zh-CN">
                <a:cs typeface="Arial" charset="0"/>
              </a:rPr>
              <a:pPr/>
              <a:t>18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0904C-E57E-4837-BEEE-0FEF1591BD74}" type="slidenum">
              <a:rPr lang="en-US" altLang="zh-CN">
                <a:cs typeface="Arial" charset="0"/>
              </a:rPr>
              <a:pPr/>
              <a:t>20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2641B-03D5-4CE5-9317-8BD507A39CCA}" type="slidenum">
              <a:rPr lang="en-US" altLang="zh-CN">
                <a:cs typeface="Arial" charset="0"/>
              </a:rPr>
              <a:pPr/>
              <a:t>21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74ABC-F897-4D6E-8877-0C768F01213C}" type="slidenum">
              <a:rPr lang="en-US" altLang="zh-CN">
                <a:cs typeface="Arial" charset="0"/>
              </a:rPr>
              <a:pPr/>
              <a:t>22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719E5-D251-4A69-BA1A-5C8581C179D1}" type="slidenum">
              <a:rPr lang="zh-CN" altLang="en-US">
                <a:cs typeface="Arial" charset="0"/>
              </a:rPr>
              <a:pPr/>
              <a:t>3</a:t>
            </a:fld>
            <a:endParaRPr lang="en-US" altLang="zh-CN">
              <a:cs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4341813"/>
            <a:ext cx="5057775" cy="4132262"/>
          </a:xfrm>
          <a:noFill/>
          <a:ln/>
        </p:spPr>
        <p:txBody>
          <a:bodyPr lIns="92075" tIns="46038" rIns="92075" bIns="46038"/>
          <a:lstStyle/>
          <a:p>
            <a:pPr defTabSz="923925">
              <a:lnSpc>
                <a:spcPct val="90000"/>
              </a:lnSpc>
              <a:spcBef>
                <a:spcPct val="40000"/>
              </a:spcBef>
            </a:pPr>
            <a:endParaRPr lang="zh-CN" altLang="en-US" sz="2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F228C-76B0-4520-ACBA-90714BF8D46D}" type="slidenum">
              <a:rPr lang="en-US" altLang="zh-CN">
                <a:cs typeface="Arial" charset="0"/>
              </a:rPr>
              <a:pPr/>
              <a:t>24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  <a:cs typeface="Arial" charset="0"/>
              </a:rPr>
              <a:t>设计时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D9D44-BDC1-438C-92A8-4E2F6C4AA52B}" type="slidenum">
              <a:rPr lang="en-US" altLang="zh-CN">
                <a:cs typeface="Arial" charset="0"/>
              </a:rPr>
              <a:pPr/>
              <a:t>26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  <a:cs typeface="Arial" charset="0"/>
              </a:rPr>
              <a:t>设计时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E57A3-C9D7-47E4-89F8-002220D183B5}" type="slidenum">
              <a:rPr lang="en-US" altLang="zh-CN">
                <a:cs typeface="Arial" charset="0"/>
              </a:rPr>
              <a:pPr/>
              <a:t>27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  <a:cs typeface="Arial" charset="0"/>
              </a:rPr>
              <a:t>设计时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74DAE-7C40-402B-AEA0-4AD552016C0C}" type="slidenum">
              <a:rPr lang="en-US" altLang="zh-CN">
                <a:cs typeface="Arial" charset="0"/>
              </a:rPr>
              <a:pPr/>
              <a:t>28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EC65E-73C6-41BA-9A9A-C3B5FF088A22}" type="slidenum">
              <a:rPr lang="en-US" altLang="zh-CN">
                <a:cs typeface="Arial" charset="0"/>
              </a:rPr>
              <a:pPr/>
              <a:t>29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28158-357E-4124-BC52-025E98A05ABE}" type="slidenum">
              <a:rPr lang="en-US" altLang="zh-CN">
                <a:cs typeface="Arial" charset="0"/>
              </a:rPr>
              <a:pPr/>
              <a:t>30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52F51-4656-40BE-B76E-28C403CE7035}" type="slidenum">
              <a:rPr lang="en-US" altLang="zh-CN">
                <a:cs typeface="Arial" charset="0"/>
              </a:rPr>
              <a:pPr/>
              <a:t>31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latin typeface="Arial" charset="0"/>
                <a:cs typeface="Arial" charset="0"/>
              </a:rPr>
              <a:t>ControlToValidate: </a:t>
            </a:r>
            <a:r>
              <a:rPr lang="zh-CN" altLang="en-US" smtClean="0">
                <a:latin typeface="Arial" charset="0"/>
                <a:cs typeface="Arial" charset="0"/>
              </a:rPr>
              <a:t>要验证的控件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A8CB4-3EA0-4018-87DC-07BCF6FC0490}" type="slidenum">
              <a:rPr lang="en-US" altLang="zh-CN">
                <a:cs typeface="Arial" charset="0"/>
              </a:rPr>
              <a:pPr/>
              <a:t>32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767967-B7C4-4358-B59F-3C0BD6D9BA45}" type="slidenum">
              <a:rPr lang="en-US" altLang="zh-CN">
                <a:cs typeface="Arial" charset="0"/>
              </a:rPr>
              <a:pPr/>
              <a:t>4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8B844-CED7-4D5E-928A-2F9FC7FDDE4D}" type="slidenum">
              <a:rPr lang="en-US" altLang="zh-CN">
                <a:cs typeface="Arial" charset="0"/>
              </a:rPr>
              <a:pPr/>
              <a:t>5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cs typeface="Arial" charset="0"/>
              </a:rPr>
              <a:t>每一个自定义</a:t>
            </a:r>
            <a:r>
              <a:rPr lang="en-US" altLang="zh-CN" smtClean="0">
                <a:latin typeface="Arial" charset="0"/>
                <a:cs typeface="Arial" charset="0"/>
              </a:rPr>
              <a:t>Web</a:t>
            </a:r>
            <a:r>
              <a:rPr lang="zh-CN" altLang="en-US" smtClean="0">
                <a:latin typeface="Arial" charset="0"/>
                <a:cs typeface="Arial" charset="0"/>
              </a:rPr>
              <a:t>窗体都是</a:t>
            </a:r>
            <a:r>
              <a:rPr lang="en-US" altLang="zh-CN" smtClean="0">
                <a:latin typeface="Arial" charset="0"/>
                <a:cs typeface="Arial" charset="0"/>
              </a:rPr>
              <a:t>System.Web.UI.Page</a:t>
            </a:r>
            <a:r>
              <a:rPr lang="zh-CN" altLang="en-US" smtClean="0">
                <a:latin typeface="Arial" charset="0"/>
                <a:cs typeface="Arial" charset="0"/>
              </a:rPr>
              <a:t>的一个派生类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F1E37-A473-428A-91C6-37BEB0926FDB}" type="slidenum">
              <a:rPr lang="en-US" altLang="zh-CN">
                <a:cs typeface="Arial" charset="0"/>
              </a:rPr>
              <a:pPr/>
              <a:t>6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AutoEventWireUp: </a:t>
            </a:r>
            <a:r>
              <a:rPr lang="zh-CN" altLang="en-US" smtClean="0">
                <a:latin typeface="Arial" charset="0"/>
                <a:cs typeface="Arial" charset="0"/>
              </a:rPr>
              <a:t>自动事件关联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FB01E-1ACE-4115-8006-6E24DC861D51}" type="slidenum">
              <a:rPr lang="en-US" altLang="zh-CN">
                <a:cs typeface="Arial" charset="0"/>
              </a:rPr>
              <a:pPr/>
              <a:t>7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HttpResponse: Flush, Clear, End</a:t>
            </a:r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2D5A3-DF4B-4CF6-87B6-C81645A01015}" type="slidenum">
              <a:rPr lang="en-US" altLang="zh-CN">
                <a:cs typeface="Arial" charset="0"/>
              </a:rPr>
              <a:pPr/>
              <a:t>8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D5567-26F4-42CB-B0D0-D6D32558E45E}" type="slidenum">
              <a:rPr lang="en-US" altLang="zh-CN">
                <a:cs typeface="Arial" charset="0"/>
              </a:rPr>
              <a:pPr/>
              <a:t>9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cs typeface="Arial" charset="0"/>
              </a:rPr>
              <a:t>HttpRequest: Browser, Cookies, Url, Path, PhysicalPath</a:t>
            </a:r>
            <a:endParaRPr lang="zh-CN" altLang="en-US" smtClean="0">
              <a:latin typeface="Arial" charset="0"/>
              <a:cs typeface="Arial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83AF2-AF00-479A-8E64-DB80712F1D51}" type="slidenum">
              <a:rPr lang="en-US" altLang="zh-CN">
                <a:cs typeface="Arial" charset="0"/>
              </a:rPr>
              <a:pPr/>
              <a:t>10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B8AF466C-8302-4C5E-A298-DB43E4BDE82E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538C9653-5D87-4BAC-A1C7-F8C1B9BBEDB9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8B50B58-8049-4BE2-82DD-600F01A37EBE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674EDB4D-BECB-4B41-8899-277B346481B2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9B80D9FB-6413-43B1-9F1B-766112D83C1A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376778A7-D521-4693-A7FF-018CBC9B7D69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A491-A971-42AA-AB7E-CD72EFE6DD5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5B307D8C-AEE6-46CA-89C8-90A04FA0CDBA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Text Box 224"/>
          <p:cNvSpPr txBox="1">
            <a:spLocks noChangeArrowheads="1"/>
          </p:cNvSpPr>
          <p:nvPr userDrawn="1"/>
        </p:nvSpPr>
        <p:spPr bwMode="auto">
          <a:xfrm>
            <a:off x="41275" y="6445250"/>
            <a:ext cx="2505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郑宇军  人民邮电出版社</a:t>
            </a:r>
            <a:endParaRPr lang="en-US" altLang="zh-CN" sz="16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3EAE-6D1C-4A7E-B8C6-DD122BC2ACC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B5204887-C314-4835-AAA0-61CCB02497CD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Text Box 224"/>
          <p:cNvSpPr txBox="1">
            <a:spLocks noChangeArrowheads="1"/>
          </p:cNvSpPr>
          <p:nvPr userDrawn="1"/>
        </p:nvSpPr>
        <p:spPr bwMode="auto">
          <a:xfrm>
            <a:off x="41275" y="6445250"/>
            <a:ext cx="2505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郑宇军  人民邮电出版社</a:t>
            </a:r>
            <a:endParaRPr lang="en-US" altLang="zh-CN" sz="16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EAB-150E-435C-9BFB-9072CAE880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B3E-7048-48D1-A454-59AFBE4DBF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9FEE-4CE0-4C64-B229-331B952481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E002-E70B-4ABE-905B-08381CBC92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061-F64A-4A17-8EAA-E9A5DD4233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5C9D-8A84-47D3-9B66-679CE86B2E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DCD6611-E50E-4EFA-8358-3D3A8C14421E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7966389-546B-478B-802C-152EE21B1E96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70E1-ACE7-4841-90A7-53B674086F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9C6C-6C09-44BB-AFA3-05FD7546A7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4BA9-CA76-4C40-B3A2-3975FA7452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7AFC02A8-B029-4DB3-B39F-99219880BA2D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F1379149-6E87-4B49-B863-1CBFE2B9C2D0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6/21/04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F6AC8F57-4927-4CCE-8B26-363653DE413F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B12D9FD7-9038-4D4B-831C-F893C1E761D8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B77DEC25-A7F9-4C58-836C-2E4438C596ED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DEAB068F-38A4-4DE2-81C3-161F9E4D36E1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6C9A2D52-FC1C-4AA3-914A-363BA2BF7E64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6754F58-1E75-4172-9ED0-3AC9A6D8C489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A7765C15-7884-4130-A134-CF6430D38BB7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7D19FBD9-F2B6-4A91-BCFE-7F89F949C647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5F62F64E-EFAA-4F70-B217-AB1098A9C1BF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9B7FEDE7-2096-4C00-8649-B71C69C6FAB7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A8A09A7F-64AF-46E0-8B29-FD4E78E700C3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6E81E078-08B1-4D83-8264-16C7BADF6068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  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28F441E2-FBA2-4BEC-98EB-6FC7A1C6215F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FE111341-F60B-4D5C-BBDB-BF7CD622C124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0970-88FA-4234-8B50-CB32AE6F1EC3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郑宇军  人民邮电出版社</a:t>
            </a:r>
            <a:r>
              <a:rPr lang="en-US" altLang="zh-CN" smtClean="0"/>
              <a:t>   2009   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559A-62E1-4D59-A5F6-C3B70AF698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87304E1-C1B0-4C03-9D55-9A73FEC0998B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Text Box 224"/>
          <p:cNvSpPr txBox="1">
            <a:spLocks noChangeArrowheads="1"/>
          </p:cNvSpPr>
          <p:nvPr userDrawn="1"/>
        </p:nvSpPr>
        <p:spPr bwMode="auto">
          <a:xfrm>
            <a:off x="41275" y="6445250"/>
            <a:ext cx="2505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郑宇军  人民邮电出版社</a:t>
            </a:r>
            <a:endParaRPr lang="en-US" altLang="zh-CN" sz="16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47800" y="2514600"/>
            <a:ext cx="563910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4400" b="1" dirty="0" smtClean="0">
                <a:latin typeface="Arial" charset="0"/>
                <a:ea typeface="宋体" pitchFamily="2" charset="-122"/>
              </a:rPr>
              <a:t>ASP.NET </a:t>
            </a:r>
          </a:p>
          <a:p>
            <a:pPr algn="ctr" eaLnBrk="1" hangingPunct="1"/>
            <a:r>
              <a:rPr lang="en-US" altLang="zh-CN" sz="4400" b="1" dirty="0" smtClean="0">
                <a:latin typeface="Arial" charset="0"/>
                <a:ea typeface="宋体" pitchFamily="2" charset="-122"/>
              </a:rPr>
              <a:t>C</a:t>
            </a:r>
            <a:r>
              <a:rPr lang="en-US" altLang="zh-CN" sz="4400" b="1" dirty="0">
                <a:latin typeface="Arial" charset="0"/>
                <a:ea typeface="宋体" pitchFamily="2" charset="-122"/>
              </a:rPr>
              <a:t># Web</a:t>
            </a:r>
            <a:r>
              <a:rPr lang="zh-CN" altLang="en-US" sz="4400" b="1" dirty="0">
                <a:latin typeface="Arial" charset="0"/>
                <a:ea typeface="宋体" pitchFamily="2" charset="-122"/>
              </a:rPr>
              <a:t>应用程序基础</a:t>
            </a:r>
            <a:endParaRPr lang="en-US" altLang="zh-CN" sz="4400" b="1" dirty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Response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Request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8954-0F79-4AB0-BB22-1C4CECCA8E4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149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Page_Load(EventArgs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Response.Write(this.Request.Path);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Response.Write("&lt;br /&gt;");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Response.Write(this.Request.PhysicalPath);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088" y="3959225"/>
            <a:ext cx="3914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Response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Request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DE8C-B067-4215-88C3-081EC4A7F07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17446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Page_Load(EventArgs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string id = Request.QueryString["id"];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if (id != null)  Response.Write(id);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string name = Request.QueryString["name"];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if(name != null)  Response.Write(name);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088" y="3959225"/>
            <a:ext cx="50180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Response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Request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Server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7D-0669-4DAE-B742-70E400FE178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17446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Page_Load(EventArgs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string s1 = "&lt;h2&gt;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欢迎光临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&lt;/h2&gt;";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Response.Write(s1);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Response.Write(Server.HtmlEncode(s1));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Response.Write(Server.HtmlDecode(s1));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088" y="3959225"/>
            <a:ext cx="38671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Application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F02F-B56D-42D9-B149-CDE0A120DDC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7604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object count = Application["Count"];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if (count == null)  Application["Count"] = 1;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else  Application["Count"] = (int)count + 1;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Application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Session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D92D-F0E7-45A2-9D3F-84D8E1A9D0D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7604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object count = Session["Count"];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if (count == null)  Session["Count"] = 1;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else  Session["Count"] = (int)count + 1;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Application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Session</a:t>
            </a:r>
          </a:p>
          <a:p>
            <a:pPr eaLnBrk="1" hangingPunct="1">
              <a:defRPr/>
            </a:pPr>
            <a:r>
              <a:rPr lang="en-US" altLang="zh-CN" sz="2800" b="1" dirty="0" err="1" smtClean="0">
                <a:solidFill>
                  <a:srgbClr val="FFFF00"/>
                </a:solidFill>
                <a:ea typeface="宋体" pitchFamily="2" charset="-122"/>
              </a:rPr>
              <a:t>ViewState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D5487-D957-46C8-9EC4-CA65E511A44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7604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object count = ViewState["Count"];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if (count == null)  ViewState["Count"] = 1;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else  ViewState["Count"] = (int)count + 1;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Application</a:t>
            </a: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Session</a:t>
            </a:r>
          </a:p>
          <a:p>
            <a:pPr eaLnBrk="1" hangingPunct="1">
              <a:defRPr/>
            </a:pPr>
            <a:r>
              <a:rPr lang="en-US" altLang="zh-CN" sz="2800" b="1" dirty="0" err="1" smtClean="0">
                <a:solidFill>
                  <a:srgbClr val="FFFF00"/>
                </a:solidFill>
                <a:ea typeface="宋体" pitchFamily="2" charset="-122"/>
              </a:rPr>
              <a:t>ViewState</a:t>
            </a:r>
            <a:endParaRPr lang="en-US" altLang="zh-CN" sz="2800" b="1" dirty="0" smtClean="0">
              <a:solidFill>
                <a:srgbClr val="FFFF00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Cache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4F8-ABD0-4BC2-B299-363C96B7102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7604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object count = Cache["Count"];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if (count == null)  Cache["Count"] = 1;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else  Cache["Count"] = (int)count + 1;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2590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8000" b="1" i="1" dirty="0" smtClean="0">
                <a:ea typeface="宋体" pitchFamily="2" charset="-122"/>
              </a:rPr>
              <a:t>Demo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</a:t>
            </a:r>
            <a:endParaRPr lang="en-US" altLang="zh-CN" b="1" dirty="0" smtClean="0">
              <a:solidFill>
                <a:srgbClr val="FFFF00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C6B8-CD44-4F6C-98B1-7B4D8C930C32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450" y="2879725"/>
            <a:ext cx="5238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HTML</a:t>
            </a:r>
            <a:r>
              <a:rPr lang="zh-CN" altLang="en-US" dirty="0" smtClean="0">
                <a:ea typeface="宋体" pitchFamily="2" charset="-122"/>
              </a:rPr>
              <a:t>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err="1" smtClean="0">
                <a:solidFill>
                  <a:srgbClr val="FFFF00"/>
                </a:solidFill>
                <a:ea typeface="宋体" pitchFamily="2" charset="-122"/>
              </a:rPr>
              <a:t>System.Web.UI.HtmlControl.HtmlControl</a:t>
            </a:r>
            <a:endParaRPr lang="en-US" altLang="zh-CN" sz="2800" b="1" dirty="0" smtClean="0">
              <a:solidFill>
                <a:srgbClr val="FFFF00"/>
              </a:solidFill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ID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Visible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Disable</a:t>
            </a:r>
          </a:p>
          <a:p>
            <a:pPr lvl="1" eaLnBrk="1" hangingPunct="1">
              <a:defRPr/>
            </a:pPr>
            <a:r>
              <a:rPr lang="en-US" altLang="zh-CN" b="1" dirty="0" err="1" smtClean="0">
                <a:ea typeface="宋体" pitchFamily="2" charset="-122"/>
              </a:rPr>
              <a:t>ViewState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Style</a:t>
            </a:r>
          </a:p>
          <a:p>
            <a:pPr lvl="1"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Attributes</a:t>
            </a: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AA45-B144-4630-A48E-D6D5C5FF3A1D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2590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8000" b="1" i="1" dirty="0" smtClean="0">
                <a:ea typeface="宋体" pitchFamily="2" charset="-122"/>
              </a:rPr>
              <a:t>Demo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</a:t>
            </a:r>
            <a:endParaRPr lang="en-US" altLang="zh-CN" b="1" dirty="0" smtClean="0">
              <a:solidFill>
                <a:srgbClr val="FFFF00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3AF0-417A-4CAD-86BB-0E61906CB7C8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9588" y="2879725"/>
            <a:ext cx="40671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b="1" dirty="0">
                <a:ea typeface="宋体" charset="-122"/>
              </a:rPr>
              <a:t>ASP .NET</a:t>
            </a:r>
            <a:r>
              <a:rPr lang="zh-CN" altLang="en-US" sz="3200" b="1" dirty="0">
                <a:ea typeface="宋体" charset="-122"/>
              </a:rPr>
              <a:t>技术概述</a:t>
            </a:r>
            <a:endParaRPr lang="en-US" altLang="zh-CN" sz="3200" b="1" dirty="0">
              <a:ea typeface="宋体" charset="-122"/>
            </a:endParaRPr>
          </a:p>
          <a:p>
            <a:pPr>
              <a:defRPr/>
            </a:pPr>
            <a:r>
              <a:rPr lang="en-US" altLang="zh-CN" sz="3200" b="1" dirty="0">
                <a:ea typeface="宋体" charset="-122"/>
              </a:rPr>
              <a:t>ASP .NET Web</a:t>
            </a:r>
            <a:r>
              <a:rPr lang="zh-CN" altLang="en-US" sz="3200" b="1" dirty="0">
                <a:ea typeface="宋体" charset="-122"/>
              </a:rPr>
              <a:t>窗体和基本对象</a:t>
            </a:r>
            <a:endParaRPr lang="en-US" altLang="zh-CN" sz="3200" b="1" dirty="0">
              <a:ea typeface="宋体" charset="-122"/>
            </a:endParaRPr>
          </a:p>
          <a:p>
            <a:pPr>
              <a:defRPr/>
            </a:pPr>
            <a:r>
              <a:rPr lang="en-US" altLang="zh-CN" sz="3200" b="1" dirty="0">
                <a:ea typeface="宋体" charset="-122"/>
              </a:rPr>
              <a:t>HTML</a:t>
            </a:r>
            <a:r>
              <a:rPr lang="zh-CN" altLang="en-US" sz="3200" b="1" dirty="0">
                <a:ea typeface="宋体" charset="-122"/>
              </a:rPr>
              <a:t>控件</a:t>
            </a:r>
            <a:endParaRPr lang="en-US" altLang="zh-CN" sz="3200" b="1" dirty="0">
              <a:ea typeface="宋体" charset="-122"/>
            </a:endParaRPr>
          </a:p>
          <a:p>
            <a:pPr>
              <a:defRPr/>
            </a:pPr>
            <a:r>
              <a:rPr lang="en-US" altLang="zh-CN" sz="3200" b="1" dirty="0">
                <a:ea typeface="宋体" charset="-122"/>
              </a:rPr>
              <a:t>Web</a:t>
            </a:r>
            <a:r>
              <a:rPr lang="zh-CN" altLang="en-US" sz="3200" b="1" dirty="0">
                <a:ea typeface="宋体" charset="-122"/>
              </a:rPr>
              <a:t>服务器</a:t>
            </a:r>
            <a:r>
              <a:rPr lang="zh-CN" altLang="en-US" sz="3200" b="1" dirty="0" smtClean="0">
                <a:ea typeface="宋体" charset="-122"/>
              </a:rPr>
              <a:t>控件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A3BD-10B8-4272-A8D2-D36D934F2F86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820738" y="2895600"/>
            <a:ext cx="2303462" cy="43180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600" b="1" dirty="0" err="1">
                <a:solidFill>
                  <a:schemeClr val="accent1"/>
                </a:solidFill>
                <a:ea typeface="宋体" pitchFamily="2" charset="-122"/>
              </a:rPr>
              <a:t>HtmlContainerControl</a:t>
            </a:r>
            <a:endParaRPr lang="zh-CN" altLang="en-US" sz="16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HTML</a:t>
            </a:r>
            <a:r>
              <a:rPr lang="zh-CN" altLang="en-US" dirty="0" smtClean="0">
                <a:ea typeface="宋体" pitchFamily="2" charset="-122"/>
              </a:rPr>
              <a:t>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785A-C387-413C-BCC2-1CD11CB7CAF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" name="平行四边形 23"/>
          <p:cNvSpPr/>
          <p:nvPr/>
        </p:nvSpPr>
        <p:spPr>
          <a:xfrm>
            <a:off x="3797300" y="1619250"/>
            <a:ext cx="1619250" cy="433388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800" b="1" dirty="0" err="1">
                <a:solidFill>
                  <a:schemeClr val="accent1"/>
                </a:solidFill>
                <a:ea typeface="宋体" pitchFamily="2" charset="-122"/>
              </a:rPr>
              <a:t>HtmlControl</a:t>
            </a:r>
            <a:endParaRPr lang="zh-CN" altLang="en-US" sz="18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4905375" y="2889250"/>
            <a:ext cx="1800225" cy="43180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600" b="1" dirty="0" err="1">
                <a:solidFill>
                  <a:schemeClr val="accent1"/>
                </a:solidFill>
                <a:ea typeface="宋体" pitchFamily="2" charset="-122"/>
              </a:rPr>
              <a:t>HtmlInputControl</a:t>
            </a:r>
            <a:endParaRPr lang="zh-CN" altLang="en-US" sz="16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 flipV="1">
            <a:off x="4724400" y="2057400"/>
            <a:ext cx="990600" cy="8382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962400" y="3879850"/>
            <a:ext cx="900113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Html</a:t>
            </a:r>
          </a:p>
          <a:p>
            <a:pPr algn="ctr" eaLnBrk="1" hangingPunct="1">
              <a:defRPr/>
            </a:pPr>
            <a:r>
              <a:rPr lang="en-US" altLang="zh-CN" sz="1400" b="1" dirty="0" err="1">
                <a:solidFill>
                  <a:schemeClr val="accent1"/>
                </a:solidFill>
                <a:ea typeface="宋体" pitchFamily="2" charset="-122"/>
              </a:rPr>
              <a:t>InputText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395788" y="3352800"/>
            <a:ext cx="1090612" cy="52705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6200" y="3886200"/>
            <a:ext cx="720725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Html</a:t>
            </a:r>
          </a:p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Button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596900" y="3352800"/>
            <a:ext cx="927100" cy="5334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V="1">
            <a:off x="1816100" y="2057400"/>
            <a:ext cx="2819400" cy="8382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53000" y="3879850"/>
            <a:ext cx="971550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 err="1">
                <a:solidFill>
                  <a:schemeClr val="accent1"/>
                </a:solidFill>
                <a:ea typeface="宋体" pitchFamily="2" charset="-122"/>
              </a:rPr>
              <a:t>HtmlInputCheckBox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V="1">
            <a:off x="5462588" y="3352800"/>
            <a:ext cx="176212" cy="52705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992813" y="3879850"/>
            <a:ext cx="1152525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 err="1">
                <a:solidFill>
                  <a:schemeClr val="accent1"/>
                </a:solidFill>
                <a:ea typeface="宋体" pitchFamily="2" charset="-122"/>
              </a:rPr>
              <a:t>HtmlInput</a:t>
            </a:r>
            <a:endParaRPr lang="en-US" altLang="zh-CN" sz="1400" b="1" dirty="0">
              <a:solidFill>
                <a:schemeClr val="accent1"/>
              </a:solidFill>
              <a:ea typeface="宋体" pitchFamily="2" charset="-122"/>
            </a:endParaRPr>
          </a:p>
          <a:p>
            <a:pPr algn="ctr" eaLnBrk="1" hangingPunct="1">
              <a:defRPr/>
            </a:pPr>
            <a:r>
              <a:rPr lang="en-US" altLang="zh-CN" sz="1400" b="1" dirty="0" err="1">
                <a:solidFill>
                  <a:schemeClr val="accent1"/>
                </a:solidFill>
                <a:ea typeface="宋体" pitchFamily="2" charset="-122"/>
              </a:rPr>
              <a:t>RadioButton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 flipV="1">
            <a:off x="5791200" y="3352800"/>
            <a:ext cx="685800" cy="5334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 flipV="1">
            <a:off x="4940300" y="2057400"/>
            <a:ext cx="3124200" cy="8382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531100" y="2895600"/>
            <a:ext cx="1079500" cy="431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600" b="1" dirty="0" err="1">
                <a:solidFill>
                  <a:schemeClr val="accent1"/>
                </a:solidFill>
                <a:ea typeface="宋体" pitchFamily="2" charset="-122"/>
              </a:rPr>
              <a:t>HtmlImage</a:t>
            </a:r>
            <a:endParaRPr lang="zh-CN" altLang="en-US" sz="16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22325" y="3886200"/>
            <a:ext cx="719138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Html</a:t>
            </a:r>
          </a:p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Anchor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V="1">
            <a:off x="1282700" y="3352800"/>
            <a:ext cx="469900" cy="5334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557338" y="3886200"/>
            <a:ext cx="865187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Html</a:t>
            </a:r>
          </a:p>
          <a:p>
            <a:pPr algn="ctr" eaLnBrk="1" hangingPunct="1">
              <a:defRPr/>
            </a:pPr>
            <a:r>
              <a:rPr lang="en-US" altLang="zh-CN" sz="1400" b="1" dirty="0" err="1">
                <a:solidFill>
                  <a:schemeClr val="accent1"/>
                </a:solidFill>
                <a:ea typeface="宋体" pitchFamily="2" charset="-122"/>
              </a:rPr>
              <a:t>TextArea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 flipV="1">
            <a:off x="1905000" y="3352800"/>
            <a:ext cx="63500" cy="5334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438400" y="3886200"/>
            <a:ext cx="720725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Html</a:t>
            </a:r>
          </a:p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Anchor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 flipH="1" flipV="1">
            <a:off x="2044700" y="3352800"/>
            <a:ext cx="622300" cy="6096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165475" y="3886200"/>
            <a:ext cx="576263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Html</a:t>
            </a:r>
          </a:p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Table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 flipV="1">
            <a:off x="2209800" y="3352800"/>
            <a:ext cx="1143000" cy="53340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7229475" y="3879850"/>
            <a:ext cx="900113" cy="539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 dirty="0">
                <a:solidFill>
                  <a:schemeClr val="accent1"/>
                </a:solidFill>
                <a:ea typeface="宋体" pitchFamily="2" charset="-122"/>
              </a:rPr>
              <a:t>Html</a:t>
            </a:r>
          </a:p>
          <a:p>
            <a:pPr algn="ctr" eaLnBrk="1" hangingPunct="1">
              <a:defRPr/>
            </a:pPr>
            <a:r>
              <a:rPr lang="en-US" altLang="zh-CN" sz="1400" b="1" dirty="0" err="1">
                <a:solidFill>
                  <a:schemeClr val="accent1"/>
                </a:solidFill>
                <a:ea typeface="宋体" pitchFamily="2" charset="-122"/>
              </a:rPr>
              <a:t>InputFile</a:t>
            </a:r>
            <a:endParaRPr lang="zh-CN" altLang="en-US" sz="1400" b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 flipH="1" flipV="1">
            <a:off x="6019800" y="3352800"/>
            <a:ext cx="1576388" cy="527050"/>
          </a:xfrm>
          <a:prstGeom prst="line">
            <a:avLst/>
          </a:prstGeom>
          <a:noFill/>
          <a:ln w="50800">
            <a:solidFill>
              <a:srgbClr val="CCFF33"/>
            </a:solidFill>
            <a:round/>
            <a:headEnd/>
            <a:tailEnd type="triangle" w="lg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5" grpId="0" animBg="1"/>
      <p:bldP spid="27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HTML</a:t>
            </a:r>
            <a:r>
              <a:rPr lang="zh-CN" altLang="en-US" dirty="0" smtClean="0">
                <a:ea typeface="宋体" pitchFamily="2" charset="-122"/>
              </a:rPr>
              <a:t>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E43F1-0A6C-453D-9F28-54256DD420C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HtmlAnchor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Tx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HtmlTextArea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HtmlSelect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819400"/>
            <a:ext cx="4486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3962400"/>
            <a:ext cx="98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4800600"/>
            <a:ext cx="742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HTML</a:t>
            </a:r>
            <a:r>
              <a:rPr lang="zh-CN" altLang="en-US" dirty="0" smtClean="0">
                <a:ea typeface="宋体" pitchFamily="2" charset="-122"/>
              </a:rPr>
              <a:t>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43AF-43FF-4014-BA96-A3CD439B459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HtmlTable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&lt;table&gt;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&lt;</a:t>
            </a:r>
            <a:r>
              <a:rPr lang="en-US" altLang="zh-CN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tr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&gt;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&lt;td&gt;</a:t>
            </a:r>
            <a:endParaRPr lang="en-US" altLang="zh-CN" sz="20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2590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8000" b="1" i="1" dirty="0" smtClean="0">
                <a:ea typeface="宋体" pitchFamily="2" charset="-122"/>
              </a:rPr>
              <a:t>Demo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</a:t>
            </a:r>
            <a:endParaRPr lang="en-US" altLang="zh-CN" b="1" dirty="0" smtClean="0">
              <a:solidFill>
                <a:srgbClr val="FFFF00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DE4A-56E5-4CA8-8E36-CF8865376448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450" y="2519363"/>
            <a:ext cx="40671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HTML</a:t>
            </a:r>
            <a:r>
              <a:rPr lang="zh-CN" altLang="en-US" dirty="0" smtClean="0">
                <a:ea typeface="宋体" pitchFamily="2" charset="-122"/>
              </a:rPr>
              <a:t>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D7B9-3F90-4CC1-A08B-E86B9ECCA97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HtmlInputControl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Type: text, button, checkbox, radio, file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ServerClick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, </a:t>
            </a:r>
            <a:r>
              <a:rPr lang="en-US" altLang="zh-CN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ServerChanged</a:t>
            </a:r>
            <a:endParaRPr lang="en-US" altLang="zh-CN" sz="20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2590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8000" b="1" i="1" dirty="0" smtClean="0">
                <a:ea typeface="宋体" pitchFamily="2" charset="-122"/>
              </a:rPr>
              <a:t>Demo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</a:t>
            </a:r>
            <a:endParaRPr lang="en-US" altLang="zh-CN" b="1" dirty="0" smtClean="0">
              <a:solidFill>
                <a:srgbClr val="FFFF00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B7AD-410D-4CDE-A63B-2F5DB6BE4159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450" y="2519363"/>
            <a:ext cx="48387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服务器控件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F247-2069-4F51-BE4E-BF96CCDA539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RadioButtonList</a:t>
            </a:r>
            <a:endParaRPr lang="en-US" altLang="zh-CN" sz="28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03463" y="2303463"/>
            <a:ext cx="6480175" cy="19923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&lt;asp:RadioButtonList ID=“Rdl1" runat="server”&gt;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&lt;asp:ListItem Text="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程序设计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"&gt;&lt;/asp:ListItem&gt;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&lt;asp:ListItem Text="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网站开发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"&gt;&lt;/asp:ListItem&gt;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&lt;asp:ListItem Text="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操作系统维护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"&gt;&lt;/asp:ListItem&gt; 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&lt;asp:ListItem Text="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数据库管理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"&gt;&lt;/asp:ListItem&gt;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&lt;asp:ListItem Text="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图形图像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"&gt;&lt;/asp:ListItem&gt; 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&lt;asp:ListItem Text="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办公应用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"&gt;&lt;/asp:ListItem&gt;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&lt;/asp:RadioButtonList&gt;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463" y="4608513"/>
            <a:ext cx="12287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服务器控件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E70DE-1201-4894-AC69-5A28B4FFF65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RadioButtonList</a:t>
            </a:r>
            <a:endParaRPr lang="en-US" altLang="zh-CN" sz="28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2303463" y="2303463"/>
            <a:ext cx="6480175" cy="17462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RadioButtonList Rdl1 = new RadioButtonList();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Rdl1.Items.Add("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程序设计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Rdl1.Items.Add("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网站开发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Rdl1.Items.Add("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操作系统维护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Rdl1.Items.Add("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数据库管理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Rdl1.Items.Add("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图形图像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 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Rdl1.Items.Add("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办公应用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</p:txBody>
      </p:sp>
      <p:pic>
        <p:nvPicPr>
          <p:cNvPr id="665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463" y="4608513"/>
            <a:ext cx="12287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服务器控件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98E6-4A78-4A96-967C-339FF4BF50E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CheckBoxList</a:t>
            </a:r>
            <a:endParaRPr lang="en-US" altLang="zh-CN" sz="28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2303463" y="2303463"/>
            <a:ext cx="6480175" cy="17462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CheckBoxList Cbl1 = new CheckBoxList();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Cbl1.Items.Add("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程序设计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Cbl1.Items.Add("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网站开发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Cbl1.Items.Add("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操作系统维护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Cbl1.Items.Add("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数据库管理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Cbl1.Items.Add("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图形图像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Cbl1.Items.Add("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办公应用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463" y="4608513"/>
            <a:ext cx="12573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服务器控件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DFF9-A150-4CD8-8857-49C5600EB18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DropDownList</a:t>
            </a:r>
            <a:endParaRPr lang="en-US" altLang="zh-CN" sz="28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Tx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ListBox</a:t>
            </a:r>
            <a:endParaRPr lang="en-US" altLang="zh-CN" sz="28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BulletedList</a:t>
            </a:r>
            <a:endParaRPr lang="en-US" altLang="zh-CN" sz="28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0338" y="3240088"/>
            <a:ext cx="64198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171450" y="2200275"/>
            <a:ext cx="8261350" cy="3311525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28600" y="2938463"/>
            <a:ext cx="8077200" cy="7016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ASP.NET HTTP </a:t>
            </a:r>
            <a:r>
              <a:rPr lang="zh-CN" altLang="en-US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运行引擎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41550" y="4718050"/>
            <a:ext cx="3594100" cy="1987550"/>
            <a:chOff x="1412" y="2641"/>
            <a:chExt cx="2264" cy="1252"/>
          </a:xfrm>
        </p:grpSpPr>
        <p:grpSp>
          <p:nvGrpSpPr>
            <p:cNvPr id="21554" name="Group 5"/>
            <p:cNvGrpSpPr>
              <a:grpSpLocks/>
            </p:cNvGrpSpPr>
            <p:nvPr/>
          </p:nvGrpSpPr>
          <p:grpSpPr bwMode="auto">
            <a:xfrm>
              <a:off x="2706" y="3553"/>
              <a:ext cx="970" cy="340"/>
              <a:chOff x="276" y="2734"/>
              <a:chExt cx="970" cy="340"/>
            </a:xfrm>
          </p:grpSpPr>
          <p:sp>
            <p:nvSpPr>
              <p:cNvPr id="149510" name="Rectangle 6"/>
              <p:cNvSpPr>
                <a:spLocks noChangeArrowheads="1"/>
              </p:cNvSpPr>
              <p:nvPr/>
            </p:nvSpPr>
            <p:spPr bwMode="auto">
              <a:xfrm>
                <a:off x="276" y="2734"/>
                <a:ext cx="970" cy="340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9511" name="Text Box 7"/>
              <p:cNvSpPr txBox="1">
                <a:spLocks noChangeArrowheads="1"/>
              </p:cNvSpPr>
              <p:nvPr/>
            </p:nvSpPr>
            <p:spPr bwMode="auto">
              <a:xfrm>
                <a:off x="321" y="2763"/>
                <a:ext cx="853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18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页面类</a:t>
                </a:r>
                <a:endParaRPr lang="en-US" altLang="zh-CN" sz="1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1555" name="Group 8"/>
            <p:cNvGrpSpPr>
              <a:grpSpLocks/>
            </p:cNvGrpSpPr>
            <p:nvPr/>
          </p:nvGrpSpPr>
          <p:grpSpPr bwMode="auto">
            <a:xfrm>
              <a:off x="1412" y="2641"/>
              <a:ext cx="1314" cy="1192"/>
              <a:chOff x="1412" y="2641"/>
              <a:chExt cx="1314" cy="1192"/>
            </a:xfrm>
          </p:grpSpPr>
          <p:sp>
            <p:nvSpPr>
              <p:cNvPr id="21556" name="Freeform 9"/>
              <p:cNvSpPr>
                <a:spLocks/>
              </p:cNvSpPr>
              <p:nvPr/>
            </p:nvSpPr>
            <p:spPr bwMode="auto">
              <a:xfrm>
                <a:off x="1428" y="2699"/>
                <a:ext cx="1298" cy="1134"/>
              </a:xfrm>
              <a:custGeom>
                <a:avLst/>
                <a:gdLst>
                  <a:gd name="T0" fmla="*/ 0 w 1298"/>
                  <a:gd name="T1" fmla="*/ 0 h 1336"/>
                  <a:gd name="T2" fmla="*/ 581 w 1298"/>
                  <a:gd name="T3" fmla="*/ 171 h 1336"/>
                  <a:gd name="T4" fmla="*/ 702 w 1298"/>
                  <a:gd name="T5" fmla="*/ 458 h 1336"/>
                  <a:gd name="T6" fmla="*/ 912 w 1298"/>
                  <a:gd name="T7" fmla="*/ 655 h 1336"/>
                  <a:gd name="T8" fmla="*/ 1298 w 1298"/>
                  <a:gd name="T9" fmla="*/ 688 h 1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8"/>
                  <a:gd name="T16" fmla="*/ 0 h 1336"/>
                  <a:gd name="T17" fmla="*/ 1298 w 1298"/>
                  <a:gd name="T18" fmla="*/ 1336 h 1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8" h="1336">
                    <a:moveTo>
                      <a:pt x="0" y="0"/>
                    </a:moveTo>
                    <a:cubicBezTo>
                      <a:pt x="232" y="91"/>
                      <a:pt x="464" y="183"/>
                      <a:pt x="581" y="330"/>
                    </a:cubicBezTo>
                    <a:cubicBezTo>
                      <a:pt x="698" y="477"/>
                      <a:pt x="647" y="726"/>
                      <a:pt x="702" y="881"/>
                    </a:cubicBezTo>
                    <a:cubicBezTo>
                      <a:pt x="757" y="1036"/>
                      <a:pt x="813" y="1188"/>
                      <a:pt x="912" y="1262"/>
                    </a:cubicBezTo>
                    <a:cubicBezTo>
                      <a:pt x="1011" y="1336"/>
                      <a:pt x="1154" y="1331"/>
                      <a:pt x="1298" y="1327"/>
                    </a:cubicBezTo>
                  </a:path>
                </a:pathLst>
              </a:cu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7" name="Freeform 11"/>
              <p:cNvSpPr>
                <a:spLocks/>
              </p:cNvSpPr>
              <p:nvPr/>
            </p:nvSpPr>
            <p:spPr bwMode="auto">
              <a:xfrm>
                <a:off x="1412" y="2641"/>
                <a:ext cx="1298" cy="1134"/>
              </a:xfrm>
              <a:custGeom>
                <a:avLst/>
                <a:gdLst>
                  <a:gd name="T0" fmla="*/ 0 w 1298"/>
                  <a:gd name="T1" fmla="*/ 0 h 1336"/>
                  <a:gd name="T2" fmla="*/ 581 w 1298"/>
                  <a:gd name="T3" fmla="*/ 171 h 1336"/>
                  <a:gd name="T4" fmla="*/ 702 w 1298"/>
                  <a:gd name="T5" fmla="*/ 458 h 1336"/>
                  <a:gd name="T6" fmla="*/ 912 w 1298"/>
                  <a:gd name="T7" fmla="*/ 655 h 1336"/>
                  <a:gd name="T8" fmla="*/ 1298 w 1298"/>
                  <a:gd name="T9" fmla="*/ 688 h 1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8"/>
                  <a:gd name="T16" fmla="*/ 0 h 1336"/>
                  <a:gd name="T17" fmla="*/ 1298 w 1298"/>
                  <a:gd name="T18" fmla="*/ 1336 h 1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8" h="1336">
                    <a:moveTo>
                      <a:pt x="0" y="0"/>
                    </a:moveTo>
                    <a:cubicBezTo>
                      <a:pt x="232" y="91"/>
                      <a:pt x="464" y="183"/>
                      <a:pt x="581" y="330"/>
                    </a:cubicBezTo>
                    <a:cubicBezTo>
                      <a:pt x="698" y="477"/>
                      <a:pt x="647" y="726"/>
                      <a:pt x="702" y="881"/>
                    </a:cubicBezTo>
                    <a:cubicBezTo>
                      <a:pt x="757" y="1036"/>
                      <a:pt x="813" y="1188"/>
                      <a:pt x="912" y="1262"/>
                    </a:cubicBezTo>
                    <a:cubicBezTo>
                      <a:pt x="1011" y="1336"/>
                      <a:pt x="1154" y="1331"/>
                      <a:pt x="1298" y="1327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43175" y="3886200"/>
            <a:ext cx="1800225" cy="971550"/>
            <a:chOff x="1502" y="1928"/>
            <a:chExt cx="1220" cy="959"/>
          </a:xfrm>
        </p:grpSpPr>
        <p:sp>
          <p:nvSpPr>
            <p:cNvPr id="21552" name="Freeform 14"/>
            <p:cNvSpPr>
              <a:spLocks/>
            </p:cNvSpPr>
            <p:nvPr/>
          </p:nvSpPr>
          <p:spPr bwMode="auto">
            <a:xfrm>
              <a:off x="1518" y="1936"/>
              <a:ext cx="1204" cy="951"/>
            </a:xfrm>
            <a:custGeom>
              <a:avLst/>
              <a:gdLst>
                <a:gd name="T0" fmla="*/ 4 w 1204"/>
                <a:gd name="T1" fmla="*/ 0 h 951"/>
                <a:gd name="T2" fmla="*/ 64 w 1204"/>
                <a:gd name="T3" fmla="*/ 462 h 951"/>
                <a:gd name="T4" fmla="*/ 388 w 1204"/>
                <a:gd name="T5" fmla="*/ 870 h 951"/>
                <a:gd name="T6" fmla="*/ 1204 w 1204"/>
                <a:gd name="T7" fmla="*/ 948 h 9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4"/>
                <a:gd name="T13" fmla="*/ 0 h 951"/>
                <a:gd name="T14" fmla="*/ 1204 w 1204"/>
                <a:gd name="T15" fmla="*/ 951 h 9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4" h="951">
                  <a:moveTo>
                    <a:pt x="4" y="0"/>
                  </a:moveTo>
                  <a:cubicBezTo>
                    <a:pt x="2" y="158"/>
                    <a:pt x="0" y="317"/>
                    <a:pt x="64" y="462"/>
                  </a:cubicBezTo>
                  <a:cubicBezTo>
                    <a:pt x="128" y="607"/>
                    <a:pt x="198" y="789"/>
                    <a:pt x="388" y="870"/>
                  </a:cubicBezTo>
                  <a:cubicBezTo>
                    <a:pt x="578" y="951"/>
                    <a:pt x="891" y="949"/>
                    <a:pt x="1204" y="948"/>
                  </a:cubicBezTo>
                </a:path>
              </a:pathLst>
            </a:custGeom>
            <a:noFill/>
            <a:ln w="762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Freeform 16"/>
            <p:cNvSpPr>
              <a:spLocks/>
            </p:cNvSpPr>
            <p:nvPr/>
          </p:nvSpPr>
          <p:spPr bwMode="auto">
            <a:xfrm>
              <a:off x="1502" y="1928"/>
              <a:ext cx="1204" cy="951"/>
            </a:xfrm>
            <a:custGeom>
              <a:avLst/>
              <a:gdLst>
                <a:gd name="T0" fmla="*/ 4 w 1204"/>
                <a:gd name="T1" fmla="*/ 0 h 951"/>
                <a:gd name="T2" fmla="*/ 64 w 1204"/>
                <a:gd name="T3" fmla="*/ 462 h 951"/>
                <a:gd name="T4" fmla="*/ 388 w 1204"/>
                <a:gd name="T5" fmla="*/ 870 h 951"/>
                <a:gd name="T6" fmla="*/ 1204 w 1204"/>
                <a:gd name="T7" fmla="*/ 948 h 9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4"/>
                <a:gd name="T13" fmla="*/ 0 h 951"/>
                <a:gd name="T14" fmla="*/ 1204 w 1204"/>
                <a:gd name="T15" fmla="*/ 951 h 9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4" h="951">
                  <a:moveTo>
                    <a:pt x="4" y="0"/>
                  </a:moveTo>
                  <a:cubicBezTo>
                    <a:pt x="2" y="158"/>
                    <a:pt x="0" y="317"/>
                    <a:pt x="64" y="462"/>
                  </a:cubicBezTo>
                  <a:cubicBezTo>
                    <a:pt x="128" y="607"/>
                    <a:pt x="198" y="789"/>
                    <a:pt x="388" y="870"/>
                  </a:cubicBezTo>
                  <a:cubicBezTo>
                    <a:pt x="578" y="951"/>
                    <a:pt x="891" y="949"/>
                    <a:pt x="1204" y="94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96000" y="1524000"/>
            <a:ext cx="25400" cy="2700337"/>
            <a:chOff x="3466" y="302"/>
            <a:chExt cx="16" cy="2116"/>
          </a:xfrm>
        </p:grpSpPr>
        <p:sp>
          <p:nvSpPr>
            <p:cNvPr id="21550" name="Line 19"/>
            <p:cNvSpPr>
              <a:spLocks noChangeShapeType="1"/>
            </p:cNvSpPr>
            <p:nvPr/>
          </p:nvSpPr>
          <p:spPr bwMode="auto">
            <a:xfrm flipV="1">
              <a:off x="3482" y="310"/>
              <a:ext cx="0" cy="210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1" name="Line 21"/>
            <p:cNvSpPr>
              <a:spLocks noChangeShapeType="1"/>
            </p:cNvSpPr>
            <p:nvPr/>
          </p:nvSpPr>
          <p:spPr bwMode="auto">
            <a:xfrm flipV="1">
              <a:off x="3466" y="302"/>
              <a:ext cx="0" cy="210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362200" y="1447800"/>
            <a:ext cx="25400" cy="1800225"/>
            <a:chOff x="1374" y="304"/>
            <a:chExt cx="16" cy="1404"/>
          </a:xfrm>
        </p:grpSpPr>
        <p:sp>
          <p:nvSpPr>
            <p:cNvPr id="21548" name="Line 24"/>
            <p:cNvSpPr>
              <a:spLocks noChangeShapeType="1"/>
            </p:cNvSpPr>
            <p:nvPr/>
          </p:nvSpPr>
          <p:spPr bwMode="auto">
            <a:xfrm>
              <a:off x="1390" y="312"/>
              <a:ext cx="0" cy="13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9" name="Line 26"/>
            <p:cNvSpPr>
              <a:spLocks noChangeShapeType="1"/>
            </p:cNvSpPr>
            <p:nvPr/>
          </p:nvSpPr>
          <p:spPr bwMode="auto">
            <a:xfrm>
              <a:off x="1374" y="304"/>
              <a:ext cx="0" cy="139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600200" y="1447800"/>
            <a:ext cx="25400" cy="1800225"/>
            <a:chOff x="964" y="301"/>
            <a:chExt cx="16" cy="1389"/>
          </a:xfrm>
        </p:grpSpPr>
        <p:sp>
          <p:nvSpPr>
            <p:cNvPr id="21546" name="Line 29"/>
            <p:cNvSpPr>
              <a:spLocks noChangeShapeType="1"/>
            </p:cNvSpPr>
            <p:nvPr/>
          </p:nvSpPr>
          <p:spPr bwMode="auto">
            <a:xfrm>
              <a:off x="980" y="309"/>
              <a:ext cx="0" cy="138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7" name="Line 31"/>
            <p:cNvSpPr>
              <a:spLocks noChangeShapeType="1"/>
            </p:cNvSpPr>
            <p:nvPr/>
          </p:nvSpPr>
          <p:spPr bwMode="auto">
            <a:xfrm>
              <a:off x="964" y="301"/>
              <a:ext cx="0" cy="138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914400" y="1066800"/>
            <a:ext cx="2160588" cy="36671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HTTP Request</a:t>
            </a: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648200" y="1143000"/>
            <a:ext cx="2160588" cy="3413124"/>
            <a:chOff x="2928" y="720"/>
            <a:chExt cx="1361" cy="2150"/>
          </a:xfrm>
        </p:grpSpPr>
        <p:grpSp>
          <p:nvGrpSpPr>
            <p:cNvPr id="21542" name="Group 35"/>
            <p:cNvGrpSpPr>
              <a:grpSpLocks/>
            </p:cNvGrpSpPr>
            <p:nvPr/>
          </p:nvGrpSpPr>
          <p:grpSpPr bwMode="auto">
            <a:xfrm>
              <a:off x="3018" y="960"/>
              <a:ext cx="246" cy="1910"/>
              <a:chOff x="3018" y="960"/>
              <a:chExt cx="246" cy="1910"/>
            </a:xfrm>
          </p:grpSpPr>
          <p:sp>
            <p:nvSpPr>
              <p:cNvPr id="21544" name="Line 36"/>
              <p:cNvSpPr>
                <a:spLocks noChangeShapeType="1"/>
              </p:cNvSpPr>
              <p:nvPr/>
            </p:nvSpPr>
            <p:spPr bwMode="auto">
              <a:xfrm flipV="1">
                <a:off x="3018" y="1056"/>
                <a:ext cx="0" cy="181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38"/>
              <p:cNvSpPr>
                <a:spLocks noChangeShapeType="1"/>
              </p:cNvSpPr>
              <p:nvPr/>
            </p:nvSpPr>
            <p:spPr bwMode="auto">
              <a:xfrm flipV="1">
                <a:off x="3264" y="960"/>
                <a:ext cx="0" cy="170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44" name="Text Box 40"/>
            <p:cNvSpPr txBox="1">
              <a:spLocks noChangeArrowheads="1"/>
            </p:cNvSpPr>
            <p:nvPr/>
          </p:nvSpPr>
          <p:spPr bwMode="auto">
            <a:xfrm>
              <a:off x="2928" y="720"/>
              <a:ext cx="1361" cy="23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HTTP Response</a:t>
              </a:r>
              <a:endPara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endParaRP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803275" y="4344988"/>
            <a:ext cx="1539875" cy="2092325"/>
            <a:chOff x="506" y="2406"/>
            <a:chExt cx="970" cy="1318"/>
          </a:xfrm>
        </p:grpSpPr>
        <p:grpSp>
          <p:nvGrpSpPr>
            <p:cNvPr id="21536" name="Group 42"/>
            <p:cNvGrpSpPr>
              <a:grpSpLocks/>
            </p:cNvGrpSpPr>
            <p:nvPr/>
          </p:nvGrpSpPr>
          <p:grpSpPr bwMode="auto">
            <a:xfrm>
              <a:off x="956" y="3003"/>
              <a:ext cx="16" cy="721"/>
              <a:chOff x="956" y="3003"/>
              <a:chExt cx="16" cy="721"/>
            </a:xfrm>
          </p:grpSpPr>
          <p:sp>
            <p:nvSpPr>
              <p:cNvPr id="21540" name="Line 43"/>
              <p:cNvSpPr>
                <a:spLocks noChangeShapeType="1"/>
              </p:cNvSpPr>
              <p:nvPr/>
            </p:nvSpPr>
            <p:spPr bwMode="auto">
              <a:xfrm flipV="1">
                <a:off x="972" y="3011"/>
                <a:ext cx="0" cy="713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5"/>
              <p:cNvSpPr>
                <a:spLocks noChangeShapeType="1"/>
              </p:cNvSpPr>
              <p:nvPr/>
            </p:nvSpPr>
            <p:spPr bwMode="auto">
              <a:xfrm flipV="1">
                <a:off x="956" y="3003"/>
                <a:ext cx="0" cy="5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37" name="Group 47"/>
            <p:cNvGrpSpPr>
              <a:grpSpLocks/>
            </p:cNvGrpSpPr>
            <p:nvPr/>
          </p:nvGrpSpPr>
          <p:grpSpPr bwMode="auto">
            <a:xfrm>
              <a:off x="506" y="2406"/>
              <a:ext cx="970" cy="600"/>
              <a:chOff x="276" y="2856"/>
              <a:chExt cx="970" cy="600"/>
            </a:xfrm>
          </p:grpSpPr>
          <p:sp>
            <p:nvSpPr>
              <p:cNvPr id="149552" name="Rectangle 48"/>
              <p:cNvSpPr>
                <a:spLocks noChangeArrowheads="1"/>
              </p:cNvSpPr>
              <p:nvPr/>
            </p:nvSpPr>
            <p:spPr bwMode="auto">
              <a:xfrm>
                <a:off x="276" y="2856"/>
                <a:ext cx="970" cy="600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9553" name="Text Box 49"/>
              <p:cNvSpPr txBox="1">
                <a:spLocks noChangeArrowheads="1"/>
              </p:cNvSpPr>
              <p:nvPr/>
            </p:nvSpPr>
            <p:spPr bwMode="auto">
              <a:xfrm>
                <a:off x="321" y="2885"/>
                <a:ext cx="853" cy="491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ASPX 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引擎</a:t>
                </a:r>
              </a:p>
            </p:txBody>
          </p:sp>
        </p:grp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238125" y="3586163"/>
            <a:ext cx="2095500" cy="3125787"/>
            <a:chOff x="150" y="1928"/>
            <a:chExt cx="1320" cy="1969"/>
          </a:xfrm>
        </p:grpSpPr>
        <p:grpSp>
          <p:nvGrpSpPr>
            <p:cNvPr id="21530" name="Group 51"/>
            <p:cNvGrpSpPr>
              <a:grpSpLocks/>
            </p:cNvGrpSpPr>
            <p:nvPr/>
          </p:nvGrpSpPr>
          <p:grpSpPr bwMode="auto">
            <a:xfrm>
              <a:off x="150" y="1928"/>
              <a:ext cx="448" cy="1868"/>
              <a:chOff x="150" y="1928"/>
              <a:chExt cx="448" cy="1868"/>
            </a:xfrm>
          </p:grpSpPr>
          <p:sp>
            <p:nvSpPr>
              <p:cNvPr id="21534" name="Freeform 52"/>
              <p:cNvSpPr>
                <a:spLocks/>
              </p:cNvSpPr>
              <p:nvPr/>
            </p:nvSpPr>
            <p:spPr bwMode="auto">
              <a:xfrm>
                <a:off x="166" y="1936"/>
                <a:ext cx="432" cy="1860"/>
              </a:xfrm>
              <a:custGeom>
                <a:avLst/>
                <a:gdLst>
                  <a:gd name="T0" fmla="*/ 432 w 432"/>
                  <a:gd name="T1" fmla="*/ 0 h 2034"/>
                  <a:gd name="T2" fmla="*/ 72 w 432"/>
                  <a:gd name="T3" fmla="*/ 474 h 2034"/>
                  <a:gd name="T4" fmla="*/ 6 w 432"/>
                  <a:gd name="T5" fmla="*/ 1129 h 2034"/>
                  <a:gd name="T6" fmla="*/ 108 w 432"/>
                  <a:gd name="T7" fmla="*/ 1373 h 2034"/>
                  <a:gd name="T8" fmla="*/ 354 w 432"/>
                  <a:gd name="T9" fmla="*/ 1422 h 20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034"/>
                  <a:gd name="T17" fmla="*/ 432 w 432"/>
                  <a:gd name="T18" fmla="*/ 2034 h 20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034">
                    <a:moveTo>
                      <a:pt x="432" y="0"/>
                    </a:moveTo>
                    <a:cubicBezTo>
                      <a:pt x="287" y="204"/>
                      <a:pt x="143" y="409"/>
                      <a:pt x="72" y="678"/>
                    </a:cubicBezTo>
                    <a:cubicBezTo>
                      <a:pt x="1" y="947"/>
                      <a:pt x="0" y="1400"/>
                      <a:pt x="6" y="1614"/>
                    </a:cubicBezTo>
                    <a:cubicBezTo>
                      <a:pt x="12" y="1828"/>
                      <a:pt x="50" y="1892"/>
                      <a:pt x="108" y="1962"/>
                    </a:cubicBezTo>
                    <a:cubicBezTo>
                      <a:pt x="166" y="2032"/>
                      <a:pt x="260" y="2033"/>
                      <a:pt x="354" y="2034"/>
                    </a:cubicBezTo>
                  </a:path>
                </a:pathLst>
              </a:cu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5" name="Freeform 54"/>
              <p:cNvSpPr>
                <a:spLocks/>
              </p:cNvSpPr>
              <p:nvPr/>
            </p:nvSpPr>
            <p:spPr bwMode="auto">
              <a:xfrm>
                <a:off x="150" y="1928"/>
                <a:ext cx="432" cy="1814"/>
              </a:xfrm>
              <a:custGeom>
                <a:avLst/>
                <a:gdLst>
                  <a:gd name="T0" fmla="*/ 432 w 432"/>
                  <a:gd name="T1" fmla="*/ 0 h 2034"/>
                  <a:gd name="T2" fmla="*/ 72 w 432"/>
                  <a:gd name="T3" fmla="*/ 430 h 2034"/>
                  <a:gd name="T4" fmla="*/ 6 w 432"/>
                  <a:gd name="T5" fmla="*/ 1020 h 2034"/>
                  <a:gd name="T6" fmla="*/ 108 w 432"/>
                  <a:gd name="T7" fmla="*/ 1241 h 2034"/>
                  <a:gd name="T8" fmla="*/ 354 w 432"/>
                  <a:gd name="T9" fmla="*/ 1287 h 20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034"/>
                  <a:gd name="T17" fmla="*/ 432 w 432"/>
                  <a:gd name="T18" fmla="*/ 2034 h 20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034">
                    <a:moveTo>
                      <a:pt x="432" y="0"/>
                    </a:moveTo>
                    <a:cubicBezTo>
                      <a:pt x="287" y="204"/>
                      <a:pt x="143" y="409"/>
                      <a:pt x="72" y="678"/>
                    </a:cubicBezTo>
                    <a:cubicBezTo>
                      <a:pt x="1" y="947"/>
                      <a:pt x="0" y="1400"/>
                      <a:pt x="6" y="1614"/>
                    </a:cubicBezTo>
                    <a:cubicBezTo>
                      <a:pt x="12" y="1828"/>
                      <a:pt x="50" y="1892"/>
                      <a:pt x="108" y="1962"/>
                    </a:cubicBezTo>
                    <a:cubicBezTo>
                      <a:pt x="166" y="2032"/>
                      <a:pt x="260" y="2033"/>
                      <a:pt x="354" y="2034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31" name="Group 56"/>
            <p:cNvGrpSpPr>
              <a:grpSpLocks/>
            </p:cNvGrpSpPr>
            <p:nvPr/>
          </p:nvGrpSpPr>
          <p:grpSpPr bwMode="auto">
            <a:xfrm>
              <a:off x="497" y="3557"/>
              <a:ext cx="973" cy="340"/>
              <a:chOff x="273" y="2738"/>
              <a:chExt cx="973" cy="340"/>
            </a:xfrm>
          </p:grpSpPr>
          <p:sp>
            <p:nvSpPr>
              <p:cNvPr id="149561" name="Rectangle 57"/>
              <p:cNvSpPr>
                <a:spLocks noChangeArrowheads="1"/>
              </p:cNvSpPr>
              <p:nvPr/>
            </p:nvSpPr>
            <p:spPr bwMode="auto">
              <a:xfrm>
                <a:off x="276" y="2738"/>
                <a:ext cx="970" cy="340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9562" name="Text Box 58"/>
              <p:cNvSpPr txBox="1">
                <a:spLocks noChangeArrowheads="1"/>
              </p:cNvSpPr>
              <p:nvPr/>
            </p:nvSpPr>
            <p:spPr bwMode="auto">
              <a:xfrm>
                <a:off x="273" y="2767"/>
                <a:ext cx="943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18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ASP.NET</a:t>
                </a:r>
                <a:r>
                  <a:rPr lang="zh-CN" altLang="en-US" sz="18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页面</a:t>
                </a:r>
              </a:p>
            </p:txBody>
          </p:sp>
        </p:grp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47650" y="2239963"/>
            <a:ext cx="8115300" cy="2022475"/>
            <a:chOff x="156" y="1080"/>
            <a:chExt cx="5112" cy="1274"/>
          </a:xfrm>
        </p:grpSpPr>
        <p:sp>
          <p:nvSpPr>
            <p:cNvPr id="149564" name="Rectangle 60"/>
            <p:cNvSpPr>
              <a:spLocks noChangeArrowheads="1"/>
            </p:cNvSpPr>
            <p:nvPr/>
          </p:nvSpPr>
          <p:spPr bwMode="auto">
            <a:xfrm>
              <a:off x="156" y="1080"/>
              <a:ext cx="5112" cy="40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9565" name="Text Box 61"/>
            <p:cNvSpPr txBox="1">
              <a:spLocks noChangeArrowheads="1"/>
            </p:cNvSpPr>
            <p:nvPr/>
          </p:nvSpPr>
          <p:spPr bwMode="auto">
            <a:xfrm>
              <a:off x="181" y="1105"/>
              <a:ext cx="1586" cy="291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模块</a:t>
              </a:r>
            </a:p>
          </p:txBody>
        </p:sp>
        <p:sp>
          <p:nvSpPr>
            <p:cNvPr id="149566" name="Rectangle 62"/>
            <p:cNvSpPr>
              <a:spLocks noChangeArrowheads="1"/>
            </p:cNvSpPr>
            <p:nvPr/>
          </p:nvSpPr>
          <p:spPr bwMode="auto">
            <a:xfrm>
              <a:off x="156" y="1946"/>
              <a:ext cx="5112" cy="40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9567" name="Text Box 63"/>
            <p:cNvSpPr txBox="1">
              <a:spLocks noChangeArrowheads="1"/>
            </p:cNvSpPr>
            <p:nvPr/>
          </p:nvSpPr>
          <p:spPr bwMode="auto">
            <a:xfrm>
              <a:off x="186" y="1977"/>
              <a:ext cx="2625" cy="291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页面处理器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4313238" y="4364038"/>
            <a:ext cx="1539875" cy="1833562"/>
            <a:chOff x="2717" y="2418"/>
            <a:chExt cx="970" cy="1155"/>
          </a:xfrm>
        </p:grpSpPr>
        <p:grpSp>
          <p:nvGrpSpPr>
            <p:cNvPr id="21520" name="Group 65"/>
            <p:cNvGrpSpPr>
              <a:grpSpLocks/>
            </p:cNvGrpSpPr>
            <p:nvPr/>
          </p:nvGrpSpPr>
          <p:grpSpPr bwMode="auto">
            <a:xfrm>
              <a:off x="3117" y="3012"/>
              <a:ext cx="16" cy="561"/>
              <a:chOff x="3117" y="3012"/>
              <a:chExt cx="16" cy="561"/>
            </a:xfrm>
          </p:grpSpPr>
          <p:sp>
            <p:nvSpPr>
              <p:cNvPr id="21524" name="Line 66"/>
              <p:cNvSpPr>
                <a:spLocks noChangeShapeType="1"/>
              </p:cNvSpPr>
              <p:nvPr/>
            </p:nvSpPr>
            <p:spPr bwMode="auto">
              <a:xfrm flipV="1">
                <a:off x="3133" y="3029"/>
                <a:ext cx="0" cy="544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5" name="Line 68"/>
              <p:cNvSpPr>
                <a:spLocks noChangeShapeType="1"/>
              </p:cNvSpPr>
              <p:nvPr/>
            </p:nvSpPr>
            <p:spPr bwMode="auto">
              <a:xfrm flipV="1">
                <a:off x="3117" y="3012"/>
                <a:ext cx="0" cy="5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21" name="Group 70"/>
            <p:cNvGrpSpPr>
              <a:grpSpLocks/>
            </p:cNvGrpSpPr>
            <p:nvPr/>
          </p:nvGrpSpPr>
          <p:grpSpPr bwMode="auto">
            <a:xfrm>
              <a:off x="2717" y="2418"/>
              <a:ext cx="970" cy="600"/>
              <a:chOff x="276" y="2856"/>
              <a:chExt cx="970" cy="600"/>
            </a:xfrm>
          </p:grpSpPr>
          <p:sp>
            <p:nvSpPr>
              <p:cNvPr id="149575" name="Rectangle 71"/>
              <p:cNvSpPr>
                <a:spLocks noChangeArrowheads="1"/>
              </p:cNvSpPr>
              <p:nvPr/>
            </p:nvSpPr>
            <p:spPr bwMode="auto">
              <a:xfrm>
                <a:off x="276" y="2856"/>
                <a:ext cx="970" cy="600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9576" name="Text Box 72"/>
              <p:cNvSpPr txBox="1">
                <a:spLocks noChangeArrowheads="1"/>
              </p:cNvSpPr>
              <p:nvPr/>
            </p:nvSpPr>
            <p:spPr bwMode="auto">
              <a:xfrm>
                <a:off x="321" y="2885"/>
                <a:ext cx="853" cy="491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类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实例</a:t>
                </a:r>
                <a:endPara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556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ASP .NET</a:t>
            </a:r>
            <a:r>
              <a:rPr lang="zh-CN" altLang="en-US" dirty="0" smtClean="0">
                <a:ea typeface="宋体" pitchFamily="2" charset="-122"/>
              </a:rPr>
              <a:t>技术概述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  <p:bldP spid="1495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服务器控件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F1F2-C751-45D1-9647-8BCE30BB604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FileUpLoad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PostedFile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: Http</a:t>
            </a:r>
            <a:r>
              <a:rPr lang="en-US" altLang="zh-CN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PostedFile</a:t>
            </a:r>
            <a:endParaRPr lang="en-US" altLang="zh-CN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HasFile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, </a:t>
            </a:r>
            <a:r>
              <a:rPr lang="en-US" altLang="zh-CN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FileName</a:t>
            </a:r>
            <a:endParaRPr lang="en-US" altLang="zh-CN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rPr>
              <a:t>SaveAs</a:t>
            </a:r>
            <a:endParaRPr lang="en-US" altLang="zh-CN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2590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8000" b="1" i="1" dirty="0" smtClean="0">
                <a:ea typeface="宋体" pitchFamily="2" charset="-122"/>
              </a:rPr>
              <a:t>Demo</a:t>
            </a:r>
            <a:r>
              <a:rPr lang="en-US" altLang="zh-CN" dirty="0" smtClean="0">
                <a:solidFill>
                  <a:srgbClr val="800000"/>
                </a:solidFill>
                <a:ea typeface="宋体" pitchFamily="2" charset="-122"/>
              </a:rPr>
              <a:t> </a:t>
            </a:r>
            <a:endParaRPr lang="en-US" altLang="zh-CN" b="1" dirty="0" smtClean="0">
              <a:solidFill>
                <a:srgbClr val="FFFF00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42A9-BD5A-4E6E-964B-2963C061EA57}" type="slidenum">
              <a:rPr lang="en-US" altLang="zh-CN"/>
              <a:pPr/>
              <a:t>31</a:t>
            </a:fld>
            <a:endParaRPr lang="en-US" altLang="zh-CN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2879725"/>
            <a:ext cx="46291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服务器控件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32A-8264-4BEF-93E4-48F39C0A537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RequiredFieldValidator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Tx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RangeValidator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CompareValidator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2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RegularValidator</a:t>
            </a:r>
            <a:endParaRPr lang="en-US" altLang="zh-CN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2975" y="2895600"/>
            <a:ext cx="3695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2975" y="3581400"/>
            <a:ext cx="3705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0438" y="4267200"/>
            <a:ext cx="3905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56150" y="4876800"/>
            <a:ext cx="3486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本章习题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en-US" altLang="zh-CN" dirty="0" smtClean="0">
                <a:ea typeface="宋体" pitchFamily="2" charset="-122"/>
              </a:rPr>
              <a:t>Page</a:t>
            </a:r>
            <a:r>
              <a:rPr lang="zh-CN" altLang="en-US" dirty="0" smtClean="0">
                <a:ea typeface="宋体" pitchFamily="2" charset="-122"/>
              </a:rPr>
              <a:t>类可以访问</a:t>
            </a:r>
            <a:r>
              <a:rPr lang="en-US" altLang="zh-CN" dirty="0" smtClean="0">
                <a:ea typeface="宋体" pitchFamily="2" charset="-122"/>
              </a:rPr>
              <a:t>ASP.NET</a:t>
            </a:r>
            <a:r>
              <a:rPr lang="zh-CN" altLang="en-US" dirty="0" smtClean="0">
                <a:ea typeface="宋体" pitchFamily="2" charset="-122"/>
              </a:rPr>
              <a:t>程序的哪些基本对象，它们分别可以实现哪些功能？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ASP.NET</a:t>
            </a:r>
            <a:r>
              <a:rPr lang="zh-CN" altLang="en-US" dirty="0" smtClean="0">
                <a:ea typeface="宋体" pitchFamily="2" charset="-122"/>
              </a:rPr>
              <a:t>程序中保存和读取信息有哪些方法，它们各有哪些优缺点？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简述各个</a:t>
            </a: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服务器控件常用的事件。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简述各个</a:t>
            </a: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验证控件的功能和用法。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详细设计图书馆管理系统的图书查询</a:t>
            </a: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页面。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B151-F637-4E08-B4BB-B60F2A26B754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ASP .NET</a:t>
            </a:r>
            <a:r>
              <a:rPr lang="zh-CN" altLang="en-US" dirty="0">
                <a:ea typeface="宋体" pitchFamily="2" charset="-122"/>
              </a:rPr>
              <a:t>技术概述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ea typeface="宋体" pitchFamily="2" charset="-122"/>
              </a:rPr>
              <a:t>ASP .NET</a:t>
            </a:r>
            <a:r>
              <a:rPr lang="zh-CN" altLang="en-US" sz="3200" b="1" dirty="0" smtClean="0">
                <a:ea typeface="宋体" pitchFamily="2" charset="-122"/>
              </a:rPr>
              <a:t>应用程序</a:t>
            </a:r>
            <a:endParaRPr lang="en-US" altLang="zh-CN" sz="32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ea typeface="宋体" pitchFamily="2" charset="-122"/>
              </a:rPr>
              <a:t>程序集</a:t>
            </a:r>
            <a:r>
              <a:rPr lang="zh-CN" altLang="en-US" sz="2400" b="1" dirty="0" smtClean="0">
                <a:ea typeface="宋体" pitchFamily="2" charset="-122"/>
              </a:rPr>
              <a:t>文件</a:t>
            </a:r>
            <a:endParaRPr lang="en-US" altLang="zh-CN" sz="24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zh-CN" altLang="en-US" sz="2400" b="1" dirty="0" smtClean="0">
                <a:ea typeface="宋体" pitchFamily="2" charset="-122"/>
              </a:rPr>
              <a:t>网页</a:t>
            </a:r>
            <a:r>
              <a:rPr lang="zh-CN" altLang="en-US" sz="2400" b="1" dirty="0">
                <a:ea typeface="宋体" pitchFamily="2" charset="-122"/>
              </a:rPr>
              <a:t>文件</a:t>
            </a:r>
            <a:r>
              <a:rPr lang="zh-CN" altLang="en-US" sz="2400" b="1" dirty="0" smtClean="0">
                <a:ea typeface="宋体" pitchFamily="2" charset="-122"/>
              </a:rPr>
              <a:t>（</a:t>
            </a:r>
            <a:r>
              <a:rPr lang="en-US" altLang="zh-CN" sz="2400" b="1" dirty="0" smtClean="0">
                <a:ea typeface="宋体" pitchFamily="2" charset="-122"/>
              </a:rPr>
              <a:t>html/</a:t>
            </a:r>
            <a:r>
              <a:rPr lang="en-US" altLang="zh-CN" sz="2400" b="1" dirty="0" err="1" smtClean="0">
                <a:ea typeface="宋体" pitchFamily="2" charset="-122"/>
              </a:rPr>
              <a:t>aspx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  <a:endParaRPr lang="en-US" altLang="zh-CN" sz="24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sz="2400" b="1" dirty="0" smtClean="0">
                <a:ea typeface="宋体" pitchFamily="2" charset="-122"/>
              </a:rPr>
              <a:t>XML Web</a:t>
            </a:r>
            <a:r>
              <a:rPr lang="zh-CN" altLang="en-US" sz="2400" b="1" dirty="0" smtClean="0">
                <a:ea typeface="宋体" pitchFamily="2" charset="-122"/>
              </a:rPr>
              <a:t>服务（</a:t>
            </a:r>
            <a:r>
              <a:rPr lang="en-US" altLang="zh-CN" sz="2400" b="1" dirty="0" err="1" smtClean="0">
                <a:ea typeface="宋体" pitchFamily="2" charset="-122"/>
              </a:rPr>
              <a:t>asmx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  <a:endParaRPr lang="en-US" altLang="zh-CN" sz="24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zh-CN" altLang="en-US" sz="2400" b="1" dirty="0" smtClean="0">
                <a:ea typeface="宋体" pitchFamily="2" charset="-122"/>
              </a:rPr>
              <a:t>网站配置文件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596-F3B5-44BF-B95F-26AAAED98214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ASP .NET</a:t>
            </a:r>
            <a:r>
              <a:rPr lang="zh-CN" altLang="en-US" dirty="0">
                <a:ea typeface="宋体" pitchFamily="2" charset="-122"/>
              </a:rPr>
              <a:t>技术概述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ea typeface="宋体" pitchFamily="2" charset="-122"/>
              </a:rPr>
              <a:t>ASP .NET</a:t>
            </a:r>
            <a:r>
              <a:rPr lang="zh-CN" altLang="en-US" sz="3200" b="1" dirty="0" smtClean="0">
                <a:ea typeface="宋体" pitchFamily="2" charset="-122"/>
              </a:rPr>
              <a:t>应用程序</a:t>
            </a:r>
            <a:endParaRPr lang="en-US" altLang="zh-CN" sz="32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sz="2800" b="1" dirty="0" smtClean="0">
                <a:ea typeface="宋体" pitchFamily="2" charset="-122"/>
              </a:rPr>
              <a:t>html</a:t>
            </a:r>
            <a:r>
              <a:rPr lang="zh-CN" altLang="en-US" sz="2800" b="1" dirty="0" smtClean="0">
                <a:ea typeface="宋体" pitchFamily="2" charset="-122"/>
              </a:rPr>
              <a:t>网页</a:t>
            </a:r>
            <a:r>
              <a:rPr lang="en-US" altLang="zh-CN" sz="2800" b="1" dirty="0" smtClean="0">
                <a:ea typeface="宋体" pitchFamily="2" charset="-122"/>
              </a:rPr>
              <a:t>: </a:t>
            </a:r>
            <a:r>
              <a:rPr lang="zh-CN" altLang="en-US" sz="2800" b="1" dirty="0" smtClean="0">
                <a:ea typeface="宋体" pitchFamily="2" charset="-122"/>
              </a:rPr>
              <a:t>静态页面</a:t>
            </a:r>
            <a:endParaRPr lang="en-US" altLang="zh-CN" sz="28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sz="2800" b="1" dirty="0" err="1" smtClean="0">
                <a:ea typeface="宋体" pitchFamily="2" charset="-122"/>
              </a:rPr>
              <a:t>aspx</a:t>
            </a:r>
            <a:r>
              <a:rPr lang="zh-CN" altLang="en-US" sz="2800" b="1" dirty="0">
                <a:ea typeface="宋体" pitchFamily="2" charset="-122"/>
              </a:rPr>
              <a:t>网页</a:t>
            </a:r>
            <a:r>
              <a:rPr lang="en-US" altLang="zh-CN" sz="2800" b="1" dirty="0">
                <a:ea typeface="宋体" pitchFamily="2" charset="-122"/>
              </a:rPr>
              <a:t>: </a:t>
            </a:r>
            <a:r>
              <a:rPr lang="zh-CN" altLang="en-US" sz="2800" b="1" dirty="0" smtClean="0">
                <a:ea typeface="宋体" pitchFamily="2" charset="-122"/>
              </a:rPr>
              <a:t>动态页面</a:t>
            </a:r>
            <a:endParaRPr lang="en-US" altLang="zh-CN" sz="28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815-D318-4801-AA8E-1EAC222150B8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err="1" smtClean="0">
                <a:ea typeface="宋体" pitchFamily="2" charset="-122"/>
              </a:rPr>
              <a:t>System.Web.UI.Page</a:t>
            </a:r>
            <a:endParaRPr lang="en-US" altLang="zh-CN" sz="28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Web</a:t>
            </a:r>
            <a:r>
              <a:rPr lang="zh-CN" altLang="en-US" b="1" dirty="0" smtClean="0">
                <a:ea typeface="宋体" pitchFamily="2" charset="-122"/>
              </a:rPr>
              <a:t>窗体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9A3B-9E59-4FA2-A84A-D5DCA9C0BBC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514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_Default: System.Web.UI.Page 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 }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err="1" smtClean="0">
                <a:ea typeface="宋体" pitchFamily="2" charset="-122"/>
              </a:rPr>
              <a:t>System.Web.UI.Page</a:t>
            </a:r>
            <a:endParaRPr lang="en-US" altLang="zh-CN" sz="2800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ea typeface="宋体" pitchFamily="2" charset="-122"/>
              </a:rPr>
              <a:t>Web</a:t>
            </a:r>
            <a:r>
              <a:rPr lang="zh-CN" altLang="en-US" b="1" dirty="0" smtClean="0">
                <a:ea typeface="宋体" pitchFamily="2" charset="-122"/>
              </a:rPr>
              <a:t>窗体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ea typeface="宋体" pitchFamily="2" charset="-122"/>
              </a:rPr>
              <a:t>加载和卸载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A13-AFF3-4BF4-9D3B-13D4D78D05A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514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Page_Init(EventArgs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0088" y="2879725"/>
            <a:ext cx="5616575" cy="514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Page_Load(EventArgs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 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0088" y="3600450"/>
            <a:ext cx="5616575" cy="514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Page_LoadComplete(EventArgs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 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40088" y="4319588"/>
            <a:ext cx="5616575" cy="514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Page_Unload(EventArgs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 }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Response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8A43-AA02-4B1B-A92E-5EE3563BEE9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10064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Page_Load(EventArgs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this.Response.Write("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欢迎光临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088" y="3600450"/>
            <a:ext cx="38766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窗体和基本对象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Response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defRPr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38FE-1E77-4A85-ACE2-FA86AEB449F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240088" y="2160588"/>
            <a:ext cx="5616575" cy="12525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void Page_Load(EventArgs e)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this.Response.Write("</a:t>
            </a:r>
            <a:r>
              <a:rPr lang="zh-CN" altLang="en-US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欢迎光临</a:t>
            </a:r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this.Response.Redirect("sports.sina.com");</a:t>
            </a:r>
          </a:p>
          <a:p>
            <a:pPr eaLnBrk="1" hangingPunct="1"/>
            <a:r>
              <a:rPr lang="en-US" altLang="zh-CN" sz="160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088" y="3600450"/>
            <a:ext cx="46291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CC00"/>
      </a:lt2>
      <a:accent1>
        <a:srgbClr val="FBE473"/>
      </a:accent1>
      <a:accent2>
        <a:srgbClr val="FF6600"/>
      </a:accent2>
      <a:accent3>
        <a:srgbClr val="FFFFE2"/>
      </a:accent3>
      <a:accent4>
        <a:srgbClr val="DADADA"/>
      </a:accent4>
      <a:accent5>
        <a:srgbClr val="FDEFBC"/>
      </a:accent5>
      <a:accent6>
        <a:srgbClr val="E75C00"/>
      </a:accent6>
      <a:hlink>
        <a:srgbClr val="2EBDBA"/>
      </a:hlink>
      <a:folHlink>
        <a:srgbClr val="9900CC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FF99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FFFFFF"/>
        </a:dk1>
        <a:lt1>
          <a:srgbClr val="FFFFFF"/>
        </a:lt1>
        <a:dk2>
          <a:srgbClr val="FF99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DADADA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FFFFFF"/>
        </a:dk1>
        <a:lt1>
          <a:srgbClr val="FFFFFF"/>
        </a:lt1>
        <a:dk2>
          <a:srgbClr val="FF9900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DADADA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6053</TotalTime>
  <Words>895</Words>
  <Application>Microsoft Office PowerPoint</Application>
  <PresentationFormat>全屏显示(4:3)</PresentationFormat>
  <Paragraphs>283</Paragraphs>
  <Slides>33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Times New Roman</vt:lpstr>
      <vt:lpstr>Arial</vt:lpstr>
      <vt:lpstr>Arial Black</vt:lpstr>
      <vt:lpstr>Wingdings</vt:lpstr>
      <vt:lpstr>宋体</vt:lpstr>
      <vt:lpstr>Courier New</vt:lpstr>
      <vt:lpstr>Default Design</vt:lpstr>
      <vt:lpstr>Office 主题</vt:lpstr>
      <vt:lpstr>幻灯片 1</vt:lpstr>
      <vt:lpstr>纲要</vt:lpstr>
      <vt:lpstr>ASP .NET技术概述</vt:lpstr>
      <vt:lpstr>ASP .NET技术概述</vt:lpstr>
      <vt:lpstr>ASP .NET技术概述</vt:lpstr>
      <vt:lpstr>Web窗体和基本对象</vt:lpstr>
      <vt:lpstr>Web窗体和基本对象</vt:lpstr>
      <vt:lpstr>Web窗体和基本对象</vt:lpstr>
      <vt:lpstr>Web窗体和基本对象</vt:lpstr>
      <vt:lpstr>Web窗体和基本对象</vt:lpstr>
      <vt:lpstr>Web窗体和基本对象</vt:lpstr>
      <vt:lpstr>Web窗体和基本对象</vt:lpstr>
      <vt:lpstr>Web窗体和基本对象</vt:lpstr>
      <vt:lpstr>Web窗体和基本对象</vt:lpstr>
      <vt:lpstr>Web窗体和基本对象</vt:lpstr>
      <vt:lpstr>Web窗体和基本对象</vt:lpstr>
      <vt:lpstr>Demo </vt:lpstr>
      <vt:lpstr>HTML控件</vt:lpstr>
      <vt:lpstr>Demo </vt:lpstr>
      <vt:lpstr>HTML控件</vt:lpstr>
      <vt:lpstr>HTML控件</vt:lpstr>
      <vt:lpstr>HTML控件</vt:lpstr>
      <vt:lpstr>Demo </vt:lpstr>
      <vt:lpstr>HTML控件</vt:lpstr>
      <vt:lpstr>Demo </vt:lpstr>
      <vt:lpstr>Web服务器控件</vt:lpstr>
      <vt:lpstr>Web服务器控件</vt:lpstr>
      <vt:lpstr>Web服务器控件</vt:lpstr>
      <vt:lpstr>Web服务器控件</vt:lpstr>
      <vt:lpstr>Web服务器控件</vt:lpstr>
      <vt:lpstr>Demo </vt:lpstr>
      <vt:lpstr>Web服务器控件</vt:lpstr>
      <vt:lpstr>本章习题</vt:lpstr>
    </vt:vector>
  </TitlesOfParts>
  <Company>Julia Lerman,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Lerman</dc:creator>
  <cp:lastModifiedBy>a1</cp:lastModifiedBy>
  <cp:revision>289</cp:revision>
  <dcterms:created xsi:type="dcterms:W3CDTF">2004-01-08T15:23:30Z</dcterms:created>
  <dcterms:modified xsi:type="dcterms:W3CDTF">2017-11-08T08:44:46Z</dcterms:modified>
</cp:coreProperties>
</file>