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4040" r:id="rId2"/>
  </p:sldMasterIdLst>
  <p:notesMasterIdLst>
    <p:notesMasterId r:id="rId21"/>
  </p:notesMasterIdLst>
  <p:handoutMasterIdLst>
    <p:handoutMasterId r:id="rId22"/>
  </p:handoutMasterIdLst>
  <p:sldIdLst>
    <p:sldId id="328" r:id="rId3"/>
    <p:sldId id="329" r:id="rId4"/>
    <p:sldId id="330" r:id="rId5"/>
    <p:sldId id="331" r:id="rId6"/>
    <p:sldId id="332" r:id="rId7"/>
    <p:sldId id="345" r:id="rId8"/>
    <p:sldId id="346" r:id="rId9"/>
    <p:sldId id="347" r:id="rId10"/>
    <p:sldId id="333" r:id="rId11"/>
    <p:sldId id="334" r:id="rId12"/>
    <p:sldId id="336" r:id="rId13"/>
    <p:sldId id="338" r:id="rId14"/>
    <p:sldId id="339" r:id="rId15"/>
    <p:sldId id="340" r:id="rId16"/>
    <p:sldId id="348" r:id="rId17"/>
    <p:sldId id="342" r:id="rId18"/>
    <p:sldId id="343" r:id="rId19"/>
    <p:sldId id="344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E8AA"/>
    <a:srgbClr val="FFFFCC"/>
    <a:srgbClr val="333399"/>
    <a:srgbClr val="FFCCCC"/>
    <a:srgbClr val="FFFF00"/>
    <a:srgbClr val="CCFF33"/>
    <a:srgbClr val="996633"/>
    <a:srgbClr val="339966"/>
    <a:srgbClr val="FF7C8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89" autoAdjust="0"/>
    <p:restoredTop sz="97602" autoAdjust="0"/>
  </p:normalViewPr>
  <p:slideViewPr>
    <p:cSldViewPr>
      <p:cViewPr varScale="1">
        <p:scale>
          <a:sx n="113" d="100"/>
          <a:sy n="113" d="100"/>
        </p:scale>
        <p:origin x="-605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790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43013A4-2A77-499D-B16E-34CB74573579}" type="datetimeFigureOut">
              <a:rPr lang="zh-CN" altLang="en-US"/>
              <a:pPr>
                <a:defRPr/>
              </a:pPr>
              <a:t>2017/10/10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B282CD1-569A-46BE-BE25-0A2C879D753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0BEE6EF8-46AB-4940-A811-297CBBE4ECF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FA898C-48E9-4216-805A-834D08113661}" type="slidenum">
              <a:rPr lang="en-US" altLang="zh-CN">
                <a:cs typeface="Arial" pitchFamily="34" charset="0"/>
              </a:rPr>
              <a:pPr/>
              <a:t>1</a:t>
            </a:fld>
            <a:endParaRPr lang="en-US" altLang="zh-CN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1FCD37-CF37-499E-B068-9CD7A019C101}" type="slidenum">
              <a:rPr lang="en-US" altLang="zh-CN">
                <a:cs typeface="Arial" pitchFamily="34" charset="0"/>
              </a:rPr>
              <a:pPr/>
              <a:t>11</a:t>
            </a:fld>
            <a:endParaRPr lang="en-US" altLang="zh-CN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ED90BE-F4AC-47CD-912E-AF5A5C941D71}" type="slidenum">
              <a:rPr lang="en-US" altLang="zh-CN">
                <a:cs typeface="Arial" pitchFamily="34" charset="0"/>
              </a:rPr>
              <a:pPr/>
              <a:t>12</a:t>
            </a:fld>
            <a:endParaRPr lang="en-US" altLang="zh-CN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抽象类不能创建实例</a:t>
            </a:r>
            <a:endParaRPr lang="en-US" altLang="zh-CN" smtClean="0"/>
          </a:p>
          <a:p>
            <a:r>
              <a:rPr lang="zh-CN" altLang="en-US" smtClean="0"/>
              <a:t>抽象方法没有执行代码</a:t>
            </a: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C4AB7E-5170-424D-829E-2E9E829B10D4}" type="slidenum">
              <a:rPr lang="en-US" altLang="zh-CN">
                <a:cs typeface="Arial" pitchFamily="34" charset="0"/>
              </a:rPr>
              <a:pPr/>
              <a:t>13</a:t>
            </a:fld>
            <a:endParaRPr lang="en-US" altLang="zh-CN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6F1EB2-31BC-4F22-88D4-02DEF93006E9}" type="slidenum">
              <a:rPr lang="en-US" altLang="zh-CN">
                <a:cs typeface="Arial" pitchFamily="34" charset="0"/>
              </a:rPr>
              <a:pPr/>
              <a:t>14</a:t>
            </a:fld>
            <a:endParaRPr lang="en-US" altLang="zh-CN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6F1EB2-31BC-4F22-88D4-02DEF93006E9}" type="slidenum">
              <a:rPr lang="en-US" altLang="zh-CN">
                <a:cs typeface="Arial" pitchFamily="34" charset="0"/>
              </a:rPr>
              <a:pPr/>
              <a:t>15</a:t>
            </a:fld>
            <a:endParaRPr lang="en-US" altLang="zh-CN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C633F-F246-4E3B-BC8B-1662F612DE43}" type="slidenum">
              <a:rPr lang="en-US" altLang="zh-CN">
                <a:cs typeface="Arial" pitchFamily="34" charset="0"/>
              </a:rPr>
              <a:pPr/>
              <a:t>16</a:t>
            </a:fld>
            <a:endParaRPr lang="en-US" altLang="zh-CN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7B1EA8-E410-4883-9BF3-A68C9FCDBC6A}" type="slidenum">
              <a:rPr lang="en-US" altLang="zh-CN">
                <a:cs typeface="Arial" pitchFamily="34" charset="0"/>
              </a:rPr>
              <a:pPr/>
              <a:t>17</a:t>
            </a:fld>
            <a:endParaRPr lang="en-US" altLang="zh-CN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在复杂的软件设计中，两种方式往往要综合运用</a:t>
            </a: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DD8476-A3BD-4553-874A-4F73218CF815}" type="slidenum">
              <a:rPr lang="en-US" altLang="zh-CN">
                <a:cs typeface="Arial" pitchFamily="34" charset="0"/>
              </a:rPr>
              <a:pPr/>
              <a:t>3</a:t>
            </a:fld>
            <a:endParaRPr lang="en-US" altLang="zh-CN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531187-1990-4072-AFD0-1BBB987CB348}" type="slidenum">
              <a:rPr lang="en-US" altLang="zh-CN">
                <a:cs typeface="Arial" pitchFamily="34" charset="0"/>
              </a:rPr>
              <a:pPr/>
              <a:t>4</a:t>
            </a:fld>
            <a:endParaRPr lang="en-US" altLang="zh-CN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自动继承基类的字段和方法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C78857-9A08-4911-B0D2-AD83643B6CA9}" type="slidenum">
              <a:rPr lang="en-US" altLang="zh-CN">
                <a:cs typeface="Arial" pitchFamily="34" charset="0"/>
              </a:rPr>
              <a:pPr/>
              <a:t>5</a:t>
            </a:fld>
            <a:endParaRPr lang="en-US" altLang="zh-CN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自动继承基类的字段和方法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C78857-9A08-4911-B0D2-AD83643B6CA9}" type="slidenum">
              <a:rPr lang="en-US" altLang="zh-CN">
                <a:cs typeface="Arial" pitchFamily="34" charset="0"/>
              </a:rPr>
              <a:pPr/>
              <a:t>6</a:t>
            </a:fld>
            <a:endParaRPr lang="en-US" altLang="zh-CN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自动继承基类的字段和方法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C78857-9A08-4911-B0D2-AD83643B6CA9}" type="slidenum">
              <a:rPr lang="en-US" altLang="zh-CN">
                <a:cs typeface="Arial" pitchFamily="34" charset="0"/>
              </a:rPr>
              <a:pPr/>
              <a:t>7</a:t>
            </a:fld>
            <a:endParaRPr lang="en-US" altLang="zh-CN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自动继承基类的字段和方法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C78857-9A08-4911-B0D2-AD83643B6CA9}" type="slidenum">
              <a:rPr lang="en-US" altLang="zh-CN">
                <a:cs typeface="Arial" pitchFamily="34" charset="0"/>
              </a:rPr>
              <a:pPr/>
              <a:t>8</a:t>
            </a:fld>
            <a:endParaRPr lang="en-US" altLang="zh-CN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6C5511-C087-44ED-A6CB-69EDE869CE62}" type="slidenum">
              <a:rPr lang="en-US" altLang="zh-CN">
                <a:cs typeface="Arial" pitchFamily="34" charset="0"/>
              </a:rPr>
              <a:pPr/>
              <a:t>9</a:t>
            </a:fld>
            <a:endParaRPr lang="en-US" altLang="zh-CN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34FFB9-4B78-47E0-A177-F72E95734236}" type="slidenum">
              <a:rPr lang="en-US" altLang="zh-CN">
                <a:cs typeface="Arial" pitchFamily="34" charset="0"/>
              </a:rPr>
              <a:pPr/>
              <a:t>10</a:t>
            </a:fld>
            <a:endParaRPr lang="en-US" altLang="zh-CN"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11DDC306-EB76-45D5-9E1D-E0D98995CAA9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charset="-122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954F2A62-715B-4A61-87B1-079E9B8910EB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zh-CN" altLang="en-US"/>
              <a:t>郑宇军  人民邮电</a:t>
            </a:r>
            <a:r>
              <a:rPr lang="zh-CN" altLang="en-US" smtClean="0"/>
              <a:t>出版社</a:t>
            </a:r>
            <a:r>
              <a:rPr lang="en-US" altLang="zh-CN" b="0" smtClean="0"/>
              <a:t> </a:t>
            </a:r>
            <a:endParaRPr lang="en-US" altLang="zh-CN" b="0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4BE0D78D-2C81-4F44-9027-19F71509808F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charset="-122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DC017A55-DE80-4787-8474-CD4EE94B6B18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郑宇军  人民邮电出版社</a:t>
            </a:r>
            <a:r>
              <a:rPr lang="en-US" altLang="zh-CN"/>
              <a:t>   2009</a:t>
            </a:r>
            <a:r>
              <a:rPr lang="en-US" altLang="zh-CN" b="0"/>
              <a:t>   </a:t>
            </a:r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597CF004-3A23-43B8-AEFB-6CE7431D145E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charset="-122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E6040DA0-9E3A-43BE-AEE7-FD370001F7CC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charset="-122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郑宇军  人民邮电出版社</a:t>
            </a:r>
            <a:r>
              <a:rPr lang="en-US" altLang="zh-CN"/>
              <a:t>   2009</a:t>
            </a:r>
            <a:r>
              <a:rPr lang="en-US" altLang="zh-CN" b="0"/>
              <a:t>   </a:t>
            </a:r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 dirty="0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5354EA-E998-404C-85F4-CB61265F9F1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3" name="Rectangle 223"/>
          <p:cNvSpPr>
            <a:spLocks noChangeArrowheads="1"/>
          </p:cNvSpPr>
          <p:nvPr userDrawn="1"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86E996A3-39CE-4086-BAFD-819EA24E6D5E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32C12D-45CC-464E-92C7-3DDA02544B8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Rectangle 223"/>
          <p:cNvSpPr>
            <a:spLocks noChangeArrowheads="1"/>
          </p:cNvSpPr>
          <p:nvPr userDrawn="1"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A385F951-40F8-452D-952F-AFFA76F9B99B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F9D8D5-5616-4F10-9555-274ADABD750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1AD356-9D75-41E9-B0BE-F9D74391563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5A4291-6D4E-40EB-A708-BEAD118D3E1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C6F163-3CAE-4033-B9BA-166B3DDDFA5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2A2D4-5ADE-4B5F-8BEA-F89EDE1B2E6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A5FDE1-24A5-46C4-9A95-92AC227A5E5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C1EA4A32-6E8C-4816-A113-2BB827748CEF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charset="-122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5779FBB9-88E1-486D-891B-A1AF61626E5A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zh-CN" altLang="en-US"/>
              <a:t>郑宇军  人民邮电</a:t>
            </a:r>
            <a:r>
              <a:rPr lang="zh-CN" altLang="en-US" smtClean="0"/>
              <a:t>出版社</a:t>
            </a:r>
            <a:endParaRPr lang="en-US" altLang="zh-CN" b="0"/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CCE3C1E-84E6-452C-83BA-7C1529A329F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801266-AF7F-4096-B59B-40A0A5B68D0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7174EB-AE9A-407F-815F-A0DFF083EB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0251DEF3-B557-4DBA-B212-B23217D9EF25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charset="-122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E4F18836-4E2D-46D4-8663-C97058D89066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zh-CN" altLang="en-US"/>
              <a:t>郑宇军  人民邮电</a:t>
            </a:r>
            <a:r>
              <a:rPr lang="zh-CN" altLang="en-US" smtClean="0"/>
              <a:t>出版社</a:t>
            </a:r>
            <a:r>
              <a:rPr lang="en-US" altLang="zh-CN" b="0" smtClean="0"/>
              <a:t>   </a:t>
            </a:r>
            <a:endParaRPr lang="en-US" altLang="zh-CN" b="0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73887451-965E-495F-87B5-F2B94F127C2A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07E5A731-6D78-47F9-B2F0-A3DD57004893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zh-CN" altLang="en-US"/>
              <a:t>郑宇军  人民邮电</a:t>
            </a:r>
            <a:r>
              <a:rPr lang="zh-CN" altLang="en-US" smtClean="0"/>
              <a:t>出版社</a:t>
            </a:r>
            <a:endParaRPr lang="en-US" altLang="zh-CN" b="0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DC9AC612-6709-412D-9674-6069353A307A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E30E84DB-9206-4F20-929F-F9DD210D6A96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zh-CN" altLang="en-US"/>
              <a:t>郑宇军  人民邮电</a:t>
            </a:r>
            <a:r>
              <a:rPr lang="zh-CN" altLang="en-US" smtClean="0"/>
              <a:t>出版社</a:t>
            </a:r>
            <a:endParaRPr lang="en-US" altLang="zh-CN" b="0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391BFF38-E0F1-4FC4-868A-2B8857A9166C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charset="-122"/>
            </a:endParaRP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493F3B37-14DD-468A-B62B-AB1227D6D9CD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zh-CN" altLang="en-US"/>
              <a:t>郑宇军  人民邮电</a:t>
            </a:r>
            <a:r>
              <a:rPr lang="zh-CN" altLang="en-US" smtClean="0"/>
              <a:t>出版社</a:t>
            </a:r>
            <a:endParaRPr lang="en-US" altLang="zh-CN" b="0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0E01AC9B-044E-4570-8B4B-BDDD06F206E4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charset="-122"/>
            </a:endParaRPr>
          </a:p>
        </p:txBody>
      </p:sp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2A158AEC-F124-48A2-8C55-0B8871021EA2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charset="-122"/>
            </a:endParaRPr>
          </a:p>
        </p:txBody>
      </p:sp>
      <p:sp>
        <p:nvSpPr>
          <p:cNvPr id="4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zh-CN" altLang="en-US"/>
              <a:t>郑宇军  人民邮电</a:t>
            </a:r>
            <a:r>
              <a:rPr lang="zh-CN" altLang="en-US" smtClean="0"/>
              <a:t>出版社</a:t>
            </a:r>
            <a:endParaRPr lang="en-US" altLang="zh-CN" b="0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164D9796-4B01-4FA7-8383-E4449E275519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1C32AD36-3118-4297-8040-66ECE4923D0C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郑宇军  人民邮电出版社</a:t>
            </a:r>
            <a:r>
              <a:rPr lang="en-US" altLang="zh-CN"/>
              <a:t>   2009</a:t>
            </a:r>
            <a:r>
              <a:rPr lang="en-US" altLang="zh-CN" b="0"/>
              <a:t>   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ECF66C1F-DC0B-4D17-8938-CA74419DB6F4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C4B854D4-1DFE-43AD-9650-69098B733B55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郑宇军  人民邮电出版社</a:t>
            </a:r>
            <a:r>
              <a:rPr lang="en-US" altLang="zh-CN"/>
              <a:t>   2009</a:t>
            </a:r>
            <a:r>
              <a:rPr lang="en-US" altLang="zh-CN" b="0"/>
              <a:t>   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dirty="0">
                <a:solidFill>
                  <a:schemeClr val="bg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郑宇军  人民邮电出版社</a:t>
            </a:r>
            <a:r>
              <a:rPr lang="en-US" altLang="zh-CN"/>
              <a:t> </a:t>
            </a:r>
            <a:r>
              <a:rPr lang="en-US" altLang="zh-CN" smtClean="0"/>
              <a:t>   </a:t>
            </a:r>
            <a:endParaRPr lang="en-US" altLang="zh-CN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C85FFEB0-1CEC-4D8D-BD51-3CD19AB9EED5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charset="-122"/>
            </a:endParaRPr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0C9FB6F9-9D82-4887-8F32-B0C5AED8C220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</p:sldLayoutIdLst>
  <p:transition>
    <p:wipe/>
  </p:transition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10/10/2017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zh-CN" altLang="en-US" smtClean="0"/>
              <a:t>郑宇军  人民邮电出版社</a:t>
            </a:r>
            <a:r>
              <a:rPr lang="en-US" altLang="zh-CN" smtClean="0"/>
              <a:t>    </a:t>
            </a: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  <p:sp>
        <p:nvSpPr>
          <p:cNvPr id="11" name="Rectangle 223"/>
          <p:cNvSpPr>
            <a:spLocks noChangeArrowheads="1"/>
          </p:cNvSpPr>
          <p:nvPr userDrawn="1"/>
        </p:nvSpPr>
        <p:spPr bwMode="auto">
          <a:xfrm>
            <a:off x="457200" y="62484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fld id="{C6F9DBDD-28B4-41AF-9F7E-2C1585A0DE06}" type="slidenum">
              <a:rPr lang="en-US" altLang="zh-CN" sz="1800" b="1">
                <a:solidFill>
                  <a:schemeClr val="bg2"/>
                </a:solidFill>
                <a:latin typeface="Arial" charset="0"/>
                <a:ea typeface="宋体" charset="-122"/>
              </a:rPr>
              <a:pPr eaLnBrk="1" hangingPunct="1"/>
              <a:t>‹#›</a:t>
            </a:fld>
            <a:endParaRPr lang="en-US" altLang="zh-CN" sz="1800" b="1">
              <a:solidFill>
                <a:schemeClr val="bg2"/>
              </a:solidFill>
              <a:latin typeface="Arial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</p:sldLayoutIdLst>
  <p:transition>
    <p:wipe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B20DD-B4DB-4B82-BB85-C925FDC793EC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2209800" y="2590800"/>
            <a:ext cx="4773613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sz="4400" b="1" dirty="0" smtClean="0">
                <a:latin typeface="Arial" pitchFamily="34" charset="0"/>
                <a:ea typeface="宋体" pitchFamily="2" charset="-122"/>
              </a:rPr>
              <a:t>第</a:t>
            </a:r>
            <a:r>
              <a:rPr lang="en-US" altLang="zh-CN" sz="4400" b="1" dirty="0" smtClean="0">
                <a:latin typeface="Arial" pitchFamily="34" charset="0"/>
                <a:ea typeface="宋体" pitchFamily="2" charset="-122"/>
              </a:rPr>
              <a:t>6</a:t>
            </a:r>
            <a:r>
              <a:rPr lang="zh-CN" altLang="en-US" sz="4400" b="1" dirty="0" smtClean="0">
                <a:latin typeface="Arial" pitchFamily="34" charset="0"/>
                <a:ea typeface="宋体" pitchFamily="2" charset="-122"/>
              </a:rPr>
              <a:t>章  </a:t>
            </a:r>
            <a:r>
              <a:rPr lang="zh-CN" altLang="en-US" sz="4400" b="1" dirty="0">
                <a:latin typeface="Arial" pitchFamily="34" charset="0"/>
                <a:ea typeface="宋体" pitchFamily="2" charset="-122"/>
              </a:rPr>
              <a:t>继承和多态</a:t>
            </a:r>
            <a:endParaRPr lang="en-US" altLang="zh-CN" sz="4400" b="1" dirty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ea typeface="宋体" charset="-122"/>
              </a:rPr>
              <a:t>多态性</a:t>
            </a:r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：覆盖</a:t>
            </a:r>
            <a:r>
              <a:rPr lang="en-US" altLang="zh-CN" dirty="0" err="1" smtClean="0">
                <a:ea typeface="宋体" charset="-122"/>
              </a:rPr>
              <a:t>overide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zh-CN" altLang="en-US" sz="2800" b="1" dirty="0" smtClean="0">
                <a:ea typeface="宋体" charset="-122"/>
              </a:rPr>
              <a:t>基类：普通成员</a:t>
            </a:r>
            <a:endParaRPr lang="en-US" altLang="zh-CN" sz="2800" b="1" dirty="0" smtClean="0">
              <a:ea typeface="宋体" charset="-122"/>
            </a:endParaRPr>
          </a:p>
          <a:p>
            <a:pPr>
              <a:defRPr/>
            </a:pPr>
            <a:endParaRPr lang="en-US" altLang="zh-CN" sz="2800" b="1" dirty="0" smtClean="0">
              <a:ea typeface="宋体" charset="-122"/>
            </a:endParaRPr>
          </a:p>
          <a:p>
            <a:pPr>
              <a:defRPr/>
            </a:pPr>
            <a:endParaRPr lang="en-US" altLang="zh-CN" sz="2800" b="1" dirty="0" smtClean="0">
              <a:ea typeface="宋体" charset="-122"/>
            </a:endParaRPr>
          </a:p>
          <a:p>
            <a:pPr>
              <a:defRPr/>
            </a:pPr>
            <a:endParaRPr lang="en-US" altLang="zh-CN" sz="2800" b="1" dirty="0" smtClean="0">
              <a:ea typeface="宋体" charset="-122"/>
            </a:endParaRPr>
          </a:p>
          <a:p>
            <a:pPr>
              <a:buNone/>
              <a:defRPr/>
            </a:pPr>
            <a:endParaRPr lang="en-US" altLang="zh-CN" sz="2800" b="1" dirty="0" smtClean="0">
              <a:ea typeface="宋体" charset="-122"/>
            </a:endParaRPr>
          </a:p>
          <a:p>
            <a:pPr>
              <a:buNone/>
              <a:defRPr/>
            </a:pPr>
            <a:r>
              <a:rPr lang="zh-CN" altLang="en-US" sz="2800" b="1" dirty="0" smtClean="0">
                <a:ea typeface="宋体" charset="-122"/>
              </a:rPr>
              <a:t>派生类：覆盖成员</a:t>
            </a:r>
            <a:endParaRPr lang="en-US" altLang="zh-CN" sz="2800" b="1" dirty="0" smtClean="0">
              <a:ea typeface="宋体" charset="-122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CN" sz="3200" b="1" dirty="0" smtClean="0">
              <a:solidFill>
                <a:srgbClr val="FFFF00"/>
              </a:solidFill>
              <a:ea typeface="宋体" charset="-122"/>
            </a:endParaRPr>
          </a:p>
          <a:p>
            <a:pPr>
              <a:defRPr/>
            </a:pPr>
            <a:endParaRPr lang="zh-CN" altLang="en-US" dirty="0" smtClean="0">
              <a:ea typeface="宋体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EB3D0-C11A-4E0C-AAFF-C9B9C22735E5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9701" name="TextBox 8"/>
          <p:cNvSpPr txBox="1">
            <a:spLocks noChangeArrowheads="1"/>
          </p:cNvSpPr>
          <p:nvPr/>
        </p:nvSpPr>
        <p:spPr bwMode="auto">
          <a:xfrm>
            <a:off x="3733800" y="990600"/>
            <a:ext cx="5040313" cy="20621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6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public class Automobile</a:t>
            </a:r>
          </a:p>
          <a:p>
            <a:pPr eaLnBrk="1" hangingPunct="1"/>
            <a:r>
              <a:rPr lang="en-US" altLang="zh-CN" sz="16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{</a:t>
            </a:r>
          </a:p>
          <a:p>
            <a:pPr eaLnBrk="1" hangingPunct="1"/>
            <a:r>
              <a:rPr lang="en-US" altLang="zh-CN" sz="16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protected float speed;</a:t>
            </a:r>
          </a:p>
          <a:p>
            <a:pPr eaLnBrk="1" hangingPunct="1"/>
            <a:r>
              <a:rPr lang="en-US" altLang="zh-CN" sz="16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protected float weight; </a:t>
            </a:r>
          </a:p>
          <a:p>
            <a:pPr eaLnBrk="1" hangingPunct="1"/>
            <a:r>
              <a:rPr lang="en-US" altLang="zh-CN" sz="16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public float Run(float distance) {</a:t>
            </a:r>
          </a:p>
          <a:p>
            <a:pPr eaLnBrk="1" hangingPunct="1"/>
            <a:r>
              <a:rPr lang="en-US" altLang="zh-CN" sz="16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  return distance/speed;</a:t>
            </a:r>
          </a:p>
          <a:p>
            <a:pPr eaLnBrk="1" hangingPunct="1"/>
            <a:r>
              <a:rPr lang="en-US" altLang="zh-CN" sz="16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}</a:t>
            </a:r>
          </a:p>
          <a:p>
            <a:pPr eaLnBrk="1" hangingPunct="1"/>
            <a:r>
              <a:rPr lang="en-US" altLang="zh-CN" sz="16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}</a:t>
            </a:r>
            <a:endParaRPr lang="zh-CN" altLang="en-US" sz="1600" b="1" dirty="0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3744912" y="3429000"/>
            <a:ext cx="5399088" cy="157003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6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public class Car : Automobile</a:t>
            </a:r>
          </a:p>
          <a:p>
            <a:pPr eaLnBrk="1" hangingPunct="1"/>
            <a:r>
              <a:rPr lang="en-US" altLang="zh-CN" sz="16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{</a:t>
            </a:r>
          </a:p>
          <a:p>
            <a:pPr eaLnBrk="1" hangingPunct="1"/>
            <a:r>
              <a:rPr lang="en-US" altLang="zh-CN" sz="16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public </a:t>
            </a:r>
            <a:r>
              <a:rPr lang="en-US" altLang="zh-CN" sz="1600" b="1" i="1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new</a:t>
            </a:r>
            <a:r>
              <a:rPr lang="en-US" altLang="zh-CN" sz="16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float Run(float distance) {</a:t>
            </a:r>
          </a:p>
          <a:p>
            <a:pPr eaLnBrk="1" hangingPunct="1"/>
            <a:r>
              <a:rPr lang="en-US" altLang="zh-CN" sz="16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  return (1+weight/100) * distance/speed;</a:t>
            </a:r>
          </a:p>
          <a:p>
            <a:pPr eaLnBrk="1" hangingPunct="1"/>
            <a:r>
              <a:rPr lang="en-US" altLang="zh-CN" sz="16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}</a:t>
            </a:r>
          </a:p>
          <a:p>
            <a:pPr eaLnBrk="1" hangingPunct="1"/>
            <a:r>
              <a:rPr lang="en-US" altLang="zh-CN" sz="16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}</a:t>
            </a:r>
            <a:endParaRPr lang="zh-CN" altLang="en-US" sz="1600" b="1" dirty="0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3733800" y="5257800"/>
            <a:ext cx="4319588" cy="107791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600" b="1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Automobile a1 = new Truck();</a:t>
            </a:r>
          </a:p>
          <a:p>
            <a:pPr eaLnBrk="1" hangingPunct="1"/>
            <a:r>
              <a:rPr lang="en-US" altLang="zh-CN" sz="16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a1.Run(1000);</a:t>
            </a:r>
          </a:p>
          <a:p>
            <a:pPr eaLnBrk="1" hangingPunct="1"/>
            <a:r>
              <a:rPr lang="en-US" altLang="zh-CN" sz="1600" b="1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Car a2 = new Car();</a:t>
            </a:r>
          </a:p>
          <a:p>
            <a:pPr eaLnBrk="1" hangingPunct="1"/>
            <a:r>
              <a:rPr lang="en-US" altLang="zh-CN" sz="16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a2.Run(1000);</a:t>
            </a:r>
            <a:endParaRPr lang="zh-CN" altLang="en-US" sz="1600" b="1" dirty="0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1371600" y="5638800"/>
            <a:ext cx="1439863" cy="360362"/>
          </a:xfrm>
          <a:prstGeom prst="wedgeRoundRectCallout">
            <a:avLst>
              <a:gd name="adj1" fmla="val 116572"/>
              <a:gd name="adj2" fmla="val -42966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" tIns="10800" rIns="18000" bIns="10800" anchor="ctr"/>
          <a:lstStyle/>
          <a:p>
            <a:pPr algn="ctr" eaLnBrk="1" hangingPunct="1">
              <a:defRPr/>
            </a:pPr>
            <a:r>
              <a:rPr lang="en-US" altLang="zh-CN" sz="1400" b="1">
                <a:solidFill>
                  <a:schemeClr val="accent1"/>
                </a:solidFill>
                <a:ea typeface="宋体" pitchFamily="2" charset="-122"/>
              </a:rPr>
              <a:t>Automobile.Run</a:t>
            </a:r>
            <a:endParaRPr lang="zh-CN" altLang="en-US" sz="1400" b="1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1371600" y="6172200"/>
            <a:ext cx="1439863" cy="360362"/>
          </a:xfrm>
          <a:prstGeom prst="wedgeRoundRectCallout">
            <a:avLst>
              <a:gd name="adj1" fmla="val 116572"/>
              <a:gd name="adj2" fmla="val -42966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" tIns="10800" rIns="18000" bIns="10800" anchor="ctr"/>
          <a:lstStyle/>
          <a:p>
            <a:pPr algn="ctr" eaLnBrk="1" hangingPunct="1">
              <a:defRPr/>
            </a:pPr>
            <a:r>
              <a:rPr lang="en-US" altLang="zh-CN" sz="1400" b="1">
                <a:solidFill>
                  <a:schemeClr val="accent1"/>
                </a:solidFill>
                <a:ea typeface="宋体" pitchFamily="2" charset="-122"/>
              </a:rPr>
              <a:t>Car.Run</a:t>
            </a:r>
            <a:endParaRPr lang="zh-CN" altLang="en-US" sz="1400" b="1">
              <a:solidFill>
                <a:schemeClr val="accent1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 smtClean="0">
                <a:ea typeface="宋体" charset="-122"/>
              </a:rPr>
              <a:t>多态性</a:t>
            </a:r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：覆盖，多数情况下这样写</a:t>
            </a:r>
            <a:r>
              <a:rPr lang="en-US" altLang="zh-CN" dirty="0" smtClean="0">
                <a:ea typeface="宋体" charset="-122"/>
              </a:rPr>
              <a:t>…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0" y="1524000"/>
            <a:ext cx="3124200" cy="609600"/>
          </a:xfrm>
        </p:spPr>
        <p:txBody>
          <a:bodyPr/>
          <a:lstStyle/>
          <a:p>
            <a:pPr>
              <a:defRPr/>
            </a:pPr>
            <a:r>
              <a:rPr lang="zh-CN" altLang="en-US" sz="2800" b="1" dirty="0" smtClean="0">
                <a:ea typeface="宋体" charset="-122"/>
              </a:rPr>
              <a:t>基类：虚拟成员</a:t>
            </a:r>
            <a:endParaRPr lang="en-US" altLang="zh-CN" sz="3200" b="1" dirty="0" smtClean="0">
              <a:ea typeface="宋体" charset="-122"/>
            </a:endParaRPr>
          </a:p>
          <a:p>
            <a:pPr>
              <a:defRPr/>
            </a:pPr>
            <a:endParaRPr lang="zh-CN" altLang="en-US" dirty="0" smtClean="0">
              <a:ea typeface="宋体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234BD-54F4-4D44-887E-5A1FF025BDFB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3429000" y="1219200"/>
            <a:ext cx="5580062" cy="20621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6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public class Automobile</a:t>
            </a:r>
          </a:p>
          <a:p>
            <a:pPr eaLnBrk="1" hangingPunct="1"/>
            <a:r>
              <a:rPr lang="en-US" altLang="zh-CN" sz="16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{</a:t>
            </a:r>
          </a:p>
          <a:p>
            <a:pPr eaLnBrk="1" hangingPunct="1"/>
            <a:r>
              <a:rPr lang="en-US" altLang="zh-CN" sz="16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protected float speed;</a:t>
            </a:r>
          </a:p>
          <a:p>
            <a:pPr eaLnBrk="1" hangingPunct="1"/>
            <a:r>
              <a:rPr lang="en-US" altLang="zh-CN" sz="16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protected float weight; </a:t>
            </a:r>
          </a:p>
          <a:p>
            <a:pPr eaLnBrk="1" hangingPunct="1"/>
            <a:r>
              <a:rPr lang="en-US" altLang="zh-CN" sz="16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public </a:t>
            </a:r>
            <a:r>
              <a:rPr lang="en-US" altLang="zh-CN" sz="1600" b="1" i="1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virtual</a:t>
            </a:r>
            <a:r>
              <a:rPr lang="en-US" altLang="zh-CN" sz="16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float Run(float distance) {</a:t>
            </a:r>
          </a:p>
          <a:p>
            <a:pPr eaLnBrk="1" hangingPunct="1"/>
            <a:r>
              <a:rPr lang="en-US" altLang="zh-CN" sz="16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  return distance/speed;</a:t>
            </a:r>
          </a:p>
          <a:p>
            <a:pPr eaLnBrk="1" hangingPunct="1"/>
            <a:r>
              <a:rPr lang="en-US" altLang="zh-CN" sz="16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}</a:t>
            </a:r>
          </a:p>
          <a:p>
            <a:pPr eaLnBrk="1" hangingPunct="1"/>
            <a:r>
              <a:rPr lang="en-US" altLang="zh-CN" sz="16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}</a:t>
            </a:r>
            <a:endParaRPr lang="zh-CN" altLang="en-US" sz="1600" b="1" dirty="0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" name="内容占位符 4"/>
          <p:cNvSpPr txBox="1">
            <a:spLocks/>
          </p:cNvSpPr>
          <p:nvPr/>
        </p:nvSpPr>
        <p:spPr>
          <a:xfrm>
            <a:off x="152400" y="4343400"/>
            <a:ext cx="3124200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zh-CN" alt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  <p:sp>
        <p:nvSpPr>
          <p:cNvPr id="8" name="内容占位符 4"/>
          <p:cNvSpPr txBox="1">
            <a:spLocks/>
          </p:cNvSpPr>
          <p:nvPr/>
        </p:nvSpPr>
        <p:spPr>
          <a:xfrm>
            <a:off x="0" y="3505200"/>
            <a:ext cx="3733800" cy="5334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65760" indent="-256032" eaLnBrk="1" fontAlgn="auto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zh-CN" altLang="en-US" sz="2800" b="1" dirty="0" smtClean="0">
                <a:ea typeface="宋体" charset="-122"/>
              </a:rPr>
              <a:t>派生类：重载成员</a:t>
            </a:r>
            <a:endParaRPr lang="en-US" altLang="zh-CN" sz="2800" b="1" dirty="0" smtClean="0">
              <a:ea typeface="宋体" charset="-122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3352800" y="4114800"/>
            <a:ext cx="5580062" cy="18161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6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public class Truck : Automobile</a:t>
            </a:r>
          </a:p>
          <a:p>
            <a:pPr eaLnBrk="1" hangingPunct="1"/>
            <a:r>
              <a:rPr lang="en-US" altLang="zh-CN" sz="16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{</a:t>
            </a:r>
          </a:p>
          <a:p>
            <a:pPr eaLnBrk="1" hangingPunct="1"/>
            <a:r>
              <a:rPr lang="en-US" altLang="zh-CN" sz="16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private float load;</a:t>
            </a:r>
          </a:p>
          <a:p>
            <a:pPr eaLnBrk="1" hangingPunct="1"/>
            <a:r>
              <a:rPr lang="en-US" altLang="zh-CN" sz="16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public </a:t>
            </a:r>
            <a:r>
              <a:rPr lang="en-US" altLang="zh-CN" sz="1600" b="1" i="1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override</a:t>
            </a:r>
            <a:r>
              <a:rPr lang="en-US" altLang="zh-CN" sz="16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float Run(float distance){</a:t>
            </a:r>
          </a:p>
          <a:p>
            <a:pPr eaLnBrk="1" hangingPunct="1"/>
            <a:r>
              <a:rPr lang="en-US" altLang="zh-CN" sz="16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  return </a:t>
            </a:r>
            <a:r>
              <a:rPr lang="en-US" altLang="zh-CN" sz="1600" b="1" dirty="0" err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base.Run</a:t>
            </a:r>
            <a:r>
              <a:rPr lang="en-US" altLang="zh-CN" sz="16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(1+(</a:t>
            </a:r>
            <a:r>
              <a:rPr lang="en-US" altLang="zh-CN" sz="1600" b="1" dirty="0" err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load+weight</a:t>
            </a:r>
            <a:r>
              <a:rPr lang="en-US" altLang="zh-CN" sz="16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)/100);</a:t>
            </a:r>
          </a:p>
          <a:p>
            <a:pPr eaLnBrk="1" hangingPunct="1"/>
            <a:r>
              <a:rPr lang="en-US" altLang="zh-CN" sz="16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}</a:t>
            </a:r>
          </a:p>
          <a:p>
            <a:pPr eaLnBrk="1" hangingPunct="1"/>
            <a:r>
              <a:rPr lang="en-US" altLang="zh-CN" sz="16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}</a:t>
            </a:r>
            <a:endParaRPr lang="zh-CN" altLang="en-US" sz="1600" b="1" dirty="0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a typeface="宋体" charset="-122"/>
              </a:rPr>
              <a:t>这个时候</a:t>
            </a:r>
            <a:r>
              <a:rPr lang="en-US" altLang="zh-CN" dirty="0" smtClean="0">
                <a:ea typeface="宋体" charset="-122"/>
              </a:rPr>
              <a:t>…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b="1" dirty="0" smtClean="0">
                <a:ea typeface="宋体" charset="-122"/>
              </a:rPr>
              <a:t>覆盖的话，就是根据实际类型决定成员调用</a:t>
            </a:r>
            <a:endParaRPr lang="en-US" altLang="zh-CN" sz="2800" b="1" dirty="0" smtClean="0">
              <a:ea typeface="宋体" charset="-122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CN" sz="3200" b="1" dirty="0" smtClean="0">
              <a:solidFill>
                <a:srgbClr val="FFFF00"/>
              </a:solidFill>
              <a:ea typeface="宋体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F5871-0CEF-47B8-8477-3EDDAF2B4457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7893" name="TextBox 8"/>
          <p:cNvSpPr txBox="1">
            <a:spLocks noChangeArrowheads="1"/>
          </p:cNvSpPr>
          <p:nvPr/>
        </p:nvSpPr>
        <p:spPr bwMode="auto">
          <a:xfrm>
            <a:off x="3600450" y="2160588"/>
            <a:ext cx="4319588" cy="107791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6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Automobile a1 = new </a:t>
            </a:r>
            <a:r>
              <a:rPr lang="en-US" altLang="zh-CN" sz="1600" b="1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Car();</a:t>
            </a:r>
          </a:p>
          <a:p>
            <a:pPr eaLnBrk="1" hangingPunct="1"/>
            <a:r>
              <a:rPr lang="en-US" altLang="zh-CN" sz="16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a1.Run(1000);</a:t>
            </a:r>
          </a:p>
          <a:p>
            <a:pPr eaLnBrk="1" hangingPunct="1"/>
            <a:r>
              <a:rPr lang="en-US" altLang="zh-CN" sz="16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Automobile a2 = new </a:t>
            </a:r>
            <a:r>
              <a:rPr lang="en-US" altLang="zh-CN" sz="1600" b="1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Truck();</a:t>
            </a:r>
          </a:p>
          <a:p>
            <a:pPr eaLnBrk="1" hangingPunct="1"/>
            <a:r>
              <a:rPr lang="en-US" altLang="zh-CN" sz="16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a2.Run(1000);</a:t>
            </a:r>
            <a:endParaRPr lang="zh-CN" altLang="en-US" sz="1600" b="1" dirty="0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1676400" y="2611438"/>
            <a:ext cx="1439863" cy="360362"/>
          </a:xfrm>
          <a:prstGeom prst="wedgeRoundRectCallout">
            <a:avLst>
              <a:gd name="adj1" fmla="val 116572"/>
              <a:gd name="adj2" fmla="val -42966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" tIns="10800" rIns="18000" bIns="10800" anchor="ctr"/>
          <a:lstStyle/>
          <a:p>
            <a:pPr algn="ctr" eaLnBrk="1" hangingPunct="1">
              <a:defRPr/>
            </a:pPr>
            <a:r>
              <a:rPr lang="en-US" altLang="zh-CN" sz="1600" b="1">
                <a:solidFill>
                  <a:schemeClr val="accent1"/>
                </a:solidFill>
                <a:ea typeface="宋体" pitchFamily="2" charset="-122"/>
              </a:rPr>
              <a:t>Car.Run</a:t>
            </a:r>
            <a:endParaRPr lang="zh-CN" altLang="en-US" sz="1600" b="1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1676400" y="3144838"/>
            <a:ext cx="1439863" cy="360362"/>
          </a:xfrm>
          <a:prstGeom prst="wedgeRoundRectCallout">
            <a:avLst>
              <a:gd name="adj1" fmla="val 116572"/>
              <a:gd name="adj2" fmla="val -42966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" tIns="10800" rIns="18000" bIns="10800" anchor="ctr"/>
          <a:lstStyle/>
          <a:p>
            <a:pPr algn="ctr" eaLnBrk="1" hangingPunct="1">
              <a:defRPr/>
            </a:pPr>
            <a:r>
              <a:rPr lang="en-US" altLang="zh-CN" sz="1600" b="1">
                <a:solidFill>
                  <a:schemeClr val="accent1"/>
                </a:solidFill>
                <a:ea typeface="宋体" pitchFamily="2" charset="-122"/>
              </a:rPr>
              <a:t>Truck.Run</a:t>
            </a:r>
            <a:endParaRPr lang="zh-CN" altLang="en-US" sz="1600" b="1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1800" y="49530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观察程序</a:t>
            </a:r>
            <a:r>
              <a:rPr lang="en-US" altLang="zh-CN" dirty="0" smtClean="0">
                <a:solidFill>
                  <a:srgbClr val="FF0000"/>
                </a:solidFill>
              </a:rPr>
              <a:t>【</a:t>
            </a:r>
            <a:r>
              <a:rPr lang="zh-CN" altLang="en-US" dirty="0" smtClean="0">
                <a:solidFill>
                  <a:srgbClr val="FF0000"/>
                </a:solidFill>
              </a:rPr>
              <a:t>例</a:t>
            </a:r>
            <a:r>
              <a:rPr lang="en-US" altLang="zh-CN" dirty="0" smtClean="0">
                <a:solidFill>
                  <a:srgbClr val="FF0000"/>
                </a:solidFill>
              </a:rPr>
              <a:t>6_4】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a typeface="宋体" charset="-122"/>
              </a:rPr>
              <a:t>多态性</a:t>
            </a:r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：抽象</a:t>
            </a:r>
            <a:r>
              <a:rPr lang="en-US" altLang="zh-CN" dirty="0" smtClean="0">
                <a:ea typeface="宋体" charset="-122"/>
              </a:rPr>
              <a:t>Abstract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>
                <a:latin typeface="Segoe"/>
                <a:ea typeface="宋体" pitchFamily="2" charset="-122"/>
              </a:rPr>
              <a:t>抽象类不能创建对象</a:t>
            </a:r>
            <a:r>
              <a:rPr lang="en-US" altLang="zh-CN" sz="2800" b="1" dirty="0" smtClean="0">
                <a:latin typeface="Segoe"/>
                <a:ea typeface="宋体" pitchFamily="2" charset="-122"/>
              </a:rPr>
              <a:t>!</a:t>
            </a:r>
          </a:p>
          <a:p>
            <a:pPr>
              <a:defRPr/>
            </a:pPr>
            <a:endParaRPr lang="zh-CN" altLang="en-US" dirty="0" smtClean="0">
              <a:ea typeface="宋体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F9012-C522-4E72-9DA6-7CE83FACD8B9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9941" name="TextBox 9"/>
          <p:cNvSpPr txBox="1">
            <a:spLocks noChangeArrowheads="1"/>
          </p:cNvSpPr>
          <p:nvPr/>
        </p:nvSpPr>
        <p:spPr bwMode="auto">
          <a:xfrm>
            <a:off x="1752600" y="2160588"/>
            <a:ext cx="7067550" cy="175432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public </a:t>
            </a:r>
            <a:r>
              <a:rPr lang="en-US" altLang="zh-CN" sz="1800" b="1" i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abstract</a:t>
            </a:r>
            <a:r>
              <a:rPr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class Automobile</a:t>
            </a:r>
          </a:p>
          <a:p>
            <a:pPr eaLnBrk="1" hangingPunct="1"/>
            <a:r>
              <a:rPr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{</a:t>
            </a:r>
          </a:p>
          <a:p>
            <a:pPr eaLnBrk="1" hangingPunct="1"/>
            <a:r>
              <a:rPr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protected float speed;</a:t>
            </a:r>
          </a:p>
          <a:p>
            <a:pPr eaLnBrk="1" hangingPunct="1"/>
            <a:r>
              <a:rPr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protected float weight; </a:t>
            </a:r>
          </a:p>
          <a:p>
            <a:pPr eaLnBrk="1" hangingPunct="1"/>
            <a:r>
              <a:rPr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public </a:t>
            </a:r>
            <a:r>
              <a:rPr lang="en-US" altLang="zh-CN" sz="1800" b="1" i="1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abstract</a:t>
            </a:r>
            <a:r>
              <a:rPr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float Run(float distance);</a:t>
            </a:r>
          </a:p>
          <a:p>
            <a:pPr eaLnBrk="1" hangingPunct="1"/>
            <a:r>
              <a:rPr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}</a:t>
            </a:r>
            <a:endParaRPr lang="zh-CN" altLang="en-US" sz="1800" b="1" dirty="0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1676400" y="4876800"/>
            <a:ext cx="5580062" cy="40011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Automobile a1 </a:t>
            </a:r>
            <a:r>
              <a:rPr lang="en-US" altLang="zh-CN" sz="20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= new Automobile();</a:t>
            </a:r>
            <a:endParaRPr lang="zh-CN" altLang="en-US" sz="2000" b="1" dirty="0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8" name="乘号 7"/>
          <p:cNvSpPr>
            <a:spLocks noChangeAspect="1"/>
          </p:cNvSpPr>
          <p:nvPr/>
        </p:nvSpPr>
        <p:spPr>
          <a:xfrm>
            <a:off x="6705600" y="4876800"/>
            <a:ext cx="609600" cy="4572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" tIns="10800" rIns="18000" bIns="10800" anchor="ctr"/>
          <a:lstStyle/>
          <a:p>
            <a:pPr algn="ctr" eaLnBrk="1" hangingPunct="1">
              <a:defRPr/>
            </a:pPr>
            <a:endParaRPr lang="zh-CN" altLang="en-US" sz="1600" b="1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9944" name="Rectangle 7"/>
          <p:cNvSpPr>
            <a:spLocks noChangeArrowheads="1"/>
          </p:cNvSpPr>
          <p:nvPr/>
        </p:nvSpPr>
        <p:spPr bwMode="auto">
          <a:xfrm>
            <a:off x="4800600" y="5334000"/>
            <a:ext cx="3279775" cy="482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eaLnBrk="1" hangingPunct="1"/>
            <a:endParaRPr lang="en-US" altLang="zh-CN" b="1" dirty="0">
              <a:latin typeface="Segoe"/>
              <a:ea typeface="宋体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a typeface="宋体" charset="-122"/>
              </a:rPr>
              <a:t>多态性</a:t>
            </a:r>
            <a:r>
              <a:rPr lang="en-US" altLang="zh-CN" dirty="0" smtClean="0">
                <a:ea typeface="宋体" charset="-122"/>
              </a:rPr>
              <a:t>2:</a:t>
            </a:r>
            <a:r>
              <a:rPr lang="zh-CN" altLang="en-US" dirty="0" smtClean="0">
                <a:ea typeface="宋体" charset="-122"/>
              </a:rPr>
              <a:t>抽象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endParaRPr lang="en-US" altLang="zh-CN" sz="3200" b="1" dirty="0" smtClean="0">
              <a:solidFill>
                <a:srgbClr val="FFFF00"/>
              </a:solidFill>
              <a:ea typeface="宋体" charset="-122"/>
            </a:endParaRPr>
          </a:p>
          <a:p>
            <a:pPr>
              <a:defRPr/>
            </a:pPr>
            <a:endParaRPr lang="zh-CN" altLang="en-US" dirty="0" smtClean="0">
              <a:ea typeface="宋体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FA33A-82FD-44AB-8E0A-774025160771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1371600" y="1981200"/>
            <a:ext cx="6629400" cy="1200329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public class Truck : Automobile</a:t>
            </a:r>
          </a:p>
          <a:p>
            <a:pPr eaLnBrk="1" hangingPunct="1"/>
            <a:r>
              <a:rPr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{</a:t>
            </a:r>
          </a:p>
          <a:p>
            <a:pPr eaLnBrk="1" hangingPunct="1"/>
            <a:r>
              <a:rPr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private float load;</a:t>
            </a:r>
          </a:p>
          <a:p>
            <a:pPr eaLnBrk="1" hangingPunct="1"/>
            <a:r>
              <a:rPr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}</a:t>
            </a:r>
            <a:endParaRPr lang="zh-CN" altLang="en-US" sz="1800" b="1" dirty="0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9" name="乘号 8"/>
          <p:cNvSpPr>
            <a:spLocks noChangeAspect="1"/>
          </p:cNvSpPr>
          <p:nvPr/>
        </p:nvSpPr>
        <p:spPr>
          <a:xfrm>
            <a:off x="7086600" y="2514600"/>
            <a:ext cx="609600" cy="4572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" tIns="10800" rIns="18000" bIns="10800" anchor="ctr"/>
          <a:lstStyle/>
          <a:p>
            <a:pPr algn="ctr" eaLnBrk="1" hangingPunct="1">
              <a:defRPr/>
            </a:pPr>
            <a:endParaRPr lang="zh-CN" altLang="en-US" sz="1600" b="1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1600200" y="1143000"/>
            <a:ext cx="6784975" cy="482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eaLnBrk="1" hangingPunct="1"/>
            <a:r>
              <a:rPr lang="zh-CN" altLang="en-US" b="1" dirty="0">
                <a:latin typeface="Segoe"/>
                <a:ea typeface="宋体" pitchFamily="2" charset="-122"/>
              </a:rPr>
              <a:t>非抽象派生类必须为基类的抽象方法提供实现</a:t>
            </a:r>
            <a:r>
              <a:rPr lang="en-US" altLang="zh-CN" b="1" dirty="0">
                <a:latin typeface="Segoe"/>
                <a:ea typeface="宋体" pitchFamily="2" charset="-122"/>
              </a:rPr>
              <a:t>!</a:t>
            </a: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1295400" y="3886200"/>
            <a:ext cx="6705600" cy="20313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public class Truck : Automobile</a:t>
            </a:r>
          </a:p>
          <a:p>
            <a:pPr eaLnBrk="1" hangingPunct="1"/>
            <a:r>
              <a:rPr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{</a:t>
            </a:r>
          </a:p>
          <a:p>
            <a:pPr eaLnBrk="1" hangingPunct="1"/>
            <a:r>
              <a:rPr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private float load;</a:t>
            </a:r>
          </a:p>
          <a:p>
            <a:pPr eaLnBrk="1" hangingPunct="1"/>
            <a:r>
              <a:rPr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public </a:t>
            </a:r>
            <a:r>
              <a:rPr lang="en-US" altLang="zh-CN" sz="1800" b="1" i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override</a:t>
            </a:r>
            <a:r>
              <a:rPr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float Run(float distance){</a:t>
            </a:r>
          </a:p>
          <a:p>
            <a:pPr eaLnBrk="1" hangingPunct="1"/>
            <a:r>
              <a:rPr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  return </a:t>
            </a:r>
            <a:r>
              <a:rPr lang="en-US" altLang="zh-CN" sz="1800" b="1" dirty="0" err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base.Run</a:t>
            </a:r>
            <a:r>
              <a:rPr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(1+(</a:t>
            </a:r>
            <a:r>
              <a:rPr lang="en-US" altLang="zh-CN" sz="1800" b="1" dirty="0" err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load+weight</a:t>
            </a:r>
            <a:r>
              <a:rPr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)/100);</a:t>
            </a:r>
          </a:p>
          <a:p>
            <a:pPr eaLnBrk="1" hangingPunct="1"/>
            <a:r>
              <a:rPr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}</a:t>
            </a:r>
          </a:p>
          <a:p>
            <a:pPr eaLnBrk="1" hangingPunct="1"/>
            <a:r>
              <a:rPr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}</a:t>
            </a:r>
            <a:endParaRPr lang="zh-CN" altLang="en-US" sz="1800" b="1" dirty="0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47800" y="60198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有时有可能 重载</a:t>
            </a:r>
            <a:r>
              <a:rPr lang="en-US" altLang="zh-CN" dirty="0" smtClean="0"/>
              <a:t>+</a:t>
            </a:r>
            <a:r>
              <a:rPr lang="zh-CN" altLang="en-US" dirty="0" smtClean="0"/>
              <a:t>抽象综合运用，观察程序</a:t>
            </a:r>
            <a:r>
              <a:rPr lang="en-US" altLang="zh-CN" dirty="0" smtClean="0">
                <a:solidFill>
                  <a:srgbClr val="FF0000"/>
                </a:solidFill>
              </a:rPr>
              <a:t>【</a:t>
            </a:r>
            <a:r>
              <a:rPr lang="zh-CN" altLang="en-US" dirty="0" smtClean="0">
                <a:solidFill>
                  <a:srgbClr val="FF0000"/>
                </a:solidFill>
              </a:rPr>
              <a:t>例</a:t>
            </a:r>
            <a:r>
              <a:rPr lang="en-US" altLang="zh-CN" dirty="0" smtClean="0">
                <a:solidFill>
                  <a:srgbClr val="FF0000"/>
                </a:solidFill>
              </a:rPr>
              <a:t>6_5】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ea typeface="宋体" charset="-122"/>
              </a:rPr>
              <a:t>多态性</a:t>
            </a:r>
            <a:r>
              <a:rPr lang="en-US" altLang="zh-CN" dirty="0" smtClean="0">
                <a:ea typeface="宋体" charset="-122"/>
              </a:rPr>
              <a:t>3:</a:t>
            </a:r>
            <a:r>
              <a:rPr lang="zh-CN" altLang="en-US" dirty="0" smtClean="0">
                <a:ea typeface="宋体" charset="-122"/>
              </a:rPr>
              <a:t>接口 </a:t>
            </a:r>
            <a:r>
              <a:rPr lang="en-US" altLang="zh-CN" dirty="0" smtClean="0">
                <a:ea typeface="宋体" charset="-122"/>
              </a:rPr>
              <a:t>Interface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FA33A-82FD-44AB-8E0A-774025160771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609600" y="1905000"/>
            <a:ext cx="7067550" cy="175432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public </a:t>
            </a:r>
            <a:r>
              <a:rPr lang="en-US" altLang="zh-CN" sz="18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Interface Automobile</a:t>
            </a:r>
            <a:endParaRPr lang="en-US" altLang="zh-CN" sz="1800" b="1" dirty="0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{</a:t>
            </a:r>
          </a:p>
          <a:p>
            <a:pPr eaLnBrk="1" hangingPunct="1"/>
            <a:r>
              <a:rPr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protected float speed;</a:t>
            </a:r>
          </a:p>
          <a:p>
            <a:pPr eaLnBrk="1" hangingPunct="1"/>
            <a:r>
              <a:rPr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protected float weight; </a:t>
            </a:r>
          </a:p>
          <a:p>
            <a:pPr eaLnBrk="1" hangingPunct="1"/>
            <a:r>
              <a:rPr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public </a:t>
            </a:r>
            <a:r>
              <a:rPr lang="en-US" altLang="zh-CN" sz="1800" b="1" i="1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abstract</a:t>
            </a:r>
            <a:r>
              <a:rPr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float Run(float distance);</a:t>
            </a:r>
          </a:p>
          <a:p>
            <a:pPr eaLnBrk="1" hangingPunct="1"/>
            <a:r>
              <a:rPr lang="en-US" altLang="zh-CN" sz="18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}</a:t>
            </a:r>
            <a:endParaRPr lang="zh-CN" altLang="en-US" sz="1800" b="1" dirty="0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ea typeface="宋体" charset="-122"/>
              </a:rPr>
              <a:t>多态性技巧：密封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zh-CN" altLang="en-US" sz="2800" b="1" dirty="0" smtClean="0">
                <a:ea typeface="宋体" charset="-122"/>
              </a:rPr>
              <a:t>密封类</a:t>
            </a:r>
            <a:r>
              <a:rPr lang="en-US" altLang="zh-CN" sz="2800" b="1" dirty="0" smtClean="0">
                <a:ea typeface="宋体" charset="-122"/>
              </a:rPr>
              <a:t>: </a:t>
            </a:r>
            <a:r>
              <a:rPr lang="zh-CN" altLang="en-US" sz="2800" b="1" dirty="0" smtClean="0">
                <a:ea typeface="宋体" charset="-122"/>
              </a:rPr>
              <a:t>不能再被继承</a:t>
            </a:r>
            <a:endParaRPr lang="en-US" altLang="zh-CN" sz="3200" b="1" dirty="0" smtClean="0">
              <a:ea typeface="宋体" charset="-122"/>
            </a:endParaRPr>
          </a:p>
          <a:p>
            <a:pPr>
              <a:defRPr/>
            </a:pPr>
            <a:endParaRPr lang="zh-CN" altLang="en-US" dirty="0" smtClean="0">
              <a:ea typeface="宋体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245E3-48F5-4EF4-BDE3-7E3BD73130D9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3240088" y="4319588"/>
            <a:ext cx="5580062" cy="3397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6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public class BigTruck : Truck {}</a:t>
            </a:r>
            <a:endParaRPr lang="zh-CN" altLang="en-US" sz="16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46086" name="TextBox 9"/>
          <p:cNvSpPr txBox="1">
            <a:spLocks noChangeArrowheads="1"/>
          </p:cNvSpPr>
          <p:nvPr/>
        </p:nvSpPr>
        <p:spPr bwMode="auto">
          <a:xfrm>
            <a:off x="3240088" y="2160588"/>
            <a:ext cx="5580062" cy="181451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6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public </a:t>
            </a:r>
            <a:r>
              <a:rPr lang="en-US" altLang="zh-CN" sz="1600" b="1" i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sealed</a:t>
            </a:r>
            <a:r>
              <a:rPr lang="en-US" altLang="zh-CN" sz="16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class Truck : Automobile</a:t>
            </a:r>
          </a:p>
          <a:p>
            <a:pPr eaLnBrk="1" hangingPunct="1"/>
            <a:r>
              <a:rPr lang="en-US" altLang="zh-CN" sz="16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{</a:t>
            </a:r>
          </a:p>
          <a:p>
            <a:pPr eaLnBrk="1" hangingPunct="1"/>
            <a:r>
              <a:rPr lang="en-US" altLang="zh-CN" sz="16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private float load;</a:t>
            </a:r>
          </a:p>
          <a:p>
            <a:pPr eaLnBrk="1" hangingPunct="1"/>
            <a:r>
              <a:rPr lang="en-US" altLang="zh-CN" sz="16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public </a:t>
            </a:r>
            <a:r>
              <a:rPr lang="en-US" altLang="zh-CN" sz="1600" b="1" i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override</a:t>
            </a:r>
            <a:r>
              <a:rPr lang="en-US" altLang="zh-CN" sz="16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float Run(float distance){</a:t>
            </a:r>
          </a:p>
          <a:p>
            <a:pPr eaLnBrk="1" hangingPunct="1"/>
            <a:r>
              <a:rPr lang="en-US" altLang="zh-CN" sz="16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  return base.Run(1+(load+weight)/100);</a:t>
            </a:r>
          </a:p>
          <a:p>
            <a:pPr eaLnBrk="1" hangingPunct="1"/>
            <a:r>
              <a:rPr lang="en-US" altLang="zh-CN" sz="16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}</a:t>
            </a:r>
          </a:p>
          <a:p>
            <a:pPr eaLnBrk="1" hangingPunct="1"/>
            <a:r>
              <a:rPr lang="en-US" altLang="zh-CN" sz="16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}</a:t>
            </a:r>
            <a:endParaRPr lang="zh-CN" altLang="en-US" sz="16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9" name="乘号 8"/>
          <p:cNvSpPr>
            <a:spLocks noChangeAspect="1"/>
          </p:cNvSpPr>
          <p:nvPr/>
        </p:nvSpPr>
        <p:spPr>
          <a:xfrm>
            <a:off x="7210425" y="4267200"/>
            <a:ext cx="561975" cy="381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" tIns="10800" rIns="18000" bIns="10800" anchor="ctr"/>
          <a:lstStyle/>
          <a:p>
            <a:pPr algn="ctr" eaLnBrk="1" hangingPunct="1">
              <a:defRPr/>
            </a:pPr>
            <a:endParaRPr lang="zh-CN" altLang="en-US" sz="1600" b="1">
              <a:solidFill>
                <a:schemeClr val="accent1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a typeface="宋体" charset="-122"/>
              </a:rPr>
              <a:t>多态性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b="1" dirty="0" smtClean="0">
                <a:ea typeface="宋体" charset="-122"/>
              </a:rPr>
              <a:t>密封方法</a:t>
            </a:r>
            <a:r>
              <a:rPr lang="en-US" altLang="zh-CN" sz="2800" b="1" dirty="0">
                <a:ea typeface="宋体" charset="-122"/>
              </a:rPr>
              <a:t>: </a:t>
            </a:r>
            <a:r>
              <a:rPr lang="zh-CN" altLang="en-US" sz="2800" b="1" dirty="0">
                <a:ea typeface="宋体" charset="-122"/>
              </a:rPr>
              <a:t>不能再</a:t>
            </a:r>
            <a:r>
              <a:rPr lang="zh-CN" altLang="en-US" sz="2800" b="1" dirty="0" smtClean="0">
                <a:ea typeface="宋体" charset="-122"/>
              </a:rPr>
              <a:t>被重载</a:t>
            </a:r>
            <a:endParaRPr lang="en-US" altLang="zh-CN" sz="3200" b="1" dirty="0" smtClean="0">
              <a:ea typeface="宋体" charset="-122"/>
            </a:endParaRPr>
          </a:p>
          <a:p>
            <a:pPr>
              <a:defRPr/>
            </a:pPr>
            <a:endParaRPr lang="zh-CN" altLang="en-US" dirty="0" smtClean="0">
              <a:ea typeface="宋体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51615-E4BD-4CCA-8F90-66981C11AAF8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3240088" y="4319588"/>
            <a:ext cx="5580062" cy="15700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6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public class BigTruck : Truck</a:t>
            </a:r>
          </a:p>
          <a:p>
            <a:pPr eaLnBrk="1" hangingPunct="1"/>
            <a:r>
              <a:rPr lang="en-US" altLang="zh-CN" sz="16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{</a:t>
            </a:r>
          </a:p>
          <a:p>
            <a:pPr eaLnBrk="1" hangingPunct="1"/>
            <a:r>
              <a:rPr lang="en-US" altLang="zh-CN" sz="16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public </a:t>
            </a:r>
            <a:r>
              <a:rPr lang="en-US" altLang="zh-CN" sz="1600" b="1" i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override</a:t>
            </a:r>
            <a:r>
              <a:rPr lang="en-US" altLang="zh-CN" sz="16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float Run(float distance){</a:t>
            </a:r>
          </a:p>
          <a:p>
            <a:pPr eaLnBrk="1" hangingPunct="1"/>
            <a:r>
              <a:rPr lang="en-US" altLang="zh-CN" sz="16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  return base.Run(1+2*(load+weight)/100);</a:t>
            </a:r>
          </a:p>
          <a:p>
            <a:pPr eaLnBrk="1" hangingPunct="1"/>
            <a:r>
              <a:rPr lang="en-US" altLang="zh-CN" sz="16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}</a:t>
            </a:r>
          </a:p>
          <a:p>
            <a:pPr eaLnBrk="1" hangingPunct="1"/>
            <a:r>
              <a:rPr lang="en-US" altLang="zh-CN" sz="16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}</a:t>
            </a:r>
            <a:endParaRPr lang="zh-CN" altLang="en-US" sz="16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48134" name="TextBox 9"/>
          <p:cNvSpPr txBox="1">
            <a:spLocks noChangeArrowheads="1"/>
          </p:cNvSpPr>
          <p:nvPr/>
        </p:nvSpPr>
        <p:spPr bwMode="auto">
          <a:xfrm>
            <a:off x="3240088" y="2160588"/>
            <a:ext cx="5580062" cy="181451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6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public class Truck : Automobile</a:t>
            </a:r>
          </a:p>
          <a:p>
            <a:pPr eaLnBrk="1" hangingPunct="1"/>
            <a:r>
              <a:rPr lang="en-US" altLang="zh-CN" sz="16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{</a:t>
            </a:r>
          </a:p>
          <a:p>
            <a:pPr eaLnBrk="1" hangingPunct="1"/>
            <a:r>
              <a:rPr lang="en-US" altLang="zh-CN" sz="16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private float load;</a:t>
            </a:r>
          </a:p>
          <a:p>
            <a:pPr eaLnBrk="1" hangingPunct="1"/>
            <a:r>
              <a:rPr lang="en-US" altLang="zh-CN" sz="16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public </a:t>
            </a:r>
            <a:r>
              <a:rPr lang="en-US" altLang="zh-CN" sz="1600" b="1" i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sealed</a:t>
            </a:r>
            <a:r>
              <a:rPr lang="en-US" altLang="zh-CN" sz="16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float Run(float distance){</a:t>
            </a:r>
          </a:p>
          <a:p>
            <a:pPr eaLnBrk="1" hangingPunct="1"/>
            <a:r>
              <a:rPr lang="en-US" altLang="zh-CN" sz="16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  return base.Run(1+(load+weight)/100);</a:t>
            </a:r>
          </a:p>
          <a:p>
            <a:pPr eaLnBrk="1" hangingPunct="1"/>
            <a:r>
              <a:rPr lang="en-US" altLang="zh-CN" sz="16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}</a:t>
            </a:r>
          </a:p>
          <a:p>
            <a:pPr eaLnBrk="1" hangingPunct="1"/>
            <a:r>
              <a:rPr lang="en-US" altLang="zh-CN" sz="16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}</a:t>
            </a:r>
            <a:endParaRPr lang="zh-CN" altLang="en-US" sz="16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9" name="乘号 8"/>
          <p:cNvSpPr>
            <a:spLocks noChangeAspect="1"/>
          </p:cNvSpPr>
          <p:nvPr/>
        </p:nvSpPr>
        <p:spPr>
          <a:xfrm>
            <a:off x="7743825" y="5319713"/>
            <a:ext cx="638175" cy="47148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" tIns="10800" rIns="18000" bIns="10800" anchor="ctr"/>
          <a:lstStyle/>
          <a:p>
            <a:pPr algn="ctr" eaLnBrk="1" hangingPunct="1">
              <a:defRPr/>
            </a:pPr>
            <a:endParaRPr lang="zh-CN" altLang="en-US" sz="1600" b="1">
              <a:solidFill>
                <a:schemeClr val="accent1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D2784-0338-494A-9FBC-B8FE488318D3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宋体" pitchFamily="2" charset="-122"/>
              </a:rPr>
              <a:t>本章习题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简述覆盖和重载的区别，以及它们各自的适用场合。</a:t>
            </a:r>
            <a:endParaRPr lang="en-US" altLang="zh-CN" dirty="0" smtClean="0">
              <a:ea typeface="宋体" pitchFamily="2" charset="-122"/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属性、索引函数和构造函数可否被虚拟和重载？</a:t>
            </a:r>
            <a:endParaRPr lang="en-US" altLang="zh-CN" dirty="0" smtClean="0">
              <a:ea typeface="宋体" pitchFamily="2" charset="-122"/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试说说图书馆管理系统中可能存在哪些虚拟和重载的情况？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纲要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b="1" dirty="0" smtClean="0">
                <a:ea typeface="宋体" charset="-122"/>
              </a:rPr>
              <a:t>继承</a:t>
            </a:r>
            <a:endParaRPr lang="en-US" altLang="zh-CN" sz="3200" b="1" dirty="0" smtClean="0">
              <a:ea typeface="宋体" charset="-122"/>
            </a:endParaRPr>
          </a:p>
          <a:p>
            <a:pPr lvl="1" algn="just">
              <a:defRPr/>
            </a:pPr>
            <a:r>
              <a:rPr lang="zh-CN" altLang="en-US" sz="2800" b="1" dirty="0" smtClean="0">
                <a:ea typeface="宋体" charset="-122"/>
              </a:rPr>
              <a:t>基类与派生类</a:t>
            </a:r>
            <a:endParaRPr lang="en-US" altLang="zh-CN" sz="2800" b="1" dirty="0" smtClean="0">
              <a:ea typeface="宋体" charset="-122"/>
            </a:endParaRPr>
          </a:p>
          <a:p>
            <a:pPr lvl="1" algn="just">
              <a:defRPr/>
            </a:pPr>
            <a:r>
              <a:rPr lang="zh-CN" altLang="en-US" sz="2800" b="1" dirty="0" smtClean="0">
                <a:ea typeface="宋体" charset="-122"/>
              </a:rPr>
              <a:t>隐藏基类成员</a:t>
            </a:r>
            <a:endParaRPr lang="en-US" altLang="zh-CN" sz="2800" b="1" dirty="0" smtClean="0">
              <a:ea typeface="宋体" charset="-122"/>
            </a:endParaRPr>
          </a:p>
          <a:p>
            <a:pPr lvl="1" algn="just">
              <a:defRPr/>
            </a:pPr>
            <a:r>
              <a:rPr lang="en-US" altLang="zh-CN" sz="2800" b="1" dirty="0" smtClean="0">
                <a:ea typeface="宋体" charset="-122"/>
              </a:rPr>
              <a:t>Base</a:t>
            </a:r>
            <a:r>
              <a:rPr lang="zh-CN" altLang="en-US" sz="2800" b="1" dirty="0" smtClean="0">
                <a:ea typeface="宋体" charset="-122"/>
              </a:rPr>
              <a:t>关键字</a:t>
            </a:r>
            <a:endParaRPr lang="en-US" altLang="zh-CN" sz="2800" b="1" dirty="0">
              <a:ea typeface="宋体" charset="-122"/>
            </a:endParaRPr>
          </a:p>
          <a:p>
            <a:pPr>
              <a:defRPr/>
            </a:pPr>
            <a:r>
              <a:rPr lang="zh-CN" altLang="en-US" sz="3200" b="1" dirty="0" smtClean="0">
                <a:ea typeface="宋体" charset="-122"/>
              </a:rPr>
              <a:t>多态</a:t>
            </a:r>
            <a:endParaRPr lang="en-US" altLang="zh-CN" sz="3200" b="1" dirty="0" smtClean="0">
              <a:ea typeface="宋体" charset="-122"/>
            </a:endParaRPr>
          </a:p>
          <a:p>
            <a:pPr lvl="1">
              <a:defRPr/>
            </a:pPr>
            <a:r>
              <a:rPr lang="zh-CN" altLang="en-US" sz="2800" b="1" dirty="0" smtClean="0">
                <a:ea typeface="宋体" charset="-122"/>
              </a:rPr>
              <a:t>虚拟与重载</a:t>
            </a:r>
            <a:endParaRPr lang="en-US" altLang="zh-CN" sz="2800" b="1" dirty="0" smtClean="0">
              <a:ea typeface="宋体" charset="-122"/>
            </a:endParaRPr>
          </a:p>
          <a:p>
            <a:pPr lvl="1">
              <a:defRPr/>
            </a:pPr>
            <a:r>
              <a:rPr lang="zh-CN" altLang="en-US" sz="2800" b="1" dirty="0" smtClean="0">
                <a:ea typeface="宋体" charset="-122"/>
              </a:rPr>
              <a:t>抽象类与抽象方法</a:t>
            </a:r>
            <a:endParaRPr lang="en-US" altLang="zh-CN" sz="2800" b="1" dirty="0" smtClean="0">
              <a:ea typeface="宋体" charset="-122"/>
            </a:endParaRPr>
          </a:p>
          <a:p>
            <a:pPr lvl="1">
              <a:defRPr/>
            </a:pPr>
            <a:r>
              <a:rPr lang="zh-CN" altLang="en-US" sz="2800" b="1" dirty="0" smtClean="0">
                <a:ea typeface="宋体" charset="-122"/>
              </a:rPr>
              <a:t>密封类与密封方法</a:t>
            </a:r>
            <a:endParaRPr lang="zh-CN" altLang="en-US" sz="2800" b="1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3F00D-41CC-4B61-AEAC-382547E83FA8}" type="slidenum">
              <a:rPr lang="en-US" altLang="zh-CN"/>
              <a:pPr/>
              <a:t>2</a:t>
            </a:fld>
            <a:endParaRPr lang="en-US" altLang="zh-C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tx1"/>
                </a:solidFill>
                <a:ea typeface="宋体" charset="-122"/>
              </a:rPr>
              <a:t>继承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5759450" cy="3600450"/>
          </a:xfrm>
        </p:spPr>
        <p:txBody>
          <a:bodyPr/>
          <a:lstStyle/>
          <a:p>
            <a:pPr>
              <a:defRPr/>
            </a:pPr>
            <a:r>
              <a:rPr lang="zh-CN" altLang="en-US" sz="3200" b="1" dirty="0" smtClean="0">
                <a:ea typeface="宋体" charset="-122"/>
              </a:rPr>
              <a:t>基类和派生类</a:t>
            </a:r>
            <a:endParaRPr lang="en-US" altLang="zh-CN" sz="3200" b="1" dirty="0" smtClean="0">
              <a:ea typeface="宋体" charset="-122"/>
            </a:endParaRPr>
          </a:p>
          <a:p>
            <a:pPr lvl="1">
              <a:defRPr/>
            </a:pPr>
            <a:r>
              <a:rPr lang="zh-CN" altLang="en-US" sz="2400" b="1" dirty="0" smtClean="0">
                <a:ea typeface="宋体" charset="-122"/>
              </a:rPr>
              <a:t>自顶向下的分解</a:t>
            </a:r>
            <a:endParaRPr lang="en-US" altLang="zh-CN" sz="2400" b="1" dirty="0" smtClean="0">
              <a:ea typeface="宋体" charset="-122"/>
            </a:endParaRPr>
          </a:p>
          <a:p>
            <a:pPr lvl="1">
              <a:defRPr/>
            </a:pPr>
            <a:endParaRPr lang="en-US" altLang="zh-CN" sz="2400" b="1" dirty="0" smtClean="0">
              <a:ea typeface="宋体" charset="-122"/>
            </a:endParaRPr>
          </a:p>
          <a:p>
            <a:pPr lvl="1">
              <a:defRPr/>
            </a:pPr>
            <a:endParaRPr lang="en-US" altLang="zh-CN" sz="2400" b="1" dirty="0" smtClean="0">
              <a:ea typeface="宋体" charset="-122"/>
            </a:endParaRPr>
          </a:p>
          <a:p>
            <a:pPr lvl="1">
              <a:defRPr/>
            </a:pPr>
            <a:endParaRPr lang="en-US" altLang="zh-CN" sz="2400" b="1" dirty="0" smtClean="0">
              <a:ea typeface="宋体" charset="-122"/>
            </a:endParaRPr>
          </a:p>
          <a:p>
            <a:pPr lvl="1">
              <a:defRPr/>
            </a:pPr>
            <a:endParaRPr lang="en-US" altLang="zh-CN" sz="2400" b="1" dirty="0" smtClean="0">
              <a:ea typeface="宋体" charset="-122"/>
            </a:endParaRPr>
          </a:p>
          <a:p>
            <a:pPr lvl="1">
              <a:defRPr/>
            </a:pPr>
            <a:r>
              <a:rPr lang="zh-CN" altLang="en-US" sz="2400" b="1" dirty="0" smtClean="0">
                <a:ea typeface="宋体" charset="-122"/>
              </a:rPr>
              <a:t>自底向上的抽象</a:t>
            </a:r>
            <a:endParaRPr lang="en-US" altLang="zh-CN" sz="3200" b="1" dirty="0" smtClean="0">
              <a:ea typeface="宋体" charset="-122"/>
            </a:endParaRPr>
          </a:p>
          <a:p>
            <a:pPr>
              <a:defRPr/>
            </a:pPr>
            <a:endParaRPr lang="en-US" altLang="zh-CN" sz="3200" b="1" dirty="0" smtClean="0">
              <a:solidFill>
                <a:srgbClr val="FFFF00"/>
              </a:solidFill>
              <a:ea typeface="宋体" charset="-122"/>
            </a:endParaRPr>
          </a:p>
          <a:p>
            <a:pPr>
              <a:defRPr/>
            </a:pPr>
            <a:endParaRPr lang="zh-CN" altLang="en-US" dirty="0" smtClean="0">
              <a:ea typeface="宋体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30D71-AA6D-47B7-9765-247689E84781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 flipH="1">
            <a:off x="5105400" y="2252663"/>
            <a:ext cx="901700" cy="719137"/>
          </a:xfrm>
          <a:prstGeom prst="line">
            <a:avLst/>
          </a:prstGeom>
          <a:noFill/>
          <a:ln w="76200">
            <a:solidFill>
              <a:srgbClr val="CCFF33"/>
            </a:solidFill>
            <a:round/>
            <a:headEnd type="triangle" w="lg" len="sm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5778500" y="1676400"/>
            <a:ext cx="1258888" cy="576263"/>
          </a:xfrm>
          <a:prstGeom prst="parallelogram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" tIns="10800" rIns="18000" bIns="10800" anchor="ctr"/>
          <a:lstStyle/>
          <a:p>
            <a:pPr algn="ctr" eaLnBrk="1" hangingPunct="1">
              <a:defRPr/>
            </a:pPr>
            <a:r>
              <a:rPr lang="zh-CN" altLang="en-US" sz="1800" b="1" dirty="0">
                <a:solidFill>
                  <a:schemeClr val="tx1"/>
                </a:solidFill>
                <a:ea typeface="宋体" pitchFamily="2" charset="-122"/>
              </a:rPr>
              <a:t>图形</a:t>
            </a:r>
          </a:p>
        </p:txBody>
      </p:sp>
      <p:sp>
        <p:nvSpPr>
          <p:cNvPr id="9" name="等腰三角形 8"/>
          <p:cNvSpPr/>
          <p:nvPr/>
        </p:nvSpPr>
        <p:spPr>
          <a:xfrm>
            <a:off x="4689475" y="3014663"/>
            <a:ext cx="720725" cy="53975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H="1">
            <a:off x="6324600" y="2252663"/>
            <a:ext cx="0" cy="719137"/>
          </a:xfrm>
          <a:prstGeom prst="line">
            <a:avLst/>
          </a:prstGeom>
          <a:noFill/>
          <a:ln w="76200">
            <a:solidFill>
              <a:srgbClr val="CCFF33"/>
            </a:solidFill>
            <a:round/>
            <a:headEnd type="triangle" w="lg" len="sm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>
            <a:off x="5881688" y="3014663"/>
            <a:ext cx="900112" cy="539750"/>
          </a:xfrm>
          <a:prstGeom prst="parallelogram">
            <a:avLst>
              <a:gd name="adj" fmla="val 627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6769100" y="2278063"/>
            <a:ext cx="774700" cy="719137"/>
          </a:xfrm>
          <a:prstGeom prst="line">
            <a:avLst/>
          </a:prstGeom>
          <a:noFill/>
          <a:ln w="76200">
            <a:solidFill>
              <a:srgbClr val="CCFF33"/>
            </a:solidFill>
            <a:round/>
            <a:headEnd type="triangle" w="lg" len="sm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239000" y="3119438"/>
            <a:ext cx="1079500" cy="431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613275" y="5610225"/>
            <a:ext cx="720725" cy="48577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" tIns="10800" rIns="18000" bIns="10800" anchor="ctr"/>
          <a:lstStyle/>
          <a:p>
            <a:pPr algn="ctr" eaLnBrk="1" hangingPunct="1">
              <a:defRPr/>
            </a:pPr>
            <a:r>
              <a:rPr lang="zh-CN" altLang="en-US" sz="1800" b="1" dirty="0">
                <a:solidFill>
                  <a:schemeClr val="accent1"/>
                </a:solidFill>
                <a:ea typeface="宋体" pitchFamily="2" charset="-122"/>
              </a:rPr>
              <a:t>飞机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5875338" y="5610225"/>
            <a:ext cx="719137" cy="48577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" tIns="10800" rIns="18000" bIns="10800" anchor="ctr"/>
          <a:lstStyle/>
          <a:p>
            <a:pPr algn="ctr" eaLnBrk="1" hangingPunct="1">
              <a:defRPr/>
            </a:pPr>
            <a:r>
              <a:rPr lang="zh-CN" altLang="en-US" sz="1800" b="1" dirty="0">
                <a:solidFill>
                  <a:schemeClr val="accent1"/>
                </a:solidFill>
                <a:ea typeface="宋体" pitchFamily="2" charset="-122"/>
              </a:rPr>
              <a:t>汽车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7127875" y="5610225"/>
            <a:ext cx="720725" cy="48577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" tIns="10800" rIns="18000" bIns="10800" anchor="ctr"/>
          <a:lstStyle/>
          <a:p>
            <a:pPr algn="ctr" eaLnBrk="1" hangingPunct="1">
              <a:defRPr/>
            </a:pPr>
            <a:r>
              <a:rPr lang="zh-CN" altLang="en-US" sz="1800" b="1" dirty="0">
                <a:solidFill>
                  <a:schemeClr val="accent1"/>
                </a:solidFill>
                <a:ea typeface="宋体" pitchFamily="2" charset="-122"/>
              </a:rPr>
              <a:t>轮船</a:t>
            </a: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H="1">
            <a:off x="5029200" y="4848225"/>
            <a:ext cx="825500" cy="714375"/>
          </a:xfrm>
          <a:prstGeom prst="line">
            <a:avLst/>
          </a:prstGeom>
          <a:noFill/>
          <a:ln w="76200">
            <a:solidFill>
              <a:srgbClr val="CCFF33"/>
            </a:solidFill>
            <a:round/>
            <a:headEnd type="triangle" w="lg" len="sm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 flipH="1">
            <a:off x="6172200" y="4848225"/>
            <a:ext cx="0" cy="720725"/>
          </a:xfrm>
          <a:prstGeom prst="line">
            <a:avLst/>
          </a:prstGeom>
          <a:noFill/>
          <a:ln w="76200">
            <a:solidFill>
              <a:srgbClr val="CCFF33"/>
            </a:solidFill>
            <a:round/>
            <a:headEnd type="triangle" w="lg" len="sm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6616700" y="4873625"/>
            <a:ext cx="755650" cy="719138"/>
          </a:xfrm>
          <a:prstGeom prst="line">
            <a:avLst/>
          </a:prstGeom>
          <a:noFill/>
          <a:ln w="76200">
            <a:solidFill>
              <a:srgbClr val="CCFF33"/>
            </a:solidFill>
            <a:round/>
            <a:headEnd type="triangle" w="lg" len="sm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平行四边形 19"/>
          <p:cNvSpPr/>
          <p:nvPr/>
        </p:nvSpPr>
        <p:spPr>
          <a:xfrm>
            <a:off x="5597525" y="4238625"/>
            <a:ext cx="1260475" cy="539750"/>
          </a:xfrm>
          <a:prstGeom prst="parallelogra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" tIns="10800" rIns="18000" bIns="10800" anchor="ctr"/>
          <a:lstStyle/>
          <a:p>
            <a:pPr algn="ctr" eaLnBrk="1" hangingPunct="1">
              <a:defRPr/>
            </a:pPr>
            <a:r>
              <a:rPr lang="zh-CN" altLang="en-US" sz="1800" b="1" dirty="0">
                <a:solidFill>
                  <a:schemeClr val="accent1"/>
                </a:solidFill>
                <a:ea typeface="宋体" pitchFamily="2" charset="-122"/>
              </a:rPr>
              <a:t>交通工具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8CDAD-B329-4838-898C-76DA0DD9341F}" type="slidenum">
              <a:rPr lang="en-US" altLang="zh-CN"/>
              <a:pPr/>
              <a:t>4</a:t>
            </a:fld>
            <a:endParaRPr lang="en-US" altLang="zh-CN"/>
          </a:p>
        </p:txBody>
      </p:sp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00200"/>
            <a:ext cx="8633090" cy="3276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例如： </a:t>
            </a:r>
            <a:r>
              <a:rPr lang="en-US" altLang="zh-CN" sz="2800" dirty="0" smtClean="0"/>
              <a:t>.NET</a:t>
            </a:r>
            <a:r>
              <a:rPr lang="zh-CN" altLang="en-US" sz="2800" dirty="0" smtClean="0"/>
              <a:t>类库即是一个典型的继承体制</a:t>
            </a:r>
            <a:endParaRPr lang="zh-CN" altLang="en-US" sz="28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03C94-6F7E-427C-B886-235F4A2FBD06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5605" name="TextBox 8"/>
          <p:cNvSpPr txBox="1">
            <a:spLocks noChangeArrowheads="1"/>
          </p:cNvSpPr>
          <p:nvPr/>
        </p:nvSpPr>
        <p:spPr bwMode="auto">
          <a:xfrm>
            <a:off x="1981200" y="1219200"/>
            <a:ext cx="5040313" cy="181588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4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public class Automobile</a:t>
            </a:r>
          </a:p>
          <a:p>
            <a:pPr eaLnBrk="1" hangingPunct="1"/>
            <a:r>
              <a:rPr lang="en-US" altLang="zh-CN" sz="14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{</a:t>
            </a:r>
          </a:p>
          <a:p>
            <a:pPr eaLnBrk="1" hangingPunct="1"/>
            <a:r>
              <a:rPr lang="en-US" altLang="zh-CN" sz="14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protected </a:t>
            </a:r>
            <a:r>
              <a:rPr lang="en-US" altLang="zh-CN" sz="14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float </a:t>
            </a:r>
            <a:r>
              <a:rPr lang="en-US" altLang="zh-CN" sz="14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speed;//</a:t>
            </a:r>
            <a:r>
              <a:rPr lang="zh-CN" altLang="en-US" sz="14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及其访问函数</a:t>
            </a:r>
            <a:endParaRPr lang="en-US" altLang="zh-CN" sz="1400" b="1" dirty="0" smtClean="0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US" altLang="zh-CN" sz="14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 private </a:t>
            </a:r>
            <a:r>
              <a:rPr lang="en-US" altLang="zh-CN" sz="14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float weight;//</a:t>
            </a:r>
            <a:r>
              <a:rPr lang="zh-CN" altLang="en-US" sz="14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及其访问函数</a:t>
            </a:r>
            <a:r>
              <a:rPr lang="en-US" altLang="zh-CN" sz="14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</a:t>
            </a:r>
            <a:endParaRPr lang="en-US" altLang="zh-CN" sz="1400" b="1" dirty="0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US" altLang="zh-CN" sz="14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public float Run(float distance) {</a:t>
            </a:r>
          </a:p>
          <a:p>
            <a:pPr eaLnBrk="1" hangingPunct="1"/>
            <a:r>
              <a:rPr lang="en-US" altLang="zh-CN" sz="14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  return distance/speed;</a:t>
            </a:r>
          </a:p>
          <a:p>
            <a:pPr eaLnBrk="1" hangingPunct="1"/>
            <a:r>
              <a:rPr lang="en-US" altLang="zh-CN" sz="14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}</a:t>
            </a:r>
          </a:p>
          <a:p>
            <a:pPr eaLnBrk="1" hangingPunct="1"/>
            <a:r>
              <a:rPr lang="en-US" altLang="zh-CN" sz="14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}</a:t>
            </a:r>
            <a:endParaRPr lang="en-US" altLang="zh-CN" sz="1400" b="1" dirty="0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1981200" y="76200"/>
            <a:ext cx="5040313" cy="95410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4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Automobile a1 = new Automobile();</a:t>
            </a:r>
          </a:p>
          <a:p>
            <a:pPr eaLnBrk="1" hangingPunct="1"/>
            <a:r>
              <a:rPr lang="en-US" altLang="zh-CN" sz="14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a1.Run(1000</a:t>
            </a:r>
            <a:r>
              <a:rPr lang="en-US" altLang="zh-CN" sz="14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); </a:t>
            </a:r>
            <a:endParaRPr lang="en-US" altLang="zh-CN" sz="1400" b="1" dirty="0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US" altLang="zh-CN" sz="14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Bus b1 = new Bus();</a:t>
            </a:r>
          </a:p>
          <a:p>
            <a:pPr eaLnBrk="1" hangingPunct="1"/>
            <a:r>
              <a:rPr lang="en-US" altLang="zh-CN" sz="14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b1.Run(1000</a:t>
            </a:r>
            <a:r>
              <a:rPr lang="en-US" altLang="zh-CN" sz="14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); //a1.speed</a:t>
            </a:r>
            <a:r>
              <a:rPr lang="zh-CN" altLang="en-US" sz="14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可不可以</a:t>
            </a:r>
            <a:r>
              <a:rPr lang="en-US" altLang="zh-CN" sz="14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?</a:t>
            </a:r>
            <a:endParaRPr lang="zh-CN" altLang="en-US" sz="1400" b="1" dirty="0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0" y="3429000"/>
            <a:ext cx="4419600" cy="116955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4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public </a:t>
            </a:r>
            <a:r>
              <a:rPr lang="en-US" altLang="zh-CN" sz="14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class Bus : Automobile </a:t>
            </a:r>
            <a:endParaRPr lang="en-US" altLang="zh-CN" sz="1400" b="1" dirty="0" smtClean="0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US" altLang="zh-CN" sz="14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{</a:t>
            </a:r>
          </a:p>
          <a:p>
            <a:pPr eaLnBrk="1" hangingPunct="1"/>
            <a:r>
              <a:rPr lang="en-US" altLang="zh-CN" sz="14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 private </a:t>
            </a:r>
            <a:r>
              <a:rPr lang="en-US" altLang="zh-CN" sz="1400" b="1" dirty="0" err="1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14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passengers;//</a:t>
            </a:r>
            <a:r>
              <a:rPr lang="zh-CN" altLang="en-US" sz="14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及其访问函数</a:t>
            </a:r>
            <a:endParaRPr lang="en-US" altLang="zh-CN" sz="1400" b="1" dirty="0" smtClean="0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US" altLang="zh-CN" sz="14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public Bus(){}</a:t>
            </a:r>
          </a:p>
          <a:p>
            <a:pPr eaLnBrk="1" hangingPunct="1"/>
            <a:r>
              <a:rPr lang="en-US" altLang="zh-CN" sz="14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}</a:t>
            </a:r>
            <a:endParaRPr lang="zh-CN" altLang="en-US" sz="1400" b="1" dirty="0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43800" y="304800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Main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15" name="下箭头 14"/>
          <p:cNvSpPr/>
          <p:nvPr/>
        </p:nvSpPr>
        <p:spPr>
          <a:xfrm rot="10800000">
            <a:off x="3352800" y="3048000"/>
            <a:ext cx="3810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4724400" y="3429000"/>
            <a:ext cx="4419600" cy="116955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4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public </a:t>
            </a:r>
            <a:r>
              <a:rPr lang="en-US" altLang="zh-CN" sz="14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class </a:t>
            </a:r>
            <a:r>
              <a:rPr lang="en-US" altLang="zh-CN" sz="14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Truck </a:t>
            </a:r>
            <a:r>
              <a:rPr lang="en-US" altLang="zh-CN" sz="14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: Automobile </a:t>
            </a:r>
            <a:endParaRPr lang="en-US" altLang="zh-CN" sz="1400" b="1" dirty="0" smtClean="0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US" altLang="zh-CN" sz="14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{</a:t>
            </a:r>
          </a:p>
          <a:p>
            <a:pPr eaLnBrk="1" hangingPunct="1"/>
            <a:r>
              <a:rPr lang="en-US" altLang="zh-CN" sz="14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 private </a:t>
            </a:r>
            <a:r>
              <a:rPr lang="en-US" altLang="zh-CN" sz="1400" b="1" dirty="0" smtClean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float</a:t>
            </a:r>
            <a:r>
              <a:rPr lang="en-US" altLang="zh-CN" sz="14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load;//</a:t>
            </a:r>
            <a:r>
              <a:rPr lang="zh-CN" altLang="en-US" sz="14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及其访问函数</a:t>
            </a:r>
            <a:endParaRPr lang="en-US" altLang="zh-CN" sz="1400" b="1" dirty="0" smtClean="0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US" altLang="zh-CN" sz="14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public Truck(){}</a:t>
            </a:r>
          </a:p>
          <a:p>
            <a:pPr eaLnBrk="1" hangingPunct="1"/>
            <a:r>
              <a:rPr lang="en-US" altLang="zh-CN" sz="14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}</a:t>
            </a:r>
            <a:endParaRPr lang="zh-CN" altLang="en-US" sz="1400" b="1" dirty="0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7" name="下箭头 16"/>
          <p:cNvSpPr/>
          <p:nvPr/>
        </p:nvSpPr>
        <p:spPr>
          <a:xfrm rot="10800000">
            <a:off x="5486400" y="3048000"/>
            <a:ext cx="3810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810000" y="6096000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【</a:t>
            </a:r>
            <a:r>
              <a:rPr lang="zh-CN" altLang="en-US" dirty="0" smtClean="0">
                <a:solidFill>
                  <a:srgbClr val="FF0000"/>
                </a:solidFill>
              </a:rPr>
              <a:t>例</a:t>
            </a:r>
            <a:r>
              <a:rPr lang="en-US" altLang="zh-CN" dirty="0" smtClean="0">
                <a:solidFill>
                  <a:srgbClr val="FF0000"/>
                </a:solidFill>
              </a:rPr>
              <a:t>6_1】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800" y="4800600"/>
            <a:ext cx="837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/>
              <a:t>基类的保护成员是只允许派生类的方法代码访问，而不是指通过派生类对象访问</a:t>
            </a:r>
            <a:endParaRPr lang="zh-CN" altLang="en-US" sz="1800" dirty="0"/>
          </a:p>
        </p:txBody>
      </p:sp>
      <p:sp>
        <p:nvSpPr>
          <p:cNvPr id="20" name="TextBox 19"/>
          <p:cNvSpPr txBox="1"/>
          <p:nvPr/>
        </p:nvSpPr>
        <p:spPr>
          <a:xfrm>
            <a:off x="228600" y="5334000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/>
              <a:t>派生类是</a:t>
            </a:r>
            <a:r>
              <a:rPr lang="en-US" altLang="zh-CN" sz="1800" dirty="0" smtClean="0"/>
              <a:t>is a </a:t>
            </a:r>
            <a:r>
              <a:rPr lang="zh-CN" altLang="en-US" sz="1800" dirty="0" smtClean="0"/>
              <a:t>关系，因此基类的可访问性不应低于派生类，</a:t>
            </a:r>
            <a:endParaRPr lang="en-US" altLang="zh-CN" sz="1800" dirty="0" smtClean="0"/>
          </a:p>
          <a:p>
            <a:r>
              <a:rPr lang="zh-CN" altLang="en-US" sz="1800" dirty="0" smtClean="0"/>
              <a:t>即是说，如果外部程序集能够访问某各类，那么绝对能访问其基类</a:t>
            </a:r>
            <a:endParaRPr lang="zh-CN" altLang="en-US" sz="18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03C94-6F7E-427C-B886-235F4A2FBD06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1" name="TextBox 10"/>
          <p:cNvSpPr txBox="1"/>
          <p:nvPr/>
        </p:nvSpPr>
        <p:spPr>
          <a:xfrm>
            <a:off x="152400" y="15240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隐藏基类</a:t>
            </a:r>
            <a:r>
              <a:rPr lang="zh-CN" altLang="en-US" dirty="0" smtClean="0"/>
              <a:t>成员</a:t>
            </a:r>
            <a:endParaRPr lang="zh-CN" altLang="en-US" dirty="0"/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1524000" y="1447800"/>
            <a:ext cx="6553200" cy="181588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4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public </a:t>
            </a:r>
            <a:r>
              <a:rPr lang="en-US" altLang="zh-CN" sz="14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class </a:t>
            </a:r>
            <a:r>
              <a:rPr lang="en-US" altLang="zh-CN" sz="14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Truck </a:t>
            </a:r>
            <a:r>
              <a:rPr lang="en-US" altLang="zh-CN" sz="14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: Automobile </a:t>
            </a:r>
            <a:endParaRPr lang="en-US" altLang="zh-CN" sz="1400" b="1" dirty="0" smtClean="0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US" altLang="zh-CN" sz="14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{</a:t>
            </a:r>
          </a:p>
          <a:p>
            <a:pPr eaLnBrk="1" hangingPunct="1"/>
            <a:r>
              <a:rPr lang="en-US" altLang="zh-CN" sz="1400" b="1" dirty="0" smtClean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  //…</a:t>
            </a:r>
            <a:endParaRPr lang="en-US" altLang="zh-CN" sz="1400" b="1" dirty="0" smtClean="0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US" altLang="zh-CN" sz="14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public float Run()</a:t>
            </a:r>
          </a:p>
          <a:p>
            <a:pPr eaLnBrk="1" hangingPunct="1"/>
            <a:r>
              <a:rPr lang="en-US" altLang="zh-CN" sz="14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{</a:t>
            </a:r>
          </a:p>
          <a:p>
            <a:pPr eaLnBrk="1" hangingPunct="1"/>
            <a:r>
              <a:rPr lang="en-US" altLang="zh-CN" sz="14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  return(1 + load / weight / 2) * distance /speed;</a:t>
            </a:r>
          </a:p>
          <a:p>
            <a:pPr eaLnBrk="1" hangingPunct="1"/>
            <a:r>
              <a:rPr lang="en-US" altLang="zh-CN" sz="14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}</a:t>
            </a:r>
          </a:p>
          <a:p>
            <a:pPr eaLnBrk="1" hangingPunct="1"/>
            <a:r>
              <a:rPr lang="en-US" altLang="zh-CN" sz="14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}</a:t>
            </a:r>
            <a:endParaRPr lang="zh-CN" altLang="en-US" sz="1400" b="1" dirty="0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400" y="685800"/>
            <a:ext cx="8892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/>
              <a:t>有时候派生类会使用和基类中相同的成员，但提供不同的服务，例如上页</a:t>
            </a:r>
            <a:r>
              <a:rPr lang="en-US" altLang="zh-CN" sz="1800" dirty="0" smtClean="0"/>
              <a:t>PPT</a:t>
            </a:r>
            <a:r>
              <a:rPr lang="zh-CN" altLang="en-US" sz="1800" dirty="0" smtClean="0"/>
              <a:t>中，基类</a:t>
            </a:r>
            <a:endParaRPr lang="en-US" altLang="zh-CN" sz="1800" dirty="0" smtClean="0"/>
          </a:p>
          <a:p>
            <a:r>
              <a:rPr lang="en-US" altLang="zh-CN" sz="1800" dirty="0" smtClean="0"/>
              <a:t>Truck </a:t>
            </a:r>
            <a:r>
              <a:rPr lang="zh-CN" altLang="en-US" sz="1800" dirty="0" smtClean="0"/>
              <a:t>有可能也定义一个</a:t>
            </a:r>
            <a:r>
              <a:rPr lang="en-US" altLang="zh-CN" sz="1800" dirty="0" smtClean="0"/>
              <a:t>Run</a:t>
            </a:r>
            <a:r>
              <a:rPr lang="zh-CN" altLang="en-US" sz="1800" dirty="0" smtClean="0"/>
              <a:t>方法，但是在计算行驶时间的方式与它的基类有区别</a:t>
            </a:r>
            <a:endParaRPr lang="zh-CN" alt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609600" y="3429000"/>
            <a:ext cx="78021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/>
              <a:t>此时，程序仍能通过，但会警告，</a:t>
            </a:r>
            <a:r>
              <a:rPr lang="en-US" altLang="zh-CN" sz="1800" dirty="0" err="1" smtClean="0"/>
              <a:t>Truck.Run</a:t>
            </a:r>
            <a:r>
              <a:rPr lang="zh-CN" altLang="en-US" sz="1800" dirty="0" smtClean="0"/>
              <a:t>隐藏了基类</a:t>
            </a:r>
            <a:r>
              <a:rPr lang="en-US" altLang="zh-CN" sz="1800" dirty="0" err="1" smtClean="0"/>
              <a:t>Automobile.Run</a:t>
            </a:r>
            <a:endParaRPr lang="en-US" altLang="zh-CN" sz="1800" dirty="0" smtClean="0"/>
          </a:p>
          <a:p>
            <a:r>
              <a:rPr lang="zh-CN" altLang="en-US" sz="1800" dirty="0" smtClean="0"/>
              <a:t>即是说，派生类成员‘覆盖’了基类成员（字段名称、类型、返回值相同）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这种情况下，建议使用</a:t>
            </a:r>
            <a:r>
              <a:rPr lang="en-US" altLang="zh-CN" sz="1800" dirty="0" smtClean="0"/>
              <a:t>’new ’</a:t>
            </a:r>
            <a:r>
              <a:rPr lang="zh-CN" altLang="en-US" sz="1800" dirty="0" smtClean="0"/>
              <a:t>关键字加以区分</a:t>
            </a:r>
            <a:endParaRPr lang="zh-CN" altLang="en-US" sz="1800" dirty="0"/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1371600" y="4724400"/>
            <a:ext cx="6553200" cy="181588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4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public </a:t>
            </a:r>
            <a:r>
              <a:rPr lang="en-US" altLang="zh-CN" sz="14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class </a:t>
            </a:r>
            <a:r>
              <a:rPr lang="en-US" altLang="zh-CN" sz="14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Truck </a:t>
            </a:r>
            <a:r>
              <a:rPr lang="en-US" altLang="zh-CN" sz="14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: Automobile </a:t>
            </a:r>
            <a:endParaRPr lang="en-US" altLang="zh-CN" sz="1400" b="1" dirty="0" smtClean="0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US" altLang="zh-CN" sz="14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{</a:t>
            </a:r>
          </a:p>
          <a:p>
            <a:pPr eaLnBrk="1" hangingPunct="1"/>
            <a:r>
              <a:rPr lang="en-US" altLang="zh-CN" sz="1400" b="1" dirty="0" smtClean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  //…</a:t>
            </a:r>
            <a:endParaRPr lang="en-US" altLang="zh-CN" sz="1400" b="1" dirty="0" smtClean="0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US" altLang="zh-CN" sz="14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public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new</a:t>
            </a:r>
            <a:r>
              <a:rPr lang="en-US" altLang="zh-CN" sz="14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float Run()</a:t>
            </a:r>
          </a:p>
          <a:p>
            <a:pPr eaLnBrk="1" hangingPunct="1"/>
            <a:r>
              <a:rPr lang="en-US" altLang="zh-CN" sz="14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{</a:t>
            </a:r>
          </a:p>
          <a:p>
            <a:pPr eaLnBrk="1" hangingPunct="1"/>
            <a:r>
              <a:rPr lang="en-US" altLang="zh-CN" sz="14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  return(1 + load / weight / 2) * distance /speed;</a:t>
            </a:r>
          </a:p>
          <a:p>
            <a:pPr eaLnBrk="1" hangingPunct="1"/>
            <a:r>
              <a:rPr lang="en-US" altLang="zh-CN" sz="14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}</a:t>
            </a:r>
          </a:p>
          <a:p>
            <a:pPr eaLnBrk="1" hangingPunct="1"/>
            <a:r>
              <a:rPr lang="en-US" altLang="zh-CN" sz="14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}</a:t>
            </a:r>
            <a:endParaRPr lang="zh-CN" altLang="en-US" sz="1400" b="1" dirty="0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03C94-6F7E-427C-B886-235F4A2FBD06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1" name="TextBox 10"/>
          <p:cNvSpPr txBox="1"/>
          <p:nvPr/>
        </p:nvSpPr>
        <p:spPr>
          <a:xfrm>
            <a:off x="1295400" y="26670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观察程序</a:t>
            </a:r>
            <a:r>
              <a:rPr lang="en-US" altLang="zh-CN" dirty="0" smtClean="0">
                <a:solidFill>
                  <a:srgbClr val="FF0000"/>
                </a:solidFill>
              </a:rPr>
              <a:t>【</a:t>
            </a:r>
            <a:r>
              <a:rPr lang="zh-CN" altLang="en-US" dirty="0" smtClean="0">
                <a:solidFill>
                  <a:srgbClr val="FF0000"/>
                </a:solidFill>
              </a:rPr>
              <a:t>例</a:t>
            </a:r>
            <a:r>
              <a:rPr lang="en-US" altLang="zh-CN" dirty="0" smtClean="0">
                <a:solidFill>
                  <a:srgbClr val="FF0000"/>
                </a:solidFill>
              </a:rPr>
              <a:t>6_2】</a:t>
            </a:r>
            <a:r>
              <a:rPr lang="zh-CN" altLang="en-US" dirty="0" smtClean="0">
                <a:solidFill>
                  <a:srgbClr val="FF0000"/>
                </a:solidFill>
              </a:rPr>
              <a:t>，即课本</a:t>
            </a:r>
            <a:r>
              <a:rPr lang="en-US" altLang="zh-CN" dirty="0" smtClean="0">
                <a:solidFill>
                  <a:srgbClr val="FF0000"/>
                </a:solidFill>
              </a:rPr>
              <a:t>P86</a:t>
            </a:r>
            <a:r>
              <a:rPr lang="zh-CN" altLang="en-US" dirty="0" smtClean="0">
                <a:solidFill>
                  <a:srgbClr val="FF0000"/>
                </a:solidFill>
              </a:rPr>
              <a:t>页</a:t>
            </a:r>
            <a:r>
              <a:rPr lang="en-US" altLang="zh-CN" dirty="0" smtClean="0">
                <a:solidFill>
                  <a:srgbClr val="FF0000"/>
                </a:solidFill>
              </a:rPr>
              <a:t>5_2</a:t>
            </a:r>
            <a:r>
              <a:rPr lang="en-US" altLang="zh-CN" dirty="0" smtClean="0"/>
              <a:t>, </a:t>
            </a:r>
            <a:r>
              <a:rPr lang="zh-CN" altLang="en-US" dirty="0" smtClean="0"/>
              <a:t>弄清楚原理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03C94-6F7E-427C-B886-235F4A2FBD06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1" name="TextBox 10"/>
          <p:cNvSpPr txBox="1"/>
          <p:nvPr/>
        </p:nvSpPr>
        <p:spPr>
          <a:xfrm>
            <a:off x="152400" y="152400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base</a:t>
            </a:r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838200" y="2514600"/>
            <a:ext cx="7848600" cy="255454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6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public </a:t>
            </a:r>
            <a:r>
              <a:rPr lang="en-US" altLang="zh-CN" sz="16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class </a:t>
            </a:r>
            <a:r>
              <a:rPr lang="en-US" altLang="zh-CN" sz="16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Truck </a:t>
            </a:r>
            <a:r>
              <a:rPr lang="en-US" altLang="zh-CN" sz="1600" b="1" dirty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: Automobile </a:t>
            </a:r>
            <a:endParaRPr lang="en-US" altLang="zh-CN" sz="1600" b="1" dirty="0" smtClean="0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US" altLang="zh-CN" sz="16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{</a:t>
            </a:r>
          </a:p>
          <a:p>
            <a:pPr eaLnBrk="1" hangingPunct="1"/>
            <a:r>
              <a:rPr lang="en-US" altLang="zh-CN" sz="1600" b="1" dirty="0" smtClean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  //…</a:t>
            </a:r>
            <a:endParaRPr lang="en-US" altLang="zh-CN" sz="1600" b="1" dirty="0" smtClean="0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/>
            <a:r>
              <a:rPr lang="en-US" altLang="zh-CN" sz="16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public float </a:t>
            </a:r>
            <a:r>
              <a:rPr lang="en-US" altLang="zh-CN" sz="1600" b="1" dirty="0" err="1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ShowSpeed</a:t>
            </a:r>
            <a:r>
              <a:rPr lang="en-US" altLang="zh-CN" sz="16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()</a:t>
            </a:r>
          </a:p>
          <a:p>
            <a:pPr eaLnBrk="1" hangingPunct="1"/>
            <a:r>
              <a:rPr lang="en-US" altLang="zh-CN" sz="16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{</a:t>
            </a:r>
          </a:p>
          <a:p>
            <a:pPr eaLnBrk="1" hangingPunct="1"/>
            <a:r>
              <a:rPr lang="en-US" altLang="zh-CN" sz="16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  Truck t1 = new Truck()</a:t>
            </a:r>
          </a:p>
          <a:p>
            <a:pPr eaLnBrk="1" hangingPunct="1"/>
            <a:r>
              <a:rPr lang="en-US" altLang="zh-CN" sz="16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base</a:t>
            </a:r>
            <a:r>
              <a:rPr lang="en-US" altLang="zh-CN" sz="1600" b="1" dirty="0" err="1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.speed</a:t>
            </a:r>
            <a:r>
              <a:rPr lang="en-US" altLang="zh-CN" sz="16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= 5;</a:t>
            </a:r>
          </a:p>
          <a:p>
            <a:pPr eaLnBrk="1" hangingPunct="1"/>
            <a:r>
              <a:rPr lang="en-US" altLang="zh-CN" sz="16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sz="1600" b="1" dirty="0" err="1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Console.WriteLine</a:t>
            </a:r>
            <a:r>
              <a:rPr lang="en-US" altLang="zh-CN" sz="16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(“</a:t>
            </a:r>
            <a:r>
              <a:rPr lang="zh-CN" altLang="en-US" sz="16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形式</a:t>
            </a:r>
            <a:r>
              <a:rPr lang="en-US" altLang="zh-CN" sz="16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1000</a:t>
            </a:r>
            <a:r>
              <a:rPr lang="zh-CN" altLang="en-US" sz="16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公里需</a:t>
            </a:r>
            <a:r>
              <a:rPr lang="en-US" altLang="zh-CN" sz="16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{0}</a:t>
            </a:r>
            <a:r>
              <a:rPr lang="zh-CN" altLang="en-US" sz="16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小时</a:t>
            </a:r>
            <a:r>
              <a:rPr lang="en-US" altLang="zh-CN" sz="16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”, </a:t>
            </a:r>
            <a:r>
              <a:rPr lang="en-US" altLang="zh-CN" sz="1600" b="1" dirty="0" err="1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base.Run</a:t>
            </a:r>
            <a:r>
              <a:rPr lang="en-US" altLang="zh-CN" sz="16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(1000));</a:t>
            </a:r>
          </a:p>
          <a:p>
            <a:pPr eaLnBrk="1" hangingPunct="1"/>
            <a:r>
              <a:rPr lang="en-US" altLang="zh-CN" sz="16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  }</a:t>
            </a:r>
          </a:p>
          <a:p>
            <a:pPr eaLnBrk="1" hangingPunct="1"/>
            <a:r>
              <a:rPr lang="en-US" altLang="zh-CN" sz="1600" b="1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}</a:t>
            </a:r>
            <a:endParaRPr lang="zh-CN" altLang="en-US" sz="1600" b="1" dirty="0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1219200"/>
            <a:ext cx="51299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this:</a:t>
            </a:r>
            <a:r>
              <a:rPr lang="zh-CN" altLang="en-US" sz="2800" dirty="0" smtClean="0"/>
              <a:t>对当前对象的引用</a:t>
            </a:r>
            <a:endParaRPr lang="en-US" altLang="zh-CN" sz="2800" dirty="0" smtClean="0"/>
          </a:p>
          <a:p>
            <a:r>
              <a:rPr lang="en-US" altLang="zh-CN" sz="2800" dirty="0" smtClean="0"/>
              <a:t>base</a:t>
            </a:r>
            <a:r>
              <a:rPr lang="zh-CN" altLang="en-US" sz="2800" dirty="0" smtClean="0"/>
              <a:t>：对上一级基类对象的引用</a:t>
            </a:r>
            <a:endParaRPr lang="zh-CN" altLang="en-US" sz="28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04800" y="76201"/>
            <a:ext cx="8610600" cy="1600199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sz="3200" b="1" dirty="0" smtClean="0">
                <a:ea typeface="宋体" charset="-122"/>
              </a:rPr>
              <a:t>派生对象的生命周期</a:t>
            </a:r>
            <a:endParaRPr lang="en-US" altLang="zh-CN" sz="3200" b="1" dirty="0" smtClean="0">
              <a:ea typeface="宋体" charset="-122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2000" b="1" dirty="0" smtClean="0">
                <a:ea typeface="宋体" charset="-122"/>
              </a:rPr>
              <a:t>	</a:t>
            </a:r>
            <a:r>
              <a:rPr lang="zh-CN" altLang="en-US" sz="2000" b="1" dirty="0" smtClean="0">
                <a:ea typeface="宋体" charset="-122"/>
              </a:rPr>
              <a:t>上次课提到，创建对象调用构造函数，销毁对象调用析构函数。</a:t>
            </a:r>
            <a:endParaRPr lang="en-US" altLang="zh-CN" sz="2000" b="1" dirty="0" smtClean="0">
              <a:ea typeface="宋体" charset="-122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altLang="en-US" sz="2000" b="1" dirty="0" smtClean="0">
                <a:ea typeface="宋体" charset="-122"/>
              </a:rPr>
              <a:t>对于派生对象讲，它在创建时自顶向下调用各级基类的构造函数，最后调</a:t>
            </a:r>
            <a:endParaRPr lang="en-US" altLang="zh-CN" sz="2000" b="1" dirty="0" smtClean="0">
              <a:ea typeface="宋体" charset="-122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altLang="en-US" sz="2000" b="1" dirty="0" smtClean="0">
                <a:ea typeface="宋体" charset="-122"/>
              </a:rPr>
              <a:t>用自身的构造函数；销毁时则是逆的。</a:t>
            </a:r>
            <a:endParaRPr lang="en-US" altLang="zh-CN" sz="2000" b="1" dirty="0" smtClean="0">
              <a:ea typeface="宋体" charset="-122"/>
            </a:endParaRPr>
          </a:p>
          <a:p>
            <a:pPr>
              <a:defRPr/>
            </a:pPr>
            <a:endParaRPr lang="en-US" altLang="zh-CN" sz="3200" b="1" dirty="0" smtClean="0">
              <a:solidFill>
                <a:srgbClr val="FFFF00"/>
              </a:solidFill>
              <a:ea typeface="宋体" charset="-122"/>
            </a:endParaRPr>
          </a:p>
          <a:p>
            <a:pPr>
              <a:defRPr/>
            </a:pPr>
            <a:endParaRPr lang="zh-CN" altLang="en-US" dirty="0" smtClean="0">
              <a:ea typeface="宋体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8558F-9D10-47D7-8D41-095270737CB5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7653" name="TextBox 8"/>
          <p:cNvSpPr txBox="1">
            <a:spLocks noChangeArrowheads="1"/>
          </p:cNvSpPr>
          <p:nvPr/>
        </p:nvSpPr>
        <p:spPr bwMode="auto">
          <a:xfrm>
            <a:off x="1447800" y="2286000"/>
            <a:ext cx="5040313" cy="107791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6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public class Vehicle {} </a:t>
            </a:r>
          </a:p>
          <a:p>
            <a:pPr eaLnBrk="1" hangingPunct="1"/>
            <a:r>
              <a:rPr lang="en-US" altLang="zh-CN" sz="16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public class Automobile : Vehicle {}</a:t>
            </a:r>
          </a:p>
          <a:p>
            <a:pPr eaLnBrk="1" hangingPunct="1"/>
            <a:r>
              <a:rPr lang="en-US" altLang="zh-CN" sz="16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public class Car : Automobile {}</a:t>
            </a:r>
          </a:p>
          <a:p>
            <a:pPr eaLnBrk="1" hangingPunct="1"/>
            <a:r>
              <a:rPr lang="en-US" altLang="zh-CN" sz="1600" b="1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public class Limousine : Car {}</a:t>
            </a:r>
            <a:endParaRPr lang="zh-CN" altLang="en-US" sz="1600" b="1">
              <a:solidFill>
                <a:schemeClr val="bg2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409575" y="3657600"/>
            <a:ext cx="1619250" cy="3238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lIns="18000" tIns="10800" rIns="18000" bIns="10800" anchor="ctr"/>
          <a:lstStyle/>
          <a:p>
            <a:pPr algn="ctr" eaLnBrk="1" hangingPunct="1"/>
            <a:r>
              <a:rPr lang="en-US" altLang="zh-CN" sz="1600" b="1">
                <a:solidFill>
                  <a:schemeClr val="accent1"/>
                </a:solidFill>
                <a:ea typeface="宋体" pitchFamily="2" charset="-122"/>
              </a:rPr>
              <a:t>new Vehicle()</a:t>
            </a:r>
            <a:endParaRPr lang="zh-CN" altLang="en-US" sz="1600" b="1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381000" y="4445000"/>
            <a:ext cx="1619250" cy="3238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lIns="18000" tIns="10800" rIns="18000" bIns="10800" anchor="ctr"/>
          <a:lstStyle/>
          <a:p>
            <a:pPr algn="ctr" eaLnBrk="1" hangingPunct="1"/>
            <a:r>
              <a:rPr lang="en-US" altLang="zh-CN" sz="1600" b="1">
                <a:solidFill>
                  <a:schemeClr val="accent1"/>
                </a:solidFill>
                <a:ea typeface="宋体" pitchFamily="2" charset="-122"/>
              </a:rPr>
              <a:t>new Automobile()</a:t>
            </a:r>
            <a:endParaRPr lang="zh-CN" altLang="en-US" sz="1600" b="1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H="1">
            <a:off x="1190625" y="3987800"/>
            <a:ext cx="0" cy="431800"/>
          </a:xfrm>
          <a:prstGeom prst="line">
            <a:avLst/>
          </a:prstGeom>
          <a:noFill/>
          <a:ln w="50800">
            <a:solidFill>
              <a:srgbClr val="FFC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381000" y="5207000"/>
            <a:ext cx="1619250" cy="3238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lIns="18000" tIns="10800" rIns="18000" bIns="10800" anchor="ctr"/>
          <a:lstStyle/>
          <a:p>
            <a:pPr algn="ctr" eaLnBrk="1" hangingPunct="1"/>
            <a:r>
              <a:rPr lang="en-US" altLang="zh-CN" sz="1600" b="1">
                <a:solidFill>
                  <a:schemeClr val="accent1"/>
                </a:solidFill>
                <a:ea typeface="宋体" pitchFamily="2" charset="-122"/>
              </a:rPr>
              <a:t>new Car()</a:t>
            </a:r>
            <a:endParaRPr lang="zh-CN" altLang="en-US" sz="1600" b="1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1190625" y="4794250"/>
            <a:ext cx="0" cy="433388"/>
          </a:xfrm>
          <a:prstGeom prst="line">
            <a:avLst/>
          </a:prstGeom>
          <a:noFill/>
          <a:ln w="50800">
            <a:solidFill>
              <a:srgbClr val="FFC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409575" y="5969000"/>
            <a:ext cx="1619250" cy="3238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lIns="18000" tIns="10800" rIns="18000" bIns="10800" anchor="ctr"/>
          <a:lstStyle/>
          <a:p>
            <a:pPr algn="ctr" eaLnBrk="1" hangingPunct="1"/>
            <a:r>
              <a:rPr lang="en-US" altLang="zh-CN" sz="1600" b="1">
                <a:solidFill>
                  <a:schemeClr val="accent1"/>
                </a:solidFill>
                <a:ea typeface="宋体" pitchFamily="2" charset="-122"/>
              </a:rPr>
              <a:t>new Limousine()</a:t>
            </a:r>
            <a:endParaRPr lang="zh-CN" altLang="en-US" sz="1600" b="1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1219200" y="5556250"/>
            <a:ext cx="0" cy="433388"/>
          </a:xfrm>
          <a:prstGeom prst="line">
            <a:avLst/>
          </a:prstGeom>
          <a:noFill/>
          <a:ln w="50800">
            <a:solidFill>
              <a:srgbClr val="FFC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2419350" y="3657600"/>
            <a:ext cx="1619250" cy="3238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lIns="18000" tIns="10800" rIns="18000" bIns="10800" anchor="ctr"/>
          <a:lstStyle/>
          <a:p>
            <a:pPr algn="ctr" eaLnBrk="1" hangingPunct="1"/>
            <a:r>
              <a:rPr lang="en-US" altLang="zh-CN" sz="1600" b="1">
                <a:solidFill>
                  <a:schemeClr val="accent1"/>
                </a:solidFill>
                <a:ea typeface="宋体" pitchFamily="2" charset="-122"/>
              </a:rPr>
              <a:t>~Vehicle()</a:t>
            </a:r>
            <a:endParaRPr lang="zh-CN" altLang="en-US" sz="1600" b="1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17" name="TextBox 10"/>
          <p:cNvSpPr txBox="1">
            <a:spLocks noChangeArrowheads="1"/>
          </p:cNvSpPr>
          <p:nvPr/>
        </p:nvSpPr>
        <p:spPr bwMode="auto">
          <a:xfrm>
            <a:off x="2390775" y="4445000"/>
            <a:ext cx="1619250" cy="3238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lIns="18000" tIns="10800" rIns="18000" bIns="10800" anchor="ctr"/>
          <a:lstStyle/>
          <a:p>
            <a:pPr algn="ctr" eaLnBrk="1" hangingPunct="1"/>
            <a:r>
              <a:rPr lang="en-US" altLang="zh-CN" sz="1600" b="1">
                <a:solidFill>
                  <a:schemeClr val="accent1"/>
                </a:solidFill>
                <a:ea typeface="宋体" pitchFamily="2" charset="-122"/>
              </a:rPr>
              <a:t>~Automobile()</a:t>
            </a:r>
            <a:endParaRPr lang="zh-CN" altLang="en-US" sz="1600" b="1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 flipH="1">
            <a:off x="3200400" y="3987800"/>
            <a:ext cx="0" cy="431800"/>
          </a:xfrm>
          <a:prstGeom prst="line">
            <a:avLst/>
          </a:prstGeom>
          <a:noFill/>
          <a:ln w="50800">
            <a:solidFill>
              <a:srgbClr val="FFC000"/>
            </a:solidFill>
            <a:round/>
            <a:headEnd type="triangle" w="lg" len="med"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10"/>
          <p:cNvSpPr txBox="1">
            <a:spLocks noChangeArrowheads="1"/>
          </p:cNvSpPr>
          <p:nvPr/>
        </p:nvSpPr>
        <p:spPr bwMode="auto">
          <a:xfrm>
            <a:off x="2390775" y="5207000"/>
            <a:ext cx="1619250" cy="3238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lIns="18000" tIns="10800" rIns="18000" bIns="10800" anchor="ctr"/>
          <a:lstStyle/>
          <a:p>
            <a:pPr algn="ctr" eaLnBrk="1" hangingPunct="1"/>
            <a:r>
              <a:rPr lang="en-US" altLang="zh-CN" sz="1600" b="1">
                <a:solidFill>
                  <a:schemeClr val="accent1"/>
                </a:solidFill>
                <a:ea typeface="宋体" pitchFamily="2" charset="-122"/>
              </a:rPr>
              <a:t>~ Car()</a:t>
            </a:r>
            <a:endParaRPr lang="zh-CN" altLang="en-US" sz="1600" b="1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 flipH="1">
            <a:off x="3200400" y="4794250"/>
            <a:ext cx="0" cy="433388"/>
          </a:xfrm>
          <a:prstGeom prst="line">
            <a:avLst/>
          </a:prstGeom>
          <a:noFill/>
          <a:ln w="50800">
            <a:solidFill>
              <a:srgbClr val="FFC000"/>
            </a:solidFill>
            <a:round/>
            <a:headEnd type="triangle" w="lg" len="med"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TextBox 10"/>
          <p:cNvSpPr txBox="1">
            <a:spLocks noChangeArrowheads="1"/>
          </p:cNvSpPr>
          <p:nvPr/>
        </p:nvSpPr>
        <p:spPr bwMode="auto">
          <a:xfrm>
            <a:off x="2419350" y="5969000"/>
            <a:ext cx="1619250" cy="3238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lIns="18000" tIns="10800" rIns="18000" bIns="10800" anchor="ctr"/>
          <a:lstStyle/>
          <a:p>
            <a:pPr algn="ctr" eaLnBrk="1" hangingPunct="1"/>
            <a:r>
              <a:rPr lang="en-US" altLang="zh-CN" sz="1600" b="1">
                <a:solidFill>
                  <a:schemeClr val="accent1"/>
                </a:solidFill>
                <a:ea typeface="宋体" pitchFamily="2" charset="-122"/>
              </a:rPr>
              <a:t>~Limousine()</a:t>
            </a:r>
            <a:endParaRPr lang="zh-CN" altLang="en-US" sz="1600" b="1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auto">
          <a:xfrm flipH="1">
            <a:off x="3228975" y="5556250"/>
            <a:ext cx="0" cy="433388"/>
          </a:xfrm>
          <a:prstGeom prst="line">
            <a:avLst/>
          </a:prstGeom>
          <a:noFill/>
          <a:ln w="50800">
            <a:solidFill>
              <a:srgbClr val="FFC000"/>
            </a:solidFill>
            <a:round/>
            <a:headEnd type="triangle" w="lg" len="med"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2132013" y="5943600"/>
            <a:ext cx="228600" cy="3810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" tIns="10800" rIns="18000" bIns="10800" anchor="ctr"/>
          <a:lstStyle/>
          <a:p>
            <a:pPr algn="ctr" eaLnBrk="1" hangingPunct="1">
              <a:defRPr/>
            </a:pPr>
            <a:endParaRPr lang="zh-CN" altLang="en-US" sz="1600" b="1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57800" y="51054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观察程序</a:t>
            </a:r>
            <a:r>
              <a:rPr lang="en-US" altLang="zh-CN" dirty="0" smtClean="0">
                <a:solidFill>
                  <a:srgbClr val="FF0000"/>
                </a:solidFill>
              </a:rPr>
              <a:t>【</a:t>
            </a:r>
            <a:r>
              <a:rPr lang="zh-CN" altLang="en-US" dirty="0" smtClean="0">
                <a:solidFill>
                  <a:srgbClr val="FF0000"/>
                </a:solidFill>
              </a:rPr>
              <a:t>例</a:t>
            </a:r>
            <a:r>
              <a:rPr lang="en-US" altLang="zh-CN" dirty="0" smtClean="0">
                <a:solidFill>
                  <a:srgbClr val="FF0000"/>
                </a:solidFill>
              </a:rPr>
              <a:t>6_3】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FFFFCC"/>
      </a:dk2>
      <a:lt2>
        <a:srgbClr val="FFCC00"/>
      </a:lt2>
      <a:accent1>
        <a:srgbClr val="FBE473"/>
      </a:accent1>
      <a:accent2>
        <a:srgbClr val="FF6600"/>
      </a:accent2>
      <a:accent3>
        <a:srgbClr val="FFFFE2"/>
      </a:accent3>
      <a:accent4>
        <a:srgbClr val="DADADA"/>
      </a:accent4>
      <a:accent5>
        <a:srgbClr val="FDEFBC"/>
      </a:accent5>
      <a:accent6>
        <a:srgbClr val="E75C00"/>
      </a:accent6>
      <a:hlink>
        <a:srgbClr val="2EBDBA"/>
      </a:hlink>
      <a:folHlink>
        <a:srgbClr val="9900CC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FF9900"/>
        </a:dk2>
        <a:lt2>
          <a:srgbClr val="FFFFFF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FFFFFF"/>
        </a:dk1>
        <a:lt1>
          <a:srgbClr val="FFFFFF"/>
        </a:lt1>
        <a:dk2>
          <a:srgbClr val="FF9900"/>
        </a:dk2>
        <a:lt2>
          <a:srgbClr val="FFFFFF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DADADA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FFFFFF"/>
        </a:dk1>
        <a:lt1>
          <a:srgbClr val="FFFFFF"/>
        </a:lt1>
        <a:dk2>
          <a:srgbClr val="FF9900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DADADA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11525</TotalTime>
  <Words>1106</Words>
  <Application>Microsoft Office PowerPoint</Application>
  <PresentationFormat>全屏显示(4:3)</PresentationFormat>
  <Paragraphs>259</Paragraphs>
  <Slides>18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Default Design</vt:lpstr>
      <vt:lpstr>聚合</vt:lpstr>
      <vt:lpstr>幻灯片 1</vt:lpstr>
      <vt:lpstr>纲要</vt:lpstr>
      <vt:lpstr>继承</vt:lpstr>
      <vt:lpstr>例如： .NET类库即是一个典型的继承体制</vt:lpstr>
      <vt:lpstr>幻灯片 5</vt:lpstr>
      <vt:lpstr>幻灯片 6</vt:lpstr>
      <vt:lpstr>幻灯片 7</vt:lpstr>
      <vt:lpstr>幻灯片 8</vt:lpstr>
      <vt:lpstr>幻灯片 9</vt:lpstr>
      <vt:lpstr>多态性1：覆盖overide</vt:lpstr>
      <vt:lpstr>多态性1：覆盖，多数情况下这样写…</vt:lpstr>
      <vt:lpstr>这个时候…</vt:lpstr>
      <vt:lpstr>多态性2：抽象Abstract</vt:lpstr>
      <vt:lpstr>多态性2:抽象</vt:lpstr>
      <vt:lpstr>多态性3:接口 Interface</vt:lpstr>
      <vt:lpstr>多态性技巧：密封</vt:lpstr>
      <vt:lpstr>多态性</vt:lpstr>
      <vt:lpstr>本章习题</vt:lpstr>
    </vt:vector>
  </TitlesOfParts>
  <Company>Julia Lerman,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Julia Lerman</dc:creator>
  <cp:lastModifiedBy>a1</cp:lastModifiedBy>
  <cp:revision>371</cp:revision>
  <dcterms:created xsi:type="dcterms:W3CDTF">2004-01-08T15:23:30Z</dcterms:created>
  <dcterms:modified xsi:type="dcterms:W3CDTF">2017-10-10T12:48:34Z</dcterms:modified>
</cp:coreProperties>
</file>