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25"/>
  </p:notesMasterIdLst>
  <p:handoutMasterIdLst>
    <p:handoutMasterId r:id="rId126"/>
  </p:handoutMasterIdLst>
  <p:sldIdLst>
    <p:sldId id="853" r:id="rId2"/>
    <p:sldId id="854" r:id="rId3"/>
    <p:sldId id="855" r:id="rId4"/>
    <p:sldId id="856" r:id="rId5"/>
    <p:sldId id="935" r:id="rId6"/>
    <p:sldId id="947" r:id="rId7"/>
    <p:sldId id="857" r:id="rId8"/>
    <p:sldId id="948" r:id="rId9"/>
    <p:sldId id="928" r:id="rId10"/>
    <p:sldId id="858" r:id="rId11"/>
    <p:sldId id="859" r:id="rId12"/>
    <p:sldId id="860" r:id="rId13"/>
    <p:sldId id="861" r:id="rId14"/>
    <p:sldId id="929" r:id="rId15"/>
    <p:sldId id="862" r:id="rId16"/>
    <p:sldId id="863" r:id="rId17"/>
    <p:sldId id="864" r:id="rId18"/>
    <p:sldId id="865" r:id="rId19"/>
    <p:sldId id="866" r:id="rId20"/>
    <p:sldId id="867" r:id="rId21"/>
    <p:sldId id="868" r:id="rId22"/>
    <p:sldId id="942" r:id="rId23"/>
    <p:sldId id="943" r:id="rId24"/>
    <p:sldId id="944" r:id="rId25"/>
    <p:sldId id="945" r:id="rId26"/>
    <p:sldId id="946" r:id="rId27"/>
    <p:sldId id="938" r:id="rId28"/>
    <p:sldId id="939" r:id="rId29"/>
    <p:sldId id="940" r:id="rId30"/>
    <p:sldId id="936" r:id="rId31"/>
    <p:sldId id="941" r:id="rId32"/>
    <p:sldId id="874" r:id="rId33"/>
    <p:sldId id="875" r:id="rId34"/>
    <p:sldId id="876" r:id="rId35"/>
    <p:sldId id="877" r:id="rId36"/>
    <p:sldId id="878" r:id="rId37"/>
    <p:sldId id="879" r:id="rId38"/>
    <p:sldId id="880" r:id="rId39"/>
    <p:sldId id="881" r:id="rId40"/>
    <p:sldId id="882" r:id="rId41"/>
    <p:sldId id="934" r:id="rId42"/>
    <p:sldId id="884" r:id="rId43"/>
    <p:sldId id="885" r:id="rId44"/>
    <p:sldId id="886" r:id="rId45"/>
    <p:sldId id="887" r:id="rId46"/>
    <p:sldId id="888" r:id="rId47"/>
    <p:sldId id="889" r:id="rId48"/>
    <p:sldId id="890" r:id="rId49"/>
    <p:sldId id="891" r:id="rId50"/>
    <p:sldId id="892" r:id="rId51"/>
    <p:sldId id="893" r:id="rId52"/>
    <p:sldId id="894" r:id="rId53"/>
    <p:sldId id="895" r:id="rId54"/>
    <p:sldId id="897" r:id="rId55"/>
    <p:sldId id="550" r:id="rId56"/>
    <p:sldId id="555" r:id="rId57"/>
    <p:sldId id="556" r:id="rId58"/>
    <p:sldId id="558" r:id="rId59"/>
    <p:sldId id="557" r:id="rId60"/>
    <p:sldId id="898" r:id="rId61"/>
    <p:sldId id="718" r:id="rId62"/>
    <p:sldId id="899" r:id="rId63"/>
    <p:sldId id="900" r:id="rId64"/>
    <p:sldId id="697" r:id="rId65"/>
    <p:sldId id="698" r:id="rId66"/>
    <p:sldId id="699" r:id="rId67"/>
    <p:sldId id="700" r:id="rId68"/>
    <p:sldId id="701" r:id="rId69"/>
    <p:sldId id="901" r:id="rId70"/>
    <p:sldId id="684" r:id="rId71"/>
    <p:sldId id="686" r:id="rId72"/>
    <p:sldId id="902" r:id="rId73"/>
    <p:sldId id="903" r:id="rId74"/>
    <p:sldId id="776" r:id="rId75"/>
    <p:sldId id="777" r:id="rId76"/>
    <p:sldId id="778" r:id="rId77"/>
    <p:sldId id="779" r:id="rId78"/>
    <p:sldId id="780" r:id="rId79"/>
    <p:sldId id="781" r:id="rId80"/>
    <p:sldId id="904" r:id="rId81"/>
    <p:sldId id="950" r:id="rId82"/>
    <p:sldId id="951" r:id="rId83"/>
    <p:sldId id="785" r:id="rId84"/>
    <p:sldId id="906" r:id="rId85"/>
    <p:sldId id="907" r:id="rId86"/>
    <p:sldId id="908" r:id="rId87"/>
    <p:sldId id="909" r:id="rId88"/>
    <p:sldId id="910" r:id="rId89"/>
    <p:sldId id="911" r:id="rId90"/>
    <p:sldId id="912" r:id="rId91"/>
    <p:sldId id="913" r:id="rId92"/>
    <p:sldId id="914" r:id="rId93"/>
    <p:sldId id="915" r:id="rId94"/>
    <p:sldId id="916" r:id="rId95"/>
    <p:sldId id="917" r:id="rId96"/>
    <p:sldId id="918" r:id="rId97"/>
    <p:sldId id="919" r:id="rId98"/>
    <p:sldId id="921" r:id="rId99"/>
    <p:sldId id="922" r:id="rId100"/>
    <p:sldId id="923" r:id="rId101"/>
    <p:sldId id="924" r:id="rId102"/>
    <p:sldId id="925" r:id="rId103"/>
    <p:sldId id="926" r:id="rId104"/>
    <p:sldId id="927" r:id="rId105"/>
    <p:sldId id="952" r:id="rId106"/>
    <p:sldId id="956" r:id="rId107"/>
    <p:sldId id="957" r:id="rId108"/>
    <p:sldId id="961" r:id="rId109"/>
    <p:sldId id="958" r:id="rId110"/>
    <p:sldId id="959" r:id="rId111"/>
    <p:sldId id="960" r:id="rId112"/>
    <p:sldId id="962" r:id="rId113"/>
    <p:sldId id="930" r:id="rId114"/>
    <p:sldId id="931" r:id="rId115"/>
    <p:sldId id="932" r:id="rId116"/>
    <p:sldId id="933" r:id="rId117"/>
    <p:sldId id="669" r:id="rId118"/>
    <p:sldId id="725" r:id="rId119"/>
    <p:sldId id="726" r:id="rId120"/>
    <p:sldId id="720" r:id="rId121"/>
    <p:sldId id="721" r:id="rId122"/>
    <p:sldId id="722" r:id="rId123"/>
    <p:sldId id="775" r:id="rId124"/>
  </p:sldIdLst>
  <p:sldSz cx="9144000" cy="6858000" type="screen4x3"/>
  <p:notesSz cx="6858000" cy="9144000"/>
  <p:defaultTex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mn-cs"/>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mn-cs"/>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mn-cs"/>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mn-cs"/>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BAE4"/>
    <a:srgbClr val="0033CC"/>
    <a:srgbClr val="339933"/>
    <a:srgbClr val="AEAEAE"/>
    <a:srgbClr val="FF0000"/>
    <a:srgbClr val="FFD13F"/>
    <a:srgbClr val="C0C0C0"/>
    <a:srgbClr val="C00000"/>
    <a:srgbClr val="FF99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12" autoAdjust="0"/>
  </p:normalViewPr>
  <p:slideViewPr>
    <p:cSldViewPr>
      <p:cViewPr varScale="1">
        <p:scale>
          <a:sx n="70" d="100"/>
          <a:sy n="70" d="100"/>
        </p:scale>
        <p:origin x="13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defRPr>
            </a:lvl1pPr>
          </a:lstStyle>
          <a:p>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defRPr>
            </a:lvl1pPr>
          </a:lstStyle>
          <a:p>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defRPr>
            </a:lvl1pPr>
          </a:lstStyle>
          <a:p>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defRPr>
            </a:lvl1pPr>
          </a:lstStyle>
          <a:p>
            <a:fld id="{E85737EB-C414-4179-8804-AB9EB36205F3}" type="slidenum">
              <a:rPr lang="zh-TW" altLang="en-US"/>
              <a:pPr/>
              <a:t>‹#›</a:t>
            </a:fld>
            <a:endParaRPr lang="en-US" altLang="zh-TW"/>
          </a:p>
        </p:txBody>
      </p:sp>
    </p:spTree>
    <p:extLst>
      <p:ext uri="{BB962C8B-B14F-4D97-AF65-F5344CB8AC3E}">
        <p14:creationId xmlns:p14="http://schemas.microsoft.com/office/powerpoint/2010/main" val="2861260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defRPr>
            </a:lvl1pPr>
          </a:lstStyle>
          <a:p>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defRPr>
            </a:lvl1pPr>
          </a:lstStyle>
          <a:p>
            <a:endParaRPr lang="en-US" altLang="zh-TW"/>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defRPr>
            </a:lvl1pPr>
          </a:lstStyle>
          <a:p>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defRPr>
            </a:lvl1pPr>
          </a:lstStyle>
          <a:p>
            <a:fld id="{9CABD05B-6F32-4C3F-8CAA-9881709199A9}" type="slidenum">
              <a:rPr lang="zh-TW" altLang="en-US"/>
              <a:pPr/>
              <a:t>‹#›</a:t>
            </a:fld>
            <a:endParaRPr lang="en-US" altLang="zh-TW"/>
          </a:p>
        </p:txBody>
      </p:sp>
    </p:spTree>
    <p:extLst>
      <p:ext uri="{BB962C8B-B14F-4D97-AF65-F5344CB8AC3E}">
        <p14:creationId xmlns:p14="http://schemas.microsoft.com/office/powerpoint/2010/main" val="4294117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1</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7945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78BE48-7730-4B5F-9F9C-E121F4B8E708}" type="slidenum">
              <a:rPr kumimoji="0" lang="zh-TW" altLang="en-US" sz="1200" b="0">
                <a:latin typeface="Arial" charset="0"/>
                <a:ea typeface="ＭＳ Ｐゴシック" pitchFamily="34" charset="-128"/>
              </a:rPr>
              <a:pPr algn="r" eaLnBrk="0" hangingPunct="0"/>
              <a:t>10</a:t>
            </a:fld>
            <a:endParaRPr kumimoji="0" lang="en-US" altLang="zh-TW" sz="1200" b="0">
              <a:latin typeface="Arial" charset="0"/>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95833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78BE48-7730-4B5F-9F9C-E121F4B8E708}" type="slidenum">
              <a:rPr kumimoji="0" lang="zh-TW" altLang="en-US" sz="1200" b="0">
                <a:latin typeface="Arial" charset="0"/>
                <a:ea typeface="ＭＳ Ｐゴシック" pitchFamily="34" charset="-128"/>
              </a:rPr>
              <a:pPr algn="r" eaLnBrk="0" hangingPunct="0"/>
              <a:t>11</a:t>
            </a:fld>
            <a:endParaRPr kumimoji="0" lang="en-US" altLang="zh-TW" sz="1200" b="0">
              <a:latin typeface="Arial" charset="0"/>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85872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7710F1F2-93E3-43C3-8B8A-67C3B22C01B5}" type="slidenum">
              <a:rPr kumimoji="0" lang="zh-TW" altLang="en-US" sz="1200" b="0">
                <a:latin typeface="Arial" charset="0"/>
                <a:ea typeface="ＭＳ Ｐゴシック" pitchFamily="34" charset="-128"/>
              </a:rPr>
              <a:pPr algn="r" eaLnBrk="0" hangingPunct="0"/>
              <a:t>12</a:t>
            </a:fld>
            <a:endParaRPr kumimoji="0" lang="en-US" altLang="zh-TW" sz="1200" b="0">
              <a:latin typeface="Arial" charset="0"/>
              <a:ea typeface="ＭＳ Ｐゴシック"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53027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732C47B-A7D2-497A-8E9C-9B0FCEEA73D7}" type="slidenum">
              <a:rPr kumimoji="0" lang="zh-TW" altLang="en-US" sz="1200" b="0">
                <a:latin typeface="Arial" charset="0"/>
                <a:ea typeface="ＭＳ Ｐゴシック" pitchFamily="34" charset="-128"/>
              </a:rPr>
              <a:pPr algn="r" eaLnBrk="0" hangingPunct="0"/>
              <a:t>13</a:t>
            </a:fld>
            <a:endParaRPr kumimoji="0" lang="en-US" altLang="zh-TW" sz="1200" b="0">
              <a:latin typeface="Arial" charset="0"/>
              <a:ea typeface="ＭＳ Ｐゴシック" pitchFamily="34" charset="-128"/>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916532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732C47B-A7D2-497A-8E9C-9B0FCEEA73D7}" type="slidenum">
              <a:rPr kumimoji="0" lang="zh-TW" altLang="en-US" sz="1200" b="0">
                <a:latin typeface="Arial" charset="0"/>
                <a:ea typeface="ＭＳ Ｐゴシック" pitchFamily="34" charset="-128"/>
              </a:rPr>
              <a:pPr algn="r" eaLnBrk="0" hangingPunct="0"/>
              <a:t>14</a:t>
            </a:fld>
            <a:endParaRPr kumimoji="0" lang="en-US" altLang="zh-TW" sz="1200" b="0">
              <a:latin typeface="Arial" charset="0"/>
              <a:ea typeface="ＭＳ Ｐゴシック" pitchFamily="34" charset="-128"/>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5148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BC44C88-BAEC-4D34-A74D-89DBD4DEBBC9}" type="slidenum">
              <a:rPr kumimoji="0" lang="zh-TW" altLang="en-US" sz="1200" b="0">
                <a:latin typeface="Arial" charset="0"/>
                <a:ea typeface="ＭＳ Ｐゴシック" pitchFamily="34" charset="-128"/>
              </a:rPr>
              <a:pPr algn="r" eaLnBrk="0" hangingPunct="0"/>
              <a:t>15</a:t>
            </a:fld>
            <a:endParaRPr kumimoji="0" lang="en-US" altLang="zh-TW" sz="1200" b="0">
              <a:latin typeface="Arial" charset="0"/>
              <a:ea typeface="ＭＳ Ｐゴシック" pitchFamily="34"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35689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C4FD2F2-A852-4FDC-BB15-063B9425E611}" type="slidenum">
              <a:rPr kumimoji="0" lang="zh-TW" altLang="en-US" sz="1200" b="0">
                <a:latin typeface="Arial" charset="0"/>
                <a:ea typeface="ＭＳ Ｐゴシック" pitchFamily="34" charset="-128"/>
              </a:rPr>
              <a:pPr algn="r" eaLnBrk="0" hangingPunct="0"/>
              <a:t>16</a:t>
            </a:fld>
            <a:endParaRPr kumimoji="0" lang="en-US" altLang="zh-TW" sz="1200" b="0">
              <a:latin typeface="Arial" charset="0"/>
              <a:ea typeface="ＭＳ Ｐゴシック" pitchFamily="34" charset="-128"/>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6331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D36473A-56A6-4564-AFE1-04E85608E13E}" type="slidenum">
              <a:rPr kumimoji="0" lang="zh-TW" altLang="en-US" sz="1200" b="0">
                <a:latin typeface="Arial" charset="0"/>
                <a:ea typeface="ＭＳ Ｐゴシック" pitchFamily="34" charset="-128"/>
              </a:rPr>
              <a:pPr algn="r" eaLnBrk="0" hangingPunct="0"/>
              <a:t>17</a:t>
            </a:fld>
            <a:endParaRPr kumimoji="0" lang="en-US" altLang="zh-TW" sz="1200" b="0">
              <a:latin typeface="Arial" charset="0"/>
              <a:ea typeface="ＭＳ Ｐゴシック" pitchFamily="34" charset="-128"/>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875058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A836A78-8D44-4B38-8215-A5B73E2BC1FB}" type="slidenum">
              <a:rPr kumimoji="0" lang="zh-TW" altLang="en-US" sz="1200" b="0">
                <a:latin typeface="Arial" charset="0"/>
                <a:ea typeface="ＭＳ Ｐゴシック" pitchFamily="34" charset="-128"/>
              </a:rPr>
              <a:pPr algn="r" eaLnBrk="0" hangingPunct="0"/>
              <a:t>18</a:t>
            </a:fld>
            <a:endParaRPr kumimoji="0" lang="en-US" altLang="zh-TW" sz="1200" b="0">
              <a:latin typeface="Arial" charset="0"/>
              <a:ea typeface="ＭＳ Ｐゴシック" pitchFamily="34" charset="-128"/>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85881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B718145-2E87-4BAA-A575-E6C49146AE37}" type="slidenum">
              <a:rPr kumimoji="0" lang="zh-TW" altLang="en-US" sz="1200" b="0">
                <a:latin typeface="Arial" charset="0"/>
                <a:ea typeface="ＭＳ Ｐゴシック" pitchFamily="34" charset="-128"/>
              </a:rPr>
              <a:pPr algn="r" eaLnBrk="0" hangingPunct="0"/>
              <a:t>19</a:t>
            </a:fld>
            <a:endParaRPr kumimoji="0" lang="en-US" altLang="zh-TW" sz="1200" b="0">
              <a:latin typeface="Arial" charset="0"/>
              <a:ea typeface="ＭＳ Ｐゴシック" pitchFamily="34" charset="-128"/>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18068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2</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87594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9896E147-D90A-4074-BA2E-06F12B72775B}" type="slidenum">
              <a:rPr kumimoji="0" lang="zh-TW" altLang="en-US" sz="1200" b="0">
                <a:latin typeface="Arial" charset="0"/>
                <a:ea typeface="ＭＳ Ｐゴシック" pitchFamily="34" charset="-128"/>
              </a:rPr>
              <a:pPr algn="r" eaLnBrk="0" hangingPunct="0"/>
              <a:t>20</a:t>
            </a:fld>
            <a:endParaRPr kumimoji="0" lang="en-US" altLang="zh-TW" sz="1200" b="0">
              <a:latin typeface="Arial" charset="0"/>
              <a:ea typeface="ＭＳ Ｐゴシック" pitchFamily="34" charset="-128"/>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76227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BF8FD52-DB01-4698-89F4-3B6BBDE8F570}" type="slidenum">
              <a:rPr kumimoji="0" lang="zh-TW" altLang="en-US" sz="1200" b="0">
                <a:latin typeface="Arial" charset="0"/>
                <a:ea typeface="ＭＳ Ｐゴシック" pitchFamily="34" charset="-128"/>
              </a:rPr>
              <a:pPr algn="r" eaLnBrk="0" hangingPunct="0"/>
              <a:t>21</a:t>
            </a:fld>
            <a:endParaRPr kumimoji="0" lang="en-US" altLang="zh-TW" sz="1200" b="0">
              <a:latin typeface="Arial" charset="0"/>
              <a:ea typeface="ＭＳ Ｐゴシック" pitchFamily="34" charset="-128"/>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1382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882569C4-A3DC-4420-9BB6-64BE6647C528}" type="slidenum">
              <a:rPr kumimoji="0" lang="zh-TW" altLang="en-US" sz="1200" b="0">
                <a:latin typeface="Arial" charset="0"/>
                <a:ea typeface="ＭＳ Ｐゴシック" pitchFamily="34" charset="-128"/>
              </a:rPr>
              <a:pPr algn="r" eaLnBrk="0" hangingPunct="0"/>
              <a:t>22</a:t>
            </a:fld>
            <a:endParaRPr kumimoji="0" lang="en-US" altLang="zh-TW" sz="1200" b="0">
              <a:latin typeface="Arial" charset="0"/>
              <a:ea typeface="ＭＳ Ｐゴシック" pitchFamily="34" charset="-128"/>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629096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72CFA2F-3CAC-48F8-9E66-96DB03D7E82C}" type="slidenum">
              <a:rPr kumimoji="0" lang="zh-TW" altLang="en-US" sz="1200" b="0">
                <a:latin typeface="Arial" charset="0"/>
                <a:ea typeface="ＭＳ Ｐゴシック" pitchFamily="34" charset="-128"/>
              </a:rPr>
              <a:pPr algn="r" eaLnBrk="0" hangingPunct="0"/>
              <a:t>23</a:t>
            </a:fld>
            <a:endParaRPr kumimoji="0" lang="en-US" altLang="zh-TW" sz="1200" b="0">
              <a:latin typeface="Arial" charset="0"/>
              <a:ea typeface="ＭＳ Ｐゴシック" pitchFamily="34" charset="-128"/>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870765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12DFB51-3C23-43F8-BED8-8EDEB8B53DDB}" type="slidenum">
              <a:rPr kumimoji="0" lang="zh-TW" altLang="en-US" sz="1200" b="0">
                <a:latin typeface="Arial" charset="0"/>
                <a:ea typeface="ＭＳ Ｐゴシック" pitchFamily="34" charset="-128"/>
              </a:rPr>
              <a:pPr algn="r" eaLnBrk="0" hangingPunct="0"/>
              <a:t>24</a:t>
            </a:fld>
            <a:endParaRPr kumimoji="0" lang="en-US" altLang="zh-TW" sz="1200" b="0">
              <a:latin typeface="Arial" charset="0"/>
              <a:ea typeface="ＭＳ Ｐゴシック" pitchFamily="34" charset="-128"/>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98464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7801C17-2CB1-4FFD-A06B-D0682167B56B}" type="slidenum">
              <a:rPr kumimoji="0" lang="zh-TW" altLang="en-US" sz="1200" b="0">
                <a:latin typeface="Arial" charset="0"/>
                <a:ea typeface="ＭＳ Ｐゴシック" pitchFamily="34" charset="-128"/>
              </a:rPr>
              <a:pPr algn="r" eaLnBrk="0" hangingPunct="0"/>
              <a:t>25</a:t>
            </a:fld>
            <a:endParaRPr kumimoji="0" lang="en-US" altLang="zh-TW" sz="1200" b="0">
              <a:latin typeface="Arial" charset="0"/>
              <a:ea typeface="ＭＳ Ｐゴシック" pitchFamily="34" charset="-128"/>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4041893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8B2CB1C-6F9B-4A32-B272-846D6810ACA6}" type="slidenum">
              <a:rPr kumimoji="0" lang="zh-TW" altLang="en-US" sz="1200" b="0">
                <a:latin typeface="Arial" charset="0"/>
                <a:ea typeface="ＭＳ Ｐゴシック" pitchFamily="34" charset="-128"/>
              </a:rPr>
              <a:pPr algn="r" eaLnBrk="0" hangingPunct="0"/>
              <a:t>26</a:t>
            </a:fld>
            <a:endParaRPr kumimoji="0" lang="en-US" altLang="zh-TW" sz="1200" b="0">
              <a:latin typeface="Arial" charset="0"/>
              <a:ea typeface="ＭＳ Ｐゴシック" pitchFamily="34" charset="-128"/>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042883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27</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559760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28</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022725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29</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59567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3</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388284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30</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865004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31</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081983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544DFC5-B532-41DA-807D-24C26A31849A}" type="slidenum">
              <a:rPr kumimoji="0" lang="zh-TW" altLang="en-US" sz="1200" b="0">
                <a:latin typeface="Arial" charset="0"/>
                <a:ea typeface="ＭＳ Ｐゴシック" pitchFamily="34" charset="-128"/>
              </a:rPr>
              <a:pPr algn="r" eaLnBrk="0" hangingPunct="0"/>
              <a:t>32</a:t>
            </a:fld>
            <a:endParaRPr kumimoji="0" lang="en-US" altLang="zh-TW" sz="1200" b="0">
              <a:latin typeface="Arial" charset="0"/>
              <a:ea typeface="ＭＳ Ｐゴシック" pitchFamily="34" charset="-128"/>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538835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B39DC31-6E7D-4BF2-BF4D-9F84ED8597C5}" type="slidenum">
              <a:rPr kumimoji="0" lang="zh-TW" altLang="en-US" sz="1200" b="0">
                <a:latin typeface="Arial" charset="0"/>
                <a:ea typeface="ＭＳ Ｐゴシック" pitchFamily="34" charset="-128"/>
              </a:rPr>
              <a:pPr algn="r" eaLnBrk="0" hangingPunct="0"/>
              <a:t>33</a:t>
            </a:fld>
            <a:endParaRPr kumimoji="0" lang="en-US" altLang="zh-TW" sz="1200" b="0">
              <a:latin typeface="Arial" charset="0"/>
              <a:ea typeface="ＭＳ Ｐゴシック" pitchFamily="34" charset="-128"/>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159581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DD0CDBF-C62A-4459-BDBC-6A5FEA836E3C}" type="slidenum">
              <a:rPr kumimoji="0" lang="zh-TW" altLang="en-US" sz="1200" b="0">
                <a:latin typeface="Arial" charset="0"/>
                <a:ea typeface="ＭＳ Ｐゴシック" pitchFamily="34" charset="-128"/>
              </a:rPr>
              <a:pPr algn="r" eaLnBrk="0" hangingPunct="0"/>
              <a:t>34</a:t>
            </a:fld>
            <a:endParaRPr kumimoji="0" lang="en-US" altLang="zh-TW" sz="1200" b="0">
              <a:latin typeface="Arial" charset="0"/>
              <a:ea typeface="ＭＳ Ｐゴシック" pitchFamily="34" charset="-128"/>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8841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66A9B6E6-EFBA-49CD-B1F3-B2FD23504B83}" type="slidenum">
              <a:rPr kumimoji="0" lang="zh-TW" altLang="en-US" sz="1200" b="0">
                <a:latin typeface="Arial" charset="0"/>
                <a:ea typeface="ＭＳ Ｐゴシック" pitchFamily="34" charset="-128"/>
              </a:rPr>
              <a:pPr algn="r" eaLnBrk="0" hangingPunct="0"/>
              <a:t>35</a:t>
            </a:fld>
            <a:endParaRPr kumimoji="0" lang="en-US" altLang="zh-TW" sz="1200" b="0">
              <a:latin typeface="Arial" charset="0"/>
              <a:ea typeface="ＭＳ Ｐゴシック" pitchFamily="34" charset="-128"/>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60027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7B9AE5AF-FF26-440F-A273-F28B1AB828A8}" type="slidenum">
              <a:rPr kumimoji="0" lang="zh-TW" altLang="en-US" sz="1200" b="0">
                <a:latin typeface="Arial" charset="0"/>
                <a:ea typeface="ＭＳ Ｐゴシック" pitchFamily="34" charset="-128"/>
              </a:rPr>
              <a:pPr algn="r" eaLnBrk="0" hangingPunct="0"/>
              <a:t>36</a:t>
            </a:fld>
            <a:endParaRPr kumimoji="0" lang="en-US" altLang="zh-TW" sz="1200" b="0">
              <a:latin typeface="Arial" charset="0"/>
              <a:ea typeface="ＭＳ Ｐゴシック" pitchFamily="34" charset="-128"/>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271693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E82AA9C-A332-463F-8527-3AED40EC9931}" type="slidenum">
              <a:rPr kumimoji="0" lang="zh-TW" altLang="en-US" sz="1200" b="0">
                <a:latin typeface="Arial" charset="0"/>
                <a:ea typeface="ＭＳ Ｐゴシック" pitchFamily="34" charset="-128"/>
              </a:rPr>
              <a:pPr algn="r" eaLnBrk="0" hangingPunct="0"/>
              <a:t>37</a:t>
            </a:fld>
            <a:endParaRPr kumimoji="0" lang="en-US" altLang="zh-TW" sz="1200" b="0">
              <a:latin typeface="Arial" charset="0"/>
              <a:ea typeface="ＭＳ Ｐゴシック"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752225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72F09BD-CB82-4BB8-858E-8F611BAA39BA}" type="slidenum">
              <a:rPr kumimoji="0" lang="zh-TW" altLang="en-US" sz="1200" b="0">
                <a:latin typeface="Arial" charset="0"/>
                <a:ea typeface="ＭＳ Ｐゴシック" pitchFamily="34" charset="-128"/>
              </a:rPr>
              <a:pPr algn="r" eaLnBrk="0" hangingPunct="0"/>
              <a:t>38</a:t>
            </a:fld>
            <a:endParaRPr kumimoji="0" lang="en-US" altLang="zh-TW" sz="1200" b="0">
              <a:latin typeface="Arial" charset="0"/>
              <a:ea typeface="ＭＳ Ｐゴシック" pitchFamily="34" charset="-128"/>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292422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9905D7B4-6887-4A4D-9A88-D3BB215E78E4}" type="slidenum">
              <a:rPr kumimoji="0" lang="zh-TW" altLang="en-US" sz="1200" b="0">
                <a:latin typeface="Arial" charset="0"/>
                <a:ea typeface="ＭＳ Ｐゴシック" pitchFamily="34" charset="-128"/>
              </a:rPr>
              <a:pPr algn="r" eaLnBrk="0" hangingPunct="0"/>
              <a:t>39</a:t>
            </a:fld>
            <a:endParaRPr kumimoji="0" lang="en-US" altLang="zh-TW" sz="1200" b="0">
              <a:latin typeface="Arial" charset="0"/>
              <a:ea typeface="ＭＳ Ｐゴシック" pitchFamily="34" charset="-128"/>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423660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4</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604720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a:ln/>
        </p:spPr>
      </p:sp>
      <p:sp>
        <p:nvSpPr>
          <p:cNvPr id="134147" name="Rectangle 3"/>
          <p:cNvSpPr>
            <a:spLocks noGrp="1"/>
          </p:cNvSpPr>
          <p:nvPr>
            <p:ph type="body" idx="1"/>
          </p:nvPr>
        </p:nvSpPr>
        <p:spPr>
          <a:noFill/>
          <a:ln/>
        </p:spPr>
        <p:txBody>
          <a:bodyPr/>
          <a:lstStyle/>
          <a:p>
            <a:endParaRPr lang="zh-TW" altLang="en-US" smtClean="0"/>
          </a:p>
        </p:txBody>
      </p:sp>
    </p:spTree>
    <p:extLst>
      <p:ext uri="{BB962C8B-B14F-4D97-AF65-F5344CB8AC3E}">
        <p14:creationId xmlns:p14="http://schemas.microsoft.com/office/powerpoint/2010/main" val="2012221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a:ln/>
        </p:spPr>
      </p:sp>
      <p:sp>
        <p:nvSpPr>
          <p:cNvPr id="135171" name="Rectangle 3"/>
          <p:cNvSpPr>
            <a:spLocks noGrp="1"/>
          </p:cNvSpPr>
          <p:nvPr>
            <p:ph type="body" idx="1"/>
          </p:nvPr>
        </p:nvSpPr>
        <p:spPr>
          <a:noFill/>
          <a:ln/>
        </p:spPr>
        <p:txBody>
          <a:bodyPr/>
          <a:lstStyle/>
          <a:p>
            <a:endParaRPr lang="zh-TW" altLang="en-US" smtClean="0"/>
          </a:p>
        </p:txBody>
      </p:sp>
    </p:spTree>
    <p:extLst>
      <p:ext uri="{BB962C8B-B14F-4D97-AF65-F5344CB8AC3E}">
        <p14:creationId xmlns:p14="http://schemas.microsoft.com/office/powerpoint/2010/main" val="3850394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C1AD033-BB97-4E18-84B5-67B86E97ED80}" type="slidenum">
              <a:rPr kumimoji="0" lang="zh-TW" altLang="en-US" sz="1200" b="0">
                <a:latin typeface="Arial" charset="0"/>
                <a:ea typeface="ＭＳ Ｐゴシック" pitchFamily="34" charset="-128"/>
              </a:rPr>
              <a:pPr algn="r" eaLnBrk="0" hangingPunct="0"/>
              <a:t>42</a:t>
            </a:fld>
            <a:endParaRPr kumimoji="0" lang="en-US" altLang="zh-TW" sz="1200" b="0">
              <a:latin typeface="Arial" charset="0"/>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9078644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486862A-737C-426D-B6B9-5AA279846CA0}" type="slidenum">
              <a:rPr kumimoji="0" lang="zh-TW" altLang="en-US" sz="1200" b="0">
                <a:latin typeface="Arial" charset="0"/>
                <a:ea typeface="ＭＳ Ｐゴシック" pitchFamily="34" charset="-128"/>
              </a:rPr>
              <a:pPr algn="r" eaLnBrk="0" hangingPunct="0"/>
              <a:t>43</a:t>
            </a:fld>
            <a:endParaRPr kumimoji="0" lang="en-US" altLang="zh-TW" sz="1200" b="0">
              <a:latin typeface="Arial" charset="0"/>
              <a:ea typeface="ＭＳ Ｐゴシック" pitchFamily="34" charset="-128"/>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332839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799E401-34FD-425F-A477-620A83372260}" type="slidenum">
              <a:rPr kumimoji="0" lang="zh-TW" altLang="en-US" sz="1200" b="0">
                <a:latin typeface="Arial" charset="0"/>
                <a:ea typeface="ＭＳ Ｐゴシック" pitchFamily="34" charset="-128"/>
              </a:rPr>
              <a:pPr algn="r" eaLnBrk="0" hangingPunct="0"/>
              <a:t>44</a:t>
            </a:fld>
            <a:endParaRPr kumimoji="0" lang="en-US" altLang="zh-TW" sz="1200" b="0">
              <a:latin typeface="Arial" charset="0"/>
              <a:ea typeface="ＭＳ Ｐゴシック" pitchFamily="34" charset="-128"/>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542473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061FBE0-5A96-492D-8778-11FFB4664A81}" type="slidenum">
              <a:rPr kumimoji="0" lang="zh-TW" altLang="en-US" sz="1200" b="0">
                <a:latin typeface="Arial" charset="0"/>
                <a:ea typeface="ＭＳ Ｐゴシック" pitchFamily="34" charset="-128"/>
              </a:rPr>
              <a:pPr algn="r" eaLnBrk="0" hangingPunct="0"/>
              <a:t>45</a:t>
            </a:fld>
            <a:endParaRPr kumimoji="0" lang="en-US" altLang="zh-TW" sz="1200" b="0">
              <a:latin typeface="Arial" charset="0"/>
              <a:ea typeface="ＭＳ Ｐゴシック" pitchFamily="34" charset="-128"/>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938322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0061FBE0-5A96-492D-8778-11FFB4664A81}" type="slidenum">
              <a:rPr kumimoji="0" lang="zh-TW" altLang="en-US" sz="1200" b="0">
                <a:latin typeface="Arial" charset="0"/>
                <a:ea typeface="ＭＳ Ｐゴシック" pitchFamily="34" charset="-128"/>
              </a:rPr>
              <a:pPr algn="r" eaLnBrk="0" hangingPunct="0"/>
              <a:t>46</a:t>
            </a:fld>
            <a:endParaRPr kumimoji="0" lang="en-US" altLang="zh-TW" sz="1200" b="0">
              <a:latin typeface="Arial" charset="0"/>
              <a:ea typeface="ＭＳ Ｐゴシック" pitchFamily="34" charset="-128"/>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42230881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799E401-34FD-425F-A477-620A83372260}" type="slidenum">
              <a:rPr kumimoji="0" lang="zh-TW" altLang="en-US" sz="1200" b="0">
                <a:latin typeface="Arial" charset="0"/>
                <a:ea typeface="ＭＳ Ｐゴシック" pitchFamily="34" charset="-128"/>
              </a:rPr>
              <a:pPr algn="r" eaLnBrk="0" hangingPunct="0"/>
              <a:t>47</a:t>
            </a:fld>
            <a:endParaRPr kumimoji="0" lang="en-US" altLang="zh-TW" sz="1200" b="0">
              <a:latin typeface="Arial" charset="0"/>
              <a:ea typeface="ＭＳ Ｐゴシック" pitchFamily="34" charset="-128"/>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824867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F799E401-34FD-425F-A477-620A83372260}" type="slidenum">
              <a:rPr kumimoji="0" lang="zh-TW" altLang="en-US" sz="1200" b="0">
                <a:latin typeface="Arial" charset="0"/>
                <a:ea typeface="ＭＳ Ｐゴシック" pitchFamily="34" charset="-128"/>
              </a:rPr>
              <a:pPr algn="r" eaLnBrk="0" hangingPunct="0"/>
              <a:t>48</a:t>
            </a:fld>
            <a:endParaRPr kumimoji="0" lang="en-US" altLang="zh-TW" sz="1200" b="0">
              <a:latin typeface="Arial" charset="0"/>
              <a:ea typeface="ＭＳ Ｐゴシック" pitchFamily="34" charset="-128"/>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954512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C1AD033-BB97-4E18-84B5-67B86E97ED80}" type="slidenum">
              <a:rPr kumimoji="0" lang="zh-TW" altLang="en-US" sz="1200" b="0">
                <a:latin typeface="Arial" charset="0"/>
                <a:ea typeface="ＭＳ Ｐゴシック" pitchFamily="34" charset="-128"/>
              </a:rPr>
              <a:pPr algn="r" eaLnBrk="0" hangingPunct="0"/>
              <a:t>49</a:t>
            </a:fld>
            <a:endParaRPr kumimoji="0" lang="en-US" altLang="zh-TW" sz="1200" b="0">
              <a:latin typeface="Arial" charset="0"/>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0966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5</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423732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C1AD033-BB97-4E18-84B5-67B86E97ED80}" type="slidenum">
              <a:rPr kumimoji="0" lang="zh-TW" altLang="en-US" sz="1200" b="0">
                <a:latin typeface="Arial" charset="0"/>
                <a:ea typeface="ＭＳ Ｐゴシック" pitchFamily="34" charset="-128"/>
              </a:rPr>
              <a:pPr algn="r" eaLnBrk="0" hangingPunct="0"/>
              <a:t>50</a:t>
            </a:fld>
            <a:endParaRPr kumimoji="0" lang="en-US" altLang="zh-TW" sz="1200" b="0">
              <a:latin typeface="Arial" charset="0"/>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4271901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C1AD033-BB97-4E18-84B5-67B86E97ED80}" type="slidenum">
              <a:rPr kumimoji="0" lang="zh-TW" altLang="en-US" sz="1200" b="0">
                <a:latin typeface="Arial" charset="0"/>
                <a:ea typeface="ＭＳ Ｐゴシック" pitchFamily="34" charset="-128"/>
              </a:rPr>
              <a:pPr algn="r" eaLnBrk="0" hangingPunct="0"/>
              <a:t>51</a:t>
            </a:fld>
            <a:endParaRPr kumimoji="0" lang="en-US" altLang="zh-TW" sz="1200" b="0">
              <a:latin typeface="Arial" charset="0"/>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729875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C1AD033-BB97-4E18-84B5-67B86E97ED80}" type="slidenum">
              <a:rPr kumimoji="0" lang="zh-TW" altLang="en-US" sz="1200" b="0">
                <a:latin typeface="Arial" charset="0"/>
                <a:ea typeface="ＭＳ Ｐゴシック" pitchFamily="34" charset="-128"/>
              </a:rPr>
              <a:pPr algn="r" eaLnBrk="0" hangingPunct="0"/>
              <a:t>52</a:t>
            </a:fld>
            <a:endParaRPr kumimoji="0" lang="en-US" altLang="zh-TW" sz="1200" b="0">
              <a:latin typeface="Arial" charset="0"/>
              <a:ea typeface="ＭＳ Ｐゴシック" pitchFamily="34" charset="-128"/>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967894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53</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40887626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54</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07274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1100C14-7B42-46B1-82D1-5C1E7FD10AFE}" type="slidenum">
              <a:rPr kumimoji="0" lang="zh-TW" altLang="en-US" sz="1200" b="0">
                <a:latin typeface="Arial" charset="0"/>
                <a:ea typeface="ＭＳ Ｐゴシック" pitchFamily="34" charset="-128"/>
              </a:rPr>
              <a:pPr algn="r" eaLnBrk="0" hangingPunct="0"/>
              <a:t>55</a:t>
            </a:fld>
            <a:endParaRPr kumimoji="0" lang="en-US" altLang="zh-TW" sz="1200" b="0">
              <a:latin typeface="Arial" charset="0"/>
              <a:ea typeface="ＭＳ Ｐゴシック" pitchFamily="34" charset="-128"/>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TW" altLang="en-US" dirty="0" smtClean="0"/>
          </a:p>
        </p:txBody>
      </p:sp>
    </p:spTree>
    <p:extLst>
      <p:ext uri="{BB962C8B-B14F-4D97-AF65-F5344CB8AC3E}">
        <p14:creationId xmlns:p14="http://schemas.microsoft.com/office/powerpoint/2010/main" val="18538715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F62385E-AD76-4ABE-96A6-CB0580A737E6}" type="slidenum">
              <a:rPr kumimoji="0" lang="zh-TW" altLang="en-US" sz="1200" b="0">
                <a:latin typeface="Arial" charset="0"/>
                <a:ea typeface="ＭＳ Ｐゴシック" pitchFamily="34" charset="-128"/>
              </a:rPr>
              <a:pPr algn="r" eaLnBrk="0" hangingPunct="0"/>
              <a:t>56</a:t>
            </a:fld>
            <a:endParaRPr kumimoji="0" lang="en-US" altLang="zh-TW" sz="1200" b="0">
              <a:latin typeface="Arial" charset="0"/>
              <a:ea typeface="ＭＳ Ｐゴシック" pitchFamily="34" charset="-128"/>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0715763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5268EBF-B227-4739-B7F4-1FBE838B53CE}" type="slidenum">
              <a:rPr kumimoji="0" lang="zh-TW" altLang="en-US" sz="1200" b="0">
                <a:latin typeface="Arial" charset="0"/>
                <a:ea typeface="ＭＳ Ｐゴシック" pitchFamily="34" charset="-128"/>
              </a:rPr>
              <a:pPr algn="r" eaLnBrk="0" hangingPunct="0"/>
              <a:t>57</a:t>
            </a:fld>
            <a:endParaRPr kumimoji="0" lang="en-US" altLang="zh-TW" sz="1200" b="0">
              <a:latin typeface="Arial" charset="0"/>
              <a:ea typeface="ＭＳ Ｐゴシック" pitchFamily="34" charset="-128"/>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2622129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B5CC7E8-25B8-4EF3-9628-9AF4413BE9AE}" type="slidenum">
              <a:rPr kumimoji="0" lang="zh-TW" altLang="en-US" sz="1200" b="0">
                <a:latin typeface="Arial" charset="0"/>
                <a:ea typeface="ＭＳ Ｐゴシック" pitchFamily="34" charset="-128"/>
              </a:rPr>
              <a:pPr algn="r" eaLnBrk="0" hangingPunct="0"/>
              <a:t>58</a:t>
            </a:fld>
            <a:endParaRPr kumimoji="0" lang="en-US" altLang="zh-TW" sz="1200" b="0">
              <a:latin typeface="Arial" charset="0"/>
              <a:ea typeface="ＭＳ Ｐゴシック" pitchFamily="34" charset="-128"/>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064851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E3EE18A-D32F-408A-9AD5-F074805CCD10}" type="slidenum">
              <a:rPr kumimoji="0" lang="zh-TW" altLang="en-US" sz="1200" b="0">
                <a:latin typeface="Arial" charset="0"/>
                <a:ea typeface="ＭＳ Ｐゴシック" pitchFamily="34" charset="-128"/>
              </a:rPr>
              <a:pPr algn="r" eaLnBrk="0" hangingPunct="0"/>
              <a:t>59</a:t>
            </a:fld>
            <a:endParaRPr kumimoji="0" lang="en-US" altLang="zh-TW" sz="1200" b="0">
              <a:latin typeface="Arial" charset="0"/>
              <a:ea typeface="ＭＳ Ｐゴシック" pitchFamily="34" charset="-128"/>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48445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6</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956570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60</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4237749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1100C14-7B42-46B1-82D1-5C1E7FD10AFE}" type="slidenum">
              <a:rPr kumimoji="0" lang="zh-TW" altLang="en-US" sz="1200" b="0">
                <a:latin typeface="Arial" charset="0"/>
                <a:ea typeface="ＭＳ Ｐゴシック" pitchFamily="34" charset="-128"/>
              </a:rPr>
              <a:pPr algn="r" eaLnBrk="0" hangingPunct="0"/>
              <a:t>61</a:t>
            </a:fld>
            <a:endParaRPr kumimoji="0" lang="en-US" altLang="zh-TW" sz="1200" b="0">
              <a:latin typeface="Arial" charset="0"/>
              <a:ea typeface="ＭＳ Ｐゴシック" pitchFamily="34" charset="-128"/>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0652756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62</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467364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63</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9750215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69</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9409194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179AD981-6EFD-4F19-9E12-7D7B52E957E9}" type="slidenum">
              <a:rPr kumimoji="0" lang="zh-TW" altLang="en-US" sz="1200" b="0">
                <a:latin typeface="Arial" charset="0"/>
                <a:ea typeface="ＭＳ Ｐゴシック" pitchFamily="34" charset="-128"/>
              </a:rPr>
              <a:pPr algn="r" eaLnBrk="0" hangingPunct="0"/>
              <a:t>71</a:t>
            </a:fld>
            <a:endParaRPr kumimoji="0" lang="en-US" altLang="zh-TW" sz="1200" b="0">
              <a:latin typeface="Arial" charset="0"/>
              <a:ea typeface="ＭＳ Ｐゴシック" pitchFamily="34" charset="-128"/>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7159295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72</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4752788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73</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9453032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E4B5F10-CE4D-425D-8E1B-DA5B9A10D38B}" type="slidenum">
              <a:rPr kumimoji="0" lang="en-US" altLang="en-US" sz="1200" b="0">
                <a:latin typeface="Arial" pitchFamily="34" charset="0"/>
                <a:ea typeface="ＭＳ Ｐゴシック" pitchFamily="34" charset="-128"/>
              </a:rPr>
              <a:pPr algn="r" eaLnBrk="0" hangingPunct="0"/>
              <a:t>80</a:t>
            </a:fld>
            <a:endParaRPr kumimoji="0" lang="en-US" altLang="en-US" sz="1200" b="0">
              <a:latin typeface="Arial" pitchFamily="34" charset="0"/>
              <a:ea typeface="ＭＳ Ｐゴシック" pitchFamily="34" charset="-128"/>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518712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9CABD05B-6F32-4C3F-8CAA-9881709199A9}" type="slidenum">
              <a:rPr lang="zh-TW" altLang="en-US" smtClean="0"/>
              <a:pPr/>
              <a:t>84</a:t>
            </a:fld>
            <a:endParaRPr lang="en-US" altLang="zh-TW"/>
          </a:p>
        </p:txBody>
      </p:sp>
    </p:spTree>
    <p:extLst>
      <p:ext uri="{BB962C8B-B14F-4D97-AF65-F5344CB8AC3E}">
        <p14:creationId xmlns:p14="http://schemas.microsoft.com/office/powerpoint/2010/main" val="285241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7</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4849453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p:spPr>
        <p:txBody>
          <a:bodyPr/>
          <a:lstStyle/>
          <a:p>
            <a:endParaRPr lang="zh-TW" altLang="en-US" smtClean="0">
              <a:latin typeface="Arial" pitchFamily="34" charset="0"/>
            </a:endParaRPr>
          </a:p>
        </p:txBody>
      </p:sp>
    </p:spTree>
    <p:extLst>
      <p:ext uri="{BB962C8B-B14F-4D97-AF65-F5344CB8AC3E}">
        <p14:creationId xmlns:p14="http://schemas.microsoft.com/office/powerpoint/2010/main" val="19036545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p:spPr>
        <p:txBody>
          <a:bodyPr/>
          <a:lstStyle/>
          <a:p>
            <a:endParaRPr lang="zh-TW" altLang="en-US" smtClean="0">
              <a:latin typeface="Arial" pitchFamily="34" charset="0"/>
            </a:endParaRPr>
          </a:p>
        </p:txBody>
      </p:sp>
    </p:spTree>
    <p:extLst>
      <p:ext uri="{BB962C8B-B14F-4D97-AF65-F5344CB8AC3E}">
        <p14:creationId xmlns:p14="http://schemas.microsoft.com/office/powerpoint/2010/main" val="1975811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p:spPr>
        <p:txBody>
          <a:bodyPr/>
          <a:lstStyle/>
          <a:p>
            <a:endParaRPr lang="zh-TW" altLang="en-US" smtClean="0">
              <a:latin typeface="Arial" pitchFamily="34" charset="0"/>
            </a:endParaRPr>
          </a:p>
        </p:txBody>
      </p:sp>
    </p:spTree>
    <p:extLst>
      <p:ext uri="{BB962C8B-B14F-4D97-AF65-F5344CB8AC3E}">
        <p14:creationId xmlns:p14="http://schemas.microsoft.com/office/powerpoint/2010/main" val="3789722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a:ln/>
        </p:spPr>
      </p:sp>
      <p:sp>
        <p:nvSpPr>
          <p:cNvPr id="165891" name="Rectangle 3"/>
          <p:cNvSpPr>
            <a:spLocks noGrp="1"/>
          </p:cNvSpPr>
          <p:nvPr>
            <p:ph type="body" idx="1"/>
          </p:nvPr>
        </p:nvSpPr>
        <p:spPr>
          <a:noFill/>
          <a:ln/>
        </p:spPr>
        <p:txBody>
          <a:bodyPr/>
          <a:lstStyle/>
          <a:p>
            <a:endParaRPr lang="zh-TW" altLang="en-US" smtClean="0">
              <a:latin typeface="Arial" pitchFamily="34" charset="0"/>
            </a:endParaRPr>
          </a:p>
        </p:txBody>
      </p:sp>
    </p:spTree>
    <p:extLst>
      <p:ext uri="{BB962C8B-B14F-4D97-AF65-F5344CB8AC3E}">
        <p14:creationId xmlns:p14="http://schemas.microsoft.com/office/powerpoint/2010/main" val="327405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8C625B-B586-4972-9106-C34D951EF44C}" type="slidenum">
              <a:rPr kumimoji="0" lang="zh-TW" altLang="en-US" sz="1200" b="0">
                <a:latin typeface="Arial" charset="0"/>
                <a:ea typeface="ＭＳ Ｐゴシック" pitchFamily="34" charset="-128"/>
              </a:rPr>
              <a:pPr algn="r" eaLnBrk="0" hangingPunct="0"/>
              <a:t>8</a:t>
            </a:fld>
            <a:endParaRPr kumimoji="0" lang="en-US" altLang="zh-TW" sz="1200" b="0">
              <a:latin typeface="Arial"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3417934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5978BE48-7730-4B5F-9F9C-E121F4B8E708}" type="slidenum">
              <a:rPr kumimoji="0" lang="zh-TW" altLang="en-US" sz="1200" b="0">
                <a:latin typeface="Arial" charset="0"/>
                <a:ea typeface="ＭＳ Ｐゴシック" pitchFamily="34" charset="-128"/>
              </a:rPr>
              <a:pPr algn="r" eaLnBrk="0" hangingPunct="0"/>
              <a:t>9</a:t>
            </a:fld>
            <a:endParaRPr kumimoji="0" lang="en-US" altLang="zh-TW" sz="1200" b="0">
              <a:latin typeface="Arial" charset="0"/>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TW" altLang="en-US" smtClean="0"/>
          </a:p>
        </p:txBody>
      </p:sp>
    </p:spTree>
    <p:extLst>
      <p:ext uri="{BB962C8B-B14F-4D97-AF65-F5344CB8AC3E}">
        <p14:creationId xmlns:p14="http://schemas.microsoft.com/office/powerpoint/2010/main" val="106629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1D3E9DFA-2375-43D3-8F2F-9120FCBFCBDF}"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B39BBDC2-7EE1-4027-B726-A3CED4A88925}"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47CF5B8-B833-439C-AD34-302A905858B4}" type="slidenum">
              <a:rPr lang="zh-TW" altLang="en-US"/>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14698221-7768-4AA9-ABDD-6DA8C387C0D8}" type="slidenum">
              <a:rPr lang="zh-TW" altLang="en-US"/>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D9B95A4F-5E79-4052-8430-4B80813F0CEA}" type="slidenum">
              <a:rPr lang="zh-TW" altLang="en-US"/>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9F9274E-7928-4A93-9E78-11DFD44612B3}" type="slidenum">
              <a:rPr lang="zh-TW" altLang="en-US"/>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DE2735D6-FAB9-44CE-9CB3-E8275C4A9716}" type="slidenum">
              <a:rPr lang="zh-TW" altLang="en-US"/>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7D0A197F-89FD-4FFF-85A0-12AE6075D413}" type="slidenum">
              <a:rPr lang="zh-TW" altLang="en-US"/>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91D49ECA-8A50-4F50-A4A7-8AF19657EAC2}" type="slidenum">
              <a:rPr lang="zh-TW" altLang="en-US"/>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129F7FF-CA82-4FB4-A581-557DE06652FE}" type="slidenum">
              <a:rPr lang="zh-TW" altLang="en-US"/>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53B0EAF4-E4D3-413D-89DD-A49765D6AA65}" type="slidenum">
              <a:rPr lang="zh-TW" altLang="en-US"/>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fld id="{6E6D5B29-6CEA-4CAC-A2D3-0B66928EE072}"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28600" y="228600"/>
            <a:ext cx="8686800" cy="838200"/>
          </a:xfrm>
          <a:noFill/>
        </p:spPr>
        <p:txBody>
          <a:bodyPr/>
          <a:lstStyle/>
          <a:p>
            <a:pPr eaLnBrk="1" hangingPunct="1"/>
            <a:r>
              <a:rPr lang="en-US" altLang="zh-TW" smtClean="0">
                <a:solidFill>
                  <a:srgbClr val="0033CC"/>
                </a:solidFill>
              </a:rPr>
              <a:t>Input/Output (I/O) and Redirection</a:t>
            </a:r>
            <a:endParaRPr lang="en-US" altLang="zh-TW" sz="4800" smtClean="0">
              <a:solidFill>
                <a:srgbClr val="0033CC"/>
              </a:solidFill>
            </a:endParaRPr>
          </a:p>
        </p:txBody>
      </p:sp>
      <p:sp>
        <p:nvSpPr>
          <p:cNvPr id="18435" name="Rectangle 3"/>
          <p:cNvSpPr>
            <a:spLocks noGrp="1" noChangeArrowheads="1"/>
          </p:cNvSpPr>
          <p:nvPr>
            <p:ph type="body" idx="4294967295"/>
          </p:nvPr>
        </p:nvSpPr>
        <p:spPr>
          <a:xfrm>
            <a:off x="381000" y="1219200"/>
            <a:ext cx="8153400" cy="5638800"/>
          </a:xfrm>
          <a:noFill/>
        </p:spPr>
        <p:txBody>
          <a:bodyPr/>
          <a:lstStyle/>
          <a:p>
            <a:pPr eaLnBrk="1" hangingPunct="1">
              <a:lnSpc>
                <a:spcPct val="80000"/>
              </a:lnSpc>
            </a:pPr>
            <a:r>
              <a:rPr lang="en-US" altLang="zh-TW" sz="2800" dirty="0" smtClean="0"/>
              <a:t>Input may come from the command line, or a file:</a:t>
            </a:r>
          </a:p>
          <a:p>
            <a:pPr eaLnBrk="1" hangingPunct="1">
              <a:lnSpc>
                <a:spcPct val="80000"/>
              </a:lnSpc>
              <a:buFontTx/>
              <a:buNone/>
            </a:pPr>
            <a:r>
              <a:rPr lang="en-US" altLang="zh-TW" sz="2800" dirty="0" smtClean="0"/>
              <a:t>	</a:t>
            </a:r>
            <a:r>
              <a:rPr lang="en-US" altLang="zh-TW" b="1" dirty="0" smtClean="0">
                <a:solidFill>
                  <a:srgbClr val="FF0000"/>
                </a:solidFill>
                <a:latin typeface="High Tower Text" pitchFamily="18" charset="0"/>
              </a:rPr>
              <a:t>./</a:t>
            </a:r>
            <a:r>
              <a:rPr lang="en-US" altLang="zh-TW" b="1" dirty="0" err="1" smtClean="0">
                <a:solidFill>
                  <a:srgbClr val="FF0000"/>
                </a:solidFill>
                <a:latin typeface="High Tower Text" pitchFamily="18" charset="0"/>
              </a:rPr>
              <a:t>a.out</a:t>
            </a:r>
            <a:r>
              <a:rPr lang="en-US" altLang="zh-TW" b="1" dirty="0" smtClean="0">
                <a:solidFill>
                  <a:srgbClr val="FF0000"/>
                </a:solidFill>
                <a:latin typeface="High Tower Text" pitchFamily="18" charset="0"/>
              </a:rPr>
              <a:t> </a:t>
            </a:r>
            <a:r>
              <a:rPr lang="en-US" altLang="zh-TW" sz="2800" b="1" dirty="0" smtClean="0">
                <a:solidFill>
                  <a:srgbClr val="FF0000"/>
                </a:solidFill>
                <a:latin typeface="Times New Roman" pitchFamily="18" charset="0"/>
              </a:rPr>
              <a:t>&lt;</a:t>
            </a:r>
            <a:r>
              <a:rPr lang="en-US" altLang="zh-TW" b="1" dirty="0" smtClean="0">
                <a:solidFill>
                  <a:srgbClr val="FF0000"/>
                </a:solidFill>
                <a:latin typeface="High Tower Text" pitchFamily="18" charset="0"/>
              </a:rPr>
              <a:t> </a:t>
            </a:r>
            <a:r>
              <a:rPr lang="en-US" altLang="zh-TW" b="1" dirty="0" err="1" smtClean="0">
                <a:solidFill>
                  <a:srgbClr val="FF0000"/>
                </a:solidFill>
                <a:latin typeface="High Tower Text" pitchFamily="18" charset="0"/>
              </a:rPr>
              <a:t>inputfile</a:t>
            </a:r>
            <a:endParaRPr lang="en-US" altLang="zh-TW" b="1" dirty="0" smtClean="0">
              <a:solidFill>
                <a:srgbClr val="FF0000"/>
              </a:solidFill>
              <a:latin typeface="High Tower Text" pitchFamily="18" charset="0"/>
            </a:endParaRPr>
          </a:p>
          <a:p>
            <a:pPr eaLnBrk="1" hangingPunct="1">
              <a:lnSpc>
                <a:spcPct val="80000"/>
              </a:lnSpc>
              <a:buFontTx/>
              <a:buNone/>
            </a:pPr>
            <a:endParaRPr lang="en-US" altLang="zh-TW" sz="1800" dirty="0" smtClean="0"/>
          </a:p>
        </p:txBody>
      </p:sp>
    </p:spTree>
    <p:extLst>
      <p:ext uri="{BB962C8B-B14F-4D97-AF65-F5344CB8AC3E}">
        <p14:creationId xmlns:p14="http://schemas.microsoft.com/office/powerpoint/2010/main" val="166066612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19459"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anose="02040502050506030303" pitchFamily="18" charset="0"/>
              </a:rPr>
              <a:t> cat </a:t>
            </a:r>
            <a:r>
              <a:rPr lang="en-US" altLang="zh-TW" sz="2800" dirty="0" err="1" smtClean="0">
                <a:solidFill>
                  <a:schemeClr val="bg1"/>
                </a:solidFill>
                <a:latin typeface="High Tower Text" panose="02040502050506030303" pitchFamily="18" charset="0"/>
              </a:rPr>
              <a:t>square.c</a:t>
            </a:r>
            <a:r>
              <a:rPr lang="en-US" altLang="zh-TW" sz="2800" b="1" dirty="0" err="1" smtClean="0">
                <a:latin typeface="High Tower Text" pitchFamily="18" charset="0"/>
              </a:rPr>
              <a:t>square.c</a:t>
            </a:r>
            <a:endParaRPr lang="en-US" altLang="zh-TW" sz="2800" b="1" dirty="0" smtClean="0">
              <a:latin typeface="High Tower Text" pitchFamily="18" charset="0"/>
            </a:endParaRP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dirty="0" smtClean="0">
                <a:latin typeface="Arial Black" pitchFamily="34" charset="0"/>
              </a:rPr>
              <a:t>/</a:t>
            </a:r>
            <a:r>
              <a:rPr lang="en-US" altLang="zh-TW" sz="2800" dirty="0" err="1" smtClean="0">
                <a:latin typeface="High Tower Text" pitchFamily="18" charset="0"/>
              </a:rPr>
              <a:t>square.x</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cxnSp>
        <p:nvCxnSpPr>
          <p:cNvPr id="6" name="Straight Connector 5"/>
          <p:cNvCxnSpPr/>
          <p:nvPr/>
        </p:nvCxnSpPr>
        <p:spPr bwMode="auto">
          <a:xfrm>
            <a:off x="2411760" y="85039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410685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60487" y="1556792"/>
            <a:ext cx="8459985" cy="5301208"/>
          </a:xfrm>
          <a:prstGeom prst="rect">
            <a:avLst/>
          </a:prstGeom>
          <a:solidFill>
            <a:schemeClr val="tx1"/>
          </a:solidFill>
          <a:ln w="9525">
            <a:noFill/>
            <a:miter lim="800000"/>
            <a:headEnd/>
            <a:tailEnd/>
          </a:ln>
        </p:spPr>
        <p:txBody>
          <a:bodyPr vert="horz" wrap="square" lIns="45720" tIns="18288" rIns="45720" bIns="1828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spcBef>
                <a:spcPct val="0"/>
              </a:spcBef>
              <a:buFontTx/>
              <a:buNone/>
              <a:tabLst>
                <a:tab pos="3313113" algn="l"/>
              </a:tabLst>
            </a:pPr>
            <a:endParaRPr lang="en-US" altLang="zh-TW" sz="2000" b="0" kern="0" dirty="0" smtClean="0">
              <a:latin typeface="Times New Roman" pitchFamily="18" charset="0"/>
            </a:endParaRPr>
          </a:p>
        </p:txBody>
      </p:sp>
      <p:cxnSp>
        <p:nvCxnSpPr>
          <p:cNvPr id="4" name="Straight Connector 3"/>
          <p:cNvCxnSpPr/>
          <p:nvPr/>
        </p:nvCxnSpPr>
        <p:spPr bwMode="auto">
          <a:xfrm>
            <a:off x="6372200" y="44805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7" name="Rectangle 6"/>
          <p:cNvSpPr/>
          <p:nvPr/>
        </p:nvSpPr>
        <p:spPr bwMode="auto">
          <a:xfrm>
            <a:off x="8763000" y="764704"/>
            <a:ext cx="381000" cy="60932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chemeClr val="bg1">
                  <a:lumMod val="7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 cat shortCircuit.cpp</a:t>
            </a:r>
            <a:endParaRPr lang="en-US" altLang="zh-TW" sz="26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a:solidFill>
                  <a:schemeClr val="bg1">
                    <a:lumMod val="95000"/>
                  </a:schemeClr>
                </a:solidFill>
                <a:latin typeface="Times New Roman" pitchFamily="18" charset="0"/>
              </a:rPr>
              <a:t>A</a:t>
            </a:r>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&lt;&lt;"A"&lt;&lt;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return true;</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a:t>
            </a:r>
          </a:p>
          <a:p>
            <a:r>
              <a:rPr lang="en-US" altLang="zh-TW" sz="2600" dirty="0" smtClean="0">
                <a:solidFill>
                  <a:schemeClr val="bg1">
                    <a:lumMod val="95000"/>
                  </a:schemeClr>
                </a:solidFill>
                <a:latin typeface="Times New Roman" pitchFamily="18" charset="0"/>
              </a:rPr>
              <a:t>   bool B()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&lt;&lt;"B"&lt;&lt;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dirty="0">
                <a:solidFill>
                  <a:schemeClr val="bg1">
                    <a:lumMod val="95000"/>
                  </a:schemeClr>
                </a:solidFill>
                <a:latin typeface="Times New Roman" pitchFamily="18" charset="0"/>
              </a:rPr>
              <a:t>true; }</a:t>
            </a:r>
          </a:p>
          <a:p>
            <a:r>
              <a:rPr lang="en-US" altLang="zh-TW" sz="2600" dirty="0" smtClean="0">
                <a:solidFill>
                  <a:schemeClr val="bg1">
                    <a:lumMod val="95000"/>
                  </a:schemeClr>
                </a:solidFill>
                <a:latin typeface="Times New Roman" pitchFamily="18" charset="0"/>
              </a:rPr>
              <a:t>   bool C()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&lt;&lt;"C"&lt;&lt;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false</a:t>
            </a:r>
            <a:r>
              <a:rPr lang="en-US" altLang="zh-TW" sz="2600" dirty="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bool D()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&lt;&lt;"D"&lt;&lt;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i="1" dirty="0" smtClean="0">
                <a:solidFill>
                  <a:schemeClr val="bg1">
                    <a:lumMod val="95000"/>
                  </a:schemeClr>
                </a:solidFill>
                <a:latin typeface="Times New Roman" pitchFamily="18" charset="0"/>
              </a:rPr>
              <a:t>whatever</a:t>
            </a:r>
            <a:r>
              <a:rPr lang="en-US" altLang="zh-TW" sz="2600" dirty="0" smtClean="0">
                <a:solidFill>
                  <a:schemeClr val="bg1">
                    <a:lumMod val="95000"/>
                  </a:schemeClr>
                </a:solidFill>
                <a:latin typeface="Times New Roman" pitchFamily="18" charset="0"/>
              </a:rPr>
              <a:t>; }</a:t>
            </a:r>
            <a:endParaRPr lang="en-US" altLang="zh-TW" sz="1100" dirty="0" smtClean="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err="1">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  return </a:t>
            </a:r>
            <a:r>
              <a:rPr lang="en-US" altLang="zh-TW" sz="2600" dirty="0">
                <a:solidFill>
                  <a:schemeClr val="bg1">
                    <a:lumMod val="95000"/>
                  </a:schemeClr>
                </a:solidFill>
                <a:latin typeface="Times New Roman" pitchFamily="18" charset="0"/>
              </a:rPr>
              <a:t>A() &amp;&amp; B() &amp;&amp; C() &amp;&amp; D</a:t>
            </a:r>
            <a:r>
              <a:rPr lang="en-US" altLang="zh-TW" sz="2600" dirty="0" smtClean="0">
                <a:solidFill>
                  <a:schemeClr val="bg1">
                    <a:lumMod val="95000"/>
                  </a:schemeClr>
                </a:solidFill>
                <a:latin typeface="Times New Roman" pitchFamily="18" charset="0"/>
              </a:rPr>
              <a:t>(); }</a:t>
            </a:r>
            <a:endParaRPr lang="en-US" altLang="zh-TW" sz="11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main()  {  if(</a:t>
            </a:r>
            <a:r>
              <a:rPr lang="en-US" altLang="zh-TW" sz="2600" dirty="0" err="1" smtClean="0">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&lt;&lt;"main"&lt;&lt;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 </a:t>
            </a:r>
            <a:r>
              <a:rPr lang="en-US" altLang="zh-TW" sz="2600" dirty="0">
                <a:solidFill>
                  <a:schemeClr val="bg1">
                    <a:lumMod val="95000"/>
                  </a:schemeClr>
                </a:solidFill>
                <a:latin typeface="Times New Roman" pitchFamily="18" charset="0"/>
              </a:rPr>
              <a:t>g++ </a:t>
            </a:r>
            <a:r>
              <a:rPr lang="en-US" altLang="zh-TW" sz="2600" dirty="0" smtClean="0">
                <a:solidFill>
                  <a:schemeClr val="bg1">
                    <a:lumMod val="95000"/>
                  </a:schemeClr>
                </a:solidFill>
                <a:latin typeface="Times New Roman" pitchFamily="18" charset="0"/>
              </a:rPr>
              <a:t>-o </a:t>
            </a:r>
            <a:r>
              <a:rPr lang="en-US" altLang="zh-TW" sz="2600" dirty="0" err="1" smtClean="0">
                <a:solidFill>
                  <a:schemeClr val="bg1">
                    <a:lumMod val="95000"/>
                  </a:schemeClr>
                </a:solidFill>
                <a:latin typeface="Times New Roman" pitchFamily="18" charset="0"/>
              </a:rPr>
              <a:t>shortCircuit.x</a:t>
            </a:r>
            <a:r>
              <a:rPr lang="en-US" altLang="zh-TW" sz="2600" dirty="0" smtClean="0">
                <a:solidFill>
                  <a:schemeClr val="bg1">
                    <a:lumMod val="95000"/>
                  </a:schemeClr>
                </a:solidFill>
                <a:latin typeface="Times New Roman" pitchFamily="18" charset="0"/>
              </a:rPr>
              <a:t> </a:t>
            </a:r>
            <a:r>
              <a:rPr lang="en-US" altLang="zh-TW" sz="2600" dirty="0">
                <a:solidFill>
                  <a:schemeClr val="bg1">
                    <a:lumMod val="95000"/>
                  </a:schemeClr>
                </a:solidFill>
                <a:latin typeface="Times New Roman" pitchFamily="18" charset="0"/>
              </a:rPr>
              <a:t>shortCircuit.cpp</a:t>
            </a:r>
          </a:p>
          <a:p>
            <a:r>
              <a:rPr lang="en-US" altLang="zh-TW" sz="2600" dirty="0" smtClean="0">
                <a:solidFill>
                  <a:schemeClr val="bg1">
                    <a:lumMod val="95000"/>
                  </a:schemeClr>
                </a:solidFill>
                <a:latin typeface="Times New Roman" pitchFamily="18" charset="0"/>
              </a:rPr>
              <a:t>   </a:t>
            </a:r>
            <a:r>
              <a:rPr lang="en-US" altLang="zh-TW" sz="2600" dirty="0" smtClean="0">
                <a:latin typeface="Times New Roman" pitchFamily="18" charset="0"/>
              </a:rPr>
              <a:t>% ./x</a:t>
            </a:r>
          </a:p>
          <a:p>
            <a:r>
              <a:rPr lang="en-US" altLang="zh-TW" sz="2600" dirty="0" smtClean="0">
                <a:latin typeface="Times New Roman" pitchFamily="18" charset="0"/>
              </a:rPr>
              <a:t>   A</a:t>
            </a:r>
          </a:p>
          <a:p>
            <a:r>
              <a:rPr lang="en-US" altLang="zh-TW" sz="2600" dirty="0" smtClean="0">
                <a:latin typeface="Times New Roman" pitchFamily="18" charset="0"/>
              </a:rPr>
              <a:t>   B</a:t>
            </a:r>
          </a:p>
          <a:p>
            <a:r>
              <a:rPr lang="en-US" altLang="zh-TW" sz="2600" dirty="0" smtClean="0">
                <a:latin typeface="Times New Roman" pitchFamily="18" charset="0"/>
              </a:rPr>
              <a:t>   C</a:t>
            </a:r>
          </a:p>
          <a:p>
            <a:r>
              <a:rPr lang="en-US" altLang="zh-TW" sz="2600" dirty="0" smtClean="0">
                <a:latin typeface="Times New Roman" pitchFamily="18" charset="0"/>
              </a:rPr>
              <a:t>   %</a:t>
            </a:r>
            <a:endParaRPr lang="en-US" altLang="zh-TW" sz="2600" dirty="0">
              <a:latin typeface="Times New Roman" pitchFamily="18" charset="0"/>
            </a:endParaRPr>
          </a:p>
        </p:txBody>
      </p:sp>
    </p:spTree>
    <p:extLst>
      <p:ext uri="{BB962C8B-B14F-4D97-AF65-F5344CB8AC3E}">
        <p14:creationId xmlns:p14="http://schemas.microsoft.com/office/powerpoint/2010/main" val="216978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60487" y="1556792"/>
            <a:ext cx="8459985" cy="5301208"/>
          </a:xfrm>
          <a:prstGeom prst="rect">
            <a:avLst/>
          </a:prstGeom>
          <a:solidFill>
            <a:schemeClr val="tx1"/>
          </a:solidFill>
          <a:ln w="9525">
            <a:noFill/>
            <a:miter lim="800000"/>
            <a:headEnd/>
            <a:tailEnd/>
          </a:ln>
        </p:spPr>
        <p:txBody>
          <a:bodyPr vert="horz" wrap="square" lIns="45720" tIns="18288" rIns="45720" bIns="1828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spcBef>
                <a:spcPct val="0"/>
              </a:spcBef>
              <a:buFontTx/>
              <a:buNone/>
              <a:tabLst>
                <a:tab pos="3313113" algn="l"/>
              </a:tabLst>
            </a:pPr>
            <a:endParaRPr lang="en-US" altLang="zh-TW" sz="2000" b="0" kern="0" dirty="0" smtClean="0">
              <a:latin typeface="Times New Roman" pitchFamily="18" charset="0"/>
            </a:endParaRPr>
          </a:p>
        </p:txBody>
      </p:sp>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chemeClr val="bg1">
                  <a:lumMod val="7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 cat shortCircuit.cpp</a:t>
            </a:r>
            <a:endParaRPr lang="en-US" altLang="zh-TW" sz="26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a:solidFill>
                  <a:schemeClr val="bg1">
                    <a:lumMod val="95000"/>
                  </a:schemeClr>
                </a:solidFill>
                <a:latin typeface="Times New Roman" pitchFamily="18" charset="0"/>
              </a:rPr>
              <a:t>A</a:t>
            </a:r>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&lt;&lt;"A"&lt;&lt;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return true;</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a:t>
            </a:r>
          </a:p>
          <a:p>
            <a:r>
              <a:rPr lang="en-US" altLang="zh-TW" sz="2600" dirty="0" smtClean="0">
                <a:solidFill>
                  <a:schemeClr val="bg1">
                    <a:lumMod val="95000"/>
                  </a:schemeClr>
                </a:solidFill>
                <a:latin typeface="Times New Roman" pitchFamily="18" charset="0"/>
              </a:rPr>
              <a:t>   bool B()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&lt;&lt;"B"&lt;&lt;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dirty="0">
                <a:solidFill>
                  <a:schemeClr val="bg1">
                    <a:lumMod val="95000"/>
                  </a:schemeClr>
                </a:solidFill>
                <a:latin typeface="Times New Roman" pitchFamily="18" charset="0"/>
              </a:rPr>
              <a:t>true; }</a:t>
            </a:r>
          </a:p>
          <a:p>
            <a:r>
              <a:rPr lang="en-US" altLang="zh-TW" sz="2600" dirty="0" smtClean="0">
                <a:solidFill>
                  <a:schemeClr val="bg1">
                    <a:lumMod val="95000"/>
                  </a:schemeClr>
                </a:solidFill>
                <a:latin typeface="Times New Roman" pitchFamily="18" charset="0"/>
              </a:rPr>
              <a:t>   bool C()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&lt;&lt;"C"&lt;&lt;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false</a:t>
            </a:r>
            <a:r>
              <a:rPr lang="en-US" altLang="zh-TW" sz="2600" dirty="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bool D()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&lt;&lt;"D"&lt;&lt;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i="1" dirty="0" smtClean="0">
                <a:solidFill>
                  <a:schemeClr val="bg1">
                    <a:lumMod val="95000"/>
                  </a:schemeClr>
                </a:solidFill>
                <a:latin typeface="Times New Roman" pitchFamily="18" charset="0"/>
              </a:rPr>
              <a:t>whatever</a:t>
            </a:r>
            <a:r>
              <a:rPr lang="en-US" altLang="zh-TW" sz="2600" dirty="0" smtClean="0">
                <a:solidFill>
                  <a:schemeClr val="bg1">
                    <a:lumMod val="95000"/>
                  </a:schemeClr>
                </a:solidFill>
                <a:latin typeface="Times New Roman" pitchFamily="18" charset="0"/>
              </a:rPr>
              <a:t>; }</a:t>
            </a:r>
            <a:endParaRPr lang="en-US" altLang="zh-TW" sz="1100" dirty="0" smtClean="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err="1">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  return </a:t>
            </a:r>
            <a:r>
              <a:rPr lang="en-US" altLang="zh-TW" sz="2600" dirty="0">
                <a:solidFill>
                  <a:schemeClr val="bg1">
                    <a:lumMod val="95000"/>
                  </a:schemeClr>
                </a:solidFill>
                <a:latin typeface="Times New Roman" pitchFamily="18" charset="0"/>
              </a:rPr>
              <a:t>A() &amp;&amp; B() &amp;&amp; C() &amp;&amp; D</a:t>
            </a:r>
            <a:r>
              <a:rPr lang="en-US" altLang="zh-TW" sz="2600" dirty="0" smtClean="0">
                <a:solidFill>
                  <a:schemeClr val="bg1">
                    <a:lumMod val="95000"/>
                  </a:schemeClr>
                </a:solidFill>
                <a:latin typeface="Times New Roman" pitchFamily="18" charset="0"/>
              </a:rPr>
              <a:t>(); }</a:t>
            </a:r>
            <a:endParaRPr lang="en-US" altLang="zh-TW" sz="11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main()  {  if(</a:t>
            </a:r>
            <a:r>
              <a:rPr lang="en-US" altLang="zh-TW" sz="2600" dirty="0" err="1" smtClean="0">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&lt;&lt;"main"&lt;&lt;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 </a:t>
            </a:r>
            <a:r>
              <a:rPr lang="en-US" altLang="zh-TW" sz="2600" dirty="0">
                <a:solidFill>
                  <a:schemeClr val="bg1">
                    <a:lumMod val="95000"/>
                  </a:schemeClr>
                </a:solidFill>
                <a:latin typeface="Times New Roman" pitchFamily="18" charset="0"/>
              </a:rPr>
              <a:t>g++ </a:t>
            </a:r>
            <a:r>
              <a:rPr lang="en-US" altLang="zh-TW" sz="2600" dirty="0" smtClean="0">
                <a:solidFill>
                  <a:schemeClr val="bg1">
                    <a:lumMod val="95000"/>
                  </a:schemeClr>
                </a:solidFill>
                <a:latin typeface="Times New Roman" pitchFamily="18" charset="0"/>
              </a:rPr>
              <a:t>-o </a:t>
            </a:r>
            <a:r>
              <a:rPr lang="en-US" altLang="zh-TW" sz="2600" dirty="0" err="1" smtClean="0">
                <a:solidFill>
                  <a:schemeClr val="bg1">
                    <a:lumMod val="95000"/>
                  </a:schemeClr>
                </a:solidFill>
                <a:latin typeface="Times New Roman" pitchFamily="18" charset="0"/>
              </a:rPr>
              <a:t>shortCircuit.x</a:t>
            </a:r>
            <a:r>
              <a:rPr lang="en-US" altLang="zh-TW" sz="2600" dirty="0" smtClean="0">
                <a:solidFill>
                  <a:schemeClr val="bg1">
                    <a:lumMod val="95000"/>
                  </a:schemeClr>
                </a:solidFill>
                <a:latin typeface="Times New Roman" pitchFamily="18" charset="0"/>
              </a:rPr>
              <a:t> </a:t>
            </a:r>
            <a:r>
              <a:rPr lang="en-US" altLang="zh-TW" sz="2600" dirty="0">
                <a:solidFill>
                  <a:schemeClr val="bg1">
                    <a:lumMod val="95000"/>
                  </a:schemeClr>
                </a:solidFill>
                <a:latin typeface="Times New Roman" pitchFamily="18" charset="0"/>
              </a:rPr>
              <a:t>shortCircuit.cpp</a:t>
            </a:r>
          </a:p>
          <a:p>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shortCircuit.x</a:t>
            </a:r>
            <a:endParaRPr lang="en-US" altLang="zh-TW" sz="2600" dirty="0" smtClean="0">
              <a:solidFill>
                <a:schemeClr val="bg1">
                  <a:lumMod val="95000"/>
                </a:schemeClr>
              </a:solidFill>
              <a:latin typeface="Times New Roman" pitchFamily="18" charset="0"/>
            </a:endParaRPr>
          </a:p>
          <a:p>
            <a:r>
              <a:rPr lang="en-US" altLang="zh-TW" sz="2600" dirty="0" smtClean="0">
                <a:latin typeface="Times New Roman" pitchFamily="18" charset="0"/>
              </a:rPr>
              <a:t>   A</a:t>
            </a:r>
          </a:p>
          <a:p>
            <a:r>
              <a:rPr lang="en-US" altLang="zh-TW" sz="2600" dirty="0" smtClean="0">
                <a:latin typeface="Times New Roman" pitchFamily="18" charset="0"/>
              </a:rPr>
              <a:t>   B</a:t>
            </a:r>
          </a:p>
          <a:p>
            <a:r>
              <a:rPr lang="en-US" altLang="zh-TW" sz="2600" dirty="0" smtClean="0">
                <a:latin typeface="Times New Roman" pitchFamily="18" charset="0"/>
              </a:rPr>
              <a:t>   C</a:t>
            </a:r>
          </a:p>
          <a:p>
            <a:r>
              <a:rPr lang="en-US" altLang="zh-TW" sz="2600" dirty="0" smtClean="0">
                <a:latin typeface="Times New Roman" pitchFamily="18" charset="0"/>
              </a:rPr>
              <a:t>   %</a:t>
            </a:r>
            <a:endParaRPr lang="en-US" altLang="zh-TW" sz="2600" dirty="0">
              <a:latin typeface="Times New Roman" pitchFamily="18" charset="0"/>
            </a:endParaRPr>
          </a:p>
        </p:txBody>
      </p:sp>
      <p:cxnSp>
        <p:nvCxnSpPr>
          <p:cNvPr id="4" name="Straight Connector 3"/>
          <p:cNvCxnSpPr/>
          <p:nvPr/>
        </p:nvCxnSpPr>
        <p:spPr bwMode="auto">
          <a:xfrm>
            <a:off x="3163824" y="484632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9" name="Rectangle 8"/>
          <p:cNvSpPr/>
          <p:nvPr/>
        </p:nvSpPr>
        <p:spPr bwMode="auto">
          <a:xfrm>
            <a:off x="8763000" y="764704"/>
            <a:ext cx="381000" cy="60932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94128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60487" y="1556792"/>
            <a:ext cx="8402513" cy="5301208"/>
          </a:xfrm>
          <a:prstGeom prst="rect">
            <a:avLst/>
          </a:prstGeom>
          <a:solidFill>
            <a:schemeClr val="tx1"/>
          </a:solidFill>
          <a:ln w="9525">
            <a:noFill/>
            <a:miter lim="800000"/>
            <a:headEnd/>
            <a:tailEnd/>
          </a:ln>
        </p:spPr>
        <p:txBody>
          <a:bodyPr vert="horz" wrap="square" lIns="45720" tIns="18288" rIns="45720" bIns="1828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spcBef>
                <a:spcPct val="0"/>
              </a:spcBef>
              <a:buFontTx/>
              <a:buNone/>
              <a:tabLst>
                <a:tab pos="3313113" algn="l"/>
              </a:tabLst>
            </a:pPr>
            <a:endParaRPr lang="en-US" altLang="zh-TW" sz="2000" b="0" kern="0" dirty="0" smtClean="0">
              <a:latin typeface="Times New Roman" pitchFamily="18" charset="0"/>
            </a:endParaRPr>
          </a:p>
        </p:txBody>
      </p:sp>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chemeClr val="bg1">
                  <a:lumMod val="7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 cat shortCircuit.cpp</a:t>
            </a:r>
            <a:endParaRPr lang="en-US" altLang="zh-TW" sz="26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a:solidFill>
                  <a:schemeClr val="bg1">
                    <a:lumMod val="95000"/>
                  </a:schemeClr>
                </a:solidFill>
                <a:latin typeface="Times New Roman" pitchFamily="18" charset="0"/>
              </a:rPr>
              <a:t>A</a:t>
            </a:r>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&lt;&lt;"A"&lt;&lt;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return true;</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a:t>
            </a:r>
          </a:p>
          <a:p>
            <a:r>
              <a:rPr lang="en-US" altLang="zh-TW" sz="2600" dirty="0" smtClean="0">
                <a:solidFill>
                  <a:schemeClr val="bg1">
                    <a:lumMod val="95000"/>
                  </a:schemeClr>
                </a:solidFill>
                <a:latin typeface="Times New Roman" pitchFamily="18" charset="0"/>
              </a:rPr>
              <a:t>   bool B()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&lt;&lt;"B"&lt;&lt;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dirty="0">
                <a:solidFill>
                  <a:schemeClr val="bg1">
                    <a:lumMod val="95000"/>
                  </a:schemeClr>
                </a:solidFill>
                <a:latin typeface="Times New Roman" pitchFamily="18" charset="0"/>
              </a:rPr>
              <a:t>true; }</a:t>
            </a:r>
          </a:p>
          <a:p>
            <a:r>
              <a:rPr lang="en-US" altLang="zh-TW" sz="2600" dirty="0" smtClean="0">
                <a:solidFill>
                  <a:schemeClr val="bg1">
                    <a:lumMod val="95000"/>
                  </a:schemeClr>
                </a:solidFill>
                <a:latin typeface="Times New Roman" pitchFamily="18" charset="0"/>
              </a:rPr>
              <a:t>   bool C()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&lt;&lt;"C"&lt;&lt;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false</a:t>
            </a:r>
            <a:r>
              <a:rPr lang="en-US" altLang="zh-TW" sz="2600" dirty="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bool D()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&lt;&lt;"D"&lt;&lt;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i="1" dirty="0" smtClean="0">
                <a:solidFill>
                  <a:schemeClr val="bg1">
                    <a:lumMod val="95000"/>
                  </a:schemeClr>
                </a:solidFill>
                <a:latin typeface="Times New Roman" pitchFamily="18" charset="0"/>
              </a:rPr>
              <a:t>whatever</a:t>
            </a:r>
            <a:r>
              <a:rPr lang="en-US" altLang="zh-TW" sz="2600" dirty="0" smtClean="0">
                <a:solidFill>
                  <a:schemeClr val="bg1">
                    <a:lumMod val="95000"/>
                  </a:schemeClr>
                </a:solidFill>
                <a:latin typeface="Times New Roman" pitchFamily="18" charset="0"/>
              </a:rPr>
              <a:t>; }</a:t>
            </a:r>
            <a:endParaRPr lang="en-US" altLang="zh-TW" sz="1100" dirty="0" smtClean="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err="1">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  return </a:t>
            </a:r>
            <a:r>
              <a:rPr lang="en-US" altLang="zh-TW" sz="2600" dirty="0">
                <a:solidFill>
                  <a:schemeClr val="bg1">
                    <a:lumMod val="95000"/>
                  </a:schemeClr>
                </a:solidFill>
                <a:latin typeface="Times New Roman" pitchFamily="18" charset="0"/>
              </a:rPr>
              <a:t>A() &amp;&amp; B() &amp;&amp; C() &amp;&amp; D</a:t>
            </a:r>
            <a:r>
              <a:rPr lang="en-US" altLang="zh-TW" sz="2600" dirty="0" smtClean="0">
                <a:solidFill>
                  <a:schemeClr val="bg1">
                    <a:lumMod val="95000"/>
                  </a:schemeClr>
                </a:solidFill>
                <a:latin typeface="Times New Roman" pitchFamily="18" charset="0"/>
              </a:rPr>
              <a:t>(); }</a:t>
            </a:r>
            <a:endParaRPr lang="en-US" altLang="zh-TW" sz="11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main()  {  if(</a:t>
            </a:r>
            <a:r>
              <a:rPr lang="en-US" altLang="zh-TW" sz="2600" dirty="0" err="1" smtClean="0">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&lt;&lt;"main"&lt;&lt;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 </a:t>
            </a:r>
            <a:r>
              <a:rPr lang="en-US" altLang="zh-TW" sz="2600" dirty="0">
                <a:solidFill>
                  <a:schemeClr val="bg1">
                    <a:lumMod val="95000"/>
                  </a:schemeClr>
                </a:solidFill>
                <a:latin typeface="Times New Roman" pitchFamily="18" charset="0"/>
              </a:rPr>
              <a:t>g++ </a:t>
            </a:r>
            <a:r>
              <a:rPr lang="en-US" altLang="zh-TW" sz="2600" dirty="0" smtClean="0">
                <a:solidFill>
                  <a:schemeClr val="bg1">
                    <a:lumMod val="95000"/>
                  </a:schemeClr>
                </a:solidFill>
                <a:latin typeface="Times New Roman" pitchFamily="18" charset="0"/>
              </a:rPr>
              <a:t>-o </a:t>
            </a:r>
            <a:r>
              <a:rPr lang="en-US" altLang="zh-TW" sz="2600" dirty="0" err="1" smtClean="0">
                <a:solidFill>
                  <a:schemeClr val="bg1">
                    <a:lumMod val="95000"/>
                  </a:schemeClr>
                </a:solidFill>
                <a:latin typeface="Times New Roman" pitchFamily="18" charset="0"/>
              </a:rPr>
              <a:t>shortCircuit.x</a:t>
            </a:r>
            <a:r>
              <a:rPr lang="en-US" altLang="zh-TW" sz="2600" dirty="0" smtClean="0">
                <a:solidFill>
                  <a:schemeClr val="bg1">
                    <a:lumMod val="95000"/>
                  </a:schemeClr>
                </a:solidFill>
                <a:latin typeface="Times New Roman" pitchFamily="18" charset="0"/>
              </a:rPr>
              <a:t> </a:t>
            </a:r>
            <a:r>
              <a:rPr lang="en-US" altLang="zh-TW" sz="2600" dirty="0">
                <a:solidFill>
                  <a:schemeClr val="bg1">
                    <a:lumMod val="95000"/>
                  </a:schemeClr>
                </a:solidFill>
                <a:latin typeface="Times New Roman" pitchFamily="18" charset="0"/>
              </a:rPr>
              <a:t>shortCircuit.cpp</a:t>
            </a:r>
          </a:p>
          <a:p>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shortCircuit.x</a:t>
            </a:r>
            <a:endParaRPr lang="en-US" altLang="zh-TW" sz="2600" dirty="0" smtClean="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A</a:t>
            </a:r>
          </a:p>
          <a:p>
            <a:r>
              <a:rPr lang="en-US" altLang="zh-TW" sz="2600" dirty="0" smtClean="0">
                <a:solidFill>
                  <a:schemeClr val="bg1">
                    <a:lumMod val="95000"/>
                  </a:schemeClr>
                </a:solidFill>
                <a:latin typeface="Times New Roman" pitchFamily="18" charset="0"/>
              </a:rPr>
              <a:t>   B</a:t>
            </a:r>
          </a:p>
          <a:p>
            <a:r>
              <a:rPr lang="en-US" altLang="zh-TW" sz="2600" dirty="0" smtClean="0">
                <a:solidFill>
                  <a:schemeClr val="bg1">
                    <a:lumMod val="95000"/>
                  </a:schemeClr>
                </a:solidFill>
                <a:latin typeface="Times New Roman" pitchFamily="18" charset="0"/>
              </a:rPr>
              <a:t>   C</a:t>
            </a:r>
          </a:p>
          <a:p>
            <a:r>
              <a:rPr lang="en-US" altLang="zh-TW" sz="2600" dirty="0" smtClean="0">
                <a:solidFill>
                  <a:schemeClr val="bg1">
                    <a:lumMod val="95000"/>
                  </a:schemeClr>
                </a:solidFill>
                <a:latin typeface="Times New Roman" pitchFamily="18" charset="0"/>
              </a:rPr>
              <a:t>   %</a:t>
            </a:r>
            <a:endParaRPr lang="en-US" altLang="zh-TW" sz="2600" dirty="0">
              <a:solidFill>
                <a:schemeClr val="bg1">
                  <a:lumMod val="95000"/>
                </a:schemeClr>
              </a:solidFill>
              <a:latin typeface="Times New Roman" pitchFamily="18" charset="0"/>
            </a:endParaRPr>
          </a:p>
        </p:txBody>
      </p:sp>
      <p:cxnSp>
        <p:nvCxnSpPr>
          <p:cNvPr id="4" name="Straight Connector 3"/>
          <p:cNvCxnSpPr/>
          <p:nvPr/>
        </p:nvCxnSpPr>
        <p:spPr bwMode="auto">
          <a:xfrm>
            <a:off x="971600" y="6428232"/>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6" name="Rectangle 5"/>
          <p:cNvSpPr>
            <a:spLocks noChangeArrowheads="1"/>
          </p:cNvSpPr>
          <p:nvPr/>
        </p:nvSpPr>
        <p:spPr bwMode="auto">
          <a:xfrm>
            <a:off x="381000" y="957808"/>
            <a:ext cx="8382000" cy="4343400"/>
          </a:xfrm>
          <a:prstGeom prst="rect">
            <a:avLst/>
          </a:prstGeom>
          <a:solidFill>
            <a:schemeClr val="accent1"/>
          </a:solidFill>
          <a:ln w="9525" algn="ctr">
            <a:solidFill>
              <a:schemeClr val="tx1"/>
            </a:solidFill>
            <a:round/>
            <a:headEnd/>
            <a:tailEnd/>
          </a:ln>
        </p:spPr>
        <p:txBody>
          <a:bodyPr/>
          <a:lstStyle/>
          <a:p>
            <a:pPr>
              <a:lnSpc>
                <a:spcPct val="90000"/>
              </a:lnSpc>
            </a:pPr>
            <a:r>
              <a:rPr lang="en-US" altLang="zh-TW" sz="2800" dirty="0">
                <a:solidFill>
                  <a:srgbClr val="000000"/>
                </a:solidFill>
                <a:latin typeface="Times New Roman" pitchFamily="18" charset="0"/>
              </a:rPr>
              <a:t>In fact, programmers often depend on the guarantee of short-circuit evaluation.  Consider the follow C conditional expression:</a:t>
            </a:r>
          </a:p>
          <a:p>
            <a:pPr>
              <a:lnSpc>
                <a:spcPct val="90000"/>
              </a:lnSpc>
            </a:pPr>
            <a:endParaRPr lang="en-US" altLang="zh-TW" sz="1100" dirty="0">
              <a:solidFill>
                <a:srgbClr val="000000"/>
              </a:solidFill>
              <a:latin typeface="Times New Roman" pitchFamily="18" charset="0"/>
            </a:endParaRPr>
          </a:p>
          <a:p>
            <a:pPr>
              <a:lnSpc>
                <a:spcPct val="90000"/>
              </a:lnSpc>
            </a:pPr>
            <a:r>
              <a:rPr lang="en-US" altLang="zh-TW" sz="2800" dirty="0">
                <a:solidFill>
                  <a:srgbClr val="000000"/>
                </a:solidFill>
                <a:latin typeface="Times New Roman" pitchFamily="18" charset="0"/>
              </a:rPr>
              <a:t>	if ((X!=NULL)&amp;&amp;(*X</a:t>
            </a:r>
            <a:r>
              <a:rPr lang="en-US" altLang="zh-TW" sz="2800" dirty="0" smtClean="0">
                <a:solidFill>
                  <a:srgbClr val="000000"/>
                </a:solidFill>
                <a:latin typeface="Times New Roman" pitchFamily="18" charset="0"/>
              </a:rPr>
              <a:t>==3</a:t>
            </a:r>
            <a:r>
              <a:rPr lang="en-US" altLang="zh-TW" sz="2800" dirty="0">
                <a:solidFill>
                  <a:srgbClr val="000000"/>
                </a:solidFill>
                <a:latin typeface="Times New Roman" pitchFamily="18" charset="0"/>
              </a:rPr>
              <a:t>)) …</a:t>
            </a:r>
          </a:p>
          <a:p>
            <a:pPr>
              <a:lnSpc>
                <a:spcPct val="90000"/>
              </a:lnSpc>
            </a:pPr>
            <a:r>
              <a:rPr lang="en-US" altLang="zh-TW" sz="2800" dirty="0">
                <a:solidFill>
                  <a:srgbClr val="000000"/>
                </a:solidFill>
                <a:latin typeface="Times New Roman" pitchFamily="18" charset="0"/>
              </a:rPr>
              <a:t> </a:t>
            </a:r>
          </a:p>
          <a:p>
            <a:pPr>
              <a:lnSpc>
                <a:spcPct val="90000"/>
              </a:lnSpc>
            </a:pPr>
            <a:r>
              <a:rPr lang="en-US" altLang="zh-TW" sz="2800" dirty="0">
                <a:solidFill>
                  <a:srgbClr val="000000"/>
                </a:solidFill>
                <a:latin typeface="Times New Roman" pitchFamily="18" charset="0"/>
              </a:rPr>
              <a:t>The above C instruction is always safe, because the pointer will only be de-referenced if it is legal to do so. </a:t>
            </a:r>
          </a:p>
          <a:p>
            <a:pPr>
              <a:lnSpc>
                <a:spcPct val="90000"/>
              </a:lnSpc>
            </a:pPr>
            <a:endParaRPr lang="en-US" altLang="zh-TW" sz="2800" dirty="0">
              <a:solidFill>
                <a:srgbClr val="000000"/>
              </a:solidFill>
              <a:latin typeface="Times New Roman" pitchFamily="18" charset="0"/>
            </a:endParaRPr>
          </a:p>
          <a:p>
            <a:pPr>
              <a:lnSpc>
                <a:spcPct val="90000"/>
              </a:lnSpc>
            </a:pPr>
            <a:r>
              <a:rPr lang="en-US" altLang="zh-TW" sz="2800" dirty="0">
                <a:solidFill>
                  <a:srgbClr val="000000"/>
                </a:solidFill>
                <a:latin typeface="Times New Roman" pitchFamily="18" charset="0"/>
              </a:rPr>
              <a:t>The reverse conditional is, of course, a bug:</a:t>
            </a:r>
          </a:p>
          <a:p>
            <a:pPr>
              <a:lnSpc>
                <a:spcPct val="90000"/>
              </a:lnSpc>
            </a:pPr>
            <a:endParaRPr lang="en-US" altLang="zh-TW" sz="1100" dirty="0">
              <a:solidFill>
                <a:srgbClr val="000000"/>
              </a:solidFill>
              <a:latin typeface="Times New Roman" pitchFamily="18" charset="0"/>
            </a:endParaRPr>
          </a:p>
          <a:p>
            <a:pPr>
              <a:lnSpc>
                <a:spcPct val="90000"/>
              </a:lnSpc>
            </a:pPr>
            <a:r>
              <a:rPr lang="en-US" altLang="zh-TW" sz="2800" dirty="0">
                <a:solidFill>
                  <a:srgbClr val="000000"/>
                </a:solidFill>
                <a:latin typeface="Times New Roman" pitchFamily="18" charset="0"/>
              </a:rPr>
              <a:t>	if ((*X</a:t>
            </a:r>
            <a:r>
              <a:rPr lang="en-US" altLang="zh-TW" sz="2800" dirty="0" smtClean="0">
                <a:solidFill>
                  <a:srgbClr val="000000"/>
                </a:solidFill>
                <a:latin typeface="Times New Roman" pitchFamily="18" charset="0"/>
              </a:rPr>
              <a:t>==3</a:t>
            </a:r>
            <a:r>
              <a:rPr lang="en-US" altLang="zh-TW" sz="2800" dirty="0">
                <a:solidFill>
                  <a:srgbClr val="000000"/>
                </a:solidFill>
                <a:latin typeface="Times New Roman" pitchFamily="18" charset="0"/>
              </a:rPr>
              <a:t>) &amp;&amp;(X!=NULL)) …</a:t>
            </a:r>
          </a:p>
        </p:txBody>
      </p:sp>
      <p:sp>
        <p:nvSpPr>
          <p:cNvPr id="8" name="AutoShape 7"/>
          <p:cNvSpPr>
            <a:spLocks noChangeArrowheads="1"/>
          </p:cNvSpPr>
          <p:nvPr/>
        </p:nvSpPr>
        <p:spPr bwMode="auto">
          <a:xfrm>
            <a:off x="1619672" y="5347714"/>
            <a:ext cx="3456384" cy="1080518"/>
          </a:xfrm>
          <a:prstGeom prst="wedgeRoundRectCallout">
            <a:avLst>
              <a:gd name="adj1" fmla="val -77824"/>
              <a:gd name="adj2" fmla="val 43775"/>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No “D” and no “main” are printed.</a:t>
            </a:r>
            <a:endParaRPr lang="en-US" altLang="zh-TW" sz="2800" dirty="0"/>
          </a:p>
        </p:txBody>
      </p:sp>
    </p:spTree>
    <p:extLst>
      <p:ext uri="{BB962C8B-B14F-4D97-AF65-F5344CB8AC3E}">
        <p14:creationId xmlns:p14="http://schemas.microsoft.com/office/powerpoint/2010/main" val="223720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7"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ltLang="zh-TW" smtClean="0">
                <a:solidFill>
                  <a:srgbClr val="0033CC"/>
                </a:solidFill>
              </a:rPr>
              <a:t>Command Coordination </a:t>
            </a:r>
            <a:br>
              <a:rPr lang="en-US" altLang="zh-TW" smtClean="0">
                <a:solidFill>
                  <a:srgbClr val="0033CC"/>
                </a:solidFill>
              </a:rPr>
            </a:br>
            <a:r>
              <a:rPr lang="en-US" altLang="zh-TW" sz="3200" smtClean="0">
                <a:solidFill>
                  <a:srgbClr val="0033CC"/>
                </a:solidFill>
                <a:latin typeface="Lucida Grande" charset="0"/>
              </a:rPr>
              <a:t>;     &amp;&amp;     ||</a:t>
            </a:r>
            <a:r>
              <a:rPr lang="en-US" altLang="zh-TW" sz="3200" smtClean="0">
                <a:solidFill>
                  <a:srgbClr val="222268"/>
                </a:solidFill>
                <a:latin typeface="Lucida Grande" charset="0"/>
              </a:rPr>
              <a:t> </a:t>
            </a:r>
            <a:endParaRPr lang="en-US" altLang="zh-TW" sz="2000" smtClean="0">
              <a:solidFill>
                <a:srgbClr val="222268"/>
              </a:solidFill>
              <a:latin typeface="Lucida Grande" charset="0"/>
            </a:endParaRPr>
          </a:p>
        </p:txBody>
      </p:sp>
      <p:sp>
        <p:nvSpPr>
          <p:cNvPr id="49155" name="Rectangle 3"/>
          <p:cNvSpPr>
            <a:spLocks noGrp="1" noChangeArrowheads="1"/>
          </p:cNvSpPr>
          <p:nvPr>
            <p:ph type="body" idx="4294967295"/>
          </p:nvPr>
        </p:nvSpPr>
        <p:spPr>
          <a:xfrm>
            <a:off x="457200" y="1752600"/>
            <a:ext cx="8458200" cy="4419600"/>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b="1" dirty="0" smtClean="0">
                <a:solidFill>
                  <a:srgbClr val="000000"/>
                </a:solidFill>
                <a:latin typeface="Times New Roman" pitchFamily="18" charset="0"/>
              </a:rPr>
              <a:t>command1 &amp;&amp; command2</a:t>
            </a:r>
            <a:r>
              <a:rPr lang="en-US" altLang="zh-TW" sz="2400" dirty="0" smtClean="0">
                <a:solidFill>
                  <a:srgbClr val="000000"/>
                </a:solidFill>
                <a:latin typeface="Times New Roman" pitchFamily="18" charset="0"/>
              </a:rPr>
              <a:t>  </a:t>
            </a:r>
          </a:p>
          <a:p>
            <a:pPr marL="0" indent="0" eaLnBrk="1" hangingPunct="1">
              <a:lnSpc>
                <a:spcPct val="90000"/>
              </a:lnSpc>
              <a:buFontTx/>
              <a:buNone/>
            </a:pPr>
            <a:endParaRPr lang="en-US" altLang="zh-TW" sz="24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Command1 always executes, but command2 only executes if command1 was successful.  </a:t>
            </a:r>
          </a:p>
          <a:p>
            <a:pPr marL="0" indent="0" eaLnBrk="1" hangingPunct="1">
              <a:lnSpc>
                <a:spcPct val="90000"/>
              </a:lnSpc>
              <a:buFontTx/>
              <a:buNone/>
            </a:pPr>
            <a:r>
              <a:rPr lang="en-US" altLang="zh-TW" sz="2400" dirty="0" smtClean="0">
                <a:solidFill>
                  <a:srgbClr val="000000"/>
                </a:solidFill>
                <a:latin typeface="Times New Roman" pitchFamily="18" charset="0"/>
              </a:rPr>
              <a:t>Q: Why is a &amp;&amp; used for this? </a:t>
            </a:r>
          </a:p>
          <a:p>
            <a:pPr marL="0" indent="0" eaLnBrk="1" hangingPunct="1">
              <a:lnSpc>
                <a:spcPct val="90000"/>
              </a:lnSpc>
              <a:buFontTx/>
              <a:buNone/>
            </a:pPr>
            <a:r>
              <a:rPr lang="en-US" altLang="zh-TW" sz="2400" dirty="0" smtClean="0">
                <a:solidFill>
                  <a:srgbClr val="000000"/>
                </a:solidFill>
                <a:latin typeface="Times New Roman" pitchFamily="18" charset="0"/>
              </a:rPr>
              <a:t>A: It is the idea of </a:t>
            </a:r>
            <a:r>
              <a:rPr lang="en-US" altLang="zh-TW" sz="2400" u="sng" dirty="0" smtClean="0">
                <a:solidFill>
                  <a:srgbClr val="000000"/>
                </a:solidFill>
                <a:latin typeface="Times New Roman" pitchFamily="18" charset="0"/>
              </a:rPr>
              <a:t>short circuit evaluation</a:t>
            </a:r>
            <a:r>
              <a:rPr lang="en-US" altLang="zh-TW" sz="2400" dirty="0" smtClean="0">
                <a:solidFill>
                  <a:srgbClr val="000000"/>
                </a:solidFill>
                <a:latin typeface="Times New Roman" pitchFamily="18" charset="0"/>
              </a:rPr>
              <a:t>, whereby the evaluation of a logical expression must stop early, if the result becomes known. </a:t>
            </a:r>
          </a:p>
          <a:p>
            <a:pPr marL="0" indent="0" eaLnBrk="1" hangingPunct="1">
              <a:lnSpc>
                <a:spcPct val="90000"/>
              </a:lnSpc>
              <a:buFontTx/>
              <a:buNone/>
            </a:pPr>
            <a:r>
              <a:rPr lang="en-US" altLang="zh-TW" sz="2400" dirty="0" smtClean="0">
                <a:solidFill>
                  <a:srgbClr val="000000"/>
                </a:solidFill>
                <a:latin typeface="Times New Roman" pitchFamily="18" charset="0"/>
              </a:rPr>
              <a:t>(command1’s failure means that the we know that the whole expression fails – without needing to evaluate command2. ) </a:t>
            </a:r>
          </a:p>
          <a:p>
            <a:pPr marL="0" indent="0" eaLnBrk="1" hangingPunct="1">
              <a:lnSpc>
                <a:spcPct val="90000"/>
              </a:lnSpc>
              <a:buFontTx/>
              <a:buNone/>
            </a:pPr>
            <a:endParaRPr lang="en-US" altLang="zh-TW" sz="1000" dirty="0" smtClean="0">
              <a:solidFill>
                <a:srgbClr val="000000"/>
              </a:solidFill>
              <a:latin typeface="Times New Roman" pitchFamily="18" charset="0"/>
            </a:endParaRPr>
          </a:p>
          <a:p>
            <a:pPr marL="0" indent="0" eaLnBrk="1" hangingPunct="1">
              <a:lnSpc>
                <a:spcPct val="90000"/>
              </a:lnSpc>
              <a:buFontTx/>
              <a:buNone/>
            </a:pPr>
            <a:endParaRPr lang="en-US" altLang="zh-TW" sz="1000" dirty="0" smtClean="0">
              <a:solidFill>
                <a:srgbClr val="000000"/>
              </a:solidFill>
              <a:latin typeface="Times New Roman" pitchFamily="18" charset="0"/>
            </a:endParaRPr>
          </a:p>
          <a:p>
            <a:pPr marL="0" indent="0" eaLnBrk="1" hangingPunct="1">
              <a:lnSpc>
                <a:spcPct val="90000"/>
              </a:lnSpc>
              <a:spcBef>
                <a:spcPct val="0"/>
              </a:spcBef>
              <a:buFontTx/>
              <a:buNone/>
            </a:pPr>
            <a:r>
              <a:rPr lang="en-US" altLang="zh-TW" sz="2400" dirty="0" smtClean="0">
                <a:solidFill>
                  <a:srgbClr val="000000"/>
                </a:solidFill>
                <a:latin typeface="Times New Roman" pitchFamily="18" charset="0"/>
                <a:cs typeface="Times New Roman" pitchFamily="18" charset="0"/>
              </a:rPr>
              <a:t>So:</a:t>
            </a: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cp</a:t>
            </a:r>
            <a:r>
              <a:rPr lang="en-US" altLang="zh-TW" sz="2800" dirty="0" smtClean="0">
                <a:solidFill>
                  <a:srgbClr val="000000"/>
                </a:solidFill>
                <a:latin typeface="High Tower Text" pitchFamily="18" charset="0"/>
              </a:rPr>
              <a:t> /file ~/</a:t>
            </a:r>
            <a:r>
              <a:rPr lang="en-US" altLang="zh-TW" sz="2800" dirty="0" err="1" smtClean="0">
                <a:solidFill>
                  <a:srgbClr val="000000"/>
                </a:solidFill>
                <a:latin typeface="High Tower Text" pitchFamily="18" charset="0"/>
              </a:rPr>
              <a:t>mycopy</a:t>
            </a:r>
            <a:r>
              <a:rPr lang="en-US" altLang="zh-TW" sz="2800" dirty="0" smtClean="0">
                <a:solidFill>
                  <a:srgbClr val="000000"/>
                </a:solidFill>
                <a:latin typeface="High Tower Text" pitchFamily="18" charset="0"/>
              </a:rPr>
              <a:t> </a:t>
            </a:r>
            <a:r>
              <a:rPr lang="en-US" altLang="zh-TW" sz="2800" dirty="0" smtClean="0">
                <a:solidFill>
                  <a:srgbClr val="000000"/>
                </a:solidFill>
                <a:latin typeface="Times New Roman" pitchFamily="18" charset="0"/>
                <a:cs typeface="Times New Roman" pitchFamily="18" charset="0"/>
              </a:rPr>
              <a:t>&amp;&amp;</a:t>
            </a:r>
            <a:r>
              <a:rPr lang="en-US" altLang="zh-TW" sz="2800" dirty="0" smtClean="0">
                <a:solidFill>
                  <a:srgbClr val="000000"/>
                </a:solidFill>
                <a:latin typeface="High Tower Text" pitchFamily="18" charset="0"/>
              </a:rPr>
              <a:t> cat </a:t>
            </a:r>
            <a:r>
              <a:rPr lang="en-US" altLang="zh-TW" sz="2800" dirty="0" err="1" smtClean="0">
                <a:solidFill>
                  <a:srgbClr val="000000"/>
                </a:solidFill>
                <a:latin typeface="High Tower Text" pitchFamily="18" charset="0"/>
              </a:rPr>
              <a:t>mycopy</a:t>
            </a:r>
            <a:endParaRPr lang="en-US" altLang="zh-TW" sz="1200" dirty="0" smtClean="0">
              <a:solidFill>
                <a:srgbClr val="000000"/>
              </a:solidFill>
              <a:latin typeface="High Tower Text"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Will only print the file if you were able to copy it. (</a:t>
            </a:r>
            <a:r>
              <a:rPr lang="en-US" altLang="zh-TW" sz="2400" dirty="0" err="1" smtClean="0">
                <a:solidFill>
                  <a:srgbClr val="000000"/>
                </a:solidFill>
                <a:latin typeface="Times New Roman" pitchFamily="18" charset="0"/>
              </a:rPr>
              <a:t>ie</a:t>
            </a:r>
            <a:r>
              <a:rPr lang="en-US" altLang="zh-TW" sz="2400" dirty="0" smtClean="0">
                <a:solidFill>
                  <a:srgbClr val="000000"/>
                </a:solidFill>
                <a:latin typeface="Times New Roman" pitchFamily="18" charset="0"/>
              </a:rPr>
              <a:t>, if you had read permission on it)</a:t>
            </a:r>
          </a:p>
        </p:txBody>
      </p:sp>
      <p:sp>
        <p:nvSpPr>
          <p:cNvPr id="5" name="Oval 4"/>
          <p:cNvSpPr/>
          <p:nvPr/>
        </p:nvSpPr>
        <p:spPr bwMode="auto">
          <a:xfrm>
            <a:off x="4191000" y="914400"/>
            <a:ext cx="685800" cy="533400"/>
          </a:xfrm>
          <a:prstGeom prst="ellipse">
            <a:avLst/>
          </a:prstGeom>
          <a:noFill/>
          <a:ln>
            <a:solidFill>
              <a:srgbClr val="00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endParaRPr lang="en-US" altLang="zh-TW" b="0">
              <a:solidFill>
                <a:schemeClr val="tx1"/>
              </a:solidFill>
            </a:endParaRPr>
          </a:p>
        </p:txBody>
      </p:sp>
    </p:spTree>
    <p:extLst>
      <p:ext uri="{BB962C8B-B14F-4D97-AF65-F5344CB8AC3E}">
        <p14:creationId xmlns:p14="http://schemas.microsoft.com/office/powerpoint/2010/main" val="14733412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zh-TW" smtClean="0">
                <a:solidFill>
                  <a:srgbClr val="0033CC"/>
                </a:solidFill>
              </a:rPr>
              <a:t>Command Coordination </a:t>
            </a:r>
            <a:br>
              <a:rPr lang="en-US" altLang="zh-TW" smtClean="0">
                <a:solidFill>
                  <a:srgbClr val="0033CC"/>
                </a:solidFill>
              </a:rPr>
            </a:br>
            <a:r>
              <a:rPr lang="en-US" altLang="zh-TW" sz="3200" smtClean="0">
                <a:solidFill>
                  <a:srgbClr val="0033CC"/>
                </a:solidFill>
                <a:latin typeface="Lucida Grande" charset="0"/>
              </a:rPr>
              <a:t>;     &amp;&amp;     ||</a:t>
            </a:r>
            <a:r>
              <a:rPr lang="en-US" altLang="zh-TW" sz="3200" smtClean="0">
                <a:solidFill>
                  <a:srgbClr val="222268"/>
                </a:solidFill>
                <a:latin typeface="Lucida Grande" charset="0"/>
              </a:rPr>
              <a:t> </a:t>
            </a:r>
            <a:endParaRPr lang="en-US" altLang="zh-TW" sz="200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752600"/>
            <a:ext cx="8686800" cy="4724400"/>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b="1" dirty="0" smtClean="0">
                <a:solidFill>
                  <a:srgbClr val="000000"/>
                </a:solidFill>
                <a:latin typeface="Times New Roman" pitchFamily="18" charset="0"/>
              </a:rPr>
              <a:t>command1 || command2</a:t>
            </a:r>
            <a:r>
              <a:rPr lang="en-US" altLang="zh-TW" sz="2400" dirty="0" smtClean="0">
                <a:solidFill>
                  <a:srgbClr val="000000"/>
                </a:solidFill>
                <a:latin typeface="Times New Roman" pitchFamily="18" charset="0"/>
              </a:rPr>
              <a:t>  </a:t>
            </a:r>
          </a:p>
          <a:p>
            <a:pPr marL="0" indent="0" eaLnBrk="1" hangingPunct="1">
              <a:lnSpc>
                <a:spcPct val="90000"/>
              </a:lnSpc>
              <a:buFontTx/>
              <a:buNone/>
            </a:pPr>
            <a:endParaRPr lang="en-US" altLang="zh-TW" sz="24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Command1 always executes, but command2 only executes if command1 failed.  </a:t>
            </a:r>
          </a:p>
          <a:p>
            <a:pPr marL="0" indent="0" eaLnBrk="1" hangingPunct="1">
              <a:lnSpc>
                <a:spcPct val="90000"/>
              </a:lnSpc>
              <a:buFontTx/>
              <a:buNone/>
            </a:pPr>
            <a:r>
              <a:rPr lang="en-US" altLang="zh-TW" sz="2000" dirty="0" smtClean="0">
                <a:solidFill>
                  <a:srgbClr val="000000"/>
                </a:solidFill>
                <a:latin typeface="Times New Roman" pitchFamily="18" charset="0"/>
              </a:rPr>
              <a:t>(command1’s success means that the we know that the whole expression is true – without our needing to even evaluate command2. ) </a:t>
            </a:r>
          </a:p>
          <a:p>
            <a:pPr marL="0" indent="0" eaLnBrk="1" hangingPunct="1">
              <a:lnSpc>
                <a:spcPct val="90000"/>
              </a:lnSpc>
              <a:buFontTx/>
              <a:buNone/>
            </a:pPr>
            <a:endParaRPr lang="en-US" altLang="zh-TW" sz="10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So:</a:t>
            </a:r>
            <a:endParaRPr lang="en-US" altLang="zh-TW" sz="10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 </a:t>
            </a:r>
            <a:r>
              <a:rPr lang="en-US" altLang="zh-TW" sz="2400" dirty="0" err="1" smtClean="0">
                <a:solidFill>
                  <a:srgbClr val="000000"/>
                </a:solidFill>
                <a:latin typeface="High Tower Text" pitchFamily="18" charset="0"/>
              </a:rPr>
              <a:t>cp</a:t>
            </a:r>
            <a:r>
              <a:rPr lang="en-US" altLang="zh-TW" sz="2400" dirty="0" smtClean="0">
                <a:solidFill>
                  <a:srgbClr val="000000"/>
                </a:solidFill>
                <a:latin typeface="High Tower Text" pitchFamily="18" charset="0"/>
              </a:rPr>
              <a:t> </a:t>
            </a:r>
            <a:r>
              <a:rPr lang="en-US" altLang="zh-TW" sz="2400" dirty="0" smtClean="0">
                <a:solidFill>
                  <a:srgbClr val="000000"/>
                </a:solidFill>
                <a:latin typeface="Times New Roman" panose="02020603050405020304" pitchFamily="18" charset="0"/>
                <a:cs typeface="Times New Roman" panose="02020603050405020304" pitchFamily="18" charset="0"/>
              </a:rPr>
              <a:t>/</a:t>
            </a:r>
            <a:r>
              <a:rPr lang="en-US" altLang="zh-TW" sz="2400" dirty="0" smtClean="0">
                <a:solidFill>
                  <a:srgbClr val="000000"/>
                </a:solidFill>
                <a:latin typeface="High Tower Text" pitchFamily="18" charset="0"/>
              </a:rPr>
              <a:t>file ~</a:t>
            </a:r>
            <a:r>
              <a:rPr lang="en-US" altLang="zh-TW" sz="2400" dirty="0" smtClean="0">
                <a:solidFill>
                  <a:srgbClr val="000000"/>
                </a:solidFill>
                <a:latin typeface="Times New Roman" panose="02020603050405020304" pitchFamily="18" charset="0"/>
                <a:cs typeface="Times New Roman" panose="02020603050405020304" pitchFamily="18" charset="0"/>
              </a:rPr>
              <a:t>/</a:t>
            </a:r>
            <a:r>
              <a:rPr lang="en-US" altLang="zh-TW" sz="2400" dirty="0" err="1" smtClean="0">
                <a:solidFill>
                  <a:srgbClr val="000000"/>
                </a:solidFill>
                <a:latin typeface="High Tower Text" pitchFamily="18" charset="0"/>
              </a:rPr>
              <a:t>mycopy</a:t>
            </a:r>
            <a:r>
              <a:rPr lang="en-US" altLang="zh-TW" sz="2400" dirty="0" smtClean="0">
                <a:solidFill>
                  <a:srgbClr val="000000"/>
                </a:solidFill>
                <a:latin typeface="High Tower Text" pitchFamily="18" charset="0"/>
              </a:rPr>
              <a:t> </a:t>
            </a:r>
            <a:r>
              <a:rPr lang="en-US" altLang="zh-TW" sz="2000" dirty="0" smtClean="0">
                <a:solidFill>
                  <a:srgbClr val="000000"/>
                </a:solidFill>
                <a:latin typeface="Times New Roman" panose="02020603050405020304" pitchFamily="18" charset="0"/>
                <a:cs typeface="Times New Roman" panose="02020603050405020304" pitchFamily="18" charset="0"/>
              </a:rPr>
              <a:t>2&gt;</a:t>
            </a:r>
            <a:r>
              <a:rPr lang="en-US" altLang="zh-TW" sz="2400" dirty="0" smtClean="0">
                <a:solidFill>
                  <a:srgbClr val="000000"/>
                </a:solidFill>
                <a:latin typeface="Times New Roman" panose="02020603050405020304" pitchFamily="18" charset="0"/>
                <a:cs typeface="Times New Roman" panose="02020603050405020304" pitchFamily="18" charset="0"/>
              </a:rPr>
              <a:t> /</a:t>
            </a:r>
            <a:r>
              <a:rPr lang="en-US" altLang="zh-TW" sz="2400" dirty="0" smtClean="0">
                <a:solidFill>
                  <a:srgbClr val="000000"/>
                </a:solidFill>
                <a:latin typeface="High Tower Text" pitchFamily="18" charset="0"/>
              </a:rPr>
              <a:t>dev</a:t>
            </a:r>
            <a:r>
              <a:rPr lang="en-US" altLang="zh-TW" sz="2400" dirty="0" smtClean="0">
                <a:solidFill>
                  <a:srgbClr val="000000"/>
                </a:solidFill>
                <a:latin typeface="Times New Roman" panose="02020603050405020304" pitchFamily="18" charset="0"/>
                <a:cs typeface="Times New Roman" panose="02020603050405020304" pitchFamily="18" charset="0"/>
              </a:rPr>
              <a:t>/</a:t>
            </a:r>
            <a:r>
              <a:rPr lang="en-US" altLang="zh-TW" sz="2400" dirty="0" smtClean="0">
                <a:solidFill>
                  <a:srgbClr val="000000"/>
                </a:solidFill>
                <a:latin typeface="High Tower Text" pitchFamily="18" charset="0"/>
              </a:rPr>
              <a:t>null || echo </a:t>
            </a:r>
            <a:r>
              <a:rPr lang="en-US" altLang="zh-TW" sz="2000" b="1" dirty="0" smtClean="0">
                <a:latin typeface="High Tower Text" pitchFamily="18" charset="0"/>
              </a:rPr>
              <a:t>"</a:t>
            </a:r>
            <a:r>
              <a:rPr lang="en-US" altLang="zh-TW" sz="2400" dirty="0" smtClean="0">
                <a:solidFill>
                  <a:srgbClr val="000000"/>
                </a:solidFill>
                <a:latin typeface="High Tower Text" pitchFamily="18" charset="0"/>
              </a:rPr>
              <a:t>you don</a:t>
            </a:r>
            <a:r>
              <a:rPr lang="en-US" altLang="zh-TW" sz="2400" b="1" dirty="0" smtClean="0">
                <a:latin typeface="High Tower Text" pitchFamily="18" charset="0"/>
              </a:rPr>
              <a:t>'</a:t>
            </a:r>
            <a:r>
              <a:rPr lang="en-US" altLang="zh-TW" sz="2400" dirty="0" smtClean="0">
                <a:solidFill>
                  <a:srgbClr val="000000"/>
                </a:solidFill>
                <a:latin typeface="High Tower Text" pitchFamily="18" charset="0"/>
              </a:rPr>
              <a:t>t have permission</a:t>
            </a:r>
            <a:r>
              <a:rPr lang="en-US" altLang="zh-TW" sz="2000" b="1" dirty="0" smtClean="0">
                <a:latin typeface="High Tower Text" pitchFamily="18" charset="0"/>
              </a:rPr>
              <a:t>"</a:t>
            </a:r>
            <a:endParaRPr lang="en-US" altLang="zh-TW" sz="2400" dirty="0" smtClean="0">
              <a:solidFill>
                <a:srgbClr val="000000"/>
              </a:solidFill>
              <a:latin typeface="High Tower Text" pitchFamily="18" charset="0"/>
            </a:endParaRPr>
          </a:p>
          <a:p>
            <a:pPr marL="0" indent="0" eaLnBrk="1" hangingPunct="1">
              <a:lnSpc>
                <a:spcPct val="90000"/>
              </a:lnSpc>
              <a:buFontTx/>
              <a:buNone/>
            </a:pPr>
            <a:endParaRPr lang="en-US" altLang="zh-TW" sz="1000" dirty="0" smtClean="0">
              <a:solidFill>
                <a:srgbClr val="000000"/>
              </a:solidFill>
              <a:latin typeface="High Tower Text"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Will only print the message if you were not able to copy.</a:t>
            </a:r>
          </a:p>
        </p:txBody>
      </p:sp>
      <p:sp>
        <p:nvSpPr>
          <p:cNvPr id="5" name="Oval 4"/>
          <p:cNvSpPr/>
          <p:nvPr/>
        </p:nvSpPr>
        <p:spPr bwMode="auto">
          <a:xfrm>
            <a:off x="5181600" y="990600"/>
            <a:ext cx="533400" cy="533400"/>
          </a:xfrm>
          <a:prstGeom prst="ellipse">
            <a:avLst/>
          </a:prstGeom>
          <a:noFill/>
          <a:ln>
            <a:solidFill>
              <a:srgbClr val="00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endParaRPr lang="en-US" altLang="zh-TW" b="0">
              <a:solidFill>
                <a:schemeClr val="tx1"/>
              </a:solidFill>
            </a:endParaRPr>
          </a:p>
        </p:txBody>
      </p:sp>
    </p:spTree>
    <p:extLst>
      <p:ext uri="{BB962C8B-B14F-4D97-AF65-F5344CB8AC3E}">
        <p14:creationId xmlns:p14="http://schemas.microsoft.com/office/powerpoint/2010/main" val="40949503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Notice that the precedence works the same for C:</a:t>
            </a:r>
          </a:p>
        </p:txBody>
      </p:sp>
      <p:sp>
        <p:nvSpPr>
          <p:cNvPr id="2" name="Rectangle 1"/>
          <p:cNvSpPr/>
          <p:nvPr/>
        </p:nvSpPr>
        <p:spPr bwMode="auto">
          <a:xfrm>
            <a:off x="457200" y="1937048"/>
            <a:ext cx="8363272" cy="199600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kumimoji="1" lang="en-US" sz="1800" b="0" i="0" u="none" strike="noStrike" cap="none" normalizeH="0" baseline="0" dirty="0" smtClean="0">
                <a:ln>
                  <a:noFill/>
                </a:ln>
                <a:solidFill>
                  <a:schemeClr val="bg1"/>
                </a:solidFill>
                <a:effectLst/>
                <a:latin typeface="Lucida Console" panose="020B0609040504020204" pitchFamily="49" charset="0"/>
                <a:ea typeface="新細明體" charset="-120"/>
              </a:rPr>
              <a:t>%</a:t>
            </a:r>
            <a:r>
              <a:rPr lang="es-ES" dirty="0" smtClean="0">
                <a:solidFill>
                  <a:schemeClr val="bg1"/>
                </a:solidFill>
                <a:latin typeface="Lucida Console" panose="020B0609040504020204" pitchFamily="49" charset="0"/>
              </a:rPr>
              <a:t> </a:t>
            </a:r>
            <a:r>
              <a:rPr lang="es-ES" dirty="0">
                <a:solidFill>
                  <a:schemeClr val="bg1"/>
                </a:solidFill>
                <a:latin typeface="Lucida Console" panose="020B0609040504020204" pitchFamily="49" charset="0"/>
              </a:rPr>
              <a:t>echo A || eco B &amp;&amp; echo C</a:t>
            </a:r>
          </a:p>
          <a:p>
            <a:pPr>
              <a:lnSpc>
                <a:spcPct val="80000"/>
              </a:lnSpc>
            </a:pPr>
            <a:r>
              <a:rPr lang="en-US" dirty="0">
                <a:solidFill>
                  <a:schemeClr val="bg1"/>
                </a:solidFill>
                <a:latin typeface="Lucida Console" panose="020B0609040504020204" pitchFamily="49" charset="0"/>
              </a:rPr>
              <a:t>A</a:t>
            </a:r>
          </a:p>
          <a:p>
            <a:pPr>
              <a:lnSpc>
                <a:spcPct val="80000"/>
              </a:lnSpc>
            </a:pPr>
            <a:r>
              <a:rPr lang="en-US" dirty="0">
                <a:solidFill>
                  <a:schemeClr val="bg1"/>
                </a:solidFill>
                <a:latin typeface="Lucida Console" panose="020B0609040504020204" pitchFamily="49" charset="0"/>
              </a:rPr>
              <a:t>C</a:t>
            </a:r>
          </a:p>
          <a:p>
            <a:pPr>
              <a:lnSpc>
                <a:spcPct val="80000"/>
              </a:lnSpc>
            </a:pPr>
            <a:r>
              <a:rPr lang="es-ES" dirty="0">
                <a:solidFill>
                  <a:schemeClr val="bg1"/>
                </a:solidFill>
                <a:latin typeface="Lucida Console" panose="020B0609040504020204" pitchFamily="49" charset="0"/>
              </a:rPr>
              <a:t>%</a:t>
            </a:r>
            <a:r>
              <a:rPr lang="es-ES" dirty="0" smtClean="0">
                <a:solidFill>
                  <a:schemeClr val="bg1"/>
                </a:solidFill>
                <a:latin typeface="Lucida Console" panose="020B0609040504020204" pitchFamily="49" charset="0"/>
              </a:rPr>
              <a:t> </a:t>
            </a:r>
            <a:r>
              <a:rPr lang="es-ES" dirty="0">
                <a:solidFill>
                  <a:schemeClr val="bg1"/>
                </a:solidFill>
                <a:latin typeface="Lucida Console" panose="020B0609040504020204" pitchFamily="49" charset="0"/>
              </a:rPr>
              <a:t>(echo A || eco B) &amp;&amp; echo C</a:t>
            </a:r>
          </a:p>
          <a:p>
            <a:pPr>
              <a:lnSpc>
                <a:spcPct val="80000"/>
              </a:lnSpc>
            </a:pPr>
            <a:r>
              <a:rPr lang="en-US" dirty="0">
                <a:solidFill>
                  <a:schemeClr val="bg1"/>
                </a:solidFill>
                <a:latin typeface="Lucida Console" panose="020B0609040504020204" pitchFamily="49" charset="0"/>
              </a:rPr>
              <a:t>A</a:t>
            </a:r>
          </a:p>
          <a:p>
            <a:pPr>
              <a:lnSpc>
                <a:spcPct val="80000"/>
              </a:lnSpc>
            </a:pPr>
            <a:r>
              <a:rPr lang="en-US" dirty="0" smtClean="0">
                <a:solidFill>
                  <a:schemeClr val="bg1"/>
                </a:solidFill>
                <a:latin typeface="Lucida Console" panose="020B0609040504020204" pitchFamily="49" charset="0"/>
              </a:rPr>
              <a:t>C</a:t>
            </a:r>
          </a:p>
          <a:p>
            <a:pPr>
              <a:lnSpc>
                <a:spcPct val="80000"/>
              </a:lnSpc>
            </a:pPr>
            <a:r>
              <a:rPr lang="en-US" dirty="0" smtClean="0">
                <a:solidFill>
                  <a:schemeClr val="bg1"/>
                </a:solidFill>
                <a:latin typeface="Lucida Console" panose="020B0609040504020204" pitchFamily="49" charset="0"/>
              </a:rPr>
              <a:t>%</a:t>
            </a:r>
            <a:r>
              <a:rPr lang="es-ES" dirty="0" smtClean="0">
                <a:solidFill>
                  <a:schemeClr val="bg1"/>
                </a:solidFill>
                <a:latin typeface="Lucida Console" panose="020B0609040504020204" pitchFamily="49" charset="0"/>
              </a:rPr>
              <a:t> </a:t>
            </a:r>
            <a:r>
              <a:rPr lang="es-ES" dirty="0">
                <a:solidFill>
                  <a:schemeClr val="bg1"/>
                </a:solidFill>
                <a:latin typeface="Lucida Console" panose="020B0609040504020204" pitchFamily="49" charset="0"/>
              </a:rPr>
              <a:t>echo A || (eco B &amp;&amp; echo C)</a:t>
            </a:r>
          </a:p>
          <a:p>
            <a:pPr>
              <a:lnSpc>
                <a:spcPct val="80000"/>
              </a:lnSpc>
            </a:pPr>
            <a:r>
              <a:rPr lang="en-US" dirty="0">
                <a:solidFill>
                  <a:schemeClr val="bg1"/>
                </a:solidFill>
                <a:latin typeface="Lucida Console" panose="020B0609040504020204" pitchFamily="49" charset="0"/>
              </a:rPr>
              <a:t>A</a:t>
            </a:r>
          </a:p>
          <a:p>
            <a:pPr>
              <a:lnSpc>
                <a:spcPct val="80000"/>
              </a:lnSpc>
            </a:pPr>
            <a:r>
              <a:rPr lang="es-ES" dirty="0" smtClean="0">
                <a:solidFill>
                  <a:schemeClr val="bg1"/>
                </a:solidFill>
                <a:latin typeface="Lucida Console" panose="020B0609040504020204" pitchFamily="49" charset="0"/>
              </a:rPr>
              <a:t>%</a:t>
            </a:r>
            <a:endParaRPr kumimoji="1" lang="en-US" sz="1800" b="0" i="0" u="none" strike="noStrike" cap="none" normalizeH="0" baseline="0" dirty="0" smtClean="0">
              <a:ln>
                <a:noFill/>
              </a:ln>
              <a:solidFill>
                <a:schemeClr val="bg1"/>
              </a:solidFill>
              <a:effectLst/>
              <a:latin typeface="Lucida Console" panose="020B0609040504020204" pitchFamily="49" charset="0"/>
              <a:ea typeface="新細明體" charset="-120"/>
            </a:endParaRPr>
          </a:p>
        </p:txBody>
      </p:sp>
      <p:grpSp>
        <p:nvGrpSpPr>
          <p:cNvPr id="19" name="Group 18"/>
          <p:cNvGrpSpPr/>
          <p:nvPr/>
        </p:nvGrpSpPr>
        <p:grpSpPr>
          <a:xfrm>
            <a:off x="4355976" y="1865040"/>
            <a:ext cx="4330824" cy="843880"/>
            <a:chOff x="4355976" y="1865040"/>
            <a:chExt cx="4330824" cy="843880"/>
          </a:xfrm>
        </p:grpSpPr>
        <p:sp>
          <p:nvSpPr>
            <p:cNvPr id="3" name="Flowchart: Alternate Process 2"/>
            <p:cNvSpPr/>
            <p:nvPr/>
          </p:nvSpPr>
          <p:spPr bwMode="auto">
            <a:xfrm>
              <a:off x="5518448" y="1865040"/>
              <a:ext cx="3168352"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So these</a:t>
              </a:r>
              <a:r>
                <a:rPr kumimoji="1" lang="en-US" sz="1800" b="0" i="0" u="none" strike="noStrike" cap="none" normalizeH="0" dirty="0" smtClean="0">
                  <a:ln>
                    <a:noFill/>
                  </a:ln>
                  <a:solidFill>
                    <a:schemeClr val="tx1"/>
                  </a:solidFill>
                  <a:effectLst/>
                  <a:latin typeface="Arial" charset="0"/>
                  <a:ea typeface="新細明體" charset="-120"/>
                </a:rPr>
                <a:t> 2 are equivalent.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0" name="Straight Arrow Connector 9"/>
            <p:cNvCxnSpPr/>
            <p:nvPr/>
          </p:nvCxnSpPr>
          <p:spPr bwMode="auto">
            <a:xfrm flipH="1">
              <a:off x="4572000" y="2040294"/>
              <a:ext cx="1013927" cy="668626"/>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cxnSp>
          <p:nvCxnSpPr>
            <p:cNvPr id="15" name="Straight Arrow Connector 14"/>
            <p:cNvCxnSpPr/>
            <p:nvPr/>
          </p:nvCxnSpPr>
          <p:spPr bwMode="auto">
            <a:xfrm flipH="1">
              <a:off x="4355976" y="2070956"/>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20" name="Group 19"/>
          <p:cNvGrpSpPr/>
          <p:nvPr/>
        </p:nvGrpSpPr>
        <p:grpSpPr>
          <a:xfrm>
            <a:off x="683568" y="3367100"/>
            <a:ext cx="8003232" cy="998004"/>
            <a:chOff x="683568" y="2317172"/>
            <a:chExt cx="8003232" cy="998004"/>
          </a:xfrm>
        </p:grpSpPr>
        <p:sp>
          <p:nvSpPr>
            <p:cNvPr id="8" name="Flowchart: Alternate Process 7"/>
            <p:cNvSpPr/>
            <p:nvPr/>
          </p:nvSpPr>
          <p:spPr bwMode="auto">
            <a:xfrm>
              <a:off x="5518448" y="2317172"/>
              <a:ext cx="3168352" cy="998004"/>
            </a:xfrm>
            <a:prstGeom prst="flowChartAlternateProcess">
              <a:avLst/>
            </a:prstGeom>
            <a:solidFill>
              <a:srgbClr val="DDBAE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But n</a:t>
              </a:r>
              <a:r>
                <a:rPr kumimoji="1" lang="en-US" sz="1800" b="0" i="0" u="none" strike="noStrike" cap="none" normalizeH="0" dirty="0" smtClean="0">
                  <a:ln>
                    <a:noFill/>
                  </a:ln>
                  <a:solidFill>
                    <a:schemeClr val="tx1"/>
                  </a:solidFill>
                  <a:effectLst/>
                  <a:latin typeface="Arial" charset="0"/>
                  <a:ea typeface="新細明體" charset="-120"/>
                </a:rPr>
                <a:t>ow the printing of C is dependent on executing B (which doesn’t happen).</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6" name="Straight Arrow Connector 15"/>
            <p:cNvCxnSpPr>
              <a:stCxn id="8" idx="1"/>
            </p:cNvCxnSpPr>
            <p:nvPr/>
          </p:nvCxnSpPr>
          <p:spPr bwMode="auto">
            <a:xfrm flipH="1" flipV="1">
              <a:off x="683568" y="2667104"/>
              <a:ext cx="4834880" cy="149070"/>
            </a:xfrm>
            <a:prstGeom prst="straightConnector1">
              <a:avLst/>
            </a:prstGeom>
            <a:solidFill>
              <a:schemeClr val="accent1"/>
            </a:solidFill>
            <a:ln w="38100" cap="flat" cmpd="sng" algn="ctr">
              <a:solidFill>
                <a:srgbClr val="DDBAE4"/>
              </a:solidFill>
              <a:prstDash val="solid"/>
              <a:round/>
              <a:headEnd type="none" w="med" len="med"/>
              <a:tailEnd type="triangle"/>
            </a:ln>
            <a:effectLst/>
          </p:spPr>
        </p:cxnSp>
        <p:cxnSp>
          <p:nvCxnSpPr>
            <p:cNvPr id="17" name="Straight Arrow Connector 16"/>
            <p:cNvCxnSpPr/>
            <p:nvPr/>
          </p:nvCxnSpPr>
          <p:spPr bwMode="auto">
            <a:xfrm flipH="1" flipV="1">
              <a:off x="4355976" y="2317172"/>
              <a:ext cx="1265352" cy="220253"/>
            </a:xfrm>
            <a:prstGeom prst="straightConnector1">
              <a:avLst/>
            </a:prstGeom>
            <a:solidFill>
              <a:schemeClr val="accent1"/>
            </a:solidFill>
            <a:ln w="38100" cap="flat" cmpd="sng" algn="ctr">
              <a:solidFill>
                <a:srgbClr val="DDBAE4"/>
              </a:solidFill>
              <a:prstDash val="solid"/>
              <a:round/>
              <a:headEnd type="none" w="med" len="med"/>
              <a:tailEnd type="triangle"/>
            </a:ln>
            <a:effectLst/>
          </p:spPr>
        </p:cxnSp>
      </p:grpSp>
      <p:grpSp>
        <p:nvGrpSpPr>
          <p:cNvPr id="23" name="Group 22"/>
          <p:cNvGrpSpPr/>
          <p:nvPr/>
        </p:nvGrpSpPr>
        <p:grpSpPr>
          <a:xfrm>
            <a:off x="683568" y="2317172"/>
            <a:ext cx="8003232" cy="998004"/>
            <a:chOff x="683568" y="2317172"/>
            <a:chExt cx="8003232" cy="998004"/>
          </a:xfrm>
        </p:grpSpPr>
        <p:sp>
          <p:nvSpPr>
            <p:cNvPr id="24" name="Flowchart: Alternate Process 23"/>
            <p:cNvSpPr/>
            <p:nvPr/>
          </p:nvSpPr>
          <p:spPr bwMode="auto">
            <a:xfrm>
              <a:off x="5518448" y="2317172"/>
              <a:ext cx="3168352" cy="998004"/>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dirty="0" smtClean="0">
                  <a:ln>
                    <a:noFill/>
                  </a:ln>
                  <a:solidFill>
                    <a:schemeClr val="tx1"/>
                  </a:solidFill>
                  <a:effectLst/>
                  <a:latin typeface="Arial" charset="0"/>
                  <a:ea typeface="新細明體" charset="-120"/>
                </a:rPr>
                <a:t>Notice that they both have no “B” output, because th</a:t>
              </a:r>
              <a:r>
                <a:rPr lang="en-US" b="0" dirty="0" smtClean="0">
                  <a:latin typeface="Arial" charset="0"/>
                  <a:ea typeface="新細明體" charset="-120"/>
                </a:rPr>
                <a:t>at command never executes.</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25" name="Straight Arrow Connector 24"/>
            <p:cNvCxnSpPr/>
            <p:nvPr/>
          </p:nvCxnSpPr>
          <p:spPr bwMode="auto">
            <a:xfrm flipH="1">
              <a:off x="683568" y="3068960"/>
              <a:ext cx="4937760" cy="0"/>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cxnSp>
          <p:nvCxnSpPr>
            <p:cNvPr id="26" name="Straight Arrow Connector 25"/>
            <p:cNvCxnSpPr/>
            <p:nvPr/>
          </p:nvCxnSpPr>
          <p:spPr bwMode="auto">
            <a:xfrm flipH="1">
              <a:off x="683568" y="2420888"/>
              <a:ext cx="4937760" cy="0"/>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grpSp>
    </p:spTree>
    <p:extLst>
      <p:ext uri="{BB962C8B-B14F-4D97-AF65-F5344CB8AC3E}">
        <p14:creationId xmlns:p14="http://schemas.microsoft.com/office/powerpoint/2010/main" val="4220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xit" presetSubtype="4" fill="hold" nodeType="clickEffect">
                                  <p:stCondLst>
                                    <p:cond delay="0"/>
                                  </p:stCondLst>
                                  <p:childTnLst>
                                    <p:anim calcmode="lin" valueType="num">
                                      <p:cBhvr additive="base">
                                        <p:cTn id="26" dur="500"/>
                                        <p:tgtEl>
                                          <p:spTgt spid="19"/>
                                        </p:tgtEl>
                                        <p:attrNameLst>
                                          <p:attrName>ppt_y</p:attrName>
                                        </p:attrNameLst>
                                      </p:cBhvr>
                                      <p:tavLst>
                                        <p:tav tm="0">
                                          <p:val>
                                            <p:strVal val="#ppt_y"/>
                                          </p:val>
                                        </p:tav>
                                        <p:tav tm="100000">
                                          <p:val>
                                            <p:strVal val="#ppt_y+#ppt_h*1.125000"/>
                                          </p:val>
                                        </p:tav>
                                      </p:tavLst>
                                    </p:anim>
                                    <p:animEffect transition="out" filter="wipe(down)">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2" presetClass="exit" presetSubtype="4" fill="hold" nodeType="withEffect">
                                  <p:stCondLst>
                                    <p:cond delay="0"/>
                                  </p:stCondLst>
                                  <p:childTnLst>
                                    <p:anim calcmode="lin" valueType="num">
                                      <p:cBhvr additive="base">
                                        <p:cTn id="30" dur="500"/>
                                        <p:tgtEl>
                                          <p:spTgt spid="20"/>
                                        </p:tgtEl>
                                        <p:attrNameLst>
                                          <p:attrName>ppt_y</p:attrName>
                                        </p:attrNameLst>
                                      </p:cBhvr>
                                      <p:tavLst>
                                        <p:tav tm="0">
                                          <p:val>
                                            <p:strVal val="#ppt_y"/>
                                          </p:val>
                                        </p:tav>
                                        <p:tav tm="100000">
                                          <p:val>
                                            <p:strVal val="#ppt_y+#ppt_h*1.125000"/>
                                          </p:val>
                                        </p:tav>
                                      </p:tavLst>
                                    </p:anim>
                                    <p:animEffect transition="out" filter="wipe(down)">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2" presetClass="exit" presetSubtype="4" fill="hold" nodeType="withEffect">
                                  <p:stCondLst>
                                    <p:cond delay="0"/>
                                  </p:stCondLst>
                                  <p:childTnLst>
                                    <p:anim calcmode="lin" valueType="num">
                                      <p:cBhvr additive="base">
                                        <p:cTn id="34" dur="500"/>
                                        <p:tgtEl>
                                          <p:spTgt spid="23"/>
                                        </p:tgtEl>
                                        <p:attrNameLst>
                                          <p:attrName>ppt_y</p:attrName>
                                        </p:attrNameLst>
                                      </p:cBhvr>
                                      <p:tavLst>
                                        <p:tav tm="0">
                                          <p:val>
                                            <p:strVal val="#ppt_y"/>
                                          </p:val>
                                        </p:tav>
                                        <p:tav tm="100000">
                                          <p:val>
                                            <p:strVal val="#ppt_y+#ppt_h*1.125000"/>
                                          </p:val>
                                        </p:tav>
                                      </p:tavLst>
                                    </p:anim>
                                    <p:animEffect transition="out" filter="wipe(down)">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basename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echo </a:t>
            </a:r>
            <a:r>
              <a:rPr lang="en-US" sz="2200" b="0" dirty="0" smtClean="0">
                <a:latin typeface="Lucida Console" panose="020B0609040504020204" pitchFamily="49" charset="0"/>
                <a:ea typeface="新細明體" charset="-120"/>
              </a:rPr>
              <a:t>A||(echo </a:t>
            </a:r>
            <a:r>
              <a:rPr lang="en-US" sz="2200" b="0" dirty="0">
                <a:latin typeface="Lucida Console" panose="020B0609040504020204" pitchFamily="49" charset="0"/>
                <a:ea typeface="新細明體" charset="-120"/>
              </a:rPr>
              <a:t>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a:t>
            </a:r>
            <a:endParaRPr lang="en-US" sz="2200" b="0" dirty="0">
              <a:latin typeface="Lucida Console" panose="020B0609040504020204" pitchFamily="49" charset="0"/>
              <a:ea typeface="新細明體" charset="-120"/>
            </a:endParaRPr>
          </a:p>
          <a:p>
            <a:r>
              <a:rPr lang="en-US" sz="2200" b="0" dirty="0">
                <a:latin typeface="Lucida Console" panose="020B0609040504020204" pitchFamily="49" charset="0"/>
                <a:ea typeface="新細明體" charset="-120"/>
              </a:rPr>
              <a:t>%</a:t>
            </a:r>
            <a:r>
              <a:rPr lang="en-US" sz="2200" b="0" dirty="0" smtClean="0">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eco </a:t>
            </a:r>
            <a:r>
              <a:rPr lang="en-US" sz="2200" b="0" dirty="0" smtClean="0">
                <a:latin typeface="Lucida Console" panose="020B0609040504020204" pitchFamily="49" charset="0"/>
                <a:ea typeface="新細明體" charset="-120"/>
              </a:rPr>
              <a:t>A|| </a:t>
            </a:r>
            <a:r>
              <a:rPr lang="en-US" sz="2200" b="0" dirty="0">
                <a:latin typeface="Lucida Console" panose="020B0609040504020204" pitchFamily="49" charset="0"/>
                <a:ea typeface="新細明體" charset="-120"/>
              </a:rPr>
              <a:t>(echo 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p>
          <a:p>
            <a:r>
              <a:rPr lang="en-US" sz="2200" b="0" dirty="0">
                <a:latin typeface="Lucida Console" panose="020B0609040504020204" pitchFamily="49" charset="0"/>
                <a:ea typeface="新細明體" charset="-120"/>
              </a:rPr>
              <a:t>-bash: eco: command not found</a:t>
            </a:r>
          </a:p>
          <a:p>
            <a:r>
              <a:rPr lang="en-US" sz="2200" b="0" dirty="0">
                <a:latin typeface="Lucida Console" panose="020B0609040504020204" pitchFamily="49" charset="0"/>
                <a:ea typeface="新細明體" charset="-120"/>
              </a:rPr>
              <a:t>B</a:t>
            </a:r>
          </a:p>
          <a:p>
            <a:r>
              <a:rPr lang="en-US" sz="2200" b="0" dirty="0" smtClean="0">
                <a:latin typeface="Lucida Console" panose="020B0609040504020204" pitchFamily="49" charset="0"/>
                <a:ea typeface="新細明體" charset="-120"/>
              </a:rPr>
              <a:t>d1</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b</a:t>
            </a:r>
            <a:r>
              <a:rPr lang="en-US" sz="2200" b="0" dirty="0" err="1" smtClean="0">
                <a:latin typeface="Lucida Console" panose="020B0609040504020204" pitchFamily="49" charset="0"/>
                <a:ea typeface="新細明體" charset="-120"/>
              </a:rPr>
              <a:t>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endParaRPr lang="en-US" sz="2200" b="0" dirty="0">
              <a:latin typeface="Lucida Console" panose="020B0609040504020204" pitchFamily="49" charset="0"/>
              <a:ea typeface="新細明體" charset="-120"/>
            </a:endParaRP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 problem. Consider:</a:t>
            </a:r>
          </a:p>
        </p:txBody>
      </p:sp>
      <p:grpSp>
        <p:nvGrpSpPr>
          <p:cNvPr id="19" name="Group 18"/>
          <p:cNvGrpSpPr/>
          <p:nvPr/>
        </p:nvGrpSpPr>
        <p:grpSpPr>
          <a:xfrm>
            <a:off x="1216730" y="2288370"/>
            <a:ext cx="6811654" cy="411832"/>
            <a:chOff x="4355976" y="1865040"/>
            <a:chExt cx="6811654" cy="411832"/>
          </a:xfrm>
        </p:grpSpPr>
        <p:sp>
          <p:nvSpPr>
            <p:cNvPr id="3" name="Flowchart: Alternate Process 2"/>
            <p:cNvSpPr/>
            <p:nvPr/>
          </p:nvSpPr>
          <p:spPr bwMode="auto">
            <a:xfrm>
              <a:off x="5518448" y="1865040"/>
              <a:ext cx="5649182"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Our current directory has a subdirectory named “d1”</a:t>
              </a:r>
              <a:r>
                <a:rPr kumimoji="1" lang="en-US" sz="1800" b="0" i="0" u="none" strike="noStrike" cap="none" normalizeH="0" dirty="0" smtClean="0">
                  <a:ln>
                    <a:noFill/>
                  </a:ln>
                  <a:solidFill>
                    <a:schemeClr val="tx1"/>
                  </a:solidFill>
                  <a:effectLst/>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5" name="Straight Arrow Connector 14"/>
            <p:cNvCxnSpPr/>
            <p:nvPr/>
          </p:nvCxnSpPr>
          <p:spPr bwMode="auto">
            <a:xfrm flipH="1">
              <a:off x="4355976" y="2070956"/>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cxnSp>
        <p:nvCxnSpPr>
          <p:cNvPr id="12" name="Straight Connector 11"/>
          <p:cNvCxnSpPr/>
          <p:nvPr/>
        </p:nvCxnSpPr>
        <p:spPr bwMode="auto">
          <a:xfrm>
            <a:off x="827584" y="266891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793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righ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basename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echo </a:t>
            </a:r>
            <a:r>
              <a:rPr lang="en-US" sz="2200" b="0" dirty="0" smtClean="0">
                <a:latin typeface="Lucida Console" panose="020B0609040504020204" pitchFamily="49" charset="0"/>
                <a:ea typeface="新細明體" charset="-120"/>
              </a:rPr>
              <a:t>A||(echo </a:t>
            </a:r>
            <a:r>
              <a:rPr lang="en-US" sz="2200" b="0" dirty="0">
                <a:latin typeface="Lucida Console" panose="020B0609040504020204" pitchFamily="49" charset="0"/>
                <a:ea typeface="新細明體" charset="-120"/>
              </a:rPr>
              <a:t>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a:t>
            </a:r>
            <a:endParaRPr lang="en-US" sz="2200" b="0" dirty="0">
              <a:latin typeface="Lucida Console" panose="020B0609040504020204" pitchFamily="49" charset="0"/>
              <a:ea typeface="新細明體" charset="-120"/>
            </a:endParaRPr>
          </a:p>
          <a:p>
            <a:r>
              <a:rPr lang="en-US" sz="2200" b="0" dirty="0">
                <a:latin typeface="Lucida Console" panose="020B0609040504020204" pitchFamily="49" charset="0"/>
                <a:ea typeface="新細明體" charset="-120"/>
              </a:rPr>
              <a:t>%</a:t>
            </a:r>
            <a:r>
              <a:rPr lang="en-US" sz="2200" b="0" dirty="0" smtClean="0">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eco </a:t>
            </a:r>
            <a:r>
              <a:rPr lang="en-US" sz="2200" b="0" dirty="0" smtClean="0">
                <a:latin typeface="Lucida Console" panose="020B0609040504020204" pitchFamily="49" charset="0"/>
                <a:ea typeface="新細明體" charset="-120"/>
              </a:rPr>
              <a:t>A|| </a:t>
            </a:r>
            <a:r>
              <a:rPr lang="en-US" sz="2200" b="0" dirty="0">
                <a:latin typeface="Lucida Console" panose="020B0609040504020204" pitchFamily="49" charset="0"/>
                <a:ea typeface="新細明體" charset="-120"/>
              </a:rPr>
              <a:t>(echo 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p>
          <a:p>
            <a:r>
              <a:rPr lang="en-US" sz="2200" b="0" dirty="0">
                <a:latin typeface="Lucida Console" panose="020B0609040504020204" pitchFamily="49" charset="0"/>
                <a:ea typeface="新細明體" charset="-120"/>
              </a:rPr>
              <a:t>-bash: eco: command not found</a:t>
            </a:r>
          </a:p>
          <a:p>
            <a:r>
              <a:rPr lang="en-US" sz="2200" b="0" dirty="0">
                <a:latin typeface="Lucida Console" panose="020B0609040504020204" pitchFamily="49" charset="0"/>
                <a:ea typeface="新細明體" charset="-120"/>
              </a:rPr>
              <a:t>B</a:t>
            </a:r>
          </a:p>
          <a:p>
            <a:r>
              <a:rPr lang="en-US" sz="2200" b="0" dirty="0" smtClean="0">
                <a:latin typeface="Lucida Console" panose="020B0609040504020204" pitchFamily="49" charset="0"/>
                <a:ea typeface="新細明體" charset="-120"/>
              </a:rPr>
              <a:t>d1</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b</a:t>
            </a:r>
            <a:r>
              <a:rPr lang="en-US" sz="2200" b="0" dirty="0" err="1" smtClean="0">
                <a:latin typeface="Lucida Console" panose="020B0609040504020204" pitchFamily="49" charset="0"/>
                <a:ea typeface="新細明體" charset="-120"/>
              </a:rPr>
              <a:t>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endParaRPr lang="en-US" sz="2200" b="0" dirty="0">
              <a:latin typeface="Lucida Console" panose="020B0609040504020204" pitchFamily="49" charset="0"/>
              <a:ea typeface="新細明體" charset="-120"/>
            </a:endParaRP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t>
            </a:r>
            <a:r>
              <a:rPr lang="en-US" altLang="zh-TW" sz="2400" dirty="0">
                <a:solidFill>
                  <a:srgbClr val="000000"/>
                </a:solidFill>
                <a:latin typeface="Times New Roman" pitchFamily="18" charset="0"/>
              </a:rPr>
              <a:t>a </a:t>
            </a:r>
            <a:r>
              <a:rPr lang="en-US" altLang="zh-TW" sz="2400" dirty="0" smtClean="0">
                <a:solidFill>
                  <a:srgbClr val="000000"/>
                </a:solidFill>
                <a:latin typeface="Times New Roman" pitchFamily="18" charset="0"/>
              </a:rPr>
              <a:t>problem. Consider:</a:t>
            </a:r>
          </a:p>
        </p:txBody>
      </p:sp>
      <p:grpSp>
        <p:nvGrpSpPr>
          <p:cNvPr id="16" name="Group 15"/>
          <p:cNvGrpSpPr/>
          <p:nvPr/>
        </p:nvGrpSpPr>
        <p:grpSpPr>
          <a:xfrm>
            <a:off x="1216730" y="2288370"/>
            <a:ext cx="6811654" cy="411832"/>
            <a:chOff x="4355976" y="1865040"/>
            <a:chExt cx="6811654" cy="411832"/>
          </a:xfrm>
        </p:grpSpPr>
        <p:sp>
          <p:nvSpPr>
            <p:cNvPr id="17" name="Flowchart: Alternate Process 16"/>
            <p:cNvSpPr/>
            <p:nvPr/>
          </p:nvSpPr>
          <p:spPr bwMode="auto">
            <a:xfrm>
              <a:off x="5518448" y="1865040"/>
              <a:ext cx="5649182"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Our current directory has a subdirectory named “d1”</a:t>
              </a:r>
              <a:r>
                <a:rPr kumimoji="1" lang="en-US" sz="1800" b="0" i="0" u="none" strike="noStrike" cap="none" normalizeH="0" dirty="0" smtClean="0">
                  <a:ln>
                    <a:noFill/>
                  </a:ln>
                  <a:solidFill>
                    <a:schemeClr val="tx1"/>
                  </a:solidFill>
                  <a:effectLst/>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8" name="Straight Arrow Connector 17"/>
            <p:cNvCxnSpPr/>
            <p:nvPr/>
          </p:nvCxnSpPr>
          <p:spPr bwMode="auto">
            <a:xfrm flipH="1">
              <a:off x="4355976" y="2070956"/>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11" name="Group 10"/>
          <p:cNvGrpSpPr/>
          <p:nvPr/>
        </p:nvGrpSpPr>
        <p:grpSpPr>
          <a:xfrm>
            <a:off x="3881026" y="356616"/>
            <a:ext cx="5262974" cy="4896544"/>
            <a:chOff x="4355976" y="-387424"/>
            <a:chExt cx="5262974" cy="4896544"/>
          </a:xfrm>
        </p:grpSpPr>
        <p:sp>
          <p:nvSpPr>
            <p:cNvPr id="13" name="Flowchart: Alternate Process 12"/>
            <p:cNvSpPr/>
            <p:nvPr/>
          </p:nvSpPr>
          <p:spPr bwMode="auto">
            <a:xfrm>
              <a:off x="4802402" y="-387424"/>
              <a:ext cx="4816548" cy="4896544"/>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This command is new. I’m showing it to you here because it is in the homework. </a:t>
              </a:r>
              <a:r>
                <a:rPr lang="en-US" b="0" dirty="0" smtClean="0">
                  <a:latin typeface="Arial" charset="0"/>
                  <a:ea typeface="新細明體" charset="-120"/>
                </a:rPr>
                <a:t>It has 4 parts:</a:t>
              </a:r>
            </a:p>
            <a:p>
              <a:pPr marL="0" marR="0" indent="0" algn="l" defTabSz="914400" rtl="0" eaLnBrk="1" fontAlgn="base" latinLnBrk="0" hangingPunct="1">
                <a:lnSpc>
                  <a:spcPct val="100000"/>
                </a:lnSpc>
                <a:spcBef>
                  <a:spcPct val="0"/>
                </a:spcBef>
                <a:spcAft>
                  <a:spcPct val="0"/>
                </a:spcAft>
                <a:buClrTx/>
                <a:buSzTx/>
                <a:buFontTx/>
                <a:buNone/>
                <a:tabLst/>
              </a:pPr>
              <a:r>
                <a:rPr lang="en-US" dirty="0" err="1" smtClean="0">
                  <a:latin typeface="Arial" charset="0"/>
                  <a:ea typeface="新細明體" charset="-120"/>
                </a:rPr>
                <a:t>p</a:t>
              </a:r>
              <a:r>
                <a:rPr kumimoji="1" lang="en-US" sz="1800" i="0" u="none" strike="noStrike" cap="none" normalizeH="0" baseline="0" dirty="0" err="1" smtClean="0">
                  <a:ln>
                    <a:noFill/>
                  </a:ln>
                  <a:solidFill>
                    <a:schemeClr val="tx1"/>
                  </a:solidFill>
                  <a:effectLst/>
                  <a:latin typeface="Arial" charset="0"/>
                  <a:ea typeface="新細明體" charset="-120"/>
                </a:rPr>
                <a:t>wd</a:t>
              </a:r>
              <a:r>
                <a:rPr kumimoji="1" lang="en-US" sz="1800" b="0" i="0" u="none" strike="noStrike" cap="none" normalizeH="0" baseline="0" dirty="0" smtClean="0">
                  <a:ln>
                    <a:noFill/>
                  </a:ln>
                  <a:solidFill>
                    <a:schemeClr val="tx1"/>
                  </a:solidFill>
                  <a:effectLst/>
                  <a:latin typeface="Arial" charset="0"/>
                  <a:ea typeface="新細明體" charset="-120"/>
                </a:rPr>
                <a:t>: this one we know. It prints the path to the</a:t>
              </a:r>
              <a:r>
                <a:rPr kumimoji="1" lang="en-US" sz="1800" b="0" i="0" u="none" strike="noStrike" cap="none" normalizeH="0" dirty="0" smtClean="0">
                  <a:ln>
                    <a:noFill/>
                  </a:ln>
                  <a:solidFill>
                    <a:schemeClr val="tx1"/>
                  </a:solidFill>
                  <a:effectLst/>
                  <a:latin typeface="Arial" charset="0"/>
                  <a:ea typeface="新細明體" charset="-120"/>
                </a:rPr>
                <a:t> present working directory.</a:t>
              </a:r>
            </a:p>
            <a:p>
              <a:pPr marL="0" marR="0" indent="0" algn="l" defTabSz="914400" rtl="0" eaLnBrk="1" fontAlgn="base" latinLnBrk="0" hangingPunct="1">
                <a:lnSpc>
                  <a:spcPct val="100000"/>
                </a:lnSpc>
                <a:spcBef>
                  <a:spcPct val="0"/>
                </a:spcBef>
                <a:spcAft>
                  <a:spcPct val="0"/>
                </a:spcAft>
                <a:buClrTx/>
                <a:buSzTx/>
                <a:buFontTx/>
                <a:buNone/>
                <a:tabLst/>
              </a:pPr>
              <a:r>
                <a:rPr lang="en-US" dirty="0" err="1">
                  <a:latin typeface="Arial" charset="0"/>
                  <a:ea typeface="新細明體" charset="-120"/>
                </a:rPr>
                <a:t>p</a:t>
              </a:r>
              <a:r>
                <a:rPr lang="en-US" dirty="0" err="1" smtClean="0">
                  <a:latin typeface="Arial" charset="0"/>
                  <a:ea typeface="新細明體" charset="-120"/>
                </a:rPr>
                <a:t>wd</a:t>
              </a:r>
              <a:r>
                <a:rPr lang="en-US" dirty="0" smtClean="0">
                  <a:latin typeface="Arial" charset="0"/>
                  <a:ea typeface="新細明體" charset="-120"/>
                </a:rPr>
                <a:t> -P</a:t>
              </a:r>
              <a:r>
                <a:rPr lang="en-US" b="0" dirty="0" smtClean="0">
                  <a:latin typeface="Arial" charset="0"/>
                  <a:ea typeface="新細明體" charset="-120"/>
                </a:rPr>
                <a:t>: This flag resolves symbolic links (something we’ll need in the homework)</a:t>
              </a:r>
              <a:r>
                <a:rPr kumimoji="1" lang="en-US" sz="1800" b="0" i="0" u="none" strike="noStrike" cap="none" normalizeH="0" dirty="0" smtClean="0">
                  <a:ln>
                    <a:noFill/>
                  </a:ln>
                  <a:solidFill>
                    <a:schemeClr val="tx1"/>
                  </a:solidFill>
                  <a:effectLst/>
                  <a:latin typeface="Arial" charset="0"/>
                  <a:ea typeface="新細明體" charset="-120"/>
                </a:rPr>
                <a:t>.</a:t>
              </a:r>
            </a:p>
            <a:p>
              <a:pPr marL="0" marR="0" indent="0" algn="l" defTabSz="914400" rtl="0" eaLnBrk="1" fontAlgn="base" latinLnBrk="0" hangingPunct="1">
                <a:lnSpc>
                  <a:spcPct val="100000"/>
                </a:lnSpc>
                <a:spcBef>
                  <a:spcPct val="0"/>
                </a:spcBef>
                <a:spcAft>
                  <a:spcPct val="0"/>
                </a:spcAft>
                <a:buClrTx/>
                <a:buSzTx/>
                <a:buFontTx/>
                <a:buNone/>
                <a:tabLst/>
              </a:pPr>
              <a:r>
                <a:rPr lang="en-US" dirty="0" err="1">
                  <a:latin typeface="Arial" charset="0"/>
                  <a:ea typeface="新細明體" charset="-120"/>
                </a:rPr>
                <a:t>b</a:t>
              </a:r>
              <a:r>
                <a:rPr lang="en-US" baseline="0" dirty="0" err="1" smtClean="0">
                  <a:latin typeface="Arial" charset="0"/>
                  <a:ea typeface="新細明體" charset="-120"/>
                </a:rPr>
                <a:t>asename</a:t>
              </a:r>
              <a:r>
                <a:rPr lang="en-US" b="0" baseline="0" dirty="0" smtClean="0">
                  <a:latin typeface="Arial" charset="0"/>
                  <a:ea typeface="新細明體" charset="-120"/>
                </a:rPr>
                <a:t>: This command</a:t>
              </a:r>
              <a:r>
                <a:rPr lang="en-US" b="0" dirty="0" smtClean="0">
                  <a:latin typeface="Arial" charset="0"/>
                  <a:ea typeface="新細明體" charset="-120"/>
                </a:rPr>
                <a:t> simply prints the final directory in a path that is supplied to it on the command line. (Our problem is that </a:t>
              </a:r>
              <a:r>
                <a:rPr lang="en-US" b="0" dirty="0" err="1" smtClean="0">
                  <a:latin typeface="Arial" charset="0"/>
                  <a:ea typeface="新細明體" charset="-120"/>
                </a:rPr>
                <a:t>pwd’s</a:t>
              </a:r>
              <a:r>
                <a:rPr lang="en-US" b="0" dirty="0" smtClean="0">
                  <a:latin typeface="Arial" charset="0"/>
                  <a:ea typeface="新細明體" charset="-120"/>
                </a:rPr>
                <a:t> output goes to the screen, not to the argument list.) </a:t>
              </a: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latin typeface="Arial" charset="0"/>
                  <a:ea typeface="新細明體" charset="-120"/>
                </a:rPr>
                <a:t>`</a:t>
              </a:r>
              <a:r>
                <a:rPr lang="en-US" dirty="0" err="1" smtClean="0">
                  <a:latin typeface="Arial" charset="0"/>
                  <a:ea typeface="新細明體" charset="-120"/>
                </a:rPr>
                <a:t>pwd</a:t>
              </a:r>
              <a:r>
                <a:rPr lang="en-US" dirty="0" smtClean="0">
                  <a:latin typeface="Arial" charset="0"/>
                  <a:ea typeface="新細明體" charset="-120"/>
                </a:rPr>
                <a:t> -P`</a:t>
              </a:r>
              <a:r>
                <a:rPr lang="en-US" b="0" dirty="0" smtClean="0">
                  <a:latin typeface="Arial" charset="0"/>
                  <a:ea typeface="新細明體" charset="-120"/>
                </a:rPr>
                <a:t>: These </a:t>
              </a:r>
              <a:r>
                <a:rPr lang="en-US" dirty="0" smtClean="0">
                  <a:latin typeface="Arial" charset="0"/>
                  <a:ea typeface="新細明體" charset="-120"/>
                </a:rPr>
                <a:t>`</a:t>
              </a:r>
              <a:r>
                <a:rPr lang="en-US" b="0" dirty="0" smtClean="0">
                  <a:latin typeface="Arial" charset="0"/>
                  <a:ea typeface="新細明體" charset="-120"/>
                </a:rPr>
                <a:t> symbols (which we haven’t learned yet), simply cause </a:t>
              </a:r>
              <a:r>
                <a:rPr lang="en-US" b="0" dirty="0" err="1" smtClean="0">
                  <a:latin typeface="Arial" charset="0"/>
                  <a:ea typeface="新細明體" charset="-120"/>
                </a:rPr>
                <a:t>pwd’s</a:t>
              </a:r>
              <a:r>
                <a:rPr lang="en-US" b="0" dirty="0" smtClean="0">
                  <a:latin typeface="Arial" charset="0"/>
                  <a:ea typeface="新細明體" charset="-120"/>
                </a:rPr>
                <a:t> output to go into the argument list (instead of to the screen).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4" name="Straight Arrow Connector 13"/>
            <p:cNvCxnSpPr/>
            <p:nvPr/>
          </p:nvCxnSpPr>
          <p:spPr bwMode="auto">
            <a:xfrm flipH="1">
              <a:off x="4355976" y="2070956"/>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cxnSp>
        <p:nvCxnSpPr>
          <p:cNvPr id="20" name="Straight Connector 19"/>
          <p:cNvCxnSpPr/>
          <p:nvPr/>
        </p:nvCxnSpPr>
        <p:spPr bwMode="auto">
          <a:xfrm>
            <a:off x="3767328" y="2688336"/>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9469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22" presetClass="exit" presetSubtype="2" fill="hold" nodeType="withEffect">
                                  <p:stCondLst>
                                    <p:cond delay="0"/>
                                  </p:stCondLst>
                                  <p:childTnLst>
                                    <p:animEffect transition="out" filter="wipe(right)">
                                      <p:cBhvr>
                                        <p:cTn id="8" dur="500"/>
                                        <p:tgtEl>
                                          <p:spTgt spid="16"/>
                                        </p:tgtEl>
                                      </p:cBhvr>
                                    </p:animEffect>
                                    <p:set>
                                      <p:cBhvr>
                                        <p:cTn id="9" dur="1" fill="hold">
                                          <p:stCondLst>
                                            <p:cond delay="499"/>
                                          </p:stCondLst>
                                        </p:cTn>
                                        <p:tgtEl>
                                          <p:spTgt spid="1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basename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p>
          <a:p>
            <a:r>
              <a:rPr lang="en-US" sz="2200" b="0" dirty="0" err="1" smtClean="0">
                <a:solidFill>
                  <a:schemeClr val="bg1"/>
                </a:solidFill>
                <a:latin typeface="Lucida Console" panose="020B0609040504020204" pitchFamily="49" charset="0"/>
                <a:ea typeface="新細明體" charset="-120"/>
              </a:rPr>
              <a:t>ExampleofParenthesesSideEffects</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echo </a:t>
            </a:r>
            <a:r>
              <a:rPr lang="en-US" sz="2200" b="0" dirty="0" smtClean="0">
                <a:latin typeface="Lucida Console" panose="020B0609040504020204" pitchFamily="49" charset="0"/>
                <a:ea typeface="新細明體" charset="-120"/>
              </a:rPr>
              <a:t>A||(echo </a:t>
            </a:r>
            <a:r>
              <a:rPr lang="en-US" sz="2200" b="0" dirty="0">
                <a:latin typeface="Lucida Console" panose="020B0609040504020204" pitchFamily="49" charset="0"/>
                <a:ea typeface="新細明體" charset="-120"/>
              </a:rPr>
              <a:t>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a:t>
            </a:r>
            <a:endParaRPr lang="en-US" sz="2200" b="0" dirty="0">
              <a:latin typeface="Lucida Console" panose="020B0609040504020204" pitchFamily="49" charset="0"/>
              <a:ea typeface="新細明體" charset="-120"/>
            </a:endParaRPr>
          </a:p>
          <a:p>
            <a:r>
              <a:rPr lang="en-US" sz="2200" b="0" dirty="0">
                <a:latin typeface="Lucida Console" panose="020B0609040504020204" pitchFamily="49" charset="0"/>
                <a:ea typeface="新細明體" charset="-120"/>
              </a:rPr>
              <a:t>%</a:t>
            </a:r>
            <a:r>
              <a:rPr lang="en-US" sz="2200" b="0" dirty="0" smtClean="0">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eco </a:t>
            </a:r>
            <a:r>
              <a:rPr lang="en-US" sz="2200" b="0" dirty="0" smtClean="0">
                <a:latin typeface="Lucida Console" panose="020B0609040504020204" pitchFamily="49" charset="0"/>
                <a:ea typeface="新細明體" charset="-120"/>
              </a:rPr>
              <a:t>A|| </a:t>
            </a:r>
            <a:r>
              <a:rPr lang="en-US" sz="2200" b="0" dirty="0">
                <a:latin typeface="Lucida Console" panose="020B0609040504020204" pitchFamily="49" charset="0"/>
                <a:ea typeface="新細明體" charset="-120"/>
              </a:rPr>
              <a:t>(echo 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p>
          <a:p>
            <a:r>
              <a:rPr lang="en-US" sz="2200" b="0" dirty="0">
                <a:latin typeface="Lucida Console" panose="020B0609040504020204" pitchFamily="49" charset="0"/>
                <a:ea typeface="新細明體" charset="-120"/>
              </a:rPr>
              <a:t>-bash: eco: command not found</a:t>
            </a:r>
          </a:p>
          <a:p>
            <a:r>
              <a:rPr lang="en-US" sz="2200" b="0" dirty="0">
                <a:latin typeface="Lucida Console" panose="020B0609040504020204" pitchFamily="49" charset="0"/>
                <a:ea typeface="新細明體" charset="-120"/>
              </a:rPr>
              <a:t>B</a:t>
            </a:r>
          </a:p>
          <a:p>
            <a:r>
              <a:rPr lang="en-US" sz="2200" b="0" dirty="0" smtClean="0">
                <a:latin typeface="Lucida Console" panose="020B0609040504020204" pitchFamily="49" charset="0"/>
                <a:ea typeface="新細明體" charset="-120"/>
              </a:rPr>
              <a:t>d1</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b</a:t>
            </a:r>
            <a:r>
              <a:rPr lang="en-US" sz="2200" b="0" dirty="0" err="1" smtClean="0">
                <a:latin typeface="Lucida Console" panose="020B0609040504020204" pitchFamily="49" charset="0"/>
                <a:ea typeface="新細明體" charset="-120"/>
              </a:rPr>
              <a:t>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endParaRPr lang="en-US" sz="2200" b="0" dirty="0">
              <a:latin typeface="Lucida Console" panose="020B0609040504020204" pitchFamily="49" charset="0"/>
              <a:ea typeface="新細明體" charset="-120"/>
            </a:endParaRP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t>
            </a:r>
            <a:r>
              <a:rPr lang="en-US" altLang="zh-TW" sz="2400" dirty="0">
                <a:solidFill>
                  <a:srgbClr val="000000"/>
                </a:solidFill>
                <a:latin typeface="Times New Roman" pitchFamily="18" charset="0"/>
              </a:rPr>
              <a:t>a </a:t>
            </a:r>
            <a:r>
              <a:rPr lang="en-US" altLang="zh-TW" sz="2400" dirty="0" smtClean="0">
                <a:solidFill>
                  <a:srgbClr val="000000"/>
                </a:solidFill>
                <a:latin typeface="Times New Roman" pitchFamily="18" charset="0"/>
              </a:rPr>
              <a:t>problem. Consider:</a:t>
            </a:r>
          </a:p>
        </p:txBody>
      </p:sp>
      <p:cxnSp>
        <p:nvCxnSpPr>
          <p:cNvPr id="12" name="Straight Connector 11"/>
          <p:cNvCxnSpPr/>
          <p:nvPr/>
        </p:nvCxnSpPr>
        <p:spPr bwMode="auto">
          <a:xfrm>
            <a:off x="827584" y="335699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grpSp>
        <p:nvGrpSpPr>
          <p:cNvPr id="11" name="Group 10"/>
          <p:cNvGrpSpPr/>
          <p:nvPr/>
        </p:nvGrpSpPr>
        <p:grpSpPr>
          <a:xfrm>
            <a:off x="5831552" y="2945160"/>
            <a:ext cx="3359304" cy="411832"/>
            <a:chOff x="5191680" y="1865040"/>
            <a:chExt cx="3359304" cy="411832"/>
          </a:xfrm>
        </p:grpSpPr>
        <p:sp>
          <p:nvSpPr>
            <p:cNvPr id="13" name="Flowchart: Alternate Process 12"/>
            <p:cNvSpPr/>
            <p:nvPr/>
          </p:nvSpPr>
          <p:spPr bwMode="auto">
            <a:xfrm>
              <a:off x="5518448" y="1865040"/>
              <a:ext cx="3032536"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Our current directory name</a:t>
              </a:r>
              <a:r>
                <a:rPr kumimoji="1" lang="en-US" sz="1800" b="0" i="0" u="none" strike="noStrike" cap="none" normalizeH="0" dirty="0" smtClean="0">
                  <a:ln>
                    <a:noFill/>
                  </a:ln>
                  <a:solidFill>
                    <a:schemeClr val="tx1"/>
                  </a:solidFill>
                  <a:effectLst/>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4" name="Straight Arrow Connector 13"/>
            <p:cNvCxnSpPr/>
            <p:nvPr/>
          </p:nvCxnSpPr>
          <p:spPr bwMode="auto">
            <a:xfrm flipH="1">
              <a:off x="5191680" y="2070956"/>
              <a:ext cx="3657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19533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par>
                                <p:cTn id="7" presetID="2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right)">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basename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p>
          <a:p>
            <a:r>
              <a:rPr lang="en-US" sz="2200" b="0" dirty="0" err="1" smtClean="0">
                <a:solidFill>
                  <a:schemeClr val="bg1"/>
                </a:solidFill>
                <a:latin typeface="Lucida Console" panose="020B0609040504020204" pitchFamily="49" charset="0"/>
                <a:ea typeface="新細明體" charset="-120"/>
              </a:rPr>
              <a:t>ExampleofParenthesesSideEffects</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a:solidFill>
                  <a:schemeClr val="bg1"/>
                </a:solidFill>
                <a:latin typeface="Lucida Console" panose="020B0609040504020204" pitchFamily="49" charset="0"/>
                <a:ea typeface="新細明體" charset="-120"/>
              </a:rPr>
              <a:t>echo </a:t>
            </a:r>
            <a:r>
              <a:rPr lang="en-US" sz="2200" b="0" dirty="0" smtClean="0">
                <a:solidFill>
                  <a:schemeClr val="bg1"/>
                </a:solidFill>
                <a:latin typeface="Lucida Console" panose="020B0609040504020204" pitchFamily="49" charset="0"/>
                <a:ea typeface="新細明體" charset="-120"/>
              </a:rPr>
              <a:t>A||(echo </a:t>
            </a:r>
            <a:r>
              <a:rPr lang="en-US" sz="2200" b="0" dirty="0">
                <a:solidFill>
                  <a:schemeClr val="bg1"/>
                </a:solidFill>
                <a:latin typeface="Lucida Console" panose="020B0609040504020204" pitchFamily="49" charset="0"/>
                <a:ea typeface="新細明體" charset="-120"/>
              </a:rPr>
              <a:t>B &amp;&amp; cd </a:t>
            </a:r>
            <a:r>
              <a:rPr lang="en-US" sz="2200" b="0" dirty="0" smtClean="0">
                <a:solidFill>
                  <a:schemeClr val="bg1"/>
                </a:solidFill>
                <a:latin typeface="Lucida Console" panose="020B0609040504020204" pitchFamily="49" charset="0"/>
                <a:ea typeface="新細明體" charset="-120"/>
              </a:rPr>
              <a:t>d1 </a:t>
            </a:r>
            <a:r>
              <a:rPr lang="en-US" sz="2200" b="0" dirty="0">
                <a:solidFill>
                  <a:schemeClr val="bg1"/>
                </a:solidFill>
                <a:latin typeface="Lucida Console" panose="020B0609040504020204" pitchFamily="49" charset="0"/>
                <a:ea typeface="新細明體" charset="-120"/>
              </a:rPr>
              <a:t>&amp;&amp; </a:t>
            </a:r>
            <a:r>
              <a:rPr lang="en-US" sz="2200" b="0" dirty="0" err="1">
                <a:solidFill>
                  <a:schemeClr val="bg1"/>
                </a:solidFill>
                <a:latin typeface="Lucida Console" panose="020B0609040504020204" pitchFamily="49" charset="0"/>
                <a:ea typeface="新細明體" charset="-120"/>
              </a:rPr>
              <a:t>basename</a:t>
            </a:r>
            <a:r>
              <a:rPr lang="en-US" sz="2200" b="0" dirty="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pwd</a:t>
            </a:r>
            <a:r>
              <a:rPr lang="en-US" sz="2200" b="0" dirty="0">
                <a:solidFill>
                  <a:schemeClr val="bg1"/>
                </a:solidFill>
                <a:latin typeface="Lucida Console" panose="020B0609040504020204" pitchFamily="49" charset="0"/>
                <a:ea typeface="新細明體" charset="-120"/>
              </a:rPr>
              <a:t> -P</a:t>
            </a:r>
            <a:r>
              <a:rPr lang="en-US" sz="2200" b="0" dirty="0" smtClean="0">
                <a:solidFill>
                  <a:schemeClr val="bg1"/>
                </a:solidFill>
                <a:latin typeface="Lucida Console" panose="020B0609040504020204" pitchFamily="49" charset="0"/>
                <a:ea typeface="新細明體" charset="-120"/>
              </a:rPr>
              <a:t>`)</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A</a:t>
            </a:r>
            <a:endParaRPr lang="en-US" sz="2200" b="0" dirty="0">
              <a:solidFill>
                <a:schemeClr val="bg1"/>
              </a:solidFill>
              <a:latin typeface="Lucida Console" panose="020B0609040504020204" pitchFamily="49" charset="0"/>
              <a:ea typeface="新細明體" charset="-120"/>
            </a:endParaRPr>
          </a:p>
          <a:p>
            <a:r>
              <a:rPr lang="en-US" sz="2200" b="0" dirty="0">
                <a:solidFill>
                  <a:schemeClr val="bg1"/>
                </a:solidFill>
                <a:latin typeface="Lucida Console" panose="020B0609040504020204" pitchFamily="49" charset="0"/>
                <a:ea typeface="新細明體" charset="-120"/>
              </a:rPr>
              <a:t>%</a:t>
            </a:r>
            <a:r>
              <a:rPr lang="en-US" sz="2200" b="0" dirty="0" smtClean="0">
                <a:solidFill>
                  <a:schemeClr val="bg1"/>
                </a:solidFill>
                <a:latin typeface="Lucida Console" panose="020B0609040504020204" pitchFamily="49" charset="0"/>
                <a:ea typeface="新細明體" charset="-120"/>
              </a:rPr>
              <a:t> </a:t>
            </a:r>
            <a:r>
              <a:rPr lang="en-US" sz="2200" b="0" dirty="0">
                <a:latin typeface="Lucida Console" panose="020B0609040504020204" pitchFamily="49" charset="0"/>
                <a:ea typeface="新細明體" charset="-120"/>
              </a:rPr>
              <a:t>eco </a:t>
            </a:r>
            <a:r>
              <a:rPr lang="en-US" sz="2200" b="0" dirty="0" smtClean="0">
                <a:latin typeface="Lucida Console" panose="020B0609040504020204" pitchFamily="49" charset="0"/>
                <a:ea typeface="新細明體" charset="-120"/>
              </a:rPr>
              <a:t>A|| </a:t>
            </a:r>
            <a:r>
              <a:rPr lang="en-US" sz="2200" b="0" dirty="0">
                <a:latin typeface="Lucida Console" panose="020B0609040504020204" pitchFamily="49" charset="0"/>
                <a:ea typeface="新細明體" charset="-120"/>
              </a:rPr>
              <a:t>(echo B &amp;&amp; cd </a:t>
            </a:r>
            <a:r>
              <a:rPr lang="en-US" sz="2200" b="0" dirty="0" smtClean="0">
                <a:latin typeface="Lucida Console" panose="020B0609040504020204" pitchFamily="49" charset="0"/>
                <a:ea typeface="新細明體" charset="-120"/>
              </a:rPr>
              <a:t>d1 </a:t>
            </a:r>
            <a:r>
              <a:rPr lang="en-US" sz="2200" b="0" dirty="0">
                <a:latin typeface="Lucida Console" panose="020B0609040504020204" pitchFamily="49" charset="0"/>
                <a:ea typeface="新細明體" charset="-120"/>
              </a:rPr>
              <a:t>&amp;&amp; </a:t>
            </a:r>
            <a:r>
              <a:rPr lang="en-US" sz="2200" b="0" dirty="0" err="1">
                <a:latin typeface="Lucida Console" panose="020B0609040504020204" pitchFamily="49" charset="0"/>
                <a:ea typeface="新細明體" charset="-120"/>
              </a:rPr>
              <a:t>basename</a:t>
            </a:r>
            <a:r>
              <a:rPr lang="en-US" sz="2200" b="0" dirty="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pwd</a:t>
            </a:r>
            <a:r>
              <a:rPr lang="en-US" sz="2200" b="0" dirty="0">
                <a:latin typeface="Lucida Console" panose="020B0609040504020204" pitchFamily="49" charset="0"/>
                <a:ea typeface="新細明體" charset="-120"/>
              </a:rPr>
              <a:t> -P`)</a:t>
            </a:r>
          </a:p>
          <a:p>
            <a:r>
              <a:rPr lang="en-US" sz="2200" b="0" dirty="0">
                <a:latin typeface="Lucida Console" panose="020B0609040504020204" pitchFamily="49" charset="0"/>
                <a:ea typeface="新細明體" charset="-120"/>
              </a:rPr>
              <a:t>-bash: eco: command not found</a:t>
            </a:r>
          </a:p>
          <a:p>
            <a:r>
              <a:rPr lang="en-US" sz="2200" b="0" dirty="0">
                <a:latin typeface="Lucida Console" panose="020B0609040504020204" pitchFamily="49" charset="0"/>
                <a:ea typeface="新細明體" charset="-120"/>
              </a:rPr>
              <a:t>B</a:t>
            </a:r>
          </a:p>
          <a:p>
            <a:r>
              <a:rPr lang="en-US" sz="2200" b="0" dirty="0" smtClean="0">
                <a:latin typeface="Lucida Console" panose="020B0609040504020204" pitchFamily="49" charset="0"/>
                <a:ea typeface="新細明體" charset="-120"/>
              </a:rPr>
              <a:t>d1</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b</a:t>
            </a:r>
            <a:r>
              <a:rPr lang="en-US" sz="2200" b="0" dirty="0" err="1" smtClean="0">
                <a:latin typeface="Lucida Console" panose="020B0609040504020204" pitchFamily="49" charset="0"/>
                <a:ea typeface="新細明體" charset="-120"/>
              </a:rPr>
              <a:t>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endParaRPr lang="en-US" sz="2200" b="0" dirty="0">
              <a:latin typeface="Lucida Console" panose="020B0609040504020204" pitchFamily="49" charset="0"/>
              <a:ea typeface="新細明體" charset="-120"/>
            </a:endParaRP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t>
            </a:r>
            <a:r>
              <a:rPr lang="en-US" altLang="zh-TW" sz="2400" dirty="0">
                <a:solidFill>
                  <a:srgbClr val="000000"/>
                </a:solidFill>
                <a:latin typeface="Times New Roman" pitchFamily="18" charset="0"/>
              </a:rPr>
              <a:t>a </a:t>
            </a:r>
            <a:r>
              <a:rPr lang="en-US" altLang="zh-TW" sz="2400" dirty="0" smtClean="0">
                <a:solidFill>
                  <a:srgbClr val="000000"/>
                </a:solidFill>
                <a:latin typeface="Times New Roman" pitchFamily="18" charset="0"/>
              </a:rPr>
              <a:t>problem. Consider:</a:t>
            </a:r>
          </a:p>
        </p:txBody>
      </p:sp>
      <p:cxnSp>
        <p:nvCxnSpPr>
          <p:cNvPr id="12" name="Straight Connector 11"/>
          <p:cNvCxnSpPr/>
          <p:nvPr/>
        </p:nvCxnSpPr>
        <p:spPr bwMode="auto">
          <a:xfrm>
            <a:off x="827584" y="4005064"/>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grpSp>
        <p:nvGrpSpPr>
          <p:cNvPr id="11" name="Group 10"/>
          <p:cNvGrpSpPr/>
          <p:nvPr/>
        </p:nvGrpSpPr>
        <p:grpSpPr>
          <a:xfrm>
            <a:off x="971600" y="3665240"/>
            <a:ext cx="5361864" cy="699864"/>
            <a:chOff x="3751520" y="1865040"/>
            <a:chExt cx="5361864" cy="699864"/>
          </a:xfrm>
        </p:grpSpPr>
        <p:sp>
          <p:nvSpPr>
            <p:cNvPr id="14" name="Flowchart: Alternate Process 13"/>
            <p:cNvSpPr/>
            <p:nvPr/>
          </p:nvSpPr>
          <p:spPr bwMode="auto">
            <a:xfrm>
              <a:off x="4903648" y="1865040"/>
              <a:ext cx="4209736" cy="699864"/>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Since the echo A worked, none of the stuff inside the parentheses executed</a:t>
              </a:r>
              <a:r>
                <a:rPr kumimoji="1" lang="en-US" sz="1800" b="0" i="0" u="none" strike="noStrike" cap="none" normalizeH="0" dirty="0" smtClean="0">
                  <a:ln>
                    <a:noFill/>
                  </a:ln>
                  <a:solidFill>
                    <a:schemeClr val="tx1"/>
                  </a:solidFill>
                  <a:effectLst/>
                  <a:latin typeface="Arial" charset="0"/>
                  <a:ea typeface="新細明體" charset="-120"/>
                </a:rPr>
                <a:t>.</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3" name="Straight Arrow Connector 12"/>
            <p:cNvCxnSpPr/>
            <p:nvPr/>
          </p:nvCxnSpPr>
          <p:spPr bwMode="auto">
            <a:xfrm flipH="1">
              <a:off x="3751520" y="2204864"/>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16" name="Group 15"/>
          <p:cNvGrpSpPr/>
          <p:nvPr/>
        </p:nvGrpSpPr>
        <p:grpSpPr>
          <a:xfrm>
            <a:off x="5831552" y="2945160"/>
            <a:ext cx="3359304" cy="411832"/>
            <a:chOff x="5191680" y="1865040"/>
            <a:chExt cx="3359304" cy="411832"/>
          </a:xfrm>
        </p:grpSpPr>
        <p:sp>
          <p:nvSpPr>
            <p:cNvPr id="18" name="Flowchart: Alternate Process 17"/>
            <p:cNvSpPr/>
            <p:nvPr/>
          </p:nvSpPr>
          <p:spPr bwMode="auto">
            <a:xfrm>
              <a:off x="5518448" y="1865040"/>
              <a:ext cx="3032536"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Our current directory name</a:t>
              </a:r>
              <a:r>
                <a:rPr kumimoji="1" lang="en-US" sz="1800" b="0" i="0" u="none" strike="noStrike" cap="none" normalizeH="0" dirty="0" smtClean="0">
                  <a:ln>
                    <a:noFill/>
                  </a:ln>
                  <a:solidFill>
                    <a:schemeClr val="tx1"/>
                  </a:solidFill>
                  <a:effectLst/>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7" name="Straight Arrow Connector 16"/>
            <p:cNvCxnSpPr/>
            <p:nvPr/>
          </p:nvCxnSpPr>
          <p:spPr bwMode="auto">
            <a:xfrm flipH="1">
              <a:off x="5191680" y="2070956"/>
              <a:ext cx="3657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343579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par>
                                <p:cTn id="7" presetID="22" presetClass="exit" presetSubtype="2" fill="hold" nodeType="withEffect">
                                  <p:stCondLst>
                                    <p:cond delay="0"/>
                                  </p:stCondLst>
                                  <p:childTnLst>
                                    <p:animEffect transition="out" filter="wipe(right)">
                                      <p:cBhvr>
                                        <p:cTn id="8" dur="500"/>
                                        <p:tgtEl>
                                          <p:spTgt spid="16"/>
                                        </p:tgtEl>
                                      </p:cBhvr>
                                    </p:animEffect>
                                    <p:set>
                                      <p:cBhvr>
                                        <p:cTn id="9" dur="1" fill="hold">
                                          <p:stCondLst>
                                            <p:cond delay="499"/>
                                          </p:stCondLst>
                                        </p:cTn>
                                        <p:tgtEl>
                                          <p:spTgt spid="16"/>
                                        </p:tgtEl>
                                        <p:attrNameLst>
                                          <p:attrName>style.visibility</p:attrName>
                                        </p:attrNameLst>
                                      </p:cBhvr>
                                      <p:to>
                                        <p:strVal val="hidden"/>
                                      </p:to>
                                    </p:set>
                                  </p:childTnLst>
                                </p:cTn>
                              </p:par>
                              <p:par>
                                <p:cTn id="10" presetID="22" presetClass="entr" presetSubtype="2"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19459"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int</a:t>
            </a:r>
            <a:r>
              <a:rPr lang="en-US" altLang="zh-TW" sz="2800" dirty="0" smtClean="0">
                <a:solidFill>
                  <a:schemeClr val="bg1"/>
                </a:solidFill>
                <a:latin typeface="High Tower Text" pitchFamily="18" charset="0"/>
              </a:rPr>
              <a: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Times New Roman" pitchFamily="18" charset="0"/>
              </a:rPr>
              <a:t>-</a:t>
            </a:r>
            <a:r>
              <a:rPr lang="en-US" altLang="zh-TW" sz="2800" dirty="0" smtClean="0">
                <a:latin typeface="High Tower Text" pitchFamily="18" charset="0"/>
              </a:rPr>
              <a:t>o c</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dirty="0" smtClean="0">
                <a:latin typeface="Arial Black" pitchFamily="34" charset="0"/>
              </a:rPr>
              <a:t>/ </a:t>
            </a: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182278" name="AutoShape 6"/>
          <p:cNvSpPr>
            <a:spLocks noChangeArrowheads="1"/>
          </p:cNvSpPr>
          <p:nvPr/>
        </p:nvSpPr>
        <p:spPr bwMode="auto">
          <a:xfrm>
            <a:off x="4191000" y="3581400"/>
            <a:ext cx="3581400" cy="1752600"/>
          </a:xfrm>
          <a:prstGeom prst="wedgeRoundRectCallout">
            <a:avLst>
              <a:gd name="adj1" fmla="val -41181"/>
              <a:gd name="adj2" fmla="val -93657"/>
              <a:gd name="adj3" fmla="val 16667"/>
            </a:avLst>
          </a:prstGeom>
          <a:solidFill>
            <a:schemeClr val="accent1"/>
          </a:solidFill>
          <a:ln w="9525" algn="ctr">
            <a:solidFill>
              <a:schemeClr val="tx1"/>
            </a:solidFill>
            <a:miter lim="800000"/>
            <a:headEnd/>
            <a:tailEnd/>
          </a:ln>
        </p:spPr>
        <p:txBody>
          <a:bodyPr/>
          <a:lstStyle/>
          <a:p>
            <a:pPr algn="ctr"/>
            <a:r>
              <a:rPr lang="en-US" altLang="zh-TW" sz="2400"/>
              <a:t>It doesn’t take much effort to see that this is a program to print the square of a number.</a:t>
            </a:r>
          </a:p>
        </p:txBody>
      </p:sp>
      <p:cxnSp>
        <p:nvCxnSpPr>
          <p:cNvPr id="5" name="Straight Connector 4"/>
          <p:cNvCxnSpPr/>
          <p:nvPr/>
        </p:nvCxnSpPr>
        <p:spPr bwMode="auto">
          <a:xfrm>
            <a:off x="667512" y="2761488"/>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684116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2278"/>
                                        </p:tgtEl>
                                        <p:attrNameLst>
                                          <p:attrName>style.visibility</p:attrName>
                                        </p:attrNameLst>
                                      </p:cBhvr>
                                      <p:to>
                                        <p:strVal val="visible"/>
                                      </p:to>
                                    </p:set>
                                    <p:animEffect transition="in" filter="dissolve">
                                      <p:cBhvr>
                                        <p:cTn id="11"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basename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p>
          <a:p>
            <a:r>
              <a:rPr lang="en-US" sz="2200" b="0" dirty="0" err="1" smtClean="0">
                <a:solidFill>
                  <a:schemeClr val="bg1"/>
                </a:solidFill>
                <a:latin typeface="Lucida Console" panose="020B0609040504020204" pitchFamily="49" charset="0"/>
                <a:ea typeface="新細明體" charset="-120"/>
              </a:rPr>
              <a:t>ExampleofParenthesesSideEffects</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a:solidFill>
                  <a:schemeClr val="bg1"/>
                </a:solidFill>
                <a:latin typeface="Lucida Console" panose="020B0609040504020204" pitchFamily="49" charset="0"/>
                <a:ea typeface="新細明體" charset="-120"/>
              </a:rPr>
              <a:t>echo </a:t>
            </a:r>
            <a:r>
              <a:rPr lang="en-US" sz="2200" b="0" dirty="0" smtClean="0">
                <a:solidFill>
                  <a:schemeClr val="bg1"/>
                </a:solidFill>
                <a:latin typeface="Lucida Console" panose="020B0609040504020204" pitchFamily="49" charset="0"/>
                <a:ea typeface="新細明體" charset="-120"/>
              </a:rPr>
              <a:t>A||(echo </a:t>
            </a:r>
            <a:r>
              <a:rPr lang="en-US" sz="2200" b="0" dirty="0">
                <a:solidFill>
                  <a:schemeClr val="bg1"/>
                </a:solidFill>
                <a:latin typeface="Lucida Console" panose="020B0609040504020204" pitchFamily="49" charset="0"/>
                <a:ea typeface="新細明體" charset="-120"/>
              </a:rPr>
              <a:t>B &amp;&amp; cd </a:t>
            </a:r>
            <a:r>
              <a:rPr lang="en-US" sz="2200" b="0" dirty="0" smtClean="0">
                <a:solidFill>
                  <a:schemeClr val="bg1"/>
                </a:solidFill>
                <a:latin typeface="Lucida Console" panose="020B0609040504020204" pitchFamily="49" charset="0"/>
                <a:ea typeface="新細明體" charset="-120"/>
              </a:rPr>
              <a:t>d1 </a:t>
            </a:r>
            <a:r>
              <a:rPr lang="en-US" sz="2200" b="0" dirty="0">
                <a:solidFill>
                  <a:schemeClr val="bg1"/>
                </a:solidFill>
                <a:latin typeface="Lucida Console" panose="020B0609040504020204" pitchFamily="49" charset="0"/>
                <a:ea typeface="新細明體" charset="-120"/>
              </a:rPr>
              <a:t>&amp;&amp; </a:t>
            </a:r>
            <a:r>
              <a:rPr lang="en-US" sz="2200" b="0" dirty="0" err="1">
                <a:solidFill>
                  <a:schemeClr val="bg1"/>
                </a:solidFill>
                <a:latin typeface="Lucida Console" panose="020B0609040504020204" pitchFamily="49" charset="0"/>
                <a:ea typeface="新細明體" charset="-120"/>
              </a:rPr>
              <a:t>basename</a:t>
            </a:r>
            <a:r>
              <a:rPr lang="en-US" sz="2200" b="0" dirty="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pwd</a:t>
            </a:r>
            <a:r>
              <a:rPr lang="en-US" sz="2200" b="0" dirty="0">
                <a:solidFill>
                  <a:schemeClr val="bg1"/>
                </a:solidFill>
                <a:latin typeface="Lucida Console" panose="020B0609040504020204" pitchFamily="49" charset="0"/>
                <a:ea typeface="新細明體" charset="-120"/>
              </a:rPr>
              <a:t> -P</a:t>
            </a:r>
            <a:r>
              <a:rPr lang="en-US" sz="2200" b="0" dirty="0" smtClean="0">
                <a:solidFill>
                  <a:schemeClr val="bg1"/>
                </a:solidFill>
                <a:latin typeface="Lucida Console" panose="020B0609040504020204" pitchFamily="49" charset="0"/>
                <a:ea typeface="新細明體" charset="-120"/>
              </a:rPr>
              <a:t>`)</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A</a:t>
            </a:r>
            <a:endParaRPr lang="en-US" sz="2200" b="0" dirty="0">
              <a:solidFill>
                <a:schemeClr val="bg1"/>
              </a:solidFill>
              <a:latin typeface="Lucida Console" panose="020B0609040504020204" pitchFamily="49" charset="0"/>
              <a:ea typeface="新細明體" charset="-120"/>
            </a:endParaRPr>
          </a:p>
          <a:p>
            <a:r>
              <a:rPr lang="en-US" sz="2200" b="0" dirty="0">
                <a:solidFill>
                  <a:schemeClr val="bg1"/>
                </a:solidFill>
                <a:latin typeface="Lucida Console" panose="020B0609040504020204" pitchFamily="49" charset="0"/>
                <a:ea typeface="新細明體" charset="-120"/>
              </a:rPr>
              <a:t>%</a:t>
            </a:r>
            <a:r>
              <a:rPr lang="en-US" sz="2200" b="0" dirty="0" smtClean="0">
                <a:solidFill>
                  <a:schemeClr val="bg1"/>
                </a:solidFill>
                <a:latin typeface="Lucida Console" panose="020B0609040504020204" pitchFamily="49" charset="0"/>
                <a:ea typeface="新細明體" charset="-120"/>
              </a:rPr>
              <a:t> </a:t>
            </a:r>
            <a:r>
              <a:rPr lang="en-US" sz="2200" b="0" dirty="0">
                <a:solidFill>
                  <a:schemeClr val="bg1"/>
                </a:solidFill>
                <a:latin typeface="Lucida Console" panose="020B0609040504020204" pitchFamily="49" charset="0"/>
                <a:ea typeface="新細明體" charset="-120"/>
              </a:rPr>
              <a:t>eco </a:t>
            </a:r>
            <a:r>
              <a:rPr lang="en-US" sz="2200" b="0" dirty="0" smtClean="0">
                <a:solidFill>
                  <a:schemeClr val="bg1"/>
                </a:solidFill>
                <a:latin typeface="Lucida Console" panose="020B0609040504020204" pitchFamily="49" charset="0"/>
                <a:ea typeface="新細明體" charset="-120"/>
              </a:rPr>
              <a:t>A|| </a:t>
            </a:r>
            <a:r>
              <a:rPr lang="en-US" sz="2200" b="0" dirty="0">
                <a:solidFill>
                  <a:schemeClr val="bg1"/>
                </a:solidFill>
                <a:latin typeface="Lucida Console" panose="020B0609040504020204" pitchFamily="49" charset="0"/>
                <a:ea typeface="新細明體" charset="-120"/>
              </a:rPr>
              <a:t>(echo B &amp;&amp; cd </a:t>
            </a:r>
            <a:r>
              <a:rPr lang="en-US" sz="2200" b="0" dirty="0" smtClean="0">
                <a:solidFill>
                  <a:schemeClr val="bg1"/>
                </a:solidFill>
                <a:latin typeface="Lucida Console" panose="020B0609040504020204" pitchFamily="49" charset="0"/>
                <a:ea typeface="新細明體" charset="-120"/>
              </a:rPr>
              <a:t>d1 </a:t>
            </a:r>
            <a:r>
              <a:rPr lang="en-US" sz="2200" b="0" dirty="0">
                <a:solidFill>
                  <a:schemeClr val="bg1"/>
                </a:solidFill>
                <a:latin typeface="Lucida Console" panose="020B0609040504020204" pitchFamily="49" charset="0"/>
                <a:ea typeface="新細明體" charset="-120"/>
              </a:rPr>
              <a:t>&amp;&amp; </a:t>
            </a:r>
            <a:r>
              <a:rPr lang="en-US" sz="2200" b="0" dirty="0" err="1">
                <a:solidFill>
                  <a:schemeClr val="bg1"/>
                </a:solidFill>
                <a:latin typeface="Lucida Console" panose="020B0609040504020204" pitchFamily="49" charset="0"/>
                <a:ea typeface="新細明體" charset="-120"/>
              </a:rPr>
              <a:t>basename</a:t>
            </a:r>
            <a:r>
              <a:rPr lang="en-US" sz="2200" b="0" dirty="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pwd</a:t>
            </a:r>
            <a:r>
              <a:rPr lang="en-US" sz="2200" b="0" dirty="0">
                <a:solidFill>
                  <a:schemeClr val="bg1"/>
                </a:solidFill>
                <a:latin typeface="Lucida Console" panose="020B0609040504020204" pitchFamily="49" charset="0"/>
                <a:ea typeface="新細明體" charset="-120"/>
              </a:rPr>
              <a:t> -P`)</a:t>
            </a:r>
          </a:p>
          <a:p>
            <a:r>
              <a:rPr lang="en-US" sz="2200" b="0" dirty="0">
                <a:solidFill>
                  <a:schemeClr val="bg1"/>
                </a:solidFill>
                <a:latin typeface="Lucida Console" panose="020B0609040504020204" pitchFamily="49" charset="0"/>
                <a:ea typeface="新細明體" charset="-120"/>
              </a:rPr>
              <a:t>-bash: eco: command not found</a:t>
            </a:r>
          </a:p>
          <a:p>
            <a:r>
              <a:rPr lang="en-US" sz="2200" b="0" dirty="0">
                <a:solidFill>
                  <a:schemeClr val="bg1"/>
                </a:solidFill>
                <a:latin typeface="Lucida Console" panose="020B0609040504020204" pitchFamily="49" charset="0"/>
                <a:ea typeface="新細明體" charset="-120"/>
              </a:rPr>
              <a:t>B</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a:latin typeface="Lucida Console" panose="020B0609040504020204" pitchFamily="49" charset="0"/>
                <a:ea typeface="新細明體" charset="-120"/>
              </a:rPr>
              <a:t>b</a:t>
            </a:r>
            <a:r>
              <a:rPr lang="en-US" sz="2200" b="0" dirty="0" err="1" smtClean="0">
                <a:latin typeface="Lucida Console" panose="020B0609040504020204" pitchFamily="49" charset="0"/>
                <a:ea typeface="新細明體" charset="-120"/>
              </a:rPr>
              <a:t>asename</a:t>
            </a:r>
            <a:r>
              <a:rPr lang="en-US" sz="2200" b="0" dirty="0" smtClean="0">
                <a:latin typeface="Lucida Console" panose="020B0609040504020204" pitchFamily="49" charset="0"/>
                <a:ea typeface="新細明體" charset="-120"/>
              </a:rPr>
              <a:t> `</a:t>
            </a:r>
            <a:r>
              <a:rPr lang="en-US" sz="2200" b="0" dirty="0" err="1" smtClean="0">
                <a:latin typeface="Lucida Console" panose="020B0609040504020204" pitchFamily="49" charset="0"/>
                <a:ea typeface="新細明體" charset="-120"/>
              </a:rPr>
              <a:t>pwd</a:t>
            </a:r>
            <a:r>
              <a:rPr lang="en-US" sz="2200" b="0" dirty="0" smtClean="0">
                <a:latin typeface="Lucida Console" panose="020B0609040504020204" pitchFamily="49" charset="0"/>
                <a:ea typeface="新細明體" charset="-120"/>
              </a:rPr>
              <a:t> –P`</a:t>
            </a:r>
            <a:endParaRPr lang="en-US" sz="2200" b="0" dirty="0">
              <a:latin typeface="Lucida Console" panose="020B0609040504020204" pitchFamily="49" charset="0"/>
              <a:ea typeface="新細明體" charset="-120"/>
            </a:endParaRPr>
          </a:p>
          <a:p>
            <a:r>
              <a:rPr lang="en-US" sz="2200" b="0" dirty="0" err="1" smtClean="0">
                <a:latin typeface="Lucida Console" panose="020B0609040504020204" pitchFamily="49" charset="0"/>
                <a:ea typeface="新細明體" charset="-120"/>
              </a:rPr>
              <a:t>ExampleofParenthesesSideEffects</a:t>
            </a:r>
            <a:endParaRPr lang="en-US" sz="2200" b="0" dirty="0">
              <a:latin typeface="Lucida Console" panose="020B0609040504020204" pitchFamily="49" charset="0"/>
              <a:ea typeface="新細明體" charset="-120"/>
            </a:endParaRPr>
          </a:p>
          <a:p>
            <a:r>
              <a:rPr lang="en-US" sz="2200" b="0" dirty="0" smtClean="0">
                <a:latin typeface="Lucida Console" panose="020B0609040504020204" pitchFamily="49" charset="0"/>
                <a:ea typeface="新細明體" charset="-120"/>
              </a:rPr>
              <a:t>%</a:t>
            </a:r>
            <a:endParaRPr lang="en-US" sz="2200" b="0" dirty="0">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t>
            </a:r>
            <a:r>
              <a:rPr lang="en-US" altLang="zh-TW" sz="2400" dirty="0">
                <a:solidFill>
                  <a:srgbClr val="000000"/>
                </a:solidFill>
                <a:latin typeface="Times New Roman" pitchFamily="18" charset="0"/>
              </a:rPr>
              <a:t>a </a:t>
            </a:r>
            <a:r>
              <a:rPr lang="en-US" altLang="zh-TW" sz="2400" dirty="0" smtClean="0">
                <a:solidFill>
                  <a:srgbClr val="000000"/>
                </a:solidFill>
                <a:latin typeface="Times New Roman" pitchFamily="18" charset="0"/>
              </a:rPr>
              <a:t>problem. Consider:</a:t>
            </a:r>
          </a:p>
        </p:txBody>
      </p:sp>
      <p:cxnSp>
        <p:nvCxnSpPr>
          <p:cNvPr id="12" name="Straight Connector 11"/>
          <p:cNvCxnSpPr/>
          <p:nvPr/>
        </p:nvCxnSpPr>
        <p:spPr bwMode="auto">
          <a:xfrm>
            <a:off x="827584" y="5333208"/>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grpSp>
        <p:nvGrpSpPr>
          <p:cNvPr id="11" name="Group 10"/>
          <p:cNvGrpSpPr/>
          <p:nvPr/>
        </p:nvGrpSpPr>
        <p:grpSpPr>
          <a:xfrm>
            <a:off x="971600" y="3665240"/>
            <a:ext cx="5361864" cy="699864"/>
            <a:chOff x="3751520" y="1865040"/>
            <a:chExt cx="5361864" cy="699864"/>
          </a:xfrm>
        </p:grpSpPr>
        <p:sp>
          <p:nvSpPr>
            <p:cNvPr id="14" name="Flowchart: Alternate Process 13"/>
            <p:cNvSpPr/>
            <p:nvPr/>
          </p:nvSpPr>
          <p:spPr bwMode="auto">
            <a:xfrm>
              <a:off x="4903648" y="1865040"/>
              <a:ext cx="4209736" cy="699864"/>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Since the echo A worked, none of the stuff inside the parentheses executed</a:t>
              </a:r>
              <a:r>
                <a:rPr kumimoji="1" lang="en-US" sz="1800" b="0" i="0" u="none" strike="noStrike" cap="none" normalizeH="0" dirty="0" smtClean="0">
                  <a:ln>
                    <a:noFill/>
                  </a:ln>
                  <a:solidFill>
                    <a:schemeClr val="tx1"/>
                  </a:solidFill>
                  <a:effectLst/>
                  <a:latin typeface="Arial" charset="0"/>
                  <a:ea typeface="新細明體" charset="-120"/>
                </a:rPr>
                <a:t>.</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3" name="Straight Arrow Connector 12"/>
            <p:cNvCxnSpPr/>
            <p:nvPr/>
          </p:nvCxnSpPr>
          <p:spPr bwMode="auto">
            <a:xfrm flipH="1">
              <a:off x="3751520" y="2204864"/>
              <a:ext cx="11887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20" name="Group 19"/>
          <p:cNvGrpSpPr/>
          <p:nvPr/>
        </p:nvGrpSpPr>
        <p:grpSpPr>
          <a:xfrm>
            <a:off x="5473936" y="4293096"/>
            <a:ext cx="2563651" cy="411832"/>
            <a:chOff x="4355976" y="1861084"/>
            <a:chExt cx="2563651" cy="411832"/>
          </a:xfrm>
        </p:grpSpPr>
        <p:sp>
          <p:nvSpPr>
            <p:cNvPr id="21" name="Flowchart: Alternate Process 20"/>
            <p:cNvSpPr/>
            <p:nvPr/>
          </p:nvSpPr>
          <p:spPr bwMode="auto">
            <a:xfrm>
              <a:off x="5047419" y="1861084"/>
              <a:ext cx="1872208"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The eco failed.</a:t>
              </a:r>
            </a:p>
          </p:txBody>
        </p:sp>
        <p:cxnSp>
          <p:nvCxnSpPr>
            <p:cNvPr id="22" name="Straight Arrow Connector 21"/>
            <p:cNvCxnSpPr/>
            <p:nvPr/>
          </p:nvCxnSpPr>
          <p:spPr bwMode="auto">
            <a:xfrm flipH="1">
              <a:off x="4355976" y="2070956"/>
              <a:ext cx="8229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26" name="Group 25"/>
          <p:cNvGrpSpPr/>
          <p:nvPr/>
        </p:nvGrpSpPr>
        <p:grpSpPr>
          <a:xfrm>
            <a:off x="827584" y="4611452"/>
            <a:ext cx="7210002" cy="411832"/>
            <a:chOff x="4355976" y="1861084"/>
            <a:chExt cx="7210002" cy="411832"/>
          </a:xfrm>
        </p:grpSpPr>
        <p:sp>
          <p:nvSpPr>
            <p:cNvPr id="27" name="Flowchart: Alternate Process 26"/>
            <p:cNvSpPr/>
            <p:nvPr/>
          </p:nvSpPr>
          <p:spPr bwMode="auto">
            <a:xfrm>
              <a:off x="6012159" y="1861084"/>
              <a:ext cx="5553819"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So all of the stuff inside the parenthese</a:t>
              </a:r>
              <a:r>
                <a:rPr lang="en-US" b="0" dirty="0" smtClean="0">
                  <a:latin typeface="Arial" charset="0"/>
                  <a:ea typeface="新細明體" charset="-120"/>
                </a:rPr>
                <a:t>s executed</a:t>
              </a:r>
              <a:r>
                <a:rPr kumimoji="1" lang="en-US" sz="1800" b="0" i="0" u="none" strike="noStrike" cap="none" normalizeH="0" baseline="0" dirty="0" smtClean="0">
                  <a:ln>
                    <a:noFill/>
                  </a:ln>
                  <a:solidFill>
                    <a:schemeClr val="tx1"/>
                  </a:solidFill>
                  <a:effectLst/>
                  <a:latin typeface="Arial" charset="0"/>
                  <a:ea typeface="新細明體" charset="-120"/>
                </a:rPr>
                <a:t>.</a:t>
              </a:r>
            </a:p>
          </p:txBody>
        </p:sp>
        <p:cxnSp>
          <p:nvCxnSpPr>
            <p:cNvPr id="28" name="Straight Arrow Connector 27"/>
            <p:cNvCxnSpPr/>
            <p:nvPr/>
          </p:nvCxnSpPr>
          <p:spPr bwMode="auto">
            <a:xfrm flipH="1">
              <a:off x="4355976" y="2070956"/>
              <a:ext cx="17373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23" name="Group 22"/>
          <p:cNvGrpSpPr/>
          <p:nvPr/>
        </p:nvGrpSpPr>
        <p:grpSpPr>
          <a:xfrm>
            <a:off x="827584" y="4961384"/>
            <a:ext cx="7210002" cy="411832"/>
            <a:chOff x="4355976" y="1861084"/>
            <a:chExt cx="7210002" cy="411832"/>
          </a:xfrm>
        </p:grpSpPr>
        <p:sp>
          <p:nvSpPr>
            <p:cNvPr id="25" name="Flowchart: Alternate Process 24"/>
            <p:cNvSpPr/>
            <p:nvPr/>
          </p:nvSpPr>
          <p:spPr bwMode="auto">
            <a:xfrm>
              <a:off x="6382544" y="1861084"/>
              <a:ext cx="5183434"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Including the command to change the directory.</a:t>
              </a:r>
            </a:p>
          </p:txBody>
        </p:sp>
        <p:cxnSp>
          <p:nvCxnSpPr>
            <p:cNvPr id="24" name="Straight Arrow Connector 23"/>
            <p:cNvCxnSpPr/>
            <p:nvPr/>
          </p:nvCxnSpPr>
          <p:spPr bwMode="auto">
            <a:xfrm flipH="1">
              <a:off x="4355976" y="2070956"/>
              <a:ext cx="21031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41077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par>
                                <p:cTn id="7" presetID="22" presetClass="exit" presetSubtype="2" fill="hold" nodeType="withEffect">
                                  <p:stCondLst>
                                    <p:cond delay="0"/>
                                  </p:stCondLst>
                                  <p:childTnLst>
                                    <p:animEffect transition="out" filter="wipe(right)">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right)">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righ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1937048"/>
            <a:ext cx="8363272" cy="45162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0" dirty="0">
                <a:solidFill>
                  <a:schemeClr val="bg1"/>
                </a:solidFill>
                <a:latin typeface="Lucida Console" panose="020B0609040504020204" pitchFamily="49" charset="0"/>
                <a:ea typeface="新細明體" charset="-120"/>
              </a:rPr>
              <a:t>% ls</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basename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p>
          <a:p>
            <a:r>
              <a:rPr lang="en-US" sz="2200" b="0" dirty="0" err="1" smtClean="0">
                <a:solidFill>
                  <a:schemeClr val="bg1"/>
                </a:solidFill>
                <a:latin typeface="Lucida Console" panose="020B0609040504020204" pitchFamily="49" charset="0"/>
                <a:ea typeface="新細明體" charset="-120"/>
              </a:rPr>
              <a:t>ExampleofParenthesesSideEffects</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a:solidFill>
                  <a:schemeClr val="bg1"/>
                </a:solidFill>
                <a:latin typeface="Lucida Console" panose="020B0609040504020204" pitchFamily="49" charset="0"/>
                <a:ea typeface="新細明體" charset="-120"/>
              </a:rPr>
              <a:t>echo </a:t>
            </a:r>
            <a:r>
              <a:rPr lang="en-US" sz="2200" b="0" dirty="0" smtClean="0">
                <a:solidFill>
                  <a:schemeClr val="bg1"/>
                </a:solidFill>
                <a:latin typeface="Lucida Console" panose="020B0609040504020204" pitchFamily="49" charset="0"/>
                <a:ea typeface="新細明體" charset="-120"/>
              </a:rPr>
              <a:t>A||(echo </a:t>
            </a:r>
            <a:r>
              <a:rPr lang="en-US" sz="2200" b="0" dirty="0">
                <a:solidFill>
                  <a:schemeClr val="bg1"/>
                </a:solidFill>
                <a:latin typeface="Lucida Console" panose="020B0609040504020204" pitchFamily="49" charset="0"/>
                <a:ea typeface="新細明體" charset="-120"/>
              </a:rPr>
              <a:t>B &amp;&amp; cd </a:t>
            </a:r>
            <a:r>
              <a:rPr lang="en-US" sz="2200" b="0" dirty="0" smtClean="0">
                <a:solidFill>
                  <a:schemeClr val="bg1"/>
                </a:solidFill>
                <a:latin typeface="Lucida Console" panose="020B0609040504020204" pitchFamily="49" charset="0"/>
                <a:ea typeface="新細明體" charset="-120"/>
              </a:rPr>
              <a:t>d1 </a:t>
            </a:r>
            <a:r>
              <a:rPr lang="en-US" sz="2200" b="0" dirty="0">
                <a:solidFill>
                  <a:schemeClr val="bg1"/>
                </a:solidFill>
                <a:latin typeface="Lucida Console" panose="020B0609040504020204" pitchFamily="49" charset="0"/>
                <a:ea typeface="新細明體" charset="-120"/>
              </a:rPr>
              <a:t>&amp;&amp; </a:t>
            </a:r>
            <a:r>
              <a:rPr lang="en-US" sz="2200" b="0" dirty="0" err="1">
                <a:solidFill>
                  <a:schemeClr val="bg1"/>
                </a:solidFill>
                <a:latin typeface="Lucida Console" panose="020B0609040504020204" pitchFamily="49" charset="0"/>
                <a:ea typeface="新細明體" charset="-120"/>
              </a:rPr>
              <a:t>basename</a:t>
            </a:r>
            <a:r>
              <a:rPr lang="en-US" sz="2200" b="0" dirty="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pwd</a:t>
            </a:r>
            <a:r>
              <a:rPr lang="en-US" sz="2200" b="0" dirty="0">
                <a:solidFill>
                  <a:schemeClr val="bg1"/>
                </a:solidFill>
                <a:latin typeface="Lucida Console" panose="020B0609040504020204" pitchFamily="49" charset="0"/>
                <a:ea typeface="新細明體" charset="-120"/>
              </a:rPr>
              <a:t> -P</a:t>
            </a:r>
            <a:r>
              <a:rPr lang="en-US" sz="2200" b="0" dirty="0" smtClean="0">
                <a:solidFill>
                  <a:schemeClr val="bg1"/>
                </a:solidFill>
                <a:latin typeface="Lucida Console" panose="020B0609040504020204" pitchFamily="49" charset="0"/>
                <a:ea typeface="新細明體" charset="-120"/>
              </a:rPr>
              <a:t>`)</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A</a:t>
            </a:r>
            <a:endParaRPr lang="en-US" sz="2200" b="0" dirty="0">
              <a:solidFill>
                <a:schemeClr val="bg1"/>
              </a:solidFill>
              <a:latin typeface="Lucida Console" panose="020B0609040504020204" pitchFamily="49" charset="0"/>
              <a:ea typeface="新細明體" charset="-120"/>
            </a:endParaRPr>
          </a:p>
          <a:p>
            <a:r>
              <a:rPr lang="en-US" sz="2200" b="0" dirty="0">
                <a:solidFill>
                  <a:schemeClr val="bg1"/>
                </a:solidFill>
                <a:latin typeface="Lucida Console" panose="020B0609040504020204" pitchFamily="49" charset="0"/>
                <a:ea typeface="新細明體" charset="-120"/>
              </a:rPr>
              <a:t>%</a:t>
            </a:r>
            <a:r>
              <a:rPr lang="en-US" sz="2200" b="0" dirty="0" smtClean="0">
                <a:solidFill>
                  <a:schemeClr val="bg1"/>
                </a:solidFill>
                <a:latin typeface="Lucida Console" panose="020B0609040504020204" pitchFamily="49" charset="0"/>
                <a:ea typeface="新細明體" charset="-120"/>
              </a:rPr>
              <a:t> </a:t>
            </a:r>
            <a:r>
              <a:rPr lang="en-US" sz="2200" b="0" dirty="0">
                <a:solidFill>
                  <a:schemeClr val="bg1"/>
                </a:solidFill>
                <a:latin typeface="Lucida Console" panose="020B0609040504020204" pitchFamily="49" charset="0"/>
                <a:ea typeface="新細明體" charset="-120"/>
              </a:rPr>
              <a:t>eco </a:t>
            </a:r>
            <a:r>
              <a:rPr lang="en-US" sz="2200" b="0" dirty="0" smtClean="0">
                <a:solidFill>
                  <a:schemeClr val="bg1"/>
                </a:solidFill>
                <a:latin typeface="Lucida Console" panose="020B0609040504020204" pitchFamily="49" charset="0"/>
                <a:ea typeface="新細明體" charset="-120"/>
              </a:rPr>
              <a:t>A|| </a:t>
            </a:r>
            <a:r>
              <a:rPr lang="en-US" sz="2200" b="0" dirty="0">
                <a:solidFill>
                  <a:schemeClr val="bg1"/>
                </a:solidFill>
                <a:latin typeface="Lucida Console" panose="020B0609040504020204" pitchFamily="49" charset="0"/>
                <a:ea typeface="新細明體" charset="-120"/>
              </a:rPr>
              <a:t>(echo B &amp;&amp; cd </a:t>
            </a:r>
            <a:r>
              <a:rPr lang="en-US" sz="2200" b="0" dirty="0" smtClean="0">
                <a:solidFill>
                  <a:schemeClr val="bg1"/>
                </a:solidFill>
                <a:latin typeface="Lucida Console" panose="020B0609040504020204" pitchFamily="49" charset="0"/>
                <a:ea typeface="新細明體" charset="-120"/>
              </a:rPr>
              <a:t>d1 </a:t>
            </a:r>
            <a:r>
              <a:rPr lang="en-US" sz="2200" b="0" dirty="0">
                <a:solidFill>
                  <a:schemeClr val="bg1"/>
                </a:solidFill>
                <a:latin typeface="Lucida Console" panose="020B0609040504020204" pitchFamily="49" charset="0"/>
                <a:ea typeface="新細明體" charset="-120"/>
              </a:rPr>
              <a:t>&amp;&amp; </a:t>
            </a:r>
            <a:r>
              <a:rPr lang="en-US" sz="2200" b="0" dirty="0" err="1">
                <a:solidFill>
                  <a:schemeClr val="bg1"/>
                </a:solidFill>
                <a:latin typeface="Lucida Console" panose="020B0609040504020204" pitchFamily="49" charset="0"/>
                <a:ea typeface="新細明體" charset="-120"/>
              </a:rPr>
              <a:t>basename</a:t>
            </a:r>
            <a:r>
              <a:rPr lang="en-US" sz="2200" b="0" dirty="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pwd</a:t>
            </a:r>
            <a:r>
              <a:rPr lang="en-US" sz="2200" b="0" dirty="0">
                <a:solidFill>
                  <a:schemeClr val="bg1"/>
                </a:solidFill>
                <a:latin typeface="Lucida Console" panose="020B0609040504020204" pitchFamily="49" charset="0"/>
                <a:ea typeface="新細明體" charset="-120"/>
              </a:rPr>
              <a:t> -P`)</a:t>
            </a:r>
          </a:p>
          <a:p>
            <a:r>
              <a:rPr lang="en-US" sz="2200" b="0" dirty="0">
                <a:solidFill>
                  <a:schemeClr val="bg1"/>
                </a:solidFill>
                <a:latin typeface="Lucida Console" panose="020B0609040504020204" pitchFamily="49" charset="0"/>
                <a:ea typeface="新細明體" charset="-120"/>
              </a:rPr>
              <a:t>-bash: eco: command not found</a:t>
            </a:r>
          </a:p>
          <a:p>
            <a:r>
              <a:rPr lang="en-US" sz="2200" b="0" dirty="0">
                <a:solidFill>
                  <a:schemeClr val="bg1"/>
                </a:solidFill>
                <a:latin typeface="Lucida Console" panose="020B0609040504020204" pitchFamily="49" charset="0"/>
                <a:ea typeface="新細明體" charset="-120"/>
              </a:rPr>
              <a:t>B</a:t>
            </a:r>
          </a:p>
          <a:p>
            <a:r>
              <a:rPr lang="en-US" sz="2200" b="0" dirty="0" smtClean="0">
                <a:solidFill>
                  <a:schemeClr val="bg1"/>
                </a:solidFill>
                <a:latin typeface="Lucida Console" panose="020B0609040504020204" pitchFamily="49" charset="0"/>
                <a:ea typeface="新細明體" charset="-120"/>
              </a:rPr>
              <a:t>d1</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 </a:t>
            </a:r>
            <a:r>
              <a:rPr lang="en-US" sz="2200" b="0" dirty="0" err="1">
                <a:solidFill>
                  <a:schemeClr val="bg1"/>
                </a:solidFill>
                <a:latin typeface="Lucida Console" panose="020B0609040504020204" pitchFamily="49" charset="0"/>
                <a:ea typeface="新細明體" charset="-120"/>
              </a:rPr>
              <a:t>b</a:t>
            </a:r>
            <a:r>
              <a:rPr lang="en-US" sz="2200" b="0" dirty="0" err="1" smtClean="0">
                <a:solidFill>
                  <a:schemeClr val="bg1"/>
                </a:solidFill>
                <a:latin typeface="Lucida Console" panose="020B0609040504020204" pitchFamily="49" charset="0"/>
                <a:ea typeface="新細明體" charset="-120"/>
              </a:rPr>
              <a:t>asename</a:t>
            </a:r>
            <a:r>
              <a:rPr lang="en-US" sz="2200" b="0" dirty="0" smtClean="0">
                <a:solidFill>
                  <a:schemeClr val="bg1"/>
                </a:solidFill>
                <a:latin typeface="Lucida Console" panose="020B0609040504020204" pitchFamily="49" charset="0"/>
                <a:ea typeface="新細明體" charset="-120"/>
              </a:rPr>
              <a:t> `</a:t>
            </a:r>
            <a:r>
              <a:rPr lang="en-US" sz="2200" b="0" dirty="0" err="1" smtClean="0">
                <a:solidFill>
                  <a:schemeClr val="bg1"/>
                </a:solidFill>
                <a:latin typeface="Lucida Console" panose="020B0609040504020204" pitchFamily="49" charset="0"/>
                <a:ea typeface="新細明體" charset="-120"/>
              </a:rPr>
              <a:t>pwd</a:t>
            </a:r>
            <a:r>
              <a:rPr lang="en-US" sz="2200" b="0" dirty="0" smtClean="0">
                <a:solidFill>
                  <a:schemeClr val="bg1"/>
                </a:solidFill>
                <a:latin typeface="Lucida Console" panose="020B0609040504020204" pitchFamily="49" charset="0"/>
                <a:ea typeface="新細明體" charset="-120"/>
              </a:rPr>
              <a:t> –P`</a:t>
            </a:r>
            <a:endParaRPr lang="en-US" sz="2200" b="0" dirty="0">
              <a:solidFill>
                <a:schemeClr val="bg1"/>
              </a:solidFill>
              <a:latin typeface="Lucida Console" panose="020B0609040504020204" pitchFamily="49" charset="0"/>
              <a:ea typeface="新細明體" charset="-120"/>
            </a:endParaRPr>
          </a:p>
          <a:p>
            <a:r>
              <a:rPr lang="en-US" sz="2200" b="0" dirty="0" err="1" smtClean="0">
                <a:solidFill>
                  <a:schemeClr val="bg1"/>
                </a:solidFill>
                <a:latin typeface="Lucida Console" panose="020B0609040504020204" pitchFamily="49" charset="0"/>
                <a:ea typeface="新細明體" charset="-120"/>
              </a:rPr>
              <a:t>ExampleofParenthesesSideEffects</a:t>
            </a:r>
            <a:endParaRPr lang="en-US" sz="2200" b="0" dirty="0">
              <a:solidFill>
                <a:schemeClr val="bg1"/>
              </a:solidFill>
              <a:latin typeface="Lucida Console" panose="020B0609040504020204" pitchFamily="49" charset="0"/>
              <a:ea typeface="新細明體" charset="-120"/>
            </a:endParaRPr>
          </a:p>
          <a:p>
            <a:r>
              <a:rPr lang="en-US" sz="2200" b="0" dirty="0" smtClean="0">
                <a:solidFill>
                  <a:schemeClr val="bg1"/>
                </a:solidFill>
                <a:latin typeface="Lucida Console" panose="020B0609040504020204" pitchFamily="49" charset="0"/>
                <a:ea typeface="新細明體" charset="-120"/>
              </a:rPr>
              <a:t>%</a:t>
            </a:r>
            <a:endParaRPr lang="en-US" sz="2200" b="0" dirty="0">
              <a:solidFill>
                <a:schemeClr val="bg1"/>
              </a:solidFill>
              <a:latin typeface="Lucida Console" panose="020B0609040504020204" pitchFamily="49" charset="0"/>
              <a:ea typeface="新細明體" charset="-120"/>
            </a:endParaRPr>
          </a:p>
        </p:txBody>
      </p:sp>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0256"/>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dirty="0" smtClean="0">
                <a:solidFill>
                  <a:srgbClr val="000000"/>
                </a:solidFill>
                <a:latin typeface="Times New Roman" pitchFamily="18" charset="0"/>
              </a:rPr>
              <a:t>But there is </a:t>
            </a:r>
            <a:r>
              <a:rPr lang="en-US" altLang="zh-TW" sz="2400" dirty="0">
                <a:solidFill>
                  <a:srgbClr val="000000"/>
                </a:solidFill>
                <a:latin typeface="Times New Roman" pitchFamily="18" charset="0"/>
              </a:rPr>
              <a:t>a </a:t>
            </a:r>
            <a:r>
              <a:rPr lang="en-US" altLang="zh-TW" sz="2400" dirty="0" smtClean="0">
                <a:solidFill>
                  <a:srgbClr val="000000"/>
                </a:solidFill>
                <a:latin typeface="Times New Roman" pitchFamily="18" charset="0"/>
              </a:rPr>
              <a:t>problem. Consider:</a:t>
            </a:r>
          </a:p>
        </p:txBody>
      </p:sp>
      <p:cxnSp>
        <p:nvCxnSpPr>
          <p:cNvPr id="12" name="Straight Connector 11"/>
          <p:cNvCxnSpPr/>
          <p:nvPr/>
        </p:nvCxnSpPr>
        <p:spPr bwMode="auto">
          <a:xfrm>
            <a:off x="827584" y="6021288"/>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grpSp>
        <p:nvGrpSpPr>
          <p:cNvPr id="11" name="Group 10"/>
          <p:cNvGrpSpPr/>
          <p:nvPr/>
        </p:nvGrpSpPr>
        <p:grpSpPr>
          <a:xfrm>
            <a:off x="5473936" y="4293096"/>
            <a:ext cx="2563651" cy="411832"/>
            <a:chOff x="4355976" y="1861084"/>
            <a:chExt cx="2563651" cy="411832"/>
          </a:xfrm>
        </p:grpSpPr>
        <p:sp>
          <p:nvSpPr>
            <p:cNvPr id="13" name="Flowchart: Alternate Process 12"/>
            <p:cNvSpPr/>
            <p:nvPr/>
          </p:nvSpPr>
          <p:spPr bwMode="auto">
            <a:xfrm>
              <a:off x="5047419" y="1861084"/>
              <a:ext cx="1872208"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The eco failed.</a:t>
              </a:r>
            </a:p>
          </p:txBody>
        </p:sp>
        <p:cxnSp>
          <p:nvCxnSpPr>
            <p:cNvPr id="14" name="Straight Arrow Connector 13"/>
            <p:cNvCxnSpPr/>
            <p:nvPr/>
          </p:nvCxnSpPr>
          <p:spPr bwMode="auto">
            <a:xfrm flipH="1">
              <a:off x="4355976" y="2070956"/>
              <a:ext cx="8229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16" name="Group 15"/>
          <p:cNvGrpSpPr/>
          <p:nvPr/>
        </p:nvGrpSpPr>
        <p:grpSpPr>
          <a:xfrm>
            <a:off x="827584" y="4611452"/>
            <a:ext cx="7210002" cy="411832"/>
            <a:chOff x="4355976" y="1861084"/>
            <a:chExt cx="7210002" cy="411832"/>
          </a:xfrm>
        </p:grpSpPr>
        <p:sp>
          <p:nvSpPr>
            <p:cNvPr id="17" name="Flowchart: Alternate Process 16"/>
            <p:cNvSpPr/>
            <p:nvPr/>
          </p:nvSpPr>
          <p:spPr bwMode="auto">
            <a:xfrm>
              <a:off x="6012159" y="1861084"/>
              <a:ext cx="5553819"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So all of the stuff inside the parenthese</a:t>
              </a:r>
              <a:r>
                <a:rPr lang="en-US" b="0" dirty="0" smtClean="0">
                  <a:latin typeface="Arial" charset="0"/>
                  <a:ea typeface="新細明體" charset="-120"/>
                </a:rPr>
                <a:t>s executed</a:t>
              </a:r>
              <a:r>
                <a:rPr kumimoji="1" lang="en-US" sz="1800" b="0" i="0" u="none" strike="noStrike" cap="none" normalizeH="0" baseline="0" dirty="0" smtClean="0">
                  <a:ln>
                    <a:noFill/>
                  </a:ln>
                  <a:solidFill>
                    <a:schemeClr val="tx1"/>
                  </a:solidFill>
                  <a:effectLst/>
                  <a:latin typeface="Arial" charset="0"/>
                  <a:ea typeface="新細明體" charset="-120"/>
                </a:rPr>
                <a:t>.</a:t>
              </a:r>
            </a:p>
          </p:txBody>
        </p:sp>
        <p:cxnSp>
          <p:nvCxnSpPr>
            <p:cNvPr id="18" name="Straight Arrow Connector 17"/>
            <p:cNvCxnSpPr/>
            <p:nvPr/>
          </p:nvCxnSpPr>
          <p:spPr bwMode="auto">
            <a:xfrm flipH="1">
              <a:off x="4355976" y="2070956"/>
              <a:ext cx="173736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20" name="Group 19"/>
          <p:cNvGrpSpPr/>
          <p:nvPr/>
        </p:nvGrpSpPr>
        <p:grpSpPr>
          <a:xfrm>
            <a:off x="827584" y="4961384"/>
            <a:ext cx="7210002" cy="411832"/>
            <a:chOff x="4355976" y="1861084"/>
            <a:chExt cx="7210002" cy="411832"/>
          </a:xfrm>
        </p:grpSpPr>
        <p:sp>
          <p:nvSpPr>
            <p:cNvPr id="21" name="Flowchart: Alternate Process 20"/>
            <p:cNvSpPr/>
            <p:nvPr/>
          </p:nvSpPr>
          <p:spPr bwMode="auto">
            <a:xfrm>
              <a:off x="6382544" y="1861084"/>
              <a:ext cx="5183434" cy="411832"/>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Including the command to change the directory.</a:t>
              </a:r>
            </a:p>
          </p:txBody>
        </p:sp>
        <p:cxnSp>
          <p:nvCxnSpPr>
            <p:cNvPr id="22" name="Straight Arrow Connector 21"/>
            <p:cNvCxnSpPr/>
            <p:nvPr/>
          </p:nvCxnSpPr>
          <p:spPr bwMode="auto">
            <a:xfrm flipH="1">
              <a:off x="4355976" y="2070956"/>
              <a:ext cx="2103120" cy="0"/>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grpSp>
        <p:nvGrpSpPr>
          <p:cNvPr id="19" name="Group 18"/>
          <p:cNvGrpSpPr/>
          <p:nvPr/>
        </p:nvGrpSpPr>
        <p:grpSpPr>
          <a:xfrm>
            <a:off x="2854153" y="892064"/>
            <a:ext cx="4742183" cy="4815465"/>
            <a:chOff x="4439470" y="-40964"/>
            <a:chExt cx="4742183" cy="4815465"/>
          </a:xfrm>
        </p:grpSpPr>
        <p:sp>
          <p:nvSpPr>
            <p:cNvPr id="3" name="Flowchart: Alternate Process 2"/>
            <p:cNvSpPr/>
            <p:nvPr/>
          </p:nvSpPr>
          <p:spPr bwMode="auto">
            <a:xfrm>
              <a:off x="6013301" y="-40964"/>
              <a:ext cx="3168352" cy="2909461"/>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Now,</a:t>
              </a:r>
              <a:r>
                <a:rPr kumimoji="1" lang="en-US" sz="1800" b="0" i="0" u="none" strike="noStrike" cap="none" normalizeH="0" dirty="0" smtClean="0">
                  <a:ln>
                    <a:noFill/>
                  </a:ln>
                  <a:solidFill>
                    <a:schemeClr val="tx1"/>
                  </a:solidFill>
                  <a:effectLst/>
                  <a:latin typeface="Arial" charset="0"/>
                  <a:ea typeface="新細明體" charset="-120"/>
                </a:rPr>
                <a:t> finally, we can see the problem: the effect of the cd did not persist beyond the closing parenthesis, ). Instead, we reverted back to the directory that we had been in before we encountered the open parenthesis, (.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cxnSp>
          <p:nvCxnSpPr>
            <p:cNvPr id="10" name="Straight Arrow Connector 9"/>
            <p:cNvCxnSpPr/>
            <p:nvPr/>
          </p:nvCxnSpPr>
          <p:spPr bwMode="auto">
            <a:xfrm flipH="1">
              <a:off x="4439470" y="2598304"/>
              <a:ext cx="1784683" cy="2176197"/>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14940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par>
                                <p:cTn id="7" presetID="22" presetClass="exit" presetSubtype="2" fill="hold" nodeType="withEffect">
                                  <p:stCondLst>
                                    <p:cond delay="0"/>
                                  </p:stCondLst>
                                  <p:childTnLst>
                                    <p:animEffect transition="out" filter="wipe(right)">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22" presetClass="exit" presetSubtype="2" fill="hold" nodeType="withEffect">
                                  <p:stCondLst>
                                    <p:cond delay="0"/>
                                  </p:stCondLst>
                                  <p:childTnLst>
                                    <p:animEffect transition="out" filter="wipe(right)">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22" presetClass="exit" presetSubtype="2" fill="hold" nodeType="withEffect">
                                  <p:stCondLst>
                                    <p:cond delay="0"/>
                                  </p:stCondLst>
                                  <p:childTnLst>
                                    <p:animEffect transition="out" filter="wipe(right)">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A note on parentheses</a:t>
            </a:r>
            <a:endParaRPr lang="en-US" altLang="zh-TW" sz="2000" dirty="0" smtClean="0">
              <a:solidFill>
                <a:srgbClr val="222268"/>
              </a:solidFill>
              <a:latin typeface="Lucida Grande" charset="0"/>
            </a:endParaRPr>
          </a:p>
        </p:txBody>
      </p:sp>
      <p:sp>
        <p:nvSpPr>
          <p:cNvPr id="50179" name="Rectangle 3"/>
          <p:cNvSpPr>
            <a:spLocks noGrp="1" noChangeArrowheads="1"/>
          </p:cNvSpPr>
          <p:nvPr>
            <p:ph type="body" idx="4294967295"/>
          </p:nvPr>
        </p:nvSpPr>
        <p:spPr>
          <a:xfrm>
            <a:off x="457200" y="1484784"/>
            <a:ext cx="8686800" cy="3816424"/>
          </a:xfrm>
        </p:spPr>
        <p:txBody>
          <a:bodyPr/>
          <a:lstStyle/>
          <a:p>
            <a:pPr marL="0" indent="0" eaLnBrk="1" hangingPunct="1">
              <a:lnSpc>
                <a:spcPct val="90000"/>
              </a:lnSpc>
              <a:buFontTx/>
              <a:buNone/>
            </a:pPr>
            <a:r>
              <a:rPr lang="en-US" altLang="zh-TW" sz="2800" dirty="0" smtClean="0">
                <a:solidFill>
                  <a:srgbClr val="000000"/>
                </a:solidFill>
                <a:latin typeface="Times New Roman" pitchFamily="18" charset="0"/>
              </a:rPr>
              <a:t>So, what does it all mean? It means that we will have to be careful, in the homework, to not change directories inside of parentheses.</a:t>
            </a:r>
          </a:p>
          <a:p>
            <a:pPr marL="0" indent="0" eaLnBrk="1" hangingPunct="1">
              <a:lnSpc>
                <a:spcPct val="90000"/>
              </a:lnSpc>
              <a:buFontTx/>
              <a:buNone/>
            </a:pPr>
            <a:r>
              <a:rPr lang="en-US" altLang="zh-TW" sz="2800" dirty="0" smtClean="0">
                <a:solidFill>
                  <a:srgbClr val="000000"/>
                </a:solidFill>
                <a:latin typeface="Times New Roman" pitchFamily="18" charset="0"/>
              </a:rPr>
              <a:t>Other things are allowed however, because their effects persist beyond encountering the closing parenthesis:</a:t>
            </a:r>
          </a:p>
          <a:p>
            <a:pPr eaLnBrk="1" hangingPunct="1">
              <a:lnSpc>
                <a:spcPct val="90000"/>
              </a:lnSpc>
            </a:pPr>
            <a:r>
              <a:rPr lang="en-US" altLang="zh-TW" sz="2800" dirty="0" smtClean="0">
                <a:solidFill>
                  <a:srgbClr val="000000"/>
                </a:solidFill>
                <a:latin typeface="Times New Roman" pitchFamily="18" charset="0"/>
              </a:rPr>
              <a:t>Printing things to the screen</a:t>
            </a:r>
          </a:p>
          <a:p>
            <a:pPr eaLnBrk="1" hangingPunct="1">
              <a:lnSpc>
                <a:spcPct val="90000"/>
              </a:lnSpc>
            </a:pPr>
            <a:r>
              <a:rPr lang="en-US" altLang="zh-TW" sz="2800" dirty="0" smtClean="0">
                <a:solidFill>
                  <a:srgbClr val="000000"/>
                </a:solidFill>
                <a:latin typeface="Times New Roman" pitchFamily="18" charset="0"/>
              </a:rPr>
              <a:t>Moving files between directories</a:t>
            </a:r>
          </a:p>
          <a:p>
            <a:pPr eaLnBrk="1" hangingPunct="1">
              <a:lnSpc>
                <a:spcPct val="90000"/>
              </a:lnSpc>
            </a:pPr>
            <a:r>
              <a:rPr lang="en-US" altLang="zh-TW" sz="2800" dirty="0" smtClean="0">
                <a:solidFill>
                  <a:srgbClr val="000000"/>
                </a:solidFill>
                <a:latin typeface="Times New Roman" pitchFamily="18" charset="0"/>
              </a:rPr>
              <a:t>Etc.</a:t>
            </a:r>
          </a:p>
        </p:txBody>
      </p:sp>
    </p:spTree>
    <p:extLst>
      <p:ext uri="{BB962C8B-B14F-4D97-AF65-F5344CB8AC3E}">
        <p14:creationId xmlns:p14="http://schemas.microsoft.com/office/powerpoint/2010/main" val="190584795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905000"/>
            <a:ext cx="8229600" cy="4724400"/>
          </a:xfrm>
        </p:spPr>
        <p:txBody>
          <a:bodyPr>
            <a:normAutofit/>
          </a:bodyPr>
          <a:lstStyle/>
          <a:p>
            <a:pPr eaLnBrk="1" hangingPunct="1">
              <a:lnSpc>
                <a:spcPct val="70000"/>
              </a:lnSpc>
              <a:defRPr/>
            </a:pPr>
            <a:r>
              <a:rPr lang="en-US" altLang="zh-TW" sz="3000" dirty="0" smtClean="0">
                <a:effectLst>
                  <a:outerShdw blurRad="38100" dist="38100" dir="2700000" algn="tl">
                    <a:srgbClr val="C0C0C0"/>
                  </a:outerShdw>
                </a:effectLst>
              </a:rPr>
              <a:t>Ctrl-K = 	Cut everything on the command-		line beyond the cursor</a:t>
            </a:r>
          </a:p>
          <a:p>
            <a:pPr eaLnBrk="1" hangingPunct="1">
              <a:lnSpc>
                <a:spcPct val="70000"/>
              </a:lnSpc>
              <a:defRPr/>
            </a:pPr>
            <a:r>
              <a:rPr lang="en-US" altLang="zh-TW" sz="3000" dirty="0" smtClean="0">
                <a:effectLst>
                  <a:outerShdw blurRad="38100" dist="38100" dir="2700000" algn="tl">
                    <a:srgbClr val="C0C0C0"/>
                  </a:outerShdw>
                </a:effectLst>
              </a:rPr>
              <a:t>Ctrl-Y = 	Paste onto the command line at the 		cursor position</a:t>
            </a:r>
          </a:p>
          <a:p>
            <a:pPr eaLnBrk="1" hangingPunct="1">
              <a:lnSpc>
                <a:spcPct val="70000"/>
              </a:lnSpc>
              <a:defRPr/>
            </a:pPr>
            <a:r>
              <a:rPr lang="en-US" altLang="zh-TW" sz="3000" dirty="0" smtClean="0">
                <a:effectLst>
                  <a:outerShdw blurRad="38100" dist="38100" dir="2700000" algn="tl">
                    <a:srgbClr val="C0C0C0"/>
                  </a:outerShdw>
                </a:effectLst>
              </a:rPr>
              <a:t>Ctrl-A = 	Move cursor to the front</a:t>
            </a:r>
          </a:p>
          <a:p>
            <a:pPr eaLnBrk="1" hangingPunct="1">
              <a:lnSpc>
                <a:spcPct val="70000"/>
              </a:lnSpc>
              <a:defRPr/>
            </a:pPr>
            <a:r>
              <a:rPr lang="en-US" altLang="zh-TW" sz="3000" dirty="0" smtClean="0">
                <a:effectLst>
                  <a:outerShdw blurRad="38100" dist="38100" dir="2700000" algn="tl">
                    <a:srgbClr val="C0C0C0"/>
                  </a:outerShdw>
                </a:effectLst>
              </a:rPr>
              <a:t>Ctrl-E = 	Move cursor to the end</a:t>
            </a:r>
          </a:p>
          <a:p>
            <a:pPr eaLnBrk="1" hangingPunct="1">
              <a:lnSpc>
                <a:spcPct val="70000"/>
              </a:lnSpc>
              <a:defRPr/>
            </a:pPr>
            <a:r>
              <a:rPr lang="en-US" altLang="zh-TW" sz="3000" dirty="0" smtClean="0">
                <a:effectLst>
                  <a:outerShdw blurRad="38100" dist="38100" dir="2700000" algn="tl">
                    <a:srgbClr val="C0C0C0"/>
                  </a:outerShdw>
                </a:effectLst>
              </a:rPr>
              <a:t>Ctrl-C </a:t>
            </a:r>
            <a:r>
              <a:rPr lang="en-US" altLang="zh-TW" sz="3000" dirty="0">
                <a:effectLst>
                  <a:outerShdw blurRad="38100" dist="38100" dir="2700000" algn="tl">
                    <a:srgbClr val="C0C0C0"/>
                  </a:outerShdw>
                </a:effectLst>
              </a:rPr>
              <a:t>= 	</a:t>
            </a:r>
            <a:r>
              <a:rPr lang="en-US" altLang="zh-TW" sz="3000" dirty="0" smtClean="0">
                <a:effectLst>
                  <a:outerShdw blurRad="38100" dist="38100" dir="2700000" algn="tl">
                    <a:srgbClr val="C0C0C0"/>
                  </a:outerShdw>
                </a:effectLst>
              </a:rPr>
              <a:t>Kill the currently-running command</a:t>
            </a:r>
          </a:p>
          <a:p>
            <a:pPr eaLnBrk="1" hangingPunct="1">
              <a:lnSpc>
                <a:spcPct val="70000"/>
              </a:lnSpc>
              <a:defRPr/>
            </a:pPr>
            <a:r>
              <a:rPr lang="en-US" altLang="zh-TW" sz="3000" dirty="0">
                <a:effectLst>
                  <a:outerShdw blurRad="38100" dist="38100" dir="2700000" algn="tl">
                    <a:srgbClr val="C0C0C0"/>
                  </a:outerShdw>
                </a:effectLst>
              </a:rPr>
              <a:t>TAB </a:t>
            </a:r>
            <a:r>
              <a:rPr lang="en-US" altLang="zh-TW" sz="3000" dirty="0" smtClean="0">
                <a:effectLst>
                  <a:outerShdw blurRad="38100" dist="38100" dir="2700000" algn="tl">
                    <a:srgbClr val="C0C0C0"/>
                  </a:outerShdw>
                </a:effectLst>
              </a:rPr>
              <a:t>  = </a:t>
            </a:r>
            <a:r>
              <a:rPr lang="en-US" altLang="zh-TW" sz="3000" dirty="0">
                <a:effectLst>
                  <a:outerShdw blurRad="38100" dist="38100" dir="2700000" algn="tl">
                    <a:srgbClr val="C0C0C0"/>
                  </a:outerShdw>
                </a:effectLst>
              </a:rPr>
              <a:t>	Filename completion</a:t>
            </a:r>
          </a:p>
          <a:p>
            <a:pPr eaLnBrk="1" hangingPunct="1">
              <a:lnSpc>
                <a:spcPct val="70000"/>
              </a:lnSpc>
              <a:defRPr/>
            </a:pPr>
            <a:r>
              <a:rPr lang="en-US" altLang="zh-TW" sz="3000" dirty="0" smtClean="0">
                <a:effectLst>
                  <a:outerShdw blurRad="38100" dist="38100" dir="2700000" algn="tl">
                    <a:srgbClr val="C0C0C0"/>
                  </a:outerShdw>
                </a:effectLst>
                <a:sym typeface="Symbol" panose="05050102010706020507" pitchFamily="18" charset="2"/>
              </a:rPr>
              <a:t></a:t>
            </a:r>
            <a:r>
              <a:rPr lang="en-US" altLang="zh-TW" sz="3000" dirty="0" smtClean="0">
                <a:effectLst>
                  <a:outerShdw blurRad="38100" dist="38100" dir="2700000" algn="tl">
                    <a:srgbClr val="C0C0C0"/>
                  </a:outerShdw>
                </a:effectLst>
              </a:rPr>
              <a:t> or Ctrl-P = Reshow the previous command</a:t>
            </a:r>
          </a:p>
          <a:p>
            <a:pPr eaLnBrk="1" hangingPunct="1">
              <a:lnSpc>
                <a:spcPct val="70000"/>
              </a:lnSpc>
              <a:defRPr/>
            </a:pPr>
            <a:r>
              <a:rPr lang="en-US" altLang="zh-TW" sz="3000" dirty="0" smtClean="0">
                <a:effectLst>
                  <a:outerShdw blurRad="38100" dist="38100" dir="2700000" algn="tl">
                    <a:srgbClr val="C0C0C0"/>
                  </a:outerShdw>
                </a:effectLst>
                <a:sym typeface="Symbol" panose="05050102010706020507" pitchFamily="18" charset="2"/>
              </a:rPr>
              <a:t></a:t>
            </a:r>
            <a:r>
              <a:rPr lang="en-US" altLang="zh-TW" sz="3000" dirty="0" smtClean="0">
                <a:effectLst>
                  <a:outerShdw blurRad="38100" dist="38100" dir="2700000" algn="tl">
                    <a:srgbClr val="C0C0C0"/>
                  </a:outerShdw>
                </a:effectLst>
              </a:rPr>
              <a:t> </a:t>
            </a:r>
            <a:r>
              <a:rPr lang="en-US" altLang="zh-TW" sz="3000" dirty="0">
                <a:effectLst>
                  <a:outerShdw blurRad="38100" dist="38100" dir="2700000" algn="tl">
                    <a:srgbClr val="C0C0C0"/>
                  </a:outerShdw>
                </a:effectLst>
              </a:rPr>
              <a:t>or </a:t>
            </a:r>
            <a:r>
              <a:rPr lang="en-US" altLang="zh-TW" sz="3000" dirty="0" smtClean="0">
                <a:effectLst>
                  <a:outerShdw blurRad="38100" dist="38100" dir="2700000" algn="tl">
                    <a:srgbClr val="C0C0C0"/>
                  </a:outerShdw>
                </a:effectLst>
              </a:rPr>
              <a:t>Ctrl-N</a:t>
            </a:r>
            <a:r>
              <a:rPr lang="en-US" altLang="zh-TW" sz="2400" dirty="0" smtClean="0">
                <a:effectLst>
                  <a:outerShdw blurRad="38100" dist="38100" dir="2700000" algn="tl">
                    <a:srgbClr val="C0C0C0"/>
                  </a:outerShdw>
                </a:effectLst>
              </a:rPr>
              <a:t> </a:t>
            </a:r>
            <a:r>
              <a:rPr lang="en-US" altLang="zh-TW" sz="3000" dirty="0">
                <a:effectLst>
                  <a:outerShdw blurRad="38100" dist="38100" dir="2700000" algn="tl">
                    <a:srgbClr val="C0C0C0"/>
                  </a:outerShdw>
                </a:effectLst>
              </a:rPr>
              <a:t>= </a:t>
            </a:r>
            <a:r>
              <a:rPr lang="en-US" altLang="zh-TW" sz="3000" dirty="0" smtClean="0">
                <a:effectLst>
                  <a:outerShdw blurRad="38100" dist="38100" dir="2700000" algn="tl">
                    <a:srgbClr val="C0C0C0"/>
                  </a:outerShdw>
                </a:effectLst>
              </a:rPr>
              <a:t>Reshow </a:t>
            </a:r>
            <a:r>
              <a:rPr lang="en-US" altLang="zh-TW" sz="3000" dirty="0">
                <a:effectLst>
                  <a:outerShdw blurRad="38100" dist="38100" dir="2700000" algn="tl">
                    <a:srgbClr val="C0C0C0"/>
                  </a:outerShdw>
                </a:effectLst>
              </a:rPr>
              <a:t>the </a:t>
            </a:r>
            <a:r>
              <a:rPr lang="en-US" altLang="zh-TW" sz="3000" dirty="0" smtClean="0">
                <a:effectLst>
                  <a:outerShdw blurRad="38100" dist="38100" dir="2700000" algn="tl">
                    <a:srgbClr val="C0C0C0"/>
                  </a:outerShdw>
                </a:effectLst>
              </a:rPr>
              <a:t>next command</a:t>
            </a:r>
            <a:endParaRPr lang="en-US" altLang="zh-TW" sz="3000" dirty="0">
              <a:effectLst>
                <a:outerShdw blurRad="38100" dist="38100" dir="2700000" algn="tl">
                  <a:srgbClr val="C0C0C0"/>
                </a:outerShdw>
              </a:effectLst>
            </a:endParaRPr>
          </a:p>
        </p:txBody>
      </p:sp>
      <p:sp>
        <p:nvSpPr>
          <p:cNvPr id="5" name="Rectangle 2"/>
          <p:cNvSpPr>
            <a:spLocks noChangeArrowheads="1"/>
          </p:cNvSpPr>
          <p:nvPr/>
        </p:nvSpPr>
        <p:spPr bwMode="auto">
          <a:xfrm>
            <a:off x="0" y="76200"/>
            <a:ext cx="9144000" cy="1752600"/>
          </a:xfrm>
          <a:prstGeom prst="rect">
            <a:avLst/>
          </a:prstGeom>
          <a:noFill/>
          <a:ln w="9525">
            <a:noFill/>
            <a:miter lim="800000"/>
            <a:headEnd/>
            <a:tailEnd/>
          </a:ln>
        </p:spPr>
        <p:txBody>
          <a:bodyPr anchor="ctr" anchorCtr="1"/>
          <a:lstStyle/>
          <a:p>
            <a:pPr algn="ctr">
              <a:defRPr/>
            </a:pPr>
            <a:r>
              <a:rPr lang="en-US" altLang="zh-TW" sz="4400" b="0" dirty="0">
                <a:solidFill>
                  <a:srgbClr val="0070C0"/>
                </a:solidFill>
                <a:latin typeface="Arial" pitchFamily="34" charset="0"/>
                <a:cs typeface="+mn-cs"/>
              </a:rPr>
              <a:t>Some special keys that you can use at the </a:t>
            </a:r>
            <a:r>
              <a:rPr lang="en-US" altLang="zh-TW" sz="4400" b="0" dirty="0">
                <a:solidFill>
                  <a:srgbClr val="CC3300"/>
                </a:solidFill>
                <a:latin typeface="Arial" pitchFamily="34" charset="0"/>
                <a:cs typeface="+mn-cs"/>
              </a:rPr>
              <a:t>command </a:t>
            </a:r>
            <a:r>
              <a:rPr lang="en-US" altLang="zh-TW" sz="4400" b="0" dirty="0" smtClean="0">
                <a:solidFill>
                  <a:srgbClr val="CC3300"/>
                </a:solidFill>
                <a:latin typeface="Arial" pitchFamily="34" charset="0"/>
                <a:cs typeface="+mn-cs"/>
              </a:rPr>
              <a:t>prompt</a:t>
            </a:r>
            <a:r>
              <a:rPr lang="en-US" altLang="zh-TW" sz="4400" b="0" dirty="0">
                <a:solidFill>
                  <a:srgbClr val="0070C0"/>
                </a:solidFill>
                <a:latin typeface="Arial" pitchFamily="34" charset="0"/>
                <a:cs typeface="+mn-cs"/>
              </a:rPr>
              <a:t/>
            </a:r>
            <a:br>
              <a:rPr lang="en-US" altLang="zh-TW" sz="4400" b="0" dirty="0">
                <a:solidFill>
                  <a:srgbClr val="0070C0"/>
                </a:solidFill>
                <a:latin typeface="Arial" pitchFamily="34" charset="0"/>
                <a:cs typeface="+mn-cs"/>
              </a:rPr>
            </a:br>
            <a:r>
              <a:rPr lang="en-US" altLang="zh-TW" dirty="0" smtClean="0">
                <a:solidFill>
                  <a:schemeClr val="bg1"/>
                </a:solidFill>
                <a:latin typeface="Arial" pitchFamily="34" charset="0"/>
                <a:cs typeface="+mn-cs"/>
              </a:rPr>
              <a:t>(Most of the same </a:t>
            </a:r>
            <a:r>
              <a:rPr lang="en-US" altLang="zh-TW" dirty="0">
                <a:solidFill>
                  <a:schemeClr val="bg1"/>
                </a:solidFill>
                <a:latin typeface="Arial" pitchFamily="34" charset="0"/>
                <a:cs typeface="+mn-cs"/>
              </a:rPr>
              <a:t>keys work in the </a:t>
            </a:r>
            <a:r>
              <a:rPr lang="en-US" altLang="zh-TW" dirty="0" err="1">
                <a:solidFill>
                  <a:schemeClr val="bg1"/>
                </a:solidFill>
                <a:latin typeface="Arial" pitchFamily="34" charset="0"/>
                <a:cs typeface="+mn-cs"/>
              </a:rPr>
              <a:t>emacs</a:t>
            </a:r>
            <a:r>
              <a:rPr lang="en-US" altLang="zh-TW" dirty="0">
                <a:solidFill>
                  <a:schemeClr val="bg1"/>
                </a:solidFill>
                <a:latin typeface="Arial" pitchFamily="34" charset="0"/>
                <a:cs typeface="+mn-cs"/>
              </a:rPr>
              <a:t> editor!)</a:t>
            </a:r>
          </a:p>
        </p:txBody>
      </p:sp>
      <p:sp>
        <p:nvSpPr>
          <p:cNvPr id="8" name="AutoShape 9"/>
          <p:cNvSpPr>
            <a:spLocks noChangeArrowheads="1"/>
          </p:cNvSpPr>
          <p:nvPr/>
        </p:nvSpPr>
        <p:spPr bwMode="auto">
          <a:xfrm>
            <a:off x="5181600" y="5867424"/>
            <a:ext cx="3962400" cy="990600"/>
          </a:xfrm>
          <a:prstGeom prst="wedgeRectCallout">
            <a:avLst>
              <a:gd name="adj1" fmla="val 49798"/>
              <a:gd name="adj2" fmla="val 19967"/>
            </a:avLst>
          </a:prstGeom>
          <a:solidFill>
            <a:srgbClr val="FF9900"/>
          </a:solidFill>
          <a:ln w="9525">
            <a:solidFill>
              <a:schemeClr val="tx1"/>
            </a:solidFill>
            <a:miter lim="800000"/>
            <a:headEnd/>
            <a:tailEnd/>
          </a:ln>
        </p:spPr>
        <p:txBody>
          <a:bodyPr/>
          <a:lstStyle/>
          <a:p>
            <a:r>
              <a:rPr lang="en-US" altLang="zh-TW" sz="2800" dirty="0"/>
              <a:t>I will not test you on these. But </a:t>
            </a:r>
            <a:r>
              <a:rPr lang="en-US" altLang="zh-TW" sz="2800" dirty="0" smtClean="0"/>
              <a:t>they are helpful.</a:t>
            </a:r>
            <a:endParaRPr lang="en-US" altLang="zh-TW" sz="2800" dirty="0"/>
          </a:p>
          <a:p>
            <a:endParaRPr lang="en-US" altLang="zh-TW" sz="2800" dirty="0">
              <a:solidFill>
                <a:schemeClr val="bg1"/>
              </a:solidFill>
            </a:endParaRPr>
          </a:p>
        </p:txBody>
      </p:sp>
    </p:spTree>
    <p:extLst>
      <p:ext uri="{BB962C8B-B14F-4D97-AF65-F5344CB8AC3E}">
        <p14:creationId xmlns:p14="http://schemas.microsoft.com/office/powerpoint/2010/main" val="211687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set>
                                      <p:cBhvr>
                                        <p:cTn id="7" dur="455" fill="hold">
                                          <p:stCondLst>
                                            <p:cond delay="0"/>
                                          </p:stCondLst>
                                        </p:cTn>
                                        <p:tgtEl>
                                          <p:spTgt spid="8"/>
                                        </p:tgtEl>
                                        <p:attrNameLst>
                                          <p:attrName>style.rotation</p:attrName>
                                        </p:attrNameLst>
                                      </p:cBhvr>
                                      <p:to>
                                        <p:strVal val="-45.0"/>
                                      </p:to>
                                    </p:set>
                                    <p:anim calcmode="lin" valueType="num">
                                      <p:cBhvr>
                                        <p:cTn id="8"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76200"/>
            <a:ext cx="9144000" cy="1752600"/>
          </a:xfrm>
          <a:prstGeom prst="rect">
            <a:avLst/>
          </a:prstGeom>
          <a:noFill/>
          <a:ln w="9525">
            <a:noFill/>
            <a:miter lim="800000"/>
            <a:headEnd/>
            <a:tailEnd/>
          </a:ln>
        </p:spPr>
        <p:txBody>
          <a:bodyPr anchor="ctr" anchorCtr="1"/>
          <a:lstStyle/>
          <a:p>
            <a:pPr algn="ctr">
              <a:defRPr/>
            </a:pPr>
            <a:r>
              <a:rPr lang="en-US" altLang="zh-TW" sz="4400" b="0" dirty="0">
                <a:solidFill>
                  <a:srgbClr val="0070C0"/>
                </a:solidFill>
                <a:latin typeface="Arial" pitchFamily="34" charset="0"/>
                <a:cs typeface="+mn-cs"/>
              </a:rPr>
              <a:t>Some special keys that you can use at the </a:t>
            </a:r>
            <a:r>
              <a:rPr lang="en-US" altLang="zh-TW" sz="4400" b="0" dirty="0">
                <a:solidFill>
                  <a:srgbClr val="CC3300"/>
                </a:solidFill>
                <a:latin typeface="Arial" pitchFamily="34" charset="0"/>
                <a:cs typeface="+mn-cs"/>
              </a:rPr>
              <a:t>command </a:t>
            </a:r>
            <a:r>
              <a:rPr lang="en-US" altLang="zh-TW" sz="4400" b="0" dirty="0" smtClean="0">
                <a:solidFill>
                  <a:srgbClr val="CC3300"/>
                </a:solidFill>
                <a:latin typeface="Arial" pitchFamily="34" charset="0"/>
                <a:cs typeface="+mn-cs"/>
              </a:rPr>
              <a:t>prompt</a:t>
            </a:r>
            <a:r>
              <a:rPr lang="en-US" altLang="zh-TW" sz="4400" b="0" dirty="0">
                <a:solidFill>
                  <a:srgbClr val="0070C0"/>
                </a:solidFill>
                <a:latin typeface="Arial" pitchFamily="34" charset="0"/>
                <a:cs typeface="+mn-cs"/>
              </a:rPr>
              <a:t/>
            </a:r>
            <a:br>
              <a:rPr lang="en-US" altLang="zh-TW" sz="4400" b="0" dirty="0">
                <a:solidFill>
                  <a:srgbClr val="0070C0"/>
                </a:solidFill>
                <a:latin typeface="Arial" pitchFamily="34" charset="0"/>
                <a:cs typeface="+mn-cs"/>
              </a:rPr>
            </a:br>
            <a:r>
              <a:rPr lang="en-US" altLang="zh-TW" dirty="0" smtClean="0">
                <a:solidFill>
                  <a:srgbClr val="FF0000"/>
                </a:solidFill>
                <a:latin typeface="Arial" pitchFamily="34" charset="0"/>
                <a:cs typeface="+mn-cs"/>
              </a:rPr>
              <a:t>(Most of the same </a:t>
            </a:r>
            <a:r>
              <a:rPr lang="en-US" altLang="zh-TW" dirty="0">
                <a:solidFill>
                  <a:srgbClr val="FF0000"/>
                </a:solidFill>
                <a:latin typeface="Arial" pitchFamily="34" charset="0"/>
                <a:cs typeface="+mn-cs"/>
              </a:rPr>
              <a:t>keys work in the </a:t>
            </a:r>
            <a:r>
              <a:rPr lang="en-US" altLang="zh-TW" dirty="0" err="1">
                <a:solidFill>
                  <a:srgbClr val="FF0000"/>
                </a:solidFill>
                <a:latin typeface="Arial" pitchFamily="34" charset="0"/>
                <a:cs typeface="+mn-cs"/>
              </a:rPr>
              <a:t>emacs</a:t>
            </a:r>
            <a:r>
              <a:rPr lang="en-US" altLang="zh-TW" dirty="0">
                <a:solidFill>
                  <a:srgbClr val="FF0000"/>
                </a:solidFill>
                <a:latin typeface="Arial" pitchFamily="34" charset="0"/>
                <a:cs typeface="+mn-cs"/>
              </a:rPr>
              <a:t> editor!)</a:t>
            </a:r>
          </a:p>
        </p:txBody>
      </p:sp>
      <p:sp>
        <p:nvSpPr>
          <p:cNvPr id="3" name="Content Placeholder 2"/>
          <p:cNvSpPr>
            <a:spLocks noGrp="1"/>
          </p:cNvSpPr>
          <p:nvPr>
            <p:ph idx="4294967295"/>
          </p:nvPr>
        </p:nvSpPr>
        <p:spPr>
          <a:xfrm>
            <a:off x="457200" y="1905000"/>
            <a:ext cx="8229600" cy="4724400"/>
          </a:xfrm>
        </p:spPr>
        <p:txBody>
          <a:bodyPr>
            <a:normAutofit/>
          </a:bodyPr>
          <a:lstStyle/>
          <a:p>
            <a:pPr eaLnBrk="1" hangingPunct="1">
              <a:lnSpc>
                <a:spcPct val="70000"/>
              </a:lnSpc>
              <a:defRPr/>
            </a:pPr>
            <a:r>
              <a:rPr lang="en-US" altLang="zh-TW" sz="3000" dirty="0" smtClean="0">
                <a:effectLst>
                  <a:outerShdw blurRad="38100" dist="38100" dir="2700000" algn="tl">
                    <a:srgbClr val="C0C0C0"/>
                  </a:outerShdw>
                </a:effectLst>
              </a:rPr>
              <a:t>Ctrl-K = 	Cut everything on the command-		line beyond the cursor</a:t>
            </a:r>
          </a:p>
          <a:p>
            <a:pPr eaLnBrk="1" hangingPunct="1">
              <a:lnSpc>
                <a:spcPct val="70000"/>
              </a:lnSpc>
              <a:defRPr/>
            </a:pPr>
            <a:r>
              <a:rPr lang="en-US" altLang="zh-TW" sz="3000" dirty="0" smtClean="0">
                <a:effectLst>
                  <a:outerShdw blurRad="38100" dist="38100" dir="2700000" algn="tl">
                    <a:srgbClr val="C0C0C0"/>
                  </a:outerShdw>
                </a:effectLst>
              </a:rPr>
              <a:t>Ctrl-Y = 	Paste onto the command line at the 		cursor position</a:t>
            </a:r>
          </a:p>
          <a:p>
            <a:pPr eaLnBrk="1" hangingPunct="1">
              <a:lnSpc>
                <a:spcPct val="70000"/>
              </a:lnSpc>
              <a:defRPr/>
            </a:pPr>
            <a:r>
              <a:rPr lang="en-US" altLang="zh-TW" sz="3000" dirty="0" smtClean="0">
                <a:effectLst>
                  <a:outerShdw blurRad="38100" dist="38100" dir="2700000" algn="tl">
                    <a:srgbClr val="C0C0C0"/>
                  </a:outerShdw>
                </a:effectLst>
              </a:rPr>
              <a:t>Ctrl-A = 	Move cursor to the front</a:t>
            </a:r>
          </a:p>
          <a:p>
            <a:pPr eaLnBrk="1" hangingPunct="1">
              <a:lnSpc>
                <a:spcPct val="70000"/>
              </a:lnSpc>
              <a:defRPr/>
            </a:pPr>
            <a:r>
              <a:rPr lang="en-US" altLang="zh-TW" sz="3000" dirty="0" smtClean="0">
                <a:effectLst>
                  <a:outerShdw blurRad="38100" dist="38100" dir="2700000" algn="tl">
                    <a:srgbClr val="C0C0C0"/>
                  </a:outerShdw>
                </a:effectLst>
              </a:rPr>
              <a:t>Ctrl-E = 	Move cursor to the end</a:t>
            </a:r>
          </a:p>
          <a:p>
            <a:pPr eaLnBrk="1" hangingPunct="1">
              <a:lnSpc>
                <a:spcPct val="70000"/>
              </a:lnSpc>
              <a:defRPr/>
            </a:pPr>
            <a:r>
              <a:rPr lang="en-US" altLang="zh-TW" sz="3000" dirty="0" smtClean="0">
                <a:effectLst>
                  <a:outerShdw blurRad="38100" dist="38100" dir="2700000" algn="tl">
                    <a:srgbClr val="C0C0C0"/>
                  </a:outerShdw>
                </a:effectLst>
              </a:rPr>
              <a:t>Ctrl-C </a:t>
            </a:r>
            <a:r>
              <a:rPr lang="en-US" altLang="zh-TW" sz="3000" dirty="0">
                <a:effectLst>
                  <a:outerShdw blurRad="38100" dist="38100" dir="2700000" algn="tl">
                    <a:srgbClr val="C0C0C0"/>
                  </a:outerShdw>
                </a:effectLst>
              </a:rPr>
              <a:t>= 	</a:t>
            </a:r>
            <a:r>
              <a:rPr lang="en-US" altLang="zh-TW" sz="3000" dirty="0" smtClean="0">
                <a:effectLst>
                  <a:outerShdw blurRad="38100" dist="38100" dir="2700000" algn="tl">
                    <a:srgbClr val="C0C0C0"/>
                  </a:outerShdw>
                </a:effectLst>
              </a:rPr>
              <a:t>Kill the currently-running command</a:t>
            </a:r>
          </a:p>
          <a:p>
            <a:pPr eaLnBrk="1" hangingPunct="1">
              <a:lnSpc>
                <a:spcPct val="70000"/>
              </a:lnSpc>
              <a:defRPr/>
            </a:pPr>
            <a:r>
              <a:rPr lang="en-US" altLang="zh-TW" sz="3000" dirty="0">
                <a:effectLst>
                  <a:outerShdw blurRad="38100" dist="38100" dir="2700000" algn="tl">
                    <a:srgbClr val="C0C0C0"/>
                  </a:outerShdw>
                </a:effectLst>
              </a:rPr>
              <a:t>TAB </a:t>
            </a:r>
            <a:r>
              <a:rPr lang="en-US" altLang="zh-TW" sz="3000" dirty="0" smtClean="0">
                <a:effectLst>
                  <a:outerShdw blurRad="38100" dist="38100" dir="2700000" algn="tl">
                    <a:srgbClr val="C0C0C0"/>
                  </a:outerShdw>
                </a:effectLst>
              </a:rPr>
              <a:t>  = </a:t>
            </a:r>
            <a:r>
              <a:rPr lang="en-US" altLang="zh-TW" sz="3000" dirty="0">
                <a:effectLst>
                  <a:outerShdw blurRad="38100" dist="38100" dir="2700000" algn="tl">
                    <a:srgbClr val="C0C0C0"/>
                  </a:outerShdw>
                </a:effectLst>
              </a:rPr>
              <a:t>	Filename completion</a:t>
            </a:r>
          </a:p>
          <a:p>
            <a:pPr eaLnBrk="1" hangingPunct="1">
              <a:lnSpc>
                <a:spcPct val="70000"/>
              </a:lnSpc>
              <a:defRPr/>
            </a:pPr>
            <a:r>
              <a:rPr lang="en-US" altLang="zh-TW" sz="3000" dirty="0" smtClean="0">
                <a:effectLst>
                  <a:outerShdw blurRad="38100" dist="38100" dir="2700000" algn="tl">
                    <a:srgbClr val="C0C0C0"/>
                  </a:outerShdw>
                </a:effectLst>
                <a:sym typeface="Symbol" panose="05050102010706020507" pitchFamily="18" charset="2"/>
              </a:rPr>
              <a:t></a:t>
            </a:r>
            <a:r>
              <a:rPr lang="en-US" altLang="zh-TW" sz="3000" dirty="0" smtClean="0">
                <a:effectLst>
                  <a:outerShdw blurRad="38100" dist="38100" dir="2700000" algn="tl">
                    <a:srgbClr val="C0C0C0"/>
                  </a:outerShdw>
                </a:effectLst>
              </a:rPr>
              <a:t> or Ctrl-P = Reshow the previous command</a:t>
            </a:r>
          </a:p>
          <a:p>
            <a:pPr eaLnBrk="1" hangingPunct="1">
              <a:lnSpc>
                <a:spcPct val="70000"/>
              </a:lnSpc>
              <a:defRPr/>
            </a:pPr>
            <a:r>
              <a:rPr lang="en-US" altLang="zh-TW" sz="3000" dirty="0" smtClean="0">
                <a:effectLst>
                  <a:outerShdw blurRad="38100" dist="38100" dir="2700000" algn="tl">
                    <a:srgbClr val="C0C0C0"/>
                  </a:outerShdw>
                </a:effectLst>
                <a:sym typeface="Symbol" panose="05050102010706020507" pitchFamily="18" charset="2"/>
              </a:rPr>
              <a:t></a:t>
            </a:r>
            <a:r>
              <a:rPr lang="en-US" altLang="zh-TW" sz="3000" dirty="0" smtClean="0">
                <a:effectLst>
                  <a:outerShdw blurRad="38100" dist="38100" dir="2700000" algn="tl">
                    <a:srgbClr val="C0C0C0"/>
                  </a:outerShdw>
                </a:effectLst>
              </a:rPr>
              <a:t> </a:t>
            </a:r>
            <a:r>
              <a:rPr lang="en-US" altLang="zh-TW" sz="3000" dirty="0">
                <a:effectLst>
                  <a:outerShdw blurRad="38100" dist="38100" dir="2700000" algn="tl">
                    <a:srgbClr val="C0C0C0"/>
                  </a:outerShdw>
                </a:effectLst>
              </a:rPr>
              <a:t>or </a:t>
            </a:r>
            <a:r>
              <a:rPr lang="en-US" altLang="zh-TW" sz="3000" dirty="0" smtClean="0">
                <a:effectLst>
                  <a:outerShdw blurRad="38100" dist="38100" dir="2700000" algn="tl">
                    <a:srgbClr val="C0C0C0"/>
                  </a:outerShdw>
                </a:effectLst>
              </a:rPr>
              <a:t>Ctrl-N</a:t>
            </a:r>
            <a:r>
              <a:rPr lang="en-US" altLang="zh-TW" sz="2400" dirty="0" smtClean="0">
                <a:effectLst>
                  <a:outerShdw blurRad="38100" dist="38100" dir="2700000" algn="tl">
                    <a:srgbClr val="C0C0C0"/>
                  </a:outerShdw>
                </a:effectLst>
              </a:rPr>
              <a:t> </a:t>
            </a:r>
            <a:r>
              <a:rPr lang="en-US" altLang="zh-TW" sz="3000" dirty="0">
                <a:effectLst>
                  <a:outerShdw blurRad="38100" dist="38100" dir="2700000" algn="tl">
                    <a:srgbClr val="C0C0C0"/>
                  </a:outerShdw>
                </a:effectLst>
              </a:rPr>
              <a:t>= </a:t>
            </a:r>
            <a:r>
              <a:rPr lang="en-US" altLang="zh-TW" sz="3000" dirty="0" smtClean="0">
                <a:effectLst>
                  <a:outerShdw blurRad="38100" dist="38100" dir="2700000" algn="tl">
                    <a:srgbClr val="C0C0C0"/>
                  </a:outerShdw>
                </a:effectLst>
              </a:rPr>
              <a:t>Reshow </a:t>
            </a:r>
            <a:r>
              <a:rPr lang="en-US" altLang="zh-TW" sz="3000" dirty="0">
                <a:effectLst>
                  <a:outerShdw blurRad="38100" dist="38100" dir="2700000" algn="tl">
                    <a:srgbClr val="C0C0C0"/>
                  </a:outerShdw>
                </a:effectLst>
              </a:rPr>
              <a:t>the </a:t>
            </a:r>
            <a:r>
              <a:rPr lang="en-US" altLang="zh-TW" sz="3000" dirty="0" smtClean="0">
                <a:effectLst>
                  <a:outerShdw blurRad="38100" dist="38100" dir="2700000" algn="tl">
                    <a:srgbClr val="C0C0C0"/>
                  </a:outerShdw>
                </a:effectLst>
              </a:rPr>
              <a:t>next command</a:t>
            </a:r>
            <a:endParaRPr lang="en-US" altLang="zh-TW" sz="3000" dirty="0">
              <a:effectLst>
                <a:outerShdw blurRad="38100" dist="38100" dir="2700000" algn="tl">
                  <a:srgbClr val="C0C0C0"/>
                </a:outerShdw>
              </a:effectLst>
            </a:endParaRPr>
          </a:p>
        </p:txBody>
      </p:sp>
    </p:spTree>
    <p:extLst>
      <p:ext uri="{BB962C8B-B14F-4D97-AF65-F5344CB8AC3E}">
        <p14:creationId xmlns:p14="http://schemas.microsoft.com/office/powerpoint/2010/main" val="6655428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905000"/>
            <a:ext cx="8229600" cy="4953024"/>
          </a:xfrm>
        </p:spPr>
        <p:txBody>
          <a:bodyPr>
            <a:normAutofit/>
          </a:bodyPr>
          <a:lstStyle/>
          <a:p>
            <a:pPr eaLnBrk="1" hangingPunct="1">
              <a:lnSpc>
                <a:spcPct val="70000"/>
              </a:lnSpc>
              <a:defRPr/>
            </a:pPr>
            <a:r>
              <a:rPr lang="en-US" altLang="zh-TW" sz="3000" dirty="0" smtClean="0">
                <a:effectLst>
                  <a:outerShdw blurRad="38100" dist="38100" dir="2700000" algn="tl">
                    <a:srgbClr val="C0C0C0"/>
                  </a:outerShdw>
                </a:effectLst>
              </a:rPr>
              <a:t>Ctrl-K = 	Cut everything on the command-		line beyond the cursor</a:t>
            </a:r>
          </a:p>
          <a:p>
            <a:pPr eaLnBrk="1" hangingPunct="1">
              <a:lnSpc>
                <a:spcPct val="70000"/>
              </a:lnSpc>
              <a:defRPr/>
            </a:pPr>
            <a:r>
              <a:rPr lang="en-US" altLang="zh-TW" sz="3000" dirty="0" smtClean="0">
                <a:effectLst>
                  <a:outerShdw blurRad="38100" dist="38100" dir="2700000" algn="tl">
                    <a:srgbClr val="C0C0C0"/>
                  </a:outerShdw>
                </a:effectLst>
              </a:rPr>
              <a:t>Ctrl-Y = 	Paste onto the command line at the 		cursor position</a:t>
            </a:r>
          </a:p>
          <a:p>
            <a:pPr eaLnBrk="1" hangingPunct="1">
              <a:lnSpc>
                <a:spcPct val="70000"/>
              </a:lnSpc>
              <a:defRPr/>
            </a:pPr>
            <a:r>
              <a:rPr lang="en-US" altLang="zh-TW" sz="3000" dirty="0" smtClean="0">
                <a:effectLst>
                  <a:outerShdw blurRad="38100" dist="38100" dir="2700000" algn="tl">
                    <a:srgbClr val="C0C0C0"/>
                  </a:outerShdw>
                </a:effectLst>
              </a:rPr>
              <a:t>Ctrl-A = 	Move cursor to the front</a:t>
            </a:r>
          </a:p>
          <a:p>
            <a:pPr eaLnBrk="1" hangingPunct="1">
              <a:lnSpc>
                <a:spcPct val="70000"/>
              </a:lnSpc>
              <a:defRPr/>
            </a:pPr>
            <a:r>
              <a:rPr lang="en-US" altLang="zh-TW" sz="3000" dirty="0" smtClean="0">
                <a:effectLst>
                  <a:outerShdw blurRad="38100" dist="38100" dir="2700000" algn="tl">
                    <a:srgbClr val="C0C0C0"/>
                  </a:outerShdw>
                </a:effectLst>
              </a:rPr>
              <a:t>Ctrl-E = 	Move cursor to the end</a:t>
            </a:r>
          </a:p>
          <a:p>
            <a:pPr eaLnBrk="1" hangingPunct="1">
              <a:lnSpc>
                <a:spcPct val="70000"/>
              </a:lnSpc>
              <a:defRPr/>
            </a:pPr>
            <a:r>
              <a:rPr lang="en-US" altLang="zh-TW" sz="3000" dirty="0" smtClean="0">
                <a:effectLst>
                  <a:outerShdw blurRad="38100" dist="38100" dir="2700000" algn="tl">
                    <a:srgbClr val="C0C0C0"/>
                  </a:outerShdw>
                </a:effectLst>
              </a:rPr>
              <a:t>Ctrl-G =	Kill the current command (often 			you’ll need to hit it several times)</a:t>
            </a:r>
          </a:p>
          <a:p>
            <a:pPr eaLnBrk="1" hangingPunct="1">
              <a:lnSpc>
                <a:spcPct val="70000"/>
              </a:lnSpc>
              <a:defRPr/>
            </a:pPr>
            <a:r>
              <a:rPr lang="en-US" altLang="zh-TW" sz="3000" dirty="0" smtClean="0">
                <a:effectLst>
                  <a:outerShdw blurRad="38100" dist="38100" dir="2700000" algn="tl">
                    <a:srgbClr val="C0C0C0"/>
                  </a:outerShdw>
                </a:effectLst>
              </a:rPr>
              <a:t>Ctrl-S /Ctrl-R = Search forward/reverse</a:t>
            </a:r>
          </a:p>
          <a:p>
            <a:pPr eaLnBrk="1" hangingPunct="1">
              <a:lnSpc>
                <a:spcPct val="70000"/>
              </a:lnSpc>
              <a:defRPr/>
            </a:pPr>
            <a:r>
              <a:rPr lang="en-US" altLang="zh-TW" sz="3000" dirty="0" smtClean="0">
                <a:effectLst>
                  <a:outerShdw blurRad="38100" dist="38100" dir="2700000" algn="tl">
                    <a:srgbClr val="C0C0C0"/>
                  </a:outerShdw>
                </a:effectLst>
              </a:rPr>
              <a:t>Esc,&lt; / Esc,&gt; = Jump to beginning/end of file</a:t>
            </a:r>
          </a:p>
          <a:p>
            <a:pPr eaLnBrk="1" hangingPunct="1">
              <a:lnSpc>
                <a:spcPct val="70000"/>
              </a:lnSpc>
              <a:defRPr/>
            </a:pPr>
            <a:r>
              <a:rPr lang="en-US" altLang="zh-TW" sz="3000" dirty="0" smtClean="0">
                <a:effectLst>
                  <a:outerShdw blurRad="38100" dist="38100" dir="2700000" algn="tl">
                    <a:srgbClr val="C0C0C0"/>
                  </a:outerShdw>
                </a:effectLst>
              </a:rPr>
              <a:t>Ctrl-</a:t>
            </a:r>
            <a:r>
              <a:rPr lang="en-US" altLang="zh-TW" sz="3000" dirty="0" err="1" smtClean="0">
                <a:effectLst>
                  <a:outerShdw blurRad="38100" dist="38100" dir="2700000" algn="tl">
                    <a:srgbClr val="C0C0C0"/>
                  </a:outerShdw>
                </a:effectLst>
              </a:rPr>
              <a:t>X,Ctr</a:t>
            </a:r>
            <a:r>
              <a:rPr lang="en-US" altLang="zh-TW" sz="3000" dirty="0" smtClean="0">
                <a:effectLst>
                  <a:outerShdw blurRad="38100" dist="38100" dir="2700000" algn="tl">
                    <a:srgbClr val="C0C0C0"/>
                  </a:outerShdw>
                </a:effectLst>
              </a:rPr>
              <a:t>-S = Save</a:t>
            </a:r>
          </a:p>
          <a:p>
            <a:pPr eaLnBrk="1" hangingPunct="1">
              <a:lnSpc>
                <a:spcPct val="70000"/>
              </a:lnSpc>
              <a:defRPr/>
            </a:pPr>
            <a:r>
              <a:rPr lang="en-US" altLang="zh-TW" sz="3000" dirty="0" err="1" smtClean="0">
                <a:effectLst>
                  <a:outerShdw blurRad="38100" dist="38100" dir="2700000" algn="tl">
                    <a:srgbClr val="C0C0C0"/>
                  </a:outerShdw>
                </a:effectLst>
              </a:rPr>
              <a:t>Ctr</a:t>
            </a:r>
            <a:r>
              <a:rPr lang="en-US" altLang="zh-TW" sz="3000" dirty="0" smtClean="0">
                <a:effectLst>
                  <a:outerShdw blurRad="38100" dist="38100" dir="2700000" algn="tl">
                    <a:srgbClr val="C0C0C0"/>
                  </a:outerShdw>
                </a:effectLst>
              </a:rPr>
              <a:t>-X, </a:t>
            </a:r>
            <a:r>
              <a:rPr lang="en-US" altLang="zh-TW" sz="3000" dirty="0" err="1" smtClean="0">
                <a:effectLst>
                  <a:outerShdw blurRad="38100" dist="38100" dir="2700000" algn="tl">
                    <a:srgbClr val="C0C0C0"/>
                  </a:outerShdw>
                </a:effectLst>
              </a:rPr>
              <a:t>Ctr</a:t>
            </a:r>
            <a:r>
              <a:rPr lang="en-US" altLang="zh-TW" sz="3000" dirty="0" smtClean="0">
                <a:effectLst>
                  <a:outerShdw blurRad="38100" dist="38100" dir="2700000" algn="tl">
                    <a:srgbClr val="C0C0C0"/>
                  </a:outerShdw>
                </a:effectLst>
              </a:rPr>
              <a:t>-C = Exit</a:t>
            </a:r>
          </a:p>
        </p:txBody>
      </p:sp>
      <p:sp>
        <p:nvSpPr>
          <p:cNvPr id="51205" name="Rectangle 2"/>
          <p:cNvSpPr>
            <a:spLocks noChangeArrowheads="1"/>
          </p:cNvSpPr>
          <p:nvPr/>
        </p:nvSpPr>
        <p:spPr bwMode="auto">
          <a:xfrm>
            <a:off x="0" y="76200"/>
            <a:ext cx="9144000" cy="1752600"/>
          </a:xfrm>
          <a:prstGeom prst="rect">
            <a:avLst/>
          </a:prstGeom>
          <a:noFill/>
          <a:ln w="9525">
            <a:noFill/>
            <a:miter lim="800000"/>
            <a:headEnd/>
            <a:tailEnd/>
          </a:ln>
        </p:spPr>
        <p:txBody>
          <a:bodyPr anchor="ctr" anchorCtr="1"/>
          <a:lstStyle/>
          <a:p>
            <a:pPr algn="ctr">
              <a:defRPr/>
            </a:pPr>
            <a:r>
              <a:rPr lang="en-US" altLang="zh-TW" sz="4400" b="0" dirty="0">
                <a:solidFill>
                  <a:srgbClr val="0070C0"/>
                </a:solidFill>
                <a:latin typeface="Arial" pitchFamily="34" charset="0"/>
                <a:cs typeface="+mn-cs"/>
              </a:rPr>
              <a:t>Some special keys that you can use </a:t>
            </a:r>
            <a:r>
              <a:rPr lang="en-US" altLang="zh-TW" sz="4400" b="0" dirty="0" smtClean="0">
                <a:solidFill>
                  <a:srgbClr val="0070C0"/>
                </a:solidFill>
                <a:latin typeface="Arial" pitchFamily="34" charset="0"/>
                <a:cs typeface="+mn-cs"/>
              </a:rPr>
              <a:t>in </a:t>
            </a:r>
            <a:r>
              <a:rPr lang="en-US" altLang="zh-TW" sz="4400" b="0" dirty="0" err="1" smtClean="0">
                <a:solidFill>
                  <a:srgbClr val="CC3300"/>
                </a:solidFill>
                <a:latin typeface="Arial" pitchFamily="34" charset="0"/>
                <a:cs typeface="+mn-cs"/>
              </a:rPr>
              <a:t>emacs</a:t>
            </a:r>
            <a:r>
              <a:rPr lang="en-US" altLang="zh-TW" sz="4400" b="0" dirty="0">
                <a:solidFill>
                  <a:srgbClr val="0070C0"/>
                </a:solidFill>
                <a:latin typeface="Arial" pitchFamily="34" charset="0"/>
                <a:cs typeface="+mn-cs"/>
              </a:rPr>
              <a:t/>
            </a:r>
            <a:br>
              <a:rPr lang="en-US" altLang="zh-TW" sz="4400" b="0" dirty="0">
                <a:solidFill>
                  <a:srgbClr val="0070C0"/>
                </a:solidFill>
                <a:latin typeface="Arial" pitchFamily="34" charset="0"/>
                <a:cs typeface="+mn-cs"/>
              </a:rPr>
            </a:br>
            <a:endParaRPr lang="en-US" altLang="zh-TW" b="0" dirty="0">
              <a:solidFill>
                <a:schemeClr val="tx2"/>
              </a:solidFill>
              <a:effectLst>
                <a:outerShdw blurRad="38100" dist="38100" dir="2700000" algn="tl">
                  <a:srgbClr val="C0C0C0"/>
                </a:outerShdw>
              </a:effectLst>
              <a:latin typeface="Arial" pitchFamily="34" charset="0"/>
              <a:cs typeface="+mn-cs"/>
            </a:endParaRPr>
          </a:p>
        </p:txBody>
      </p:sp>
      <p:sp>
        <p:nvSpPr>
          <p:cNvPr id="5" name="AutoShape 9"/>
          <p:cNvSpPr>
            <a:spLocks noChangeArrowheads="1"/>
          </p:cNvSpPr>
          <p:nvPr/>
        </p:nvSpPr>
        <p:spPr bwMode="auto">
          <a:xfrm>
            <a:off x="5181600" y="5867424"/>
            <a:ext cx="3962400" cy="990600"/>
          </a:xfrm>
          <a:prstGeom prst="wedgeRectCallout">
            <a:avLst>
              <a:gd name="adj1" fmla="val 49798"/>
              <a:gd name="adj2" fmla="val 19967"/>
            </a:avLst>
          </a:prstGeom>
          <a:solidFill>
            <a:srgbClr val="FF9900"/>
          </a:solidFill>
          <a:ln w="9525">
            <a:solidFill>
              <a:schemeClr val="tx1"/>
            </a:solidFill>
            <a:miter lim="800000"/>
            <a:headEnd/>
            <a:tailEnd/>
          </a:ln>
        </p:spPr>
        <p:txBody>
          <a:bodyPr/>
          <a:lstStyle/>
          <a:p>
            <a:r>
              <a:rPr lang="en-US" altLang="zh-TW" sz="2800" dirty="0"/>
              <a:t>I will not test you on </a:t>
            </a:r>
            <a:r>
              <a:rPr lang="en-US" altLang="zh-TW" sz="2800" dirty="0" smtClean="0"/>
              <a:t>these either. </a:t>
            </a:r>
            <a:r>
              <a:rPr lang="en-US" altLang="zh-TW" sz="2800" dirty="0"/>
              <a:t>But </a:t>
            </a:r>
            <a:r>
              <a:rPr lang="en-US" altLang="zh-TW" sz="2800" dirty="0" smtClean="0"/>
              <a:t>they are helpful.</a:t>
            </a:r>
            <a:endParaRPr lang="en-US" altLang="zh-TW" sz="2800" dirty="0"/>
          </a:p>
          <a:p>
            <a:endParaRPr lang="en-US" altLang="zh-TW" sz="2800" dirty="0">
              <a:solidFill>
                <a:schemeClr val="bg1"/>
              </a:solidFill>
            </a:endParaRPr>
          </a:p>
        </p:txBody>
      </p:sp>
    </p:spTree>
    <p:extLst>
      <p:ext uri="{BB962C8B-B14F-4D97-AF65-F5344CB8AC3E}">
        <p14:creationId xmlns:p14="http://schemas.microsoft.com/office/powerpoint/2010/main" val="159801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xit" presetSubtype="0" accel="50000" fill="hold" grpId="0" nodeType="clickEffect">
                                  <p:stCondLst>
                                    <p:cond delay="0"/>
                                  </p:stCondLst>
                                  <p:childTnLst>
                                    <p:anim calcmode="lin" valueType="num">
                                      <p:cBhvr>
                                        <p:cTn id="6" dur="500">
                                          <p:stCondLst>
                                            <p:cond delay="0"/>
                                          </p:stCondLst>
                                        </p:cTn>
                                        <p:tgtEl>
                                          <p:spTgt spid="5"/>
                                        </p:tgtEl>
                                        <p:attrNameLst>
                                          <p:attrName>style.rotation</p:attrName>
                                        </p:attrNameLst>
                                      </p:cBhvr>
                                      <p:tavLst>
                                        <p:tav tm="0">
                                          <p:val>
                                            <p:fltVal val="0"/>
                                          </p:val>
                                        </p:tav>
                                        <p:tav tm="100000">
                                          <p:val>
                                            <p:fltVal val="45"/>
                                          </p:val>
                                        </p:tav>
                                      </p:tavLst>
                                    </p:anim>
                                    <p:anim calcmode="lin" valueType="num">
                                      <p:cBhvr>
                                        <p:cTn id="7" dur="500">
                                          <p:stCondLst>
                                            <p:cond delay="0"/>
                                          </p:stCondLst>
                                        </p:cTn>
                                        <p:tgtEl>
                                          <p:spTgt spid="5"/>
                                        </p:tgtEl>
                                        <p:attrNameLst>
                                          <p:attrName>ppt_y</p:attrName>
                                        </p:attrNameLst>
                                      </p:cBhvr>
                                      <p:tavLst>
                                        <p:tav tm="0">
                                          <p:val>
                                            <p:strVal val="ppt_y"/>
                                          </p:val>
                                        </p:tav>
                                        <p:tav tm="100000">
                                          <p:val>
                                            <p:strVal val="ppt_y+1"/>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rrowheads="1"/>
          </p:cNvSpPr>
          <p:nvPr/>
        </p:nvSpPr>
        <p:spPr bwMode="auto">
          <a:xfrm>
            <a:off x="152400" y="1600200"/>
            <a:ext cx="8763000" cy="5257800"/>
          </a:xfrm>
          <a:prstGeom prst="wedgeRectCallout">
            <a:avLst>
              <a:gd name="adj1" fmla="val 50260"/>
              <a:gd name="adj2" fmla="val 19967"/>
            </a:avLst>
          </a:prstGeom>
          <a:solidFill>
            <a:srgbClr val="FF9900"/>
          </a:solidFill>
          <a:ln w="9525">
            <a:solidFill>
              <a:schemeClr val="tx1"/>
            </a:solidFill>
            <a:miter lim="800000"/>
            <a:headEnd/>
            <a:tailEnd/>
          </a:ln>
        </p:spPr>
        <p:txBody>
          <a:bodyPr/>
          <a:lstStyle/>
          <a:p>
            <a:r>
              <a:rPr lang="en-US" altLang="zh-TW" sz="2800" dirty="0" smtClean="0"/>
              <a:t>If you use </a:t>
            </a:r>
            <a:r>
              <a:rPr lang="en-US" altLang="zh-TW" sz="2800" dirty="0" err="1" smtClean="0"/>
              <a:t>emacs</a:t>
            </a:r>
            <a:r>
              <a:rPr lang="en-US" altLang="zh-TW" sz="2800" dirty="0" smtClean="0"/>
              <a:t>, you’ll find that it saves a backup version of your file with the same name, except for a “~” at the end. </a:t>
            </a:r>
          </a:p>
          <a:p>
            <a:r>
              <a:rPr lang="en-US" altLang="zh-TW" sz="2800" dirty="0" smtClean="0"/>
              <a:t>This can be useful if you accidentally delete something and want to restore the older version.</a:t>
            </a:r>
          </a:p>
          <a:p>
            <a:r>
              <a:rPr lang="en-US" altLang="zh-TW" sz="2800" dirty="0" smtClean="0"/>
              <a:t>Similarly, if </a:t>
            </a:r>
            <a:r>
              <a:rPr lang="en-US" altLang="zh-TW" sz="2800" dirty="0" err="1" smtClean="0"/>
              <a:t>emacs</a:t>
            </a:r>
            <a:r>
              <a:rPr lang="en-US" altLang="zh-TW" sz="2800" dirty="0" smtClean="0"/>
              <a:t> crashes, a file is created, with the same name, except for a “#” at the front. </a:t>
            </a:r>
          </a:p>
          <a:p>
            <a:r>
              <a:rPr lang="en-US" altLang="zh-TW" sz="2800" dirty="0" smtClean="0"/>
              <a:t>This file also might have information you want in it. </a:t>
            </a:r>
          </a:p>
          <a:p>
            <a:r>
              <a:rPr lang="en-US" altLang="zh-TW" sz="2800" dirty="0" smtClean="0"/>
              <a:t>So, to use one of these backup files, do this:</a:t>
            </a:r>
          </a:p>
          <a:p>
            <a:pPr marL="514350" indent="-514350">
              <a:buAutoNum type="arabicPeriod"/>
            </a:pPr>
            <a:r>
              <a:rPr lang="en-US" altLang="zh-TW" sz="2800" dirty="0" smtClean="0"/>
              <a:t>You “less” it and see if it has what you want. </a:t>
            </a:r>
          </a:p>
          <a:p>
            <a:pPr marL="514350" indent="-514350">
              <a:buAutoNum type="arabicPeriod"/>
            </a:pPr>
            <a:r>
              <a:rPr lang="en-US" altLang="zh-TW" sz="2800" dirty="0"/>
              <a:t>Y</a:t>
            </a:r>
            <a:r>
              <a:rPr lang="en-US" altLang="zh-TW" sz="2800" dirty="0" smtClean="0"/>
              <a:t>ou copy it to a new name -- don’t keep using it with the ~ or # symbol in the name (or it might get overwritten later by </a:t>
            </a:r>
            <a:r>
              <a:rPr lang="en-US" altLang="zh-TW" sz="2800" dirty="0" err="1" smtClean="0"/>
              <a:t>emacs’s</a:t>
            </a:r>
            <a:r>
              <a:rPr lang="en-US" altLang="zh-TW" sz="2800" dirty="0" smtClean="0"/>
              <a:t> backup system</a:t>
            </a:r>
            <a:r>
              <a:rPr lang="en-US" altLang="zh-TW" sz="2800" dirty="0"/>
              <a:t>.</a:t>
            </a:r>
            <a:r>
              <a:rPr lang="en-US" altLang="zh-TW" sz="2800" dirty="0" smtClean="0"/>
              <a:t>)</a:t>
            </a:r>
            <a:endParaRPr lang="en-US" altLang="zh-TW" sz="2800" dirty="0"/>
          </a:p>
          <a:p>
            <a:endParaRPr lang="en-US" altLang="zh-TW" sz="2800" dirty="0">
              <a:solidFill>
                <a:schemeClr val="bg1"/>
              </a:solidFill>
            </a:endParaRPr>
          </a:p>
        </p:txBody>
      </p:sp>
      <p:sp>
        <p:nvSpPr>
          <p:cNvPr id="51205" name="Rectangle 2"/>
          <p:cNvSpPr>
            <a:spLocks noChangeArrowheads="1"/>
          </p:cNvSpPr>
          <p:nvPr/>
        </p:nvSpPr>
        <p:spPr bwMode="auto">
          <a:xfrm>
            <a:off x="0" y="76200"/>
            <a:ext cx="9144000" cy="1752600"/>
          </a:xfrm>
          <a:prstGeom prst="rect">
            <a:avLst/>
          </a:prstGeom>
          <a:noFill/>
          <a:ln w="9525">
            <a:noFill/>
            <a:miter lim="800000"/>
            <a:headEnd/>
            <a:tailEnd/>
          </a:ln>
        </p:spPr>
        <p:txBody>
          <a:bodyPr anchor="ctr" anchorCtr="1"/>
          <a:lstStyle/>
          <a:p>
            <a:pPr algn="ctr">
              <a:defRPr/>
            </a:pPr>
            <a:r>
              <a:rPr lang="en-US" altLang="zh-TW" sz="4400" b="0" dirty="0">
                <a:solidFill>
                  <a:srgbClr val="0070C0"/>
                </a:solidFill>
                <a:latin typeface="Arial" pitchFamily="34" charset="0"/>
                <a:cs typeface="+mn-cs"/>
              </a:rPr>
              <a:t>Some special keys that you can use </a:t>
            </a:r>
            <a:r>
              <a:rPr lang="en-US" altLang="zh-TW" sz="4400" b="0" dirty="0" smtClean="0">
                <a:solidFill>
                  <a:srgbClr val="0070C0"/>
                </a:solidFill>
                <a:latin typeface="Arial" pitchFamily="34" charset="0"/>
                <a:cs typeface="+mn-cs"/>
              </a:rPr>
              <a:t>in </a:t>
            </a:r>
            <a:r>
              <a:rPr lang="en-US" altLang="zh-TW" sz="4400" b="0" dirty="0" err="1" smtClean="0">
                <a:solidFill>
                  <a:srgbClr val="CC3300"/>
                </a:solidFill>
                <a:latin typeface="Arial" pitchFamily="34" charset="0"/>
                <a:cs typeface="+mn-cs"/>
              </a:rPr>
              <a:t>emacs</a:t>
            </a:r>
            <a:r>
              <a:rPr lang="en-US" altLang="zh-TW" sz="4400" b="0" dirty="0">
                <a:solidFill>
                  <a:srgbClr val="0070C0"/>
                </a:solidFill>
                <a:latin typeface="Arial" pitchFamily="34" charset="0"/>
                <a:cs typeface="+mn-cs"/>
              </a:rPr>
              <a:t/>
            </a:r>
            <a:br>
              <a:rPr lang="en-US" altLang="zh-TW" sz="4400" b="0" dirty="0">
                <a:solidFill>
                  <a:srgbClr val="0070C0"/>
                </a:solidFill>
                <a:latin typeface="Arial" pitchFamily="34" charset="0"/>
                <a:cs typeface="+mn-cs"/>
              </a:rPr>
            </a:br>
            <a:endParaRPr lang="en-US" altLang="zh-TW" b="0" dirty="0">
              <a:solidFill>
                <a:schemeClr val="tx2"/>
              </a:solidFill>
              <a:effectLst>
                <a:outerShdw blurRad="38100" dist="38100" dir="2700000" algn="tl">
                  <a:srgbClr val="C0C0C0"/>
                </a:outerShdw>
              </a:effectLst>
              <a:latin typeface="Arial" pitchFamily="34" charset="0"/>
              <a:cs typeface="+mn-cs"/>
            </a:endParaRPr>
          </a:p>
        </p:txBody>
      </p:sp>
    </p:spTree>
    <p:extLst>
      <p:ext uri="{BB962C8B-B14F-4D97-AF65-F5344CB8AC3E}">
        <p14:creationId xmlns:p14="http://schemas.microsoft.com/office/powerpoint/2010/main" val="40192797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0" y="0"/>
            <a:ext cx="9144000" cy="2590800"/>
          </a:xfrm>
        </p:spPr>
        <p:txBody>
          <a:bodyPr/>
          <a:lstStyle/>
          <a:p>
            <a:pPr eaLnBrk="1" hangingPunct="1"/>
            <a:r>
              <a:rPr lang="en-US" altLang="zh-TW" dirty="0" smtClean="0">
                <a:solidFill>
                  <a:srgbClr val="0033CC"/>
                </a:solidFill>
              </a:rPr>
              <a:t>You can also create your files under Windows, but then you will have to worry about a confusing difference between UNIX and Windows</a:t>
            </a:r>
          </a:p>
        </p:txBody>
      </p:sp>
      <p:sp>
        <p:nvSpPr>
          <p:cNvPr id="21507" name="Content Placeholder 2"/>
          <p:cNvSpPr>
            <a:spLocks noGrp="1"/>
          </p:cNvSpPr>
          <p:nvPr>
            <p:ph idx="4294967295"/>
          </p:nvPr>
        </p:nvSpPr>
        <p:spPr>
          <a:xfrm>
            <a:off x="0" y="2743200"/>
            <a:ext cx="9144000" cy="4114800"/>
          </a:xfrm>
        </p:spPr>
        <p:txBody>
          <a:bodyPr/>
          <a:lstStyle/>
          <a:p>
            <a:pPr eaLnBrk="1" hangingPunct="1"/>
            <a:r>
              <a:rPr lang="en-US" altLang="zh-TW" sz="2800" dirty="0" smtClean="0"/>
              <a:t>A Windows text file is formatted slightly differently than a UNIX text file. </a:t>
            </a:r>
          </a:p>
          <a:p>
            <a:pPr lvl="1" eaLnBrk="1" hangingPunct="1"/>
            <a:r>
              <a:rPr lang="en-US" altLang="zh-TW" sz="2400" dirty="0" smtClean="0"/>
              <a:t>UNIX place a ‘\n’ character at the end of each line</a:t>
            </a:r>
          </a:p>
          <a:p>
            <a:pPr lvl="1" eaLnBrk="1" hangingPunct="1"/>
            <a:r>
              <a:rPr lang="en-US" altLang="zh-TW" sz="2400" dirty="0" smtClean="0"/>
              <a:t>Windows places ‘\r’ </a:t>
            </a:r>
            <a:r>
              <a:rPr lang="en-US" altLang="zh-TW" sz="2400" i="1" dirty="0" smtClean="0"/>
              <a:t>and then </a:t>
            </a:r>
            <a:r>
              <a:rPr lang="en-US" altLang="zh-TW" sz="2400" dirty="0" smtClean="0"/>
              <a:t>‘\n’ at the end of each line</a:t>
            </a:r>
          </a:p>
          <a:p>
            <a:pPr lvl="1" eaLnBrk="1" hangingPunct="1"/>
            <a:r>
              <a:rPr lang="en-US" altLang="zh-TW" sz="2400" dirty="0" smtClean="0"/>
              <a:t>As usual, the UNIX format makes more sense, because you don’t need two characters to do the job of one.</a:t>
            </a:r>
          </a:p>
          <a:p>
            <a:pPr eaLnBrk="1" hangingPunct="1"/>
            <a:r>
              <a:rPr lang="en-US" altLang="zh-TW" sz="2800" dirty="0" smtClean="0"/>
              <a:t>This problem arises if you:</a:t>
            </a:r>
          </a:p>
          <a:p>
            <a:pPr lvl="1" eaLnBrk="1" hangingPunct="1"/>
            <a:r>
              <a:rPr lang="en-US" altLang="zh-TW" sz="2400" dirty="0" smtClean="0"/>
              <a:t>download a text file that is in Windows format</a:t>
            </a:r>
          </a:p>
          <a:p>
            <a:pPr lvl="1" eaLnBrk="1" hangingPunct="1"/>
            <a:r>
              <a:rPr lang="en-US" altLang="zh-TW" sz="2400" dirty="0" smtClean="0"/>
              <a:t>Or if you create the file in Windows, then save it into Cygwin</a:t>
            </a:r>
          </a:p>
          <a:p>
            <a:pPr eaLnBrk="1" hangingPunct="1"/>
            <a:endParaRPr lang="zh-TW" alt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1D49ECA-8A50-4F50-A4A7-8AF19657EAC2}" type="slidenum">
              <a:rPr lang="zh-TW" altLang="en-US" smtClean="0"/>
              <a:pPr/>
              <a:t>118</a:t>
            </a:fld>
            <a:endParaRPr lang="en-US" altLang="zh-TW"/>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 y="675894"/>
            <a:ext cx="9057799" cy="6182106"/>
          </a:xfrm>
          <a:prstGeom prst="rect">
            <a:avLst/>
          </a:prstGeom>
        </p:spPr>
      </p:pic>
      <p:sp>
        <p:nvSpPr>
          <p:cNvPr id="4" name="Rounded Rectangular Callout 3"/>
          <p:cNvSpPr/>
          <p:nvPr/>
        </p:nvSpPr>
        <p:spPr bwMode="auto">
          <a:xfrm>
            <a:off x="3962400" y="1143000"/>
            <a:ext cx="3581400" cy="990600"/>
          </a:xfrm>
          <a:prstGeom prst="wedgeRoundRectCallout">
            <a:avLst>
              <a:gd name="adj1" fmla="val -125750"/>
              <a:gd name="adj2" fmla="val 116293"/>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‘\n’ is als</a:t>
            </a:r>
            <a:r>
              <a:rPr lang="en-US" sz="2400" b="0" dirty="0" smtClean="0">
                <a:latin typeface="Arial" charset="0"/>
                <a:ea typeface="新細明體" charset="-120"/>
              </a:rPr>
              <a:t>o called the </a:t>
            </a:r>
            <a:r>
              <a:rPr lang="en-US" sz="2400" b="0" dirty="0" smtClean="0">
                <a:solidFill>
                  <a:srgbClr val="FF0000"/>
                </a:solidFill>
                <a:latin typeface="Arial" charset="0"/>
                <a:ea typeface="新細明體" charset="-120"/>
              </a:rPr>
              <a:t>line feed</a:t>
            </a:r>
            <a:r>
              <a:rPr lang="en-US" sz="2400" b="0" dirty="0" smtClean="0">
                <a:latin typeface="Arial" charset="0"/>
                <a:ea typeface="新細明體" charset="-120"/>
              </a:rPr>
              <a:t> character (LF).</a:t>
            </a:r>
            <a:endParaRPr kumimoji="1" lang="en-US" sz="2400" b="0" i="0" u="none" strike="noStrike" cap="none" normalizeH="0" baseline="0" dirty="0" smtClean="0">
              <a:ln>
                <a:noFill/>
              </a:ln>
              <a:solidFill>
                <a:schemeClr val="tx1"/>
              </a:solidFill>
              <a:effectLst/>
              <a:latin typeface="Arial" charset="0"/>
              <a:ea typeface="新細明體" charset="-120"/>
            </a:endParaRPr>
          </a:p>
        </p:txBody>
      </p:sp>
      <p:sp>
        <p:nvSpPr>
          <p:cNvPr id="5" name="Rounded Rectangular Callout 4"/>
          <p:cNvSpPr/>
          <p:nvPr/>
        </p:nvSpPr>
        <p:spPr bwMode="auto">
          <a:xfrm>
            <a:off x="3962400" y="3962400"/>
            <a:ext cx="3733800" cy="990600"/>
          </a:xfrm>
          <a:prstGeom prst="wedgeRoundRectCallout">
            <a:avLst>
              <a:gd name="adj1" fmla="val -122666"/>
              <a:gd name="adj2" fmla="val -11220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‘\r’ is</a:t>
            </a:r>
            <a:r>
              <a:rPr lang="en-US" sz="2400" b="0" dirty="0" smtClean="0">
                <a:latin typeface="Arial" charset="0"/>
                <a:ea typeface="新細明體" charset="-120"/>
              </a:rPr>
              <a:t> called the </a:t>
            </a:r>
            <a:r>
              <a:rPr lang="en-US" sz="2400" b="0" dirty="0" smtClean="0">
                <a:solidFill>
                  <a:srgbClr val="FF0000"/>
                </a:solidFill>
                <a:latin typeface="Arial" charset="0"/>
                <a:ea typeface="新細明體" charset="-120"/>
              </a:rPr>
              <a:t>carriage return</a:t>
            </a:r>
            <a:r>
              <a:rPr lang="en-US" sz="2400" b="0" dirty="0" smtClean="0">
                <a:latin typeface="Arial" charset="0"/>
                <a:ea typeface="新細明體" charset="-120"/>
              </a:rPr>
              <a:t> character (CR).</a:t>
            </a:r>
            <a:endParaRPr kumimoji="1" lang="en-US" sz="2400" b="0" i="0" u="none" strike="noStrike" cap="none" normalizeH="0" baseline="0" dirty="0" smtClean="0">
              <a:ln>
                <a:noFill/>
              </a:ln>
              <a:solidFill>
                <a:schemeClr val="tx1"/>
              </a:solidFill>
              <a:effectLst/>
              <a:latin typeface="Arial" charset="0"/>
              <a:ea typeface="新細明體" charset="-120"/>
            </a:endParaRPr>
          </a:p>
        </p:txBody>
      </p:sp>
      <p:sp>
        <p:nvSpPr>
          <p:cNvPr id="6" name="Rounded Rectangular Callout 5"/>
          <p:cNvSpPr/>
          <p:nvPr/>
        </p:nvSpPr>
        <p:spPr bwMode="auto">
          <a:xfrm>
            <a:off x="117431" y="5242132"/>
            <a:ext cx="5105400" cy="1615867"/>
          </a:xfrm>
          <a:prstGeom prst="wedgeRoundRectCallout">
            <a:avLst>
              <a:gd name="adj1" fmla="val 35916"/>
              <a:gd name="adj2" fmla="val -8281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b="0" dirty="0" smtClean="0">
                <a:latin typeface="Arial" charset="0"/>
                <a:ea typeface="新細明體" charset="-120"/>
              </a:rPr>
              <a:t>Typewriters once had carriages.</a:t>
            </a:r>
          </a:p>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The meaning of CR is:</a:t>
            </a:r>
            <a:r>
              <a:rPr kumimoji="1" lang="en-US" sz="2400" b="0" i="0" u="none" strike="noStrike" cap="none" normalizeH="0" dirty="0" smtClean="0">
                <a:ln>
                  <a:noFill/>
                </a:ln>
                <a:solidFill>
                  <a:schemeClr val="tx1"/>
                </a:solidFill>
                <a:effectLst/>
                <a:latin typeface="Arial" charset="0"/>
                <a:ea typeface="新細明體" charset="-120"/>
              </a:rPr>
              <a:t> “</a:t>
            </a:r>
            <a:r>
              <a:rPr kumimoji="1" lang="en-US" sz="2400" i="0" u="none" strike="noStrike" cap="none" normalizeH="0" dirty="0" smtClean="0">
                <a:ln>
                  <a:noFill/>
                </a:ln>
                <a:solidFill>
                  <a:schemeClr val="tx1"/>
                </a:solidFill>
                <a:effectLst/>
                <a:latin typeface="Arial" charset="0"/>
                <a:ea typeface="新細明體" charset="-120"/>
              </a:rPr>
              <a:t>go to the beginning of the line, but don’t go down a line.</a:t>
            </a:r>
            <a:r>
              <a:rPr kumimoji="1" lang="en-US" sz="2400" b="0" i="0" u="none" strike="noStrike" cap="none" normalizeH="0" dirty="0" smtClean="0">
                <a:ln>
                  <a:noFill/>
                </a:ln>
                <a:solidFill>
                  <a:schemeClr val="tx1"/>
                </a:solidFill>
                <a:effectLst/>
                <a:latin typeface="Arial" charset="0"/>
                <a:ea typeface="新細明體" charset="-120"/>
              </a:rPr>
              <a:t>”</a:t>
            </a:r>
            <a:endParaRPr kumimoji="1" lang="en-US" sz="2400" b="0" i="0" u="none" strike="noStrike" cap="none" normalizeH="0" baseline="0" dirty="0" smtClean="0">
              <a:ln>
                <a:noFill/>
              </a:ln>
              <a:solidFill>
                <a:schemeClr val="tx1"/>
              </a:solidFill>
              <a:effectLst/>
              <a:latin typeface="Arial" charset="0"/>
              <a:ea typeface="新細明體" charset="-120"/>
            </a:endParaRPr>
          </a:p>
        </p:txBody>
      </p:sp>
      <p:sp>
        <p:nvSpPr>
          <p:cNvPr id="7" name="Title 1"/>
          <p:cNvSpPr txBox="1">
            <a:spLocks/>
          </p:cNvSpPr>
          <p:nvPr/>
        </p:nvSpPr>
        <p:spPr bwMode="auto">
          <a:xfrm>
            <a:off x="0" y="0"/>
            <a:ext cx="9144000" cy="6758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ASCII codes for \n and \r</a:t>
            </a:r>
          </a:p>
        </p:txBody>
      </p:sp>
    </p:spTree>
    <p:extLst>
      <p:ext uri="{BB962C8B-B14F-4D97-AF65-F5344CB8AC3E}">
        <p14:creationId xmlns:p14="http://schemas.microsoft.com/office/powerpoint/2010/main" val="256955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930"/>
          <a:stretch/>
        </p:blipFill>
        <p:spPr>
          <a:xfrm>
            <a:off x="0" y="0"/>
            <a:ext cx="9144000" cy="6657955"/>
          </a:xfrm>
          <a:prstGeom prst="rect">
            <a:avLst/>
          </a:prstGeom>
        </p:spPr>
      </p:pic>
      <p:sp>
        <p:nvSpPr>
          <p:cNvPr id="44" name="Rectangle 43"/>
          <p:cNvSpPr/>
          <p:nvPr/>
        </p:nvSpPr>
        <p:spPr bwMode="auto">
          <a:xfrm>
            <a:off x="2362200" y="4572000"/>
            <a:ext cx="6858000" cy="2286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nvGrpSpPr>
          <p:cNvPr id="11" name="Group 10"/>
          <p:cNvGrpSpPr/>
          <p:nvPr/>
        </p:nvGrpSpPr>
        <p:grpSpPr>
          <a:xfrm>
            <a:off x="0" y="-49213"/>
            <a:ext cx="9144000" cy="6754813"/>
            <a:chOff x="0" y="-33339"/>
            <a:chExt cx="9144000" cy="6754813"/>
          </a:xfrm>
        </p:grpSpPr>
        <p:sp>
          <p:nvSpPr>
            <p:cNvPr id="4" name="Rectangle 3"/>
            <p:cNvSpPr/>
            <p:nvPr/>
          </p:nvSpPr>
          <p:spPr bwMode="auto">
            <a:xfrm>
              <a:off x="0" y="2743199"/>
              <a:ext cx="9144000" cy="3978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2362200" y="-33339"/>
              <a:ext cx="6705600" cy="3978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6" name="Rounded Rectangular Callout 5"/>
            <p:cNvSpPr/>
            <p:nvPr/>
          </p:nvSpPr>
          <p:spPr bwMode="auto">
            <a:xfrm>
              <a:off x="4724400" y="609600"/>
              <a:ext cx="3276600" cy="685800"/>
            </a:xfrm>
            <a:prstGeom prst="wedgeRoundRectCallout">
              <a:avLst>
                <a:gd name="adj1" fmla="val -136821"/>
                <a:gd name="adj2" fmla="val -89829"/>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Here</a:t>
              </a:r>
              <a:r>
                <a:rPr kumimoji="1" lang="en-US" sz="1800" b="0" i="0" u="none" strike="noStrike" cap="none" normalizeH="0" dirty="0" smtClean="0">
                  <a:ln>
                    <a:noFill/>
                  </a:ln>
                  <a:solidFill>
                    <a:schemeClr val="tx1"/>
                  </a:solidFill>
                  <a:effectLst/>
                  <a:latin typeface="Arial" charset="0"/>
                  <a:ea typeface="新細明體" charset="-120"/>
                </a:rPr>
                <a:t> we see the contents of three files.</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8" name="Rounded Rectangular Callout 7"/>
            <p:cNvSpPr/>
            <p:nvPr/>
          </p:nvSpPr>
          <p:spPr bwMode="auto">
            <a:xfrm>
              <a:off x="4724400" y="609600"/>
              <a:ext cx="3276600" cy="685800"/>
            </a:xfrm>
            <a:prstGeom prst="wedgeRoundRectCallout">
              <a:avLst>
                <a:gd name="adj1" fmla="val -133769"/>
                <a:gd name="adj2" fmla="val 31005"/>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Here</a:t>
              </a:r>
              <a:r>
                <a:rPr kumimoji="1" lang="en-US" sz="1800" b="0" i="0" u="none" strike="noStrike" cap="none" normalizeH="0" dirty="0" smtClean="0">
                  <a:ln>
                    <a:noFill/>
                  </a:ln>
                  <a:solidFill>
                    <a:schemeClr val="tx1"/>
                  </a:solidFill>
                  <a:effectLst/>
                  <a:latin typeface="Arial" charset="0"/>
                  <a:ea typeface="新細明體" charset="-120"/>
                </a:rPr>
                <a:t> we see the contents of three files.</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9" name="Rounded Rectangular Callout 8"/>
            <p:cNvSpPr/>
            <p:nvPr/>
          </p:nvSpPr>
          <p:spPr bwMode="auto">
            <a:xfrm>
              <a:off x="4724400" y="460375"/>
              <a:ext cx="3276600" cy="835025"/>
            </a:xfrm>
            <a:prstGeom prst="wedgeRoundRectCallout">
              <a:avLst>
                <a:gd name="adj1" fmla="val -139108"/>
                <a:gd name="adj2" fmla="val 14228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Here</a:t>
              </a:r>
              <a:r>
                <a:rPr kumimoji="1" lang="en-US" sz="2400" b="0" i="0" u="none" strike="noStrike" cap="none" normalizeH="0" dirty="0" smtClean="0">
                  <a:ln>
                    <a:noFill/>
                  </a:ln>
                  <a:solidFill>
                    <a:schemeClr val="tx1"/>
                  </a:solidFill>
                  <a:effectLst/>
                  <a:latin typeface="Arial" charset="0"/>
                  <a:ea typeface="新細明體" charset="-120"/>
                </a:rPr>
                <a:t> we see the contents of three files.</a:t>
              </a:r>
              <a:endParaRPr kumimoji="1" lang="en-US" sz="1800" b="0" i="0" u="none" strike="noStrike" cap="none" normalizeH="0" baseline="0" dirty="0" smtClean="0">
                <a:ln>
                  <a:noFill/>
                </a:ln>
                <a:solidFill>
                  <a:schemeClr val="tx1"/>
                </a:solidFill>
                <a:effectLst/>
                <a:latin typeface="Arial" charset="0"/>
                <a:ea typeface="新細明體" charset="-120"/>
              </a:endParaRPr>
            </a:p>
          </p:txBody>
        </p:sp>
      </p:grpSp>
      <p:sp>
        <p:nvSpPr>
          <p:cNvPr id="7" name="Rounded Rectangular Callout 6"/>
          <p:cNvSpPr/>
          <p:nvPr/>
        </p:nvSpPr>
        <p:spPr bwMode="auto">
          <a:xfrm>
            <a:off x="4572000" y="2133600"/>
            <a:ext cx="3276600" cy="685800"/>
          </a:xfrm>
          <a:prstGeom prst="wedgeRoundRectCallout">
            <a:avLst>
              <a:gd name="adj1" fmla="val -131153"/>
              <a:gd name="adj2" fmla="val -68995"/>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1"/>
                </a:solidFill>
                <a:effectLst/>
                <a:latin typeface="Arial" charset="0"/>
                <a:ea typeface="新細明體" charset="-120"/>
              </a:rPr>
              <a:t>This final file is not as small as it seems…</a:t>
            </a:r>
          </a:p>
        </p:txBody>
      </p:sp>
      <p:sp>
        <p:nvSpPr>
          <p:cNvPr id="13" name="Rectangle 12"/>
          <p:cNvSpPr/>
          <p:nvPr/>
        </p:nvSpPr>
        <p:spPr bwMode="auto">
          <a:xfrm>
            <a:off x="0" y="4572000"/>
            <a:ext cx="2438400" cy="21494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20" name="Rectangle 19"/>
          <p:cNvSpPr/>
          <p:nvPr/>
        </p:nvSpPr>
        <p:spPr bwMode="auto">
          <a:xfrm>
            <a:off x="0" y="3505200"/>
            <a:ext cx="9144000" cy="1066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 name="Rectangle 11"/>
          <p:cNvSpPr/>
          <p:nvPr/>
        </p:nvSpPr>
        <p:spPr bwMode="auto">
          <a:xfrm>
            <a:off x="533400" y="3595689"/>
            <a:ext cx="8001000" cy="179704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Let us see what these three files look like when viewed with </a:t>
            </a:r>
            <a:r>
              <a:rPr kumimoji="1" lang="en-US" sz="3600" i="0" u="none" strike="noStrike" cap="none" normalizeH="0" baseline="0" dirty="0" err="1" smtClean="0">
                <a:ln>
                  <a:noFill/>
                </a:ln>
                <a:solidFill>
                  <a:schemeClr val="tx1"/>
                </a:solidFill>
                <a:effectLst/>
                <a:latin typeface="Arial" charset="0"/>
                <a:ea typeface="新細明體" charset="-120"/>
              </a:rPr>
              <a:t>nano</a:t>
            </a:r>
            <a:r>
              <a:rPr kumimoji="1" lang="en-US" sz="3600" b="0" i="0" u="none" strike="noStrike" cap="none" normalizeH="0" dirty="0" smtClean="0">
                <a:ln>
                  <a:noFill/>
                </a:ln>
                <a:solidFill>
                  <a:schemeClr val="tx1"/>
                </a:solidFill>
                <a:effectLst/>
                <a:latin typeface="Arial" charset="0"/>
                <a:ea typeface="新細明體" charset="-120"/>
              </a:rPr>
              <a:t> and with </a:t>
            </a:r>
            <a:r>
              <a:rPr kumimoji="1" lang="en-US" sz="3600" i="0" u="none" strike="noStrike" cap="none" normalizeH="0" dirty="0" err="1" smtClean="0">
                <a:ln>
                  <a:noFill/>
                </a:ln>
                <a:solidFill>
                  <a:schemeClr val="tx1"/>
                </a:solidFill>
                <a:effectLst/>
                <a:latin typeface="Arial" charset="0"/>
                <a:ea typeface="新細明體" charset="-120"/>
              </a:rPr>
              <a:t>emacs</a:t>
            </a:r>
            <a:r>
              <a:rPr kumimoji="1" lang="en-US" sz="3600" b="0" i="0" u="none" strike="noStrike" cap="none" normalizeH="0" dirty="0" smtClean="0">
                <a:ln>
                  <a:noFill/>
                </a:ln>
                <a:solidFill>
                  <a:schemeClr val="tx1"/>
                </a:solidFill>
                <a:effectLst/>
                <a:latin typeface="Arial" charset="0"/>
                <a:ea typeface="新細明體" charset="-120"/>
              </a:rPr>
              <a:t>…</a:t>
            </a:r>
            <a:endParaRPr kumimoji="1" lang="en-US" sz="3600" b="0" i="0" u="none" strike="noStrike" cap="none" normalizeH="0" baseline="0" dirty="0" smtClean="0">
              <a:ln>
                <a:noFill/>
              </a:ln>
              <a:solidFill>
                <a:schemeClr val="tx1"/>
              </a:solidFill>
              <a:effectLst/>
              <a:latin typeface="Arial" charset="0"/>
              <a:ea typeface="新細明體" charset="-120"/>
            </a:endParaRPr>
          </a:p>
        </p:txBody>
      </p:sp>
      <p:grpSp>
        <p:nvGrpSpPr>
          <p:cNvPr id="14" name="Group 13"/>
          <p:cNvGrpSpPr/>
          <p:nvPr/>
        </p:nvGrpSpPr>
        <p:grpSpPr>
          <a:xfrm>
            <a:off x="4191000" y="4102101"/>
            <a:ext cx="4343400" cy="2374898"/>
            <a:chOff x="4191000" y="4102101"/>
            <a:chExt cx="4343400" cy="2374898"/>
          </a:xfrm>
        </p:grpSpPr>
        <p:sp>
          <p:nvSpPr>
            <p:cNvPr id="16" name="Rounded Rectangular Callout 15"/>
            <p:cNvSpPr/>
            <p:nvPr/>
          </p:nvSpPr>
          <p:spPr bwMode="auto">
            <a:xfrm>
              <a:off x="4191000" y="4102101"/>
              <a:ext cx="4343400" cy="2362199"/>
            </a:xfrm>
            <a:prstGeom prst="wedgeRoundRectCallout">
              <a:avLst>
                <a:gd name="adj1" fmla="val -71942"/>
                <a:gd name="adj2" fmla="val -194802"/>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The 3 </a:t>
              </a:r>
              <a:r>
                <a:rPr kumimoji="1" lang="en-US" sz="2800" b="0" i="0" u="none" strike="noStrike" cap="none" normalizeH="0" baseline="0" dirty="0" err="1" smtClean="0">
                  <a:ln>
                    <a:noFill/>
                  </a:ln>
                  <a:solidFill>
                    <a:schemeClr val="tx1"/>
                  </a:solidFill>
                  <a:effectLst/>
                  <a:latin typeface="Arial" charset="0"/>
                  <a:ea typeface="新細明體" charset="-120"/>
                </a:rPr>
                <a:t>nano</a:t>
              </a:r>
              <a:r>
                <a:rPr kumimoji="1" lang="en-US" sz="2800" b="0" i="0" u="none" strike="noStrike" cap="none" normalizeH="0" baseline="0" dirty="0" smtClean="0">
                  <a:ln>
                    <a:noFill/>
                  </a:ln>
                  <a:solidFill>
                    <a:schemeClr val="tx1"/>
                  </a:solidFill>
                  <a:effectLst/>
                  <a:latin typeface="Arial" charset="0"/>
                  <a:ea typeface="新細明體" charset="-120"/>
                </a:rPr>
                <a:t> displays all look identical. Each has 4 lines. So, indeed, that third file was not as small as</a:t>
              </a:r>
              <a:r>
                <a:rPr kumimoji="1" lang="en-US" sz="2800" b="0" i="0" u="none" strike="noStrike" cap="none" normalizeH="0" dirty="0" smtClean="0">
                  <a:ln>
                    <a:noFill/>
                  </a:ln>
                  <a:solidFill>
                    <a:schemeClr val="tx1"/>
                  </a:solidFill>
                  <a:effectLst/>
                  <a:latin typeface="Arial" charset="0"/>
                  <a:ea typeface="新細明體" charset="-120"/>
                </a:rPr>
                <a:t> it had seemed.</a:t>
              </a:r>
              <a:endParaRPr kumimoji="1" lang="en-US" sz="2800" b="0" i="0" u="none" strike="noStrike" cap="none" normalizeH="0" baseline="0" dirty="0" smtClean="0">
                <a:ln>
                  <a:noFill/>
                </a:ln>
                <a:solidFill>
                  <a:schemeClr val="tx1"/>
                </a:solidFill>
                <a:effectLst/>
                <a:latin typeface="Arial" charset="0"/>
                <a:ea typeface="新細明體" charset="-120"/>
              </a:endParaRPr>
            </a:p>
          </p:txBody>
        </p:sp>
        <p:sp>
          <p:nvSpPr>
            <p:cNvPr id="17" name="Rounded Rectangular Callout 16"/>
            <p:cNvSpPr/>
            <p:nvPr/>
          </p:nvSpPr>
          <p:spPr bwMode="auto">
            <a:xfrm>
              <a:off x="4191000" y="4114800"/>
              <a:ext cx="4343400" cy="2362199"/>
            </a:xfrm>
            <a:prstGeom prst="wedgeRoundRectCallout">
              <a:avLst>
                <a:gd name="adj1" fmla="val -77534"/>
                <a:gd name="adj2" fmla="val -146415"/>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The 3 </a:t>
              </a:r>
              <a:r>
                <a:rPr kumimoji="1" lang="en-US" sz="2800" b="0" i="0" u="none" strike="noStrike" cap="none" normalizeH="0" baseline="0" dirty="0" err="1" smtClean="0">
                  <a:ln>
                    <a:noFill/>
                  </a:ln>
                  <a:solidFill>
                    <a:schemeClr val="tx1"/>
                  </a:solidFill>
                  <a:effectLst/>
                  <a:latin typeface="Arial" charset="0"/>
                  <a:ea typeface="新細明體" charset="-120"/>
                </a:rPr>
                <a:t>nano</a:t>
              </a:r>
              <a:r>
                <a:rPr kumimoji="1" lang="en-US" sz="2800" b="0" i="0" u="none" strike="noStrike" cap="none" normalizeH="0" baseline="0" dirty="0" smtClean="0">
                  <a:ln>
                    <a:noFill/>
                  </a:ln>
                  <a:solidFill>
                    <a:schemeClr val="tx1"/>
                  </a:solidFill>
                  <a:effectLst/>
                  <a:latin typeface="Arial" charset="0"/>
                  <a:ea typeface="新細明體" charset="-120"/>
                </a:rPr>
                <a:t> displays all look identical. Each has 4 lines. So, indeed, that third file was not as small as</a:t>
              </a:r>
              <a:r>
                <a:rPr kumimoji="1" lang="en-US" sz="2800" b="0" i="0" u="none" strike="noStrike" cap="none" normalizeH="0" dirty="0" smtClean="0">
                  <a:ln>
                    <a:noFill/>
                  </a:ln>
                  <a:solidFill>
                    <a:schemeClr val="tx1"/>
                  </a:solidFill>
                  <a:effectLst/>
                  <a:latin typeface="Arial" charset="0"/>
                  <a:ea typeface="新細明體" charset="-120"/>
                </a:rPr>
                <a:t> it had seemed.</a:t>
              </a:r>
              <a:endParaRPr kumimoji="1" lang="en-US" sz="2800" b="0" i="0" u="none" strike="noStrike" cap="none" normalizeH="0" baseline="0" dirty="0" smtClean="0">
                <a:ln>
                  <a:noFill/>
                </a:ln>
                <a:solidFill>
                  <a:schemeClr val="tx1"/>
                </a:solidFill>
                <a:effectLst/>
                <a:latin typeface="Arial" charset="0"/>
                <a:ea typeface="新細明體" charset="-120"/>
              </a:endParaRPr>
            </a:p>
          </p:txBody>
        </p:sp>
        <p:sp>
          <p:nvSpPr>
            <p:cNvPr id="18" name="Rounded Rectangular Callout 17"/>
            <p:cNvSpPr/>
            <p:nvPr/>
          </p:nvSpPr>
          <p:spPr bwMode="auto">
            <a:xfrm>
              <a:off x="4191000" y="4114800"/>
              <a:ext cx="4343400" cy="2362199"/>
            </a:xfrm>
            <a:prstGeom prst="wedgeRoundRectCallout">
              <a:avLst>
                <a:gd name="adj1" fmla="val -77534"/>
                <a:gd name="adj2" fmla="val -103471"/>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The 3 </a:t>
              </a:r>
              <a:r>
                <a:rPr kumimoji="1" lang="en-US" sz="2800" b="0" i="0" u="none" strike="noStrike" cap="none" normalizeH="0" baseline="0" dirty="0" err="1" smtClean="0">
                  <a:ln>
                    <a:noFill/>
                  </a:ln>
                  <a:solidFill>
                    <a:schemeClr val="tx1"/>
                  </a:solidFill>
                  <a:effectLst/>
                  <a:latin typeface="Arial" charset="0"/>
                  <a:ea typeface="新細明體" charset="-120"/>
                </a:rPr>
                <a:t>nano</a:t>
              </a:r>
              <a:r>
                <a:rPr kumimoji="1" lang="en-US" sz="2800" b="0" i="0" u="none" strike="noStrike" cap="none" normalizeH="0" baseline="0" dirty="0" smtClean="0">
                  <a:ln>
                    <a:noFill/>
                  </a:ln>
                  <a:solidFill>
                    <a:schemeClr val="tx1"/>
                  </a:solidFill>
                  <a:effectLst/>
                  <a:latin typeface="Arial" charset="0"/>
                  <a:ea typeface="新細明體" charset="-120"/>
                </a:rPr>
                <a:t> displays all look identical. Each has 4 lines. So, indeed, that 3</a:t>
              </a:r>
              <a:r>
                <a:rPr kumimoji="1" lang="en-US" sz="2800" b="0" i="0" u="none" strike="noStrike" cap="none" normalizeH="0" baseline="30000" dirty="0" smtClean="0">
                  <a:ln>
                    <a:noFill/>
                  </a:ln>
                  <a:solidFill>
                    <a:schemeClr val="tx1"/>
                  </a:solidFill>
                  <a:effectLst/>
                  <a:latin typeface="Arial" charset="0"/>
                  <a:ea typeface="新細明體" charset="-120"/>
                </a:rPr>
                <a:t>rd</a:t>
              </a:r>
              <a:r>
                <a:rPr kumimoji="1" lang="en-US" sz="2800" b="0" i="0" u="none" strike="noStrike" cap="none" normalizeH="0" baseline="0" dirty="0" smtClean="0">
                  <a:ln>
                    <a:noFill/>
                  </a:ln>
                  <a:solidFill>
                    <a:schemeClr val="tx1"/>
                  </a:solidFill>
                  <a:effectLst/>
                  <a:latin typeface="Arial" charset="0"/>
                  <a:ea typeface="新細明體" charset="-120"/>
                </a:rPr>
                <a:t> file was </a:t>
              </a:r>
              <a:r>
                <a:rPr kumimoji="1" lang="en-US" sz="2800" b="0" i="0" u="none" strike="noStrike" cap="none" normalizeH="0" baseline="0" dirty="0" smtClean="0">
                  <a:ln>
                    <a:noFill/>
                  </a:ln>
                  <a:solidFill>
                    <a:srgbClr val="FF0000"/>
                  </a:solidFill>
                  <a:effectLst/>
                  <a:latin typeface="Arial" charset="0"/>
                  <a:ea typeface="新細明體" charset="-120"/>
                </a:rPr>
                <a:t>not as small </a:t>
              </a:r>
              <a:r>
                <a:rPr kumimoji="1" lang="en-US" sz="2800" b="0" i="0" u="none" strike="noStrike" cap="none" normalizeH="0" baseline="0" dirty="0" smtClean="0">
                  <a:ln>
                    <a:noFill/>
                  </a:ln>
                  <a:solidFill>
                    <a:schemeClr val="tx1"/>
                  </a:solidFill>
                  <a:effectLst/>
                  <a:latin typeface="Arial" charset="0"/>
                  <a:ea typeface="新細明體" charset="-120"/>
                </a:rPr>
                <a:t>as</a:t>
              </a:r>
              <a:r>
                <a:rPr kumimoji="1" lang="en-US" sz="2800" b="0" i="0" u="none" strike="noStrike" cap="none" normalizeH="0" dirty="0" smtClean="0">
                  <a:ln>
                    <a:noFill/>
                  </a:ln>
                  <a:solidFill>
                    <a:schemeClr val="tx1"/>
                  </a:solidFill>
                  <a:effectLst/>
                  <a:latin typeface="Arial" charset="0"/>
                  <a:ea typeface="新細明體" charset="-120"/>
                </a:rPr>
                <a:t> it had seemed.</a:t>
              </a:r>
              <a:endParaRPr kumimoji="1" lang="en-US" sz="2800" b="0" i="0" u="none" strike="noStrike" cap="none" normalizeH="0" baseline="0" dirty="0" smtClean="0">
                <a:ln>
                  <a:noFill/>
                </a:ln>
                <a:solidFill>
                  <a:schemeClr val="tx1"/>
                </a:solidFill>
                <a:effectLst/>
                <a:latin typeface="Arial" charset="0"/>
                <a:ea typeface="新細明體" charset="-120"/>
              </a:endParaRPr>
            </a:p>
          </p:txBody>
        </p:sp>
      </p:grpSp>
      <p:cxnSp>
        <p:nvCxnSpPr>
          <p:cNvPr id="19" name="Straight Arrow Connector 18"/>
          <p:cNvCxnSpPr/>
          <p:nvPr/>
        </p:nvCxnSpPr>
        <p:spPr bwMode="auto">
          <a:xfrm flipH="1" flipV="1">
            <a:off x="1066800" y="2209803"/>
            <a:ext cx="5715000" cy="342899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1" name="Rounded Rectangular Callout 20"/>
          <p:cNvSpPr/>
          <p:nvPr/>
        </p:nvSpPr>
        <p:spPr bwMode="auto">
          <a:xfrm>
            <a:off x="152400" y="3581400"/>
            <a:ext cx="4267200" cy="2438400"/>
          </a:xfrm>
          <a:prstGeom prst="wedgeRoundRectCallout">
            <a:avLst>
              <a:gd name="adj1" fmla="val 76288"/>
              <a:gd name="adj2" fmla="val -137738"/>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800" b="0" dirty="0" smtClean="0">
                <a:latin typeface="Arial" charset="0"/>
                <a:ea typeface="新細明體" charset="-120"/>
              </a:rPr>
              <a:t>But look! </a:t>
            </a:r>
            <a:r>
              <a:rPr lang="en-US" sz="2800" b="0" dirty="0" err="1" smtClean="0">
                <a:latin typeface="Arial" charset="0"/>
                <a:ea typeface="新細明體" charset="-120"/>
              </a:rPr>
              <a:t>Nano</a:t>
            </a:r>
            <a:r>
              <a:rPr lang="en-US" sz="2800" b="0" dirty="0" smtClean="0">
                <a:latin typeface="Arial" charset="0"/>
                <a:ea typeface="新細明體" charset="-120"/>
              </a:rPr>
              <a:t> is displaying a message that </a:t>
            </a:r>
            <a:r>
              <a:rPr lang="en-US" sz="2800" dirty="0" err="1" smtClean="0">
                <a:latin typeface="Arial" charset="0"/>
                <a:ea typeface="新細明體" charset="-120"/>
              </a:rPr>
              <a:t>filewithCRLFs</a:t>
            </a:r>
            <a:r>
              <a:rPr lang="en-US" sz="2800" b="0" dirty="0" smtClean="0">
                <a:latin typeface="Arial" charset="0"/>
                <a:ea typeface="新細明體" charset="-120"/>
              </a:rPr>
              <a:t> was converted from </a:t>
            </a:r>
            <a:r>
              <a:rPr lang="en-US" sz="2800" b="0" dirty="0" smtClean="0">
                <a:solidFill>
                  <a:srgbClr val="FF0000"/>
                </a:solidFill>
                <a:latin typeface="Arial" charset="0"/>
                <a:ea typeface="新細明體" charset="-120"/>
              </a:rPr>
              <a:t>DOS (</a:t>
            </a:r>
            <a:r>
              <a:rPr lang="en-US" sz="2800" b="0" i="1" dirty="0" smtClean="0">
                <a:solidFill>
                  <a:srgbClr val="FF0000"/>
                </a:solidFill>
                <a:latin typeface="Arial" charset="0"/>
                <a:ea typeface="新細明體" charset="-120"/>
              </a:rPr>
              <a:t>i.e., </a:t>
            </a:r>
            <a:r>
              <a:rPr lang="en-US" sz="2800" b="0" dirty="0" smtClean="0">
                <a:solidFill>
                  <a:srgbClr val="FF0000"/>
                </a:solidFill>
                <a:latin typeface="Arial" charset="0"/>
                <a:ea typeface="新細明體" charset="-120"/>
              </a:rPr>
              <a:t>Windows) format</a:t>
            </a:r>
            <a:r>
              <a:rPr lang="en-US" sz="2800" b="0" dirty="0" smtClean="0">
                <a:latin typeface="Arial" charset="0"/>
                <a:ea typeface="新細明體" charset="-120"/>
              </a:rPr>
              <a:t>.</a:t>
            </a:r>
            <a:endParaRPr kumimoji="1" lang="en-US" sz="2800" b="0" i="0" u="none" strike="noStrike" cap="none" normalizeH="0" baseline="0" dirty="0" smtClean="0">
              <a:ln>
                <a:noFill/>
              </a:ln>
              <a:solidFill>
                <a:schemeClr val="tx1"/>
              </a:solidFill>
              <a:effectLst/>
              <a:latin typeface="Arial" charset="0"/>
              <a:ea typeface="新細明體" charset="-120"/>
            </a:endParaRPr>
          </a:p>
        </p:txBody>
      </p:sp>
      <p:cxnSp>
        <p:nvCxnSpPr>
          <p:cNvPr id="22" name="Straight Arrow Connector 21"/>
          <p:cNvCxnSpPr/>
          <p:nvPr/>
        </p:nvCxnSpPr>
        <p:spPr bwMode="auto">
          <a:xfrm flipV="1">
            <a:off x="3505200" y="2133600"/>
            <a:ext cx="2667000" cy="335280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3" name="Rounded Rectangular Callout 22"/>
          <p:cNvSpPr/>
          <p:nvPr/>
        </p:nvSpPr>
        <p:spPr bwMode="auto">
          <a:xfrm>
            <a:off x="6705600" y="1752600"/>
            <a:ext cx="2438400" cy="2819400"/>
          </a:xfrm>
          <a:prstGeom prst="wedgeRoundRectCallout">
            <a:avLst>
              <a:gd name="adj1" fmla="val -88218"/>
              <a:gd name="adj2" fmla="val -2470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800" b="0" dirty="0" smtClean="0">
                <a:latin typeface="Arial" charset="0"/>
                <a:ea typeface="新細明體" charset="-120"/>
              </a:rPr>
              <a:t>And it says </a:t>
            </a:r>
            <a:r>
              <a:rPr lang="en-US" sz="2800" dirty="0" err="1" smtClean="0">
                <a:latin typeface="Arial" charset="0"/>
                <a:ea typeface="新細明體" charset="-120"/>
              </a:rPr>
              <a:t>filewithCRs</a:t>
            </a:r>
            <a:r>
              <a:rPr lang="en-US" sz="2800" b="0" dirty="0" smtClean="0">
                <a:latin typeface="Arial" charset="0"/>
                <a:ea typeface="新細明體" charset="-120"/>
              </a:rPr>
              <a:t> was converted from </a:t>
            </a:r>
            <a:br>
              <a:rPr lang="en-US" sz="2800" b="0" dirty="0" smtClean="0">
                <a:latin typeface="Arial" charset="0"/>
                <a:ea typeface="新細明體" charset="-120"/>
              </a:rPr>
            </a:br>
            <a:r>
              <a:rPr lang="en-US" sz="2800" b="0" dirty="0" smtClean="0">
                <a:solidFill>
                  <a:srgbClr val="FF0000"/>
                </a:solidFill>
                <a:latin typeface="Arial" charset="0"/>
                <a:ea typeface="新細明體" charset="-120"/>
              </a:rPr>
              <a:t>MAC format</a:t>
            </a:r>
            <a:r>
              <a:rPr lang="en-US" sz="2800" b="0" dirty="0" smtClean="0">
                <a:latin typeface="Arial" charset="0"/>
                <a:ea typeface="新細明體" charset="-120"/>
              </a:rPr>
              <a:t>.</a:t>
            </a:r>
            <a:endParaRPr kumimoji="1" lang="en-US" sz="2800" b="0" i="0" u="none" strike="noStrike" cap="none" normalizeH="0" baseline="0" dirty="0" smtClean="0">
              <a:ln>
                <a:noFill/>
              </a:ln>
              <a:solidFill>
                <a:schemeClr val="tx1"/>
              </a:solidFill>
              <a:effectLst/>
              <a:latin typeface="Arial" charset="0"/>
              <a:ea typeface="新細明體" charset="-120"/>
            </a:endParaRPr>
          </a:p>
        </p:txBody>
      </p:sp>
      <p:cxnSp>
        <p:nvCxnSpPr>
          <p:cNvPr id="24" name="Straight Arrow Connector 23"/>
          <p:cNvCxnSpPr/>
          <p:nvPr/>
        </p:nvCxnSpPr>
        <p:spPr bwMode="auto">
          <a:xfrm flipH="1" flipV="1">
            <a:off x="6172200" y="3200398"/>
            <a:ext cx="1600200" cy="91440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nvGrpSpPr>
          <p:cNvPr id="27" name="Group 26"/>
          <p:cNvGrpSpPr/>
          <p:nvPr/>
        </p:nvGrpSpPr>
        <p:grpSpPr>
          <a:xfrm>
            <a:off x="228600" y="5334000"/>
            <a:ext cx="8686800" cy="1447800"/>
            <a:chOff x="228600" y="5334000"/>
            <a:chExt cx="8686800" cy="1447800"/>
          </a:xfrm>
        </p:grpSpPr>
        <p:sp>
          <p:nvSpPr>
            <p:cNvPr id="28" name="Rounded Rectangular Callout 27"/>
            <p:cNvSpPr/>
            <p:nvPr/>
          </p:nvSpPr>
          <p:spPr bwMode="auto">
            <a:xfrm>
              <a:off x="228600" y="5334000"/>
              <a:ext cx="3886200" cy="1447800"/>
            </a:xfrm>
            <a:prstGeom prst="wedgeRoundRectCallout">
              <a:avLst>
                <a:gd name="adj1" fmla="val 17125"/>
                <a:gd name="adj2" fmla="val -128270"/>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Two of the </a:t>
              </a:r>
              <a:r>
                <a:rPr kumimoji="1" lang="en-US" sz="2800" b="0" i="0" u="none" strike="noStrike" cap="none" normalizeH="0" baseline="0" dirty="0" err="1" smtClean="0">
                  <a:ln>
                    <a:noFill/>
                  </a:ln>
                  <a:solidFill>
                    <a:schemeClr val="tx1"/>
                  </a:solidFill>
                  <a:effectLst/>
                  <a:latin typeface="Arial" charset="0"/>
                  <a:ea typeface="新細明體" charset="-120"/>
                </a:rPr>
                <a:t>emacs</a:t>
              </a:r>
              <a:r>
                <a:rPr kumimoji="1" lang="en-US" sz="2800" b="0" i="0" u="none" strike="noStrike" cap="none" normalizeH="0" dirty="0" smtClean="0">
                  <a:ln>
                    <a:noFill/>
                  </a:ln>
                  <a:solidFill>
                    <a:schemeClr val="tx1"/>
                  </a:solidFill>
                  <a:effectLst/>
                  <a:latin typeface="Arial" charset="0"/>
                  <a:ea typeface="新細明體" charset="-120"/>
                </a:rPr>
                <a:t> displays</a:t>
              </a:r>
              <a:r>
                <a:rPr kumimoji="1" lang="en-US" sz="2800" b="0" i="0" u="none" strike="noStrike" cap="none" normalizeH="0" baseline="0" dirty="0" smtClean="0">
                  <a:ln>
                    <a:noFill/>
                  </a:ln>
                  <a:solidFill>
                    <a:schemeClr val="tx1"/>
                  </a:solidFill>
                  <a:effectLst/>
                  <a:latin typeface="Arial" charset="0"/>
                  <a:ea typeface="新細明體" charset="-120"/>
                </a:rPr>
                <a:t> look identical, with 4 lines each. </a:t>
              </a:r>
            </a:p>
          </p:txBody>
        </p:sp>
        <p:sp>
          <p:nvSpPr>
            <p:cNvPr id="29" name="Rounded Rectangular Callout 28"/>
            <p:cNvSpPr/>
            <p:nvPr/>
          </p:nvSpPr>
          <p:spPr bwMode="auto">
            <a:xfrm>
              <a:off x="228600" y="5334000"/>
              <a:ext cx="3886200" cy="1447800"/>
            </a:xfrm>
            <a:prstGeom prst="wedgeRoundRectCallout">
              <a:avLst>
                <a:gd name="adj1" fmla="val 60875"/>
                <a:gd name="adj2" fmla="val -129257"/>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Two of these </a:t>
              </a:r>
              <a:r>
                <a:rPr kumimoji="1" lang="en-US" sz="2800" b="0" i="0" u="none" strike="noStrike" cap="none" normalizeH="0" baseline="0" dirty="0" err="1" smtClean="0">
                  <a:ln>
                    <a:noFill/>
                  </a:ln>
                  <a:solidFill>
                    <a:schemeClr val="tx1"/>
                  </a:solidFill>
                  <a:effectLst/>
                  <a:latin typeface="Arial" charset="0"/>
                  <a:ea typeface="新細明體" charset="-120"/>
                </a:rPr>
                <a:t>emacs</a:t>
              </a:r>
              <a:r>
                <a:rPr kumimoji="1" lang="en-US" sz="2800" b="0" i="0" u="none" strike="noStrike" cap="none" normalizeH="0" dirty="0" smtClean="0">
                  <a:ln>
                    <a:noFill/>
                  </a:ln>
                  <a:solidFill>
                    <a:schemeClr val="tx1"/>
                  </a:solidFill>
                  <a:effectLst/>
                  <a:latin typeface="Arial" charset="0"/>
                  <a:ea typeface="新細明體" charset="-120"/>
                </a:rPr>
                <a:t> displays</a:t>
              </a:r>
              <a:r>
                <a:rPr kumimoji="1" lang="en-US" sz="2800" b="0" i="0" u="none" strike="noStrike" cap="none" normalizeH="0" baseline="0" dirty="0" smtClean="0">
                  <a:ln>
                    <a:noFill/>
                  </a:ln>
                  <a:solidFill>
                    <a:schemeClr val="tx1"/>
                  </a:solidFill>
                  <a:effectLst/>
                  <a:latin typeface="Arial" charset="0"/>
                  <a:ea typeface="新細明體" charset="-120"/>
                </a:rPr>
                <a:t> look identical, with 4 lines each. </a:t>
              </a:r>
            </a:p>
          </p:txBody>
        </p:sp>
        <p:sp>
          <p:nvSpPr>
            <p:cNvPr id="30" name="Rounded Rectangular Callout 29"/>
            <p:cNvSpPr/>
            <p:nvPr/>
          </p:nvSpPr>
          <p:spPr bwMode="auto">
            <a:xfrm>
              <a:off x="4876800" y="5334000"/>
              <a:ext cx="4038600" cy="1447800"/>
            </a:xfrm>
            <a:prstGeom prst="wedgeRoundRectCallout">
              <a:avLst>
                <a:gd name="adj1" fmla="val -3096"/>
                <a:gd name="adj2" fmla="val -127283"/>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But the third is all on one line and has these colorful</a:t>
              </a:r>
              <a:r>
                <a:rPr kumimoji="1" lang="en-US" sz="2800" b="0" i="0" u="none" strike="noStrike" cap="none" normalizeH="0" dirty="0" smtClean="0">
                  <a:ln>
                    <a:noFill/>
                  </a:ln>
                  <a:solidFill>
                    <a:schemeClr val="tx1"/>
                  </a:solidFill>
                  <a:effectLst/>
                  <a:latin typeface="Arial" charset="0"/>
                  <a:ea typeface="新細明體" charset="-120"/>
                </a:rPr>
                <a:t> </a:t>
              </a:r>
              <a:r>
                <a:rPr kumimoji="1" lang="en-US" sz="2800" b="0" i="0" u="none" strike="noStrike" cap="none" normalizeH="0" dirty="0" smtClean="0">
                  <a:ln>
                    <a:noFill/>
                  </a:ln>
                  <a:solidFill>
                    <a:srgbClr val="FF0000"/>
                  </a:solidFill>
                  <a:effectLst/>
                  <a:latin typeface="Arial" charset="0"/>
                  <a:ea typeface="新細明體" charset="-120"/>
                </a:rPr>
                <a:t>^M symbols</a:t>
              </a:r>
              <a:endParaRPr kumimoji="1" lang="en-US" sz="2800" b="0" i="0" u="none" strike="noStrike" cap="none" normalizeH="0" baseline="0" dirty="0" smtClean="0">
                <a:ln>
                  <a:noFill/>
                </a:ln>
                <a:solidFill>
                  <a:srgbClr val="FF0000"/>
                </a:solidFill>
                <a:effectLst/>
                <a:latin typeface="Arial" charset="0"/>
                <a:ea typeface="新細明體" charset="-120"/>
              </a:endParaRPr>
            </a:p>
          </p:txBody>
        </p:sp>
      </p:grpSp>
      <p:cxnSp>
        <p:nvCxnSpPr>
          <p:cNvPr id="31" name="Straight Arrow Connector 30"/>
          <p:cNvCxnSpPr/>
          <p:nvPr/>
        </p:nvCxnSpPr>
        <p:spPr bwMode="auto">
          <a:xfrm flipV="1">
            <a:off x="6553200" y="4190999"/>
            <a:ext cx="914400" cy="2133601"/>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2" name="Straight Arrow Connector 31"/>
          <p:cNvCxnSpPr/>
          <p:nvPr/>
        </p:nvCxnSpPr>
        <p:spPr bwMode="auto">
          <a:xfrm flipV="1">
            <a:off x="6705600" y="4190998"/>
            <a:ext cx="1447800" cy="213360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3" name="Straight Arrow Connector 32"/>
          <p:cNvCxnSpPr/>
          <p:nvPr/>
        </p:nvCxnSpPr>
        <p:spPr bwMode="auto">
          <a:xfrm flipV="1">
            <a:off x="6781800" y="4190998"/>
            <a:ext cx="1905000" cy="228600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1" name="Rounded Rectangular Callout 40"/>
          <p:cNvSpPr/>
          <p:nvPr/>
        </p:nvSpPr>
        <p:spPr bwMode="auto">
          <a:xfrm>
            <a:off x="1981200" y="1676400"/>
            <a:ext cx="5486400" cy="2209800"/>
          </a:xfrm>
          <a:prstGeom prst="wedgeRoundRectCallout">
            <a:avLst>
              <a:gd name="adj1" fmla="val 31627"/>
              <a:gd name="adj2" fmla="val 16038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^M is how </a:t>
            </a:r>
            <a:r>
              <a:rPr kumimoji="1" lang="en-US" sz="2400" b="0" i="0" u="none" strike="noStrike" cap="none" normalizeH="0" baseline="0" dirty="0" err="1" smtClean="0">
                <a:ln>
                  <a:noFill/>
                </a:ln>
                <a:effectLst/>
                <a:latin typeface="Arial" charset="0"/>
                <a:ea typeface="新細明體" charset="-120"/>
              </a:rPr>
              <a:t>emacs</a:t>
            </a:r>
            <a:r>
              <a:rPr kumimoji="1" lang="en-US" sz="2400" b="0" i="0" u="none" strike="noStrike" cap="none" normalizeH="0" baseline="0" dirty="0" smtClean="0">
                <a:ln>
                  <a:noFill/>
                </a:ln>
                <a:effectLst/>
                <a:latin typeface="Arial" charset="0"/>
                <a:ea typeface="新細明體" charset="-120"/>
              </a:rPr>
              <a:t> indicates a</a:t>
            </a:r>
            <a:r>
              <a:rPr lang="en-US" sz="2400" b="0" dirty="0" smtClean="0">
                <a:latin typeface="Arial" charset="0"/>
                <a:ea typeface="新細明體" charset="-120"/>
              </a:rPr>
              <a:t> </a:t>
            </a:r>
            <a:r>
              <a:rPr lang="en-US" sz="2400" b="0" dirty="0" smtClean="0">
                <a:solidFill>
                  <a:srgbClr val="FF0000"/>
                </a:solidFill>
                <a:latin typeface="Arial" charset="0"/>
                <a:ea typeface="新細明體" charset="-120"/>
              </a:rPr>
              <a:t>carriage return</a:t>
            </a:r>
            <a:r>
              <a:rPr lang="en-US" sz="2400" b="0" dirty="0" smtClean="0">
                <a:latin typeface="Arial" charset="0"/>
                <a:ea typeface="新細明體" charset="-120"/>
              </a:rPr>
              <a:t> character (</a:t>
            </a:r>
            <a:r>
              <a:rPr lang="en-US" sz="2400" b="0" dirty="0" err="1" smtClean="0">
                <a:latin typeface="Arial" charset="0"/>
                <a:ea typeface="新細明體" charset="-120"/>
              </a:rPr>
              <a:t>emacs</a:t>
            </a:r>
            <a:r>
              <a:rPr lang="en-US" sz="2400" b="0" dirty="0" smtClean="0">
                <a:latin typeface="Arial" charset="0"/>
                <a:ea typeface="新細明體" charset="-120"/>
              </a:rPr>
              <a:t> makes this display choice because there is no natural way to show the user that an unprintable character is in the file).</a:t>
            </a:r>
            <a:endParaRPr kumimoji="1" lang="en-US" sz="2400" b="0" i="0" u="none" strike="noStrike" cap="none" normalizeH="0" baseline="0" dirty="0" smtClean="0">
              <a:ln>
                <a:noFill/>
              </a:ln>
              <a:effectLst/>
              <a:latin typeface="Arial" charset="0"/>
              <a:ea typeface="新細明體" charset="-120"/>
            </a:endParaRPr>
          </a:p>
        </p:txBody>
      </p:sp>
      <p:sp>
        <p:nvSpPr>
          <p:cNvPr id="10" name="Rectangle 9"/>
          <p:cNvSpPr/>
          <p:nvPr/>
        </p:nvSpPr>
        <p:spPr bwMode="auto">
          <a:xfrm>
            <a:off x="4572000" y="4797151"/>
            <a:ext cx="2743200" cy="20894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2" name="Rounded Rectangular Callout 41"/>
          <p:cNvSpPr/>
          <p:nvPr/>
        </p:nvSpPr>
        <p:spPr bwMode="auto">
          <a:xfrm>
            <a:off x="2133600" y="3886200"/>
            <a:ext cx="5181600" cy="990600"/>
          </a:xfrm>
          <a:prstGeom prst="wedgeRoundRectCallout">
            <a:avLst>
              <a:gd name="adj1" fmla="val -71378"/>
              <a:gd name="adj2" fmla="val -215942"/>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Thus, we now understand why the output came out the way it did.</a:t>
            </a:r>
          </a:p>
        </p:txBody>
      </p:sp>
      <p:sp>
        <p:nvSpPr>
          <p:cNvPr id="43" name="Rounded Rectangular Callout 42"/>
          <p:cNvSpPr/>
          <p:nvPr/>
        </p:nvSpPr>
        <p:spPr bwMode="auto">
          <a:xfrm>
            <a:off x="2133600" y="4876800"/>
            <a:ext cx="5181600" cy="990600"/>
          </a:xfrm>
          <a:prstGeom prst="wedgeRoundRectCallout">
            <a:avLst>
              <a:gd name="adj1" fmla="val 60043"/>
              <a:gd name="adj2" fmla="val -9639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And we also now understand why the file was named “</a:t>
            </a:r>
            <a:r>
              <a:rPr kumimoji="1" lang="en-US" sz="2400" b="0" i="0" u="none" strike="noStrike" cap="none" normalizeH="0" baseline="0" dirty="0" err="1" smtClean="0">
                <a:ln>
                  <a:noFill/>
                </a:ln>
                <a:effectLst/>
                <a:latin typeface="Arial" charset="0"/>
                <a:ea typeface="新細明體" charset="-120"/>
              </a:rPr>
              <a:t>filewithCRs</a:t>
            </a:r>
            <a:r>
              <a:rPr kumimoji="1" lang="en-US" sz="2400" b="0" i="0" u="none" strike="noStrike" cap="none" normalizeH="0" baseline="0" dirty="0" smtClean="0">
                <a:ln>
                  <a:noFill/>
                </a:ln>
                <a:effectLst/>
                <a:latin typeface="Arial" charset="0"/>
                <a:ea typeface="新細明體" charset="-120"/>
              </a:rPr>
              <a:t>”.</a:t>
            </a:r>
          </a:p>
        </p:txBody>
      </p:sp>
      <p:sp>
        <p:nvSpPr>
          <p:cNvPr id="46" name="Rectangle 45"/>
          <p:cNvSpPr/>
          <p:nvPr/>
        </p:nvSpPr>
        <p:spPr bwMode="auto">
          <a:xfrm>
            <a:off x="533400" y="1447800"/>
            <a:ext cx="8229600" cy="2362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Now let’s look at the files in Windows…</a:t>
            </a:r>
          </a:p>
          <a:p>
            <a:pPr marL="0" marR="0" indent="0" algn="l" defTabSz="914400" rtl="0" eaLnBrk="1" fontAlgn="base" latinLnBrk="0" hangingPunct="1">
              <a:lnSpc>
                <a:spcPct val="100000"/>
              </a:lnSpc>
              <a:spcBef>
                <a:spcPct val="0"/>
              </a:spcBef>
              <a:spcAft>
                <a:spcPct val="0"/>
              </a:spcAft>
              <a:buClrTx/>
              <a:buSzTx/>
              <a:buFontTx/>
              <a:buNone/>
              <a:tabLst/>
            </a:pPr>
            <a:r>
              <a:rPr lang="en-US" sz="3600" b="0" dirty="0" smtClean="0">
                <a:latin typeface="Arial" charset="0"/>
                <a:ea typeface="新細明體" charset="-120"/>
              </a:rPr>
              <a:t>Here is the </a:t>
            </a:r>
            <a:r>
              <a:rPr lang="en-US" sz="3600" b="0" dirty="0" smtClean="0">
                <a:solidFill>
                  <a:srgbClr val="FF0000"/>
                </a:solidFill>
                <a:latin typeface="Arial" charset="0"/>
                <a:ea typeface="新細明體" charset="-120"/>
              </a:rPr>
              <a:t>folder</a:t>
            </a:r>
            <a:r>
              <a:rPr lang="en-US" sz="3600" b="0" dirty="0" smtClean="0">
                <a:latin typeface="Arial" charset="0"/>
                <a:ea typeface="新細明體" charset="-120"/>
              </a:rPr>
              <a:t>. Notice its </a:t>
            </a:r>
            <a:r>
              <a:rPr lang="en-US" sz="3600" b="0" dirty="0" smtClean="0">
                <a:solidFill>
                  <a:srgbClr val="FF0000"/>
                </a:solidFill>
                <a:latin typeface="Arial" charset="0"/>
                <a:ea typeface="新細明體" charset="-120"/>
              </a:rPr>
              <a:t>path</a:t>
            </a:r>
            <a:r>
              <a:rPr lang="en-US" sz="3600" b="0" dirty="0" smtClean="0">
                <a:latin typeface="Arial" charset="0"/>
                <a:ea typeface="新細明體" charset="-120"/>
              </a:rPr>
              <a:t>. Your Cygwin home  directory (if you use Cygwin) will be: “</a:t>
            </a:r>
            <a:r>
              <a:rPr lang="en-US" sz="3600" b="0" dirty="0" smtClean="0">
                <a:solidFill>
                  <a:srgbClr val="FF0000"/>
                </a:solidFill>
                <a:latin typeface="Arial" charset="0"/>
                <a:ea typeface="新細明體" charset="-120"/>
              </a:rPr>
              <a:t>C:\</a:t>
            </a:r>
            <a:r>
              <a:rPr lang="en-US" sz="3600" b="0" dirty="0" err="1" smtClean="0">
                <a:solidFill>
                  <a:srgbClr val="FF0000"/>
                </a:solidFill>
                <a:latin typeface="Arial" charset="0"/>
                <a:ea typeface="新細明體" charset="-120"/>
              </a:rPr>
              <a:t>cygwin</a:t>
            </a:r>
            <a:r>
              <a:rPr lang="en-US" sz="3600" b="0" dirty="0" smtClean="0">
                <a:solidFill>
                  <a:srgbClr val="FF0000"/>
                </a:solidFill>
                <a:latin typeface="Arial" charset="0"/>
                <a:ea typeface="新細明體" charset="-120"/>
              </a:rPr>
              <a:t>\home\___\</a:t>
            </a:r>
            <a:r>
              <a:rPr lang="en-US" sz="3600" b="0" dirty="0" smtClean="0">
                <a:latin typeface="Arial" charset="0"/>
                <a:ea typeface="新細明體" charset="-120"/>
              </a:rPr>
              <a:t>”</a:t>
            </a:r>
            <a:endParaRPr kumimoji="1" lang="en-US" sz="3600" b="0" i="0" u="none" strike="noStrike" cap="none" normalizeH="0" baseline="0" dirty="0" smtClean="0">
              <a:ln>
                <a:noFill/>
              </a:ln>
              <a:solidFill>
                <a:schemeClr val="tx1"/>
              </a:solidFill>
              <a:effectLst/>
              <a:latin typeface="Arial" charset="0"/>
              <a:ea typeface="新細明體" charset="-120"/>
            </a:endParaRPr>
          </a:p>
        </p:txBody>
      </p:sp>
      <p:cxnSp>
        <p:nvCxnSpPr>
          <p:cNvPr id="47" name="Straight Arrow Connector 46"/>
          <p:cNvCxnSpPr/>
          <p:nvPr/>
        </p:nvCxnSpPr>
        <p:spPr bwMode="auto">
          <a:xfrm flipH="1">
            <a:off x="1295400" y="3657600"/>
            <a:ext cx="3276600" cy="16764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8" name="Straight Arrow Connector 47"/>
          <p:cNvCxnSpPr/>
          <p:nvPr/>
        </p:nvCxnSpPr>
        <p:spPr bwMode="auto">
          <a:xfrm flipH="1">
            <a:off x="914400" y="2514600"/>
            <a:ext cx="2438400" cy="2133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9" name="Rounded Rectangular Callout 48"/>
          <p:cNvSpPr/>
          <p:nvPr/>
        </p:nvSpPr>
        <p:spPr bwMode="auto">
          <a:xfrm>
            <a:off x="1676400" y="1066800"/>
            <a:ext cx="5638800" cy="2362200"/>
          </a:xfrm>
          <a:prstGeom prst="wedgeRoundRectCallout">
            <a:avLst>
              <a:gd name="adj1" fmla="val 5513"/>
              <a:gd name="adj2" fmla="val 107455"/>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Notepad only displays the DOS-format</a:t>
            </a:r>
            <a:r>
              <a:rPr kumimoji="1" lang="en-US" sz="2400" b="0" i="0" u="none" strike="noStrike" cap="none" normalizeH="0" dirty="0" smtClean="0">
                <a:ln>
                  <a:noFill/>
                </a:ln>
                <a:effectLst/>
                <a:latin typeface="Arial" charset="0"/>
                <a:ea typeface="新細明體" charset="-120"/>
              </a:rPr>
              <a:t> file (</a:t>
            </a:r>
            <a:r>
              <a:rPr kumimoji="1" lang="en-US" sz="2400" b="0" i="0" u="none" strike="noStrike" cap="none" normalizeH="0" dirty="0" err="1" smtClean="0">
                <a:ln>
                  <a:noFill/>
                </a:ln>
                <a:effectLst/>
                <a:latin typeface="Arial" charset="0"/>
                <a:ea typeface="新細明體" charset="-120"/>
              </a:rPr>
              <a:t>filewithCRLFs</a:t>
            </a:r>
            <a:r>
              <a:rPr kumimoji="1" lang="en-US" sz="2400" b="0" i="0" u="none" strike="noStrike" cap="none" normalizeH="0" dirty="0" smtClean="0">
                <a:ln>
                  <a:noFill/>
                </a:ln>
                <a:effectLst/>
                <a:latin typeface="Arial" charset="0"/>
                <a:ea typeface="新細明體" charset="-120"/>
              </a:rPr>
              <a:t>)</a:t>
            </a:r>
            <a:r>
              <a:rPr kumimoji="1" lang="en-US" sz="2400" b="0" i="0" u="none" strike="noStrike" cap="none" normalizeH="0" baseline="0" dirty="0" smtClean="0">
                <a:ln>
                  <a:noFill/>
                </a:ln>
                <a:effectLst/>
                <a:latin typeface="Arial" charset="0"/>
                <a:ea typeface="新細明體" charset="-120"/>
              </a:rPr>
              <a:t> correctly. It</a:t>
            </a:r>
            <a:r>
              <a:rPr kumimoji="1" lang="en-US" sz="2400" b="0" i="0" u="none" strike="noStrike" cap="none" normalizeH="0" dirty="0" smtClean="0">
                <a:ln>
                  <a:noFill/>
                </a:ln>
                <a:effectLst/>
                <a:latin typeface="Arial" charset="0"/>
                <a:ea typeface="新細明體" charset="-120"/>
              </a:rPr>
              <a:t> just </a:t>
            </a:r>
            <a:r>
              <a:rPr kumimoji="1" lang="en-US" sz="2400" b="0" i="0" u="none" strike="noStrike" cap="none" normalizeH="0" dirty="0" smtClean="0">
                <a:ln>
                  <a:noFill/>
                </a:ln>
                <a:solidFill>
                  <a:srgbClr val="FF0000"/>
                </a:solidFill>
                <a:effectLst/>
                <a:latin typeface="Arial" charset="0"/>
                <a:ea typeface="新細明體" charset="-120"/>
              </a:rPr>
              <a:t>ignores</a:t>
            </a:r>
            <a:r>
              <a:rPr kumimoji="1" lang="en-US" sz="2400" b="0" i="0" u="none" strike="noStrike" cap="none" normalizeH="0" dirty="0" smtClean="0">
                <a:ln>
                  <a:noFill/>
                </a:ln>
                <a:effectLst/>
                <a:latin typeface="Arial" charset="0"/>
                <a:ea typeface="新細明體" charset="-120"/>
              </a:rPr>
              <a:t> </a:t>
            </a:r>
            <a:r>
              <a:rPr kumimoji="1" lang="en-US" sz="2400" b="0" i="0" u="none" strike="noStrike" cap="none" normalizeH="0" dirty="0" smtClean="0">
                <a:ln>
                  <a:noFill/>
                </a:ln>
                <a:solidFill>
                  <a:srgbClr val="FF0000"/>
                </a:solidFill>
                <a:effectLst/>
                <a:latin typeface="Arial" charset="0"/>
                <a:ea typeface="新細明體" charset="-120"/>
              </a:rPr>
              <a:t>LF</a:t>
            </a:r>
            <a:r>
              <a:rPr kumimoji="1" lang="en-US" sz="2400" b="0" i="0" u="none" strike="noStrike" cap="none" normalizeH="0" dirty="0" smtClean="0">
                <a:ln>
                  <a:noFill/>
                </a:ln>
                <a:effectLst/>
                <a:latin typeface="Arial" charset="0"/>
                <a:ea typeface="新細明體" charset="-120"/>
              </a:rPr>
              <a:t> and </a:t>
            </a:r>
            <a:r>
              <a:rPr kumimoji="1" lang="en-US" sz="2400" b="0" i="0" u="none" strike="noStrike" cap="none" normalizeH="0" dirty="0" smtClean="0">
                <a:ln>
                  <a:noFill/>
                </a:ln>
                <a:solidFill>
                  <a:srgbClr val="FF0000"/>
                </a:solidFill>
                <a:effectLst/>
                <a:latin typeface="Arial" charset="0"/>
                <a:ea typeface="新細明體" charset="-120"/>
              </a:rPr>
              <a:t>CR</a:t>
            </a:r>
            <a:r>
              <a:rPr kumimoji="1" lang="en-US" sz="2400" b="0" i="0" u="none" strike="noStrike" cap="none" normalizeH="0" dirty="0" smtClean="0">
                <a:ln>
                  <a:noFill/>
                </a:ln>
                <a:effectLst/>
                <a:latin typeface="Arial" charset="0"/>
                <a:ea typeface="新細明體" charset="-120"/>
              </a:rPr>
              <a:t> when by themselves. (Some versions of Notepad might display them as little black squares).</a:t>
            </a:r>
            <a:endParaRPr kumimoji="1" lang="en-US" sz="2400" b="0" i="0" u="none" strike="noStrike" cap="none" normalizeH="0" baseline="0" dirty="0" smtClean="0">
              <a:ln>
                <a:noFill/>
              </a:ln>
              <a:effectLst/>
              <a:latin typeface="Arial" charset="0"/>
              <a:ea typeface="新細明體" charset="-120"/>
            </a:endParaRPr>
          </a:p>
        </p:txBody>
      </p:sp>
      <p:cxnSp>
        <p:nvCxnSpPr>
          <p:cNvPr id="50" name="Straight Arrow Connector 49"/>
          <p:cNvCxnSpPr/>
          <p:nvPr/>
        </p:nvCxnSpPr>
        <p:spPr bwMode="auto">
          <a:xfrm flipH="1">
            <a:off x="2895600" y="2286000"/>
            <a:ext cx="228600" cy="2362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1" name="Straight Arrow Connector 50"/>
          <p:cNvCxnSpPr/>
          <p:nvPr/>
        </p:nvCxnSpPr>
        <p:spPr bwMode="auto">
          <a:xfrm>
            <a:off x="4267200" y="2286000"/>
            <a:ext cx="2895600" cy="2362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52" name="Rectangle 51"/>
          <p:cNvSpPr/>
          <p:nvPr/>
        </p:nvSpPr>
        <p:spPr bwMode="auto">
          <a:xfrm>
            <a:off x="2362200" y="5438755"/>
            <a:ext cx="6858000" cy="14192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nvGrpSpPr>
          <p:cNvPr id="53" name="Group 52"/>
          <p:cNvGrpSpPr/>
          <p:nvPr/>
        </p:nvGrpSpPr>
        <p:grpSpPr>
          <a:xfrm>
            <a:off x="2362200" y="2281197"/>
            <a:ext cx="5943600" cy="1973323"/>
            <a:chOff x="2362200" y="2281197"/>
            <a:chExt cx="5943600" cy="1973323"/>
          </a:xfrm>
        </p:grpSpPr>
        <p:sp>
          <p:nvSpPr>
            <p:cNvPr id="54" name="Rounded Rectangular Callout 53"/>
            <p:cNvSpPr/>
            <p:nvPr/>
          </p:nvSpPr>
          <p:spPr bwMode="auto">
            <a:xfrm>
              <a:off x="2362200" y="2281197"/>
              <a:ext cx="5943600" cy="1968520"/>
            </a:xfrm>
            <a:prstGeom prst="wedgeRoundRectCallout">
              <a:avLst>
                <a:gd name="adj1" fmla="val 26392"/>
                <a:gd name="adj2" fmla="val 119400"/>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err="1" smtClean="0">
                  <a:ln>
                    <a:noFill/>
                  </a:ln>
                  <a:effectLst/>
                  <a:latin typeface="Arial" charset="0"/>
                  <a:ea typeface="新細明體" charset="-120"/>
                </a:rPr>
                <a:t>Wordpad</a:t>
              </a:r>
              <a:r>
                <a:rPr kumimoji="1" lang="en-US" sz="2800" b="0" i="0" u="none" strike="noStrike" cap="none" normalizeH="0" baseline="0" dirty="0" smtClean="0">
                  <a:ln>
                    <a:noFill/>
                  </a:ln>
                  <a:effectLst/>
                  <a:latin typeface="Arial" charset="0"/>
                  <a:ea typeface="新細明體" charset="-120"/>
                </a:rPr>
                <a:t> always displays correctly.</a:t>
              </a:r>
            </a:p>
            <a:p>
              <a:pPr marL="0" marR="0" indent="0" algn="l" defTabSz="914400" rtl="0" eaLnBrk="1" fontAlgn="base" latinLnBrk="0" hangingPunct="1">
                <a:lnSpc>
                  <a:spcPct val="100000"/>
                </a:lnSpc>
                <a:spcBef>
                  <a:spcPct val="0"/>
                </a:spcBef>
                <a:spcAft>
                  <a:spcPct val="0"/>
                </a:spcAft>
                <a:buClrTx/>
                <a:buSzTx/>
                <a:buFontTx/>
                <a:buNone/>
                <a:tabLst/>
              </a:pPr>
              <a:r>
                <a:rPr lang="en-US" sz="2800" b="0" dirty="0" smtClean="0">
                  <a:latin typeface="Arial" charset="0"/>
                  <a:ea typeface="新細明體" charset="-120"/>
                </a:rPr>
                <a:t>So, if you want to edit you UNIX files in Windows, </a:t>
              </a:r>
              <a:r>
                <a:rPr lang="en-US" sz="2800" b="0" dirty="0" err="1" smtClean="0">
                  <a:latin typeface="Arial" charset="0"/>
                  <a:ea typeface="新細明體" charset="-120"/>
                </a:rPr>
                <a:t>Wordpad</a:t>
              </a:r>
              <a:r>
                <a:rPr lang="en-US" sz="2800" b="0" dirty="0" smtClean="0">
                  <a:latin typeface="Arial" charset="0"/>
                  <a:ea typeface="新細明體" charset="-120"/>
                </a:rPr>
                <a:t> is a good choice to use.</a:t>
              </a:r>
              <a:endParaRPr kumimoji="1" lang="en-US" sz="2800" b="0" i="0" u="none" strike="noStrike" cap="none" normalizeH="0" baseline="0" dirty="0" smtClean="0">
                <a:ln>
                  <a:noFill/>
                </a:ln>
                <a:effectLst/>
                <a:latin typeface="Arial" charset="0"/>
                <a:ea typeface="新細明體" charset="-120"/>
              </a:endParaRPr>
            </a:p>
          </p:txBody>
        </p:sp>
        <p:sp>
          <p:nvSpPr>
            <p:cNvPr id="55" name="Rounded Rectangular Callout 54"/>
            <p:cNvSpPr/>
            <p:nvPr/>
          </p:nvSpPr>
          <p:spPr bwMode="auto">
            <a:xfrm>
              <a:off x="4267200" y="2286000"/>
              <a:ext cx="3581400" cy="1968520"/>
            </a:xfrm>
            <a:prstGeom prst="wedgeRoundRectCallout">
              <a:avLst>
                <a:gd name="adj1" fmla="val -36329"/>
                <a:gd name="adj2" fmla="val 120063"/>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800" b="0" i="0" u="none" strike="noStrike" cap="none" normalizeH="0" baseline="0" dirty="0" smtClean="0">
                <a:ln>
                  <a:noFill/>
                </a:ln>
                <a:effectLst/>
                <a:latin typeface="Arial" charset="0"/>
                <a:ea typeface="新細明體" charset="-120"/>
              </a:endParaRPr>
            </a:p>
          </p:txBody>
        </p:sp>
        <p:sp>
          <p:nvSpPr>
            <p:cNvPr id="56" name="Rounded Rectangular Callout 55"/>
            <p:cNvSpPr/>
            <p:nvPr/>
          </p:nvSpPr>
          <p:spPr bwMode="auto">
            <a:xfrm>
              <a:off x="2362200" y="2286000"/>
              <a:ext cx="5943600" cy="1968520"/>
            </a:xfrm>
            <a:prstGeom prst="wedgeRoundRectCallout">
              <a:avLst>
                <a:gd name="adj1" fmla="val -41081"/>
                <a:gd name="adj2" fmla="val 11873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err="1" smtClean="0">
                  <a:ln>
                    <a:noFill/>
                  </a:ln>
                  <a:effectLst/>
                  <a:latin typeface="Arial" charset="0"/>
                  <a:ea typeface="新細明體" charset="-120"/>
                </a:rPr>
                <a:t>Wordpad</a:t>
              </a:r>
              <a:r>
                <a:rPr kumimoji="1" lang="en-US" sz="2800" b="0" i="0" u="none" strike="noStrike" cap="none" normalizeH="0" baseline="0" dirty="0" smtClean="0">
                  <a:ln>
                    <a:noFill/>
                  </a:ln>
                  <a:effectLst/>
                  <a:latin typeface="Arial" charset="0"/>
                  <a:ea typeface="新細明體" charset="-120"/>
                </a:rPr>
                <a:t> always displays correctly.</a:t>
              </a:r>
            </a:p>
            <a:p>
              <a:pPr marL="0" marR="0" indent="0" algn="l" defTabSz="914400" rtl="0" eaLnBrk="1" fontAlgn="base" latinLnBrk="0" hangingPunct="1">
                <a:lnSpc>
                  <a:spcPct val="100000"/>
                </a:lnSpc>
                <a:spcBef>
                  <a:spcPct val="0"/>
                </a:spcBef>
                <a:spcAft>
                  <a:spcPct val="0"/>
                </a:spcAft>
                <a:buClrTx/>
                <a:buSzTx/>
                <a:buFontTx/>
                <a:buNone/>
                <a:tabLst/>
              </a:pPr>
              <a:r>
                <a:rPr lang="en-US" sz="2800" b="0" dirty="0" smtClean="0">
                  <a:latin typeface="Arial" charset="0"/>
                  <a:ea typeface="新細明體" charset="-120"/>
                </a:rPr>
                <a:t>So, if you want to edit you UNIX files in Windows, </a:t>
              </a:r>
              <a:r>
                <a:rPr lang="en-US" sz="2800" b="0" dirty="0" err="1" smtClean="0">
                  <a:latin typeface="Arial" charset="0"/>
                  <a:ea typeface="新細明體" charset="-120"/>
                </a:rPr>
                <a:t>Wordpad</a:t>
              </a:r>
              <a:r>
                <a:rPr lang="en-US" sz="2800" b="0" dirty="0" smtClean="0">
                  <a:latin typeface="Arial" charset="0"/>
                  <a:ea typeface="新細明體" charset="-120"/>
                </a:rPr>
                <a:t> is a good choice to use…</a:t>
              </a:r>
              <a:endParaRPr kumimoji="1" lang="en-US" sz="2800" b="0" i="0" u="none" strike="noStrike" cap="none" normalizeH="0" baseline="0" dirty="0" smtClean="0">
                <a:ln>
                  <a:noFill/>
                </a:ln>
                <a:effectLst/>
                <a:latin typeface="Arial" charset="0"/>
                <a:ea typeface="新細明體" charset="-120"/>
              </a:endParaRPr>
            </a:p>
          </p:txBody>
        </p:sp>
      </p:grpSp>
    </p:spTree>
    <p:extLst>
      <p:ext uri="{BB962C8B-B14F-4D97-AF65-F5344CB8AC3E}">
        <p14:creationId xmlns:p14="http://schemas.microsoft.com/office/powerpoint/2010/main" val="11784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nodeType="clickEffect">
                                  <p:stCondLst>
                                    <p:cond delay="0"/>
                                  </p:stCondLst>
                                  <p:childTnLst>
                                    <p:animEffect transition="out" filter="wipe(down)">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par>
                          <p:cTn id="39" fill="hold">
                            <p:stCondLst>
                              <p:cond delay="500"/>
                            </p:stCondLst>
                            <p:childTnLst>
                              <p:par>
                                <p:cTn id="40" presetID="1" presetClass="exit" presetSubtype="0" fill="hold" nodeType="afterEffect">
                                  <p:stCondLst>
                                    <p:cond delay="0"/>
                                  </p:stCondLst>
                                  <p:childTnLst>
                                    <p:set>
                                      <p:cBhvr>
                                        <p:cTn id="41" dur="1" fill="hold">
                                          <p:stCondLst>
                                            <p:cond delay="0"/>
                                          </p:stCondLst>
                                        </p:cTn>
                                        <p:tgtEl>
                                          <p:spTgt spid="1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nodeType="clickEffect">
                                  <p:stCondLst>
                                    <p:cond delay="0"/>
                                  </p:stCondLst>
                                  <p:childTnLst>
                                    <p:animEffect transition="out" filter="wipe(down)">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nodeType="clickEffect">
                                  <p:stCondLst>
                                    <p:cond delay="0"/>
                                  </p:stCondLst>
                                  <p:childTnLst>
                                    <p:animEffect transition="out" filter="wipe(down)">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par>
                          <p:cTn id="70" fill="hold">
                            <p:stCondLst>
                              <p:cond delay="500"/>
                            </p:stCondLst>
                            <p:childTnLst>
                              <p:par>
                                <p:cTn id="71" presetID="1" presetClass="exit" presetSubtype="0" fill="hold" grpId="1" nodeType="afterEffect">
                                  <p:stCondLst>
                                    <p:cond delay="0"/>
                                  </p:stCondLst>
                                  <p:childTnLst>
                                    <p:set>
                                      <p:cBhvr>
                                        <p:cTn id="72" dur="1" fill="hold">
                                          <p:stCondLst>
                                            <p:cond delay="0"/>
                                          </p:stCondLst>
                                        </p:cTn>
                                        <p:tgtEl>
                                          <p:spTgt spid="2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down)">
                                      <p:cBhvr>
                                        <p:cTn id="87" dur="500"/>
                                        <p:tgtEl>
                                          <p:spTgt spid="31"/>
                                        </p:tgtEl>
                                      </p:cBhvr>
                                    </p:animEffect>
                                  </p:childTnLst>
                                </p:cTn>
                              </p:par>
                              <p:par>
                                <p:cTn id="88" presetID="22" presetClass="entr" presetSubtype="4"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down)">
                                      <p:cBhvr>
                                        <p:cTn id="90" dur="500"/>
                                        <p:tgtEl>
                                          <p:spTgt spid="32"/>
                                        </p:tgtEl>
                                      </p:cBhvr>
                                    </p:animEffect>
                                  </p:childTnLst>
                                </p:cTn>
                              </p:par>
                              <p:par>
                                <p:cTn id="91" presetID="22" presetClass="entr" presetSubtype="4"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down)">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nodeType="clickEffect">
                                  <p:stCondLst>
                                    <p:cond delay="0"/>
                                  </p:stCondLst>
                                  <p:childTnLst>
                                    <p:animEffect transition="out" filter="wipe(down)">
                                      <p:cBhvr>
                                        <p:cTn id="97" dur="500"/>
                                        <p:tgtEl>
                                          <p:spTgt spid="32"/>
                                        </p:tgtEl>
                                      </p:cBhvr>
                                    </p:animEffect>
                                    <p:set>
                                      <p:cBhvr>
                                        <p:cTn id="98" dur="1" fill="hold">
                                          <p:stCondLst>
                                            <p:cond delay="499"/>
                                          </p:stCondLst>
                                        </p:cTn>
                                        <p:tgtEl>
                                          <p:spTgt spid="32"/>
                                        </p:tgtEl>
                                        <p:attrNameLst>
                                          <p:attrName>style.visibility</p:attrName>
                                        </p:attrNameLst>
                                      </p:cBhvr>
                                      <p:to>
                                        <p:strVal val="hidden"/>
                                      </p:to>
                                    </p:set>
                                  </p:childTnLst>
                                </p:cTn>
                              </p:par>
                              <p:par>
                                <p:cTn id="99" presetID="22" presetClass="exit" presetSubtype="4" fill="hold" nodeType="withEffect">
                                  <p:stCondLst>
                                    <p:cond delay="0"/>
                                  </p:stCondLst>
                                  <p:childTnLst>
                                    <p:animEffect transition="out" filter="wipe(down)">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33"/>
                                        </p:tgtEl>
                                      </p:cBhvr>
                                    </p:animEffect>
                                    <p:set>
                                      <p:cBhvr>
                                        <p:cTn id="104" dur="1" fill="hold">
                                          <p:stCondLst>
                                            <p:cond delay="499"/>
                                          </p:stCondLst>
                                        </p:cTn>
                                        <p:tgtEl>
                                          <p:spTgt spid="3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7"/>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0" nodeType="after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42"/>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4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xit" presetSubtype="0" fill="hold" grpId="1" nodeType="with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0"/>
                                        </p:tgtEl>
                                        <p:attrNameLst>
                                          <p:attrName>style.visibility</p:attrName>
                                        </p:attrNameLst>
                                      </p:cBhvr>
                                      <p:to>
                                        <p:strVal val="hidden"/>
                                      </p:to>
                                    </p:set>
                                  </p:childTnLst>
                                </p:cTn>
                              </p:par>
                            </p:childTnLst>
                          </p:cTn>
                        </p:par>
                        <p:par>
                          <p:cTn id="138" fill="hold">
                            <p:stCondLst>
                              <p:cond delay="0"/>
                            </p:stCondLst>
                            <p:childTnLst>
                              <p:par>
                                <p:cTn id="139" presetID="22" presetClass="entr" presetSubtype="2" fill="hold" nodeType="after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wipe(right)">
                                      <p:cBhvr>
                                        <p:cTn id="141" dur="500"/>
                                        <p:tgtEl>
                                          <p:spTgt spid="4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wipe(right)">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2" fill="hold" nodeType="clickEffect">
                                  <p:stCondLst>
                                    <p:cond delay="0"/>
                                  </p:stCondLst>
                                  <p:childTnLst>
                                    <p:animEffect transition="out" filter="wipe(right)">
                                      <p:cBhvr>
                                        <p:cTn id="150" dur="500"/>
                                        <p:tgtEl>
                                          <p:spTgt spid="48"/>
                                        </p:tgtEl>
                                      </p:cBhvr>
                                    </p:animEffect>
                                    <p:set>
                                      <p:cBhvr>
                                        <p:cTn id="151" dur="1" fill="hold">
                                          <p:stCondLst>
                                            <p:cond delay="499"/>
                                          </p:stCondLst>
                                        </p:cTn>
                                        <p:tgtEl>
                                          <p:spTgt spid="48"/>
                                        </p:tgtEl>
                                        <p:attrNameLst>
                                          <p:attrName>style.visibility</p:attrName>
                                        </p:attrNameLst>
                                      </p:cBhvr>
                                      <p:to>
                                        <p:strVal val="hidden"/>
                                      </p:to>
                                    </p:set>
                                  </p:childTnLst>
                                </p:cTn>
                              </p:par>
                              <p:par>
                                <p:cTn id="152" presetID="22" presetClass="exit" presetSubtype="2" fill="hold" nodeType="withEffect">
                                  <p:stCondLst>
                                    <p:cond delay="0"/>
                                  </p:stCondLst>
                                  <p:childTnLst>
                                    <p:animEffect transition="out" filter="wipe(right)">
                                      <p:cBhvr>
                                        <p:cTn id="153" dur="500"/>
                                        <p:tgtEl>
                                          <p:spTgt spid="47"/>
                                        </p:tgtEl>
                                      </p:cBhvr>
                                    </p:animEffect>
                                    <p:set>
                                      <p:cBhvr>
                                        <p:cTn id="154" dur="1" fill="hold">
                                          <p:stCondLst>
                                            <p:cond delay="499"/>
                                          </p:stCondLst>
                                        </p:cTn>
                                        <p:tgtEl>
                                          <p:spTgt spid="47"/>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4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44"/>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50"/>
                                        </p:tgtEl>
                                        <p:attrNameLst>
                                          <p:attrName>style.visibility</p:attrName>
                                        </p:attrNameLst>
                                      </p:cBhvr>
                                      <p:to>
                                        <p:strVal val="visible"/>
                                      </p:to>
                                    </p:set>
                                    <p:animEffect transition="in" filter="wipe(up)">
                                      <p:cBhvr>
                                        <p:cTn id="173" dur="500"/>
                                        <p:tgtEl>
                                          <p:spTgt spid="50"/>
                                        </p:tgtEl>
                                      </p:cBhvr>
                                    </p:animEffect>
                                  </p:childTnLst>
                                </p:cTn>
                              </p:par>
                              <p:par>
                                <p:cTn id="174" presetID="22" presetClass="entr" presetSubtype="1" fill="hold" nodeType="withEffect">
                                  <p:stCondLst>
                                    <p:cond delay="0"/>
                                  </p:stCondLst>
                                  <p:childTnLst>
                                    <p:set>
                                      <p:cBhvr>
                                        <p:cTn id="175" dur="1" fill="hold">
                                          <p:stCondLst>
                                            <p:cond delay="0"/>
                                          </p:stCondLst>
                                        </p:cTn>
                                        <p:tgtEl>
                                          <p:spTgt spid="51"/>
                                        </p:tgtEl>
                                        <p:attrNameLst>
                                          <p:attrName>style.visibility</p:attrName>
                                        </p:attrNameLst>
                                      </p:cBhvr>
                                      <p:to>
                                        <p:strVal val="visible"/>
                                      </p:to>
                                    </p:set>
                                    <p:animEffect transition="in" filter="wipe(up)">
                                      <p:cBhvr>
                                        <p:cTn id="176" dur="500"/>
                                        <p:tgtEl>
                                          <p:spTgt spid="51"/>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1" fill="hold" nodeType="clickEffect">
                                  <p:stCondLst>
                                    <p:cond delay="0"/>
                                  </p:stCondLst>
                                  <p:childTnLst>
                                    <p:animEffect transition="out" filter="wipe(up)">
                                      <p:cBhvr>
                                        <p:cTn id="180" dur="500"/>
                                        <p:tgtEl>
                                          <p:spTgt spid="50"/>
                                        </p:tgtEl>
                                      </p:cBhvr>
                                    </p:animEffect>
                                    <p:set>
                                      <p:cBhvr>
                                        <p:cTn id="181" dur="1" fill="hold">
                                          <p:stCondLst>
                                            <p:cond delay="499"/>
                                          </p:stCondLst>
                                        </p:cTn>
                                        <p:tgtEl>
                                          <p:spTgt spid="50"/>
                                        </p:tgtEl>
                                        <p:attrNameLst>
                                          <p:attrName>style.visibility</p:attrName>
                                        </p:attrNameLst>
                                      </p:cBhvr>
                                      <p:to>
                                        <p:strVal val="hidden"/>
                                      </p:to>
                                    </p:set>
                                  </p:childTnLst>
                                </p:cTn>
                              </p:par>
                              <p:par>
                                <p:cTn id="182" presetID="22" presetClass="exit" presetSubtype="1" fill="hold" nodeType="withEffect">
                                  <p:stCondLst>
                                    <p:cond delay="0"/>
                                  </p:stCondLst>
                                  <p:childTnLst>
                                    <p:animEffect transition="out" filter="wipe(up)">
                                      <p:cBhvr>
                                        <p:cTn id="183" dur="500"/>
                                        <p:tgtEl>
                                          <p:spTgt spid="51"/>
                                        </p:tgtEl>
                                      </p:cBhvr>
                                    </p:animEffect>
                                    <p:set>
                                      <p:cBhvr>
                                        <p:cTn id="184" dur="1" fill="hold">
                                          <p:stCondLst>
                                            <p:cond delay="499"/>
                                          </p:stCondLst>
                                        </p:cTn>
                                        <p:tgtEl>
                                          <p:spTgt spid="51"/>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4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5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7" grpId="0" animBg="1"/>
      <p:bldP spid="7" grpId="1" animBg="1"/>
      <p:bldP spid="13" grpId="0" animBg="1"/>
      <p:bldP spid="13" grpId="1" animBg="1"/>
      <p:bldP spid="20" grpId="0" animBg="1"/>
      <p:bldP spid="20" grpId="1" animBg="1"/>
      <p:bldP spid="12" grpId="0" animBg="1"/>
      <p:bldP spid="12" grpId="1" animBg="1"/>
      <p:bldP spid="21" grpId="0" animBg="1"/>
      <p:bldP spid="21" grpId="1" animBg="1"/>
      <p:bldP spid="23" grpId="0" animBg="1"/>
      <p:bldP spid="23" grpId="1" animBg="1"/>
      <p:bldP spid="41" grpId="0" animBg="1"/>
      <p:bldP spid="41" grpId="1" animBg="1"/>
      <p:bldP spid="10" grpId="0" animBg="1"/>
      <p:bldP spid="10" grpId="1" animBg="1"/>
      <p:bldP spid="42" grpId="0" animBg="1"/>
      <p:bldP spid="42" grpId="1" animBg="1"/>
      <p:bldP spid="43" grpId="0" animBg="1"/>
      <p:bldP spid="43" grpId="1" animBg="1"/>
      <p:bldP spid="46" grpId="0" animBg="1"/>
      <p:bldP spid="46" grpId="1" animBg="1"/>
      <p:bldP spid="49" grpId="0" animBg="1"/>
      <p:bldP spid="49" grpId="1" animBg="1"/>
      <p:bldP spid="52" grpId="0" animBg="1"/>
      <p:bldP spid="5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0483"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High Tower Text" pitchFamily="18" charset="0"/>
              </a:rPr>
              <a:t>.</a:t>
            </a:r>
            <a:r>
              <a:rPr lang="en-US" altLang="zh-TW" sz="2400" dirty="0" smtClean="0">
                <a:latin typeface="Arial Black" pitchFamily="34" charset="0"/>
              </a:rPr>
              <a:t>/</a:t>
            </a:r>
            <a:r>
              <a:rPr lang="en-US" altLang="zh-TW" sz="2800" dirty="0" err="1" smtClean="0">
                <a:latin typeface="High Tower Text" pitchFamily="18" charset="0"/>
              </a:rPr>
              <a:t>square.x</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184326" name="AutoShape 6"/>
          <p:cNvSpPr>
            <a:spLocks noChangeArrowheads="1"/>
          </p:cNvSpPr>
          <p:nvPr/>
        </p:nvSpPr>
        <p:spPr bwMode="auto">
          <a:xfrm>
            <a:off x="4191000" y="3581400"/>
            <a:ext cx="3581400" cy="1752600"/>
          </a:xfrm>
          <a:prstGeom prst="wedgeRoundRectCallout">
            <a:avLst>
              <a:gd name="adj1" fmla="val -41181"/>
              <a:gd name="adj2" fmla="val -93657"/>
              <a:gd name="adj3" fmla="val 16667"/>
            </a:avLst>
          </a:prstGeom>
          <a:solidFill>
            <a:schemeClr val="accent1"/>
          </a:solidFill>
          <a:ln w="9525" algn="ctr">
            <a:solidFill>
              <a:schemeClr val="tx1"/>
            </a:solidFill>
            <a:miter lim="800000"/>
            <a:headEnd/>
            <a:tailEnd/>
          </a:ln>
        </p:spPr>
        <p:txBody>
          <a:bodyPr/>
          <a:lstStyle/>
          <a:p>
            <a:pPr algn="ctr"/>
            <a:r>
              <a:rPr lang="en-US" altLang="zh-TW" sz="2400"/>
              <a:t>It doesn’t take much effort to see that this is a program to print the square of a number.</a:t>
            </a:r>
          </a:p>
        </p:txBody>
      </p:sp>
      <p:cxnSp>
        <p:nvCxnSpPr>
          <p:cNvPr id="6" name="Straight Connector 5"/>
          <p:cNvCxnSpPr/>
          <p:nvPr/>
        </p:nvCxnSpPr>
        <p:spPr bwMode="auto">
          <a:xfrm>
            <a:off x="667512" y="3118104"/>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7" name="AutoShape 7"/>
          <p:cNvSpPr>
            <a:spLocks noChangeArrowheads="1"/>
          </p:cNvSpPr>
          <p:nvPr/>
        </p:nvSpPr>
        <p:spPr bwMode="auto">
          <a:xfrm>
            <a:off x="1841041" y="3597481"/>
            <a:ext cx="6998159" cy="3079200"/>
          </a:xfrm>
          <a:prstGeom prst="wedgeRoundRectCallout">
            <a:avLst>
              <a:gd name="adj1" fmla="val -55042"/>
              <a:gd name="adj2" fmla="val -70760"/>
              <a:gd name="adj3" fmla="val 16667"/>
            </a:avLst>
          </a:prstGeom>
          <a:solidFill>
            <a:schemeClr val="accent1"/>
          </a:solidFill>
          <a:ln w="9525" algn="ctr">
            <a:solidFill>
              <a:schemeClr val="tx1"/>
            </a:solidFill>
            <a:miter lim="800000"/>
            <a:headEnd/>
            <a:tailEnd/>
          </a:ln>
        </p:spPr>
        <p:txBody>
          <a:bodyPr/>
          <a:lstStyle/>
          <a:p>
            <a:r>
              <a:rPr lang="en-US" altLang="zh-TW" sz="3200" dirty="0"/>
              <a:t>Have you used </a:t>
            </a:r>
            <a:r>
              <a:rPr lang="en-US" altLang="zh-TW" sz="3200" dirty="0" err="1" smtClean="0"/>
              <a:t>gcc</a:t>
            </a:r>
            <a:r>
              <a:rPr lang="en-US" altLang="zh-TW" sz="3200" dirty="0" smtClean="0"/>
              <a:t>/g++ </a:t>
            </a:r>
            <a:r>
              <a:rPr lang="en-US" altLang="zh-TW" sz="3200" dirty="0"/>
              <a:t>before? The -o flag tells </a:t>
            </a:r>
            <a:r>
              <a:rPr lang="en-US" altLang="zh-TW" sz="3200" dirty="0" err="1" smtClean="0"/>
              <a:t>gcc</a:t>
            </a:r>
            <a:r>
              <a:rPr lang="en-US" altLang="zh-TW" sz="3200" dirty="0" smtClean="0"/>
              <a:t> </a:t>
            </a:r>
            <a:r>
              <a:rPr lang="en-US" altLang="zh-TW" sz="3200" dirty="0"/>
              <a:t>to name the executable as “</a:t>
            </a:r>
            <a:r>
              <a:rPr lang="en-US" altLang="zh-TW" sz="3200" dirty="0" err="1" smtClean="0"/>
              <a:t>shortCircuit.x</a:t>
            </a:r>
            <a:r>
              <a:rPr lang="en-US" altLang="zh-TW" sz="3200" dirty="0" smtClean="0"/>
              <a:t>” </a:t>
            </a:r>
          </a:p>
          <a:p>
            <a:r>
              <a:rPr lang="en-US" altLang="zh-TW" sz="3200" dirty="0" smtClean="0"/>
              <a:t>(If no -o flag were given, the executable would have been given a default name: “</a:t>
            </a:r>
            <a:r>
              <a:rPr lang="en-US" altLang="zh-TW" sz="3200" dirty="0" err="1" smtClean="0"/>
              <a:t>a.out</a:t>
            </a:r>
            <a:r>
              <a:rPr lang="en-US" altLang="zh-TW" sz="3200" dirty="0" smtClean="0"/>
              <a:t>” in UNIX / “a.exe” in Cygwin.)</a:t>
            </a:r>
            <a:endParaRPr lang="en-US" altLang="zh-TW" sz="3200" dirty="0"/>
          </a:p>
        </p:txBody>
      </p:sp>
    </p:spTree>
    <p:extLst>
      <p:ext uri="{BB962C8B-B14F-4D97-AF65-F5344CB8AC3E}">
        <p14:creationId xmlns:p14="http://schemas.microsoft.com/office/powerpoint/2010/main" val="264181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par>
                                <p:cTn id="7" presetID="9" presetClass="exit" presetSubtype="0" fill="hold" grpId="0" nodeType="withEffect">
                                  <p:stCondLst>
                                    <p:cond delay="0"/>
                                  </p:stCondLst>
                                  <p:childTnLst>
                                    <p:animEffect transition="out" filter="dissolve">
                                      <p:cBhvr>
                                        <p:cTn id="8" dur="500"/>
                                        <p:tgtEl>
                                          <p:spTgt spid="184326"/>
                                        </p:tgtEl>
                                      </p:cBhvr>
                                    </p:animEffect>
                                    <p:set>
                                      <p:cBhvr>
                                        <p:cTn id="9" dur="1" fill="hold">
                                          <p:stCondLst>
                                            <p:cond delay="499"/>
                                          </p:stCondLst>
                                        </p:cTn>
                                        <p:tgtEl>
                                          <p:spTgt spid="184326"/>
                                        </p:tgtEl>
                                        <p:attrNameLst>
                                          <p:attrName>style.visibility</p:attrName>
                                        </p:attrNameLst>
                                      </p:cBhvr>
                                      <p:to>
                                        <p:strVal val="hidden"/>
                                      </p:to>
                                    </p:set>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81025"/>
            <a:ext cx="7620000" cy="5695950"/>
          </a:xfrm>
          <a:prstGeom prst="rect">
            <a:avLst/>
          </a:prstGeom>
        </p:spPr>
      </p:pic>
      <p:sp>
        <p:nvSpPr>
          <p:cNvPr id="4" name="Title 1"/>
          <p:cNvSpPr txBox="1">
            <a:spLocks/>
          </p:cNvSpPr>
          <p:nvPr/>
        </p:nvSpPr>
        <p:spPr bwMode="auto">
          <a:xfrm>
            <a:off x="0" y="0"/>
            <a:ext cx="9144000" cy="6758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000" b="0" kern="0" dirty="0">
                <a:solidFill>
                  <a:srgbClr val="0033CC"/>
                </a:solidFill>
              </a:rPr>
              <a:t>L</a:t>
            </a:r>
            <a:r>
              <a:rPr lang="en-US" altLang="zh-TW" sz="4000" b="0" kern="0" dirty="0" smtClean="0">
                <a:solidFill>
                  <a:srgbClr val="0033CC"/>
                </a:solidFill>
              </a:rPr>
              <a:t>et’s try it. Create a file with </a:t>
            </a:r>
            <a:r>
              <a:rPr lang="en-US" altLang="zh-TW" sz="4000" b="0" kern="0" dirty="0" err="1" smtClean="0">
                <a:solidFill>
                  <a:srgbClr val="0033CC"/>
                </a:solidFill>
              </a:rPr>
              <a:t>Wordpad</a:t>
            </a:r>
            <a:r>
              <a:rPr lang="en-US" altLang="zh-TW" sz="4000" b="0" kern="0" dirty="0" smtClean="0">
                <a:solidFill>
                  <a:srgbClr val="0033CC"/>
                </a:solidFill>
              </a:rPr>
              <a:t>.</a:t>
            </a:r>
          </a:p>
        </p:txBody>
      </p:sp>
      <p:cxnSp>
        <p:nvCxnSpPr>
          <p:cNvPr id="5" name="Straight Arrow Connector 4"/>
          <p:cNvCxnSpPr/>
          <p:nvPr/>
        </p:nvCxnSpPr>
        <p:spPr bwMode="auto">
          <a:xfrm flipH="1">
            <a:off x="2057400" y="396589"/>
            <a:ext cx="4533900" cy="27930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7" name="Rounded Rectangular Callout 6"/>
          <p:cNvSpPr/>
          <p:nvPr/>
        </p:nvSpPr>
        <p:spPr bwMode="auto">
          <a:xfrm>
            <a:off x="76200" y="1752600"/>
            <a:ext cx="5105400" cy="1524000"/>
          </a:xfrm>
          <a:prstGeom prst="wedgeRoundRectCallout">
            <a:avLst>
              <a:gd name="adj1" fmla="val 57637"/>
              <a:gd name="adj2" fmla="val -45116"/>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effectLst/>
                <a:latin typeface="Arial" charset="0"/>
                <a:ea typeface="新細明體" charset="-120"/>
              </a:rPr>
              <a:t>I had to click around to get the desired folder, underneath C:\Cygwin\home\..</a:t>
            </a:r>
            <a:r>
              <a:rPr kumimoji="1" lang="en-US" sz="2800" b="0" i="0" u="none" strike="noStrike" cap="none" normalizeH="0" dirty="0" smtClean="0">
                <a:ln>
                  <a:noFill/>
                </a:ln>
                <a:effectLst/>
                <a:latin typeface="Arial" charset="0"/>
                <a:ea typeface="新細明體" charset="-120"/>
              </a:rPr>
              <a:t>.</a:t>
            </a:r>
            <a:endParaRPr kumimoji="1" lang="en-US" sz="2800" b="0" i="0" u="none" strike="noStrike" cap="none" normalizeH="0" baseline="0" dirty="0" smtClean="0">
              <a:ln>
                <a:noFill/>
              </a:ln>
              <a:effectLst/>
              <a:latin typeface="Arial" charset="0"/>
              <a:ea typeface="新細明體" charset="-120"/>
            </a:endParaRPr>
          </a:p>
        </p:txBody>
      </p:sp>
      <p:sp>
        <p:nvSpPr>
          <p:cNvPr id="8" name="Rounded Rectangular Callout 7"/>
          <p:cNvSpPr/>
          <p:nvPr/>
        </p:nvSpPr>
        <p:spPr bwMode="auto">
          <a:xfrm>
            <a:off x="6324600" y="381000"/>
            <a:ext cx="2667000" cy="2819400"/>
          </a:xfrm>
          <a:prstGeom prst="wedgeRoundRectCallout">
            <a:avLst>
              <a:gd name="adj1" fmla="val -47670"/>
              <a:gd name="adj2" fmla="val 76737"/>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I have to select Text Document. (When I did so it immediately</a:t>
            </a:r>
            <a:r>
              <a:rPr kumimoji="1" lang="en-US" sz="2400" b="0" i="0" u="none" strike="noStrike" cap="none" normalizeH="0" dirty="0" smtClean="0">
                <a:ln>
                  <a:noFill/>
                </a:ln>
                <a:effectLst/>
                <a:latin typeface="Arial" charset="0"/>
                <a:ea typeface="新細明體" charset="-120"/>
              </a:rPr>
              <a:t> put a </a:t>
            </a:r>
            <a:r>
              <a:rPr kumimoji="1" lang="en-US" sz="2400" b="0" i="0" u="none" strike="noStrike" cap="none" normalizeH="0" dirty="0" smtClean="0">
                <a:ln>
                  <a:noFill/>
                </a:ln>
                <a:solidFill>
                  <a:srgbClr val="FF0000"/>
                </a:solidFill>
                <a:effectLst/>
                <a:latin typeface="Arial" charset="0"/>
                <a:ea typeface="新細明體" charset="-120"/>
              </a:rPr>
              <a:t>.txt </a:t>
            </a:r>
            <a:r>
              <a:rPr kumimoji="1" lang="en-US" sz="2400" b="0" i="0" u="none" strike="noStrike" cap="none" normalizeH="0" dirty="0" smtClean="0">
                <a:ln>
                  <a:noFill/>
                </a:ln>
                <a:effectLst/>
                <a:latin typeface="Arial" charset="0"/>
                <a:ea typeface="新細明體" charset="-120"/>
              </a:rPr>
              <a:t>on my file whether I want it or not.)</a:t>
            </a:r>
            <a:endParaRPr kumimoji="1" lang="en-US" sz="2400" b="0" i="0" u="none" strike="noStrike" cap="none" normalizeH="0" baseline="0" dirty="0" smtClean="0">
              <a:ln>
                <a:noFill/>
              </a:ln>
              <a:effectLst/>
              <a:latin typeface="Arial" charset="0"/>
              <a:ea typeface="新細明體" charset="-120"/>
            </a:endParaRPr>
          </a:p>
        </p:txBody>
      </p:sp>
      <p:cxnSp>
        <p:nvCxnSpPr>
          <p:cNvPr id="9" name="Straight Arrow Connector 8"/>
          <p:cNvCxnSpPr/>
          <p:nvPr/>
        </p:nvCxnSpPr>
        <p:spPr bwMode="auto">
          <a:xfrm flipH="1">
            <a:off x="6172200" y="2372106"/>
            <a:ext cx="838200" cy="1409319"/>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3" name="Rounded Rectangular Callout 12"/>
          <p:cNvSpPr/>
          <p:nvPr/>
        </p:nvSpPr>
        <p:spPr bwMode="auto">
          <a:xfrm>
            <a:off x="6477000" y="4734306"/>
            <a:ext cx="2667000" cy="2123694"/>
          </a:xfrm>
          <a:prstGeom prst="wedgeRoundRectCallout">
            <a:avLst>
              <a:gd name="adj1" fmla="val 7187"/>
              <a:gd name="adj2" fmla="val -88110"/>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I haven’t saved it yet. That is why the</a:t>
            </a:r>
            <a:r>
              <a:rPr kumimoji="1" lang="en-US" sz="2400" b="0" i="0" u="none" strike="noStrike" cap="none" normalizeH="0" dirty="0" smtClean="0">
                <a:ln>
                  <a:noFill/>
                </a:ln>
                <a:effectLst/>
                <a:latin typeface="Arial" charset="0"/>
                <a:ea typeface="新細明體" charset="-120"/>
              </a:rPr>
              <a:t> file is </a:t>
            </a:r>
            <a:r>
              <a:rPr kumimoji="1" lang="en-US" sz="2400" b="0" i="0" u="none" strike="noStrike" cap="none" normalizeH="0" dirty="0" smtClean="0">
                <a:ln>
                  <a:noFill/>
                </a:ln>
                <a:solidFill>
                  <a:srgbClr val="FF0000"/>
                </a:solidFill>
                <a:effectLst/>
                <a:latin typeface="Arial" charset="0"/>
                <a:ea typeface="新細明體" charset="-120"/>
              </a:rPr>
              <a:t>not showing up </a:t>
            </a:r>
            <a:r>
              <a:rPr kumimoji="1" lang="en-US" sz="2400" b="0" i="0" u="none" strike="noStrike" cap="none" normalizeH="0" dirty="0" smtClean="0">
                <a:ln>
                  <a:noFill/>
                </a:ln>
                <a:effectLst/>
                <a:latin typeface="Arial" charset="0"/>
                <a:ea typeface="新細明體" charset="-120"/>
              </a:rPr>
              <a:t>in the directory.</a:t>
            </a:r>
            <a:endParaRPr kumimoji="1" lang="en-US" sz="2400" b="0" i="0" u="none" strike="noStrike" cap="none" normalizeH="0" baseline="0" dirty="0" smtClean="0">
              <a:ln>
                <a:noFill/>
              </a:ln>
              <a:effectLst/>
              <a:latin typeface="Arial" charset="0"/>
              <a:ea typeface="新細明體" charset="-120"/>
            </a:endParaRPr>
          </a:p>
        </p:txBody>
      </p:sp>
      <p:cxnSp>
        <p:nvCxnSpPr>
          <p:cNvPr id="15" name="Straight Arrow Connector 14"/>
          <p:cNvCxnSpPr/>
          <p:nvPr/>
        </p:nvCxnSpPr>
        <p:spPr bwMode="auto">
          <a:xfrm flipH="1" flipV="1">
            <a:off x="3789318" y="4271773"/>
            <a:ext cx="3020241" cy="182076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flipV="1">
            <a:off x="4648200" y="5413472"/>
            <a:ext cx="1943100" cy="73944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1" name="Rectangle 20"/>
          <p:cNvSpPr/>
          <p:nvPr/>
        </p:nvSpPr>
        <p:spPr bwMode="auto">
          <a:xfrm>
            <a:off x="533400" y="1447800"/>
            <a:ext cx="8229600" cy="1295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So, let’s click the save button and then refresh the directory</a:t>
            </a:r>
            <a:r>
              <a:rPr kumimoji="1" lang="en-US" sz="3600" b="0" i="0" u="none" strike="noStrike" cap="none" normalizeH="0" dirty="0" smtClean="0">
                <a:ln>
                  <a:noFill/>
                </a:ln>
                <a:solidFill>
                  <a:schemeClr val="tx1"/>
                </a:solidFill>
                <a:effectLst/>
                <a:latin typeface="Arial" charset="0"/>
                <a:ea typeface="新細明體" charset="-120"/>
              </a:rPr>
              <a:t> views..</a:t>
            </a:r>
            <a:r>
              <a:rPr kumimoji="1" lang="en-US" sz="3600" b="0" i="0" u="none" strike="noStrike" cap="none" normalizeH="0" baseline="0" dirty="0" smtClean="0">
                <a:ln>
                  <a:noFill/>
                </a:ln>
                <a:solidFill>
                  <a:schemeClr val="tx1"/>
                </a:solidFill>
                <a:effectLst/>
                <a:latin typeface="Arial" charset="0"/>
                <a:ea typeface="新細明體" charset="-120"/>
              </a:rPr>
              <a:t>.</a:t>
            </a:r>
          </a:p>
        </p:txBody>
      </p:sp>
    </p:spTree>
    <p:extLst>
      <p:ext uri="{BB962C8B-B14F-4D97-AF65-F5344CB8AC3E}">
        <p14:creationId xmlns:p14="http://schemas.microsoft.com/office/powerpoint/2010/main" val="9523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2" fill="hold" nodeType="clickEffect">
                                  <p:stCondLst>
                                    <p:cond delay="0"/>
                                  </p:stCondLst>
                                  <p:childTnLst>
                                    <p:animEffect transition="out" filter="wipe(right)">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500"/>
                                        <p:tgtEl>
                                          <p:spTgt spid="15"/>
                                        </p:tgtEl>
                                      </p:cBhvr>
                                    </p:animEffect>
                                  </p:childTnLst>
                                </p:cTn>
                              </p:par>
                              <p:par>
                                <p:cTn id="48" presetID="22" presetClass="entr" presetSubtype="2"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right)">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2" fill="hold" nodeType="clickEffect">
                                  <p:stCondLst>
                                    <p:cond delay="0"/>
                                  </p:stCondLst>
                                  <p:childTnLst>
                                    <p:animEffect transition="out" filter="wipe(right)">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par>
                                <p:cTn id="56" presetID="22" presetClass="exit" presetSubtype="2" fill="hold" nodeType="withEffect">
                                  <p:stCondLst>
                                    <p:cond delay="0"/>
                                  </p:stCondLst>
                                  <p:childTnLst>
                                    <p:animEffect transition="out" filter="wipe(righ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3" grpId="0" animBg="1"/>
      <p:bldP spid="13" grpId="1" animBg="1"/>
      <p:bldP spid="21"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 y="609599"/>
            <a:ext cx="5624703" cy="5638800"/>
          </a:xfrm>
          <a:prstGeom prst="rect">
            <a:avLst/>
          </a:prstGeom>
        </p:spPr>
      </p:pic>
      <p:sp>
        <p:nvSpPr>
          <p:cNvPr id="4" name="Rectangle 3"/>
          <p:cNvSpPr/>
          <p:nvPr/>
        </p:nvSpPr>
        <p:spPr bwMode="auto">
          <a:xfrm>
            <a:off x="533400" y="685800"/>
            <a:ext cx="8229600" cy="1295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So it</a:t>
            </a:r>
            <a:r>
              <a:rPr kumimoji="1" lang="en-US" sz="3600" b="0" i="0" u="none" strike="noStrike" cap="none" normalizeH="0" dirty="0" smtClean="0">
                <a:ln>
                  <a:noFill/>
                </a:ln>
                <a:solidFill>
                  <a:schemeClr val="tx1"/>
                </a:solidFill>
                <a:effectLst/>
                <a:latin typeface="Arial" charset="0"/>
                <a:ea typeface="新細明體" charset="-120"/>
              </a:rPr>
              <a:t> is in the directory now. But it is DOS format and it has the “.txt” in it.</a:t>
            </a:r>
            <a:endParaRPr kumimoji="1" lang="en-US" sz="3600" b="0" i="0" u="none" strike="noStrike" cap="none" normalizeH="0" baseline="0" dirty="0" smtClean="0">
              <a:ln>
                <a:noFill/>
              </a:ln>
              <a:solidFill>
                <a:schemeClr val="tx1"/>
              </a:solidFill>
              <a:effectLst/>
              <a:latin typeface="Arial" charset="0"/>
              <a:ea typeface="新細明體" charset="-120"/>
            </a:endParaRPr>
          </a:p>
        </p:txBody>
      </p:sp>
      <p:sp>
        <p:nvSpPr>
          <p:cNvPr id="9" name="Title 1"/>
          <p:cNvSpPr txBox="1">
            <a:spLocks/>
          </p:cNvSpPr>
          <p:nvPr/>
        </p:nvSpPr>
        <p:spPr bwMode="auto">
          <a:xfrm>
            <a:off x="0" y="9906"/>
            <a:ext cx="9144000" cy="6758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000" b="0" kern="0" dirty="0">
                <a:solidFill>
                  <a:srgbClr val="0033CC"/>
                </a:solidFill>
              </a:rPr>
              <a:t>L</a:t>
            </a:r>
            <a:r>
              <a:rPr lang="en-US" altLang="zh-TW" sz="4000" b="0" kern="0" dirty="0" smtClean="0">
                <a:solidFill>
                  <a:srgbClr val="0033CC"/>
                </a:solidFill>
              </a:rPr>
              <a:t>et’s try it. Create a file with </a:t>
            </a:r>
            <a:r>
              <a:rPr lang="en-US" altLang="zh-TW" sz="4000" b="0" kern="0" dirty="0" err="1" smtClean="0">
                <a:solidFill>
                  <a:srgbClr val="0033CC"/>
                </a:solidFill>
              </a:rPr>
              <a:t>Wordpad</a:t>
            </a:r>
            <a:r>
              <a:rPr lang="en-US" altLang="zh-TW" sz="4000" b="0" kern="0" dirty="0" smtClean="0">
                <a:solidFill>
                  <a:srgbClr val="0033CC"/>
                </a:solidFill>
              </a:rPr>
              <a:t>.</a:t>
            </a:r>
          </a:p>
        </p:txBody>
      </p:sp>
    </p:spTree>
    <p:extLst>
      <p:ext uri="{BB962C8B-B14F-4D97-AF65-F5344CB8AC3E}">
        <p14:creationId xmlns:p14="http://schemas.microsoft.com/office/powerpoint/2010/main" val="13805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38200"/>
            <a:ext cx="7620000" cy="5181600"/>
          </a:xfrm>
          <a:prstGeom prst="rect">
            <a:avLst/>
          </a:prstGeom>
        </p:spPr>
      </p:pic>
      <p:sp>
        <p:nvSpPr>
          <p:cNvPr id="14" name="Rectangle 13"/>
          <p:cNvSpPr/>
          <p:nvPr/>
        </p:nvSpPr>
        <p:spPr bwMode="auto">
          <a:xfrm>
            <a:off x="685800" y="3429000"/>
            <a:ext cx="7772400" cy="10767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3" name="Rectangle 12"/>
          <p:cNvSpPr/>
          <p:nvPr/>
        </p:nvSpPr>
        <p:spPr bwMode="auto">
          <a:xfrm>
            <a:off x="609600" y="1752600"/>
            <a:ext cx="7772400" cy="1676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 name="Title 1"/>
          <p:cNvSpPr txBox="1">
            <a:spLocks/>
          </p:cNvSpPr>
          <p:nvPr/>
        </p:nvSpPr>
        <p:spPr bwMode="auto">
          <a:xfrm>
            <a:off x="0" y="0"/>
            <a:ext cx="9144000" cy="6758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000" b="0" kern="0" dirty="0" smtClean="0">
                <a:solidFill>
                  <a:srgbClr val="0033CC"/>
                </a:solidFill>
              </a:rPr>
              <a:t>Fixing the format with d2u</a:t>
            </a:r>
          </a:p>
        </p:txBody>
      </p:sp>
      <p:sp>
        <p:nvSpPr>
          <p:cNvPr id="5" name="Rounded Rectangular Callout 4"/>
          <p:cNvSpPr/>
          <p:nvPr/>
        </p:nvSpPr>
        <p:spPr bwMode="auto">
          <a:xfrm>
            <a:off x="1143000" y="2590800"/>
            <a:ext cx="5334000" cy="1752600"/>
          </a:xfrm>
          <a:prstGeom prst="wedgeRoundRectCallout">
            <a:avLst>
              <a:gd name="adj1" fmla="val -39344"/>
              <a:gd name="adj2" fmla="val -98545"/>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effectLst/>
                <a:latin typeface="Arial" charset="0"/>
                <a:ea typeface="新細明體" charset="-120"/>
              </a:rPr>
              <a:t>You have to remember the -n flag. The </a:t>
            </a:r>
            <a:r>
              <a:rPr lang="en-US" sz="2400" b="0" dirty="0" smtClean="0">
                <a:solidFill>
                  <a:srgbClr val="FF0000"/>
                </a:solidFill>
                <a:latin typeface="Arial" charset="0"/>
                <a:ea typeface="新細明體" charset="-120"/>
              </a:rPr>
              <a:t>1</a:t>
            </a:r>
            <a:r>
              <a:rPr lang="en-US" sz="2400" b="0" baseline="30000" dirty="0" smtClean="0">
                <a:solidFill>
                  <a:srgbClr val="FF0000"/>
                </a:solidFill>
                <a:latin typeface="Arial" charset="0"/>
                <a:ea typeface="新細明體" charset="-120"/>
              </a:rPr>
              <a:t>st</a:t>
            </a:r>
            <a:r>
              <a:rPr lang="en-US" sz="2400" b="0" dirty="0" smtClean="0">
                <a:solidFill>
                  <a:srgbClr val="FF0000"/>
                </a:solidFill>
                <a:latin typeface="Arial" charset="0"/>
                <a:ea typeface="新細明體" charset="-120"/>
              </a:rPr>
              <a:t> argument </a:t>
            </a:r>
            <a:r>
              <a:rPr lang="en-US" sz="2400" b="0" dirty="0" smtClean="0">
                <a:latin typeface="Arial" charset="0"/>
                <a:ea typeface="新細明體" charset="-120"/>
              </a:rPr>
              <a:t>is the old filename. The </a:t>
            </a:r>
            <a:r>
              <a:rPr lang="en-US" sz="2400" b="0" dirty="0" smtClean="0">
                <a:solidFill>
                  <a:srgbClr val="FF0000"/>
                </a:solidFill>
                <a:latin typeface="Arial" charset="0"/>
                <a:ea typeface="新細明體" charset="-120"/>
              </a:rPr>
              <a:t>2</a:t>
            </a:r>
            <a:r>
              <a:rPr lang="en-US" sz="2400" b="0" baseline="30000" dirty="0" smtClean="0">
                <a:solidFill>
                  <a:srgbClr val="FF0000"/>
                </a:solidFill>
                <a:latin typeface="Arial" charset="0"/>
                <a:ea typeface="新細明體" charset="-120"/>
              </a:rPr>
              <a:t>nd</a:t>
            </a:r>
            <a:r>
              <a:rPr lang="en-US" sz="2400" b="0" dirty="0" smtClean="0">
                <a:solidFill>
                  <a:srgbClr val="FF0000"/>
                </a:solidFill>
                <a:latin typeface="Arial" charset="0"/>
                <a:ea typeface="新細明體" charset="-120"/>
              </a:rPr>
              <a:t> argument</a:t>
            </a:r>
            <a:r>
              <a:rPr lang="en-US" sz="2400" b="0" dirty="0" smtClean="0">
                <a:latin typeface="Arial" charset="0"/>
                <a:ea typeface="新細明體" charset="-120"/>
              </a:rPr>
              <a:t> is the new (</a:t>
            </a:r>
            <a:r>
              <a:rPr lang="en-US" sz="2400" b="0" dirty="0" err="1" smtClean="0">
                <a:latin typeface="Arial" charset="0"/>
                <a:ea typeface="新細明體" charset="-120"/>
              </a:rPr>
              <a:t>unix</a:t>
            </a:r>
            <a:r>
              <a:rPr lang="en-US" sz="2400" b="0" dirty="0" smtClean="0">
                <a:latin typeface="Arial" charset="0"/>
                <a:ea typeface="新細明體" charset="-120"/>
              </a:rPr>
              <a:t> formatted) filename.</a:t>
            </a:r>
            <a:endParaRPr kumimoji="1" lang="en-US" sz="2400" b="0" i="0" u="none" strike="noStrike" cap="none" normalizeH="0" baseline="0" dirty="0" smtClean="0">
              <a:ln>
                <a:noFill/>
              </a:ln>
              <a:effectLst/>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dirty="0" smtClean="0">
              <a:ln>
                <a:noFill/>
              </a:ln>
              <a:effectLst/>
              <a:latin typeface="Arial" charset="0"/>
              <a:ea typeface="新細明體" charset="-120"/>
            </a:endParaRPr>
          </a:p>
        </p:txBody>
      </p:sp>
      <p:cxnSp>
        <p:nvCxnSpPr>
          <p:cNvPr id="6" name="Straight Arrow Connector 5"/>
          <p:cNvCxnSpPr/>
          <p:nvPr/>
        </p:nvCxnSpPr>
        <p:spPr bwMode="auto">
          <a:xfrm flipV="1">
            <a:off x="2057400" y="1752600"/>
            <a:ext cx="457200" cy="1371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9" name="Straight Arrow Connector 8"/>
          <p:cNvCxnSpPr/>
          <p:nvPr/>
        </p:nvCxnSpPr>
        <p:spPr bwMode="auto">
          <a:xfrm flipV="1">
            <a:off x="2057400" y="1752600"/>
            <a:ext cx="1524000" cy="1752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5" name="Rectangle 14"/>
          <p:cNvSpPr/>
          <p:nvPr/>
        </p:nvSpPr>
        <p:spPr bwMode="auto">
          <a:xfrm>
            <a:off x="685800" y="4495800"/>
            <a:ext cx="7772400" cy="152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8" name="Rectangle 17"/>
          <p:cNvSpPr/>
          <p:nvPr/>
        </p:nvSpPr>
        <p:spPr bwMode="auto">
          <a:xfrm>
            <a:off x="457200" y="4191000"/>
            <a:ext cx="8229600" cy="1295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So it</a:t>
            </a:r>
            <a:r>
              <a:rPr kumimoji="1" lang="en-US" sz="3600" b="0" i="0" u="none" strike="noStrike" cap="none" normalizeH="0" dirty="0" smtClean="0">
                <a:ln>
                  <a:noFill/>
                </a:ln>
                <a:solidFill>
                  <a:schemeClr val="tx1"/>
                </a:solidFill>
                <a:effectLst/>
                <a:latin typeface="Arial" charset="0"/>
                <a:ea typeface="新細明體" charset="-120"/>
              </a:rPr>
              <a:t> worked. See how the new file is 4 bytes </a:t>
            </a:r>
            <a:r>
              <a:rPr kumimoji="1" lang="en-US" sz="3600" b="0" i="0" u="none" strike="noStrike" cap="none" normalizeH="0" dirty="0" smtClean="0">
                <a:ln>
                  <a:noFill/>
                </a:ln>
                <a:solidFill>
                  <a:srgbClr val="FF0000"/>
                </a:solidFill>
                <a:effectLst/>
                <a:latin typeface="Arial" charset="0"/>
                <a:ea typeface="新細明體" charset="-120"/>
              </a:rPr>
              <a:t>smaller</a:t>
            </a:r>
            <a:r>
              <a:rPr kumimoji="1" lang="en-US" sz="3600" b="0" i="0" u="none" strike="noStrike" cap="none" normalizeH="0" dirty="0" smtClean="0">
                <a:ln>
                  <a:noFill/>
                </a:ln>
                <a:solidFill>
                  <a:schemeClr val="tx1"/>
                </a:solidFill>
                <a:effectLst/>
                <a:latin typeface="Arial" charset="0"/>
                <a:ea typeface="新細明體" charset="-120"/>
              </a:rPr>
              <a:t> (because no ‘\r’ symbols).</a:t>
            </a:r>
            <a:endParaRPr kumimoji="1" lang="en-US" sz="3600" b="0" i="0" u="none" strike="noStrike" cap="none" normalizeH="0" baseline="0" dirty="0" smtClean="0">
              <a:ln>
                <a:noFill/>
              </a:ln>
              <a:solidFill>
                <a:schemeClr val="tx1"/>
              </a:solidFill>
              <a:effectLst/>
              <a:latin typeface="Arial" charset="0"/>
              <a:ea typeface="新細明體" charset="-120"/>
            </a:endParaRPr>
          </a:p>
        </p:txBody>
      </p:sp>
      <p:cxnSp>
        <p:nvCxnSpPr>
          <p:cNvPr id="19" name="Straight Arrow Connector 18"/>
          <p:cNvCxnSpPr/>
          <p:nvPr/>
        </p:nvCxnSpPr>
        <p:spPr bwMode="auto">
          <a:xfrm flipV="1">
            <a:off x="2895600" y="3429000"/>
            <a:ext cx="1219200" cy="14478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0" name="Straight Arrow Connector 19"/>
          <p:cNvCxnSpPr/>
          <p:nvPr/>
        </p:nvCxnSpPr>
        <p:spPr bwMode="auto">
          <a:xfrm flipV="1">
            <a:off x="2590800" y="3200400"/>
            <a:ext cx="1447800" cy="1600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1" name="Rectangle 20"/>
          <p:cNvSpPr/>
          <p:nvPr/>
        </p:nvSpPr>
        <p:spPr bwMode="auto">
          <a:xfrm>
            <a:off x="457200" y="5410200"/>
            <a:ext cx="8229600" cy="1295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Yep, it</a:t>
            </a:r>
            <a:r>
              <a:rPr kumimoji="1" lang="en-US" sz="3600" b="0" i="0" u="none" strike="noStrike" cap="none" normalizeH="0" dirty="0" smtClean="0">
                <a:ln>
                  <a:noFill/>
                </a:ln>
                <a:solidFill>
                  <a:schemeClr val="tx1"/>
                </a:solidFill>
                <a:effectLst/>
                <a:latin typeface="Arial" charset="0"/>
                <a:ea typeface="新細明體" charset="-120"/>
              </a:rPr>
              <a:t> worked. The file displays correctly.</a:t>
            </a:r>
            <a:endParaRPr kumimoji="1" lang="en-US" sz="3600" b="0" i="0" u="none" strike="noStrike" cap="none" normalizeH="0" baseline="0" dirty="0" smtClean="0">
              <a:ln>
                <a:noFill/>
              </a:ln>
              <a:solidFill>
                <a:schemeClr val="tx1"/>
              </a:solidFill>
              <a:effectLst/>
              <a:latin typeface="Arial" charset="0"/>
              <a:ea typeface="新細明體" charset="-120"/>
            </a:endParaRPr>
          </a:p>
        </p:txBody>
      </p:sp>
      <p:sp>
        <p:nvSpPr>
          <p:cNvPr id="22" name="Rectangle 21"/>
          <p:cNvSpPr/>
          <p:nvPr/>
        </p:nvSpPr>
        <p:spPr bwMode="auto">
          <a:xfrm>
            <a:off x="457200" y="76200"/>
            <a:ext cx="8229600" cy="228917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3600" b="0" i="0" u="none" strike="noStrike" cap="none" normalizeH="0" baseline="0" dirty="0" smtClean="0">
                <a:ln>
                  <a:noFill/>
                </a:ln>
                <a:solidFill>
                  <a:schemeClr val="tx1"/>
                </a:solidFill>
                <a:effectLst/>
                <a:latin typeface="Arial" charset="0"/>
                <a:ea typeface="新細明體" charset="-120"/>
              </a:rPr>
              <a:t>But wait! Why does the</a:t>
            </a:r>
            <a:r>
              <a:rPr kumimoji="1" lang="en-US" sz="3600" b="0" i="0" u="none" strike="noStrike" cap="none" normalizeH="0" dirty="0" smtClean="0">
                <a:ln>
                  <a:noFill/>
                </a:ln>
                <a:solidFill>
                  <a:schemeClr val="tx1"/>
                </a:solidFill>
                <a:effectLst/>
                <a:latin typeface="Arial" charset="0"/>
                <a:ea typeface="新細明體" charset="-120"/>
              </a:rPr>
              <a:t> </a:t>
            </a:r>
            <a:r>
              <a:rPr kumimoji="1" lang="en-US" sz="3600" b="0" i="1" u="none" strike="noStrike" cap="none" normalizeH="0" dirty="0" smtClean="0">
                <a:ln>
                  <a:noFill/>
                </a:ln>
                <a:solidFill>
                  <a:schemeClr val="tx1"/>
                </a:solidFill>
                <a:effectLst/>
                <a:latin typeface="Arial" charset="0"/>
                <a:ea typeface="新細明體" charset="-120"/>
              </a:rPr>
              <a:t>old one</a:t>
            </a:r>
            <a:r>
              <a:rPr kumimoji="1" lang="en-US" sz="3600" b="0" i="0" u="none" strike="noStrike" cap="none" normalizeH="0" dirty="0" smtClean="0">
                <a:ln>
                  <a:noFill/>
                </a:ln>
                <a:solidFill>
                  <a:schemeClr val="tx1"/>
                </a:solidFill>
                <a:effectLst/>
                <a:latin typeface="Arial" charset="0"/>
                <a:ea typeface="新細明體" charset="-120"/>
              </a:rPr>
              <a:t> </a:t>
            </a:r>
            <a:r>
              <a:rPr kumimoji="1" lang="en-US" sz="3600" b="0" i="0" u="none" strike="noStrike" cap="none" normalizeH="0" dirty="0" smtClean="0">
                <a:ln>
                  <a:noFill/>
                </a:ln>
                <a:solidFill>
                  <a:srgbClr val="FF0000"/>
                </a:solidFill>
                <a:effectLst/>
                <a:latin typeface="Arial" charset="0"/>
                <a:ea typeface="新細明體" charset="-120"/>
              </a:rPr>
              <a:t>also display correctly</a:t>
            </a:r>
            <a:r>
              <a:rPr kumimoji="1" lang="en-US" sz="3600" b="0" i="0" u="none" strike="noStrike" cap="none" normalizeH="0" dirty="0" smtClean="0">
                <a:ln>
                  <a:noFill/>
                </a:ln>
                <a:solidFill>
                  <a:schemeClr val="tx1"/>
                </a:solidFill>
                <a:effectLst/>
                <a:latin typeface="Arial" charset="0"/>
                <a:ea typeface="新細明體" charset="-120"/>
              </a:rPr>
              <a:t>? It is because the CR is always immediately follows by an LF. </a:t>
            </a:r>
          </a:p>
          <a:p>
            <a:pPr marL="0" marR="0" indent="0" algn="l" defTabSz="914400" rtl="0" eaLnBrk="1" fontAlgn="base" latinLnBrk="0" hangingPunct="1">
              <a:lnSpc>
                <a:spcPct val="100000"/>
              </a:lnSpc>
              <a:spcBef>
                <a:spcPct val="0"/>
              </a:spcBef>
              <a:spcAft>
                <a:spcPct val="0"/>
              </a:spcAft>
              <a:buClrTx/>
              <a:buSzTx/>
              <a:buFontTx/>
              <a:buNone/>
              <a:tabLst/>
            </a:pPr>
            <a:r>
              <a:rPr lang="en-US" sz="3600" b="0" baseline="0" dirty="0" smtClean="0">
                <a:latin typeface="Arial" charset="0"/>
                <a:ea typeface="新細明體" charset="-120"/>
              </a:rPr>
              <a:t>So</a:t>
            </a:r>
            <a:r>
              <a:rPr lang="en-US" sz="3600" b="0" dirty="0" smtClean="0">
                <a:latin typeface="Arial" charset="0"/>
                <a:ea typeface="新細明體" charset="-120"/>
              </a:rPr>
              <a:t> there is no chance to do overwriting.</a:t>
            </a:r>
            <a:endParaRPr kumimoji="1" lang="en-US" sz="3600" b="0" i="0" u="none" strike="noStrike" cap="none" normalizeH="0" baseline="0" dirty="0" smtClean="0">
              <a:ln>
                <a:noFill/>
              </a:ln>
              <a:solidFill>
                <a:schemeClr val="tx1"/>
              </a:solidFill>
              <a:effectLst/>
              <a:latin typeface="Arial" charset="0"/>
              <a:ea typeface="新細明體" charset="-120"/>
            </a:endParaRPr>
          </a:p>
        </p:txBody>
      </p:sp>
      <p:sp>
        <p:nvSpPr>
          <p:cNvPr id="23" name="Rounded Rectangular Callout 22"/>
          <p:cNvSpPr/>
          <p:nvPr/>
        </p:nvSpPr>
        <p:spPr bwMode="auto">
          <a:xfrm>
            <a:off x="2971800" y="1524000"/>
            <a:ext cx="5105400" cy="1524000"/>
          </a:xfrm>
          <a:prstGeom prst="wedgeRoundRectCallout">
            <a:avLst>
              <a:gd name="adj1" fmla="val 30004"/>
              <a:gd name="adj2" fmla="val -109402"/>
              <a:gd name="adj3" fmla="val 16667"/>
            </a:avLst>
          </a:prstGeom>
          <a:solidFill>
            <a:schemeClr val="accent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effectLst/>
                <a:latin typeface="Arial" charset="0"/>
                <a:ea typeface="新細明體" charset="-120"/>
              </a:rPr>
              <a:t>If you installed Cygwin you were told</a:t>
            </a:r>
            <a:r>
              <a:rPr kumimoji="1" lang="en-US" sz="2800" b="0" i="0" u="none" strike="noStrike" cap="none" normalizeH="0" dirty="0" smtClean="0">
                <a:ln>
                  <a:noFill/>
                </a:ln>
                <a:effectLst/>
                <a:latin typeface="Arial" charset="0"/>
                <a:ea typeface="新細明體" charset="-120"/>
              </a:rPr>
              <a:t> to select the dos2unix tool.</a:t>
            </a:r>
            <a:endParaRPr kumimoji="1" lang="en-US" sz="2800" b="0" i="0" u="none" strike="noStrike" cap="none" normalizeH="0" baseline="0" dirty="0" smtClean="0">
              <a:ln>
                <a:noFill/>
              </a:ln>
              <a:effectLst/>
              <a:latin typeface="Arial" charset="0"/>
              <a:ea typeface="新細明體" charset="-120"/>
            </a:endParaRPr>
          </a:p>
        </p:txBody>
      </p:sp>
    </p:spTree>
    <p:extLst>
      <p:ext uri="{BB962C8B-B14F-4D97-AF65-F5344CB8AC3E}">
        <p14:creationId xmlns:p14="http://schemas.microsoft.com/office/powerpoint/2010/main" val="9639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nodeType="clickEffect">
                                  <p:stCondLst>
                                    <p:cond delay="0"/>
                                  </p:stCondLst>
                                  <p:childTnLst>
                                    <p:animEffect transition="out" filter="wipe(down)">
                                      <p:cBhvr>
                                        <p:cTn id="54" dur="500"/>
                                        <p:tgtEl>
                                          <p:spTgt spid="20"/>
                                        </p:tgtEl>
                                      </p:cBhvr>
                                    </p:animEffect>
                                    <p:set>
                                      <p:cBhvr>
                                        <p:cTn id="55" dur="1" fill="hold">
                                          <p:stCondLst>
                                            <p:cond delay="499"/>
                                          </p:stCondLst>
                                        </p:cTn>
                                        <p:tgtEl>
                                          <p:spTgt spid="20"/>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5" grpId="0" animBg="1"/>
      <p:bldP spid="5" grpId="1" animBg="1"/>
      <p:bldP spid="15" grpId="0"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13"/>
          <p:cNvGrpSpPr>
            <a:grpSpLocks/>
          </p:cNvGrpSpPr>
          <p:nvPr/>
        </p:nvGrpSpPr>
        <p:grpSpPr bwMode="auto">
          <a:xfrm>
            <a:off x="839788" y="76200"/>
            <a:ext cx="685800" cy="533400"/>
            <a:chOff x="2743200" y="76200"/>
            <a:chExt cx="685800" cy="533400"/>
          </a:xfrm>
        </p:grpSpPr>
        <p:sp>
          <p:nvSpPr>
            <p:cNvPr id="106588" name="Rectangle 3"/>
            <p:cNvSpPr>
              <a:spLocks noChangeArrowheads="1"/>
            </p:cNvSpPr>
            <p:nvPr/>
          </p:nvSpPr>
          <p:spPr bwMode="auto">
            <a:xfrm>
              <a:off x="2743200" y="76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a:t>e</a:t>
              </a:r>
            </a:p>
          </p:txBody>
        </p:sp>
        <p:cxnSp>
          <p:nvCxnSpPr>
            <p:cNvPr id="106589" name="Straight Arrow Connector 5"/>
            <p:cNvCxnSpPr>
              <a:cxnSpLocks noChangeShapeType="1"/>
              <a:stCxn id="106588"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90" name="Straight Arrow Connector 6"/>
            <p:cNvCxnSpPr>
              <a:cxnSpLocks noChangeShapeType="1"/>
            </p:cNvCxnSpPr>
            <p:nvPr/>
          </p:nvCxnSpPr>
          <p:spPr bwMode="auto">
            <a:xfrm>
              <a:off x="3200400" y="3810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499" name="Rectangle 15"/>
          <p:cNvSpPr>
            <a:spLocks noChangeArrowheads="1"/>
          </p:cNvSpPr>
          <p:nvPr/>
        </p:nvSpPr>
        <p:spPr bwMode="auto">
          <a:xfrm>
            <a:off x="839788" y="6096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a:t>
            </a:r>
          </a:p>
        </p:txBody>
      </p:sp>
      <p:grpSp>
        <p:nvGrpSpPr>
          <p:cNvPr id="106500" name="Group 18"/>
          <p:cNvGrpSpPr>
            <a:grpSpLocks/>
          </p:cNvGrpSpPr>
          <p:nvPr/>
        </p:nvGrpSpPr>
        <p:grpSpPr bwMode="auto">
          <a:xfrm>
            <a:off x="1525588" y="609600"/>
            <a:ext cx="685800" cy="533400"/>
            <a:chOff x="2743200" y="38100"/>
            <a:chExt cx="685799" cy="533400"/>
          </a:xfrm>
        </p:grpSpPr>
        <p:sp>
          <p:nvSpPr>
            <p:cNvPr id="106585" name="Rectangle 19"/>
            <p:cNvSpPr>
              <a:spLocks noChangeArrowheads="1"/>
            </p:cNvSpPr>
            <p:nvPr/>
          </p:nvSpPr>
          <p:spPr bwMode="auto">
            <a:xfrm>
              <a:off x="2743200" y="381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a:t>
              </a:r>
            </a:p>
          </p:txBody>
        </p:sp>
        <p:cxnSp>
          <p:nvCxnSpPr>
            <p:cNvPr id="106586" name="Straight Arrow Connector 20"/>
            <p:cNvCxnSpPr>
              <a:cxnSpLocks noChangeShapeType="1"/>
              <a:stCxn id="106585" idx="2"/>
            </p:cNvCxnSpPr>
            <p:nvPr/>
          </p:nvCxnSpPr>
          <p:spPr bwMode="auto">
            <a:xfrm>
              <a:off x="2971800" y="3429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87" name="Straight Arrow Connector 21"/>
            <p:cNvCxnSpPr>
              <a:cxnSpLocks noChangeShapeType="1"/>
            </p:cNvCxnSpPr>
            <p:nvPr/>
          </p:nvCxnSpPr>
          <p:spPr bwMode="auto">
            <a:xfrm>
              <a:off x="3200399" y="3429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01" name="Rectangle 23"/>
          <p:cNvSpPr>
            <a:spLocks noChangeArrowheads="1"/>
          </p:cNvSpPr>
          <p:nvPr/>
        </p:nvSpPr>
        <p:spPr bwMode="auto">
          <a:xfrm>
            <a:off x="1525588" y="11430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w</a:t>
            </a:r>
          </a:p>
        </p:txBody>
      </p:sp>
      <p:sp>
        <p:nvSpPr>
          <p:cNvPr id="106502" name="Rectangle 26"/>
          <p:cNvSpPr>
            <a:spLocks noChangeArrowheads="1"/>
          </p:cNvSpPr>
          <p:nvPr/>
        </p:nvSpPr>
        <p:spPr bwMode="auto">
          <a:xfrm>
            <a:off x="2211388" y="11430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d</a:t>
            </a:r>
          </a:p>
        </p:txBody>
      </p:sp>
      <p:cxnSp>
        <p:nvCxnSpPr>
          <p:cNvPr id="106503" name="Straight Arrow Connector 27"/>
          <p:cNvCxnSpPr>
            <a:cxnSpLocks noChangeShapeType="1"/>
            <a:stCxn id="106502" idx="2"/>
          </p:cNvCxnSpPr>
          <p:nvPr/>
        </p:nvCxnSpPr>
        <p:spPr bwMode="auto">
          <a:xfrm>
            <a:off x="2439988" y="14478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04" name="Straight Arrow Connector 28"/>
          <p:cNvCxnSpPr>
            <a:cxnSpLocks noChangeShapeType="1"/>
          </p:cNvCxnSpPr>
          <p:nvPr/>
        </p:nvCxnSpPr>
        <p:spPr bwMode="auto">
          <a:xfrm>
            <a:off x="2668588" y="14478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05" name="Rectangle 30"/>
          <p:cNvSpPr>
            <a:spLocks noChangeArrowheads="1"/>
          </p:cNvSpPr>
          <p:nvPr/>
        </p:nvSpPr>
        <p:spPr bwMode="auto">
          <a:xfrm>
            <a:off x="2211388" y="16764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a:t>
            </a:r>
          </a:p>
        </p:txBody>
      </p:sp>
      <p:grpSp>
        <p:nvGrpSpPr>
          <p:cNvPr id="106506" name="Group 32"/>
          <p:cNvGrpSpPr>
            <a:grpSpLocks/>
          </p:cNvGrpSpPr>
          <p:nvPr/>
        </p:nvGrpSpPr>
        <p:grpSpPr bwMode="auto">
          <a:xfrm>
            <a:off x="2897188" y="1676400"/>
            <a:ext cx="457200" cy="533400"/>
            <a:chOff x="2743200" y="38100"/>
            <a:chExt cx="457200" cy="533400"/>
          </a:xfrm>
        </p:grpSpPr>
        <p:sp>
          <p:nvSpPr>
            <p:cNvPr id="106583" name="Rectangle 33"/>
            <p:cNvSpPr>
              <a:spLocks noChangeArrowheads="1"/>
            </p:cNvSpPr>
            <p:nvPr/>
          </p:nvSpPr>
          <p:spPr bwMode="auto">
            <a:xfrm>
              <a:off x="2743200" y="381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d</a:t>
              </a:r>
            </a:p>
          </p:txBody>
        </p:sp>
        <p:cxnSp>
          <p:nvCxnSpPr>
            <p:cNvPr id="106584" name="Straight Arrow Connector 34"/>
            <p:cNvCxnSpPr>
              <a:cxnSpLocks noChangeShapeType="1"/>
              <a:stCxn id="106583" idx="2"/>
            </p:cNvCxnSpPr>
            <p:nvPr/>
          </p:nvCxnSpPr>
          <p:spPr bwMode="auto">
            <a:xfrm>
              <a:off x="2971800" y="3429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07" name="Rectangle 37"/>
          <p:cNvSpPr>
            <a:spLocks noChangeArrowheads="1"/>
          </p:cNvSpPr>
          <p:nvPr/>
        </p:nvSpPr>
        <p:spPr bwMode="auto">
          <a:xfrm>
            <a:off x="2897188" y="22098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sw</a:t>
            </a:r>
          </a:p>
        </p:txBody>
      </p:sp>
      <p:cxnSp>
        <p:nvCxnSpPr>
          <p:cNvPr id="106508" name="Straight Arrow Connector 38"/>
          <p:cNvCxnSpPr>
            <a:cxnSpLocks noChangeShapeType="1"/>
            <a:stCxn id="106507" idx="2"/>
          </p:cNvCxnSpPr>
          <p:nvPr/>
        </p:nvCxnSpPr>
        <p:spPr bwMode="auto">
          <a:xfrm>
            <a:off x="3125788" y="25146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09" name="Rectangle 40"/>
          <p:cNvSpPr>
            <a:spLocks noChangeArrowheads="1"/>
          </p:cNvSpPr>
          <p:nvPr/>
        </p:nvSpPr>
        <p:spPr bwMode="auto">
          <a:xfrm>
            <a:off x="3582988" y="2744788"/>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w</a:t>
            </a:r>
          </a:p>
        </p:txBody>
      </p:sp>
      <p:cxnSp>
        <p:nvCxnSpPr>
          <p:cNvPr id="106510" name="Straight Arrow Connector 41"/>
          <p:cNvCxnSpPr>
            <a:cxnSpLocks noChangeShapeType="1"/>
            <a:stCxn id="106509" idx="2"/>
          </p:cNvCxnSpPr>
          <p:nvPr/>
        </p:nvCxnSpPr>
        <p:spPr bwMode="auto">
          <a:xfrm>
            <a:off x="3811588" y="3049588"/>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11" name="Straight Arrow Connector 42"/>
          <p:cNvCxnSpPr>
            <a:cxnSpLocks noChangeShapeType="1"/>
          </p:cNvCxnSpPr>
          <p:nvPr/>
        </p:nvCxnSpPr>
        <p:spPr bwMode="auto">
          <a:xfrm>
            <a:off x="4040188" y="41148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6512" name="Group 50"/>
          <p:cNvGrpSpPr>
            <a:grpSpLocks/>
          </p:cNvGrpSpPr>
          <p:nvPr/>
        </p:nvGrpSpPr>
        <p:grpSpPr bwMode="auto">
          <a:xfrm>
            <a:off x="3582988" y="3278188"/>
            <a:ext cx="457200" cy="533400"/>
            <a:chOff x="2743200" y="76200"/>
            <a:chExt cx="457200" cy="533400"/>
          </a:xfrm>
        </p:grpSpPr>
        <p:sp>
          <p:nvSpPr>
            <p:cNvPr id="106581" name="Rectangle 51"/>
            <p:cNvSpPr>
              <a:spLocks noChangeArrowheads="1"/>
            </p:cNvSpPr>
            <p:nvPr/>
          </p:nvSpPr>
          <p:spPr bwMode="auto">
            <a:xfrm>
              <a:off x="2743200" y="76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d</a:t>
              </a:r>
            </a:p>
          </p:txBody>
        </p:sp>
        <p:cxnSp>
          <p:nvCxnSpPr>
            <p:cNvPr id="106582" name="Straight Arrow Connector 52"/>
            <p:cNvCxnSpPr>
              <a:cxnSpLocks noChangeShapeType="1"/>
              <a:stCxn id="106581"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06513" name="Group 53"/>
          <p:cNvGrpSpPr>
            <a:grpSpLocks/>
          </p:cNvGrpSpPr>
          <p:nvPr/>
        </p:nvGrpSpPr>
        <p:grpSpPr bwMode="auto">
          <a:xfrm>
            <a:off x="4268788" y="4343400"/>
            <a:ext cx="685800" cy="533400"/>
            <a:chOff x="2743200" y="38100"/>
            <a:chExt cx="685799" cy="533400"/>
          </a:xfrm>
        </p:grpSpPr>
        <p:sp>
          <p:nvSpPr>
            <p:cNvPr id="106578" name="Rectangle 54"/>
            <p:cNvSpPr>
              <a:spLocks noChangeArrowheads="1"/>
            </p:cNvSpPr>
            <p:nvPr/>
          </p:nvSpPr>
          <p:spPr bwMode="auto">
            <a:xfrm>
              <a:off x="2743200" y="381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d</a:t>
              </a:r>
            </a:p>
          </p:txBody>
        </p:sp>
        <p:cxnSp>
          <p:nvCxnSpPr>
            <p:cNvPr id="106579" name="Straight Arrow Connector 55"/>
            <p:cNvCxnSpPr>
              <a:cxnSpLocks noChangeShapeType="1"/>
              <a:stCxn id="106578" idx="2"/>
            </p:cNvCxnSpPr>
            <p:nvPr/>
          </p:nvCxnSpPr>
          <p:spPr bwMode="auto">
            <a:xfrm>
              <a:off x="2971800" y="3429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80" name="Straight Arrow Connector 56"/>
            <p:cNvCxnSpPr>
              <a:cxnSpLocks noChangeShapeType="1"/>
            </p:cNvCxnSpPr>
            <p:nvPr/>
          </p:nvCxnSpPr>
          <p:spPr bwMode="auto">
            <a:xfrm>
              <a:off x="3200399" y="3429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06514" name="Group 57"/>
          <p:cNvGrpSpPr>
            <a:grpSpLocks/>
          </p:cNvGrpSpPr>
          <p:nvPr/>
        </p:nvGrpSpPr>
        <p:grpSpPr bwMode="auto">
          <a:xfrm>
            <a:off x="4268788" y="4876800"/>
            <a:ext cx="457200" cy="533400"/>
            <a:chOff x="2743200" y="76200"/>
            <a:chExt cx="457200" cy="533400"/>
          </a:xfrm>
        </p:grpSpPr>
        <p:sp>
          <p:nvSpPr>
            <p:cNvPr id="106576" name="Rectangle 58"/>
            <p:cNvSpPr>
              <a:spLocks noChangeArrowheads="1"/>
            </p:cNvSpPr>
            <p:nvPr/>
          </p:nvSpPr>
          <p:spPr bwMode="auto">
            <a:xfrm>
              <a:off x="2743200" y="76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a:t>
              </a:r>
            </a:p>
          </p:txBody>
        </p:sp>
        <p:cxnSp>
          <p:nvCxnSpPr>
            <p:cNvPr id="106577" name="Straight Arrow Connector 59"/>
            <p:cNvCxnSpPr>
              <a:cxnSpLocks noChangeShapeType="1"/>
              <a:stCxn id="106576"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15" name="Rectangle 61"/>
          <p:cNvSpPr>
            <a:spLocks noChangeArrowheads="1"/>
          </p:cNvSpPr>
          <p:nvPr/>
        </p:nvSpPr>
        <p:spPr bwMode="auto">
          <a:xfrm>
            <a:off x="4954588" y="48768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a:t>
            </a:r>
          </a:p>
        </p:txBody>
      </p:sp>
      <p:cxnSp>
        <p:nvCxnSpPr>
          <p:cNvPr id="106516" name="Straight Arrow Connector 64"/>
          <p:cNvCxnSpPr>
            <a:cxnSpLocks noChangeShapeType="1"/>
          </p:cNvCxnSpPr>
          <p:nvPr/>
        </p:nvCxnSpPr>
        <p:spPr bwMode="auto">
          <a:xfrm flipH="1">
            <a:off x="2668588" y="25146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7" name="Rectangle 66"/>
          <p:cNvSpPr>
            <a:spLocks noChangeArrowheads="1"/>
          </p:cNvSpPr>
          <p:nvPr/>
        </p:nvSpPr>
        <p:spPr bwMode="auto">
          <a:xfrm>
            <a:off x="2211388" y="2743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e</a:t>
            </a:r>
          </a:p>
        </p:txBody>
      </p:sp>
      <p:cxnSp>
        <p:nvCxnSpPr>
          <p:cNvPr id="106518" name="Straight Arrow Connector 69"/>
          <p:cNvCxnSpPr>
            <a:cxnSpLocks noChangeShapeType="1"/>
          </p:cNvCxnSpPr>
          <p:nvPr/>
        </p:nvCxnSpPr>
        <p:spPr bwMode="auto">
          <a:xfrm>
            <a:off x="3354388" y="25146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9" name="Rectangle 70"/>
          <p:cNvSpPr>
            <a:spLocks noChangeArrowheads="1"/>
          </p:cNvSpPr>
          <p:nvPr/>
        </p:nvSpPr>
        <p:spPr bwMode="auto">
          <a:xfrm>
            <a:off x="2897188" y="2743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sw</a:t>
            </a:r>
          </a:p>
        </p:txBody>
      </p:sp>
      <p:cxnSp>
        <p:nvCxnSpPr>
          <p:cNvPr id="106520" name="Straight Arrow Connector 72"/>
          <p:cNvCxnSpPr>
            <a:cxnSpLocks noChangeShapeType="1"/>
          </p:cNvCxnSpPr>
          <p:nvPr/>
        </p:nvCxnSpPr>
        <p:spPr bwMode="auto">
          <a:xfrm>
            <a:off x="2439988" y="3048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21" name="Rectangle 73"/>
          <p:cNvSpPr>
            <a:spLocks noChangeArrowheads="1"/>
          </p:cNvSpPr>
          <p:nvPr/>
        </p:nvSpPr>
        <p:spPr bwMode="auto">
          <a:xfrm>
            <a:off x="2211388" y="3276600"/>
            <a:ext cx="457200" cy="304800"/>
          </a:xfrm>
          <a:prstGeom prst="rect">
            <a:avLst/>
          </a:prstGeom>
          <a:solidFill>
            <a:schemeClr val="bg1">
              <a:lumMod val="85000"/>
            </a:schemeClr>
          </a:solidFill>
          <a:ln w="9525" algn="ctr">
            <a:solidFill>
              <a:schemeClr val="tx1"/>
            </a:solidFill>
            <a:round/>
            <a:headEnd/>
            <a:tailEnd/>
          </a:ln>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u</a:t>
            </a:r>
          </a:p>
        </p:txBody>
      </p:sp>
      <p:grpSp>
        <p:nvGrpSpPr>
          <p:cNvPr id="106522" name="Group 74"/>
          <p:cNvGrpSpPr>
            <a:grpSpLocks/>
          </p:cNvGrpSpPr>
          <p:nvPr/>
        </p:nvGrpSpPr>
        <p:grpSpPr bwMode="auto">
          <a:xfrm>
            <a:off x="3582988" y="3810000"/>
            <a:ext cx="457200" cy="533400"/>
            <a:chOff x="2743200" y="76200"/>
            <a:chExt cx="457200" cy="533400"/>
          </a:xfrm>
        </p:grpSpPr>
        <p:sp>
          <p:nvSpPr>
            <p:cNvPr id="106574" name="Rectangle 75"/>
            <p:cNvSpPr>
              <a:spLocks noChangeArrowheads="1"/>
            </p:cNvSpPr>
            <p:nvPr/>
          </p:nvSpPr>
          <p:spPr bwMode="auto">
            <a:xfrm>
              <a:off x="2743200" y="762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e</a:t>
              </a:r>
            </a:p>
          </p:txBody>
        </p:sp>
        <p:cxnSp>
          <p:nvCxnSpPr>
            <p:cNvPr id="106575" name="Straight Arrow Connector 76"/>
            <p:cNvCxnSpPr>
              <a:cxnSpLocks noChangeShapeType="1"/>
              <a:stCxn id="106574"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06523" name="Group 77"/>
          <p:cNvGrpSpPr>
            <a:grpSpLocks/>
          </p:cNvGrpSpPr>
          <p:nvPr/>
        </p:nvGrpSpPr>
        <p:grpSpPr bwMode="auto">
          <a:xfrm>
            <a:off x="3582988" y="4343400"/>
            <a:ext cx="457200" cy="533400"/>
            <a:chOff x="2743200" y="76200"/>
            <a:chExt cx="457200" cy="533400"/>
          </a:xfrm>
        </p:grpSpPr>
        <p:sp>
          <p:nvSpPr>
            <p:cNvPr id="106572" name="Rectangle 78"/>
            <p:cNvSpPr>
              <a:spLocks noChangeArrowheads="1"/>
            </p:cNvSpPr>
            <p:nvPr/>
          </p:nvSpPr>
          <p:spPr bwMode="auto">
            <a:xfrm>
              <a:off x="2743200" y="76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a:t>
              </a:r>
            </a:p>
          </p:txBody>
        </p:sp>
        <p:cxnSp>
          <p:nvCxnSpPr>
            <p:cNvPr id="106573" name="Straight Arrow Connector 79"/>
            <p:cNvCxnSpPr>
              <a:cxnSpLocks noChangeShapeType="1"/>
              <a:stCxn id="106572"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24" name="Rectangle 81"/>
          <p:cNvSpPr>
            <a:spLocks noChangeArrowheads="1"/>
          </p:cNvSpPr>
          <p:nvPr/>
        </p:nvSpPr>
        <p:spPr bwMode="auto">
          <a:xfrm>
            <a:off x="3582988" y="4875213"/>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w</a:t>
            </a:r>
          </a:p>
        </p:txBody>
      </p:sp>
      <p:grpSp>
        <p:nvGrpSpPr>
          <p:cNvPr id="106525" name="Group 83"/>
          <p:cNvGrpSpPr>
            <a:grpSpLocks/>
          </p:cNvGrpSpPr>
          <p:nvPr/>
        </p:nvGrpSpPr>
        <p:grpSpPr bwMode="auto">
          <a:xfrm>
            <a:off x="4268788" y="5410200"/>
            <a:ext cx="457200" cy="533400"/>
            <a:chOff x="2743200" y="76200"/>
            <a:chExt cx="457200" cy="533400"/>
          </a:xfrm>
        </p:grpSpPr>
        <p:sp>
          <p:nvSpPr>
            <p:cNvPr id="106570" name="Rectangle 84"/>
            <p:cNvSpPr>
              <a:spLocks noChangeArrowheads="1"/>
            </p:cNvSpPr>
            <p:nvPr/>
          </p:nvSpPr>
          <p:spPr bwMode="auto">
            <a:xfrm>
              <a:off x="2743200" y="762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a:t>
              </a:r>
            </a:p>
          </p:txBody>
        </p:sp>
        <p:cxnSp>
          <p:nvCxnSpPr>
            <p:cNvPr id="106571" name="Straight Arrow Connector 85"/>
            <p:cNvCxnSpPr>
              <a:cxnSpLocks noChangeShapeType="1"/>
              <a:stCxn id="106570" idx="2"/>
            </p:cNvCxnSpPr>
            <p:nvPr/>
          </p:nvCxnSpPr>
          <p:spPr bwMode="auto">
            <a:xfrm>
              <a:off x="2971800" y="381000"/>
              <a:ext cx="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26" name="Rectangle 87"/>
          <p:cNvSpPr>
            <a:spLocks noChangeArrowheads="1"/>
          </p:cNvSpPr>
          <p:nvPr/>
        </p:nvSpPr>
        <p:spPr bwMode="auto">
          <a:xfrm>
            <a:off x="4268788" y="59436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s</a:t>
            </a:r>
          </a:p>
        </p:txBody>
      </p:sp>
      <p:sp>
        <p:nvSpPr>
          <p:cNvPr id="106568" name="Rectangle 94"/>
          <p:cNvSpPr>
            <a:spLocks noChangeArrowheads="1"/>
          </p:cNvSpPr>
          <p:nvPr/>
        </p:nvSpPr>
        <p:spPr bwMode="auto">
          <a:xfrm>
            <a:off x="7773992" y="6477000"/>
            <a:ext cx="457195"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ne</a:t>
            </a:r>
          </a:p>
        </p:txBody>
      </p:sp>
      <p:cxnSp>
        <p:nvCxnSpPr>
          <p:cNvPr id="106528" name="Straight Arrow Connector 102"/>
          <p:cNvCxnSpPr>
            <a:cxnSpLocks noChangeShapeType="1"/>
          </p:cNvCxnSpPr>
          <p:nvPr/>
        </p:nvCxnSpPr>
        <p:spPr bwMode="auto">
          <a:xfrm>
            <a:off x="5411788" y="51816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6529" name="Group 104"/>
          <p:cNvGrpSpPr>
            <a:grpSpLocks/>
          </p:cNvGrpSpPr>
          <p:nvPr/>
        </p:nvGrpSpPr>
        <p:grpSpPr bwMode="auto">
          <a:xfrm>
            <a:off x="5640388" y="5410200"/>
            <a:ext cx="685800" cy="533400"/>
            <a:chOff x="2743200" y="38100"/>
            <a:chExt cx="685799" cy="533400"/>
          </a:xfrm>
        </p:grpSpPr>
        <p:sp>
          <p:nvSpPr>
            <p:cNvPr id="106566" name="Rectangle 105"/>
            <p:cNvSpPr>
              <a:spLocks noChangeArrowheads="1"/>
            </p:cNvSpPr>
            <p:nvPr/>
          </p:nvSpPr>
          <p:spPr bwMode="auto">
            <a:xfrm>
              <a:off x="2743200" y="381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a:t>
              </a:r>
            </a:p>
          </p:txBody>
        </p:sp>
        <p:cxnSp>
          <p:nvCxnSpPr>
            <p:cNvPr id="106567" name="Straight Arrow Connector 107"/>
            <p:cNvCxnSpPr>
              <a:cxnSpLocks noChangeShapeType="1"/>
            </p:cNvCxnSpPr>
            <p:nvPr/>
          </p:nvCxnSpPr>
          <p:spPr bwMode="auto">
            <a:xfrm>
              <a:off x="3200399" y="342900"/>
              <a:ext cx="228600" cy="228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06530" name="Rectangle 109"/>
          <p:cNvSpPr>
            <a:spLocks noChangeArrowheads="1"/>
          </p:cNvSpPr>
          <p:nvPr/>
        </p:nvSpPr>
        <p:spPr bwMode="auto">
          <a:xfrm>
            <a:off x="6326188" y="59436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u</a:t>
            </a:r>
          </a:p>
        </p:txBody>
      </p:sp>
      <p:sp>
        <p:nvSpPr>
          <p:cNvPr id="106532" name="Rectangle 114"/>
          <p:cNvSpPr>
            <a:spLocks noChangeArrowheads="1"/>
          </p:cNvSpPr>
          <p:nvPr/>
        </p:nvSpPr>
        <p:spPr bwMode="auto">
          <a:xfrm>
            <a:off x="7011988" y="6477000"/>
            <a:ext cx="457200" cy="304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u</a:t>
            </a:r>
          </a:p>
        </p:txBody>
      </p:sp>
      <p:grpSp>
        <p:nvGrpSpPr>
          <p:cNvPr id="106533" name="Group 118"/>
          <p:cNvGrpSpPr>
            <a:grpSpLocks/>
          </p:cNvGrpSpPr>
          <p:nvPr/>
        </p:nvGrpSpPr>
        <p:grpSpPr bwMode="auto">
          <a:xfrm>
            <a:off x="8231188" y="6477000"/>
            <a:ext cx="760412" cy="304800"/>
            <a:chOff x="2440569" y="38100"/>
            <a:chExt cx="759831" cy="304800"/>
          </a:xfrm>
          <a:solidFill>
            <a:schemeClr val="bg1">
              <a:lumMod val="85000"/>
            </a:schemeClr>
          </a:solidFill>
        </p:grpSpPr>
        <p:sp>
          <p:nvSpPr>
            <p:cNvPr id="106564" name="Rectangle 119"/>
            <p:cNvSpPr>
              <a:spLocks noChangeArrowheads="1"/>
            </p:cNvSpPr>
            <p:nvPr/>
          </p:nvSpPr>
          <p:spPr bwMode="auto">
            <a:xfrm>
              <a:off x="2743200" y="38100"/>
              <a:ext cx="457200" cy="304800"/>
            </a:xfrm>
            <a:prstGeom prst="rect">
              <a:avLst/>
            </a:prstGeom>
            <a:grp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a:t>ne</a:t>
              </a:r>
            </a:p>
          </p:txBody>
        </p:sp>
        <p:cxnSp>
          <p:nvCxnSpPr>
            <p:cNvPr id="106565" name="Straight Arrow Connector 120"/>
            <p:cNvCxnSpPr>
              <a:cxnSpLocks noChangeShapeType="1"/>
              <a:stCxn id="106568" idx="3"/>
              <a:endCxn id="106564" idx="1"/>
            </p:cNvCxnSpPr>
            <p:nvPr/>
          </p:nvCxnSpPr>
          <p:spPr bwMode="auto">
            <a:xfrm>
              <a:off x="2440569" y="190500"/>
              <a:ext cx="302631" cy="0"/>
            </a:xfrm>
            <a:prstGeom prst="straightConnector1">
              <a:avLst/>
            </a:prstGeom>
            <a:grpFill/>
            <a:ln w="9525" algn="ctr">
              <a:solidFill>
                <a:schemeClr val="tx1"/>
              </a:solidFill>
              <a:round/>
              <a:headEnd/>
              <a:tailEnd type="triangle" w="med" len="med"/>
            </a:ln>
            <a:extLst/>
          </p:spPr>
        </p:cxnSp>
      </p:grpSp>
      <p:cxnSp>
        <p:nvCxnSpPr>
          <p:cNvPr id="106534" name="Straight Arrow Connector 123"/>
          <p:cNvCxnSpPr>
            <a:cxnSpLocks noChangeShapeType="1"/>
          </p:cNvCxnSpPr>
          <p:nvPr/>
        </p:nvCxnSpPr>
        <p:spPr bwMode="auto">
          <a:xfrm flipV="1">
            <a:off x="533281" y="212558"/>
            <a:ext cx="300908" cy="39704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6535" name="Rectangle 125"/>
          <p:cNvSpPr>
            <a:spLocks noChangeArrowheads="1"/>
          </p:cNvSpPr>
          <p:nvPr/>
        </p:nvSpPr>
        <p:spPr bwMode="auto">
          <a:xfrm>
            <a:off x="76200" y="76200"/>
            <a:ext cx="457200" cy="304800"/>
          </a:xfrm>
          <a:prstGeom prst="rect">
            <a:avLst/>
          </a:prstGeom>
          <a:solidFill>
            <a:schemeClr val="bg1">
              <a:lumMod val="85000"/>
            </a:schemeClr>
          </a:solidFill>
          <a:ln w="9525" algn="ctr">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latin typeface="Arial Narrow" panose="020B0606020202030204" pitchFamily="34" charset="0"/>
              </a:rPr>
              <a:t>start</a:t>
            </a:r>
            <a:endParaRPr lang="en-US" altLang="en-US" sz="1800" dirty="0">
              <a:latin typeface="Arial Narrow" panose="020B0606020202030204" pitchFamily="34" charset="0"/>
            </a:endParaRPr>
          </a:p>
        </p:txBody>
      </p:sp>
      <p:sp>
        <p:nvSpPr>
          <p:cNvPr id="106536" name="Rectangle 128"/>
          <p:cNvSpPr>
            <a:spLocks noChangeArrowheads="1"/>
          </p:cNvSpPr>
          <p:nvPr/>
        </p:nvSpPr>
        <p:spPr bwMode="auto">
          <a:xfrm>
            <a:off x="6323013" y="59436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24</a:t>
            </a:r>
          </a:p>
        </p:txBody>
      </p:sp>
      <p:sp>
        <p:nvSpPr>
          <p:cNvPr id="106538" name="Rectangle 130"/>
          <p:cNvSpPr>
            <a:spLocks noChangeArrowheads="1"/>
          </p:cNvSpPr>
          <p:nvPr/>
        </p:nvSpPr>
        <p:spPr bwMode="auto">
          <a:xfrm>
            <a:off x="836613" y="76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a:t>
            </a:r>
          </a:p>
        </p:txBody>
      </p:sp>
      <p:sp>
        <p:nvSpPr>
          <p:cNvPr id="106539" name="Rectangle 131"/>
          <p:cNvSpPr>
            <a:spLocks noChangeArrowheads="1"/>
          </p:cNvSpPr>
          <p:nvPr/>
        </p:nvSpPr>
        <p:spPr bwMode="auto">
          <a:xfrm>
            <a:off x="72390" y="609600"/>
            <a:ext cx="251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dirty="0" smtClean="0">
                <a:solidFill>
                  <a:srgbClr val="FF0000"/>
                </a:solidFill>
                <a:latin typeface="Times New Roman" panose="02020603050405020304" pitchFamily="18" charset="0"/>
                <a:cs typeface="Times New Roman" panose="02020603050405020304" pitchFamily="18" charset="0"/>
              </a:rPr>
              <a:t>1.5</a:t>
            </a:r>
            <a:endParaRPr lang="en-US" altLang="en-US" sz="1100" dirty="0">
              <a:solidFill>
                <a:srgbClr val="FF0000"/>
              </a:solidFill>
              <a:latin typeface="Times New Roman" panose="02020603050405020304" pitchFamily="18" charset="0"/>
              <a:cs typeface="Times New Roman" panose="02020603050405020304" pitchFamily="18" charset="0"/>
            </a:endParaRPr>
          </a:p>
        </p:txBody>
      </p:sp>
      <p:sp>
        <p:nvSpPr>
          <p:cNvPr id="106540" name="Rectangle 132"/>
          <p:cNvSpPr>
            <a:spLocks noChangeArrowheads="1"/>
          </p:cNvSpPr>
          <p:nvPr/>
        </p:nvSpPr>
        <p:spPr bwMode="auto">
          <a:xfrm>
            <a:off x="1522413" y="6096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4</a:t>
            </a:r>
          </a:p>
        </p:txBody>
      </p:sp>
      <p:sp>
        <p:nvSpPr>
          <p:cNvPr id="106541" name="Rectangle 133"/>
          <p:cNvSpPr>
            <a:spLocks noChangeArrowheads="1"/>
          </p:cNvSpPr>
          <p:nvPr/>
        </p:nvSpPr>
        <p:spPr bwMode="auto">
          <a:xfrm>
            <a:off x="1522413" y="11430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5</a:t>
            </a:r>
          </a:p>
        </p:txBody>
      </p:sp>
      <p:sp>
        <p:nvSpPr>
          <p:cNvPr id="106542" name="Rectangle 134"/>
          <p:cNvSpPr>
            <a:spLocks noChangeArrowheads="1"/>
          </p:cNvSpPr>
          <p:nvPr/>
        </p:nvSpPr>
        <p:spPr bwMode="auto">
          <a:xfrm>
            <a:off x="2208213" y="11430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6</a:t>
            </a:r>
          </a:p>
        </p:txBody>
      </p:sp>
      <p:sp>
        <p:nvSpPr>
          <p:cNvPr id="106543" name="Rectangle 135"/>
          <p:cNvSpPr>
            <a:spLocks noChangeArrowheads="1"/>
          </p:cNvSpPr>
          <p:nvPr/>
        </p:nvSpPr>
        <p:spPr bwMode="auto">
          <a:xfrm>
            <a:off x="2208213" y="16764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7</a:t>
            </a:r>
          </a:p>
        </p:txBody>
      </p:sp>
      <p:sp>
        <p:nvSpPr>
          <p:cNvPr id="106544" name="Rectangle 136"/>
          <p:cNvSpPr>
            <a:spLocks noChangeArrowheads="1"/>
          </p:cNvSpPr>
          <p:nvPr/>
        </p:nvSpPr>
        <p:spPr bwMode="auto">
          <a:xfrm>
            <a:off x="2894013" y="16764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8</a:t>
            </a:r>
          </a:p>
        </p:txBody>
      </p:sp>
      <p:sp>
        <p:nvSpPr>
          <p:cNvPr id="106545" name="Rectangle 137"/>
          <p:cNvSpPr>
            <a:spLocks noChangeArrowheads="1"/>
          </p:cNvSpPr>
          <p:nvPr/>
        </p:nvSpPr>
        <p:spPr bwMode="auto">
          <a:xfrm>
            <a:off x="2209800" y="3276600"/>
            <a:ext cx="153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11</a:t>
            </a:r>
          </a:p>
        </p:txBody>
      </p:sp>
      <p:sp>
        <p:nvSpPr>
          <p:cNvPr id="106546" name="Rectangle 138"/>
          <p:cNvSpPr>
            <a:spLocks noChangeArrowheads="1"/>
          </p:cNvSpPr>
          <p:nvPr/>
        </p:nvSpPr>
        <p:spPr bwMode="auto">
          <a:xfrm>
            <a:off x="2894013" y="22098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9</a:t>
            </a:r>
          </a:p>
        </p:txBody>
      </p:sp>
      <p:sp>
        <p:nvSpPr>
          <p:cNvPr id="106547" name="Rectangle 139"/>
          <p:cNvSpPr>
            <a:spLocks noChangeArrowheads="1"/>
          </p:cNvSpPr>
          <p:nvPr/>
        </p:nvSpPr>
        <p:spPr bwMode="auto">
          <a:xfrm>
            <a:off x="2894013" y="2743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12</a:t>
            </a:r>
          </a:p>
        </p:txBody>
      </p:sp>
      <p:sp>
        <p:nvSpPr>
          <p:cNvPr id="106548" name="Rectangle 140"/>
          <p:cNvSpPr>
            <a:spLocks noChangeArrowheads="1"/>
          </p:cNvSpPr>
          <p:nvPr/>
        </p:nvSpPr>
        <p:spPr bwMode="auto">
          <a:xfrm>
            <a:off x="2209800" y="2743200"/>
            <a:ext cx="153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10</a:t>
            </a:r>
          </a:p>
        </p:txBody>
      </p:sp>
      <p:sp>
        <p:nvSpPr>
          <p:cNvPr id="106549" name="Rectangle 141"/>
          <p:cNvSpPr>
            <a:spLocks noChangeArrowheads="1"/>
          </p:cNvSpPr>
          <p:nvPr/>
        </p:nvSpPr>
        <p:spPr bwMode="auto">
          <a:xfrm>
            <a:off x="3579813" y="2743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13</a:t>
            </a:r>
          </a:p>
        </p:txBody>
      </p:sp>
      <p:sp>
        <p:nvSpPr>
          <p:cNvPr id="106550" name="Rectangle 142"/>
          <p:cNvSpPr>
            <a:spLocks noChangeArrowheads="1"/>
          </p:cNvSpPr>
          <p:nvPr/>
        </p:nvSpPr>
        <p:spPr bwMode="auto">
          <a:xfrm>
            <a:off x="3579813" y="32766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14</a:t>
            </a:r>
          </a:p>
        </p:txBody>
      </p:sp>
      <p:sp>
        <p:nvSpPr>
          <p:cNvPr id="106551" name="Rectangle 143"/>
          <p:cNvSpPr>
            <a:spLocks noChangeArrowheads="1"/>
          </p:cNvSpPr>
          <p:nvPr/>
        </p:nvSpPr>
        <p:spPr bwMode="auto">
          <a:xfrm>
            <a:off x="3579813" y="38100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15</a:t>
            </a:r>
          </a:p>
        </p:txBody>
      </p:sp>
      <p:sp>
        <p:nvSpPr>
          <p:cNvPr id="106552" name="Rectangle 144"/>
          <p:cNvSpPr>
            <a:spLocks noChangeArrowheads="1"/>
          </p:cNvSpPr>
          <p:nvPr/>
        </p:nvSpPr>
        <p:spPr bwMode="auto">
          <a:xfrm>
            <a:off x="4265613" y="43434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18</a:t>
            </a:r>
          </a:p>
        </p:txBody>
      </p:sp>
      <p:sp>
        <p:nvSpPr>
          <p:cNvPr id="106553" name="Rectangle 145"/>
          <p:cNvSpPr>
            <a:spLocks noChangeArrowheads="1"/>
          </p:cNvSpPr>
          <p:nvPr/>
        </p:nvSpPr>
        <p:spPr bwMode="auto">
          <a:xfrm>
            <a:off x="3579813" y="48768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17</a:t>
            </a:r>
          </a:p>
        </p:txBody>
      </p:sp>
      <p:sp>
        <p:nvSpPr>
          <p:cNvPr id="106554" name="Rectangle 146"/>
          <p:cNvSpPr>
            <a:spLocks noChangeArrowheads="1"/>
          </p:cNvSpPr>
          <p:nvPr/>
        </p:nvSpPr>
        <p:spPr bwMode="auto">
          <a:xfrm>
            <a:off x="3579813" y="43434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16</a:t>
            </a:r>
          </a:p>
        </p:txBody>
      </p:sp>
      <p:sp>
        <p:nvSpPr>
          <p:cNvPr id="106555" name="Rectangle 147"/>
          <p:cNvSpPr>
            <a:spLocks noChangeArrowheads="1"/>
          </p:cNvSpPr>
          <p:nvPr/>
        </p:nvSpPr>
        <p:spPr bwMode="auto">
          <a:xfrm>
            <a:off x="4951413" y="48768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22</a:t>
            </a:r>
          </a:p>
        </p:txBody>
      </p:sp>
      <p:sp>
        <p:nvSpPr>
          <p:cNvPr id="106556" name="Rectangle 148"/>
          <p:cNvSpPr>
            <a:spLocks noChangeArrowheads="1"/>
          </p:cNvSpPr>
          <p:nvPr/>
        </p:nvSpPr>
        <p:spPr bwMode="auto">
          <a:xfrm>
            <a:off x="5637213" y="5410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23</a:t>
            </a:r>
          </a:p>
        </p:txBody>
      </p:sp>
      <p:sp>
        <p:nvSpPr>
          <p:cNvPr id="106557" name="Rectangle 149"/>
          <p:cNvSpPr>
            <a:spLocks noChangeArrowheads="1"/>
          </p:cNvSpPr>
          <p:nvPr/>
        </p:nvSpPr>
        <p:spPr bwMode="auto">
          <a:xfrm>
            <a:off x="4265613" y="59436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21</a:t>
            </a:r>
          </a:p>
        </p:txBody>
      </p:sp>
      <p:sp>
        <p:nvSpPr>
          <p:cNvPr id="106558" name="Rectangle 150"/>
          <p:cNvSpPr>
            <a:spLocks noChangeArrowheads="1"/>
          </p:cNvSpPr>
          <p:nvPr/>
        </p:nvSpPr>
        <p:spPr bwMode="auto">
          <a:xfrm>
            <a:off x="4265613" y="48768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19</a:t>
            </a:r>
          </a:p>
        </p:txBody>
      </p:sp>
      <p:sp>
        <p:nvSpPr>
          <p:cNvPr id="106559" name="Rectangle 151"/>
          <p:cNvSpPr>
            <a:spLocks noChangeArrowheads="1"/>
          </p:cNvSpPr>
          <p:nvPr/>
        </p:nvSpPr>
        <p:spPr bwMode="auto">
          <a:xfrm>
            <a:off x="4265613" y="5410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20</a:t>
            </a:r>
          </a:p>
        </p:txBody>
      </p:sp>
      <p:sp>
        <p:nvSpPr>
          <p:cNvPr id="106560" name="Rectangle 152"/>
          <p:cNvSpPr>
            <a:spLocks noChangeArrowheads="1"/>
          </p:cNvSpPr>
          <p:nvPr/>
        </p:nvSpPr>
        <p:spPr bwMode="auto">
          <a:xfrm>
            <a:off x="8532813" y="64770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27</a:t>
            </a:r>
          </a:p>
        </p:txBody>
      </p:sp>
      <p:sp>
        <p:nvSpPr>
          <p:cNvPr id="106561" name="Rectangle 153"/>
          <p:cNvSpPr>
            <a:spLocks noChangeArrowheads="1"/>
          </p:cNvSpPr>
          <p:nvPr/>
        </p:nvSpPr>
        <p:spPr bwMode="auto">
          <a:xfrm>
            <a:off x="7008813" y="64770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dirty="0">
                <a:solidFill>
                  <a:srgbClr val="FF0000"/>
                </a:solidFill>
                <a:latin typeface="Times New Roman" panose="02020603050405020304" pitchFamily="18" charset="0"/>
                <a:cs typeface="Times New Roman" panose="02020603050405020304" pitchFamily="18" charset="0"/>
              </a:rPr>
              <a:t>25</a:t>
            </a:r>
          </a:p>
        </p:txBody>
      </p:sp>
      <p:sp>
        <p:nvSpPr>
          <p:cNvPr id="106562" name="Rectangle 155"/>
          <p:cNvSpPr>
            <a:spLocks noChangeArrowheads="1"/>
          </p:cNvSpPr>
          <p:nvPr/>
        </p:nvSpPr>
        <p:spPr bwMode="auto">
          <a:xfrm>
            <a:off x="7772400" y="6477000"/>
            <a:ext cx="153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26</a:t>
            </a:r>
          </a:p>
        </p:txBody>
      </p:sp>
      <p:sp>
        <p:nvSpPr>
          <p:cNvPr id="2" name="Arc 1"/>
          <p:cNvSpPr/>
          <p:nvPr/>
        </p:nvSpPr>
        <p:spPr bwMode="auto">
          <a:xfrm>
            <a:off x="-6297476" y="78214"/>
            <a:ext cx="15071984" cy="12718032"/>
          </a:xfrm>
          <a:prstGeom prst="arc">
            <a:avLst>
              <a:gd name="adj1" fmla="val 16236339"/>
              <a:gd name="adj2" fmla="val 18724"/>
            </a:avLst>
          </a:prstGeom>
          <a:noFill/>
          <a:ln w="9525" cap="flat" cmpd="sng" algn="ctr">
            <a:solidFill>
              <a:srgbClr val="339933"/>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8" name="Rectangle 3"/>
          <p:cNvSpPr>
            <a:spLocks noChangeArrowheads="1"/>
          </p:cNvSpPr>
          <p:nvPr/>
        </p:nvSpPr>
        <p:spPr bwMode="auto">
          <a:xfrm>
            <a:off x="7849394" y="3049007"/>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d</a:t>
            </a:r>
            <a:endParaRPr lang="en-US" altLang="en-US" sz="1800" dirty="0">
              <a:solidFill>
                <a:srgbClr val="339933"/>
              </a:solidFill>
            </a:endParaRPr>
          </a:p>
        </p:txBody>
      </p:sp>
      <p:sp>
        <p:nvSpPr>
          <p:cNvPr id="3" name="Arc 2"/>
          <p:cNvSpPr/>
          <p:nvPr/>
        </p:nvSpPr>
        <p:spPr bwMode="auto">
          <a:xfrm>
            <a:off x="3013237" y="3140968"/>
            <a:ext cx="766675" cy="2177008"/>
          </a:xfrm>
          <a:prstGeom prst="arc">
            <a:avLst>
              <a:gd name="adj1" fmla="val 4706991"/>
              <a:gd name="adj2" fmla="val 16859653"/>
            </a:avLst>
          </a:prstGeom>
          <a:noFill/>
          <a:ln w="9525" cap="flat" cmpd="sng" algn="ctr">
            <a:solidFill>
              <a:srgbClr val="339933"/>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02" name="Arc 101"/>
          <p:cNvSpPr/>
          <p:nvPr/>
        </p:nvSpPr>
        <p:spPr bwMode="auto">
          <a:xfrm>
            <a:off x="3461533" y="3406140"/>
            <a:ext cx="606411" cy="1640205"/>
          </a:xfrm>
          <a:prstGeom prst="arc">
            <a:avLst>
              <a:gd name="adj1" fmla="val 6332902"/>
              <a:gd name="adj2" fmla="val 15294379"/>
            </a:avLst>
          </a:prstGeom>
          <a:noFill/>
          <a:ln w="9525" cap="flat" cmpd="sng" algn="ctr">
            <a:solidFill>
              <a:srgbClr val="339933"/>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03" name="Rectangle 3"/>
          <p:cNvSpPr>
            <a:spLocks noChangeArrowheads="1"/>
          </p:cNvSpPr>
          <p:nvPr/>
        </p:nvSpPr>
        <p:spPr bwMode="auto">
          <a:xfrm>
            <a:off x="3131840" y="4060304"/>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n</a:t>
            </a:r>
            <a:endParaRPr lang="en-US" altLang="en-US" sz="1800" dirty="0">
              <a:solidFill>
                <a:srgbClr val="339933"/>
              </a:solidFill>
            </a:endParaRPr>
          </a:p>
        </p:txBody>
      </p:sp>
      <p:sp>
        <p:nvSpPr>
          <p:cNvPr id="107" name="Rectangle 3"/>
          <p:cNvSpPr>
            <a:spLocks noChangeArrowheads="1"/>
          </p:cNvSpPr>
          <p:nvPr/>
        </p:nvSpPr>
        <p:spPr bwMode="auto">
          <a:xfrm>
            <a:off x="2699792" y="4060304"/>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s</a:t>
            </a:r>
            <a:endParaRPr lang="en-US" altLang="en-US" sz="1800" dirty="0">
              <a:solidFill>
                <a:srgbClr val="339933"/>
              </a:solidFill>
            </a:endParaRPr>
          </a:p>
        </p:txBody>
      </p:sp>
      <p:sp>
        <p:nvSpPr>
          <p:cNvPr id="108" name="Arc 107"/>
          <p:cNvSpPr/>
          <p:nvPr/>
        </p:nvSpPr>
        <p:spPr bwMode="auto">
          <a:xfrm rot="10800000">
            <a:off x="1061650" y="-57988"/>
            <a:ext cx="2292737" cy="1897500"/>
          </a:xfrm>
          <a:prstGeom prst="arc">
            <a:avLst>
              <a:gd name="adj1" fmla="val 16163324"/>
              <a:gd name="adj2" fmla="val 21519543"/>
            </a:avLst>
          </a:prstGeom>
          <a:noFill/>
          <a:ln w="9525" cap="flat" cmpd="sng" algn="ctr">
            <a:solidFill>
              <a:srgbClr val="339933"/>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09" name="Rectangle 3"/>
          <p:cNvSpPr>
            <a:spLocks noChangeArrowheads="1"/>
          </p:cNvSpPr>
          <p:nvPr/>
        </p:nvSpPr>
        <p:spPr bwMode="auto">
          <a:xfrm>
            <a:off x="998425" y="1417574"/>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d</a:t>
            </a:r>
            <a:endParaRPr lang="en-US" altLang="en-US" sz="1800" dirty="0">
              <a:solidFill>
                <a:srgbClr val="339933"/>
              </a:solidFill>
            </a:endParaRPr>
          </a:p>
        </p:txBody>
      </p:sp>
      <p:sp>
        <p:nvSpPr>
          <p:cNvPr id="112" name="Rectangle 3"/>
          <p:cNvSpPr>
            <a:spLocks noChangeArrowheads="1"/>
          </p:cNvSpPr>
          <p:nvPr/>
        </p:nvSpPr>
        <p:spPr bwMode="auto">
          <a:xfrm>
            <a:off x="2590316" y="708090"/>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u</a:t>
            </a:r>
            <a:endParaRPr lang="en-US" altLang="en-US" sz="1800" dirty="0">
              <a:solidFill>
                <a:srgbClr val="339933"/>
              </a:solidFill>
            </a:endParaRPr>
          </a:p>
        </p:txBody>
      </p:sp>
      <p:sp>
        <p:nvSpPr>
          <p:cNvPr id="113" name="Arc 112"/>
          <p:cNvSpPr/>
          <p:nvPr/>
        </p:nvSpPr>
        <p:spPr bwMode="auto">
          <a:xfrm rot="10800000">
            <a:off x="1227025" y="757041"/>
            <a:ext cx="1518588" cy="533400"/>
          </a:xfrm>
          <a:prstGeom prst="arc">
            <a:avLst>
              <a:gd name="adj1" fmla="val 5395803"/>
              <a:gd name="adj2" fmla="val 11390771"/>
            </a:avLst>
          </a:prstGeom>
          <a:noFill/>
          <a:ln w="9525" cap="flat" cmpd="sng" algn="ctr">
            <a:solidFill>
              <a:srgbClr val="339933"/>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16" name="Rectangle 3"/>
          <p:cNvSpPr>
            <a:spLocks noChangeArrowheads="1"/>
          </p:cNvSpPr>
          <p:nvPr/>
        </p:nvSpPr>
        <p:spPr bwMode="auto">
          <a:xfrm>
            <a:off x="3270995" y="1246447"/>
            <a:ext cx="457200" cy="304800"/>
          </a:xfrm>
          <a:prstGeom prst="rect">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339933"/>
                </a:solidFill>
              </a:rPr>
              <a:t>u</a:t>
            </a:r>
            <a:endParaRPr lang="en-US" altLang="en-US" sz="1800" dirty="0">
              <a:solidFill>
                <a:srgbClr val="339933"/>
              </a:solidFill>
            </a:endParaRPr>
          </a:p>
        </p:txBody>
      </p:sp>
      <p:sp>
        <p:nvSpPr>
          <p:cNvPr id="117" name="Arc 116"/>
          <p:cNvSpPr/>
          <p:nvPr/>
        </p:nvSpPr>
        <p:spPr bwMode="auto">
          <a:xfrm rot="10800000">
            <a:off x="1907704" y="1295398"/>
            <a:ext cx="1518588" cy="533400"/>
          </a:xfrm>
          <a:prstGeom prst="arc">
            <a:avLst>
              <a:gd name="adj1" fmla="val 5395803"/>
              <a:gd name="adj2" fmla="val 11390771"/>
            </a:avLst>
          </a:prstGeom>
          <a:noFill/>
          <a:ln w="9525" cap="flat" cmpd="sng" algn="ctr">
            <a:solidFill>
              <a:srgbClr val="339933"/>
            </a:solidFill>
            <a:prstDash val="dash"/>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21" name="Rectangle 114"/>
          <p:cNvSpPr>
            <a:spLocks noChangeArrowheads="1"/>
          </p:cNvSpPr>
          <p:nvPr/>
        </p:nvSpPr>
        <p:spPr bwMode="auto">
          <a:xfrm>
            <a:off x="6261320" y="6467294"/>
            <a:ext cx="457200" cy="304800"/>
          </a:xfrm>
          <a:prstGeom prst="rect">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a:solidFill>
                  <a:srgbClr val="FF0000"/>
                </a:solidFill>
              </a:rPr>
              <a:t>u</a:t>
            </a:r>
          </a:p>
        </p:txBody>
      </p:sp>
      <p:cxnSp>
        <p:nvCxnSpPr>
          <p:cNvPr id="122" name="Straight Arrow Connector 95"/>
          <p:cNvCxnSpPr>
            <a:cxnSpLocks noChangeShapeType="1"/>
            <a:stCxn id="106530" idx="2"/>
            <a:endCxn id="121" idx="0"/>
          </p:cNvCxnSpPr>
          <p:nvPr/>
        </p:nvCxnSpPr>
        <p:spPr bwMode="auto">
          <a:xfrm flipH="1">
            <a:off x="6489920" y="6248400"/>
            <a:ext cx="64868" cy="218894"/>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24" name="Straight Arrow Connector 95"/>
          <p:cNvCxnSpPr>
            <a:cxnSpLocks noChangeShapeType="1"/>
          </p:cNvCxnSpPr>
          <p:nvPr/>
        </p:nvCxnSpPr>
        <p:spPr bwMode="auto">
          <a:xfrm>
            <a:off x="7470648" y="6619694"/>
            <a:ext cx="301752" cy="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7" name="Rectangle 153"/>
          <p:cNvSpPr>
            <a:spLocks noChangeArrowheads="1"/>
          </p:cNvSpPr>
          <p:nvPr/>
        </p:nvSpPr>
        <p:spPr bwMode="auto">
          <a:xfrm>
            <a:off x="6267780" y="6455664"/>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dirty="0" smtClean="0">
                <a:solidFill>
                  <a:srgbClr val="FF0000"/>
                </a:solidFill>
                <a:latin typeface="Times New Roman" panose="02020603050405020304" pitchFamily="18" charset="0"/>
                <a:cs typeface="Times New Roman" panose="02020603050405020304" pitchFamily="18" charset="0"/>
              </a:rPr>
              <a:t>24.5</a:t>
            </a:r>
            <a:endParaRPr lang="en-US" altLang="en-US" sz="1100" dirty="0">
              <a:solidFill>
                <a:srgbClr val="FF0000"/>
              </a:solidFill>
              <a:latin typeface="Times New Roman" panose="02020603050405020304" pitchFamily="18" charset="0"/>
              <a:cs typeface="Times New Roman" panose="02020603050405020304" pitchFamily="18" charset="0"/>
            </a:endParaRPr>
          </a:p>
        </p:txBody>
      </p:sp>
      <p:sp>
        <p:nvSpPr>
          <p:cNvPr id="129" name="Rectangle 125"/>
          <p:cNvSpPr>
            <a:spLocks noChangeArrowheads="1"/>
          </p:cNvSpPr>
          <p:nvPr/>
        </p:nvSpPr>
        <p:spPr bwMode="auto">
          <a:xfrm>
            <a:off x="74732" y="609600"/>
            <a:ext cx="457200" cy="304800"/>
          </a:xfrm>
          <a:prstGeom prst="rect">
            <a:avLst/>
          </a:prstGeom>
          <a:solidFill>
            <a:schemeClr val="bg1"/>
          </a:solidFill>
          <a:ln w="9525" algn="ctr">
            <a:solidFill>
              <a:srgbClr val="FF0000"/>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solidFill>
                  <a:srgbClr val="FF0000"/>
                </a:solidFill>
              </a:rPr>
              <a:t>e</a:t>
            </a:r>
            <a:endParaRPr lang="en-US" altLang="en-US" sz="1800" dirty="0">
              <a:solidFill>
                <a:srgbClr val="FF0000"/>
              </a:solidFill>
            </a:endParaRPr>
          </a:p>
        </p:txBody>
      </p:sp>
      <p:cxnSp>
        <p:nvCxnSpPr>
          <p:cNvPr id="131" name="Straight Arrow Connector 123"/>
          <p:cNvCxnSpPr>
            <a:cxnSpLocks noChangeShapeType="1"/>
            <a:stCxn id="106535" idx="2"/>
            <a:endCxn id="129" idx="0"/>
          </p:cNvCxnSpPr>
          <p:nvPr/>
        </p:nvCxnSpPr>
        <p:spPr bwMode="auto">
          <a:xfrm flipH="1">
            <a:off x="303332" y="381000"/>
            <a:ext cx="1468" cy="22860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37" name="Rectangle 131"/>
          <p:cNvSpPr>
            <a:spLocks noChangeArrowheads="1"/>
          </p:cNvSpPr>
          <p:nvPr/>
        </p:nvSpPr>
        <p:spPr bwMode="auto">
          <a:xfrm>
            <a:off x="836613" y="6096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3</a:t>
            </a:r>
          </a:p>
        </p:txBody>
      </p:sp>
      <p:grpSp>
        <p:nvGrpSpPr>
          <p:cNvPr id="14" name="Group 13"/>
          <p:cNvGrpSpPr/>
          <p:nvPr/>
        </p:nvGrpSpPr>
        <p:grpSpPr>
          <a:xfrm>
            <a:off x="82651" y="3861048"/>
            <a:ext cx="2377378" cy="2707173"/>
            <a:chOff x="6766623" y="44624"/>
            <a:chExt cx="2377378" cy="2707173"/>
          </a:xfrm>
        </p:grpSpPr>
        <p:cxnSp>
          <p:nvCxnSpPr>
            <p:cNvPr id="5" name="Straight Connector 4"/>
            <p:cNvCxnSpPr/>
            <p:nvPr/>
          </p:nvCxnSpPr>
          <p:spPr bwMode="auto">
            <a:xfrm>
              <a:off x="6839712" y="813816"/>
              <a:ext cx="4572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6" name="Straight Connector 125"/>
            <p:cNvCxnSpPr/>
            <p:nvPr/>
          </p:nvCxnSpPr>
          <p:spPr bwMode="auto">
            <a:xfrm>
              <a:off x="6839712" y="274320"/>
              <a:ext cx="457200" cy="0"/>
            </a:xfrm>
            <a:prstGeom prst="line">
              <a:avLst/>
            </a:prstGeom>
            <a:solidFill>
              <a:schemeClr val="accent1"/>
            </a:solidFill>
            <a:ln w="9525" cap="flat" cmpd="sng" algn="ctr">
              <a:solidFill>
                <a:srgbClr val="339933"/>
              </a:solidFill>
              <a:prstDash val="dash"/>
              <a:round/>
              <a:headEnd type="none" w="med" len="med"/>
              <a:tailEnd type="none" w="med" len="med"/>
            </a:ln>
            <a:effectLst/>
          </p:spPr>
        </p:cxnSp>
        <p:sp>
          <p:nvSpPr>
            <p:cNvPr id="128" name="Rectangle 30"/>
            <p:cNvSpPr>
              <a:spLocks noChangeArrowheads="1"/>
            </p:cNvSpPr>
            <p:nvPr/>
          </p:nvSpPr>
          <p:spPr bwMode="auto">
            <a:xfrm>
              <a:off x="6838528" y="1261872"/>
              <a:ext cx="457200" cy="304800"/>
            </a:xfrm>
            <a:prstGeom prst="rect">
              <a:avLst/>
            </a:prstGeom>
            <a:solidFill>
              <a:schemeClr val="bg1"/>
            </a:solidFill>
            <a:ln w="9525" algn="ctr">
              <a:solidFill>
                <a:srgbClr val="FF0000"/>
              </a:solidFill>
              <a:round/>
              <a:headEnd/>
              <a:tailEnd/>
            </a:ln>
          </p:spPr>
          <p:txBody>
            <a:bodyPr wrap="none" anchor="b" anchorCtr="0"/>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latin typeface="Aharoni" panose="02010803020104030203" pitchFamily="2" charset="-79"/>
                  <a:cs typeface="Aharoni" panose="02010803020104030203" pitchFamily="2" charset="-79"/>
                </a:rPr>
                <a:t>…</a:t>
              </a:r>
              <a:endParaRPr lang="en-US" altLang="en-US" sz="1800" dirty="0">
                <a:latin typeface="Aharoni" panose="02010803020104030203" pitchFamily="2" charset="-79"/>
                <a:cs typeface="Aharoni" panose="02010803020104030203" pitchFamily="2" charset="-79"/>
              </a:endParaRPr>
            </a:p>
          </p:txBody>
        </p:sp>
        <p:sp>
          <p:nvSpPr>
            <p:cNvPr id="8" name="Rectangle 7"/>
            <p:cNvSpPr/>
            <p:nvPr/>
          </p:nvSpPr>
          <p:spPr bwMode="auto">
            <a:xfrm>
              <a:off x="7380312" y="1700808"/>
              <a:ext cx="1763689" cy="105098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directory that needs files added to it</a:t>
              </a:r>
              <a:endParaRPr kumimoji="1" lang="en-US" b="0" i="0" u="none" strike="noStrike" cap="none" normalizeH="0" baseline="0" dirty="0" smtClean="0">
                <a:ln>
                  <a:noFill/>
                </a:ln>
                <a:solidFill>
                  <a:schemeClr val="tx1"/>
                </a:solidFill>
                <a:effectLst/>
                <a:latin typeface="Arial" charset="0"/>
                <a:ea typeface="新細明體" charset="-120"/>
              </a:endParaRPr>
            </a:p>
          </p:txBody>
        </p:sp>
        <p:sp>
          <p:nvSpPr>
            <p:cNvPr id="130" name="Rectangle 129"/>
            <p:cNvSpPr/>
            <p:nvPr/>
          </p:nvSpPr>
          <p:spPr bwMode="auto">
            <a:xfrm>
              <a:off x="7392990" y="73152"/>
              <a:ext cx="1479502" cy="36004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symbolic link</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33" name="Rectangle 30"/>
            <p:cNvSpPr>
              <a:spLocks noChangeArrowheads="1"/>
            </p:cNvSpPr>
            <p:nvPr/>
          </p:nvSpPr>
          <p:spPr bwMode="auto">
            <a:xfrm>
              <a:off x="6838528" y="1988840"/>
              <a:ext cx="457200" cy="304800"/>
            </a:xfrm>
            <a:prstGeom prst="rect">
              <a:avLst/>
            </a:prstGeom>
            <a:solidFill>
              <a:schemeClr val="bg1">
                <a:lumMod val="85000"/>
              </a:schemeClr>
            </a:solidFill>
            <a:ln w="9525" algn="ctr">
              <a:solidFill>
                <a:schemeClr val="tx1"/>
              </a:solidFill>
              <a:round/>
              <a:headEnd/>
              <a:tailEnd/>
            </a:ln>
          </p:spPr>
          <p:txBody>
            <a:bodyPr wrap="none" anchor="b" anchorCtr="0"/>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en-US" sz="1800" dirty="0" smtClean="0">
                  <a:latin typeface="Aharoni" panose="02010803020104030203" pitchFamily="2" charset="-79"/>
                  <a:cs typeface="Aharoni" panose="02010803020104030203" pitchFamily="2" charset="-79"/>
                </a:rPr>
                <a:t>…</a:t>
              </a:r>
              <a:endParaRPr lang="en-US" altLang="en-US" sz="1800" dirty="0">
                <a:latin typeface="Aharoni" panose="02010803020104030203" pitchFamily="2" charset="-79"/>
                <a:cs typeface="Aharoni" panose="02010803020104030203" pitchFamily="2" charset="-79"/>
              </a:endParaRPr>
            </a:p>
          </p:txBody>
        </p:sp>
        <p:sp>
          <p:nvSpPr>
            <p:cNvPr id="134" name="Rectangle 133"/>
            <p:cNvSpPr/>
            <p:nvPr/>
          </p:nvSpPr>
          <p:spPr bwMode="auto">
            <a:xfrm>
              <a:off x="7380312" y="1250504"/>
              <a:ext cx="1586747" cy="36296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new directory</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35" name="Rectangle 134"/>
            <p:cNvSpPr/>
            <p:nvPr/>
          </p:nvSpPr>
          <p:spPr bwMode="auto">
            <a:xfrm>
              <a:off x="7392989" y="476672"/>
              <a:ext cx="1586747" cy="594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new directory relationship</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138" name="Rectangle 137"/>
            <p:cNvSpPr/>
            <p:nvPr/>
          </p:nvSpPr>
          <p:spPr bwMode="auto">
            <a:xfrm>
              <a:off x="6766623" y="44624"/>
              <a:ext cx="2166271" cy="2608636"/>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cxnSp>
          <p:nvCxnSpPr>
            <p:cNvPr id="13" name="Straight Connector 12"/>
            <p:cNvCxnSpPr/>
            <p:nvPr/>
          </p:nvCxnSpPr>
          <p:spPr bwMode="auto">
            <a:xfrm>
              <a:off x="6766623" y="1124744"/>
              <a:ext cx="2166271"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6766623" y="1700808"/>
              <a:ext cx="2166271"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6766623" y="476672"/>
              <a:ext cx="2166271"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15" name="Rectangle 14"/>
          <p:cNvSpPr/>
          <p:nvPr/>
        </p:nvSpPr>
        <p:spPr bwMode="auto">
          <a:xfrm>
            <a:off x="72390" y="6467294"/>
            <a:ext cx="2176532" cy="34433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i="0" u="none" strike="noStrike" cap="none" normalizeH="0" baseline="0" dirty="0" smtClean="0">
                <a:ln>
                  <a:noFill/>
                </a:ln>
                <a:solidFill>
                  <a:schemeClr val="tx1"/>
                </a:solidFill>
                <a:effectLst/>
                <a:latin typeface="Arial" charset="0"/>
                <a:ea typeface="新細明體" charset="-120"/>
              </a:rPr>
              <a:t>LEGEND</a:t>
            </a:r>
          </a:p>
        </p:txBody>
      </p:sp>
      <p:sp>
        <p:nvSpPr>
          <p:cNvPr id="106537" name="Rectangle 129"/>
          <p:cNvSpPr>
            <a:spLocks noChangeArrowheads="1"/>
          </p:cNvSpPr>
          <p:nvPr/>
        </p:nvSpPr>
        <p:spPr bwMode="auto">
          <a:xfrm>
            <a:off x="74613" y="612304"/>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dirty="0" smtClean="0">
                <a:solidFill>
                  <a:srgbClr val="FF0000"/>
                </a:solidFill>
                <a:latin typeface="Times New Roman" panose="02020603050405020304" pitchFamily="18" charset="0"/>
                <a:cs typeface="Times New Roman" panose="02020603050405020304" pitchFamily="18" charset="0"/>
              </a:rPr>
              <a:t>1.5</a:t>
            </a:r>
            <a:endParaRPr lang="en-US" altLang="en-US" sz="1100" dirty="0">
              <a:solidFill>
                <a:srgbClr val="FF0000"/>
              </a:solidFill>
              <a:latin typeface="Times New Roman" panose="02020603050405020304" pitchFamily="18" charset="0"/>
              <a:cs typeface="Times New Roman" panose="02020603050405020304" pitchFamily="18" charset="0"/>
            </a:endParaRPr>
          </a:p>
        </p:txBody>
      </p:sp>
      <p:sp>
        <p:nvSpPr>
          <p:cNvPr id="142" name="Rectangle 129"/>
          <p:cNvSpPr>
            <a:spLocks noChangeArrowheads="1"/>
          </p:cNvSpPr>
          <p:nvPr/>
        </p:nvSpPr>
        <p:spPr bwMode="auto">
          <a:xfrm>
            <a:off x="74613" y="76200"/>
            <a:ext cx="1539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9144" rIns="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en-US" sz="1100">
                <a:solidFill>
                  <a:srgbClr val="FF0000"/>
                </a:solidFill>
                <a:latin typeface="Times New Roman" panose="02020603050405020304" pitchFamily="18" charset="0"/>
                <a:cs typeface="Times New Roman" panose="02020603050405020304" pitchFamily="18" charset="0"/>
              </a:rPr>
              <a:t>1</a:t>
            </a:r>
          </a:p>
        </p:txBody>
      </p:sp>
      <p:sp>
        <p:nvSpPr>
          <p:cNvPr id="16" name="Rectangle 15"/>
          <p:cNvSpPr/>
          <p:nvPr/>
        </p:nvSpPr>
        <p:spPr bwMode="auto">
          <a:xfrm>
            <a:off x="5791199" y="29235"/>
            <a:ext cx="3375101" cy="121721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solidFill>
                  <a:srgbClr val="0033CC"/>
                </a:solidFill>
                <a:latin typeface="Arial" charset="0"/>
                <a:ea typeface="新細明體" charset="-120"/>
              </a:rPr>
              <a:t>Programming Assignment #2’s directory structure (with indications of the parts that </a:t>
            </a:r>
            <a:br>
              <a:rPr lang="en-US" b="0" dirty="0" smtClean="0">
                <a:solidFill>
                  <a:srgbClr val="0033CC"/>
                </a:solidFill>
                <a:latin typeface="Arial" charset="0"/>
                <a:ea typeface="新細明體" charset="-120"/>
              </a:rPr>
            </a:br>
            <a:r>
              <a:rPr lang="en-US" b="0" dirty="0" smtClean="0">
                <a:solidFill>
                  <a:srgbClr val="0033CC"/>
                </a:solidFill>
                <a:latin typeface="Arial" charset="0"/>
                <a:ea typeface="新細明體" charset="-120"/>
              </a:rPr>
              <a:t>you will need to change).</a:t>
            </a:r>
            <a:endParaRPr kumimoji="1" lang="en-US" sz="1800" b="0" i="0" u="none" strike="noStrike" cap="none" normalizeH="0" baseline="0" dirty="0" smtClean="0">
              <a:ln>
                <a:noFill/>
              </a:ln>
              <a:solidFill>
                <a:srgbClr val="0033CC"/>
              </a:solidFill>
              <a:effectLst/>
              <a:latin typeface="Arial" charset="0"/>
              <a:ea typeface="新細明體" charset="-120"/>
            </a:endParaRPr>
          </a:p>
        </p:txBody>
      </p:sp>
      <p:cxnSp>
        <p:nvCxnSpPr>
          <p:cNvPr id="141" name="Straight Arrow Connector 95"/>
          <p:cNvCxnSpPr>
            <a:cxnSpLocks noChangeShapeType="1"/>
          </p:cNvCxnSpPr>
          <p:nvPr/>
        </p:nvCxnSpPr>
        <p:spPr bwMode="auto">
          <a:xfrm>
            <a:off x="6718520" y="6619694"/>
            <a:ext cx="301752" cy="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0121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2531"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cxnSp>
        <p:nvCxnSpPr>
          <p:cNvPr id="8" name="Straight Connector 7"/>
          <p:cNvCxnSpPr/>
          <p:nvPr/>
        </p:nvCxnSpPr>
        <p:spPr bwMode="auto">
          <a:xfrm>
            <a:off x="2123728" y="3140968"/>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10" name="AutoShape 6"/>
          <p:cNvSpPr>
            <a:spLocks noChangeArrowheads="1"/>
          </p:cNvSpPr>
          <p:nvPr/>
        </p:nvSpPr>
        <p:spPr bwMode="auto">
          <a:xfrm>
            <a:off x="544016" y="4349080"/>
            <a:ext cx="7772400" cy="1600200"/>
          </a:xfrm>
          <a:prstGeom prst="wedgeRoundRectCallout">
            <a:avLst>
              <a:gd name="adj1" fmla="val -47662"/>
              <a:gd name="adj2" fmla="val -110376"/>
              <a:gd name="adj3" fmla="val 16667"/>
            </a:avLst>
          </a:prstGeom>
          <a:solidFill>
            <a:schemeClr val="accent1"/>
          </a:solidFill>
          <a:ln w="9525" algn="ctr">
            <a:solidFill>
              <a:schemeClr val="tx1"/>
            </a:solidFill>
            <a:miter lim="800000"/>
            <a:headEnd/>
            <a:tailEnd/>
          </a:ln>
        </p:spPr>
        <p:txBody>
          <a:bodyPr/>
          <a:lstStyle/>
          <a:p>
            <a:pPr algn="ctr"/>
            <a:r>
              <a:rPr lang="en-US" altLang="zh-TW" sz="2400" dirty="0"/>
              <a:t>When you want to run a program, you need to tell the computer the </a:t>
            </a:r>
            <a:r>
              <a:rPr lang="en-US" altLang="zh-TW" sz="2400" i="1" dirty="0"/>
              <a:t>path</a:t>
            </a:r>
            <a:r>
              <a:rPr lang="en-US" altLang="zh-TW" sz="2400" dirty="0"/>
              <a:t> of the program. Since we just created this executable within the present working directory, we use a “./” to indicate </a:t>
            </a:r>
            <a:r>
              <a:rPr lang="en-US" altLang="zh-TW" sz="2400" dirty="0" smtClean="0"/>
              <a:t>that the path is the present working directory.</a:t>
            </a:r>
            <a:endParaRPr lang="en-US" altLang="zh-TW" sz="2400" dirty="0"/>
          </a:p>
        </p:txBody>
      </p:sp>
      <p:sp>
        <p:nvSpPr>
          <p:cNvPr id="11" name="AutoShape 7"/>
          <p:cNvSpPr>
            <a:spLocks noChangeArrowheads="1"/>
          </p:cNvSpPr>
          <p:nvPr/>
        </p:nvSpPr>
        <p:spPr bwMode="auto">
          <a:xfrm>
            <a:off x="1841041" y="3597481"/>
            <a:ext cx="6998159" cy="3079200"/>
          </a:xfrm>
          <a:prstGeom prst="wedgeRoundRectCallout">
            <a:avLst>
              <a:gd name="adj1" fmla="val -55042"/>
              <a:gd name="adj2" fmla="val -70760"/>
              <a:gd name="adj3" fmla="val 16667"/>
            </a:avLst>
          </a:prstGeom>
          <a:solidFill>
            <a:schemeClr val="accent1"/>
          </a:solidFill>
          <a:ln w="9525" algn="ctr">
            <a:solidFill>
              <a:schemeClr val="tx1"/>
            </a:solidFill>
            <a:miter lim="800000"/>
            <a:headEnd/>
            <a:tailEnd/>
          </a:ln>
        </p:spPr>
        <p:txBody>
          <a:bodyPr/>
          <a:lstStyle/>
          <a:p>
            <a:r>
              <a:rPr lang="en-US" altLang="zh-TW" sz="3200" dirty="0"/>
              <a:t>Have you used </a:t>
            </a:r>
            <a:r>
              <a:rPr lang="en-US" altLang="zh-TW" sz="3200" dirty="0" err="1" smtClean="0"/>
              <a:t>gcc</a:t>
            </a:r>
            <a:r>
              <a:rPr lang="en-US" altLang="zh-TW" sz="3200" dirty="0" smtClean="0"/>
              <a:t>/g++ </a:t>
            </a:r>
            <a:r>
              <a:rPr lang="en-US" altLang="zh-TW" sz="3200" dirty="0"/>
              <a:t>before? The -o flag tells </a:t>
            </a:r>
            <a:r>
              <a:rPr lang="en-US" altLang="zh-TW" sz="3200" dirty="0" err="1" smtClean="0"/>
              <a:t>gcc</a:t>
            </a:r>
            <a:r>
              <a:rPr lang="en-US" altLang="zh-TW" sz="3200" dirty="0" smtClean="0"/>
              <a:t> </a:t>
            </a:r>
            <a:r>
              <a:rPr lang="en-US" altLang="zh-TW" sz="3200" dirty="0"/>
              <a:t>to name the executable as “</a:t>
            </a:r>
            <a:r>
              <a:rPr lang="en-US" altLang="zh-TW" sz="3200" dirty="0" err="1" smtClean="0"/>
              <a:t>shortCircuit.x</a:t>
            </a:r>
            <a:r>
              <a:rPr lang="en-US" altLang="zh-TW" sz="3200" dirty="0" smtClean="0"/>
              <a:t>” </a:t>
            </a:r>
          </a:p>
          <a:p>
            <a:r>
              <a:rPr lang="en-US" altLang="zh-TW" sz="3200" dirty="0" smtClean="0"/>
              <a:t>(If no -o flag were given, the executable would have been given a default name: “</a:t>
            </a:r>
            <a:r>
              <a:rPr lang="en-US" altLang="zh-TW" sz="3200" dirty="0" err="1" smtClean="0"/>
              <a:t>a.out</a:t>
            </a:r>
            <a:r>
              <a:rPr lang="en-US" altLang="zh-TW" sz="3200" dirty="0" smtClean="0"/>
              <a:t>” in UNIX / “a.exe” in Cygwin.)</a:t>
            </a:r>
            <a:endParaRPr lang="en-US" altLang="zh-TW" sz="3200" dirty="0"/>
          </a:p>
        </p:txBody>
      </p:sp>
    </p:spTree>
    <p:extLst>
      <p:ext uri="{BB962C8B-B14F-4D97-AF65-F5344CB8AC3E}">
        <p14:creationId xmlns:p14="http://schemas.microsoft.com/office/powerpoint/2010/main" val="3261122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35" presetClass="emph" presetSubtype="0" repeatCount="indefinite" fill="hold" nodeType="withEffect">
                                  <p:stCondLst>
                                    <p:cond delay="0"/>
                                  </p:stCondLst>
                                  <p:childTnLst>
                                    <p:anim calcmode="discrete" valueType="str">
                                      <p:cBhvr>
                                        <p:cTn id="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ssolv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1" nodeType="clickEffect">
                                  <p:stCondLst>
                                    <p:cond delay="0"/>
                                  </p:stCondLst>
                                  <p:childTnLst>
                                    <p:animEffect transition="out" filter="randombar(horizontal)">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2531"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204805" name="AutoShape 5"/>
          <p:cNvSpPr>
            <a:spLocks noChangeArrowheads="1"/>
          </p:cNvSpPr>
          <p:nvPr/>
        </p:nvSpPr>
        <p:spPr bwMode="auto">
          <a:xfrm>
            <a:off x="1371600" y="4343400"/>
            <a:ext cx="5334000" cy="533400"/>
          </a:xfrm>
          <a:prstGeom prst="wedgeRoundRectCallout">
            <a:avLst>
              <a:gd name="adj1" fmla="val -63958"/>
              <a:gd name="adj2" fmla="val -113986"/>
              <a:gd name="adj3" fmla="val 16667"/>
            </a:avLst>
          </a:prstGeom>
          <a:solidFill>
            <a:schemeClr val="accent1"/>
          </a:solidFill>
          <a:ln w="9525" algn="ctr">
            <a:solidFill>
              <a:schemeClr val="tx1"/>
            </a:solidFill>
            <a:miter lim="800000"/>
            <a:headEnd/>
            <a:tailEnd/>
          </a:ln>
        </p:spPr>
        <p:txBody>
          <a:bodyPr/>
          <a:lstStyle/>
          <a:p>
            <a:pPr algn="ctr"/>
            <a:r>
              <a:rPr lang="en-US" altLang="zh-TW" sz="2400"/>
              <a:t>It is waiting for you to enter a number.</a:t>
            </a:r>
          </a:p>
        </p:txBody>
      </p:sp>
      <p:sp>
        <p:nvSpPr>
          <p:cNvPr id="204806" name="Oval 6"/>
          <p:cNvSpPr>
            <a:spLocks noChangeArrowheads="1"/>
          </p:cNvSpPr>
          <p:nvPr/>
        </p:nvSpPr>
        <p:spPr bwMode="auto">
          <a:xfrm>
            <a:off x="6096000" y="1752600"/>
            <a:ext cx="2743200" cy="762000"/>
          </a:xfrm>
          <a:prstGeom prst="ellipse">
            <a:avLst/>
          </a:prstGeom>
          <a:noFill/>
          <a:ln w="41275">
            <a:solidFill>
              <a:srgbClr val="FFFF00"/>
            </a:solidFill>
            <a:round/>
            <a:headEnd/>
            <a:tailEnd/>
          </a:ln>
        </p:spPr>
        <p:txBody>
          <a:bodyPr wrap="none" anchor="ctr"/>
          <a:lstStyle/>
          <a:p>
            <a:endParaRPr lang="zh-TW" altLang="zh-TW"/>
          </a:p>
        </p:txBody>
      </p:sp>
      <p:cxnSp>
        <p:nvCxnSpPr>
          <p:cNvPr id="8" name="Straight Connector 7"/>
          <p:cNvCxnSpPr/>
          <p:nvPr/>
        </p:nvCxnSpPr>
        <p:spPr bwMode="auto">
          <a:xfrm>
            <a:off x="395536" y="3840480"/>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9" name="AutoShape 11"/>
          <p:cNvSpPr>
            <a:spLocks noChangeArrowheads="1"/>
          </p:cNvSpPr>
          <p:nvPr/>
        </p:nvSpPr>
        <p:spPr bwMode="auto">
          <a:xfrm>
            <a:off x="1295400" y="2743200"/>
            <a:ext cx="4495800" cy="533400"/>
          </a:xfrm>
          <a:prstGeom prst="wedgeRoundRectCallout">
            <a:avLst>
              <a:gd name="adj1" fmla="val -63310"/>
              <a:gd name="adj2" fmla="val 183037"/>
              <a:gd name="adj3" fmla="val 16667"/>
            </a:avLst>
          </a:prstGeom>
          <a:solidFill>
            <a:schemeClr val="accent1"/>
          </a:solidFill>
          <a:ln w="9525" algn="ctr">
            <a:solidFill>
              <a:schemeClr val="tx1"/>
            </a:solidFill>
            <a:miter lim="800000"/>
            <a:headEnd/>
            <a:tailEnd/>
          </a:ln>
        </p:spPr>
        <p:txBody>
          <a:bodyPr/>
          <a:lstStyle/>
          <a:p>
            <a:pPr algn="ctr"/>
            <a:r>
              <a:rPr lang="en-US" altLang="zh-TW" sz="2400"/>
              <a:t>Maybe you decide to enter a “12”</a:t>
            </a:r>
          </a:p>
        </p:txBody>
      </p:sp>
    </p:spTree>
    <p:extLst>
      <p:ext uri="{BB962C8B-B14F-4D97-AF65-F5344CB8AC3E}">
        <p14:creationId xmlns:p14="http://schemas.microsoft.com/office/powerpoint/2010/main" val="2351804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04805"/>
                                        </p:tgtEl>
                                        <p:attrNameLst>
                                          <p:attrName>style.visibility</p:attrName>
                                        </p:attrNameLst>
                                      </p:cBhvr>
                                      <p:to>
                                        <p:strVal val="visible"/>
                                      </p:to>
                                    </p:set>
                                    <p:animEffect transition="in" filter="dissolve">
                                      <p:cBhvr>
                                        <p:cTn id="11" dur="500"/>
                                        <p:tgtEl>
                                          <p:spTgt spid="20480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04806"/>
                                        </p:tgtEl>
                                        <p:attrNameLst>
                                          <p:attrName>style.visibility</p:attrName>
                                        </p:attrNameLst>
                                      </p:cBhvr>
                                      <p:to>
                                        <p:strVal val="visible"/>
                                      </p:to>
                                    </p:set>
                                    <p:animEffect transition="in" filter="wheel(1)">
                                      <p:cBhvr>
                                        <p:cTn id="16" dur="2000"/>
                                        <p:tgtEl>
                                          <p:spTgt spid="20480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grpId="1" nodeType="clickEffect">
                                  <p:stCondLst>
                                    <p:cond delay="0"/>
                                  </p:stCondLst>
                                  <p:childTnLst>
                                    <p:animEffect transition="out" filter="wheel(1)">
                                      <p:cBhvr>
                                        <p:cTn id="20" dur="2000"/>
                                        <p:tgtEl>
                                          <p:spTgt spid="204806"/>
                                        </p:tgtEl>
                                      </p:cBhvr>
                                    </p:animEffect>
                                    <p:set>
                                      <p:cBhvr>
                                        <p:cTn id="21" dur="1" fill="hold">
                                          <p:stCondLst>
                                            <p:cond delay="1999"/>
                                          </p:stCondLst>
                                        </p:cTn>
                                        <p:tgtEl>
                                          <p:spTgt spid="20480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animBg="1"/>
      <p:bldP spid="204806" grpId="0" animBg="1"/>
      <p:bldP spid="204806" grpId="1"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4579"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24580" name="AutoShape 6"/>
          <p:cNvSpPr>
            <a:spLocks noChangeArrowheads="1"/>
          </p:cNvSpPr>
          <p:nvPr/>
        </p:nvSpPr>
        <p:spPr bwMode="auto">
          <a:xfrm>
            <a:off x="1295400" y="2743200"/>
            <a:ext cx="4495800" cy="533400"/>
          </a:xfrm>
          <a:prstGeom prst="wedgeRoundRectCallout">
            <a:avLst>
              <a:gd name="adj1" fmla="val -63310"/>
              <a:gd name="adj2" fmla="val 183037"/>
              <a:gd name="adj3" fmla="val 16667"/>
            </a:avLst>
          </a:prstGeom>
          <a:solidFill>
            <a:schemeClr val="accent1"/>
          </a:solidFill>
          <a:ln w="9525" algn="ctr">
            <a:solidFill>
              <a:schemeClr val="tx1"/>
            </a:solidFill>
            <a:miter lim="800000"/>
            <a:headEnd/>
            <a:tailEnd/>
          </a:ln>
        </p:spPr>
        <p:txBody>
          <a:bodyPr/>
          <a:lstStyle/>
          <a:p>
            <a:pPr algn="ctr"/>
            <a:r>
              <a:rPr lang="en-US" altLang="zh-TW" sz="2400"/>
              <a:t>Maybe you decide to enter a “12”</a:t>
            </a:r>
          </a:p>
        </p:txBody>
      </p:sp>
      <p:cxnSp>
        <p:nvCxnSpPr>
          <p:cNvPr id="5" name="Straight Connector 4"/>
          <p:cNvCxnSpPr/>
          <p:nvPr/>
        </p:nvCxnSpPr>
        <p:spPr bwMode="auto">
          <a:xfrm>
            <a:off x="683568" y="3840480"/>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88619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5603"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190471" name="AutoShape 7"/>
          <p:cNvSpPr>
            <a:spLocks noChangeArrowheads="1"/>
          </p:cNvSpPr>
          <p:nvPr/>
        </p:nvSpPr>
        <p:spPr bwMode="auto">
          <a:xfrm>
            <a:off x="1295400" y="2743200"/>
            <a:ext cx="4495800" cy="533400"/>
          </a:xfrm>
          <a:prstGeom prst="wedgeRoundRectCallout">
            <a:avLst>
              <a:gd name="adj1" fmla="val -63310"/>
              <a:gd name="adj2" fmla="val 183037"/>
              <a:gd name="adj3" fmla="val 16667"/>
            </a:avLst>
          </a:prstGeom>
          <a:solidFill>
            <a:schemeClr val="accent1"/>
          </a:solidFill>
          <a:ln w="9525" algn="ctr">
            <a:solidFill>
              <a:schemeClr val="tx1"/>
            </a:solidFill>
            <a:miter lim="800000"/>
            <a:headEnd/>
            <a:tailEnd/>
          </a:ln>
        </p:spPr>
        <p:txBody>
          <a:bodyPr/>
          <a:lstStyle/>
          <a:p>
            <a:pPr algn="ctr"/>
            <a:r>
              <a:rPr lang="en-US" altLang="zh-TW" sz="2400"/>
              <a:t>Maybe you decide to enter a “12”</a:t>
            </a:r>
          </a:p>
        </p:txBody>
      </p:sp>
      <p:grpSp>
        <p:nvGrpSpPr>
          <p:cNvPr id="2" name="Group 12"/>
          <p:cNvGrpSpPr>
            <a:grpSpLocks/>
          </p:cNvGrpSpPr>
          <p:nvPr/>
        </p:nvGrpSpPr>
        <p:grpSpPr bwMode="auto">
          <a:xfrm>
            <a:off x="685800" y="4521200"/>
            <a:ext cx="7924800" cy="1270000"/>
            <a:chOff x="432" y="2848"/>
            <a:chExt cx="4992" cy="800"/>
          </a:xfrm>
        </p:grpSpPr>
        <p:sp>
          <p:nvSpPr>
            <p:cNvPr id="25606" name="AutoShape 10"/>
            <p:cNvSpPr>
              <a:spLocks noChangeArrowheads="1"/>
            </p:cNvSpPr>
            <p:nvPr/>
          </p:nvSpPr>
          <p:spPr bwMode="auto">
            <a:xfrm rot="16980000" flipH="1">
              <a:off x="1443" y="2157"/>
              <a:ext cx="138" cy="2160"/>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25607" name="AutoShape 11"/>
            <p:cNvSpPr>
              <a:spLocks noChangeArrowheads="1"/>
            </p:cNvSpPr>
            <p:nvPr/>
          </p:nvSpPr>
          <p:spPr bwMode="auto">
            <a:xfrm rot="17340000" flipH="1">
              <a:off x="3740" y="2312"/>
              <a:ext cx="368" cy="1440"/>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25608" name="AutoShape 8"/>
            <p:cNvSpPr>
              <a:spLocks noChangeArrowheads="1"/>
            </p:cNvSpPr>
            <p:nvPr/>
          </p:nvSpPr>
          <p:spPr bwMode="auto">
            <a:xfrm>
              <a:off x="2400" y="3072"/>
              <a:ext cx="3024" cy="576"/>
            </a:xfrm>
            <a:prstGeom prst="wedgeRoundRectCallout">
              <a:avLst>
                <a:gd name="adj1" fmla="val -48514"/>
                <a:gd name="adj2" fmla="val -30032"/>
                <a:gd name="adj3" fmla="val 16667"/>
              </a:avLst>
            </a:prstGeom>
            <a:solidFill>
              <a:schemeClr val="accent1"/>
            </a:solidFill>
            <a:ln w="9525" algn="ctr">
              <a:noFill/>
              <a:miter lim="800000"/>
              <a:headEnd/>
              <a:tailEnd/>
            </a:ln>
          </p:spPr>
          <p:txBody>
            <a:bodyPr/>
            <a:lstStyle/>
            <a:p>
              <a:pPr algn="ctr"/>
              <a:r>
                <a:rPr lang="en-US" altLang="zh-TW" sz="2400"/>
                <a:t>So, the program prints the square and then goes back to the prompt.</a:t>
              </a:r>
            </a:p>
          </p:txBody>
        </p:sp>
      </p:grpSp>
      <p:cxnSp>
        <p:nvCxnSpPr>
          <p:cNvPr id="9" name="Straight Connector 8"/>
          <p:cNvCxnSpPr/>
          <p:nvPr/>
        </p:nvCxnSpPr>
        <p:spPr bwMode="auto">
          <a:xfrm>
            <a:off x="694944" y="4562856"/>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753622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9" presetClass="exit" presetSubtype="0" fill="hold" grpId="0" nodeType="withEffect">
                                  <p:stCondLst>
                                    <p:cond delay="0"/>
                                  </p:stCondLst>
                                  <p:childTnLst>
                                    <p:animEffect transition="out" filter="dissolve">
                                      <p:cBhvr>
                                        <p:cTn id="8" dur="500"/>
                                        <p:tgtEl>
                                          <p:spTgt spid="190471"/>
                                        </p:tgtEl>
                                      </p:cBhvr>
                                    </p:animEffect>
                                    <p:set>
                                      <p:cBhvr>
                                        <p:cTn id="9" dur="1" fill="hold">
                                          <p:stCondLst>
                                            <p:cond delay="499"/>
                                          </p:stCondLst>
                                        </p:cTn>
                                        <p:tgtEl>
                                          <p:spTgt spid="19047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6627"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grpSp>
        <p:nvGrpSpPr>
          <p:cNvPr id="2" name="Group 5"/>
          <p:cNvGrpSpPr>
            <a:grpSpLocks/>
          </p:cNvGrpSpPr>
          <p:nvPr/>
        </p:nvGrpSpPr>
        <p:grpSpPr bwMode="auto">
          <a:xfrm>
            <a:off x="685800" y="4521200"/>
            <a:ext cx="7924800" cy="1270000"/>
            <a:chOff x="432" y="2848"/>
            <a:chExt cx="4992" cy="800"/>
          </a:xfrm>
        </p:grpSpPr>
        <p:sp>
          <p:nvSpPr>
            <p:cNvPr id="26630" name="AutoShape 6"/>
            <p:cNvSpPr>
              <a:spLocks noChangeArrowheads="1"/>
            </p:cNvSpPr>
            <p:nvPr/>
          </p:nvSpPr>
          <p:spPr bwMode="auto">
            <a:xfrm rot="16980000" flipH="1">
              <a:off x="1443" y="2157"/>
              <a:ext cx="138" cy="2160"/>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26631" name="AutoShape 7"/>
            <p:cNvSpPr>
              <a:spLocks noChangeArrowheads="1"/>
            </p:cNvSpPr>
            <p:nvPr/>
          </p:nvSpPr>
          <p:spPr bwMode="auto">
            <a:xfrm rot="17340000" flipH="1">
              <a:off x="3740" y="2312"/>
              <a:ext cx="368" cy="1440"/>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26632" name="AutoShape 8"/>
            <p:cNvSpPr>
              <a:spLocks noChangeArrowheads="1"/>
            </p:cNvSpPr>
            <p:nvPr/>
          </p:nvSpPr>
          <p:spPr bwMode="auto">
            <a:xfrm>
              <a:off x="2400" y="3072"/>
              <a:ext cx="3024" cy="576"/>
            </a:xfrm>
            <a:prstGeom prst="wedgeRoundRectCallout">
              <a:avLst>
                <a:gd name="adj1" fmla="val -48514"/>
                <a:gd name="adj2" fmla="val -30032"/>
                <a:gd name="adj3" fmla="val 16667"/>
              </a:avLst>
            </a:prstGeom>
            <a:solidFill>
              <a:schemeClr val="accent1"/>
            </a:solidFill>
            <a:ln w="9525" algn="ctr">
              <a:noFill/>
              <a:miter lim="800000"/>
              <a:headEnd/>
              <a:tailEnd/>
            </a:ln>
          </p:spPr>
          <p:txBody>
            <a:bodyPr/>
            <a:lstStyle/>
            <a:p>
              <a:pPr algn="ctr"/>
              <a:r>
                <a:rPr lang="en-US" altLang="zh-TW" sz="2400"/>
                <a:t>So, the program prints the square and then goes back to the prompt.</a:t>
              </a:r>
            </a:p>
          </p:txBody>
        </p:sp>
      </p:grpSp>
      <p:sp>
        <p:nvSpPr>
          <p:cNvPr id="202761" name="AutoShape 9"/>
          <p:cNvSpPr>
            <a:spLocks noChangeArrowheads="1"/>
          </p:cNvSpPr>
          <p:nvPr/>
        </p:nvSpPr>
        <p:spPr bwMode="auto">
          <a:xfrm>
            <a:off x="1981200" y="2590800"/>
            <a:ext cx="5867400" cy="1295400"/>
          </a:xfrm>
          <a:prstGeom prst="wedgeRoundRectCallout">
            <a:avLst>
              <a:gd name="adj1" fmla="val -19935"/>
              <a:gd name="adj2" fmla="val 50463"/>
              <a:gd name="adj3" fmla="val 16667"/>
            </a:avLst>
          </a:prstGeom>
          <a:solidFill>
            <a:schemeClr val="accent1"/>
          </a:solidFill>
          <a:ln w="9525" algn="ctr">
            <a:solidFill>
              <a:schemeClr val="tx1"/>
            </a:solidFill>
            <a:miter lim="800000"/>
            <a:headEnd/>
            <a:tailEnd/>
          </a:ln>
        </p:spPr>
        <p:txBody>
          <a:bodyPr/>
          <a:lstStyle/>
          <a:p>
            <a:pPr algn="ctr"/>
            <a:r>
              <a:rPr lang="en-US" altLang="zh-TW" sz="2400"/>
              <a:t>No surprises so far. But let us now consider that there is a file named “inputfile” stored in my current directory.</a:t>
            </a:r>
          </a:p>
        </p:txBody>
      </p:sp>
      <p:cxnSp>
        <p:nvCxnSpPr>
          <p:cNvPr id="9" name="Straight Connector 8"/>
          <p:cNvCxnSpPr/>
          <p:nvPr/>
        </p:nvCxnSpPr>
        <p:spPr bwMode="auto">
          <a:xfrm>
            <a:off x="694944" y="4562856"/>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244035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par>
                                <p:cTn id="7" presetID="9" presetClass="exit" presetSubtype="0" fill="hold" nodeType="withEffect">
                                  <p:stCondLst>
                                    <p:cond delay="0"/>
                                  </p:stCondLst>
                                  <p:childTnLst>
                                    <p:animEffect transition="out" filter="dissolv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202761"/>
                                        </p:tgtEl>
                                        <p:attrNameLst>
                                          <p:attrName>style.visibility</p:attrName>
                                        </p:attrNameLst>
                                      </p:cBhvr>
                                      <p:to>
                                        <p:strVal val="visible"/>
                                      </p:to>
                                    </p:set>
                                    <p:animEffect transition="in" filter="dissolve">
                                      <p:cBhvr>
                                        <p:cTn id="14" dur="500"/>
                                        <p:tgtEl>
                                          <p:spTgt spid="202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7651"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cat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27652" name="AutoShape 10"/>
          <p:cNvSpPr>
            <a:spLocks noChangeArrowheads="1"/>
          </p:cNvSpPr>
          <p:nvPr/>
        </p:nvSpPr>
        <p:spPr bwMode="auto">
          <a:xfrm>
            <a:off x="1981200" y="2590800"/>
            <a:ext cx="5867400" cy="1295400"/>
          </a:xfrm>
          <a:prstGeom prst="wedgeRoundRectCallout">
            <a:avLst>
              <a:gd name="adj1" fmla="val -53731"/>
              <a:gd name="adj2" fmla="val 104778"/>
              <a:gd name="adj3" fmla="val 16667"/>
            </a:avLst>
          </a:prstGeom>
          <a:solidFill>
            <a:schemeClr val="accent1"/>
          </a:solidFill>
          <a:ln w="9525" algn="ctr">
            <a:solidFill>
              <a:schemeClr val="tx1"/>
            </a:solidFill>
            <a:miter lim="800000"/>
            <a:headEnd/>
            <a:tailEnd/>
          </a:ln>
        </p:spPr>
        <p:txBody>
          <a:bodyPr/>
          <a:lstStyle/>
          <a:p>
            <a:pPr algn="ctr"/>
            <a:r>
              <a:rPr lang="en-US" altLang="zh-TW" sz="2400"/>
              <a:t>No surprises so far. But let us now consider that there is a file named “inputfile” stored in my current directory.</a:t>
            </a:r>
          </a:p>
        </p:txBody>
      </p:sp>
      <p:cxnSp>
        <p:nvCxnSpPr>
          <p:cNvPr id="5" name="Straight Connector 4"/>
          <p:cNvCxnSpPr/>
          <p:nvPr/>
        </p:nvCxnSpPr>
        <p:spPr bwMode="auto">
          <a:xfrm>
            <a:off x="694944" y="5212080"/>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779487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28675"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cat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sp>
        <p:nvSpPr>
          <p:cNvPr id="194569" name="AutoShape 9"/>
          <p:cNvSpPr>
            <a:spLocks noChangeArrowheads="1"/>
          </p:cNvSpPr>
          <p:nvPr/>
        </p:nvSpPr>
        <p:spPr bwMode="auto">
          <a:xfrm>
            <a:off x="1981200" y="2590800"/>
            <a:ext cx="5867400" cy="1295400"/>
          </a:xfrm>
          <a:prstGeom prst="wedgeRoundRectCallout">
            <a:avLst>
              <a:gd name="adj1" fmla="val -53731"/>
              <a:gd name="adj2" fmla="val 104778"/>
              <a:gd name="adj3" fmla="val 16667"/>
            </a:avLst>
          </a:prstGeom>
          <a:solidFill>
            <a:schemeClr val="accent1"/>
          </a:solidFill>
          <a:ln w="9525" algn="ctr">
            <a:solidFill>
              <a:schemeClr val="tx1"/>
            </a:solidFill>
            <a:miter lim="800000"/>
            <a:headEnd/>
            <a:tailEnd/>
          </a:ln>
        </p:spPr>
        <p:txBody>
          <a:bodyPr/>
          <a:lstStyle/>
          <a:p>
            <a:pPr algn="ctr"/>
            <a:r>
              <a:rPr lang="en-US" altLang="zh-TW" sz="2400"/>
              <a:t>No surprises so far. But let us now consider that there is a file named “inputfile” stored in my current directory.</a:t>
            </a:r>
          </a:p>
        </p:txBody>
      </p:sp>
      <p:sp>
        <p:nvSpPr>
          <p:cNvPr id="194570" name="AutoShape 10"/>
          <p:cNvSpPr>
            <a:spLocks noChangeArrowheads="1"/>
          </p:cNvSpPr>
          <p:nvPr/>
        </p:nvSpPr>
        <p:spPr bwMode="auto">
          <a:xfrm>
            <a:off x="1066800" y="5257800"/>
            <a:ext cx="8077200" cy="1295400"/>
          </a:xfrm>
          <a:prstGeom prst="wedgeRoundRectCallout">
            <a:avLst>
              <a:gd name="adj1" fmla="val -58710"/>
              <a:gd name="adj2" fmla="val -58416"/>
              <a:gd name="adj3" fmla="val 16667"/>
            </a:avLst>
          </a:prstGeom>
          <a:solidFill>
            <a:schemeClr val="accent1"/>
          </a:solidFill>
          <a:ln w="9525" algn="ctr">
            <a:solidFill>
              <a:schemeClr val="tx1"/>
            </a:solidFill>
            <a:miter lim="800000"/>
            <a:headEnd/>
            <a:tailEnd/>
          </a:ln>
        </p:spPr>
        <p:txBody>
          <a:bodyPr/>
          <a:lstStyle/>
          <a:p>
            <a:pPr algn="ctr"/>
            <a:r>
              <a:rPr lang="en-US" altLang="zh-TW" sz="2400" dirty="0"/>
              <a:t>The “</a:t>
            </a:r>
            <a:r>
              <a:rPr lang="en-US" altLang="zh-TW" sz="2400" dirty="0" err="1"/>
              <a:t>inputfile</a:t>
            </a:r>
            <a:r>
              <a:rPr lang="en-US" altLang="zh-TW" sz="2400" dirty="0"/>
              <a:t>” contains the number 25.</a:t>
            </a:r>
          </a:p>
          <a:p>
            <a:pPr algn="ctr"/>
            <a:r>
              <a:rPr lang="en-US" altLang="zh-TW" sz="2400" dirty="0"/>
              <a:t>Note: it also contains a '\n'. We know this because the prompt didn’t appear on the same line as the “25” (</a:t>
            </a:r>
            <a:r>
              <a:rPr lang="en-US" altLang="zh-TW" sz="2400" dirty="0" err="1"/>
              <a:t>ie</a:t>
            </a:r>
            <a:r>
              <a:rPr lang="en-US" altLang="zh-TW" sz="2400" dirty="0"/>
              <a:t>, “25%”).</a:t>
            </a:r>
          </a:p>
        </p:txBody>
      </p:sp>
      <p:cxnSp>
        <p:nvCxnSpPr>
          <p:cNvPr id="6" name="Straight Connector 5"/>
          <p:cNvCxnSpPr/>
          <p:nvPr/>
        </p:nvCxnSpPr>
        <p:spPr bwMode="auto">
          <a:xfrm>
            <a:off x="694944" y="5212080"/>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85994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par>
                                <p:cTn id="7" presetID="9" presetClass="exit" presetSubtype="0" fill="hold" grpId="0" nodeType="withEffect">
                                  <p:stCondLst>
                                    <p:cond delay="0"/>
                                  </p:stCondLst>
                                  <p:childTnLst>
                                    <p:animEffect transition="out" filter="dissolve">
                                      <p:cBhvr>
                                        <p:cTn id="8" dur="500"/>
                                        <p:tgtEl>
                                          <p:spTgt spid="194569"/>
                                        </p:tgtEl>
                                      </p:cBhvr>
                                    </p:animEffect>
                                    <p:set>
                                      <p:cBhvr>
                                        <p:cTn id="9" dur="1" fill="hold">
                                          <p:stCondLst>
                                            <p:cond delay="499"/>
                                          </p:stCondLst>
                                        </p:cTn>
                                        <p:tgtEl>
                                          <p:spTgt spid="19456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94570"/>
                                        </p:tgtEl>
                                        <p:attrNameLst>
                                          <p:attrName>style.visibility</p:attrName>
                                        </p:attrNameLst>
                                      </p:cBhvr>
                                      <p:to>
                                        <p:strVal val="visible"/>
                                      </p:to>
                                    </p:set>
                                    <p:animEffect transition="in" filter="dissolve">
                                      <p:cBhvr>
                                        <p:cTn id="14" dur="500"/>
                                        <p:tgtEl>
                                          <p:spTgt spid="19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9" grpId="0" animBg="1"/>
      <p:bldP spid="1945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28600" y="228600"/>
            <a:ext cx="8686800" cy="838200"/>
          </a:xfrm>
          <a:noFill/>
        </p:spPr>
        <p:txBody>
          <a:bodyPr/>
          <a:lstStyle/>
          <a:p>
            <a:pPr eaLnBrk="1" hangingPunct="1"/>
            <a:r>
              <a:rPr lang="en-US" altLang="zh-TW" smtClean="0">
                <a:solidFill>
                  <a:srgbClr val="0033CC"/>
                </a:solidFill>
              </a:rPr>
              <a:t>Input/Output (I/O) and Redirection</a:t>
            </a:r>
            <a:endParaRPr lang="en-US" altLang="zh-TW" sz="4800" smtClean="0">
              <a:solidFill>
                <a:srgbClr val="0033CC"/>
              </a:solidFill>
            </a:endParaRPr>
          </a:p>
        </p:txBody>
      </p:sp>
      <p:sp>
        <p:nvSpPr>
          <p:cNvPr id="18435" name="Rectangle 3"/>
          <p:cNvSpPr>
            <a:spLocks noGrp="1" noChangeArrowheads="1"/>
          </p:cNvSpPr>
          <p:nvPr>
            <p:ph type="body" idx="4294967295"/>
          </p:nvPr>
        </p:nvSpPr>
        <p:spPr>
          <a:xfrm>
            <a:off x="381000" y="1219200"/>
            <a:ext cx="8686800" cy="5638800"/>
          </a:xfrm>
          <a:noFill/>
        </p:spPr>
        <p:txBody>
          <a:bodyPr/>
          <a:lstStyle/>
          <a:p>
            <a:pPr eaLnBrk="1" hangingPunct="1">
              <a:lnSpc>
                <a:spcPct val="80000"/>
              </a:lnSpc>
            </a:pPr>
            <a:r>
              <a:rPr lang="en-US" altLang="zh-TW" sz="2800" dirty="0" smtClean="0"/>
              <a:t>Input may come from the command line, or a 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a:t>
            </a:r>
            <a:r>
              <a:rPr lang="en-US" altLang="zh-TW" b="1" dirty="0" err="1" smtClean="0">
                <a:solidFill>
                  <a:schemeClr val="bg1">
                    <a:lumMod val="50000"/>
                  </a:schemeClr>
                </a:solidFill>
                <a:latin typeface="High Tower Text" pitchFamily="18" charset="0"/>
              </a:rPr>
              <a:t>a.out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&lt;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inputfile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pPr>
            <a:r>
              <a:rPr lang="en-US" altLang="zh-TW" sz="2800" dirty="0" smtClean="0"/>
              <a:t>Output</a:t>
            </a:r>
            <a:r>
              <a:rPr lang="en-US" altLang="zh-TW" sz="2000" dirty="0" smtClean="0"/>
              <a:t> </a:t>
            </a:r>
            <a:r>
              <a:rPr lang="en-US" altLang="zh-TW" sz="2800" dirty="0" smtClean="0"/>
              <a:t>goes</a:t>
            </a:r>
            <a:r>
              <a:rPr lang="en-US" altLang="zh-TW" sz="2000" dirty="0" smtClean="0"/>
              <a:t> </a:t>
            </a:r>
            <a:r>
              <a:rPr lang="en-US" altLang="zh-TW" sz="2800" dirty="0" smtClean="0"/>
              <a:t>to</a:t>
            </a:r>
            <a:r>
              <a:rPr lang="en-US" altLang="zh-TW" sz="2000" dirty="0" smtClean="0"/>
              <a:t> </a:t>
            </a:r>
            <a:r>
              <a:rPr lang="en-US" altLang="zh-TW" sz="2800" dirty="0" smtClean="0"/>
              <a:t>the</a:t>
            </a:r>
            <a:r>
              <a:rPr lang="en-US" altLang="zh-TW" sz="2000" dirty="0" smtClean="0"/>
              <a:t> </a:t>
            </a:r>
            <a:r>
              <a:rPr lang="en-US" altLang="zh-TW" sz="2800" dirty="0" smtClean="0"/>
              <a:t>screen,</a:t>
            </a:r>
            <a:r>
              <a:rPr lang="en-US" altLang="zh-TW" sz="2000" dirty="0" smtClean="0"/>
              <a:t> </a:t>
            </a:r>
            <a:r>
              <a:rPr lang="en-US" altLang="zh-TW" sz="2800" dirty="0" smtClean="0"/>
              <a:t>unless</a:t>
            </a:r>
            <a:r>
              <a:rPr lang="en-US" altLang="zh-TW" sz="2000" dirty="0" smtClean="0"/>
              <a:t> </a:t>
            </a:r>
            <a:r>
              <a:rPr lang="en-US" altLang="zh-TW" sz="2800" dirty="0" smtClean="0"/>
              <a:t>redirected</a:t>
            </a:r>
            <a:r>
              <a:rPr lang="en-US" altLang="zh-TW" sz="2000" dirty="0" smtClean="0"/>
              <a:t> </a:t>
            </a:r>
            <a:r>
              <a:rPr lang="en-US" altLang="zh-TW" sz="2800" dirty="0" smtClean="0"/>
              <a:t>to</a:t>
            </a:r>
            <a:r>
              <a:rPr lang="en-US" altLang="zh-TW" sz="2000" dirty="0" smtClean="0"/>
              <a:t> </a:t>
            </a:r>
            <a:r>
              <a:rPr lang="en-US" altLang="zh-TW" sz="2800" dirty="0" smtClean="0"/>
              <a:t>a</a:t>
            </a:r>
            <a:r>
              <a:rPr lang="en-US" altLang="zh-TW" sz="2000" dirty="0" smtClean="0"/>
              <a:t> </a:t>
            </a:r>
            <a:r>
              <a:rPr lang="en-US" altLang="zh-TW" sz="2800" dirty="0" smtClean="0"/>
              <a:t>file:</a:t>
            </a:r>
          </a:p>
          <a:p>
            <a:pPr eaLnBrk="1" hangingPunct="1">
              <a:lnSpc>
                <a:spcPct val="80000"/>
              </a:lnSpc>
              <a:buFontTx/>
              <a:buNone/>
            </a:pPr>
            <a:r>
              <a:rPr lang="en-US" altLang="zh-TW" sz="2800" dirty="0" smtClean="0"/>
              <a:t>	</a:t>
            </a:r>
            <a:r>
              <a:rPr lang="en-US" altLang="zh-TW" b="1" dirty="0" smtClean="0">
                <a:solidFill>
                  <a:srgbClr val="FF0000"/>
                </a:solidFill>
                <a:latin typeface="High Tower Text" pitchFamily="18" charset="0"/>
              </a:rPr>
              <a:t>echo </a:t>
            </a:r>
            <a:r>
              <a:rPr lang="en-US" altLang="zh-TW" sz="2800" b="1" dirty="0" smtClean="0">
                <a:solidFill>
                  <a:srgbClr val="FF0000"/>
                </a:solidFill>
                <a:latin typeface="High Tower Text" pitchFamily="18" charset="0"/>
              </a:rPr>
              <a:t>"</a:t>
            </a:r>
            <a:r>
              <a:rPr lang="en-US" altLang="zh-TW" b="1" dirty="0" smtClean="0">
                <a:solidFill>
                  <a:srgbClr val="FF0000"/>
                </a:solidFill>
                <a:latin typeface="High Tower Text" pitchFamily="18" charset="0"/>
              </a:rPr>
              <a:t>hi there</a:t>
            </a:r>
            <a:r>
              <a:rPr lang="en-US" altLang="zh-TW" sz="2800" b="1" dirty="0" smtClean="0">
                <a:solidFill>
                  <a:srgbClr val="FF0000"/>
                </a:solidFill>
                <a:latin typeface="High Tower Text" pitchFamily="18" charset="0"/>
              </a:rPr>
              <a:t>"</a:t>
            </a:r>
            <a:r>
              <a:rPr lang="en-US" altLang="zh-TW" b="1" dirty="0" smtClean="0">
                <a:solidFill>
                  <a:srgbClr val="FF0000"/>
                </a:solidFill>
                <a:latin typeface="High Tower Text" pitchFamily="18" charset="0"/>
              </a:rPr>
              <a:t> </a:t>
            </a:r>
            <a:r>
              <a:rPr lang="en-US" altLang="zh-TW" sz="2800" b="1" dirty="0" smtClean="0">
                <a:solidFill>
                  <a:srgbClr val="FF0000"/>
                </a:solidFill>
                <a:latin typeface="Times New Roman" pitchFamily="18" charset="0"/>
              </a:rPr>
              <a:t>&gt;</a:t>
            </a:r>
            <a:r>
              <a:rPr lang="en-US" altLang="zh-TW" b="1" dirty="0" smtClean="0">
                <a:solidFill>
                  <a:srgbClr val="FF0000"/>
                </a:solidFill>
                <a:latin typeface="High Tower Text" pitchFamily="18" charset="0"/>
              </a:rPr>
              <a:t> </a:t>
            </a:r>
            <a:r>
              <a:rPr lang="en-US" altLang="zh-TW" b="1" dirty="0" err="1" smtClean="0">
                <a:solidFill>
                  <a:srgbClr val="FF0000"/>
                </a:solidFill>
                <a:latin typeface="High Tower Text" pitchFamily="18" charset="0"/>
              </a:rPr>
              <a:t>out.file</a:t>
            </a:r>
            <a:endParaRPr lang="en-US" altLang="zh-TW" b="1" dirty="0" smtClean="0">
              <a:solidFill>
                <a:srgbClr val="FF0000"/>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endParaRPr lang="en-US" altLang="zh-TW" sz="2800" dirty="0" smtClean="0">
              <a:latin typeface="High Tower Text" pitchFamily="18" charset="0"/>
            </a:endParaRPr>
          </a:p>
        </p:txBody>
      </p:sp>
      <p:sp>
        <p:nvSpPr>
          <p:cNvPr id="5" name="AutoShape 6"/>
          <p:cNvSpPr>
            <a:spLocks noChangeArrowheads="1"/>
          </p:cNvSpPr>
          <p:nvPr/>
        </p:nvSpPr>
        <p:spPr bwMode="auto">
          <a:xfrm>
            <a:off x="3657600" y="304800"/>
            <a:ext cx="3581400" cy="2057400"/>
          </a:xfrm>
          <a:prstGeom prst="wedgeRoundRectCallout">
            <a:avLst>
              <a:gd name="adj1" fmla="val -52398"/>
              <a:gd name="adj2" fmla="val 77093"/>
              <a:gd name="adj3" fmla="val 16667"/>
            </a:avLst>
          </a:prstGeom>
          <a:solidFill>
            <a:schemeClr val="accent1"/>
          </a:solidFill>
          <a:ln w="9525" algn="ctr">
            <a:solidFill>
              <a:schemeClr val="tx1"/>
            </a:solidFill>
            <a:miter lim="800000"/>
            <a:headEnd/>
            <a:tailEnd/>
          </a:ln>
        </p:spPr>
        <p:txBody>
          <a:bodyPr/>
          <a:lstStyle/>
          <a:p>
            <a:pPr algn="ctr"/>
            <a:r>
              <a:rPr lang="en-US" altLang="zh-TW" sz="2400" dirty="0"/>
              <a:t>Be </a:t>
            </a:r>
            <a:r>
              <a:rPr lang="en-US" altLang="zh-TW" sz="2400" dirty="0">
                <a:solidFill>
                  <a:srgbClr val="FFFF00"/>
                </a:solidFill>
                <a:latin typeface="+mj-lt"/>
              </a:rPr>
              <a:t>careful</a:t>
            </a:r>
            <a:r>
              <a:rPr lang="en-US" altLang="zh-TW" sz="2400" dirty="0"/>
              <a:t>! This will overwrite any information that was previously in the </a:t>
            </a:r>
            <a:r>
              <a:rPr lang="en-US" altLang="zh-TW" sz="2400" dirty="0" err="1"/>
              <a:t>out.file</a:t>
            </a:r>
            <a:r>
              <a:rPr lang="en-US" altLang="zh-TW" sz="2400" dirty="0"/>
              <a:t> file – and it </a:t>
            </a:r>
            <a:r>
              <a:rPr lang="en-US" altLang="zh-TW" sz="2400" dirty="0">
                <a:solidFill>
                  <a:srgbClr val="FFFF00"/>
                </a:solidFill>
              </a:rPr>
              <a:t>won’t ask</a:t>
            </a:r>
            <a:r>
              <a:rPr lang="en-US" altLang="zh-TW" sz="2400" dirty="0"/>
              <a:t> before it overwrites </a:t>
            </a:r>
            <a:r>
              <a:rPr lang="en-US" altLang="zh-TW" sz="2400" dirty="0" smtClean="0"/>
              <a:t>it! </a:t>
            </a:r>
            <a:endParaRPr lang="en-US" altLang="zh-TW" sz="2400" dirty="0"/>
          </a:p>
        </p:txBody>
      </p:sp>
    </p:spTree>
    <p:extLst>
      <p:ext uri="{BB962C8B-B14F-4D97-AF65-F5344CB8AC3E}">
        <p14:creationId xmlns:p14="http://schemas.microsoft.com/office/powerpoint/2010/main" val="607745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is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cat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b="1" dirty="0" smtClean="0">
                <a:solidFill>
                  <a:schemeClr val="bg1"/>
                </a:solidFill>
                <a:latin typeface="Times New Roman" pitchFamily="18" charset="0"/>
              </a:rPr>
              <a:t>/</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400" b="1" dirty="0" smtClean="0">
                <a:solidFill>
                  <a:schemeClr val="bg1"/>
                </a:solidFill>
                <a:latin typeface="Times New Roman" pitchFamily="18" charset="0"/>
                <a:cs typeface="Times New Roman" pitchFamily="18" charset="0"/>
              </a:rPr>
              <a:t>&lt;</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p>
        </p:txBody>
      </p:sp>
      <p:sp>
        <p:nvSpPr>
          <p:cNvPr id="29699"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cxnSp>
        <p:nvCxnSpPr>
          <p:cNvPr id="5" name="Straight Connector 4"/>
          <p:cNvCxnSpPr/>
          <p:nvPr/>
        </p:nvCxnSpPr>
        <p:spPr bwMode="auto">
          <a:xfrm>
            <a:off x="694944" y="629107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6" name="AutoShape 10"/>
          <p:cNvSpPr>
            <a:spLocks noChangeArrowheads="1"/>
          </p:cNvSpPr>
          <p:nvPr/>
        </p:nvSpPr>
        <p:spPr bwMode="auto">
          <a:xfrm>
            <a:off x="1066800" y="5257800"/>
            <a:ext cx="8077200" cy="1295400"/>
          </a:xfrm>
          <a:prstGeom prst="wedgeRoundRectCallout">
            <a:avLst>
              <a:gd name="adj1" fmla="val -58710"/>
              <a:gd name="adj2" fmla="val -58416"/>
              <a:gd name="adj3" fmla="val 16667"/>
            </a:avLst>
          </a:prstGeom>
          <a:solidFill>
            <a:schemeClr val="accent1"/>
          </a:solidFill>
          <a:ln w="9525" algn="ctr">
            <a:solidFill>
              <a:schemeClr val="tx1"/>
            </a:solidFill>
            <a:miter lim="800000"/>
            <a:headEnd/>
            <a:tailEnd/>
          </a:ln>
        </p:spPr>
        <p:txBody>
          <a:bodyPr/>
          <a:lstStyle/>
          <a:p>
            <a:pPr algn="ctr"/>
            <a:r>
              <a:rPr lang="en-US" altLang="zh-TW" sz="2400" dirty="0"/>
              <a:t>The “</a:t>
            </a:r>
            <a:r>
              <a:rPr lang="en-US" altLang="zh-TW" sz="2400" dirty="0" err="1"/>
              <a:t>inputfile</a:t>
            </a:r>
            <a:r>
              <a:rPr lang="en-US" altLang="zh-TW" sz="2400" dirty="0"/>
              <a:t>” contains the number 25.</a:t>
            </a:r>
          </a:p>
          <a:p>
            <a:pPr algn="ctr"/>
            <a:r>
              <a:rPr lang="en-US" altLang="zh-TW" sz="2400" dirty="0"/>
              <a:t>Note: it also contains a '\n'. We know this because the prompt didn’t appear on the same line as the “25” (</a:t>
            </a:r>
            <a:r>
              <a:rPr lang="en-US" altLang="zh-TW" sz="2400" dirty="0" err="1"/>
              <a:t>ie</a:t>
            </a:r>
            <a:r>
              <a:rPr lang="en-US" altLang="zh-TW" sz="2400" dirty="0"/>
              <a:t>, “25%”).</a:t>
            </a:r>
          </a:p>
        </p:txBody>
      </p:sp>
    </p:spTree>
    <p:extLst>
      <p:ext uri="{BB962C8B-B14F-4D97-AF65-F5344CB8AC3E}">
        <p14:creationId xmlns:p14="http://schemas.microsoft.com/office/powerpoint/2010/main" val="3358083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par>
                                <p:cTn id="7" presetID="9" presetClass="exit" presetSubtype="0" fill="hold" grpId="0" nodeType="withEffect">
                                  <p:stCondLst>
                                    <p:cond delay="0"/>
                                  </p:stCondLst>
                                  <p:childTnLst>
                                    <p:animEffect transition="out" filter="dissolv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28600" y="0"/>
            <a:ext cx="8686800" cy="838200"/>
          </a:xfrm>
          <a:noFill/>
        </p:spPr>
        <p:txBody>
          <a:bodyPr/>
          <a:lstStyle/>
          <a:p>
            <a:pPr eaLnBrk="1" hangingPunct="1"/>
            <a:r>
              <a:rPr lang="en-US" altLang="zh-TW" smtClean="0">
                <a:solidFill>
                  <a:srgbClr val="0033CC"/>
                </a:solidFill>
              </a:rPr>
              <a:t>An Example Using Redirection</a:t>
            </a:r>
            <a:endParaRPr lang="en-US" altLang="zh-TW" sz="4800" smtClean="0">
              <a:solidFill>
                <a:srgbClr val="0033CC"/>
              </a:solidFill>
            </a:endParaRPr>
          </a:p>
        </p:txBody>
      </p:sp>
      <p:sp>
        <p:nvSpPr>
          <p:cNvPr id="30723"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 cat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4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include &lt;</a:t>
            </a:r>
            <a:r>
              <a:rPr lang="en-US" altLang="zh-TW" sz="2800" dirty="0" err="1" smtClean="0">
                <a:solidFill>
                  <a:schemeClr val="bg1"/>
                </a:solidFill>
                <a:latin typeface="High Tower Text" pitchFamily="18" charset="0"/>
              </a:rPr>
              <a:t>stdio.h</a:t>
            </a:r>
            <a:r>
              <a:rPr lang="en-US" altLang="zh-TW" sz="2800" dirty="0" smtClean="0">
                <a:solidFill>
                  <a:schemeClr val="bg1"/>
                </a:solidFill>
                <a:latin typeface="High Tower Text" pitchFamily="18" charset="0"/>
              </a:rPr>
              <a:t>&gt;</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main()</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int x;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("Enter a number\n");    </a:t>
            </a:r>
            <a:r>
              <a:rPr lang="en-US" altLang="zh-TW" sz="2800" dirty="0" err="1" smtClean="0">
                <a:solidFill>
                  <a:schemeClr val="bg1"/>
                </a:solidFill>
                <a:latin typeface="High Tower Text" pitchFamily="18" charset="0"/>
              </a:rPr>
              <a:t>scanf</a:t>
            </a:r>
            <a:r>
              <a:rPr lang="en-US" altLang="zh-TW" sz="2800" dirty="0" smtClean="0">
                <a:solidFill>
                  <a:schemeClr val="bg1"/>
                </a:solidFill>
                <a:latin typeface="High Tower Text" pitchFamily="18" charset="0"/>
              </a:rPr>
              <a:t>("</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err="1" smtClean="0">
                <a:solidFill>
                  <a:schemeClr val="bg1"/>
                </a:solidFill>
                <a:latin typeface="High Tower Text" pitchFamily="18" charset="0"/>
              </a:rPr>
              <a:t>d",&amp;x</a:t>
            </a:r>
            <a:r>
              <a:rPr lang="en-US" altLang="zh-TW" sz="2800" dirty="0" smtClean="0">
                <a:solidFill>
                  <a:schemeClr val="bg1"/>
                </a:solidFill>
                <a:latin typeface="High Tower Text" pitchFamily="18" charset="0"/>
              </a:rPr>
              <a:t>);  </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printf</a:t>
            </a:r>
            <a:r>
              <a:rPr lang="en-US" altLang="zh-TW" sz="2800" dirty="0" smtClean="0">
                <a:solidFill>
                  <a:schemeClr val="bg1"/>
                </a:solidFill>
                <a:latin typeface="High Tower Text" pitchFamily="18" charset="0"/>
              </a:rPr>
              <a:t> ("The square of your number i</a:t>
            </a:r>
            <a:r>
              <a:rPr lang="en-US" altLang="zh-TW" sz="2800" dirty="0" smtClean="0">
                <a:solidFill>
                  <a:schemeClr val="bg1"/>
                </a:solidFill>
                <a:latin typeface="High Tower Text" panose="02040502050506030303" pitchFamily="18" charset="0"/>
                <a:cs typeface="Times New Roman" panose="02020603050405020304" pitchFamily="18" charset="0"/>
              </a:rPr>
              <a:t>s</a:t>
            </a:r>
            <a:r>
              <a:rPr lang="en-US" altLang="zh-TW" sz="2800" dirty="0" smtClean="0">
                <a:solidFill>
                  <a:schemeClr val="bg1"/>
                </a:solidFill>
                <a:latin typeface="High Tower Text" pitchFamily="18" charset="0"/>
              </a:rPr>
              <a:t> </a:t>
            </a:r>
            <a:r>
              <a:rPr lang="en-US" altLang="zh-TW" sz="2400" dirty="0" smtClean="0">
                <a:solidFill>
                  <a:schemeClr val="bg1"/>
                </a:solidFill>
                <a:latin typeface="Times New Roman" panose="02020603050405020304" pitchFamily="18" charset="0"/>
                <a:cs typeface="Times New Roman" panose="02020603050405020304" pitchFamily="18" charset="0"/>
              </a:rPr>
              <a:t>%</a:t>
            </a:r>
            <a:r>
              <a:rPr lang="en-US" altLang="zh-TW" sz="2800" dirty="0" smtClean="0">
                <a:solidFill>
                  <a:schemeClr val="bg1"/>
                </a:solidFill>
                <a:latin typeface="High Tower Text" pitchFamily="18" charset="0"/>
              </a:rPr>
              <a:t>d\</a:t>
            </a:r>
            <a:r>
              <a:rPr lang="en-US" altLang="zh-TW" sz="2800" dirty="0" err="1" smtClean="0">
                <a:solidFill>
                  <a:schemeClr val="bg1"/>
                </a:solidFill>
                <a:latin typeface="High Tower Text" pitchFamily="18" charset="0"/>
              </a:rPr>
              <a:t>n",x</a:t>
            </a:r>
            <a:r>
              <a:rPr lang="en-US" altLang="zh-TW" sz="2800" dirty="0" smtClean="0">
                <a:solidFill>
                  <a:schemeClr val="bg1"/>
                </a:solidFill>
                <a:latin typeface="High Tower Text" pitchFamily="18" charset="0"/>
              </a:rPr>
              <a:t>*x);   }</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err="1" smtClean="0">
                <a:solidFill>
                  <a:schemeClr val="bg1"/>
                </a:solidFill>
                <a:latin typeface="High Tower Text" pitchFamily="18" charset="0"/>
              </a:rPr>
              <a:t>gcc</a:t>
            </a:r>
            <a:r>
              <a:rPr lang="en-US" altLang="zh-TW" sz="2800" dirty="0" smtClean="0">
                <a:solidFill>
                  <a:schemeClr val="bg1"/>
                </a:solidFill>
                <a:latin typeface="High Tower Text" pitchFamily="18" charset="0"/>
              </a:rPr>
              <a:t> </a:t>
            </a:r>
            <a:r>
              <a:rPr lang="en-US" altLang="zh-TW" sz="2800" dirty="0" smtClean="0">
                <a:solidFill>
                  <a:schemeClr val="bg1"/>
                </a:solidFill>
                <a:latin typeface="Times New Roman" pitchFamily="18" charset="0"/>
              </a:rPr>
              <a:t>-</a:t>
            </a:r>
            <a:r>
              <a:rPr lang="en-US" altLang="zh-TW" sz="2800" dirty="0" smtClean="0">
                <a:solidFill>
                  <a:schemeClr val="bg1"/>
                </a:solidFill>
                <a:latin typeface="High Tower Text" pitchFamily="18" charset="0"/>
              </a:rPr>
              <a:t>o </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square.c</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dirty="0" smtClean="0">
                <a:solidFill>
                  <a:schemeClr val="bg1"/>
                </a:solidFill>
                <a:latin typeface="Arial Black" pitchFamily="34" charset="0"/>
              </a:rPr>
              <a:t>/</a:t>
            </a:r>
            <a:r>
              <a:rPr lang="en-US" altLang="zh-TW" sz="2800" dirty="0" err="1" smtClean="0">
                <a:solidFill>
                  <a:schemeClr val="bg1"/>
                </a:solidFill>
                <a:latin typeface="High Tower Text" pitchFamily="18" charset="0"/>
              </a:rPr>
              <a:t>square.x</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12</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cat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a:t>
            </a:r>
            <a:r>
              <a:rPr lang="en-US" altLang="zh-TW" sz="2800" dirty="0" smtClean="0">
                <a:solidFill>
                  <a:schemeClr val="bg1"/>
                </a:solidFill>
                <a:latin typeface="High Tower Text" pitchFamily="18" charset="0"/>
              </a:rPr>
              <a:t>.</a:t>
            </a:r>
            <a:r>
              <a:rPr lang="en-US" altLang="zh-TW" sz="2400" b="1" dirty="0" smtClean="0">
                <a:solidFill>
                  <a:schemeClr val="bg1"/>
                </a:solidFill>
                <a:latin typeface="Times New Roman" pitchFamily="18" charset="0"/>
              </a:rPr>
              <a:t>/</a:t>
            </a:r>
            <a:r>
              <a:rPr lang="en-US" altLang="zh-TW" sz="2800" dirty="0" err="1" smtClean="0">
                <a:solidFill>
                  <a:schemeClr val="bg1"/>
                </a:solidFill>
                <a:latin typeface="High Tower Text" pitchFamily="18" charset="0"/>
              </a:rPr>
              <a:t>square.x</a:t>
            </a:r>
            <a:r>
              <a:rPr lang="en-US" altLang="zh-TW" sz="2800" dirty="0" smtClean="0">
                <a:solidFill>
                  <a:schemeClr val="bg1"/>
                </a:solidFill>
                <a:latin typeface="High Tower Text" pitchFamily="18" charset="0"/>
              </a:rPr>
              <a:t> </a:t>
            </a:r>
            <a:r>
              <a:rPr lang="en-US" altLang="zh-TW" sz="2400" b="1" dirty="0" smtClean="0">
                <a:solidFill>
                  <a:schemeClr val="bg1"/>
                </a:solidFill>
                <a:latin typeface="Times New Roman" pitchFamily="18" charset="0"/>
              </a:rPr>
              <a:t>&lt;</a:t>
            </a:r>
            <a:r>
              <a:rPr lang="en-US" altLang="zh-TW" sz="2800" dirty="0" smtClean="0">
                <a:solidFill>
                  <a:schemeClr val="bg1"/>
                </a:solidFill>
                <a:latin typeface="High Tower Text" pitchFamily="18" charset="0"/>
              </a:rPr>
              <a:t> </a:t>
            </a:r>
            <a:r>
              <a:rPr lang="en-US" altLang="zh-TW" sz="2800" dirty="0" err="1" smtClean="0">
                <a:solidFill>
                  <a:schemeClr val="bg1"/>
                </a:solidFill>
                <a:latin typeface="High Tower Text" pitchFamily="18" charset="0"/>
              </a:rPr>
              <a:t>inputfile</a:t>
            </a:r>
            <a:endParaRPr lang="en-US" altLang="zh-TW" sz="2800" dirty="0" smtClean="0">
              <a:solidFill>
                <a:schemeClr val="bg1"/>
              </a:solidFill>
              <a:latin typeface="High Tower Text" pitchFamily="18" charset="0"/>
            </a:endParaRP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solidFill>
                  <a:schemeClr val="bg1"/>
                </a:solidFill>
                <a:latin typeface="High Tower Text" pitchFamily="18" charset="0"/>
              </a:rPr>
              <a:t>The square of your number is </a:t>
            </a:r>
            <a:r>
              <a:rPr lang="en-US" altLang="zh-TW" sz="2000" b="1" dirty="0" smtClean="0">
                <a:solidFill>
                  <a:schemeClr val="bg1"/>
                </a:solidFill>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p>
        </p:txBody>
      </p:sp>
      <p:sp>
        <p:nvSpPr>
          <p:cNvPr id="196615" name="AutoShape 7"/>
          <p:cNvSpPr>
            <a:spLocks noChangeArrowheads="1"/>
          </p:cNvSpPr>
          <p:nvPr/>
        </p:nvSpPr>
        <p:spPr bwMode="auto">
          <a:xfrm>
            <a:off x="3048000" y="3048000"/>
            <a:ext cx="3886200" cy="1295400"/>
          </a:xfrm>
          <a:prstGeom prst="wedgeRoundRectCallout">
            <a:avLst>
              <a:gd name="adj1" fmla="val -52412"/>
              <a:gd name="adj2" fmla="val 113847"/>
              <a:gd name="adj3" fmla="val 16667"/>
            </a:avLst>
          </a:prstGeom>
          <a:solidFill>
            <a:schemeClr val="accent1"/>
          </a:solidFill>
          <a:ln w="9525" algn="ctr">
            <a:solidFill>
              <a:schemeClr val="tx1"/>
            </a:solidFill>
            <a:miter lim="800000"/>
            <a:headEnd/>
            <a:tailEnd/>
          </a:ln>
        </p:spPr>
        <p:txBody>
          <a:bodyPr/>
          <a:lstStyle/>
          <a:p>
            <a:pPr algn="ctr"/>
            <a:r>
              <a:rPr lang="en-US" altLang="zh-TW" sz="2400" dirty="0"/>
              <a:t>When we run the program with redirection, it takes its input from the </a:t>
            </a:r>
            <a:r>
              <a:rPr lang="en-US" altLang="zh-TW" sz="2400" dirty="0" smtClean="0"/>
              <a:t>file.</a:t>
            </a:r>
            <a:endParaRPr lang="en-US" altLang="zh-TW" sz="2400" dirty="0"/>
          </a:p>
        </p:txBody>
      </p:sp>
      <p:sp>
        <p:nvSpPr>
          <p:cNvPr id="196616" name="AutoShape 8"/>
          <p:cNvSpPr>
            <a:spLocks noChangeArrowheads="1"/>
          </p:cNvSpPr>
          <p:nvPr/>
        </p:nvSpPr>
        <p:spPr bwMode="auto">
          <a:xfrm>
            <a:off x="5486400" y="5029200"/>
            <a:ext cx="1371600" cy="533400"/>
          </a:xfrm>
          <a:prstGeom prst="wedgeRoundRectCallout">
            <a:avLst>
              <a:gd name="adj1" fmla="val -79051"/>
              <a:gd name="adj2" fmla="val 139880"/>
              <a:gd name="adj3" fmla="val 16667"/>
            </a:avLst>
          </a:prstGeom>
          <a:solidFill>
            <a:schemeClr val="accent1"/>
          </a:solidFill>
          <a:ln w="9525" algn="ctr">
            <a:solidFill>
              <a:schemeClr val="tx1"/>
            </a:solidFill>
            <a:miter lim="800000"/>
            <a:headEnd/>
            <a:tailEnd/>
          </a:ln>
        </p:spPr>
        <p:txBody>
          <a:bodyPr/>
          <a:lstStyle/>
          <a:p>
            <a:pPr algn="ctr"/>
            <a:r>
              <a:rPr lang="en-US" altLang="zh-TW" sz="2400"/>
              <a:t>25</a:t>
            </a:r>
            <a:r>
              <a:rPr lang="en-US" altLang="zh-TW" sz="2400" baseline="30000"/>
              <a:t>2</a:t>
            </a:r>
            <a:r>
              <a:rPr lang="en-US" altLang="zh-TW" sz="2400"/>
              <a:t> = 625</a:t>
            </a:r>
          </a:p>
        </p:txBody>
      </p:sp>
      <p:sp>
        <p:nvSpPr>
          <p:cNvPr id="196617" name="AutoShape 9"/>
          <p:cNvSpPr>
            <a:spLocks noChangeArrowheads="1"/>
          </p:cNvSpPr>
          <p:nvPr/>
        </p:nvSpPr>
        <p:spPr bwMode="auto">
          <a:xfrm>
            <a:off x="1295400" y="6324600"/>
            <a:ext cx="4724400" cy="533400"/>
          </a:xfrm>
          <a:prstGeom prst="wedgeRoundRectCallout">
            <a:avLst>
              <a:gd name="adj1" fmla="val -67037"/>
              <a:gd name="adj2" fmla="val -128870"/>
              <a:gd name="adj3" fmla="val 16667"/>
            </a:avLst>
          </a:prstGeom>
          <a:solidFill>
            <a:schemeClr val="accent1"/>
          </a:solidFill>
          <a:ln w="9525" algn="ctr">
            <a:solidFill>
              <a:schemeClr val="tx1"/>
            </a:solidFill>
            <a:miter lim="800000"/>
            <a:headEnd/>
            <a:tailEnd/>
          </a:ln>
        </p:spPr>
        <p:txBody>
          <a:bodyPr/>
          <a:lstStyle/>
          <a:p>
            <a:pPr algn="ctr"/>
            <a:r>
              <a:rPr lang="en-US" altLang="zh-TW" sz="2400"/>
              <a:t>Notice that the “25” didn’t display</a:t>
            </a:r>
          </a:p>
        </p:txBody>
      </p:sp>
      <p:cxnSp>
        <p:nvCxnSpPr>
          <p:cNvPr id="7" name="Straight Connector 6"/>
          <p:cNvCxnSpPr/>
          <p:nvPr/>
        </p:nvCxnSpPr>
        <p:spPr bwMode="auto">
          <a:xfrm>
            <a:off x="694944" y="629107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27092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196616"/>
                                        </p:tgtEl>
                                        <p:attrNameLst>
                                          <p:attrName>style.visibility</p:attrName>
                                        </p:attrNameLst>
                                      </p:cBhvr>
                                      <p:to>
                                        <p:strVal val="visible"/>
                                      </p:to>
                                    </p:set>
                                    <p:animEffect transition="in" filter="dissolve">
                                      <p:cBhvr>
                                        <p:cTn id="11" dur="500"/>
                                        <p:tgtEl>
                                          <p:spTgt spid="19661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1" nodeType="clickEffect">
                                  <p:stCondLst>
                                    <p:cond delay="0"/>
                                  </p:stCondLst>
                                  <p:childTnLst>
                                    <p:set>
                                      <p:cBhvr>
                                        <p:cTn id="15" dur="1" fill="hold">
                                          <p:stCondLst>
                                            <p:cond delay="0"/>
                                          </p:stCondLst>
                                        </p:cTn>
                                        <p:tgtEl>
                                          <p:spTgt spid="196617"/>
                                        </p:tgtEl>
                                        <p:attrNameLst>
                                          <p:attrName>style.visibility</p:attrName>
                                        </p:attrNameLst>
                                      </p:cBhvr>
                                      <p:to>
                                        <p:strVal val="visible"/>
                                      </p:to>
                                    </p:set>
                                    <p:animEffect transition="in" filter="dissolve">
                                      <p:cBhvr>
                                        <p:cTn id="16" dur="500"/>
                                        <p:tgtEl>
                                          <p:spTgt spid="1966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196615"/>
                                        </p:tgtEl>
                                      </p:cBhvr>
                                    </p:animEffect>
                                    <p:set>
                                      <p:cBhvr>
                                        <p:cTn id="21" dur="1" fill="hold">
                                          <p:stCondLst>
                                            <p:cond delay="499"/>
                                          </p:stCondLst>
                                        </p:cTn>
                                        <p:tgtEl>
                                          <p:spTgt spid="196615"/>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96616"/>
                                        </p:tgtEl>
                                      </p:cBhvr>
                                    </p:animEffect>
                                    <p:set>
                                      <p:cBhvr>
                                        <p:cTn id="24" dur="1" fill="hold">
                                          <p:stCondLst>
                                            <p:cond delay="499"/>
                                          </p:stCondLst>
                                        </p:cTn>
                                        <p:tgtEl>
                                          <p:spTgt spid="196616"/>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96617"/>
                                        </p:tgtEl>
                                      </p:cBhvr>
                                    </p:animEffect>
                                    <p:set>
                                      <p:cBhvr>
                                        <p:cTn id="27" dur="1" fill="hold">
                                          <p:stCondLst>
                                            <p:cond delay="499"/>
                                          </p:stCondLst>
                                        </p:cTn>
                                        <p:tgtEl>
                                          <p:spTgt spid="196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animBg="1"/>
      <p:bldP spid="196616" grpId="0" animBg="1"/>
      <p:bldP spid="196616" grpId="1" animBg="1"/>
      <p:bldP spid="196617" grpId="0" animBg="1"/>
      <p:bldP spid="1966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Connecting commands by redirection</a:t>
            </a:r>
            <a:endParaRPr lang="en-US" altLang="zh-TW" smtClean="0">
              <a:solidFill>
                <a:srgbClr val="0033CC"/>
              </a:solidFill>
            </a:endParaRPr>
          </a:p>
        </p:txBody>
      </p:sp>
      <p:sp>
        <p:nvSpPr>
          <p:cNvPr id="31747" name="Rectangle 3"/>
          <p:cNvSpPr>
            <a:spLocks noGrp="1" noChangeArrowheads="1"/>
          </p:cNvSpPr>
          <p:nvPr>
            <p:ph type="body" idx="4294967295"/>
          </p:nvPr>
        </p:nvSpPr>
        <p:spPr>
          <a:xfrm>
            <a:off x="0" y="990600"/>
            <a:ext cx="9144000" cy="5867400"/>
          </a:xfrm>
          <a:noFill/>
        </p:spPr>
        <p:txBody>
          <a:bodyPr/>
          <a:lstStyle/>
          <a:p>
            <a:pPr eaLnBrk="1" hangingPunct="1">
              <a:lnSpc>
                <a:spcPct val="80000"/>
              </a:lnSpc>
            </a:pPr>
            <a:r>
              <a:rPr lang="en-US" altLang="zh-TW" sz="2300" dirty="0" smtClean="0">
                <a:solidFill>
                  <a:srgbClr val="FF0000"/>
                </a:solidFill>
              </a:rPr>
              <a:t>Suppose we want to count the number of files beginning with “A”</a:t>
            </a:r>
          </a:p>
          <a:p>
            <a:pPr eaLnBrk="1" hangingPunct="1">
              <a:lnSpc>
                <a:spcPct val="80000"/>
              </a:lnSpc>
              <a:buFontTx/>
              <a:buNone/>
            </a:pPr>
            <a:endParaRPr lang="en-US" altLang="zh-TW" sz="1200" dirty="0" smtClean="0">
              <a:solidFill>
                <a:srgbClr val="FF0000"/>
              </a:solidFill>
            </a:endParaRPr>
          </a:p>
          <a:p>
            <a:pPr eaLnBrk="1" hangingPunct="1">
              <a:lnSpc>
                <a:spcPct val="80000"/>
              </a:lnSpc>
            </a:pPr>
            <a:r>
              <a:rPr lang="en-US" altLang="zh-TW" sz="2300" dirty="0" smtClean="0">
                <a:solidFill>
                  <a:schemeClr val="bg1"/>
                </a:solidFill>
              </a:rPr>
              <a:t>The</a:t>
            </a:r>
            <a:r>
              <a:rPr lang="en-US" altLang="zh-TW" sz="2000" dirty="0" smtClean="0">
                <a:solidFill>
                  <a:schemeClr val="bg1"/>
                </a:solidFill>
              </a:rPr>
              <a:t> </a:t>
            </a:r>
            <a:r>
              <a:rPr lang="en-US" altLang="zh-TW" sz="2800" dirty="0" smtClean="0">
                <a:solidFill>
                  <a:schemeClr val="bg1"/>
                </a:solidFill>
                <a:latin typeface="High Tower Text" pitchFamily="18" charset="0"/>
              </a:rPr>
              <a:t>ls</a:t>
            </a:r>
            <a:r>
              <a:rPr lang="en-US" altLang="zh-TW" sz="2300" dirty="0" smtClean="0">
                <a:solidFill>
                  <a:schemeClr val="bg1"/>
                </a:solidFill>
              </a:rPr>
              <a:t> command can list these files, but it can’t count them: </a:t>
            </a:r>
          </a:p>
          <a:p>
            <a:pPr eaLnBrk="1" hangingPunct="1">
              <a:lnSpc>
                <a:spcPct val="80000"/>
              </a:lnSpc>
              <a:buFontTx/>
              <a:buNone/>
            </a:pPr>
            <a:r>
              <a:rPr lang="en-US" altLang="zh-TW" sz="2000" b="1" dirty="0" smtClean="0">
                <a:solidFill>
                  <a:schemeClr val="bg1"/>
                </a:solidFill>
              </a:rPr>
              <a:t>	% </a:t>
            </a:r>
            <a:r>
              <a:rPr lang="en-US" altLang="zh-TW" sz="2400" b="1" dirty="0" smtClean="0">
                <a:solidFill>
                  <a:schemeClr val="bg1"/>
                </a:solidFill>
                <a:latin typeface="High Tower Text" pitchFamily="18" charset="0"/>
              </a:rPr>
              <a:t>ls A*</a:t>
            </a:r>
          </a:p>
          <a:p>
            <a:pPr eaLnBrk="1" hangingPunct="1">
              <a:lnSpc>
                <a:spcPct val="80000"/>
              </a:lnSpc>
              <a:buFontTx/>
              <a:buNone/>
            </a:pPr>
            <a:r>
              <a:rPr lang="en-US" altLang="zh-TW" sz="2400" b="1" dirty="0" smtClean="0">
                <a:solidFill>
                  <a:schemeClr val="bg1"/>
                </a:solidFill>
                <a:latin typeface="High Tower Text" pitchFamily="18" charset="0"/>
              </a:rPr>
              <a:t>	ABCD	     </a:t>
            </a:r>
            <a:r>
              <a:rPr lang="en-US" altLang="zh-TW" sz="2400" b="1" dirty="0" err="1" smtClean="0">
                <a:solidFill>
                  <a:schemeClr val="bg1"/>
                </a:solidFill>
                <a:latin typeface="High Tower Text" pitchFamily="18" charset="0"/>
              </a:rPr>
              <a:t>Afile</a:t>
            </a:r>
            <a:r>
              <a:rPr lang="en-US" altLang="zh-TW" sz="2400" b="1" dirty="0" smtClean="0">
                <a:solidFill>
                  <a:schemeClr val="bg1"/>
                </a:solidFill>
                <a:latin typeface="High Tower Text" pitchFamily="18" charset="0"/>
              </a:rPr>
              <a:t>	       </a:t>
            </a:r>
            <a:r>
              <a:rPr lang="en-US" altLang="zh-TW" sz="2400" b="1" dirty="0" err="1" smtClean="0">
                <a:solidFill>
                  <a:schemeClr val="bg1"/>
                </a:solidFill>
                <a:latin typeface="High Tower Text" pitchFamily="18" charset="0"/>
              </a:rPr>
              <a:t>APROG.c</a:t>
            </a:r>
            <a:r>
              <a:rPr lang="en-US" altLang="zh-TW" sz="2400" b="1" dirty="0" smtClean="0">
                <a:solidFill>
                  <a:schemeClr val="bg1"/>
                </a:solidFill>
                <a:latin typeface="High Tower Text" pitchFamily="18" charset="0"/>
              </a:rPr>
              <a:t>	    AZZZ</a:t>
            </a:r>
          </a:p>
          <a:p>
            <a:pPr eaLnBrk="1" hangingPunct="1">
              <a:lnSpc>
                <a:spcPct val="80000"/>
              </a:lnSpc>
              <a:buFontTx/>
              <a:buNone/>
            </a:pPr>
            <a:r>
              <a:rPr lang="en-US" altLang="zh-TW" sz="2400" b="1" dirty="0" smtClean="0">
                <a:solidFill>
                  <a:schemeClr val="bg1"/>
                </a:solidFill>
                <a:latin typeface="High Tower Text" pitchFamily="18" charset="0"/>
              </a:rPr>
              <a:t>	ABD.txt	     AFILE</a:t>
            </a:r>
            <a:r>
              <a:rPr lang="en-US" altLang="zh-TW" sz="2200" b="1" dirty="0" smtClean="0">
                <a:solidFill>
                  <a:schemeClr val="bg1"/>
                </a:solidFill>
                <a:latin typeface="Times New Roman" pitchFamily="18" charset="0"/>
              </a:rPr>
              <a:t>2</a:t>
            </a:r>
            <a:r>
              <a:rPr lang="en-US" altLang="zh-TW" sz="2400" b="1" dirty="0" smtClean="0">
                <a:solidFill>
                  <a:schemeClr val="bg1"/>
                </a:solidFill>
                <a:latin typeface="High Tower Text" pitchFamily="18" charset="0"/>
              </a:rPr>
              <a:t>	       </a:t>
            </a:r>
            <a:r>
              <a:rPr lang="en-US" altLang="zh-TW" sz="2400" b="1" dirty="0" err="1" smtClean="0">
                <a:solidFill>
                  <a:schemeClr val="bg1"/>
                </a:solidFill>
                <a:latin typeface="High Tower Text" pitchFamily="18" charset="0"/>
              </a:rPr>
              <a:t>APROG.x</a:t>
            </a:r>
            <a:r>
              <a:rPr lang="en-US" altLang="zh-TW" sz="2400" b="1" dirty="0" smtClean="0">
                <a:solidFill>
                  <a:schemeClr val="bg1"/>
                </a:solidFill>
                <a:latin typeface="High Tower Text" pitchFamily="18" charset="0"/>
              </a:rPr>
              <a:t>	</a:t>
            </a:r>
          </a:p>
          <a:p>
            <a:pPr eaLnBrk="1" hangingPunct="1">
              <a:lnSpc>
                <a:spcPct val="80000"/>
              </a:lnSpc>
              <a:buFontTx/>
              <a:buNone/>
            </a:pPr>
            <a:r>
              <a:rPr lang="en-US" altLang="zh-TW" sz="2400" b="1" dirty="0" smtClean="0">
                <a:solidFill>
                  <a:schemeClr val="bg1"/>
                </a:solidFill>
                <a:latin typeface="High Tower Text" pitchFamily="18" charset="0"/>
              </a:rPr>
              <a:t>	ACE	     AFILE</a:t>
            </a:r>
            <a:r>
              <a:rPr lang="en-US" altLang="zh-TW" sz="2200" b="1" dirty="0" smtClean="0">
                <a:solidFill>
                  <a:schemeClr val="bg1"/>
                </a:solidFill>
                <a:latin typeface="Times New Roman" pitchFamily="18" charset="0"/>
              </a:rPr>
              <a:t>3	        </a:t>
            </a:r>
            <a:r>
              <a:rPr lang="en-US" altLang="zh-TW" sz="2400" b="1" dirty="0" smtClean="0">
                <a:solidFill>
                  <a:schemeClr val="bg1"/>
                </a:solidFill>
                <a:latin typeface="High Tower Text" pitchFamily="18" charset="0"/>
              </a:rPr>
              <a:t>Aqrs.txt</a:t>
            </a:r>
          </a:p>
          <a:p>
            <a:pPr eaLnBrk="1" hangingPunct="1">
              <a:lnSpc>
                <a:spcPct val="80000"/>
              </a:lnSpc>
              <a:buFontTx/>
              <a:buNone/>
            </a:pPr>
            <a:endParaRPr lang="en-US" altLang="zh-TW" sz="1200" b="1" dirty="0" smtClean="0">
              <a:solidFill>
                <a:schemeClr val="bg1"/>
              </a:solidFill>
            </a:endParaRPr>
          </a:p>
          <a:p>
            <a:pPr eaLnBrk="1" hangingPunct="1">
              <a:lnSpc>
                <a:spcPct val="80000"/>
              </a:lnSpc>
            </a:pPr>
            <a:r>
              <a:rPr lang="en-US" altLang="zh-TW" sz="2300" dirty="0" smtClean="0">
                <a:solidFill>
                  <a:schemeClr val="bg1"/>
                </a:solidFill>
              </a:rPr>
              <a:t>The</a:t>
            </a:r>
            <a:r>
              <a:rPr lang="en-US" altLang="zh-TW" sz="2000" dirty="0" smtClean="0">
                <a:solidFill>
                  <a:schemeClr val="bg1"/>
                </a:solidFill>
              </a:rPr>
              <a:t> </a:t>
            </a:r>
            <a:r>
              <a:rPr lang="en-US" altLang="zh-TW" sz="2800" dirty="0" err="1" smtClean="0">
                <a:solidFill>
                  <a:schemeClr val="bg1"/>
                </a:solidFill>
                <a:latin typeface="High Tower Text" pitchFamily="18" charset="0"/>
              </a:rPr>
              <a:t>wc</a:t>
            </a:r>
            <a:r>
              <a:rPr lang="en-US" altLang="zh-TW" sz="2000" dirty="0" smtClean="0">
                <a:solidFill>
                  <a:schemeClr val="bg1"/>
                </a:solidFill>
              </a:rPr>
              <a:t> </a:t>
            </a:r>
            <a:r>
              <a:rPr lang="en-US" altLang="zh-TW" sz="2300" dirty="0" smtClean="0">
                <a:solidFill>
                  <a:schemeClr val="bg1"/>
                </a:solidFill>
              </a:rPr>
              <a:t>command counts things, but how to make it count </a:t>
            </a:r>
            <a:r>
              <a:rPr lang="en-US" altLang="zh-TW" sz="2300" i="1" u="sng" dirty="0" smtClean="0">
                <a:solidFill>
                  <a:schemeClr val="bg1"/>
                </a:solidFill>
              </a:rPr>
              <a:t>these</a:t>
            </a:r>
            <a:r>
              <a:rPr lang="en-US" altLang="zh-TW" sz="2300" dirty="0" smtClean="0">
                <a:solidFill>
                  <a:schemeClr val="bg1"/>
                </a:solidFill>
              </a:rPr>
              <a:t> things?</a:t>
            </a:r>
            <a:r>
              <a:rPr lang="en-US" altLang="zh-TW" sz="2000" dirty="0" smtClean="0">
                <a:solidFill>
                  <a:schemeClr val="bg1"/>
                </a:solidFill>
              </a:rPr>
              <a:t> </a:t>
            </a:r>
          </a:p>
          <a:p>
            <a:pPr eaLnBrk="1" hangingPunct="1">
              <a:lnSpc>
                <a:spcPct val="80000"/>
              </a:lnSpc>
              <a:buFontTx/>
              <a:buNone/>
            </a:pPr>
            <a:r>
              <a:rPr lang="en-US" altLang="zh-TW" sz="2000" b="1" dirty="0" smtClean="0">
                <a:solidFill>
                  <a:schemeClr val="bg1"/>
                </a:solidFill>
              </a:rPr>
              <a:t>	% </a:t>
            </a:r>
            <a:r>
              <a:rPr lang="en-US" altLang="zh-TW" sz="2400" b="1" dirty="0" err="1" smtClean="0">
                <a:solidFill>
                  <a:schemeClr val="bg1"/>
                </a:solidFill>
                <a:latin typeface="High Tower Text" pitchFamily="18" charset="0"/>
              </a:rPr>
              <a:t>wc</a:t>
            </a:r>
            <a:r>
              <a:rPr lang="en-US" altLang="zh-TW" sz="2400" b="1" dirty="0" smtClean="0">
                <a:solidFill>
                  <a:schemeClr val="bg1"/>
                </a:solidFill>
                <a:latin typeface="High Tower Text" pitchFamily="18" charset="0"/>
              </a:rPr>
              <a:t> –l </a:t>
            </a:r>
            <a:r>
              <a:rPr lang="en-US" altLang="zh-TW" sz="2400" b="1" dirty="0" smtClean="0">
                <a:solidFill>
                  <a:schemeClr val="bg1"/>
                </a:solidFill>
                <a:latin typeface="Times New Roman" pitchFamily="18" charset="0"/>
              </a:rPr>
              <a:t>????</a:t>
            </a:r>
          </a:p>
          <a:p>
            <a:pPr eaLnBrk="1" hangingPunct="1">
              <a:lnSpc>
                <a:spcPct val="80000"/>
              </a:lnSpc>
              <a:buFontTx/>
              <a:buNone/>
            </a:pPr>
            <a:endParaRPr lang="en-US" altLang="zh-TW" sz="1200" b="1" dirty="0" smtClean="0">
              <a:solidFill>
                <a:schemeClr val="bg1"/>
              </a:solidFill>
            </a:endParaRPr>
          </a:p>
          <a:p>
            <a:pPr eaLnBrk="1" hangingPunct="1">
              <a:lnSpc>
                <a:spcPct val="80000"/>
              </a:lnSpc>
              <a:buFontTx/>
              <a:buNone/>
            </a:pPr>
            <a:r>
              <a:rPr lang="en-US" altLang="zh-TW" sz="2000" dirty="0" smtClean="0">
                <a:solidFill>
                  <a:schemeClr val="bg1"/>
                </a:solidFill>
                <a:latin typeface="Times New Roman" pitchFamily="18" charset="0"/>
              </a:rPr>
              <a:t>•</a:t>
            </a:r>
            <a:r>
              <a:rPr lang="en-US" altLang="zh-TW" sz="2000" dirty="0" smtClean="0">
                <a:solidFill>
                  <a:schemeClr val="bg1"/>
                </a:solidFill>
              </a:rPr>
              <a:t> 	</a:t>
            </a:r>
            <a:r>
              <a:rPr lang="en-US" altLang="zh-TW" sz="2400" dirty="0" smtClean="0">
                <a:solidFill>
                  <a:schemeClr val="bg1"/>
                </a:solidFill>
              </a:rPr>
              <a:t>We can solve this by </a:t>
            </a:r>
            <a:r>
              <a:rPr lang="en-US" altLang="zh-TW" sz="2400" i="1" dirty="0" smtClean="0">
                <a:solidFill>
                  <a:schemeClr val="bg1"/>
                </a:solidFill>
              </a:rPr>
              <a:t>redirection</a:t>
            </a:r>
            <a:r>
              <a:rPr lang="en-US" altLang="zh-TW" sz="2400" dirty="0" smtClean="0">
                <a:solidFill>
                  <a:schemeClr val="bg1"/>
                </a:solidFill>
              </a:rPr>
              <a:t>:</a:t>
            </a:r>
          </a:p>
          <a:p>
            <a:pPr eaLnBrk="1" hangingPunct="1">
              <a:lnSpc>
                <a:spcPct val="80000"/>
              </a:lnSpc>
              <a:buFontTx/>
              <a:buNone/>
            </a:pPr>
            <a:r>
              <a:rPr lang="en-US" altLang="zh-TW" sz="2000" b="1" dirty="0" smtClean="0">
                <a:solidFill>
                  <a:schemeClr val="bg1"/>
                </a:solidFill>
              </a:rPr>
              <a:t>	% </a:t>
            </a:r>
            <a:r>
              <a:rPr lang="en-US" altLang="zh-TW" sz="2400" b="1" dirty="0" smtClean="0">
                <a:solidFill>
                  <a:schemeClr val="bg1"/>
                </a:solidFill>
                <a:latin typeface="High Tower Text" pitchFamily="18" charset="0"/>
              </a:rPr>
              <a:t>ls A* &gt;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000" b="1" dirty="0" smtClean="0">
                <a:solidFill>
                  <a:schemeClr val="bg1"/>
                </a:solidFill>
              </a:rPr>
              <a:t>	% </a:t>
            </a:r>
            <a:r>
              <a:rPr lang="en-US" altLang="zh-TW" sz="2400" b="1" dirty="0" err="1" smtClean="0">
                <a:solidFill>
                  <a:schemeClr val="bg1"/>
                </a:solidFill>
                <a:latin typeface="High Tower Text" pitchFamily="18" charset="0"/>
              </a:rPr>
              <a:t>wc</a:t>
            </a:r>
            <a:r>
              <a:rPr lang="en-US" altLang="zh-TW" sz="2400" b="1" dirty="0" smtClean="0">
                <a:solidFill>
                  <a:schemeClr val="bg1"/>
                </a:solidFill>
                <a:latin typeface="High Tower Text" pitchFamily="18" charset="0"/>
              </a:rPr>
              <a:t> –l &lt;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400" b="1" dirty="0" smtClean="0">
                <a:solidFill>
                  <a:schemeClr val="bg1"/>
                </a:solidFill>
                <a:latin typeface="High Tower Text" pitchFamily="18" charset="0"/>
              </a:rPr>
              <a:t>	</a:t>
            </a:r>
            <a:r>
              <a:rPr lang="en-US" altLang="zh-TW" sz="2400" b="1" dirty="0" smtClean="0">
                <a:solidFill>
                  <a:schemeClr val="bg1"/>
                </a:solidFill>
                <a:latin typeface="Times New Roman" pitchFamily="18" charset="0"/>
              </a:rPr>
              <a:t>10</a:t>
            </a:r>
          </a:p>
          <a:p>
            <a:pPr eaLnBrk="1" hangingPunct="1">
              <a:lnSpc>
                <a:spcPct val="80000"/>
              </a:lnSpc>
              <a:buFontTx/>
              <a:buNone/>
            </a:pPr>
            <a:r>
              <a:rPr lang="en-US" altLang="zh-TW" sz="2000" dirty="0" smtClean="0">
                <a:solidFill>
                  <a:schemeClr val="bg1"/>
                </a:solidFill>
              </a:rPr>
              <a:t>    	</a:t>
            </a:r>
            <a:r>
              <a:rPr lang="en-US" altLang="zh-TW" sz="2000" b="1" dirty="0" smtClean="0">
                <a:solidFill>
                  <a:schemeClr val="bg1"/>
                </a:solidFill>
              </a:rPr>
              <a:t>%</a:t>
            </a:r>
            <a:endParaRPr lang="zh-TW" altLang="en-US" sz="2400" b="1" dirty="0" smtClean="0">
              <a:solidFill>
                <a:schemeClr val="bg1"/>
              </a:solidFill>
              <a:latin typeface="High Tower Text" pitchFamily="18" charset="0"/>
            </a:endParaRPr>
          </a:p>
        </p:txBody>
      </p:sp>
      <p:sp>
        <p:nvSpPr>
          <p:cNvPr id="31748"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A7CDCE80-9B9F-4640-831D-0B55092E3D97}" type="slidenum">
              <a:rPr lang="zh-TW" altLang="en-US" sz="1400" b="0">
                <a:latin typeface="Arial" charset="0"/>
              </a:rPr>
              <a:pPr algn="r"/>
              <a:t>22</a:t>
            </a:fld>
            <a:endParaRPr lang="en-US" altLang="zh-TW" sz="1400" b="0">
              <a:latin typeface="Arial" charset="0"/>
            </a:endParaRPr>
          </a:p>
        </p:txBody>
      </p:sp>
    </p:spTree>
    <p:extLst>
      <p:ext uri="{BB962C8B-B14F-4D97-AF65-F5344CB8AC3E}">
        <p14:creationId xmlns:p14="http://schemas.microsoft.com/office/powerpoint/2010/main" val="312159920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Connecting commands by redirection</a:t>
            </a:r>
            <a:endParaRPr lang="en-US" altLang="zh-TW" smtClean="0">
              <a:solidFill>
                <a:srgbClr val="0033CC"/>
              </a:solidFill>
            </a:endParaRPr>
          </a:p>
        </p:txBody>
      </p:sp>
      <p:sp>
        <p:nvSpPr>
          <p:cNvPr id="32771" name="Rectangle 3"/>
          <p:cNvSpPr>
            <a:spLocks noGrp="1" noChangeArrowheads="1"/>
          </p:cNvSpPr>
          <p:nvPr>
            <p:ph type="body" idx="4294967295"/>
          </p:nvPr>
        </p:nvSpPr>
        <p:spPr>
          <a:xfrm>
            <a:off x="0" y="990600"/>
            <a:ext cx="9144000" cy="5867400"/>
          </a:xfrm>
          <a:noFill/>
        </p:spPr>
        <p:txBody>
          <a:bodyPr/>
          <a:lstStyle/>
          <a:p>
            <a:pPr eaLnBrk="1" hangingPunct="1">
              <a:lnSpc>
                <a:spcPct val="80000"/>
              </a:lnSpc>
            </a:pPr>
            <a:r>
              <a:rPr lang="en-US" altLang="zh-TW" sz="2300" dirty="0" smtClean="0"/>
              <a:t>Suppose we want to count the number of files beginning with “A”</a:t>
            </a:r>
          </a:p>
          <a:p>
            <a:pPr eaLnBrk="1" hangingPunct="1">
              <a:lnSpc>
                <a:spcPct val="80000"/>
              </a:lnSpc>
              <a:buFontTx/>
              <a:buNone/>
            </a:pPr>
            <a:endParaRPr lang="en-US" altLang="zh-TW" sz="1200" dirty="0" smtClean="0"/>
          </a:p>
          <a:p>
            <a:pPr eaLnBrk="1" hangingPunct="1">
              <a:lnSpc>
                <a:spcPct val="80000"/>
              </a:lnSpc>
            </a:pPr>
            <a:r>
              <a:rPr lang="en-US" altLang="zh-TW" sz="2300" dirty="0" smtClean="0">
                <a:solidFill>
                  <a:srgbClr val="FF0000"/>
                </a:solidFill>
              </a:rPr>
              <a:t>The</a:t>
            </a:r>
            <a:r>
              <a:rPr lang="en-US" altLang="zh-TW" sz="2000" dirty="0" smtClean="0">
                <a:solidFill>
                  <a:srgbClr val="FF0000"/>
                </a:solidFill>
              </a:rPr>
              <a:t> </a:t>
            </a:r>
            <a:r>
              <a:rPr lang="en-US" altLang="zh-TW" sz="2800" dirty="0" smtClean="0">
                <a:solidFill>
                  <a:srgbClr val="FF0000"/>
                </a:solidFill>
                <a:latin typeface="High Tower Text" pitchFamily="18" charset="0"/>
              </a:rPr>
              <a:t>ls</a:t>
            </a:r>
            <a:r>
              <a:rPr lang="en-US" altLang="zh-TW" sz="2300" dirty="0" smtClean="0">
                <a:solidFill>
                  <a:srgbClr val="FF0000"/>
                </a:solidFill>
              </a:rPr>
              <a:t> command can list these files, but it can’t count them: </a:t>
            </a:r>
          </a:p>
          <a:p>
            <a:pPr eaLnBrk="1" hangingPunct="1">
              <a:lnSpc>
                <a:spcPct val="80000"/>
              </a:lnSpc>
              <a:buFontTx/>
              <a:buNone/>
            </a:pPr>
            <a:r>
              <a:rPr lang="en-US" altLang="zh-TW" sz="2000" b="1" dirty="0" smtClean="0"/>
              <a:t>	% </a:t>
            </a:r>
            <a:r>
              <a:rPr lang="en-US" altLang="zh-TW" sz="2400" b="1" dirty="0" smtClean="0">
                <a:latin typeface="High Tower Text" pitchFamily="18" charset="0"/>
              </a:rPr>
              <a:t>ls A*</a:t>
            </a:r>
          </a:p>
          <a:p>
            <a:pPr eaLnBrk="1" hangingPunct="1">
              <a:lnSpc>
                <a:spcPct val="80000"/>
              </a:lnSpc>
              <a:buFontTx/>
              <a:buNone/>
            </a:pPr>
            <a:r>
              <a:rPr lang="en-US" altLang="zh-TW" sz="2400" b="1" dirty="0" smtClean="0">
                <a:latin typeface="High Tower Text" pitchFamily="18" charset="0"/>
              </a:rPr>
              <a:t>	ABCD	     </a:t>
            </a:r>
            <a:r>
              <a:rPr lang="en-US" altLang="zh-TW" sz="2400" b="1" dirty="0" err="1" smtClean="0">
                <a:latin typeface="High Tower Text" pitchFamily="18" charset="0"/>
              </a:rPr>
              <a:t>Afile</a:t>
            </a:r>
            <a:r>
              <a:rPr lang="en-US" altLang="zh-TW" sz="2400" b="1" dirty="0" smtClean="0">
                <a:latin typeface="High Tower Text" pitchFamily="18" charset="0"/>
              </a:rPr>
              <a:t>	       </a:t>
            </a:r>
            <a:r>
              <a:rPr lang="en-US" altLang="zh-TW" sz="2400" b="1" dirty="0" err="1" smtClean="0">
                <a:latin typeface="High Tower Text" pitchFamily="18" charset="0"/>
              </a:rPr>
              <a:t>APROG.c</a:t>
            </a:r>
            <a:r>
              <a:rPr lang="en-US" altLang="zh-TW" sz="2400" b="1" dirty="0" smtClean="0">
                <a:latin typeface="High Tower Text" pitchFamily="18" charset="0"/>
              </a:rPr>
              <a:t>	    AZZZ</a:t>
            </a:r>
          </a:p>
          <a:p>
            <a:pPr eaLnBrk="1" hangingPunct="1">
              <a:lnSpc>
                <a:spcPct val="80000"/>
              </a:lnSpc>
              <a:buFontTx/>
              <a:buNone/>
            </a:pPr>
            <a:r>
              <a:rPr lang="en-US" altLang="zh-TW" sz="2400" b="1" dirty="0" smtClean="0">
                <a:latin typeface="High Tower Text" pitchFamily="18" charset="0"/>
              </a:rPr>
              <a:t>	ABD.txt	     AFILE</a:t>
            </a:r>
            <a:r>
              <a:rPr lang="en-US" altLang="zh-TW" sz="2200" b="1" dirty="0" smtClean="0">
                <a:latin typeface="Times New Roman" pitchFamily="18" charset="0"/>
              </a:rPr>
              <a:t>2</a:t>
            </a:r>
            <a:r>
              <a:rPr lang="en-US" altLang="zh-TW" sz="2400" b="1" dirty="0" smtClean="0">
                <a:latin typeface="High Tower Text" pitchFamily="18" charset="0"/>
              </a:rPr>
              <a:t>	       </a:t>
            </a:r>
            <a:r>
              <a:rPr lang="en-US" altLang="zh-TW" sz="2400" b="1" dirty="0" err="1" smtClean="0">
                <a:latin typeface="High Tower Text" pitchFamily="18" charset="0"/>
              </a:rPr>
              <a:t>APROG.x</a:t>
            </a:r>
            <a:r>
              <a:rPr lang="en-US" altLang="zh-TW" sz="2400" b="1" dirty="0" smtClean="0">
                <a:latin typeface="High Tower Text" pitchFamily="18" charset="0"/>
              </a:rPr>
              <a:t>	</a:t>
            </a:r>
          </a:p>
          <a:p>
            <a:pPr eaLnBrk="1" hangingPunct="1">
              <a:lnSpc>
                <a:spcPct val="80000"/>
              </a:lnSpc>
              <a:buFontTx/>
              <a:buNone/>
            </a:pPr>
            <a:r>
              <a:rPr lang="en-US" altLang="zh-TW" sz="2400" b="1" dirty="0" smtClean="0">
                <a:latin typeface="High Tower Text" pitchFamily="18" charset="0"/>
              </a:rPr>
              <a:t>	ACE	     AFILE</a:t>
            </a:r>
            <a:r>
              <a:rPr lang="en-US" altLang="zh-TW" sz="2200" b="1" dirty="0" smtClean="0">
                <a:latin typeface="Times New Roman" pitchFamily="18" charset="0"/>
              </a:rPr>
              <a:t>3	        </a:t>
            </a:r>
            <a:r>
              <a:rPr lang="en-US" altLang="zh-TW" sz="2400" b="1" dirty="0" smtClean="0">
                <a:latin typeface="High Tower Text" pitchFamily="18" charset="0"/>
              </a:rPr>
              <a:t>Aqrs.txt</a:t>
            </a:r>
          </a:p>
          <a:p>
            <a:pPr eaLnBrk="1" hangingPunct="1">
              <a:lnSpc>
                <a:spcPct val="80000"/>
              </a:lnSpc>
              <a:buFontTx/>
              <a:buNone/>
            </a:pPr>
            <a:endParaRPr lang="en-US" altLang="zh-TW" sz="1200" b="1" dirty="0" smtClean="0"/>
          </a:p>
          <a:p>
            <a:pPr eaLnBrk="1" hangingPunct="1">
              <a:lnSpc>
                <a:spcPct val="80000"/>
              </a:lnSpc>
            </a:pPr>
            <a:r>
              <a:rPr lang="en-US" altLang="zh-TW" sz="2300" dirty="0" smtClean="0">
                <a:solidFill>
                  <a:schemeClr val="bg1"/>
                </a:solidFill>
              </a:rPr>
              <a:t>The</a:t>
            </a:r>
            <a:r>
              <a:rPr lang="en-US" altLang="zh-TW" sz="2000" dirty="0" smtClean="0">
                <a:solidFill>
                  <a:schemeClr val="bg1"/>
                </a:solidFill>
              </a:rPr>
              <a:t> </a:t>
            </a:r>
            <a:r>
              <a:rPr lang="en-US" altLang="zh-TW" sz="2800" dirty="0" err="1" smtClean="0">
                <a:solidFill>
                  <a:schemeClr val="bg1"/>
                </a:solidFill>
                <a:latin typeface="High Tower Text" pitchFamily="18" charset="0"/>
              </a:rPr>
              <a:t>wc</a:t>
            </a:r>
            <a:r>
              <a:rPr lang="en-US" altLang="zh-TW" sz="2000" dirty="0" smtClean="0">
                <a:solidFill>
                  <a:schemeClr val="bg1"/>
                </a:solidFill>
              </a:rPr>
              <a:t> </a:t>
            </a:r>
            <a:r>
              <a:rPr lang="en-US" altLang="zh-TW" sz="2300" dirty="0" smtClean="0">
                <a:solidFill>
                  <a:schemeClr val="bg1"/>
                </a:solidFill>
              </a:rPr>
              <a:t>command counts things, but how to make it count </a:t>
            </a:r>
            <a:r>
              <a:rPr lang="en-US" altLang="zh-TW" sz="2300" i="1" u="sng" dirty="0" smtClean="0">
                <a:solidFill>
                  <a:schemeClr val="bg1"/>
                </a:solidFill>
              </a:rPr>
              <a:t>these</a:t>
            </a:r>
            <a:r>
              <a:rPr lang="en-US" altLang="zh-TW" sz="2300" dirty="0" smtClean="0">
                <a:solidFill>
                  <a:schemeClr val="bg1"/>
                </a:solidFill>
              </a:rPr>
              <a:t> things?</a:t>
            </a:r>
            <a:r>
              <a:rPr lang="en-US" altLang="zh-TW" sz="2000" dirty="0" smtClean="0">
                <a:solidFill>
                  <a:schemeClr val="bg1"/>
                </a:solidFill>
              </a:rPr>
              <a:t> </a:t>
            </a:r>
          </a:p>
          <a:p>
            <a:pPr eaLnBrk="1" hangingPunct="1">
              <a:lnSpc>
                <a:spcPct val="80000"/>
              </a:lnSpc>
              <a:buFontTx/>
              <a:buNone/>
            </a:pPr>
            <a:r>
              <a:rPr lang="en-US" altLang="zh-TW" sz="2000" b="1" dirty="0" smtClean="0">
                <a:solidFill>
                  <a:schemeClr val="bg1"/>
                </a:solidFill>
              </a:rPr>
              <a:t>	% </a:t>
            </a:r>
            <a:r>
              <a:rPr lang="en-US" altLang="zh-TW" sz="2400" b="1" dirty="0" err="1" smtClean="0">
                <a:solidFill>
                  <a:schemeClr val="bg1"/>
                </a:solidFill>
                <a:latin typeface="High Tower Text" pitchFamily="18" charset="0"/>
              </a:rPr>
              <a:t>wc</a:t>
            </a:r>
            <a:r>
              <a:rPr lang="en-US" altLang="zh-TW" sz="2400" b="1" dirty="0" smtClean="0">
                <a:solidFill>
                  <a:schemeClr val="bg1"/>
                </a:solidFill>
                <a:latin typeface="High Tower Text" pitchFamily="18" charset="0"/>
              </a:rPr>
              <a:t> –l </a:t>
            </a:r>
            <a:r>
              <a:rPr lang="en-US" altLang="zh-TW" sz="2400" b="1" dirty="0" smtClean="0">
                <a:solidFill>
                  <a:schemeClr val="bg1"/>
                </a:solidFill>
                <a:latin typeface="Times New Roman" pitchFamily="18" charset="0"/>
              </a:rPr>
              <a:t>????</a:t>
            </a:r>
          </a:p>
          <a:p>
            <a:pPr eaLnBrk="1" hangingPunct="1">
              <a:lnSpc>
                <a:spcPct val="80000"/>
              </a:lnSpc>
              <a:buFontTx/>
              <a:buNone/>
            </a:pPr>
            <a:endParaRPr lang="en-US" altLang="zh-TW" sz="1200" b="1" dirty="0" smtClean="0">
              <a:solidFill>
                <a:schemeClr val="bg1"/>
              </a:solidFill>
            </a:endParaRPr>
          </a:p>
          <a:p>
            <a:pPr eaLnBrk="1" hangingPunct="1">
              <a:lnSpc>
                <a:spcPct val="80000"/>
              </a:lnSpc>
              <a:buFontTx/>
              <a:buNone/>
            </a:pPr>
            <a:r>
              <a:rPr lang="en-US" altLang="zh-TW" sz="2000" dirty="0" smtClean="0">
                <a:solidFill>
                  <a:schemeClr val="bg1"/>
                </a:solidFill>
                <a:latin typeface="Times New Roman" pitchFamily="18" charset="0"/>
              </a:rPr>
              <a:t>•</a:t>
            </a:r>
            <a:r>
              <a:rPr lang="en-US" altLang="zh-TW" sz="2000" dirty="0" smtClean="0">
                <a:solidFill>
                  <a:schemeClr val="bg1"/>
                </a:solidFill>
              </a:rPr>
              <a:t> 	</a:t>
            </a:r>
            <a:r>
              <a:rPr lang="en-US" altLang="zh-TW" sz="2400" dirty="0" smtClean="0">
                <a:solidFill>
                  <a:schemeClr val="bg1"/>
                </a:solidFill>
              </a:rPr>
              <a:t>We can solve this by </a:t>
            </a:r>
            <a:r>
              <a:rPr lang="en-US" altLang="zh-TW" sz="2400" i="1" dirty="0" smtClean="0">
                <a:solidFill>
                  <a:schemeClr val="bg1"/>
                </a:solidFill>
              </a:rPr>
              <a:t>redirection</a:t>
            </a:r>
            <a:r>
              <a:rPr lang="en-US" altLang="zh-TW" sz="2400" dirty="0" smtClean="0">
                <a:solidFill>
                  <a:schemeClr val="bg1"/>
                </a:solidFill>
              </a:rPr>
              <a:t>:</a:t>
            </a:r>
          </a:p>
          <a:p>
            <a:pPr eaLnBrk="1" hangingPunct="1">
              <a:lnSpc>
                <a:spcPct val="80000"/>
              </a:lnSpc>
              <a:buFontTx/>
              <a:buNone/>
            </a:pPr>
            <a:r>
              <a:rPr lang="en-US" altLang="zh-TW" sz="2000" b="1" dirty="0" smtClean="0">
                <a:solidFill>
                  <a:schemeClr val="bg1"/>
                </a:solidFill>
              </a:rPr>
              <a:t>	% </a:t>
            </a:r>
            <a:r>
              <a:rPr lang="en-US" altLang="zh-TW" sz="2400" b="1" dirty="0" smtClean="0">
                <a:solidFill>
                  <a:schemeClr val="bg1"/>
                </a:solidFill>
                <a:latin typeface="High Tower Text" pitchFamily="18" charset="0"/>
              </a:rPr>
              <a:t>ls A* &gt;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000" b="1" dirty="0" smtClean="0">
                <a:solidFill>
                  <a:schemeClr val="bg1"/>
                </a:solidFill>
              </a:rPr>
              <a:t>	% </a:t>
            </a:r>
            <a:r>
              <a:rPr lang="en-US" altLang="zh-TW" sz="2400" b="1" dirty="0" err="1" smtClean="0">
                <a:solidFill>
                  <a:schemeClr val="bg1"/>
                </a:solidFill>
                <a:latin typeface="High Tower Text" pitchFamily="18" charset="0"/>
              </a:rPr>
              <a:t>wc</a:t>
            </a:r>
            <a:r>
              <a:rPr lang="en-US" altLang="zh-TW" sz="2400" b="1" dirty="0" smtClean="0">
                <a:solidFill>
                  <a:schemeClr val="bg1"/>
                </a:solidFill>
                <a:latin typeface="High Tower Text" pitchFamily="18" charset="0"/>
              </a:rPr>
              <a:t> –l &lt;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400" b="1" dirty="0" smtClean="0">
                <a:solidFill>
                  <a:schemeClr val="bg1"/>
                </a:solidFill>
                <a:latin typeface="High Tower Text" pitchFamily="18" charset="0"/>
              </a:rPr>
              <a:t>	</a:t>
            </a:r>
            <a:r>
              <a:rPr lang="en-US" altLang="zh-TW" sz="2400" b="1" dirty="0" smtClean="0">
                <a:solidFill>
                  <a:schemeClr val="bg1"/>
                </a:solidFill>
                <a:latin typeface="Times New Roman" pitchFamily="18" charset="0"/>
              </a:rPr>
              <a:t>10</a:t>
            </a:r>
          </a:p>
          <a:p>
            <a:pPr eaLnBrk="1" hangingPunct="1">
              <a:lnSpc>
                <a:spcPct val="80000"/>
              </a:lnSpc>
              <a:buFontTx/>
              <a:buNone/>
            </a:pPr>
            <a:r>
              <a:rPr lang="en-US" altLang="zh-TW" sz="2000" dirty="0" smtClean="0">
                <a:solidFill>
                  <a:schemeClr val="bg1"/>
                </a:solidFill>
              </a:rPr>
              <a:t>    	</a:t>
            </a:r>
            <a:r>
              <a:rPr lang="en-US" altLang="zh-TW" sz="2000" b="1" dirty="0" smtClean="0">
                <a:solidFill>
                  <a:schemeClr val="bg1"/>
                </a:solidFill>
              </a:rPr>
              <a:t>%</a:t>
            </a:r>
            <a:endParaRPr lang="zh-TW" altLang="en-US" sz="2400" b="1" dirty="0" smtClean="0">
              <a:solidFill>
                <a:schemeClr val="bg1"/>
              </a:solidFill>
              <a:latin typeface="High Tower Text" pitchFamily="18" charset="0"/>
            </a:endParaRPr>
          </a:p>
        </p:txBody>
      </p:sp>
      <p:sp>
        <p:nvSpPr>
          <p:cNvPr id="32772"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0EDE2190-1BAD-4B93-9F3F-13AEE660DFB6}" type="slidenum">
              <a:rPr lang="zh-TW" altLang="en-US" sz="1400" b="0">
                <a:latin typeface="Arial" charset="0"/>
              </a:rPr>
              <a:pPr algn="r"/>
              <a:t>23</a:t>
            </a:fld>
            <a:endParaRPr lang="en-US" altLang="zh-TW" sz="1400" b="0">
              <a:latin typeface="Arial" charset="0"/>
            </a:endParaRPr>
          </a:p>
        </p:txBody>
      </p:sp>
    </p:spTree>
    <p:extLst>
      <p:ext uri="{BB962C8B-B14F-4D97-AF65-F5344CB8AC3E}">
        <p14:creationId xmlns:p14="http://schemas.microsoft.com/office/powerpoint/2010/main" val="365644027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Connecting commands by redirection</a:t>
            </a:r>
            <a:endParaRPr lang="en-US" altLang="zh-TW" smtClean="0">
              <a:solidFill>
                <a:srgbClr val="0033CC"/>
              </a:solidFill>
            </a:endParaRPr>
          </a:p>
        </p:txBody>
      </p:sp>
      <p:sp>
        <p:nvSpPr>
          <p:cNvPr id="33795" name="Rectangle 3"/>
          <p:cNvSpPr>
            <a:spLocks noGrp="1" noChangeArrowheads="1"/>
          </p:cNvSpPr>
          <p:nvPr>
            <p:ph type="body" idx="4294967295"/>
          </p:nvPr>
        </p:nvSpPr>
        <p:spPr>
          <a:xfrm>
            <a:off x="0" y="990600"/>
            <a:ext cx="9144000" cy="5867400"/>
          </a:xfrm>
          <a:noFill/>
        </p:spPr>
        <p:txBody>
          <a:bodyPr/>
          <a:lstStyle/>
          <a:p>
            <a:pPr eaLnBrk="1" hangingPunct="1">
              <a:lnSpc>
                <a:spcPct val="80000"/>
              </a:lnSpc>
            </a:pPr>
            <a:r>
              <a:rPr lang="en-US" altLang="zh-TW" sz="2300" dirty="0" smtClean="0"/>
              <a:t>Suppose we want to count the number of files beginning with “A”</a:t>
            </a:r>
          </a:p>
          <a:p>
            <a:pPr eaLnBrk="1" hangingPunct="1">
              <a:lnSpc>
                <a:spcPct val="80000"/>
              </a:lnSpc>
              <a:buFontTx/>
              <a:buNone/>
            </a:pPr>
            <a:endParaRPr lang="en-US" altLang="zh-TW" sz="1200" dirty="0" smtClean="0"/>
          </a:p>
          <a:p>
            <a:pPr eaLnBrk="1" hangingPunct="1">
              <a:lnSpc>
                <a:spcPct val="80000"/>
              </a:lnSpc>
            </a:pPr>
            <a:r>
              <a:rPr lang="en-US" altLang="zh-TW" sz="2300" dirty="0" smtClean="0"/>
              <a:t>The</a:t>
            </a:r>
            <a:r>
              <a:rPr lang="en-US" altLang="zh-TW" sz="2000" dirty="0" smtClean="0"/>
              <a:t> </a:t>
            </a:r>
            <a:r>
              <a:rPr lang="en-US" altLang="zh-TW" sz="2800" dirty="0" smtClean="0">
                <a:latin typeface="High Tower Text" pitchFamily="18" charset="0"/>
              </a:rPr>
              <a:t>ls</a:t>
            </a:r>
            <a:r>
              <a:rPr lang="en-US" altLang="zh-TW" sz="2300" dirty="0" smtClean="0"/>
              <a:t> command can list these files, but it can’t count them: </a:t>
            </a:r>
          </a:p>
          <a:p>
            <a:pPr eaLnBrk="1" hangingPunct="1">
              <a:lnSpc>
                <a:spcPct val="80000"/>
              </a:lnSpc>
              <a:buFontTx/>
              <a:buNone/>
            </a:pPr>
            <a:r>
              <a:rPr lang="en-US" altLang="zh-TW" sz="2000" b="1" dirty="0" smtClean="0"/>
              <a:t>	% </a:t>
            </a:r>
            <a:r>
              <a:rPr lang="en-US" altLang="zh-TW" sz="2400" b="1" dirty="0" smtClean="0">
                <a:latin typeface="High Tower Text" pitchFamily="18" charset="0"/>
              </a:rPr>
              <a:t>ls A*</a:t>
            </a:r>
          </a:p>
          <a:p>
            <a:pPr eaLnBrk="1" hangingPunct="1">
              <a:lnSpc>
                <a:spcPct val="80000"/>
              </a:lnSpc>
              <a:buFontTx/>
              <a:buNone/>
            </a:pPr>
            <a:r>
              <a:rPr lang="en-US" altLang="zh-TW" sz="2400" b="1" dirty="0" smtClean="0">
                <a:latin typeface="High Tower Text" pitchFamily="18" charset="0"/>
              </a:rPr>
              <a:t>	ABCD	     </a:t>
            </a:r>
            <a:r>
              <a:rPr lang="en-US" altLang="zh-TW" sz="2400" b="1" dirty="0" err="1" smtClean="0">
                <a:latin typeface="High Tower Text" pitchFamily="18" charset="0"/>
              </a:rPr>
              <a:t>Afile</a:t>
            </a:r>
            <a:r>
              <a:rPr lang="en-US" altLang="zh-TW" sz="2400" b="1" dirty="0" smtClean="0">
                <a:latin typeface="High Tower Text" pitchFamily="18" charset="0"/>
              </a:rPr>
              <a:t>	       </a:t>
            </a:r>
            <a:r>
              <a:rPr lang="en-US" altLang="zh-TW" sz="2400" b="1" dirty="0" err="1" smtClean="0">
                <a:latin typeface="High Tower Text" pitchFamily="18" charset="0"/>
              </a:rPr>
              <a:t>APROG.c</a:t>
            </a:r>
            <a:r>
              <a:rPr lang="en-US" altLang="zh-TW" sz="2400" b="1" dirty="0" smtClean="0">
                <a:latin typeface="High Tower Text" pitchFamily="18" charset="0"/>
              </a:rPr>
              <a:t>	    AZZZ</a:t>
            </a:r>
          </a:p>
          <a:p>
            <a:pPr eaLnBrk="1" hangingPunct="1">
              <a:lnSpc>
                <a:spcPct val="80000"/>
              </a:lnSpc>
              <a:buFontTx/>
              <a:buNone/>
            </a:pPr>
            <a:r>
              <a:rPr lang="en-US" altLang="zh-TW" sz="2400" b="1" dirty="0" smtClean="0">
                <a:latin typeface="High Tower Text" pitchFamily="18" charset="0"/>
              </a:rPr>
              <a:t>	ABD.txt	     AFILE</a:t>
            </a:r>
            <a:r>
              <a:rPr lang="en-US" altLang="zh-TW" sz="2200" b="1" dirty="0" smtClean="0">
                <a:latin typeface="Times New Roman" pitchFamily="18" charset="0"/>
              </a:rPr>
              <a:t>2</a:t>
            </a:r>
            <a:r>
              <a:rPr lang="en-US" altLang="zh-TW" sz="2400" b="1" dirty="0" smtClean="0">
                <a:latin typeface="High Tower Text" pitchFamily="18" charset="0"/>
              </a:rPr>
              <a:t>	       </a:t>
            </a:r>
            <a:r>
              <a:rPr lang="en-US" altLang="zh-TW" sz="2400" b="1" dirty="0" err="1" smtClean="0">
                <a:latin typeface="High Tower Text" pitchFamily="18" charset="0"/>
              </a:rPr>
              <a:t>APROG.x</a:t>
            </a:r>
            <a:r>
              <a:rPr lang="en-US" altLang="zh-TW" sz="2400" b="1" dirty="0" smtClean="0">
                <a:latin typeface="High Tower Text" pitchFamily="18" charset="0"/>
              </a:rPr>
              <a:t>	</a:t>
            </a:r>
          </a:p>
          <a:p>
            <a:pPr eaLnBrk="1" hangingPunct="1">
              <a:lnSpc>
                <a:spcPct val="80000"/>
              </a:lnSpc>
              <a:buFontTx/>
              <a:buNone/>
            </a:pPr>
            <a:r>
              <a:rPr lang="en-US" altLang="zh-TW" sz="2400" b="1" dirty="0" smtClean="0">
                <a:latin typeface="High Tower Text" pitchFamily="18" charset="0"/>
              </a:rPr>
              <a:t>	ACE	     AFILE</a:t>
            </a:r>
            <a:r>
              <a:rPr lang="en-US" altLang="zh-TW" sz="2200" b="1" dirty="0" smtClean="0">
                <a:latin typeface="Times New Roman" pitchFamily="18" charset="0"/>
              </a:rPr>
              <a:t>3	        </a:t>
            </a:r>
            <a:r>
              <a:rPr lang="en-US" altLang="zh-TW" sz="2400" b="1" dirty="0" smtClean="0">
                <a:latin typeface="High Tower Text" pitchFamily="18" charset="0"/>
              </a:rPr>
              <a:t>Aqrs.txt</a:t>
            </a:r>
          </a:p>
          <a:p>
            <a:pPr eaLnBrk="1" hangingPunct="1">
              <a:lnSpc>
                <a:spcPct val="80000"/>
              </a:lnSpc>
              <a:buFontTx/>
              <a:buNone/>
            </a:pPr>
            <a:endParaRPr lang="en-US" altLang="zh-TW" sz="1200" b="1" dirty="0" smtClean="0"/>
          </a:p>
          <a:p>
            <a:pPr eaLnBrk="1" hangingPunct="1">
              <a:lnSpc>
                <a:spcPct val="80000"/>
              </a:lnSpc>
            </a:pPr>
            <a:r>
              <a:rPr lang="en-US" altLang="zh-TW" sz="2300" dirty="0" smtClean="0">
                <a:solidFill>
                  <a:srgbClr val="FF0000"/>
                </a:solidFill>
              </a:rPr>
              <a:t>The</a:t>
            </a:r>
            <a:r>
              <a:rPr lang="en-US" altLang="zh-TW" sz="2000" dirty="0" smtClean="0">
                <a:solidFill>
                  <a:srgbClr val="FF0000"/>
                </a:solidFill>
              </a:rPr>
              <a:t> </a:t>
            </a:r>
            <a:r>
              <a:rPr lang="en-US" altLang="zh-TW" sz="2800" dirty="0" err="1" smtClean="0">
                <a:solidFill>
                  <a:srgbClr val="FF0000"/>
                </a:solidFill>
                <a:latin typeface="High Tower Text" pitchFamily="18" charset="0"/>
              </a:rPr>
              <a:t>wc</a:t>
            </a:r>
            <a:r>
              <a:rPr lang="en-US" altLang="zh-TW" sz="2000" dirty="0" smtClean="0">
                <a:solidFill>
                  <a:srgbClr val="FF0000"/>
                </a:solidFill>
              </a:rPr>
              <a:t> </a:t>
            </a:r>
            <a:r>
              <a:rPr lang="en-US" altLang="zh-TW" sz="2300" dirty="0" smtClean="0">
                <a:solidFill>
                  <a:srgbClr val="FF0000"/>
                </a:solidFill>
              </a:rPr>
              <a:t>command counts </a:t>
            </a:r>
            <a:r>
              <a:rPr lang="en-US" altLang="zh-TW" sz="2300" i="1" dirty="0" smtClean="0">
                <a:solidFill>
                  <a:srgbClr val="FF0000"/>
                </a:solidFill>
              </a:rPr>
              <a:t>things</a:t>
            </a:r>
            <a:r>
              <a:rPr lang="en-US" altLang="zh-TW" sz="2300" dirty="0" smtClean="0">
                <a:solidFill>
                  <a:srgbClr val="FF0000"/>
                </a:solidFill>
              </a:rPr>
              <a:t>, but how to make it count </a:t>
            </a:r>
            <a:r>
              <a:rPr lang="en-US" altLang="zh-TW" sz="2300" i="1" u="sng" dirty="0" smtClean="0">
                <a:solidFill>
                  <a:srgbClr val="FF0000"/>
                </a:solidFill>
              </a:rPr>
              <a:t>these</a:t>
            </a:r>
            <a:r>
              <a:rPr lang="en-US" altLang="zh-TW" sz="2300" dirty="0" smtClean="0">
                <a:solidFill>
                  <a:srgbClr val="FF0000"/>
                </a:solidFill>
              </a:rPr>
              <a:t> things?</a:t>
            </a:r>
            <a:r>
              <a:rPr lang="en-US" altLang="zh-TW" sz="2000" dirty="0" smtClean="0">
                <a:solidFill>
                  <a:srgbClr val="FF0000"/>
                </a:solidFill>
              </a:rPr>
              <a:t> </a:t>
            </a:r>
          </a:p>
          <a:p>
            <a:pPr eaLnBrk="1" hangingPunct="1">
              <a:lnSpc>
                <a:spcPct val="80000"/>
              </a:lnSpc>
              <a:buFontTx/>
              <a:buNone/>
            </a:pPr>
            <a:r>
              <a:rPr lang="en-US" altLang="zh-TW" sz="2000" b="1" dirty="0" smtClean="0"/>
              <a:t>	% </a:t>
            </a:r>
            <a:r>
              <a:rPr lang="en-US" altLang="zh-TW" sz="2400" b="1" dirty="0" err="1" smtClean="0">
                <a:latin typeface="High Tower Text" pitchFamily="18" charset="0"/>
              </a:rPr>
              <a:t>wc</a:t>
            </a:r>
            <a:r>
              <a:rPr lang="en-US" altLang="zh-TW" sz="2400" b="1" dirty="0" smtClean="0">
                <a:latin typeface="High Tower Text" pitchFamily="18" charset="0"/>
              </a:rPr>
              <a:t> –l </a:t>
            </a:r>
            <a:r>
              <a:rPr lang="en-US" altLang="zh-TW" sz="2400" b="1" dirty="0" smtClean="0">
                <a:latin typeface="Times New Roman" pitchFamily="18" charset="0"/>
              </a:rPr>
              <a:t>????</a:t>
            </a:r>
          </a:p>
          <a:p>
            <a:pPr eaLnBrk="1" hangingPunct="1">
              <a:lnSpc>
                <a:spcPct val="80000"/>
              </a:lnSpc>
              <a:buFontTx/>
              <a:buNone/>
            </a:pPr>
            <a:endParaRPr lang="en-US" altLang="zh-TW" sz="1200" b="1" dirty="0" smtClean="0"/>
          </a:p>
          <a:p>
            <a:pPr eaLnBrk="1" hangingPunct="1">
              <a:lnSpc>
                <a:spcPct val="80000"/>
              </a:lnSpc>
              <a:buFontTx/>
              <a:buNone/>
            </a:pPr>
            <a:r>
              <a:rPr lang="en-US" altLang="zh-TW" sz="2000" dirty="0" smtClean="0">
                <a:solidFill>
                  <a:schemeClr val="bg1"/>
                </a:solidFill>
                <a:latin typeface="Times New Roman" pitchFamily="18" charset="0"/>
              </a:rPr>
              <a:t>•</a:t>
            </a:r>
            <a:r>
              <a:rPr lang="en-US" altLang="zh-TW" sz="2000" dirty="0" smtClean="0">
                <a:solidFill>
                  <a:schemeClr val="bg1"/>
                </a:solidFill>
              </a:rPr>
              <a:t> 	</a:t>
            </a:r>
            <a:r>
              <a:rPr lang="en-US" altLang="zh-TW" sz="2400" dirty="0" smtClean="0">
                <a:solidFill>
                  <a:schemeClr val="bg1"/>
                </a:solidFill>
              </a:rPr>
              <a:t>We can solve this by </a:t>
            </a:r>
            <a:r>
              <a:rPr lang="en-US" altLang="zh-TW" sz="2400" i="1" dirty="0" smtClean="0">
                <a:solidFill>
                  <a:schemeClr val="bg1"/>
                </a:solidFill>
              </a:rPr>
              <a:t>redirection</a:t>
            </a:r>
            <a:r>
              <a:rPr lang="en-US" altLang="zh-TW" sz="2400" dirty="0" smtClean="0">
                <a:solidFill>
                  <a:schemeClr val="bg1"/>
                </a:solidFill>
              </a:rPr>
              <a:t>:</a:t>
            </a:r>
          </a:p>
          <a:p>
            <a:pPr eaLnBrk="1" hangingPunct="1">
              <a:lnSpc>
                <a:spcPct val="80000"/>
              </a:lnSpc>
              <a:buFontTx/>
              <a:buNone/>
            </a:pPr>
            <a:r>
              <a:rPr lang="en-US" altLang="zh-TW" sz="2000" b="1" dirty="0" smtClean="0">
                <a:solidFill>
                  <a:schemeClr val="bg1"/>
                </a:solidFill>
              </a:rPr>
              <a:t>	% </a:t>
            </a:r>
            <a:r>
              <a:rPr lang="en-US" altLang="zh-TW" sz="2400" b="1" dirty="0" smtClean="0">
                <a:solidFill>
                  <a:schemeClr val="bg1"/>
                </a:solidFill>
                <a:latin typeface="High Tower Text" pitchFamily="18" charset="0"/>
              </a:rPr>
              <a:t>ls A* &gt;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000" b="1" dirty="0" smtClean="0">
                <a:solidFill>
                  <a:schemeClr val="bg1"/>
                </a:solidFill>
              </a:rPr>
              <a:t>	% </a:t>
            </a:r>
            <a:r>
              <a:rPr lang="en-US" altLang="zh-TW" sz="2400" b="1" dirty="0" err="1" smtClean="0">
                <a:solidFill>
                  <a:schemeClr val="bg1"/>
                </a:solidFill>
                <a:latin typeface="High Tower Text" pitchFamily="18" charset="0"/>
              </a:rPr>
              <a:t>wc</a:t>
            </a:r>
            <a:r>
              <a:rPr lang="en-US" altLang="zh-TW" sz="2400" b="1" dirty="0" smtClean="0">
                <a:solidFill>
                  <a:schemeClr val="bg1"/>
                </a:solidFill>
                <a:latin typeface="High Tower Text" pitchFamily="18" charset="0"/>
              </a:rPr>
              <a:t> –l &lt; </a:t>
            </a:r>
            <a:r>
              <a:rPr lang="en-US" altLang="zh-TW" sz="2400" b="1" dirty="0" err="1" smtClean="0">
                <a:solidFill>
                  <a:schemeClr val="bg1"/>
                </a:solidFill>
                <a:latin typeface="High Tower Text" pitchFamily="18" charset="0"/>
              </a:rPr>
              <a:t>tempfile</a:t>
            </a:r>
            <a:endParaRPr lang="en-US" altLang="zh-TW" sz="2400" b="1" dirty="0" smtClean="0">
              <a:solidFill>
                <a:schemeClr val="bg1"/>
              </a:solidFill>
              <a:latin typeface="High Tower Text" pitchFamily="18" charset="0"/>
            </a:endParaRPr>
          </a:p>
          <a:p>
            <a:pPr eaLnBrk="1" hangingPunct="1">
              <a:lnSpc>
                <a:spcPct val="80000"/>
              </a:lnSpc>
              <a:buFontTx/>
              <a:buNone/>
            </a:pPr>
            <a:r>
              <a:rPr lang="en-US" altLang="zh-TW" sz="2400" b="1" dirty="0" smtClean="0">
                <a:solidFill>
                  <a:schemeClr val="bg1"/>
                </a:solidFill>
                <a:latin typeface="High Tower Text" pitchFamily="18" charset="0"/>
              </a:rPr>
              <a:t>	</a:t>
            </a:r>
            <a:r>
              <a:rPr lang="en-US" altLang="zh-TW" sz="2400" b="1" dirty="0" smtClean="0">
                <a:solidFill>
                  <a:schemeClr val="bg1"/>
                </a:solidFill>
                <a:latin typeface="Times New Roman" pitchFamily="18" charset="0"/>
              </a:rPr>
              <a:t>10</a:t>
            </a:r>
          </a:p>
          <a:p>
            <a:pPr eaLnBrk="1" hangingPunct="1">
              <a:lnSpc>
                <a:spcPct val="80000"/>
              </a:lnSpc>
              <a:buFontTx/>
              <a:buNone/>
            </a:pPr>
            <a:r>
              <a:rPr lang="en-US" altLang="zh-TW" sz="2000" dirty="0" smtClean="0">
                <a:solidFill>
                  <a:schemeClr val="bg1"/>
                </a:solidFill>
              </a:rPr>
              <a:t>    	</a:t>
            </a:r>
            <a:r>
              <a:rPr lang="en-US" altLang="zh-TW" sz="2000" b="1" dirty="0" smtClean="0">
                <a:solidFill>
                  <a:schemeClr val="bg1"/>
                </a:solidFill>
              </a:rPr>
              <a:t>%</a:t>
            </a:r>
            <a:endParaRPr lang="zh-TW" altLang="en-US" sz="2400" b="1" dirty="0" smtClean="0">
              <a:solidFill>
                <a:schemeClr val="bg1"/>
              </a:solidFill>
              <a:latin typeface="High Tower Text" pitchFamily="18" charset="0"/>
            </a:endParaRPr>
          </a:p>
        </p:txBody>
      </p:sp>
      <p:sp>
        <p:nvSpPr>
          <p:cNvPr id="33796"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4FA8AF00-96F7-4209-873B-3D4E813AB664}" type="slidenum">
              <a:rPr lang="zh-TW" altLang="en-US" sz="1400" b="0">
                <a:latin typeface="Arial" charset="0"/>
              </a:rPr>
              <a:pPr algn="r"/>
              <a:t>24</a:t>
            </a:fld>
            <a:endParaRPr lang="en-US" altLang="zh-TW" sz="1400" b="0">
              <a:latin typeface="Arial" charset="0"/>
            </a:endParaRPr>
          </a:p>
        </p:txBody>
      </p:sp>
    </p:spTree>
    <p:extLst>
      <p:ext uri="{BB962C8B-B14F-4D97-AF65-F5344CB8AC3E}">
        <p14:creationId xmlns:p14="http://schemas.microsoft.com/office/powerpoint/2010/main" val="19528160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Connecting commands by redirection</a:t>
            </a:r>
            <a:endParaRPr lang="en-US" altLang="zh-TW" smtClean="0">
              <a:solidFill>
                <a:srgbClr val="0033CC"/>
              </a:solidFill>
            </a:endParaRPr>
          </a:p>
        </p:txBody>
      </p:sp>
      <p:sp>
        <p:nvSpPr>
          <p:cNvPr id="34819" name="Rectangle 3"/>
          <p:cNvSpPr>
            <a:spLocks noGrp="1" noChangeArrowheads="1"/>
          </p:cNvSpPr>
          <p:nvPr>
            <p:ph type="body" idx="4294967295"/>
          </p:nvPr>
        </p:nvSpPr>
        <p:spPr>
          <a:xfrm>
            <a:off x="0" y="990600"/>
            <a:ext cx="9144000" cy="5867400"/>
          </a:xfrm>
          <a:noFill/>
        </p:spPr>
        <p:txBody>
          <a:bodyPr/>
          <a:lstStyle/>
          <a:p>
            <a:pPr eaLnBrk="1" hangingPunct="1">
              <a:lnSpc>
                <a:spcPct val="80000"/>
              </a:lnSpc>
            </a:pPr>
            <a:r>
              <a:rPr lang="en-US" altLang="zh-TW" sz="2300" dirty="0" smtClean="0"/>
              <a:t>Suppose we want to count the number of files beginning with “A”</a:t>
            </a:r>
          </a:p>
          <a:p>
            <a:pPr eaLnBrk="1" hangingPunct="1">
              <a:lnSpc>
                <a:spcPct val="80000"/>
              </a:lnSpc>
              <a:buFontTx/>
              <a:buNone/>
            </a:pPr>
            <a:endParaRPr lang="en-US" altLang="zh-TW" sz="1200" dirty="0" smtClean="0"/>
          </a:p>
          <a:p>
            <a:pPr eaLnBrk="1" hangingPunct="1">
              <a:lnSpc>
                <a:spcPct val="80000"/>
              </a:lnSpc>
            </a:pPr>
            <a:r>
              <a:rPr lang="en-US" altLang="zh-TW" sz="2300" dirty="0" smtClean="0"/>
              <a:t>The</a:t>
            </a:r>
            <a:r>
              <a:rPr lang="en-US" altLang="zh-TW" sz="2000" dirty="0" smtClean="0"/>
              <a:t> </a:t>
            </a:r>
            <a:r>
              <a:rPr lang="en-US" altLang="zh-TW" sz="2800" dirty="0" smtClean="0">
                <a:latin typeface="High Tower Text" pitchFamily="18" charset="0"/>
              </a:rPr>
              <a:t>ls</a:t>
            </a:r>
            <a:r>
              <a:rPr lang="en-US" altLang="zh-TW" sz="2300" dirty="0" smtClean="0"/>
              <a:t> command can list these files, but it can’t count them: </a:t>
            </a:r>
          </a:p>
          <a:p>
            <a:pPr eaLnBrk="1" hangingPunct="1">
              <a:lnSpc>
                <a:spcPct val="80000"/>
              </a:lnSpc>
              <a:buFontTx/>
              <a:buNone/>
            </a:pPr>
            <a:r>
              <a:rPr lang="en-US" altLang="zh-TW" sz="2000" b="1" dirty="0" smtClean="0"/>
              <a:t>	% </a:t>
            </a:r>
            <a:r>
              <a:rPr lang="en-US" altLang="zh-TW" sz="2400" b="1" dirty="0" smtClean="0">
                <a:latin typeface="High Tower Text" pitchFamily="18" charset="0"/>
              </a:rPr>
              <a:t>ls A*</a:t>
            </a:r>
          </a:p>
          <a:p>
            <a:pPr eaLnBrk="1" hangingPunct="1">
              <a:lnSpc>
                <a:spcPct val="80000"/>
              </a:lnSpc>
              <a:buFontTx/>
              <a:buNone/>
            </a:pPr>
            <a:r>
              <a:rPr lang="en-US" altLang="zh-TW" sz="2400" b="1" dirty="0" smtClean="0">
                <a:latin typeface="High Tower Text" pitchFamily="18" charset="0"/>
              </a:rPr>
              <a:t>	ABCD	     </a:t>
            </a:r>
            <a:r>
              <a:rPr lang="en-US" altLang="zh-TW" sz="2400" b="1" dirty="0" err="1" smtClean="0">
                <a:latin typeface="High Tower Text" pitchFamily="18" charset="0"/>
              </a:rPr>
              <a:t>Afile</a:t>
            </a:r>
            <a:r>
              <a:rPr lang="en-US" altLang="zh-TW" sz="2400" b="1" dirty="0" smtClean="0">
                <a:latin typeface="High Tower Text" pitchFamily="18" charset="0"/>
              </a:rPr>
              <a:t>	       </a:t>
            </a:r>
            <a:r>
              <a:rPr lang="en-US" altLang="zh-TW" sz="2400" b="1" dirty="0" err="1" smtClean="0">
                <a:latin typeface="High Tower Text" pitchFamily="18" charset="0"/>
              </a:rPr>
              <a:t>APROG.c</a:t>
            </a:r>
            <a:r>
              <a:rPr lang="en-US" altLang="zh-TW" sz="2400" b="1" dirty="0" smtClean="0">
                <a:latin typeface="High Tower Text" pitchFamily="18" charset="0"/>
              </a:rPr>
              <a:t>	    AZZZ</a:t>
            </a:r>
          </a:p>
          <a:p>
            <a:pPr eaLnBrk="1" hangingPunct="1">
              <a:lnSpc>
                <a:spcPct val="80000"/>
              </a:lnSpc>
              <a:buFontTx/>
              <a:buNone/>
            </a:pPr>
            <a:r>
              <a:rPr lang="en-US" altLang="zh-TW" sz="2400" b="1" dirty="0" smtClean="0">
                <a:latin typeface="High Tower Text" pitchFamily="18" charset="0"/>
              </a:rPr>
              <a:t>	ABD.txt	     AFILE</a:t>
            </a:r>
            <a:r>
              <a:rPr lang="en-US" altLang="zh-TW" sz="2200" b="1" dirty="0" smtClean="0">
                <a:latin typeface="Times New Roman" pitchFamily="18" charset="0"/>
              </a:rPr>
              <a:t>2</a:t>
            </a:r>
            <a:r>
              <a:rPr lang="en-US" altLang="zh-TW" sz="2400" b="1" dirty="0" smtClean="0">
                <a:latin typeface="High Tower Text" pitchFamily="18" charset="0"/>
              </a:rPr>
              <a:t>	       </a:t>
            </a:r>
            <a:r>
              <a:rPr lang="en-US" altLang="zh-TW" sz="2400" b="1" dirty="0" err="1" smtClean="0">
                <a:latin typeface="High Tower Text" pitchFamily="18" charset="0"/>
              </a:rPr>
              <a:t>APROG.x</a:t>
            </a:r>
            <a:r>
              <a:rPr lang="en-US" altLang="zh-TW" sz="2400" b="1" dirty="0" smtClean="0">
                <a:latin typeface="High Tower Text" pitchFamily="18" charset="0"/>
              </a:rPr>
              <a:t>	</a:t>
            </a:r>
          </a:p>
          <a:p>
            <a:pPr eaLnBrk="1" hangingPunct="1">
              <a:lnSpc>
                <a:spcPct val="80000"/>
              </a:lnSpc>
              <a:buFontTx/>
              <a:buNone/>
            </a:pPr>
            <a:r>
              <a:rPr lang="en-US" altLang="zh-TW" sz="2400" b="1" dirty="0" smtClean="0">
                <a:latin typeface="High Tower Text" pitchFamily="18" charset="0"/>
              </a:rPr>
              <a:t>	ACE	     AFILE</a:t>
            </a:r>
            <a:r>
              <a:rPr lang="en-US" altLang="zh-TW" sz="2200" b="1" dirty="0" smtClean="0">
                <a:latin typeface="Times New Roman" pitchFamily="18" charset="0"/>
              </a:rPr>
              <a:t>3	        </a:t>
            </a:r>
            <a:r>
              <a:rPr lang="en-US" altLang="zh-TW" sz="2400" b="1" dirty="0" smtClean="0">
                <a:latin typeface="High Tower Text" pitchFamily="18" charset="0"/>
              </a:rPr>
              <a:t>Aqrs.txt</a:t>
            </a:r>
          </a:p>
          <a:p>
            <a:pPr eaLnBrk="1" hangingPunct="1">
              <a:lnSpc>
                <a:spcPct val="80000"/>
              </a:lnSpc>
              <a:buFontTx/>
              <a:buNone/>
            </a:pPr>
            <a:endParaRPr lang="en-US" altLang="zh-TW" sz="1200" b="1" dirty="0" smtClean="0"/>
          </a:p>
          <a:p>
            <a:pPr eaLnBrk="1" hangingPunct="1">
              <a:lnSpc>
                <a:spcPct val="80000"/>
              </a:lnSpc>
            </a:pPr>
            <a:r>
              <a:rPr lang="en-US" altLang="zh-TW" sz="2300" dirty="0" smtClean="0"/>
              <a:t>The</a:t>
            </a:r>
            <a:r>
              <a:rPr lang="en-US" altLang="zh-TW" sz="2000" dirty="0" smtClean="0"/>
              <a:t> </a:t>
            </a:r>
            <a:r>
              <a:rPr lang="en-US" altLang="zh-TW" sz="2800" dirty="0" err="1" smtClean="0">
                <a:latin typeface="High Tower Text" pitchFamily="18" charset="0"/>
              </a:rPr>
              <a:t>wc</a:t>
            </a:r>
            <a:r>
              <a:rPr lang="en-US" altLang="zh-TW" sz="2000" dirty="0" smtClean="0"/>
              <a:t> </a:t>
            </a:r>
            <a:r>
              <a:rPr lang="en-US" altLang="zh-TW" sz="2300" dirty="0" smtClean="0"/>
              <a:t>command counts </a:t>
            </a:r>
            <a:r>
              <a:rPr lang="en-US" altLang="zh-TW" sz="2300" i="1" dirty="0" smtClean="0"/>
              <a:t>things</a:t>
            </a:r>
            <a:r>
              <a:rPr lang="en-US" altLang="zh-TW" sz="2300" dirty="0" smtClean="0"/>
              <a:t>, but how to make it count </a:t>
            </a:r>
            <a:r>
              <a:rPr lang="en-US" altLang="zh-TW" sz="2300" i="1" u="sng" dirty="0" smtClean="0"/>
              <a:t>these</a:t>
            </a:r>
            <a:r>
              <a:rPr lang="en-US" altLang="zh-TW" sz="2300" dirty="0" smtClean="0"/>
              <a:t> things?</a:t>
            </a:r>
            <a:r>
              <a:rPr lang="en-US" altLang="zh-TW" sz="2000" dirty="0" smtClean="0"/>
              <a:t> </a:t>
            </a:r>
          </a:p>
          <a:p>
            <a:pPr eaLnBrk="1" hangingPunct="1">
              <a:lnSpc>
                <a:spcPct val="80000"/>
              </a:lnSpc>
              <a:buFontTx/>
              <a:buNone/>
            </a:pPr>
            <a:r>
              <a:rPr lang="en-US" altLang="zh-TW" sz="2000" b="1" dirty="0" smtClean="0"/>
              <a:t>	% </a:t>
            </a:r>
            <a:r>
              <a:rPr lang="en-US" altLang="zh-TW" sz="2400" b="1" dirty="0" err="1" smtClean="0">
                <a:latin typeface="High Tower Text" pitchFamily="18" charset="0"/>
              </a:rPr>
              <a:t>wc</a:t>
            </a:r>
            <a:r>
              <a:rPr lang="en-US" altLang="zh-TW" sz="2400" b="1" dirty="0" smtClean="0">
                <a:latin typeface="High Tower Text" pitchFamily="18" charset="0"/>
              </a:rPr>
              <a:t> –l </a:t>
            </a:r>
            <a:r>
              <a:rPr lang="en-US" altLang="zh-TW" sz="2400" b="1" dirty="0" smtClean="0">
                <a:latin typeface="Times New Roman" pitchFamily="18" charset="0"/>
              </a:rPr>
              <a:t>????</a:t>
            </a:r>
          </a:p>
          <a:p>
            <a:pPr eaLnBrk="1" hangingPunct="1">
              <a:lnSpc>
                <a:spcPct val="80000"/>
              </a:lnSpc>
              <a:buFontTx/>
              <a:buNone/>
            </a:pPr>
            <a:endParaRPr lang="en-US" altLang="zh-TW" sz="1200" b="1" dirty="0" smtClean="0"/>
          </a:p>
          <a:p>
            <a:pPr eaLnBrk="1" hangingPunct="1">
              <a:lnSpc>
                <a:spcPct val="80000"/>
              </a:lnSpc>
              <a:buFontTx/>
              <a:buNone/>
            </a:pPr>
            <a:r>
              <a:rPr lang="en-US" altLang="zh-TW" sz="2000" dirty="0" smtClean="0">
                <a:latin typeface="Times New Roman" pitchFamily="18" charset="0"/>
              </a:rPr>
              <a:t>•</a:t>
            </a:r>
            <a:r>
              <a:rPr lang="en-US" altLang="zh-TW" sz="2000" dirty="0" smtClean="0"/>
              <a:t> 	</a:t>
            </a:r>
            <a:r>
              <a:rPr lang="en-US" altLang="zh-TW" sz="2400" dirty="0" smtClean="0">
                <a:solidFill>
                  <a:srgbClr val="FF0000"/>
                </a:solidFill>
              </a:rPr>
              <a:t>We can solve this by </a:t>
            </a:r>
            <a:r>
              <a:rPr lang="en-US" altLang="zh-TW" sz="2400" i="1" dirty="0" smtClean="0">
                <a:solidFill>
                  <a:srgbClr val="FF0000"/>
                </a:solidFill>
              </a:rPr>
              <a:t>redirection</a:t>
            </a:r>
            <a:r>
              <a:rPr lang="en-US" altLang="zh-TW" sz="2400" dirty="0" smtClean="0">
                <a:solidFill>
                  <a:srgbClr val="FF0000"/>
                </a:solidFill>
              </a:rPr>
              <a:t>:</a:t>
            </a:r>
          </a:p>
          <a:p>
            <a:pPr eaLnBrk="1" hangingPunct="1">
              <a:lnSpc>
                <a:spcPct val="80000"/>
              </a:lnSpc>
              <a:buFontTx/>
              <a:buNone/>
            </a:pPr>
            <a:r>
              <a:rPr lang="en-US" altLang="zh-TW" sz="2000" b="1" dirty="0" smtClean="0"/>
              <a:t>	% </a:t>
            </a:r>
            <a:r>
              <a:rPr lang="en-US" altLang="zh-TW" sz="2400" b="1" dirty="0" smtClean="0">
                <a:latin typeface="High Tower Text" pitchFamily="18" charset="0"/>
              </a:rPr>
              <a:t>ls A* &gt; </a:t>
            </a:r>
            <a:r>
              <a:rPr lang="en-US" altLang="zh-TW" sz="2400" b="1" dirty="0" err="1" smtClean="0">
                <a:latin typeface="High Tower Text" pitchFamily="18" charset="0"/>
              </a:rPr>
              <a:t>tempfile</a:t>
            </a:r>
            <a:endParaRPr lang="en-US" altLang="zh-TW" sz="2400" b="1" dirty="0" smtClean="0">
              <a:latin typeface="High Tower Text" pitchFamily="18" charset="0"/>
            </a:endParaRPr>
          </a:p>
          <a:p>
            <a:pPr eaLnBrk="1" hangingPunct="1">
              <a:lnSpc>
                <a:spcPct val="80000"/>
              </a:lnSpc>
              <a:buFontTx/>
              <a:buNone/>
            </a:pPr>
            <a:r>
              <a:rPr lang="en-US" altLang="zh-TW" sz="2000" b="1" dirty="0" smtClean="0"/>
              <a:t>	% </a:t>
            </a:r>
            <a:r>
              <a:rPr lang="en-US" altLang="zh-TW" sz="2400" b="1" dirty="0" err="1" smtClean="0">
                <a:latin typeface="High Tower Text" pitchFamily="18" charset="0"/>
              </a:rPr>
              <a:t>wc</a:t>
            </a:r>
            <a:r>
              <a:rPr lang="en-US" altLang="zh-TW" sz="2400" b="1" dirty="0" smtClean="0">
                <a:latin typeface="High Tower Text" pitchFamily="18" charset="0"/>
              </a:rPr>
              <a:t> –l &lt; </a:t>
            </a:r>
            <a:r>
              <a:rPr lang="en-US" altLang="zh-TW" sz="2400" b="1" dirty="0" err="1" smtClean="0">
                <a:latin typeface="High Tower Text" pitchFamily="18" charset="0"/>
              </a:rPr>
              <a:t>tempfile</a:t>
            </a:r>
            <a:endParaRPr lang="en-US" altLang="zh-TW" sz="2400" b="1" dirty="0" smtClean="0">
              <a:latin typeface="High Tower Text" pitchFamily="18" charset="0"/>
            </a:endParaRPr>
          </a:p>
          <a:p>
            <a:pPr eaLnBrk="1" hangingPunct="1">
              <a:lnSpc>
                <a:spcPct val="80000"/>
              </a:lnSpc>
              <a:buFontTx/>
              <a:buNone/>
            </a:pPr>
            <a:r>
              <a:rPr lang="en-US" altLang="zh-TW" sz="2400" b="1" dirty="0" smtClean="0">
                <a:latin typeface="High Tower Text" pitchFamily="18" charset="0"/>
              </a:rPr>
              <a:t>	</a:t>
            </a:r>
            <a:r>
              <a:rPr lang="en-US" altLang="zh-TW" sz="2400" b="1" dirty="0" smtClean="0">
                <a:latin typeface="Times New Roman" pitchFamily="18" charset="0"/>
              </a:rPr>
              <a:t>10</a:t>
            </a:r>
          </a:p>
          <a:p>
            <a:pPr eaLnBrk="1" hangingPunct="1">
              <a:lnSpc>
                <a:spcPct val="80000"/>
              </a:lnSpc>
              <a:buFontTx/>
              <a:buNone/>
            </a:pPr>
            <a:r>
              <a:rPr lang="en-US" altLang="zh-TW" sz="2000" dirty="0" smtClean="0"/>
              <a:t>    	</a:t>
            </a:r>
            <a:r>
              <a:rPr lang="en-US" altLang="zh-TW" sz="2000" b="1" dirty="0" smtClean="0"/>
              <a:t>%</a:t>
            </a:r>
            <a:endParaRPr lang="zh-TW" altLang="en-US" sz="2400" b="1" dirty="0" smtClean="0">
              <a:latin typeface="High Tower Text" pitchFamily="18" charset="0"/>
            </a:endParaRPr>
          </a:p>
        </p:txBody>
      </p:sp>
      <p:sp>
        <p:nvSpPr>
          <p:cNvPr id="34820"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FCFDD2C5-40F0-4732-90EE-7873BFA5B7F1}" type="slidenum">
              <a:rPr lang="zh-TW" altLang="en-US" sz="1400" b="0">
                <a:latin typeface="Arial" charset="0"/>
              </a:rPr>
              <a:pPr algn="r"/>
              <a:t>25</a:t>
            </a:fld>
            <a:endParaRPr lang="en-US" altLang="zh-TW" sz="1400" b="0">
              <a:latin typeface="Arial" charset="0"/>
            </a:endParaRPr>
          </a:p>
        </p:txBody>
      </p:sp>
      <p:sp>
        <p:nvSpPr>
          <p:cNvPr id="174085" name="AutoShape 5"/>
          <p:cNvSpPr>
            <a:spLocks noChangeArrowheads="1"/>
          </p:cNvSpPr>
          <p:nvPr/>
        </p:nvSpPr>
        <p:spPr bwMode="auto">
          <a:xfrm>
            <a:off x="3124200" y="3048000"/>
            <a:ext cx="5867400" cy="1828800"/>
          </a:xfrm>
          <a:prstGeom prst="wedgeRoundRectCallout">
            <a:avLst>
              <a:gd name="adj1" fmla="val -55815"/>
              <a:gd name="adj2" fmla="val 86894"/>
              <a:gd name="adj3" fmla="val 16667"/>
            </a:avLst>
          </a:prstGeom>
          <a:solidFill>
            <a:schemeClr val="accent1"/>
          </a:solidFill>
          <a:ln w="9525" algn="ctr">
            <a:solidFill>
              <a:schemeClr val="tx1"/>
            </a:solidFill>
            <a:miter lim="800000"/>
            <a:headEnd/>
            <a:tailEnd/>
          </a:ln>
        </p:spPr>
        <p:txBody>
          <a:bodyPr/>
          <a:lstStyle/>
          <a:p>
            <a:pPr algn="ctr"/>
            <a:r>
              <a:rPr lang="en-US" altLang="zh-TW" sz="2400" dirty="0"/>
              <a:t>Notice that ls is unique among common UNIX commands, in that the output is different when redirected than when sent to the screen: each file goes on its own line.</a:t>
            </a:r>
          </a:p>
        </p:txBody>
      </p:sp>
      <p:sp>
        <p:nvSpPr>
          <p:cNvPr id="174086" name="AutoShape 6"/>
          <p:cNvSpPr>
            <a:spLocks noChangeArrowheads="1"/>
          </p:cNvSpPr>
          <p:nvPr/>
        </p:nvSpPr>
        <p:spPr bwMode="auto">
          <a:xfrm>
            <a:off x="1981200" y="3124200"/>
            <a:ext cx="5867400" cy="1828800"/>
          </a:xfrm>
          <a:prstGeom prst="wedgeRoundRectCallout">
            <a:avLst>
              <a:gd name="adj1" fmla="val -55815"/>
              <a:gd name="adj2" fmla="val 92449"/>
              <a:gd name="adj3" fmla="val 16667"/>
            </a:avLst>
          </a:prstGeom>
          <a:solidFill>
            <a:schemeClr val="accent1"/>
          </a:solidFill>
          <a:ln w="9525" algn="ctr">
            <a:solidFill>
              <a:schemeClr val="tx1"/>
            </a:solidFill>
            <a:miter lim="800000"/>
            <a:headEnd/>
            <a:tailEnd/>
          </a:ln>
        </p:spPr>
        <p:txBody>
          <a:bodyPr/>
          <a:lstStyle/>
          <a:p>
            <a:pPr algn="ctr"/>
            <a:r>
              <a:rPr lang="en-US" altLang="zh-TW" sz="2400" dirty="0"/>
              <a:t>Notice that this “&lt;” was not actually needed, because </a:t>
            </a:r>
            <a:r>
              <a:rPr lang="en-US" altLang="zh-TW" sz="2800" dirty="0" err="1">
                <a:latin typeface="High Tower Text" pitchFamily="18" charset="0"/>
              </a:rPr>
              <a:t>wc</a:t>
            </a:r>
            <a:r>
              <a:rPr lang="en-US" altLang="zh-TW" sz="2400" dirty="0"/>
              <a:t> will allow a file name as an argument. Some UNIX commands work like this, but others don’t.</a:t>
            </a:r>
          </a:p>
        </p:txBody>
      </p:sp>
    </p:spTree>
    <p:extLst>
      <p:ext uri="{BB962C8B-B14F-4D97-AF65-F5344CB8AC3E}">
        <p14:creationId xmlns:p14="http://schemas.microsoft.com/office/powerpoint/2010/main" val="2864856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dissolve">
                                      <p:cBhvr>
                                        <p:cTn id="7" dur="500"/>
                                        <p:tgtEl>
                                          <p:spTgt spid="1740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74086"/>
                                        </p:tgtEl>
                                      </p:cBhvr>
                                    </p:animEffect>
                                    <p:set>
                                      <p:cBhvr>
                                        <p:cTn id="12" dur="1" fill="hold">
                                          <p:stCondLst>
                                            <p:cond delay="499"/>
                                          </p:stCondLst>
                                        </p:cTn>
                                        <p:tgtEl>
                                          <p:spTgt spid="17408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085"/>
                                        </p:tgtEl>
                                        <p:attrNameLst>
                                          <p:attrName>style.visibility</p:attrName>
                                        </p:attrNameLst>
                                      </p:cBhvr>
                                      <p:to>
                                        <p:strVal val="visible"/>
                                      </p:to>
                                    </p:set>
                                    <p:animEffect transition="in" filter="dissolve">
                                      <p:cBhvr>
                                        <p:cTn id="17"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nimBg="1"/>
      <p:bldP spid="174086" grpId="0" animBg="1"/>
      <p:bldP spid="17408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81000" y="304800"/>
            <a:ext cx="8229600" cy="6248400"/>
          </a:xfrm>
          <a:solidFill>
            <a:schemeClr val="tx1"/>
          </a:solidFill>
        </p:spPr>
        <p:txBody>
          <a:bodyPr/>
          <a:lstStyle/>
          <a:p>
            <a:pPr eaLnBrk="1" hangingPunct="1">
              <a:lnSpc>
                <a:spcPct val="80000"/>
              </a:lnSpc>
              <a:buFontTx/>
              <a:buNone/>
            </a:pPr>
            <a:r>
              <a:rPr lang="en-US" altLang="zh-TW" sz="2000" b="1" smtClean="0">
                <a:solidFill>
                  <a:schemeClr val="bg1"/>
                </a:solidFill>
              </a:rPr>
              <a:t>	% </a:t>
            </a:r>
            <a:r>
              <a:rPr lang="en-US" altLang="zh-TW" sz="2400" b="1" smtClean="0">
                <a:solidFill>
                  <a:schemeClr val="bg1"/>
                </a:solidFill>
                <a:latin typeface="High Tower Text" pitchFamily="18" charset="0"/>
              </a:rPr>
              <a:t>ls A*</a:t>
            </a:r>
          </a:p>
          <a:p>
            <a:pPr eaLnBrk="1" hangingPunct="1">
              <a:lnSpc>
                <a:spcPct val="80000"/>
              </a:lnSpc>
              <a:buFontTx/>
              <a:buNone/>
            </a:pPr>
            <a:r>
              <a:rPr lang="en-US" altLang="zh-TW" sz="2400" b="1" smtClean="0">
                <a:solidFill>
                  <a:schemeClr val="bg1"/>
                </a:solidFill>
                <a:latin typeface="High Tower Text" pitchFamily="18" charset="0"/>
              </a:rPr>
              <a:t>	ABCD	     Afile	       APROG.c	    AZZZ</a:t>
            </a:r>
          </a:p>
          <a:p>
            <a:pPr eaLnBrk="1" hangingPunct="1">
              <a:lnSpc>
                <a:spcPct val="80000"/>
              </a:lnSpc>
              <a:buFontTx/>
              <a:buNone/>
            </a:pPr>
            <a:r>
              <a:rPr lang="en-US" altLang="zh-TW" sz="2400" b="1" smtClean="0">
                <a:solidFill>
                  <a:schemeClr val="bg1"/>
                </a:solidFill>
                <a:latin typeface="High Tower Text" pitchFamily="18" charset="0"/>
              </a:rPr>
              <a:t>	ABD.txt	     AFILE</a:t>
            </a:r>
            <a:r>
              <a:rPr lang="en-US" altLang="zh-TW" sz="2200" b="1" smtClean="0">
                <a:solidFill>
                  <a:schemeClr val="bg1"/>
                </a:solidFill>
                <a:latin typeface="Times New Roman" pitchFamily="18" charset="0"/>
              </a:rPr>
              <a:t>2</a:t>
            </a:r>
            <a:r>
              <a:rPr lang="en-US" altLang="zh-TW" sz="2400" b="1" smtClean="0">
                <a:solidFill>
                  <a:schemeClr val="bg1"/>
                </a:solidFill>
                <a:latin typeface="High Tower Text" pitchFamily="18" charset="0"/>
              </a:rPr>
              <a:t>	       APROG.x	</a:t>
            </a:r>
          </a:p>
          <a:p>
            <a:pPr eaLnBrk="1" hangingPunct="1">
              <a:lnSpc>
                <a:spcPct val="80000"/>
              </a:lnSpc>
              <a:buFontTx/>
              <a:buNone/>
            </a:pPr>
            <a:r>
              <a:rPr lang="en-US" altLang="zh-TW" sz="2400" b="1" smtClean="0">
                <a:solidFill>
                  <a:schemeClr val="bg1"/>
                </a:solidFill>
                <a:latin typeface="High Tower Text" pitchFamily="18" charset="0"/>
              </a:rPr>
              <a:t>	ACE	     AFILE</a:t>
            </a:r>
            <a:r>
              <a:rPr lang="en-US" altLang="zh-TW" sz="2200" b="1" smtClean="0">
                <a:solidFill>
                  <a:schemeClr val="bg1"/>
                </a:solidFill>
                <a:latin typeface="Times New Roman" pitchFamily="18" charset="0"/>
              </a:rPr>
              <a:t>3	        </a:t>
            </a:r>
            <a:r>
              <a:rPr lang="en-US" altLang="zh-TW" sz="2400" b="1" smtClean="0">
                <a:solidFill>
                  <a:schemeClr val="bg1"/>
                </a:solidFill>
                <a:latin typeface="High Tower Text" pitchFamily="18" charset="0"/>
              </a:rPr>
              <a:t>Aqrs.txt</a:t>
            </a:r>
          </a:p>
          <a:p>
            <a:pPr eaLnBrk="1" hangingPunct="1">
              <a:lnSpc>
                <a:spcPct val="80000"/>
              </a:lnSpc>
              <a:buFontTx/>
              <a:buNone/>
            </a:pPr>
            <a:r>
              <a:rPr lang="en-US" altLang="zh-TW" sz="2000" b="1" smtClean="0">
                <a:solidFill>
                  <a:schemeClr val="bg1"/>
                </a:solidFill>
              </a:rPr>
              <a:t>	% </a:t>
            </a:r>
            <a:r>
              <a:rPr lang="en-US" altLang="zh-TW" sz="2400" b="1" smtClean="0">
                <a:solidFill>
                  <a:schemeClr val="bg1"/>
                </a:solidFill>
                <a:latin typeface="High Tower Text" pitchFamily="18" charset="0"/>
              </a:rPr>
              <a:t>ls A* &gt; tempfile</a:t>
            </a:r>
          </a:p>
          <a:p>
            <a:pPr eaLnBrk="1" hangingPunct="1">
              <a:lnSpc>
                <a:spcPct val="80000"/>
              </a:lnSpc>
              <a:buFontTx/>
              <a:buNone/>
            </a:pPr>
            <a:r>
              <a:rPr lang="en-US" altLang="zh-TW" sz="2000" b="1" smtClean="0">
                <a:solidFill>
                  <a:schemeClr val="bg1"/>
                </a:solidFill>
              </a:rPr>
              <a:t>	% </a:t>
            </a:r>
            <a:r>
              <a:rPr lang="en-US" altLang="zh-TW" sz="2400" b="1" smtClean="0">
                <a:solidFill>
                  <a:schemeClr val="bg1"/>
                </a:solidFill>
                <a:latin typeface="High Tower Text" pitchFamily="18" charset="0"/>
              </a:rPr>
              <a:t>cat tempfile</a:t>
            </a:r>
          </a:p>
          <a:p>
            <a:pPr eaLnBrk="1" hangingPunct="1">
              <a:lnSpc>
                <a:spcPct val="80000"/>
              </a:lnSpc>
              <a:buFontTx/>
              <a:buNone/>
            </a:pPr>
            <a:r>
              <a:rPr lang="en-US" altLang="zh-TW" sz="2400" b="1" smtClean="0">
                <a:solidFill>
                  <a:schemeClr val="bg1"/>
                </a:solidFill>
                <a:latin typeface="High Tower Text" pitchFamily="18" charset="0"/>
              </a:rPr>
              <a:t>	ABCD</a:t>
            </a:r>
          </a:p>
          <a:p>
            <a:pPr eaLnBrk="1" hangingPunct="1">
              <a:lnSpc>
                <a:spcPct val="80000"/>
              </a:lnSpc>
              <a:buFontTx/>
              <a:buNone/>
            </a:pPr>
            <a:r>
              <a:rPr lang="en-US" altLang="zh-TW" sz="2400" b="1" smtClean="0">
                <a:solidFill>
                  <a:schemeClr val="bg1"/>
                </a:solidFill>
                <a:latin typeface="High Tower Text" pitchFamily="18" charset="0"/>
              </a:rPr>
              <a:t>	ABD.txt</a:t>
            </a:r>
          </a:p>
          <a:p>
            <a:pPr eaLnBrk="1" hangingPunct="1">
              <a:lnSpc>
                <a:spcPct val="80000"/>
              </a:lnSpc>
              <a:buFontTx/>
              <a:buNone/>
            </a:pPr>
            <a:r>
              <a:rPr lang="en-US" altLang="zh-TW" sz="2400" b="1" smtClean="0">
                <a:solidFill>
                  <a:schemeClr val="bg1"/>
                </a:solidFill>
                <a:latin typeface="High Tower Text" pitchFamily="18" charset="0"/>
              </a:rPr>
              <a:t>	ACE</a:t>
            </a:r>
          </a:p>
          <a:p>
            <a:pPr eaLnBrk="1" hangingPunct="1">
              <a:lnSpc>
                <a:spcPct val="80000"/>
              </a:lnSpc>
              <a:buFontTx/>
              <a:buNone/>
            </a:pPr>
            <a:r>
              <a:rPr lang="en-US" altLang="zh-TW" sz="2400" b="1" smtClean="0">
                <a:solidFill>
                  <a:schemeClr val="bg1"/>
                </a:solidFill>
                <a:latin typeface="High Tower Text" pitchFamily="18" charset="0"/>
              </a:rPr>
              <a:t>	Afile</a:t>
            </a:r>
          </a:p>
          <a:p>
            <a:pPr eaLnBrk="1" hangingPunct="1">
              <a:lnSpc>
                <a:spcPct val="80000"/>
              </a:lnSpc>
              <a:buFontTx/>
              <a:buNone/>
            </a:pPr>
            <a:r>
              <a:rPr lang="en-US" altLang="zh-TW" sz="2400" b="1" smtClean="0">
                <a:solidFill>
                  <a:schemeClr val="bg1"/>
                </a:solidFill>
                <a:latin typeface="High Tower Text" pitchFamily="18" charset="0"/>
              </a:rPr>
              <a:t>	AFILE</a:t>
            </a:r>
            <a:r>
              <a:rPr lang="en-US" altLang="zh-TW" sz="2200" b="1" smtClean="0">
                <a:solidFill>
                  <a:schemeClr val="bg1"/>
                </a:solidFill>
                <a:latin typeface="Times New Roman" pitchFamily="18" charset="0"/>
              </a:rPr>
              <a:t>2</a:t>
            </a:r>
            <a:endParaRPr lang="en-US" altLang="zh-TW" sz="2400" b="1" smtClean="0">
              <a:solidFill>
                <a:schemeClr val="bg1"/>
              </a:solidFill>
              <a:latin typeface="High Tower Text" pitchFamily="18" charset="0"/>
            </a:endParaRPr>
          </a:p>
          <a:p>
            <a:pPr eaLnBrk="1" hangingPunct="1">
              <a:lnSpc>
                <a:spcPct val="80000"/>
              </a:lnSpc>
              <a:buFontTx/>
              <a:buNone/>
            </a:pPr>
            <a:r>
              <a:rPr lang="en-US" altLang="zh-TW" sz="2400" b="1" smtClean="0">
                <a:solidFill>
                  <a:schemeClr val="bg1"/>
                </a:solidFill>
                <a:latin typeface="High Tower Text" pitchFamily="18" charset="0"/>
              </a:rPr>
              <a:t>	AFILE</a:t>
            </a:r>
            <a:r>
              <a:rPr lang="en-US" altLang="zh-TW" sz="2200" b="1" smtClean="0">
                <a:solidFill>
                  <a:schemeClr val="bg1"/>
                </a:solidFill>
                <a:latin typeface="Times New Roman" pitchFamily="18" charset="0"/>
              </a:rPr>
              <a:t>3</a:t>
            </a:r>
            <a:endParaRPr lang="en-US" altLang="zh-TW" sz="2400" b="1" smtClean="0">
              <a:solidFill>
                <a:schemeClr val="bg1"/>
              </a:solidFill>
              <a:latin typeface="High Tower Text" pitchFamily="18" charset="0"/>
            </a:endParaRPr>
          </a:p>
          <a:p>
            <a:pPr eaLnBrk="1" hangingPunct="1">
              <a:lnSpc>
                <a:spcPct val="80000"/>
              </a:lnSpc>
              <a:buFontTx/>
              <a:buNone/>
            </a:pPr>
            <a:r>
              <a:rPr lang="en-US" altLang="zh-TW" sz="2400" b="1" smtClean="0">
                <a:solidFill>
                  <a:schemeClr val="bg1"/>
                </a:solidFill>
                <a:latin typeface="High Tower Text" pitchFamily="18" charset="0"/>
              </a:rPr>
              <a:t>	APROG.c</a:t>
            </a:r>
          </a:p>
          <a:p>
            <a:pPr eaLnBrk="1" hangingPunct="1">
              <a:lnSpc>
                <a:spcPct val="80000"/>
              </a:lnSpc>
              <a:buFontTx/>
              <a:buNone/>
            </a:pPr>
            <a:r>
              <a:rPr lang="en-US" altLang="zh-TW" sz="2400" b="1" smtClean="0">
                <a:solidFill>
                  <a:schemeClr val="bg1"/>
                </a:solidFill>
                <a:latin typeface="High Tower Text" pitchFamily="18" charset="0"/>
              </a:rPr>
              <a:t>	APROG.x	</a:t>
            </a:r>
          </a:p>
          <a:p>
            <a:pPr eaLnBrk="1" hangingPunct="1">
              <a:lnSpc>
                <a:spcPct val="80000"/>
              </a:lnSpc>
              <a:buFontTx/>
              <a:buNone/>
            </a:pPr>
            <a:r>
              <a:rPr lang="en-US" altLang="zh-TW" sz="2400" b="1" smtClean="0">
                <a:solidFill>
                  <a:schemeClr val="bg1"/>
                </a:solidFill>
                <a:latin typeface="High Tower Text" pitchFamily="18" charset="0"/>
              </a:rPr>
              <a:t>	Aqrs.txt</a:t>
            </a:r>
          </a:p>
          <a:p>
            <a:pPr eaLnBrk="1" hangingPunct="1">
              <a:lnSpc>
                <a:spcPct val="80000"/>
              </a:lnSpc>
              <a:buFontTx/>
              <a:buNone/>
            </a:pPr>
            <a:r>
              <a:rPr lang="en-US" altLang="zh-TW" sz="2400" b="1" smtClean="0">
                <a:solidFill>
                  <a:schemeClr val="bg1"/>
                </a:solidFill>
                <a:latin typeface="Times New Roman" pitchFamily="18" charset="0"/>
              </a:rPr>
              <a:t>	AZZZ</a:t>
            </a:r>
          </a:p>
          <a:p>
            <a:pPr eaLnBrk="1" hangingPunct="1">
              <a:lnSpc>
                <a:spcPct val="80000"/>
              </a:lnSpc>
              <a:buFontTx/>
              <a:buNone/>
            </a:pPr>
            <a:r>
              <a:rPr lang="en-US" altLang="zh-TW" sz="2000" smtClean="0">
                <a:solidFill>
                  <a:schemeClr val="bg1"/>
                </a:solidFill>
              </a:rPr>
              <a:t>    	</a:t>
            </a:r>
            <a:r>
              <a:rPr lang="en-US" altLang="zh-TW" sz="2000" b="1" smtClean="0">
                <a:solidFill>
                  <a:schemeClr val="bg1"/>
                </a:solidFill>
              </a:rPr>
              <a:t>%</a:t>
            </a:r>
            <a:endParaRPr lang="zh-TW" altLang="en-US" sz="2000" b="1" smtClean="0">
              <a:solidFill>
                <a:schemeClr val="bg1"/>
              </a:solidFill>
            </a:endParaRPr>
          </a:p>
        </p:txBody>
      </p:sp>
      <p:sp>
        <p:nvSpPr>
          <p:cNvPr id="35843"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C448E710-6542-4D97-A034-F68F3F1DD879}" type="slidenum">
              <a:rPr lang="zh-TW" altLang="en-US" sz="1400" b="0">
                <a:latin typeface="Arial" charset="0"/>
              </a:rPr>
              <a:pPr algn="r"/>
              <a:t>26</a:t>
            </a:fld>
            <a:endParaRPr lang="en-US" altLang="zh-TW" sz="1400" b="0">
              <a:latin typeface="Arial" charset="0"/>
            </a:endParaRPr>
          </a:p>
        </p:txBody>
      </p:sp>
      <p:sp>
        <p:nvSpPr>
          <p:cNvPr id="208902" name="AutoShape 6"/>
          <p:cNvSpPr>
            <a:spLocks noChangeArrowheads="1"/>
          </p:cNvSpPr>
          <p:nvPr/>
        </p:nvSpPr>
        <p:spPr bwMode="auto">
          <a:xfrm>
            <a:off x="3886200" y="2590800"/>
            <a:ext cx="3962400" cy="1676400"/>
          </a:xfrm>
          <a:prstGeom prst="wedgeRoundRectCallout">
            <a:avLst>
              <a:gd name="adj1" fmla="val -95954"/>
              <a:gd name="adj2" fmla="val -78315"/>
              <a:gd name="adj3" fmla="val 16667"/>
            </a:avLst>
          </a:prstGeom>
          <a:solidFill>
            <a:schemeClr val="accent1"/>
          </a:solidFill>
          <a:ln w="9525" algn="ctr">
            <a:solidFill>
              <a:schemeClr val="tx1"/>
            </a:solidFill>
            <a:miter lim="800000"/>
            <a:headEnd/>
            <a:tailEnd/>
          </a:ln>
        </p:spPr>
        <p:txBody>
          <a:bodyPr/>
          <a:lstStyle/>
          <a:p>
            <a:pPr algn="ctr"/>
            <a:r>
              <a:rPr lang="en-US" altLang="zh-TW" sz="2400" dirty="0"/>
              <a:t>And that difference of ls’s behavior explains why </a:t>
            </a:r>
            <a:r>
              <a:rPr lang="en-US" altLang="zh-TW" sz="2400" dirty="0" err="1"/>
              <a:t>wc</a:t>
            </a:r>
            <a:r>
              <a:rPr lang="en-US" altLang="zh-TW" sz="2400" dirty="0"/>
              <a:t> -l gave an answer of 10, rather an answer of 3.</a:t>
            </a:r>
          </a:p>
        </p:txBody>
      </p:sp>
      <p:sp>
        <p:nvSpPr>
          <p:cNvPr id="5" name="AutoShape 5"/>
          <p:cNvSpPr>
            <a:spLocks noChangeArrowheads="1"/>
          </p:cNvSpPr>
          <p:nvPr/>
        </p:nvSpPr>
        <p:spPr bwMode="auto">
          <a:xfrm>
            <a:off x="3124200" y="3048000"/>
            <a:ext cx="5867400" cy="1828800"/>
          </a:xfrm>
          <a:prstGeom prst="wedgeRoundRectCallout">
            <a:avLst>
              <a:gd name="adj1" fmla="val -71186"/>
              <a:gd name="adj2" fmla="val -35708"/>
              <a:gd name="adj3" fmla="val 16667"/>
            </a:avLst>
          </a:prstGeom>
          <a:solidFill>
            <a:schemeClr val="accent1"/>
          </a:solidFill>
          <a:ln w="9525" algn="ctr">
            <a:solidFill>
              <a:schemeClr val="tx1"/>
            </a:solidFill>
            <a:miter lim="800000"/>
            <a:headEnd/>
            <a:tailEnd/>
          </a:ln>
        </p:spPr>
        <p:txBody>
          <a:bodyPr/>
          <a:lstStyle/>
          <a:p>
            <a:pPr algn="ctr"/>
            <a:r>
              <a:rPr lang="en-US" altLang="zh-TW" sz="2400" dirty="0"/>
              <a:t>Notice that ls is unique among common UNIX commands, in that the output is different when redirected than when sent to the screen: each file goes on its own line.</a:t>
            </a:r>
          </a:p>
        </p:txBody>
      </p:sp>
    </p:spTree>
    <p:extLst>
      <p:ext uri="{BB962C8B-B14F-4D97-AF65-F5344CB8AC3E}">
        <p14:creationId xmlns:p14="http://schemas.microsoft.com/office/powerpoint/2010/main" val="1400910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Effect transition="in" filter="dissolve">
                                      <p:cBhvr>
                                        <p:cTn id="12" dur="500"/>
                                        <p:tgtEl>
                                          <p:spTgt spid="2089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208902"/>
                                        </p:tgtEl>
                                      </p:cBhvr>
                                    </p:animEffect>
                                    <p:set>
                                      <p:cBhvr>
                                        <p:cTn id="17" dur="1" fill="hold">
                                          <p:stCondLst>
                                            <p:cond delay="499"/>
                                          </p:stCondLst>
                                        </p:cTn>
                                        <p:tgtEl>
                                          <p:spTgt spid="2089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animBg="1"/>
      <p:bldP spid="208902" grpId="1"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5496" y="908720"/>
            <a:ext cx="9048464" cy="1512168"/>
          </a:xfrm>
          <a:noFill/>
        </p:spPr>
        <p:txBody>
          <a:bodyPr/>
          <a:lstStyle/>
          <a:p>
            <a:pPr eaLnBrk="1" hangingPunct="1">
              <a:lnSpc>
                <a:spcPct val="80000"/>
              </a:lnSpc>
            </a:pPr>
            <a:r>
              <a:rPr lang="en-US" altLang="zh-TW" sz="2800" dirty="0" smtClean="0"/>
              <a:t>For example, suppose we want to know how long the path to the current directory is.</a:t>
            </a:r>
          </a:p>
          <a:p>
            <a:pPr lvl="1" eaLnBrk="1" hangingPunct="1">
              <a:lnSpc>
                <a:spcPct val="80000"/>
              </a:lnSpc>
            </a:pPr>
            <a:r>
              <a:rPr lang="en-US" altLang="zh-TW" sz="2400" dirty="0" smtClean="0">
                <a:solidFill>
                  <a:schemeClr val="bg1"/>
                </a:solidFill>
              </a:rPr>
              <a:t>We can get the path with the </a:t>
            </a:r>
            <a:r>
              <a:rPr lang="en-US" altLang="zh-TW" sz="2400" b="1" dirty="0" err="1" smtClean="0">
                <a:solidFill>
                  <a:schemeClr val="bg1"/>
                </a:solidFill>
                <a:latin typeface="Consolas" panose="020B0609020204030204" pitchFamily="49" charset="0"/>
                <a:cs typeface="Consolas" panose="020B0609020204030204" pitchFamily="49" charset="0"/>
              </a:rPr>
              <a:t>pwd</a:t>
            </a:r>
            <a:r>
              <a:rPr lang="en-US" altLang="zh-TW" sz="2400" dirty="0" smtClean="0">
                <a:solidFill>
                  <a:schemeClr val="bg1"/>
                </a:solidFill>
              </a:rPr>
              <a:t> command:</a:t>
            </a:r>
          </a:p>
          <a:p>
            <a:pPr lvl="1" eaLnBrk="1" hangingPunct="1">
              <a:lnSpc>
                <a:spcPct val="80000"/>
              </a:lnSpc>
            </a:pPr>
            <a:endParaRPr lang="en-US" altLang="zh-TW" sz="2400" dirty="0"/>
          </a:p>
          <a:p>
            <a:pPr lvl="1" eaLnBrk="1" hangingPunct="1">
              <a:lnSpc>
                <a:spcPct val="80000"/>
              </a:lnSpc>
            </a:pPr>
            <a:endParaRPr lang="en-US" altLang="zh-TW" sz="2400" dirty="0" smtClean="0"/>
          </a:p>
          <a:p>
            <a:pPr marL="457200" lvl="1" indent="0" eaLnBrk="1" hangingPunct="1">
              <a:lnSpc>
                <a:spcPct val="80000"/>
              </a:lnSpc>
              <a:buNone/>
            </a:pPr>
            <a:endParaRPr lang="en-US" altLang="zh-TW" sz="2400" dirty="0" smtClean="0">
              <a:latin typeface="High Tower Text" pitchFamily="18" charset="0"/>
            </a:endParaRPr>
          </a:p>
        </p:txBody>
      </p:sp>
      <p:sp>
        <p:nvSpPr>
          <p:cNvPr id="8" name="Rectangle 3"/>
          <p:cNvSpPr txBox="1">
            <a:spLocks noChangeArrowheads="1"/>
          </p:cNvSpPr>
          <p:nvPr/>
        </p:nvSpPr>
        <p:spPr bwMode="auto">
          <a:xfrm>
            <a:off x="35496" y="908720"/>
            <a:ext cx="9048464" cy="129614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t>You generally redirect output to a file to </a:t>
            </a:r>
            <a:r>
              <a:rPr lang="en-US" altLang="zh-TW" sz="2800" b="0" i="1" kern="0" dirty="0" smtClean="0"/>
              <a:t>save</a:t>
            </a:r>
            <a:r>
              <a:rPr lang="en-US" altLang="zh-TW" sz="2800" b="0" kern="0" dirty="0" smtClean="0"/>
              <a:t> the info.</a:t>
            </a:r>
          </a:p>
          <a:p>
            <a:pPr lvl="1" eaLnBrk="1" hangingPunct="1">
              <a:lnSpc>
                <a:spcPct val="80000"/>
              </a:lnSpc>
            </a:pPr>
            <a:r>
              <a:rPr lang="en-US" altLang="zh-TW" sz="2400" b="0" kern="0" dirty="0" smtClean="0"/>
              <a:t>After all, if it goes to the screen, it is lost; if it goes to a file, you can open that file to see what was printed.</a:t>
            </a:r>
            <a:endParaRPr lang="en-US" altLang="zh-TW" sz="2400" b="0" kern="0" dirty="0" smtClean="0">
              <a:latin typeface="High Tower Text" pitchFamily="18" charset="0"/>
            </a:endParaRPr>
          </a:p>
        </p:txBody>
      </p:sp>
      <p:sp>
        <p:nvSpPr>
          <p:cNvPr id="7" name="Rectangle 2"/>
          <p:cNvSpPr txBox="1">
            <a:spLocks noChangeArrowheads="1"/>
          </p:cNvSpPr>
          <p:nvPr/>
        </p:nvSpPr>
        <p:spPr bwMode="auto">
          <a:xfrm>
            <a:off x="107504" y="-27384"/>
            <a:ext cx="885536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Useful Stuff</a:t>
            </a:r>
            <a:endParaRPr lang="en-US" altLang="zh-TW" sz="4800" b="0" kern="0" dirty="0" smtClean="0">
              <a:solidFill>
                <a:srgbClr val="0033CC"/>
              </a:solidFill>
            </a:endParaRPr>
          </a:p>
        </p:txBody>
      </p:sp>
    </p:spTree>
    <p:extLst>
      <p:ext uri="{BB962C8B-B14F-4D97-AF65-F5344CB8AC3E}">
        <p14:creationId xmlns:p14="http://schemas.microsoft.com/office/powerpoint/2010/main" val="1589194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1"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5496" y="908720"/>
            <a:ext cx="9048464" cy="6048672"/>
          </a:xfrm>
          <a:noFill/>
        </p:spPr>
        <p:txBody>
          <a:bodyPr/>
          <a:lstStyle/>
          <a:p>
            <a:pPr eaLnBrk="1" hangingPunct="1">
              <a:lnSpc>
                <a:spcPct val="80000"/>
              </a:lnSpc>
            </a:pPr>
            <a:r>
              <a:rPr lang="en-US" altLang="zh-TW" sz="2800" dirty="0" smtClean="0"/>
              <a:t>For example, suppose we want to know how long the path to the current directory is.</a:t>
            </a:r>
          </a:p>
          <a:p>
            <a:pPr lvl="1" eaLnBrk="1" hangingPunct="1">
              <a:lnSpc>
                <a:spcPct val="80000"/>
              </a:lnSpc>
            </a:pPr>
            <a:r>
              <a:rPr lang="en-US" altLang="zh-TW" sz="2400" dirty="0" smtClean="0"/>
              <a:t>We can get the path with the </a:t>
            </a:r>
            <a:r>
              <a:rPr lang="en-US" altLang="zh-TW" sz="2400" b="1" dirty="0" err="1" smtClean="0">
                <a:latin typeface="Consolas" panose="020B0609020204030204" pitchFamily="49" charset="0"/>
                <a:cs typeface="Consolas" panose="020B0609020204030204" pitchFamily="49" charset="0"/>
              </a:rPr>
              <a:t>pwd</a:t>
            </a:r>
            <a:r>
              <a:rPr lang="en-US" altLang="zh-TW" sz="2400" dirty="0" smtClean="0"/>
              <a:t> command:</a:t>
            </a:r>
          </a:p>
          <a:p>
            <a:pPr lvl="1" eaLnBrk="1" hangingPunct="1">
              <a:lnSpc>
                <a:spcPct val="80000"/>
              </a:lnSpc>
            </a:pPr>
            <a:endParaRPr lang="en-US" altLang="zh-TW" sz="2400" dirty="0"/>
          </a:p>
          <a:p>
            <a:pPr lvl="1" eaLnBrk="1" hangingPunct="1">
              <a:lnSpc>
                <a:spcPct val="80000"/>
              </a:lnSpc>
            </a:pPr>
            <a:endParaRPr lang="en-US" altLang="zh-TW" sz="2400" dirty="0" smtClean="0"/>
          </a:p>
          <a:p>
            <a:pPr lvl="1" eaLnBrk="1" hangingPunct="1">
              <a:lnSpc>
                <a:spcPct val="80000"/>
              </a:lnSpc>
            </a:pPr>
            <a:endParaRPr lang="en-US" altLang="zh-TW" sz="2400" dirty="0" smtClean="0"/>
          </a:p>
          <a:p>
            <a:pPr lvl="1" eaLnBrk="1" hangingPunct="1">
              <a:lnSpc>
                <a:spcPct val="80000"/>
              </a:lnSpc>
            </a:pPr>
            <a:r>
              <a:rPr lang="en-US" altLang="zh-TW" sz="2400" dirty="0" smtClean="0"/>
              <a:t>And I can know its length with the </a:t>
            </a:r>
            <a:r>
              <a:rPr lang="en-US" altLang="zh-TW" sz="2400" b="1" dirty="0" err="1" smtClean="0">
                <a:latin typeface="Consolas" panose="020B0609020204030204" pitchFamily="49" charset="0"/>
                <a:cs typeface="Consolas" panose="020B0609020204030204" pitchFamily="49" charset="0"/>
              </a:rPr>
              <a:t>wc</a:t>
            </a:r>
            <a:r>
              <a:rPr lang="en-US" altLang="zh-TW" sz="2400" dirty="0" smtClean="0"/>
              <a:t> command:</a:t>
            </a:r>
          </a:p>
          <a:p>
            <a:pPr lvl="1" eaLnBrk="1" hangingPunct="1">
              <a:lnSpc>
                <a:spcPct val="80000"/>
              </a:lnSpc>
            </a:pPr>
            <a:endParaRPr lang="en-US" altLang="zh-TW" sz="2400" dirty="0"/>
          </a:p>
          <a:p>
            <a:pPr lvl="1" eaLnBrk="1" hangingPunct="1">
              <a:lnSpc>
                <a:spcPct val="80000"/>
              </a:lnSpc>
            </a:pPr>
            <a:endParaRPr lang="en-US" altLang="zh-TW" sz="2000" dirty="0" smtClean="0"/>
          </a:p>
          <a:p>
            <a:pPr lvl="1" eaLnBrk="1" hangingPunct="1">
              <a:lnSpc>
                <a:spcPct val="80000"/>
              </a:lnSpc>
            </a:pPr>
            <a:endParaRPr lang="en-US" altLang="zh-TW" sz="2400" dirty="0"/>
          </a:p>
          <a:p>
            <a:pPr marL="457200" lvl="1" indent="0" eaLnBrk="1" hangingPunct="1">
              <a:lnSpc>
                <a:spcPct val="80000"/>
              </a:lnSpc>
              <a:buNone/>
            </a:pPr>
            <a:r>
              <a:rPr lang="en-US" altLang="zh-TW" sz="2400" dirty="0" smtClean="0">
                <a:solidFill>
                  <a:srgbClr val="C00000"/>
                </a:solidFill>
              </a:rPr>
              <a:t>	  Q: 	But, how to make the above work without me 		  	typing the path as a command line argument to </a:t>
            </a:r>
            <a:r>
              <a:rPr lang="en-US" altLang="zh-TW" sz="2400" b="1" dirty="0" err="1" smtClean="0">
                <a:solidFill>
                  <a:srgbClr val="C00000"/>
                </a:solidFill>
                <a:latin typeface="Consolas" panose="020B0609020204030204" pitchFamily="49" charset="0"/>
                <a:cs typeface="Consolas" panose="020B0609020204030204" pitchFamily="49" charset="0"/>
              </a:rPr>
              <a:t>wc</a:t>
            </a:r>
            <a:r>
              <a:rPr lang="en-US" altLang="zh-TW" sz="2400" dirty="0" smtClean="0">
                <a:solidFill>
                  <a:srgbClr val="C00000"/>
                </a:solidFill>
              </a:rPr>
              <a:t>?</a:t>
            </a:r>
          </a:p>
          <a:p>
            <a:pPr marL="457200" lvl="1" indent="0" eaLnBrk="1" hangingPunct="1">
              <a:lnSpc>
                <a:spcPct val="80000"/>
              </a:lnSpc>
              <a:buNone/>
            </a:pPr>
            <a:r>
              <a:rPr lang="en-US" altLang="zh-TW" sz="400" dirty="0" smtClean="0"/>
              <a:t/>
            </a:r>
            <a:br>
              <a:rPr lang="en-US" altLang="zh-TW" sz="400" dirty="0" smtClean="0"/>
            </a:br>
            <a:r>
              <a:rPr lang="en-US" altLang="zh-TW" sz="2400" dirty="0" smtClean="0"/>
              <a:t>  </a:t>
            </a:r>
            <a:r>
              <a:rPr lang="en-US" altLang="zh-TW" sz="2400" dirty="0" smtClean="0">
                <a:solidFill>
                  <a:srgbClr val="339933"/>
                </a:solidFill>
              </a:rPr>
              <a:t>	  A: 	Use file redirection to save the info from </a:t>
            </a:r>
            <a:r>
              <a:rPr lang="en-US" altLang="zh-TW" sz="2400" b="1" dirty="0" err="1" smtClean="0">
                <a:solidFill>
                  <a:srgbClr val="339933"/>
                </a:solidFill>
                <a:latin typeface="Consolas" panose="020B0609020204030204" pitchFamily="49" charset="0"/>
                <a:cs typeface="Consolas" panose="020B0609020204030204" pitchFamily="49" charset="0"/>
              </a:rPr>
              <a:t>pwd</a:t>
            </a:r>
            <a:r>
              <a:rPr lang="en-US" altLang="zh-TW" sz="2400" dirty="0" smtClean="0">
                <a:solidFill>
                  <a:srgbClr val="339933"/>
                </a:solidFill>
              </a:rPr>
              <a:t>, rather 		than “losing” </a:t>
            </a:r>
            <a:r>
              <a:rPr lang="en-US" altLang="zh-TW" sz="2400" b="1" dirty="0" err="1" smtClean="0">
                <a:solidFill>
                  <a:srgbClr val="339933"/>
                </a:solidFill>
                <a:latin typeface="Consolas" panose="020B0609020204030204" pitchFamily="49" charset="0"/>
                <a:cs typeface="Consolas" panose="020B0609020204030204" pitchFamily="49" charset="0"/>
              </a:rPr>
              <a:t>pwd</a:t>
            </a:r>
            <a:r>
              <a:rPr lang="en-US" altLang="zh-TW" sz="2400" dirty="0" err="1" smtClean="0">
                <a:solidFill>
                  <a:srgbClr val="339933"/>
                </a:solidFill>
              </a:rPr>
              <a:t>’s</a:t>
            </a:r>
            <a:r>
              <a:rPr lang="en-US" altLang="zh-TW" sz="2400" dirty="0" smtClean="0">
                <a:solidFill>
                  <a:srgbClr val="339933"/>
                </a:solidFill>
              </a:rPr>
              <a:t> answer to the screen.</a:t>
            </a:r>
            <a:endParaRPr lang="en-US" altLang="zh-TW" sz="2000" dirty="0" smtClean="0">
              <a:solidFill>
                <a:srgbClr val="339933"/>
              </a:solidFill>
            </a:endParaRPr>
          </a:p>
          <a:p>
            <a:pPr lvl="1" eaLnBrk="1" hangingPunct="1">
              <a:lnSpc>
                <a:spcPct val="80000"/>
              </a:lnSpc>
            </a:pPr>
            <a:endParaRPr lang="en-US" altLang="zh-TW" sz="2400" dirty="0"/>
          </a:p>
          <a:p>
            <a:pPr lvl="1" eaLnBrk="1" hangingPunct="1">
              <a:lnSpc>
                <a:spcPct val="80000"/>
              </a:lnSpc>
            </a:pPr>
            <a:endParaRPr lang="en-US" altLang="zh-TW" sz="2400" dirty="0" smtClean="0"/>
          </a:p>
          <a:p>
            <a:pPr marL="457200" lvl="1" indent="0" eaLnBrk="1" hangingPunct="1">
              <a:lnSpc>
                <a:spcPct val="80000"/>
              </a:lnSpc>
              <a:buNone/>
            </a:pPr>
            <a:endParaRPr lang="en-US" altLang="zh-TW" sz="2400" dirty="0" smtClean="0">
              <a:latin typeface="High Tower Text" pitchFamily="18" charset="0"/>
            </a:endParaRPr>
          </a:p>
        </p:txBody>
      </p:sp>
      <p:sp>
        <p:nvSpPr>
          <p:cNvPr id="7" name="Rectangle 2"/>
          <p:cNvSpPr txBox="1">
            <a:spLocks noChangeArrowheads="1"/>
          </p:cNvSpPr>
          <p:nvPr/>
        </p:nvSpPr>
        <p:spPr bwMode="auto">
          <a:xfrm>
            <a:off x="107504" y="-27384"/>
            <a:ext cx="885536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Useful Stuff</a:t>
            </a:r>
            <a:endParaRPr lang="en-US" altLang="zh-TW" sz="4800" b="0" kern="0" dirty="0" smtClean="0">
              <a:solidFill>
                <a:srgbClr val="0033CC"/>
              </a:solidFill>
            </a:endParaRPr>
          </a:p>
        </p:txBody>
      </p:sp>
      <p:sp>
        <p:nvSpPr>
          <p:cNvPr id="5" name="Rectangle 4"/>
          <p:cNvSpPr/>
          <p:nvPr/>
        </p:nvSpPr>
        <p:spPr bwMode="auto">
          <a:xfrm>
            <a:off x="1691680" y="5805264"/>
            <a:ext cx="5832648"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err="1" smtClean="0">
                <a:solidFill>
                  <a:schemeClr val="bg1">
                    <a:lumMod val="95000"/>
                  </a:schemeClr>
                </a:solidFill>
                <a:latin typeface="Consolas" panose="020B0609020204030204" pitchFamily="49" charset="0"/>
                <a:cs typeface="Consolas" panose="020B0609020204030204" pitchFamily="49" charset="0"/>
              </a:rPr>
              <a:t>pwd</a:t>
            </a:r>
            <a:r>
              <a:rPr lang="en-US" sz="2400" dirty="0" smtClean="0">
                <a:solidFill>
                  <a:schemeClr val="bg1">
                    <a:lumMod val="95000"/>
                  </a:schemeClr>
                </a:solidFill>
                <a:latin typeface="Consolas" panose="020B0609020204030204" pitchFamily="49" charset="0"/>
                <a:cs typeface="Consolas" panose="020B0609020204030204" pitchFamily="49" charset="0"/>
              </a:rPr>
              <a:t> –P &gt; </a:t>
            </a:r>
            <a:r>
              <a:rPr lang="en-US" sz="2400" dirty="0" err="1" smtClean="0">
                <a:solidFill>
                  <a:schemeClr val="bg1">
                    <a:lumMod val="95000"/>
                  </a:schemeClr>
                </a:solidFill>
                <a:latin typeface="Consolas" panose="020B0609020204030204" pitchFamily="49" charset="0"/>
                <a:cs typeface="Consolas" panose="020B0609020204030204" pitchFamily="49" charset="0"/>
              </a:rPr>
              <a:t>mypath</a:t>
            </a:r>
            <a:endParaRPr lang="en-US" sz="2400" dirty="0" smtClean="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err="1" smtClean="0">
                <a:solidFill>
                  <a:schemeClr val="bg1">
                    <a:lumMod val="95000"/>
                  </a:schemeClr>
                </a:solidFill>
                <a:latin typeface="Consolas" panose="020B0609020204030204" pitchFamily="49" charset="0"/>
                <a:cs typeface="Consolas" panose="020B0609020204030204" pitchFamily="49" charset="0"/>
              </a:rPr>
              <a:t>wc</a:t>
            </a:r>
            <a:r>
              <a:rPr lang="en-US" sz="2400" dirty="0" smtClean="0">
                <a:solidFill>
                  <a:schemeClr val="bg1">
                    <a:lumMod val="95000"/>
                  </a:schemeClr>
                </a:solidFill>
                <a:latin typeface="Consolas" panose="020B0609020204030204" pitchFamily="49" charset="0"/>
                <a:cs typeface="Consolas" panose="020B0609020204030204" pitchFamily="49" charset="0"/>
              </a:rPr>
              <a:t> -c &lt; </a:t>
            </a:r>
            <a:r>
              <a:rPr lang="en-US" sz="2400" dirty="0" err="1" smtClean="0">
                <a:solidFill>
                  <a:schemeClr val="bg1">
                    <a:lumMod val="95000"/>
                  </a:schemeClr>
                </a:solidFill>
                <a:latin typeface="Consolas" panose="020B0609020204030204" pitchFamily="49" charset="0"/>
                <a:cs typeface="Consolas" panose="020B0609020204030204" pitchFamily="49" charset="0"/>
              </a:rPr>
              <a:t>mypath</a:t>
            </a:r>
            <a:endParaRPr lang="en-US" sz="2400" dirty="0" smtClean="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24</a:t>
            </a:r>
          </a:p>
        </p:txBody>
      </p:sp>
      <p:sp>
        <p:nvSpPr>
          <p:cNvPr id="6" name="Rectangle 5"/>
          <p:cNvSpPr/>
          <p:nvPr/>
        </p:nvSpPr>
        <p:spPr bwMode="auto">
          <a:xfrm>
            <a:off x="1691680" y="2060848"/>
            <a:ext cx="5832648"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err="1" smtClean="0">
                <a:solidFill>
                  <a:schemeClr val="bg1">
                    <a:lumMod val="95000"/>
                  </a:schemeClr>
                </a:solidFill>
                <a:latin typeface="Consolas" panose="020B0609020204030204" pitchFamily="49" charset="0"/>
                <a:cs typeface="Consolas" panose="020B0609020204030204" pitchFamily="49" charset="0"/>
              </a:rPr>
              <a:t>pwd</a:t>
            </a:r>
            <a:r>
              <a:rPr lang="en-US" sz="2400" dirty="0" smtClean="0">
                <a:solidFill>
                  <a:schemeClr val="bg1">
                    <a:lumMod val="95000"/>
                  </a:schemeClr>
                </a:solidFill>
                <a:latin typeface="Consolas" panose="020B0609020204030204" pitchFamily="49" charset="0"/>
                <a:cs typeface="Consolas" panose="020B0609020204030204" pitchFamily="49" charset="0"/>
              </a:rPr>
              <a:t> –P </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/home/Me/subdir1/fruits </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p>
        </p:txBody>
      </p:sp>
      <p:sp>
        <p:nvSpPr>
          <p:cNvPr id="11" name="Rectangle 10"/>
          <p:cNvSpPr/>
          <p:nvPr/>
        </p:nvSpPr>
        <p:spPr bwMode="auto">
          <a:xfrm>
            <a:off x="1691680" y="3501008"/>
            <a:ext cx="5832648" cy="100811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err="1" smtClean="0">
                <a:solidFill>
                  <a:schemeClr val="bg1">
                    <a:lumMod val="95000"/>
                  </a:schemeClr>
                </a:solidFill>
                <a:latin typeface="Consolas" panose="020B0609020204030204" pitchFamily="49" charset="0"/>
                <a:cs typeface="Consolas" panose="020B0609020204030204" pitchFamily="49" charset="0"/>
              </a:rPr>
              <a:t>wc</a:t>
            </a:r>
            <a:r>
              <a:rPr lang="en-US" sz="2400" dirty="0" smtClean="0">
                <a:solidFill>
                  <a:schemeClr val="bg1">
                    <a:lumMod val="95000"/>
                  </a:schemeClr>
                </a:solidFill>
                <a:latin typeface="Consolas" panose="020B0609020204030204" pitchFamily="49" charset="0"/>
                <a:cs typeface="Consolas" panose="020B0609020204030204" pitchFamily="49" charset="0"/>
              </a:rPr>
              <a:t> -c /home/Me/subdir1/fruits </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24</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a:t>
            </a:r>
            <a:endParaRPr lang="en-US" sz="2400" dirty="0">
              <a:solidFill>
                <a:schemeClr val="bg1">
                  <a:lumMod val="9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8249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35">
                                            <p:txEl>
                                              <p:pRg st="5" end="5"/>
                                            </p:txEl>
                                          </p:spTgt>
                                        </p:tgtEl>
                                        <p:attrNameLst>
                                          <p:attrName>style.visibility</p:attrName>
                                        </p:attrNameLst>
                                      </p:cBhvr>
                                      <p:to>
                                        <p:strVal val="visible"/>
                                      </p:to>
                                    </p:set>
                                    <p:animEffect transition="in" filter="dissolve">
                                      <p:cBhvr>
                                        <p:cTn id="12" dur="500"/>
                                        <p:tgtEl>
                                          <p:spTgt spid="18435">
                                            <p:txEl>
                                              <p:pRg st="5" end="5"/>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8435">
                                            <p:txEl>
                                              <p:pRg st="9" end="9"/>
                                            </p:txEl>
                                          </p:spTgt>
                                        </p:tgtEl>
                                        <p:attrNameLst>
                                          <p:attrName>style.visibility</p:attrName>
                                        </p:attrNameLst>
                                      </p:cBhvr>
                                      <p:to>
                                        <p:strVal val="visible"/>
                                      </p:to>
                                    </p:set>
                                    <p:animEffect transition="in" filter="fade">
                                      <p:cBhvr>
                                        <p:cTn id="21" dur="1000"/>
                                        <p:tgtEl>
                                          <p:spTgt spid="18435">
                                            <p:txEl>
                                              <p:pRg st="9" end="9"/>
                                            </p:txEl>
                                          </p:spTgt>
                                        </p:tgtEl>
                                      </p:cBhvr>
                                    </p:animEffect>
                                    <p:anim calcmode="lin" valueType="num">
                                      <p:cBhvr>
                                        <p:cTn id="22" dur="10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8435">
                                            <p:txEl>
                                              <p:pRg st="10" end="10"/>
                                            </p:txEl>
                                          </p:spTgt>
                                        </p:tgtEl>
                                        <p:attrNameLst>
                                          <p:attrName>style.visibility</p:attrName>
                                        </p:attrNameLst>
                                      </p:cBhvr>
                                      <p:to>
                                        <p:strVal val="visible"/>
                                      </p:to>
                                    </p:set>
                                    <p:animEffect transition="in" filter="fade">
                                      <p:cBhvr>
                                        <p:cTn id="28" dur="1000"/>
                                        <p:tgtEl>
                                          <p:spTgt spid="18435">
                                            <p:txEl>
                                              <p:pRg st="10" end="10"/>
                                            </p:txEl>
                                          </p:spTgt>
                                        </p:tgtEl>
                                      </p:cBhvr>
                                    </p:animEffect>
                                    <p:anim calcmode="lin" valueType="num">
                                      <p:cBhvr>
                                        <p:cTn id="29" dur="10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1843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07504" y="-27384"/>
            <a:ext cx="885536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Useful Stuff</a:t>
            </a:r>
            <a:endParaRPr lang="en-US" altLang="zh-TW" sz="4800" b="0" kern="0" dirty="0" smtClean="0">
              <a:solidFill>
                <a:srgbClr val="0033CC"/>
              </a:solidFill>
            </a:endParaRPr>
          </a:p>
        </p:txBody>
      </p:sp>
      <p:sp>
        <p:nvSpPr>
          <p:cNvPr id="6" name="Rectangle 3"/>
          <p:cNvSpPr txBox="1">
            <a:spLocks noChangeArrowheads="1"/>
          </p:cNvSpPr>
          <p:nvPr/>
        </p:nvSpPr>
        <p:spPr bwMode="auto">
          <a:xfrm>
            <a:off x="47935" y="2302768"/>
            <a:ext cx="9048464" cy="1702296"/>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t>But sometimes you redirect output to hide unwanted display messages.</a:t>
            </a:r>
          </a:p>
          <a:p>
            <a:pPr lvl="1" eaLnBrk="1" hangingPunct="1">
              <a:lnSpc>
                <a:spcPct val="80000"/>
              </a:lnSpc>
            </a:pPr>
            <a:r>
              <a:rPr lang="en-US" altLang="zh-TW" sz="2400" b="0" kern="0" dirty="0" smtClean="0"/>
              <a:t>After all, if it goes to a file then it won’t display on the screen.</a:t>
            </a:r>
            <a:endParaRPr lang="en-US" altLang="zh-TW" sz="2400" b="0" kern="0" dirty="0" smtClean="0">
              <a:latin typeface="High Tower Text" pitchFamily="18" charset="0"/>
            </a:endParaRPr>
          </a:p>
        </p:txBody>
      </p:sp>
      <p:sp>
        <p:nvSpPr>
          <p:cNvPr id="9" name="Rectangle 3"/>
          <p:cNvSpPr txBox="1">
            <a:spLocks noChangeArrowheads="1"/>
          </p:cNvSpPr>
          <p:nvPr/>
        </p:nvSpPr>
        <p:spPr bwMode="auto">
          <a:xfrm>
            <a:off x="35496" y="908720"/>
            <a:ext cx="9048464" cy="129614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t>You generally redirect output to a file to </a:t>
            </a:r>
            <a:r>
              <a:rPr lang="en-US" altLang="zh-TW" sz="2800" b="0" i="1" kern="0" dirty="0" smtClean="0"/>
              <a:t>save</a:t>
            </a:r>
            <a:r>
              <a:rPr lang="en-US" altLang="zh-TW" sz="2800" b="0" kern="0" dirty="0" smtClean="0"/>
              <a:t> the info.</a:t>
            </a:r>
          </a:p>
          <a:p>
            <a:pPr lvl="1" eaLnBrk="1" hangingPunct="1">
              <a:lnSpc>
                <a:spcPct val="80000"/>
              </a:lnSpc>
            </a:pPr>
            <a:r>
              <a:rPr lang="en-US" altLang="zh-TW" sz="2400" b="0" kern="0" dirty="0" smtClean="0"/>
              <a:t>After all, if it goes to the screen, it is lost; if it goes to a file, you can open that file to see what was printed.</a:t>
            </a:r>
            <a:endParaRPr lang="en-US" altLang="zh-TW" sz="2400" b="0" kern="0" dirty="0" smtClean="0">
              <a:latin typeface="High Tower Text" pitchFamily="18" charset="0"/>
            </a:endParaRPr>
          </a:p>
        </p:txBody>
      </p:sp>
      <p:sp>
        <p:nvSpPr>
          <p:cNvPr id="10" name="Rectangle 2"/>
          <p:cNvSpPr txBox="1">
            <a:spLocks noChangeArrowheads="1"/>
          </p:cNvSpPr>
          <p:nvPr/>
        </p:nvSpPr>
        <p:spPr bwMode="auto">
          <a:xfrm>
            <a:off x="228600" y="-24544"/>
            <a:ext cx="8686800" cy="8382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Garbage</a:t>
            </a:r>
            <a:endParaRPr lang="en-US" altLang="zh-TW" sz="4800" b="0" kern="0" dirty="0" smtClean="0">
              <a:solidFill>
                <a:srgbClr val="0033CC"/>
              </a:solidFill>
            </a:endParaRPr>
          </a:p>
        </p:txBody>
      </p:sp>
    </p:spTree>
    <p:extLst>
      <p:ext uri="{BB962C8B-B14F-4D97-AF65-F5344CB8AC3E}">
        <p14:creationId xmlns:p14="http://schemas.microsoft.com/office/powerpoint/2010/main" val="3503414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28600" y="228600"/>
            <a:ext cx="8686800" cy="838200"/>
          </a:xfrm>
          <a:noFill/>
        </p:spPr>
        <p:txBody>
          <a:bodyPr/>
          <a:lstStyle/>
          <a:p>
            <a:pPr eaLnBrk="1" hangingPunct="1"/>
            <a:r>
              <a:rPr lang="en-US" altLang="zh-TW" smtClean="0">
                <a:solidFill>
                  <a:srgbClr val="0033CC"/>
                </a:solidFill>
              </a:rPr>
              <a:t>Input/Output (I/O) and Redirection</a:t>
            </a:r>
            <a:endParaRPr lang="en-US" altLang="zh-TW" sz="4800" smtClean="0">
              <a:solidFill>
                <a:srgbClr val="0033CC"/>
              </a:solidFill>
            </a:endParaRPr>
          </a:p>
        </p:txBody>
      </p:sp>
      <p:sp>
        <p:nvSpPr>
          <p:cNvPr id="18435" name="Rectangle 3"/>
          <p:cNvSpPr>
            <a:spLocks noGrp="1" noChangeArrowheads="1"/>
          </p:cNvSpPr>
          <p:nvPr>
            <p:ph type="body" idx="4294967295"/>
          </p:nvPr>
        </p:nvSpPr>
        <p:spPr>
          <a:xfrm>
            <a:off x="381000" y="1219200"/>
            <a:ext cx="8686800" cy="5638800"/>
          </a:xfrm>
          <a:noFill/>
        </p:spPr>
        <p:txBody>
          <a:bodyPr/>
          <a:lstStyle/>
          <a:p>
            <a:pPr eaLnBrk="1" hangingPunct="1">
              <a:lnSpc>
                <a:spcPct val="80000"/>
              </a:lnSpc>
            </a:pPr>
            <a:r>
              <a:rPr lang="en-US" altLang="zh-TW" sz="2800" dirty="0" smtClean="0"/>
              <a:t>Input may come from the command line, or a 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a:t>
            </a:r>
            <a:r>
              <a:rPr lang="en-US" altLang="zh-TW" b="1" dirty="0" err="1" smtClean="0">
                <a:solidFill>
                  <a:schemeClr val="bg1">
                    <a:lumMod val="50000"/>
                  </a:schemeClr>
                </a:solidFill>
                <a:latin typeface="High Tower Text" pitchFamily="18" charset="0"/>
              </a:rPr>
              <a:t>a.out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&lt;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inputfile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pPr>
            <a:r>
              <a:rPr lang="en-US" altLang="zh-TW" sz="2800" dirty="0" smtClean="0"/>
              <a:t>Output</a:t>
            </a:r>
            <a:r>
              <a:rPr lang="en-US" altLang="zh-TW" sz="2000" dirty="0" smtClean="0"/>
              <a:t> </a:t>
            </a:r>
            <a:r>
              <a:rPr lang="en-US" altLang="zh-TW" sz="2800" dirty="0" smtClean="0"/>
              <a:t>goes</a:t>
            </a:r>
            <a:r>
              <a:rPr lang="en-US" altLang="zh-TW" sz="2000" dirty="0" smtClean="0"/>
              <a:t> </a:t>
            </a:r>
            <a:r>
              <a:rPr lang="en-US" altLang="zh-TW" sz="2800" dirty="0" smtClean="0"/>
              <a:t>to</a:t>
            </a:r>
            <a:r>
              <a:rPr lang="en-US" altLang="zh-TW" sz="2000" dirty="0" smtClean="0"/>
              <a:t> </a:t>
            </a:r>
            <a:r>
              <a:rPr lang="en-US" altLang="zh-TW" sz="2800" dirty="0" smtClean="0"/>
              <a:t>the</a:t>
            </a:r>
            <a:r>
              <a:rPr lang="en-US" altLang="zh-TW" sz="2000" dirty="0" smtClean="0"/>
              <a:t> </a:t>
            </a:r>
            <a:r>
              <a:rPr lang="en-US" altLang="zh-TW" sz="2800" dirty="0" smtClean="0"/>
              <a:t>screen,</a:t>
            </a:r>
            <a:r>
              <a:rPr lang="en-US" altLang="zh-TW" sz="2000" dirty="0" smtClean="0"/>
              <a:t> </a:t>
            </a:r>
            <a:r>
              <a:rPr lang="en-US" altLang="zh-TW" sz="2800" dirty="0" smtClean="0"/>
              <a:t>unless</a:t>
            </a:r>
            <a:r>
              <a:rPr lang="en-US" altLang="zh-TW" sz="2000" dirty="0" smtClean="0"/>
              <a:t> </a:t>
            </a:r>
            <a:r>
              <a:rPr lang="en-US" altLang="zh-TW" sz="2800" dirty="0" smtClean="0"/>
              <a:t>redirected</a:t>
            </a:r>
            <a:r>
              <a:rPr lang="en-US" altLang="zh-TW" sz="2000" dirty="0" smtClean="0"/>
              <a:t> </a:t>
            </a:r>
            <a:r>
              <a:rPr lang="en-US" altLang="zh-TW" sz="2800" dirty="0" smtClean="0"/>
              <a:t>to</a:t>
            </a:r>
            <a:r>
              <a:rPr lang="en-US" altLang="zh-TW" sz="2000" dirty="0" smtClean="0"/>
              <a:t> </a:t>
            </a:r>
            <a:r>
              <a:rPr lang="en-US" altLang="zh-TW" sz="2800" dirty="0" smtClean="0"/>
              <a:t>a</a:t>
            </a:r>
            <a:r>
              <a:rPr lang="en-US" altLang="zh-TW" sz="2000" dirty="0" smtClean="0"/>
              <a:t> </a:t>
            </a:r>
            <a:r>
              <a:rPr lang="en-US" altLang="zh-TW" sz="2800" dirty="0" smtClean="0"/>
              <a:t>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echo </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hi there</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&gt;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r>
              <a:rPr lang="en-US" altLang="zh-TW" sz="2800" dirty="0" smtClean="0">
                <a:latin typeface="Times New Roman" pitchFamily="18" charset="0"/>
              </a:rPr>
              <a:t>•</a:t>
            </a:r>
            <a:r>
              <a:rPr lang="en-US" altLang="zh-TW" sz="2800" dirty="0" smtClean="0"/>
              <a:t> To append at the end of a file:</a:t>
            </a:r>
          </a:p>
          <a:p>
            <a:pPr eaLnBrk="1" hangingPunct="1">
              <a:lnSpc>
                <a:spcPct val="80000"/>
              </a:lnSpc>
              <a:buFontTx/>
              <a:buNone/>
            </a:pPr>
            <a:r>
              <a:rPr lang="en-US" altLang="zh-TW" sz="2800" dirty="0" smtClean="0"/>
              <a:t>    </a:t>
            </a:r>
            <a:r>
              <a:rPr lang="en-US" altLang="zh-TW" b="1" dirty="0" smtClean="0">
                <a:solidFill>
                  <a:srgbClr val="FF0000"/>
                </a:solidFill>
                <a:latin typeface="High Tower Text" pitchFamily="18" charset="0"/>
              </a:rPr>
              <a:t>echo "hi back at you" </a:t>
            </a:r>
            <a:r>
              <a:rPr lang="en-US" altLang="zh-TW" sz="2800" b="1" dirty="0" smtClean="0">
                <a:solidFill>
                  <a:srgbClr val="FF0000"/>
                </a:solidFill>
                <a:latin typeface="Times New Roman" pitchFamily="18" charset="0"/>
              </a:rPr>
              <a:t>&gt;&gt;</a:t>
            </a:r>
            <a:r>
              <a:rPr lang="en-US" altLang="zh-TW" b="1" dirty="0" smtClean="0">
                <a:solidFill>
                  <a:srgbClr val="FF0000"/>
                </a:solidFill>
                <a:latin typeface="High Tower Text" pitchFamily="18" charset="0"/>
              </a:rPr>
              <a:t> </a:t>
            </a:r>
            <a:r>
              <a:rPr lang="en-US" altLang="zh-TW" b="1" dirty="0" err="1" smtClean="0">
                <a:solidFill>
                  <a:srgbClr val="FF0000"/>
                </a:solidFill>
                <a:latin typeface="High Tower Text" pitchFamily="18" charset="0"/>
              </a:rPr>
              <a:t>out.file</a:t>
            </a:r>
            <a:endParaRPr lang="en-US" altLang="zh-TW" b="1" dirty="0" smtClean="0">
              <a:solidFill>
                <a:srgbClr val="FF0000"/>
              </a:solidFill>
              <a:latin typeface="High Tower Text" pitchFamily="18" charset="0"/>
            </a:endParaRPr>
          </a:p>
          <a:p>
            <a:pPr eaLnBrk="1" hangingPunct="1">
              <a:lnSpc>
                <a:spcPct val="80000"/>
              </a:lnSpc>
              <a:buFontTx/>
              <a:buNone/>
            </a:pPr>
            <a:endParaRPr lang="en-US" altLang="zh-TW" sz="1800" dirty="0" smtClean="0"/>
          </a:p>
        </p:txBody>
      </p:sp>
    </p:spTree>
    <p:extLst>
      <p:ext uri="{BB962C8B-B14F-4D97-AF65-F5344CB8AC3E}">
        <p14:creationId xmlns:p14="http://schemas.microsoft.com/office/powerpoint/2010/main" val="40689367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5496" y="6453336"/>
            <a:ext cx="9048464" cy="432048"/>
          </a:xfrm>
          <a:noFill/>
        </p:spPr>
        <p:txBody>
          <a:bodyPr/>
          <a:lstStyle/>
          <a:p>
            <a:pPr marL="0" indent="0" algn="ctr" eaLnBrk="1" hangingPunct="1">
              <a:lnSpc>
                <a:spcPct val="80000"/>
              </a:lnSpc>
              <a:buNone/>
            </a:pPr>
            <a:r>
              <a:rPr lang="en-US" altLang="zh-TW" sz="2800" dirty="0" smtClean="0">
                <a:latin typeface="High Tower Text" pitchFamily="18" charset="0"/>
              </a:rPr>
              <a:t>This version produces the right output in both cases.</a:t>
            </a:r>
          </a:p>
        </p:txBody>
      </p:sp>
      <p:sp>
        <p:nvSpPr>
          <p:cNvPr id="3" name="Rectangle 2"/>
          <p:cNvSpPr/>
          <p:nvPr/>
        </p:nvSpPr>
        <p:spPr bwMode="auto">
          <a:xfrm>
            <a:off x="60040" y="1147800"/>
            <a:ext cx="9023920" cy="1057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a:solidFill>
                  <a:schemeClr val="bg1">
                    <a:lumMod val="95000"/>
                  </a:schemeClr>
                </a:solidFill>
                <a:latin typeface="Consolas" panose="020B0609020204030204" pitchFamily="49" charset="0"/>
                <a:cs typeface="Consolas" panose="020B0609020204030204" pitchFamily="49" charset="0"/>
              </a:rPr>
              <a:t>ls</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apple  banana  blueberry  cherry  grape  </a:t>
            </a:r>
            <a:r>
              <a:rPr lang="en-US" sz="2400" dirty="0" smtClean="0">
                <a:solidFill>
                  <a:schemeClr val="bg1">
                    <a:lumMod val="95000"/>
                  </a:schemeClr>
                </a:solidFill>
                <a:latin typeface="Consolas" panose="020B0609020204030204" pitchFamily="49" charset="0"/>
                <a:cs typeface="Consolas" panose="020B0609020204030204" pitchFamily="49" charset="0"/>
              </a:rPr>
              <a:t>mango</a:t>
            </a:r>
            <a:endParaRPr lang="en-US" sz="2400" dirty="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a:t>
            </a:r>
            <a:endParaRPr lang="en-US" sz="2400" dirty="0">
              <a:solidFill>
                <a:schemeClr val="bg1">
                  <a:lumMod val="95000"/>
                </a:schemeClr>
              </a:solidFill>
              <a:latin typeface="Consolas" panose="020B0609020204030204" pitchFamily="49" charset="0"/>
              <a:cs typeface="Consolas" panose="020B0609020204030204" pitchFamily="49" charset="0"/>
            </a:endParaRPr>
          </a:p>
        </p:txBody>
      </p:sp>
      <p:sp>
        <p:nvSpPr>
          <p:cNvPr id="8" name="Rectangle 7"/>
          <p:cNvSpPr/>
          <p:nvPr/>
        </p:nvSpPr>
        <p:spPr bwMode="auto">
          <a:xfrm>
            <a:off x="60040" y="3068960"/>
            <a:ext cx="9023920" cy="158417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a:solidFill>
                  <a:schemeClr val="bg1">
                    <a:lumMod val="95000"/>
                  </a:schemeClr>
                </a:solidFill>
                <a:latin typeface="Consolas" panose="020B0609020204030204" pitchFamily="49" charset="0"/>
                <a:cs typeface="Consolas" panose="020B0609020204030204" pitchFamily="49" charset="0"/>
              </a:rPr>
              <a:t>ls </a:t>
            </a:r>
            <a:r>
              <a:rPr lang="en-US" sz="2400" dirty="0" smtClean="0">
                <a:solidFill>
                  <a:schemeClr val="bg1">
                    <a:lumMod val="95000"/>
                  </a:schemeClr>
                </a:solidFill>
                <a:latin typeface="Consolas" panose="020B0609020204030204" pitchFamily="49" charset="0"/>
                <a:cs typeface="Consolas" panose="020B0609020204030204" pitchFamily="49" charset="0"/>
              </a:rPr>
              <a:t>b*</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banana  blueberry</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ls d</a:t>
            </a:r>
            <a:r>
              <a:rPr lang="en-US" sz="2400" dirty="0">
                <a:solidFill>
                  <a:schemeClr val="bg1">
                    <a:lumMod val="95000"/>
                  </a:schemeClr>
                </a:solidFill>
                <a:latin typeface="Consolas" panose="020B0609020204030204" pitchFamily="49" charset="0"/>
                <a:cs typeface="Consolas" panose="020B0609020204030204" pitchFamily="49" charset="0"/>
              </a:rPr>
              <a:t>*</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ls: cannot access 'd*': No such file or directory</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a:t>
            </a:r>
            <a:endParaRPr lang="en-US" sz="2400" dirty="0">
              <a:solidFill>
                <a:schemeClr val="bg1">
                  <a:lumMod val="95000"/>
                </a:schemeClr>
              </a:solidFill>
              <a:latin typeface="Consolas" panose="020B0609020204030204" pitchFamily="49" charset="0"/>
              <a:cs typeface="Consolas" panose="020B0609020204030204" pitchFamily="49" charset="0"/>
            </a:endParaRPr>
          </a:p>
        </p:txBody>
      </p:sp>
      <p:sp>
        <p:nvSpPr>
          <p:cNvPr id="9" name="Rectangle 3"/>
          <p:cNvSpPr txBox="1">
            <a:spLocks noChangeArrowheads="1"/>
          </p:cNvSpPr>
          <p:nvPr/>
        </p:nvSpPr>
        <p:spPr bwMode="auto">
          <a:xfrm>
            <a:off x="35496" y="764704"/>
            <a:ext cx="9048464" cy="455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latin typeface="High Tower Text" pitchFamily="18" charset="0"/>
              </a:rPr>
              <a:t>Consider the following directory situation:</a:t>
            </a:r>
          </a:p>
        </p:txBody>
      </p:sp>
      <p:sp>
        <p:nvSpPr>
          <p:cNvPr id="10" name="Rectangle 9"/>
          <p:cNvSpPr/>
          <p:nvPr/>
        </p:nvSpPr>
        <p:spPr bwMode="auto">
          <a:xfrm>
            <a:off x="60040" y="5157192"/>
            <a:ext cx="9023920" cy="129614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a:solidFill>
                  <a:schemeClr val="bg1">
                    <a:lumMod val="95000"/>
                  </a:schemeClr>
                </a:solidFill>
                <a:latin typeface="Consolas" panose="020B0609020204030204" pitchFamily="49" charset="0"/>
                <a:cs typeface="Consolas" panose="020B0609020204030204" pitchFamily="49" charset="0"/>
              </a:rPr>
              <a:t>ls </a:t>
            </a:r>
            <a:r>
              <a:rPr lang="en-US" sz="2400" dirty="0" smtClean="0">
                <a:solidFill>
                  <a:schemeClr val="bg1">
                    <a:lumMod val="95000"/>
                  </a:schemeClr>
                </a:solidFill>
                <a:latin typeface="Consolas" panose="020B0609020204030204" pitchFamily="49" charset="0"/>
                <a:cs typeface="Consolas" panose="020B0609020204030204" pitchFamily="49" charset="0"/>
              </a:rPr>
              <a:t>b* 2&gt; junk</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b</a:t>
            </a:r>
            <a:r>
              <a:rPr lang="en-US" sz="2400" dirty="0" smtClean="0">
                <a:solidFill>
                  <a:schemeClr val="bg1">
                    <a:lumMod val="95000"/>
                  </a:schemeClr>
                </a:solidFill>
                <a:latin typeface="Consolas" panose="020B0609020204030204" pitchFamily="49" charset="0"/>
                <a:cs typeface="Consolas" panose="020B0609020204030204" pitchFamily="49" charset="0"/>
              </a:rPr>
              <a:t>anana  blueberry</a:t>
            </a:r>
            <a:endParaRPr lang="en-US" sz="2400" dirty="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ls d* 2&gt; junk</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a:t>
            </a:r>
            <a:endParaRPr lang="en-US" sz="2400" dirty="0">
              <a:solidFill>
                <a:schemeClr val="bg1">
                  <a:lumMod val="95000"/>
                </a:schemeClr>
              </a:solidFill>
              <a:latin typeface="Consolas" panose="020B0609020204030204" pitchFamily="49" charset="0"/>
              <a:cs typeface="Consolas" panose="020B0609020204030204" pitchFamily="49" charset="0"/>
            </a:endParaRPr>
          </a:p>
        </p:txBody>
      </p:sp>
      <p:sp>
        <p:nvSpPr>
          <p:cNvPr id="11" name="Rectangle 3"/>
          <p:cNvSpPr txBox="1">
            <a:spLocks noChangeArrowheads="1"/>
          </p:cNvSpPr>
          <p:nvPr/>
        </p:nvSpPr>
        <p:spPr bwMode="auto">
          <a:xfrm>
            <a:off x="35496" y="2348880"/>
            <a:ext cx="9048464"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latin typeface="High Tower Text" pitchFamily="18" charset="0"/>
              </a:rPr>
              <a:t>Now compare the outputs for files beginning with ‘b’ versus for files beginning with ‘d’:</a:t>
            </a:r>
          </a:p>
        </p:txBody>
      </p:sp>
      <p:sp>
        <p:nvSpPr>
          <p:cNvPr id="12" name="Rectangle 3"/>
          <p:cNvSpPr txBox="1">
            <a:spLocks noChangeArrowheads="1"/>
          </p:cNvSpPr>
          <p:nvPr/>
        </p:nvSpPr>
        <p:spPr bwMode="auto">
          <a:xfrm>
            <a:off x="35496" y="4797152"/>
            <a:ext cx="9048464"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latin typeface="High Tower Text" pitchFamily="18" charset="0"/>
              </a:rPr>
              <a:t>I don’t want that error message. So I do it this way:</a:t>
            </a:r>
          </a:p>
        </p:txBody>
      </p:sp>
      <p:sp>
        <p:nvSpPr>
          <p:cNvPr id="13" name="Rectangle 2"/>
          <p:cNvSpPr txBox="1">
            <a:spLocks noChangeArrowheads="1"/>
          </p:cNvSpPr>
          <p:nvPr/>
        </p:nvSpPr>
        <p:spPr bwMode="auto">
          <a:xfrm>
            <a:off x="228600" y="-24544"/>
            <a:ext cx="8686800" cy="8382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Garbage</a:t>
            </a:r>
            <a:endParaRPr lang="en-US" altLang="zh-TW" sz="4800" b="0" kern="0" dirty="0" smtClean="0">
              <a:solidFill>
                <a:srgbClr val="0033CC"/>
              </a:solidFill>
            </a:endParaRPr>
          </a:p>
        </p:txBody>
      </p:sp>
    </p:spTree>
    <p:extLst>
      <p:ext uri="{BB962C8B-B14F-4D97-AF65-F5344CB8AC3E}">
        <p14:creationId xmlns:p14="http://schemas.microsoft.com/office/powerpoint/2010/main" val="232869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8435">
                                            <p:txEl>
                                              <p:pRg st="0" end="0"/>
                                            </p:txEl>
                                          </p:spTgt>
                                        </p:tgtEl>
                                        <p:attrNameLst>
                                          <p:attrName>style.visibility</p:attrName>
                                        </p:attrNameLst>
                                      </p:cBhvr>
                                      <p:to>
                                        <p:strVal val="visible"/>
                                      </p:to>
                                    </p:set>
                                    <p:animEffect transition="in" filter="barn(outVertical)">
                                      <p:cBhvr>
                                        <p:cTn id="3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3" grpId="0" animBg="1"/>
      <p:bldP spid="8" grpId="0" animBg="1"/>
      <p:bldP spid="9" grpId="0"/>
      <p:bldP spid="10"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0040" y="1314872"/>
            <a:ext cx="9023920" cy="256923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a:solidFill>
                  <a:schemeClr val="bg1">
                    <a:lumMod val="95000"/>
                  </a:schemeClr>
                </a:solidFill>
                <a:latin typeface="Consolas" panose="020B0609020204030204" pitchFamily="49" charset="0"/>
                <a:cs typeface="Consolas" panose="020B0609020204030204" pitchFamily="49" charset="0"/>
              </a:rPr>
              <a:t>ls</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apple  banana  blueberry  cherry  grape  </a:t>
            </a:r>
            <a:r>
              <a:rPr lang="en-US" sz="2400" dirty="0" smtClean="0">
                <a:solidFill>
                  <a:schemeClr val="bg1">
                    <a:lumMod val="95000"/>
                  </a:schemeClr>
                </a:solidFill>
                <a:latin typeface="Consolas" panose="020B0609020204030204" pitchFamily="49" charset="0"/>
                <a:cs typeface="Consolas" panose="020B0609020204030204" pitchFamily="49" charset="0"/>
              </a:rPr>
              <a:t>mango</a:t>
            </a:r>
            <a:endParaRPr lang="en-US" sz="2400" dirty="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a:t>
            </a:r>
            <a:r>
              <a:rPr lang="en-US" sz="2400" dirty="0">
                <a:solidFill>
                  <a:schemeClr val="bg1">
                    <a:lumMod val="95000"/>
                  </a:schemeClr>
                </a:solidFill>
                <a:latin typeface="Consolas" panose="020B0609020204030204" pitchFamily="49" charset="0"/>
                <a:cs typeface="Consolas" panose="020B0609020204030204" pitchFamily="49" charset="0"/>
              </a:rPr>
              <a:t>ls b* 2&gt; junk</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banana  blueberry</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 ls d* 2&gt; junk</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 ls</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apple  banana  blueberry  cherry  grape  </a:t>
            </a:r>
            <a:r>
              <a:rPr lang="en-US" sz="2400" dirty="0" smtClean="0">
                <a:solidFill>
                  <a:schemeClr val="bg1">
                    <a:lumMod val="95000"/>
                  </a:schemeClr>
                </a:solidFill>
                <a:latin typeface="Consolas" panose="020B0609020204030204" pitchFamily="49" charset="0"/>
                <a:cs typeface="Consolas" panose="020B0609020204030204" pitchFamily="49" charset="0"/>
              </a:rPr>
              <a:t>junk  mango</a:t>
            </a:r>
            <a:endParaRPr lang="en-US" sz="2400" dirty="0">
              <a:solidFill>
                <a:schemeClr val="bg1">
                  <a:lumMod val="95000"/>
                </a:schemeClr>
              </a:solidFill>
              <a:latin typeface="Consolas" panose="020B0609020204030204" pitchFamily="49" charset="0"/>
              <a:cs typeface="Consolas" panose="020B0609020204030204" pitchFamily="49" charset="0"/>
            </a:endParaRP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p>
          <a:p>
            <a:pPr>
              <a:lnSpc>
                <a:spcPct val="85000"/>
              </a:lnSpc>
            </a:pPr>
            <a:endParaRPr lang="en-US" sz="2400" dirty="0">
              <a:solidFill>
                <a:schemeClr val="bg1">
                  <a:lumMod val="95000"/>
                </a:schemeClr>
              </a:solidFill>
              <a:latin typeface="Consolas" panose="020B0609020204030204" pitchFamily="49" charset="0"/>
              <a:cs typeface="Consolas" panose="020B0609020204030204" pitchFamily="49" charset="0"/>
            </a:endParaRPr>
          </a:p>
        </p:txBody>
      </p:sp>
      <p:sp>
        <p:nvSpPr>
          <p:cNvPr id="9" name="Rectangle 3"/>
          <p:cNvSpPr txBox="1">
            <a:spLocks noChangeArrowheads="1"/>
          </p:cNvSpPr>
          <p:nvPr/>
        </p:nvSpPr>
        <p:spPr bwMode="auto">
          <a:xfrm>
            <a:off x="35496" y="931776"/>
            <a:ext cx="9048464" cy="455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latin typeface="High Tower Text" pitchFamily="18" charset="0"/>
              </a:rPr>
              <a:t>But the example has a problem. Consider:</a:t>
            </a:r>
          </a:p>
        </p:txBody>
      </p:sp>
      <p:sp>
        <p:nvSpPr>
          <p:cNvPr id="10" name="Rectangle 9"/>
          <p:cNvSpPr/>
          <p:nvPr/>
        </p:nvSpPr>
        <p:spPr bwMode="auto">
          <a:xfrm>
            <a:off x="60040" y="5612296"/>
            <a:ext cx="9023920" cy="98505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ls d* 2&gt; /dev/null</a:t>
            </a:r>
          </a:p>
          <a:p>
            <a:pPr>
              <a:lnSpc>
                <a:spcPct val="85000"/>
              </a:lnSpc>
            </a:pPr>
            <a:r>
              <a:rPr lang="en-US" sz="2400" dirty="0" smtClean="0">
                <a:solidFill>
                  <a:schemeClr val="bg1">
                    <a:lumMod val="95000"/>
                  </a:schemeClr>
                </a:solidFill>
                <a:latin typeface="Consolas" panose="020B0609020204030204" pitchFamily="49" charset="0"/>
                <a:cs typeface="Consolas" panose="020B0609020204030204" pitchFamily="49" charset="0"/>
              </a:rPr>
              <a:t>% cat /dev/null</a:t>
            </a:r>
          </a:p>
          <a:p>
            <a:pPr>
              <a:lnSpc>
                <a:spcPct val="85000"/>
              </a:lnSpc>
            </a:pPr>
            <a:r>
              <a:rPr lang="en-US" sz="2400" dirty="0">
                <a:solidFill>
                  <a:schemeClr val="bg1">
                    <a:lumMod val="95000"/>
                  </a:schemeClr>
                </a:solidFill>
                <a:latin typeface="Consolas" panose="020B0609020204030204" pitchFamily="49" charset="0"/>
                <a:cs typeface="Consolas" panose="020B0609020204030204" pitchFamily="49" charset="0"/>
              </a:rPr>
              <a:t>%</a:t>
            </a:r>
          </a:p>
        </p:txBody>
      </p:sp>
      <p:sp>
        <p:nvSpPr>
          <p:cNvPr id="12" name="Rectangle 3"/>
          <p:cNvSpPr txBox="1">
            <a:spLocks noChangeArrowheads="1"/>
          </p:cNvSpPr>
          <p:nvPr/>
        </p:nvSpPr>
        <p:spPr bwMode="auto">
          <a:xfrm>
            <a:off x="35496" y="4100128"/>
            <a:ext cx="9048464"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80000"/>
              </a:lnSpc>
            </a:pPr>
            <a:r>
              <a:rPr lang="en-US" altLang="zh-TW" sz="2800" b="0" kern="0" dirty="0" smtClean="0">
                <a:latin typeface="High Tower Text" pitchFamily="18" charset="0"/>
              </a:rPr>
              <a:t>It seems silly to have to create a junk file when I don’t</a:t>
            </a:r>
            <a:r>
              <a:rPr lang="en-US" altLang="zh-TW" sz="2800" b="0" kern="0" dirty="0">
                <a:latin typeface="High Tower Text" pitchFamily="18" charset="0"/>
              </a:rPr>
              <a:t> </a:t>
            </a:r>
            <a:r>
              <a:rPr lang="en-US" altLang="zh-TW" sz="2800" b="0" kern="0" dirty="0" smtClean="0">
                <a:latin typeface="High Tower Text" pitchFamily="18" charset="0"/>
              </a:rPr>
              <a:t>actually want to save the output. Well, UNIX provides a better way: a special file that UNIX will not write to. Its name is /dev/null:</a:t>
            </a:r>
          </a:p>
        </p:txBody>
      </p:sp>
      <p:sp>
        <p:nvSpPr>
          <p:cNvPr id="13" name="Rectangle 2"/>
          <p:cNvSpPr txBox="1">
            <a:spLocks noChangeArrowheads="1"/>
          </p:cNvSpPr>
          <p:nvPr/>
        </p:nvSpPr>
        <p:spPr bwMode="auto">
          <a:xfrm>
            <a:off x="228600" y="-24544"/>
            <a:ext cx="8686800" cy="83820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dirty="0" smtClean="0">
                <a:solidFill>
                  <a:srgbClr val="0033CC"/>
                </a:solidFill>
              </a:rPr>
              <a:t>Output Redirection for Garbage</a:t>
            </a:r>
            <a:endParaRPr lang="en-US" altLang="zh-TW" sz="4800" b="0" kern="0" dirty="0" smtClean="0">
              <a:solidFill>
                <a:srgbClr val="0033CC"/>
              </a:solidFill>
            </a:endParaRPr>
          </a:p>
        </p:txBody>
      </p:sp>
      <p:cxnSp>
        <p:nvCxnSpPr>
          <p:cNvPr id="4" name="Straight Arrow Connector 3"/>
          <p:cNvCxnSpPr/>
          <p:nvPr/>
        </p:nvCxnSpPr>
        <p:spPr bwMode="auto">
          <a:xfrm flipV="1">
            <a:off x="5896303" y="3501008"/>
            <a:ext cx="1195977" cy="676854"/>
          </a:xfrm>
          <a:prstGeom prst="straightConnector1">
            <a:avLst/>
          </a:prstGeom>
          <a:solidFill>
            <a:schemeClr val="accent1"/>
          </a:solidFill>
          <a:ln w="57150" cap="flat" cmpd="sng" algn="ctr">
            <a:solidFill>
              <a:srgbClr val="FFC000"/>
            </a:solidFill>
            <a:prstDash val="solid"/>
            <a:round/>
            <a:headEnd type="none" w="med" len="med"/>
            <a:tailEnd type="triangle"/>
          </a:ln>
          <a:effectLst/>
        </p:spPr>
      </p:cxnSp>
    </p:spTree>
    <p:extLst>
      <p:ext uri="{BB962C8B-B14F-4D97-AF65-F5344CB8AC3E}">
        <p14:creationId xmlns:p14="http://schemas.microsoft.com/office/powerpoint/2010/main" val="337241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210947" name="Rectangle 3"/>
          <p:cNvSpPr>
            <a:spLocks noGrp="1" noChangeArrowheads="1"/>
          </p:cNvSpPr>
          <p:nvPr>
            <p:ph type="body" idx="4294967295"/>
          </p:nvPr>
        </p:nvSpPr>
        <p:spPr>
          <a:xfrm>
            <a:off x="1219200" y="990600"/>
            <a:ext cx="6553200" cy="5638800"/>
          </a:xfrm>
          <a:solidFill>
            <a:schemeClr val="tx1"/>
          </a:solidFill>
        </p:spPr>
        <p:txBody>
          <a:bodyPr/>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ls A* &gt;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Times New Roman" pitchFamily="18" charset="0"/>
              </a:rPr>
              <a:t>10</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400" b="1" smtClean="0">
                <a:solidFill>
                  <a:schemeClr val="bg1"/>
                </a:solidFill>
              </a:rPr>
              <a:t>% </a:t>
            </a:r>
            <a:r>
              <a:rPr lang="en-US" altLang="zh-TW" sz="2800" b="1" smtClean="0">
                <a:latin typeface="High Tower Text" pitchFamily="18" charset="0"/>
              </a:rPr>
              <a:t>history &gt; tempfile</a:t>
            </a:r>
            <a:r>
              <a:rPr lang="en-US" altLang="zh-TW" sz="2400" b="1" smtClean="0">
                <a:latin typeface="Times New Roman" pitchFamily="18" charset="0"/>
              </a:rPr>
              <a:t>2</a:t>
            </a:r>
            <a:endParaRPr lang="zh-TW" altLang="en-US" sz="2400" b="1" smtClean="0">
              <a:latin typeface="Times New Roman" pitchFamily="18" charset="0"/>
            </a:endParaRPr>
          </a:p>
          <a:p>
            <a:pPr eaLnBrk="1" hangingPunct="1">
              <a:lnSpc>
                <a:spcPct val="80000"/>
              </a:lnSpc>
              <a:buFontTx/>
              <a:buNone/>
            </a:pPr>
            <a:r>
              <a:rPr lang="en-US" altLang="zh-TW" sz="2400" b="1" smtClean="0"/>
              <a:t>% </a:t>
            </a:r>
            <a:r>
              <a:rPr lang="en-US" altLang="zh-TW" sz="2800" b="1" smtClean="0">
                <a:latin typeface="High Tower Text" pitchFamily="18" charset="0"/>
              </a:rPr>
              <a:t>tail </a:t>
            </a:r>
            <a:r>
              <a:rPr lang="en-US" altLang="zh-TW" sz="2800" smtClean="0">
                <a:latin typeface="Times New Roman" pitchFamily="18" charset="0"/>
              </a:rPr>
              <a:t>-</a:t>
            </a:r>
            <a:r>
              <a:rPr lang="en-US" altLang="zh-TW" sz="2400" b="1" smtClean="0">
                <a:latin typeface="Times New Roman" pitchFamily="18" charset="0"/>
              </a:rPr>
              <a:t>5</a:t>
            </a:r>
            <a:r>
              <a:rPr lang="en-US" altLang="zh-TW" sz="2800" b="1" smtClean="0">
                <a:latin typeface="High Tower Text" pitchFamily="18" charset="0"/>
              </a:rPr>
              <a:t> tempfile</a:t>
            </a:r>
            <a:r>
              <a:rPr lang="en-US" altLang="zh-TW" sz="2400" b="1" smtClean="0">
                <a:latin typeface="Times New Roman" pitchFamily="18" charset="0"/>
              </a:rPr>
              <a:t>2 </a:t>
            </a:r>
            <a:r>
              <a:rPr lang="en-US" altLang="zh-TW" sz="2800" b="1" smtClean="0">
                <a:latin typeface="High Tower Text" pitchFamily="18" charset="0"/>
              </a:rPr>
              <a:t>&gt; tempfile</a:t>
            </a:r>
            <a:r>
              <a:rPr lang="en-US" altLang="zh-TW" sz="2400" b="1" smtClean="0">
                <a:latin typeface="Times New Roman" pitchFamily="18" charset="0"/>
              </a:rPr>
              <a:t>3</a:t>
            </a:r>
          </a:p>
          <a:p>
            <a:pPr eaLnBrk="1" hangingPunct="1">
              <a:lnSpc>
                <a:spcPct val="80000"/>
              </a:lnSpc>
              <a:buFontTx/>
              <a:buNone/>
            </a:pPr>
            <a:r>
              <a:rPr lang="en-US" altLang="zh-TW" sz="2400" b="1" smtClean="0"/>
              <a:t>% </a:t>
            </a:r>
            <a:r>
              <a:rPr lang="en-US" altLang="zh-TW" sz="2800" b="1" smtClean="0">
                <a:latin typeface="High Tower Text" pitchFamily="18" charset="0"/>
              </a:rPr>
              <a:t>cat tempfile</a:t>
            </a:r>
            <a:r>
              <a:rPr lang="en-US" altLang="zh-TW" sz="2400" b="1" smtClean="0">
                <a:latin typeface="Times New Roman" pitchFamily="18" charset="0"/>
              </a:rPr>
              <a:t>3</a:t>
            </a:r>
            <a:r>
              <a:rPr lang="en-US" altLang="zh-TW" sz="2800" b="1" smtClean="0">
                <a:latin typeface="High Tower Text" pitchFamily="18" charset="0"/>
              </a:rPr>
              <a:t> </a:t>
            </a:r>
          </a:p>
          <a:p>
            <a:pPr eaLnBrk="1" hangingPunct="1">
              <a:lnSpc>
                <a:spcPct val="80000"/>
              </a:lnSpc>
              <a:buFontTx/>
              <a:buNone/>
            </a:pPr>
            <a:r>
              <a:rPr lang="en-US" altLang="zh-TW" sz="2800" b="1" smtClean="0">
                <a:latin typeface="High Tower Text" pitchFamily="18" charset="0"/>
              </a:rPr>
              <a:t>ls A* &gt; tempfile</a:t>
            </a:r>
          </a:p>
          <a:p>
            <a:pPr eaLnBrk="1" hangingPunct="1">
              <a:lnSpc>
                <a:spcPct val="80000"/>
              </a:lnSpc>
              <a:buFontTx/>
              <a:buNone/>
            </a:pPr>
            <a:r>
              <a:rPr lang="en-US" altLang="zh-TW" sz="2800" b="1" smtClean="0">
                <a:latin typeface="High Tower Text" pitchFamily="18" charset="0"/>
              </a:rPr>
              <a:t>wc </a:t>
            </a:r>
            <a:r>
              <a:rPr lang="en-US" altLang="zh-TW" sz="2800" smtClean="0">
                <a:latin typeface="Times New Roman" pitchFamily="18" charset="0"/>
              </a:rPr>
              <a:t>-</a:t>
            </a:r>
            <a:r>
              <a:rPr lang="en-US" altLang="zh-TW" sz="2800" b="1" smtClean="0">
                <a:latin typeface="High Tower Text" pitchFamily="18" charset="0"/>
              </a:rPr>
              <a:t>l &lt; tempfile</a:t>
            </a:r>
          </a:p>
          <a:p>
            <a:pPr eaLnBrk="1" hangingPunct="1">
              <a:lnSpc>
                <a:spcPct val="80000"/>
              </a:lnSpc>
              <a:buFontTx/>
              <a:buNone/>
            </a:pPr>
            <a:r>
              <a:rPr lang="en-US" altLang="zh-TW" sz="2800" b="1" smtClean="0">
                <a:latin typeface="High Tower Text" pitchFamily="18" charset="0"/>
              </a:rPr>
              <a:t>rm </a:t>
            </a:r>
            <a:r>
              <a:rPr lang="en-US" altLang="zh-TW" sz="2800" smtClean="0">
                <a:latin typeface="Times New Roman" pitchFamily="18" charset="0"/>
              </a:rPr>
              <a:t>-</a:t>
            </a:r>
            <a:r>
              <a:rPr lang="en-US" altLang="zh-TW" sz="2800" b="1" smtClean="0">
                <a:latin typeface="High Tower Text" pitchFamily="18" charset="0"/>
              </a:rPr>
              <a:t>f tempfile</a:t>
            </a:r>
          </a:p>
          <a:p>
            <a:pPr eaLnBrk="1" hangingPunct="1">
              <a:lnSpc>
                <a:spcPct val="80000"/>
              </a:lnSpc>
              <a:buFontTx/>
              <a:buNone/>
            </a:pPr>
            <a:r>
              <a:rPr lang="en-US" altLang="zh-TW" sz="2800" b="1" smtClean="0">
                <a:latin typeface="High Tower Text" pitchFamily="18" charset="0"/>
              </a:rPr>
              <a:t>history &gt; tempfile</a:t>
            </a:r>
            <a:r>
              <a:rPr lang="en-US" altLang="zh-TW" sz="2400" b="1" smtClean="0">
                <a:latin typeface="Times New Roman" pitchFamily="18" charset="0"/>
              </a:rPr>
              <a:t>2</a:t>
            </a:r>
            <a:endParaRPr lang="zh-TW" altLang="en-US" sz="2400" b="1" smtClean="0">
              <a:latin typeface="Times New Roman" pitchFamily="18" charset="0"/>
            </a:endParaRPr>
          </a:p>
          <a:p>
            <a:pPr eaLnBrk="1" hangingPunct="1">
              <a:lnSpc>
                <a:spcPct val="80000"/>
              </a:lnSpc>
              <a:buFontTx/>
              <a:buNone/>
            </a:pPr>
            <a:r>
              <a:rPr lang="en-US" altLang="zh-TW" sz="2400" b="1" smtClean="0"/>
              <a:t>% </a:t>
            </a:r>
            <a:r>
              <a:rPr lang="en-US" altLang="zh-TW" sz="2800" b="1" smtClean="0">
                <a:latin typeface="High Tower Text" pitchFamily="18" charset="0"/>
              </a:rPr>
              <a:t>head </a:t>
            </a:r>
            <a:r>
              <a:rPr lang="en-US" altLang="zh-TW" sz="2800" smtClean="0">
                <a:latin typeface="Times New Roman" pitchFamily="18" charset="0"/>
              </a:rPr>
              <a:t>-</a:t>
            </a:r>
            <a:r>
              <a:rPr lang="en-US" altLang="zh-TW" sz="2400" b="1" smtClean="0">
                <a:latin typeface="Times New Roman" pitchFamily="18" charset="0"/>
              </a:rPr>
              <a:t>4</a:t>
            </a:r>
            <a:r>
              <a:rPr lang="en-US" altLang="zh-TW" sz="2800" b="1" smtClean="0">
                <a:latin typeface="High Tower Text" pitchFamily="18" charset="0"/>
              </a:rPr>
              <a:t> tempfile</a:t>
            </a:r>
            <a:r>
              <a:rPr lang="en-US" altLang="zh-TW" sz="2400" b="1" smtClean="0">
                <a:latin typeface="Times New Roman" pitchFamily="18" charset="0"/>
              </a:rPr>
              <a:t>3 </a:t>
            </a:r>
            <a:r>
              <a:rPr lang="en-US" altLang="zh-TW" sz="2800" b="1" smtClean="0">
                <a:latin typeface="High Tower Text" pitchFamily="18" charset="0"/>
              </a:rPr>
              <a:t>&gt; tempfile</a:t>
            </a:r>
            <a:r>
              <a:rPr lang="en-US" altLang="zh-TW" sz="2400" b="1" smtClean="0">
                <a:latin typeface="Times New Roman" pitchFamily="18" charset="0"/>
              </a:rPr>
              <a:t>4</a:t>
            </a:r>
          </a:p>
          <a:p>
            <a:pPr eaLnBrk="1" hangingPunct="1">
              <a:lnSpc>
                <a:spcPct val="80000"/>
              </a:lnSpc>
              <a:buFontTx/>
              <a:buNone/>
            </a:pPr>
            <a:r>
              <a:rPr lang="en-US" altLang="zh-TW" sz="2400" b="1" smtClean="0"/>
              <a:t>%</a:t>
            </a:r>
            <a:endParaRPr lang="zh-TW" altLang="en-US" sz="2400" b="1" smtClean="0">
              <a:latin typeface="Times New Roman" pitchFamily="18" charset="0"/>
            </a:endParaRPr>
          </a:p>
        </p:txBody>
      </p:sp>
    </p:spTree>
    <p:extLst>
      <p:ext uri="{BB962C8B-B14F-4D97-AF65-F5344CB8AC3E}">
        <p14:creationId xmlns:p14="http://schemas.microsoft.com/office/powerpoint/2010/main" val="1233828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37891" name="Rectangle 3"/>
          <p:cNvSpPr>
            <a:spLocks noGrp="1" noChangeArrowheads="1"/>
          </p:cNvSpPr>
          <p:nvPr>
            <p:ph type="body" idx="4294967295"/>
          </p:nvPr>
        </p:nvSpPr>
        <p:spPr>
          <a:xfrm>
            <a:off x="1219200" y="990600"/>
            <a:ext cx="6553200" cy="5638800"/>
          </a:xfrm>
          <a:solidFill>
            <a:schemeClr val="tx1"/>
          </a:solidFill>
        </p:spPr>
        <p:txBody>
          <a:bodyPr/>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ls A* &gt;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Times New Roman" pitchFamily="18" charset="0"/>
              </a:rPr>
              <a:t>10</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400" b="1" smtClean="0">
                <a:solidFill>
                  <a:schemeClr val="bg1"/>
                </a:solidFill>
              </a:rPr>
              <a:t>% </a:t>
            </a:r>
            <a:r>
              <a:rPr lang="en-US" altLang="zh-TW" sz="2800" b="1" smtClean="0">
                <a:solidFill>
                  <a:srgbClr val="FFFFCC"/>
                </a:solidFill>
                <a:latin typeface="High Tower Text" pitchFamily="18" charset="0"/>
              </a:rPr>
              <a:t>history &gt; tempfile</a:t>
            </a:r>
            <a:r>
              <a:rPr lang="en-US" altLang="zh-TW" sz="2400" b="1" smtClean="0">
                <a:solidFill>
                  <a:srgbClr val="FFFFCC"/>
                </a:solidFill>
                <a:latin typeface="Times New Roman" pitchFamily="18" charset="0"/>
              </a:rPr>
              <a:t>2</a:t>
            </a:r>
            <a:endParaRPr lang="zh-TW" altLang="en-US" sz="2400" b="1" smtClean="0">
              <a:solidFill>
                <a:srgbClr val="FFFFCC"/>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latin typeface="High Tower Text" pitchFamily="18" charset="0"/>
              </a:rPr>
              <a:t>tail </a:t>
            </a:r>
            <a:r>
              <a:rPr lang="en-US" altLang="zh-TW" sz="2800" smtClean="0">
                <a:latin typeface="Times New Roman" pitchFamily="18" charset="0"/>
              </a:rPr>
              <a:t>-</a:t>
            </a:r>
            <a:r>
              <a:rPr lang="en-US" altLang="zh-TW" sz="2400" b="1" smtClean="0">
                <a:latin typeface="Times New Roman" pitchFamily="18" charset="0"/>
              </a:rPr>
              <a:t>5</a:t>
            </a:r>
            <a:r>
              <a:rPr lang="en-US" altLang="zh-TW" sz="2800" b="1" smtClean="0">
                <a:latin typeface="High Tower Text" pitchFamily="18" charset="0"/>
              </a:rPr>
              <a:t> tempfile</a:t>
            </a:r>
            <a:r>
              <a:rPr lang="en-US" altLang="zh-TW" sz="2400" b="1" smtClean="0">
                <a:latin typeface="Times New Roman" pitchFamily="18" charset="0"/>
              </a:rPr>
              <a:t>2 </a:t>
            </a:r>
            <a:r>
              <a:rPr lang="en-US" altLang="zh-TW" sz="2800" b="1" smtClean="0">
                <a:latin typeface="High Tower Text" pitchFamily="18" charset="0"/>
              </a:rPr>
              <a:t>&gt; tempfile</a:t>
            </a:r>
            <a:r>
              <a:rPr lang="en-US" altLang="zh-TW" sz="2400" b="1" smtClean="0">
                <a:latin typeface="Times New Roman" pitchFamily="18" charset="0"/>
              </a:rPr>
              <a:t>3</a:t>
            </a:r>
          </a:p>
          <a:p>
            <a:pPr eaLnBrk="1" hangingPunct="1">
              <a:lnSpc>
                <a:spcPct val="80000"/>
              </a:lnSpc>
              <a:buFontTx/>
              <a:buNone/>
            </a:pPr>
            <a:r>
              <a:rPr lang="en-US" altLang="zh-TW" sz="2400" b="1" smtClean="0"/>
              <a:t>% </a:t>
            </a:r>
            <a:r>
              <a:rPr lang="en-US" altLang="zh-TW" sz="2800" b="1" smtClean="0">
                <a:latin typeface="High Tower Text" pitchFamily="18" charset="0"/>
              </a:rPr>
              <a:t>cat tempfile</a:t>
            </a:r>
            <a:r>
              <a:rPr lang="en-US" altLang="zh-TW" sz="2400" b="1" smtClean="0">
                <a:latin typeface="Times New Roman" pitchFamily="18" charset="0"/>
              </a:rPr>
              <a:t>3</a:t>
            </a:r>
            <a:r>
              <a:rPr lang="en-US" altLang="zh-TW" sz="2800" b="1" smtClean="0">
                <a:latin typeface="High Tower Text" pitchFamily="18" charset="0"/>
              </a:rPr>
              <a:t> </a:t>
            </a:r>
          </a:p>
          <a:p>
            <a:pPr eaLnBrk="1" hangingPunct="1">
              <a:lnSpc>
                <a:spcPct val="80000"/>
              </a:lnSpc>
              <a:buFontTx/>
              <a:buNone/>
            </a:pPr>
            <a:r>
              <a:rPr lang="en-US" altLang="zh-TW" sz="2800" b="1" smtClean="0">
                <a:latin typeface="High Tower Text" pitchFamily="18" charset="0"/>
              </a:rPr>
              <a:t>ls A* &gt; tempfile</a:t>
            </a:r>
          </a:p>
          <a:p>
            <a:pPr eaLnBrk="1" hangingPunct="1">
              <a:lnSpc>
                <a:spcPct val="80000"/>
              </a:lnSpc>
              <a:buFontTx/>
              <a:buNone/>
            </a:pPr>
            <a:r>
              <a:rPr lang="en-US" altLang="zh-TW" sz="2800" b="1" smtClean="0">
                <a:latin typeface="High Tower Text" pitchFamily="18" charset="0"/>
              </a:rPr>
              <a:t>wc </a:t>
            </a:r>
            <a:r>
              <a:rPr lang="en-US" altLang="zh-TW" sz="2800" smtClean="0">
                <a:latin typeface="Times New Roman" pitchFamily="18" charset="0"/>
              </a:rPr>
              <a:t>-</a:t>
            </a:r>
            <a:r>
              <a:rPr lang="en-US" altLang="zh-TW" sz="2800" b="1" smtClean="0">
                <a:latin typeface="High Tower Text" pitchFamily="18" charset="0"/>
              </a:rPr>
              <a:t>l &lt; tempfile</a:t>
            </a:r>
          </a:p>
          <a:p>
            <a:pPr eaLnBrk="1" hangingPunct="1">
              <a:lnSpc>
                <a:spcPct val="80000"/>
              </a:lnSpc>
              <a:buFontTx/>
              <a:buNone/>
            </a:pPr>
            <a:r>
              <a:rPr lang="en-US" altLang="zh-TW" sz="2800" b="1" smtClean="0">
                <a:latin typeface="High Tower Text" pitchFamily="18" charset="0"/>
              </a:rPr>
              <a:t>rm </a:t>
            </a:r>
            <a:r>
              <a:rPr lang="en-US" altLang="zh-TW" sz="2800" smtClean="0">
                <a:latin typeface="Times New Roman" pitchFamily="18" charset="0"/>
              </a:rPr>
              <a:t>-</a:t>
            </a:r>
            <a:r>
              <a:rPr lang="en-US" altLang="zh-TW" sz="2800" b="1" smtClean="0">
                <a:latin typeface="High Tower Text" pitchFamily="18" charset="0"/>
              </a:rPr>
              <a:t>f tempfile</a:t>
            </a:r>
          </a:p>
          <a:p>
            <a:pPr eaLnBrk="1" hangingPunct="1">
              <a:lnSpc>
                <a:spcPct val="80000"/>
              </a:lnSpc>
              <a:buFontTx/>
              <a:buNone/>
            </a:pPr>
            <a:r>
              <a:rPr lang="en-US" altLang="zh-TW" sz="2800" b="1" smtClean="0">
                <a:latin typeface="High Tower Text" pitchFamily="18" charset="0"/>
              </a:rPr>
              <a:t>history &gt; tempfile</a:t>
            </a:r>
            <a:r>
              <a:rPr lang="en-US" altLang="zh-TW" sz="2400" b="1" smtClean="0">
                <a:latin typeface="Times New Roman" pitchFamily="18" charset="0"/>
              </a:rPr>
              <a:t>2</a:t>
            </a:r>
            <a:endParaRPr lang="zh-TW" altLang="en-US" sz="2400" b="1" smtClean="0">
              <a:latin typeface="Times New Roman" pitchFamily="18" charset="0"/>
            </a:endParaRPr>
          </a:p>
          <a:p>
            <a:pPr eaLnBrk="1" hangingPunct="1">
              <a:lnSpc>
                <a:spcPct val="80000"/>
              </a:lnSpc>
              <a:buFontTx/>
              <a:buNone/>
            </a:pPr>
            <a:r>
              <a:rPr lang="en-US" altLang="zh-TW" sz="2400" b="1" smtClean="0"/>
              <a:t>% </a:t>
            </a:r>
            <a:r>
              <a:rPr lang="en-US" altLang="zh-TW" sz="2800" b="1" smtClean="0">
                <a:latin typeface="High Tower Text" pitchFamily="18" charset="0"/>
              </a:rPr>
              <a:t>head </a:t>
            </a:r>
            <a:r>
              <a:rPr lang="en-US" altLang="zh-TW" sz="2800" smtClean="0">
                <a:latin typeface="Times New Roman" pitchFamily="18" charset="0"/>
              </a:rPr>
              <a:t>-</a:t>
            </a:r>
            <a:r>
              <a:rPr lang="en-US" altLang="zh-TW" sz="2400" b="1" smtClean="0">
                <a:latin typeface="Times New Roman" pitchFamily="18" charset="0"/>
              </a:rPr>
              <a:t>4</a:t>
            </a:r>
            <a:r>
              <a:rPr lang="en-US" altLang="zh-TW" sz="2800" b="1" smtClean="0">
                <a:latin typeface="High Tower Text" pitchFamily="18" charset="0"/>
              </a:rPr>
              <a:t> tempfile</a:t>
            </a:r>
            <a:r>
              <a:rPr lang="en-US" altLang="zh-TW" sz="2400" b="1" smtClean="0">
                <a:latin typeface="Times New Roman" pitchFamily="18" charset="0"/>
              </a:rPr>
              <a:t>3 </a:t>
            </a:r>
            <a:r>
              <a:rPr lang="en-US" altLang="zh-TW" sz="2800" b="1" smtClean="0">
                <a:latin typeface="High Tower Text" pitchFamily="18" charset="0"/>
              </a:rPr>
              <a:t>&gt; tempfile</a:t>
            </a:r>
            <a:r>
              <a:rPr lang="en-US" altLang="zh-TW" sz="2400" b="1" smtClean="0">
                <a:latin typeface="Times New Roman" pitchFamily="18" charset="0"/>
              </a:rPr>
              <a:t>4</a:t>
            </a:r>
          </a:p>
          <a:p>
            <a:pPr eaLnBrk="1" hangingPunct="1">
              <a:lnSpc>
                <a:spcPct val="80000"/>
              </a:lnSpc>
              <a:buFontTx/>
              <a:buNone/>
            </a:pPr>
            <a:r>
              <a:rPr lang="en-US" altLang="zh-TW" sz="2400" b="1" smtClean="0"/>
              <a:t>%</a:t>
            </a:r>
            <a:endParaRPr lang="zh-TW" altLang="en-US" sz="2400" b="1" smtClean="0">
              <a:latin typeface="Times New Roman" pitchFamily="18" charset="0"/>
            </a:endParaRPr>
          </a:p>
        </p:txBody>
      </p:sp>
      <p:sp>
        <p:nvSpPr>
          <p:cNvPr id="212997" name="AutoShape 5"/>
          <p:cNvSpPr>
            <a:spLocks noChangeArrowheads="1"/>
          </p:cNvSpPr>
          <p:nvPr/>
        </p:nvSpPr>
        <p:spPr bwMode="auto">
          <a:xfrm>
            <a:off x="3352800" y="609600"/>
            <a:ext cx="3886200" cy="1295400"/>
          </a:xfrm>
          <a:prstGeom prst="wedgeRoundRectCallout">
            <a:avLst>
              <a:gd name="adj1" fmla="val -75532"/>
              <a:gd name="adj2" fmla="val 116421"/>
              <a:gd name="adj3" fmla="val 16667"/>
            </a:avLst>
          </a:prstGeom>
          <a:solidFill>
            <a:schemeClr val="accent1"/>
          </a:solidFill>
          <a:ln w="9525" algn="ctr">
            <a:solidFill>
              <a:schemeClr val="tx1"/>
            </a:solidFill>
            <a:miter lim="800000"/>
            <a:headEnd/>
            <a:tailEnd/>
          </a:ln>
        </p:spPr>
        <p:txBody>
          <a:bodyPr/>
          <a:lstStyle/>
          <a:p>
            <a:pPr algn="ctr"/>
            <a:r>
              <a:rPr lang="en-US" altLang="zh-TW" sz="2400"/>
              <a:t>The history command lists all of the commands that you have typed</a:t>
            </a:r>
          </a:p>
        </p:txBody>
      </p:sp>
    </p:spTree>
    <p:extLst>
      <p:ext uri="{BB962C8B-B14F-4D97-AF65-F5344CB8AC3E}">
        <p14:creationId xmlns:p14="http://schemas.microsoft.com/office/powerpoint/2010/main" val="591966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dissolve">
                                      <p:cBhvr>
                                        <p:cTn id="7" dur="500"/>
                                        <p:tgtEl>
                                          <p:spTgt spid="2129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12997"/>
                                        </p:tgtEl>
                                      </p:cBhvr>
                                    </p:animEffect>
                                    <p:set>
                                      <p:cBhvr>
                                        <p:cTn id="12" dur="1" fill="hold">
                                          <p:stCondLst>
                                            <p:cond delay="499"/>
                                          </p:stCondLst>
                                        </p:cTn>
                                        <p:tgtEl>
                                          <p:spTgt spid="2129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animBg="1"/>
      <p:bldP spid="21299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38915" name="Rectangle 3"/>
          <p:cNvSpPr>
            <a:spLocks noGrp="1" noChangeArrowheads="1"/>
          </p:cNvSpPr>
          <p:nvPr>
            <p:ph type="body" idx="4294967295"/>
          </p:nvPr>
        </p:nvSpPr>
        <p:spPr>
          <a:xfrm>
            <a:off x="1219200" y="990600"/>
            <a:ext cx="6553200" cy="5638800"/>
          </a:xfrm>
          <a:solidFill>
            <a:schemeClr val="tx1"/>
          </a:solidFill>
        </p:spPr>
        <p:txBody>
          <a:bodyPr/>
          <a:lstStyle/>
          <a:p>
            <a:pPr eaLnBrk="1" hangingPunct="1">
              <a:lnSpc>
                <a:spcPct val="80000"/>
              </a:lnSpc>
              <a:buFontTx/>
              <a:buNone/>
              <a:tabLst>
                <a:tab pos="2520950" algn="l"/>
              </a:tabLst>
            </a:pPr>
            <a:r>
              <a:rPr lang="en-US" altLang="zh-TW" sz="2400" b="1" smtClean="0">
                <a:solidFill>
                  <a:schemeClr val="bg1"/>
                </a:solidFill>
              </a:rPr>
              <a:t>% </a:t>
            </a:r>
            <a:r>
              <a:rPr lang="en-US" altLang="zh-TW" sz="2800" b="1" smtClean="0">
                <a:solidFill>
                  <a:schemeClr val="bg1"/>
                </a:solidFill>
                <a:latin typeface="High Tower Text" pitchFamily="18" charset="0"/>
              </a:rPr>
              <a:t>ls A* &gt; tempfile</a:t>
            </a:r>
          </a:p>
          <a:p>
            <a:pPr eaLnBrk="1" hangingPunct="1">
              <a:lnSpc>
                <a:spcPct val="80000"/>
              </a:lnSpc>
              <a:buFontTx/>
              <a:buNone/>
              <a:tabLst>
                <a:tab pos="2520950" algn="l"/>
              </a:tabLst>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tabLst>
                <a:tab pos="2520950" algn="l"/>
              </a:tabLst>
            </a:pPr>
            <a:r>
              <a:rPr lang="en-US" altLang="zh-TW" sz="2800" b="1" smtClean="0">
                <a:solidFill>
                  <a:schemeClr val="bg1"/>
                </a:solidFill>
                <a:latin typeface="Times New Roman" pitchFamily="18" charset="0"/>
              </a:rPr>
              <a:t>10</a:t>
            </a:r>
          </a:p>
          <a:p>
            <a:pPr eaLnBrk="1" hangingPunct="1">
              <a:lnSpc>
                <a:spcPct val="80000"/>
              </a:lnSpc>
              <a:buFontTx/>
              <a:buNone/>
              <a:tabLst>
                <a:tab pos="2520950" algn="l"/>
              </a:tabLst>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tabLst>
                <a:tab pos="2520950" algn="l"/>
              </a:tabLst>
            </a:pPr>
            <a:r>
              <a:rPr lang="en-US" altLang="zh-TW" sz="2400" b="1" smtClean="0">
                <a:solidFill>
                  <a:schemeClr val="bg1"/>
                </a:solidFill>
              </a:rPr>
              <a:t>% </a:t>
            </a:r>
            <a:r>
              <a:rPr lang="en-US" altLang="zh-TW" sz="2800" b="1" smtClean="0">
                <a:solidFill>
                  <a:schemeClr val="bg1"/>
                </a:solidFill>
                <a:latin typeface="High Tower Text" pitchFamily="18" charset="0"/>
              </a:rPr>
              <a:t>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tabLst>
                <a:tab pos="2520950" algn="l"/>
              </a:tabLst>
            </a:pPr>
            <a:r>
              <a:rPr lang="en-US" altLang="zh-TW" sz="2400" b="1" smtClean="0">
                <a:solidFill>
                  <a:schemeClr val="bg1"/>
                </a:solidFill>
              </a:rPr>
              <a:t>% </a:t>
            </a:r>
            <a:r>
              <a:rPr lang="en-US" altLang="zh-TW" sz="2800" b="1" smtClean="0">
                <a:solidFill>
                  <a:srgbClr val="FFFFCC"/>
                </a:solidFill>
                <a:latin typeface="High Tower Text" pitchFamily="18" charset="0"/>
              </a:rPr>
              <a:t>tail </a:t>
            </a:r>
            <a:r>
              <a:rPr lang="en-US" altLang="zh-TW" sz="2800" smtClean="0">
                <a:solidFill>
                  <a:srgbClr val="FFFFCC"/>
                </a:solidFill>
                <a:latin typeface="Times New Roman" pitchFamily="18" charset="0"/>
              </a:rPr>
              <a:t>-</a:t>
            </a:r>
            <a:r>
              <a:rPr lang="en-US" altLang="zh-TW" sz="2400" b="1" smtClean="0">
                <a:solidFill>
                  <a:srgbClr val="FFFFCC"/>
                </a:solidFill>
                <a:latin typeface="Times New Roman" pitchFamily="18" charset="0"/>
              </a:rPr>
              <a:t>4</a:t>
            </a:r>
            <a:r>
              <a:rPr lang="en-US" altLang="zh-TW" sz="2800" b="1" smtClean="0">
                <a:solidFill>
                  <a:srgbClr val="FFFFCC"/>
                </a:solidFill>
                <a:latin typeface="High Tower Text" pitchFamily="18" charset="0"/>
              </a:rPr>
              <a:t> tempfile</a:t>
            </a:r>
            <a:r>
              <a:rPr lang="en-US" altLang="zh-TW" sz="2400" b="1" smtClean="0">
                <a:solidFill>
                  <a:srgbClr val="FFFFCC"/>
                </a:solidFill>
                <a:latin typeface="Times New Roman" pitchFamily="18" charset="0"/>
              </a:rPr>
              <a:t>2 </a:t>
            </a:r>
            <a:r>
              <a:rPr lang="en-US" altLang="zh-TW" sz="2800" b="1" smtClean="0">
                <a:solidFill>
                  <a:srgbClr val="FFFFCC"/>
                </a:solidFill>
                <a:latin typeface="High Tower Text" pitchFamily="18" charset="0"/>
              </a:rPr>
              <a:t>&gt; tempfile</a:t>
            </a:r>
            <a:r>
              <a:rPr lang="en-US" altLang="zh-TW" sz="2400" b="1" smtClean="0">
                <a:solidFill>
                  <a:srgbClr val="FFFFCC"/>
                </a:solidFill>
                <a:latin typeface="Times New Roman" pitchFamily="18" charset="0"/>
              </a:rPr>
              <a:t>3</a:t>
            </a:r>
          </a:p>
          <a:p>
            <a:pPr eaLnBrk="1" hangingPunct="1">
              <a:lnSpc>
                <a:spcPct val="80000"/>
              </a:lnSpc>
              <a:buFontTx/>
              <a:buNone/>
              <a:tabLst>
                <a:tab pos="2520950" algn="l"/>
              </a:tabLst>
            </a:pPr>
            <a:r>
              <a:rPr lang="en-US" altLang="zh-TW" sz="2400" b="1" smtClean="0">
                <a:solidFill>
                  <a:schemeClr val="bg1"/>
                </a:solidFill>
              </a:rPr>
              <a:t>% </a:t>
            </a:r>
            <a:r>
              <a:rPr lang="en-US" altLang="zh-TW" sz="2800" b="1" smtClean="0">
                <a:latin typeface="High Tower Text" pitchFamily="18" charset="0"/>
              </a:rPr>
              <a:t>cat tempfile</a:t>
            </a:r>
            <a:r>
              <a:rPr lang="en-US" altLang="zh-TW" sz="2400" b="1" smtClean="0">
                <a:latin typeface="Times New Roman" pitchFamily="18" charset="0"/>
              </a:rPr>
              <a:t>3</a:t>
            </a:r>
            <a:r>
              <a:rPr lang="en-US" altLang="zh-TW" sz="2800" b="1" smtClean="0">
                <a:latin typeface="High Tower Text" pitchFamily="18" charset="0"/>
              </a:rPr>
              <a:t> </a:t>
            </a:r>
          </a:p>
          <a:p>
            <a:pPr eaLnBrk="1" hangingPunct="1">
              <a:lnSpc>
                <a:spcPct val="80000"/>
              </a:lnSpc>
              <a:buFontTx/>
              <a:buNone/>
              <a:tabLst>
                <a:tab pos="2520950" algn="l"/>
              </a:tabLst>
            </a:pPr>
            <a:r>
              <a:rPr lang="en-US" altLang="zh-TW" sz="2800" b="1" smtClean="0">
                <a:latin typeface="High Tower Text" pitchFamily="18" charset="0"/>
              </a:rPr>
              <a:t>ls A* &gt; tempfile</a:t>
            </a:r>
          </a:p>
          <a:p>
            <a:pPr eaLnBrk="1" hangingPunct="1">
              <a:lnSpc>
                <a:spcPct val="80000"/>
              </a:lnSpc>
              <a:buFontTx/>
              <a:buNone/>
              <a:tabLst>
                <a:tab pos="2520950" algn="l"/>
              </a:tabLst>
            </a:pPr>
            <a:r>
              <a:rPr lang="en-US" altLang="zh-TW" sz="2800" b="1" smtClean="0">
                <a:latin typeface="High Tower Text" pitchFamily="18" charset="0"/>
              </a:rPr>
              <a:t>wc </a:t>
            </a:r>
            <a:r>
              <a:rPr lang="en-US" altLang="zh-TW" sz="2800" smtClean="0">
                <a:latin typeface="Times New Roman" pitchFamily="18" charset="0"/>
              </a:rPr>
              <a:t>-</a:t>
            </a:r>
            <a:r>
              <a:rPr lang="en-US" altLang="zh-TW" sz="2800" b="1" smtClean="0">
                <a:latin typeface="High Tower Text" pitchFamily="18" charset="0"/>
              </a:rPr>
              <a:t>l &lt; tempfile</a:t>
            </a:r>
          </a:p>
          <a:p>
            <a:pPr eaLnBrk="1" hangingPunct="1">
              <a:lnSpc>
                <a:spcPct val="80000"/>
              </a:lnSpc>
              <a:buFontTx/>
              <a:buNone/>
              <a:tabLst>
                <a:tab pos="2520950" algn="l"/>
              </a:tabLst>
            </a:pPr>
            <a:r>
              <a:rPr lang="en-US" altLang="zh-TW" sz="2800" b="1" smtClean="0">
                <a:latin typeface="High Tower Text" pitchFamily="18" charset="0"/>
              </a:rPr>
              <a:t>rm </a:t>
            </a:r>
            <a:r>
              <a:rPr lang="en-US" altLang="zh-TW" sz="2800" smtClean="0">
                <a:latin typeface="Times New Roman" pitchFamily="18" charset="0"/>
              </a:rPr>
              <a:t>-</a:t>
            </a:r>
            <a:r>
              <a:rPr lang="en-US" altLang="zh-TW" sz="2800" b="1" smtClean="0">
                <a:latin typeface="High Tower Text" pitchFamily="18" charset="0"/>
              </a:rPr>
              <a:t>f tempfile</a:t>
            </a:r>
          </a:p>
          <a:p>
            <a:pPr eaLnBrk="1" hangingPunct="1">
              <a:lnSpc>
                <a:spcPct val="80000"/>
              </a:lnSpc>
              <a:buFontTx/>
              <a:buNone/>
              <a:tabLst>
                <a:tab pos="2520950" algn="l"/>
              </a:tabLst>
            </a:pPr>
            <a:r>
              <a:rPr lang="en-US" altLang="zh-TW" sz="2800" b="1" smtClean="0">
                <a:latin typeface="High Tower Text" pitchFamily="18" charset="0"/>
              </a:rPr>
              <a:t>history &gt; tempfile</a:t>
            </a:r>
            <a:r>
              <a:rPr lang="en-US" altLang="zh-TW" sz="2400" b="1" smtClean="0">
                <a:latin typeface="Times New Roman" pitchFamily="18" charset="0"/>
              </a:rPr>
              <a:t>2</a:t>
            </a:r>
            <a:endParaRPr lang="zh-TW" altLang="en-US" sz="2400" b="1" smtClean="0">
              <a:latin typeface="Times New Roman" pitchFamily="18" charset="0"/>
            </a:endParaRPr>
          </a:p>
          <a:p>
            <a:pPr eaLnBrk="1" hangingPunct="1">
              <a:lnSpc>
                <a:spcPct val="80000"/>
              </a:lnSpc>
              <a:buFontTx/>
              <a:buNone/>
              <a:tabLst>
                <a:tab pos="2520950" algn="l"/>
              </a:tabLst>
            </a:pPr>
            <a:r>
              <a:rPr lang="en-US" altLang="zh-TW" sz="2400" b="1" smtClean="0"/>
              <a:t>% </a:t>
            </a:r>
            <a:r>
              <a:rPr lang="en-US" altLang="zh-TW" sz="2800" b="1" smtClean="0">
                <a:latin typeface="High Tower Text" pitchFamily="18" charset="0"/>
              </a:rPr>
              <a:t>head </a:t>
            </a:r>
            <a:r>
              <a:rPr lang="en-US" altLang="zh-TW" sz="2800" smtClean="0">
                <a:latin typeface="Times New Roman" pitchFamily="18" charset="0"/>
              </a:rPr>
              <a:t>-</a:t>
            </a:r>
            <a:r>
              <a:rPr lang="en-US" altLang="zh-TW" sz="2400" b="1" smtClean="0">
                <a:latin typeface="Times New Roman" pitchFamily="18" charset="0"/>
              </a:rPr>
              <a:t>4</a:t>
            </a:r>
            <a:r>
              <a:rPr lang="en-US" altLang="zh-TW" sz="2800" b="1" smtClean="0">
                <a:latin typeface="High Tower Text" pitchFamily="18" charset="0"/>
              </a:rPr>
              <a:t> tempfile</a:t>
            </a:r>
            <a:r>
              <a:rPr lang="en-US" altLang="zh-TW" sz="2400" b="1" smtClean="0">
                <a:latin typeface="Times New Roman" pitchFamily="18" charset="0"/>
              </a:rPr>
              <a:t>3 </a:t>
            </a:r>
            <a:r>
              <a:rPr lang="en-US" altLang="zh-TW" sz="2800" b="1" smtClean="0">
                <a:latin typeface="High Tower Text" pitchFamily="18" charset="0"/>
              </a:rPr>
              <a:t>&gt; tempfile</a:t>
            </a:r>
            <a:r>
              <a:rPr lang="en-US" altLang="zh-TW" sz="2400" b="1" smtClean="0">
                <a:latin typeface="Times New Roman" pitchFamily="18" charset="0"/>
              </a:rPr>
              <a:t>4</a:t>
            </a:r>
          </a:p>
          <a:p>
            <a:pPr eaLnBrk="1" hangingPunct="1">
              <a:lnSpc>
                <a:spcPct val="80000"/>
              </a:lnSpc>
              <a:buFontTx/>
              <a:buNone/>
              <a:tabLst>
                <a:tab pos="2520950" algn="l"/>
              </a:tabLst>
            </a:pPr>
            <a:r>
              <a:rPr lang="en-US" altLang="zh-TW" sz="2400" b="1" smtClean="0"/>
              <a:t>%</a:t>
            </a:r>
            <a:endParaRPr lang="zh-TW" altLang="en-US" sz="2400" b="1" smtClean="0">
              <a:latin typeface="Times New Roman" pitchFamily="18" charset="0"/>
            </a:endParaRPr>
          </a:p>
        </p:txBody>
      </p:sp>
      <p:sp>
        <p:nvSpPr>
          <p:cNvPr id="206855" name="AutoShape 7"/>
          <p:cNvSpPr>
            <a:spLocks noChangeArrowheads="1"/>
          </p:cNvSpPr>
          <p:nvPr/>
        </p:nvSpPr>
        <p:spPr bwMode="auto">
          <a:xfrm>
            <a:off x="1981200" y="1600200"/>
            <a:ext cx="4267200" cy="914400"/>
          </a:xfrm>
          <a:prstGeom prst="wedgeRoundRectCallout">
            <a:avLst>
              <a:gd name="adj1" fmla="val -36977"/>
              <a:gd name="adj2" fmla="val 133333"/>
              <a:gd name="adj3" fmla="val 16667"/>
            </a:avLst>
          </a:prstGeom>
          <a:solidFill>
            <a:schemeClr val="accent1"/>
          </a:solidFill>
          <a:ln w="9525" algn="ctr">
            <a:solidFill>
              <a:schemeClr val="tx1"/>
            </a:solidFill>
            <a:miter lim="800000"/>
            <a:headEnd/>
            <a:tailEnd/>
          </a:ln>
        </p:spPr>
        <p:txBody>
          <a:bodyPr/>
          <a:lstStyle/>
          <a:p>
            <a:pPr algn="ctr"/>
            <a:r>
              <a:rPr lang="en-US" altLang="zh-TW" sz="2400"/>
              <a:t>By using tail you will get just the last 4 lines that you typed</a:t>
            </a:r>
          </a:p>
        </p:txBody>
      </p:sp>
    </p:spTree>
    <p:extLst>
      <p:ext uri="{BB962C8B-B14F-4D97-AF65-F5344CB8AC3E}">
        <p14:creationId xmlns:p14="http://schemas.microsoft.com/office/powerpoint/2010/main" val="602079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06855"/>
                                        </p:tgtEl>
                                        <p:attrNameLst>
                                          <p:attrName>style.visibility</p:attrName>
                                        </p:attrNameLst>
                                      </p:cBhvr>
                                      <p:to>
                                        <p:strVal val="visible"/>
                                      </p:to>
                                    </p:set>
                                    <p:animEffect transition="in" filter="dissolve">
                                      <p:cBhvr>
                                        <p:cTn id="7" dur="500"/>
                                        <p:tgtEl>
                                          <p:spTgt spid="2068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06855"/>
                                        </p:tgtEl>
                                      </p:cBhvr>
                                    </p:animEffect>
                                    <p:set>
                                      <p:cBhvr>
                                        <p:cTn id="12" dur="1" fill="hold">
                                          <p:stCondLst>
                                            <p:cond delay="499"/>
                                          </p:stCondLst>
                                        </p:cTn>
                                        <p:tgtEl>
                                          <p:spTgt spid="2068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5" grpId="0" animBg="1"/>
      <p:bldP spid="20685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39939" name="Rectangle 3"/>
          <p:cNvSpPr>
            <a:spLocks noGrp="1" noChangeArrowheads="1"/>
          </p:cNvSpPr>
          <p:nvPr>
            <p:ph type="body" idx="4294967295"/>
          </p:nvPr>
        </p:nvSpPr>
        <p:spPr>
          <a:xfrm>
            <a:off x="1219200" y="990600"/>
            <a:ext cx="6553200" cy="5638800"/>
          </a:xfrm>
          <a:solidFill>
            <a:schemeClr val="tx1"/>
          </a:solidFill>
        </p:spPr>
        <p:txBody>
          <a:bodyPr/>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ls A* &gt;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Times New Roman" pitchFamily="18" charset="0"/>
              </a:rPr>
              <a:t>10</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tail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4</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2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3</a:t>
            </a:r>
          </a:p>
          <a:p>
            <a:pPr eaLnBrk="1" hangingPunct="1">
              <a:lnSpc>
                <a:spcPct val="80000"/>
              </a:lnSpc>
              <a:buFontTx/>
              <a:buNone/>
            </a:pPr>
            <a:r>
              <a:rPr lang="en-US" altLang="zh-TW" sz="2400" b="1" smtClean="0">
                <a:solidFill>
                  <a:schemeClr val="bg1"/>
                </a:solidFill>
              </a:rPr>
              <a:t>% </a:t>
            </a:r>
            <a:r>
              <a:rPr lang="en-US" altLang="zh-TW" sz="2800" b="1" smtClean="0">
                <a:solidFill>
                  <a:srgbClr val="FFFFCC"/>
                </a:solidFill>
                <a:latin typeface="High Tower Text" pitchFamily="18" charset="0"/>
              </a:rPr>
              <a:t>cat tempfile</a:t>
            </a:r>
            <a:r>
              <a:rPr lang="en-US" altLang="zh-TW" sz="2400" b="1" smtClean="0">
                <a:solidFill>
                  <a:srgbClr val="FFFFCC"/>
                </a:solidFill>
                <a:latin typeface="Times New Roman" pitchFamily="18" charset="0"/>
              </a:rPr>
              <a:t>3</a:t>
            </a:r>
            <a:r>
              <a:rPr lang="en-US" altLang="zh-TW" sz="2800" b="1" smtClean="0">
                <a:solidFill>
                  <a:schemeClr val="bg1"/>
                </a:solidFill>
                <a:latin typeface="High Tower Text" pitchFamily="18" charset="0"/>
              </a:rPr>
              <a:t> </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135</a:t>
            </a:r>
            <a:r>
              <a:rPr lang="en-US" altLang="zh-TW" sz="2800" b="1" smtClean="0">
                <a:solidFill>
                  <a:schemeClr val="bg1"/>
                </a:solidFill>
                <a:latin typeface="High Tower Text" pitchFamily="18" charset="0"/>
              </a:rPr>
              <a:t>  ls A* &gt;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136 </a:t>
            </a:r>
            <a:r>
              <a:rPr lang="en-US" altLang="zh-TW" sz="2800" b="1" smtClean="0">
                <a:solidFill>
                  <a:schemeClr val="bg1"/>
                </a:solidFill>
                <a:latin typeface="High Tower Text" pitchFamily="18" charset="0"/>
              </a:rPr>
              <a:t> 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137 </a:t>
            </a:r>
            <a:r>
              <a:rPr lang="en-US" altLang="zh-TW" sz="2800" b="1" smtClean="0">
                <a:solidFill>
                  <a:schemeClr val="bg1"/>
                </a:solidFill>
                <a:latin typeface="High Tower Text" pitchFamily="18" charset="0"/>
              </a:rPr>
              <a:t> 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138 </a:t>
            </a:r>
            <a:r>
              <a:rPr lang="en-US" altLang="zh-TW" sz="2800" b="1" smtClean="0">
                <a:solidFill>
                  <a:schemeClr val="bg1"/>
                </a:solidFill>
                <a:latin typeface="High Tower Text" pitchFamily="18" charset="0"/>
              </a:rPr>
              <a:t> 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latin typeface="High Tower Text" pitchFamily="18" charset="0"/>
              </a:rPr>
              <a:t>head </a:t>
            </a:r>
            <a:r>
              <a:rPr lang="en-US" altLang="zh-TW" sz="2800" smtClean="0">
                <a:latin typeface="Times New Roman" pitchFamily="18" charset="0"/>
              </a:rPr>
              <a:t>-</a:t>
            </a:r>
            <a:r>
              <a:rPr lang="en-US" altLang="zh-TW" sz="2400" b="1" smtClean="0">
                <a:latin typeface="Times New Roman" pitchFamily="18" charset="0"/>
              </a:rPr>
              <a:t>4</a:t>
            </a:r>
            <a:r>
              <a:rPr lang="en-US" altLang="zh-TW" sz="2800" b="1" smtClean="0">
                <a:latin typeface="High Tower Text" pitchFamily="18" charset="0"/>
              </a:rPr>
              <a:t> tempfile</a:t>
            </a:r>
            <a:r>
              <a:rPr lang="en-US" altLang="zh-TW" sz="2400" b="1" smtClean="0">
                <a:latin typeface="Times New Roman" pitchFamily="18" charset="0"/>
              </a:rPr>
              <a:t>3 </a:t>
            </a:r>
            <a:r>
              <a:rPr lang="en-US" altLang="zh-TW" sz="2800" b="1" smtClean="0">
                <a:latin typeface="High Tower Text" pitchFamily="18" charset="0"/>
              </a:rPr>
              <a:t>&gt; tempfile</a:t>
            </a:r>
            <a:r>
              <a:rPr lang="en-US" altLang="zh-TW" sz="2400" b="1" smtClean="0">
                <a:latin typeface="Times New Roman" pitchFamily="18" charset="0"/>
              </a:rPr>
              <a:t>4</a:t>
            </a:r>
          </a:p>
          <a:p>
            <a:pPr eaLnBrk="1" hangingPunct="1">
              <a:lnSpc>
                <a:spcPct val="80000"/>
              </a:lnSpc>
              <a:buFontTx/>
              <a:buNone/>
            </a:pPr>
            <a:r>
              <a:rPr lang="en-US" altLang="zh-TW" sz="2400" b="1" smtClean="0"/>
              <a:t>%</a:t>
            </a:r>
            <a:endParaRPr lang="zh-TW" altLang="en-US" sz="2400" b="1" smtClean="0"/>
          </a:p>
        </p:txBody>
      </p:sp>
      <p:sp>
        <p:nvSpPr>
          <p:cNvPr id="5" name="AutoShape 7"/>
          <p:cNvSpPr>
            <a:spLocks noChangeArrowheads="1"/>
          </p:cNvSpPr>
          <p:nvPr/>
        </p:nvSpPr>
        <p:spPr bwMode="auto">
          <a:xfrm>
            <a:off x="1600200" y="1828800"/>
            <a:ext cx="4267200" cy="1295400"/>
          </a:xfrm>
          <a:prstGeom prst="wedgeRoundRectCallout">
            <a:avLst>
              <a:gd name="adj1" fmla="val -36977"/>
              <a:gd name="adj2" fmla="val 133333"/>
              <a:gd name="adj3" fmla="val 16667"/>
            </a:avLst>
          </a:prstGeom>
          <a:solidFill>
            <a:schemeClr val="accent1"/>
          </a:solidFill>
          <a:ln w="9525" algn="ctr">
            <a:solidFill>
              <a:schemeClr val="tx1"/>
            </a:solidFill>
            <a:miter lim="800000"/>
            <a:headEnd/>
            <a:tailEnd/>
          </a:ln>
        </p:spPr>
        <p:txBody>
          <a:bodyPr/>
          <a:lstStyle/>
          <a:p>
            <a:pPr algn="ctr"/>
            <a:r>
              <a:rPr lang="en-US" altLang="zh-TW" sz="2400" dirty="0"/>
              <a:t>Your numbers would be different, because your history will be of a different length.</a:t>
            </a:r>
          </a:p>
        </p:txBody>
      </p:sp>
    </p:spTree>
    <p:extLst>
      <p:ext uri="{BB962C8B-B14F-4D97-AF65-F5344CB8AC3E}">
        <p14:creationId xmlns:p14="http://schemas.microsoft.com/office/powerpoint/2010/main" val="36835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40963" name="Rectangle 3"/>
          <p:cNvSpPr>
            <a:spLocks noGrp="1" noChangeArrowheads="1"/>
          </p:cNvSpPr>
          <p:nvPr>
            <p:ph type="body" idx="4294967295"/>
          </p:nvPr>
        </p:nvSpPr>
        <p:spPr>
          <a:xfrm>
            <a:off x="1219200" y="990600"/>
            <a:ext cx="6553200" cy="5638800"/>
          </a:xfrm>
          <a:solidFill>
            <a:schemeClr val="tx1"/>
          </a:solidFill>
        </p:spPr>
        <p:txBody>
          <a:bodyPr/>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ls A* &gt;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Times New Roman" pitchFamily="18" charset="0"/>
              </a:rPr>
              <a:t>10</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tail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4</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2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3</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cat tempfile</a:t>
            </a:r>
            <a:r>
              <a:rPr lang="en-US" altLang="zh-TW" sz="2400" b="1" smtClean="0">
                <a:solidFill>
                  <a:schemeClr val="bg1"/>
                </a:solidFill>
                <a:latin typeface="Times New Roman" pitchFamily="18" charset="0"/>
              </a:rPr>
              <a:t>3</a:t>
            </a:r>
            <a:r>
              <a:rPr lang="en-US" altLang="zh-TW" sz="2800" b="1" smtClean="0">
                <a:solidFill>
                  <a:schemeClr val="bg1"/>
                </a:solidFill>
                <a:latin typeface="High Tower Text" pitchFamily="18" charset="0"/>
              </a:rPr>
              <a:t> </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135</a:t>
            </a:r>
            <a:r>
              <a:rPr lang="en-US" altLang="zh-TW" sz="2800" b="1" smtClean="0">
                <a:solidFill>
                  <a:schemeClr val="bg1"/>
                </a:solidFill>
                <a:latin typeface="High Tower Text" pitchFamily="18" charset="0"/>
              </a:rPr>
              <a:t>  ls A* &gt;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136</a:t>
            </a:r>
            <a:r>
              <a:rPr lang="en-US" altLang="zh-TW" sz="2800" b="1" smtClean="0">
                <a:solidFill>
                  <a:schemeClr val="bg1"/>
                </a:solidFill>
                <a:latin typeface="High Tower Text" pitchFamily="18" charset="0"/>
              </a:rPr>
              <a:t>  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137</a:t>
            </a:r>
            <a:r>
              <a:rPr lang="en-US" altLang="zh-TW" sz="2800" b="1" smtClean="0">
                <a:solidFill>
                  <a:schemeClr val="bg1"/>
                </a:solidFill>
                <a:latin typeface="High Tower Text" pitchFamily="18" charset="0"/>
              </a:rPr>
              <a:t>  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138 </a:t>
            </a:r>
            <a:r>
              <a:rPr lang="en-US" altLang="zh-TW" sz="2800" b="1" smtClean="0">
                <a:solidFill>
                  <a:schemeClr val="bg1"/>
                </a:solidFill>
                <a:latin typeface="High Tower Text" pitchFamily="18" charset="0"/>
              </a:rPr>
              <a:t> 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rgbClr val="FFFFCC"/>
                </a:solidFill>
                <a:latin typeface="High Tower Text" pitchFamily="18" charset="0"/>
              </a:rPr>
              <a:t>head </a:t>
            </a:r>
            <a:r>
              <a:rPr lang="en-US" altLang="zh-TW" sz="2800" smtClean="0">
                <a:solidFill>
                  <a:srgbClr val="FFFFCC"/>
                </a:solidFill>
                <a:latin typeface="Times New Roman" pitchFamily="18" charset="0"/>
              </a:rPr>
              <a:t>-</a:t>
            </a:r>
            <a:r>
              <a:rPr lang="en-US" altLang="zh-TW" sz="2400" b="1" smtClean="0">
                <a:solidFill>
                  <a:srgbClr val="FFFFCC"/>
                </a:solidFill>
                <a:latin typeface="Times New Roman" pitchFamily="18" charset="0"/>
              </a:rPr>
              <a:t>3</a:t>
            </a:r>
            <a:r>
              <a:rPr lang="en-US" altLang="zh-TW" sz="2800" b="1" smtClean="0">
                <a:solidFill>
                  <a:srgbClr val="FFFFCC"/>
                </a:solidFill>
                <a:latin typeface="High Tower Text" pitchFamily="18" charset="0"/>
              </a:rPr>
              <a:t> tempfile</a:t>
            </a:r>
            <a:r>
              <a:rPr lang="en-US" altLang="zh-TW" sz="2400" b="1" smtClean="0">
                <a:solidFill>
                  <a:srgbClr val="FFFFCC"/>
                </a:solidFill>
                <a:latin typeface="Times New Roman" pitchFamily="18" charset="0"/>
              </a:rPr>
              <a:t>3 </a:t>
            </a:r>
            <a:r>
              <a:rPr lang="en-US" altLang="zh-TW" sz="2800" b="1" smtClean="0">
                <a:solidFill>
                  <a:srgbClr val="FFFFCC"/>
                </a:solidFill>
                <a:latin typeface="High Tower Text" pitchFamily="18" charset="0"/>
              </a:rPr>
              <a:t>&gt; tempfile</a:t>
            </a:r>
            <a:r>
              <a:rPr lang="en-US" altLang="zh-TW" sz="2400" b="1" smtClean="0">
                <a:solidFill>
                  <a:srgbClr val="FFFFCC"/>
                </a:solidFill>
                <a:latin typeface="Times New Roman" pitchFamily="18" charset="0"/>
              </a:rPr>
              <a:t>4</a:t>
            </a:r>
          </a:p>
          <a:p>
            <a:pPr eaLnBrk="1" hangingPunct="1">
              <a:lnSpc>
                <a:spcPct val="80000"/>
              </a:lnSpc>
              <a:spcBef>
                <a:spcPct val="30000"/>
              </a:spcBef>
              <a:buFontTx/>
              <a:buNone/>
            </a:pPr>
            <a:r>
              <a:rPr lang="en-US" altLang="zh-TW" sz="2400" b="1" smtClean="0">
                <a:solidFill>
                  <a:schemeClr val="bg1"/>
                </a:solidFill>
              </a:rPr>
              <a:t>%</a:t>
            </a:r>
            <a:endParaRPr lang="zh-TW" altLang="en-US" sz="2400" b="1" smtClean="0">
              <a:solidFill>
                <a:schemeClr val="bg1"/>
              </a:solidFill>
            </a:endParaRPr>
          </a:p>
        </p:txBody>
      </p:sp>
      <p:sp>
        <p:nvSpPr>
          <p:cNvPr id="227333" name="AutoShape 5"/>
          <p:cNvSpPr>
            <a:spLocks noChangeArrowheads="1"/>
          </p:cNvSpPr>
          <p:nvPr/>
        </p:nvSpPr>
        <p:spPr bwMode="auto">
          <a:xfrm>
            <a:off x="3429000" y="4267200"/>
            <a:ext cx="4267200" cy="914400"/>
          </a:xfrm>
          <a:prstGeom prst="wedgeRoundRectCallout">
            <a:avLst>
              <a:gd name="adj1" fmla="val -66481"/>
              <a:gd name="adj2" fmla="val 125870"/>
              <a:gd name="adj3" fmla="val 16667"/>
            </a:avLst>
          </a:prstGeom>
          <a:solidFill>
            <a:schemeClr val="accent1"/>
          </a:solidFill>
          <a:ln w="9525" algn="ctr">
            <a:solidFill>
              <a:schemeClr val="tx1"/>
            </a:solidFill>
            <a:miter lim="800000"/>
            <a:headEnd/>
            <a:tailEnd/>
          </a:ln>
        </p:spPr>
        <p:txBody>
          <a:bodyPr/>
          <a:lstStyle/>
          <a:p>
            <a:pPr algn="ctr"/>
            <a:r>
              <a:rPr lang="en-US" altLang="zh-TW" sz="2400"/>
              <a:t>By using head, we can throw away the line that ran “history”</a:t>
            </a:r>
          </a:p>
        </p:txBody>
      </p:sp>
    </p:spTree>
    <p:extLst>
      <p:ext uri="{BB962C8B-B14F-4D97-AF65-F5344CB8AC3E}">
        <p14:creationId xmlns:p14="http://schemas.microsoft.com/office/powerpoint/2010/main" val="3877238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27333"/>
                                        </p:tgtEl>
                                      </p:cBhvr>
                                    </p:animEffect>
                                    <p:set>
                                      <p:cBhvr>
                                        <p:cTn id="12" dur="1" fill="hold">
                                          <p:stCondLst>
                                            <p:cond delay="499"/>
                                          </p:stCondLst>
                                        </p:cTn>
                                        <p:tgtEl>
                                          <p:spTgt spid="2273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nimBg="1"/>
      <p:bldP spid="2273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dirty="0" smtClean="0">
                <a:solidFill>
                  <a:srgbClr val="0033CC"/>
                </a:solidFill>
              </a:rPr>
              <a:t>Lets do some more redirection</a:t>
            </a:r>
            <a:endParaRPr lang="en-US" altLang="zh-TW" dirty="0" smtClean="0">
              <a:solidFill>
                <a:srgbClr val="0033CC"/>
              </a:solidFill>
            </a:endParaRPr>
          </a:p>
        </p:txBody>
      </p:sp>
      <p:sp>
        <p:nvSpPr>
          <p:cNvPr id="41987" name="Rectangle 3"/>
          <p:cNvSpPr>
            <a:spLocks noGrp="1" noChangeArrowheads="1"/>
          </p:cNvSpPr>
          <p:nvPr>
            <p:ph type="body" idx="4294967295"/>
          </p:nvPr>
        </p:nvSpPr>
        <p:spPr>
          <a:xfrm>
            <a:off x="1219200" y="990600"/>
            <a:ext cx="6553200" cy="5638800"/>
          </a:xfrm>
          <a:solidFill>
            <a:schemeClr val="tx1"/>
          </a:solidFill>
        </p:spPr>
        <p:txBody>
          <a:bodyPr bIns="0"/>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Times New Roman" pitchFamily="18" charset="0"/>
              </a:rPr>
              <a:t>10</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tail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4</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2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3</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cat tempfile</a:t>
            </a:r>
            <a:r>
              <a:rPr lang="en-US" altLang="zh-TW" sz="2400" b="1" smtClean="0">
                <a:solidFill>
                  <a:schemeClr val="bg1"/>
                </a:solidFill>
                <a:latin typeface="Times New Roman" pitchFamily="18" charset="0"/>
              </a:rPr>
              <a:t>3</a:t>
            </a:r>
            <a:r>
              <a:rPr lang="en-US" altLang="zh-TW" sz="2800" b="1" smtClean="0">
                <a:solidFill>
                  <a:schemeClr val="bg1"/>
                </a:solidFill>
                <a:latin typeface="High Tower Text" pitchFamily="18" charset="0"/>
              </a:rPr>
              <a:t> </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135</a:t>
            </a:r>
            <a:r>
              <a:rPr lang="en-US" altLang="zh-TW" sz="2800" b="1" smtClean="0">
                <a:solidFill>
                  <a:schemeClr val="bg1"/>
                </a:solidFill>
                <a:latin typeface="High Tower Text" pitchFamily="18" charset="0"/>
              </a:rPr>
              <a:t>  ls A* &gt;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136 </a:t>
            </a:r>
            <a:r>
              <a:rPr lang="en-US" altLang="zh-TW" sz="2800" b="1" smtClean="0">
                <a:solidFill>
                  <a:schemeClr val="bg1"/>
                </a:solidFill>
                <a:latin typeface="High Tower Text" pitchFamily="18" charset="0"/>
              </a:rPr>
              <a:t> 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137</a:t>
            </a:r>
            <a:r>
              <a:rPr lang="en-US" altLang="zh-TW" sz="2800" b="1" smtClean="0">
                <a:solidFill>
                  <a:schemeClr val="bg1"/>
                </a:solidFill>
                <a:latin typeface="High Tower Text" pitchFamily="18" charset="0"/>
              </a:rPr>
              <a:t>  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138 </a:t>
            </a:r>
            <a:r>
              <a:rPr lang="en-US" altLang="zh-TW" sz="2800" b="1" smtClean="0">
                <a:solidFill>
                  <a:schemeClr val="bg1"/>
                </a:solidFill>
                <a:latin typeface="High Tower Text" pitchFamily="18" charset="0"/>
              </a:rPr>
              <a:t> 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head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3</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3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4</a:t>
            </a:r>
          </a:p>
          <a:p>
            <a:pPr eaLnBrk="1" hangingPunct="1">
              <a:lnSpc>
                <a:spcPct val="80000"/>
              </a:lnSpc>
              <a:spcBef>
                <a:spcPct val="30000"/>
              </a:spcBef>
              <a:buFontTx/>
              <a:buNone/>
            </a:pPr>
            <a:r>
              <a:rPr lang="en-US" altLang="zh-TW" sz="2400" b="1" smtClean="0">
                <a:solidFill>
                  <a:schemeClr val="bg1"/>
                </a:solidFill>
              </a:rPr>
              <a:t>% </a:t>
            </a:r>
            <a:r>
              <a:rPr lang="en-US" altLang="zh-TW" sz="2600" b="1" smtClean="0">
                <a:solidFill>
                  <a:srgbClr val="FFFFCC"/>
                </a:solidFill>
                <a:latin typeface="High Tower Text" pitchFamily="18" charset="0"/>
              </a:rPr>
              <a:t>cut</a:t>
            </a:r>
            <a:r>
              <a:rPr lang="en-US" altLang="zh-TW" sz="2400" b="1" smtClean="0">
                <a:solidFill>
                  <a:srgbClr val="FFFFCC"/>
                </a:solidFill>
                <a:latin typeface="High Tower Text" pitchFamily="18" charset="0"/>
              </a:rPr>
              <a:t> </a:t>
            </a:r>
            <a:r>
              <a:rPr lang="en-US" altLang="zh-TW" sz="2800" b="1" smtClean="0">
                <a:solidFill>
                  <a:srgbClr val="FFFFCC"/>
                </a:solidFill>
                <a:latin typeface="Times New Roman" pitchFamily="18" charset="0"/>
                <a:cs typeface="Times New Roman" pitchFamily="18" charset="0"/>
              </a:rPr>
              <a:t>--</a:t>
            </a:r>
            <a:r>
              <a:rPr lang="en-US" altLang="zh-TW" sz="2400" b="1" smtClean="0">
                <a:solidFill>
                  <a:srgbClr val="FFFFCC"/>
                </a:solidFill>
                <a:latin typeface="High Tower Text" pitchFamily="18" charset="0"/>
              </a:rPr>
              <a:t>complement</a:t>
            </a:r>
            <a:r>
              <a:rPr lang="en-US" altLang="zh-TW" sz="2800" b="1" smtClean="0">
                <a:solidFill>
                  <a:srgbClr val="FFFFCC"/>
                </a:solidFill>
                <a:latin typeface="High Tower Text" pitchFamily="18" charset="0"/>
              </a:rPr>
              <a:t> </a:t>
            </a:r>
            <a:r>
              <a:rPr lang="en-US" altLang="zh-TW" sz="2800" b="1" smtClean="0">
                <a:solidFill>
                  <a:srgbClr val="FFFFCC"/>
                </a:solidFill>
                <a:latin typeface="Times New Roman" pitchFamily="18" charset="0"/>
                <a:cs typeface="Times New Roman" pitchFamily="18" charset="0"/>
              </a:rPr>
              <a:t>-</a:t>
            </a:r>
            <a:r>
              <a:rPr lang="en-US" altLang="zh-TW" sz="2700" b="1" smtClean="0">
                <a:solidFill>
                  <a:srgbClr val="FFFFCC"/>
                </a:solidFill>
                <a:latin typeface="High Tower Text" pitchFamily="18" charset="0"/>
              </a:rPr>
              <a:t>c</a:t>
            </a:r>
            <a:r>
              <a:rPr lang="en-US" altLang="zh-TW" sz="2400" b="1" smtClean="0">
                <a:solidFill>
                  <a:srgbClr val="FFFFCC"/>
                </a:solidFill>
                <a:latin typeface="Times New Roman" pitchFamily="18" charset="0"/>
                <a:cs typeface="Times New Roman" pitchFamily="18" charset="0"/>
              </a:rPr>
              <a:t>1</a:t>
            </a:r>
            <a:r>
              <a:rPr lang="en-US" altLang="zh-TW" sz="2800" b="1" smtClean="0">
                <a:solidFill>
                  <a:srgbClr val="FFFFCC"/>
                </a:solidFill>
                <a:latin typeface="Times New Roman" pitchFamily="18" charset="0"/>
                <a:cs typeface="Times New Roman" pitchFamily="18" charset="0"/>
              </a:rPr>
              <a:t>-</a:t>
            </a:r>
            <a:r>
              <a:rPr lang="en-US" altLang="zh-TW" sz="2400" b="1" smtClean="0">
                <a:solidFill>
                  <a:srgbClr val="FFFFCC"/>
                </a:solidFill>
                <a:latin typeface="Times New Roman" pitchFamily="18" charset="0"/>
                <a:cs typeface="Times New Roman" pitchFamily="18" charset="0"/>
              </a:rPr>
              <a:t>7</a:t>
            </a:r>
            <a:r>
              <a:rPr lang="en-US" altLang="zh-TW" sz="2800" b="1" smtClean="0">
                <a:solidFill>
                  <a:srgbClr val="FFFFCC"/>
                </a:solidFill>
                <a:latin typeface="High Tower Text" pitchFamily="18" charset="0"/>
              </a:rPr>
              <a:t> </a:t>
            </a:r>
            <a:r>
              <a:rPr lang="en-US" altLang="zh-TW" sz="2600" b="1" smtClean="0">
                <a:solidFill>
                  <a:srgbClr val="FFFFCC"/>
                </a:solidFill>
                <a:latin typeface="High Tower Text" pitchFamily="18" charset="0"/>
              </a:rPr>
              <a:t>tempfile</a:t>
            </a:r>
            <a:r>
              <a:rPr lang="en-US" altLang="zh-TW" sz="2400" b="1" smtClean="0">
                <a:solidFill>
                  <a:srgbClr val="FFFFCC"/>
                </a:solidFill>
                <a:latin typeface="Times New Roman" pitchFamily="18" charset="0"/>
              </a:rPr>
              <a:t>4</a:t>
            </a:r>
            <a:r>
              <a:rPr lang="en-US" altLang="zh-TW" sz="2400" smtClean="0">
                <a:solidFill>
                  <a:srgbClr val="FFFFCC"/>
                </a:solidFill>
                <a:latin typeface="Times New Roman" pitchFamily="18" charset="0"/>
              </a:rPr>
              <a:t>&gt;</a:t>
            </a:r>
            <a:r>
              <a:rPr lang="en-US" altLang="zh-TW" sz="2600" b="1" smtClean="0">
                <a:solidFill>
                  <a:srgbClr val="FFFFCC"/>
                </a:solidFill>
                <a:latin typeface="High Tower Text" pitchFamily="18" charset="0"/>
              </a:rPr>
              <a:t>tempfile</a:t>
            </a:r>
            <a:r>
              <a:rPr lang="en-US" altLang="zh-TW" sz="2400" b="1" smtClean="0">
                <a:solidFill>
                  <a:srgbClr val="FFFFCC"/>
                </a:solidFill>
                <a:latin typeface="Times New Roman" pitchFamily="18" charset="0"/>
              </a:rPr>
              <a:t>5</a:t>
            </a:r>
          </a:p>
          <a:p>
            <a:pPr eaLnBrk="1" hangingPunct="1">
              <a:lnSpc>
                <a:spcPct val="80000"/>
              </a:lnSpc>
              <a:spcBef>
                <a:spcPct val="30000"/>
              </a:spcBef>
              <a:buFontTx/>
              <a:buNone/>
            </a:pPr>
            <a:r>
              <a:rPr lang="en-US" altLang="zh-TW" sz="2400" b="1" smtClean="0">
                <a:solidFill>
                  <a:schemeClr val="bg1"/>
                </a:solidFill>
                <a:latin typeface="Arial Unicode MS" pitchFamily="34" charset="-128"/>
                <a:ea typeface="Arial Unicode MS" pitchFamily="34" charset="-128"/>
                <a:cs typeface="Arial Unicode MS" pitchFamily="34" charset="-128"/>
              </a:rPr>
              <a:t>%</a:t>
            </a:r>
          </a:p>
        </p:txBody>
      </p:sp>
      <p:sp>
        <p:nvSpPr>
          <p:cNvPr id="229381" name="AutoShape 5"/>
          <p:cNvSpPr>
            <a:spLocks noChangeArrowheads="1"/>
          </p:cNvSpPr>
          <p:nvPr/>
        </p:nvSpPr>
        <p:spPr bwMode="auto">
          <a:xfrm>
            <a:off x="3200400" y="3581400"/>
            <a:ext cx="4495800" cy="1600200"/>
          </a:xfrm>
          <a:prstGeom prst="wedgeRoundRectCallout">
            <a:avLst>
              <a:gd name="adj1" fmla="val -79695"/>
              <a:gd name="adj2" fmla="val 92537"/>
              <a:gd name="adj3" fmla="val 16667"/>
            </a:avLst>
          </a:prstGeom>
          <a:solidFill>
            <a:schemeClr val="accent1"/>
          </a:solidFill>
          <a:ln w="9525" algn="ctr">
            <a:solidFill>
              <a:schemeClr val="tx1"/>
            </a:solidFill>
            <a:miter lim="800000"/>
            <a:headEnd/>
            <a:tailEnd/>
          </a:ln>
        </p:spPr>
        <p:txBody>
          <a:bodyPr/>
          <a:lstStyle/>
          <a:p>
            <a:pPr algn="ctr"/>
            <a:r>
              <a:rPr lang="en-US" altLang="zh-TW" sz="2400" dirty="0"/>
              <a:t>Let’s use </a:t>
            </a:r>
            <a:r>
              <a:rPr lang="en-US" altLang="zh-TW" sz="2400" dirty="0" smtClean="0"/>
              <a:t>“</a:t>
            </a:r>
            <a:r>
              <a:rPr lang="en-US" altLang="zh-TW" sz="2400" dirty="0" smtClean="0">
                <a:solidFill>
                  <a:srgbClr val="FFFF00"/>
                </a:solidFill>
                <a:latin typeface="+mn-lt"/>
              </a:rPr>
              <a:t>cut</a:t>
            </a:r>
            <a:r>
              <a:rPr lang="en-US" altLang="zh-TW" sz="2400" dirty="0" smtClean="0"/>
              <a:t>” to </a:t>
            </a:r>
            <a:r>
              <a:rPr lang="en-US" altLang="zh-TW" sz="2400" dirty="0"/>
              <a:t>get rid of those numbers on the front</a:t>
            </a:r>
            <a:r>
              <a:rPr lang="en-US" altLang="zh-TW" sz="2400" dirty="0" smtClean="0"/>
              <a:t>.</a:t>
            </a:r>
          </a:p>
          <a:p>
            <a:pPr algn="ctr"/>
            <a:r>
              <a:rPr lang="en-US" altLang="zh-TW" sz="2400" dirty="0" smtClean="0"/>
              <a:t>(I didn’t teach you cut (yet) but you can understand what it does.) </a:t>
            </a:r>
            <a:endParaRPr lang="en-US" altLang="zh-TW" sz="2400" dirty="0"/>
          </a:p>
        </p:txBody>
      </p:sp>
    </p:spTree>
    <p:extLst>
      <p:ext uri="{BB962C8B-B14F-4D97-AF65-F5344CB8AC3E}">
        <p14:creationId xmlns:p14="http://schemas.microsoft.com/office/powerpoint/2010/main" val="433939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dissolve">
                                      <p:cBhvr>
                                        <p:cTn id="7" dur="500"/>
                                        <p:tgtEl>
                                          <p:spTgt spid="2293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29381"/>
                                        </p:tgtEl>
                                      </p:cBhvr>
                                    </p:animEffect>
                                    <p:set>
                                      <p:cBhvr>
                                        <p:cTn id="12" dur="1" fill="hold">
                                          <p:stCondLst>
                                            <p:cond delay="499"/>
                                          </p:stCondLst>
                                        </p:cTn>
                                        <p:tgtEl>
                                          <p:spTgt spid="2293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nimBg="1"/>
      <p:bldP spid="22938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1219200" y="990600"/>
            <a:ext cx="6553200" cy="5638800"/>
          </a:xfrm>
          <a:solidFill>
            <a:schemeClr val="tx1"/>
          </a:solidFill>
        </p:spPr>
        <p:txBody>
          <a:bodyPr bIns="0"/>
          <a:lstStyle/>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tail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4</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2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3</a:t>
            </a: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cat tempfile</a:t>
            </a:r>
            <a:r>
              <a:rPr lang="en-US" altLang="zh-TW" sz="2400" b="1" smtClean="0">
                <a:solidFill>
                  <a:schemeClr val="bg1"/>
                </a:solidFill>
                <a:latin typeface="Times New Roman" pitchFamily="18" charset="0"/>
              </a:rPr>
              <a:t>3</a:t>
            </a:r>
            <a:r>
              <a:rPr lang="en-US" altLang="zh-TW" sz="2800" b="1" smtClean="0">
                <a:solidFill>
                  <a:schemeClr val="bg1"/>
                </a:solidFill>
                <a:latin typeface="High Tower Text" pitchFamily="18" charset="0"/>
              </a:rPr>
              <a:t> </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135 </a:t>
            </a:r>
            <a:r>
              <a:rPr lang="en-US" altLang="zh-TW" sz="2800" b="1" smtClean="0">
                <a:solidFill>
                  <a:schemeClr val="bg1"/>
                </a:solidFill>
                <a:latin typeface="High Tower Text" pitchFamily="18" charset="0"/>
              </a:rPr>
              <a:t> ls A* &gt;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136 </a:t>
            </a:r>
            <a:r>
              <a:rPr lang="en-US" altLang="zh-TW" sz="2800" b="1" smtClean="0">
                <a:solidFill>
                  <a:schemeClr val="bg1"/>
                </a:solidFill>
                <a:latin typeface="High Tower Text" pitchFamily="18" charset="0"/>
              </a:rPr>
              <a:t> wc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l &lt;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137 </a:t>
            </a:r>
            <a:r>
              <a:rPr lang="en-US" altLang="zh-TW" sz="2800" b="1" smtClean="0">
                <a:solidFill>
                  <a:schemeClr val="bg1"/>
                </a:solidFill>
                <a:latin typeface="High Tower Text" pitchFamily="18" charset="0"/>
              </a:rPr>
              <a:t> rm </a:t>
            </a:r>
            <a:r>
              <a:rPr lang="en-US" altLang="zh-TW" sz="2800" smtClean="0">
                <a:solidFill>
                  <a:schemeClr val="bg1"/>
                </a:solidFill>
                <a:latin typeface="Times New Roman" pitchFamily="18" charset="0"/>
              </a:rPr>
              <a:t>-</a:t>
            </a:r>
            <a:r>
              <a:rPr lang="en-US" altLang="zh-TW" sz="2800" b="1" smtClean="0">
                <a:solidFill>
                  <a:schemeClr val="bg1"/>
                </a:solidFill>
                <a:latin typeface="High Tower Text" pitchFamily="18" charset="0"/>
              </a:rPr>
              <a:t>f tempfile</a:t>
            </a:r>
          </a:p>
          <a:p>
            <a:pPr eaLnBrk="1" hangingPunct="1">
              <a:lnSpc>
                <a:spcPct val="80000"/>
              </a:lnSpc>
              <a:buFontTx/>
              <a:buNone/>
            </a:pPr>
            <a:r>
              <a:rPr lang="en-US" altLang="zh-TW" sz="2800" b="1" smtClean="0">
                <a:solidFill>
                  <a:schemeClr val="bg1"/>
                </a:solidFill>
                <a:latin typeface="High Tower Text" pitchFamily="18" charset="0"/>
              </a:rPr>
              <a:t>   </a:t>
            </a:r>
            <a:r>
              <a:rPr lang="en-US" altLang="zh-TW" sz="2800" smtClean="0">
                <a:solidFill>
                  <a:schemeClr val="bg1"/>
                </a:solidFill>
                <a:latin typeface="Times New Roman" pitchFamily="18" charset="0"/>
              </a:rPr>
              <a:t>  138</a:t>
            </a:r>
            <a:r>
              <a:rPr lang="en-US" altLang="zh-TW" sz="2800" b="1" smtClean="0">
                <a:solidFill>
                  <a:schemeClr val="bg1"/>
                </a:solidFill>
                <a:latin typeface="High Tower Text" pitchFamily="18" charset="0"/>
              </a:rPr>
              <a:t>  history &gt; tempfile</a:t>
            </a:r>
            <a:r>
              <a:rPr lang="en-US" altLang="zh-TW" sz="2400" b="1" smtClean="0">
                <a:solidFill>
                  <a:schemeClr val="bg1"/>
                </a:solidFill>
                <a:latin typeface="Times New Roman" pitchFamily="18" charset="0"/>
              </a:rPr>
              <a:t>2</a:t>
            </a:r>
            <a:endParaRPr lang="zh-TW" altLang="en-US" sz="2400" b="1" smtClean="0">
              <a:solidFill>
                <a:schemeClr val="bg1"/>
              </a:solidFill>
              <a:latin typeface="Times New Roman" pitchFamily="18" charset="0"/>
            </a:endParaRPr>
          </a:p>
          <a:p>
            <a:pPr eaLnBrk="1" hangingPunct="1">
              <a:lnSpc>
                <a:spcPct val="80000"/>
              </a:lnSpc>
              <a:buFontTx/>
              <a:buNone/>
            </a:pPr>
            <a:r>
              <a:rPr lang="en-US" altLang="zh-TW" sz="2400" b="1" smtClean="0">
                <a:solidFill>
                  <a:schemeClr val="bg1"/>
                </a:solidFill>
              </a:rPr>
              <a:t>% </a:t>
            </a:r>
            <a:r>
              <a:rPr lang="en-US" altLang="zh-TW" sz="2800" b="1" smtClean="0">
                <a:solidFill>
                  <a:schemeClr val="bg1"/>
                </a:solidFill>
                <a:latin typeface="High Tower Text" pitchFamily="18" charset="0"/>
              </a:rPr>
              <a:t>head </a:t>
            </a:r>
            <a:r>
              <a:rPr lang="en-US" altLang="zh-TW" sz="2800" smtClean="0">
                <a:solidFill>
                  <a:schemeClr val="bg1"/>
                </a:solidFill>
                <a:latin typeface="Times New Roman" pitchFamily="18" charset="0"/>
              </a:rPr>
              <a:t>-</a:t>
            </a:r>
            <a:r>
              <a:rPr lang="en-US" altLang="zh-TW" sz="2400" b="1" smtClean="0">
                <a:solidFill>
                  <a:schemeClr val="bg1"/>
                </a:solidFill>
                <a:latin typeface="Times New Roman" pitchFamily="18" charset="0"/>
              </a:rPr>
              <a:t>3</a:t>
            </a:r>
            <a:r>
              <a:rPr lang="en-US" altLang="zh-TW" sz="2800" b="1" smtClean="0">
                <a:solidFill>
                  <a:schemeClr val="bg1"/>
                </a:solidFill>
                <a:latin typeface="High Tower Text" pitchFamily="18" charset="0"/>
              </a:rPr>
              <a:t> tempfile</a:t>
            </a:r>
            <a:r>
              <a:rPr lang="en-US" altLang="zh-TW" sz="2400" b="1" smtClean="0">
                <a:solidFill>
                  <a:schemeClr val="bg1"/>
                </a:solidFill>
                <a:latin typeface="Times New Roman" pitchFamily="18" charset="0"/>
              </a:rPr>
              <a:t>3 </a:t>
            </a:r>
            <a:r>
              <a:rPr lang="en-US" altLang="zh-TW" sz="2800" b="1" smtClean="0">
                <a:solidFill>
                  <a:schemeClr val="bg1"/>
                </a:solidFill>
                <a:latin typeface="High Tower Text" pitchFamily="18" charset="0"/>
              </a:rPr>
              <a:t>&gt; tempfile</a:t>
            </a:r>
            <a:r>
              <a:rPr lang="en-US" altLang="zh-TW" sz="2400" b="1" smtClean="0">
                <a:solidFill>
                  <a:schemeClr val="bg1"/>
                </a:solidFill>
                <a:latin typeface="Times New Roman" pitchFamily="18" charset="0"/>
              </a:rPr>
              <a:t>4</a:t>
            </a:r>
          </a:p>
          <a:p>
            <a:pPr eaLnBrk="1" hangingPunct="1">
              <a:lnSpc>
                <a:spcPct val="80000"/>
              </a:lnSpc>
              <a:spcBef>
                <a:spcPct val="30000"/>
              </a:spcBef>
              <a:buFontTx/>
              <a:buNone/>
            </a:pPr>
            <a:r>
              <a:rPr lang="en-US" altLang="zh-TW" sz="2400" b="1" smtClean="0">
                <a:solidFill>
                  <a:schemeClr val="bg1"/>
                </a:solidFill>
              </a:rPr>
              <a:t>% </a:t>
            </a:r>
            <a:r>
              <a:rPr lang="en-US" altLang="zh-TW" sz="2600" b="1" smtClean="0">
                <a:solidFill>
                  <a:srgbClr val="FFFFCC"/>
                </a:solidFill>
                <a:latin typeface="High Tower Text" pitchFamily="18" charset="0"/>
              </a:rPr>
              <a:t>cut </a:t>
            </a:r>
            <a:r>
              <a:rPr lang="en-US" altLang="zh-TW" sz="2600" b="1" smtClean="0">
                <a:solidFill>
                  <a:srgbClr val="FFFFCC"/>
                </a:solidFill>
                <a:latin typeface="Times New Roman" pitchFamily="18" charset="0"/>
                <a:cs typeface="Times New Roman" pitchFamily="18" charset="0"/>
              </a:rPr>
              <a:t>--</a:t>
            </a:r>
            <a:r>
              <a:rPr lang="en-US" altLang="zh-TW" sz="2600" b="1" smtClean="0">
                <a:solidFill>
                  <a:srgbClr val="FFFFCC"/>
                </a:solidFill>
                <a:latin typeface="High Tower Text" pitchFamily="18" charset="0"/>
              </a:rPr>
              <a:t>c</a:t>
            </a:r>
            <a:r>
              <a:rPr lang="en-US" altLang="zh-TW" sz="2400" b="1" smtClean="0">
                <a:solidFill>
                  <a:srgbClr val="FFFFCC"/>
                </a:solidFill>
                <a:latin typeface="High Tower Text" pitchFamily="18" charset="0"/>
              </a:rPr>
              <a:t>omplement</a:t>
            </a:r>
            <a:r>
              <a:rPr lang="en-US" altLang="zh-TW" sz="2600" b="1" smtClean="0">
                <a:solidFill>
                  <a:srgbClr val="FFFFCC"/>
                </a:solidFill>
                <a:latin typeface="High Tower Text" pitchFamily="18" charset="0"/>
              </a:rPr>
              <a:t> </a:t>
            </a:r>
            <a:r>
              <a:rPr lang="en-US" altLang="zh-TW" sz="2600" b="1" smtClean="0">
                <a:solidFill>
                  <a:srgbClr val="FFFFCC"/>
                </a:solidFill>
                <a:latin typeface="Times New Roman" pitchFamily="18" charset="0"/>
                <a:cs typeface="Times New Roman" pitchFamily="18" charset="0"/>
              </a:rPr>
              <a:t>-</a:t>
            </a:r>
            <a:r>
              <a:rPr lang="en-US" altLang="zh-TW" sz="2600" b="1" smtClean="0">
                <a:solidFill>
                  <a:srgbClr val="FFFFCC"/>
                </a:solidFill>
                <a:latin typeface="High Tower Text" pitchFamily="18" charset="0"/>
              </a:rPr>
              <a:t>c</a:t>
            </a:r>
            <a:r>
              <a:rPr lang="en-US" altLang="zh-TW" sz="2400" b="1" smtClean="0">
                <a:solidFill>
                  <a:srgbClr val="FFFFCC"/>
                </a:solidFill>
                <a:latin typeface="Times New Roman" pitchFamily="18" charset="0"/>
                <a:cs typeface="Times New Roman" pitchFamily="18" charset="0"/>
              </a:rPr>
              <a:t>1-7 </a:t>
            </a:r>
            <a:r>
              <a:rPr lang="en-US" altLang="zh-TW" sz="2600" b="1" smtClean="0">
                <a:solidFill>
                  <a:srgbClr val="FFFFCC"/>
                </a:solidFill>
                <a:latin typeface="High Tower Text" pitchFamily="18" charset="0"/>
              </a:rPr>
              <a:t>tempfile</a:t>
            </a:r>
            <a:r>
              <a:rPr lang="en-US" altLang="zh-TW" sz="2400" b="1" smtClean="0">
                <a:solidFill>
                  <a:srgbClr val="FFFFCC"/>
                </a:solidFill>
                <a:latin typeface="Times New Roman" pitchFamily="18" charset="0"/>
              </a:rPr>
              <a:t>4</a:t>
            </a:r>
            <a:r>
              <a:rPr lang="en-US" altLang="zh-TW" sz="2400" smtClean="0">
                <a:solidFill>
                  <a:srgbClr val="FFFFCC"/>
                </a:solidFill>
                <a:latin typeface="Times New Roman" pitchFamily="18" charset="0"/>
              </a:rPr>
              <a:t>&gt;</a:t>
            </a:r>
            <a:r>
              <a:rPr lang="en-US" altLang="zh-TW" sz="2600" b="1" smtClean="0">
                <a:solidFill>
                  <a:srgbClr val="FFFFCC"/>
                </a:solidFill>
                <a:latin typeface="High Tower Text" pitchFamily="18" charset="0"/>
              </a:rPr>
              <a:t>tempfile</a:t>
            </a:r>
            <a:r>
              <a:rPr lang="en-US" altLang="zh-TW" sz="2400" b="1" smtClean="0">
                <a:solidFill>
                  <a:srgbClr val="FFFFCC"/>
                </a:solidFill>
                <a:latin typeface="Times New Roman" pitchFamily="18" charset="0"/>
              </a:rPr>
              <a:t>5</a:t>
            </a:r>
            <a:r>
              <a:rPr lang="en-US" altLang="zh-TW" sz="2800" b="1" smtClean="0">
                <a:solidFill>
                  <a:srgbClr val="FFFFCC"/>
                </a:solidFill>
                <a:latin typeface="Times New Roman" pitchFamily="18" charset="0"/>
              </a:rPr>
              <a:t> </a:t>
            </a:r>
          </a:p>
          <a:p>
            <a:pPr eaLnBrk="1" hangingPunct="1">
              <a:lnSpc>
                <a:spcPct val="80000"/>
              </a:lnSpc>
              <a:spcBef>
                <a:spcPct val="30000"/>
              </a:spcBef>
              <a:buFontTx/>
              <a:buNone/>
            </a:pPr>
            <a:r>
              <a:rPr lang="en-US" altLang="zh-TW" sz="2400" b="1" smtClean="0">
                <a:solidFill>
                  <a:schemeClr val="bg1"/>
                </a:solidFill>
              </a:rPr>
              <a:t>% </a:t>
            </a:r>
            <a:r>
              <a:rPr lang="en-US" altLang="zh-TW" sz="2800" b="1" smtClean="0">
                <a:solidFill>
                  <a:srgbClr val="FFFFCC"/>
                </a:solidFill>
                <a:latin typeface="High Tower Text" pitchFamily="18" charset="0"/>
              </a:rPr>
              <a:t>cat tempfile</a:t>
            </a:r>
            <a:r>
              <a:rPr lang="en-US" altLang="zh-TW" sz="2400" b="1" smtClean="0">
                <a:solidFill>
                  <a:srgbClr val="FFFFCC"/>
                </a:solidFill>
                <a:latin typeface="Times New Roman" pitchFamily="18" charset="0"/>
              </a:rPr>
              <a:t>5</a:t>
            </a:r>
            <a:r>
              <a:rPr lang="en-US" altLang="zh-TW" sz="2800" b="1" smtClean="0">
                <a:solidFill>
                  <a:srgbClr val="FFFFCC"/>
                </a:solidFill>
                <a:latin typeface="High Tower Text" pitchFamily="18" charset="0"/>
              </a:rPr>
              <a:t> </a:t>
            </a:r>
          </a:p>
          <a:p>
            <a:pPr eaLnBrk="1" hangingPunct="1">
              <a:lnSpc>
                <a:spcPct val="80000"/>
              </a:lnSpc>
              <a:buFontTx/>
              <a:buNone/>
            </a:pPr>
            <a:r>
              <a:rPr lang="en-US" altLang="zh-TW" sz="2800" b="1" smtClean="0">
                <a:solidFill>
                  <a:srgbClr val="FFFFCC"/>
                </a:solidFill>
                <a:latin typeface="High Tower Text" pitchFamily="18" charset="0"/>
              </a:rPr>
              <a:t>ls A* &gt; tempfile</a:t>
            </a:r>
          </a:p>
          <a:p>
            <a:pPr eaLnBrk="1" hangingPunct="1">
              <a:lnSpc>
                <a:spcPct val="80000"/>
              </a:lnSpc>
              <a:buFontTx/>
              <a:buNone/>
            </a:pPr>
            <a:r>
              <a:rPr lang="en-US" altLang="zh-TW" sz="2800" b="1" smtClean="0">
                <a:solidFill>
                  <a:srgbClr val="FFFFCC"/>
                </a:solidFill>
                <a:latin typeface="High Tower Text" pitchFamily="18" charset="0"/>
              </a:rPr>
              <a:t>wc </a:t>
            </a:r>
            <a:r>
              <a:rPr lang="en-US" altLang="zh-TW" sz="2800" smtClean="0">
                <a:solidFill>
                  <a:srgbClr val="FFFFCC"/>
                </a:solidFill>
                <a:latin typeface="Times New Roman" pitchFamily="18" charset="0"/>
              </a:rPr>
              <a:t>-</a:t>
            </a:r>
            <a:r>
              <a:rPr lang="en-US" altLang="zh-TW" sz="2800" b="1" smtClean="0">
                <a:solidFill>
                  <a:srgbClr val="FFFFCC"/>
                </a:solidFill>
                <a:latin typeface="High Tower Text" pitchFamily="18" charset="0"/>
              </a:rPr>
              <a:t>l &lt; tempfile</a:t>
            </a:r>
          </a:p>
          <a:p>
            <a:pPr eaLnBrk="1" hangingPunct="1">
              <a:lnSpc>
                <a:spcPct val="80000"/>
              </a:lnSpc>
              <a:buFontTx/>
              <a:buNone/>
            </a:pPr>
            <a:r>
              <a:rPr lang="en-US" altLang="zh-TW" sz="2800" b="1" smtClean="0">
                <a:solidFill>
                  <a:srgbClr val="FFFFCC"/>
                </a:solidFill>
                <a:latin typeface="High Tower Text" pitchFamily="18" charset="0"/>
              </a:rPr>
              <a:t>rm </a:t>
            </a:r>
            <a:r>
              <a:rPr lang="en-US" altLang="zh-TW" sz="2800" smtClean="0">
                <a:solidFill>
                  <a:srgbClr val="FFFFCC"/>
                </a:solidFill>
                <a:latin typeface="Times New Roman" pitchFamily="18" charset="0"/>
              </a:rPr>
              <a:t>-</a:t>
            </a:r>
            <a:r>
              <a:rPr lang="en-US" altLang="zh-TW" sz="2800" b="1" smtClean="0">
                <a:solidFill>
                  <a:srgbClr val="FFFFCC"/>
                </a:solidFill>
                <a:latin typeface="High Tower Text" pitchFamily="18" charset="0"/>
              </a:rPr>
              <a:t>f tempfile</a:t>
            </a:r>
            <a:endParaRPr lang="zh-TW" altLang="en-US" sz="2400" b="1" smtClean="0">
              <a:solidFill>
                <a:srgbClr val="FFFFCC"/>
              </a:solidFill>
              <a:latin typeface="Times New Roman" pitchFamily="18" charset="0"/>
            </a:endParaRPr>
          </a:p>
          <a:p>
            <a:pPr eaLnBrk="1" hangingPunct="1">
              <a:lnSpc>
                <a:spcPct val="80000"/>
              </a:lnSpc>
              <a:buFontTx/>
              <a:buNone/>
            </a:pPr>
            <a:r>
              <a:rPr lang="en-US" altLang="zh-TW" sz="2400" b="1" smtClean="0">
                <a:solidFill>
                  <a:schemeClr val="bg1"/>
                </a:solidFill>
              </a:rPr>
              <a:t>%</a:t>
            </a:r>
            <a:endParaRPr lang="zh-TW" altLang="en-US" sz="2400" b="1" smtClean="0">
              <a:solidFill>
                <a:schemeClr val="bg1"/>
              </a:solidFill>
            </a:endParaRPr>
          </a:p>
        </p:txBody>
      </p:sp>
      <p:sp>
        <p:nvSpPr>
          <p:cNvPr id="43011"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217093" name="AutoShape 5"/>
          <p:cNvSpPr>
            <a:spLocks noChangeArrowheads="1"/>
          </p:cNvSpPr>
          <p:nvPr/>
        </p:nvSpPr>
        <p:spPr bwMode="auto">
          <a:xfrm>
            <a:off x="1752600" y="3048000"/>
            <a:ext cx="4267200" cy="914400"/>
          </a:xfrm>
          <a:prstGeom prst="wedgeRoundRectCallout">
            <a:avLst>
              <a:gd name="adj1" fmla="val -59468"/>
              <a:gd name="adj2" fmla="val 156778"/>
              <a:gd name="adj3" fmla="val 16667"/>
            </a:avLst>
          </a:prstGeom>
          <a:solidFill>
            <a:schemeClr val="accent1"/>
          </a:solidFill>
          <a:ln w="9525" algn="ctr">
            <a:solidFill>
              <a:schemeClr val="tx1"/>
            </a:solidFill>
            <a:miter lim="800000"/>
            <a:headEnd/>
            <a:tailEnd/>
          </a:ln>
        </p:spPr>
        <p:txBody>
          <a:bodyPr/>
          <a:lstStyle/>
          <a:p>
            <a:pPr algn="ctr"/>
            <a:r>
              <a:rPr lang="en-US" altLang="zh-TW" sz="2400"/>
              <a:t>See, we took out the line numbers.</a:t>
            </a:r>
          </a:p>
        </p:txBody>
      </p:sp>
      <p:sp>
        <p:nvSpPr>
          <p:cNvPr id="217094" name="AutoShape 6"/>
          <p:cNvSpPr>
            <a:spLocks noChangeArrowheads="1"/>
          </p:cNvSpPr>
          <p:nvPr/>
        </p:nvSpPr>
        <p:spPr bwMode="auto">
          <a:xfrm>
            <a:off x="1676400" y="2819400"/>
            <a:ext cx="4038600" cy="914400"/>
          </a:xfrm>
          <a:prstGeom prst="wedgeRoundRectCallout">
            <a:avLst>
              <a:gd name="adj1" fmla="val -18083"/>
              <a:gd name="adj2" fmla="val 144444"/>
              <a:gd name="adj3" fmla="val 16667"/>
            </a:avLst>
          </a:prstGeom>
          <a:solidFill>
            <a:schemeClr val="accent1"/>
          </a:solidFill>
          <a:ln w="9525" algn="ctr">
            <a:solidFill>
              <a:schemeClr val="tx1"/>
            </a:solidFill>
            <a:miter lim="800000"/>
            <a:headEnd/>
            <a:tailEnd/>
          </a:ln>
        </p:spPr>
        <p:txBody>
          <a:bodyPr/>
          <a:lstStyle/>
          <a:p>
            <a:pPr algn="ctr"/>
            <a:r>
              <a:rPr lang="en-US" altLang="zh-TW" sz="2400"/>
              <a:t>You may not realise it, but we have just created a script!</a:t>
            </a:r>
          </a:p>
        </p:txBody>
      </p:sp>
    </p:spTree>
    <p:extLst>
      <p:ext uri="{BB962C8B-B14F-4D97-AF65-F5344CB8AC3E}">
        <p14:creationId xmlns:p14="http://schemas.microsoft.com/office/powerpoint/2010/main" val="2392053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17093"/>
                                        </p:tgtEl>
                                        <p:attrNameLst>
                                          <p:attrName>style.visibility</p:attrName>
                                        </p:attrNameLst>
                                      </p:cBhvr>
                                      <p:to>
                                        <p:strVal val="visible"/>
                                      </p:to>
                                    </p:set>
                                    <p:animEffect transition="in" filter="dissolve">
                                      <p:cBhvr>
                                        <p:cTn id="7" dur="500"/>
                                        <p:tgtEl>
                                          <p:spTgt spid="2170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17093"/>
                                        </p:tgtEl>
                                      </p:cBhvr>
                                    </p:animEffect>
                                    <p:set>
                                      <p:cBhvr>
                                        <p:cTn id="12" dur="1" fill="hold">
                                          <p:stCondLst>
                                            <p:cond delay="499"/>
                                          </p:stCondLst>
                                        </p:cTn>
                                        <p:tgtEl>
                                          <p:spTgt spid="21709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17094"/>
                                        </p:tgtEl>
                                      </p:cBhvr>
                                    </p:animEffect>
                                    <p:set>
                                      <p:cBhvr>
                                        <p:cTn id="22" dur="1" fill="hold">
                                          <p:stCondLst>
                                            <p:cond delay="499"/>
                                          </p:stCondLst>
                                        </p:cTn>
                                        <p:tgtEl>
                                          <p:spTgt spid="217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3" grpId="1" animBg="1"/>
      <p:bldP spid="217094" grpId="0" animBg="1"/>
      <p:bldP spid="21709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ChangeArrowheads="1"/>
          </p:cNvSpPr>
          <p:nvPr/>
        </p:nvSpPr>
        <p:spPr bwMode="auto">
          <a:xfrm>
            <a:off x="1219200" y="990600"/>
            <a:ext cx="6553200" cy="5638800"/>
          </a:xfrm>
          <a:prstGeom prst="rect">
            <a:avLst/>
          </a:prstGeom>
          <a:solidFill>
            <a:schemeClr val="tx1"/>
          </a:solidFill>
          <a:ln w="9525">
            <a:noFill/>
            <a:miter lim="800000"/>
            <a:headEnd/>
            <a:tailEnd/>
          </a:ln>
        </p:spPr>
        <p:txBody>
          <a:bodyPr bIns="0"/>
          <a:lstStyle/>
          <a:p>
            <a:pPr marL="342900" indent="-342900">
              <a:lnSpc>
                <a:spcPct val="80000"/>
              </a:lnSpc>
              <a:spcBef>
                <a:spcPct val="20000"/>
              </a:spcBef>
            </a:pPr>
            <a:r>
              <a:rPr lang="en-US" altLang="zh-TW" sz="2400">
                <a:solidFill>
                  <a:schemeClr val="bg1"/>
                </a:solidFill>
                <a:latin typeface="Arial" charset="0"/>
              </a:rPr>
              <a:t>% </a:t>
            </a:r>
            <a:r>
              <a:rPr lang="en-US" altLang="zh-TW" sz="2800">
                <a:solidFill>
                  <a:schemeClr val="bg1"/>
                </a:solidFill>
                <a:latin typeface="High Tower Text" pitchFamily="18" charset="0"/>
              </a:rPr>
              <a:t>cat tempfile</a:t>
            </a:r>
            <a:r>
              <a:rPr lang="en-US" altLang="zh-TW" sz="2400">
                <a:solidFill>
                  <a:schemeClr val="bg1"/>
                </a:solidFill>
                <a:latin typeface="Times New Roman" pitchFamily="18" charset="0"/>
              </a:rPr>
              <a:t>3</a:t>
            </a:r>
            <a:r>
              <a:rPr lang="en-US" altLang="zh-TW" sz="2800">
                <a:solidFill>
                  <a:schemeClr val="bg1"/>
                </a:solidFill>
                <a:latin typeface="High Tower Text" pitchFamily="18" charset="0"/>
              </a:rPr>
              <a:t> </a:t>
            </a:r>
          </a:p>
          <a:p>
            <a:pPr marL="342900" indent="-342900">
              <a:lnSpc>
                <a:spcPct val="80000"/>
              </a:lnSpc>
              <a:spcBef>
                <a:spcPct val="20000"/>
              </a:spcBef>
            </a:pPr>
            <a:r>
              <a:rPr lang="en-US" altLang="zh-TW" sz="2800">
                <a:solidFill>
                  <a:schemeClr val="bg1"/>
                </a:solidFill>
                <a:latin typeface="High Tower Text" pitchFamily="18" charset="0"/>
              </a:rPr>
              <a:t>   </a:t>
            </a:r>
            <a:r>
              <a:rPr lang="en-US" altLang="zh-TW" sz="2800" b="0">
                <a:solidFill>
                  <a:schemeClr val="bg1"/>
                </a:solidFill>
                <a:latin typeface="Times New Roman" pitchFamily="18" charset="0"/>
              </a:rPr>
              <a:t>  135 </a:t>
            </a:r>
            <a:r>
              <a:rPr lang="en-US" altLang="zh-TW" sz="2800">
                <a:solidFill>
                  <a:schemeClr val="bg1"/>
                </a:solidFill>
                <a:latin typeface="High Tower Text" pitchFamily="18" charset="0"/>
              </a:rPr>
              <a:t> ls A* &gt; tempfile</a:t>
            </a:r>
          </a:p>
          <a:p>
            <a:pPr marL="342900" indent="-342900">
              <a:lnSpc>
                <a:spcPct val="80000"/>
              </a:lnSpc>
              <a:spcBef>
                <a:spcPct val="20000"/>
              </a:spcBef>
            </a:pPr>
            <a:r>
              <a:rPr lang="en-US" altLang="zh-TW" sz="2800">
                <a:solidFill>
                  <a:schemeClr val="bg1"/>
                </a:solidFill>
                <a:latin typeface="High Tower Text" pitchFamily="18" charset="0"/>
              </a:rPr>
              <a:t>   </a:t>
            </a:r>
            <a:r>
              <a:rPr lang="en-US" altLang="zh-TW" sz="2800" b="0">
                <a:solidFill>
                  <a:schemeClr val="bg1"/>
                </a:solidFill>
                <a:latin typeface="Times New Roman" pitchFamily="18" charset="0"/>
              </a:rPr>
              <a:t>  136 </a:t>
            </a:r>
            <a:r>
              <a:rPr lang="en-US" altLang="zh-TW" sz="2800">
                <a:solidFill>
                  <a:schemeClr val="bg1"/>
                </a:solidFill>
                <a:latin typeface="High Tower Text" pitchFamily="18" charset="0"/>
              </a:rPr>
              <a:t> wc </a:t>
            </a:r>
            <a:r>
              <a:rPr lang="en-US" altLang="zh-TW" sz="2800" b="0">
                <a:solidFill>
                  <a:schemeClr val="bg1"/>
                </a:solidFill>
                <a:latin typeface="Times New Roman" pitchFamily="18" charset="0"/>
              </a:rPr>
              <a:t>-</a:t>
            </a:r>
            <a:r>
              <a:rPr lang="en-US" altLang="zh-TW" sz="2800">
                <a:solidFill>
                  <a:schemeClr val="bg1"/>
                </a:solidFill>
                <a:latin typeface="High Tower Text" pitchFamily="18" charset="0"/>
              </a:rPr>
              <a:t>l &lt; tempfile</a:t>
            </a:r>
          </a:p>
          <a:p>
            <a:pPr marL="342900" indent="-342900">
              <a:lnSpc>
                <a:spcPct val="80000"/>
              </a:lnSpc>
              <a:spcBef>
                <a:spcPct val="20000"/>
              </a:spcBef>
            </a:pPr>
            <a:r>
              <a:rPr lang="en-US" altLang="zh-TW" sz="2800">
                <a:solidFill>
                  <a:schemeClr val="bg1"/>
                </a:solidFill>
                <a:latin typeface="High Tower Text" pitchFamily="18" charset="0"/>
              </a:rPr>
              <a:t>   </a:t>
            </a:r>
            <a:r>
              <a:rPr lang="en-US" altLang="zh-TW" sz="2800" b="0">
                <a:solidFill>
                  <a:schemeClr val="bg1"/>
                </a:solidFill>
                <a:latin typeface="Times New Roman" pitchFamily="18" charset="0"/>
              </a:rPr>
              <a:t>  137 </a:t>
            </a:r>
            <a:r>
              <a:rPr lang="en-US" altLang="zh-TW" sz="2800">
                <a:solidFill>
                  <a:schemeClr val="bg1"/>
                </a:solidFill>
                <a:latin typeface="High Tower Text" pitchFamily="18" charset="0"/>
              </a:rPr>
              <a:t> rm </a:t>
            </a:r>
            <a:r>
              <a:rPr lang="en-US" altLang="zh-TW" sz="2800" b="0">
                <a:solidFill>
                  <a:schemeClr val="bg1"/>
                </a:solidFill>
                <a:latin typeface="Times New Roman" pitchFamily="18" charset="0"/>
              </a:rPr>
              <a:t>-</a:t>
            </a:r>
            <a:r>
              <a:rPr lang="en-US" altLang="zh-TW" sz="2800">
                <a:solidFill>
                  <a:schemeClr val="bg1"/>
                </a:solidFill>
                <a:latin typeface="High Tower Text" pitchFamily="18" charset="0"/>
              </a:rPr>
              <a:t>f tempfile</a:t>
            </a:r>
          </a:p>
          <a:p>
            <a:pPr marL="342900" indent="-342900">
              <a:lnSpc>
                <a:spcPct val="80000"/>
              </a:lnSpc>
              <a:spcBef>
                <a:spcPct val="20000"/>
              </a:spcBef>
            </a:pPr>
            <a:r>
              <a:rPr lang="en-US" altLang="zh-TW" sz="2800">
                <a:solidFill>
                  <a:schemeClr val="bg1"/>
                </a:solidFill>
                <a:latin typeface="High Tower Text" pitchFamily="18" charset="0"/>
              </a:rPr>
              <a:t>   </a:t>
            </a:r>
            <a:r>
              <a:rPr lang="en-US" altLang="zh-TW" sz="2800" b="0">
                <a:solidFill>
                  <a:schemeClr val="bg1"/>
                </a:solidFill>
                <a:latin typeface="Times New Roman" pitchFamily="18" charset="0"/>
              </a:rPr>
              <a:t>  138</a:t>
            </a:r>
            <a:r>
              <a:rPr lang="en-US" altLang="zh-TW" sz="2800">
                <a:solidFill>
                  <a:schemeClr val="bg1"/>
                </a:solidFill>
                <a:latin typeface="High Tower Text" pitchFamily="18" charset="0"/>
              </a:rPr>
              <a:t>  history &gt; tempfile</a:t>
            </a:r>
            <a:r>
              <a:rPr lang="en-US" altLang="zh-TW" sz="2400">
                <a:solidFill>
                  <a:schemeClr val="bg1"/>
                </a:solidFill>
                <a:latin typeface="Times New Roman" pitchFamily="18" charset="0"/>
              </a:rPr>
              <a:t>2</a:t>
            </a:r>
            <a:endParaRPr lang="zh-TW" altLang="en-US" sz="2400">
              <a:solidFill>
                <a:schemeClr val="bg1"/>
              </a:solidFill>
              <a:latin typeface="Times New Roman" pitchFamily="18" charset="0"/>
            </a:endParaRPr>
          </a:p>
          <a:p>
            <a:pPr marL="342900" indent="-342900">
              <a:lnSpc>
                <a:spcPct val="80000"/>
              </a:lnSpc>
              <a:spcBef>
                <a:spcPct val="20000"/>
              </a:spcBef>
            </a:pPr>
            <a:r>
              <a:rPr lang="en-US" altLang="zh-TW" sz="2400">
                <a:solidFill>
                  <a:schemeClr val="bg1"/>
                </a:solidFill>
                <a:latin typeface="Arial" charset="0"/>
              </a:rPr>
              <a:t>% </a:t>
            </a:r>
            <a:r>
              <a:rPr lang="en-US" altLang="zh-TW" sz="2800">
                <a:solidFill>
                  <a:schemeClr val="bg1"/>
                </a:solidFill>
                <a:latin typeface="High Tower Text" pitchFamily="18" charset="0"/>
              </a:rPr>
              <a:t>head </a:t>
            </a:r>
            <a:r>
              <a:rPr lang="en-US" altLang="zh-TW" sz="2800" b="0">
                <a:solidFill>
                  <a:schemeClr val="bg1"/>
                </a:solidFill>
                <a:latin typeface="Times New Roman" pitchFamily="18" charset="0"/>
              </a:rPr>
              <a:t>-</a:t>
            </a:r>
            <a:r>
              <a:rPr lang="en-US" altLang="zh-TW" sz="2400">
                <a:solidFill>
                  <a:schemeClr val="bg1"/>
                </a:solidFill>
                <a:latin typeface="Times New Roman" pitchFamily="18" charset="0"/>
              </a:rPr>
              <a:t>3</a:t>
            </a:r>
            <a:r>
              <a:rPr lang="en-US" altLang="zh-TW" sz="2800">
                <a:solidFill>
                  <a:schemeClr val="bg1"/>
                </a:solidFill>
                <a:latin typeface="High Tower Text" pitchFamily="18" charset="0"/>
              </a:rPr>
              <a:t> tempfile</a:t>
            </a:r>
            <a:r>
              <a:rPr lang="en-US" altLang="zh-TW" sz="2400">
                <a:solidFill>
                  <a:schemeClr val="bg1"/>
                </a:solidFill>
                <a:latin typeface="Times New Roman" pitchFamily="18" charset="0"/>
              </a:rPr>
              <a:t>3 </a:t>
            </a:r>
            <a:r>
              <a:rPr lang="en-US" altLang="zh-TW" sz="2800">
                <a:solidFill>
                  <a:schemeClr val="bg1"/>
                </a:solidFill>
                <a:latin typeface="High Tower Text" pitchFamily="18" charset="0"/>
              </a:rPr>
              <a:t>&gt; tempfile</a:t>
            </a:r>
            <a:r>
              <a:rPr lang="en-US" altLang="zh-TW" sz="2400">
                <a:solidFill>
                  <a:schemeClr val="bg1"/>
                </a:solidFill>
                <a:latin typeface="Times New Roman" pitchFamily="18" charset="0"/>
              </a:rPr>
              <a:t>4</a:t>
            </a:r>
          </a:p>
          <a:p>
            <a:pPr marL="342900" indent="-342900">
              <a:lnSpc>
                <a:spcPct val="80000"/>
              </a:lnSpc>
              <a:spcBef>
                <a:spcPct val="30000"/>
              </a:spcBef>
            </a:pPr>
            <a:r>
              <a:rPr lang="en-US" altLang="zh-TW" sz="2400">
                <a:solidFill>
                  <a:schemeClr val="bg1"/>
                </a:solidFill>
                <a:latin typeface="Arial" charset="0"/>
              </a:rPr>
              <a:t>% </a:t>
            </a:r>
            <a:r>
              <a:rPr lang="en-US" altLang="zh-TW" sz="2600">
                <a:solidFill>
                  <a:srgbClr val="FFFFCC"/>
                </a:solidFill>
                <a:latin typeface="High Tower Text" pitchFamily="18" charset="0"/>
              </a:rPr>
              <a:t>cut </a:t>
            </a:r>
            <a:r>
              <a:rPr lang="en-US" altLang="zh-TW" sz="2600">
                <a:solidFill>
                  <a:srgbClr val="FFFFCC"/>
                </a:solidFill>
                <a:latin typeface="Times New Roman" pitchFamily="18" charset="0"/>
                <a:cs typeface="Times New Roman" pitchFamily="18" charset="0"/>
              </a:rPr>
              <a:t>--</a:t>
            </a:r>
            <a:r>
              <a:rPr lang="en-US" altLang="zh-TW" sz="2400">
                <a:solidFill>
                  <a:srgbClr val="FFFFCC"/>
                </a:solidFill>
                <a:latin typeface="High Tower Text" pitchFamily="18" charset="0"/>
              </a:rPr>
              <a:t>complement </a:t>
            </a:r>
            <a:r>
              <a:rPr lang="en-US" altLang="zh-TW" sz="2600">
                <a:solidFill>
                  <a:srgbClr val="FFFFCC"/>
                </a:solidFill>
                <a:latin typeface="Times New Roman" pitchFamily="18" charset="0"/>
                <a:cs typeface="Times New Roman" pitchFamily="18" charset="0"/>
              </a:rPr>
              <a:t>-</a:t>
            </a:r>
            <a:r>
              <a:rPr lang="en-US" altLang="zh-TW" sz="2600">
                <a:solidFill>
                  <a:srgbClr val="FFFFCC"/>
                </a:solidFill>
                <a:latin typeface="High Tower Text" pitchFamily="18" charset="0"/>
              </a:rPr>
              <a:t>c</a:t>
            </a:r>
            <a:r>
              <a:rPr lang="en-US" altLang="zh-TW" sz="2400">
                <a:solidFill>
                  <a:srgbClr val="FFFFCC"/>
                </a:solidFill>
                <a:latin typeface="Times New Roman" pitchFamily="18" charset="0"/>
                <a:cs typeface="Times New Roman" pitchFamily="18" charset="0"/>
              </a:rPr>
              <a:t>1-7 </a:t>
            </a:r>
            <a:r>
              <a:rPr lang="en-US" altLang="zh-TW" sz="2600">
                <a:solidFill>
                  <a:srgbClr val="FFFFCC"/>
                </a:solidFill>
                <a:latin typeface="High Tower Text" pitchFamily="18" charset="0"/>
              </a:rPr>
              <a:t>tempfile</a:t>
            </a:r>
            <a:r>
              <a:rPr lang="en-US" altLang="zh-TW" sz="2400">
                <a:solidFill>
                  <a:srgbClr val="FFFFCC"/>
                </a:solidFill>
                <a:latin typeface="Times New Roman" pitchFamily="18" charset="0"/>
              </a:rPr>
              <a:t>4</a:t>
            </a:r>
            <a:r>
              <a:rPr lang="en-US" altLang="zh-TW" sz="2400" b="0">
                <a:solidFill>
                  <a:srgbClr val="FFFFCC"/>
                </a:solidFill>
                <a:latin typeface="Times New Roman" pitchFamily="18" charset="0"/>
              </a:rPr>
              <a:t>&gt;</a:t>
            </a:r>
            <a:r>
              <a:rPr lang="en-US" altLang="zh-TW" sz="2600">
                <a:solidFill>
                  <a:srgbClr val="FFFFCC"/>
                </a:solidFill>
                <a:latin typeface="High Tower Text" pitchFamily="18" charset="0"/>
              </a:rPr>
              <a:t>tempfile</a:t>
            </a:r>
            <a:r>
              <a:rPr lang="en-US" altLang="zh-TW" sz="2400">
                <a:solidFill>
                  <a:srgbClr val="FFFFCC"/>
                </a:solidFill>
                <a:latin typeface="Times New Roman" pitchFamily="18" charset="0"/>
              </a:rPr>
              <a:t>5</a:t>
            </a:r>
            <a:r>
              <a:rPr lang="en-US" altLang="zh-TW" sz="2800">
                <a:solidFill>
                  <a:srgbClr val="FFFFCC"/>
                </a:solidFill>
                <a:latin typeface="Times New Roman" pitchFamily="18" charset="0"/>
              </a:rPr>
              <a:t> </a:t>
            </a:r>
          </a:p>
          <a:p>
            <a:pPr marL="342900" indent="-342900">
              <a:lnSpc>
                <a:spcPct val="80000"/>
              </a:lnSpc>
              <a:spcBef>
                <a:spcPct val="30000"/>
              </a:spcBef>
            </a:pPr>
            <a:r>
              <a:rPr lang="en-US" altLang="zh-TW" sz="2400">
                <a:solidFill>
                  <a:schemeClr val="bg1"/>
                </a:solidFill>
                <a:latin typeface="Arial" charset="0"/>
              </a:rPr>
              <a:t>% </a:t>
            </a:r>
            <a:r>
              <a:rPr lang="en-US" altLang="zh-TW" sz="2800">
                <a:solidFill>
                  <a:srgbClr val="FFFFCC"/>
                </a:solidFill>
                <a:latin typeface="High Tower Text" pitchFamily="18" charset="0"/>
              </a:rPr>
              <a:t>cat tempfile</a:t>
            </a:r>
            <a:r>
              <a:rPr lang="en-US" altLang="zh-TW" sz="2400">
                <a:solidFill>
                  <a:srgbClr val="FFFFCC"/>
                </a:solidFill>
                <a:latin typeface="Times New Roman" pitchFamily="18" charset="0"/>
              </a:rPr>
              <a:t>5</a:t>
            </a:r>
            <a:r>
              <a:rPr lang="en-US" altLang="zh-TW" sz="2800">
                <a:solidFill>
                  <a:srgbClr val="FFFFCC"/>
                </a:solidFill>
                <a:latin typeface="High Tower Text" pitchFamily="18" charset="0"/>
              </a:rPr>
              <a:t> </a:t>
            </a:r>
          </a:p>
          <a:p>
            <a:pPr marL="342900" indent="-342900">
              <a:lnSpc>
                <a:spcPct val="80000"/>
              </a:lnSpc>
              <a:spcBef>
                <a:spcPct val="20000"/>
              </a:spcBef>
            </a:pPr>
            <a:r>
              <a:rPr lang="en-US" altLang="zh-TW" sz="2800">
                <a:solidFill>
                  <a:srgbClr val="FFFFCC"/>
                </a:solidFill>
                <a:latin typeface="High Tower Text" pitchFamily="18" charset="0"/>
              </a:rPr>
              <a:t>ls A* &gt; tempfile</a:t>
            </a:r>
          </a:p>
          <a:p>
            <a:pPr marL="342900" indent="-342900">
              <a:lnSpc>
                <a:spcPct val="80000"/>
              </a:lnSpc>
              <a:spcBef>
                <a:spcPct val="20000"/>
              </a:spcBef>
            </a:pPr>
            <a:r>
              <a:rPr lang="en-US" altLang="zh-TW" sz="2800">
                <a:solidFill>
                  <a:srgbClr val="FFFFCC"/>
                </a:solidFill>
                <a:latin typeface="High Tower Text" pitchFamily="18" charset="0"/>
              </a:rPr>
              <a:t>wc </a:t>
            </a:r>
            <a:r>
              <a:rPr lang="en-US" altLang="zh-TW" sz="2800" b="0">
                <a:solidFill>
                  <a:srgbClr val="FFFFCC"/>
                </a:solidFill>
                <a:latin typeface="Times New Roman" pitchFamily="18" charset="0"/>
              </a:rPr>
              <a:t>-</a:t>
            </a:r>
            <a:r>
              <a:rPr lang="en-US" altLang="zh-TW" sz="2800">
                <a:solidFill>
                  <a:srgbClr val="FFFFCC"/>
                </a:solidFill>
                <a:latin typeface="High Tower Text" pitchFamily="18" charset="0"/>
              </a:rPr>
              <a:t>l &lt; tempfile</a:t>
            </a:r>
          </a:p>
          <a:p>
            <a:pPr marL="342900" indent="-342900">
              <a:lnSpc>
                <a:spcPct val="80000"/>
              </a:lnSpc>
              <a:spcBef>
                <a:spcPct val="20000"/>
              </a:spcBef>
            </a:pPr>
            <a:r>
              <a:rPr lang="en-US" altLang="zh-TW" sz="2800">
                <a:solidFill>
                  <a:srgbClr val="FFFFCC"/>
                </a:solidFill>
                <a:latin typeface="High Tower Text" pitchFamily="18" charset="0"/>
              </a:rPr>
              <a:t>rm </a:t>
            </a:r>
            <a:r>
              <a:rPr lang="en-US" altLang="zh-TW" sz="2800" b="0">
                <a:solidFill>
                  <a:srgbClr val="FFFFCC"/>
                </a:solidFill>
                <a:latin typeface="Times New Roman" pitchFamily="18" charset="0"/>
              </a:rPr>
              <a:t>-</a:t>
            </a:r>
            <a:r>
              <a:rPr lang="en-US" altLang="zh-TW" sz="2800">
                <a:solidFill>
                  <a:srgbClr val="FFFFCC"/>
                </a:solidFill>
                <a:latin typeface="High Tower Text" pitchFamily="18" charset="0"/>
              </a:rPr>
              <a:t>f tempfile</a:t>
            </a:r>
            <a:endParaRPr lang="en-US" altLang="zh-TW" sz="2400">
              <a:solidFill>
                <a:schemeClr val="bg1"/>
              </a:solidFill>
              <a:latin typeface="Arial" charset="0"/>
            </a:endParaRPr>
          </a:p>
          <a:p>
            <a:pPr marL="342900" indent="-342900">
              <a:lnSpc>
                <a:spcPct val="80000"/>
              </a:lnSpc>
              <a:spcBef>
                <a:spcPct val="20000"/>
              </a:spcBef>
            </a:pPr>
            <a:r>
              <a:rPr lang="en-US" altLang="zh-TW" sz="2400">
                <a:solidFill>
                  <a:schemeClr val="bg1"/>
                </a:solidFill>
                <a:latin typeface="Arial" charset="0"/>
              </a:rPr>
              <a:t>% </a:t>
            </a:r>
            <a:r>
              <a:rPr lang="en-US" altLang="zh-TW" sz="2800">
                <a:solidFill>
                  <a:srgbClr val="FFFFCC"/>
                </a:solidFill>
                <a:latin typeface="High Tower Text" pitchFamily="18" charset="0"/>
              </a:rPr>
              <a:t>mv   tempfile</a:t>
            </a:r>
            <a:r>
              <a:rPr lang="en-US" altLang="zh-TW" sz="2400">
                <a:solidFill>
                  <a:srgbClr val="FFFFCC"/>
                </a:solidFill>
                <a:latin typeface="Times New Roman" pitchFamily="18" charset="0"/>
                <a:cs typeface="Times New Roman" pitchFamily="18" charset="0"/>
              </a:rPr>
              <a:t>5</a:t>
            </a:r>
            <a:r>
              <a:rPr lang="en-US" altLang="zh-TW" sz="2800">
                <a:solidFill>
                  <a:srgbClr val="FFFFCC"/>
                </a:solidFill>
                <a:latin typeface="High Tower Text" pitchFamily="18" charset="0"/>
              </a:rPr>
              <a:t>   count_A_files</a:t>
            </a:r>
          </a:p>
          <a:p>
            <a:pPr marL="342900" indent="-342900">
              <a:lnSpc>
                <a:spcPct val="80000"/>
              </a:lnSpc>
              <a:spcBef>
                <a:spcPct val="20000"/>
              </a:spcBef>
            </a:pPr>
            <a:r>
              <a:rPr lang="en-US" altLang="zh-TW" sz="2400">
                <a:solidFill>
                  <a:schemeClr val="bg1"/>
                </a:solidFill>
              </a:rPr>
              <a:t>%</a:t>
            </a:r>
            <a:endParaRPr lang="zh-TW" altLang="en-US" sz="2800">
              <a:solidFill>
                <a:schemeClr val="bg1"/>
              </a:solidFill>
              <a:latin typeface="High Tower Text" pitchFamily="18" charset="0"/>
            </a:endParaRPr>
          </a:p>
        </p:txBody>
      </p:sp>
      <p:sp>
        <p:nvSpPr>
          <p:cNvPr id="44035"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Lets do some more redirection</a:t>
            </a:r>
            <a:endParaRPr lang="en-US" altLang="zh-TW" smtClean="0">
              <a:solidFill>
                <a:srgbClr val="0033CC"/>
              </a:solidFill>
            </a:endParaRPr>
          </a:p>
        </p:txBody>
      </p:sp>
      <p:sp>
        <p:nvSpPr>
          <p:cNvPr id="237575" name="AutoShape 7"/>
          <p:cNvSpPr>
            <a:spLocks noChangeArrowheads="1"/>
          </p:cNvSpPr>
          <p:nvPr/>
        </p:nvSpPr>
        <p:spPr bwMode="auto">
          <a:xfrm>
            <a:off x="3657600" y="3886200"/>
            <a:ext cx="3962400" cy="914400"/>
          </a:xfrm>
          <a:prstGeom prst="wedgeRoundRectCallout">
            <a:avLst>
              <a:gd name="adj1" fmla="val -21116"/>
              <a:gd name="adj2" fmla="val 163718"/>
              <a:gd name="adj3" fmla="val 16667"/>
            </a:avLst>
          </a:prstGeom>
          <a:solidFill>
            <a:schemeClr val="accent1"/>
          </a:solidFill>
          <a:ln w="9525" algn="ctr">
            <a:solidFill>
              <a:schemeClr val="tx1"/>
            </a:solidFill>
            <a:miter lim="800000"/>
            <a:headEnd/>
            <a:tailEnd/>
          </a:ln>
        </p:spPr>
        <p:txBody>
          <a:bodyPr/>
          <a:lstStyle/>
          <a:p>
            <a:pPr algn="ctr"/>
            <a:r>
              <a:rPr lang="en-US" altLang="zh-TW" sz="2400"/>
              <a:t>Let us give our script a    more-descriptive name </a:t>
            </a:r>
          </a:p>
        </p:txBody>
      </p:sp>
    </p:spTree>
    <p:extLst>
      <p:ext uri="{BB962C8B-B14F-4D97-AF65-F5344CB8AC3E}">
        <p14:creationId xmlns:p14="http://schemas.microsoft.com/office/powerpoint/2010/main" val="707711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237575"/>
                                        </p:tgtEl>
                                        <p:attrNameLst>
                                          <p:attrName>style.visibility</p:attrName>
                                        </p:attrNameLst>
                                      </p:cBhvr>
                                      <p:to>
                                        <p:strVal val="visible"/>
                                      </p:to>
                                    </p:set>
                                    <p:animEffect transition="in" filter="dissolve">
                                      <p:cBhvr>
                                        <p:cTn id="7" dur="500"/>
                                        <p:tgtEl>
                                          <p:spTgt spid="2375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37575"/>
                                        </p:tgtEl>
                                      </p:cBhvr>
                                    </p:animEffect>
                                    <p:set>
                                      <p:cBhvr>
                                        <p:cTn id="12" dur="1" fill="hold">
                                          <p:stCondLst>
                                            <p:cond delay="499"/>
                                          </p:stCondLst>
                                        </p:cTn>
                                        <p:tgtEl>
                                          <p:spTgt spid="237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nimBg="1"/>
      <p:bldP spid="23757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28600" y="228600"/>
            <a:ext cx="8686800" cy="838200"/>
          </a:xfrm>
          <a:noFill/>
        </p:spPr>
        <p:txBody>
          <a:bodyPr/>
          <a:lstStyle/>
          <a:p>
            <a:pPr eaLnBrk="1" hangingPunct="1"/>
            <a:r>
              <a:rPr lang="en-US" altLang="zh-TW" smtClean="0">
                <a:solidFill>
                  <a:srgbClr val="0033CC"/>
                </a:solidFill>
              </a:rPr>
              <a:t>Input/Output (I/O) and Redirection</a:t>
            </a:r>
            <a:endParaRPr lang="en-US" altLang="zh-TW" sz="4800" smtClean="0">
              <a:solidFill>
                <a:srgbClr val="0033CC"/>
              </a:solidFill>
            </a:endParaRPr>
          </a:p>
        </p:txBody>
      </p:sp>
      <p:sp>
        <p:nvSpPr>
          <p:cNvPr id="18435" name="Rectangle 3"/>
          <p:cNvSpPr>
            <a:spLocks noGrp="1" noChangeArrowheads="1"/>
          </p:cNvSpPr>
          <p:nvPr>
            <p:ph type="body" idx="4294967295"/>
          </p:nvPr>
        </p:nvSpPr>
        <p:spPr>
          <a:xfrm>
            <a:off x="381000" y="1219200"/>
            <a:ext cx="8686800" cy="5638800"/>
          </a:xfrm>
          <a:noFill/>
        </p:spPr>
        <p:txBody>
          <a:bodyPr/>
          <a:lstStyle/>
          <a:p>
            <a:pPr eaLnBrk="1" hangingPunct="1">
              <a:lnSpc>
                <a:spcPct val="80000"/>
              </a:lnSpc>
            </a:pPr>
            <a:r>
              <a:rPr lang="en-US" altLang="zh-TW" sz="2800" dirty="0" smtClean="0"/>
              <a:t>Input may come from the command line, or a 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a:t>
            </a:r>
            <a:r>
              <a:rPr lang="en-US" altLang="zh-TW" b="1" dirty="0" err="1" smtClean="0">
                <a:solidFill>
                  <a:schemeClr val="bg1">
                    <a:lumMod val="50000"/>
                  </a:schemeClr>
                </a:solidFill>
                <a:latin typeface="High Tower Text" pitchFamily="18" charset="0"/>
              </a:rPr>
              <a:t>a.out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&lt;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inputfile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pPr>
            <a:r>
              <a:rPr lang="en-US" altLang="zh-TW" sz="2800" dirty="0" smtClean="0"/>
              <a:t>Output</a:t>
            </a:r>
            <a:r>
              <a:rPr lang="en-US" altLang="zh-TW" sz="2000" dirty="0" smtClean="0"/>
              <a:t> </a:t>
            </a:r>
            <a:r>
              <a:rPr lang="en-US" altLang="zh-TW" sz="2800" dirty="0" smtClean="0"/>
              <a:t>goes</a:t>
            </a:r>
            <a:r>
              <a:rPr lang="en-US" altLang="zh-TW" sz="2000" dirty="0" smtClean="0"/>
              <a:t> </a:t>
            </a:r>
            <a:r>
              <a:rPr lang="en-US" altLang="zh-TW" sz="2800" dirty="0" smtClean="0"/>
              <a:t>to</a:t>
            </a:r>
            <a:r>
              <a:rPr lang="en-US" altLang="zh-TW" sz="2000" dirty="0" smtClean="0"/>
              <a:t> </a:t>
            </a:r>
            <a:r>
              <a:rPr lang="en-US" altLang="zh-TW" sz="2800" dirty="0" smtClean="0"/>
              <a:t>the</a:t>
            </a:r>
            <a:r>
              <a:rPr lang="en-US" altLang="zh-TW" sz="2000" dirty="0" smtClean="0"/>
              <a:t> </a:t>
            </a:r>
            <a:r>
              <a:rPr lang="en-US" altLang="zh-TW" sz="2800" dirty="0" smtClean="0"/>
              <a:t>screen,</a:t>
            </a:r>
            <a:r>
              <a:rPr lang="en-US" altLang="zh-TW" sz="2000" dirty="0" smtClean="0"/>
              <a:t> </a:t>
            </a:r>
            <a:r>
              <a:rPr lang="en-US" altLang="zh-TW" sz="2800" dirty="0" smtClean="0"/>
              <a:t>unless</a:t>
            </a:r>
            <a:r>
              <a:rPr lang="en-US" altLang="zh-TW" sz="2000" dirty="0" smtClean="0"/>
              <a:t> </a:t>
            </a:r>
            <a:r>
              <a:rPr lang="en-US" altLang="zh-TW" sz="2800" dirty="0" smtClean="0"/>
              <a:t>redirected</a:t>
            </a:r>
            <a:r>
              <a:rPr lang="en-US" altLang="zh-TW" sz="2000" dirty="0" smtClean="0"/>
              <a:t> </a:t>
            </a:r>
            <a:r>
              <a:rPr lang="en-US" altLang="zh-TW" sz="2800" dirty="0" smtClean="0"/>
              <a:t>to</a:t>
            </a:r>
            <a:r>
              <a:rPr lang="en-US" altLang="zh-TW" sz="2000" dirty="0" smtClean="0"/>
              <a:t> </a:t>
            </a:r>
            <a:r>
              <a:rPr lang="en-US" altLang="zh-TW" sz="2800" dirty="0" smtClean="0"/>
              <a:t>a</a:t>
            </a:r>
            <a:r>
              <a:rPr lang="en-US" altLang="zh-TW" sz="2000" dirty="0" smtClean="0"/>
              <a:t> </a:t>
            </a:r>
            <a:r>
              <a:rPr lang="en-US" altLang="zh-TW" sz="2800" dirty="0" smtClean="0"/>
              <a:t>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echo </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hi there</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&gt;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r>
              <a:rPr lang="en-US" altLang="zh-TW" sz="2800" dirty="0" smtClean="0">
                <a:latin typeface="Times New Roman" pitchFamily="18" charset="0"/>
              </a:rPr>
              <a:t>•</a:t>
            </a:r>
            <a:r>
              <a:rPr lang="en-US" altLang="zh-TW" sz="2800" dirty="0" smtClean="0"/>
              <a:t> To append at the end of a 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echo "hi back at you" </a:t>
            </a:r>
            <a:r>
              <a:rPr lang="en-US" altLang="zh-TW" sz="2800" b="1" dirty="0" smtClean="0">
                <a:solidFill>
                  <a:schemeClr val="bg1">
                    <a:lumMod val="50000"/>
                  </a:schemeClr>
                </a:solidFill>
                <a:latin typeface="Times New Roman" pitchFamily="18" charset="0"/>
              </a:rPr>
              <a:t>&gt;&gt;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r>
              <a:rPr lang="en-US" altLang="zh-TW" sz="2800" dirty="0" smtClean="0">
                <a:latin typeface="Times New Roman" pitchFamily="18" charset="0"/>
              </a:rPr>
              <a:t>•</a:t>
            </a:r>
            <a:r>
              <a:rPr lang="en-US" altLang="zh-TW" sz="2800" dirty="0" smtClean="0"/>
              <a:t> To also send error messages (</a:t>
            </a:r>
            <a:r>
              <a:rPr lang="en-US" altLang="zh-TW" sz="2800" dirty="0" err="1" smtClean="0"/>
              <a:t>stderr</a:t>
            </a:r>
            <a:r>
              <a:rPr lang="en-US" altLang="zh-TW" sz="2800" dirty="0" smtClean="0"/>
              <a:t>) to the file:</a:t>
            </a:r>
          </a:p>
          <a:p>
            <a:pPr eaLnBrk="1" hangingPunct="1">
              <a:lnSpc>
                <a:spcPct val="80000"/>
              </a:lnSpc>
              <a:buFontTx/>
              <a:buNone/>
            </a:pPr>
            <a:r>
              <a:rPr lang="en-US" altLang="zh-TW" sz="2800" dirty="0" smtClean="0"/>
              <a:t>    </a:t>
            </a:r>
            <a:r>
              <a:rPr lang="en-US" altLang="zh-TW" b="1" dirty="0" err="1" smtClean="0">
                <a:solidFill>
                  <a:srgbClr val="FF0000"/>
                </a:solidFill>
                <a:latin typeface="High Tower Text" pitchFamily="18" charset="0"/>
              </a:rPr>
              <a:t>ehco</a:t>
            </a:r>
            <a:r>
              <a:rPr lang="en-US" altLang="zh-TW" b="1" dirty="0" smtClean="0">
                <a:solidFill>
                  <a:srgbClr val="FF0000"/>
                </a:solidFill>
                <a:latin typeface="High Tower Text" pitchFamily="18" charset="0"/>
              </a:rPr>
              <a:t> "hi back at you" </a:t>
            </a:r>
            <a:r>
              <a:rPr lang="en-US" altLang="zh-TW" sz="2800" b="1" dirty="0" smtClean="0">
                <a:solidFill>
                  <a:srgbClr val="FF0000"/>
                </a:solidFill>
                <a:latin typeface="Times New Roman" pitchFamily="18" charset="0"/>
              </a:rPr>
              <a:t>&gt;&amp;</a:t>
            </a:r>
            <a:r>
              <a:rPr lang="en-US" altLang="zh-TW" b="1" dirty="0" smtClean="0">
                <a:solidFill>
                  <a:srgbClr val="FF0000"/>
                </a:solidFill>
                <a:latin typeface="High Tower Text" pitchFamily="18" charset="0"/>
              </a:rPr>
              <a:t> </a:t>
            </a:r>
            <a:r>
              <a:rPr lang="en-US" altLang="zh-TW" b="1" dirty="0" err="1" smtClean="0">
                <a:solidFill>
                  <a:srgbClr val="FF0000"/>
                </a:solidFill>
                <a:latin typeface="High Tower Text" pitchFamily="18" charset="0"/>
              </a:rPr>
              <a:t>out.file</a:t>
            </a:r>
            <a:endParaRPr lang="en-US" altLang="zh-TW" b="1" dirty="0" smtClean="0">
              <a:solidFill>
                <a:srgbClr val="FF0000"/>
              </a:solidFill>
              <a:latin typeface="High Tower Text" pitchFamily="18" charset="0"/>
            </a:endParaRPr>
          </a:p>
        </p:txBody>
      </p:sp>
      <p:sp>
        <p:nvSpPr>
          <p:cNvPr id="6" name="AutoShape 6"/>
          <p:cNvSpPr>
            <a:spLocks noChangeArrowheads="1"/>
          </p:cNvSpPr>
          <p:nvPr/>
        </p:nvSpPr>
        <p:spPr bwMode="auto">
          <a:xfrm>
            <a:off x="1676400" y="2971800"/>
            <a:ext cx="3581400" cy="1219200"/>
          </a:xfrm>
          <a:prstGeom prst="wedgeRoundRectCallout">
            <a:avLst>
              <a:gd name="adj1" fmla="val -58977"/>
              <a:gd name="adj2" fmla="val 145278"/>
              <a:gd name="adj3" fmla="val 16667"/>
            </a:avLst>
          </a:prstGeom>
          <a:solidFill>
            <a:schemeClr val="accent1"/>
          </a:solidFill>
          <a:ln w="9525" algn="ctr">
            <a:solidFill>
              <a:schemeClr val="tx1"/>
            </a:solidFill>
            <a:miter lim="800000"/>
            <a:headEnd/>
            <a:tailEnd/>
          </a:ln>
        </p:spPr>
        <p:txBody>
          <a:bodyPr/>
          <a:lstStyle/>
          <a:p>
            <a:pPr algn="ctr"/>
            <a:r>
              <a:rPr lang="en-US" altLang="zh-TW" sz="2400"/>
              <a:t>The mis-spelling would have put an error message on the screen. </a:t>
            </a:r>
          </a:p>
        </p:txBody>
      </p:sp>
    </p:spTree>
    <p:extLst>
      <p:ext uri="{BB962C8B-B14F-4D97-AF65-F5344CB8AC3E}">
        <p14:creationId xmlns:p14="http://schemas.microsoft.com/office/powerpoint/2010/main" val="1561142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457200" y="15875"/>
            <a:ext cx="8229600" cy="822325"/>
          </a:xfrm>
        </p:spPr>
        <p:txBody>
          <a:bodyPr anchorCtr="1"/>
          <a:lstStyle/>
          <a:p>
            <a:pPr eaLnBrk="1" hangingPunct="1"/>
            <a:r>
              <a:rPr lang="en-US" altLang="zh-TW" smtClean="0">
                <a:solidFill>
                  <a:srgbClr val="0033CC"/>
                </a:solidFill>
              </a:rPr>
              <a:t>What is a Script?</a:t>
            </a:r>
          </a:p>
        </p:txBody>
      </p:sp>
      <p:sp>
        <p:nvSpPr>
          <p:cNvPr id="45059" name="Rectangle 3"/>
          <p:cNvSpPr>
            <a:spLocks noGrp="1" noChangeArrowheads="1"/>
          </p:cNvSpPr>
          <p:nvPr>
            <p:ph type="body" idx="4294967295"/>
          </p:nvPr>
        </p:nvSpPr>
        <p:spPr>
          <a:xfrm>
            <a:off x="457200" y="990600"/>
            <a:ext cx="8229600" cy="5867400"/>
          </a:xfrm>
        </p:spPr>
        <p:txBody>
          <a:bodyPr/>
          <a:lstStyle/>
          <a:p>
            <a:pPr eaLnBrk="1" hangingPunct="1"/>
            <a:r>
              <a:rPr lang="en-US" altLang="zh-TW" smtClean="0"/>
              <a:t>Any of the commands that we have been typing on the command line (</a:t>
            </a:r>
            <a:r>
              <a:rPr lang="en-US" altLang="zh-TW" i="1" smtClean="0"/>
              <a:t>eg,</a:t>
            </a:r>
            <a:r>
              <a:rPr lang="en-US" altLang="zh-TW" smtClean="0"/>
              <a:t> echo, cat, ls, wc, </a:t>
            </a:r>
            <a:r>
              <a:rPr lang="en-US" altLang="zh-TW" i="1" smtClean="0"/>
              <a:t>etc.</a:t>
            </a:r>
            <a:r>
              <a:rPr lang="en-US" altLang="zh-TW" smtClean="0"/>
              <a:t>) can, instead, be run from a file</a:t>
            </a:r>
          </a:p>
          <a:p>
            <a:pPr lvl="1" eaLnBrk="1" hangingPunct="1">
              <a:buFontTx/>
              <a:buNone/>
            </a:pPr>
            <a:endParaRPr lang="en-US" altLang="zh-TW" sz="1800" smtClean="0"/>
          </a:p>
          <a:p>
            <a:pPr eaLnBrk="1" hangingPunct="1"/>
            <a:r>
              <a:rPr lang="en-US" altLang="zh-TW" smtClean="0"/>
              <a:t>This allows us to:</a:t>
            </a:r>
          </a:p>
          <a:p>
            <a:pPr lvl="1" eaLnBrk="1" hangingPunct="1">
              <a:buFontTx/>
              <a:buNone/>
            </a:pPr>
            <a:r>
              <a:rPr lang="en-US" altLang="zh-TW" smtClean="0"/>
              <a:t>1.First, prepare a script containing a series of commands to accomplish some task</a:t>
            </a:r>
          </a:p>
          <a:p>
            <a:pPr lvl="1" eaLnBrk="1" hangingPunct="1">
              <a:buFontTx/>
              <a:buNone/>
            </a:pPr>
            <a:r>
              <a:rPr lang="en-US" altLang="zh-TW" smtClean="0"/>
              <a:t>2.Then, use the script whenever I want to perform the task, without the need of retyping all of the steps</a:t>
            </a:r>
          </a:p>
          <a:p>
            <a:pPr eaLnBrk="1" hangingPunct="1"/>
            <a:endParaRPr lang="en-US" altLang="zh-TW" sz="1800" smtClean="0"/>
          </a:p>
          <a:p>
            <a:pPr eaLnBrk="1" hangingPunct="1"/>
            <a:r>
              <a:rPr lang="en-US" altLang="zh-TW" smtClean="0"/>
              <a:t>In other words, a script is a </a:t>
            </a:r>
            <a:r>
              <a:rPr lang="en-US" altLang="zh-TW" i="1" smtClean="0"/>
              <a:t>program</a:t>
            </a:r>
          </a:p>
        </p:txBody>
      </p:sp>
    </p:spTree>
    <p:extLst>
      <p:ext uri="{BB962C8B-B14F-4D97-AF65-F5344CB8AC3E}">
        <p14:creationId xmlns:p14="http://schemas.microsoft.com/office/powerpoint/2010/main" val="451597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04800" y="15875"/>
            <a:ext cx="8534400" cy="822325"/>
          </a:xfrm>
        </p:spPr>
        <p:txBody>
          <a:bodyPr anchorCtr="1"/>
          <a:lstStyle/>
          <a:p>
            <a:pPr eaLnBrk="1" hangingPunct="1"/>
            <a:r>
              <a:rPr lang="en-US" altLang="zh-TW" smtClean="0">
                <a:solidFill>
                  <a:srgbClr val="0033CC"/>
                </a:solidFill>
              </a:rPr>
              <a:t>How, then to use our new script?</a:t>
            </a:r>
          </a:p>
        </p:txBody>
      </p:sp>
      <p:sp>
        <p:nvSpPr>
          <p:cNvPr id="46083" name="Rectangle 3"/>
          <p:cNvSpPr>
            <a:spLocks noGrp="1" noChangeArrowheads="1"/>
          </p:cNvSpPr>
          <p:nvPr>
            <p:ph type="body" idx="4294967295"/>
          </p:nvPr>
        </p:nvSpPr>
        <p:spPr>
          <a:xfrm>
            <a:off x="0" y="990600"/>
            <a:ext cx="9144000" cy="5867400"/>
          </a:xfrm>
        </p:spPr>
        <p:txBody>
          <a:bodyPr/>
          <a:lstStyle/>
          <a:p>
            <a:pPr eaLnBrk="1" hangingPunct="1">
              <a:lnSpc>
                <a:spcPct val="80000"/>
              </a:lnSpc>
            </a:pPr>
            <a:r>
              <a:rPr lang="en-US" altLang="zh-TW" dirty="0" smtClean="0"/>
              <a:t>The </a:t>
            </a:r>
            <a:r>
              <a:rPr lang="en-US" altLang="zh-TW" sz="3600" dirty="0" err="1" smtClean="0">
                <a:latin typeface="High Tower Text" pitchFamily="18" charset="0"/>
              </a:rPr>
              <a:t>count_A_files</a:t>
            </a:r>
            <a:r>
              <a:rPr lang="en-US" altLang="zh-TW" dirty="0" smtClean="0"/>
              <a:t> file is a script, but we have not yet made it an executable file</a:t>
            </a:r>
          </a:p>
          <a:p>
            <a:pPr lvl="1" eaLnBrk="1" hangingPunct="1"/>
            <a:r>
              <a:rPr lang="en-US" altLang="zh-TW" dirty="0" smtClean="0"/>
              <a:t>UNIX can only run executable files</a:t>
            </a:r>
          </a:p>
          <a:p>
            <a:pPr lvl="2" eaLnBrk="1" hangingPunct="1"/>
            <a:r>
              <a:rPr lang="en-US" altLang="zh-TW" dirty="0" smtClean="0"/>
              <a:t>I have seen times where Cygwin, however, did allow you to run a non-executable file.</a:t>
            </a:r>
          </a:p>
          <a:p>
            <a:pPr lvl="3" eaLnBrk="1" hangingPunct="1"/>
            <a:r>
              <a:rPr lang="en-US" altLang="zh-TW" sz="2400" dirty="0" smtClean="0"/>
              <a:t>Well, that is irrelevant, because we are studying UNIX, not Cygwin – make your files be executables</a:t>
            </a:r>
            <a:endParaRPr lang="en-US" altLang="zh-TW" sz="600" dirty="0" smtClean="0"/>
          </a:p>
          <a:p>
            <a:pPr eaLnBrk="1" hangingPunct="1">
              <a:spcBef>
                <a:spcPct val="60000"/>
              </a:spcBef>
            </a:pPr>
            <a:r>
              <a:rPr lang="en-US" altLang="zh-TW" dirty="0" smtClean="0"/>
              <a:t>Yes, but what is an executable file?</a:t>
            </a:r>
            <a:endParaRPr lang="en-US" altLang="zh-TW" sz="1800" dirty="0" smtClean="0"/>
          </a:p>
          <a:p>
            <a:pPr eaLnBrk="1" hangingPunct="1">
              <a:spcBef>
                <a:spcPct val="60000"/>
              </a:spcBef>
            </a:pPr>
            <a:r>
              <a:rPr lang="en-US" altLang="zh-TW" dirty="0" smtClean="0"/>
              <a:t>And how do we change a file to be executable?</a:t>
            </a:r>
          </a:p>
          <a:p>
            <a:pPr eaLnBrk="1" hangingPunct="1">
              <a:spcBef>
                <a:spcPct val="60000"/>
              </a:spcBef>
            </a:pPr>
            <a:r>
              <a:rPr lang="en-US" altLang="zh-TW" dirty="0" smtClean="0">
                <a:solidFill>
                  <a:schemeClr val="accent2"/>
                </a:solidFill>
              </a:rPr>
              <a:t>The following slides will explain how…</a:t>
            </a:r>
            <a:endParaRPr lang="en-US" altLang="zh-TW" i="1" dirty="0" smtClean="0">
              <a:solidFill>
                <a:schemeClr val="accent2"/>
              </a:solidFill>
            </a:endParaRPr>
          </a:p>
        </p:txBody>
      </p:sp>
    </p:spTree>
    <p:extLst>
      <p:ext uri="{BB962C8B-B14F-4D97-AF65-F5344CB8AC3E}">
        <p14:creationId xmlns:p14="http://schemas.microsoft.com/office/powerpoint/2010/main" val="2120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randombar(horizontal)">
                                      <p:cBhvr>
                                        <p:cTn id="7" dur="500"/>
                                        <p:tgtEl>
                                          <p:spTgt spid="46083">
                                            <p:txEl>
                                              <p:pRg st="2" end="2"/>
                                            </p:txEl>
                                          </p:spTgt>
                                        </p:tgtEl>
                                      </p:cBhvr>
                                    </p:animEffect>
                                  </p:childTnLst>
                                  <p:subTnLst>
                                    <p:animClr clrSpc="rgb" dir="cw">
                                      <p:cBhvr override="childStyle">
                                        <p:cTn dur="1" fill="hold" display="0" masterRel="nextClick" afterEffect="1"/>
                                        <p:tgtEl>
                                          <p:spTgt spid="46083">
                                            <p:txEl>
                                              <p:pRg st="2" end="2"/>
                                            </p:txEl>
                                          </p:spTgt>
                                        </p:tgtEl>
                                        <p:attrNameLst>
                                          <p:attrName>ppt_c</p:attrName>
                                        </p:attrNameLst>
                                      </p:cBhvr>
                                      <p:to>
                                        <a:srgbClr val="808080"/>
                                      </p:to>
                                    </p:animClr>
                                  </p:subTnLst>
                                </p:cTn>
                              </p:par>
                              <p:par>
                                <p:cTn id="8" presetID="14" presetClass="entr" presetSubtype="10" fill="hold" nodeType="withEffect">
                                  <p:stCondLst>
                                    <p:cond delay="0"/>
                                  </p:stCondLst>
                                  <p:childTnLst>
                                    <p:set>
                                      <p:cBhvr>
                                        <p:cTn id="9" dur="1" fill="hold">
                                          <p:stCondLst>
                                            <p:cond delay="0"/>
                                          </p:stCondLst>
                                        </p:cTn>
                                        <p:tgtEl>
                                          <p:spTgt spid="46083">
                                            <p:txEl>
                                              <p:pRg st="3" end="3"/>
                                            </p:txEl>
                                          </p:spTgt>
                                        </p:tgtEl>
                                        <p:attrNameLst>
                                          <p:attrName>style.visibility</p:attrName>
                                        </p:attrNameLst>
                                      </p:cBhvr>
                                      <p:to>
                                        <p:strVal val="visible"/>
                                      </p:to>
                                    </p:set>
                                    <p:animEffect transition="in" filter="randombar(horizontal)">
                                      <p:cBhvr>
                                        <p:cTn id="10" dur="500"/>
                                        <p:tgtEl>
                                          <p:spTgt spid="46083">
                                            <p:txEl>
                                              <p:pRg st="3" end="3"/>
                                            </p:txEl>
                                          </p:spTgt>
                                        </p:tgtEl>
                                      </p:cBhvr>
                                    </p:animEffect>
                                  </p:childTnLst>
                                  <p:subTnLst>
                                    <p:animClr clrSpc="rgb" dir="cw">
                                      <p:cBhvr override="childStyle">
                                        <p:cTn dur="1" fill="hold" display="0" masterRel="nextClick" afterEffect="1"/>
                                        <p:tgtEl>
                                          <p:spTgt spid="46083">
                                            <p:txEl>
                                              <p:pRg st="3" end="3"/>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animEffect transition="in" filter="randombar(horizontal)">
                                      <p:cBhvr>
                                        <p:cTn id="15" dur="500"/>
                                        <p:tgtEl>
                                          <p:spTgt spid="4608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6083">
                                            <p:txEl>
                                              <p:pRg st="5" end="5"/>
                                            </p:txEl>
                                          </p:spTgt>
                                        </p:tgtEl>
                                        <p:attrNameLst>
                                          <p:attrName>style.visibility</p:attrName>
                                        </p:attrNameLst>
                                      </p:cBhvr>
                                      <p:to>
                                        <p:strVal val="visible"/>
                                      </p:to>
                                    </p:set>
                                    <p:animEffect transition="in" filter="randombar(horizontal)">
                                      <p:cBhvr>
                                        <p:cTn id="18" dur="500"/>
                                        <p:tgtEl>
                                          <p:spTgt spid="460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animEffect transition="in" filter="randombar(horizontal)">
                                      <p:cBhvr>
                                        <p:cTn id="23"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chemeClr val="bg1"/>
                </a:solidFill>
                <a:latin typeface="Arial" charset="0"/>
              </a:rPr>
              <a:t>% </a:t>
            </a:r>
            <a:r>
              <a:rPr lang="en-US" altLang="zh-TW" dirty="0">
                <a:solidFill>
                  <a:schemeClr val="bg1"/>
                </a:solidFill>
                <a:latin typeface="High Tower Text" pitchFamily="18" charset="0"/>
              </a:rPr>
              <a:t>ls </a:t>
            </a:r>
            <a:r>
              <a:rPr lang="en-US" altLang="zh-TW" dirty="0">
                <a:solidFill>
                  <a:schemeClr val="bg1"/>
                </a:solidFill>
                <a:latin typeface="Times New Roman" pitchFamily="18" charset="0"/>
              </a:rPr>
              <a:t>-</a:t>
            </a:r>
            <a:r>
              <a:rPr lang="en-US" altLang="zh-TW" dirty="0" err="1">
                <a:solidFill>
                  <a:schemeClr val="bg1"/>
                </a:solidFill>
                <a:latin typeface="High Tower Text" pitchFamily="18" charset="0"/>
              </a:rPr>
              <a:t>lrt</a:t>
            </a:r>
            <a:endParaRPr lang="en-US" altLang="zh-TW"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High Tower Text" pitchFamily="18" charset="0"/>
              </a:rPr>
              <a:t>total </a:t>
            </a:r>
            <a:r>
              <a:rPr lang="en-US" altLang="en-US" dirty="0">
                <a:solidFill>
                  <a:schemeClr val="bg1"/>
                </a:solidFill>
                <a:latin typeface="Times New Roman" pitchFamily="18" charset="0"/>
                <a:cs typeface="Times New Roman" pitchFamily="18" charset="0"/>
              </a:rPr>
              <a:t>122</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134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square.c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rwxr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50209</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 </a:t>
            </a:r>
            <a:r>
              <a:rPr lang="en-US" altLang="en-US" sz="2000" dirty="0" err="1">
                <a:solidFill>
                  <a:schemeClr val="bg1"/>
                </a:solidFill>
                <a:latin typeface="High Tower Text" pitchFamily="18" charset="0"/>
              </a:rPr>
              <a:t>square.x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AZZZ</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Aqrst.txt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2</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23:09 </a:t>
            </a:r>
            <a:r>
              <a:rPr lang="en-US" altLang="en-US" sz="2000" dirty="0" err="1">
                <a:solidFill>
                  <a:schemeClr val="bg1"/>
                </a:solidFill>
                <a:latin typeface="Times New Roman" pitchFamily="18" charset="0"/>
              </a:rPr>
              <a:t>Afile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 ACE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ABD.txt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      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ABCD</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smtClean="0">
                <a:solidFill>
                  <a:schemeClr val="bg1"/>
                </a:solidFill>
                <a:latin typeface="High Tower Text" pitchFamily="18" charset="0"/>
              </a:rPr>
              <a:t>r</a:t>
            </a:r>
            <a:r>
              <a:rPr lang="en-US" altLang="en-US" sz="700" dirty="0" smtClean="0">
                <a:solidFill>
                  <a:schemeClr val="bg1"/>
                </a:solidFill>
                <a:latin typeface="High Tower Text" pitchFamily="18" charset="0"/>
              </a:rPr>
              <a:t> </a:t>
            </a:r>
            <a:r>
              <a:rPr lang="en-US" altLang="en-US" sz="1900" dirty="0" smtClean="0">
                <a:solidFill>
                  <a:schemeClr val="bg1"/>
                </a:solidFill>
                <a:latin typeface="High Tower Text" pitchFamily="18" charset="0"/>
              </a:rPr>
              <a:t>w</a:t>
            </a:r>
            <a:r>
              <a:rPr lang="en-US" altLang="en-US" sz="700" dirty="0" smtClean="0">
                <a:solidFill>
                  <a:schemeClr val="bg1"/>
                </a:solidFill>
                <a:latin typeface="High Tower Text" pitchFamily="18" charset="0"/>
              </a:rPr>
              <a:t> </a:t>
            </a:r>
            <a:r>
              <a:rPr lang="en-US" altLang="en-US" sz="2000" dirty="0">
                <a:solidFill>
                  <a:schemeClr val="bg1"/>
                </a:solidFill>
                <a:latin typeface="Times New Roman" pitchFamily="18" charset="0"/>
              </a:rPr>
              <a:t>-</a:t>
            </a:r>
            <a:r>
              <a:rPr lang="en-US" altLang="en-US" sz="700" dirty="0">
                <a:solidFill>
                  <a:schemeClr val="bg1"/>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2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55</a:t>
            </a:r>
            <a:r>
              <a:rPr lang="en-US" altLang="en-US" sz="1000" dirty="0">
                <a:solidFill>
                  <a:schemeClr val="bg1"/>
                </a:solidFill>
                <a:latin typeface="High Tower Text" pitchFamily="18" charset="0"/>
              </a:rPr>
              <a:t> </a:t>
            </a:r>
            <a:r>
              <a:rPr lang="en-US" altLang="en-US" sz="2000" dirty="0">
                <a:solidFill>
                  <a:schemeClr val="bg1"/>
                </a:solidFill>
                <a:latin typeface="High Tower Text" pitchFamily="18" charset="0"/>
              </a:rPr>
              <a:t>Mar  </a:t>
            </a:r>
            <a:r>
              <a:rPr lang="en-US" altLang="en-US" sz="2000" dirty="0">
                <a:solidFill>
                  <a:schemeClr val="bg1"/>
                </a:solidFill>
                <a:latin typeface="Times New Roman" pitchFamily="18" charset="0"/>
              </a:rPr>
              <a:t>3 22:10</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APROG.c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49786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22:10 </a:t>
            </a:r>
            <a:r>
              <a:rPr lang="en-US" altLang="en-US" sz="2000" dirty="0" err="1">
                <a:solidFill>
                  <a:schemeClr val="bg1"/>
                </a:solidFill>
                <a:latin typeface="High Tower Text" pitchFamily="18" charset="0"/>
              </a:rPr>
              <a:t>APROG.x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2925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94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 </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68</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22:15</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4</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22:16</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count_A_files</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22:18</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count_files</a:t>
            </a:r>
            <a:endParaRPr lang="zh-TW" altLang="en-US" sz="2000" dirty="0">
              <a:solidFill>
                <a:schemeClr val="bg1"/>
              </a:solidFill>
              <a:latin typeface="High Tower Text" pitchFamily="18" charset="0"/>
            </a:endParaRPr>
          </a:p>
        </p:txBody>
      </p:sp>
      <p:sp>
        <p:nvSpPr>
          <p:cNvPr id="47107"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Tree>
    <p:extLst>
      <p:ext uri="{BB962C8B-B14F-4D97-AF65-F5344CB8AC3E}">
        <p14:creationId xmlns:p14="http://schemas.microsoft.com/office/powerpoint/2010/main" val="11235047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a:solidFill>
                  <a:srgbClr val="C0C0C0"/>
                </a:solidFill>
                <a:latin typeface="High Tower Text" pitchFamily="18" charset="0"/>
              </a:rPr>
              <a:t>ls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a:solidFill>
                  <a:srgbClr val="C0C0C0"/>
                </a:solidFill>
                <a:latin typeface="Times New Roman" pitchFamily="18" charset="0"/>
                <a:cs typeface="Times New Roman" pitchFamily="18" charset="0"/>
              </a:rPr>
              <a:t>122</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square.c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err="1">
                <a:solidFill>
                  <a:srgbClr val="FFFFCC"/>
                </a:solidFill>
                <a:latin typeface="High Tower Text" pitchFamily="18" charset="0"/>
              </a:rPr>
              <a:t>rwx</a:t>
            </a:r>
            <a:r>
              <a:rPr lang="en-US" altLang="en-US" sz="1900" dirty="0" err="1">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900" dirty="0" err="1">
                <a:solidFill>
                  <a:srgbClr val="C0C0C0"/>
                </a:solidFill>
                <a:latin typeface="High Tower Text" pitchFamily="18" charset="0"/>
              </a:rPr>
              <a:t>xr</a:t>
            </a:r>
            <a:r>
              <a:rPr lang="en-US" altLang="en-US" sz="1900" dirty="0">
                <a:solidFill>
                  <a:srgbClr val="C0C0C0"/>
                </a:solidFill>
                <a:latin typeface="Times New Roman" pitchFamily="18" charset="0"/>
              </a:rPr>
              <a:t>-</a:t>
            </a:r>
            <a:r>
              <a:rPr lang="en-US" altLang="en-US" sz="1900" dirty="0">
                <a:solidFill>
                  <a:srgbClr val="C0C0C0"/>
                </a:solidFill>
                <a:latin typeface="High Tower Text" pitchFamily="18" charset="0"/>
              </a:rPr>
              <a:t>x</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50209</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 </a:t>
            </a:r>
            <a:r>
              <a:rPr lang="en-US" altLang="en-US" sz="2000" dirty="0" err="1">
                <a:solidFill>
                  <a:srgbClr val="C0C0C0"/>
                </a:solidFill>
                <a:latin typeface="High Tower Text" pitchFamily="18" charset="0"/>
              </a:rPr>
              <a:t>square.x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AZZZ</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Aqrst.txt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2</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23:09 </a:t>
            </a:r>
            <a:r>
              <a:rPr lang="en-US" altLang="en-US" sz="2000" dirty="0" err="1">
                <a:solidFill>
                  <a:srgbClr val="C0C0C0"/>
                </a:solidFill>
                <a:latin typeface="Times New Roman" pitchFamily="18" charset="0"/>
              </a:rPr>
              <a:t>Afile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 ACE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ABD.txt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      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ABCD</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smtClean="0">
                <a:solidFill>
                  <a:srgbClr val="FFFFCC"/>
                </a:solidFill>
                <a:latin typeface="High Tower Text" pitchFamily="18" charset="0"/>
              </a:rPr>
              <a:t>r</a:t>
            </a:r>
            <a:r>
              <a:rPr lang="en-US" altLang="en-US" sz="700" dirty="0" smtClean="0">
                <a:solidFill>
                  <a:srgbClr val="FFFFCC"/>
                </a:solidFill>
                <a:latin typeface="High Tower Text" pitchFamily="18" charset="0"/>
              </a:rPr>
              <a:t> </a:t>
            </a:r>
            <a:r>
              <a:rPr lang="en-US" altLang="en-US" sz="1900" dirty="0" smtClean="0">
                <a:solidFill>
                  <a:srgbClr val="FFFFCC"/>
                </a:solidFill>
                <a:latin typeface="High Tower Text" pitchFamily="18" charset="0"/>
              </a:rPr>
              <a:t>w</a:t>
            </a:r>
            <a:r>
              <a:rPr lang="en-US" altLang="en-US" sz="700" dirty="0" smtClean="0">
                <a:solidFill>
                  <a:srgbClr val="FFFFCC"/>
                </a:solidFill>
                <a:latin typeface="High Tower Text" pitchFamily="18" charset="0"/>
              </a:rPr>
              <a:t> </a:t>
            </a:r>
            <a:r>
              <a:rPr lang="en-US" altLang="en-US" sz="2000" dirty="0">
                <a:solidFill>
                  <a:srgbClr val="FFFFCC"/>
                </a:solidFill>
                <a:latin typeface="Times New Roman" pitchFamily="18" charset="0"/>
              </a:rPr>
              <a:t>-</a:t>
            </a:r>
            <a:r>
              <a:rPr lang="en-US" altLang="en-US" sz="700" dirty="0">
                <a:solidFill>
                  <a:srgbClr val="C0C0C0"/>
                </a:solidFill>
                <a:latin typeface="Times New Roman" pitchFamily="18" charset="0"/>
              </a:rPr>
              <a:t> </a:t>
            </a:r>
            <a:r>
              <a:rPr lang="en-US" altLang="en-US" sz="1900" dirty="0">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19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1900" dirty="0">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200" dirty="0">
                <a:solidFill>
                  <a:srgbClr val="C0C0C0"/>
                </a:solidFill>
                <a:latin typeface="Times New Roman" pitchFamily="18" charset="0"/>
              </a:rPr>
              <a:t> </a:t>
            </a:r>
            <a:r>
              <a:rPr lang="en-US" altLang="en-US" sz="19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55</a:t>
            </a:r>
            <a:r>
              <a:rPr lang="en-US" altLang="en-US" sz="1000" dirty="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22:10</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APROG.c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1900" dirty="0" err="1">
                <a:solidFill>
                  <a:srgbClr val="FFFFCC"/>
                </a:solidFill>
                <a:latin typeface="High Tower Text" pitchFamily="18" charset="0"/>
              </a:rPr>
              <a:t>x</a:t>
            </a:r>
            <a:r>
              <a:rPr lang="en-US" altLang="en-US" sz="1900" dirty="0" err="1">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900" dirty="0" err="1">
                <a:solidFill>
                  <a:srgbClr val="C0C0C0"/>
                </a:solidFill>
                <a:latin typeface="High Tower Text" pitchFamily="18" charset="0"/>
              </a:rPr>
              <a:t>xr</a:t>
            </a:r>
            <a:r>
              <a:rPr lang="en-US" altLang="en-US" sz="1900" dirty="0">
                <a:solidFill>
                  <a:srgbClr val="C0C0C0"/>
                </a:solidFill>
                <a:latin typeface="Times New Roman" pitchFamily="18" charset="0"/>
              </a:rPr>
              <a:t>-</a:t>
            </a:r>
            <a:r>
              <a:rPr lang="en-US" altLang="en-US" sz="1900" dirty="0">
                <a:solidFill>
                  <a:srgbClr val="C0C0C0"/>
                </a:solidFill>
                <a:latin typeface="High Tower Text" pitchFamily="18" charset="0"/>
              </a:rPr>
              <a:t>x</a:t>
            </a:r>
            <a:r>
              <a:rPr lang="en-US" altLang="en-US" sz="2000" dirty="0">
                <a:solidFill>
                  <a:srgbClr val="C0C0C0"/>
                </a:solidFill>
                <a:latin typeface="High Tower Text" pitchFamily="18" charset="0"/>
              </a:rPr>
              <a:t> </a:t>
            </a:r>
            <a:r>
              <a:rPr lang="en-US" altLang="en-US" sz="1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49786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22:10 </a:t>
            </a:r>
            <a:r>
              <a:rPr lang="en-US" altLang="en-US" sz="2000" dirty="0" err="1">
                <a:solidFill>
                  <a:srgbClr val="C0C0C0"/>
                </a:solidFill>
                <a:latin typeface="High Tower Text" pitchFamily="18" charset="0"/>
              </a:rPr>
              <a:t>APROG.x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2925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94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 </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68</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22:15</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4</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22:16</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count_A_files</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a:t>
            </a:r>
            <a:r>
              <a:rPr lang="en-US" altLang="en-US" sz="2000" dirty="0">
                <a:solidFill>
                  <a:srgbClr val="FFFFCC"/>
                </a:solidFill>
                <a:latin typeface="High Tower Text" pitchFamily="18" charset="0"/>
              </a:rPr>
              <a:t>English</a:t>
            </a:r>
            <a:r>
              <a:rPr lang="en-US" altLang="en-US" sz="2000" dirty="0">
                <a:solidFill>
                  <a:srgbClr val="C0C0C0"/>
                </a:solidFill>
                <a:latin typeface="High Tower Text" pitchFamily="18" charset="0"/>
              </a:rPr>
              <a:t> None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22:18</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count_files</a:t>
            </a:r>
            <a:endParaRPr lang="zh-TW" altLang="en-US" sz="2000" dirty="0">
              <a:solidFill>
                <a:srgbClr val="C0C0C0"/>
              </a:solidFill>
              <a:latin typeface="High Tower Text" pitchFamily="18" charset="0"/>
            </a:endParaRPr>
          </a:p>
        </p:txBody>
      </p:sp>
      <p:sp>
        <p:nvSpPr>
          <p:cNvPr id="189443"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189447" name="AutoShape 7"/>
          <p:cNvSpPr>
            <a:spLocks noChangeArrowheads="1"/>
          </p:cNvSpPr>
          <p:nvPr/>
        </p:nvSpPr>
        <p:spPr bwMode="auto">
          <a:xfrm>
            <a:off x="76200" y="76200"/>
            <a:ext cx="3276600" cy="1219200"/>
          </a:xfrm>
          <a:prstGeom prst="wedgeRoundRectCallout">
            <a:avLst>
              <a:gd name="adj1" fmla="val -4796"/>
              <a:gd name="adj2" fmla="val 49741"/>
              <a:gd name="adj3" fmla="val 16667"/>
            </a:avLst>
          </a:prstGeom>
          <a:solidFill>
            <a:srgbClr val="FFFFCC"/>
          </a:solidFill>
          <a:ln w="9525" algn="ctr">
            <a:solidFill>
              <a:schemeClr val="tx1"/>
            </a:solidFill>
            <a:miter lim="800000"/>
            <a:headEnd/>
            <a:tailEnd/>
          </a:ln>
        </p:spPr>
        <p:txBody>
          <a:bodyPr/>
          <a:lstStyle/>
          <a:p>
            <a:pPr algn="ctr"/>
            <a:r>
              <a:rPr lang="en-US" altLang="zh-TW" sz="2400"/>
              <a:t>These spots indicate the owner’s permisions</a:t>
            </a:r>
          </a:p>
          <a:p>
            <a:pPr algn="ctr"/>
            <a:r>
              <a:rPr lang="en-US" altLang="zh-TW" sz="2400"/>
              <a:t>( Read, Write, eXecute )</a:t>
            </a:r>
          </a:p>
        </p:txBody>
      </p:sp>
      <p:sp>
        <p:nvSpPr>
          <p:cNvPr id="189448" name="AutoShape 8"/>
          <p:cNvSpPr>
            <a:spLocks noChangeArrowheads="1"/>
          </p:cNvSpPr>
          <p:nvPr/>
        </p:nvSpPr>
        <p:spPr bwMode="auto">
          <a:xfrm rot="10800000" flipH="1">
            <a:off x="1501775" y="1241425"/>
            <a:ext cx="152400" cy="533400"/>
          </a:xfrm>
          <a:prstGeom prst="triangle">
            <a:avLst>
              <a:gd name="adj" fmla="val 50000"/>
            </a:avLst>
          </a:prstGeom>
          <a:solidFill>
            <a:srgbClr val="FFFFCC"/>
          </a:solidFill>
          <a:ln w="9525">
            <a:noFill/>
            <a:miter lim="800000"/>
            <a:headEnd/>
            <a:tailEnd/>
          </a:ln>
        </p:spPr>
        <p:txBody>
          <a:bodyPr wrap="none" anchor="ctr"/>
          <a:lstStyle/>
          <a:p>
            <a:endParaRPr lang="zh-TW" altLang="zh-TW"/>
          </a:p>
        </p:txBody>
      </p:sp>
    </p:spTree>
    <p:extLst>
      <p:ext uri="{BB962C8B-B14F-4D97-AF65-F5344CB8AC3E}">
        <p14:creationId xmlns:p14="http://schemas.microsoft.com/office/powerpoint/2010/main" val="14550476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a:solidFill>
                  <a:srgbClr val="C0C0C0"/>
                </a:solidFill>
                <a:latin typeface="High Tower Text" pitchFamily="18" charset="0"/>
              </a:rPr>
              <a:t>ls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a:solidFill>
                  <a:srgbClr val="C0C0C0"/>
                </a:solidFill>
                <a:latin typeface="Times New Roman" pitchFamily="18" charset="0"/>
                <a:cs typeface="Times New Roman" pitchFamily="18" charset="0"/>
              </a:rPr>
              <a:t>122</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square.c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err="1">
                <a:solidFill>
                  <a:srgbClr val="FFFFCC"/>
                </a:solidFill>
                <a:latin typeface="High Tower Text" pitchFamily="18" charset="0"/>
              </a:rPr>
              <a:t>rwx</a:t>
            </a:r>
            <a:r>
              <a:rPr lang="en-US" altLang="en-US" sz="1900" dirty="0" err="1">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1900" dirty="0" err="1">
                <a:solidFill>
                  <a:srgbClr val="66FF66"/>
                </a:solidFill>
                <a:latin typeface="High Tower Text" pitchFamily="18" charset="0"/>
              </a:rPr>
              <a:t>x</a:t>
            </a:r>
            <a:r>
              <a:rPr lang="en-US" altLang="en-US" sz="1900" dirty="0" err="1">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900" dirty="0">
                <a:solidFill>
                  <a:srgbClr val="C0C0C0"/>
                </a:solidFill>
                <a:latin typeface="High Tower Text" pitchFamily="18" charset="0"/>
              </a:rPr>
              <a:t>x</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50209</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 </a:t>
            </a:r>
            <a:r>
              <a:rPr lang="en-US" altLang="en-US" sz="2000" dirty="0" err="1">
                <a:solidFill>
                  <a:srgbClr val="C0C0C0"/>
                </a:solidFill>
                <a:latin typeface="High Tower Text" pitchFamily="18" charset="0"/>
              </a:rPr>
              <a:t>square.x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AZZZ</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Aqrst.txt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2</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23:09 </a:t>
            </a:r>
            <a:r>
              <a:rPr lang="en-US" altLang="en-US" sz="2000" dirty="0" err="1">
                <a:solidFill>
                  <a:srgbClr val="C0C0C0"/>
                </a:solidFill>
                <a:latin typeface="Times New Roman" pitchFamily="18" charset="0"/>
              </a:rPr>
              <a:t>Afile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 ACE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ABD.txt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      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ABCD</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a:solidFill>
                  <a:srgbClr val="FFFFCC"/>
                </a:solidFill>
                <a:latin typeface="High Tower Text" pitchFamily="18" charset="0"/>
              </a:rPr>
              <a:t>r</a:t>
            </a:r>
            <a:r>
              <a:rPr lang="en-US" altLang="en-US" sz="700" dirty="0"/>
              <a:t> </a:t>
            </a:r>
            <a:r>
              <a:rPr lang="en-US" altLang="en-US" sz="1900" dirty="0">
                <a:solidFill>
                  <a:srgbClr val="FFFFCC"/>
                </a:solidFill>
                <a:latin typeface="High Tower Text" pitchFamily="18" charset="0"/>
              </a:rPr>
              <a:t>w</a:t>
            </a:r>
            <a:r>
              <a:rPr lang="en-US" altLang="en-US" sz="700" dirty="0">
                <a:solidFill>
                  <a:srgbClr val="FFFFCC"/>
                </a:solidFill>
                <a:latin typeface="High Tower Text" pitchFamily="18" charset="0"/>
              </a:rPr>
              <a:t> </a:t>
            </a:r>
            <a:r>
              <a:rPr lang="en-US" altLang="en-US" sz="2000" dirty="0">
                <a:solidFill>
                  <a:srgbClr val="FFFFCC"/>
                </a:solidFill>
                <a:latin typeface="Times New Roman" pitchFamily="18" charset="0"/>
              </a:rPr>
              <a:t>-</a:t>
            </a:r>
            <a:r>
              <a:rPr lang="en-US" altLang="en-US" sz="700" dirty="0">
                <a:solidFill>
                  <a:srgbClr val="C0C0C0"/>
                </a:solidFill>
                <a:latin typeface="Times New Roman" pitchFamily="18" charset="0"/>
              </a:rPr>
              <a:t> </a:t>
            </a:r>
            <a:r>
              <a:rPr lang="en-US" altLang="en-US" sz="1900" dirty="0">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19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1900" dirty="0">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200" dirty="0">
                <a:solidFill>
                  <a:srgbClr val="C0C0C0"/>
                </a:solidFill>
                <a:latin typeface="Times New Roman" pitchFamily="18" charset="0"/>
              </a:rPr>
              <a:t> </a:t>
            </a:r>
            <a:r>
              <a:rPr lang="en-US" altLang="en-US" sz="19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55</a:t>
            </a:r>
            <a:r>
              <a:rPr lang="en-US" altLang="en-US" sz="1000" dirty="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22:10</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APROG.c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1900" dirty="0" err="1">
                <a:solidFill>
                  <a:srgbClr val="FFFFCC"/>
                </a:solidFill>
                <a:latin typeface="High Tower Text" pitchFamily="18" charset="0"/>
              </a:rPr>
              <a:t>x</a:t>
            </a:r>
            <a:r>
              <a:rPr lang="en-US" altLang="en-US" sz="1900" dirty="0" err="1">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1900" dirty="0" err="1">
                <a:solidFill>
                  <a:srgbClr val="66FF66"/>
                </a:solidFill>
                <a:latin typeface="High Tower Text" pitchFamily="18" charset="0"/>
              </a:rPr>
              <a:t>x</a:t>
            </a:r>
            <a:r>
              <a:rPr lang="en-US" altLang="en-US" sz="1900" dirty="0" err="1">
                <a:solidFill>
                  <a:srgbClr val="C0C0C0"/>
                </a:solidFill>
                <a:latin typeface="High Tower Text" pitchFamily="18" charset="0"/>
              </a:rPr>
              <a:t>r</a:t>
            </a:r>
            <a:r>
              <a:rPr lang="en-US" altLang="en-US" sz="1900" dirty="0">
                <a:solidFill>
                  <a:srgbClr val="C0C0C0"/>
                </a:solidFill>
                <a:latin typeface="Times New Roman" pitchFamily="18" charset="0"/>
              </a:rPr>
              <a:t>-</a:t>
            </a:r>
            <a:r>
              <a:rPr lang="en-US" altLang="en-US" sz="1900" dirty="0">
                <a:solidFill>
                  <a:srgbClr val="C0C0C0"/>
                </a:solidFill>
                <a:latin typeface="High Tower Text" pitchFamily="18" charset="0"/>
              </a:rPr>
              <a:t>x</a:t>
            </a:r>
            <a:r>
              <a:rPr lang="en-US" altLang="en-US" sz="2000" dirty="0">
                <a:solidFill>
                  <a:srgbClr val="C0C0C0"/>
                </a:solidFill>
                <a:latin typeface="High Tower Text" pitchFamily="18" charset="0"/>
              </a:rPr>
              <a:t> </a:t>
            </a:r>
            <a:r>
              <a:rPr lang="en-US" altLang="en-US" sz="1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49786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22:10 </a:t>
            </a:r>
            <a:r>
              <a:rPr lang="en-US" altLang="en-US" sz="2000" dirty="0" err="1">
                <a:solidFill>
                  <a:srgbClr val="C0C0C0"/>
                </a:solidFill>
                <a:latin typeface="High Tower Text" pitchFamily="18" charset="0"/>
              </a:rPr>
              <a:t>APROG.x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2925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94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 </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68</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22:15</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4</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22:16</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count_A_files</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22:18</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count_files</a:t>
            </a:r>
            <a:endParaRPr lang="zh-TW" altLang="en-US" sz="2000" dirty="0">
              <a:solidFill>
                <a:srgbClr val="C0C0C0"/>
              </a:solidFill>
              <a:latin typeface="High Tower Text" pitchFamily="18" charset="0"/>
            </a:endParaRPr>
          </a:p>
        </p:txBody>
      </p:sp>
      <p:sp>
        <p:nvSpPr>
          <p:cNvPr id="191491"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191493" name="AutoShape 5"/>
          <p:cNvSpPr>
            <a:spLocks noChangeArrowheads="1"/>
          </p:cNvSpPr>
          <p:nvPr/>
        </p:nvSpPr>
        <p:spPr bwMode="auto">
          <a:xfrm>
            <a:off x="76200" y="76200"/>
            <a:ext cx="3733800" cy="1219200"/>
          </a:xfrm>
          <a:prstGeom prst="wedgeRoundRectCallout">
            <a:avLst>
              <a:gd name="adj1" fmla="val -6250"/>
              <a:gd name="adj2" fmla="val 49741"/>
              <a:gd name="adj3" fmla="val 16667"/>
            </a:avLst>
          </a:prstGeom>
          <a:solidFill>
            <a:srgbClr val="66FF66"/>
          </a:solidFill>
          <a:ln w="9525" algn="ctr">
            <a:solidFill>
              <a:schemeClr val="tx1"/>
            </a:solidFill>
            <a:miter lim="800000"/>
            <a:headEnd/>
            <a:tailEnd/>
          </a:ln>
        </p:spPr>
        <p:txBody>
          <a:bodyPr/>
          <a:lstStyle/>
          <a:p>
            <a:pPr algn="ctr"/>
            <a:r>
              <a:rPr lang="en-US" altLang="zh-TW" sz="2400"/>
              <a:t>These indicate the group’s permisions (several users may share a group )</a:t>
            </a:r>
          </a:p>
        </p:txBody>
      </p:sp>
      <p:sp>
        <p:nvSpPr>
          <p:cNvPr id="191494" name="AutoShape 6"/>
          <p:cNvSpPr>
            <a:spLocks noChangeArrowheads="1"/>
          </p:cNvSpPr>
          <p:nvPr/>
        </p:nvSpPr>
        <p:spPr bwMode="auto">
          <a:xfrm rot="10800000" flipH="1">
            <a:off x="1828800" y="1241425"/>
            <a:ext cx="152400" cy="533400"/>
          </a:xfrm>
          <a:prstGeom prst="triangle">
            <a:avLst>
              <a:gd name="adj" fmla="val 50000"/>
            </a:avLst>
          </a:prstGeom>
          <a:solidFill>
            <a:srgbClr val="66FF66"/>
          </a:solidFill>
          <a:ln w="9525">
            <a:noFill/>
            <a:miter lim="800000"/>
            <a:headEnd/>
            <a:tailEnd/>
          </a:ln>
        </p:spPr>
        <p:txBody>
          <a:bodyPr rot="10800000" wrap="none" anchor="ctr"/>
          <a:lstStyle/>
          <a:p>
            <a:endParaRPr lang="zh-TW" altLang="zh-TW"/>
          </a:p>
        </p:txBody>
      </p:sp>
    </p:spTree>
    <p:extLst>
      <p:ext uri="{BB962C8B-B14F-4D97-AF65-F5344CB8AC3E}">
        <p14:creationId xmlns:p14="http://schemas.microsoft.com/office/powerpoint/2010/main" val="88343482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a:solidFill>
                  <a:srgbClr val="C0C0C0"/>
                </a:solidFill>
                <a:latin typeface="High Tower Text" pitchFamily="18" charset="0"/>
              </a:rPr>
              <a:t>ls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a:solidFill>
                  <a:srgbClr val="C0C0C0"/>
                </a:solidFill>
                <a:latin typeface="Times New Roman" pitchFamily="18" charset="0"/>
                <a:cs typeface="Times New Roman" pitchFamily="18" charset="0"/>
              </a:rPr>
              <a:t>122</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square.c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err="1">
                <a:solidFill>
                  <a:srgbClr val="FFFFCC"/>
                </a:solidFill>
                <a:latin typeface="High Tower Text" pitchFamily="18" charset="0"/>
              </a:rPr>
              <a:t>rwx</a:t>
            </a:r>
            <a:r>
              <a:rPr lang="en-US" altLang="en-US" sz="1900" dirty="0" err="1">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1900" dirty="0" err="1">
                <a:solidFill>
                  <a:srgbClr val="66FF66"/>
                </a:solidFill>
                <a:latin typeface="High Tower Text" pitchFamily="18" charset="0"/>
              </a:rPr>
              <a:t>x</a:t>
            </a:r>
            <a:r>
              <a:rPr lang="en-US" altLang="en-US" sz="1900" dirty="0" err="1">
                <a:solidFill>
                  <a:srgbClr val="CC9900"/>
                </a:solidFill>
                <a:latin typeface="High Tower Text" pitchFamily="18" charset="0"/>
              </a:rPr>
              <a:t>r</a:t>
            </a:r>
            <a:r>
              <a:rPr lang="en-US" altLang="en-US" sz="1900" dirty="0">
                <a:solidFill>
                  <a:srgbClr val="CC9900"/>
                </a:solidFill>
                <a:latin typeface="Times New Roman" pitchFamily="18" charset="0"/>
              </a:rPr>
              <a:t>-</a:t>
            </a:r>
            <a:r>
              <a:rPr lang="en-US" altLang="en-US" sz="1900" dirty="0">
                <a:solidFill>
                  <a:srgbClr val="CC9900"/>
                </a:solidFill>
                <a:latin typeface="High Tower Text" pitchFamily="18" charset="0"/>
              </a:rPr>
              <a:t>x</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50209</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 </a:t>
            </a:r>
            <a:r>
              <a:rPr lang="en-US" altLang="en-US" sz="2000" dirty="0" err="1">
                <a:solidFill>
                  <a:srgbClr val="C0C0C0"/>
                </a:solidFill>
                <a:latin typeface="High Tower Text" pitchFamily="18" charset="0"/>
              </a:rPr>
              <a:t>square.x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AZZZ</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Aqrst.txt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AFILE</a:t>
            </a:r>
            <a:r>
              <a:rPr lang="en-US" altLang="en-US" sz="1900" dirty="0">
                <a:solidFill>
                  <a:srgbClr val="C0C0C0"/>
                </a:solidFill>
                <a:latin typeface="Times New Roman" pitchFamily="18" charset="0"/>
              </a:rPr>
              <a:t>2</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23:09 </a:t>
            </a:r>
            <a:r>
              <a:rPr lang="en-US" altLang="en-US" sz="2000" dirty="0" err="1">
                <a:solidFill>
                  <a:srgbClr val="C0C0C0"/>
                </a:solidFill>
                <a:latin typeface="Times New Roman" pitchFamily="18" charset="0"/>
              </a:rPr>
              <a:t>Afile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 ACE</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ABD.txt</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      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22:09</a:t>
            </a:r>
            <a:r>
              <a:rPr lang="en-US" altLang="en-US" sz="2000" dirty="0">
                <a:solidFill>
                  <a:srgbClr val="C0C0C0"/>
                </a:solidFill>
                <a:latin typeface="High Tower Text" pitchFamily="18" charset="0"/>
              </a:rPr>
              <a:t> ABCD</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1900" dirty="0">
                <a:solidFill>
                  <a:srgbClr val="FFFFCC"/>
                </a:solidFill>
                <a:latin typeface="High Tower Text" pitchFamily="18" charset="0"/>
              </a:rPr>
              <a:t>r</a:t>
            </a:r>
            <a:r>
              <a:rPr lang="en-US" altLang="en-US" sz="700" dirty="0"/>
              <a:t> </a:t>
            </a:r>
            <a:r>
              <a:rPr lang="en-US" altLang="en-US" sz="1900" dirty="0">
                <a:solidFill>
                  <a:srgbClr val="FFFFCC"/>
                </a:solidFill>
                <a:latin typeface="High Tower Text" pitchFamily="18" charset="0"/>
              </a:rPr>
              <a:t>w</a:t>
            </a:r>
            <a:r>
              <a:rPr lang="en-US" altLang="en-US" sz="700" dirty="0">
                <a:solidFill>
                  <a:srgbClr val="FFFFCC"/>
                </a:solidFill>
                <a:latin typeface="High Tower Text" pitchFamily="18" charset="0"/>
              </a:rPr>
              <a:t> </a:t>
            </a:r>
            <a:r>
              <a:rPr lang="en-US" altLang="en-US" sz="2000" dirty="0">
                <a:solidFill>
                  <a:srgbClr val="FFFFCC"/>
                </a:solidFill>
                <a:latin typeface="Times New Roman" pitchFamily="18" charset="0"/>
              </a:rPr>
              <a:t>-</a:t>
            </a:r>
            <a:r>
              <a:rPr lang="en-US" altLang="en-US" sz="700" dirty="0">
                <a:solidFill>
                  <a:srgbClr val="C0C0C0"/>
                </a:solidFill>
                <a:latin typeface="Times New Roman" pitchFamily="18" charset="0"/>
              </a:rPr>
              <a:t> </a:t>
            </a:r>
            <a:r>
              <a:rPr lang="en-US" altLang="en-US" sz="1900" dirty="0">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19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1900" dirty="0">
                <a:solidFill>
                  <a:srgbClr val="CC9900"/>
                </a:solidFill>
                <a:latin typeface="High Tower Text" pitchFamily="18" charset="0"/>
              </a:rPr>
              <a:t>r</a:t>
            </a:r>
            <a:r>
              <a:rPr lang="en-US" altLang="en-US" sz="1900" dirty="0">
                <a:solidFill>
                  <a:srgbClr val="CC9900"/>
                </a:solidFill>
                <a:latin typeface="Times New Roman" pitchFamily="18" charset="0"/>
              </a:rPr>
              <a:t>-</a:t>
            </a:r>
            <a:r>
              <a:rPr lang="en-US" altLang="en-US" sz="1200" dirty="0">
                <a:solidFill>
                  <a:srgbClr val="CC9900"/>
                </a:solidFill>
                <a:latin typeface="Times New Roman" pitchFamily="18" charset="0"/>
              </a:rPr>
              <a:t> </a:t>
            </a:r>
            <a:r>
              <a:rPr lang="en-US" altLang="en-US" sz="19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12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55</a:t>
            </a:r>
            <a:r>
              <a:rPr lang="en-US" altLang="en-US" sz="1000" dirty="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22:10</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APROG.c</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1900" dirty="0" err="1">
                <a:solidFill>
                  <a:srgbClr val="FFFFCC"/>
                </a:solidFill>
                <a:latin typeface="High Tower Text" pitchFamily="18" charset="0"/>
              </a:rPr>
              <a:t>x</a:t>
            </a:r>
            <a:r>
              <a:rPr lang="en-US" altLang="en-US" sz="1900" dirty="0" err="1">
                <a:solidFill>
                  <a:srgbClr val="66FF66"/>
                </a:solidFill>
                <a:latin typeface="High Tower Text" pitchFamily="18" charset="0"/>
              </a:rPr>
              <a:t>r</a:t>
            </a:r>
            <a:r>
              <a:rPr lang="en-US" altLang="en-US" sz="1900" dirty="0">
                <a:solidFill>
                  <a:srgbClr val="66FF66"/>
                </a:solidFill>
                <a:latin typeface="Times New Roman" pitchFamily="18" charset="0"/>
              </a:rPr>
              <a:t>-</a:t>
            </a:r>
            <a:r>
              <a:rPr lang="en-US" altLang="en-US" sz="1900" dirty="0" err="1">
                <a:solidFill>
                  <a:srgbClr val="66FF66"/>
                </a:solidFill>
                <a:latin typeface="High Tower Text" pitchFamily="18" charset="0"/>
              </a:rPr>
              <a:t>x</a:t>
            </a:r>
            <a:r>
              <a:rPr lang="en-US" altLang="en-US" sz="1900" dirty="0" err="1">
                <a:solidFill>
                  <a:srgbClr val="CC9900"/>
                </a:solidFill>
                <a:latin typeface="High Tower Text" pitchFamily="18" charset="0"/>
              </a:rPr>
              <a:t>r</a:t>
            </a:r>
            <a:r>
              <a:rPr lang="en-US" altLang="en-US" sz="1900" dirty="0">
                <a:solidFill>
                  <a:srgbClr val="CC9900"/>
                </a:solidFill>
                <a:latin typeface="Times New Roman" pitchFamily="18" charset="0"/>
              </a:rPr>
              <a:t>-</a:t>
            </a:r>
            <a:r>
              <a:rPr lang="en-US" altLang="en-US" sz="1900" dirty="0">
                <a:solidFill>
                  <a:srgbClr val="CC9900"/>
                </a:solidFill>
                <a:latin typeface="High Tower Text" pitchFamily="18" charset="0"/>
              </a:rPr>
              <a:t>x</a:t>
            </a:r>
            <a:r>
              <a:rPr lang="en-US" altLang="en-US" sz="2000" dirty="0">
                <a:solidFill>
                  <a:srgbClr val="C0C0C0"/>
                </a:solidFill>
                <a:latin typeface="High Tower Text" pitchFamily="18" charset="0"/>
              </a:rPr>
              <a:t> </a:t>
            </a:r>
            <a:r>
              <a:rPr lang="en-US" altLang="en-US" sz="1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49786</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22:10 </a:t>
            </a:r>
            <a:r>
              <a:rPr lang="en-US" altLang="en-US" sz="2000" dirty="0" err="1">
                <a:solidFill>
                  <a:srgbClr val="C0C0C0"/>
                </a:solidFill>
                <a:latin typeface="High Tower Text" pitchFamily="18" charset="0"/>
              </a:rPr>
              <a:t>APROG.x</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2925</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94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22:14</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3</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Times New Roman" pitchFamily="18" charset="0"/>
              </a:rPr>
              <a:t> </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68</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22:15</a:t>
            </a:r>
            <a:r>
              <a:rPr lang="en-US" altLang="en-US" sz="2000" dirty="0">
                <a:solidFill>
                  <a:srgbClr val="C0C0C0"/>
                </a:solidFill>
                <a:latin typeface="High Tower Text" pitchFamily="18" charset="0"/>
              </a:rPr>
              <a:t> tempfile</a:t>
            </a:r>
            <a:r>
              <a:rPr lang="en-US" altLang="en-US" sz="1900" dirty="0">
                <a:solidFill>
                  <a:srgbClr val="C0C0C0"/>
                </a:solidFill>
                <a:latin typeface="Times New Roman" pitchFamily="18" charset="0"/>
                <a:cs typeface="Times New Roman" pitchFamily="18" charset="0"/>
              </a:rPr>
              <a:t>4</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22:16</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count_A_files</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CC9900"/>
                </a:solidFill>
                <a:latin typeface="High Tower Text" pitchFamily="18" charset="0"/>
              </a:rPr>
              <a:t>r</a:t>
            </a:r>
            <a:r>
              <a:rPr lang="en-US" altLang="en-US" sz="2000" dirty="0">
                <a:solidFill>
                  <a:srgbClr val="CC9900"/>
                </a:solidFill>
                <a:latin typeface="Times New Roman" pitchFamily="18" charset="0"/>
              </a:rPr>
              <a:t>-</a:t>
            </a:r>
            <a:r>
              <a:rPr lang="en-US" altLang="en-US" sz="800" dirty="0">
                <a:solidFill>
                  <a:srgbClr val="CC9900"/>
                </a:solidFill>
                <a:latin typeface="Times New Roman" pitchFamily="18" charset="0"/>
              </a:rPr>
              <a:t> </a:t>
            </a:r>
            <a:r>
              <a:rPr lang="en-US" altLang="en-US" sz="2000" dirty="0">
                <a:solidFill>
                  <a:srgbClr val="CC990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None       </a:t>
            </a:r>
            <a:r>
              <a:rPr lang="en-US" altLang="en-US" sz="2000" dirty="0">
                <a:solidFill>
                  <a:srgbClr val="C0C0C0"/>
                </a:solidFill>
                <a:latin typeface="Times New Roman" pitchFamily="18" charset="0"/>
              </a:rPr>
              <a:t>47</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22:18</a:t>
            </a:r>
            <a:r>
              <a:rPr lang="en-US" altLang="en-US" sz="2000" dirty="0">
                <a:solidFill>
                  <a:srgbClr val="C0C0C0"/>
                </a:solidFill>
                <a:latin typeface="High Tower Text" pitchFamily="18" charset="0"/>
              </a:rPr>
              <a:t> </a:t>
            </a:r>
            <a:r>
              <a:rPr lang="en-US" altLang="en-US" sz="2000" dirty="0" err="1">
                <a:solidFill>
                  <a:srgbClr val="C0C0C0"/>
                </a:solidFill>
                <a:latin typeface="High Tower Text" pitchFamily="18" charset="0"/>
              </a:rPr>
              <a:t>count_files</a:t>
            </a:r>
            <a:endParaRPr lang="zh-TW" altLang="en-US" sz="2000" dirty="0">
              <a:solidFill>
                <a:srgbClr val="C0C0C0"/>
              </a:solidFill>
              <a:latin typeface="High Tower Text" pitchFamily="18" charset="0"/>
            </a:endParaRPr>
          </a:p>
        </p:txBody>
      </p:sp>
      <p:sp>
        <p:nvSpPr>
          <p:cNvPr id="193539"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193541" name="AutoShape 5"/>
          <p:cNvSpPr>
            <a:spLocks noChangeArrowheads="1"/>
          </p:cNvSpPr>
          <p:nvPr/>
        </p:nvSpPr>
        <p:spPr bwMode="auto">
          <a:xfrm>
            <a:off x="609600" y="76200"/>
            <a:ext cx="3352800" cy="1219200"/>
          </a:xfrm>
          <a:prstGeom prst="wedgeRoundRectCallout">
            <a:avLst>
              <a:gd name="adj1" fmla="val -3551"/>
              <a:gd name="adj2" fmla="val 49741"/>
              <a:gd name="adj3" fmla="val 16667"/>
            </a:avLst>
          </a:prstGeom>
          <a:solidFill>
            <a:srgbClr val="CC9900"/>
          </a:solidFill>
          <a:ln w="9525" algn="ctr">
            <a:solidFill>
              <a:schemeClr val="tx1"/>
            </a:solidFill>
            <a:miter lim="800000"/>
            <a:headEnd/>
            <a:tailEnd/>
          </a:ln>
        </p:spPr>
        <p:txBody>
          <a:bodyPr/>
          <a:lstStyle/>
          <a:p>
            <a:pPr algn="ctr"/>
            <a:r>
              <a:rPr lang="en-US" altLang="zh-TW" sz="2400"/>
              <a:t>These indicate the permisions for others</a:t>
            </a:r>
          </a:p>
          <a:p>
            <a:pPr algn="ctr"/>
            <a:r>
              <a:rPr lang="en-US" altLang="zh-TW" sz="2400"/>
              <a:t>(</a:t>
            </a:r>
            <a:r>
              <a:rPr lang="en-US" altLang="zh-TW" sz="2400" i="1"/>
              <a:t>ie</a:t>
            </a:r>
            <a:r>
              <a:rPr lang="en-US" altLang="zh-TW" sz="2400"/>
              <a:t>, general permissions)</a:t>
            </a:r>
          </a:p>
        </p:txBody>
      </p:sp>
      <p:sp>
        <p:nvSpPr>
          <p:cNvPr id="193542" name="AutoShape 6"/>
          <p:cNvSpPr>
            <a:spLocks noChangeArrowheads="1"/>
          </p:cNvSpPr>
          <p:nvPr/>
        </p:nvSpPr>
        <p:spPr bwMode="auto">
          <a:xfrm rot="10800000" flipH="1">
            <a:off x="2187575" y="1241425"/>
            <a:ext cx="152400" cy="533400"/>
          </a:xfrm>
          <a:prstGeom prst="triangle">
            <a:avLst>
              <a:gd name="adj" fmla="val 50000"/>
            </a:avLst>
          </a:prstGeom>
          <a:solidFill>
            <a:srgbClr val="CC9900"/>
          </a:solidFill>
          <a:ln w="9525">
            <a:noFill/>
            <a:miter lim="800000"/>
            <a:headEnd/>
            <a:tailEnd/>
          </a:ln>
        </p:spPr>
        <p:txBody>
          <a:bodyPr rot="10800000" wrap="none" anchor="ctr"/>
          <a:lstStyle/>
          <a:p>
            <a:pPr algn="ctr"/>
            <a:endParaRPr lang="zh-TW" altLang="en-US">
              <a:solidFill>
                <a:srgbClr val="CC9900"/>
              </a:solidFill>
            </a:endParaRPr>
          </a:p>
        </p:txBody>
      </p:sp>
    </p:spTree>
    <p:extLst>
      <p:ext uri="{BB962C8B-B14F-4D97-AF65-F5344CB8AC3E}">
        <p14:creationId xmlns:p14="http://schemas.microsoft.com/office/powerpoint/2010/main" val="351034159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a:solidFill>
                  <a:srgbClr val="C0C0C0"/>
                </a:solidFill>
                <a:latin typeface="Arial" charset="0"/>
              </a:rPr>
              <a:t>% </a:t>
            </a:r>
            <a:r>
              <a:rPr lang="en-US" altLang="zh-TW">
                <a:solidFill>
                  <a:srgbClr val="C0C0C0"/>
                </a:solidFill>
                <a:latin typeface="High Tower Text" pitchFamily="18" charset="0"/>
              </a:rPr>
              <a:t>ls </a:t>
            </a:r>
            <a:r>
              <a:rPr lang="en-US" altLang="zh-TW">
                <a:solidFill>
                  <a:srgbClr val="C0C0C0"/>
                </a:solidFill>
                <a:latin typeface="Times New Roman" pitchFamily="18" charset="0"/>
              </a:rPr>
              <a:t>-</a:t>
            </a:r>
            <a:r>
              <a:rPr lang="en-US" altLang="zh-TW">
                <a:solidFill>
                  <a:srgbClr val="C0C0C0"/>
                </a:solidFill>
                <a:latin typeface="High Tower Text" pitchFamily="18" charset="0"/>
              </a:rPr>
              <a:t>lrt</a:t>
            </a:r>
          </a:p>
          <a:p>
            <a:pPr marL="342900" indent="-342900">
              <a:lnSpc>
                <a:spcPct val="80000"/>
              </a:lnSpc>
              <a:spcBef>
                <a:spcPct val="15000"/>
              </a:spcBef>
            </a:pPr>
            <a:r>
              <a:rPr lang="en-US" altLang="en-US" sz="2000">
                <a:solidFill>
                  <a:srgbClr val="C0C0C0"/>
                </a:solidFill>
                <a:latin typeface="High Tower Text" pitchFamily="18" charset="0"/>
              </a:rPr>
              <a:t>total </a:t>
            </a:r>
            <a:r>
              <a:rPr lang="en-US" altLang="en-US">
                <a:solidFill>
                  <a:srgbClr val="C0C0C0"/>
                </a:solidFill>
                <a:latin typeface="Times New Roman" pitchFamily="18" charset="0"/>
                <a:cs typeface="Times New Roman" pitchFamily="18" charset="0"/>
              </a:rPr>
              <a:t>122</a:t>
            </a:r>
            <a:endParaRPr lang="en-US" altLang="en-US" sz="20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134</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22:07</a:t>
            </a:r>
            <a:r>
              <a:rPr lang="en-US" altLang="en-US" sz="2000">
                <a:solidFill>
                  <a:srgbClr val="C0C0C0"/>
                </a:solidFill>
                <a:latin typeface="High Tower Text" pitchFamily="18" charset="0"/>
              </a:rPr>
              <a:t> square.c</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1900">
                <a:solidFill>
                  <a:srgbClr val="FFFFCC"/>
                </a:solidFill>
                <a:latin typeface="High Tower Text" pitchFamily="18" charset="0"/>
              </a:rPr>
              <a:t>rwx</a:t>
            </a:r>
            <a:r>
              <a:rPr lang="en-US" altLang="en-US" sz="1900">
                <a:solidFill>
                  <a:srgbClr val="66FF66"/>
                </a:solidFill>
                <a:latin typeface="High Tower Text" pitchFamily="18" charset="0"/>
              </a:rPr>
              <a:t>r</a:t>
            </a:r>
            <a:r>
              <a:rPr lang="en-US" altLang="en-US" sz="1900">
                <a:solidFill>
                  <a:srgbClr val="66FF66"/>
                </a:solidFill>
                <a:latin typeface="Times New Roman" pitchFamily="18" charset="0"/>
              </a:rPr>
              <a:t>-</a:t>
            </a:r>
            <a:r>
              <a:rPr lang="en-US" altLang="en-US" sz="1900">
                <a:solidFill>
                  <a:srgbClr val="66FF66"/>
                </a:solidFill>
                <a:latin typeface="High Tower Text" pitchFamily="18" charset="0"/>
              </a:rPr>
              <a:t>x</a:t>
            </a:r>
            <a:r>
              <a:rPr lang="en-US" altLang="en-US" sz="1900">
                <a:solidFill>
                  <a:srgbClr val="CC9900"/>
                </a:solidFill>
                <a:latin typeface="High Tower Text" pitchFamily="18" charset="0"/>
              </a:rPr>
              <a:t>r</a:t>
            </a:r>
            <a:r>
              <a:rPr lang="en-US" altLang="en-US" sz="1900">
                <a:solidFill>
                  <a:srgbClr val="CC9900"/>
                </a:solidFill>
                <a:latin typeface="Times New Roman" pitchFamily="18" charset="0"/>
              </a:rPr>
              <a:t>-</a:t>
            </a:r>
            <a:r>
              <a:rPr lang="en-US" altLang="en-US" sz="1900">
                <a:solidFill>
                  <a:srgbClr val="CC9900"/>
                </a:solidFill>
                <a:latin typeface="High Tower Text" pitchFamily="18" charset="0"/>
              </a:rPr>
              <a:t>x</a:t>
            </a:r>
            <a:r>
              <a:rPr lang="en-US" altLang="en-US" sz="2000">
                <a:solidFill>
                  <a:srgbClr val="C0C0C0"/>
                </a:solidFill>
                <a:latin typeface="High Tower Text" pitchFamily="18" charset="0"/>
              </a:rPr>
              <a:t> </a:t>
            </a:r>
            <a:r>
              <a:rPr lang="en-US" altLang="en-US" sz="12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50209</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22:07 </a:t>
            </a:r>
            <a:r>
              <a:rPr lang="en-US" altLang="en-US" sz="2000">
                <a:solidFill>
                  <a:srgbClr val="C0C0C0"/>
                </a:solidFill>
                <a:latin typeface="High Tower Text" pitchFamily="18" charset="0"/>
              </a:rPr>
              <a:t>square.x</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5</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AZZZ</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6</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Aqrst.txt</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7</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AFILE</a:t>
            </a:r>
            <a:r>
              <a:rPr lang="en-US" altLang="en-US" sz="1900">
                <a:solidFill>
                  <a:srgbClr val="C0C0C0"/>
                </a:solidFill>
                <a:latin typeface="Times New Roman" pitchFamily="18" charset="0"/>
              </a:rPr>
              <a:t>3</a:t>
            </a:r>
            <a:endParaRPr lang="en-US" altLang="en-US" sz="19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7</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AFILE</a:t>
            </a:r>
            <a:r>
              <a:rPr lang="en-US" altLang="en-US" sz="1900">
                <a:solidFill>
                  <a:srgbClr val="C0C0C0"/>
                </a:solidFill>
                <a:latin typeface="Times New Roman" pitchFamily="18" charset="0"/>
              </a:rPr>
              <a:t>2</a:t>
            </a:r>
            <a:endParaRPr lang="en-US" altLang="en-US" sz="19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6</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23:09 Afile</a:t>
            </a:r>
            <a:endParaRPr lang="en-US" altLang="en-US" sz="20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4</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 ACE</a:t>
            </a:r>
            <a:endParaRPr lang="en-US" altLang="en-US" sz="20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4</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ABD.txt</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      5</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22:09</a:t>
            </a:r>
            <a:r>
              <a:rPr lang="en-US" altLang="en-US" sz="2000">
                <a:solidFill>
                  <a:srgbClr val="C0C0C0"/>
                </a:solidFill>
                <a:latin typeface="High Tower Text" pitchFamily="18" charset="0"/>
              </a:rPr>
              <a:t> ABCD</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1900">
                <a:solidFill>
                  <a:srgbClr val="FFFFCC"/>
                </a:solidFill>
                <a:latin typeface="High Tower Text" pitchFamily="18" charset="0"/>
              </a:rPr>
              <a:t>r</a:t>
            </a:r>
            <a:r>
              <a:rPr lang="en-US" altLang="en-US" sz="700"/>
              <a:t> </a:t>
            </a:r>
            <a:r>
              <a:rPr lang="en-US" altLang="en-US" sz="1900">
                <a:solidFill>
                  <a:srgbClr val="FFFFCC"/>
                </a:solidFill>
                <a:latin typeface="High Tower Text" pitchFamily="18" charset="0"/>
              </a:rPr>
              <a:t>w</a:t>
            </a:r>
            <a:r>
              <a:rPr lang="en-US" altLang="en-US" sz="700">
                <a:solidFill>
                  <a:srgbClr val="FFFFCC"/>
                </a:solidFill>
                <a:latin typeface="High Tower Text" pitchFamily="18" charset="0"/>
              </a:rPr>
              <a:t> </a:t>
            </a:r>
            <a:r>
              <a:rPr lang="en-US" altLang="en-US" sz="2000">
                <a:solidFill>
                  <a:srgbClr val="FFFFCC"/>
                </a:solidFill>
                <a:latin typeface="Times New Roman" pitchFamily="18" charset="0"/>
              </a:rPr>
              <a:t>-</a:t>
            </a:r>
            <a:r>
              <a:rPr lang="en-US" altLang="en-US" sz="700">
                <a:solidFill>
                  <a:srgbClr val="C0C0C0"/>
                </a:solidFill>
                <a:latin typeface="Times New Roman" pitchFamily="18" charset="0"/>
              </a:rPr>
              <a:t> </a:t>
            </a:r>
            <a:r>
              <a:rPr lang="en-US" altLang="en-US" sz="1900">
                <a:solidFill>
                  <a:srgbClr val="66FF66"/>
                </a:solidFill>
                <a:latin typeface="High Tower Text" pitchFamily="18" charset="0"/>
              </a:rPr>
              <a:t>r</a:t>
            </a:r>
            <a:r>
              <a:rPr lang="en-US" altLang="en-US" sz="19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1900">
                <a:solidFill>
                  <a:srgbClr val="66FF66"/>
                </a:solidFill>
                <a:latin typeface="Times New Roman" pitchFamily="18" charset="0"/>
              </a:rPr>
              <a:t>-</a:t>
            </a:r>
            <a:r>
              <a:rPr lang="en-US" altLang="en-US" sz="800">
                <a:solidFill>
                  <a:srgbClr val="C0C0C0"/>
                </a:solidFill>
                <a:latin typeface="Times New Roman" pitchFamily="18" charset="0"/>
              </a:rPr>
              <a:t> </a:t>
            </a:r>
            <a:r>
              <a:rPr lang="en-US" altLang="en-US" sz="1900">
                <a:solidFill>
                  <a:srgbClr val="CC9900"/>
                </a:solidFill>
                <a:latin typeface="High Tower Text" pitchFamily="18" charset="0"/>
              </a:rPr>
              <a:t>r</a:t>
            </a:r>
            <a:r>
              <a:rPr lang="en-US" altLang="en-US" sz="1900">
                <a:solidFill>
                  <a:srgbClr val="CC9900"/>
                </a:solidFill>
                <a:latin typeface="Times New Roman" pitchFamily="18" charset="0"/>
              </a:rPr>
              <a:t>-</a:t>
            </a:r>
            <a:r>
              <a:rPr lang="en-US" altLang="en-US" sz="1200">
                <a:solidFill>
                  <a:srgbClr val="CC9900"/>
                </a:solidFill>
                <a:latin typeface="Times New Roman" pitchFamily="18" charset="0"/>
              </a:rPr>
              <a:t> </a:t>
            </a:r>
            <a:r>
              <a:rPr lang="en-US" altLang="en-US" sz="19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12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55</a:t>
            </a:r>
            <a:r>
              <a:rPr lang="en-US" altLang="en-US" sz="1000">
                <a:solidFill>
                  <a:srgbClr val="C0C0C0"/>
                </a:solidFill>
                <a:latin typeface="High Tower Text" pitchFamily="18" charset="0"/>
              </a:rPr>
              <a:t> </a:t>
            </a:r>
            <a:r>
              <a:rPr lang="en-US" altLang="en-US" sz="2000">
                <a:solidFill>
                  <a:srgbClr val="C0C0C0"/>
                </a:solidFill>
                <a:latin typeface="High Tower Text" pitchFamily="18" charset="0"/>
              </a:rPr>
              <a:t>Mar  </a:t>
            </a:r>
            <a:r>
              <a:rPr lang="en-US" altLang="en-US" sz="2000">
                <a:solidFill>
                  <a:srgbClr val="C0C0C0"/>
                </a:solidFill>
                <a:latin typeface="Times New Roman" pitchFamily="18" charset="0"/>
              </a:rPr>
              <a:t>3 22:10</a:t>
            </a:r>
            <a:r>
              <a:rPr lang="en-US" altLang="en-US" sz="2000">
                <a:solidFill>
                  <a:srgbClr val="C0C0C0"/>
                </a:solidFill>
                <a:latin typeface="High Tower Text" pitchFamily="18" charset="0"/>
              </a:rPr>
              <a:t> APROG.c</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1900">
                <a:solidFill>
                  <a:srgbClr val="FFFFCC"/>
                </a:solidFill>
                <a:latin typeface="High Tower Text" pitchFamily="18" charset="0"/>
              </a:rPr>
              <a:t>x</a:t>
            </a:r>
            <a:r>
              <a:rPr lang="en-US" altLang="en-US" sz="1900">
                <a:solidFill>
                  <a:srgbClr val="66FF66"/>
                </a:solidFill>
                <a:latin typeface="High Tower Text" pitchFamily="18" charset="0"/>
              </a:rPr>
              <a:t>r</a:t>
            </a:r>
            <a:r>
              <a:rPr lang="en-US" altLang="en-US" sz="1900">
                <a:solidFill>
                  <a:srgbClr val="66FF66"/>
                </a:solidFill>
                <a:latin typeface="Times New Roman" pitchFamily="18" charset="0"/>
              </a:rPr>
              <a:t>-</a:t>
            </a:r>
            <a:r>
              <a:rPr lang="en-US" altLang="en-US" sz="1900">
                <a:solidFill>
                  <a:srgbClr val="66FF66"/>
                </a:solidFill>
                <a:latin typeface="High Tower Text" pitchFamily="18" charset="0"/>
              </a:rPr>
              <a:t>x</a:t>
            </a:r>
            <a:r>
              <a:rPr lang="en-US" altLang="en-US" sz="1900">
                <a:solidFill>
                  <a:srgbClr val="CC9900"/>
                </a:solidFill>
                <a:latin typeface="High Tower Text" pitchFamily="18" charset="0"/>
              </a:rPr>
              <a:t>r</a:t>
            </a:r>
            <a:r>
              <a:rPr lang="en-US" altLang="en-US" sz="1900">
                <a:solidFill>
                  <a:srgbClr val="CC9900"/>
                </a:solidFill>
                <a:latin typeface="Times New Roman" pitchFamily="18" charset="0"/>
              </a:rPr>
              <a:t>-</a:t>
            </a:r>
            <a:r>
              <a:rPr lang="en-US" altLang="en-US" sz="1900">
                <a:solidFill>
                  <a:srgbClr val="CC9900"/>
                </a:solidFill>
                <a:latin typeface="High Tower Text" pitchFamily="18" charset="0"/>
              </a:rPr>
              <a:t>x</a:t>
            </a:r>
            <a:r>
              <a:rPr lang="en-US" altLang="en-US" sz="2000">
                <a:solidFill>
                  <a:srgbClr val="C0C0C0"/>
                </a:solidFill>
                <a:latin typeface="High Tower Text" pitchFamily="18" charset="0"/>
              </a:rPr>
              <a:t> </a:t>
            </a:r>
            <a:r>
              <a:rPr lang="en-US" altLang="en-US" sz="1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49786</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22:10 </a:t>
            </a:r>
            <a:r>
              <a:rPr lang="en-US" altLang="en-US" sz="2000">
                <a:solidFill>
                  <a:srgbClr val="C0C0C0"/>
                </a:solidFill>
                <a:latin typeface="High Tower Text" pitchFamily="18" charset="0"/>
              </a:rPr>
              <a:t>APROG.x</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2925</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22:14</a:t>
            </a:r>
            <a:r>
              <a:rPr lang="en-US" altLang="en-US" sz="2000">
                <a:solidFill>
                  <a:srgbClr val="C0C0C0"/>
                </a:solidFill>
                <a:latin typeface="High Tower Text" pitchFamily="18" charset="0"/>
              </a:rPr>
              <a:t> tempfile</a:t>
            </a:r>
            <a:r>
              <a:rPr lang="en-US" altLang="en-US" sz="1900">
                <a:solidFill>
                  <a:srgbClr val="C0C0C0"/>
                </a:solidFill>
                <a:latin typeface="Times New Roman" pitchFamily="18" charset="0"/>
                <a:cs typeface="Times New Roman" pitchFamily="18" charset="0"/>
              </a:rPr>
              <a:t>2</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94</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22:14</a:t>
            </a:r>
            <a:r>
              <a:rPr lang="en-US" altLang="en-US" sz="2000">
                <a:solidFill>
                  <a:srgbClr val="C0C0C0"/>
                </a:solidFill>
                <a:latin typeface="High Tower Text" pitchFamily="18" charset="0"/>
              </a:rPr>
              <a:t> tempfile</a:t>
            </a:r>
            <a:r>
              <a:rPr lang="en-US" altLang="en-US" sz="1900">
                <a:solidFill>
                  <a:srgbClr val="C0C0C0"/>
                </a:solidFill>
                <a:latin typeface="Times New Roman" pitchFamily="18" charset="0"/>
                <a:cs typeface="Times New Roman" pitchFamily="18" charset="0"/>
              </a:rPr>
              <a:t>3</a:t>
            </a:r>
            <a:endParaRPr lang="en-US" altLang="en-US" sz="19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Times New Roman" pitchFamily="18" charset="0"/>
              </a:rPr>
              <a:t> </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68</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22:15</a:t>
            </a:r>
            <a:r>
              <a:rPr lang="en-US" altLang="en-US" sz="2000">
                <a:solidFill>
                  <a:srgbClr val="C0C0C0"/>
                </a:solidFill>
                <a:latin typeface="High Tower Text" pitchFamily="18" charset="0"/>
              </a:rPr>
              <a:t> tempfile</a:t>
            </a:r>
            <a:r>
              <a:rPr lang="en-US" altLang="en-US" sz="1900">
                <a:solidFill>
                  <a:srgbClr val="C0C0C0"/>
                </a:solidFill>
                <a:latin typeface="Times New Roman" pitchFamily="18" charset="0"/>
                <a:cs typeface="Times New Roman" pitchFamily="18" charset="0"/>
              </a:rPr>
              <a:t>4</a:t>
            </a:r>
            <a:endParaRPr lang="en-US" altLang="en-US" sz="1900">
              <a:solidFill>
                <a:srgbClr val="C0C0C0"/>
              </a:solidFill>
              <a:latin typeface="High Tower Text" pitchFamily="18" charset="0"/>
            </a:endParaRP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47</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22:16</a:t>
            </a:r>
            <a:r>
              <a:rPr lang="en-US" altLang="en-US" sz="2000">
                <a:solidFill>
                  <a:srgbClr val="C0C0C0"/>
                </a:solidFill>
                <a:latin typeface="High Tower Text" pitchFamily="18" charset="0"/>
              </a:rPr>
              <a:t> count_A_files</a:t>
            </a:r>
          </a:p>
          <a:p>
            <a:pPr marL="342900" indent="-342900">
              <a:lnSpc>
                <a:spcPct val="80000"/>
              </a:lnSpc>
              <a:spcBef>
                <a:spcPct val="15000"/>
              </a:spcBef>
            </a:pPr>
            <a:r>
              <a:rPr lang="en-US" altLang="en-US" sz="2000">
                <a:solidFill>
                  <a:srgbClr val="FF99CC"/>
                </a:solidFill>
                <a:latin typeface="Times New Roman" pitchFamily="18" charset="0"/>
              </a:rPr>
              <a:t>-</a:t>
            </a:r>
            <a:r>
              <a:rPr lang="en-US" altLang="en-US" sz="2000">
                <a:solidFill>
                  <a:srgbClr val="FFFFCC"/>
                </a:solidFill>
                <a:latin typeface="High Tower Text" pitchFamily="18" charset="0"/>
              </a:rPr>
              <a:t>rw</a:t>
            </a:r>
            <a:r>
              <a:rPr lang="en-US" altLang="en-US" sz="2000">
                <a:solidFill>
                  <a:srgbClr val="FFFFCC"/>
                </a:solidFill>
                <a:latin typeface="Times New Roman" pitchFamily="18" charset="0"/>
              </a:rPr>
              <a:t>-</a:t>
            </a:r>
            <a:r>
              <a:rPr lang="en-US" altLang="en-US" sz="800">
                <a:solidFill>
                  <a:srgbClr val="FFFFCC"/>
                </a:solidFill>
                <a:latin typeface="Times New Roman" pitchFamily="18" charset="0"/>
              </a:rPr>
              <a:t> </a:t>
            </a:r>
            <a:r>
              <a:rPr lang="en-US" altLang="en-US" sz="2000">
                <a:solidFill>
                  <a:srgbClr val="66FF66"/>
                </a:solidFill>
                <a:latin typeface="High Tower Text" pitchFamily="18" charset="0"/>
              </a:rPr>
              <a:t>r</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66FF66"/>
                </a:solidFill>
                <a:latin typeface="Times New Roman" pitchFamily="18" charset="0"/>
              </a:rPr>
              <a:t>-</a:t>
            </a:r>
            <a:r>
              <a:rPr lang="en-US" altLang="en-US" sz="800">
                <a:solidFill>
                  <a:srgbClr val="66FF66"/>
                </a:solidFill>
                <a:latin typeface="Times New Roman" pitchFamily="18" charset="0"/>
              </a:rPr>
              <a:t> </a:t>
            </a:r>
            <a:r>
              <a:rPr lang="en-US" altLang="en-US" sz="2000">
                <a:solidFill>
                  <a:srgbClr val="CC9900"/>
                </a:solidFill>
                <a:latin typeface="High Tower Text" pitchFamily="18" charset="0"/>
              </a:rPr>
              <a:t>r</a:t>
            </a:r>
            <a:r>
              <a:rPr lang="en-US" altLang="en-US" sz="2000">
                <a:solidFill>
                  <a:srgbClr val="CC9900"/>
                </a:solidFill>
                <a:latin typeface="Times New Roman" pitchFamily="18" charset="0"/>
              </a:rPr>
              <a:t>-</a:t>
            </a:r>
            <a:r>
              <a:rPr lang="en-US" altLang="en-US" sz="800">
                <a:solidFill>
                  <a:srgbClr val="CC9900"/>
                </a:solidFill>
                <a:latin typeface="Times New Roman" pitchFamily="18" charset="0"/>
              </a:rPr>
              <a:t> </a:t>
            </a:r>
            <a:r>
              <a:rPr lang="en-US" altLang="en-US" sz="2000">
                <a:solidFill>
                  <a:srgbClr val="CC9900"/>
                </a:solidFill>
                <a:latin typeface="Times New Roman" pitchFamily="18" charset="0"/>
              </a:rPr>
              <a:t>-</a:t>
            </a:r>
            <a:r>
              <a:rPr lang="en-US" altLang="en-US" sz="2000">
                <a:solidFill>
                  <a:srgbClr val="C0C0C0"/>
                </a:solidFill>
                <a:latin typeface="High Tower Text" pitchFamily="18" charset="0"/>
              </a:rPr>
              <a:t>  </a:t>
            </a:r>
            <a:r>
              <a:rPr lang="en-US" altLang="en-US" sz="2000">
                <a:solidFill>
                  <a:srgbClr val="C0C0C0"/>
                </a:solidFill>
                <a:latin typeface="Times New Roman" pitchFamily="18" charset="0"/>
              </a:rPr>
              <a:t>1</a:t>
            </a:r>
            <a:r>
              <a:rPr lang="en-US" altLang="en-US" sz="2000">
                <a:solidFill>
                  <a:srgbClr val="C0C0C0"/>
                </a:solidFill>
                <a:latin typeface="High Tower Text" pitchFamily="18" charset="0"/>
              </a:rPr>
              <a:t> English None       </a:t>
            </a:r>
            <a:r>
              <a:rPr lang="en-US" altLang="en-US" sz="2000">
                <a:solidFill>
                  <a:srgbClr val="C0C0C0"/>
                </a:solidFill>
                <a:latin typeface="Times New Roman" pitchFamily="18" charset="0"/>
              </a:rPr>
              <a:t>47</a:t>
            </a:r>
            <a:r>
              <a:rPr lang="en-US" altLang="en-US" sz="2000">
                <a:solidFill>
                  <a:srgbClr val="C0C0C0"/>
                </a:solidFill>
                <a:latin typeface="High Tower Text" pitchFamily="18" charset="0"/>
              </a:rPr>
              <a:t> Mar  </a:t>
            </a:r>
            <a:r>
              <a:rPr lang="en-US" altLang="en-US" sz="2000">
                <a:solidFill>
                  <a:srgbClr val="C0C0C0"/>
                </a:solidFill>
                <a:latin typeface="Times New Roman" pitchFamily="18" charset="0"/>
              </a:rPr>
              <a:t>3 22:18</a:t>
            </a:r>
            <a:r>
              <a:rPr lang="en-US" altLang="en-US" sz="2000">
                <a:solidFill>
                  <a:srgbClr val="C0C0C0"/>
                </a:solidFill>
                <a:latin typeface="High Tower Text" pitchFamily="18" charset="0"/>
              </a:rPr>
              <a:t> count_files</a:t>
            </a:r>
            <a:endParaRPr lang="zh-TW" altLang="en-US" sz="2000">
              <a:solidFill>
                <a:srgbClr val="C0C0C0"/>
              </a:solidFill>
              <a:latin typeface="High Tower Text" pitchFamily="18" charset="0"/>
            </a:endParaRPr>
          </a:p>
        </p:txBody>
      </p:sp>
      <p:sp>
        <p:nvSpPr>
          <p:cNvPr id="193539"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7" name="AutoShape 5"/>
          <p:cNvSpPr>
            <a:spLocks noChangeArrowheads="1"/>
          </p:cNvSpPr>
          <p:nvPr/>
        </p:nvSpPr>
        <p:spPr bwMode="auto">
          <a:xfrm>
            <a:off x="76200" y="76200"/>
            <a:ext cx="3703712" cy="1219200"/>
          </a:xfrm>
          <a:prstGeom prst="wedgeRoundRectCallout">
            <a:avLst>
              <a:gd name="adj1" fmla="val -167"/>
              <a:gd name="adj2" fmla="val 49741"/>
              <a:gd name="adj3" fmla="val 16667"/>
            </a:avLst>
          </a:prstGeom>
          <a:solidFill>
            <a:srgbClr val="FF99CC"/>
          </a:solidFill>
          <a:ln w="9525" algn="ctr">
            <a:solidFill>
              <a:schemeClr val="tx1"/>
            </a:solidFill>
            <a:miter lim="800000"/>
            <a:headEnd/>
            <a:tailEnd/>
          </a:ln>
        </p:spPr>
        <p:txBody>
          <a:bodyPr/>
          <a:lstStyle/>
          <a:p>
            <a:pPr algn="ctr"/>
            <a:r>
              <a:rPr lang="en-US" altLang="zh-TW" sz="2400" dirty="0"/>
              <a:t>This spot indicates if it is a </a:t>
            </a:r>
            <a:r>
              <a:rPr lang="en-US" altLang="zh-TW" sz="2400" dirty="0" smtClean="0"/>
              <a:t>directory or a link. </a:t>
            </a:r>
            <a:r>
              <a:rPr lang="en-US" altLang="zh-TW" sz="2400" dirty="0"/>
              <a:t>(None of these </a:t>
            </a:r>
            <a:r>
              <a:rPr lang="en-US" altLang="zh-TW" sz="2400" dirty="0" smtClean="0"/>
              <a:t>are either one)</a:t>
            </a:r>
            <a:endParaRPr lang="en-US" altLang="zh-TW" sz="2400" dirty="0"/>
          </a:p>
        </p:txBody>
      </p:sp>
      <p:sp>
        <p:nvSpPr>
          <p:cNvPr id="8" name="AutoShape 6"/>
          <p:cNvSpPr>
            <a:spLocks noChangeArrowheads="1"/>
          </p:cNvSpPr>
          <p:nvPr/>
        </p:nvSpPr>
        <p:spPr bwMode="auto">
          <a:xfrm rot="10800000" flipH="1">
            <a:off x="1143000" y="1241425"/>
            <a:ext cx="228600" cy="533400"/>
          </a:xfrm>
          <a:prstGeom prst="triangle">
            <a:avLst>
              <a:gd name="adj" fmla="val 50000"/>
            </a:avLst>
          </a:prstGeom>
          <a:solidFill>
            <a:srgbClr val="FF99CC"/>
          </a:solidFill>
          <a:ln w="9525">
            <a:noFill/>
            <a:miter lim="800000"/>
            <a:headEnd/>
            <a:tailEnd/>
          </a:ln>
        </p:spPr>
        <p:txBody>
          <a:bodyPr wrap="none" anchor="ctr"/>
          <a:lstStyle/>
          <a:p>
            <a:endParaRPr lang="zh-TW" altLang="zh-TW"/>
          </a:p>
        </p:txBody>
      </p:sp>
      <p:sp>
        <p:nvSpPr>
          <p:cNvPr id="2" name="Oval Callout 1"/>
          <p:cNvSpPr/>
          <p:nvPr/>
        </p:nvSpPr>
        <p:spPr bwMode="auto">
          <a:xfrm>
            <a:off x="3779912" y="1241425"/>
            <a:ext cx="1296144" cy="891431"/>
          </a:xfrm>
          <a:prstGeom prst="wedgeEllipseCallout">
            <a:avLst>
              <a:gd name="adj1" fmla="val -160272"/>
              <a:gd name="adj2" fmla="val -9407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400" b="0" i="0" u="none" strike="noStrike" cap="none" normalizeH="0" baseline="0" dirty="0" smtClean="0">
              <a:ln>
                <a:noFill/>
              </a:ln>
              <a:solidFill>
                <a:schemeClr val="tx1"/>
              </a:solidFill>
              <a:effectLst/>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a </a:t>
            </a:r>
            <a:r>
              <a:rPr kumimoji="1" lang="en-US" sz="2400" b="0" i="1" u="none" strike="noStrike" cap="none" normalizeH="0" baseline="0" dirty="0" smtClean="0">
                <a:ln>
                  <a:noFill/>
                </a:ln>
                <a:solidFill>
                  <a:schemeClr val="tx1"/>
                </a:solidFill>
                <a:effectLst/>
                <a:latin typeface="Arial" charset="0"/>
                <a:ea typeface="新細明體" charset="-120"/>
              </a:rPr>
              <a:t>link</a:t>
            </a:r>
            <a:r>
              <a:rPr kumimoji="1" lang="en-US" sz="2400" b="0" i="0" u="none" strike="noStrike" cap="none" normalizeH="0" baseline="0" dirty="0" smtClean="0">
                <a:ln>
                  <a:noFill/>
                </a:ln>
                <a:solidFill>
                  <a:schemeClr val="tx1"/>
                </a:solidFill>
                <a:effectLst/>
                <a:latin typeface="Arial" charset="0"/>
                <a:ea typeface="新細明體" charset="-120"/>
              </a:rPr>
              <a:t>?</a:t>
            </a:r>
          </a:p>
        </p:txBody>
      </p:sp>
    </p:spTree>
    <p:extLst>
      <p:ext uri="{BB962C8B-B14F-4D97-AF65-F5344CB8AC3E}">
        <p14:creationId xmlns:p14="http://schemas.microsoft.com/office/powerpoint/2010/main" val="185898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txBox="1">
            <a:spLocks noChangeArrowheads="1"/>
          </p:cNvSpPr>
          <p:nvPr/>
        </p:nvSpPr>
        <p:spPr bwMode="auto">
          <a:xfrm>
            <a:off x="1219200" y="1524000"/>
            <a:ext cx="6781800" cy="175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err="1">
                <a:solidFill>
                  <a:srgbClr val="C0C0C0"/>
                </a:solidFill>
                <a:latin typeface="High Tower Text" pitchFamily="18" charset="0"/>
              </a:rPr>
              <a:t>ls</a:t>
            </a:r>
            <a:r>
              <a:rPr lang="en-US" altLang="zh-TW" dirty="0">
                <a:solidFill>
                  <a:srgbClr val="C0C0C0"/>
                </a:solidFill>
                <a:latin typeface="High Tower Text" pitchFamily="18" charset="0"/>
              </a:rPr>
              <a:t>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smtClean="0">
                <a:solidFill>
                  <a:srgbClr val="C0C0C0"/>
                </a:solidFill>
                <a:latin typeface="Times New Roman" pitchFamily="18" charset="0"/>
                <a:cs typeface="Times New Roman" pitchFamily="18" charset="0"/>
              </a:rPr>
              <a:t>5</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High Tower Text" pitchFamily="18" charset="0"/>
              </a:rPr>
              <a:t>d</a:t>
            </a:r>
            <a:r>
              <a:rPr lang="en-US" altLang="en-US" sz="2000" dirty="0" err="1" smtClean="0">
                <a:solidFill>
                  <a:srgbClr val="FFFFCC"/>
                </a:solidFill>
                <a:latin typeface="High Tower Text" pitchFamily="18" charset="0"/>
              </a:rPr>
              <a:t>rw</a:t>
            </a:r>
            <a:r>
              <a:rPr lang="en-US" altLang="en-US" sz="2000" dirty="0" smtClean="0">
                <a:solidFill>
                  <a:srgbClr val="FFFFCC"/>
                </a:solidFill>
                <a:latin typeface="Times New Roman" pitchFamily="18" charset="0"/>
              </a:rPr>
              <a:t>-</a:t>
            </a:r>
            <a:r>
              <a:rPr lang="en-US" altLang="en-US" sz="2000" dirty="0" smtClean="0">
                <a:solidFill>
                  <a:srgbClr val="66FF66"/>
                </a:solidFill>
                <a:latin typeface="High Tower Text" pitchFamily="18" charset="0"/>
              </a:rPr>
              <a:t>r</a:t>
            </a:r>
            <a:r>
              <a:rPr lang="en-US" altLang="en-US" dirty="0" smtClean="0">
                <a:solidFill>
                  <a:srgbClr val="66FF66"/>
                </a:solidFill>
                <a:latin typeface="Times New Roman" pitchFamily="18" charset="0"/>
              </a:rPr>
              <a:t>-</a:t>
            </a:r>
            <a:r>
              <a:rPr lang="en-US" altLang="en-US" sz="800" dirty="0" smtClean="0">
                <a:solidFill>
                  <a:srgbClr val="66FF66"/>
                </a:solidFill>
                <a:latin typeface="Times New Roman" pitchFamily="18" charset="0"/>
              </a:rPr>
              <a:t> </a:t>
            </a:r>
            <a:r>
              <a:rPr lang="en-US" altLang="en-US" sz="2000" dirty="0" smtClean="0">
                <a:solidFill>
                  <a:srgbClr val="66FF66"/>
                </a:solidFill>
                <a:latin typeface="Times New Roman" pitchFamily="18" charset="0"/>
              </a:rPr>
              <a:t>-</a:t>
            </a:r>
            <a:r>
              <a:rPr lang="en-US" altLang="en-US" sz="2000" dirty="0" smtClean="0">
                <a:solidFill>
                  <a:srgbClr val="C0C0C0"/>
                </a:solidFill>
                <a:latin typeface="High Tower Text" pitchFamily="18" charset="0"/>
              </a:rPr>
              <a:t>r</a:t>
            </a:r>
            <a:r>
              <a:rPr lang="en-US" altLang="en-US" sz="2000" dirty="0" smtClean="0">
                <a:solidFill>
                  <a:srgbClr val="C0C0C0"/>
                </a:solidFill>
                <a:latin typeface="Times New Roman" pitchFamily="18" charset="0"/>
              </a:rPr>
              <a:t>-</a:t>
            </a:r>
            <a:r>
              <a:rPr lang="en-US" altLang="en-US" sz="800" dirty="0" smtClean="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smtClean="0">
                <a:solidFill>
                  <a:srgbClr val="C0C0C0"/>
                </a:solidFill>
                <a:latin typeface="High Tower Text" pitchFamily="18" charset="0"/>
              </a:rPr>
              <a:t>dirA</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         2</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a:t>
            </a:r>
            <a:r>
              <a:rPr lang="en-US" altLang="en-US" sz="2000" dirty="0" smtClean="0">
                <a:solidFill>
                  <a:srgbClr val="C0C0C0"/>
                </a:solidFill>
                <a:latin typeface="Times New Roman" pitchFamily="18" charset="0"/>
              </a:rPr>
              <a:t>22:09 </a:t>
            </a:r>
            <a:r>
              <a:rPr lang="en-US" altLang="en-US" sz="2000" dirty="0" err="1" smtClean="0">
                <a:solidFill>
                  <a:srgbClr val="C0C0C0"/>
                </a:solidFill>
                <a:latin typeface="High Tower Text" pitchFamily="18" charset="0"/>
              </a:rPr>
              <a:t>dirB</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1</a:t>
            </a:r>
            <a:r>
              <a:rPr lang="en-US" altLang="en-US" sz="2000" dirty="0" smtClean="0">
                <a:solidFill>
                  <a:srgbClr val="C0C0C0"/>
                </a:solidFill>
                <a:latin typeface="High Tower Text" pitchFamily="18" charset="0"/>
              </a:rPr>
              <a:t> English </a:t>
            </a:r>
            <a:r>
              <a:rPr lang="en-US" altLang="en-US" sz="2000" dirty="0" smtClean="0">
                <a:solidFill>
                  <a:srgbClr val="66FF66"/>
                </a:solidFill>
                <a:latin typeface="High Tower Text" pitchFamily="18" charset="0"/>
              </a:rPr>
              <a:t>None</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7</a:t>
            </a:r>
            <a:r>
              <a:rPr lang="en-US" altLang="en-US" sz="2000" dirty="0" smtClean="0">
                <a:solidFill>
                  <a:srgbClr val="C0C0C0"/>
                </a:solidFill>
                <a:latin typeface="High Tower Text" pitchFamily="18" charset="0"/>
              </a:rPr>
              <a:t> Mar   </a:t>
            </a:r>
            <a:r>
              <a:rPr lang="en-US" altLang="en-US" sz="2000" dirty="0" smtClean="0">
                <a:solidFill>
                  <a:srgbClr val="C0C0C0"/>
                </a:solidFill>
                <a:latin typeface="Times New Roman" pitchFamily="18" charset="0"/>
              </a:rPr>
              <a:t>3 22:09 </a:t>
            </a:r>
            <a:r>
              <a:rPr lang="en-US" altLang="en-US" sz="2000" dirty="0" smtClean="0">
                <a:solidFill>
                  <a:srgbClr val="C0C0C0"/>
                </a:solidFill>
                <a:latin typeface="High Tower Text" pitchFamily="18" charset="0"/>
              </a:rPr>
              <a:t>f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r>
              <a:rPr lang="en-US" altLang="en-US" sz="2000" dirty="0" err="1" smtClean="0">
                <a:solidFill>
                  <a:srgbClr val="C0C0C0"/>
                </a:solidFill>
                <a:latin typeface="High Tower Text" pitchFamily="18" charset="0"/>
              </a:rPr>
              <a:t>fileC</a:t>
            </a:r>
            <a:endParaRPr lang="en-US" altLang="en-US" sz="2000" dirty="0" smtClean="0">
              <a:solidFill>
                <a:srgbClr val="C0C0C0"/>
              </a:solidFill>
              <a:latin typeface="High Tower Text" pitchFamily="18" charset="0"/>
            </a:endParaRPr>
          </a:p>
          <a:p>
            <a:pPr marL="342900" indent="-342900">
              <a:lnSpc>
                <a:spcPct val="80000"/>
              </a:lnSpc>
              <a:spcBef>
                <a:spcPct val="15000"/>
              </a:spcBef>
            </a:pPr>
            <a:r>
              <a:rPr lang="en-US" altLang="en-US" sz="2000" dirty="0" smtClean="0">
                <a:solidFill>
                  <a:srgbClr val="FF99CC"/>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225</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3 22:07</a:t>
            </a:r>
            <a:r>
              <a:rPr lang="en-US" altLang="en-US" sz="2000" dirty="0" smtClean="0">
                <a:solidFill>
                  <a:srgbClr val="C0C0C0"/>
                </a:solidFill>
                <a:latin typeface="High Tower Text" pitchFamily="18" charset="0"/>
              </a:rPr>
              <a:t> </a:t>
            </a:r>
            <a:r>
              <a:rPr lang="en-US" altLang="en-US" sz="2000" dirty="0" err="1" smtClean="0">
                <a:solidFill>
                  <a:srgbClr val="C0C0C0"/>
                </a:solidFill>
                <a:latin typeface="High Tower Text" pitchFamily="18" charset="0"/>
              </a:rPr>
              <a:t>fileC</a:t>
            </a:r>
            <a:endParaRPr lang="en-US" altLang="en-US" sz="1900" dirty="0">
              <a:solidFill>
                <a:srgbClr val="C0C0C0"/>
              </a:solidFill>
              <a:latin typeface="High Tower Text" pitchFamily="18" charset="0"/>
            </a:endParaRPr>
          </a:p>
        </p:txBody>
      </p:sp>
      <p:sp>
        <p:nvSpPr>
          <p:cNvPr id="191491" name="Rectangle 2"/>
          <p:cNvSpPr>
            <a:spLocks noGrp="1" noChangeArrowheads="1"/>
          </p:cNvSpPr>
          <p:nvPr>
            <p:ph type="title" idx="4294967295"/>
          </p:nvPr>
        </p:nvSpPr>
        <p:spPr>
          <a:xfrm>
            <a:off x="0" y="0"/>
            <a:ext cx="9144000" cy="685800"/>
          </a:xfrm>
          <a:noFill/>
        </p:spPr>
        <p:txBody>
          <a:bodyPr/>
          <a:lstStyle/>
          <a:p>
            <a:pPr eaLnBrk="1" hangingPunct="1"/>
            <a:r>
              <a:rPr lang="en-US" altLang="zh-TW" sz="4000" dirty="0" smtClean="0">
                <a:solidFill>
                  <a:srgbClr val="0033CC"/>
                </a:solidFill>
              </a:rPr>
              <a:t>(Side bar: </a:t>
            </a:r>
            <a:r>
              <a:rPr lang="en-US" altLang="zh-TW" sz="4000" b="1" dirty="0" smtClean="0">
                <a:solidFill>
                  <a:srgbClr val="0033CC"/>
                </a:solidFill>
              </a:rPr>
              <a:t>links</a:t>
            </a:r>
            <a:r>
              <a:rPr lang="en-US" altLang="zh-TW" sz="4000" dirty="0" smtClean="0">
                <a:solidFill>
                  <a:srgbClr val="0033CC"/>
                </a:solidFill>
              </a:rPr>
              <a:t> and hidden files)</a:t>
            </a:r>
            <a:endParaRPr lang="en-US" altLang="zh-TW" dirty="0" smtClean="0">
              <a:solidFill>
                <a:srgbClr val="0033CC"/>
              </a:solidFill>
            </a:endParaRPr>
          </a:p>
        </p:txBody>
      </p:sp>
      <p:sp>
        <p:nvSpPr>
          <p:cNvPr id="8" name="Rectangle 3"/>
          <p:cNvSpPr txBox="1">
            <a:spLocks noChangeArrowheads="1"/>
          </p:cNvSpPr>
          <p:nvPr/>
        </p:nvSpPr>
        <p:spPr bwMode="auto">
          <a:xfrm>
            <a:off x="0" y="762000"/>
            <a:ext cx="91440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TW" sz="24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TW" sz="2600" b="0" i="0" u="none" strike="noStrike" kern="0" cap="none" spc="0" normalizeH="0" baseline="0" noProof="0" dirty="0" smtClean="0">
                <a:ln>
                  <a:noFill/>
                </a:ln>
                <a:solidFill>
                  <a:schemeClr val="tx1"/>
                </a:solidFill>
                <a:effectLst/>
                <a:uLnTx/>
                <a:uFillTx/>
                <a:latin typeface="+mn-lt"/>
                <a:ea typeface="+mn-ea"/>
                <a:cs typeface="+mn-cs"/>
              </a:rPr>
              <a:t>Sometimes </a:t>
            </a:r>
            <a:r>
              <a:rPr kumimoji="1" lang="en-US" altLang="zh-TW" sz="2600" b="0" i="0" u="none" strike="noStrike" kern="0" cap="none" spc="0" normalizeH="0" baseline="0" noProof="0" dirty="0" err="1" smtClean="0">
                <a:ln>
                  <a:noFill/>
                </a:ln>
                <a:solidFill>
                  <a:schemeClr val="tx1"/>
                </a:solidFill>
                <a:effectLst/>
                <a:uLnTx/>
                <a:uFillTx/>
                <a:latin typeface="+mn-lt"/>
                <a:ea typeface="+mn-ea"/>
                <a:cs typeface="+mn-cs"/>
              </a:rPr>
              <a:t>ls</a:t>
            </a:r>
            <a:r>
              <a:rPr kumimoji="1" lang="en-US" altLang="zh-TW" sz="2600" b="0" i="0" u="none" strike="noStrike" kern="0" cap="none" spc="0" normalizeH="0" baseline="0" noProof="0" dirty="0" smtClean="0">
                <a:ln>
                  <a:noFill/>
                </a:ln>
                <a:solidFill>
                  <a:schemeClr val="tx1"/>
                </a:solidFill>
                <a:effectLst/>
                <a:uLnTx/>
                <a:uFillTx/>
                <a:latin typeface="+mn-lt"/>
                <a:ea typeface="+mn-ea"/>
                <a:cs typeface="+mn-cs"/>
              </a:rPr>
              <a:t> will indicate that a directory has symbolic links. (These are called </a:t>
            </a:r>
            <a:r>
              <a:rPr kumimoji="1" lang="en-US" altLang="zh-TW" sz="2600" b="0" i="1" u="none" strike="noStrike" kern="0" cap="none" spc="0" normalizeH="0" baseline="0" noProof="0" dirty="0" smtClean="0">
                <a:ln>
                  <a:noFill/>
                </a:ln>
                <a:solidFill>
                  <a:schemeClr val="tx1"/>
                </a:solidFill>
                <a:effectLst/>
                <a:uLnTx/>
                <a:uFillTx/>
                <a:latin typeface="+mn-lt"/>
                <a:ea typeface="+mn-ea"/>
                <a:cs typeface="+mn-cs"/>
              </a:rPr>
              <a:t>shortcuts</a:t>
            </a:r>
            <a:r>
              <a:rPr kumimoji="1" lang="en-US" altLang="zh-TW" sz="2600" b="0" i="0" u="none" strike="noStrike" kern="0" cap="none" spc="0" normalizeH="0" noProof="0" dirty="0" smtClean="0">
                <a:ln>
                  <a:noFill/>
                </a:ln>
                <a:solidFill>
                  <a:schemeClr val="tx1"/>
                </a:solidFill>
                <a:effectLst/>
                <a:uLnTx/>
                <a:uFillTx/>
                <a:latin typeface="+mn-lt"/>
                <a:ea typeface="+mn-ea"/>
                <a:cs typeface="+mn-cs"/>
              </a:rPr>
              <a:t> in Windows)</a:t>
            </a:r>
            <a:r>
              <a:rPr lang="en-US" altLang="zh-TW" sz="2600" b="0" kern="0" dirty="0" smtClean="0">
                <a:latin typeface="+mn-lt"/>
                <a:ea typeface="+mn-ea"/>
              </a:rPr>
              <a:t>:</a:t>
            </a:r>
            <a:endParaRPr kumimoji="1" lang="en-US" altLang="zh-TW" sz="1800" b="0" i="0" u="none" strike="noStrike" kern="0" cap="none" spc="0" normalizeH="0" baseline="0" noProof="0" dirty="0" smtClean="0">
              <a:ln>
                <a:noFill/>
              </a:ln>
              <a:solidFill>
                <a:schemeClr val="tx1"/>
              </a:solidFill>
              <a:effectLst/>
              <a:uLnTx/>
              <a:uFillTx/>
              <a:latin typeface="+mn-lt"/>
              <a:ea typeface="+mn-ea"/>
            </a:endParaRPr>
          </a:p>
        </p:txBody>
      </p:sp>
      <p:sp>
        <p:nvSpPr>
          <p:cNvPr id="9" name="AutoShape 6"/>
          <p:cNvSpPr>
            <a:spLocks noChangeArrowheads="1"/>
          </p:cNvSpPr>
          <p:nvPr/>
        </p:nvSpPr>
        <p:spPr bwMode="auto">
          <a:xfrm>
            <a:off x="2057400" y="1447800"/>
            <a:ext cx="3886200" cy="457200"/>
          </a:xfrm>
          <a:prstGeom prst="wedgeRoundRectCallout">
            <a:avLst>
              <a:gd name="adj1" fmla="val -64678"/>
              <a:gd name="adj2" fmla="val 115333"/>
              <a:gd name="adj3" fmla="val 16667"/>
            </a:avLst>
          </a:prstGeom>
          <a:solidFill>
            <a:srgbClr val="FF99CC"/>
          </a:solidFill>
          <a:ln w="9525" algn="ctr">
            <a:noFill/>
            <a:miter lim="800000"/>
            <a:headEnd/>
            <a:tailEnd/>
          </a:ln>
        </p:spPr>
        <p:txBody>
          <a:bodyPr/>
          <a:lstStyle/>
          <a:p>
            <a:pPr algn="ctr"/>
            <a:r>
              <a:rPr lang="en-US" altLang="zh-TW" sz="2400" dirty="0" smtClean="0"/>
              <a:t>A regular directory. </a:t>
            </a:r>
            <a:endParaRPr lang="en-US" altLang="zh-TW" sz="2400" dirty="0"/>
          </a:p>
        </p:txBody>
      </p:sp>
      <p:sp>
        <p:nvSpPr>
          <p:cNvPr id="10" name="AutoShape 6"/>
          <p:cNvSpPr>
            <a:spLocks noChangeArrowheads="1"/>
          </p:cNvSpPr>
          <p:nvPr/>
        </p:nvSpPr>
        <p:spPr bwMode="auto">
          <a:xfrm>
            <a:off x="2057400" y="3733800"/>
            <a:ext cx="3886200" cy="457200"/>
          </a:xfrm>
          <a:prstGeom prst="wedgeRoundRectCallout">
            <a:avLst>
              <a:gd name="adj1" fmla="val -67423"/>
              <a:gd name="adj2" fmla="val -314667"/>
              <a:gd name="adj3" fmla="val 16667"/>
            </a:avLst>
          </a:prstGeom>
          <a:solidFill>
            <a:srgbClr val="FF99CC"/>
          </a:solidFill>
          <a:ln w="9525" algn="ctr">
            <a:noFill/>
            <a:miter lim="800000"/>
            <a:headEnd/>
            <a:tailEnd/>
          </a:ln>
        </p:spPr>
        <p:txBody>
          <a:bodyPr/>
          <a:lstStyle/>
          <a:p>
            <a:pPr algn="ctr"/>
            <a:r>
              <a:rPr lang="en-US" altLang="zh-TW" sz="2400" dirty="0" smtClean="0"/>
              <a:t>A symbolic link to a directory. </a:t>
            </a:r>
            <a:endParaRPr lang="en-US" altLang="zh-TW" sz="2400" dirty="0"/>
          </a:p>
        </p:txBody>
      </p:sp>
      <p:sp>
        <p:nvSpPr>
          <p:cNvPr id="11" name="AutoShape 6"/>
          <p:cNvSpPr>
            <a:spLocks noChangeArrowheads="1"/>
          </p:cNvSpPr>
          <p:nvPr/>
        </p:nvSpPr>
        <p:spPr bwMode="auto">
          <a:xfrm>
            <a:off x="152400" y="5410200"/>
            <a:ext cx="3124200" cy="457200"/>
          </a:xfrm>
          <a:prstGeom prst="wedgeRoundRectCallout">
            <a:avLst>
              <a:gd name="adj1" fmla="val -12941"/>
              <a:gd name="adj2" fmla="val -608002"/>
              <a:gd name="adj3" fmla="val 16667"/>
            </a:avLst>
          </a:prstGeom>
          <a:solidFill>
            <a:srgbClr val="FF99CC"/>
          </a:solidFill>
          <a:ln w="9525" algn="ctr">
            <a:noFill/>
            <a:miter lim="800000"/>
            <a:headEnd/>
            <a:tailEnd/>
          </a:ln>
        </p:spPr>
        <p:txBody>
          <a:bodyPr/>
          <a:lstStyle/>
          <a:p>
            <a:pPr algn="ctr"/>
            <a:r>
              <a:rPr lang="en-US" altLang="zh-TW" sz="2400" dirty="0" smtClean="0"/>
              <a:t>A symbolic link to a file. </a:t>
            </a:r>
            <a:endParaRPr lang="en-US" altLang="zh-TW" sz="2400" dirty="0"/>
          </a:p>
        </p:txBody>
      </p:sp>
    </p:spTree>
    <p:extLst>
      <p:ext uri="{BB962C8B-B14F-4D97-AF65-F5344CB8AC3E}">
        <p14:creationId xmlns:p14="http://schemas.microsoft.com/office/powerpoint/2010/main" val="2878656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txBox="1">
            <a:spLocks noChangeArrowheads="1"/>
          </p:cNvSpPr>
          <p:nvPr/>
        </p:nvSpPr>
        <p:spPr bwMode="auto">
          <a:xfrm>
            <a:off x="1219200" y="1524000"/>
            <a:ext cx="6781800" cy="1752600"/>
          </a:xfrm>
          <a:prstGeom prst="rect">
            <a:avLst/>
          </a:prstGeom>
          <a:solidFill>
            <a:schemeClr val="tx1">
              <a:lumMod val="50000"/>
              <a:lumOff val="50000"/>
            </a:schemeClr>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err="1">
                <a:solidFill>
                  <a:srgbClr val="C0C0C0"/>
                </a:solidFill>
                <a:latin typeface="High Tower Text" pitchFamily="18" charset="0"/>
              </a:rPr>
              <a:t>ls</a:t>
            </a:r>
            <a:r>
              <a:rPr lang="en-US" altLang="zh-TW" dirty="0">
                <a:solidFill>
                  <a:srgbClr val="C0C0C0"/>
                </a:solidFill>
                <a:latin typeface="High Tower Text" pitchFamily="18" charset="0"/>
              </a:rPr>
              <a:t>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smtClean="0">
                <a:solidFill>
                  <a:srgbClr val="C0C0C0"/>
                </a:solidFill>
                <a:latin typeface="Times New Roman" pitchFamily="18" charset="0"/>
                <a:cs typeface="Times New Roman" pitchFamily="18" charset="0"/>
              </a:rPr>
              <a:t>5</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High Tower Text" pitchFamily="18" charset="0"/>
              </a:rPr>
              <a:t>d</a:t>
            </a:r>
            <a:r>
              <a:rPr lang="en-US" altLang="en-US" sz="2000" dirty="0" err="1" smtClean="0">
                <a:solidFill>
                  <a:srgbClr val="FFFFCC"/>
                </a:solidFill>
                <a:latin typeface="High Tower Text" pitchFamily="18" charset="0"/>
              </a:rPr>
              <a:t>rw</a:t>
            </a:r>
            <a:r>
              <a:rPr lang="en-US" altLang="en-US" sz="2000" dirty="0" smtClean="0">
                <a:solidFill>
                  <a:srgbClr val="FFFFCC"/>
                </a:solidFill>
                <a:latin typeface="Times New Roman" pitchFamily="18" charset="0"/>
              </a:rPr>
              <a:t>-</a:t>
            </a:r>
            <a:r>
              <a:rPr lang="en-US" altLang="en-US" sz="2000" dirty="0" smtClean="0">
                <a:solidFill>
                  <a:srgbClr val="66FF66"/>
                </a:solidFill>
                <a:latin typeface="High Tower Text" pitchFamily="18" charset="0"/>
              </a:rPr>
              <a:t>r</a:t>
            </a:r>
            <a:r>
              <a:rPr lang="en-US" altLang="en-US" dirty="0" smtClean="0">
                <a:solidFill>
                  <a:srgbClr val="66FF66"/>
                </a:solidFill>
                <a:latin typeface="Times New Roman" pitchFamily="18" charset="0"/>
              </a:rPr>
              <a:t>-</a:t>
            </a:r>
            <a:r>
              <a:rPr lang="en-US" altLang="en-US" sz="800" dirty="0" smtClean="0">
                <a:solidFill>
                  <a:srgbClr val="66FF66"/>
                </a:solidFill>
                <a:latin typeface="Times New Roman" pitchFamily="18" charset="0"/>
              </a:rPr>
              <a:t> </a:t>
            </a:r>
            <a:r>
              <a:rPr lang="en-US" altLang="en-US" sz="2000" dirty="0" smtClean="0">
                <a:solidFill>
                  <a:srgbClr val="66FF66"/>
                </a:solidFill>
                <a:latin typeface="Times New Roman" pitchFamily="18" charset="0"/>
              </a:rPr>
              <a:t>-</a:t>
            </a:r>
            <a:r>
              <a:rPr lang="en-US" altLang="en-US" sz="2000" dirty="0" smtClean="0">
                <a:solidFill>
                  <a:srgbClr val="C0C0C0"/>
                </a:solidFill>
                <a:latin typeface="High Tower Text" pitchFamily="18" charset="0"/>
              </a:rPr>
              <a:t>r</a:t>
            </a:r>
            <a:r>
              <a:rPr lang="en-US" altLang="en-US" sz="2000" dirty="0" smtClean="0">
                <a:solidFill>
                  <a:srgbClr val="C0C0C0"/>
                </a:solidFill>
                <a:latin typeface="Times New Roman" pitchFamily="18" charset="0"/>
              </a:rPr>
              <a:t>-</a:t>
            </a:r>
            <a:r>
              <a:rPr lang="en-US" altLang="en-US" sz="800" dirty="0" smtClean="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smtClean="0">
                <a:solidFill>
                  <a:srgbClr val="C0C0C0"/>
                </a:solidFill>
                <a:latin typeface="High Tower Text" pitchFamily="18" charset="0"/>
              </a:rPr>
              <a:t>dirA</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         2</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a:t>
            </a:r>
            <a:r>
              <a:rPr lang="en-US" altLang="en-US" sz="2000" dirty="0" smtClean="0">
                <a:solidFill>
                  <a:srgbClr val="C0C0C0"/>
                </a:solidFill>
                <a:latin typeface="Times New Roman" pitchFamily="18" charset="0"/>
              </a:rPr>
              <a:t>22:09 </a:t>
            </a:r>
            <a:r>
              <a:rPr lang="en-US" altLang="en-US" sz="2000" dirty="0" err="1" smtClean="0">
                <a:solidFill>
                  <a:srgbClr val="C0C0C0"/>
                </a:solidFill>
                <a:latin typeface="High Tower Text" pitchFamily="18" charset="0"/>
              </a:rPr>
              <a:t>dirB</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1</a:t>
            </a:r>
            <a:r>
              <a:rPr lang="en-US" altLang="en-US" sz="2000" dirty="0" smtClean="0">
                <a:solidFill>
                  <a:srgbClr val="C0C0C0"/>
                </a:solidFill>
                <a:latin typeface="High Tower Text" pitchFamily="18" charset="0"/>
              </a:rPr>
              <a:t> English </a:t>
            </a:r>
            <a:r>
              <a:rPr lang="en-US" altLang="en-US" sz="2000" dirty="0" smtClean="0">
                <a:solidFill>
                  <a:srgbClr val="66FF66"/>
                </a:solidFill>
                <a:latin typeface="High Tower Text" pitchFamily="18" charset="0"/>
              </a:rPr>
              <a:t>None</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7</a:t>
            </a:r>
            <a:r>
              <a:rPr lang="en-US" altLang="en-US" sz="2000" dirty="0" smtClean="0">
                <a:solidFill>
                  <a:srgbClr val="C0C0C0"/>
                </a:solidFill>
                <a:latin typeface="High Tower Text" pitchFamily="18" charset="0"/>
              </a:rPr>
              <a:t> Mar   </a:t>
            </a:r>
            <a:r>
              <a:rPr lang="en-US" altLang="en-US" sz="2000" dirty="0" smtClean="0">
                <a:solidFill>
                  <a:srgbClr val="C0C0C0"/>
                </a:solidFill>
                <a:latin typeface="Times New Roman" pitchFamily="18" charset="0"/>
              </a:rPr>
              <a:t>3 22:09 </a:t>
            </a:r>
            <a:r>
              <a:rPr lang="en-US" altLang="en-US" sz="2000" dirty="0" smtClean="0">
                <a:solidFill>
                  <a:srgbClr val="C0C0C0"/>
                </a:solidFill>
                <a:latin typeface="High Tower Text" pitchFamily="18" charset="0"/>
              </a:rPr>
              <a:t>f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r>
              <a:rPr lang="en-US" altLang="en-US" sz="2000" dirty="0" err="1" smtClean="0">
                <a:solidFill>
                  <a:srgbClr val="C0C0C0"/>
                </a:solidFill>
                <a:latin typeface="High Tower Text" pitchFamily="18" charset="0"/>
              </a:rPr>
              <a:t>fileC</a:t>
            </a:r>
            <a:endParaRPr lang="en-US" altLang="en-US" sz="2000" dirty="0" smtClean="0">
              <a:solidFill>
                <a:srgbClr val="C0C0C0"/>
              </a:solidFill>
              <a:latin typeface="High Tower Text" pitchFamily="18" charset="0"/>
            </a:endParaRPr>
          </a:p>
          <a:p>
            <a:pPr marL="342900" indent="-342900">
              <a:lnSpc>
                <a:spcPct val="80000"/>
              </a:lnSpc>
              <a:spcBef>
                <a:spcPct val="15000"/>
              </a:spcBef>
            </a:pPr>
            <a:r>
              <a:rPr lang="en-US" altLang="en-US" sz="2000" dirty="0" smtClean="0">
                <a:solidFill>
                  <a:srgbClr val="FF99CC"/>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225</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3 22:07</a:t>
            </a:r>
            <a:r>
              <a:rPr lang="en-US" altLang="en-US" sz="2000" dirty="0" smtClean="0">
                <a:solidFill>
                  <a:srgbClr val="C0C0C0"/>
                </a:solidFill>
                <a:latin typeface="High Tower Text" pitchFamily="18" charset="0"/>
              </a:rPr>
              <a:t> </a:t>
            </a:r>
            <a:r>
              <a:rPr lang="en-US" altLang="en-US" sz="2000" dirty="0" err="1" smtClean="0">
                <a:solidFill>
                  <a:srgbClr val="C0C0C0"/>
                </a:solidFill>
                <a:latin typeface="High Tower Text" pitchFamily="18" charset="0"/>
              </a:rPr>
              <a:t>fileC</a:t>
            </a:r>
            <a:endParaRPr lang="en-US" altLang="en-US" sz="1900" dirty="0">
              <a:solidFill>
                <a:srgbClr val="C0C0C0"/>
              </a:solidFill>
              <a:latin typeface="High Tower Text" pitchFamily="18" charset="0"/>
            </a:endParaRPr>
          </a:p>
        </p:txBody>
      </p:sp>
      <p:sp>
        <p:nvSpPr>
          <p:cNvPr id="191491" name="Rectangle 2"/>
          <p:cNvSpPr>
            <a:spLocks noGrp="1" noChangeArrowheads="1"/>
          </p:cNvSpPr>
          <p:nvPr>
            <p:ph type="title" idx="4294967295"/>
          </p:nvPr>
        </p:nvSpPr>
        <p:spPr>
          <a:xfrm>
            <a:off x="0" y="0"/>
            <a:ext cx="9144000" cy="685800"/>
          </a:xfrm>
          <a:noFill/>
        </p:spPr>
        <p:txBody>
          <a:bodyPr/>
          <a:lstStyle/>
          <a:p>
            <a:pPr eaLnBrk="1" hangingPunct="1"/>
            <a:r>
              <a:rPr lang="en-US" altLang="zh-TW" sz="4000" dirty="0" smtClean="0">
                <a:solidFill>
                  <a:srgbClr val="0033CC"/>
                </a:solidFill>
              </a:rPr>
              <a:t>(Side bar: links and </a:t>
            </a:r>
            <a:r>
              <a:rPr lang="en-US" altLang="zh-TW" sz="4000" b="1" dirty="0" smtClean="0">
                <a:solidFill>
                  <a:srgbClr val="0033CC"/>
                </a:solidFill>
              </a:rPr>
              <a:t>hidden</a:t>
            </a:r>
            <a:r>
              <a:rPr lang="en-US" altLang="zh-TW" sz="4000" dirty="0" smtClean="0">
                <a:solidFill>
                  <a:srgbClr val="0033CC"/>
                </a:solidFill>
              </a:rPr>
              <a:t> files)</a:t>
            </a:r>
            <a:endParaRPr lang="en-US" altLang="zh-TW" dirty="0" smtClean="0">
              <a:solidFill>
                <a:srgbClr val="0033CC"/>
              </a:solidFill>
            </a:endParaRPr>
          </a:p>
        </p:txBody>
      </p:sp>
      <p:sp>
        <p:nvSpPr>
          <p:cNvPr id="8" name="Rectangle 3"/>
          <p:cNvSpPr txBox="1">
            <a:spLocks noChangeArrowheads="1"/>
          </p:cNvSpPr>
          <p:nvPr/>
        </p:nvSpPr>
        <p:spPr bwMode="auto">
          <a:xfrm>
            <a:off x="0" y="762000"/>
            <a:ext cx="91440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TW" sz="24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TW" sz="2600" b="0" i="0" u="none" strike="noStrike" kern="0" cap="none" spc="0" normalizeH="0" baseline="0" noProof="0" dirty="0" smtClean="0">
                <a:ln>
                  <a:noFill/>
                </a:ln>
                <a:solidFill>
                  <a:schemeClr val="tx1"/>
                </a:solidFill>
                <a:effectLst/>
                <a:uLnTx/>
                <a:uFillTx/>
                <a:latin typeface="+mn-lt"/>
                <a:ea typeface="+mn-ea"/>
                <a:cs typeface="+mn-cs"/>
              </a:rPr>
              <a:t>Sometimes </a:t>
            </a:r>
            <a:r>
              <a:rPr kumimoji="1" lang="en-US" altLang="zh-TW" sz="2600" b="0" i="0" u="none" strike="noStrike" kern="0" cap="none" spc="0" normalizeH="0" baseline="0" noProof="0" dirty="0" err="1" smtClean="0">
                <a:ln>
                  <a:noFill/>
                </a:ln>
                <a:solidFill>
                  <a:schemeClr val="tx1"/>
                </a:solidFill>
                <a:effectLst/>
                <a:uLnTx/>
                <a:uFillTx/>
                <a:latin typeface="+mn-lt"/>
                <a:ea typeface="+mn-ea"/>
                <a:cs typeface="+mn-cs"/>
              </a:rPr>
              <a:t>ls</a:t>
            </a:r>
            <a:r>
              <a:rPr kumimoji="1" lang="en-US" altLang="zh-TW" sz="2600" b="0" i="0" u="none" strike="noStrike" kern="0" cap="none" spc="0" normalizeH="0" baseline="0" noProof="0" dirty="0" smtClean="0">
                <a:ln>
                  <a:noFill/>
                </a:ln>
                <a:solidFill>
                  <a:schemeClr val="tx1"/>
                </a:solidFill>
                <a:effectLst/>
                <a:uLnTx/>
                <a:uFillTx/>
                <a:latin typeface="+mn-lt"/>
                <a:ea typeface="+mn-ea"/>
                <a:cs typeface="+mn-cs"/>
              </a:rPr>
              <a:t> will indicate that a directory has symbolic links. (These are called </a:t>
            </a:r>
            <a:r>
              <a:rPr kumimoji="1" lang="en-US" altLang="zh-TW" sz="2600" b="0" i="1" u="none" strike="noStrike" kern="0" cap="none" spc="0" normalizeH="0" baseline="0" noProof="0" dirty="0" smtClean="0">
                <a:ln>
                  <a:noFill/>
                </a:ln>
                <a:solidFill>
                  <a:schemeClr val="tx1"/>
                </a:solidFill>
                <a:effectLst/>
                <a:uLnTx/>
                <a:uFillTx/>
                <a:latin typeface="+mn-lt"/>
                <a:ea typeface="+mn-ea"/>
                <a:cs typeface="+mn-cs"/>
              </a:rPr>
              <a:t>shortcuts</a:t>
            </a:r>
            <a:r>
              <a:rPr kumimoji="1" lang="en-US" altLang="zh-TW" sz="2600" b="0" i="0" u="none" strike="noStrike" kern="0" cap="none" spc="0" normalizeH="0" noProof="0" dirty="0" smtClean="0">
                <a:ln>
                  <a:noFill/>
                </a:ln>
                <a:solidFill>
                  <a:schemeClr val="tx1"/>
                </a:solidFill>
                <a:effectLst/>
                <a:uLnTx/>
                <a:uFillTx/>
                <a:latin typeface="+mn-lt"/>
                <a:ea typeface="+mn-ea"/>
                <a:cs typeface="+mn-cs"/>
              </a:rPr>
              <a:t> in Windows)</a:t>
            </a:r>
            <a:r>
              <a:rPr lang="en-US" altLang="zh-TW" sz="2600" b="0" kern="0" dirty="0" smtClean="0">
                <a:latin typeface="+mn-lt"/>
                <a:ea typeface="+mn-ea"/>
              </a:rPr>
              <a:t>:</a:t>
            </a:r>
            <a:endParaRPr kumimoji="1" lang="en-US" altLang="zh-TW" sz="1800" b="0" i="0" u="none" strike="noStrike" kern="0" cap="none" spc="0" normalizeH="0" baseline="0" noProof="0" dirty="0" smtClean="0">
              <a:ln>
                <a:noFill/>
              </a:ln>
              <a:solidFill>
                <a:schemeClr val="tx1"/>
              </a:solidFill>
              <a:effectLst/>
              <a:uLnTx/>
              <a:uFillTx/>
              <a:latin typeface="+mn-lt"/>
              <a:ea typeface="+mn-ea"/>
            </a:endParaRPr>
          </a:p>
        </p:txBody>
      </p:sp>
      <p:sp>
        <p:nvSpPr>
          <p:cNvPr id="12" name="Rectangle 3"/>
          <p:cNvSpPr txBox="1">
            <a:spLocks noChangeArrowheads="1"/>
          </p:cNvSpPr>
          <p:nvPr/>
        </p:nvSpPr>
        <p:spPr bwMode="auto">
          <a:xfrm>
            <a:off x="1219200" y="4648200"/>
            <a:ext cx="6781800" cy="2133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err="1">
                <a:solidFill>
                  <a:srgbClr val="C0C0C0"/>
                </a:solidFill>
                <a:latin typeface="High Tower Text" pitchFamily="18" charset="0"/>
              </a:rPr>
              <a:t>ls</a:t>
            </a:r>
            <a:r>
              <a:rPr lang="en-US" altLang="zh-TW" dirty="0">
                <a:solidFill>
                  <a:srgbClr val="C0C0C0"/>
                </a:solidFill>
                <a:latin typeface="High Tower Text" pitchFamily="18" charset="0"/>
              </a:rPr>
              <a:t> </a:t>
            </a:r>
            <a:r>
              <a:rPr lang="en-US" altLang="zh-TW" dirty="0">
                <a:solidFill>
                  <a:srgbClr val="C0C0C0"/>
                </a:solidFill>
                <a:latin typeface="Times New Roman" pitchFamily="18" charset="0"/>
              </a:rPr>
              <a:t>-</a:t>
            </a:r>
            <a:r>
              <a:rPr lang="en-US" altLang="zh-TW" dirty="0" err="1" smtClean="0">
                <a:solidFill>
                  <a:srgbClr val="C0C0C0"/>
                </a:solidFill>
                <a:latin typeface="High Tower Text" pitchFamily="18" charset="0"/>
              </a:rPr>
              <a:t>lrt</a:t>
            </a:r>
            <a:r>
              <a:rPr lang="en-US" altLang="zh-TW" dirty="0" err="1" smtClean="0">
                <a:solidFill>
                  <a:srgbClr val="FFFF00"/>
                </a:solidFill>
                <a:latin typeface="High Tower Text" pitchFamily="18" charset="0"/>
              </a:rPr>
              <a:t>A</a:t>
            </a:r>
            <a:endParaRPr lang="en-US" altLang="zh-TW" dirty="0">
              <a:solidFill>
                <a:srgbClr val="FFFF0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smtClean="0">
                <a:solidFill>
                  <a:srgbClr val="C0C0C0"/>
                </a:solidFill>
                <a:latin typeface="Times New Roman" pitchFamily="18" charset="0"/>
                <a:cs typeface="Times New Roman" pitchFamily="18" charset="0"/>
              </a:rPr>
              <a:t>5</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High Tower Text" pitchFamily="18" charset="0"/>
              </a:rPr>
              <a:t>d</a:t>
            </a:r>
            <a:r>
              <a:rPr lang="en-US" altLang="en-US" sz="2000" dirty="0" err="1" smtClean="0">
                <a:solidFill>
                  <a:srgbClr val="FFFFCC"/>
                </a:solidFill>
                <a:latin typeface="High Tower Text" pitchFamily="18" charset="0"/>
              </a:rPr>
              <a:t>rw</a:t>
            </a:r>
            <a:r>
              <a:rPr lang="en-US" altLang="en-US" sz="2000" dirty="0" smtClean="0">
                <a:solidFill>
                  <a:srgbClr val="FFFFCC"/>
                </a:solidFill>
                <a:latin typeface="Times New Roman" pitchFamily="18" charset="0"/>
              </a:rPr>
              <a:t>-</a:t>
            </a:r>
            <a:r>
              <a:rPr lang="en-US" altLang="en-US" sz="2000" dirty="0" smtClean="0">
                <a:solidFill>
                  <a:srgbClr val="66FF66"/>
                </a:solidFill>
                <a:latin typeface="High Tower Text" pitchFamily="18" charset="0"/>
              </a:rPr>
              <a:t>r</a:t>
            </a:r>
            <a:r>
              <a:rPr lang="en-US" altLang="en-US" dirty="0" smtClean="0">
                <a:solidFill>
                  <a:srgbClr val="66FF66"/>
                </a:solidFill>
                <a:latin typeface="Times New Roman" pitchFamily="18" charset="0"/>
              </a:rPr>
              <a:t>-</a:t>
            </a:r>
            <a:r>
              <a:rPr lang="en-US" altLang="en-US" sz="800" dirty="0" smtClean="0">
                <a:solidFill>
                  <a:srgbClr val="66FF66"/>
                </a:solidFill>
                <a:latin typeface="Times New Roman" pitchFamily="18" charset="0"/>
              </a:rPr>
              <a:t> </a:t>
            </a:r>
            <a:r>
              <a:rPr lang="en-US" altLang="en-US" sz="2000" dirty="0" smtClean="0">
                <a:solidFill>
                  <a:srgbClr val="66FF66"/>
                </a:solidFill>
                <a:latin typeface="Times New Roman" pitchFamily="18" charset="0"/>
              </a:rPr>
              <a:t>-</a:t>
            </a:r>
            <a:r>
              <a:rPr lang="en-US" altLang="en-US" sz="2000" dirty="0" smtClean="0">
                <a:solidFill>
                  <a:srgbClr val="C0C0C0"/>
                </a:solidFill>
                <a:latin typeface="High Tower Text" pitchFamily="18" charset="0"/>
              </a:rPr>
              <a:t>r</a:t>
            </a:r>
            <a:r>
              <a:rPr lang="en-US" altLang="en-US" sz="2000" dirty="0" smtClean="0">
                <a:solidFill>
                  <a:srgbClr val="C0C0C0"/>
                </a:solidFill>
                <a:latin typeface="Times New Roman" pitchFamily="18" charset="0"/>
              </a:rPr>
              <a:t>-</a:t>
            </a:r>
            <a:r>
              <a:rPr lang="en-US" altLang="en-US" sz="800" dirty="0" smtClean="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smtClean="0">
                <a:solidFill>
                  <a:srgbClr val="C0C0C0"/>
                </a:solidFill>
                <a:latin typeface="High Tower Text" pitchFamily="18" charset="0"/>
              </a:rPr>
              <a:t>dirA</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         2</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a:t>
            </a:r>
            <a:r>
              <a:rPr lang="en-US" altLang="en-US" sz="2000" dirty="0" smtClean="0">
                <a:solidFill>
                  <a:srgbClr val="C0C0C0"/>
                </a:solidFill>
                <a:latin typeface="Times New Roman" pitchFamily="18" charset="0"/>
              </a:rPr>
              <a:t>22:09 </a:t>
            </a:r>
            <a:r>
              <a:rPr lang="en-US" altLang="en-US" sz="2000" dirty="0" err="1" smtClean="0">
                <a:solidFill>
                  <a:srgbClr val="C0C0C0"/>
                </a:solidFill>
                <a:latin typeface="High Tower Text" pitchFamily="18" charset="0"/>
              </a:rPr>
              <a:t>dirB</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1</a:t>
            </a:r>
            <a:r>
              <a:rPr lang="en-US" altLang="en-US" sz="2000" dirty="0" smtClean="0">
                <a:solidFill>
                  <a:srgbClr val="C0C0C0"/>
                </a:solidFill>
                <a:latin typeface="High Tower Text" pitchFamily="18" charset="0"/>
              </a:rPr>
              <a:t> English </a:t>
            </a:r>
            <a:r>
              <a:rPr lang="en-US" altLang="en-US" sz="2000" dirty="0" smtClean="0">
                <a:solidFill>
                  <a:srgbClr val="66FF66"/>
                </a:solidFill>
                <a:latin typeface="High Tower Text" pitchFamily="18" charset="0"/>
              </a:rPr>
              <a:t>None</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7</a:t>
            </a:r>
            <a:r>
              <a:rPr lang="en-US" altLang="en-US" sz="2000" dirty="0" smtClean="0">
                <a:solidFill>
                  <a:srgbClr val="C0C0C0"/>
                </a:solidFill>
                <a:latin typeface="High Tower Text" pitchFamily="18" charset="0"/>
              </a:rPr>
              <a:t> Mar   </a:t>
            </a:r>
            <a:r>
              <a:rPr lang="en-US" altLang="en-US" sz="2000" dirty="0" smtClean="0">
                <a:solidFill>
                  <a:srgbClr val="C0C0C0"/>
                </a:solidFill>
                <a:latin typeface="Times New Roman" pitchFamily="18" charset="0"/>
              </a:rPr>
              <a:t>3 22:09 </a:t>
            </a:r>
            <a:r>
              <a:rPr lang="en-US" altLang="en-US" sz="2000" dirty="0" smtClean="0">
                <a:solidFill>
                  <a:srgbClr val="C0C0C0"/>
                </a:solidFill>
                <a:latin typeface="High Tower Text" pitchFamily="18" charset="0"/>
              </a:rPr>
              <a:t>f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r>
              <a:rPr lang="en-US" altLang="en-US" sz="2000" dirty="0" err="1" smtClean="0">
                <a:solidFill>
                  <a:srgbClr val="C0C0C0"/>
                </a:solidFill>
                <a:latin typeface="High Tower Text" pitchFamily="18" charset="0"/>
              </a:rPr>
              <a:t>fileC</a:t>
            </a:r>
            <a:endParaRPr lang="en-US" altLang="en-US" sz="2000" dirty="0" smtClean="0">
              <a:solidFill>
                <a:srgbClr val="C0C0C0"/>
              </a:solidFill>
              <a:latin typeface="High Tower Text" pitchFamily="18" charset="0"/>
            </a:endParaRPr>
          </a:p>
          <a:p>
            <a:pPr marL="342900" indent="-342900">
              <a:lnSpc>
                <a:spcPct val="80000"/>
              </a:lnSpc>
              <a:spcBef>
                <a:spcPct val="15000"/>
              </a:spcBef>
            </a:pPr>
            <a:r>
              <a:rPr lang="en-US" altLang="en-US" sz="2000" dirty="0" smtClean="0">
                <a:solidFill>
                  <a:srgbClr val="FF99CC"/>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225</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3 22:07</a:t>
            </a:r>
            <a:r>
              <a:rPr lang="en-US" altLang="en-US" sz="2000" dirty="0" smtClean="0">
                <a:solidFill>
                  <a:srgbClr val="C0C0C0"/>
                </a:solidFill>
                <a:latin typeface="High Tower Text" pitchFamily="18" charset="0"/>
              </a:rPr>
              <a:t> </a:t>
            </a:r>
            <a:r>
              <a:rPr lang="en-US" altLang="en-US" sz="2000" dirty="0" err="1" smtClean="0">
                <a:solidFill>
                  <a:srgbClr val="C0C0C0"/>
                </a:solidFill>
                <a:latin typeface="High Tower Text" pitchFamily="18" charset="0"/>
              </a:rPr>
              <a:t>fileC</a:t>
            </a:r>
            <a:endParaRPr lang="en-US" altLang="en-US" sz="1900"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FF99CC"/>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77</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a:t>
            </a:r>
            <a:r>
              <a:rPr lang="en-US" altLang="en-US" sz="2000" dirty="0" smtClean="0">
                <a:solidFill>
                  <a:srgbClr val="C0C0C0"/>
                </a:solidFill>
                <a:latin typeface="Times New Roman" pitchFamily="18" charset="0"/>
              </a:rPr>
              <a:t>22:07</a:t>
            </a:r>
            <a:r>
              <a:rPr lang="en-US" altLang="en-US" sz="2000" dirty="0" smtClean="0">
                <a:solidFill>
                  <a:srgbClr val="C0C0C0"/>
                </a:solidFill>
                <a:latin typeface="High Tower Text" pitchFamily="18" charset="0"/>
              </a:rPr>
              <a:t> </a:t>
            </a:r>
            <a:r>
              <a:rPr lang="en-US" altLang="en-US" sz="2000" dirty="0" smtClean="0">
                <a:solidFill>
                  <a:srgbClr val="FFFF00"/>
                </a:solidFill>
                <a:latin typeface="High Tower Text" pitchFamily="18" charset="0"/>
              </a:rPr>
              <a:t>.</a:t>
            </a:r>
            <a:r>
              <a:rPr lang="en-US" altLang="en-US" sz="2000" dirty="0" err="1" smtClean="0">
                <a:solidFill>
                  <a:srgbClr val="FFFF00"/>
                </a:solidFill>
                <a:latin typeface="High Tower Text" pitchFamily="18" charset="0"/>
              </a:rPr>
              <a:t>fileD</a:t>
            </a:r>
            <a:endParaRPr lang="en-US" altLang="en-US" sz="1900" dirty="0">
              <a:solidFill>
                <a:srgbClr val="FFFF00"/>
              </a:solidFill>
              <a:latin typeface="High Tower Text" pitchFamily="18" charset="0"/>
            </a:endParaRPr>
          </a:p>
        </p:txBody>
      </p:sp>
      <p:sp>
        <p:nvSpPr>
          <p:cNvPr id="13" name="Rectangle 3"/>
          <p:cNvSpPr txBox="1">
            <a:spLocks noChangeArrowheads="1"/>
          </p:cNvSpPr>
          <p:nvPr/>
        </p:nvSpPr>
        <p:spPr bwMode="auto">
          <a:xfrm>
            <a:off x="0" y="3810000"/>
            <a:ext cx="91440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TW" sz="2800" b="0" i="0" u="none" strike="noStrike" kern="0" cap="none" spc="0" normalizeH="0" baseline="0" noProof="0" dirty="0" smtClean="0">
                <a:ln>
                  <a:noFill/>
                </a:ln>
                <a:solidFill>
                  <a:schemeClr val="tx1"/>
                </a:solidFill>
                <a:effectLst/>
                <a:uLnTx/>
                <a:uFillTx/>
                <a:latin typeface="+mn-lt"/>
                <a:ea typeface="+mn-ea"/>
                <a:cs typeface="+mn-cs"/>
              </a:rPr>
              <a:t>	And sometimes files</a:t>
            </a:r>
            <a:r>
              <a:rPr kumimoji="1" lang="en-US" altLang="zh-TW" sz="2800" b="0" i="0" u="none" strike="noStrike" kern="0" cap="none" spc="0" normalizeH="0" noProof="0" dirty="0" smtClean="0">
                <a:ln>
                  <a:noFill/>
                </a:ln>
                <a:solidFill>
                  <a:schemeClr val="tx1"/>
                </a:solidFill>
                <a:effectLst/>
                <a:uLnTx/>
                <a:uFillTx/>
                <a:latin typeface="+mn-lt"/>
                <a:ea typeface="+mn-ea"/>
                <a:cs typeface="+mn-cs"/>
              </a:rPr>
              <a:t> are hidden, because they start with a “.” These can only be seen with the -A flag:</a:t>
            </a:r>
            <a:endParaRPr kumimoji="1" lang="en-US" altLang="zh-TW" sz="1800" b="0" i="0" u="none" strike="noStrike" kern="0" cap="none" spc="0" normalizeH="0" baseline="0" noProof="0" dirty="0" smtClean="0">
              <a:ln>
                <a:noFill/>
              </a:ln>
              <a:solidFill>
                <a:schemeClr val="tx1"/>
              </a:solidFill>
              <a:effectLst/>
              <a:uLnTx/>
              <a:uFillTx/>
              <a:latin typeface="+mn-lt"/>
              <a:ea typeface="+mn-ea"/>
            </a:endParaRPr>
          </a:p>
        </p:txBody>
      </p:sp>
      <p:sp>
        <p:nvSpPr>
          <p:cNvPr id="9" name="Oval Callout 8"/>
          <p:cNvSpPr/>
          <p:nvPr/>
        </p:nvSpPr>
        <p:spPr bwMode="auto">
          <a:xfrm>
            <a:off x="4283968" y="1507299"/>
            <a:ext cx="3816424" cy="2769815"/>
          </a:xfrm>
          <a:prstGeom prst="wedgeEllipseCallout">
            <a:avLst>
              <a:gd name="adj1" fmla="val -107101"/>
              <a:gd name="adj2" fmla="val -8683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400" b="0" i="0" u="none" strike="noStrike" cap="none" normalizeH="0" baseline="0" dirty="0" smtClean="0">
              <a:ln>
                <a:noFill/>
              </a:ln>
              <a:solidFill>
                <a:schemeClr val="tx1"/>
              </a:solidFill>
              <a:effectLst/>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Finished with the side bar. Now, back to the question</a:t>
            </a:r>
            <a:r>
              <a:rPr kumimoji="1" lang="en-US" sz="2400" b="0" i="0" u="none" strike="noStrike" cap="none" normalizeH="0" dirty="0" smtClean="0">
                <a:ln>
                  <a:noFill/>
                </a:ln>
                <a:solidFill>
                  <a:schemeClr val="tx1"/>
                </a:solidFill>
                <a:effectLst/>
                <a:latin typeface="Arial" charset="0"/>
                <a:ea typeface="新細明體" charset="-120"/>
              </a:rPr>
              <a:t> of what it means to be </a:t>
            </a:r>
            <a:r>
              <a:rPr kumimoji="1" lang="en-US" sz="2400" b="0" i="0" u="none" strike="noStrike" cap="none" normalizeH="0" baseline="0" dirty="0" smtClean="0">
                <a:ln>
                  <a:noFill/>
                </a:ln>
                <a:solidFill>
                  <a:schemeClr val="tx1"/>
                </a:solidFill>
                <a:effectLst/>
                <a:latin typeface="Arial" charset="0"/>
                <a:ea typeface="新細明體" charset="-120"/>
              </a:rPr>
              <a:t>an executable.</a:t>
            </a:r>
          </a:p>
        </p:txBody>
      </p:sp>
    </p:spTree>
    <p:extLst>
      <p:ext uri="{BB962C8B-B14F-4D97-AF65-F5344CB8AC3E}">
        <p14:creationId xmlns:p14="http://schemas.microsoft.com/office/powerpoint/2010/main" val="249907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a:solidFill>
                  <a:schemeClr val="bg1"/>
                </a:solidFill>
                <a:latin typeface="Arial" charset="0"/>
              </a:rPr>
              <a:t>% </a:t>
            </a:r>
            <a:r>
              <a:rPr lang="en-US" altLang="zh-TW">
                <a:solidFill>
                  <a:schemeClr val="bg1"/>
                </a:solidFill>
                <a:latin typeface="High Tower Text" pitchFamily="18" charset="0"/>
              </a:rPr>
              <a:t>ls </a:t>
            </a:r>
            <a:r>
              <a:rPr lang="en-US" altLang="zh-TW">
                <a:solidFill>
                  <a:schemeClr val="bg1"/>
                </a:solidFill>
                <a:latin typeface="Times New Roman" pitchFamily="18" charset="0"/>
              </a:rPr>
              <a:t>-</a:t>
            </a:r>
            <a:r>
              <a:rPr lang="en-US" altLang="zh-TW">
                <a:solidFill>
                  <a:schemeClr val="bg1"/>
                </a:solidFill>
                <a:latin typeface="High Tower Text" pitchFamily="18" charset="0"/>
              </a:rPr>
              <a:t>lrt</a:t>
            </a:r>
          </a:p>
          <a:p>
            <a:pPr marL="342900" indent="-342900">
              <a:lnSpc>
                <a:spcPct val="80000"/>
              </a:lnSpc>
              <a:spcBef>
                <a:spcPct val="15000"/>
              </a:spcBef>
            </a:pPr>
            <a:r>
              <a:rPr lang="en-US" altLang="en-US" sz="2000">
                <a:solidFill>
                  <a:schemeClr val="bg1"/>
                </a:solidFill>
                <a:latin typeface="High Tower Text" pitchFamily="18" charset="0"/>
              </a:rPr>
              <a:t>total </a:t>
            </a:r>
            <a:r>
              <a:rPr lang="en-US" altLang="en-US">
                <a:solidFill>
                  <a:schemeClr val="bg1"/>
                </a:solidFill>
                <a:latin typeface="Times New Roman" pitchFamily="18" charset="0"/>
                <a:cs typeface="Times New Roman" pitchFamily="18" charset="0"/>
              </a:rPr>
              <a:t>122</a:t>
            </a:r>
            <a:endParaRPr lang="en-US" altLang="en-US" sz="20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134</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22:07</a:t>
            </a:r>
            <a:r>
              <a:rPr lang="en-US" altLang="en-US" sz="2000">
                <a:solidFill>
                  <a:schemeClr val="bg1"/>
                </a:solidFill>
                <a:latin typeface="High Tower Text" pitchFamily="18" charset="0"/>
              </a:rPr>
              <a:t> square.c</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1900">
                <a:solidFill>
                  <a:schemeClr val="bg1"/>
                </a:solidFill>
                <a:latin typeface="High Tower Text" pitchFamily="18" charset="0"/>
              </a:rPr>
              <a:t>rwxr</a:t>
            </a:r>
            <a:r>
              <a:rPr lang="en-US" altLang="en-US" sz="1900">
                <a:solidFill>
                  <a:schemeClr val="bg1"/>
                </a:solidFill>
                <a:latin typeface="Times New Roman" pitchFamily="18" charset="0"/>
              </a:rPr>
              <a:t>-</a:t>
            </a:r>
            <a:r>
              <a:rPr lang="en-US" altLang="en-US" sz="1900">
                <a:solidFill>
                  <a:schemeClr val="bg1"/>
                </a:solidFill>
                <a:latin typeface="High Tower Text" pitchFamily="18" charset="0"/>
              </a:rPr>
              <a:t>xr</a:t>
            </a:r>
            <a:r>
              <a:rPr lang="en-US" altLang="en-US" sz="1900">
                <a:solidFill>
                  <a:schemeClr val="bg1"/>
                </a:solidFill>
                <a:latin typeface="Times New Roman" pitchFamily="18" charset="0"/>
              </a:rPr>
              <a:t>-</a:t>
            </a:r>
            <a:r>
              <a:rPr lang="en-US" altLang="en-US" sz="1900">
                <a:solidFill>
                  <a:schemeClr val="bg1"/>
                </a:solidFill>
                <a:latin typeface="High Tower Text" pitchFamily="18" charset="0"/>
              </a:rPr>
              <a:t>x</a:t>
            </a:r>
            <a:r>
              <a:rPr lang="en-US" altLang="en-US" sz="2000">
                <a:solidFill>
                  <a:schemeClr val="bg1"/>
                </a:solidFill>
                <a:latin typeface="High Tower Text" pitchFamily="18" charset="0"/>
              </a:rPr>
              <a:t> </a:t>
            </a:r>
            <a:r>
              <a:rPr lang="en-US" altLang="en-US" sz="12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50209</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22:07 </a:t>
            </a:r>
            <a:r>
              <a:rPr lang="en-US" altLang="en-US" sz="2000">
                <a:solidFill>
                  <a:schemeClr val="bg1"/>
                </a:solidFill>
                <a:latin typeface="High Tower Text" pitchFamily="18" charset="0"/>
              </a:rPr>
              <a:t>square.x</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5</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AZZZ</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6</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Aqrst.txt</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7</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AFILE</a:t>
            </a:r>
            <a:r>
              <a:rPr lang="en-US" altLang="en-US" sz="1900">
                <a:solidFill>
                  <a:schemeClr val="bg1"/>
                </a:solidFill>
                <a:latin typeface="Times New Roman" pitchFamily="18" charset="0"/>
              </a:rPr>
              <a:t>3</a:t>
            </a:r>
            <a:endParaRPr lang="en-US" altLang="en-US" sz="19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7</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AFILE</a:t>
            </a:r>
            <a:r>
              <a:rPr lang="en-US" altLang="en-US" sz="1900">
                <a:solidFill>
                  <a:schemeClr val="bg1"/>
                </a:solidFill>
                <a:latin typeface="Times New Roman" pitchFamily="18" charset="0"/>
              </a:rPr>
              <a:t>2</a:t>
            </a:r>
            <a:endParaRPr lang="en-US" altLang="en-US" sz="19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6</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23:09 Afile</a:t>
            </a:r>
            <a:endParaRPr lang="en-US" altLang="en-US" sz="20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4</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 ACE</a:t>
            </a:r>
            <a:endParaRPr lang="en-US" altLang="en-US" sz="20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4</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ABD.txt</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      5</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22:09</a:t>
            </a:r>
            <a:r>
              <a:rPr lang="en-US" altLang="en-US" sz="2000">
                <a:solidFill>
                  <a:schemeClr val="bg1"/>
                </a:solidFill>
                <a:latin typeface="High Tower Text" pitchFamily="18" charset="0"/>
              </a:rPr>
              <a:t> ABCD</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1900">
                <a:solidFill>
                  <a:schemeClr val="bg1"/>
                </a:solidFill>
                <a:latin typeface="High Tower Text" pitchFamily="18" charset="0"/>
              </a:rPr>
              <a:t>rw</a:t>
            </a:r>
            <a:r>
              <a:rPr lang="en-US" altLang="en-US" sz="1400">
                <a:solidFill>
                  <a:schemeClr val="bg1"/>
                </a:solidFill>
                <a:latin typeface="High Tower Text" pitchFamily="18" charset="0"/>
              </a:rPr>
              <a:t> </a:t>
            </a:r>
            <a:r>
              <a:rPr lang="en-US" altLang="en-US" sz="2000">
                <a:solidFill>
                  <a:schemeClr val="bg1"/>
                </a:solidFill>
                <a:latin typeface="Times New Roman" pitchFamily="18" charset="0"/>
              </a:rPr>
              <a:t>-</a:t>
            </a:r>
            <a:r>
              <a:rPr lang="en-US" altLang="en-US" sz="700">
                <a:solidFill>
                  <a:schemeClr val="bg1"/>
                </a:solidFill>
                <a:latin typeface="Times New Roman" pitchFamily="18" charset="0"/>
              </a:rPr>
              <a:t> </a:t>
            </a:r>
            <a:r>
              <a:rPr lang="en-US" altLang="en-US" sz="1900">
                <a:solidFill>
                  <a:schemeClr val="bg1"/>
                </a:solidFill>
                <a:latin typeface="High Tower Text" pitchFamily="18" charset="0"/>
              </a:rPr>
              <a:t>r</a:t>
            </a:r>
            <a:r>
              <a:rPr lang="en-US" altLang="en-US" sz="19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19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1900">
                <a:solidFill>
                  <a:schemeClr val="bg1"/>
                </a:solidFill>
                <a:latin typeface="High Tower Text" pitchFamily="18" charset="0"/>
              </a:rPr>
              <a:t>r</a:t>
            </a:r>
            <a:r>
              <a:rPr lang="en-US" altLang="en-US" sz="1900">
                <a:solidFill>
                  <a:schemeClr val="bg1"/>
                </a:solidFill>
                <a:latin typeface="Times New Roman" pitchFamily="18" charset="0"/>
              </a:rPr>
              <a:t>-</a:t>
            </a:r>
            <a:r>
              <a:rPr lang="en-US" altLang="en-US" sz="1200">
                <a:solidFill>
                  <a:schemeClr val="bg1"/>
                </a:solidFill>
                <a:latin typeface="Times New Roman" pitchFamily="18" charset="0"/>
              </a:rPr>
              <a:t> </a:t>
            </a:r>
            <a:r>
              <a:rPr lang="en-US" altLang="en-US" sz="19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12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55</a:t>
            </a:r>
            <a:r>
              <a:rPr lang="en-US" altLang="en-US" sz="1000">
                <a:solidFill>
                  <a:schemeClr val="bg1"/>
                </a:solidFill>
                <a:latin typeface="High Tower Text" pitchFamily="18" charset="0"/>
              </a:rPr>
              <a:t> </a:t>
            </a:r>
            <a:r>
              <a:rPr lang="en-US" altLang="en-US" sz="2000">
                <a:solidFill>
                  <a:schemeClr val="bg1"/>
                </a:solidFill>
                <a:latin typeface="High Tower Text" pitchFamily="18" charset="0"/>
              </a:rPr>
              <a:t>Mar  </a:t>
            </a:r>
            <a:r>
              <a:rPr lang="en-US" altLang="en-US" sz="2000">
                <a:solidFill>
                  <a:schemeClr val="bg1"/>
                </a:solidFill>
                <a:latin typeface="Times New Roman" pitchFamily="18" charset="0"/>
              </a:rPr>
              <a:t>3 22:10</a:t>
            </a:r>
            <a:r>
              <a:rPr lang="en-US" altLang="en-US" sz="2000">
                <a:solidFill>
                  <a:schemeClr val="bg1"/>
                </a:solidFill>
                <a:latin typeface="High Tower Text" pitchFamily="18" charset="0"/>
              </a:rPr>
              <a:t> APROG.c</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1900">
                <a:solidFill>
                  <a:schemeClr val="bg1"/>
                </a:solidFill>
                <a:latin typeface="High Tower Text" pitchFamily="18" charset="0"/>
              </a:rPr>
              <a:t>xr</a:t>
            </a:r>
            <a:r>
              <a:rPr lang="en-US" altLang="en-US" sz="1900">
                <a:solidFill>
                  <a:schemeClr val="bg1"/>
                </a:solidFill>
                <a:latin typeface="Times New Roman" pitchFamily="18" charset="0"/>
              </a:rPr>
              <a:t>-</a:t>
            </a:r>
            <a:r>
              <a:rPr lang="en-US" altLang="en-US" sz="1900">
                <a:solidFill>
                  <a:schemeClr val="bg1"/>
                </a:solidFill>
                <a:latin typeface="High Tower Text" pitchFamily="18" charset="0"/>
              </a:rPr>
              <a:t>xr</a:t>
            </a:r>
            <a:r>
              <a:rPr lang="en-US" altLang="en-US" sz="1900">
                <a:solidFill>
                  <a:schemeClr val="bg1"/>
                </a:solidFill>
                <a:latin typeface="Times New Roman" pitchFamily="18" charset="0"/>
              </a:rPr>
              <a:t>-</a:t>
            </a:r>
            <a:r>
              <a:rPr lang="en-US" altLang="en-US" sz="1900">
                <a:solidFill>
                  <a:schemeClr val="bg1"/>
                </a:solidFill>
                <a:latin typeface="High Tower Text" pitchFamily="18" charset="0"/>
              </a:rPr>
              <a:t>x</a:t>
            </a:r>
            <a:r>
              <a:rPr lang="en-US" altLang="en-US" sz="2000">
                <a:solidFill>
                  <a:schemeClr val="bg1"/>
                </a:solidFill>
                <a:latin typeface="High Tower Text" pitchFamily="18" charset="0"/>
              </a:rPr>
              <a:t> </a:t>
            </a:r>
            <a:r>
              <a:rPr lang="en-US" altLang="en-US" sz="1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49786</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22:10 </a:t>
            </a:r>
            <a:r>
              <a:rPr lang="en-US" altLang="en-US" sz="2000">
                <a:solidFill>
                  <a:schemeClr val="bg1"/>
                </a:solidFill>
                <a:latin typeface="High Tower Text" pitchFamily="18" charset="0"/>
              </a:rPr>
              <a:t>APROG.x</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2925</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22:14</a:t>
            </a:r>
            <a:r>
              <a:rPr lang="en-US" altLang="en-US" sz="2000">
                <a:solidFill>
                  <a:schemeClr val="bg1"/>
                </a:solidFill>
                <a:latin typeface="High Tower Text" pitchFamily="18" charset="0"/>
              </a:rPr>
              <a:t> tempfile</a:t>
            </a:r>
            <a:r>
              <a:rPr lang="en-US" altLang="en-US" sz="1900">
                <a:solidFill>
                  <a:schemeClr val="bg1"/>
                </a:solidFill>
                <a:latin typeface="Times New Roman" pitchFamily="18" charset="0"/>
                <a:cs typeface="Times New Roman" pitchFamily="18" charset="0"/>
              </a:rPr>
              <a:t>2</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94</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22:14</a:t>
            </a:r>
            <a:r>
              <a:rPr lang="en-US" altLang="en-US" sz="2000">
                <a:solidFill>
                  <a:schemeClr val="bg1"/>
                </a:solidFill>
                <a:latin typeface="High Tower Text" pitchFamily="18" charset="0"/>
              </a:rPr>
              <a:t> tempfile</a:t>
            </a:r>
            <a:r>
              <a:rPr lang="en-US" altLang="en-US" sz="1900">
                <a:solidFill>
                  <a:schemeClr val="bg1"/>
                </a:solidFill>
                <a:latin typeface="Times New Roman" pitchFamily="18" charset="0"/>
                <a:cs typeface="Times New Roman" pitchFamily="18" charset="0"/>
              </a:rPr>
              <a:t>3</a:t>
            </a:r>
            <a:endParaRPr lang="en-US" altLang="en-US" sz="19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 </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68</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22:15</a:t>
            </a:r>
            <a:r>
              <a:rPr lang="en-US" altLang="en-US" sz="2000">
                <a:solidFill>
                  <a:schemeClr val="bg1"/>
                </a:solidFill>
                <a:latin typeface="High Tower Text" pitchFamily="18" charset="0"/>
              </a:rPr>
              <a:t> tempfile</a:t>
            </a:r>
            <a:r>
              <a:rPr lang="en-US" altLang="en-US" sz="1900">
                <a:solidFill>
                  <a:schemeClr val="bg1"/>
                </a:solidFill>
                <a:latin typeface="Times New Roman" pitchFamily="18" charset="0"/>
                <a:cs typeface="Times New Roman" pitchFamily="18" charset="0"/>
              </a:rPr>
              <a:t>4</a:t>
            </a:r>
            <a:endParaRPr lang="en-US" altLang="en-US" sz="1900">
              <a:solidFill>
                <a:schemeClr val="bg1"/>
              </a:solidFill>
              <a:latin typeface="High Tower Text" pitchFamily="18" charset="0"/>
            </a:endParaRP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47</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22:16</a:t>
            </a:r>
            <a:r>
              <a:rPr lang="en-US" altLang="en-US" sz="2000">
                <a:solidFill>
                  <a:schemeClr val="bg1"/>
                </a:solidFill>
                <a:latin typeface="High Tower Text" pitchFamily="18" charset="0"/>
              </a:rPr>
              <a:t> count_A_files</a:t>
            </a:r>
          </a:p>
          <a:p>
            <a:pPr marL="342900" indent="-342900">
              <a:lnSpc>
                <a:spcPct val="80000"/>
              </a:lnSpc>
              <a:spcBef>
                <a:spcPct val="15000"/>
              </a:spcBef>
            </a:pP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rw</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High Tower Text" pitchFamily="18" charset="0"/>
              </a:rPr>
              <a:t>r</a:t>
            </a:r>
            <a:r>
              <a:rPr lang="en-US" altLang="en-US" sz="2000">
                <a:solidFill>
                  <a:schemeClr val="bg1"/>
                </a:solidFill>
                <a:latin typeface="Times New Roman" pitchFamily="18" charset="0"/>
              </a:rPr>
              <a:t>-</a:t>
            </a:r>
            <a:r>
              <a:rPr lang="en-US" altLang="en-US" sz="800">
                <a:solidFill>
                  <a:schemeClr val="bg1"/>
                </a:solidFill>
                <a:latin typeface="Times New Roman" pitchFamily="18" charset="0"/>
              </a:rPr>
              <a:t> </a:t>
            </a:r>
            <a:r>
              <a:rPr lang="en-US" altLang="en-US" sz="2000">
                <a:solidFill>
                  <a:schemeClr val="bg1"/>
                </a:solidFill>
                <a:latin typeface="Times New Roman" pitchFamily="18" charset="0"/>
              </a:rPr>
              <a:t>-</a:t>
            </a:r>
            <a:r>
              <a:rPr lang="en-US" altLang="en-US" sz="2000">
                <a:solidFill>
                  <a:schemeClr val="bg1"/>
                </a:solidFill>
                <a:latin typeface="High Tower Text" pitchFamily="18" charset="0"/>
              </a:rPr>
              <a:t>  </a:t>
            </a:r>
            <a:r>
              <a:rPr lang="en-US" altLang="en-US" sz="2000">
                <a:solidFill>
                  <a:schemeClr val="bg1"/>
                </a:solidFill>
                <a:latin typeface="Times New Roman" pitchFamily="18" charset="0"/>
              </a:rPr>
              <a:t>1</a:t>
            </a:r>
            <a:r>
              <a:rPr lang="en-US" altLang="en-US" sz="2000">
                <a:solidFill>
                  <a:schemeClr val="bg1"/>
                </a:solidFill>
                <a:latin typeface="High Tower Text" pitchFamily="18" charset="0"/>
              </a:rPr>
              <a:t> English None       </a:t>
            </a:r>
            <a:r>
              <a:rPr lang="en-US" altLang="en-US" sz="2000">
                <a:solidFill>
                  <a:schemeClr val="bg1"/>
                </a:solidFill>
                <a:latin typeface="Times New Roman" pitchFamily="18" charset="0"/>
              </a:rPr>
              <a:t>47</a:t>
            </a:r>
            <a:r>
              <a:rPr lang="en-US" altLang="en-US" sz="2000">
                <a:solidFill>
                  <a:schemeClr val="bg1"/>
                </a:solidFill>
                <a:latin typeface="High Tower Text" pitchFamily="18" charset="0"/>
              </a:rPr>
              <a:t> Mar  </a:t>
            </a:r>
            <a:r>
              <a:rPr lang="en-US" altLang="en-US" sz="2000">
                <a:solidFill>
                  <a:schemeClr val="bg1"/>
                </a:solidFill>
                <a:latin typeface="Times New Roman" pitchFamily="18" charset="0"/>
              </a:rPr>
              <a:t>3 22:18</a:t>
            </a:r>
            <a:r>
              <a:rPr lang="en-US" altLang="en-US" sz="2000">
                <a:solidFill>
                  <a:schemeClr val="bg1"/>
                </a:solidFill>
                <a:latin typeface="High Tower Text" pitchFamily="18" charset="0"/>
              </a:rPr>
              <a:t> count_files</a:t>
            </a:r>
            <a:endParaRPr lang="zh-TW" altLang="en-US" sz="2000">
              <a:solidFill>
                <a:schemeClr val="bg1"/>
              </a:solidFill>
              <a:latin typeface="High Tower Text" pitchFamily="18" charset="0"/>
            </a:endParaRPr>
          </a:p>
        </p:txBody>
      </p:sp>
      <p:sp>
        <p:nvSpPr>
          <p:cNvPr id="47107"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Tree>
    <p:extLst>
      <p:ext uri="{BB962C8B-B14F-4D97-AF65-F5344CB8AC3E}">
        <p14:creationId xmlns:p14="http://schemas.microsoft.com/office/powerpoint/2010/main" val="397648681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81000" y="1219200"/>
            <a:ext cx="8686800" cy="5638800"/>
          </a:xfrm>
          <a:noFill/>
        </p:spPr>
        <p:txBody>
          <a:bodyPr/>
          <a:lstStyle/>
          <a:p>
            <a:pPr eaLnBrk="1" hangingPunct="1">
              <a:lnSpc>
                <a:spcPct val="80000"/>
              </a:lnSpc>
            </a:pPr>
            <a:r>
              <a:rPr lang="en-US" altLang="zh-TW" sz="2800" dirty="0" smtClean="0"/>
              <a:t>Input may come from the command line, or a file:</a:t>
            </a:r>
          </a:p>
          <a:p>
            <a:pPr eaLnBrk="1" hangingPunct="1">
              <a:lnSpc>
                <a:spcPct val="80000"/>
              </a:lnSpc>
              <a:buFontTx/>
              <a:buNone/>
            </a:pPr>
            <a:r>
              <a:rPr lang="en-US" altLang="zh-TW" sz="2800" dirty="0" smtClean="0"/>
              <a:t>	</a:t>
            </a:r>
            <a:r>
              <a:rPr lang="en-US" altLang="zh-TW" b="1" dirty="0" smtClean="0">
                <a:solidFill>
                  <a:schemeClr val="bg1">
                    <a:lumMod val="50000"/>
                  </a:schemeClr>
                </a:solidFill>
                <a:latin typeface="High Tower Text" pitchFamily="18" charset="0"/>
              </a:rPr>
              <a:t>./</a:t>
            </a:r>
            <a:r>
              <a:rPr lang="en-US" altLang="zh-TW" b="1" dirty="0" err="1" smtClean="0">
                <a:solidFill>
                  <a:schemeClr val="bg1">
                    <a:lumMod val="50000"/>
                  </a:schemeClr>
                </a:solidFill>
                <a:latin typeface="High Tower Text" pitchFamily="18" charset="0"/>
              </a:rPr>
              <a:t>a.out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&lt;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inputfile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pPr>
            <a:r>
              <a:rPr lang="en-US" altLang="zh-TW" sz="2800" dirty="0" smtClean="0"/>
              <a:t>Output</a:t>
            </a:r>
            <a:r>
              <a:rPr lang="en-US" altLang="zh-TW" sz="2000" dirty="0" smtClean="0"/>
              <a:t> </a:t>
            </a:r>
            <a:r>
              <a:rPr lang="en-US" altLang="zh-TW" sz="2800" dirty="0" smtClean="0"/>
              <a:t>goes</a:t>
            </a:r>
            <a:r>
              <a:rPr lang="en-US" altLang="zh-TW" sz="2000" dirty="0" smtClean="0"/>
              <a:t> </a:t>
            </a:r>
            <a:r>
              <a:rPr lang="en-US" altLang="zh-TW" sz="2800" dirty="0" smtClean="0"/>
              <a:t>to</a:t>
            </a:r>
            <a:r>
              <a:rPr lang="en-US" altLang="zh-TW" sz="2000" dirty="0" smtClean="0"/>
              <a:t> </a:t>
            </a:r>
            <a:r>
              <a:rPr lang="en-US" altLang="zh-TW" sz="2800" dirty="0" smtClean="0"/>
              <a:t>the</a:t>
            </a:r>
            <a:r>
              <a:rPr lang="en-US" altLang="zh-TW" sz="2000" dirty="0" smtClean="0"/>
              <a:t> </a:t>
            </a:r>
            <a:r>
              <a:rPr lang="en-US" altLang="zh-TW" sz="2800" dirty="0" smtClean="0"/>
              <a:t>screen,</a:t>
            </a:r>
            <a:r>
              <a:rPr lang="en-US" altLang="zh-TW" sz="2000" dirty="0" smtClean="0"/>
              <a:t> </a:t>
            </a:r>
            <a:r>
              <a:rPr lang="en-US" altLang="zh-TW" sz="2800" dirty="0" smtClean="0"/>
              <a:t>unless</a:t>
            </a:r>
            <a:r>
              <a:rPr lang="en-US" altLang="zh-TW" sz="2000" dirty="0" smtClean="0"/>
              <a:t> </a:t>
            </a:r>
            <a:r>
              <a:rPr lang="en-US" altLang="zh-TW" sz="2800" dirty="0" smtClean="0"/>
              <a:t>redirected</a:t>
            </a:r>
            <a:r>
              <a:rPr lang="en-US" altLang="zh-TW" sz="2000" dirty="0" smtClean="0"/>
              <a:t> </a:t>
            </a:r>
            <a:r>
              <a:rPr lang="en-US" altLang="zh-TW" sz="2800" dirty="0" smtClean="0"/>
              <a:t>to</a:t>
            </a:r>
            <a:r>
              <a:rPr lang="en-US" altLang="zh-TW" sz="2000" dirty="0" smtClean="0"/>
              <a:t> </a:t>
            </a:r>
            <a:r>
              <a:rPr lang="en-US" altLang="zh-TW" sz="2800" dirty="0" smtClean="0"/>
              <a:t>a</a:t>
            </a:r>
            <a:r>
              <a:rPr lang="en-US" altLang="zh-TW" sz="2000" dirty="0" smtClean="0"/>
              <a:t> </a:t>
            </a:r>
            <a:r>
              <a:rPr lang="en-US" altLang="zh-TW" sz="2800" dirty="0" smtClean="0"/>
              <a:t>file:</a:t>
            </a:r>
          </a:p>
          <a:p>
            <a:pPr eaLnBrk="1" hangingPunct="1">
              <a:lnSpc>
                <a:spcPct val="80000"/>
              </a:lnSpc>
              <a:buFontTx/>
              <a:buNone/>
            </a:pPr>
            <a:r>
              <a:rPr lang="en-US" altLang="zh-TW" sz="2800" b="1" dirty="0" smtClean="0">
                <a:solidFill>
                  <a:schemeClr val="bg1">
                    <a:lumMod val="50000"/>
                  </a:schemeClr>
                </a:solidFill>
              </a:rPr>
              <a:t>	</a:t>
            </a:r>
            <a:r>
              <a:rPr lang="en-US" altLang="zh-TW" b="1" dirty="0" smtClean="0">
                <a:solidFill>
                  <a:schemeClr val="bg1">
                    <a:lumMod val="50000"/>
                  </a:schemeClr>
                </a:solidFill>
                <a:latin typeface="High Tower Text" pitchFamily="18" charset="0"/>
              </a:rPr>
              <a:t>echo </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hi there</a:t>
            </a:r>
            <a:r>
              <a:rPr lang="en-US" altLang="zh-TW" sz="2800" b="1" dirty="0" smtClean="0">
                <a:solidFill>
                  <a:schemeClr val="bg1">
                    <a:lumMod val="50000"/>
                  </a:schemeClr>
                </a:solidFill>
                <a:latin typeface="High Tower Text" pitchFamily="18" charset="0"/>
              </a:rPr>
              <a:t>"</a:t>
            </a:r>
            <a:r>
              <a:rPr lang="en-US" altLang="zh-TW" b="1" dirty="0" smtClean="0">
                <a:solidFill>
                  <a:schemeClr val="bg1">
                    <a:lumMod val="50000"/>
                  </a:schemeClr>
                </a:solidFill>
                <a:latin typeface="High Tower Text" pitchFamily="18" charset="0"/>
              </a:rPr>
              <a:t> </a:t>
            </a:r>
            <a:r>
              <a:rPr lang="en-US" altLang="zh-TW" sz="2800" b="1" dirty="0" smtClean="0">
                <a:solidFill>
                  <a:schemeClr val="bg1">
                    <a:lumMod val="50000"/>
                  </a:schemeClr>
                </a:solidFill>
                <a:latin typeface="Times New Roman" pitchFamily="18" charset="0"/>
              </a:rPr>
              <a:t>&gt;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r>
              <a:rPr lang="en-US" altLang="zh-TW" sz="2800" dirty="0" smtClean="0">
                <a:latin typeface="Times New Roman" pitchFamily="18" charset="0"/>
              </a:rPr>
              <a:t>•</a:t>
            </a:r>
            <a:r>
              <a:rPr lang="en-US" altLang="zh-TW" sz="2800" dirty="0" smtClean="0"/>
              <a:t> To append at the end of a file:</a:t>
            </a:r>
          </a:p>
          <a:p>
            <a:pPr eaLnBrk="1" hangingPunct="1">
              <a:lnSpc>
                <a:spcPct val="80000"/>
              </a:lnSpc>
              <a:buFontTx/>
              <a:buNone/>
            </a:pPr>
            <a:r>
              <a:rPr lang="en-US" altLang="zh-TW" sz="2800" b="1" dirty="0" smtClean="0">
                <a:solidFill>
                  <a:schemeClr val="bg1">
                    <a:lumMod val="50000"/>
                  </a:schemeClr>
                </a:solidFill>
              </a:rPr>
              <a:t>    </a:t>
            </a:r>
            <a:r>
              <a:rPr lang="en-US" altLang="zh-TW" b="1" dirty="0" smtClean="0">
                <a:solidFill>
                  <a:schemeClr val="bg1">
                    <a:lumMod val="50000"/>
                  </a:schemeClr>
                </a:solidFill>
                <a:latin typeface="High Tower Text" pitchFamily="18" charset="0"/>
              </a:rPr>
              <a:t>echo "hi back at you" </a:t>
            </a:r>
            <a:r>
              <a:rPr lang="en-US" altLang="zh-TW" sz="2800" b="1" dirty="0" smtClean="0">
                <a:solidFill>
                  <a:schemeClr val="bg1">
                    <a:lumMod val="50000"/>
                  </a:schemeClr>
                </a:solidFill>
                <a:latin typeface="Times New Roman" pitchFamily="18" charset="0"/>
              </a:rPr>
              <a:t>&gt;&gt;</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p>
          <a:p>
            <a:pPr eaLnBrk="1" hangingPunct="1">
              <a:lnSpc>
                <a:spcPct val="80000"/>
              </a:lnSpc>
              <a:buFontTx/>
              <a:buNone/>
            </a:pPr>
            <a:r>
              <a:rPr lang="en-US" altLang="zh-TW" sz="2800" dirty="0" smtClean="0">
                <a:latin typeface="Times New Roman" pitchFamily="18" charset="0"/>
              </a:rPr>
              <a:t>•</a:t>
            </a:r>
            <a:r>
              <a:rPr lang="en-US" altLang="zh-TW" sz="2800" dirty="0" smtClean="0"/>
              <a:t> To also send error messages (</a:t>
            </a:r>
            <a:r>
              <a:rPr lang="en-US" altLang="zh-TW" sz="2800" dirty="0" err="1" smtClean="0"/>
              <a:t>stderr</a:t>
            </a:r>
            <a:r>
              <a:rPr lang="en-US" altLang="zh-TW" sz="2800" dirty="0" smtClean="0"/>
              <a:t>) to the file:</a:t>
            </a:r>
          </a:p>
          <a:p>
            <a:pPr eaLnBrk="1" hangingPunct="1">
              <a:lnSpc>
                <a:spcPct val="80000"/>
              </a:lnSpc>
              <a:buFontTx/>
              <a:buNone/>
            </a:pPr>
            <a:r>
              <a:rPr lang="en-US" altLang="zh-TW" sz="2800" b="1" dirty="0" smtClean="0">
                <a:solidFill>
                  <a:schemeClr val="bg1">
                    <a:lumMod val="50000"/>
                  </a:schemeClr>
                </a:solidFill>
              </a:rPr>
              <a:t>    </a:t>
            </a:r>
            <a:r>
              <a:rPr lang="en-US" altLang="zh-TW" b="1" dirty="0" err="1" smtClean="0">
                <a:solidFill>
                  <a:schemeClr val="bg1">
                    <a:lumMod val="50000"/>
                  </a:schemeClr>
                </a:solidFill>
                <a:latin typeface="High Tower Text" pitchFamily="18" charset="0"/>
              </a:rPr>
              <a:t>ehco</a:t>
            </a:r>
            <a:r>
              <a:rPr lang="en-US" altLang="zh-TW" b="1" dirty="0" smtClean="0">
                <a:solidFill>
                  <a:schemeClr val="bg1">
                    <a:lumMod val="50000"/>
                  </a:schemeClr>
                </a:solidFill>
                <a:latin typeface="High Tower Text" pitchFamily="18" charset="0"/>
              </a:rPr>
              <a:t> "hi back at you" </a:t>
            </a:r>
            <a:r>
              <a:rPr lang="en-US" altLang="zh-TW" sz="2800" b="1" dirty="0" smtClean="0">
                <a:solidFill>
                  <a:schemeClr val="bg1">
                    <a:lumMod val="50000"/>
                  </a:schemeClr>
                </a:solidFill>
                <a:latin typeface="Times New Roman" pitchFamily="18" charset="0"/>
              </a:rPr>
              <a:t>&gt;&amp;</a:t>
            </a:r>
            <a:r>
              <a:rPr lang="en-US" altLang="zh-TW" b="1" dirty="0" smtClean="0">
                <a:solidFill>
                  <a:schemeClr val="bg1">
                    <a:lumMod val="50000"/>
                  </a:schemeClr>
                </a:solidFill>
                <a:latin typeface="High Tower Text" pitchFamily="18" charset="0"/>
              </a:rPr>
              <a:t> </a:t>
            </a:r>
            <a:r>
              <a:rPr lang="en-US" altLang="zh-TW" b="1" dirty="0" err="1" smtClean="0">
                <a:solidFill>
                  <a:schemeClr val="bg1">
                    <a:lumMod val="50000"/>
                  </a:schemeClr>
                </a:solidFill>
                <a:latin typeface="High Tower Text" pitchFamily="18" charset="0"/>
              </a:rPr>
              <a:t>out.file</a:t>
            </a:r>
            <a:endParaRPr lang="en-US" altLang="zh-TW" b="1" dirty="0" smtClean="0">
              <a:solidFill>
                <a:schemeClr val="bg1">
                  <a:lumMod val="50000"/>
                </a:schemeClr>
              </a:solidFill>
              <a:latin typeface="High Tower Text" pitchFamily="18" charset="0"/>
            </a:endParaRPr>
          </a:p>
          <a:p>
            <a:pPr eaLnBrk="1" hangingPunct="1">
              <a:lnSpc>
                <a:spcPct val="80000"/>
              </a:lnSpc>
              <a:buFontTx/>
              <a:buNone/>
            </a:pPr>
            <a:endParaRPr lang="en-US" altLang="zh-TW" sz="1800" dirty="0" smtClean="0">
              <a:latin typeface="Times New Roman" pitchFamily="18" charset="0"/>
            </a:endParaRPr>
          </a:p>
          <a:p>
            <a:pPr eaLnBrk="1" hangingPunct="1">
              <a:lnSpc>
                <a:spcPct val="80000"/>
              </a:lnSpc>
              <a:buFontTx/>
              <a:buNone/>
            </a:pPr>
            <a:r>
              <a:rPr lang="en-US" altLang="zh-TW" sz="2800" dirty="0" smtClean="0">
                <a:latin typeface="Times New Roman" pitchFamily="18" charset="0"/>
              </a:rPr>
              <a:t>•</a:t>
            </a:r>
            <a:r>
              <a:rPr lang="en-US" altLang="zh-TW" sz="2800" dirty="0" smtClean="0"/>
              <a:t> To send only the error messages to the file:</a:t>
            </a:r>
          </a:p>
          <a:p>
            <a:pPr eaLnBrk="1" hangingPunct="1">
              <a:lnSpc>
                <a:spcPct val="80000"/>
              </a:lnSpc>
              <a:buFontTx/>
              <a:buNone/>
            </a:pPr>
            <a:r>
              <a:rPr lang="en-US" altLang="zh-TW" sz="2800" dirty="0" smtClean="0"/>
              <a:t>  </a:t>
            </a:r>
            <a:r>
              <a:rPr lang="en-US" altLang="zh-TW" sz="2800" b="1" dirty="0" smtClean="0">
                <a:solidFill>
                  <a:srgbClr val="FF0000"/>
                </a:solidFill>
              </a:rPr>
              <a:t>  </a:t>
            </a:r>
            <a:r>
              <a:rPr lang="en-US" altLang="zh-TW" b="1" dirty="0" err="1" smtClean="0">
                <a:solidFill>
                  <a:srgbClr val="FF0000"/>
                </a:solidFill>
                <a:latin typeface="High Tower Text" pitchFamily="18" charset="0"/>
              </a:rPr>
              <a:t>ehco</a:t>
            </a:r>
            <a:r>
              <a:rPr lang="en-US" altLang="zh-TW" b="1" dirty="0" smtClean="0">
                <a:solidFill>
                  <a:srgbClr val="FF0000"/>
                </a:solidFill>
                <a:latin typeface="High Tower Text" pitchFamily="18" charset="0"/>
              </a:rPr>
              <a:t> "hi back at you" </a:t>
            </a:r>
            <a:r>
              <a:rPr lang="en-US" altLang="zh-TW" b="1" dirty="0" smtClean="0">
                <a:solidFill>
                  <a:srgbClr val="FF0000"/>
                </a:solidFill>
                <a:latin typeface="Times New Roman" pitchFamily="18" charset="0"/>
                <a:cs typeface="Times New Roman" pitchFamily="18" charset="0"/>
              </a:rPr>
              <a:t>2</a:t>
            </a:r>
            <a:r>
              <a:rPr lang="en-US" altLang="zh-TW" b="1" dirty="0" smtClean="0">
                <a:solidFill>
                  <a:srgbClr val="FF0000"/>
                </a:solidFill>
                <a:latin typeface="Times New Roman" pitchFamily="18" charset="0"/>
              </a:rPr>
              <a:t>&gt;</a:t>
            </a:r>
            <a:r>
              <a:rPr lang="en-US" altLang="zh-TW" b="1" dirty="0" smtClean="0">
                <a:solidFill>
                  <a:srgbClr val="FF0000"/>
                </a:solidFill>
                <a:latin typeface="High Tower Text" pitchFamily="18" charset="0"/>
              </a:rPr>
              <a:t> </a:t>
            </a:r>
            <a:r>
              <a:rPr lang="en-US" altLang="zh-TW" b="1" dirty="0" err="1" smtClean="0">
                <a:solidFill>
                  <a:srgbClr val="FF0000"/>
                </a:solidFill>
                <a:latin typeface="High Tower Text" pitchFamily="18" charset="0"/>
              </a:rPr>
              <a:t>out.file</a:t>
            </a:r>
            <a:endParaRPr lang="en-US" altLang="zh-TW" b="1" dirty="0" smtClean="0">
              <a:solidFill>
                <a:srgbClr val="FF0000"/>
              </a:solidFill>
              <a:latin typeface="High Tower Text" pitchFamily="18" charset="0"/>
            </a:endParaRPr>
          </a:p>
          <a:p>
            <a:pPr eaLnBrk="1" hangingPunct="1">
              <a:lnSpc>
                <a:spcPct val="80000"/>
              </a:lnSpc>
              <a:buFontTx/>
              <a:buNone/>
            </a:pPr>
            <a:endParaRPr lang="en-US" altLang="zh-TW" sz="2800" dirty="0" smtClean="0">
              <a:latin typeface="High Tower Text" pitchFamily="18" charset="0"/>
            </a:endParaRPr>
          </a:p>
          <a:p>
            <a:pPr eaLnBrk="1" hangingPunct="1">
              <a:lnSpc>
                <a:spcPct val="80000"/>
              </a:lnSpc>
              <a:buFontTx/>
              <a:buNone/>
            </a:pPr>
            <a:endParaRPr lang="en-US" altLang="zh-TW" sz="2800" dirty="0" smtClean="0">
              <a:latin typeface="High Tower Text" pitchFamily="18" charset="0"/>
            </a:endParaRPr>
          </a:p>
        </p:txBody>
      </p:sp>
      <p:sp>
        <p:nvSpPr>
          <p:cNvPr id="5" name="Rectangle 2"/>
          <p:cNvSpPr txBox="1">
            <a:spLocks noChangeArrowheads="1"/>
          </p:cNvSpPr>
          <p:nvPr/>
        </p:nvSpPr>
        <p:spPr bwMode="auto">
          <a:xfrm>
            <a:off x="228600" y="2286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smtClean="0">
                <a:solidFill>
                  <a:srgbClr val="0033CC"/>
                </a:solidFill>
              </a:rPr>
              <a:t>Input/Output (I/O) and Redirection</a:t>
            </a:r>
            <a:endParaRPr lang="en-US" altLang="zh-TW" sz="4800" b="0" kern="0" dirty="0" smtClean="0">
              <a:solidFill>
                <a:srgbClr val="0033CC"/>
              </a:solidFill>
            </a:endParaRPr>
          </a:p>
        </p:txBody>
      </p:sp>
    </p:spTree>
    <p:extLst>
      <p:ext uri="{BB962C8B-B14F-4D97-AF65-F5344CB8AC3E}">
        <p14:creationId xmlns:p14="http://schemas.microsoft.com/office/powerpoint/2010/main" val="250057288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chemeClr val="bg1"/>
                </a:solidFill>
                <a:latin typeface="Arial" charset="0"/>
              </a:rPr>
              <a:t>% </a:t>
            </a:r>
            <a:r>
              <a:rPr lang="en-US" altLang="zh-TW" dirty="0">
                <a:solidFill>
                  <a:schemeClr val="bg1"/>
                </a:solidFill>
                <a:latin typeface="High Tower Text" pitchFamily="18" charset="0"/>
              </a:rPr>
              <a:t>ls </a:t>
            </a:r>
            <a:r>
              <a:rPr lang="en-US" altLang="zh-TW" dirty="0">
                <a:solidFill>
                  <a:schemeClr val="bg1"/>
                </a:solidFill>
                <a:latin typeface="Times New Roman" pitchFamily="18" charset="0"/>
              </a:rPr>
              <a:t>-</a:t>
            </a:r>
            <a:r>
              <a:rPr lang="en-US" altLang="zh-TW" dirty="0" err="1">
                <a:solidFill>
                  <a:schemeClr val="bg1"/>
                </a:solidFill>
                <a:latin typeface="High Tower Text" pitchFamily="18" charset="0"/>
              </a:rPr>
              <a:t>lrt</a:t>
            </a:r>
            <a:endParaRPr lang="en-US" altLang="zh-TW"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High Tower Text" pitchFamily="18" charset="0"/>
              </a:rPr>
              <a:t>total </a:t>
            </a:r>
            <a:r>
              <a:rPr lang="en-US" altLang="en-US" dirty="0">
                <a:solidFill>
                  <a:schemeClr val="bg1"/>
                </a:solidFill>
                <a:latin typeface="Times New Roman" pitchFamily="18" charset="0"/>
                <a:cs typeface="Times New Roman" pitchFamily="18" charset="0"/>
              </a:rPr>
              <a:t>122</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134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square.c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50209</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 </a:t>
            </a:r>
            <a:r>
              <a:rPr lang="en-US" altLang="en-US" sz="2000" dirty="0" err="1">
                <a:solidFill>
                  <a:schemeClr val="bg1"/>
                </a:solidFill>
                <a:latin typeface="High Tower Text" pitchFamily="18" charset="0"/>
              </a:rPr>
              <a:t>square.x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AZZZ</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Aqrst.txt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2</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23:09 </a:t>
            </a:r>
            <a:r>
              <a:rPr lang="en-US" altLang="en-US" sz="2000" dirty="0" err="1">
                <a:solidFill>
                  <a:schemeClr val="bg1"/>
                </a:solidFill>
                <a:latin typeface="Times New Roman" pitchFamily="18" charset="0"/>
              </a:rPr>
              <a:t>Afile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 ACE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ABD.txt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      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ABCD</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400" dirty="0">
                <a:solidFill>
                  <a:schemeClr val="bg1"/>
                </a:solidFill>
                <a:latin typeface="High Tower Text" pitchFamily="18" charset="0"/>
              </a:rPr>
              <a:t> </a:t>
            </a:r>
            <a:r>
              <a:rPr lang="en-US" altLang="en-US" sz="2000" dirty="0">
                <a:solidFill>
                  <a:srgbClr val="FFFF00"/>
                </a:solidFill>
                <a:latin typeface="Times New Roman" pitchFamily="18" charset="0"/>
              </a:rPr>
              <a:t>-</a:t>
            </a:r>
            <a:r>
              <a:rPr lang="en-US" altLang="en-US" sz="700" dirty="0">
                <a:solidFill>
                  <a:srgbClr val="FFFF00"/>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2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55</a:t>
            </a:r>
            <a:r>
              <a:rPr lang="en-US" altLang="en-US" sz="1000" dirty="0">
                <a:solidFill>
                  <a:schemeClr val="bg1"/>
                </a:solidFill>
                <a:latin typeface="High Tower Text" pitchFamily="18" charset="0"/>
              </a:rPr>
              <a:t> </a:t>
            </a:r>
            <a:r>
              <a:rPr lang="en-US" altLang="en-US" sz="2000" dirty="0">
                <a:solidFill>
                  <a:schemeClr val="bg1"/>
                </a:solidFill>
                <a:latin typeface="High Tower Text" pitchFamily="18" charset="0"/>
              </a:rPr>
              <a:t>Mar  </a:t>
            </a:r>
            <a:r>
              <a:rPr lang="en-US" altLang="en-US" sz="2000" dirty="0">
                <a:solidFill>
                  <a:schemeClr val="bg1"/>
                </a:solidFill>
                <a:latin typeface="Times New Roman" pitchFamily="18" charset="0"/>
              </a:rPr>
              <a:t>3 22:10</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APROG.c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49786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22:10 </a:t>
            </a:r>
            <a:r>
              <a:rPr lang="en-US" altLang="en-US" sz="2000" dirty="0" err="1">
                <a:solidFill>
                  <a:schemeClr val="bg1"/>
                </a:solidFill>
                <a:latin typeface="High Tower Text" pitchFamily="18" charset="0"/>
              </a:rPr>
              <a:t>APROG.x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2925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94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 </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68</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22:15</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4</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22:16</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count_A_files</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22:18</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count_files</a:t>
            </a:r>
            <a:endParaRPr lang="zh-TW" altLang="en-US" sz="2000" dirty="0">
              <a:solidFill>
                <a:schemeClr val="bg1"/>
              </a:solidFill>
              <a:latin typeface="High Tower Text" pitchFamily="18" charset="0"/>
            </a:endParaRPr>
          </a:p>
        </p:txBody>
      </p:sp>
      <p:sp>
        <p:nvSpPr>
          <p:cNvPr id="47107"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241672" name="AutoShape 8"/>
          <p:cNvSpPr>
            <a:spLocks noChangeArrowheads="1"/>
          </p:cNvSpPr>
          <p:nvPr/>
        </p:nvSpPr>
        <p:spPr bwMode="auto">
          <a:xfrm rot="13086094" flipH="1">
            <a:off x="2927350" y="962025"/>
            <a:ext cx="361950" cy="4427538"/>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241670" name="AutoShape 6"/>
          <p:cNvSpPr>
            <a:spLocks noChangeArrowheads="1"/>
          </p:cNvSpPr>
          <p:nvPr/>
        </p:nvSpPr>
        <p:spPr bwMode="auto">
          <a:xfrm>
            <a:off x="3146425" y="685800"/>
            <a:ext cx="3962400" cy="914400"/>
          </a:xfrm>
          <a:prstGeom prst="wedgeRoundRectCallout">
            <a:avLst>
              <a:gd name="adj1" fmla="val -86230"/>
              <a:gd name="adj2" fmla="val 99826"/>
              <a:gd name="adj3" fmla="val 16667"/>
            </a:avLst>
          </a:prstGeom>
          <a:solidFill>
            <a:schemeClr val="accent1"/>
          </a:solidFill>
          <a:ln w="9525" algn="ctr">
            <a:noFill/>
            <a:miter lim="800000"/>
            <a:headEnd/>
            <a:tailEnd/>
          </a:ln>
        </p:spPr>
        <p:txBody>
          <a:bodyPr/>
          <a:lstStyle/>
          <a:p>
            <a:pPr algn="ctr"/>
            <a:r>
              <a:rPr lang="en-US" altLang="zh-TW" sz="2400"/>
              <a:t>Currently, there are just two files that list as executables </a:t>
            </a:r>
          </a:p>
        </p:txBody>
      </p:sp>
    </p:spTree>
    <p:extLst>
      <p:ext uri="{BB962C8B-B14F-4D97-AF65-F5344CB8AC3E}">
        <p14:creationId xmlns:p14="http://schemas.microsoft.com/office/powerpoint/2010/main" val="523171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241670"/>
                                        </p:tgtEl>
                                        <p:attrNameLst>
                                          <p:attrName>style.visibility</p:attrName>
                                        </p:attrNameLst>
                                      </p:cBhvr>
                                      <p:to>
                                        <p:strVal val="visible"/>
                                      </p:to>
                                    </p:set>
                                    <p:animEffect transition="in" filter="dissolve">
                                      <p:cBhvr>
                                        <p:cTn id="7" dur="500"/>
                                        <p:tgtEl>
                                          <p:spTgt spid="2416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1672"/>
                                        </p:tgtEl>
                                        <p:attrNameLst>
                                          <p:attrName>style.visibility</p:attrName>
                                        </p:attrNameLst>
                                      </p:cBhvr>
                                      <p:to>
                                        <p:strVal val="visible"/>
                                      </p:to>
                                    </p:set>
                                    <p:animEffect transition="in" filter="dissolve">
                                      <p:cBhvr>
                                        <p:cTn id="10" dur="500"/>
                                        <p:tgtEl>
                                          <p:spTgt spid="24167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241670"/>
                                        </p:tgtEl>
                                      </p:cBhvr>
                                    </p:animEffect>
                                    <p:set>
                                      <p:cBhvr>
                                        <p:cTn id="15" dur="1" fill="hold">
                                          <p:stCondLst>
                                            <p:cond delay="499"/>
                                          </p:stCondLst>
                                        </p:cTn>
                                        <p:tgtEl>
                                          <p:spTgt spid="241670"/>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241672"/>
                                        </p:tgtEl>
                                      </p:cBhvr>
                                    </p:animEffect>
                                    <p:set>
                                      <p:cBhvr>
                                        <p:cTn id="18" dur="1" fill="hold">
                                          <p:stCondLst>
                                            <p:cond delay="499"/>
                                          </p:stCondLst>
                                        </p:cTn>
                                        <p:tgtEl>
                                          <p:spTgt spid="2416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2" grpId="0" animBg="1"/>
      <p:bldP spid="241672" grpId="1" animBg="1"/>
      <p:bldP spid="241670" grpId="0" animBg="1"/>
      <p:bldP spid="2416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chemeClr val="bg1"/>
                </a:solidFill>
                <a:latin typeface="Arial" charset="0"/>
              </a:rPr>
              <a:t>% </a:t>
            </a:r>
            <a:r>
              <a:rPr lang="en-US" altLang="zh-TW" dirty="0">
                <a:solidFill>
                  <a:schemeClr val="bg1"/>
                </a:solidFill>
                <a:latin typeface="High Tower Text" pitchFamily="18" charset="0"/>
              </a:rPr>
              <a:t>ls </a:t>
            </a:r>
            <a:r>
              <a:rPr lang="en-US" altLang="zh-TW" dirty="0">
                <a:solidFill>
                  <a:schemeClr val="bg1"/>
                </a:solidFill>
                <a:latin typeface="Times New Roman" pitchFamily="18" charset="0"/>
              </a:rPr>
              <a:t>-</a:t>
            </a:r>
            <a:r>
              <a:rPr lang="en-US" altLang="zh-TW" dirty="0" err="1">
                <a:solidFill>
                  <a:schemeClr val="bg1"/>
                </a:solidFill>
                <a:latin typeface="High Tower Text" pitchFamily="18" charset="0"/>
              </a:rPr>
              <a:t>lrt</a:t>
            </a:r>
            <a:endParaRPr lang="en-US" altLang="zh-TW"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High Tower Text" pitchFamily="18" charset="0"/>
              </a:rPr>
              <a:t>total </a:t>
            </a:r>
            <a:r>
              <a:rPr lang="en-US" altLang="en-US" dirty="0">
                <a:solidFill>
                  <a:schemeClr val="bg1"/>
                </a:solidFill>
                <a:latin typeface="Times New Roman" pitchFamily="18" charset="0"/>
                <a:cs typeface="Times New Roman" pitchFamily="18" charset="0"/>
              </a:rPr>
              <a:t>122</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134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square.c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50209</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 </a:t>
            </a:r>
            <a:r>
              <a:rPr lang="en-US" altLang="en-US" sz="2000" dirty="0" err="1">
                <a:solidFill>
                  <a:schemeClr val="bg1"/>
                </a:solidFill>
                <a:latin typeface="High Tower Text" pitchFamily="18" charset="0"/>
              </a:rPr>
              <a:t>square.x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AZZZ</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Aqrst.txt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2</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23:09 </a:t>
            </a:r>
            <a:r>
              <a:rPr lang="en-US" altLang="en-US" sz="2000" dirty="0" err="1">
                <a:solidFill>
                  <a:schemeClr val="bg1"/>
                </a:solidFill>
                <a:latin typeface="Times New Roman" pitchFamily="18" charset="0"/>
              </a:rPr>
              <a:t>Afile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 ACE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ABD.txt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      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ABCD</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400" dirty="0">
                <a:solidFill>
                  <a:schemeClr val="bg1"/>
                </a:solidFill>
                <a:latin typeface="High Tower Text" pitchFamily="18" charset="0"/>
              </a:rPr>
              <a:t> </a:t>
            </a:r>
            <a:r>
              <a:rPr lang="en-US" altLang="en-US" sz="2000" dirty="0">
                <a:solidFill>
                  <a:srgbClr val="FFFF00"/>
                </a:solidFill>
                <a:latin typeface="Times New Roman" pitchFamily="18" charset="0"/>
              </a:rPr>
              <a:t>-</a:t>
            </a:r>
            <a:r>
              <a:rPr lang="en-US" altLang="en-US" sz="700" dirty="0">
                <a:solidFill>
                  <a:srgbClr val="FFFF00"/>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2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55</a:t>
            </a:r>
            <a:r>
              <a:rPr lang="en-US" altLang="en-US" sz="1000" dirty="0">
                <a:solidFill>
                  <a:schemeClr val="bg1"/>
                </a:solidFill>
                <a:latin typeface="High Tower Text" pitchFamily="18" charset="0"/>
              </a:rPr>
              <a:t> </a:t>
            </a:r>
            <a:r>
              <a:rPr lang="en-US" altLang="en-US" sz="2000" dirty="0">
                <a:solidFill>
                  <a:schemeClr val="bg1"/>
                </a:solidFill>
                <a:latin typeface="High Tower Text" pitchFamily="18" charset="0"/>
              </a:rPr>
              <a:t>Mar  </a:t>
            </a:r>
            <a:r>
              <a:rPr lang="en-US" altLang="en-US" sz="2000" dirty="0">
                <a:solidFill>
                  <a:schemeClr val="bg1"/>
                </a:solidFill>
                <a:latin typeface="Times New Roman" pitchFamily="18" charset="0"/>
              </a:rPr>
              <a:t>3 22:10</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APROG.c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49786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22:10 </a:t>
            </a:r>
            <a:r>
              <a:rPr lang="en-US" altLang="en-US" sz="2000" dirty="0" err="1">
                <a:solidFill>
                  <a:schemeClr val="bg1"/>
                </a:solidFill>
                <a:latin typeface="High Tower Text" pitchFamily="18" charset="0"/>
              </a:rPr>
              <a:t>APROG.x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2925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94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 </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68</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22:15</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4</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22:16</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count_A_files</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22:18</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count_files</a:t>
            </a:r>
            <a:endParaRPr lang="zh-TW" altLang="en-US" sz="2000" dirty="0">
              <a:solidFill>
                <a:schemeClr val="bg1"/>
              </a:solidFill>
              <a:latin typeface="High Tower Text" pitchFamily="18" charset="0"/>
            </a:endParaRPr>
          </a:p>
        </p:txBody>
      </p:sp>
      <p:sp>
        <p:nvSpPr>
          <p:cNvPr id="47107"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7" name="AutoShape 5"/>
          <p:cNvSpPr>
            <a:spLocks noChangeArrowheads="1"/>
          </p:cNvSpPr>
          <p:nvPr/>
        </p:nvSpPr>
        <p:spPr bwMode="auto">
          <a:xfrm rot="3852413">
            <a:off x="5569744" y="1310049"/>
            <a:ext cx="566738" cy="2740025"/>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8" name="AutoShape 6"/>
          <p:cNvSpPr>
            <a:spLocks noChangeArrowheads="1"/>
          </p:cNvSpPr>
          <p:nvPr/>
        </p:nvSpPr>
        <p:spPr bwMode="auto">
          <a:xfrm>
            <a:off x="1295400" y="2286000"/>
            <a:ext cx="3886200" cy="2057400"/>
          </a:xfrm>
          <a:prstGeom prst="wedgeRoundRectCallout">
            <a:avLst>
              <a:gd name="adj1" fmla="val 103889"/>
              <a:gd name="adj2" fmla="val 77065"/>
              <a:gd name="adj3" fmla="val 16667"/>
            </a:avLst>
          </a:prstGeom>
          <a:solidFill>
            <a:schemeClr val="accent1"/>
          </a:solidFill>
          <a:ln w="9525" algn="ctr">
            <a:noFill/>
            <a:miter lim="800000"/>
            <a:headEnd/>
            <a:tailEnd/>
          </a:ln>
        </p:spPr>
        <p:txBody>
          <a:bodyPr/>
          <a:lstStyle/>
          <a:p>
            <a:pPr algn="ctr"/>
            <a:r>
              <a:rPr lang="en-US" altLang="zh-TW" sz="2400" dirty="0"/>
              <a:t>They were created from C programs using </a:t>
            </a:r>
            <a:r>
              <a:rPr lang="en-US" altLang="zh-TW" sz="2400" dirty="0" err="1"/>
              <a:t>gcc</a:t>
            </a:r>
            <a:r>
              <a:rPr lang="en-US" altLang="zh-TW" sz="2400" dirty="0"/>
              <a:t>. In other words, </a:t>
            </a:r>
            <a:r>
              <a:rPr lang="en-US" altLang="zh-TW" sz="2400" dirty="0" err="1"/>
              <a:t>gcc</a:t>
            </a:r>
            <a:r>
              <a:rPr lang="en-US" altLang="zh-TW" sz="2400" dirty="0"/>
              <a:t> automatically makes its output file to be an executable. </a:t>
            </a:r>
          </a:p>
        </p:txBody>
      </p:sp>
    </p:spTree>
    <p:extLst>
      <p:ext uri="{BB962C8B-B14F-4D97-AF65-F5344CB8AC3E}">
        <p14:creationId xmlns:p14="http://schemas.microsoft.com/office/powerpoint/2010/main" val="293418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143000" y="1066800"/>
            <a:ext cx="6781800" cy="556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chemeClr val="bg1"/>
                </a:solidFill>
                <a:latin typeface="Arial" charset="0"/>
              </a:rPr>
              <a:t>% </a:t>
            </a:r>
            <a:r>
              <a:rPr lang="en-US" altLang="zh-TW" dirty="0">
                <a:solidFill>
                  <a:schemeClr val="bg1"/>
                </a:solidFill>
                <a:latin typeface="High Tower Text" pitchFamily="18" charset="0"/>
              </a:rPr>
              <a:t>ls </a:t>
            </a:r>
            <a:r>
              <a:rPr lang="en-US" altLang="zh-TW" dirty="0">
                <a:solidFill>
                  <a:schemeClr val="bg1"/>
                </a:solidFill>
                <a:latin typeface="Times New Roman" pitchFamily="18" charset="0"/>
              </a:rPr>
              <a:t>-</a:t>
            </a:r>
            <a:r>
              <a:rPr lang="en-US" altLang="zh-TW" dirty="0" err="1">
                <a:solidFill>
                  <a:schemeClr val="bg1"/>
                </a:solidFill>
                <a:latin typeface="High Tower Text" pitchFamily="18" charset="0"/>
              </a:rPr>
              <a:t>lrt</a:t>
            </a:r>
            <a:endParaRPr lang="en-US" altLang="zh-TW"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High Tower Text" pitchFamily="18" charset="0"/>
              </a:rPr>
              <a:t>total </a:t>
            </a:r>
            <a:r>
              <a:rPr lang="en-US" altLang="en-US" dirty="0">
                <a:solidFill>
                  <a:schemeClr val="bg1"/>
                </a:solidFill>
                <a:latin typeface="Times New Roman" pitchFamily="18" charset="0"/>
                <a:cs typeface="Times New Roman" pitchFamily="18" charset="0"/>
              </a:rPr>
              <a:t>122</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134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square.c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50209</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22:07 </a:t>
            </a:r>
            <a:r>
              <a:rPr lang="en-US" altLang="en-US" sz="2000" dirty="0" err="1">
                <a:solidFill>
                  <a:schemeClr val="bg1"/>
                </a:solidFill>
                <a:latin typeface="High Tower Text" pitchFamily="18" charset="0"/>
              </a:rPr>
              <a:t>square.x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AZZZ</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Aqrst.txt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AFILE</a:t>
            </a:r>
            <a:r>
              <a:rPr lang="en-US" altLang="en-US" sz="1900" dirty="0">
                <a:solidFill>
                  <a:schemeClr val="bg1"/>
                </a:solidFill>
                <a:latin typeface="Times New Roman" pitchFamily="18" charset="0"/>
              </a:rPr>
              <a:t>2</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23:09 </a:t>
            </a:r>
            <a:r>
              <a:rPr lang="en-US" altLang="en-US" sz="2000" dirty="0" err="1">
                <a:solidFill>
                  <a:schemeClr val="bg1"/>
                </a:solidFill>
                <a:latin typeface="Times New Roman" pitchFamily="18" charset="0"/>
              </a:rPr>
              <a:t>Afile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 ACE</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ABD.txt</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      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22:09</a:t>
            </a:r>
            <a:r>
              <a:rPr lang="en-US" altLang="en-US" sz="2000" dirty="0">
                <a:solidFill>
                  <a:schemeClr val="bg1"/>
                </a:solidFill>
                <a:latin typeface="High Tower Text" pitchFamily="18" charset="0"/>
              </a:rPr>
              <a:t> ABCD</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1900" dirty="0" err="1">
                <a:solidFill>
                  <a:schemeClr val="bg1"/>
                </a:solidFill>
                <a:latin typeface="High Tower Text" pitchFamily="18" charset="0"/>
              </a:rPr>
              <a:t>rw</a:t>
            </a:r>
            <a:r>
              <a:rPr lang="en-US" altLang="en-US" sz="1400" dirty="0">
                <a:solidFill>
                  <a:schemeClr val="bg1"/>
                </a:solidFill>
                <a:latin typeface="High Tower Text" pitchFamily="18" charset="0"/>
              </a:rPr>
              <a:t> </a:t>
            </a:r>
            <a:r>
              <a:rPr lang="en-US" altLang="en-US" sz="2000" dirty="0">
                <a:solidFill>
                  <a:srgbClr val="FFFF00"/>
                </a:solidFill>
                <a:latin typeface="Times New Roman" pitchFamily="18" charset="0"/>
              </a:rPr>
              <a:t>-</a:t>
            </a:r>
            <a:r>
              <a:rPr lang="en-US" altLang="en-US" sz="700" dirty="0">
                <a:solidFill>
                  <a:srgbClr val="FFFF00"/>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1900" dirty="0">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200" dirty="0">
                <a:solidFill>
                  <a:schemeClr val="bg1"/>
                </a:solidFill>
                <a:latin typeface="Times New Roman" pitchFamily="18" charset="0"/>
              </a:rPr>
              <a:t> </a:t>
            </a:r>
            <a:r>
              <a:rPr lang="en-US" altLang="en-US" sz="19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12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55</a:t>
            </a:r>
            <a:r>
              <a:rPr lang="en-US" altLang="en-US" sz="1000" dirty="0">
                <a:solidFill>
                  <a:schemeClr val="bg1"/>
                </a:solidFill>
                <a:latin typeface="High Tower Text" pitchFamily="18" charset="0"/>
              </a:rPr>
              <a:t> </a:t>
            </a:r>
            <a:r>
              <a:rPr lang="en-US" altLang="en-US" sz="2000" dirty="0">
                <a:solidFill>
                  <a:schemeClr val="bg1"/>
                </a:solidFill>
                <a:latin typeface="High Tower Text" pitchFamily="18" charset="0"/>
              </a:rPr>
              <a:t>Mar  </a:t>
            </a:r>
            <a:r>
              <a:rPr lang="en-US" altLang="en-US" sz="2000" dirty="0">
                <a:solidFill>
                  <a:schemeClr val="bg1"/>
                </a:solidFill>
                <a:latin typeface="Times New Roman" pitchFamily="18" charset="0"/>
              </a:rPr>
              <a:t>3 22:10</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APROG.c</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1900" dirty="0" err="1">
                <a:solidFill>
                  <a:srgbClr val="FFFF00"/>
                </a:solidFill>
                <a:latin typeface="High Tower Text" pitchFamily="18" charset="0"/>
              </a:rPr>
              <a:t>x</a:t>
            </a:r>
            <a:r>
              <a:rPr lang="en-US" altLang="en-US" sz="1900" dirty="0" err="1">
                <a:solidFill>
                  <a:schemeClr val="bg1"/>
                </a:solidFill>
                <a:latin typeface="High Tower Text" pitchFamily="18" charset="0"/>
              </a:rPr>
              <a:t>r</a:t>
            </a:r>
            <a:r>
              <a:rPr lang="en-US" altLang="en-US" sz="1900" dirty="0">
                <a:solidFill>
                  <a:schemeClr val="bg1"/>
                </a:solidFill>
                <a:latin typeface="Times New Roman" pitchFamily="18" charset="0"/>
              </a:rPr>
              <a:t>-</a:t>
            </a:r>
            <a:r>
              <a:rPr lang="en-US" altLang="en-US" sz="1900" dirty="0" err="1">
                <a:solidFill>
                  <a:schemeClr val="bg1"/>
                </a:solidFill>
                <a:latin typeface="High Tower Text" pitchFamily="18" charset="0"/>
              </a:rPr>
              <a:t>xr</a:t>
            </a:r>
            <a:r>
              <a:rPr lang="en-US" altLang="en-US" sz="1900" dirty="0">
                <a:solidFill>
                  <a:schemeClr val="bg1"/>
                </a:solidFill>
                <a:latin typeface="Times New Roman" pitchFamily="18" charset="0"/>
              </a:rPr>
              <a:t>-</a:t>
            </a:r>
            <a:r>
              <a:rPr lang="en-US" altLang="en-US" sz="1900" dirty="0">
                <a:solidFill>
                  <a:schemeClr val="bg1"/>
                </a:solidFill>
                <a:latin typeface="High Tower Text" pitchFamily="18" charset="0"/>
              </a:rPr>
              <a:t>x</a:t>
            </a:r>
            <a:r>
              <a:rPr lang="en-US" altLang="en-US" sz="2000" dirty="0">
                <a:solidFill>
                  <a:schemeClr val="bg1"/>
                </a:solidFill>
                <a:latin typeface="High Tower Text" pitchFamily="18" charset="0"/>
              </a:rPr>
              <a:t> </a:t>
            </a:r>
            <a:r>
              <a:rPr lang="en-US" altLang="en-US" sz="1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49786</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22:10 </a:t>
            </a:r>
            <a:r>
              <a:rPr lang="en-US" altLang="en-US" sz="2000" dirty="0" err="1">
                <a:solidFill>
                  <a:schemeClr val="bg1"/>
                </a:solidFill>
                <a:latin typeface="High Tower Text" pitchFamily="18" charset="0"/>
              </a:rPr>
              <a:t>APROG.x</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2925</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2</a:t>
            </a: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94</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22:14</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3</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 </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68</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22:15</a:t>
            </a:r>
            <a:r>
              <a:rPr lang="en-US" altLang="en-US" sz="2000" dirty="0">
                <a:solidFill>
                  <a:schemeClr val="bg1"/>
                </a:solidFill>
                <a:latin typeface="High Tower Text" pitchFamily="18" charset="0"/>
              </a:rPr>
              <a:t> tempfile</a:t>
            </a:r>
            <a:r>
              <a:rPr lang="en-US" altLang="en-US" sz="1900" dirty="0">
                <a:solidFill>
                  <a:schemeClr val="bg1"/>
                </a:solidFill>
                <a:latin typeface="Times New Roman" pitchFamily="18" charset="0"/>
                <a:cs typeface="Times New Roman" pitchFamily="18" charset="0"/>
              </a:rPr>
              <a:t>4</a:t>
            </a:r>
            <a:endParaRPr lang="en-US" altLang="en-US" sz="19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22:16</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count_A_files</a:t>
            </a:r>
            <a:endParaRPr lang="en-US" altLang="en-US" sz="2000" dirty="0">
              <a:solidFill>
                <a:schemeClr val="bg1"/>
              </a:solidFill>
              <a:latin typeface="High Tower Text" pitchFamily="18" charset="0"/>
            </a:endParaRPr>
          </a:p>
          <a:p>
            <a:pPr marL="342900" indent="-342900">
              <a:lnSpc>
                <a:spcPct val="80000"/>
              </a:lnSpc>
              <a:spcBef>
                <a:spcPct val="15000"/>
              </a:spcBef>
            </a:pPr>
            <a:r>
              <a:rPr lang="en-US" altLang="en-US" sz="2000" dirty="0">
                <a:solidFill>
                  <a:schemeClr val="bg1"/>
                </a:solidFill>
                <a:latin typeface="Times New Roman" pitchFamily="18" charset="0"/>
              </a:rPr>
              <a:t>-</a:t>
            </a:r>
            <a:r>
              <a:rPr lang="en-US" altLang="en-US" sz="2000" dirty="0" err="1">
                <a:solidFill>
                  <a:schemeClr val="bg1"/>
                </a:solidFill>
                <a:latin typeface="High Tower Text" pitchFamily="18" charset="0"/>
              </a:rPr>
              <a:t>rw</a:t>
            </a:r>
            <a:r>
              <a:rPr lang="en-US" altLang="en-US" sz="2000" dirty="0">
                <a:solidFill>
                  <a:srgbClr val="FFFF00"/>
                </a:solidFill>
                <a:latin typeface="Times New Roman" pitchFamily="18" charset="0"/>
              </a:rPr>
              <a:t>-</a:t>
            </a:r>
            <a:r>
              <a:rPr lang="en-US" altLang="en-US" sz="800" dirty="0">
                <a:solidFill>
                  <a:srgbClr val="FFFF00"/>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High Tower Text" pitchFamily="18" charset="0"/>
              </a:rPr>
              <a:t>r</a:t>
            </a:r>
            <a:r>
              <a:rPr lang="en-US" altLang="en-US" sz="2000" dirty="0">
                <a:solidFill>
                  <a:schemeClr val="bg1"/>
                </a:solidFill>
                <a:latin typeface="Times New Roman" pitchFamily="18" charset="0"/>
              </a:rPr>
              <a:t>-</a:t>
            </a:r>
            <a:r>
              <a:rPr lang="en-US" altLang="en-US" sz="800" dirty="0">
                <a:solidFill>
                  <a:schemeClr val="bg1"/>
                </a:solidFill>
                <a:latin typeface="Times New Roman" pitchFamily="18" charset="0"/>
              </a:rPr>
              <a:t> </a:t>
            </a:r>
            <a:r>
              <a:rPr lang="en-US" altLang="en-US" sz="2000" dirty="0">
                <a:solidFill>
                  <a:schemeClr val="bg1"/>
                </a:solidFill>
                <a:latin typeface="Times New Roman" pitchFamily="18" charset="0"/>
              </a:rPr>
              <a:t>-</a:t>
            </a:r>
            <a:r>
              <a:rPr lang="en-US" altLang="en-US" sz="2000" dirty="0">
                <a:solidFill>
                  <a:schemeClr val="bg1"/>
                </a:solidFill>
                <a:latin typeface="High Tower Text" pitchFamily="18" charset="0"/>
              </a:rPr>
              <a:t>  </a:t>
            </a:r>
            <a:r>
              <a:rPr lang="en-US" altLang="en-US" sz="2000" dirty="0">
                <a:solidFill>
                  <a:schemeClr val="bg1"/>
                </a:solidFill>
                <a:latin typeface="Times New Roman" pitchFamily="18" charset="0"/>
              </a:rPr>
              <a:t>1</a:t>
            </a:r>
            <a:r>
              <a:rPr lang="en-US" altLang="en-US" sz="2000" dirty="0">
                <a:solidFill>
                  <a:schemeClr val="bg1"/>
                </a:solidFill>
                <a:latin typeface="High Tower Text" pitchFamily="18" charset="0"/>
              </a:rPr>
              <a:t> English None       </a:t>
            </a:r>
            <a:r>
              <a:rPr lang="en-US" altLang="en-US" sz="2000" dirty="0">
                <a:solidFill>
                  <a:schemeClr val="bg1"/>
                </a:solidFill>
                <a:latin typeface="Times New Roman" pitchFamily="18" charset="0"/>
              </a:rPr>
              <a:t>47</a:t>
            </a:r>
            <a:r>
              <a:rPr lang="en-US" altLang="en-US" sz="2000" dirty="0">
                <a:solidFill>
                  <a:schemeClr val="bg1"/>
                </a:solidFill>
                <a:latin typeface="High Tower Text" pitchFamily="18" charset="0"/>
              </a:rPr>
              <a:t> Mar  </a:t>
            </a:r>
            <a:r>
              <a:rPr lang="en-US" altLang="en-US" sz="2000" dirty="0">
                <a:solidFill>
                  <a:schemeClr val="bg1"/>
                </a:solidFill>
                <a:latin typeface="Times New Roman" pitchFamily="18" charset="0"/>
              </a:rPr>
              <a:t>3 22:18</a:t>
            </a:r>
            <a:r>
              <a:rPr lang="en-US" altLang="en-US" sz="2000" dirty="0">
                <a:solidFill>
                  <a:schemeClr val="bg1"/>
                </a:solidFill>
                <a:latin typeface="High Tower Text" pitchFamily="18" charset="0"/>
              </a:rPr>
              <a:t> </a:t>
            </a:r>
            <a:r>
              <a:rPr lang="en-US" altLang="en-US" sz="2000" dirty="0" err="1">
                <a:solidFill>
                  <a:schemeClr val="bg1"/>
                </a:solidFill>
                <a:latin typeface="High Tower Text" pitchFamily="18" charset="0"/>
              </a:rPr>
              <a:t>count_files</a:t>
            </a:r>
            <a:endParaRPr lang="zh-TW" altLang="en-US" sz="2000" dirty="0">
              <a:solidFill>
                <a:schemeClr val="bg1"/>
              </a:solidFill>
              <a:latin typeface="High Tower Text" pitchFamily="18" charset="0"/>
            </a:endParaRPr>
          </a:p>
        </p:txBody>
      </p:sp>
      <p:sp>
        <p:nvSpPr>
          <p:cNvPr id="47107"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What does it mean to be executable?</a:t>
            </a:r>
            <a:endParaRPr lang="en-US" altLang="zh-TW" smtClean="0">
              <a:solidFill>
                <a:srgbClr val="0033CC"/>
              </a:solidFill>
            </a:endParaRPr>
          </a:p>
        </p:txBody>
      </p:sp>
      <p:sp>
        <p:nvSpPr>
          <p:cNvPr id="9" name="AutoShape 5"/>
          <p:cNvSpPr>
            <a:spLocks noChangeArrowheads="1"/>
          </p:cNvSpPr>
          <p:nvPr/>
        </p:nvSpPr>
        <p:spPr bwMode="auto">
          <a:xfrm rot="13380000" flipH="1">
            <a:off x="3048000" y="1466850"/>
            <a:ext cx="939800" cy="5314950"/>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10" name="AutoShape 6"/>
          <p:cNvSpPr>
            <a:spLocks noChangeArrowheads="1"/>
          </p:cNvSpPr>
          <p:nvPr/>
        </p:nvSpPr>
        <p:spPr bwMode="auto">
          <a:xfrm>
            <a:off x="3276600" y="1600200"/>
            <a:ext cx="3886200" cy="914400"/>
          </a:xfrm>
          <a:prstGeom prst="wedgeRoundRectCallout">
            <a:avLst>
              <a:gd name="adj1" fmla="val 46694"/>
              <a:gd name="adj2" fmla="val 440333"/>
              <a:gd name="adj3" fmla="val 16667"/>
            </a:avLst>
          </a:prstGeom>
          <a:solidFill>
            <a:schemeClr val="accent1"/>
          </a:solidFill>
          <a:ln w="9525" algn="ctr">
            <a:noFill/>
            <a:miter lim="800000"/>
            <a:headEnd/>
            <a:tailEnd/>
          </a:ln>
        </p:spPr>
        <p:txBody>
          <a:bodyPr/>
          <a:lstStyle/>
          <a:p>
            <a:pPr algn="ctr"/>
            <a:r>
              <a:rPr lang="en-US" altLang="zh-TW" sz="2400"/>
              <a:t>But, see, my new script is not listed as an executable. </a:t>
            </a:r>
          </a:p>
        </p:txBody>
      </p:sp>
      <p:sp>
        <p:nvSpPr>
          <p:cNvPr id="7" name="Oval Callout 6"/>
          <p:cNvSpPr/>
          <p:nvPr/>
        </p:nvSpPr>
        <p:spPr bwMode="auto">
          <a:xfrm>
            <a:off x="3007526" y="4005064"/>
            <a:ext cx="2527902" cy="1918307"/>
          </a:xfrm>
          <a:prstGeom prst="wedgeEllipseCallout">
            <a:avLst>
              <a:gd name="adj1" fmla="val -101006"/>
              <a:gd name="adj2" fmla="val 557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4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To fix this,</a:t>
            </a:r>
          </a:p>
          <a:p>
            <a:pPr marL="0" marR="0" indent="0" algn="ctr" defTabSz="914400" rtl="0" eaLnBrk="1" fontAlgn="base" latinLnBrk="0" hangingPunct="1">
              <a:lnSpc>
                <a:spcPct val="100000"/>
              </a:lnSpc>
              <a:spcBef>
                <a:spcPct val="0"/>
              </a:spcBef>
              <a:spcAft>
                <a:spcPct val="0"/>
              </a:spcAft>
              <a:buClrTx/>
              <a:buSzTx/>
              <a:buFontTx/>
              <a:buNone/>
              <a:tabLst/>
            </a:pPr>
            <a:endParaRPr kumimoji="1" lang="en-US" sz="3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we need to use</a:t>
            </a:r>
            <a:br>
              <a:rPr kumimoji="1" lang="en-US" sz="2400" b="0" i="0" u="none" strike="noStrike" cap="none" normalizeH="0" baseline="0" dirty="0" smtClean="0">
                <a:ln>
                  <a:noFill/>
                </a:ln>
                <a:solidFill>
                  <a:schemeClr val="tx1"/>
                </a:solidFill>
                <a:effectLst/>
                <a:latin typeface="Arial" charset="0"/>
                <a:ea typeface="新細明體" charset="-120"/>
              </a:rPr>
            </a:br>
            <a:r>
              <a:rPr kumimoji="1" lang="en-US" sz="3200" b="0" i="0" u="none" strike="noStrike" cap="none" normalizeH="0" baseline="0" dirty="0" err="1" smtClean="0">
                <a:ln>
                  <a:noFill/>
                </a:ln>
                <a:solidFill>
                  <a:schemeClr val="tx1"/>
                </a:solidFill>
                <a:effectLst/>
                <a:latin typeface="High Tower Text" panose="02040502050506030303" pitchFamily="18" charset="0"/>
                <a:ea typeface="新細明體" charset="-120"/>
              </a:rPr>
              <a:t>chmod</a:t>
            </a:r>
            <a:r>
              <a:rPr kumimoji="1" lang="en-US" sz="2400" b="0" i="0" u="none" strike="noStrike" cap="none" normalizeH="0" baseline="0" dirty="0" smtClean="0">
                <a:ln>
                  <a:noFill/>
                </a:ln>
                <a:solidFill>
                  <a:schemeClr val="tx1"/>
                </a:solidFill>
                <a:effectLst/>
                <a:latin typeface="Arial" charset="0"/>
                <a:ea typeface="新細明體" charset="-120"/>
              </a:rPr>
              <a:t>…</a:t>
            </a:r>
          </a:p>
        </p:txBody>
      </p:sp>
    </p:spTree>
    <p:extLst>
      <p:ext uri="{BB962C8B-B14F-4D97-AF65-F5344CB8AC3E}">
        <p14:creationId xmlns:p14="http://schemas.microsoft.com/office/powerpoint/2010/main" val="2608458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3835073733"/>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chmod</a:t>
                      </a:r>
                      <a:r>
                        <a:rPr kumimoji="1" lang="en-US" altLang="en-US" sz="2800" b="1" u="none" strike="noStrike" cap="none" normalizeH="0" baseline="0" dirty="0" smtClean="0">
                          <a:ln>
                            <a:noFill/>
                          </a:ln>
                          <a:effectLst/>
                        </a:rPr>
                        <a:t> </a:t>
                      </a:r>
                      <a:r>
                        <a:rPr kumimoji="1" lang="en-US" altLang="en-US" sz="2800" b="0" u="none" strike="noStrike" cap="none" normalizeH="0" baseline="0" dirty="0" smtClean="0">
                          <a:ln>
                            <a:noFill/>
                          </a:ln>
                          <a:effectLst/>
                        </a:rPr>
                        <a:t>-</a:t>
                      </a:r>
                      <a:r>
                        <a:rPr kumimoji="1" lang="en-US" altLang="en-US" sz="2800" b="0" u="none" strike="noStrike" cap="none" normalizeH="0" baseline="0" dirty="0" err="1" smtClean="0">
                          <a:ln>
                            <a:noFill/>
                          </a:ln>
                          <a:effectLst/>
                        </a:rPr>
                        <a:t>ua</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effectLst/>
                        </a:rPr>
                        <a:t>Change file permissions</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smtClean="0">
                          <a:ln>
                            <a:noFill/>
                          </a:ln>
                          <a:effectLst/>
                        </a:rPr>
                        <a:t>ln </a:t>
                      </a:r>
                      <a:r>
                        <a:rPr kumimoji="1" lang="en-US" altLang="en-US" sz="2800" b="0" u="none" strike="noStrike" cap="none" normalizeH="0" baseline="0" dirty="0" smtClean="0">
                          <a:ln>
                            <a:noFill/>
                          </a:ln>
                          <a:effectLst/>
                        </a:rPr>
                        <a:t>-s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effectLst/>
                        </a:rPr>
                        <a:t>Create a symbolic link</a:t>
                      </a:r>
                      <a:r>
                        <a:rPr kumimoji="0" lang="en-US" altLang="en-US" sz="2800" u="none" strike="noStrike" cap="none" normalizeH="0" baseline="0" dirty="0" smtClean="0">
                          <a:ln>
                            <a:noFill/>
                          </a:ln>
                          <a:effectLst/>
                        </a:rPr>
                        <a:t> to a file/directory</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smtClean="0">
                          <a:ln>
                            <a:noFill/>
                          </a:ln>
                          <a:effectLst/>
                        </a:rPr>
                        <a:t>source</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smtClean="0">
                          <a:ln>
                            <a:noFill/>
                          </a:ln>
                          <a:effectLst/>
                        </a:rPr>
                        <a:t>find </a:t>
                      </a:r>
                      <a:r>
                        <a:rPr kumimoji="1" lang="en-US" altLang="en-US" sz="2800" b="0" u="none" strike="noStrike" cap="none" normalizeH="0" baseline="0" dirty="0" smtClean="0">
                          <a:ln>
                            <a:noFill/>
                          </a:ln>
                          <a:effectLst/>
                        </a:rPr>
                        <a:t>-name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smtClean="0">
                          <a:ln>
                            <a:noFill/>
                          </a:ln>
                          <a:effectLst/>
                        </a:rPr>
                        <a:t>tar </a:t>
                      </a:r>
                      <a:r>
                        <a:rPr kumimoji="1" lang="en-US" altLang="en-US" sz="2800" b="0" u="none" strike="noStrike" cap="none" normalizeH="0" baseline="0" dirty="0" smtClean="0">
                          <a:ln>
                            <a:noFill/>
                          </a:ln>
                          <a:effectLst/>
                        </a:rPr>
                        <a:t>-</a:t>
                      </a:r>
                      <a:r>
                        <a:rPr kumimoji="1" lang="en-US" altLang="en-US" sz="2800" b="0" u="none" strike="noStrike" cap="none" normalizeH="0" baseline="0" dirty="0" err="1" smtClean="0">
                          <a:ln>
                            <a:noFill/>
                          </a:ln>
                          <a:effectLst/>
                        </a:rPr>
                        <a:t>cvf</a:t>
                      </a:r>
                      <a:endParaRPr kumimoji="1" lang="en-US" altLang="en-US" sz="2800" b="0" u="none" strike="noStrike" cap="none" normalizeH="0" baseline="0" dirty="0" smtClean="0">
                        <a:ln>
                          <a:noFill/>
                        </a:ln>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tx1"/>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effectLst/>
                        </a:rPr>
                        <a:t>Combine a directory structure into one file / </a:t>
                      </a:r>
                      <a:r>
                        <a:rPr kumimoji="1" lang="en-US" altLang="en-US" sz="2800" u="none" strike="noStrike" cap="none" normalizeH="0" baseline="0" dirty="0" err="1" smtClean="0">
                          <a:ln>
                            <a:noFill/>
                          </a:ln>
                          <a:effectLst/>
                        </a:rPr>
                        <a:t>eXpand</a:t>
                      </a:r>
                      <a:r>
                        <a:rPr kumimoji="1" lang="en-US" altLang="en-US" sz="2800" u="none" strike="noStrike" cap="none" normalizeH="0" baseline="0" dirty="0" smtClean="0">
                          <a:ln>
                            <a:noFill/>
                          </a:ln>
                          <a:effectLst/>
                        </a:rPr>
                        <a:t> the directory from the file </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effectLst/>
                        </a:rPr>
                        <a:t> </a:t>
                      </a:r>
                      <a:r>
                        <a:rPr kumimoji="1" lang="en-US" altLang="en-US" sz="2800" b="1" u="none" strike="noStrike" cap="none" normalizeH="0" baseline="0" dirty="0" err="1" smtClean="0">
                          <a:ln>
                            <a:noFill/>
                          </a:ln>
                          <a:effectLst/>
                        </a:rPr>
                        <a:t>gzip</a:t>
                      </a:r>
                      <a:r>
                        <a:rPr kumimoji="1" lang="en-US" altLang="en-US" sz="2800" b="1" u="none" strike="noStrike" cap="none" normalizeH="0" baseline="0" dirty="0" smtClean="0">
                          <a:ln>
                            <a:noFill/>
                          </a:ln>
                          <a:effectLst/>
                        </a:rPr>
                        <a:t>/</a:t>
                      </a:r>
                      <a:r>
                        <a:rPr kumimoji="1" lang="en-US" altLang="en-US" sz="2800" b="1" u="none" strike="noStrike" cap="none" normalizeH="0" baseline="0" dirty="0" err="1" smtClean="0">
                          <a:ln>
                            <a:noFill/>
                          </a:ln>
                          <a:effectLst/>
                        </a:rPr>
                        <a:t>gunzip</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effectLst/>
                        </a:rPr>
                        <a:t>Compress / uncompress a file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tx1"/>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tx1"/>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tx1"/>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
        <p:nvSpPr>
          <p:cNvPr id="6" name="Oval Callout 5"/>
          <p:cNvSpPr/>
          <p:nvPr/>
        </p:nvSpPr>
        <p:spPr bwMode="auto">
          <a:xfrm>
            <a:off x="3007526" y="4005064"/>
            <a:ext cx="2527902" cy="1918307"/>
          </a:xfrm>
          <a:prstGeom prst="wedgeEllipseCallout">
            <a:avLst>
              <a:gd name="adj1" fmla="val -122163"/>
              <a:gd name="adj2" fmla="val -17625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4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To fix this,</a:t>
            </a:r>
          </a:p>
          <a:p>
            <a:pPr marL="0" marR="0" indent="0" algn="ctr" defTabSz="914400" rtl="0" eaLnBrk="1" fontAlgn="base" latinLnBrk="0" hangingPunct="1">
              <a:lnSpc>
                <a:spcPct val="100000"/>
              </a:lnSpc>
              <a:spcBef>
                <a:spcPct val="0"/>
              </a:spcBef>
              <a:spcAft>
                <a:spcPct val="0"/>
              </a:spcAft>
              <a:buClrTx/>
              <a:buSzTx/>
              <a:buFontTx/>
              <a:buNone/>
              <a:tabLst/>
            </a:pPr>
            <a:endParaRPr kumimoji="1" lang="en-US" sz="3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we need to use</a:t>
            </a:r>
            <a:br>
              <a:rPr kumimoji="1" lang="en-US" sz="2400" b="0" i="0" u="none" strike="noStrike" cap="none" normalizeH="0" baseline="0" dirty="0" smtClean="0">
                <a:ln>
                  <a:noFill/>
                </a:ln>
                <a:solidFill>
                  <a:schemeClr val="tx1"/>
                </a:solidFill>
                <a:effectLst/>
                <a:latin typeface="Arial" charset="0"/>
                <a:ea typeface="新細明體" charset="-120"/>
              </a:rPr>
            </a:br>
            <a:r>
              <a:rPr kumimoji="1" lang="en-US" sz="3200" b="0" i="0" u="none" strike="noStrike" cap="none" normalizeH="0" baseline="0" dirty="0" err="1" smtClean="0">
                <a:ln>
                  <a:noFill/>
                </a:ln>
                <a:solidFill>
                  <a:schemeClr val="tx1"/>
                </a:solidFill>
                <a:effectLst/>
                <a:latin typeface="High Tower Text" panose="02040502050506030303" pitchFamily="18" charset="0"/>
                <a:ea typeface="新細明體" charset="-120"/>
              </a:rPr>
              <a:t>chmod</a:t>
            </a:r>
            <a:r>
              <a:rPr kumimoji="1" lang="en-US" sz="2400" b="0" i="0" u="none" strike="noStrike" cap="none" normalizeH="0" baseline="0" dirty="0" smtClean="0">
                <a:ln>
                  <a:noFill/>
                </a:ln>
                <a:solidFill>
                  <a:schemeClr val="tx1"/>
                </a:solidFill>
                <a:effectLst/>
                <a:latin typeface="Arial" charset="0"/>
                <a:ea typeface="新細明體" charset="-120"/>
              </a:rPr>
              <a:t>…</a:t>
            </a:r>
          </a:p>
        </p:txBody>
      </p:sp>
    </p:spTree>
    <p:extLst>
      <p:ext uri="{BB962C8B-B14F-4D97-AF65-F5344CB8AC3E}">
        <p14:creationId xmlns:p14="http://schemas.microsoft.com/office/powerpoint/2010/main" val="310071496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3516648630"/>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chmod</a:t>
                      </a:r>
                      <a:r>
                        <a:rPr kumimoji="1" lang="en-US" altLang="en-US" sz="2800" b="1" u="none" strike="noStrike" cap="none" normalizeH="0" baseline="0" dirty="0" smtClean="0">
                          <a:ln>
                            <a:noFill/>
                          </a:ln>
                          <a:effectLst/>
                        </a:rPr>
                        <a:t> </a:t>
                      </a:r>
                      <a:r>
                        <a:rPr kumimoji="1" lang="en-US" altLang="en-US" sz="2800" b="0" u="none" strike="noStrike" cap="none" normalizeH="0" baseline="0" dirty="0" smtClean="0">
                          <a:ln>
                            <a:noFill/>
                          </a:ln>
                          <a:effectLst/>
                        </a:rPr>
                        <a:t>-</a:t>
                      </a:r>
                      <a:r>
                        <a:rPr kumimoji="1" lang="en-US" altLang="en-US" sz="2800" b="0" u="none" strike="noStrike" cap="none" normalizeH="0" baseline="0" dirty="0" err="1" smtClean="0">
                          <a:ln>
                            <a:noFill/>
                          </a:ln>
                          <a:effectLst/>
                        </a:rPr>
                        <a:t>ua</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effectLst/>
                        </a:rPr>
                        <a:t>Change file permissions</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ln </a:t>
                      </a:r>
                      <a:r>
                        <a:rPr kumimoji="1" lang="en-US" altLang="en-US" sz="2800" b="0" u="none" strike="noStrike" cap="none" normalizeH="0" baseline="0" dirty="0" smtClean="0">
                          <a:ln>
                            <a:noFill/>
                          </a:ln>
                          <a:solidFill>
                            <a:schemeClr val="bg1">
                              <a:lumMod val="65000"/>
                            </a:schemeClr>
                          </a:solidFill>
                          <a:effectLst/>
                        </a:rPr>
                        <a:t>-s</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65000"/>
                            </a:schemeClr>
                          </a:solidFill>
                          <a:effectLst/>
                        </a:rPr>
                        <a:t>Create a symbolic link</a:t>
                      </a:r>
                      <a:r>
                        <a:rPr kumimoji="0" lang="en-US" altLang="en-US" sz="2800" u="none" strike="noStrike" cap="none" normalizeH="0" baseline="0" dirty="0" smtClean="0">
                          <a:ln>
                            <a:noFill/>
                          </a:ln>
                          <a:solidFill>
                            <a:schemeClr val="bg1">
                              <a:lumMod val="65000"/>
                            </a:schemeClr>
                          </a:solidFill>
                          <a:effectLst/>
                        </a:rPr>
                        <a:t> to a file/directory</a:t>
                      </a:r>
                      <a:endPar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source</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find </a:t>
                      </a:r>
                      <a:r>
                        <a:rPr kumimoji="1" lang="en-US" altLang="en-US" sz="2800" b="0" u="none" strike="noStrike" cap="none" normalizeH="0" baseline="0" dirty="0" smtClean="0">
                          <a:ln>
                            <a:noFill/>
                          </a:ln>
                          <a:solidFill>
                            <a:schemeClr val="bg1">
                              <a:lumMod val="65000"/>
                            </a:schemeClr>
                          </a:solidFill>
                          <a:effectLst/>
                        </a:rPr>
                        <a:t>-name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tar </a:t>
                      </a:r>
                      <a:r>
                        <a:rPr kumimoji="1" lang="en-US" altLang="en-US" sz="2800" b="0" u="none" strike="noStrike" cap="none" normalizeH="0" baseline="0" dirty="0" smtClean="0">
                          <a:ln>
                            <a:noFill/>
                          </a:ln>
                          <a:solidFill>
                            <a:schemeClr val="bg1">
                              <a:lumMod val="65000"/>
                            </a:schemeClr>
                          </a:solidFill>
                          <a:effectLst/>
                        </a:rPr>
                        <a:t>-</a:t>
                      </a:r>
                      <a:r>
                        <a:rPr kumimoji="1" lang="en-US" altLang="en-US" sz="2800" b="0" u="none" strike="noStrike" cap="none" normalizeH="0" baseline="0" dirty="0" err="1" smtClean="0">
                          <a:ln>
                            <a:noFill/>
                          </a:ln>
                          <a:solidFill>
                            <a:schemeClr val="bg1">
                              <a:lumMod val="65000"/>
                            </a:schemeClr>
                          </a:solidFill>
                          <a:effectLst/>
                        </a:rPr>
                        <a:t>cvf</a:t>
                      </a:r>
                      <a:endParaRPr kumimoji="1" lang="en-US" altLang="en-US" sz="2800" b="0" u="none" strike="noStrike" cap="none" normalizeH="0" baseline="0" dirty="0" smtClean="0">
                        <a:ln>
                          <a:noFill/>
                        </a:ln>
                        <a:solidFill>
                          <a:schemeClr val="bg1">
                            <a:lumMod val="65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Combine a directory structure into one file / </a:t>
                      </a:r>
                      <a:r>
                        <a:rPr kumimoji="1" lang="en-US" altLang="en-US" sz="2800" u="none" strike="noStrike" cap="none" normalizeH="0" baseline="0" dirty="0" err="1" smtClean="0">
                          <a:ln>
                            <a:noFill/>
                          </a:ln>
                          <a:solidFill>
                            <a:schemeClr val="bg1">
                              <a:lumMod val="65000"/>
                            </a:schemeClr>
                          </a:solidFill>
                          <a:effectLst/>
                        </a:rPr>
                        <a:t>eXpand</a:t>
                      </a:r>
                      <a:r>
                        <a:rPr kumimoji="1" lang="en-US" altLang="en-US" sz="2800" u="none" strike="noStrike" cap="none" normalizeH="0" baseline="0" dirty="0" smtClean="0">
                          <a:ln>
                            <a:noFill/>
                          </a:ln>
                          <a:solidFill>
                            <a:schemeClr val="bg1">
                              <a:lumMod val="65000"/>
                            </a:schemeClr>
                          </a:solidFill>
                          <a:effectLst/>
                        </a:rPr>
                        <a:t> the directory from the file </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65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err="1" smtClean="0">
                          <a:ln>
                            <a:noFill/>
                          </a:ln>
                          <a:solidFill>
                            <a:schemeClr val="bg1">
                              <a:lumMod val="65000"/>
                            </a:schemeClr>
                          </a:solidFill>
                          <a:effectLst/>
                        </a:rPr>
                        <a:t>gzip</a:t>
                      </a:r>
                      <a:r>
                        <a:rPr kumimoji="1" lang="en-US" altLang="en-US" sz="2800" b="1" u="none" strike="noStrike" cap="none" normalizeH="0" baseline="0" dirty="0" smtClean="0">
                          <a:ln>
                            <a:noFill/>
                          </a:ln>
                          <a:solidFill>
                            <a:schemeClr val="bg1">
                              <a:lumMod val="65000"/>
                            </a:schemeClr>
                          </a:solidFill>
                          <a:effectLst/>
                        </a:rPr>
                        <a:t>/</a:t>
                      </a:r>
                      <a:r>
                        <a:rPr kumimoji="1" lang="en-US" altLang="en-US" sz="2800" b="1" u="none" strike="noStrike" cap="none" normalizeH="0" baseline="0" dirty="0" err="1" smtClean="0">
                          <a:ln>
                            <a:noFill/>
                          </a:ln>
                          <a:solidFill>
                            <a:schemeClr val="bg1">
                              <a:lumMod val="65000"/>
                            </a:schemeClr>
                          </a:solidFill>
                          <a:effectLst/>
                        </a:rPr>
                        <a:t>gunzip</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Compress / uncompress a file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
        <p:nvSpPr>
          <p:cNvPr id="6" name="Oval Callout 5"/>
          <p:cNvSpPr/>
          <p:nvPr/>
        </p:nvSpPr>
        <p:spPr bwMode="auto">
          <a:xfrm>
            <a:off x="3007526" y="4005064"/>
            <a:ext cx="2527902" cy="1918307"/>
          </a:xfrm>
          <a:prstGeom prst="wedgeEllipseCallout">
            <a:avLst>
              <a:gd name="adj1" fmla="val -122163"/>
              <a:gd name="adj2" fmla="val -17625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4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To fix this,</a:t>
            </a:r>
          </a:p>
          <a:p>
            <a:pPr marL="0" marR="0" indent="0" algn="ctr" defTabSz="914400" rtl="0" eaLnBrk="1" fontAlgn="base" latinLnBrk="0" hangingPunct="1">
              <a:lnSpc>
                <a:spcPct val="100000"/>
              </a:lnSpc>
              <a:spcBef>
                <a:spcPct val="0"/>
              </a:spcBef>
              <a:spcAft>
                <a:spcPct val="0"/>
              </a:spcAft>
              <a:buClrTx/>
              <a:buSzTx/>
              <a:buFontTx/>
              <a:buNone/>
              <a:tabLst/>
            </a:pPr>
            <a:endParaRPr kumimoji="1" lang="en-US" sz="3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we need to use</a:t>
            </a:r>
            <a:br>
              <a:rPr kumimoji="1" lang="en-US" sz="2400" b="0" i="0" u="none" strike="noStrike" cap="none" normalizeH="0" baseline="0" dirty="0" smtClean="0">
                <a:ln>
                  <a:noFill/>
                </a:ln>
                <a:solidFill>
                  <a:schemeClr val="tx1"/>
                </a:solidFill>
                <a:effectLst/>
                <a:latin typeface="Arial" charset="0"/>
                <a:ea typeface="新細明體" charset="-120"/>
              </a:rPr>
            </a:br>
            <a:r>
              <a:rPr kumimoji="1" lang="en-US" sz="3200" b="0" i="0" u="none" strike="noStrike" cap="none" normalizeH="0" baseline="0" dirty="0" err="1" smtClean="0">
                <a:ln>
                  <a:noFill/>
                </a:ln>
                <a:solidFill>
                  <a:schemeClr val="tx1"/>
                </a:solidFill>
                <a:effectLst/>
                <a:latin typeface="High Tower Text" panose="02040502050506030303" pitchFamily="18" charset="0"/>
                <a:ea typeface="新細明體" charset="-120"/>
              </a:rPr>
              <a:t>chmod</a:t>
            </a:r>
            <a:r>
              <a:rPr kumimoji="1" lang="en-US" sz="2400" b="0" i="0" u="none" strike="noStrike" cap="none" normalizeH="0" baseline="0" dirty="0" smtClean="0">
                <a:ln>
                  <a:noFill/>
                </a:ln>
                <a:solidFill>
                  <a:schemeClr val="tx1"/>
                </a:solidFill>
                <a:effectLst/>
                <a:latin typeface="Arial" charset="0"/>
                <a:ea typeface="新細明體" charset="-120"/>
              </a:rPr>
              <a:t>…</a:t>
            </a:r>
          </a:p>
        </p:txBody>
      </p:sp>
    </p:spTree>
    <p:extLst>
      <p:ext uri="{BB962C8B-B14F-4D97-AF65-F5344CB8AC3E}">
        <p14:creationId xmlns:p14="http://schemas.microsoft.com/office/powerpoint/2010/main" val="58590136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762000" y="152400"/>
            <a:ext cx="7620000" cy="1295400"/>
          </a:xfrm>
          <a:noFill/>
        </p:spPr>
        <p:txBody>
          <a:bodyPr/>
          <a:lstStyle/>
          <a:p>
            <a:pPr eaLnBrk="1" hangingPunct="1">
              <a:lnSpc>
                <a:spcPct val="90000"/>
              </a:lnSpc>
              <a:tabLst>
                <a:tab pos="3089275" algn="l"/>
              </a:tabLst>
            </a:pPr>
            <a:r>
              <a:rPr lang="en-US" altLang="zh-TW" sz="4000" dirty="0" smtClean="0">
                <a:solidFill>
                  <a:srgbClr val="0033CC"/>
                </a:solidFill>
              </a:rPr>
              <a:t>Changing File Permissions</a:t>
            </a:r>
            <a:br>
              <a:rPr lang="en-US" altLang="zh-TW" sz="4000" dirty="0" smtClean="0">
                <a:solidFill>
                  <a:srgbClr val="0033CC"/>
                </a:solidFill>
              </a:rPr>
            </a:br>
            <a:r>
              <a:rPr lang="en-US" altLang="zh-TW" sz="4000" dirty="0" smtClean="0">
                <a:solidFill>
                  <a:srgbClr val="0033CC"/>
                </a:solidFill>
              </a:rPr>
              <a:t>with </a:t>
            </a:r>
            <a:r>
              <a:rPr lang="en-US" altLang="zh-TW" sz="5400" b="1" dirty="0" err="1" smtClean="0">
                <a:solidFill>
                  <a:srgbClr val="0033CC"/>
                </a:solidFill>
                <a:latin typeface="High Tower Text" pitchFamily="18" charset="0"/>
              </a:rPr>
              <a:t>chmod</a:t>
            </a:r>
            <a:endParaRPr lang="en-US" altLang="zh-TW" sz="5400" b="1" dirty="0" smtClean="0">
              <a:solidFill>
                <a:srgbClr val="0033CC"/>
              </a:solidFill>
              <a:latin typeface="High Tower Text" pitchFamily="18" charset="0"/>
            </a:endParaRPr>
          </a:p>
        </p:txBody>
      </p:sp>
      <p:sp>
        <p:nvSpPr>
          <p:cNvPr id="54275" name="Rectangle 3"/>
          <p:cNvSpPr>
            <a:spLocks noGrp="1" noChangeArrowheads="1"/>
          </p:cNvSpPr>
          <p:nvPr>
            <p:ph type="body" idx="4294967295"/>
          </p:nvPr>
        </p:nvSpPr>
        <p:spPr>
          <a:xfrm>
            <a:off x="0" y="1676400"/>
            <a:ext cx="9144000" cy="5181600"/>
          </a:xfrm>
          <a:noFill/>
        </p:spPr>
        <p:txBody>
          <a:bodyPr/>
          <a:lstStyle/>
          <a:p>
            <a:pPr eaLnBrk="1" hangingPunct="1">
              <a:lnSpc>
                <a:spcPct val="80000"/>
              </a:lnSpc>
              <a:buFontTx/>
              <a:buNone/>
            </a:pPr>
            <a:r>
              <a:rPr lang="en-US" altLang="zh-TW" sz="2400" dirty="0" smtClean="0"/>
              <a:t>	</a:t>
            </a:r>
            <a:r>
              <a:rPr lang="en-US" altLang="zh-TW" sz="2600" dirty="0" smtClean="0"/>
              <a:t>The first argument is the new setting. Next is the filename.</a:t>
            </a:r>
            <a:r>
              <a:rPr lang="en-US" altLang="zh-TW" sz="2400" dirty="0" smtClean="0"/>
              <a:t> </a:t>
            </a:r>
          </a:p>
          <a:p>
            <a:pPr lvl="1" eaLnBrk="1" hangingPunct="1">
              <a:lnSpc>
                <a:spcPct val="80000"/>
              </a:lnSpc>
              <a:spcBef>
                <a:spcPct val="70000"/>
              </a:spcBef>
            </a:pPr>
            <a:r>
              <a:rPr lang="en-US" altLang="zh-TW" sz="2000" dirty="0" smtClean="0"/>
              <a:t>You can </a:t>
            </a:r>
            <a:r>
              <a:rPr lang="en-US" altLang="zh-TW" sz="2000" b="1" dirty="0" smtClean="0"/>
              <a:t>add</a:t>
            </a:r>
            <a:r>
              <a:rPr lang="en-US" altLang="zh-TW" sz="2000" dirty="0" smtClean="0"/>
              <a:t> options to a specific category</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err="1" smtClean="0">
                <a:latin typeface="High Tower Text" pitchFamily="18" charset="0"/>
              </a:rPr>
              <a:t>u+x</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give the user (</a:t>
            </a:r>
            <a:r>
              <a:rPr lang="en-US" altLang="zh-TW" sz="1800" dirty="0" err="1" smtClean="0"/>
              <a:t>ie</a:t>
            </a:r>
            <a:r>
              <a:rPr lang="en-US" altLang="zh-TW" sz="1800" dirty="0" smtClean="0"/>
              <a:t>, the owner) execute permission</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err="1" smtClean="0">
                <a:latin typeface="High Tower Text" pitchFamily="18" charset="0"/>
              </a:rPr>
              <a:t>g+rw</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give the group read and write permission</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err="1" smtClean="0">
                <a:latin typeface="High Tower Text" pitchFamily="18" charset="0"/>
              </a:rPr>
              <a:t>a+r</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give all 3 </a:t>
            </a:r>
            <a:r>
              <a:rPr lang="en-US" altLang="zh-TW" sz="1800" dirty="0" err="1" smtClean="0"/>
              <a:t>catagegories</a:t>
            </a:r>
            <a:r>
              <a:rPr lang="en-US" altLang="zh-TW" sz="1800" dirty="0" smtClean="0"/>
              <a:t> read permission</a:t>
            </a:r>
          </a:p>
          <a:p>
            <a:pPr lvl="2" eaLnBrk="1" hangingPunct="1">
              <a:lnSpc>
                <a:spcPct val="80000"/>
              </a:lnSpc>
              <a:buFontTx/>
              <a:buNone/>
            </a:pPr>
            <a:endParaRPr lang="en-US" altLang="zh-TW" sz="1800" dirty="0" smtClean="0"/>
          </a:p>
          <a:p>
            <a:pPr lvl="1" eaLnBrk="1" hangingPunct="1">
              <a:lnSpc>
                <a:spcPct val="80000"/>
              </a:lnSpc>
            </a:pPr>
            <a:r>
              <a:rPr lang="en-US" altLang="zh-TW" sz="2000" dirty="0" smtClean="0"/>
              <a:t>You can </a:t>
            </a:r>
            <a:r>
              <a:rPr lang="en-US" altLang="zh-TW" sz="2000" b="1" dirty="0" smtClean="0"/>
              <a:t>remove </a:t>
            </a:r>
            <a:r>
              <a:rPr lang="en-US" altLang="zh-TW" sz="2000" dirty="0" smtClean="0"/>
              <a:t>options from a specific category.</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u</a:t>
            </a:r>
            <a:r>
              <a:rPr lang="en-US" altLang="zh-TW" sz="2000" dirty="0" smtClean="0">
                <a:latin typeface="Times New Roman" pitchFamily="18" charset="0"/>
              </a:rPr>
              <a:t>-</a:t>
            </a:r>
            <a:r>
              <a:rPr lang="en-US" altLang="zh-TW" sz="2000" dirty="0" smtClean="0">
                <a:latin typeface="High Tower Text" pitchFamily="18" charset="0"/>
              </a:rPr>
              <a:t>w file</a:t>
            </a:r>
            <a:r>
              <a:rPr lang="en-US" altLang="zh-TW" sz="1800" dirty="0" smtClean="0"/>
              <a:t> </a:t>
            </a:r>
            <a:r>
              <a:rPr lang="en-US" altLang="zh-TW" sz="1800" dirty="0" smtClean="0">
                <a:latin typeface="新細明體" pitchFamily="18" charset="-120"/>
              </a:rPr>
              <a:t>→ </a:t>
            </a:r>
            <a:r>
              <a:rPr lang="en-US" altLang="zh-TW" sz="1800" dirty="0" smtClean="0"/>
              <a:t>The user (</a:t>
            </a:r>
            <a:r>
              <a:rPr lang="en-US" altLang="zh-TW" sz="1800" dirty="0" err="1" smtClean="0"/>
              <a:t>ie</a:t>
            </a:r>
            <a:r>
              <a:rPr lang="en-US" altLang="zh-TW" sz="1800" dirty="0" smtClean="0"/>
              <a:t>, the owner) cannot write to it</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o</a:t>
            </a:r>
            <a:r>
              <a:rPr lang="en-US" altLang="zh-TW" sz="2000" dirty="0" smtClean="0">
                <a:latin typeface="Times New Roman" pitchFamily="18" charset="0"/>
              </a:rPr>
              <a:t>-</a:t>
            </a:r>
            <a:r>
              <a:rPr lang="en-US" altLang="zh-TW" sz="2000" dirty="0" err="1" smtClean="0">
                <a:latin typeface="High Tower Text" pitchFamily="18" charset="0"/>
              </a:rPr>
              <a:t>rw</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General users (</a:t>
            </a:r>
            <a:r>
              <a:rPr lang="en-US" altLang="zh-TW" sz="1800" dirty="0" err="1" smtClean="0"/>
              <a:t>ie</a:t>
            </a:r>
            <a:r>
              <a:rPr lang="en-US" altLang="zh-TW" sz="1800" dirty="0" smtClean="0"/>
              <a:t>, others) cannot read or write</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a:t>
            </a:r>
            <a:r>
              <a:rPr lang="en-US" altLang="zh-TW" sz="2000" dirty="0" smtClean="0">
                <a:latin typeface="Times New Roman" pitchFamily="18" charset="0"/>
              </a:rPr>
              <a:t>-</a:t>
            </a:r>
            <a:r>
              <a:rPr lang="en-US" altLang="zh-TW" sz="2000" dirty="0" smtClean="0">
                <a:latin typeface="High Tower Text" pitchFamily="18" charset="0"/>
              </a:rPr>
              <a:t>x file</a:t>
            </a:r>
            <a:r>
              <a:rPr lang="en-US" altLang="zh-TW" sz="1800" dirty="0" smtClean="0"/>
              <a:t> </a:t>
            </a:r>
            <a:r>
              <a:rPr lang="en-US" altLang="zh-TW" sz="1800" dirty="0" smtClean="0">
                <a:latin typeface="新細明體" pitchFamily="18" charset="-120"/>
              </a:rPr>
              <a:t>→ </a:t>
            </a:r>
            <a:r>
              <a:rPr lang="en-US" altLang="zh-TW" sz="1800" dirty="0" smtClean="0"/>
              <a:t>No </a:t>
            </a:r>
            <a:r>
              <a:rPr lang="en-US" altLang="zh-TW" sz="1800" dirty="0" err="1" smtClean="0"/>
              <a:t>catagegory</a:t>
            </a:r>
            <a:r>
              <a:rPr lang="en-US" altLang="zh-TW" sz="1800" dirty="0" smtClean="0"/>
              <a:t> is allowed to execute it</a:t>
            </a:r>
          </a:p>
          <a:p>
            <a:pPr lvl="2" eaLnBrk="1" hangingPunct="1">
              <a:lnSpc>
                <a:spcPct val="80000"/>
              </a:lnSpc>
              <a:buFontTx/>
              <a:buNone/>
            </a:pPr>
            <a:endParaRPr lang="en-US" altLang="zh-TW" sz="1800" dirty="0" smtClean="0"/>
          </a:p>
          <a:p>
            <a:pPr lvl="1" eaLnBrk="1" hangingPunct="1">
              <a:lnSpc>
                <a:spcPct val="80000"/>
              </a:lnSpc>
            </a:pPr>
            <a:r>
              <a:rPr lang="en-US" altLang="zh-TW" sz="2000" dirty="0" smtClean="0"/>
              <a:t>You can also add </a:t>
            </a:r>
            <a:r>
              <a:rPr lang="en-US" altLang="zh-TW" sz="2000" b="1" dirty="0" smtClean="0"/>
              <a:t>and</a:t>
            </a:r>
            <a:r>
              <a:rPr lang="en-US" altLang="zh-TW" sz="2000" dirty="0" smtClean="0"/>
              <a:t> remove together by setting everything at once.</a:t>
            </a:r>
          </a:p>
          <a:p>
            <a:pPr lvl="1" eaLnBrk="1" hangingPunct="1">
              <a:lnSpc>
                <a:spcPct val="80000"/>
              </a:lnSpc>
              <a:buFontTx/>
              <a:buNone/>
            </a:pPr>
            <a:r>
              <a:rPr lang="en-US" altLang="zh-TW" sz="2000" dirty="0" smtClean="0"/>
              <a:t>	This is accomplished by giving a three digit octal number</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smtClean="0">
                <a:latin typeface="Times New Roman" pitchFamily="18" charset="0"/>
              </a:rPr>
              <a:t>777</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Everyone gets full permissions</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smtClean="0">
                <a:latin typeface="Times New Roman" pitchFamily="18" charset="0"/>
              </a:rPr>
              <a:t>700</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You get full permissions. Everyone else gets nothing</a:t>
            </a:r>
          </a:p>
          <a:p>
            <a:pPr lvl="2" eaLnBrk="1" hangingPunct="1">
              <a:lnSpc>
                <a:spcPct val="80000"/>
              </a:lnSpc>
              <a:buFontTx/>
              <a:buNone/>
            </a:pPr>
            <a:r>
              <a:rPr lang="en-US" altLang="zh-TW" sz="2000" dirty="0" err="1" smtClean="0">
                <a:latin typeface="High Tower Text" pitchFamily="18" charset="0"/>
              </a:rPr>
              <a:t>chmod</a:t>
            </a:r>
            <a:r>
              <a:rPr lang="en-US" altLang="zh-TW" sz="2000" dirty="0" smtClean="0">
                <a:latin typeface="High Tower Text" pitchFamily="18" charset="0"/>
              </a:rPr>
              <a:t> </a:t>
            </a:r>
            <a:r>
              <a:rPr lang="en-US" altLang="zh-TW" sz="2000" dirty="0" smtClean="0">
                <a:latin typeface="Times New Roman" pitchFamily="18" charset="0"/>
              </a:rPr>
              <a:t>644</a:t>
            </a:r>
            <a:r>
              <a:rPr lang="en-US" altLang="zh-TW" sz="2000" dirty="0" smtClean="0">
                <a:latin typeface="High Tower Text" pitchFamily="18" charset="0"/>
              </a:rPr>
              <a:t> file</a:t>
            </a:r>
            <a:r>
              <a:rPr lang="en-US" altLang="zh-TW" sz="1800" dirty="0" smtClean="0"/>
              <a:t> </a:t>
            </a:r>
            <a:r>
              <a:rPr lang="en-US" altLang="zh-TW" sz="1800" dirty="0" smtClean="0">
                <a:latin typeface="新細明體" pitchFamily="18" charset="-120"/>
              </a:rPr>
              <a:t>→ </a:t>
            </a:r>
            <a:r>
              <a:rPr lang="en-US" altLang="zh-TW" sz="1800" dirty="0" smtClean="0"/>
              <a:t>You can read or write, others can just read</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Now, lets run that script!</a:t>
            </a:r>
            <a:endParaRPr lang="en-US" altLang="zh-TW" smtClean="0">
              <a:solidFill>
                <a:srgbClr val="0033CC"/>
              </a:solidFill>
            </a:endParaRPr>
          </a:p>
        </p:txBody>
      </p:sp>
      <p:sp>
        <p:nvSpPr>
          <p:cNvPr id="258051" name="Rectangle 3"/>
          <p:cNvSpPr>
            <a:spLocks noGrp="1" noChangeArrowheads="1"/>
          </p:cNvSpPr>
          <p:nvPr>
            <p:ph type="body" idx="4294967295"/>
          </p:nvPr>
        </p:nvSpPr>
        <p:spPr>
          <a:xfrm>
            <a:off x="152400" y="990600"/>
            <a:ext cx="8763000" cy="5638800"/>
          </a:xfrm>
          <a:solidFill>
            <a:schemeClr val="tx1"/>
          </a:solidFill>
        </p:spPr>
        <p:txBody>
          <a:bodyPr/>
          <a:lstStyle/>
          <a:p>
            <a:pPr eaLnBrk="1" hangingPunct="1">
              <a:lnSpc>
                <a:spcPct val="90000"/>
              </a:lnSpc>
              <a:spcBef>
                <a:spcPct val="10000"/>
              </a:spcBef>
              <a:buFontTx/>
              <a:buNone/>
            </a:pPr>
            <a:r>
              <a:rPr lang="en-US" altLang="zh-TW" sz="2400" b="1" smtClean="0">
                <a:solidFill>
                  <a:schemeClr val="bg1"/>
                </a:solidFill>
              </a:rPr>
              <a:t>% </a:t>
            </a:r>
            <a:r>
              <a:rPr lang="en-US" altLang="zh-TW" sz="2800" b="1" smtClean="0">
                <a:solidFill>
                  <a:srgbClr val="FFFFCC"/>
                </a:solidFill>
                <a:latin typeface="High Tower Text" pitchFamily="18" charset="0"/>
              </a:rPr>
              <a:t>ls –l count_A_files</a:t>
            </a:r>
          </a:p>
          <a:p>
            <a:pPr eaLnBrk="1" hangingPunct="1">
              <a:lnSpc>
                <a:spcPct val="90000"/>
              </a:lnSpc>
              <a:spcBef>
                <a:spcPct val="10000"/>
              </a:spcBef>
              <a:buFontTx/>
              <a:buNone/>
            </a:pPr>
            <a:r>
              <a:rPr lang="en-US" altLang="en-US" sz="2800" b="1" smtClean="0">
                <a:solidFill>
                  <a:srgbClr val="FFFFCC"/>
                </a:solidFill>
                <a:latin typeface="Times New Roman" pitchFamily="18" charset="0"/>
              </a:rPr>
              <a:t>-</a:t>
            </a:r>
            <a:r>
              <a:rPr lang="en-US" altLang="en-US" sz="2800" b="1" smtClean="0">
                <a:solidFill>
                  <a:srgbClr val="FFFFCC"/>
                </a:solidFill>
                <a:latin typeface="High Tower Text" pitchFamily="18" charset="0"/>
              </a:rPr>
              <a:t>rw</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High Tower Text" pitchFamily="18" charset="0"/>
              </a:rPr>
              <a:t>r</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High Tower Text" pitchFamily="18" charset="0"/>
              </a:rPr>
              <a:t>r</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Times New Roman" pitchFamily="18" charset="0"/>
              </a:rPr>
              <a:t>-</a:t>
            </a:r>
            <a:r>
              <a:rPr lang="en-US" altLang="en-US" sz="2800" b="1" smtClean="0">
                <a:solidFill>
                  <a:srgbClr val="FFFFCC"/>
                </a:solidFill>
                <a:latin typeface="High Tower Text" pitchFamily="18" charset="0"/>
              </a:rPr>
              <a:t>  </a:t>
            </a:r>
            <a:r>
              <a:rPr lang="en-US" altLang="en-US" sz="2600" b="1" smtClean="0">
                <a:solidFill>
                  <a:srgbClr val="FFFFCC"/>
                </a:solidFill>
                <a:latin typeface="Times New Roman" pitchFamily="18" charset="0"/>
              </a:rPr>
              <a:t>1</a:t>
            </a:r>
            <a:r>
              <a:rPr lang="en-US" altLang="en-US" sz="2600" b="1" smtClean="0">
                <a:solidFill>
                  <a:srgbClr val="FFFFCC"/>
                </a:solidFill>
                <a:latin typeface="High Tower Text" pitchFamily="18" charset="0"/>
              </a:rPr>
              <a:t> English None    </a:t>
            </a:r>
            <a:r>
              <a:rPr lang="en-US" altLang="en-US" sz="2600" b="1" smtClean="0">
                <a:solidFill>
                  <a:srgbClr val="FFFFCC"/>
                </a:solidFill>
                <a:latin typeface="Times New Roman" pitchFamily="18" charset="0"/>
              </a:rPr>
              <a:t>47</a:t>
            </a:r>
            <a:r>
              <a:rPr lang="en-US" altLang="en-US" sz="2600" b="1" smtClean="0">
                <a:solidFill>
                  <a:srgbClr val="FFFFCC"/>
                </a:solidFill>
                <a:latin typeface="High Tower Text" pitchFamily="18" charset="0"/>
              </a:rPr>
              <a:t> Mar </a:t>
            </a:r>
            <a:r>
              <a:rPr lang="en-US" altLang="en-US" sz="1800" b="1" smtClean="0">
                <a:solidFill>
                  <a:srgbClr val="FFFFCC"/>
                </a:solidFill>
                <a:latin typeface="High Tower Text" pitchFamily="18" charset="0"/>
              </a:rPr>
              <a:t> </a:t>
            </a:r>
            <a:r>
              <a:rPr lang="en-US" altLang="en-US" sz="2600" b="1" smtClean="0">
                <a:solidFill>
                  <a:srgbClr val="FFFFCC"/>
                </a:solidFill>
                <a:latin typeface="Times New Roman" pitchFamily="18" charset="0"/>
              </a:rPr>
              <a:t>3  02:16</a:t>
            </a:r>
            <a:r>
              <a:rPr lang="en-US" altLang="en-US" sz="2600" b="1" smtClean="0">
                <a:solidFill>
                  <a:srgbClr val="FFFFCC"/>
                </a:solidFill>
                <a:latin typeface="High Tower Text" pitchFamily="18" charset="0"/>
              </a:rPr>
              <a:t> count_A_files</a:t>
            </a:r>
            <a:endParaRPr lang="zh-TW" altLang="en-US" sz="2600" b="1" smtClean="0">
              <a:solidFill>
                <a:srgbClr val="FFFFCC"/>
              </a:solidFill>
              <a:latin typeface="High Tower Text" pitchFamily="18" charset="0"/>
            </a:endParaRPr>
          </a:p>
          <a:p>
            <a:pPr eaLnBrk="1" hangingPunct="1">
              <a:lnSpc>
                <a:spcPct val="90000"/>
              </a:lnSpc>
              <a:spcBef>
                <a:spcPct val="10000"/>
              </a:spcBef>
              <a:buFontTx/>
              <a:buNone/>
            </a:pPr>
            <a:r>
              <a:rPr lang="en-US" altLang="zh-TW" sz="2400" b="1" smtClean="0">
                <a:solidFill>
                  <a:schemeClr val="bg1"/>
                </a:solidFill>
              </a:rPr>
              <a:t>% </a:t>
            </a:r>
            <a:r>
              <a:rPr lang="en-US" altLang="zh-TW" sz="2800" b="1" smtClean="0">
                <a:latin typeface="High Tower Text" pitchFamily="18" charset="0"/>
              </a:rPr>
              <a:t>chmod u+x count_A_files</a:t>
            </a:r>
          </a:p>
          <a:p>
            <a:pPr eaLnBrk="1" hangingPunct="1">
              <a:lnSpc>
                <a:spcPct val="90000"/>
              </a:lnSpc>
              <a:spcBef>
                <a:spcPct val="10000"/>
              </a:spcBef>
              <a:buFontTx/>
              <a:buNone/>
            </a:pPr>
            <a:r>
              <a:rPr lang="en-US" altLang="zh-TW" sz="2400" b="1" smtClean="0"/>
              <a:t>% </a:t>
            </a:r>
            <a:r>
              <a:rPr lang="en-US" altLang="zh-TW" sz="2800" b="1" smtClean="0">
                <a:latin typeface="High Tower Text" pitchFamily="18" charset="0"/>
              </a:rPr>
              <a:t>ls –l count_A_files</a:t>
            </a:r>
          </a:p>
          <a:p>
            <a:pPr eaLnBrk="1" hangingPunct="1">
              <a:lnSpc>
                <a:spcPct val="90000"/>
              </a:lnSpc>
              <a:spcBef>
                <a:spcPct val="10000"/>
              </a:spcBef>
              <a:buFontTx/>
              <a:buNone/>
            </a:pPr>
            <a:r>
              <a:rPr lang="en-US" altLang="en-US" sz="2800" b="1" smtClean="0">
                <a:latin typeface="Times New Roman" pitchFamily="18" charset="0"/>
              </a:rPr>
              <a:t>-</a:t>
            </a:r>
            <a:r>
              <a:rPr lang="en-US" altLang="en-US" sz="2800" b="1" smtClean="0">
                <a:latin typeface="High Tower Text" pitchFamily="18" charset="0"/>
              </a:rPr>
              <a:t>rwxr</a:t>
            </a:r>
            <a:r>
              <a:rPr lang="en-US" altLang="en-US" sz="2800" b="1" smtClean="0">
                <a:latin typeface="Times New Roman" pitchFamily="18" charset="0"/>
              </a:rPr>
              <a:t>-</a:t>
            </a:r>
            <a:r>
              <a:rPr lang="en-US" altLang="en-US" sz="1000" b="1" smtClean="0">
                <a:latin typeface="Times New Roman" pitchFamily="18" charset="0"/>
              </a:rPr>
              <a:t> </a:t>
            </a:r>
            <a:r>
              <a:rPr lang="en-US" altLang="en-US" sz="2800" b="1" smtClean="0">
                <a:latin typeface="Times New Roman" pitchFamily="18" charset="0"/>
              </a:rPr>
              <a:t>-</a:t>
            </a:r>
            <a:r>
              <a:rPr lang="en-US" altLang="en-US" sz="1000" b="1" smtClean="0">
                <a:latin typeface="Times New Roman" pitchFamily="18" charset="0"/>
              </a:rPr>
              <a:t> </a:t>
            </a:r>
            <a:r>
              <a:rPr lang="en-US" altLang="en-US" sz="2800" b="1" smtClean="0">
                <a:latin typeface="High Tower Text" pitchFamily="18" charset="0"/>
              </a:rPr>
              <a:t>r</a:t>
            </a:r>
            <a:r>
              <a:rPr lang="en-US" altLang="en-US" sz="2800" b="1" smtClean="0">
                <a:latin typeface="Times New Roman" pitchFamily="18" charset="0"/>
              </a:rPr>
              <a:t>-</a:t>
            </a:r>
            <a:r>
              <a:rPr lang="en-US" altLang="en-US" sz="1000" b="1" smtClean="0">
                <a:latin typeface="Times New Roman" pitchFamily="18" charset="0"/>
              </a:rPr>
              <a:t> </a:t>
            </a:r>
            <a:r>
              <a:rPr lang="en-US" altLang="en-US" sz="2800" b="1" smtClean="0">
                <a:latin typeface="Times New Roman" pitchFamily="18" charset="0"/>
              </a:rPr>
              <a:t>-</a:t>
            </a:r>
            <a:r>
              <a:rPr lang="en-US" altLang="en-US" sz="2800" b="1" smtClean="0">
                <a:latin typeface="High Tower Text" pitchFamily="18" charset="0"/>
              </a:rPr>
              <a:t>  </a:t>
            </a:r>
            <a:r>
              <a:rPr lang="en-US" altLang="en-US" sz="2600" b="1" smtClean="0">
                <a:latin typeface="Times New Roman" pitchFamily="18" charset="0"/>
              </a:rPr>
              <a:t>1</a:t>
            </a:r>
            <a:r>
              <a:rPr lang="en-US" altLang="en-US" sz="2600" b="1" smtClean="0">
                <a:latin typeface="High Tower Text" pitchFamily="18" charset="0"/>
              </a:rPr>
              <a:t> English None    </a:t>
            </a:r>
            <a:r>
              <a:rPr lang="en-US" altLang="en-US" sz="2600" b="1" smtClean="0">
                <a:latin typeface="Times New Roman" pitchFamily="18" charset="0"/>
              </a:rPr>
              <a:t>15</a:t>
            </a:r>
            <a:r>
              <a:rPr lang="en-US" altLang="en-US" sz="2600" b="1" smtClean="0">
                <a:latin typeface="High Tower Text" pitchFamily="18" charset="0"/>
              </a:rPr>
              <a:t> Mar  </a:t>
            </a:r>
            <a:r>
              <a:rPr lang="en-US" altLang="en-US" sz="2600" b="1" smtClean="0">
                <a:latin typeface="Times New Roman" pitchFamily="18" charset="0"/>
              </a:rPr>
              <a:t>2 03:10</a:t>
            </a:r>
            <a:r>
              <a:rPr lang="en-US" altLang="en-US" sz="2600" b="1" smtClean="0">
                <a:latin typeface="High Tower Text" pitchFamily="18" charset="0"/>
              </a:rPr>
              <a:t> count_A_files</a:t>
            </a:r>
            <a:endParaRPr lang="en-US" altLang="zh-TW" sz="2400" b="1" smtClean="0">
              <a:latin typeface="Times New Roman" pitchFamily="18" charset="0"/>
            </a:endParaRPr>
          </a:p>
          <a:p>
            <a:pPr eaLnBrk="1" hangingPunct="1">
              <a:lnSpc>
                <a:spcPct val="90000"/>
              </a:lnSpc>
              <a:spcBef>
                <a:spcPct val="10000"/>
              </a:spcBef>
              <a:buFontTx/>
              <a:buNone/>
            </a:pPr>
            <a:r>
              <a:rPr lang="en-US" altLang="zh-TW" sz="2400" b="1" smtClean="0"/>
              <a:t>% </a:t>
            </a:r>
            <a:r>
              <a:rPr lang="en-US" altLang="zh-TW" sz="2800" b="1" smtClean="0">
                <a:latin typeface="High Tower Text" pitchFamily="18" charset="0"/>
              </a:rPr>
              <a:t>cat count_A_files </a:t>
            </a:r>
          </a:p>
          <a:p>
            <a:pPr eaLnBrk="1" hangingPunct="1">
              <a:lnSpc>
                <a:spcPct val="90000"/>
              </a:lnSpc>
              <a:spcBef>
                <a:spcPct val="10000"/>
              </a:spcBef>
              <a:buFontTx/>
              <a:buNone/>
            </a:pPr>
            <a:r>
              <a:rPr lang="en-US" altLang="zh-TW" sz="2800" b="1" smtClean="0">
                <a:latin typeface="High Tower Text" pitchFamily="18" charset="0"/>
              </a:rPr>
              <a:t>ls A* &gt; tempfile</a:t>
            </a:r>
          </a:p>
          <a:p>
            <a:pPr eaLnBrk="1" hangingPunct="1">
              <a:lnSpc>
                <a:spcPct val="90000"/>
              </a:lnSpc>
              <a:spcBef>
                <a:spcPct val="10000"/>
              </a:spcBef>
              <a:buFontTx/>
              <a:buNone/>
            </a:pPr>
            <a:r>
              <a:rPr lang="en-US" altLang="zh-TW" sz="2800" b="1" smtClean="0">
                <a:latin typeface="High Tower Text" pitchFamily="18" charset="0"/>
              </a:rPr>
              <a:t>wc </a:t>
            </a:r>
            <a:r>
              <a:rPr lang="en-US" altLang="zh-TW" sz="2800" smtClean="0">
                <a:latin typeface="Times New Roman" pitchFamily="18" charset="0"/>
              </a:rPr>
              <a:t>-</a:t>
            </a:r>
            <a:r>
              <a:rPr lang="en-US" altLang="zh-TW" sz="2800" b="1" smtClean="0">
                <a:latin typeface="High Tower Text" pitchFamily="18" charset="0"/>
              </a:rPr>
              <a:t>l &lt; tempfile</a:t>
            </a:r>
          </a:p>
          <a:p>
            <a:pPr eaLnBrk="1" hangingPunct="1">
              <a:lnSpc>
                <a:spcPct val="90000"/>
              </a:lnSpc>
              <a:spcBef>
                <a:spcPct val="10000"/>
              </a:spcBef>
              <a:buFontTx/>
              <a:buNone/>
            </a:pPr>
            <a:r>
              <a:rPr lang="en-US" altLang="zh-TW" sz="2800" b="1" smtClean="0">
                <a:latin typeface="High Tower Text" pitchFamily="18" charset="0"/>
              </a:rPr>
              <a:t>rm </a:t>
            </a:r>
            <a:r>
              <a:rPr lang="en-US" altLang="zh-TW" sz="2800" smtClean="0">
                <a:latin typeface="Times New Roman" pitchFamily="18" charset="0"/>
              </a:rPr>
              <a:t>-</a:t>
            </a:r>
            <a:r>
              <a:rPr lang="en-US" altLang="zh-TW" sz="2800" b="1" smtClean="0">
                <a:latin typeface="High Tower Text" pitchFamily="18" charset="0"/>
              </a:rPr>
              <a:t>f tempfile</a:t>
            </a:r>
            <a:endParaRPr lang="zh-TW" altLang="en-US" sz="2800" b="1" smtClean="0">
              <a:latin typeface="Times New Roman" pitchFamily="18" charset="0"/>
            </a:endParaRPr>
          </a:p>
          <a:p>
            <a:pPr eaLnBrk="1" hangingPunct="1">
              <a:lnSpc>
                <a:spcPct val="90000"/>
              </a:lnSpc>
              <a:spcBef>
                <a:spcPct val="10000"/>
              </a:spcBef>
              <a:buFontTx/>
              <a:buNone/>
            </a:pPr>
            <a:r>
              <a:rPr lang="en-US" altLang="zh-TW" sz="2400" b="1" smtClean="0"/>
              <a:t>% </a:t>
            </a:r>
            <a:r>
              <a:rPr lang="en-US" altLang="zh-TW" sz="2800" b="1" smtClean="0">
                <a:latin typeface="High Tower Text" pitchFamily="18" charset="0"/>
              </a:rPr>
              <a:t>.</a:t>
            </a:r>
            <a:r>
              <a:rPr lang="en-US" altLang="zh-TW" b="1" smtClean="0">
                <a:latin typeface="Times New Roman" pitchFamily="18" charset="0"/>
              </a:rPr>
              <a:t>/</a:t>
            </a:r>
            <a:r>
              <a:rPr lang="en-US" altLang="zh-TW" sz="2800" b="1" smtClean="0">
                <a:latin typeface="High Tower Text" pitchFamily="18" charset="0"/>
              </a:rPr>
              <a:t>count_A_files </a:t>
            </a:r>
          </a:p>
          <a:p>
            <a:pPr eaLnBrk="1" hangingPunct="1">
              <a:lnSpc>
                <a:spcPct val="90000"/>
              </a:lnSpc>
              <a:spcBef>
                <a:spcPct val="10000"/>
              </a:spcBef>
              <a:buFontTx/>
              <a:buNone/>
            </a:pPr>
            <a:r>
              <a:rPr lang="en-US" altLang="zh-TW" sz="2400" b="1" smtClean="0">
                <a:latin typeface="Times New Roman" pitchFamily="18" charset="0"/>
              </a:rPr>
              <a:t>10</a:t>
            </a:r>
            <a:r>
              <a:rPr lang="en-US" altLang="zh-TW" sz="2400" b="1" smtClean="0"/>
              <a:t> </a:t>
            </a:r>
          </a:p>
          <a:p>
            <a:pPr eaLnBrk="1" hangingPunct="1">
              <a:lnSpc>
                <a:spcPct val="90000"/>
              </a:lnSpc>
              <a:spcBef>
                <a:spcPct val="10000"/>
              </a:spcBef>
              <a:buFontTx/>
              <a:buNone/>
            </a:pPr>
            <a:r>
              <a:rPr lang="en-US" altLang="zh-TW" sz="2400" b="1" smtClean="0"/>
              <a:t>%</a:t>
            </a:r>
            <a:r>
              <a:rPr lang="en-US" altLang="zh-TW" sz="2800" b="1" smtClean="0">
                <a:latin typeface="High Tower Text"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Now, lets run that script!</a:t>
            </a:r>
            <a:endParaRPr lang="en-US" altLang="zh-TW" smtClean="0">
              <a:solidFill>
                <a:srgbClr val="0033CC"/>
              </a:solidFill>
            </a:endParaRPr>
          </a:p>
        </p:txBody>
      </p:sp>
      <p:sp>
        <p:nvSpPr>
          <p:cNvPr id="56323" name="Rectangle 3"/>
          <p:cNvSpPr>
            <a:spLocks noGrp="1" noChangeArrowheads="1"/>
          </p:cNvSpPr>
          <p:nvPr>
            <p:ph type="body" idx="4294967295"/>
          </p:nvPr>
        </p:nvSpPr>
        <p:spPr>
          <a:xfrm>
            <a:off x="152400" y="990600"/>
            <a:ext cx="8763000" cy="5638800"/>
          </a:xfrm>
          <a:solidFill>
            <a:schemeClr val="tx1"/>
          </a:solidFill>
        </p:spPr>
        <p:txBody>
          <a:bodyPr/>
          <a:lstStyle/>
          <a:p>
            <a:pPr eaLnBrk="1" hangingPunct="1">
              <a:lnSpc>
                <a:spcPct val="90000"/>
              </a:lnSpc>
              <a:spcBef>
                <a:spcPct val="10000"/>
              </a:spcBef>
              <a:buFontTx/>
              <a:buNone/>
            </a:pPr>
            <a:r>
              <a:rPr lang="en-US" altLang="zh-TW" sz="2400" b="1" smtClean="0">
                <a:solidFill>
                  <a:srgbClr val="B2B2B2"/>
                </a:solidFill>
              </a:rPr>
              <a:t>% </a:t>
            </a:r>
            <a:r>
              <a:rPr lang="en-US" altLang="zh-TW" sz="2800" b="1" smtClean="0">
                <a:solidFill>
                  <a:srgbClr val="B2B2B2"/>
                </a:solidFill>
                <a:latin typeface="High Tower Text" pitchFamily="18" charset="0"/>
              </a:rPr>
              <a:t>ls –l count_A_files</a:t>
            </a:r>
          </a:p>
          <a:p>
            <a:pPr eaLnBrk="1" hangingPunct="1">
              <a:lnSpc>
                <a:spcPct val="90000"/>
              </a:lnSpc>
              <a:spcBef>
                <a:spcPct val="10000"/>
              </a:spcBef>
              <a:buFontTx/>
              <a:buNone/>
            </a:pP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rw</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High Tower Text" pitchFamily="18" charset="0"/>
              </a:rPr>
              <a:t>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High Tower Text" pitchFamily="18" charset="0"/>
              </a:rPr>
              <a:t>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  </a:t>
            </a:r>
            <a:r>
              <a:rPr lang="en-US" altLang="en-US" sz="2600" b="1" smtClean="0">
                <a:solidFill>
                  <a:srgbClr val="B2B2B2"/>
                </a:solidFill>
                <a:latin typeface="Times New Roman" pitchFamily="18" charset="0"/>
              </a:rPr>
              <a:t>1</a:t>
            </a:r>
            <a:r>
              <a:rPr lang="en-US" altLang="en-US" sz="2600" b="1" smtClean="0">
                <a:solidFill>
                  <a:srgbClr val="B2B2B2"/>
                </a:solidFill>
                <a:latin typeface="High Tower Text" pitchFamily="18" charset="0"/>
              </a:rPr>
              <a:t> English None    </a:t>
            </a:r>
            <a:r>
              <a:rPr lang="en-US" altLang="en-US" sz="2600" b="1" smtClean="0">
                <a:solidFill>
                  <a:srgbClr val="B2B2B2"/>
                </a:solidFill>
                <a:latin typeface="Times New Roman" pitchFamily="18" charset="0"/>
              </a:rPr>
              <a:t>47</a:t>
            </a:r>
            <a:r>
              <a:rPr lang="en-US" altLang="en-US" sz="2600" b="1" smtClean="0">
                <a:solidFill>
                  <a:srgbClr val="B2B2B2"/>
                </a:solidFill>
                <a:latin typeface="High Tower Text" pitchFamily="18" charset="0"/>
              </a:rPr>
              <a:t> Mar </a:t>
            </a:r>
            <a:r>
              <a:rPr lang="en-US" altLang="en-US" sz="1800" b="1" smtClean="0">
                <a:solidFill>
                  <a:srgbClr val="B2B2B2"/>
                </a:solidFill>
                <a:latin typeface="High Tower Text" pitchFamily="18" charset="0"/>
              </a:rPr>
              <a:t> </a:t>
            </a:r>
            <a:r>
              <a:rPr lang="en-US" altLang="en-US" sz="2600" b="1" smtClean="0">
                <a:solidFill>
                  <a:srgbClr val="B2B2B2"/>
                </a:solidFill>
                <a:latin typeface="Times New Roman" pitchFamily="18" charset="0"/>
              </a:rPr>
              <a:t>3  02:16</a:t>
            </a:r>
            <a:r>
              <a:rPr lang="en-US" altLang="en-US" sz="2600" b="1" smtClean="0">
                <a:solidFill>
                  <a:srgbClr val="B2B2B2"/>
                </a:solidFill>
                <a:latin typeface="High Tower Text" pitchFamily="18" charset="0"/>
              </a:rPr>
              <a:t> count_A_files</a:t>
            </a:r>
            <a:endParaRPr lang="zh-TW" altLang="en-US" sz="2600" b="1" smtClean="0">
              <a:solidFill>
                <a:srgbClr val="B2B2B2"/>
              </a:solidFill>
              <a:latin typeface="High Tower Text" pitchFamily="18" charset="0"/>
            </a:endParaRPr>
          </a:p>
          <a:p>
            <a:pPr eaLnBrk="1" hangingPunct="1">
              <a:lnSpc>
                <a:spcPct val="90000"/>
              </a:lnSpc>
              <a:spcBef>
                <a:spcPct val="10000"/>
              </a:spcBef>
              <a:buFontTx/>
              <a:buNone/>
            </a:pPr>
            <a:r>
              <a:rPr lang="en-US" altLang="zh-TW" sz="2400" b="1" smtClean="0">
                <a:solidFill>
                  <a:schemeClr val="bg1"/>
                </a:solidFill>
              </a:rPr>
              <a:t>% </a:t>
            </a:r>
            <a:r>
              <a:rPr lang="en-US" altLang="zh-TW" sz="2800" b="1" smtClean="0">
                <a:solidFill>
                  <a:srgbClr val="FFFFCC"/>
                </a:solidFill>
                <a:latin typeface="High Tower Text" pitchFamily="18" charset="0"/>
              </a:rPr>
              <a:t>chmod u+x count_A_files</a:t>
            </a:r>
          </a:p>
          <a:p>
            <a:pPr eaLnBrk="1" hangingPunct="1">
              <a:lnSpc>
                <a:spcPct val="90000"/>
              </a:lnSpc>
              <a:spcBef>
                <a:spcPct val="10000"/>
              </a:spcBef>
              <a:buFontTx/>
              <a:buNone/>
            </a:pPr>
            <a:r>
              <a:rPr lang="en-US" altLang="zh-TW" sz="2400" b="1" smtClean="0">
                <a:solidFill>
                  <a:schemeClr val="bg1"/>
                </a:solidFill>
              </a:rPr>
              <a:t>% </a:t>
            </a:r>
            <a:r>
              <a:rPr lang="en-US" altLang="zh-TW" sz="2800" b="1" smtClean="0">
                <a:solidFill>
                  <a:srgbClr val="FFFFCC"/>
                </a:solidFill>
                <a:latin typeface="High Tower Text" pitchFamily="18" charset="0"/>
              </a:rPr>
              <a:t>ls –l count_A_files</a:t>
            </a:r>
          </a:p>
          <a:p>
            <a:pPr eaLnBrk="1" hangingPunct="1">
              <a:lnSpc>
                <a:spcPct val="90000"/>
              </a:lnSpc>
              <a:spcBef>
                <a:spcPct val="10000"/>
              </a:spcBef>
              <a:buFontTx/>
              <a:buNone/>
            </a:pPr>
            <a:r>
              <a:rPr lang="en-US" altLang="en-US" sz="2800" b="1" smtClean="0">
                <a:solidFill>
                  <a:srgbClr val="FFFFCC"/>
                </a:solidFill>
                <a:latin typeface="Times New Roman" pitchFamily="18" charset="0"/>
              </a:rPr>
              <a:t>-</a:t>
            </a:r>
            <a:r>
              <a:rPr lang="en-US" altLang="en-US" sz="2800" b="1" smtClean="0">
                <a:solidFill>
                  <a:srgbClr val="FFFFCC"/>
                </a:solidFill>
                <a:latin typeface="High Tower Text" pitchFamily="18" charset="0"/>
              </a:rPr>
              <a:t>rwxr</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High Tower Text" pitchFamily="18" charset="0"/>
              </a:rPr>
              <a:t>r</a:t>
            </a:r>
            <a:r>
              <a:rPr lang="en-US" altLang="en-US" sz="2800" b="1" smtClean="0">
                <a:solidFill>
                  <a:srgbClr val="FFFFCC"/>
                </a:solidFill>
                <a:latin typeface="Times New Roman" pitchFamily="18" charset="0"/>
              </a:rPr>
              <a:t>-</a:t>
            </a:r>
            <a:r>
              <a:rPr lang="en-US" altLang="en-US" sz="1000" b="1" smtClean="0">
                <a:solidFill>
                  <a:srgbClr val="FFFFCC"/>
                </a:solidFill>
                <a:latin typeface="Times New Roman" pitchFamily="18" charset="0"/>
              </a:rPr>
              <a:t> </a:t>
            </a:r>
            <a:r>
              <a:rPr lang="en-US" altLang="en-US" sz="2800" b="1" smtClean="0">
                <a:solidFill>
                  <a:srgbClr val="FFFFCC"/>
                </a:solidFill>
                <a:latin typeface="Times New Roman" pitchFamily="18" charset="0"/>
              </a:rPr>
              <a:t>-</a:t>
            </a:r>
            <a:r>
              <a:rPr lang="en-US" altLang="en-US" sz="2800" b="1" smtClean="0">
                <a:solidFill>
                  <a:srgbClr val="FFFFCC"/>
                </a:solidFill>
                <a:latin typeface="High Tower Text" pitchFamily="18" charset="0"/>
              </a:rPr>
              <a:t>  </a:t>
            </a:r>
            <a:r>
              <a:rPr lang="en-US" altLang="en-US" sz="2600" b="1" smtClean="0">
                <a:solidFill>
                  <a:srgbClr val="FFFFCC"/>
                </a:solidFill>
                <a:latin typeface="Times New Roman" pitchFamily="18" charset="0"/>
              </a:rPr>
              <a:t>1</a:t>
            </a:r>
            <a:r>
              <a:rPr lang="en-US" altLang="en-US" sz="2600" b="1" smtClean="0">
                <a:solidFill>
                  <a:srgbClr val="FFFFCC"/>
                </a:solidFill>
                <a:latin typeface="High Tower Text" pitchFamily="18" charset="0"/>
              </a:rPr>
              <a:t> English None    </a:t>
            </a:r>
            <a:r>
              <a:rPr lang="en-US" altLang="en-US" sz="2600" b="1" smtClean="0">
                <a:solidFill>
                  <a:srgbClr val="FFFFCC"/>
                </a:solidFill>
                <a:latin typeface="Times New Roman" pitchFamily="18" charset="0"/>
              </a:rPr>
              <a:t>47</a:t>
            </a:r>
            <a:r>
              <a:rPr lang="en-US" altLang="en-US" sz="2600" b="1" smtClean="0">
                <a:solidFill>
                  <a:srgbClr val="FFFFCC"/>
                </a:solidFill>
                <a:latin typeface="High Tower Text" pitchFamily="18" charset="0"/>
              </a:rPr>
              <a:t> Mar </a:t>
            </a:r>
            <a:r>
              <a:rPr lang="en-US" altLang="en-US" sz="1800" b="1" smtClean="0">
                <a:solidFill>
                  <a:srgbClr val="FFFFCC"/>
                </a:solidFill>
                <a:latin typeface="High Tower Text" pitchFamily="18" charset="0"/>
              </a:rPr>
              <a:t> </a:t>
            </a:r>
            <a:r>
              <a:rPr lang="en-US" altLang="en-US" sz="2600" b="1" smtClean="0">
                <a:solidFill>
                  <a:srgbClr val="FFFFCC"/>
                </a:solidFill>
                <a:latin typeface="Times New Roman" pitchFamily="18" charset="0"/>
              </a:rPr>
              <a:t>3  02:16</a:t>
            </a:r>
            <a:r>
              <a:rPr lang="en-US" altLang="en-US" sz="2600" b="1" smtClean="0">
                <a:solidFill>
                  <a:srgbClr val="FFFFCC"/>
                </a:solidFill>
                <a:latin typeface="High Tower Text" pitchFamily="18" charset="0"/>
              </a:rPr>
              <a:t> count_A_files</a:t>
            </a:r>
            <a:endParaRPr lang="en-US" altLang="zh-TW" sz="2400" b="1" smtClean="0">
              <a:solidFill>
                <a:srgbClr val="FFFFCC"/>
              </a:solidFill>
              <a:latin typeface="Times New Roman" pitchFamily="18" charset="0"/>
            </a:endParaRPr>
          </a:p>
          <a:p>
            <a:pPr eaLnBrk="1" hangingPunct="1">
              <a:lnSpc>
                <a:spcPct val="90000"/>
              </a:lnSpc>
              <a:spcBef>
                <a:spcPct val="10000"/>
              </a:spcBef>
              <a:buFontTx/>
              <a:buNone/>
            </a:pPr>
            <a:r>
              <a:rPr lang="en-US" altLang="zh-TW" sz="2400" b="1" smtClean="0">
                <a:solidFill>
                  <a:schemeClr val="bg1"/>
                </a:solidFill>
              </a:rPr>
              <a:t>% </a:t>
            </a:r>
            <a:r>
              <a:rPr lang="en-US" altLang="zh-TW" sz="2800" b="1" smtClean="0">
                <a:latin typeface="High Tower Text" pitchFamily="18" charset="0"/>
              </a:rPr>
              <a:t>cat count_A_files </a:t>
            </a:r>
          </a:p>
          <a:p>
            <a:pPr eaLnBrk="1" hangingPunct="1">
              <a:lnSpc>
                <a:spcPct val="90000"/>
              </a:lnSpc>
              <a:spcBef>
                <a:spcPct val="10000"/>
              </a:spcBef>
              <a:buFontTx/>
              <a:buNone/>
            </a:pPr>
            <a:r>
              <a:rPr lang="en-US" altLang="zh-TW" sz="2800" b="1" smtClean="0">
                <a:latin typeface="High Tower Text" pitchFamily="18" charset="0"/>
              </a:rPr>
              <a:t>ls A* &gt; tempfile</a:t>
            </a:r>
          </a:p>
          <a:p>
            <a:pPr eaLnBrk="1" hangingPunct="1">
              <a:lnSpc>
                <a:spcPct val="90000"/>
              </a:lnSpc>
              <a:spcBef>
                <a:spcPct val="10000"/>
              </a:spcBef>
              <a:buFontTx/>
              <a:buNone/>
            </a:pPr>
            <a:r>
              <a:rPr lang="en-US" altLang="zh-TW" sz="2800" b="1" smtClean="0">
                <a:latin typeface="High Tower Text" pitchFamily="18" charset="0"/>
              </a:rPr>
              <a:t>wc </a:t>
            </a:r>
            <a:r>
              <a:rPr lang="en-US" altLang="zh-TW" sz="2800" smtClean="0">
                <a:latin typeface="Times New Roman" pitchFamily="18" charset="0"/>
              </a:rPr>
              <a:t>-</a:t>
            </a:r>
            <a:r>
              <a:rPr lang="en-US" altLang="zh-TW" sz="2800" b="1" smtClean="0">
                <a:latin typeface="High Tower Text" pitchFamily="18" charset="0"/>
              </a:rPr>
              <a:t>l &lt; tempfile</a:t>
            </a:r>
          </a:p>
          <a:p>
            <a:pPr eaLnBrk="1" hangingPunct="1">
              <a:lnSpc>
                <a:spcPct val="90000"/>
              </a:lnSpc>
              <a:spcBef>
                <a:spcPct val="10000"/>
              </a:spcBef>
              <a:buFontTx/>
              <a:buNone/>
            </a:pPr>
            <a:r>
              <a:rPr lang="en-US" altLang="zh-TW" sz="2800" b="1" smtClean="0">
                <a:latin typeface="High Tower Text" pitchFamily="18" charset="0"/>
              </a:rPr>
              <a:t>rm </a:t>
            </a:r>
            <a:r>
              <a:rPr lang="en-US" altLang="zh-TW" sz="2800" smtClean="0">
                <a:latin typeface="Times New Roman" pitchFamily="18" charset="0"/>
              </a:rPr>
              <a:t>-</a:t>
            </a:r>
            <a:r>
              <a:rPr lang="en-US" altLang="zh-TW" sz="2800" b="1" smtClean="0">
                <a:latin typeface="High Tower Text" pitchFamily="18" charset="0"/>
              </a:rPr>
              <a:t>f tempfile</a:t>
            </a:r>
            <a:endParaRPr lang="zh-TW" altLang="en-US" sz="2800" b="1" smtClean="0">
              <a:latin typeface="Times New Roman" pitchFamily="18" charset="0"/>
            </a:endParaRPr>
          </a:p>
          <a:p>
            <a:pPr eaLnBrk="1" hangingPunct="1">
              <a:lnSpc>
                <a:spcPct val="90000"/>
              </a:lnSpc>
              <a:spcBef>
                <a:spcPct val="10000"/>
              </a:spcBef>
              <a:buFontTx/>
              <a:buNone/>
            </a:pPr>
            <a:r>
              <a:rPr lang="en-US" altLang="zh-TW" sz="2400" b="1" smtClean="0"/>
              <a:t>% </a:t>
            </a:r>
            <a:r>
              <a:rPr lang="en-US" altLang="zh-TW" sz="2800" b="1" smtClean="0">
                <a:latin typeface="High Tower Text" pitchFamily="18" charset="0"/>
              </a:rPr>
              <a:t>.</a:t>
            </a:r>
            <a:r>
              <a:rPr lang="en-US" altLang="zh-TW" b="1" smtClean="0">
                <a:latin typeface="Times New Roman" pitchFamily="18" charset="0"/>
              </a:rPr>
              <a:t>/</a:t>
            </a:r>
            <a:r>
              <a:rPr lang="en-US" altLang="zh-TW" sz="2800" b="1" smtClean="0">
                <a:latin typeface="High Tower Text" pitchFamily="18" charset="0"/>
              </a:rPr>
              <a:t>count_A_files </a:t>
            </a:r>
          </a:p>
          <a:p>
            <a:pPr eaLnBrk="1" hangingPunct="1">
              <a:lnSpc>
                <a:spcPct val="90000"/>
              </a:lnSpc>
              <a:spcBef>
                <a:spcPct val="10000"/>
              </a:spcBef>
              <a:buFontTx/>
              <a:buNone/>
            </a:pPr>
            <a:r>
              <a:rPr lang="en-US" altLang="zh-TW" sz="2400" b="1" smtClean="0">
                <a:latin typeface="Times New Roman" pitchFamily="18" charset="0"/>
              </a:rPr>
              <a:t>10</a:t>
            </a:r>
            <a:r>
              <a:rPr lang="en-US" altLang="zh-TW" sz="2400" b="1" smtClean="0"/>
              <a:t> </a:t>
            </a:r>
          </a:p>
          <a:p>
            <a:pPr eaLnBrk="1" hangingPunct="1">
              <a:lnSpc>
                <a:spcPct val="90000"/>
              </a:lnSpc>
              <a:spcBef>
                <a:spcPct val="10000"/>
              </a:spcBef>
              <a:buFontTx/>
              <a:buNone/>
            </a:pPr>
            <a:r>
              <a:rPr lang="en-US" altLang="zh-TW" sz="2400" b="1" smtClean="0"/>
              <a:t>%</a:t>
            </a:r>
            <a:r>
              <a:rPr lang="en-US" altLang="zh-TW" sz="2800" b="1" smtClean="0">
                <a:latin typeface="High Tower Text" pitchFamily="18" charset="0"/>
              </a:rPr>
              <a: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dirty="0" smtClean="0">
                <a:solidFill>
                  <a:srgbClr val="0033CC"/>
                </a:solidFill>
              </a:rPr>
              <a:t>Now, lets run that script!</a:t>
            </a:r>
            <a:endParaRPr lang="en-US" altLang="zh-TW" dirty="0" smtClean="0">
              <a:solidFill>
                <a:srgbClr val="0033CC"/>
              </a:solidFill>
            </a:endParaRPr>
          </a:p>
        </p:txBody>
      </p:sp>
      <p:sp>
        <p:nvSpPr>
          <p:cNvPr id="57347" name="Rectangle 3"/>
          <p:cNvSpPr>
            <a:spLocks noGrp="1" noChangeArrowheads="1"/>
          </p:cNvSpPr>
          <p:nvPr>
            <p:ph type="body" idx="4294967295"/>
          </p:nvPr>
        </p:nvSpPr>
        <p:spPr>
          <a:xfrm>
            <a:off x="152400" y="990600"/>
            <a:ext cx="8763000" cy="5638800"/>
          </a:xfrm>
          <a:solidFill>
            <a:schemeClr val="tx1"/>
          </a:solidFill>
        </p:spPr>
        <p:txBody>
          <a:bodyPr/>
          <a:lstStyle/>
          <a:p>
            <a:pPr eaLnBrk="1" hangingPunct="1">
              <a:lnSpc>
                <a:spcPct val="90000"/>
              </a:lnSpc>
              <a:spcBef>
                <a:spcPct val="10000"/>
              </a:spcBef>
              <a:buFontTx/>
              <a:buNone/>
            </a:pPr>
            <a:r>
              <a:rPr lang="en-US" altLang="zh-TW" sz="2400" b="1" smtClean="0">
                <a:solidFill>
                  <a:srgbClr val="B2B2B2"/>
                </a:solidFill>
              </a:rPr>
              <a:t>% </a:t>
            </a:r>
            <a:r>
              <a:rPr lang="en-US" altLang="zh-TW" sz="2800" b="1" smtClean="0">
                <a:solidFill>
                  <a:srgbClr val="B2B2B2"/>
                </a:solidFill>
                <a:latin typeface="High Tower Text" pitchFamily="18" charset="0"/>
              </a:rPr>
              <a:t>ls –l count_A_files</a:t>
            </a:r>
          </a:p>
          <a:p>
            <a:pPr eaLnBrk="1" hangingPunct="1">
              <a:lnSpc>
                <a:spcPct val="90000"/>
              </a:lnSpc>
              <a:spcBef>
                <a:spcPct val="10000"/>
              </a:spcBef>
              <a:buFontTx/>
              <a:buNone/>
            </a:pP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rw</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High Tower Text" pitchFamily="18" charset="0"/>
              </a:rPr>
              <a:t>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High Tower Text" pitchFamily="18" charset="0"/>
              </a:rPr>
              <a:t>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  </a:t>
            </a:r>
            <a:r>
              <a:rPr lang="en-US" altLang="en-US" sz="2600" b="1" smtClean="0">
                <a:solidFill>
                  <a:srgbClr val="B2B2B2"/>
                </a:solidFill>
                <a:latin typeface="Times New Roman" pitchFamily="18" charset="0"/>
              </a:rPr>
              <a:t>1</a:t>
            </a:r>
            <a:r>
              <a:rPr lang="en-US" altLang="en-US" sz="2600" b="1" smtClean="0">
                <a:solidFill>
                  <a:srgbClr val="B2B2B2"/>
                </a:solidFill>
                <a:latin typeface="High Tower Text" pitchFamily="18" charset="0"/>
              </a:rPr>
              <a:t> English None    </a:t>
            </a:r>
            <a:r>
              <a:rPr lang="en-US" altLang="en-US" sz="2600" b="1" smtClean="0">
                <a:solidFill>
                  <a:srgbClr val="B2B2B2"/>
                </a:solidFill>
                <a:latin typeface="Times New Roman" pitchFamily="18" charset="0"/>
              </a:rPr>
              <a:t>47</a:t>
            </a:r>
            <a:r>
              <a:rPr lang="en-US" altLang="en-US" sz="2600" b="1" smtClean="0">
                <a:solidFill>
                  <a:srgbClr val="B2B2B2"/>
                </a:solidFill>
                <a:latin typeface="High Tower Text" pitchFamily="18" charset="0"/>
              </a:rPr>
              <a:t> Mar </a:t>
            </a:r>
            <a:r>
              <a:rPr lang="en-US" altLang="en-US" sz="1800" b="1" smtClean="0">
                <a:solidFill>
                  <a:srgbClr val="B2B2B2"/>
                </a:solidFill>
                <a:latin typeface="High Tower Text" pitchFamily="18" charset="0"/>
              </a:rPr>
              <a:t> </a:t>
            </a:r>
            <a:r>
              <a:rPr lang="en-US" altLang="en-US" sz="2600" b="1" smtClean="0">
                <a:solidFill>
                  <a:srgbClr val="B2B2B2"/>
                </a:solidFill>
                <a:latin typeface="Times New Roman" pitchFamily="18" charset="0"/>
              </a:rPr>
              <a:t>3  02:16</a:t>
            </a:r>
            <a:r>
              <a:rPr lang="en-US" altLang="en-US" sz="2600" b="1" smtClean="0">
                <a:solidFill>
                  <a:srgbClr val="B2B2B2"/>
                </a:solidFill>
                <a:latin typeface="High Tower Text" pitchFamily="18" charset="0"/>
              </a:rPr>
              <a:t> count_A_files</a:t>
            </a:r>
            <a:endParaRPr lang="zh-TW" altLang="en-US" sz="2600" b="1" smtClean="0">
              <a:solidFill>
                <a:srgbClr val="B2B2B2"/>
              </a:solidFill>
              <a:latin typeface="High Tower Text" pitchFamily="18" charset="0"/>
            </a:endParaRPr>
          </a:p>
          <a:p>
            <a:pPr eaLnBrk="1" hangingPunct="1">
              <a:lnSpc>
                <a:spcPct val="90000"/>
              </a:lnSpc>
              <a:spcBef>
                <a:spcPct val="10000"/>
              </a:spcBef>
              <a:buFontTx/>
              <a:buNone/>
            </a:pPr>
            <a:r>
              <a:rPr lang="en-US" altLang="zh-TW" sz="2400" b="1" smtClean="0">
                <a:solidFill>
                  <a:srgbClr val="B2B2B2"/>
                </a:solidFill>
              </a:rPr>
              <a:t>% </a:t>
            </a:r>
            <a:r>
              <a:rPr lang="en-US" altLang="zh-TW" sz="2800" b="1" smtClean="0">
                <a:solidFill>
                  <a:srgbClr val="B2B2B2"/>
                </a:solidFill>
                <a:latin typeface="High Tower Text" pitchFamily="18" charset="0"/>
              </a:rPr>
              <a:t>chmod u+x count_A_files</a:t>
            </a:r>
          </a:p>
          <a:p>
            <a:pPr eaLnBrk="1" hangingPunct="1">
              <a:lnSpc>
                <a:spcPct val="90000"/>
              </a:lnSpc>
              <a:spcBef>
                <a:spcPct val="10000"/>
              </a:spcBef>
              <a:buFontTx/>
              <a:buNone/>
            </a:pPr>
            <a:r>
              <a:rPr lang="en-US" altLang="zh-TW" sz="2400" b="1" smtClean="0">
                <a:solidFill>
                  <a:srgbClr val="B2B2B2"/>
                </a:solidFill>
              </a:rPr>
              <a:t>% </a:t>
            </a:r>
            <a:r>
              <a:rPr lang="en-US" altLang="zh-TW" sz="2800" b="1" smtClean="0">
                <a:solidFill>
                  <a:srgbClr val="B2B2B2"/>
                </a:solidFill>
                <a:latin typeface="High Tower Text" pitchFamily="18" charset="0"/>
              </a:rPr>
              <a:t>ls –l count_A_files</a:t>
            </a:r>
          </a:p>
          <a:p>
            <a:pPr eaLnBrk="1" hangingPunct="1">
              <a:lnSpc>
                <a:spcPct val="90000"/>
              </a:lnSpc>
              <a:spcBef>
                <a:spcPct val="10000"/>
              </a:spcBef>
              <a:buFontTx/>
              <a:buNone/>
            </a:pP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rwxr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High Tower Text" pitchFamily="18" charset="0"/>
              </a:rPr>
              <a:t>r</a:t>
            </a:r>
            <a:r>
              <a:rPr lang="en-US" altLang="en-US" sz="2800" b="1" smtClean="0">
                <a:solidFill>
                  <a:srgbClr val="B2B2B2"/>
                </a:solidFill>
                <a:latin typeface="Times New Roman" pitchFamily="18" charset="0"/>
              </a:rPr>
              <a:t>-</a:t>
            </a:r>
            <a:r>
              <a:rPr lang="en-US" altLang="en-US" sz="1000" b="1" smtClean="0">
                <a:solidFill>
                  <a:srgbClr val="B2B2B2"/>
                </a:solidFill>
                <a:latin typeface="Times New Roman" pitchFamily="18" charset="0"/>
              </a:rPr>
              <a:t> </a:t>
            </a:r>
            <a:r>
              <a:rPr lang="en-US" altLang="en-US" sz="2800" b="1" smtClean="0">
                <a:solidFill>
                  <a:srgbClr val="B2B2B2"/>
                </a:solidFill>
                <a:latin typeface="Times New Roman" pitchFamily="18" charset="0"/>
              </a:rPr>
              <a:t>-</a:t>
            </a:r>
            <a:r>
              <a:rPr lang="en-US" altLang="en-US" sz="2800" b="1" smtClean="0">
                <a:solidFill>
                  <a:srgbClr val="B2B2B2"/>
                </a:solidFill>
                <a:latin typeface="High Tower Text" pitchFamily="18" charset="0"/>
              </a:rPr>
              <a:t>  </a:t>
            </a:r>
            <a:r>
              <a:rPr lang="en-US" altLang="en-US" sz="2600" b="1" smtClean="0">
                <a:solidFill>
                  <a:srgbClr val="B2B2B2"/>
                </a:solidFill>
                <a:latin typeface="Times New Roman" pitchFamily="18" charset="0"/>
              </a:rPr>
              <a:t>1</a:t>
            </a:r>
            <a:r>
              <a:rPr lang="en-US" altLang="en-US" sz="2600" b="1" smtClean="0">
                <a:solidFill>
                  <a:srgbClr val="B2B2B2"/>
                </a:solidFill>
                <a:latin typeface="High Tower Text" pitchFamily="18" charset="0"/>
              </a:rPr>
              <a:t> English None    </a:t>
            </a:r>
            <a:r>
              <a:rPr lang="en-US" altLang="en-US" sz="2600" b="1" smtClean="0">
                <a:solidFill>
                  <a:srgbClr val="B2B2B2"/>
                </a:solidFill>
                <a:latin typeface="Times New Roman" pitchFamily="18" charset="0"/>
              </a:rPr>
              <a:t>47</a:t>
            </a:r>
            <a:r>
              <a:rPr lang="en-US" altLang="en-US" sz="2600" b="1" smtClean="0">
                <a:solidFill>
                  <a:srgbClr val="B2B2B2"/>
                </a:solidFill>
                <a:latin typeface="High Tower Text" pitchFamily="18" charset="0"/>
              </a:rPr>
              <a:t> Mar </a:t>
            </a:r>
            <a:r>
              <a:rPr lang="en-US" altLang="en-US" sz="1800" b="1" smtClean="0">
                <a:solidFill>
                  <a:srgbClr val="B2B2B2"/>
                </a:solidFill>
                <a:latin typeface="High Tower Text" pitchFamily="18" charset="0"/>
              </a:rPr>
              <a:t> </a:t>
            </a:r>
            <a:r>
              <a:rPr lang="en-US" altLang="en-US" sz="2600" b="1" smtClean="0">
                <a:solidFill>
                  <a:srgbClr val="B2B2B2"/>
                </a:solidFill>
                <a:latin typeface="Times New Roman" pitchFamily="18" charset="0"/>
              </a:rPr>
              <a:t>3  02:16</a:t>
            </a:r>
            <a:r>
              <a:rPr lang="en-US" altLang="en-US" sz="2600" b="1" smtClean="0">
                <a:solidFill>
                  <a:srgbClr val="B2B2B2"/>
                </a:solidFill>
                <a:latin typeface="High Tower Text" pitchFamily="18" charset="0"/>
              </a:rPr>
              <a:t> count_A_files</a:t>
            </a:r>
            <a:endParaRPr lang="en-US" altLang="zh-TW" sz="2400" b="1" smtClean="0">
              <a:solidFill>
                <a:srgbClr val="B2B2B2"/>
              </a:solidFill>
              <a:latin typeface="Times New Roman" pitchFamily="18" charset="0"/>
            </a:endParaRPr>
          </a:p>
          <a:p>
            <a:pPr eaLnBrk="1" hangingPunct="1">
              <a:lnSpc>
                <a:spcPct val="90000"/>
              </a:lnSpc>
              <a:spcBef>
                <a:spcPct val="10000"/>
              </a:spcBef>
              <a:buFontTx/>
              <a:buNone/>
            </a:pPr>
            <a:r>
              <a:rPr lang="en-US" altLang="zh-TW" sz="2400" b="1" smtClean="0">
                <a:solidFill>
                  <a:schemeClr val="bg1"/>
                </a:solidFill>
              </a:rPr>
              <a:t>% </a:t>
            </a:r>
            <a:r>
              <a:rPr lang="en-US" altLang="zh-TW" sz="2800" b="1" smtClean="0">
                <a:solidFill>
                  <a:srgbClr val="FFFFCC"/>
                </a:solidFill>
                <a:latin typeface="High Tower Text" pitchFamily="18" charset="0"/>
              </a:rPr>
              <a:t>cat count_A_files</a:t>
            </a:r>
            <a:r>
              <a:rPr lang="en-US" altLang="zh-TW" sz="2800" b="1" smtClean="0">
                <a:solidFill>
                  <a:schemeClr val="bg1"/>
                </a:solidFill>
                <a:latin typeface="High Tower Text" pitchFamily="18" charset="0"/>
              </a:rPr>
              <a:t> </a:t>
            </a:r>
          </a:p>
          <a:p>
            <a:pPr eaLnBrk="1" hangingPunct="1">
              <a:lnSpc>
                <a:spcPct val="90000"/>
              </a:lnSpc>
              <a:spcBef>
                <a:spcPct val="10000"/>
              </a:spcBef>
              <a:buFontTx/>
              <a:buNone/>
            </a:pPr>
            <a:r>
              <a:rPr lang="en-US" altLang="zh-TW" sz="2800" b="1" smtClean="0">
                <a:solidFill>
                  <a:srgbClr val="FFFFCC"/>
                </a:solidFill>
                <a:latin typeface="High Tower Text" pitchFamily="18" charset="0"/>
              </a:rPr>
              <a:t>ls A* &gt; tempfile</a:t>
            </a:r>
          </a:p>
          <a:p>
            <a:pPr eaLnBrk="1" hangingPunct="1">
              <a:lnSpc>
                <a:spcPct val="90000"/>
              </a:lnSpc>
              <a:spcBef>
                <a:spcPct val="10000"/>
              </a:spcBef>
              <a:buFontTx/>
              <a:buNone/>
            </a:pPr>
            <a:r>
              <a:rPr lang="en-US" altLang="zh-TW" sz="2800" b="1" smtClean="0">
                <a:solidFill>
                  <a:srgbClr val="FFFFCC"/>
                </a:solidFill>
                <a:latin typeface="High Tower Text" pitchFamily="18" charset="0"/>
              </a:rPr>
              <a:t>wc </a:t>
            </a:r>
            <a:r>
              <a:rPr lang="en-US" altLang="zh-TW" sz="2800" smtClean="0">
                <a:solidFill>
                  <a:srgbClr val="FFFFCC"/>
                </a:solidFill>
                <a:latin typeface="Times New Roman" pitchFamily="18" charset="0"/>
              </a:rPr>
              <a:t>-</a:t>
            </a:r>
            <a:r>
              <a:rPr lang="en-US" altLang="zh-TW" sz="2800" b="1" smtClean="0">
                <a:solidFill>
                  <a:srgbClr val="FFFFCC"/>
                </a:solidFill>
                <a:latin typeface="High Tower Text" pitchFamily="18" charset="0"/>
              </a:rPr>
              <a:t>l &lt; tempfile</a:t>
            </a:r>
          </a:p>
          <a:p>
            <a:pPr eaLnBrk="1" hangingPunct="1">
              <a:lnSpc>
                <a:spcPct val="90000"/>
              </a:lnSpc>
              <a:spcBef>
                <a:spcPct val="10000"/>
              </a:spcBef>
              <a:buFontTx/>
              <a:buNone/>
            </a:pPr>
            <a:r>
              <a:rPr lang="en-US" altLang="zh-TW" sz="2800" b="1" smtClean="0">
                <a:solidFill>
                  <a:srgbClr val="FFFFCC"/>
                </a:solidFill>
                <a:latin typeface="High Tower Text" pitchFamily="18" charset="0"/>
              </a:rPr>
              <a:t>rm </a:t>
            </a:r>
            <a:r>
              <a:rPr lang="en-US" altLang="zh-TW" sz="2800" smtClean="0">
                <a:solidFill>
                  <a:srgbClr val="FFFFCC"/>
                </a:solidFill>
                <a:latin typeface="Times New Roman" pitchFamily="18" charset="0"/>
              </a:rPr>
              <a:t>-</a:t>
            </a:r>
            <a:r>
              <a:rPr lang="en-US" altLang="zh-TW" sz="2800" b="1" smtClean="0">
                <a:solidFill>
                  <a:srgbClr val="FFFFCC"/>
                </a:solidFill>
                <a:latin typeface="High Tower Text" pitchFamily="18" charset="0"/>
              </a:rPr>
              <a:t>f tempfile</a:t>
            </a:r>
            <a:endParaRPr lang="zh-TW" altLang="en-US" sz="2800" b="1" smtClean="0">
              <a:solidFill>
                <a:srgbClr val="FFFFCC"/>
              </a:solidFill>
              <a:latin typeface="Times New Roman" pitchFamily="18" charset="0"/>
            </a:endParaRPr>
          </a:p>
          <a:p>
            <a:pPr eaLnBrk="1" hangingPunct="1">
              <a:lnSpc>
                <a:spcPct val="90000"/>
              </a:lnSpc>
              <a:spcBef>
                <a:spcPct val="10000"/>
              </a:spcBef>
              <a:buFontTx/>
              <a:buNone/>
            </a:pPr>
            <a:r>
              <a:rPr lang="en-US" altLang="zh-TW" sz="2400" b="1" smtClean="0">
                <a:solidFill>
                  <a:schemeClr val="bg1"/>
                </a:solidFill>
              </a:rPr>
              <a:t>% </a:t>
            </a:r>
            <a:r>
              <a:rPr lang="en-US" altLang="zh-TW" sz="2800" b="1" smtClean="0">
                <a:latin typeface="High Tower Text" pitchFamily="18" charset="0"/>
              </a:rPr>
              <a:t>.</a:t>
            </a:r>
            <a:r>
              <a:rPr lang="en-US" altLang="zh-TW" b="1" smtClean="0">
                <a:latin typeface="Times New Roman" pitchFamily="18" charset="0"/>
              </a:rPr>
              <a:t>/</a:t>
            </a:r>
            <a:r>
              <a:rPr lang="en-US" altLang="zh-TW" sz="2800" b="1" smtClean="0">
                <a:latin typeface="High Tower Text" pitchFamily="18" charset="0"/>
              </a:rPr>
              <a:t>count_A_files </a:t>
            </a:r>
          </a:p>
          <a:p>
            <a:pPr eaLnBrk="1" hangingPunct="1">
              <a:lnSpc>
                <a:spcPct val="90000"/>
              </a:lnSpc>
              <a:spcBef>
                <a:spcPct val="10000"/>
              </a:spcBef>
              <a:buFontTx/>
              <a:buNone/>
            </a:pPr>
            <a:r>
              <a:rPr lang="en-US" altLang="zh-TW" sz="2400" b="1" smtClean="0">
                <a:latin typeface="Times New Roman" pitchFamily="18" charset="0"/>
              </a:rPr>
              <a:t>10</a:t>
            </a:r>
            <a:r>
              <a:rPr lang="en-US" altLang="zh-TW" sz="2400" b="1" smtClean="0"/>
              <a:t> </a:t>
            </a:r>
          </a:p>
          <a:p>
            <a:pPr eaLnBrk="1" hangingPunct="1">
              <a:lnSpc>
                <a:spcPct val="90000"/>
              </a:lnSpc>
              <a:spcBef>
                <a:spcPct val="10000"/>
              </a:spcBef>
              <a:buFontTx/>
              <a:buNone/>
            </a:pPr>
            <a:r>
              <a:rPr lang="en-US" altLang="zh-TW" sz="2400" b="1" smtClean="0"/>
              <a:t>%</a:t>
            </a:r>
            <a:r>
              <a:rPr lang="en-US" altLang="zh-TW" sz="2800" b="1" smtClean="0">
                <a:latin typeface="High Tower Text" pitchFamily="18" charset="0"/>
              </a:rPr>
              <a: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152400"/>
            <a:ext cx="9144000" cy="685800"/>
          </a:xfrm>
          <a:noFill/>
        </p:spPr>
        <p:txBody>
          <a:bodyPr/>
          <a:lstStyle/>
          <a:p>
            <a:pPr eaLnBrk="1" hangingPunct="1"/>
            <a:r>
              <a:rPr lang="en-US" altLang="zh-TW" sz="4000" smtClean="0">
                <a:solidFill>
                  <a:srgbClr val="0033CC"/>
                </a:solidFill>
              </a:rPr>
              <a:t>Now, lets run that script!</a:t>
            </a:r>
            <a:endParaRPr lang="en-US" altLang="zh-TW" smtClean="0">
              <a:solidFill>
                <a:srgbClr val="0033CC"/>
              </a:solidFill>
            </a:endParaRPr>
          </a:p>
        </p:txBody>
      </p:sp>
      <p:sp>
        <p:nvSpPr>
          <p:cNvPr id="58371" name="Rectangle 3"/>
          <p:cNvSpPr>
            <a:spLocks noGrp="1" noChangeArrowheads="1"/>
          </p:cNvSpPr>
          <p:nvPr>
            <p:ph type="body" idx="4294967295"/>
          </p:nvPr>
        </p:nvSpPr>
        <p:spPr>
          <a:xfrm>
            <a:off x="152400" y="990600"/>
            <a:ext cx="8763000" cy="5638800"/>
          </a:xfrm>
          <a:solidFill>
            <a:schemeClr val="tx1"/>
          </a:solidFill>
        </p:spPr>
        <p:txBody>
          <a:bodyPr/>
          <a:lstStyle/>
          <a:p>
            <a:pPr eaLnBrk="1" hangingPunct="1">
              <a:lnSpc>
                <a:spcPct val="90000"/>
              </a:lnSpc>
              <a:spcBef>
                <a:spcPct val="10000"/>
              </a:spcBef>
              <a:buFontTx/>
              <a:buNone/>
            </a:pPr>
            <a:r>
              <a:rPr lang="en-US" altLang="zh-TW" sz="2400" b="1" dirty="0" smtClean="0">
                <a:solidFill>
                  <a:srgbClr val="B2B2B2"/>
                </a:solidFill>
              </a:rPr>
              <a:t>% </a:t>
            </a:r>
            <a:r>
              <a:rPr lang="en-US" altLang="zh-TW" sz="2800" b="1" dirty="0" err="1" smtClean="0">
                <a:solidFill>
                  <a:srgbClr val="B2B2B2"/>
                </a:solidFill>
                <a:latin typeface="High Tower Text" pitchFamily="18" charset="0"/>
              </a:rPr>
              <a:t>ls</a:t>
            </a:r>
            <a:r>
              <a:rPr lang="en-US" altLang="zh-TW" sz="2800" b="1" dirty="0" smtClean="0">
                <a:solidFill>
                  <a:srgbClr val="B2B2B2"/>
                </a:solidFill>
                <a:latin typeface="High Tower Text" pitchFamily="18" charset="0"/>
              </a:rPr>
              <a:t> –l </a:t>
            </a:r>
            <a:r>
              <a:rPr lang="en-US" altLang="zh-TW" sz="2800" b="1" dirty="0" err="1" smtClean="0">
                <a:solidFill>
                  <a:srgbClr val="B2B2B2"/>
                </a:solidFill>
                <a:latin typeface="High Tower Text" pitchFamily="18" charset="0"/>
              </a:rPr>
              <a:t>count_A_files</a:t>
            </a:r>
            <a:endParaRPr lang="en-US" altLang="zh-TW" sz="2800" b="1" dirty="0" smtClean="0">
              <a:solidFill>
                <a:srgbClr val="B2B2B2"/>
              </a:solidFill>
              <a:latin typeface="High Tower Text" pitchFamily="18" charset="0"/>
            </a:endParaRPr>
          </a:p>
          <a:p>
            <a:pPr eaLnBrk="1" hangingPunct="1">
              <a:lnSpc>
                <a:spcPct val="90000"/>
              </a:lnSpc>
              <a:spcBef>
                <a:spcPct val="10000"/>
              </a:spcBef>
              <a:buFontTx/>
              <a:buNone/>
            </a:pPr>
            <a:r>
              <a:rPr lang="en-US" altLang="en-US" sz="2800" b="1" dirty="0" smtClean="0">
                <a:solidFill>
                  <a:srgbClr val="B2B2B2"/>
                </a:solidFill>
                <a:latin typeface="Times New Roman" pitchFamily="18" charset="0"/>
              </a:rPr>
              <a:t>-</a:t>
            </a:r>
            <a:r>
              <a:rPr lang="en-US" altLang="en-US" sz="2800" b="1" dirty="0" err="1" smtClean="0">
                <a:solidFill>
                  <a:srgbClr val="B2B2B2"/>
                </a:solidFill>
                <a:latin typeface="High Tower Text" pitchFamily="18" charset="0"/>
              </a:rPr>
              <a:t>rw</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High Tower Text" pitchFamily="18" charset="0"/>
              </a:rPr>
              <a:t>r</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High Tower Text" pitchFamily="18" charset="0"/>
              </a:rPr>
              <a:t>r</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Times New Roman" pitchFamily="18" charset="0"/>
              </a:rPr>
              <a:t>-</a:t>
            </a:r>
            <a:r>
              <a:rPr lang="en-US" altLang="en-US" sz="2800" b="1" dirty="0" smtClean="0">
                <a:solidFill>
                  <a:srgbClr val="B2B2B2"/>
                </a:solidFill>
                <a:latin typeface="High Tower Text" pitchFamily="18" charset="0"/>
              </a:rPr>
              <a:t>  </a:t>
            </a:r>
            <a:r>
              <a:rPr lang="en-US" altLang="en-US" sz="2600" b="1" dirty="0" smtClean="0">
                <a:solidFill>
                  <a:srgbClr val="B2B2B2"/>
                </a:solidFill>
                <a:latin typeface="Times New Roman" pitchFamily="18" charset="0"/>
              </a:rPr>
              <a:t>1</a:t>
            </a:r>
            <a:r>
              <a:rPr lang="en-US" altLang="en-US" sz="2600" b="1" dirty="0" smtClean="0">
                <a:solidFill>
                  <a:srgbClr val="B2B2B2"/>
                </a:solidFill>
                <a:latin typeface="High Tower Text" pitchFamily="18" charset="0"/>
              </a:rPr>
              <a:t> English None    </a:t>
            </a:r>
            <a:r>
              <a:rPr lang="en-US" altLang="en-US" sz="2600" b="1" dirty="0" smtClean="0">
                <a:solidFill>
                  <a:srgbClr val="B2B2B2"/>
                </a:solidFill>
                <a:latin typeface="Times New Roman" pitchFamily="18" charset="0"/>
              </a:rPr>
              <a:t>47</a:t>
            </a:r>
            <a:r>
              <a:rPr lang="en-US" altLang="en-US" sz="2600" b="1" dirty="0" smtClean="0">
                <a:solidFill>
                  <a:srgbClr val="B2B2B2"/>
                </a:solidFill>
                <a:latin typeface="High Tower Text" pitchFamily="18" charset="0"/>
              </a:rPr>
              <a:t> Mar </a:t>
            </a:r>
            <a:r>
              <a:rPr lang="en-US" altLang="en-US" sz="1800" b="1" dirty="0" smtClean="0">
                <a:solidFill>
                  <a:srgbClr val="B2B2B2"/>
                </a:solidFill>
                <a:latin typeface="High Tower Text" pitchFamily="18" charset="0"/>
              </a:rPr>
              <a:t> </a:t>
            </a:r>
            <a:r>
              <a:rPr lang="en-US" altLang="en-US" sz="2600" b="1" dirty="0" smtClean="0">
                <a:solidFill>
                  <a:srgbClr val="B2B2B2"/>
                </a:solidFill>
                <a:latin typeface="Times New Roman" pitchFamily="18" charset="0"/>
              </a:rPr>
              <a:t>3  02:16</a:t>
            </a:r>
            <a:r>
              <a:rPr lang="en-US" altLang="en-US" sz="2600" b="1" dirty="0" smtClean="0">
                <a:solidFill>
                  <a:srgbClr val="B2B2B2"/>
                </a:solidFill>
                <a:latin typeface="High Tower Text" pitchFamily="18" charset="0"/>
              </a:rPr>
              <a:t> </a:t>
            </a:r>
            <a:r>
              <a:rPr lang="en-US" altLang="en-US" sz="2600" b="1" dirty="0" err="1" smtClean="0">
                <a:solidFill>
                  <a:srgbClr val="B2B2B2"/>
                </a:solidFill>
                <a:latin typeface="High Tower Text" pitchFamily="18" charset="0"/>
              </a:rPr>
              <a:t>count_A_files</a:t>
            </a:r>
            <a:endParaRPr lang="zh-TW" altLang="en-US" sz="2600" b="1" dirty="0" smtClean="0">
              <a:solidFill>
                <a:srgbClr val="B2B2B2"/>
              </a:solidFill>
              <a:latin typeface="High Tower Text" pitchFamily="18" charset="0"/>
            </a:endParaRPr>
          </a:p>
          <a:p>
            <a:pPr eaLnBrk="1" hangingPunct="1">
              <a:lnSpc>
                <a:spcPct val="90000"/>
              </a:lnSpc>
              <a:spcBef>
                <a:spcPct val="10000"/>
              </a:spcBef>
              <a:buFontTx/>
              <a:buNone/>
            </a:pPr>
            <a:r>
              <a:rPr lang="en-US" altLang="zh-TW" sz="2400" b="1" dirty="0" smtClean="0">
                <a:solidFill>
                  <a:srgbClr val="B2B2B2"/>
                </a:solidFill>
              </a:rPr>
              <a:t>% </a:t>
            </a:r>
            <a:r>
              <a:rPr lang="en-US" altLang="zh-TW" sz="2800" b="1" dirty="0" err="1" smtClean="0">
                <a:solidFill>
                  <a:srgbClr val="B2B2B2"/>
                </a:solidFill>
                <a:latin typeface="High Tower Text" pitchFamily="18" charset="0"/>
              </a:rPr>
              <a:t>chmod</a:t>
            </a:r>
            <a:r>
              <a:rPr lang="en-US" altLang="zh-TW" sz="2800" b="1" dirty="0" smtClean="0">
                <a:solidFill>
                  <a:srgbClr val="B2B2B2"/>
                </a:solidFill>
                <a:latin typeface="High Tower Text" pitchFamily="18" charset="0"/>
              </a:rPr>
              <a:t> </a:t>
            </a:r>
            <a:r>
              <a:rPr lang="en-US" altLang="zh-TW" sz="2800" b="1" dirty="0" err="1" smtClean="0">
                <a:solidFill>
                  <a:srgbClr val="B2B2B2"/>
                </a:solidFill>
                <a:latin typeface="High Tower Text" pitchFamily="18" charset="0"/>
              </a:rPr>
              <a:t>u+x</a:t>
            </a:r>
            <a:r>
              <a:rPr lang="en-US" altLang="zh-TW" sz="2800" b="1" dirty="0" smtClean="0">
                <a:solidFill>
                  <a:srgbClr val="B2B2B2"/>
                </a:solidFill>
                <a:latin typeface="High Tower Text" pitchFamily="18" charset="0"/>
              </a:rPr>
              <a:t> </a:t>
            </a:r>
            <a:r>
              <a:rPr lang="en-US" altLang="zh-TW" sz="2800" b="1" dirty="0" err="1" smtClean="0">
                <a:solidFill>
                  <a:srgbClr val="B2B2B2"/>
                </a:solidFill>
                <a:latin typeface="High Tower Text" pitchFamily="18" charset="0"/>
              </a:rPr>
              <a:t>count_A_files</a:t>
            </a:r>
            <a:endParaRPr lang="en-US" altLang="zh-TW" sz="2800" b="1" dirty="0" smtClean="0">
              <a:solidFill>
                <a:srgbClr val="B2B2B2"/>
              </a:solidFill>
              <a:latin typeface="High Tower Text" pitchFamily="18" charset="0"/>
            </a:endParaRPr>
          </a:p>
          <a:p>
            <a:pPr eaLnBrk="1" hangingPunct="1">
              <a:lnSpc>
                <a:spcPct val="90000"/>
              </a:lnSpc>
              <a:spcBef>
                <a:spcPct val="10000"/>
              </a:spcBef>
              <a:buFontTx/>
              <a:buNone/>
            </a:pPr>
            <a:r>
              <a:rPr lang="en-US" altLang="zh-TW" sz="2400" b="1" dirty="0" smtClean="0">
                <a:solidFill>
                  <a:srgbClr val="B2B2B2"/>
                </a:solidFill>
              </a:rPr>
              <a:t>% </a:t>
            </a:r>
            <a:r>
              <a:rPr lang="en-US" altLang="zh-TW" sz="2800" b="1" dirty="0" err="1" smtClean="0">
                <a:solidFill>
                  <a:srgbClr val="B2B2B2"/>
                </a:solidFill>
                <a:latin typeface="High Tower Text" pitchFamily="18" charset="0"/>
              </a:rPr>
              <a:t>ls</a:t>
            </a:r>
            <a:r>
              <a:rPr lang="en-US" altLang="zh-TW" sz="2800" b="1" dirty="0" smtClean="0">
                <a:solidFill>
                  <a:srgbClr val="B2B2B2"/>
                </a:solidFill>
                <a:latin typeface="High Tower Text" pitchFamily="18" charset="0"/>
              </a:rPr>
              <a:t> –l </a:t>
            </a:r>
            <a:r>
              <a:rPr lang="en-US" altLang="zh-TW" sz="2800" b="1" dirty="0" err="1" smtClean="0">
                <a:solidFill>
                  <a:srgbClr val="B2B2B2"/>
                </a:solidFill>
                <a:latin typeface="High Tower Text" pitchFamily="18" charset="0"/>
              </a:rPr>
              <a:t>count_A_files</a:t>
            </a:r>
            <a:endParaRPr lang="en-US" altLang="zh-TW" sz="2800" b="1" dirty="0" smtClean="0">
              <a:solidFill>
                <a:srgbClr val="B2B2B2"/>
              </a:solidFill>
              <a:latin typeface="High Tower Text" pitchFamily="18" charset="0"/>
            </a:endParaRPr>
          </a:p>
          <a:p>
            <a:pPr eaLnBrk="1" hangingPunct="1">
              <a:lnSpc>
                <a:spcPct val="90000"/>
              </a:lnSpc>
              <a:spcBef>
                <a:spcPct val="10000"/>
              </a:spcBef>
              <a:buFontTx/>
              <a:buNone/>
            </a:pPr>
            <a:r>
              <a:rPr lang="en-US" altLang="en-US" sz="2800" b="1" dirty="0" smtClean="0">
                <a:solidFill>
                  <a:srgbClr val="B2B2B2"/>
                </a:solidFill>
                <a:latin typeface="Times New Roman" pitchFamily="18" charset="0"/>
              </a:rPr>
              <a:t>-</a:t>
            </a:r>
            <a:r>
              <a:rPr lang="en-US" altLang="en-US" sz="2800" b="1" dirty="0" err="1" smtClean="0">
                <a:solidFill>
                  <a:srgbClr val="B2B2B2"/>
                </a:solidFill>
                <a:latin typeface="High Tower Text" pitchFamily="18" charset="0"/>
              </a:rPr>
              <a:t>rwxr</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High Tower Text" pitchFamily="18" charset="0"/>
              </a:rPr>
              <a:t>r</a:t>
            </a:r>
            <a:r>
              <a:rPr lang="en-US" altLang="en-US" sz="2800" b="1" dirty="0" smtClean="0">
                <a:solidFill>
                  <a:srgbClr val="B2B2B2"/>
                </a:solidFill>
                <a:latin typeface="Times New Roman" pitchFamily="18" charset="0"/>
              </a:rPr>
              <a:t>-</a:t>
            </a:r>
            <a:r>
              <a:rPr lang="en-US" altLang="en-US" sz="1000" b="1" dirty="0" smtClean="0">
                <a:solidFill>
                  <a:srgbClr val="B2B2B2"/>
                </a:solidFill>
                <a:latin typeface="Times New Roman" pitchFamily="18" charset="0"/>
              </a:rPr>
              <a:t> </a:t>
            </a:r>
            <a:r>
              <a:rPr lang="en-US" altLang="en-US" sz="2800" b="1" dirty="0" smtClean="0">
                <a:solidFill>
                  <a:srgbClr val="B2B2B2"/>
                </a:solidFill>
                <a:latin typeface="Times New Roman" pitchFamily="18" charset="0"/>
              </a:rPr>
              <a:t>-</a:t>
            </a:r>
            <a:r>
              <a:rPr lang="en-US" altLang="en-US" sz="2800" b="1" dirty="0" smtClean="0">
                <a:solidFill>
                  <a:srgbClr val="B2B2B2"/>
                </a:solidFill>
                <a:latin typeface="High Tower Text" pitchFamily="18" charset="0"/>
              </a:rPr>
              <a:t>  </a:t>
            </a:r>
            <a:r>
              <a:rPr lang="en-US" altLang="en-US" sz="2600" b="1" dirty="0" smtClean="0">
                <a:solidFill>
                  <a:srgbClr val="B2B2B2"/>
                </a:solidFill>
                <a:latin typeface="Times New Roman" pitchFamily="18" charset="0"/>
              </a:rPr>
              <a:t>1</a:t>
            </a:r>
            <a:r>
              <a:rPr lang="en-US" altLang="en-US" sz="2600" b="1" dirty="0" smtClean="0">
                <a:solidFill>
                  <a:srgbClr val="B2B2B2"/>
                </a:solidFill>
                <a:latin typeface="High Tower Text" pitchFamily="18" charset="0"/>
              </a:rPr>
              <a:t> English None    </a:t>
            </a:r>
            <a:r>
              <a:rPr lang="en-US" altLang="en-US" sz="2600" b="1" dirty="0" smtClean="0">
                <a:solidFill>
                  <a:srgbClr val="B2B2B2"/>
                </a:solidFill>
                <a:latin typeface="Times New Roman" pitchFamily="18" charset="0"/>
              </a:rPr>
              <a:t>47</a:t>
            </a:r>
            <a:r>
              <a:rPr lang="en-US" altLang="en-US" sz="2600" b="1" dirty="0" smtClean="0">
                <a:solidFill>
                  <a:srgbClr val="B2B2B2"/>
                </a:solidFill>
                <a:latin typeface="High Tower Text" pitchFamily="18" charset="0"/>
              </a:rPr>
              <a:t> Mar </a:t>
            </a:r>
            <a:r>
              <a:rPr lang="en-US" altLang="en-US" sz="1800" b="1" dirty="0" smtClean="0">
                <a:solidFill>
                  <a:srgbClr val="B2B2B2"/>
                </a:solidFill>
                <a:latin typeface="High Tower Text" pitchFamily="18" charset="0"/>
              </a:rPr>
              <a:t> </a:t>
            </a:r>
            <a:r>
              <a:rPr lang="en-US" altLang="en-US" sz="2600" b="1" dirty="0" smtClean="0">
                <a:solidFill>
                  <a:srgbClr val="B2B2B2"/>
                </a:solidFill>
                <a:latin typeface="Times New Roman" pitchFamily="18" charset="0"/>
              </a:rPr>
              <a:t>3  02:16</a:t>
            </a:r>
            <a:r>
              <a:rPr lang="en-US" altLang="en-US" sz="2600" b="1" dirty="0" smtClean="0">
                <a:solidFill>
                  <a:srgbClr val="B2B2B2"/>
                </a:solidFill>
                <a:latin typeface="High Tower Text" pitchFamily="18" charset="0"/>
              </a:rPr>
              <a:t> </a:t>
            </a:r>
            <a:r>
              <a:rPr lang="en-US" altLang="en-US" sz="2600" b="1" dirty="0" err="1" smtClean="0">
                <a:solidFill>
                  <a:srgbClr val="B2B2B2"/>
                </a:solidFill>
                <a:latin typeface="High Tower Text" pitchFamily="18" charset="0"/>
              </a:rPr>
              <a:t>count_A_files</a:t>
            </a:r>
            <a:endParaRPr lang="en-US" altLang="zh-TW" sz="2400" b="1" dirty="0" smtClean="0">
              <a:solidFill>
                <a:srgbClr val="B2B2B2"/>
              </a:solidFill>
              <a:latin typeface="Times New Roman" pitchFamily="18" charset="0"/>
            </a:endParaRPr>
          </a:p>
          <a:p>
            <a:pPr eaLnBrk="1" hangingPunct="1">
              <a:lnSpc>
                <a:spcPct val="90000"/>
              </a:lnSpc>
              <a:spcBef>
                <a:spcPct val="10000"/>
              </a:spcBef>
              <a:buFontTx/>
              <a:buNone/>
            </a:pPr>
            <a:r>
              <a:rPr lang="en-US" altLang="zh-TW" sz="2400" b="1" dirty="0" smtClean="0">
                <a:solidFill>
                  <a:srgbClr val="B2B2B2"/>
                </a:solidFill>
              </a:rPr>
              <a:t>% </a:t>
            </a:r>
            <a:r>
              <a:rPr lang="en-US" altLang="zh-TW" sz="2800" b="1" dirty="0" smtClean="0">
                <a:solidFill>
                  <a:srgbClr val="B2B2B2"/>
                </a:solidFill>
                <a:latin typeface="High Tower Text" pitchFamily="18" charset="0"/>
              </a:rPr>
              <a:t>cat </a:t>
            </a:r>
            <a:r>
              <a:rPr lang="en-US" altLang="zh-TW" sz="2800" b="1" dirty="0" err="1" smtClean="0">
                <a:solidFill>
                  <a:srgbClr val="B2B2B2"/>
                </a:solidFill>
                <a:latin typeface="High Tower Text" pitchFamily="18" charset="0"/>
              </a:rPr>
              <a:t>count_A_files</a:t>
            </a:r>
            <a:r>
              <a:rPr lang="en-US" altLang="zh-TW" sz="2800" b="1" dirty="0" smtClean="0">
                <a:solidFill>
                  <a:srgbClr val="B2B2B2"/>
                </a:solidFill>
                <a:latin typeface="High Tower Text" pitchFamily="18" charset="0"/>
              </a:rPr>
              <a:t> </a:t>
            </a:r>
          </a:p>
          <a:p>
            <a:pPr eaLnBrk="1" hangingPunct="1">
              <a:lnSpc>
                <a:spcPct val="90000"/>
              </a:lnSpc>
              <a:spcBef>
                <a:spcPct val="10000"/>
              </a:spcBef>
              <a:buFontTx/>
              <a:buNone/>
            </a:pPr>
            <a:r>
              <a:rPr lang="en-US" altLang="zh-TW" sz="2800" b="1" dirty="0" err="1" smtClean="0">
                <a:solidFill>
                  <a:srgbClr val="B2B2B2"/>
                </a:solidFill>
                <a:latin typeface="High Tower Text" pitchFamily="18" charset="0"/>
              </a:rPr>
              <a:t>ls</a:t>
            </a:r>
            <a:r>
              <a:rPr lang="en-US" altLang="zh-TW" sz="2800" b="1" dirty="0" smtClean="0">
                <a:solidFill>
                  <a:srgbClr val="B2B2B2"/>
                </a:solidFill>
                <a:latin typeface="High Tower Text" pitchFamily="18" charset="0"/>
              </a:rPr>
              <a:t> A* &gt; </a:t>
            </a:r>
            <a:r>
              <a:rPr lang="en-US" altLang="zh-TW" sz="2800" b="1" dirty="0" err="1" smtClean="0">
                <a:solidFill>
                  <a:srgbClr val="B2B2B2"/>
                </a:solidFill>
                <a:latin typeface="High Tower Text" pitchFamily="18" charset="0"/>
              </a:rPr>
              <a:t>tempfile</a:t>
            </a:r>
            <a:endParaRPr lang="en-US" altLang="zh-TW" sz="2800" b="1" dirty="0" smtClean="0">
              <a:solidFill>
                <a:srgbClr val="B2B2B2"/>
              </a:solidFill>
              <a:latin typeface="High Tower Text" pitchFamily="18" charset="0"/>
            </a:endParaRPr>
          </a:p>
          <a:p>
            <a:pPr eaLnBrk="1" hangingPunct="1">
              <a:lnSpc>
                <a:spcPct val="90000"/>
              </a:lnSpc>
              <a:spcBef>
                <a:spcPct val="10000"/>
              </a:spcBef>
              <a:buFontTx/>
              <a:buNone/>
            </a:pPr>
            <a:r>
              <a:rPr lang="en-US" altLang="zh-TW" sz="2800" b="1" dirty="0" err="1" smtClean="0">
                <a:solidFill>
                  <a:srgbClr val="B2B2B2"/>
                </a:solidFill>
                <a:latin typeface="High Tower Text" pitchFamily="18" charset="0"/>
              </a:rPr>
              <a:t>wc</a:t>
            </a:r>
            <a:r>
              <a:rPr lang="en-US" altLang="zh-TW" sz="2800" b="1" dirty="0" smtClean="0">
                <a:solidFill>
                  <a:srgbClr val="B2B2B2"/>
                </a:solidFill>
                <a:latin typeface="High Tower Text" pitchFamily="18" charset="0"/>
              </a:rPr>
              <a:t> </a:t>
            </a:r>
            <a:r>
              <a:rPr lang="en-US" altLang="zh-TW" sz="2800" dirty="0" smtClean="0">
                <a:solidFill>
                  <a:srgbClr val="B2B2B2"/>
                </a:solidFill>
                <a:latin typeface="Times New Roman" pitchFamily="18" charset="0"/>
              </a:rPr>
              <a:t>-</a:t>
            </a:r>
            <a:r>
              <a:rPr lang="en-US" altLang="zh-TW" sz="2800" b="1" dirty="0" smtClean="0">
                <a:solidFill>
                  <a:srgbClr val="B2B2B2"/>
                </a:solidFill>
                <a:latin typeface="High Tower Text" pitchFamily="18" charset="0"/>
              </a:rPr>
              <a:t>l &lt; </a:t>
            </a:r>
            <a:r>
              <a:rPr lang="en-US" altLang="zh-TW" sz="2800" b="1" dirty="0" err="1" smtClean="0">
                <a:solidFill>
                  <a:srgbClr val="B2B2B2"/>
                </a:solidFill>
                <a:latin typeface="High Tower Text" pitchFamily="18" charset="0"/>
              </a:rPr>
              <a:t>tempfile</a:t>
            </a:r>
            <a:endParaRPr lang="en-US" altLang="zh-TW" sz="2800" b="1" dirty="0" smtClean="0">
              <a:solidFill>
                <a:srgbClr val="B2B2B2"/>
              </a:solidFill>
              <a:latin typeface="High Tower Text" pitchFamily="18" charset="0"/>
            </a:endParaRPr>
          </a:p>
          <a:p>
            <a:pPr eaLnBrk="1" hangingPunct="1">
              <a:lnSpc>
                <a:spcPct val="90000"/>
              </a:lnSpc>
              <a:spcBef>
                <a:spcPct val="10000"/>
              </a:spcBef>
              <a:buFontTx/>
              <a:buNone/>
            </a:pPr>
            <a:r>
              <a:rPr lang="en-US" altLang="zh-TW" sz="2800" b="1" dirty="0" err="1" smtClean="0">
                <a:solidFill>
                  <a:srgbClr val="B2B2B2"/>
                </a:solidFill>
                <a:latin typeface="High Tower Text" pitchFamily="18" charset="0"/>
              </a:rPr>
              <a:t>rm</a:t>
            </a:r>
            <a:r>
              <a:rPr lang="en-US" altLang="zh-TW" sz="2800" b="1" dirty="0" smtClean="0">
                <a:solidFill>
                  <a:srgbClr val="B2B2B2"/>
                </a:solidFill>
                <a:latin typeface="High Tower Text" pitchFamily="18" charset="0"/>
              </a:rPr>
              <a:t> </a:t>
            </a:r>
            <a:r>
              <a:rPr lang="en-US" altLang="zh-TW" sz="2800" dirty="0" smtClean="0">
                <a:solidFill>
                  <a:srgbClr val="B2B2B2"/>
                </a:solidFill>
                <a:latin typeface="Times New Roman" pitchFamily="18" charset="0"/>
              </a:rPr>
              <a:t>-</a:t>
            </a:r>
            <a:r>
              <a:rPr lang="en-US" altLang="zh-TW" sz="2800" b="1" dirty="0" smtClean="0">
                <a:solidFill>
                  <a:srgbClr val="B2B2B2"/>
                </a:solidFill>
                <a:latin typeface="High Tower Text" pitchFamily="18" charset="0"/>
              </a:rPr>
              <a:t>f </a:t>
            </a:r>
            <a:r>
              <a:rPr lang="en-US" altLang="zh-TW" sz="2800" b="1" dirty="0" err="1" smtClean="0">
                <a:solidFill>
                  <a:srgbClr val="B2B2B2"/>
                </a:solidFill>
                <a:latin typeface="High Tower Text" pitchFamily="18" charset="0"/>
              </a:rPr>
              <a:t>tempfile</a:t>
            </a:r>
            <a:endParaRPr lang="zh-TW" altLang="en-US" sz="2800" b="1" dirty="0" smtClean="0">
              <a:solidFill>
                <a:srgbClr val="B2B2B2"/>
              </a:solidFill>
              <a:latin typeface="Times New Roman" pitchFamily="18" charset="0"/>
            </a:endParaRPr>
          </a:p>
          <a:p>
            <a:pPr eaLnBrk="1" hangingPunct="1">
              <a:lnSpc>
                <a:spcPct val="90000"/>
              </a:lnSpc>
              <a:spcBef>
                <a:spcPct val="10000"/>
              </a:spcBef>
              <a:buFontTx/>
              <a:buNone/>
            </a:pPr>
            <a:r>
              <a:rPr lang="en-US" altLang="zh-TW" sz="2400" b="1" dirty="0" smtClean="0">
                <a:solidFill>
                  <a:schemeClr val="bg1"/>
                </a:solidFill>
              </a:rPr>
              <a:t>% </a:t>
            </a:r>
            <a:r>
              <a:rPr lang="en-US" altLang="zh-TW" sz="2800" b="1" dirty="0" smtClean="0">
                <a:solidFill>
                  <a:srgbClr val="FFFFCC"/>
                </a:solidFill>
                <a:latin typeface="High Tower Text" pitchFamily="18" charset="0"/>
              </a:rPr>
              <a:t>.</a:t>
            </a:r>
            <a:r>
              <a:rPr lang="en-US" altLang="zh-TW" b="1" dirty="0" smtClean="0">
                <a:solidFill>
                  <a:srgbClr val="FFFFCC"/>
                </a:solidFill>
                <a:latin typeface="Times New Roman" pitchFamily="18" charset="0"/>
              </a:rPr>
              <a:t>/</a:t>
            </a:r>
            <a:r>
              <a:rPr lang="en-US" altLang="zh-TW" sz="2800" b="1" dirty="0" err="1" smtClean="0">
                <a:solidFill>
                  <a:srgbClr val="FFFFCC"/>
                </a:solidFill>
                <a:latin typeface="High Tower Text" pitchFamily="18" charset="0"/>
              </a:rPr>
              <a:t>count_A_files</a:t>
            </a:r>
            <a:r>
              <a:rPr lang="en-US" altLang="zh-TW" sz="2800" b="1" dirty="0" smtClean="0">
                <a:solidFill>
                  <a:srgbClr val="FFFFCC"/>
                </a:solidFill>
                <a:latin typeface="High Tower Text" pitchFamily="18" charset="0"/>
              </a:rPr>
              <a:t> </a:t>
            </a:r>
          </a:p>
          <a:p>
            <a:pPr eaLnBrk="1" hangingPunct="1">
              <a:lnSpc>
                <a:spcPct val="90000"/>
              </a:lnSpc>
              <a:spcBef>
                <a:spcPct val="10000"/>
              </a:spcBef>
              <a:buFontTx/>
              <a:buNone/>
            </a:pPr>
            <a:r>
              <a:rPr lang="en-US" altLang="zh-TW" sz="2400" b="1" dirty="0" smtClean="0">
                <a:solidFill>
                  <a:srgbClr val="FFFFCC"/>
                </a:solidFill>
                <a:latin typeface="Times New Roman" pitchFamily="18" charset="0"/>
              </a:rPr>
              <a:t>10</a:t>
            </a:r>
            <a:r>
              <a:rPr lang="en-US" altLang="zh-TW" sz="2400" b="1" dirty="0" smtClean="0">
                <a:solidFill>
                  <a:schemeClr val="bg1"/>
                </a:solidFill>
              </a:rPr>
              <a:t> </a:t>
            </a:r>
          </a:p>
          <a:p>
            <a:pPr eaLnBrk="1" hangingPunct="1">
              <a:lnSpc>
                <a:spcPct val="90000"/>
              </a:lnSpc>
              <a:spcBef>
                <a:spcPct val="10000"/>
              </a:spcBef>
              <a:buFontTx/>
              <a:buNone/>
            </a:pPr>
            <a:r>
              <a:rPr lang="en-US" altLang="zh-TW" sz="2400" b="1" dirty="0" smtClean="0">
                <a:solidFill>
                  <a:schemeClr val="bg1"/>
                </a:solidFill>
              </a:rPr>
              <a:t>%</a:t>
            </a:r>
            <a:r>
              <a:rPr lang="en-US" altLang="zh-TW" sz="2800" b="1" dirty="0" smtClean="0">
                <a:solidFill>
                  <a:schemeClr val="bg1"/>
                </a:solidFill>
                <a:latin typeface="High Tower Text" pitchFamily="18" charset="0"/>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28600" y="2286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smtClean="0">
                <a:solidFill>
                  <a:srgbClr val="0033CC"/>
                </a:solidFill>
              </a:rPr>
              <a:t>More About Redirecting Output</a:t>
            </a:r>
            <a:endParaRPr lang="en-US" altLang="zh-TW" sz="4800" b="0" kern="0" dirty="0" smtClean="0">
              <a:solidFill>
                <a:srgbClr val="0033CC"/>
              </a:solidFill>
            </a:endParaRPr>
          </a:p>
        </p:txBody>
      </p:sp>
      <p:sp>
        <p:nvSpPr>
          <p:cNvPr id="18435" name="Rectangle 3"/>
          <p:cNvSpPr>
            <a:spLocks noGrp="1" noChangeArrowheads="1"/>
          </p:cNvSpPr>
          <p:nvPr>
            <p:ph type="body" idx="4294967295"/>
          </p:nvPr>
        </p:nvSpPr>
        <p:spPr>
          <a:xfrm>
            <a:off x="381000" y="1219200"/>
            <a:ext cx="8686800" cy="2065784"/>
          </a:xfrm>
          <a:noFill/>
        </p:spPr>
        <p:txBody>
          <a:bodyPr/>
          <a:lstStyle/>
          <a:p>
            <a:pPr eaLnBrk="1" hangingPunct="1">
              <a:lnSpc>
                <a:spcPct val="80000"/>
              </a:lnSpc>
            </a:pPr>
            <a:r>
              <a:rPr lang="en-US" altLang="zh-TW" sz="2800" dirty="0" smtClean="0"/>
              <a:t>The allowed output redirection symbols are:</a:t>
            </a:r>
            <a:endParaRPr lang="en-US" altLang="zh-TW" sz="2800" dirty="0"/>
          </a:p>
          <a:p>
            <a:pPr marL="457200" lvl="1" indent="0" eaLnBrk="1" hangingPunct="1">
              <a:lnSpc>
                <a:spcPct val="80000"/>
              </a:lnSpc>
              <a:buNone/>
            </a:pPr>
            <a:r>
              <a:rPr lang="en-US" altLang="zh-TW" sz="4800" dirty="0" smtClean="0"/>
              <a:t>&gt;,   &amp;&gt;,  2&gt;,  </a:t>
            </a:r>
          </a:p>
          <a:p>
            <a:pPr marL="457200" lvl="1" indent="0" eaLnBrk="1" hangingPunct="1">
              <a:lnSpc>
                <a:spcPct val="80000"/>
              </a:lnSpc>
              <a:buNone/>
            </a:pPr>
            <a:r>
              <a:rPr lang="en-US" altLang="zh-TW" sz="4800" dirty="0" smtClean="0"/>
              <a:t>&gt;&gt;,        2&gt;&gt;</a:t>
            </a:r>
          </a:p>
          <a:p>
            <a:pPr eaLnBrk="1" hangingPunct="1">
              <a:lnSpc>
                <a:spcPct val="80000"/>
              </a:lnSpc>
              <a:buFontTx/>
              <a:buNone/>
            </a:pPr>
            <a:endParaRPr lang="en-US" altLang="zh-TW" sz="1800" dirty="0" smtClean="0"/>
          </a:p>
        </p:txBody>
      </p:sp>
    </p:spTree>
    <p:extLst>
      <p:ext uri="{BB962C8B-B14F-4D97-AF65-F5344CB8AC3E}">
        <p14:creationId xmlns:p14="http://schemas.microsoft.com/office/powerpoint/2010/main" val="287063978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706908747"/>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tx1"/>
                          </a:solidFill>
                          <a:effectLst/>
                        </a:rPr>
                        <a:t> </a:t>
                      </a:r>
                      <a:r>
                        <a:rPr kumimoji="1" lang="en-US" altLang="en-US" sz="2800" b="1" u="none" strike="noStrike" cap="none" normalizeH="0" baseline="0" dirty="0" smtClean="0">
                          <a:ln>
                            <a:noFill/>
                          </a:ln>
                          <a:solidFill>
                            <a:schemeClr val="tx1"/>
                          </a:solidFill>
                          <a:effectLst/>
                        </a:rPr>
                        <a:t>ln </a:t>
                      </a:r>
                      <a:r>
                        <a:rPr kumimoji="1" lang="en-US" altLang="en-US" sz="2800" b="0" u="none" strike="noStrike" cap="none" normalizeH="0" baseline="0" dirty="0" smtClean="0">
                          <a:ln>
                            <a:noFill/>
                          </a:ln>
                          <a:solidFill>
                            <a:schemeClr val="tx1"/>
                          </a:solidFill>
                          <a:effectLst/>
                        </a:rPr>
                        <a:t>-s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tx1"/>
                          </a:solidFill>
                          <a:effectLst/>
                        </a:rPr>
                        <a:t>Create a symbolic link</a:t>
                      </a:r>
                      <a:r>
                        <a:rPr kumimoji="0" lang="en-US" altLang="en-US" sz="2800" u="none" strike="noStrike" cap="none" normalizeH="0" baseline="0" dirty="0" smtClean="0">
                          <a:ln>
                            <a:noFill/>
                          </a:ln>
                          <a:solidFill>
                            <a:schemeClr val="tx1"/>
                          </a:solidFill>
                          <a:effectLst/>
                        </a:rPr>
                        <a:t> to a file/directory</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source</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find </a:t>
                      </a:r>
                      <a:r>
                        <a:rPr kumimoji="1" lang="en-US" altLang="en-US" sz="2800" b="0" u="none" strike="noStrike" cap="none" normalizeH="0" baseline="0" dirty="0" smtClean="0">
                          <a:ln>
                            <a:noFill/>
                          </a:ln>
                          <a:solidFill>
                            <a:schemeClr val="bg1">
                              <a:lumMod val="65000"/>
                            </a:schemeClr>
                          </a:solidFill>
                          <a:effectLst/>
                        </a:rPr>
                        <a:t>-name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tar </a:t>
                      </a:r>
                      <a:r>
                        <a:rPr kumimoji="1" lang="en-US" altLang="en-US" sz="2800" b="0" u="none" strike="noStrike" cap="none" normalizeH="0" baseline="0" dirty="0" smtClean="0">
                          <a:ln>
                            <a:noFill/>
                          </a:ln>
                          <a:solidFill>
                            <a:schemeClr val="bg1">
                              <a:lumMod val="65000"/>
                            </a:schemeClr>
                          </a:solidFill>
                          <a:effectLst/>
                        </a:rPr>
                        <a:t>-</a:t>
                      </a:r>
                      <a:r>
                        <a:rPr kumimoji="1" lang="en-US" altLang="en-US" sz="2800" b="0" u="none" strike="noStrike" cap="none" normalizeH="0" baseline="0" dirty="0" err="1" smtClean="0">
                          <a:ln>
                            <a:noFill/>
                          </a:ln>
                          <a:solidFill>
                            <a:schemeClr val="bg1">
                              <a:lumMod val="65000"/>
                            </a:schemeClr>
                          </a:solidFill>
                          <a:effectLst/>
                        </a:rPr>
                        <a:t>cvf</a:t>
                      </a:r>
                      <a:endParaRPr kumimoji="1" lang="en-US" altLang="en-US" sz="2800" b="0" u="none" strike="noStrike" cap="none" normalizeH="0" baseline="0" dirty="0" smtClean="0">
                        <a:ln>
                          <a:noFill/>
                        </a:ln>
                        <a:solidFill>
                          <a:schemeClr val="bg1">
                            <a:lumMod val="65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Combine a directory structure into one file / </a:t>
                      </a:r>
                      <a:r>
                        <a:rPr kumimoji="1" lang="en-US" altLang="en-US" sz="2800" u="none" strike="noStrike" cap="none" normalizeH="0" baseline="0" dirty="0" err="1" smtClean="0">
                          <a:ln>
                            <a:noFill/>
                          </a:ln>
                          <a:solidFill>
                            <a:schemeClr val="bg1">
                              <a:lumMod val="65000"/>
                            </a:schemeClr>
                          </a:solidFill>
                          <a:effectLst/>
                        </a:rPr>
                        <a:t>eXpand</a:t>
                      </a:r>
                      <a:r>
                        <a:rPr kumimoji="1" lang="en-US" altLang="en-US" sz="2800" u="none" strike="noStrike" cap="none" normalizeH="0" baseline="0" dirty="0" smtClean="0">
                          <a:ln>
                            <a:noFill/>
                          </a:ln>
                          <a:solidFill>
                            <a:schemeClr val="bg1">
                              <a:lumMod val="65000"/>
                            </a:schemeClr>
                          </a:solidFill>
                          <a:effectLst/>
                        </a:rPr>
                        <a:t> the directory from the file </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65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err="1" smtClean="0">
                          <a:ln>
                            <a:noFill/>
                          </a:ln>
                          <a:solidFill>
                            <a:schemeClr val="bg1">
                              <a:lumMod val="65000"/>
                            </a:schemeClr>
                          </a:solidFill>
                          <a:effectLst/>
                        </a:rPr>
                        <a:t>gzip</a:t>
                      </a:r>
                      <a:r>
                        <a:rPr kumimoji="1" lang="en-US" altLang="en-US" sz="2800" b="1" u="none" strike="noStrike" cap="none" normalizeH="0" baseline="0" dirty="0" smtClean="0">
                          <a:ln>
                            <a:noFill/>
                          </a:ln>
                          <a:solidFill>
                            <a:schemeClr val="bg1">
                              <a:lumMod val="65000"/>
                            </a:schemeClr>
                          </a:solidFill>
                          <a:effectLst/>
                        </a:rPr>
                        <a:t>/</a:t>
                      </a:r>
                      <a:r>
                        <a:rPr kumimoji="1" lang="en-US" altLang="en-US" sz="2800" b="1" u="none" strike="noStrike" cap="none" normalizeH="0" baseline="0" dirty="0" err="1" smtClean="0">
                          <a:ln>
                            <a:noFill/>
                          </a:ln>
                          <a:solidFill>
                            <a:schemeClr val="bg1">
                              <a:lumMod val="65000"/>
                            </a:schemeClr>
                          </a:solidFill>
                          <a:effectLst/>
                        </a:rPr>
                        <a:t>gunzip</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Compress / uncompress a file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89573347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762000" y="152400"/>
            <a:ext cx="7620000" cy="1295400"/>
          </a:xfrm>
          <a:noFill/>
        </p:spPr>
        <p:txBody>
          <a:bodyPr/>
          <a:lstStyle/>
          <a:p>
            <a:pPr eaLnBrk="1" hangingPunct="1">
              <a:lnSpc>
                <a:spcPct val="90000"/>
              </a:lnSpc>
              <a:tabLst>
                <a:tab pos="3089275" algn="l"/>
              </a:tabLst>
            </a:pPr>
            <a:r>
              <a:rPr lang="en-US" altLang="zh-TW" sz="4000" dirty="0" smtClean="0">
                <a:solidFill>
                  <a:srgbClr val="0033CC"/>
                </a:solidFill>
              </a:rPr>
              <a:t>Creating a symbolic link</a:t>
            </a:r>
            <a:br>
              <a:rPr lang="en-US" altLang="zh-TW" sz="4000" dirty="0" smtClean="0">
                <a:solidFill>
                  <a:srgbClr val="0033CC"/>
                </a:solidFill>
              </a:rPr>
            </a:br>
            <a:r>
              <a:rPr lang="en-US" altLang="zh-TW" sz="4000" dirty="0" smtClean="0">
                <a:solidFill>
                  <a:srgbClr val="0033CC"/>
                </a:solidFill>
              </a:rPr>
              <a:t>with </a:t>
            </a:r>
            <a:r>
              <a:rPr lang="en-US" altLang="zh-TW" sz="5400" b="1" dirty="0" err="1" smtClean="0">
                <a:solidFill>
                  <a:srgbClr val="0033CC"/>
                </a:solidFill>
                <a:latin typeface="High Tower Text" pitchFamily="18" charset="0"/>
              </a:rPr>
              <a:t>ln</a:t>
            </a:r>
            <a:endParaRPr lang="en-US" altLang="zh-TW" sz="5400" b="1" dirty="0" smtClean="0">
              <a:solidFill>
                <a:srgbClr val="0033CC"/>
              </a:solidFill>
              <a:latin typeface="High Tower Text" pitchFamily="18" charset="0"/>
            </a:endParaRPr>
          </a:p>
        </p:txBody>
      </p:sp>
      <p:sp>
        <p:nvSpPr>
          <p:cNvPr id="54275" name="Rectangle 3"/>
          <p:cNvSpPr>
            <a:spLocks noGrp="1" noChangeArrowheads="1"/>
          </p:cNvSpPr>
          <p:nvPr>
            <p:ph type="body" idx="4294967295"/>
          </p:nvPr>
        </p:nvSpPr>
        <p:spPr>
          <a:xfrm>
            <a:off x="0" y="1676400"/>
            <a:ext cx="9144000" cy="5181600"/>
          </a:xfrm>
          <a:noFill/>
        </p:spPr>
        <p:txBody>
          <a:bodyPr/>
          <a:lstStyle/>
          <a:p>
            <a:pPr eaLnBrk="1" hangingPunct="1">
              <a:lnSpc>
                <a:spcPct val="80000"/>
              </a:lnSpc>
              <a:buFontTx/>
              <a:buNone/>
            </a:pPr>
            <a:r>
              <a:rPr lang="en-US" altLang="zh-TW" sz="2400" dirty="0" smtClean="0"/>
              <a:t>	</a:t>
            </a:r>
            <a:r>
              <a:rPr lang="en-US" altLang="zh-TW" sz="2600" dirty="0" smtClean="0"/>
              <a:t>You always use the -s flag. (Don’t forget)</a:t>
            </a:r>
          </a:p>
          <a:p>
            <a:pPr eaLnBrk="1" hangingPunct="1">
              <a:lnSpc>
                <a:spcPct val="80000"/>
              </a:lnSpc>
              <a:buFontTx/>
              <a:buNone/>
            </a:pPr>
            <a:endParaRPr lang="en-US" altLang="zh-TW" sz="2600" dirty="0" smtClean="0"/>
          </a:p>
          <a:p>
            <a:pPr eaLnBrk="1" hangingPunct="1">
              <a:lnSpc>
                <a:spcPct val="80000"/>
              </a:lnSpc>
              <a:buFontTx/>
              <a:buNone/>
            </a:pPr>
            <a:r>
              <a:rPr lang="en-US" altLang="zh-TW" sz="2600" dirty="0" smtClean="0"/>
              <a:t>	To create the symbolic links from the earlier slide …</a:t>
            </a:r>
          </a:p>
          <a:p>
            <a:pPr eaLnBrk="1" hangingPunct="1">
              <a:lnSpc>
                <a:spcPct val="80000"/>
              </a:lnSpc>
              <a:buFontTx/>
              <a:buNone/>
            </a:pPr>
            <a:endParaRPr lang="en-US" altLang="zh-TW" sz="2600" dirty="0" smtClean="0"/>
          </a:p>
          <a:p>
            <a:pPr eaLnBrk="1" hangingPunct="1">
              <a:lnSpc>
                <a:spcPct val="80000"/>
              </a:lnSpc>
              <a:buFontTx/>
              <a:buNone/>
            </a:pPr>
            <a:endParaRPr lang="en-US" altLang="zh-TW" sz="2600" dirty="0" smtClean="0"/>
          </a:p>
          <a:p>
            <a:pPr eaLnBrk="1" hangingPunct="1">
              <a:lnSpc>
                <a:spcPct val="80000"/>
              </a:lnSpc>
              <a:buFontTx/>
              <a:buNone/>
            </a:pPr>
            <a:endParaRPr lang="en-US" altLang="zh-TW" sz="2600" dirty="0" smtClean="0"/>
          </a:p>
          <a:p>
            <a:pPr eaLnBrk="1" hangingPunct="1">
              <a:lnSpc>
                <a:spcPct val="80000"/>
              </a:lnSpc>
              <a:buFontTx/>
              <a:buNone/>
            </a:pPr>
            <a:endParaRPr lang="en-US" altLang="zh-TW" sz="2600" dirty="0" smtClean="0"/>
          </a:p>
          <a:p>
            <a:pPr eaLnBrk="1" hangingPunct="1">
              <a:lnSpc>
                <a:spcPct val="80000"/>
              </a:lnSpc>
              <a:buFontTx/>
              <a:buNone/>
            </a:pPr>
            <a:endParaRPr lang="en-US" altLang="zh-TW" sz="2600" dirty="0" smtClean="0"/>
          </a:p>
          <a:p>
            <a:pPr eaLnBrk="1" hangingPunct="1">
              <a:lnSpc>
                <a:spcPct val="80000"/>
              </a:lnSpc>
              <a:buFontTx/>
              <a:buNone/>
            </a:pPr>
            <a:endParaRPr lang="en-US" altLang="zh-TW" sz="1050" dirty="0" smtClean="0"/>
          </a:p>
          <a:p>
            <a:pPr eaLnBrk="1" hangingPunct="1">
              <a:lnSpc>
                <a:spcPct val="80000"/>
              </a:lnSpc>
              <a:buFontTx/>
              <a:buNone/>
            </a:pPr>
            <a:r>
              <a:rPr lang="en-US" altLang="zh-TW" sz="2600" dirty="0" smtClean="0"/>
              <a:t>   		 …you would type:</a:t>
            </a:r>
            <a:br>
              <a:rPr lang="en-US" altLang="zh-TW" sz="2600" dirty="0" smtClean="0"/>
            </a:br>
            <a:endParaRPr lang="en-US" altLang="zh-TW" sz="1100" dirty="0" smtClean="0"/>
          </a:p>
          <a:p>
            <a:pPr eaLnBrk="1" hangingPunct="1">
              <a:lnSpc>
                <a:spcPct val="80000"/>
              </a:lnSpc>
              <a:buFontTx/>
              <a:buNone/>
            </a:pPr>
            <a:r>
              <a:rPr lang="en-US" altLang="zh-TW" sz="3600" dirty="0" smtClean="0">
                <a:latin typeface="Andale Mono"/>
              </a:rPr>
              <a:t>			ln -s ..  </a:t>
            </a:r>
            <a:r>
              <a:rPr lang="en-US" altLang="zh-TW" sz="3600" dirty="0" err="1" smtClean="0">
                <a:latin typeface="Andale Mono"/>
              </a:rPr>
              <a:t>dirB</a:t>
            </a:r>
            <a:endParaRPr lang="en-US" altLang="zh-TW" sz="3600" dirty="0" smtClean="0">
              <a:latin typeface="Andale Mono"/>
            </a:endParaRPr>
          </a:p>
          <a:p>
            <a:pPr eaLnBrk="1" hangingPunct="1">
              <a:lnSpc>
                <a:spcPct val="80000"/>
              </a:lnSpc>
              <a:buFontTx/>
              <a:buNone/>
            </a:pPr>
            <a:r>
              <a:rPr lang="en-US" altLang="zh-TW" sz="3600" dirty="0" smtClean="0">
                <a:latin typeface="Andale Mono"/>
              </a:rPr>
              <a:t>			ln -s ./</a:t>
            </a:r>
            <a:r>
              <a:rPr lang="en-US" altLang="zh-TW" sz="3600" dirty="0" err="1" smtClean="0">
                <a:latin typeface="Andale Mono"/>
              </a:rPr>
              <a:t>fileC</a:t>
            </a:r>
            <a:r>
              <a:rPr lang="en-US" altLang="zh-TW" sz="3600" dirty="0" smtClean="0">
                <a:latin typeface="Andale Mono"/>
              </a:rPr>
              <a:t>  f</a:t>
            </a:r>
          </a:p>
          <a:p>
            <a:pPr eaLnBrk="1" hangingPunct="1">
              <a:lnSpc>
                <a:spcPct val="80000"/>
              </a:lnSpc>
              <a:buFontTx/>
              <a:buNone/>
            </a:pPr>
            <a:endParaRPr lang="en-US" altLang="zh-TW" sz="1800" dirty="0" smtClean="0"/>
          </a:p>
        </p:txBody>
      </p:sp>
      <p:sp>
        <p:nvSpPr>
          <p:cNvPr id="4" name="Rectangle 3"/>
          <p:cNvSpPr txBox="1">
            <a:spLocks noChangeArrowheads="1"/>
          </p:cNvSpPr>
          <p:nvPr/>
        </p:nvSpPr>
        <p:spPr bwMode="auto">
          <a:xfrm>
            <a:off x="990600" y="3048000"/>
            <a:ext cx="6781800" cy="1752600"/>
          </a:xfrm>
          <a:prstGeom prst="rect">
            <a:avLst/>
          </a:prstGeom>
          <a:solidFill>
            <a:schemeClr val="tx1"/>
          </a:solidFill>
          <a:ln w="9525">
            <a:noFill/>
            <a:miter lim="800000"/>
            <a:headEnd/>
            <a:tailEnd/>
          </a:ln>
        </p:spPr>
        <p:txBody>
          <a:bodyPr bIns="0"/>
          <a:lstStyle/>
          <a:p>
            <a:pPr marL="342900" indent="-342900">
              <a:lnSpc>
                <a:spcPct val="80000"/>
              </a:lnSpc>
              <a:spcBef>
                <a:spcPct val="15000"/>
              </a:spcBef>
            </a:pPr>
            <a:r>
              <a:rPr lang="en-US" altLang="zh-TW" dirty="0">
                <a:solidFill>
                  <a:srgbClr val="C0C0C0"/>
                </a:solidFill>
                <a:latin typeface="Arial" charset="0"/>
              </a:rPr>
              <a:t>% </a:t>
            </a:r>
            <a:r>
              <a:rPr lang="en-US" altLang="zh-TW" dirty="0" err="1">
                <a:solidFill>
                  <a:srgbClr val="C0C0C0"/>
                </a:solidFill>
                <a:latin typeface="High Tower Text" pitchFamily="18" charset="0"/>
              </a:rPr>
              <a:t>ls</a:t>
            </a:r>
            <a:r>
              <a:rPr lang="en-US" altLang="zh-TW" dirty="0">
                <a:solidFill>
                  <a:srgbClr val="C0C0C0"/>
                </a:solidFill>
                <a:latin typeface="High Tower Text" pitchFamily="18" charset="0"/>
              </a:rPr>
              <a:t> </a:t>
            </a:r>
            <a:r>
              <a:rPr lang="en-US" altLang="zh-TW" dirty="0">
                <a:solidFill>
                  <a:srgbClr val="C0C0C0"/>
                </a:solidFill>
                <a:latin typeface="Times New Roman" pitchFamily="18" charset="0"/>
              </a:rPr>
              <a:t>-</a:t>
            </a:r>
            <a:r>
              <a:rPr lang="en-US" altLang="zh-TW" dirty="0" err="1">
                <a:solidFill>
                  <a:srgbClr val="C0C0C0"/>
                </a:solidFill>
                <a:latin typeface="High Tower Text" pitchFamily="18" charset="0"/>
              </a:rPr>
              <a:t>lrt</a:t>
            </a:r>
            <a:endParaRPr lang="en-US" altLang="zh-TW" dirty="0">
              <a:solidFill>
                <a:srgbClr val="C0C0C0"/>
              </a:solidFill>
              <a:latin typeface="High Tower Text" pitchFamily="18" charset="0"/>
            </a:endParaRPr>
          </a:p>
          <a:p>
            <a:pPr marL="342900" indent="-342900">
              <a:lnSpc>
                <a:spcPct val="80000"/>
              </a:lnSpc>
              <a:spcBef>
                <a:spcPct val="15000"/>
              </a:spcBef>
            </a:pPr>
            <a:r>
              <a:rPr lang="en-US" altLang="en-US" sz="2000" dirty="0">
                <a:solidFill>
                  <a:srgbClr val="C0C0C0"/>
                </a:solidFill>
                <a:latin typeface="High Tower Text" pitchFamily="18" charset="0"/>
              </a:rPr>
              <a:t>total </a:t>
            </a:r>
            <a:r>
              <a:rPr lang="en-US" altLang="en-US" dirty="0" smtClean="0">
                <a:solidFill>
                  <a:srgbClr val="C0C0C0"/>
                </a:solidFill>
                <a:latin typeface="Times New Roman" pitchFamily="18" charset="0"/>
                <a:cs typeface="Times New Roman" pitchFamily="18" charset="0"/>
              </a:rPr>
              <a:t>5</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High Tower Text" pitchFamily="18" charset="0"/>
              </a:rPr>
              <a:t>d</a:t>
            </a:r>
            <a:r>
              <a:rPr lang="en-US" altLang="en-US" sz="2000" dirty="0" err="1" smtClean="0">
                <a:solidFill>
                  <a:srgbClr val="FFFFCC"/>
                </a:solidFill>
                <a:latin typeface="High Tower Text" pitchFamily="18" charset="0"/>
              </a:rPr>
              <a:t>rw</a:t>
            </a:r>
            <a:r>
              <a:rPr lang="en-US" altLang="en-US" sz="2000" dirty="0" smtClean="0">
                <a:solidFill>
                  <a:srgbClr val="FFFFCC"/>
                </a:solidFill>
                <a:latin typeface="Times New Roman" pitchFamily="18" charset="0"/>
              </a:rPr>
              <a:t>-</a:t>
            </a:r>
            <a:r>
              <a:rPr lang="en-US" altLang="en-US" sz="2000" dirty="0" smtClean="0">
                <a:solidFill>
                  <a:srgbClr val="66FF66"/>
                </a:solidFill>
                <a:latin typeface="High Tower Text" pitchFamily="18" charset="0"/>
              </a:rPr>
              <a:t>r</a:t>
            </a:r>
            <a:r>
              <a:rPr lang="en-US" altLang="en-US" dirty="0" smtClean="0">
                <a:solidFill>
                  <a:srgbClr val="66FF66"/>
                </a:solidFill>
                <a:latin typeface="Times New Roman" pitchFamily="18" charset="0"/>
              </a:rPr>
              <a:t>-</a:t>
            </a:r>
            <a:r>
              <a:rPr lang="en-US" altLang="en-US" sz="800" dirty="0" smtClean="0">
                <a:solidFill>
                  <a:srgbClr val="66FF66"/>
                </a:solidFill>
                <a:latin typeface="Times New Roman" pitchFamily="18" charset="0"/>
              </a:rPr>
              <a:t> </a:t>
            </a:r>
            <a:r>
              <a:rPr lang="en-US" altLang="en-US" sz="2000" dirty="0" smtClean="0">
                <a:solidFill>
                  <a:srgbClr val="66FF66"/>
                </a:solidFill>
                <a:latin typeface="Times New Roman" pitchFamily="18" charset="0"/>
              </a:rPr>
              <a:t>-</a:t>
            </a:r>
            <a:r>
              <a:rPr lang="en-US" altLang="en-US" sz="2000" dirty="0" smtClean="0">
                <a:solidFill>
                  <a:srgbClr val="C0C0C0"/>
                </a:solidFill>
                <a:latin typeface="High Tower Text" pitchFamily="18" charset="0"/>
              </a:rPr>
              <a:t>r</a:t>
            </a:r>
            <a:r>
              <a:rPr lang="en-US" altLang="en-US" sz="2000" dirty="0" smtClean="0">
                <a:solidFill>
                  <a:srgbClr val="C0C0C0"/>
                </a:solidFill>
                <a:latin typeface="Times New Roman" pitchFamily="18" charset="0"/>
              </a:rPr>
              <a:t>-</a:t>
            </a:r>
            <a:r>
              <a:rPr lang="en-US" altLang="en-US" sz="800" dirty="0" smtClean="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134</a:t>
            </a:r>
            <a:r>
              <a:rPr lang="en-US" altLang="en-US" sz="2000" dirty="0">
                <a:solidFill>
                  <a:srgbClr val="C0C0C0"/>
                </a:solidFill>
                <a:latin typeface="High Tower Text" pitchFamily="18" charset="0"/>
              </a:rPr>
              <a:t> Mar  </a:t>
            </a:r>
            <a:r>
              <a:rPr lang="en-US" altLang="en-US" sz="2000" dirty="0">
                <a:solidFill>
                  <a:srgbClr val="C0C0C0"/>
                </a:solidFill>
                <a:latin typeface="Times New Roman" pitchFamily="18" charset="0"/>
              </a:rPr>
              <a:t>3 22:07</a:t>
            </a:r>
            <a:r>
              <a:rPr lang="en-US" altLang="en-US" sz="2000" dirty="0">
                <a:solidFill>
                  <a:srgbClr val="C0C0C0"/>
                </a:solidFill>
                <a:latin typeface="High Tower Text" pitchFamily="18" charset="0"/>
              </a:rPr>
              <a:t> </a:t>
            </a:r>
            <a:r>
              <a:rPr lang="en-US" altLang="en-US" sz="2000" dirty="0" err="1" smtClean="0">
                <a:solidFill>
                  <a:srgbClr val="C0C0C0"/>
                </a:solidFill>
                <a:latin typeface="High Tower Text" pitchFamily="18" charset="0"/>
              </a:rPr>
              <a:t>dirA</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         2</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a:solidFill>
                  <a:srgbClr val="C0C0C0"/>
                </a:solidFill>
                <a:latin typeface="Times New Roman" pitchFamily="18" charset="0"/>
              </a:rPr>
              <a:t>3 </a:t>
            </a:r>
            <a:r>
              <a:rPr lang="en-US" altLang="en-US" sz="2000" dirty="0" smtClean="0">
                <a:solidFill>
                  <a:srgbClr val="C0C0C0"/>
                </a:solidFill>
                <a:latin typeface="Times New Roman" pitchFamily="18" charset="0"/>
              </a:rPr>
              <a:t>22:09 </a:t>
            </a:r>
            <a:r>
              <a:rPr lang="en-US" altLang="en-US" sz="2000" dirty="0" err="1" smtClean="0">
                <a:solidFill>
                  <a:srgbClr val="C0C0C0"/>
                </a:solidFill>
                <a:latin typeface="High Tower Text" pitchFamily="18" charset="0"/>
              </a:rPr>
              <a:t>dirB</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endParaRPr lang="en-US" altLang="en-US" sz="2000" dirty="0">
              <a:solidFill>
                <a:srgbClr val="C0C0C0"/>
              </a:solidFill>
              <a:latin typeface="High Tower Text" pitchFamily="18" charset="0"/>
            </a:endParaRPr>
          </a:p>
          <a:p>
            <a:pPr marL="342900" indent="-342900">
              <a:lnSpc>
                <a:spcPct val="80000"/>
              </a:lnSpc>
              <a:spcBef>
                <a:spcPct val="15000"/>
              </a:spcBef>
            </a:pPr>
            <a:r>
              <a:rPr lang="en-US" altLang="en-US" sz="2000" dirty="0" err="1" smtClean="0">
                <a:solidFill>
                  <a:srgbClr val="FF99CC"/>
                </a:solidFill>
                <a:latin typeface="Times New Roman" pitchFamily="18" charset="0"/>
              </a:rPr>
              <a:t>l</a:t>
            </a:r>
            <a:r>
              <a:rPr lang="en-US" altLang="en-US" sz="1900" dirty="0" err="1" smtClean="0">
                <a:solidFill>
                  <a:srgbClr val="FFFFCC"/>
                </a:solidFill>
                <a:latin typeface="High Tower Text" pitchFamily="18" charset="0"/>
              </a:rPr>
              <a:t>rwx</a:t>
            </a:r>
            <a:r>
              <a:rPr lang="en-US" altLang="en-US" sz="1900" dirty="0" err="1" smtClean="0">
                <a:solidFill>
                  <a:srgbClr val="66FF66"/>
                </a:solidFill>
                <a:latin typeface="High Tower Text" pitchFamily="18" charset="0"/>
              </a:rPr>
              <a:t>r</a:t>
            </a:r>
            <a:r>
              <a:rPr lang="en-US" altLang="en-US" sz="1900" dirty="0" smtClean="0">
                <a:solidFill>
                  <a:srgbClr val="66FF66"/>
                </a:solidFill>
                <a:latin typeface="Times New Roman" pitchFamily="18" charset="0"/>
              </a:rPr>
              <a:t>-</a:t>
            </a:r>
            <a:r>
              <a:rPr lang="en-US" altLang="en-US" sz="1900" dirty="0" err="1" smtClean="0">
                <a:solidFill>
                  <a:srgbClr val="66FF66"/>
                </a:solidFill>
                <a:latin typeface="High Tower Text" pitchFamily="18" charset="0"/>
              </a:rPr>
              <a:t>x</a:t>
            </a:r>
            <a:r>
              <a:rPr lang="en-US" altLang="en-US" sz="1900" dirty="0" err="1" smtClean="0">
                <a:solidFill>
                  <a:srgbClr val="C0C0C0"/>
                </a:solidFill>
                <a:latin typeface="High Tower Text" pitchFamily="18" charset="0"/>
              </a:rPr>
              <a:t>r</a:t>
            </a:r>
            <a:r>
              <a:rPr lang="en-US" altLang="en-US" sz="1900" dirty="0" smtClean="0">
                <a:solidFill>
                  <a:srgbClr val="C0C0C0"/>
                </a:solidFill>
                <a:latin typeface="Times New Roman" pitchFamily="18" charset="0"/>
              </a:rPr>
              <a:t>-</a:t>
            </a:r>
            <a:r>
              <a:rPr lang="en-US" altLang="en-US" sz="1900" dirty="0" smtClean="0">
                <a:solidFill>
                  <a:srgbClr val="C0C0C0"/>
                </a:solidFill>
                <a:latin typeface="High Tower Text" pitchFamily="18" charset="0"/>
              </a:rPr>
              <a:t>x</a:t>
            </a:r>
            <a:r>
              <a:rPr lang="en-US" altLang="en-US" sz="2000" dirty="0" smtClean="0">
                <a:solidFill>
                  <a:srgbClr val="C0C0C0"/>
                </a:solidFill>
                <a:latin typeface="High Tower Text" pitchFamily="18" charset="0"/>
              </a:rPr>
              <a:t> </a:t>
            </a:r>
            <a:r>
              <a:rPr lang="en-US" altLang="en-US" sz="12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1</a:t>
            </a:r>
            <a:r>
              <a:rPr lang="en-US" altLang="en-US" sz="2000" dirty="0" smtClean="0">
                <a:solidFill>
                  <a:srgbClr val="C0C0C0"/>
                </a:solidFill>
                <a:latin typeface="High Tower Text" pitchFamily="18" charset="0"/>
              </a:rPr>
              <a:t> English </a:t>
            </a:r>
            <a:r>
              <a:rPr lang="en-US" altLang="en-US" sz="2000" dirty="0" smtClean="0">
                <a:solidFill>
                  <a:srgbClr val="66FF66"/>
                </a:solidFill>
                <a:latin typeface="High Tower Text" pitchFamily="18" charset="0"/>
              </a:rPr>
              <a:t>None</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7</a:t>
            </a:r>
            <a:r>
              <a:rPr lang="en-US" altLang="en-US" sz="2000" dirty="0" smtClean="0">
                <a:solidFill>
                  <a:srgbClr val="C0C0C0"/>
                </a:solidFill>
                <a:latin typeface="High Tower Text" pitchFamily="18" charset="0"/>
              </a:rPr>
              <a:t> Mar   </a:t>
            </a:r>
            <a:r>
              <a:rPr lang="en-US" altLang="en-US" sz="2000" dirty="0" smtClean="0">
                <a:solidFill>
                  <a:srgbClr val="C0C0C0"/>
                </a:solidFill>
                <a:latin typeface="Times New Roman" pitchFamily="18" charset="0"/>
              </a:rPr>
              <a:t>3 22:09 </a:t>
            </a:r>
            <a:r>
              <a:rPr lang="en-US" altLang="en-US" sz="2000" dirty="0" smtClean="0">
                <a:solidFill>
                  <a:srgbClr val="C0C0C0"/>
                </a:solidFill>
                <a:latin typeface="High Tower Text" pitchFamily="18" charset="0"/>
              </a:rPr>
              <a:t>f  </a:t>
            </a:r>
            <a:r>
              <a:rPr lang="en-US" altLang="en-US" sz="2000" dirty="0" smtClean="0">
                <a:solidFill>
                  <a:srgbClr val="C0C0C0"/>
                </a:solidFill>
                <a:latin typeface="Times New Roman" pitchFamily="18" charset="0"/>
                <a:cs typeface="Times New Roman" pitchFamily="18" charset="0"/>
              </a:rPr>
              <a:t>-</a:t>
            </a:r>
            <a:r>
              <a:rPr lang="en-US" altLang="en-US" sz="2000" dirty="0" smtClean="0">
                <a:solidFill>
                  <a:srgbClr val="C0C0C0"/>
                </a:solidFill>
                <a:latin typeface="High Tower Text" pitchFamily="18" charset="0"/>
              </a:rPr>
              <a:t>&gt;  ./</a:t>
            </a:r>
            <a:r>
              <a:rPr lang="en-US" altLang="en-US" sz="2000" dirty="0" err="1" smtClean="0">
                <a:solidFill>
                  <a:srgbClr val="C0C0C0"/>
                </a:solidFill>
                <a:latin typeface="High Tower Text" pitchFamily="18" charset="0"/>
              </a:rPr>
              <a:t>fileC</a:t>
            </a:r>
            <a:endParaRPr lang="en-US" altLang="en-US" sz="2000" dirty="0" smtClean="0">
              <a:solidFill>
                <a:srgbClr val="C0C0C0"/>
              </a:solidFill>
              <a:latin typeface="High Tower Text" pitchFamily="18" charset="0"/>
            </a:endParaRPr>
          </a:p>
          <a:p>
            <a:pPr marL="342900" indent="-342900">
              <a:lnSpc>
                <a:spcPct val="80000"/>
              </a:lnSpc>
              <a:spcBef>
                <a:spcPct val="15000"/>
              </a:spcBef>
            </a:pPr>
            <a:r>
              <a:rPr lang="en-US" altLang="en-US" sz="2000" dirty="0" smtClean="0">
                <a:solidFill>
                  <a:srgbClr val="FF99CC"/>
                </a:solidFill>
                <a:latin typeface="Times New Roman" pitchFamily="18" charset="0"/>
              </a:rPr>
              <a:t>-</a:t>
            </a:r>
            <a:r>
              <a:rPr lang="en-US" altLang="en-US" sz="2000" dirty="0" err="1">
                <a:solidFill>
                  <a:srgbClr val="FFFFCC"/>
                </a:solidFill>
                <a:latin typeface="High Tower Text" pitchFamily="18" charset="0"/>
              </a:rPr>
              <a:t>rw</a:t>
            </a:r>
            <a:r>
              <a:rPr lang="en-US" altLang="en-US" sz="2000" dirty="0">
                <a:solidFill>
                  <a:srgbClr val="FFFFCC"/>
                </a:solidFill>
                <a:latin typeface="Times New Roman" pitchFamily="18" charset="0"/>
              </a:rPr>
              <a:t>-</a:t>
            </a:r>
            <a:r>
              <a:rPr lang="en-US" altLang="en-US" sz="800" dirty="0">
                <a:solidFill>
                  <a:srgbClr val="FFFFCC"/>
                </a:solidFill>
                <a:latin typeface="Times New Roman" pitchFamily="18" charset="0"/>
              </a:rPr>
              <a:t> </a:t>
            </a:r>
            <a:r>
              <a:rPr lang="en-US" altLang="en-US" sz="2000" dirty="0">
                <a:solidFill>
                  <a:srgbClr val="66FF66"/>
                </a:solidFill>
                <a:latin typeface="High Tower Text" pitchFamily="18" charset="0"/>
              </a:rPr>
              <a:t>r</a:t>
            </a:r>
            <a:r>
              <a:rPr lang="en-US" altLang="en-US" sz="2000" dirty="0">
                <a:solidFill>
                  <a:srgbClr val="66FF66"/>
                </a:solidFill>
                <a:latin typeface="Times New Roman" pitchFamily="18" charset="0"/>
              </a:rPr>
              <a:t>-</a:t>
            </a:r>
            <a:r>
              <a:rPr lang="en-US" altLang="en-US" sz="800" dirty="0">
                <a:solidFill>
                  <a:srgbClr val="66FF66"/>
                </a:solidFill>
                <a:latin typeface="Times New Roman" pitchFamily="18" charset="0"/>
              </a:rPr>
              <a:t> </a:t>
            </a:r>
            <a:r>
              <a:rPr lang="en-US" altLang="en-US" sz="2000" dirty="0">
                <a:solidFill>
                  <a:srgbClr val="66FF66"/>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High Tower Text" pitchFamily="18" charset="0"/>
              </a:rPr>
              <a:t>r</a:t>
            </a:r>
            <a:r>
              <a:rPr lang="en-US" altLang="en-US" sz="2000" dirty="0">
                <a:solidFill>
                  <a:srgbClr val="C0C0C0"/>
                </a:solidFill>
                <a:latin typeface="Times New Roman" pitchFamily="18" charset="0"/>
              </a:rPr>
              <a:t>-</a:t>
            </a:r>
            <a:r>
              <a:rPr lang="en-US" altLang="en-US" sz="800" dirty="0">
                <a:solidFill>
                  <a:srgbClr val="C0C0C0"/>
                </a:solidFill>
                <a:latin typeface="Times New Roman" pitchFamily="18" charset="0"/>
              </a:rPr>
              <a:t> </a:t>
            </a:r>
            <a:r>
              <a:rPr lang="en-US" altLang="en-US" sz="2000" dirty="0">
                <a:solidFill>
                  <a:srgbClr val="C0C0C0"/>
                </a:solidFill>
                <a:latin typeface="Times New Roman" pitchFamily="18" charset="0"/>
              </a:rPr>
              <a:t>-</a:t>
            </a:r>
            <a:r>
              <a:rPr lang="en-US" altLang="en-US" sz="2000" dirty="0">
                <a:solidFill>
                  <a:srgbClr val="C0C0C0"/>
                </a:solidFill>
                <a:latin typeface="High Tower Text" pitchFamily="18" charset="0"/>
              </a:rPr>
              <a:t>  </a:t>
            </a:r>
            <a:r>
              <a:rPr lang="en-US" altLang="en-US" sz="2000" dirty="0">
                <a:solidFill>
                  <a:srgbClr val="C0C0C0"/>
                </a:solidFill>
                <a:latin typeface="Times New Roman" pitchFamily="18" charset="0"/>
              </a:rPr>
              <a:t>1</a:t>
            </a:r>
            <a:r>
              <a:rPr lang="en-US" altLang="en-US" sz="2000" dirty="0">
                <a:solidFill>
                  <a:srgbClr val="C0C0C0"/>
                </a:solidFill>
                <a:latin typeface="High Tower Text" pitchFamily="18" charset="0"/>
              </a:rPr>
              <a:t> English </a:t>
            </a:r>
            <a:r>
              <a:rPr lang="en-US" altLang="en-US" sz="2000" dirty="0">
                <a:solidFill>
                  <a:srgbClr val="66FF66"/>
                </a:solidFill>
                <a:latin typeface="High Tower Text" pitchFamily="18" charset="0"/>
              </a:rPr>
              <a:t>None</a:t>
            </a:r>
            <a:r>
              <a:rPr lang="en-US" altLang="en-US" sz="2000" dirty="0">
                <a:solidFill>
                  <a:srgbClr val="C0C0C0"/>
                </a:solidFill>
                <a:latin typeface="High Tower Text" pitchFamily="18" charset="0"/>
              </a:rPr>
              <a:t>     </a:t>
            </a:r>
            <a:r>
              <a:rPr lang="en-US" altLang="en-US" sz="2000" dirty="0" smtClean="0">
                <a:solidFill>
                  <a:srgbClr val="C0C0C0"/>
                </a:solidFill>
                <a:latin typeface="Times New Roman" pitchFamily="18" charset="0"/>
              </a:rPr>
              <a:t>225</a:t>
            </a:r>
            <a:r>
              <a:rPr lang="en-US" altLang="en-US" sz="2000" dirty="0" smtClean="0">
                <a:solidFill>
                  <a:srgbClr val="C0C0C0"/>
                </a:solidFill>
                <a:latin typeface="High Tower Text" pitchFamily="18" charset="0"/>
              </a:rPr>
              <a:t> </a:t>
            </a:r>
            <a:r>
              <a:rPr lang="en-US" altLang="en-US" sz="2000" dirty="0">
                <a:solidFill>
                  <a:srgbClr val="C0C0C0"/>
                </a:solidFill>
                <a:latin typeface="High Tower Text" pitchFamily="18" charset="0"/>
              </a:rPr>
              <a:t>Mar  </a:t>
            </a:r>
            <a:r>
              <a:rPr lang="en-US" altLang="en-US" sz="2000" dirty="0" smtClean="0">
                <a:solidFill>
                  <a:srgbClr val="C0C0C0"/>
                </a:solidFill>
                <a:latin typeface="High Tower Text" pitchFamily="18" charset="0"/>
              </a:rPr>
              <a:t>  </a:t>
            </a:r>
            <a:r>
              <a:rPr lang="en-US" altLang="en-US" sz="2000" dirty="0" smtClean="0">
                <a:solidFill>
                  <a:srgbClr val="C0C0C0"/>
                </a:solidFill>
                <a:latin typeface="Times New Roman" pitchFamily="18" charset="0"/>
              </a:rPr>
              <a:t>3 22:07</a:t>
            </a:r>
            <a:r>
              <a:rPr lang="en-US" altLang="en-US" sz="2000" dirty="0" smtClean="0">
                <a:solidFill>
                  <a:srgbClr val="C0C0C0"/>
                </a:solidFill>
                <a:latin typeface="High Tower Text" pitchFamily="18" charset="0"/>
              </a:rPr>
              <a:t> </a:t>
            </a:r>
            <a:r>
              <a:rPr lang="en-US" altLang="en-US" sz="2000" dirty="0" err="1" smtClean="0">
                <a:solidFill>
                  <a:srgbClr val="C0C0C0"/>
                </a:solidFill>
                <a:latin typeface="High Tower Text" pitchFamily="18" charset="0"/>
              </a:rPr>
              <a:t>fileC</a:t>
            </a:r>
            <a:endParaRPr lang="en-US" altLang="en-US" sz="1900" dirty="0">
              <a:solidFill>
                <a:srgbClr val="C0C0C0"/>
              </a:solidFill>
              <a:latin typeface="High Tower Text" pitchFamily="18" charset="0"/>
            </a:endParaRPr>
          </a:p>
        </p:txBody>
      </p:sp>
      <p:sp>
        <p:nvSpPr>
          <p:cNvPr id="5" name="AutoShape 5"/>
          <p:cNvSpPr>
            <a:spLocks noChangeArrowheads="1"/>
          </p:cNvSpPr>
          <p:nvPr/>
        </p:nvSpPr>
        <p:spPr bwMode="auto">
          <a:xfrm rot="17585187" flipV="1">
            <a:off x="4000569" y="1057268"/>
            <a:ext cx="508790" cy="4241791"/>
          </a:xfrm>
          <a:prstGeom prst="triangle">
            <a:avLst>
              <a:gd name="adj" fmla="val 50000"/>
            </a:avLst>
          </a:prstGeom>
          <a:solidFill>
            <a:schemeClr val="accent1"/>
          </a:solidFill>
          <a:ln w="9525">
            <a:noFill/>
            <a:miter lim="800000"/>
            <a:headEnd/>
            <a:tailEnd/>
          </a:ln>
        </p:spPr>
        <p:txBody>
          <a:bodyPr wrap="none" anchor="ctr"/>
          <a:lstStyle/>
          <a:p>
            <a:endParaRPr lang="zh-TW" altLang="zh-TW"/>
          </a:p>
        </p:txBody>
      </p:sp>
      <p:sp>
        <p:nvSpPr>
          <p:cNvPr id="6" name="AutoShape 6"/>
          <p:cNvSpPr>
            <a:spLocks noChangeArrowheads="1"/>
          </p:cNvSpPr>
          <p:nvPr/>
        </p:nvSpPr>
        <p:spPr bwMode="auto">
          <a:xfrm>
            <a:off x="228600" y="1981200"/>
            <a:ext cx="2438399" cy="914400"/>
          </a:xfrm>
          <a:prstGeom prst="wedgeRoundRectCallout">
            <a:avLst>
              <a:gd name="adj1" fmla="val 95769"/>
              <a:gd name="adj2" fmla="val 340396"/>
              <a:gd name="adj3" fmla="val 16667"/>
            </a:avLst>
          </a:prstGeom>
          <a:solidFill>
            <a:schemeClr val="accent1"/>
          </a:solidFill>
          <a:ln w="9525" algn="ctr">
            <a:noFill/>
            <a:miter lim="800000"/>
            <a:headEnd/>
            <a:tailEnd/>
          </a:ln>
        </p:spPr>
        <p:txBody>
          <a:bodyPr/>
          <a:lstStyle/>
          <a:p>
            <a:pPr algn="ctr"/>
            <a:r>
              <a:rPr lang="en-US" altLang="zh-TW" sz="2400" dirty="0" smtClean="0"/>
              <a:t>The link name goes at the end.</a:t>
            </a:r>
            <a:endParaRPr lang="en-US" altLang="zh-TW"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1331796811"/>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tx1"/>
                          </a:solidFill>
                          <a:effectLst/>
                        </a:rPr>
                        <a:t> </a:t>
                      </a:r>
                      <a:r>
                        <a:rPr kumimoji="1" lang="en-US" altLang="en-US" sz="2800" b="1" u="none" strike="noStrike" cap="none" normalizeH="0" baseline="0" dirty="0" smtClean="0">
                          <a:ln>
                            <a:noFill/>
                          </a:ln>
                          <a:solidFill>
                            <a:schemeClr val="tx1"/>
                          </a:solidFill>
                          <a:effectLst/>
                        </a:rPr>
                        <a:t>source</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find </a:t>
                      </a:r>
                      <a:r>
                        <a:rPr kumimoji="1" lang="en-US" altLang="en-US" sz="2800" b="0" u="none" strike="noStrike" cap="none" normalizeH="0" baseline="0" dirty="0" smtClean="0">
                          <a:ln>
                            <a:noFill/>
                          </a:ln>
                          <a:solidFill>
                            <a:schemeClr val="bg1">
                              <a:lumMod val="65000"/>
                            </a:schemeClr>
                          </a:solidFill>
                          <a:effectLst/>
                        </a:rPr>
                        <a:t>-name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tar </a:t>
                      </a:r>
                      <a:r>
                        <a:rPr kumimoji="1" lang="en-US" altLang="en-US" sz="2800" b="0" u="none" strike="noStrike" cap="none" normalizeH="0" baseline="0" dirty="0" smtClean="0">
                          <a:ln>
                            <a:noFill/>
                          </a:ln>
                          <a:solidFill>
                            <a:schemeClr val="bg1">
                              <a:lumMod val="65000"/>
                            </a:schemeClr>
                          </a:solidFill>
                          <a:effectLst/>
                        </a:rPr>
                        <a:t>-</a:t>
                      </a:r>
                      <a:r>
                        <a:rPr kumimoji="1" lang="en-US" altLang="en-US" sz="2800" b="0" u="none" strike="noStrike" cap="none" normalizeH="0" baseline="0" dirty="0" err="1" smtClean="0">
                          <a:ln>
                            <a:noFill/>
                          </a:ln>
                          <a:solidFill>
                            <a:schemeClr val="bg1">
                              <a:lumMod val="65000"/>
                            </a:schemeClr>
                          </a:solidFill>
                          <a:effectLst/>
                        </a:rPr>
                        <a:t>cvf</a:t>
                      </a:r>
                      <a:endParaRPr kumimoji="1" lang="en-US" altLang="en-US" sz="2800" b="0" u="none" strike="noStrike" cap="none" normalizeH="0" baseline="0" dirty="0" smtClean="0">
                        <a:ln>
                          <a:noFill/>
                        </a:ln>
                        <a:solidFill>
                          <a:schemeClr val="bg1">
                            <a:lumMod val="65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Combine a directory structure into one file / </a:t>
                      </a:r>
                      <a:r>
                        <a:rPr kumimoji="1" lang="en-US" altLang="en-US" sz="2800" u="none" strike="noStrike" cap="none" normalizeH="0" baseline="0" dirty="0" err="1" smtClean="0">
                          <a:ln>
                            <a:noFill/>
                          </a:ln>
                          <a:solidFill>
                            <a:schemeClr val="bg1">
                              <a:lumMod val="65000"/>
                            </a:schemeClr>
                          </a:solidFill>
                          <a:effectLst/>
                        </a:rPr>
                        <a:t>eXpand</a:t>
                      </a:r>
                      <a:r>
                        <a:rPr kumimoji="1" lang="en-US" altLang="en-US" sz="2800" u="none" strike="noStrike" cap="none" normalizeH="0" baseline="0" dirty="0" smtClean="0">
                          <a:ln>
                            <a:noFill/>
                          </a:ln>
                          <a:solidFill>
                            <a:schemeClr val="bg1">
                              <a:lumMod val="65000"/>
                            </a:schemeClr>
                          </a:solidFill>
                          <a:effectLst/>
                        </a:rPr>
                        <a:t> the directory from the file </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65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err="1" smtClean="0">
                          <a:ln>
                            <a:noFill/>
                          </a:ln>
                          <a:solidFill>
                            <a:schemeClr val="bg1">
                              <a:lumMod val="65000"/>
                            </a:schemeClr>
                          </a:solidFill>
                          <a:effectLst/>
                        </a:rPr>
                        <a:t>gzip</a:t>
                      </a:r>
                      <a:r>
                        <a:rPr kumimoji="1" lang="en-US" altLang="en-US" sz="2800" b="1" u="none" strike="noStrike" cap="none" normalizeH="0" baseline="0" dirty="0" smtClean="0">
                          <a:ln>
                            <a:noFill/>
                          </a:ln>
                          <a:solidFill>
                            <a:schemeClr val="bg1">
                              <a:lumMod val="65000"/>
                            </a:schemeClr>
                          </a:solidFill>
                          <a:effectLst/>
                        </a:rPr>
                        <a:t>/</a:t>
                      </a:r>
                      <a:r>
                        <a:rPr kumimoji="1" lang="en-US" altLang="en-US" sz="2800" b="1" u="none" strike="noStrike" cap="none" normalizeH="0" baseline="0" dirty="0" err="1" smtClean="0">
                          <a:ln>
                            <a:noFill/>
                          </a:ln>
                          <a:solidFill>
                            <a:schemeClr val="bg1">
                              <a:lumMod val="65000"/>
                            </a:schemeClr>
                          </a:solidFill>
                          <a:effectLst/>
                        </a:rPr>
                        <a:t>gunzip</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Compress / uncompress a file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
        <p:nvSpPr>
          <p:cNvPr id="5" name="AutoShape 6"/>
          <p:cNvSpPr>
            <a:spLocks noChangeArrowheads="1"/>
          </p:cNvSpPr>
          <p:nvPr/>
        </p:nvSpPr>
        <p:spPr bwMode="auto">
          <a:xfrm>
            <a:off x="4572000" y="3573016"/>
            <a:ext cx="4038599" cy="2438400"/>
          </a:xfrm>
          <a:prstGeom prst="wedgeRoundRectCallout">
            <a:avLst>
              <a:gd name="adj1" fmla="val -132019"/>
              <a:gd name="adj2" fmla="val -88351"/>
              <a:gd name="adj3" fmla="val 16667"/>
            </a:avLst>
          </a:prstGeom>
          <a:solidFill>
            <a:schemeClr val="accent1"/>
          </a:solidFill>
          <a:ln w="9525" algn="ctr">
            <a:noFill/>
            <a:miter lim="800000"/>
            <a:headEnd/>
            <a:tailEnd/>
          </a:ln>
        </p:spPr>
        <p:txBody>
          <a:bodyPr/>
          <a:lstStyle/>
          <a:p>
            <a:pPr algn="ctr"/>
            <a:r>
              <a:rPr lang="en-US" altLang="zh-TW" sz="2400" dirty="0" smtClean="0"/>
              <a:t>Use this if you want the changes made in the script to persist after script ends. (Which is precisely what we want to happen in our second homework.)</a:t>
            </a:r>
            <a:endParaRPr lang="en-US" altLang="zh-TW" sz="2400" dirty="0"/>
          </a:p>
        </p:txBody>
      </p:sp>
    </p:spTree>
    <p:extLst>
      <p:ext uri="{BB962C8B-B14F-4D97-AF65-F5344CB8AC3E}">
        <p14:creationId xmlns:p14="http://schemas.microsoft.com/office/powerpoint/2010/main" val="3589511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2930290325"/>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source</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tx1"/>
                          </a:solidFill>
                          <a:effectLst/>
                        </a:rPr>
                        <a:t> </a:t>
                      </a:r>
                      <a:r>
                        <a:rPr kumimoji="1" lang="en-US" altLang="en-US" sz="2800" b="1" u="none" strike="noStrike" cap="none" normalizeH="0" baseline="0" dirty="0" smtClean="0">
                          <a:ln>
                            <a:noFill/>
                          </a:ln>
                          <a:solidFill>
                            <a:schemeClr val="tx1"/>
                          </a:solidFill>
                          <a:effectLst/>
                        </a:rPr>
                        <a:t>find </a:t>
                      </a:r>
                      <a:r>
                        <a:rPr kumimoji="1" lang="en-US" altLang="en-US" sz="2800" b="0" u="none" strike="noStrike" cap="none" normalizeH="0" baseline="0" dirty="0" smtClean="0">
                          <a:ln>
                            <a:noFill/>
                          </a:ln>
                          <a:solidFill>
                            <a:schemeClr val="tx1"/>
                          </a:solidFill>
                          <a:effectLst/>
                        </a:rPr>
                        <a:t>-name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smtClean="0">
                          <a:ln>
                            <a:noFill/>
                          </a:ln>
                          <a:solidFill>
                            <a:schemeClr val="bg1">
                              <a:lumMod val="65000"/>
                            </a:schemeClr>
                          </a:solidFill>
                          <a:effectLst/>
                        </a:rPr>
                        <a:t>tar </a:t>
                      </a:r>
                      <a:r>
                        <a:rPr kumimoji="1" lang="en-US" altLang="en-US" sz="2800" b="0" u="none" strike="noStrike" cap="none" normalizeH="0" baseline="0" dirty="0" smtClean="0">
                          <a:ln>
                            <a:noFill/>
                          </a:ln>
                          <a:solidFill>
                            <a:schemeClr val="bg1">
                              <a:lumMod val="65000"/>
                            </a:schemeClr>
                          </a:solidFill>
                          <a:effectLst/>
                        </a:rPr>
                        <a:t>-</a:t>
                      </a:r>
                      <a:r>
                        <a:rPr kumimoji="1" lang="en-US" altLang="en-US" sz="2800" b="0" u="none" strike="noStrike" cap="none" normalizeH="0" baseline="0" dirty="0" err="1" smtClean="0">
                          <a:ln>
                            <a:noFill/>
                          </a:ln>
                          <a:solidFill>
                            <a:schemeClr val="bg1">
                              <a:lumMod val="65000"/>
                            </a:schemeClr>
                          </a:solidFill>
                          <a:effectLst/>
                        </a:rPr>
                        <a:t>cvf</a:t>
                      </a:r>
                      <a:endParaRPr kumimoji="1" lang="en-US" altLang="en-US" sz="2800" b="0" u="none" strike="noStrike" cap="none" normalizeH="0" baseline="0" dirty="0" smtClean="0">
                        <a:ln>
                          <a:noFill/>
                        </a:ln>
                        <a:solidFill>
                          <a:schemeClr val="bg1">
                            <a:lumMod val="65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Combine a directory structure into one file / </a:t>
                      </a:r>
                      <a:r>
                        <a:rPr kumimoji="1" lang="en-US" altLang="en-US" sz="2800" u="none" strike="noStrike" cap="none" normalizeH="0" baseline="0" dirty="0" err="1" smtClean="0">
                          <a:ln>
                            <a:noFill/>
                          </a:ln>
                          <a:solidFill>
                            <a:schemeClr val="bg1">
                              <a:lumMod val="65000"/>
                            </a:schemeClr>
                          </a:solidFill>
                          <a:effectLst/>
                        </a:rPr>
                        <a:t>eXpand</a:t>
                      </a:r>
                      <a:r>
                        <a:rPr kumimoji="1" lang="en-US" altLang="en-US" sz="2800" u="none" strike="noStrike" cap="none" normalizeH="0" baseline="0" dirty="0" smtClean="0">
                          <a:ln>
                            <a:noFill/>
                          </a:ln>
                          <a:solidFill>
                            <a:schemeClr val="bg1">
                              <a:lumMod val="65000"/>
                            </a:schemeClr>
                          </a:solidFill>
                          <a:effectLst/>
                        </a:rPr>
                        <a:t> the directory from the file </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65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err="1" smtClean="0">
                          <a:ln>
                            <a:noFill/>
                          </a:ln>
                          <a:solidFill>
                            <a:schemeClr val="bg1">
                              <a:lumMod val="65000"/>
                            </a:schemeClr>
                          </a:solidFill>
                          <a:effectLst/>
                        </a:rPr>
                        <a:t>gzip</a:t>
                      </a:r>
                      <a:r>
                        <a:rPr kumimoji="1" lang="en-US" altLang="en-US" sz="2800" b="1" u="none" strike="noStrike" cap="none" normalizeH="0" baseline="0" dirty="0" smtClean="0">
                          <a:ln>
                            <a:noFill/>
                          </a:ln>
                          <a:solidFill>
                            <a:schemeClr val="bg1">
                              <a:lumMod val="65000"/>
                            </a:schemeClr>
                          </a:solidFill>
                          <a:effectLst/>
                        </a:rPr>
                        <a:t>/</a:t>
                      </a:r>
                      <a:r>
                        <a:rPr kumimoji="1" lang="en-US" altLang="en-US" sz="2800" b="1" u="none" strike="noStrike" cap="none" normalizeH="0" baseline="0" dirty="0" err="1" smtClean="0">
                          <a:ln>
                            <a:noFill/>
                          </a:ln>
                          <a:solidFill>
                            <a:schemeClr val="bg1">
                              <a:lumMod val="65000"/>
                            </a:schemeClr>
                          </a:solidFill>
                          <a:effectLst/>
                        </a:rPr>
                        <a:t>gunzip</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Compress / uncompress a file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137191613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smtClean="0">
                <a:solidFill>
                  <a:srgbClr val="0066CC"/>
                </a:solidFill>
              </a:rPr>
              <a:t>find</a:t>
            </a:r>
          </a:p>
        </p:txBody>
      </p:sp>
      <p:sp>
        <p:nvSpPr>
          <p:cNvPr id="5123"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find</a:t>
            </a:r>
            <a:r>
              <a:rPr lang="en-US" altLang="zh-TW" smtClean="0">
                <a:solidFill>
                  <a:srgbClr val="FF0000"/>
                </a:solidFill>
                <a:latin typeface="Lucida Grande" charset="0"/>
              </a:rPr>
              <a:t> </a:t>
            </a:r>
            <a:r>
              <a:rPr lang="en-US" altLang="zh-TW" smtClean="0">
                <a:solidFill>
                  <a:srgbClr val="FF0000"/>
                </a:solidFill>
                <a:latin typeface="Times New Roman" pitchFamily="18" charset="0"/>
              </a:rPr>
              <a:t>is like a recursive </a:t>
            </a:r>
            <a:r>
              <a:rPr lang="en-US" altLang="zh-TW" sz="3600" b="1" smtClean="0">
                <a:solidFill>
                  <a:srgbClr val="FF0000"/>
                </a:solidFill>
                <a:latin typeface="High Tower Text" pitchFamily="18" charset="0"/>
              </a:rPr>
              <a:t>ls</a:t>
            </a:r>
            <a:r>
              <a:rPr lang="en-US" altLang="zh-TW" smtClean="0">
                <a:solidFill>
                  <a:srgbClr val="FF0000"/>
                </a:solidFill>
                <a:latin typeface="Times New Roman" pitchFamily="18" charset="0"/>
              </a:rPr>
              <a:t>. It looks for all file matches below the current working directory.</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5124" name="Content Placeholder 2"/>
          <p:cNvSpPr txBox="1">
            <a:spLocks/>
          </p:cNvSpPr>
          <p:nvPr/>
        </p:nvSpPr>
        <p:spPr bwMode="auto">
          <a:xfrm>
            <a:off x="228600" y="2286000"/>
            <a:ext cx="8686800" cy="4572000"/>
          </a:xfrm>
          <a:prstGeom prst="rect">
            <a:avLst/>
          </a:prstGeom>
          <a:noFill/>
          <a:ln w="9525">
            <a:noFill/>
            <a:miter lim="800000"/>
            <a:headEnd/>
            <a:tailEnd/>
          </a:ln>
        </p:spPr>
        <p:txBody>
          <a:bodyPr/>
          <a:lstStyle/>
          <a:p>
            <a:pPr marL="342900" indent="-342900">
              <a:spcBef>
                <a:spcPct val="20000"/>
              </a:spcBef>
            </a:pPr>
            <a:r>
              <a:rPr lang="en-US" altLang="zh-TW" sz="2800" dirty="0"/>
              <a:t>%</a:t>
            </a:r>
            <a:r>
              <a:rPr lang="en-US" altLang="zh-TW" sz="2800" dirty="0">
                <a:latin typeface="High Tower Text" pitchFamily="18" charset="0"/>
              </a:rPr>
              <a:t> cd ~/</a:t>
            </a:r>
            <a:r>
              <a:rPr lang="en-US" altLang="zh-TW" sz="2800" dirty="0" err="1">
                <a:latin typeface="High Tower Text" pitchFamily="18" charset="0"/>
              </a:rPr>
              <a:t>demofiles</a:t>
            </a:r>
            <a:endParaRPr lang="en-US" altLang="zh-TW" sz="2800" dirty="0">
              <a:latin typeface="Times New Roman" pitchFamily="18" charset="0"/>
              <a:cs typeface="Times New Roman" pitchFamily="18" charset="0"/>
            </a:endParaRPr>
          </a:p>
          <a:p>
            <a:pPr marL="342900" indent="-342900">
              <a:lnSpc>
                <a:spcPct val="90000"/>
              </a:lnSpc>
            </a:pPr>
            <a:r>
              <a:rPr lang="en-US" altLang="zh-TW" sz="2800" dirty="0"/>
              <a:t>%</a:t>
            </a:r>
            <a:r>
              <a:rPr lang="en-US" altLang="zh-TW" sz="2800" dirty="0">
                <a:solidFill>
                  <a:schemeClr val="bg1"/>
                </a:solidFill>
                <a:latin typeface="High Tower Text" pitchFamily="18" charset="0"/>
              </a:rPr>
              <a:t> ls </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a:p>
            <a:pPr marL="342900" indent="-342900">
              <a:lnSpc>
                <a:spcPct val="90000"/>
              </a:lnSpc>
            </a:pPr>
            <a:r>
              <a:rPr lang="en-US" altLang="zh-TW" sz="2800" dirty="0">
                <a:solidFill>
                  <a:schemeClr val="bg1"/>
                </a:solidFill>
                <a:latin typeface="High Tower Text" pitchFamily="18" charset="0"/>
              </a:rPr>
              <a:t>ls: cannot access </a:t>
            </a:r>
            <a:r>
              <a:rPr lang="en-US" altLang="zh-TW" sz="2800" dirty="0" err="1">
                <a:solidFill>
                  <a:schemeClr val="bg1"/>
                </a:solidFill>
                <a:latin typeface="High Tower Text" pitchFamily="18" charset="0"/>
              </a:rPr>
              <a:t>myfile</a:t>
            </a:r>
            <a:r>
              <a:rPr lang="en-US" altLang="zh-TW" sz="2800" dirty="0">
                <a:solidFill>
                  <a:schemeClr val="bg1"/>
                </a:solidFill>
                <a:latin typeface="High Tower Text" pitchFamily="18" charset="0"/>
              </a:rPr>
              <a:t>: No such file or directory</a:t>
            </a:r>
          </a:p>
          <a:p>
            <a:pPr marL="342900" indent="-342900">
              <a:lnSpc>
                <a:spcPct val="90000"/>
              </a:lnSpc>
            </a:pPr>
            <a:r>
              <a:rPr lang="en-US" altLang="zh-TW" sz="2800" dirty="0">
                <a:solidFill>
                  <a:schemeClr val="bg1"/>
                </a:solidFill>
              </a:rPr>
              <a:t>%</a:t>
            </a:r>
            <a:r>
              <a:rPr lang="en-US" altLang="zh-TW" sz="2800" dirty="0">
                <a:latin typeface="High Tower Text" pitchFamily="18" charset="0"/>
              </a:rPr>
              <a:t> </a:t>
            </a:r>
            <a:r>
              <a:rPr lang="en-US" altLang="zh-TW" sz="2800" dirty="0">
                <a:solidFill>
                  <a:schemeClr val="bg1"/>
                </a:solidFill>
                <a:latin typeface="High Tower Text" pitchFamily="18" charset="0"/>
              </a:rPr>
              <a:t>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a:p>
            <a:pPr marL="342900" indent="-342900">
              <a:lnSpc>
                <a:spcPct val="90000"/>
              </a:lnSpc>
            </a:pPr>
            <a:r>
              <a:rPr lang="en-US" altLang="zh-TW" sz="2800" dirty="0">
                <a:solidFill>
                  <a:schemeClr val="bg1"/>
                </a:solidFill>
                <a:latin typeface="High Tower Text" pitchFamily="18" charset="0"/>
              </a:rPr>
              <a:t>./subdir</a:t>
            </a:r>
            <a:r>
              <a:rPr lang="en-US" altLang="zh-TW" sz="24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a:p>
            <a:pPr marL="342900" indent="-342900">
              <a:lnSpc>
                <a:spcPct val="90000"/>
              </a:lnSpc>
            </a:pPr>
            <a:r>
              <a:rPr lang="en-US" altLang="zh-TW" sz="2800" dirty="0">
                <a:solidFill>
                  <a:schemeClr val="bg1"/>
                </a:solidFill>
              </a:rPr>
              <a:t>%</a:t>
            </a:r>
            <a:r>
              <a:rPr lang="en-US" altLang="zh-TW" sz="2800" dirty="0">
                <a:solidFill>
                  <a:schemeClr val="bg1"/>
                </a:solidFill>
                <a:latin typeface="High Tower Text" pitchFamily="18" charset="0"/>
              </a:rPr>
              <a:t> ls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rPr>
              <a:t>%</a:t>
            </a:r>
            <a:r>
              <a:rPr lang="en-US" altLang="zh-TW" sz="2800" dirty="0">
                <a:solidFill>
                  <a:schemeClr val="bg1"/>
                </a:solidFill>
                <a:latin typeface="High Tower Text" pitchFamily="18" charset="0"/>
              </a:rPr>
              <a:t> 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any_il</a:t>
            </a:r>
            <a:r>
              <a:rPr lang="en-US" altLang="zh-TW" sz="2800" dirty="0">
                <a:solidFill>
                  <a:schemeClr val="bg1"/>
                </a:solidFill>
                <a:latin typeface="High Tower Text" pitchFamily="18" charset="0"/>
              </a:rPr>
              <a:t>_</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smtClean="0">
                <a:solidFill>
                  <a:srgbClr val="0066CC"/>
                </a:solidFill>
              </a:rPr>
              <a:t>find</a:t>
            </a:r>
          </a:p>
        </p:txBody>
      </p:sp>
      <p:sp>
        <p:nvSpPr>
          <p:cNvPr id="6147"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find</a:t>
            </a:r>
            <a:r>
              <a:rPr lang="en-US" altLang="zh-TW" smtClean="0">
                <a:solidFill>
                  <a:srgbClr val="FF0000"/>
                </a:solidFill>
                <a:latin typeface="Lucida Grande" charset="0"/>
              </a:rPr>
              <a:t> </a:t>
            </a:r>
            <a:r>
              <a:rPr lang="en-US" altLang="zh-TW" smtClean="0">
                <a:solidFill>
                  <a:srgbClr val="FF0000"/>
                </a:solidFill>
                <a:latin typeface="Times New Roman" pitchFamily="18" charset="0"/>
              </a:rPr>
              <a:t>is like a recursive </a:t>
            </a:r>
            <a:r>
              <a:rPr lang="en-US" altLang="zh-TW" sz="3600" b="1" smtClean="0">
                <a:solidFill>
                  <a:srgbClr val="FF0000"/>
                </a:solidFill>
                <a:latin typeface="High Tower Text" pitchFamily="18" charset="0"/>
              </a:rPr>
              <a:t>ls</a:t>
            </a:r>
            <a:r>
              <a:rPr lang="en-US" altLang="zh-TW" smtClean="0">
                <a:solidFill>
                  <a:srgbClr val="FF0000"/>
                </a:solidFill>
                <a:latin typeface="Times New Roman" pitchFamily="18" charset="0"/>
              </a:rPr>
              <a:t>. It looks for all file matches below the current working directory.</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6148" name="Content Placeholder 2"/>
          <p:cNvSpPr txBox="1">
            <a:spLocks/>
          </p:cNvSpPr>
          <p:nvPr/>
        </p:nvSpPr>
        <p:spPr bwMode="auto">
          <a:xfrm>
            <a:off x="228600" y="2286000"/>
            <a:ext cx="8686800" cy="4572000"/>
          </a:xfrm>
          <a:prstGeom prst="rect">
            <a:avLst/>
          </a:prstGeom>
          <a:noFill/>
          <a:ln w="9525">
            <a:noFill/>
            <a:miter lim="800000"/>
            <a:headEnd/>
            <a:tailEnd/>
          </a:ln>
        </p:spPr>
        <p:txBody>
          <a:bodyPr/>
          <a:lstStyle/>
          <a:p>
            <a:pPr marL="342900" indent="-342900">
              <a:spcBef>
                <a:spcPct val="20000"/>
              </a:spcBef>
            </a:pPr>
            <a:r>
              <a:rPr lang="en-US" altLang="zh-TW" sz="2800" dirty="0">
                <a:solidFill>
                  <a:srgbClr val="BFBFBF"/>
                </a:solidFill>
              </a:rPr>
              <a:t>%</a:t>
            </a:r>
            <a:r>
              <a:rPr lang="en-US" altLang="zh-TW" sz="2800" dirty="0">
                <a:solidFill>
                  <a:srgbClr val="BFBFBF"/>
                </a:solidFill>
                <a:latin typeface="High Tower Text" pitchFamily="18" charset="0"/>
              </a:rPr>
              <a:t> cd ~/</a:t>
            </a:r>
            <a:r>
              <a:rPr lang="en-US" altLang="zh-TW" sz="2800" dirty="0" err="1">
                <a:solidFill>
                  <a:srgbClr val="BFBFBF"/>
                </a:solidFill>
                <a:latin typeface="High Tower Text" pitchFamily="18" charset="0"/>
              </a:rPr>
              <a:t>demofiles</a:t>
            </a:r>
            <a:endParaRPr lang="en-US" altLang="zh-TW" sz="2800" dirty="0">
              <a:solidFill>
                <a:srgbClr val="BFBFBF"/>
              </a:solidFill>
              <a:latin typeface="Times New Roman" pitchFamily="18" charset="0"/>
              <a:cs typeface="Times New Roman" pitchFamily="18" charset="0"/>
            </a:endParaRPr>
          </a:p>
          <a:p>
            <a:pPr marL="342900" indent="-342900">
              <a:lnSpc>
                <a:spcPct val="90000"/>
              </a:lnSpc>
            </a:pPr>
            <a:r>
              <a:rPr lang="en-US" altLang="zh-TW" sz="2800" dirty="0"/>
              <a:t>%</a:t>
            </a:r>
            <a:r>
              <a:rPr lang="en-US" altLang="zh-TW" sz="2800" dirty="0">
                <a:latin typeface="High Tower Text" pitchFamily="18" charset="0"/>
              </a:rPr>
              <a:t> ls </a:t>
            </a:r>
            <a:r>
              <a:rPr lang="en-US" altLang="zh-TW" sz="2800" dirty="0" err="1">
                <a:latin typeface="High Tower Text" pitchFamily="18" charset="0"/>
              </a:rPr>
              <a:t>myfile</a:t>
            </a:r>
            <a:endParaRPr lang="en-US" altLang="zh-TW" sz="2800" dirty="0">
              <a:latin typeface="High Tower Text" pitchFamily="18" charset="0"/>
            </a:endParaRPr>
          </a:p>
          <a:p>
            <a:pPr marL="342900" indent="-342900">
              <a:lnSpc>
                <a:spcPct val="90000"/>
              </a:lnSpc>
            </a:pPr>
            <a:r>
              <a:rPr lang="en-US" altLang="zh-TW" sz="2800" dirty="0">
                <a:latin typeface="High Tower Text" pitchFamily="18" charset="0"/>
              </a:rPr>
              <a:t>ls: cannot access </a:t>
            </a:r>
            <a:r>
              <a:rPr lang="en-US" altLang="zh-TW" sz="2800" dirty="0" err="1">
                <a:latin typeface="High Tower Text" pitchFamily="18" charset="0"/>
              </a:rPr>
              <a:t>myfile</a:t>
            </a:r>
            <a:r>
              <a:rPr lang="en-US" altLang="zh-TW" sz="2800" dirty="0">
                <a:latin typeface="High Tower Text" pitchFamily="18" charset="0"/>
              </a:rPr>
              <a:t>: No such file or directory</a:t>
            </a:r>
          </a:p>
          <a:p>
            <a:pPr marL="342900" indent="-342900">
              <a:lnSpc>
                <a:spcPct val="90000"/>
              </a:lnSpc>
            </a:pPr>
            <a:r>
              <a:rPr lang="en-US" altLang="zh-TW" sz="2800" dirty="0"/>
              <a:t>%</a:t>
            </a:r>
            <a:r>
              <a:rPr lang="en-US" altLang="zh-TW" sz="2800" dirty="0">
                <a:latin typeface="High Tower Text" pitchFamily="18" charset="0"/>
              </a:rPr>
              <a:t> </a:t>
            </a:r>
            <a:r>
              <a:rPr lang="en-US" altLang="zh-TW" sz="2800" dirty="0">
                <a:solidFill>
                  <a:schemeClr val="bg1"/>
                </a:solidFill>
                <a:latin typeface="High Tower Text" pitchFamily="18" charset="0"/>
              </a:rPr>
              <a:t>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a:p>
            <a:pPr marL="342900" indent="-342900">
              <a:lnSpc>
                <a:spcPct val="90000"/>
              </a:lnSpc>
            </a:pPr>
            <a:r>
              <a:rPr lang="en-US" altLang="zh-TW" sz="2800" dirty="0">
                <a:solidFill>
                  <a:schemeClr val="bg1"/>
                </a:solidFill>
                <a:latin typeface="High Tower Text" pitchFamily="18" charset="0"/>
              </a:rPr>
              <a:t>./subdir</a:t>
            </a:r>
            <a:r>
              <a:rPr lang="en-US" altLang="zh-TW" sz="24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a:p>
            <a:pPr marL="342900" indent="-342900">
              <a:lnSpc>
                <a:spcPct val="90000"/>
              </a:lnSpc>
            </a:pPr>
            <a:r>
              <a:rPr lang="en-US" altLang="zh-TW" sz="2800" dirty="0">
                <a:solidFill>
                  <a:schemeClr val="bg1"/>
                </a:solidFill>
              </a:rPr>
              <a:t>%</a:t>
            </a:r>
            <a:r>
              <a:rPr lang="en-US" altLang="zh-TW" sz="2800" dirty="0">
                <a:solidFill>
                  <a:schemeClr val="bg1"/>
                </a:solidFill>
                <a:latin typeface="High Tower Text" pitchFamily="18" charset="0"/>
              </a:rPr>
              <a:t> ls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rPr>
              <a:t>%</a:t>
            </a:r>
            <a:r>
              <a:rPr lang="en-US" altLang="zh-TW" sz="2800" dirty="0">
                <a:solidFill>
                  <a:schemeClr val="bg1"/>
                </a:solidFill>
                <a:latin typeface="High Tower Text" pitchFamily="18" charset="0"/>
              </a:rPr>
              <a:t> 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any_il</a:t>
            </a:r>
            <a:r>
              <a:rPr lang="en-US" altLang="zh-TW" sz="2800" dirty="0">
                <a:solidFill>
                  <a:schemeClr val="bg1"/>
                </a:solidFill>
                <a:latin typeface="High Tower Text" pitchFamily="18" charset="0"/>
              </a:rPr>
              <a:t>_</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p:txBody>
      </p:sp>
      <p:sp>
        <p:nvSpPr>
          <p:cNvPr id="5" name="AutoShape 5"/>
          <p:cNvSpPr>
            <a:spLocks noChangeArrowheads="1"/>
          </p:cNvSpPr>
          <p:nvPr/>
        </p:nvSpPr>
        <p:spPr bwMode="auto">
          <a:xfrm>
            <a:off x="3962400" y="3597275"/>
            <a:ext cx="4267200" cy="1584325"/>
          </a:xfrm>
          <a:prstGeom prst="wedgeRoundRectCallout">
            <a:avLst>
              <a:gd name="adj1" fmla="val -72644"/>
              <a:gd name="adj2" fmla="val -55556"/>
              <a:gd name="adj3" fmla="val 16667"/>
            </a:avLst>
          </a:prstGeom>
          <a:solidFill>
            <a:schemeClr val="accent1"/>
          </a:solidFill>
          <a:ln w="9525" algn="ctr">
            <a:solidFill>
              <a:schemeClr val="tx1"/>
            </a:solidFill>
            <a:miter lim="800000"/>
            <a:headEnd/>
            <a:tailEnd/>
          </a:ln>
        </p:spPr>
        <p:txBody>
          <a:bodyPr/>
          <a:lstStyle/>
          <a:p>
            <a:pPr algn="ctr"/>
            <a:r>
              <a:rPr lang="en-US" altLang="zh-TW" sz="2800"/>
              <a:t>This error message is because there is no file with that name in this directory.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smtClean="0">
                <a:solidFill>
                  <a:srgbClr val="0066CC"/>
                </a:solidFill>
              </a:rPr>
              <a:t>find</a:t>
            </a:r>
          </a:p>
        </p:txBody>
      </p:sp>
      <p:sp>
        <p:nvSpPr>
          <p:cNvPr id="7171"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find</a:t>
            </a:r>
            <a:r>
              <a:rPr lang="en-US" altLang="zh-TW" smtClean="0">
                <a:solidFill>
                  <a:srgbClr val="FF0000"/>
                </a:solidFill>
                <a:latin typeface="Lucida Grande" charset="0"/>
              </a:rPr>
              <a:t> </a:t>
            </a:r>
            <a:r>
              <a:rPr lang="en-US" altLang="zh-TW" smtClean="0">
                <a:solidFill>
                  <a:srgbClr val="FF0000"/>
                </a:solidFill>
                <a:latin typeface="Times New Roman" pitchFamily="18" charset="0"/>
              </a:rPr>
              <a:t>is like a recursive </a:t>
            </a:r>
            <a:r>
              <a:rPr lang="en-US" altLang="zh-TW" sz="3600" b="1" smtClean="0">
                <a:solidFill>
                  <a:srgbClr val="FF0000"/>
                </a:solidFill>
                <a:latin typeface="High Tower Text" pitchFamily="18" charset="0"/>
              </a:rPr>
              <a:t>ls</a:t>
            </a:r>
            <a:r>
              <a:rPr lang="en-US" altLang="zh-TW" smtClean="0">
                <a:solidFill>
                  <a:srgbClr val="FF0000"/>
                </a:solidFill>
                <a:latin typeface="Times New Roman" pitchFamily="18" charset="0"/>
              </a:rPr>
              <a:t>. It looks for all file matches below the current working directory.</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7172" name="Content Placeholder 2"/>
          <p:cNvSpPr txBox="1">
            <a:spLocks/>
          </p:cNvSpPr>
          <p:nvPr/>
        </p:nvSpPr>
        <p:spPr bwMode="auto">
          <a:xfrm>
            <a:off x="228600" y="2286000"/>
            <a:ext cx="8686800" cy="4572000"/>
          </a:xfrm>
          <a:prstGeom prst="rect">
            <a:avLst/>
          </a:prstGeom>
          <a:noFill/>
          <a:ln w="9525">
            <a:noFill/>
            <a:miter lim="800000"/>
            <a:headEnd/>
            <a:tailEnd/>
          </a:ln>
        </p:spPr>
        <p:txBody>
          <a:bodyPr/>
          <a:lstStyle/>
          <a:p>
            <a:pPr marL="342900" indent="-342900">
              <a:spcBef>
                <a:spcPct val="20000"/>
              </a:spcBef>
            </a:pPr>
            <a:r>
              <a:rPr lang="en-US" altLang="zh-TW" sz="2800" dirty="0">
                <a:solidFill>
                  <a:srgbClr val="BFBFBF"/>
                </a:solidFill>
              </a:rPr>
              <a:t>%</a:t>
            </a:r>
            <a:r>
              <a:rPr lang="en-US" altLang="zh-TW" sz="2800" dirty="0">
                <a:solidFill>
                  <a:srgbClr val="BFBFBF"/>
                </a:solidFill>
                <a:latin typeface="High Tower Text" pitchFamily="18" charset="0"/>
              </a:rPr>
              <a:t> cd ~/</a:t>
            </a:r>
            <a:r>
              <a:rPr lang="en-US" altLang="zh-TW" sz="2800" dirty="0" err="1">
                <a:solidFill>
                  <a:srgbClr val="BFBFBF"/>
                </a:solidFill>
                <a:latin typeface="High Tower Text" pitchFamily="18" charset="0"/>
              </a:rPr>
              <a:t>demofiles</a:t>
            </a:r>
            <a:endParaRPr lang="en-US" altLang="zh-TW" sz="2800" dirty="0">
              <a:solidFill>
                <a:srgbClr val="BFBFBF"/>
              </a:solidFill>
              <a:latin typeface="Times New Roman" pitchFamily="18" charset="0"/>
              <a:cs typeface="Times New Roman" pitchFamily="18" charset="0"/>
            </a:endParaRPr>
          </a:p>
          <a:p>
            <a:pPr marL="342900" indent="-342900">
              <a:lnSpc>
                <a:spcPct val="90000"/>
              </a:lnSpc>
            </a:pPr>
            <a:r>
              <a:rPr lang="en-US" altLang="zh-TW" sz="2800" dirty="0">
                <a:solidFill>
                  <a:srgbClr val="BFBFBF"/>
                </a:solidFill>
              </a:rPr>
              <a:t>%</a:t>
            </a:r>
            <a:r>
              <a:rPr lang="en-US" altLang="zh-TW" sz="2800" dirty="0">
                <a:solidFill>
                  <a:srgbClr val="BFBFBF"/>
                </a:solidFill>
                <a:latin typeface="High Tower Text" pitchFamily="18" charset="0"/>
              </a:rPr>
              <a:t> ls </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solidFill>
                  <a:srgbClr val="BFBFBF"/>
                </a:solidFill>
                <a:latin typeface="High Tower Text" pitchFamily="18" charset="0"/>
              </a:rPr>
              <a:t>ls: cannot access </a:t>
            </a:r>
            <a:r>
              <a:rPr lang="en-US" altLang="zh-TW" sz="2800" dirty="0" err="1">
                <a:solidFill>
                  <a:srgbClr val="BFBFBF"/>
                </a:solidFill>
                <a:latin typeface="High Tower Text" pitchFamily="18" charset="0"/>
              </a:rPr>
              <a:t>myfile</a:t>
            </a:r>
            <a:r>
              <a:rPr lang="en-US" altLang="zh-TW" sz="2800" dirty="0">
                <a:solidFill>
                  <a:srgbClr val="BFBFBF"/>
                </a:solidFill>
                <a:latin typeface="High Tower Text" pitchFamily="18" charset="0"/>
              </a:rPr>
              <a:t>: No such file or directory</a:t>
            </a:r>
          </a:p>
          <a:p>
            <a:pPr marL="342900" indent="-342900">
              <a:lnSpc>
                <a:spcPct val="90000"/>
              </a:lnSpc>
            </a:pPr>
            <a:r>
              <a:rPr lang="en-US" altLang="zh-TW" sz="2800" dirty="0"/>
              <a:t>%</a:t>
            </a:r>
            <a:r>
              <a:rPr lang="en-US" altLang="zh-TW" sz="2800" dirty="0">
                <a:latin typeface="High Tower Text" pitchFamily="18" charset="0"/>
              </a:rPr>
              <a:t> find . </a:t>
            </a:r>
            <a:r>
              <a:rPr lang="en-US" altLang="zh-TW" sz="2800" dirty="0">
                <a:latin typeface="Times New Roman" pitchFamily="18" charset="0"/>
              </a:rPr>
              <a:t>-</a:t>
            </a:r>
            <a:r>
              <a:rPr lang="en-US" altLang="zh-TW" sz="2800" dirty="0">
                <a:latin typeface="High Tower Text" pitchFamily="18" charset="0"/>
              </a:rPr>
              <a:t>name </a:t>
            </a:r>
            <a:r>
              <a:rPr lang="en-US" altLang="zh-TW" sz="2800" dirty="0" err="1">
                <a:latin typeface="High Tower Text" pitchFamily="18" charset="0"/>
              </a:rPr>
              <a:t>myfile</a:t>
            </a:r>
            <a:endParaRPr lang="en-US" altLang="zh-TW" sz="2800" dirty="0">
              <a:latin typeface="High Tower Text" pitchFamily="18" charset="0"/>
            </a:endParaRPr>
          </a:p>
          <a:p>
            <a:pPr marL="342900" indent="-342900">
              <a:lnSpc>
                <a:spcPct val="90000"/>
              </a:lnSpc>
            </a:pPr>
            <a:r>
              <a:rPr lang="en-US" altLang="zh-TW" sz="2800" dirty="0">
                <a:latin typeface="High Tower Text" pitchFamily="18" charset="0"/>
              </a:rPr>
              <a:t>./subdir</a:t>
            </a:r>
            <a:r>
              <a:rPr lang="en-US" altLang="zh-TW" sz="2400" dirty="0">
                <a:latin typeface="Times New Roman" pitchFamily="18" charset="0"/>
                <a:cs typeface="Times New Roman" pitchFamily="18" charset="0"/>
              </a:rPr>
              <a:t>1</a:t>
            </a:r>
            <a:r>
              <a:rPr lang="en-US" altLang="zh-TW" sz="2800" dirty="0">
                <a:latin typeface="High Tower Text" pitchFamily="18" charset="0"/>
              </a:rPr>
              <a:t>/</a:t>
            </a:r>
            <a:r>
              <a:rPr lang="en-US" altLang="zh-TW" sz="2800" dirty="0" err="1">
                <a:latin typeface="High Tower Text" pitchFamily="18" charset="0"/>
              </a:rPr>
              <a:t>myfile</a:t>
            </a:r>
            <a:endParaRPr lang="en-US" altLang="zh-TW" sz="2800" dirty="0">
              <a:latin typeface="High Tower Text" pitchFamily="18" charset="0"/>
            </a:endParaRPr>
          </a:p>
          <a:p>
            <a:pPr marL="342900" indent="-342900">
              <a:lnSpc>
                <a:spcPct val="90000"/>
              </a:lnSpc>
            </a:pPr>
            <a:r>
              <a:rPr lang="en-US" altLang="zh-TW" sz="2800" dirty="0"/>
              <a:t>%</a:t>
            </a:r>
            <a:r>
              <a:rPr lang="en-US" altLang="zh-TW" sz="2800" dirty="0">
                <a:latin typeface="High Tower Text" pitchFamily="18" charset="0"/>
              </a:rPr>
              <a:t> </a:t>
            </a:r>
            <a:r>
              <a:rPr lang="en-US" altLang="zh-TW" sz="2800" dirty="0">
                <a:solidFill>
                  <a:schemeClr val="bg1"/>
                </a:solidFill>
                <a:latin typeface="High Tower Text" pitchFamily="18" charset="0"/>
              </a:rPr>
              <a:t>ls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rPr>
              <a:t>%</a:t>
            </a:r>
            <a:r>
              <a:rPr lang="en-US" altLang="zh-TW" sz="2800" dirty="0">
                <a:solidFill>
                  <a:schemeClr val="bg1"/>
                </a:solidFill>
                <a:latin typeface="High Tower Text" pitchFamily="18" charset="0"/>
              </a:rPr>
              <a:t> 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any_il</a:t>
            </a:r>
            <a:r>
              <a:rPr lang="en-US" altLang="zh-TW" sz="2800" dirty="0">
                <a:solidFill>
                  <a:schemeClr val="bg1"/>
                </a:solidFill>
                <a:latin typeface="High Tower Text" pitchFamily="18" charset="0"/>
              </a:rPr>
              <a:t>_</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p:txBody>
      </p:sp>
      <p:sp>
        <p:nvSpPr>
          <p:cNvPr id="5" name="AutoShape 5"/>
          <p:cNvSpPr>
            <a:spLocks noChangeArrowheads="1"/>
          </p:cNvSpPr>
          <p:nvPr/>
        </p:nvSpPr>
        <p:spPr bwMode="auto">
          <a:xfrm>
            <a:off x="3962400" y="4283075"/>
            <a:ext cx="4267200" cy="1584325"/>
          </a:xfrm>
          <a:prstGeom prst="wedgeRoundRectCallout">
            <a:avLst>
              <a:gd name="adj1" fmla="val -72644"/>
              <a:gd name="adj2" fmla="val -55556"/>
              <a:gd name="adj3" fmla="val 16667"/>
            </a:avLst>
          </a:prstGeom>
          <a:solidFill>
            <a:schemeClr val="accent1"/>
          </a:solidFill>
          <a:ln w="9525" algn="ctr">
            <a:solidFill>
              <a:schemeClr val="tx1"/>
            </a:solidFill>
            <a:miter lim="800000"/>
            <a:headEnd/>
            <a:tailEnd/>
          </a:ln>
        </p:spPr>
        <p:txBody>
          <a:bodyPr/>
          <a:lstStyle/>
          <a:p>
            <a:pPr algn="ctr"/>
            <a:r>
              <a:rPr lang="en-US" altLang="zh-TW" sz="2800"/>
              <a:t>There is, however, a file with that name in one of its sub-directories.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smtClean="0">
                <a:solidFill>
                  <a:srgbClr val="0066CC"/>
                </a:solidFill>
              </a:rPr>
              <a:t>find</a:t>
            </a:r>
          </a:p>
        </p:txBody>
      </p:sp>
      <p:sp>
        <p:nvSpPr>
          <p:cNvPr id="8195"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find</a:t>
            </a:r>
            <a:r>
              <a:rPr lang="en-US" altLang="zh-TW" smtClean="0">
                <a:solidFill>
                  <a:srgbClr val="FF0000"/>
                </a:solidFill>
                <a:latin typeface="Lucida Grande" charset="0"/>
              </a:rPr>
              <a:t> </a:t>
            </a:r>
            <a:r>
              <a:rPr lang="en-US" altLang="zh-TW" smtClean="0">
                <a:solidFill>
                  <a:srgbClr val="FF0000"/>
                </a:solidFill>
                <a:latin typeface="Times New Roman" pitchFamily="18" charset="0"/>
              </a:rPr>
              <a:t>is like a recursive </a:t>
            </a:r>
            <a:r>
              <a:rPr lang="en-US" altLang="zh-TW" sz="3600" b="1" smtClean="0">
                <a:solidFill>
                  <a:srgbClr val="FF0000"/>
                </a:solidFill>
                <a:latin typeface="High Tower Text" pitchFamily="18" charset="0"/>
              </a:rPr>
              <a:t>ls</a:t>
            </a:r>
            <a:r>
              <a:rPr lang="en-US" altLang="zh-TW" smtClean="0">
                <a:solidFill>
                  <a:srgbClr val="FF0000"/>
                </a:solidFill>
                <a:latin typeface="Times New Roman" pitchFamily="18" charset="0"/>
              </a:rPr>
              <a:t>. It looks for all file matches below the current working directory.</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8196" name="Content Placeholder 2"/>
          <p:cNvSpPr txBox="1">
            <a:spLocks/>
          </p:cNvSpPr>
          <p:nvPr/>
        </p:nvSpPr>
        <p:spPr bwMode="auto">
          <a:xfrm>
            <a:off x="228600" y="2286000"/>
            <a:ext cx="8686800" cy="4572000"/>
          </a:xfrm>
          <a:prstGeom prst="rect">
            <a:avLst/>
          </a:prstGeom>
          <a:noFill/>
          <a:ln w="9525">
            <a:noFill/>
            <a:miter lim="800000"/>
            <a:headEnd/>
            <a:tailEnd/>
          </a:ln>
        </p:spPr>
        <p:txBody>
          <a:bodyPr/>
          <a:lstStyle/>
          <a:p>
            <a:pPr marL="342900" indent="-342900">
              <a:spcBef>
                <a:spcPct val="20000"/>
              </a:spcBef>
            </a:pPr>
            <a:r>
              <a:rPr lang="en-US" altLang="zh-TW" sz="2800" dirty="0">
                <a:solidFill>
                  <a:srgbClr val="BFBFBF"/>
                </a:solidFill>
              </a:rPr>
              <a:t>%</a:t>
            </a:r>
            <a:r>
              <a:rPr lang="en-US" altLang="zh-TW" sz="2800" dirty="0">
                <a:solidFill>
                  <a:srgbClr val="BFBFBF"/>
                </a:solidFill>
                <a:latin typeface="High Tower Text" pitchFamily="18" charset="0"/>
              </a:rPr>
              <a:t> cd ~/</a:t>
            </a:r>
            <a:r>
              <a:rPr lang="en-US" altLang="zh-TW" sz="2800" dirty="0" err="1">
                <a:solidFill>
                  <a:srgbClr val="BFBFBF"/>
                </a:solidFill>
                <a:latin typeface="High Tower Text" pitchFamily="18" charset="0"/>
              </a:rPr>
              <a:t>demofiles</a:t>
            </a:r>
            <a:endParaRPr lang="en-US" altLang="zh-TW" sz="2800" dirty="0">
              <a:solidFill>
                <a:srgbClr val="BFBFBF"/>
              </a:solidFill>
              <a:latin typeface="Times New Roman" pitchFamily="18" charset="0"/>
              <a:cs typeface="Times New Roman" pitchFamily="18" charset="0"/>
            </a:endParaRPr>
          </a:p>
          <a:p>
            <a:pPr marL="342900" indent="-342900">
              <a:lnSpc>
                <a:spcPct val="90000"/>
              </a:lnSpc>
            </a:pPr>
            <a:r>
              <a:rPr lang="en-US" altLang="zh-TW" sz="2800" dirty="0">
                <a:solidFill>
                  <a:srgbClr val="BFBFBF"/>
                </a:solidFill>
              </a:rPr>
              <a:t>%</a:t>
            </a:r>
            <a:r>
              <a:rPr lang="en-US" altLang="zh-TW" sz="2800" dirty="0">
                <a:solidFill>
                  <a:srgbClr val="BFBFBF"/>
                </a:solidFill>
                <a:latin typeface="High Tower Text" pitchFamily="18" charset="0"/>
              </a:rPr>
              <a:t> ls </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solidFill>
                  <a:srgbClr val="BFBFBF"/>
                </a:solidFill>
                <a:latin typeface="High Tower Text" pitchFamily="18" charset="0"/>
              </a:rPr>
              <a:t>ls: cannot access </a:t>
            </a:r>
            <a:r>
              <a:rPr lang="en-US" altLang="zh-TW" sz="2800" dirty="0" err="1">
                <a:solidFill>
                  <a:srgbClr val="BFBFBF"/>
                </a:solidFill>
                <a:latin typeface="High Tower Text" pitchFamily="18" charset="0"/>
              </a:rPr>
              <a:t>myfile</a:t>
            </a:r>
            <a:r>
              <a:rPr lang="en-US" altLang="zh-TW" sz="2800" dirty="0">
                <a:solidFill>
                  <a:srgbClr val="BFBFBF"/>
                </a:solidFill>
                <a:latin typeface="High Tower Text" pitchFamily="18" charset="0"/>
              </a:rPr>
              <a:t>: No such file or directory</a:t>
            </a:r>
          </a:p>
          <a:p>
            <a:pPr marL="342900" indent="-342900">
              <a:lnSpc>
                <a:spcPct val="90000"/>
              </a:lnSpc>
            </a:pPr>
            <a:r>
              <a:rPr lang="en-US" altLang="zh-TW" sz="2800" dirty="0">
                <a:solidFill>
                  <a:srgbClr val="BFBFBF"/>
                </a:solidFill>
              </a:rPr>
              <a:t>%</a:t>
            </a:r>
            <a:r>
              <a:rPr lang="en-US" altLang="zh-TW" sz="2800" dirty="0">
                <a:solidFill>
                  <a:srgbClr val="BFBFBF"/>
                </a:solidFill>
                <a:latin typeface="High Tower Text" pitchFamily="18" charset="0"/>
              </a:rPr>
              <a:t> find . </a:t>
            </a:r>
            <a:r>
              <a:rPr lang="en-US" altLang="zh-TW" sz="2800" dirty="0">
                <a:solidFill>
                  <a:srgbClr val="BFBFBF"/>
                </a:solidFill>
                <a:latin typeface="Times New Roman" pitchFamily="18" charset="0"/>
              </a:rPr>
              <a:t>-</a:t>
            </a:r>
            <a:r>
              <a:rPr lang="en-US" altLang="zh-TW" sz="2800" dirty="0">
                <a:solidFill>
                  <a:srgbClr val="BFBFBF"/>
                </a:solidFill>
                <a:latin typeface="High Tower Text" pitchFamily="18" charset="0"/>
              </a:rPr>
              <a:t>name </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solidFill>
                  <a:srgbClr val="BFBFBF"/>
                </a:solidFill>
                <a:latin typeface="High Tower Text" pitchFamily="18" charset="0"/>
              </a:rPr>
              <a:t>./subdir</a:t>
            </a:r>
            <a:r>
              <a:rPr lang="en-US" altLang="zh-TW" sz="2400" dirty="0">
                <a:solidFill>
                  <a:srgbClr val="BFBFBF"/>
                </a:solidFill>
                <a:latin typeface="Times New Roman" pitchFamily="18" charset="0"/>
                <a:cs typeface="Times New Roman" pitchFamily="18" charset="0"/>
              </a:rPr>
              <a:t>1</a:t>
            </a:r>
            <a:r>
              <a:rPr lang="en-US" altLang="zh-TW" sz="2800" dirty="0">
                <a:solidFill>
                  <a:srgbClr val="BFBFBF"/>
                </a:solidFill>
                <a:latin typeface="High Tower Text" pitchFamily="18" charset="0"/>
              </a:rPr>
              <a:t>/</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t>%</a:t>
            </a:r>
            <a:r>
              <a:rPr lang="en-US" altLang="zh-TW" sz="2800" dirty="0">
                <a:latin typeface="High Tower Text" pitchFamily="18" charset="0"/>
              </a:rPr>
              <a:t> ls *</a:t>
            </a:r>
            <a:r>
              <a:rPr lang="en-US" altLang="zh-TW" sz="2800" dirty="0" err="1">
                <a:latin typeface="High Tower Text" pitchFamily="18" charset="0"/>
              </a:rPr>
              <a:t>y?il</a:t>
            </a:r>
            <a:r>
              <a:rPr lang="en-US" altLang="zh-TW" sz="2800" dirty="0">
                <a:latin typeface="High Tower Text" pitchFamily="18" charset="0"/>
              </a:rPr>
              <a:t>*</a:t>
            </a:r>
          </a:p>
          <a:p>
            <a:pPr marL="342900" indent="-342900">
              <a:lnSpc>
                <a:spcPct val="90000"/>
              </a:lnSpc>
            </a:pPr>
            <a:r>
              <a:rPr lang="en-US" altLang="zh-TW" sz="2800" dirty="0">
                <a:latin typeface="High Tower Text" pitchFamily="18" charset="0"/>
              </a:rPr>
              <a:t>myfile</a:t>
            </a:r>
            <a:r>
              <a:rPr lang="en-US" altLang="zh-TW" sz="2400" dirty="0">
                <a:latin typeface="Times New Roman" pitchFamily="18" charset="0"/>
                <a:cs typeface="Times New Roman" pitchFamily="18" charset="0"/>
              </a:rPr>
              <a:t>3</a:t>
            </a:r>
            <a:endParaRPr lang="en-US" altLang="zh-TW" sz="2800" dirty="0">
              <a:latin typeface="Times New Roman" pitchFamily="18" charset="0"/>
              <a:cs typeface="Times New Roman" pitchFamily="18" charset="0"/>
            </a:endParaRPr>
          </a:p>
          <a:p>
            <a:pPr marL="342900" indent="-342900">
              <a:lnSpc>
                <a:spcPct val="90000"/>
              </a:lnSpc>
            </a:pPr>
            <a:r>
              <a:rPr lang="en-US" altLang="zh-TW" sz="2800" dirty="0"/>
              <a:t>%</a:t>
            </a:r>
            <a:r>
              <a:rPr lang="en-US" altLang="zh-TW" sz="2800" dirty="0">
                <a:solidFill>
                  <a:schemeClr val="bg1"/>
                </a:solidFill>
                <a:latin typeface="High Tower Text" pitchFamily="18" charset="0"/>
              </a:rPr>
              <a:t> find . </a:t>
            </a:r>
            <a:r>
              <a:rPr lang="en-US" altLang="zh-TW" sz="2800" dirty="0">
                <a:solidFill>
                  <a:schemeClr val="bg1"/>
                </a:solidFill>
                <a:latin typeface="Times New Roman" pitchFamily="18" charset="0"/>
              </a:rPr>
              <a:t>-</a:t>
            </a:r>
            <a:r>
              <a:rPr lang="en-US" altLang="zh-TW" sz="2800" dirty="0">
                <a:solidFill>
                  <a:schemeClr val="bg1"/>
                </a:solidFill>
                <a:latin typeface="High Tower Text" pitchFamily="18" charset="0"/>
              </a:rPr>
              <a:t>name "*</a:t>
            </a:r>
            <a:r>
              <a:rPr lang="en-US" altLang="zh-TW" sz="2800" dirty="0" err="1">
                <a:solidFill>
                  <a:schemeClr val="bg1"/>
                </a:solidFill>
                <a:latin typeface="High Tower Text" pitchFamily="18" charset="0"/>
              </a:rPr>
              <a:t>y?il</a:t>
            </a:r>
            <a:r>
              <a:rPr lang="en-US" altLang="zh-TW" sz="2800" dirty="0">
                <a:solidFill>
                  <a:schemeClr val="bg1"/>
                </a:solidFill>
                <a:latin typeface="High Tower Text" pitchFamily="18" charset="0"/>
              </a:rPr>
              <a:t>*"</a:t>
            </a:r>
          </a:p>
          <a:p>
            <a:pPr marL="342900" indent="-342900">
              <a:lnSpc>
                <a:spcPct val="90000"/>
              </a:lnSpc>
            </a:pPr>
            <a:r>
              <a:rPr lang="en-US" altLang="zh-TW" sz="2800" dirty="0">
                <a:solidFill>
                  <a:schemeClr val="bg1"/>
                </a:solidFill>
                <a:latin typeface="High Tower Text" pitchFamily="18" charset="0"/>
              </a:rPr>
              <a:t>./myfile</a:t>
            </a:r>
            <a:r>
              <a:rPr lang="en-US" altLang="zh-TW" sz="2800" dirty="0">
                <a:solidFill>
                  <a:schemeClr val="bg1"/>
                </a:solidFill>
                <a:latin typeface="Times New Roman" pitchFamily="18" charset="0"/>
                <a:cs typeface="Times New Roman" pitchFamily="18" charset="0"/>
              </a:rPr>
              <a:t>3</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any_il</a:t>
            </a:r>
            <a:r>
              <a:rPr lang="en-US" altLang="zh-TW" sz="2800" dirty="0">
                <a:solidFill>
                  <a:schemeClr val="bg1"/>
                </a:solidFill>
                <a:latin typeface="High Tower Text" pitchFamily="18" charset="0"/>
              </a:rPr>
              <a:t>_</a:t>
            </a:r>
          </a:p>
          <a:p>
            <a:pPr marL="342900" indent="-342900">
              <a:lnSpc>
                <a:spcPct val="90000"/>
              </a:lnSpc>
            </a:pPr>
            <a:r>
              <a:rPr lang="en-US" altLang="zh-TW" sz="2800" dirty="0">
                <a:solidFill>
                  <a:schemeClr val="bg1"/>
                </a:solidFill>
                <a:latin typeface="High Tower Text" pitchFamily="18" charset="0"/>
              </a:rPr>
              <a:t>./subdir</a:t>
            </a:r>
            <a:r>
              <a:rPr lang="en-US" altLang="zh-TW" sz="2800" dirty="0">
                <a:solidFill>
                  <a:schemeClr val="bg1"/>
                </a:solidFill>
                <a:latin typeface="Times New Roman" pitchFamily="18" charset="0"/>
                <a:cs typeface="Times New Roman" pitchFamily="18" charset="0"/>
              </a:rPr>
              <a:t>1</a:t>
            </a:r>
            <a:r>
              <a:rPr lang="en-US" altLang="zh-TW" sz="2800" dirty="0">
                <a:solidFill>
                  <a:schemeClr val="bg1"/>
                </a:solidFill>
                <a:latin typeface="High Tower Text" pitchFamily="18" charset="0"/>
              </a:rPr>
              <a:t>/</a:t>
            </a:r>
            <a:r>
              <a:rPr lang="en-US" altLang="zh-TW" sz="2800" dirty="0" err="1">
                <a:solidFill>
                  <a:schemeClr val="bg1"/>
                </a:solidFill>
                <a:latin typeface="High Tower Text" pitchFamily="18" charset="0"/>
              </a:rPr>
              <a:t>myfile</a:t>
            </a:r>
            <a:endParaRPr lang="en-US" altLang="zh-TW" sz="2800" dirty="0">
              <a:solidFill>
                <a:schemeClr val="bg1"/>
              </a:solidFill>
              <a:latin typeface="High Tower Text" pitchFamily="18" charset="0"/>
            </a:endParaRPr>
          </a:p>
        </p:txBody>
      </p:sp>
      <p:sp>
        <p:nvSpPr>
          <p:cNvPr id="5" name="AutoShape 5"/>
          <p:cNvSpPr>
            <a:spLocks noChangeArrowheads="1"/>
          </p:cNvSpPr>
          <p:nvPr/>
        </p:nvSpPr>
        <p:spPr bwMode="auto">
          <a:xfrm>
            <a:off x="2514600" y="4953000"/>
            <a:ext cx="4267200" cy="1066800"/>
          </a:xfrm>
          <a:prstGeom prst="wedgeRoundRectCallout">
            <a:avLst>
              <a:gd name="adj1" fmla="val -72644"/>
              <a:gd name="adj2" fmla="val -55556"/>
              <a:gd name="adj3" fmla="val 16667"/>
            </a:avLst>
          </a:prstGeom>
          <a:solidFill>
            <a:schemeClr val="accent1"/>
          </a:solidFill>
          <a:ln w="9525" algn="ctr">
            <a:solidFill>
              <a:schemeClr val="tx1"/>
            </a:solidFill>
            <a:miter lim="800000"/>
            <a:headEnd/>
            <a:tailEnd/>
          </a:ln>
        </p:spPr>
        <p:txBody>
          <a:bodyPr/>
          <a:lstStyle/>
          <a:p>
            <a:pPr algn="ctr"/>
            <a:r>
              <a:rPr lang="en-US" altLang="zh-TW" sz="2800"/>
              <a:t>There is one matching file in my directory.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smtClean="0">
                <a:solidFill>
                  <a:srgbClr val="0066CC"/>
                </a:solidFill>
              </a:rPr>
              <a:t>find</a:t>
            </a:r>
          </a:p>
        </p:txBody>
      </p:sp>
      <p:sp>
        <p:nvSpPr>
          <p:cNvPr id="921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find</a:t>
            </a:r>
            <a:r>
              <a:rPr lang="en-US" altLang="zh-TW" smtClean="0">
                <a:solidFill>
                  <a:srgbClr val="FF0000"/>
                </a:solidFill>
                <a:latin typeface="Lucida Grande" charset="0"/>
              </a:rPr>
              <a:t> </a:t>
            </a:r>
            <a:r>
              <a:rPr lang="en-US" altLang="zh-TW" smtClean="0">
                <a:solidFill>
                  <a:srgbClr val="FF0000"/>
                </a:solidFill>
                <a:latin typeface="Times New Roman" pitchFamily="18" charset="0"/>
              </a:rPr>
              <a:t>is like a recursive </a:t>
            </a:r>
            <a:r>
              <a:rPr lang="en-US" altLang="zh-TW" sz="3600" b="1" smtClean="0">
                <a:solidFill>
                  <a:srgbClr val="FF0000"/>
                </a:solidFill>
                <a:latin typeface="High Tower Text" pitchFamily="18" charset="0"/>
              </a:rPr>
              <a:t>ls</a:t>
            </a:r>
            <a:r>
              <a:rPr lang="en-US" altLang="zh-TW" smtClean="0">
                <a:solidFill>
                  <a:srgbClr val="FF0000"/>
                </a:solidFill>
                <a:latin typeface="Times New Roman" pitchFamily="18" charset="0"/>
              </a:rPr>
              <a:t>. It looks for all file matches below the current working directory.</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9220" name="Content Placeholder 2"/>
          <p:cNvSpPr txBox="1">
            <a:spLocks/>
          </p:cNvSpPr>
          <p:nvPr/>
        </p:nvSpPr>
        <p:spPr bwMode="auto">
          <a:xfrm>
            <a:off x="228600" y="2286000"/>
            <a:ext cx="8686800" cy="4572000"/>
          </a:xfrm>
          <a:prstGeom prst="rect">
            <a:avLst/>
          </a:prstGeom>
          <a:noFill/>
          <a:ln w="9525">
            <a:noFill/>
            <a:miter lim="800000"/>
            <a:headEnd/>
            <a:tailEnd/>
          </a:ln>
        </p:spPr>
        <p:txBody>
          <a:bodyPr/>
          <a:lstStyle/>
          <a:p>
            <a:pPr marL="342900" indent="-342900">
              <a:spcBef>
                <a:spcPct val="20000"/>
              </a:spcBef>
            </a:pPr>
            <a:r>
              <a:rPr lang="en-US" altLang="zh-TW" sz="2800" dirty="0">
                <a:solidFill>
                  <a:srgbClr val="BFBFBF"/>
                </a:solidFill>
                <a:latin typeface="High Tower Text" pitchFamily="18" charset="0"/>
              </a:rPr>
              <a:t>ls: cannot access </a:t>
            </a:r>
            <a:r>
              <a:rPr lang="en-US" altLang="zh-TW" sz="2800" dirty="0" err="1">
                <a:solidFill>
                  <a:srgbClr val="BFBFBF"/>
                </a:solidFill>
                <a:latin typeface="High Tower Text" pitchFamily="18" charset="0"/>
              </a:rPr>
              <a:t>myfile</a:t>
            </a:r>
            <a:r>
              <a:rPr lang="en-US" altLang="zh-TW" sz="2800" dirty="0">
                <a:solidFill>
                  <a:srgbClr val="BFBFBF"/>
                </a:solidFill>
                <a:latin typeface="High Tower Text" pitchFamily="18" charset="0"/>
              </a:rPr>
              <a:t>: No such file or directory</a:t>
            </a:r>
          </a:p>
          <a:p>
            <a:pPr marL="342900" indent="-342900">
              <a:lnSpc>
                <a:spcPct val="90000"/>
              </a:lnSpc>
            </a:pPr>
            <a:r>
              <a:rPr lang="en-US" altLang="zh-TW" sz="2800" dirty="0">
                <a:solidFill>
                  <a:srgbClr val="BFBFBF"/>
                </a:solidFill>
              </a:rPr>
              <a:t>%</a:t>
            </a:r>
            <a:r>
              <a:rPr lang="en-US" altLang="zh-TW" sz="2800" dirty="0">
                <a:solidFill>
                  <a:srgbClr val="BFBFBF"/>
                </a:solidFill>
                <a:latin typeface="High Tower Text" pitchFamily="18" charset="0"/>
              </a:rPr>
              <a:t> find . </a:t>
            </a:r>
            <a:r>
              <a:rPr lang="en-US" altLang="zh-TW" sz="2800" dirty="0">
                <a:solidFill>
                  <a:srgbClr val="BFBFBF"/>
                </a:solidFill>
                <a:latin typeface="Times New Roman" pitchFamily="18" charset="0"/>
              </a:rPr>
              <a:t>-</a:t>
            </a:r>
            <a:r>
              <a:rPr lang="en-US" altLang="zh-TW" sz="2800" dirty="0">
                <a:solidFill>
                  <a:srgbClr val="BFBFBF"/>
                </a:solidFill>
                <a:latin typeface="High Tower Text" pitchFamily="18" charset="0"/>
              </a:rPr>
              <a:t>name </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solidFill>
                  <a:srgbClr val="BFBFBF"/>
                </a:solidFill>
                <a:latin typeface="High Tower Text" pitchFamily="18" charset="0"/>
              </a:rPr>
              <a:t>./subdir</a:t>
            </a:r>
            <a:r>
              <a:rPr lang="en-US" altLang="zh-TW" sz="2400" dirty="0">
                <a:solidFill>
                  <a:srgbClr val="BFBFBF"/>
                </a:solidFill>
                <a:latin typeface="Times New Roman" pitchFamily="18" charset="0"/>
                <a:cs typeface="Times New Roman" pitchFamily="18" charset="0"/>
              </a:rPr>
              <a:t>1</a:t>
            </a:r>
            <a:r>
              <a:rPr lang="en-US" altLang="zh-TW" sz="2800" dirty="0">
                <a:solidFill>
                  <a:srgbClr val="BFBFBF"/>
                </a:solidFill>
                <a:latin typeface="High Tower Text" pitchFamily="18" charset="0"/>
              </a:rPr>
              <a:t>/</a:t>
            </a:r>
            <a:r>
              <a:rPr lang="en-US" altLang="zh-TW" sz="2800" dirty="0" err="1">
                <a:solidFill>
                  <a:srgbClr val="BFBFBF"/>
                </a:solidFill>
                <a:latin typeface="High Tower Text" pitchFamily="18" charset="0"/>
              </a:rPr>
              <a:t>myfile</a:t>
            </a:r>
            <a:endParaRPr lang="en-US" altLang="zh-TW" sz="2800" dirty="0">
              <a:solidFill>
                <a:srgbClr val="BFBFBF"/>
              </a:solidFill>
              <a:latin typeface="High Tower Text" pitchFamily="18" charset="0"/>
            </a:endParaRPr>
          </a:p>
          <a:p>
            <a:pPr marL="342900" indent="-342900">
              <a:lnSpc>
                <a:spcPct val="90000"/>
              </a:lnSpc>
            </a:pPr>
            <a:r>
              <a:rPr lang="en-US" altLang="zh-TW" sz="2800" dirty="0">
                <a:solidFill>
                  <a:srgbClr val="BFBFBF"/>
                </a:solidFill>
              </a:rPr>
              <a:t>%</a:t>
            </a:r>
            <a:r>
              <a:rPr lang="en-US" altLang="zh-TW" sz="2800" dirty="0">
                <a:solidFill>
                  <a:srgbClr val="BFBFBF"/>
                </a:solidFill>
                <a:latin typeface="High Tower Text" pitchFamily="18" charset="0"/>
              </a:rPr>
              <a:t> ls *</a:t>
            </a:r>
            <a:r>
              <a:rPr lang="en-US" altLang="zh-TW" sz="2800" dirty="0" err="1">
                <a:solidFill>
                  <a:srgbClr val="BFBFBF"/>
                </a:solidFill>
                <a:latin typeface="High Tower Text" pitchFamily="18" charset="0"/>
              </a:rPr>
              <a:t>y?il</a:t>
            </a:r>
            <a:r>
              <a:rPr lang="en-US" altLang="zh-TW" sz="2800" dirty="0">
                <a:solidFill>
                  <a:srgbClr val="BFBFBF"/>
                </a:solidFill>
                <a:latin typeface="High Tower Text" pitchFamily="18" charset="0"/>
              </a:rPr>
              <a:t>*</a:t>
            </a:r>
          </a:p>
          <a:p>
            <a:pPr marL="342900" indent="-342900">
              <a:lnSpc>
                <a:spcPct val="90000"/>
              </a:lnSpc>
            </a:pPr>
            <a:r>
              <a:rPr lang="en-US" altLang="zh-TW" sz="2800" dirty="0">
                <a:solidFill>
                  <a:srgbClr val="BFBFBF"/>
                </a:solidFill>
                <a:latin typeface="High Tower Text" pitchFamily="18" charset="0"/>
              </a:rPr>
              <a:t>myfile</a:t>
            </a:r>
            <a:r>
              <a:rPr lang="en-US" altLang="zh-TW" sz="2400" dirty="0">
                <a:solidFill>
                  <a:srgbClr val="BFBFBF"/>
                </a:solidFill>
                <a:latin typeface="Times New Roman" pitchFamily="18" charset="0"/>
                <a:cs typeface="Times New Roman" pitchFamily="18" charset="0"/>
              </a:rPr>
              <a:t>3</a:t>
            </a:r>
            <a:endParaRPr lang="en-US" altLang="zh-TW" sz="2800" dirty="0">
              <a:solidFill>
                <a:srgbClr val="BFBFBF"/>
              </a:solidFill>
              <a:latin typeface="Times New Roman" pitchFamily="18" charset="0"/>
              <a:cs typeface="Times New Roman" pitchFamily="18" charset="0"/>
            </a:endParaRPr>
          </a:p>
          <a:p>
            <a:pPr marL="342900" indent="-342900">
              <a:lnSpc>
                <a:spcPct val="90000"/>
              </a:lnSpc>
            </a:pPr>
            <a:r>
              <a:rPr lang="en-US" altLang="zh-TW" sz="2800" dirty="0"/>
              <a:t>%</a:t>
            </a:r>
            <a:r>
              <a:rPr lang="en-US" altLang="zh-TW" sz="2800" dirty="0">
                <a:latin typeface="High Tower Text" pitchFamily="18" charset="0"/>
              </a:rPr>
              <a:t> find . </a:t>
            </a:r>
            <a:r>
              <a:rPr lang="en-US" altLang="zh-TW" sz="2800" dirty="0">
                <a:latin typeface="Times New Roman" pitchFamily="18" charset="0"/>
              </a:rPr>
              <a:t>-</a:t>
            </a:r>
            <a:r>
              <a:rPr lang="en-US" altLang="zh-TW" sz="2800" dirty="0">
                <a:latin typeface="High Tower Text" pitchFamily="18" charset="0"/>
              </a:rPr>
              <a:t>name "*</a:t>
            </a:r>
            <a:r>
              <a:rPr lang="en-US" altLang="zh-TW" sz="2800" dirty="0" err="1">
                <a:latin typeface="High Tower Text" pitchFamily="18" charset="0"/>
              </a:rPr>
              <a:t>y?il</a:t>
            </a:r>
            <a:r>
              <a:rPr lang="en-US" altLang="zh-TW" sz="2800" dirty="0">
                <a:latin typeface="High Tower Text" pitchFamily="18" charset="0"/>
              </a:rPr>
              <a:t>*"</a:t>
            </a:r>
          </a:p>
          <a:p>
            <a:pPr marL="342900" indent="-342900">
              <a:lnSpc>
                <a:spcPct val="90000"/>
              </a:lnSpc>
            </a:pPr>
            <a:r>
              <a:rPr lang="en-US" altLang="zh-TW" sz="2800" dirty="0">
                <a:latin typeface="High Tower Text" pitchFamily="18" charset="0"/>
              </a:rPr>
              <a:t>./myfile</a:t>
            </a:r>
            <a:r>
              <a:rPr lang="en-US" altLang="zh-TW" sz="2400" dirty="0">
                <a:latin typeface="Times New Roman" pitchFamily="18" charset="0"/>
                <a:cs typeface="Times New Roman" pitchFamily="18" charset="0"/>
              </a:rPr>
              <a:t>3</a:t>
            </a:r>
            <a:endParaRPr lang="en-US" altLang="zh-TW" sz="2800" dirty="0">
              <a:latin typeface="Times New Roman" pitchFamily="18" charset="0"/>
              <a:cs typeface="Times New Roman" pitchFamily="18" charset="0"/>
            </a:endParaRPr>
          </a:p>
          <a:p>
            <a:pPr marL="342900" indent="-342900">
              <a:lnSpc>
                <a:spcPct val="90000"/>
              </a:lnSpc>
            </a:pPr>
            <a:r>
              <a:rPr lang="en-US" altLang="zh-TW" sz="2800" dirty="0">
                <a:latin typeface="High Tower Text" pitchFamily="18" charset="0"/>
              </a:rPr>
              <a:t>./subdir</a:t>
            </a:r>
            <a:r>
              <a:rPr lang="en-US" altLang="zh-TW" sz="2400" dirty="0">
                <a:latin typeface="Times New Roman" pitchFamily="18" charset="0"/>
                <a:cs typeface="Times New Roman" pitchFamily="18" charset="0"/>
              </a:rPr>
              <a:t>1</a:t>
            </a:r>
            <a:r>
              <a:rPr lang="en-US" altLang="zh-TW" sz="2800" dirty="0">
                <a:latin typeface="High Tower Text" pitchFamily="18" charset="0"/>
              </a:rPr>
              <a:t>/</a:t>
            </a:r>
            <a:r>
              <a:rPr lang="en-US" altLang="zh-TW" sz="2800" dirty="0" err="1">
                <a:latin typeface="High Tower Text" pitchFamily="18" charset="0"/>
              </a:rPr>
              <a:t>any_il</a:t>
            </a:r>
            <a:r>
              <a:rPr lang="en-US" altLang="zh-TW" sz="2800" dirty="0">
                <a:latin typeface="High Tower Text" pitchFamily="18" charset="0"/>
              </a:rPr>
              <a:t>_</a:t>
            </a:r>
          </a:p>
          <a:p>
            <a:pPr marL="342900" indent="-342900">
              <a:lnSpc>
                <a:spcPct val="90000"/>
              </a:lnSpc>
            </a:pPr>
            <a:r>
              <a:rPr lang="en-US" altLang="zh-TW" sz="2800" dirty="0">
                <a:latin typeface="High Tower Text" pitchFamily="18" charset="0"/>
              </a:rPr>
              <a:t>./subdir</a:t>
            </a:r>
            <a:r>
              <a:rPr lang="en-US" altLang="zh-TW" sz="2400" dirty="0">
                <a:latin typeface="Times New Roman" pitchFamily="18" charset="0"/>
                <a:cs typeface="Times New Roman" pitchFamily="18" charset="0"/>
              </a:rPr>
              <a:t>1</a:t>
            </a:r>
            <a:r>
              <a:rPr lang="en-US" altLang="zh-TW" sz="2800" dirty="0">
                <a:latin typeface="High Tower Text" pitchFamily="18" charset="0"/>
              </a:rPr>
              <a:t>/</a:t>
            </a:r>
            <a:r>
              <a:rPr lang="en-US" altLang="zh-TW" sz="2800" dirty="0" err="1">
                <a:latin typeface="High Tower Text" pitchFamily="18" charset="0"/>
              </a:rPr>
              <a:t>myfile</a:t>
            </a:r>
            <a:endParaRPr lang="en-US" altLang="zh-TW" sz="2800" dirty="0">
              <a:latin typeface="High Tower Text" pitchFamily="18" charset="0"/>
            </a:endParaRPr>
          </a:p>
          <a:p>
            <a:pPr marL="342900" indent="-342900">
              <a:lnSpc>
                <a:spcPct val="90000"/>
              </a:lnSpc>
            </a:pPr>
            <a:r>
              <a:rPr lang="en-US" altLang="zh-TW" sz="2800" dirty="0">
                <a:latin typeface="High Tower Text" pitchFamily="18" charset="0"/>
              </a:rPr>
              <a:t>./subdir</a:t>
            </a:r>
            <a:r>
              <a:rPr lang="en-US" altLang="zh-TW" sz="2400" dirty="0">
                <a:latin typeface="Times New Roman" pitchFamily="18" charset="0"/>
                <a:cs typeface="Times New Roman" pitchFamily="18" charset="0"/>
              </a:rPr>
              <a:t>2</a:t>
            </a:r>
            <a:r>
              <a:rPr lang="en-US" altLang="zh-TW" sz="2800" dirty="0">
                <a:latin typeface="High Tower Text" pitchFamily="18" charset="0"/>
              </a:rPr>
              <a:t>/</a:t>
            </a:r>
            <a:r>
              <a:rPr lang="en-US" altLang="zh-TW" sz="2800" dirty="0" err="1">
                <a:latin typeface="High Tower Text" pitchFamily="18" charset="0"/>
              </a:rPr>
              <a:t>subsubdir</a:t>
            </a:r>
            <a:r>
              <a:rPr lang="en-US" altLang="zh-TW" sz="2800" dirty="0">
                <a:latin typeface="High Tower Text" pitchFamily="18" charset="0"/>
              </a:rPr>
              <a:t>/myfile</a:t>
            </a:r>
            <a:r>
              <a:rPr lang="en-US" altLang="zh-TW" sz="2400" dirty="0">
                <a:latin typeface="Times New Roman" pitchFamily="18" charset="0"/>
                <a:cs typeface="Times New Roman" pitchFamily="18" charset="0"/>
              </a:rPr>
              <a:t>2</a:t>
            </a:r>
            <a:endParaRPr lang="en-US" altLang="zh-TW" sz="2800" dirty="0">
              <a:latin typeface="High Tower Text" pitchFamily="18" charset="0"/>
            </a:endParaRPr>
          </a:p>
          <a:p>
            <a:pPr marL="342900" indent="-342900">
              <a:lnSpc>
                <a:spcPct val="90000"/>
              </a:lnSpc>
            </a:pPr>
            <a:r>
              <a:rPr lang="en-US" altLang="zh-TW" sz="2800" dirty="0">
                <a:latin typeface="High Tower Text" pitchFamily="18" charset="0"/>
              </a:rPr>
              <a:t>./subdir</a:t>
            </a:r>
            <a:r>
              <a:rPr lang="en-US" altLang="zh-TW" sz="2400" dirty="0">
                <a:latin typeface="Times New Roman" pitchFamily="18" charset="0"/>
                <a:cs typeface="Times New Roman" pitchFamily="18" charset="0"/>
              </a:rPr>
              <a:t>2</a:t>
            </a:r>
            <a:r>
              <a:rPr lang="en-US" altLang="zh-TW" sz="2800" dirty="0">
                <a:latin typeface="High Tower Text" pitchFamily="18" charset="0"/>
              </a:rPr>
              <a:t>/</a:t>
            </a:r>
            <a:r>
              <a:rPr lang="en-US" altLang="zh-TW" sz="2800" dirty="0" err="1">
                <a:latin typeface="High Tower Text" pitchFamily="18" charset="0"/>
              </a:rPr>
              <a:t>subsubdir</a:t>
            </a:r>
            <a:r>
              <a:rPr lang="en-US" altLang="zh-TW" sz="2800" dirty="0">
                <a:latin typeface="High Tower Text" pitchFamily="18" charset="0"/>
              </a:rPr>
              <a:t>/</a:t>
            </a:r>
            <a:r>
              <a:rPr lang="en-US" altLang="zh-TW" sz="2800" dirty="0" err="1">
                <a:latin typeface="High Tower Text" pitchFamily="18" charset="0"/>
              </a:rPr>
              <a:t>yail</a:t>
            </a:r>
            <a:endParaRPr lang="en-US" altLang="zh-TW" sz="2800" dirty="0">
              <a:latin typeface="High Tower Text" pitchFamily="18" charset="0"/>
            </a:endParaRPr>
          </a:p>
          <a:p>
            <a:pPr marL="342900" indent="-342900">
              <a:lnSpc>
                <a:spcPct val="90000"/>
              </a:lnSpc>
            </a:pPr>
            <a:r>
              <a:rPr lang="en-US" altLang="zh-TW" sz="2800" dirty="0"/>
              <a:t>%</a:t>
            </a:r>
            <a:endParaRPr lang="en-US" altLang="zh-TW" sz="3200" dirty="0"/>
          </a:p>
        </p:txBody>
      </p:sp>
      <p:sp>
        <p:nvSpPr>
          <p:cNvPr id="6" name="AutoShape 5"/>
          <p:cNvSpPr>
            <a:spLocks noChangeArrowheads="1"/>
          </p:cNvSpPr>
          <p:nvPr/>
        </p:nvSpPr>
        <p:spPr bwMode="auto">
          <a:xfrm>
            <a:off x="4800600" y="4876800"/>
            <a:ext cx="4267200" cy="1524000"/>
          </a:xfrm>
          <a:prstGeom prst="wedgeRoundRectCallout">
            <a:avLst>
              <a:gd name="adj1" fmla="val -92903"/>
              <a:gd name="adj2" fmla="val -8648"/>
              <a:gd name="adj3" fmla="val 16667"/>
            </a:avLst>
          </a:prstGeom>
          <a:solidFill>
            <a:schemeClr val="accent1"/>
          </a:solidFill>
          <a:ln w="9525" algn="ctr">
            <a:solidFill>
              <a:schemeClr val="tx1"/>
            </a:solidFill>
            <a:miter lim="800000"/>
            <a:headEnd/>
            <a:tailEnd/>
          </a:ln>
        </p:spPr>
        <p:txBody>
          <a:bodyPr/>
          <a:lstStyle/>
          <a:p>
            <a:pPr algn="ctr"/>
            <a:r>
              <a:rPr lang="en-US" altLang="zh-TW" sz="2800"/>
              <a:t>But there are four more matches in subdirectories (for a total of 5 matches).</a:t>
            </a:r>
          </a:p>
        </p:txBody>
      </p:sp>
      <p:sp>
        <p:nvSpPr>
          <p:cNvPr id="7" name="AutoShape 5"/>
          <p:cNvSpPr>
            <a:spLocks noChangeArrowheads="1"/>
          </p:cNvSpPr>
          <p:nvPr/>
        </p:nvSpPr>
        <p:spPr bwMode="auto">
          <a:xfrm>
            <a:off x="4191000" y="2209800"/>
            <a:ext cx="4267200" cy="1981200"/>
          </a:xfrm>
          <a:prstGeom prst="wedgeRoundRectCallout">
            <a:avLst>
              <a:gd name="adj1" fmla="val -84722"/>
              <a:gd name="adj2" fmla="val 55968"/>
              <a:gd name="adj3" fmla="val 16667"/>
            </a:avLst>
          </a:prstGeom>
          <a:solidFill>
            <a:schemeClr val="accent1"/>
          </a:solidFill>
          <a:ln w="9525" algn="ctr">
            <a:solidFill>
              <a:schemeClr val="tx1"/>
            </a:solidFill>
            <a:miter lim="800000"/>
            <a:headEnd/>
            <a:tailEnd/>
          </a:ln>
        </p:spPr>
        <p:txBody>
          <a:bodyPr/>
          <a:lstStyle/>
          <a:p>
            <a:pPr algn="ctr"/>
            <a:r>
              <a:rPr lang="en-US" altLang="zh-TW" sz="2800"/>
              <a:t>Notice that, </a:t>
            </a:r>
            <a:r>
              <a:rPr lang="en-US" altLang="zh-TW" sz="2800" i="1"/>
              <a:t>this time</a:t>
            </a:r>
            <a:r>
              <a:rPr lang="en-US" altLang="zh-TW" sz="2800"/>
              <a:t>, we need to use quotes ("). This is because we used wildcard symbols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2145725801"/>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source</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find </a:t>
                      </a:r>
                      <a:r>
                        <a:rPr kumimoji="1" lang="en-US" altLang="en-US" sz="2800" b="0" u="none" strike="noStrike" cap="none" normalizeH="0" baseline="0" dirty="0" smtClean="0">
                          <a:ln>
                            <a:noFill/>
                          </a:ln>
                          <a:solidFill>
                            <a:schemeClr val="bg1">
                              <a:lumMod val="50000"/>
                            </a:schemeClr>
                          </a:solidFill>
                          <a:effectLst/>
                        </a:rPr>
                        <a:t>-name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tx1"/>
                          </a:solidFill>
                          <a:effectLst/>
                        </a:rPr>
                        <a:t> </a:t>
                      </a:r>
                      <a:r>
                        <a:rPr kumimoji="1" lang="en-US" altLang="en-US" sz="2800" b="1" u="none" strike="noStrike" cap="none" normalizeH="0" baseline="0" dirty="0" smtClean="0">
                          <a:ln>
                            <a:noFill/>
                          </a:ln>
                          <a:solidFill>
                            <a:schemeClr val="tx1"/>
                          </a:solidFill>
                          <a:effectLst/>
                        </a:rPr>
                        <a:t>tar </a:t>
                      </a:r>
                      <a:r>
                        <a:rPr kumimoji="1" lang="en-US" altLang="en-US" sz="2800" b="0" u="none" strike="noStrike" cap="none" normalizeH="0" baseline="0" dirty="0" smtClean="0">
                          <a:ln>
                            <a:noFill/>
                          </a:ln>
                          <a:solidFill>
                            <a:schemeClr val="tx1"/>
                          </a:solidFill>
                          <a:effectLst/>
                        </a:rPr>
                        <a:t>-</a:t>
                      </a:r>
                      <a:r>
                        <a:rPr kumimoji="1" lang="en-US" altLang="en-US" sz="2800" b="0" u="none" strike="noStrike" cap="none" normalizeH="0" baseline="0" dirty="0" err="1" smtClean="0">
                          <a:ln>
                            <a:noFill/>
                          </a:ln>
                          <a:solidFill>
                            <a:schemeClr val="tx1"/>
                          </a:solidFill>
                          <a:effectLst/>
                        </a:rPr>
                        <a:t>cvf</a:t>
                      </a:r>
                      <a:endParaRPr kumimoji="1" lang="en-US" altLang="en-US" sz="2800" b="0" u="none" strike="noStrike" cap="none" normalizeH="0" baseline="0" dirty="0" smtClean="0">
                        <a:ln>
                          <a:noFill/>
                        </a:ln>
                        <a:solidFill>
                          <a:schemeClr val="tx1"/>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tx1"/>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tx1"/>
                          </a:solidFill>
                          <a:effectLst/>
                        </a:rPr>
                        <a:t>Combine a directory structure into one file / </a:t>
                      </a:r>
                      <a:r>
                        <a:rPr kumimoji="1" lang="en-US" altLang="en-US" sz="2800" u="none" strike="noStrike" cap="none" normalizeH="0" baseline="0" dirty="0" err="1" smtClean="0">
                          <a:ln>
                            <a:noFill/>
                          </a:ln>
                          <a:solidFill>
                            <a:schemeClr val="tx1"/>
                          </a:solidFill>
                          <a:effectLst/>
                        </a:rPr>
                        <a:t>eXpand</a:t>
                      </a:r>
                      <a:r>
                        <a:rPr kumimoji="1" lang="en-US" altLang="en-US" sz="2800" u="none" strike="noStrike" cap="none" normalizeH="0" baseline="0" dirty="0" smtClean="0">
                          <a:ln>
                            <a:noFill/>
                          </a:ln>
                          <a:solidFill>
                            <a:schemeClr val="tx1"/>
                          </a:solidFill>
                          <a:effectLst/>
                        </a:rPr>
                        <a:t> the directory from the file </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65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65000"/>
                            </a:schemeClr>
                          </a:solidFill>
                          <a:effectLst/>
                        </a:rPr>
                        <a:t> </a:t>
                      </a:r>
                      <a:r>
                        <a:rPr kumimoji="1" lang="en-US" altLang="en-US" sz="2800" b="1" u="none" strike="noStrike" cap="none" normalizeH="0" baseline="0" dirty="0" err="1" smtClean="0">
                          <a:ln>
                            <a:noFill/>
                          </a:ln>
                          <a:solidFill>
                            <a:schemeClr val="bg1">
                              <a:lumMod val="65000"/>
                            </a:schemeClr>
                          </a:solidFill>
                          <a:effectLst/>
                        </a:rPr>
                        <a:t>gzip</a:t>
                      </a:r>
                      <a:r>
                        <a:rPr kumimoji="1" lang="en-US" altLang="en-US" sz="2800" b="1" u="none" strike="noStrike" cap="none" normalizeH="0" baseline="0" dirty="0" smtClean="0">
                          <a:ln>
                            <a:noFill/>
                          </a:ln>
                          <a:solidFill>
                            <a:schemeClr val="bg1">
                              <a:lumMod val="65000"/>
                            </a:schemeClr>
                          </a:solidFill>
                          <a:effectLst/>
                        </a:rPr>
                        <a:t>/</a:t>
                      </a:r>
                      <a:r>
                        <a:rPr kumimoji="1" lang="en-US" altLang="en-US" sz="2800" b="1" u="none" strike="noStrike" cap="none" normalizeH="0" baseline="0" dirty="0" err="1" smtClean="0">
                          <a:ln>
                            <a:noFill/>
                          </a:ln>
                          <a:solidFill>
                            <a:schemeClr val="bg1">
                              <a:lumMod val="65000"/>
                            </a:schemeClr>
                          </a:solidFill>
                          <a:effectLst/>
                        </a:rPr>
                        <a:t>gunzip</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65000"/>
                            </a:schemeClr>
                          </a:solidFill>
                          <a:effectLst/>
                        </a:rPr>
                        <a:t>Compress / uncompress a file</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36520606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28600" y="2286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smtClean="0">
                <a:solidFill>
                  <a:srgbClr val="0033CC"/>
                </a:solidFill>
              </a:rPr>
              <a:t>More About Redirecting Output</a:t>
            </a:r>
            <a:endParaRPr lang="en-US" altLang="zh-TW" sz="4800" b="0" kern="0" dirty="0" smtClean="0">
              <a:solidFill>
                <a:srgbClr val="0033CC"/>
              </a:solidFill>
            </a:endParaRPr>
          </a:p>
        </p:txBody>
      </p:sp>
      <p:sp>
        <p:nvSpPr>
          <p:cNvPr id="18435" name="Rectangle 3"/>
          <p:cNvSpPr>
            <a:spLocks noGrp="1" noChangeArrowheads="1"/>
          </p:cNvSpPr>
          <p:nvPr>
            <p:ph type="body" idx="4294967295"/>
          </p:nvPr>
        </p:nvSpPr>
        <p:spPr>
          <a:xfrm>
            <a:off x="381000" y="1219200"/>
            <a:ext cx="8686800" cy="2065784"/>
          </a:xfrm>
          <a:noFill/>
        </p:spPr>
        <p:txBody>
          <a:bodyPr/>
          <a:lstStyle/>
          <a:p>
            <a:pPr eaLnBrk="1" hangingPunct="1">
              <a:lnSpc>
                <a:spcPct val="80000"/>
              </a:lnSpc>
            </a:pPr>
            <a:r>
              <a:rPr lang="en-US" altLang="zh-TW" sz="2800" dirty="0" smtClean="0"/>
              <a:t>The allowed output redirection symbols are:</a:t>
            </a:r>
            <a:endParaRPr lang="en-US" altLang="zh-TW" sz="2800" dirty="0"/>
          </a:p>
          <a:p>
            <a:pPr marL="457200" lvl="1" indent="0" eaLnBrk="1" hangingPunct="1">
              <a:lnSpc>
                <a:spcPct val="80000"/>
              </a:lnSpc>
              <a:buNone/>
            </a:pPr>
            <a:r>
              <a:rPr lang="en-US" altLang="zh-TW" sz="4800" dirty="0" smtClean="0"/>
              <a:t>&gt;,   </a:t>
            </a:r>
            <a:r>
              <a:rPr lang="en-US" altLang="zh-TW" sz="4800" dirty="0" smtClean="0">
                <a:solidFill>
                  <a:srgbClr val="FF0000"/>
                </a:solidFill>
              </a:rPr>
              <a:t>&amp;&gt;</a:t>
            </a:r>
            <a:r>
              <a:rPr lang="en-US" altLang="zh-TW" sz="4800" dirty="0" smtClean="0"/>
              <a:t>,  2&gt;,  </a:t>
            </a:r>
          </a:p>
          <a:p>
            <a:pPr marL="457200" lvl="1" indent="0" eaLnBrk="1" hangingPunct="1">
              <a:lnSpc>
                <a:spcPct val="80000"/>
              </a:lnSpc>
              <a:buNone/>
            </a:pPr>
            <a:r>
              <a:rPr lang="en-US" altLang="zh-TW" sz="4800" dirty="0" smtClean="0"/>
              <a:t>&gt;&gt;,        2&gt;&gt;</a:t>
            </a:r>
          </a:p>
          <a:p>
            <a:pPr eaLnBrk="1" hangingPunct="1">
              <a:lnSpc>
                <a:spcPct val="80000"/>
              </a:lnSpc>
              <a:buFontTx/>
              <a:buNone/>
            </a:pPr>
            <a:endParaRPr lang="en-US" altLang="zh-TW" sz="1800" dirty="0" smtClean="0"/>
          </a:p>
        </p:txBody>
      </p:sp>
      <p:sp>
        <p:nvSpPr>
          <p:cNvPr id="2" name="Oval 1"/>
          <p:cNvSpPr/>
          <p:nvPr/>
        </p:nvSpPr>
        <p:spPr bwMode="auto">
          <a:xfrm>
            <a:off x="1907704" y="2276872"/>
            <a:ext cx="936104" cy="72008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 name="Rounded Rectangular Callout 3"/>
          <p:cNvSpPr/>
          <p:nvPr/>
        </p:nvSpPr>
        <p:spPr bwMode="auto">
          <a:xfrm>
            <a:off x="1475656" y="3789040"/>
            <a:ext cx="3816424" cy="1584176"/>
          </a:xfrm>
          <a:prstGeom prst="wedgeRoundRectCallout">
            <a:avLst>
              <a:gd name="adj1" fmla="val -26307"/>
              <a:gd name="adj2" fmla="val -98057"/>
              <a:gd name="adj3" fmla="val 16667"/>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Be aware that this one is, for some reason, not available.</a:t>
            </a:r>
          </a:p>
        </p:txBody>
      </p:sp>
    </p:spTree>
    <p:extLst>
      <p:ext uri="{BB962C8B-B14F-4D97-AF65-F5344CB8AC3E}">
        <p14:creationId xmlns:p14="http://schemas.microsoft.com/office/powerpoint/2010/main" val="2163176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457200" y="-228600"/>
            <a:ext cx="8229600" cy="1417638"/>
          </a:xfrm>
        </p:spPr>
        <p:txBody>
          <a:bodyPr/>
          <a:lstStyle/>
          <a:p>
            <a:pPr eaLnBrk="1" hangingPunct="1"/>
            <a:r>
              <a:rPr lang="en-US" altLang="zh-TW" sz="4800" b="1" dirty="0" smtClean="0">
                <a:solidFill>
                  <a:srgbClr val="0033CC"/>
                </a:solidFill>
              </a:rPr>
              <a:t>tar</a:t>
            </a:r>
          </a:p>
        </p:txBody>
      </p:sp>
      <p:sp>
        <p:nvSpPr>
          <p:cNvPr id="2051" name="Rectangle 3"/>
          <p:cNvSpPr>
            <a:spLocks noGrp="1" noChangeArrowheads="1"/>
          </p:cNvSpPr>
          <p:nvPr>
            <p:ph type="body" idx="4294967295"/>
          </p:nvPr>
        </p:nvSpPr>
        <p:spPr>
          <a:xfrm>
            <a:off x="304800" y="838200"/>
            <a:ext cx="8534400" cy="914400"/>
          </a:xfrm>
        </p:spPr>
        <p:txBody>
          <a:bodyPr/>
          <a:lstStyle/>
          <a:p>
            <a:pPr marL="0" indent="0" eaLnBrk="1" hangingPunct="1">
              <a:buFontTx/>
              <a:buNone/>
            </a:pPr>
            <a:r>
              <a:rPr lang="en-US" altLang="zh-TW" sz="4400" b="1" dirty="0" smtClean="0">
                <a:solidFill>
                  <a:srgbClr val="FF0000"/>
                </a:solidFill>
                <a:latin typeface="High Tower Text" pitchFamily="18" charset="0"/>
              </a:rPr>
              <a:t>tar</a:t>
            </a:r>
            <a:r>
              <a:rPr lang="en-US" altLang="zh-TW" sz="2800" dirty="0" smtClean="0">
                <a:solidFill>
                  <a:srgbClr val="FF0000"/>
                </a:solidFill>
                <a:latin typeface="Lucida Grande" charset="0"/>
              </a:rPr>
              <a:t> packs or unpacks a directory or list of files into one file, with a .tar extension on its name.</a:t>
            </a:r>
          </a:p>
          <a:p>
            <a:pPr marL="0" indent="0" eaLnBrk="1" hangingPunct="1">
              <a:buFontTx/>
              <a:buNone/>
            </a:pPr>
            <a:r>
              <a:rPr lang="en-US" altLang="zh-TW" sz="2800" dirty="0" smtClean="0">
                <a:latin typeface="Lucida Grande" charset="0"/>
              </a:rPr>
              <a:t>A file with a .tar extension can be called a </a:t>
            </a:r>
            <a:r>
              <a:rPr lang="en-US" altLang="zh-TW" sz="2800" b="1" u="sng" dirty="0" err="1" smtClean="0">
                <a:solidFill>
                  <a:schemeClr val="accent2"/>
                </a:solidFill>
                <a:latin typeface="Lucida Grande" charset="0"/>
              </a:rPr>
              <a:t>tarball</a:t>
            </a:r>
            <a:r>
              <a:rPr lang="en-US" altLang="zh-TW" sz="2800" dirty="0" smtClean="0">
                <a:latin typeface="Lucida Grande" charset="0"/>
              </a:rPr>
              <a:t> (and will be so-called in this class).</a:t>
            </a:r>
            <a:endParaRPr lang="en-US" altLang="zh-TW" sz="2800" dirty="0" smtClean="0">
              <a:latin typeface="Times New Roman" pitchFamily="18" charset="0"/>
            </a:endParaRP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2052" name="Rectangle 3"/>
          <p:cNvSpPr txBox="1">
            <a:spLocks noChangeArrowheads="1"/>
          </p:cNvSpPr>
          <p:nvPr/>
        </p:nvSpPr>
        <p:spPr bwMode="auto">
          <a:xfrm>
            <a:off x="304800" y="3200400"/>
            <a:ext cx="8458200" cy="3581400"/>
          </a:xfrm>
          <a:prstGeom prst="rect">
            <a:avLst/>
          </a:prstGeom>
          <a:noFill/>
          <a:ln w="9525">
            <a:noFill/>
            <a:miter lim="800000"/>
            <a:headEnd/>
            <a:tailEnd/>
          </a:ln>
        </p:spPr>
        <p:txBody>
          <a:bodyPr/>
          <a:lstStyle/>
          <a:p>
            <a:pPr marL="342900" indent="-342900">
              <a:spcBef>
                <a:spcPct val="20000"/>
              </a:spcBef>
              <a:buFontTx/>
              <a:buChar char="•"/>
            </a:pPr>
            <a:r>
              <a:rPr lang="en-US" altLang="zh-TW" sz="2800" dirty="0">
                <a:solidFill>
                  <a:srgbClr val="0033CC"/>
                </a:solidFill>
                <a:latin typeface="Lucida Grande" charset="0"/>
              </a:rPr>
              <a:t>To pack:</a:t>
            </a:r>
          </a:p>
          <a:p>
            <a:pPr marL="342900" indent="-342900">
              <a:spcBef>
                <a:spcPts val="0"/>
              </a:spcBef>
            </a:pPr>
            <a:r>
              <a:rPr lang="en-US" altLang="zh-TW" sz="2800" dirty="0">
                <a:solidFill>
                  <a:srgbClr val="CC3300"/>
                </a:solidFill>
                <a:latin typeface="Lucida Grande" charset="0"/>
              </a:rPr>
              <a:t>	</a:t>
            </a:r>
            <a:r>
              <a:rPr lang="en-US" altLang="zh-TW" sz="2800" b="0" dirty="0">
                <a:solidFill>
                  <a:srgbClr val="CC3300"/>
                </a:solidFill>
                <a:latin typeface="High Tower Text" pitchFamily="18" charset="0"/>
              </a:rPr>
              <a:t>tar </a:t>
            </a:r>
            <a:r>
              <a:rPr lang="en-US" altLang="zh-TW" sz="2800" b="0" dirty="0">
                <a:solidFill>
                  <a:srgbClr val="CC3300"/>
                </a:solidFill>
                <a:latin typeface="Times New Roman" pitchFamily="18" charset="0"/>
              </a:rPr>
              <a:t>-</a:t>
            </a:r>
            <a:r>
              <a:rPr lang="en-US" altLang="zh-TW" sz="2800" b="0" dirty="0" err="1">
                <a:solidFill>
                  <a:srgbClr val="CC3300"/>
                </a:solidFill>
                <a:latin typeface="High Tower Text" pitchFamily="18" charset="0"/>
              </a:rPr>
              <a:t>cvf</a:t>
            </a:r>
            <a:r>
              <a:rPr lang="en-US" altLang="zh-TW" sz="2800" b="0" dirty="0">
                <a:solidFill>
                  <a:srgbClr val="CC3300"/>
                </a:solidFill>
                <a:latin typeface="High Tower Text" pitchFamily="18" charset="0"/>
              </a:rPr>
              <a:t>  filename  </a:t>
            </a:r>
            <a:r>
              <a:rPr lang="en-US" altLang="zh-TW" sz="2800" b="0" dirty="0" err="1">
                <a:solidFill>
                  <a:srgbClr val="CC3300"/>
                </a:solidFill>
                <a:latin typeface="High Tower Text" pitchFamily="18" charset="0"/>
              </a:rPr>
              <a:t>directoryname</a:t>
            </a:r>
            <a:endParaRPr lang="en-US" altLang="zh-TW" sz="2800" b="0" dirty="0">
              <a:solidFill>
                <a:srgbClr val="CC3300"/>
              </a:solidFill>
              <a:latin typeface="High Tower Text" pitchFamily="18" charset="0"/>
            </a:endParaRPr>
          </a:p>
          <a:p>
            <a:pPr marL="342900" indent="-342900">
              <a:spcBef>
                <a:spcPts val="0"/>
              </a:spcBef>
            </a:pPr>
            <a:r>
              <a:rPr lang="en-US" altLang="zh-TW" sz="2800" b="0" dirty="0">
                <a:solidFill>
                  <a:srgbClr val="CC3300"/>
                </a:solidFill>
                <a:latin typeface="High Tower Text" pitchFamily="18" charset="0"/>
              </a:rPr>
              <a:t>	tar </a:t>
            </a:r>
            <a:r>
              <a:rPr lang="en-US" altLang="zh-TW" sz="2800" b="0" dirty="0">
                <a:solidFill>
                  <a:srgbClr val="CC3300"/>
                </a:solidFill>
                <a:latin typeface="Times New Roman" pitchFamily="18" charset="0"/>
              </a:rPr>
              <a:t>-</a:t>
            </a:r>
            <a:r>
              <a:rPr lang="en-US" altLang="zh-TW" sz="2800" b="0" dirty="0" err="1">
                <a:solidFill>
                  <a:srgbClr val="CC3300"/>
                </a:solidFill>
                <a:latin typeface="High Tower Text" pitchFamily="18" charset="0"/>
              </a:rPr>
              <a:t>cvf</a:t>
            </a:r>
            <a:r>
              <a:rPr lang="en-US" altLang="zh-TW" sz="2800" b="0" dirty="0">
                <a:solidFill>
                  <a:srgbClr val="CC3300"/>
                </a:solidFill>
                <a:latin typeface="High Tower Text" pitchFamily="18" charset="0"/>
              </a:rPr>
              <a:t>  filename.tar  </a:t>
            </a:r>
            <a:r>
              <a:rPr lang="en-US" altLang="zh-TW" sz="2800" b="0" dirty="0" err="1">
                <a:solidFill>
                  <a:srgbClr val="CC3300"/>
                </a:solidFill>
                <a:latin typeface="High Tower Text" pitchFamily="18" charset="0"/>
              </a:rPr>
              <a:t>directoryname</a:t>
            </a:r>
            <a:endParaRPr lang="en-US" altLang="zh-TW" sz="2800" b="0" dirty="0">
              <a:solidFill>
                <a:srgbClr val="CC3300"/>
              </a:solidFill>
              <a:latin typeface="High Tower Text" pitchFamily="18" charset="0"/>
            </a:endParaRPr>
          </a:p>
          <a:p>
            <a:pPr marL="342900" indent="-342900">
              <a:spcBef>
                <a:spcPts val="0"/>
              </a:spcBef>
            </a:pPr>
            <a:r>
              <a:rPr lang="en-US" altLang="zh-TW" sz="2800" dirty="0">
                <a:latin typeface="Lucida Grande" charset="0"/>
              </a:rPr>
              <a:t>	</a:t>
            </a:r>
            <a:r>
              <a:rPr lang="en-US" altLang="zh-TW" sz="2400" dirty="0">
                <a:latin typeface="Lucida Grande" charset="0"/>
              </a:rPr>
              <a:t>(These are equivalent, because the “.tar” is assumed.)</a:t>
            </a:r>
          </a:p>
          <a:p>
            <a:pPr marL="342900" indent="-342900">
              <a:spcBef>
                <a:spcPct val="20000"/>
              </a:spcBef>
            </a:pPr>
            <a:endParaRPr lang="en-US" altLang="zh-TW" sz="900" dirty="0">
              <a:latin typeface="Lucida Grande" charset="0"/>
            </a:endParaRPr>
          </a:p>
          <a:p>
            <a:pPr marL="342900" indent="-342900">
              <a:spcBef>
                <a:spcPts val="1200"/>
              </a:spcBef>
              <a:buFont typeface="Arial" charset="0"/>
              <a:buChar char="•"/>
            </a:pPr>
            <a:r>
              <a:rPr lang="en-US" altLang="zh-TW" sz="2800" dirty="0">
                <a:solidFill>
                  <a:srgbClr val="0033CC"/>
                </a:solidFill>
                <a:latin typeface="Lucida Grande" charset="0"/>
              </a:rPr>
              <a:t>To unpack:</a:t>
            </a:r>
          </a:p>
          <a:p>
            <a:pPr marL="342900" indent="-342900">
              <a:spcBef>
                <a:spcPts val="0"/>
              </a:spcBef>
            </a:pPr>
            <a:r>
              <a:rPr lang="en-US" altLang="zh-TW" sz="2800" dirty="0">
                <a:latin typeface="Lucida Grande" charset="0"/>
              </a:rPr>
              <a:t>	</a:t>
            </a:r>
            <a:r>
              <a:rPr lang="en-US" altLang="zh-TW" sz="2800" b="0" dirty="0">
                <a:solidFill>
                  <a:srgbClr val="CC3300"/>
                </a:solidFill>
                <a:latin typeface="High Tower Text" pitchFamily="18" charset="0"/>
              </a:rPr>
              <a:t>tar </a:t>
            </a:r>
            <a:r>
              <a:rPr lang="en-US" altLang="zh-TW" sz="2800" b="0" dirty="0">
                <a:solidFill>
                  <a:srgbClr val="CC3300"/>
                </a:solidFill>
                <a:latin typeface="Times New Roman" pitchFamily="18" charset="0"/>
              </a:rPr>
              <a:t>-</a:t>
            </a:r>
            <a:r>
              <a:rPr lang="en-US" altLang="zh-TW" sz="2800" b="0" dirty="0" err="1">
                <a:solidFill>
                  <a:srgbClr val="CC3300"/>
                </a:solidFill>
                <a:latin typeface="High Tower Text" pitchFamily="18" charset="0"/>
              </a:rPr>
              <a:t>xvf</a:t>
            </a:r>
            <a:r>
              <a:rPr lang="en-US" altLang="zh-TW" sz="2800" b="0" dirty="0">
                <a:solidFill>
                  <a:srgbClr val="CC3300"/>
                </a:solidFill>
                <a:latin typeface="High Tower Text" pitchFamily="18" charset="0"/>
              </a:rPr>
              <a:t> filename</a:t>
            </a:r>
          </a:p>
          <a:p>
            <a:pPr marL="342900" indent="-342900">
              <a:spcBef>
                <a:spcPts val="0"/>
              </a:spcBef>
            </a:pPr>
            <a:r>
              <a:rPr lang="en-US" altLang="zh-TW" sz="2800" dirty="0">
                <a:latin typeface="Lucida Grande" charset="0"/>
              </a:rPr>
              <a:t>	</a:t>
            </a:r>
            <a:r>
              <a:rPr lang="en-US" altLang="zh-TW" sz="2400" dirty="0">
                <a:latin typeface="Lucida Grande" charset="0"/>
              </a:rPr>
              <a:t>(Here also, the .tar can be assumed.)</a:t>
            </a:r>
            <a:endParaRPr lang="en-US" altLang="zh-TW" sz="2800" dirty="0">
              <a:latin typeface="Lucida Grande"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304800" y="838200"/>
            <a:ext cx="8534400" cy="57912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 tar -</a:t>
            </a:r>
            <a:r>
              <a:rPr lang="en-US" altLang="zh-TW" sz="2000" dirty="0" err="1" smtClean="0">
                <a:solidFill>
                  <a:schemeClr val="bg1"/>
                </a:solidFill>
                <a:latin typeface="Times New Roman" pitchFamily="18" charset="0"/>
              </a:rPr>
              <a:t>xvf</a:t>
            </a:r>
            <a:r>
              <a:rPr lang="en-US" altLang="zh-TW" sz="2000" dirty="0" smtClean="0">
                <a:solidFill>
                  <a:schemeClr val="bg1"/>
                </a:solidFill>
                <a:latin typeface="Times New Roman" pitchFamily="18" charset="0"/>
              </a:rPr>
              <a:t> demo.tar</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/abcdfeghijklmno.txt</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/demo2/ABCD</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/demo2/ABD.txt</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/demo2/ACE</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Afile</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/demo2/AFILE2</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/demo2/AFILE3</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APROG.c</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APROG.x</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/demo2/Aqrst.txt</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/demo2/AZZZ</a:t>
            </a: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countFiles</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count_A_files</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square.c</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a:t>
            </a:r>
            <a:r>
              <a:rPr lang="en-US" altLang="zh-TW" sz="2000" dirty="0" err="1" smtClean="0">
                <a:solidFill>
                  <a:schemeClr val="bg1"/>
                </a:solidFill>
                <a:latin typeface="Times New Roman" pitchFamily="18" charset="0"/>
              </a:rPr>
              <a:t>square.x</a:t>
            </a:r>
            <a:endParaRPr lang="en-US" altLang="zh-TW" sz="2000" dirty="0" smtClean="0">
              <a:solidFill>
                <a:schemeClr val="bg1"/>
              </a:solidFill>
              <a:latin typeface="Times New Roman" pitchFamily="18" charset="0"/>
            </a:endParaRPr>
          </a:p>
          <a:p>
            <a:pPr eaLnBrk="1" hangingPunct="1">
              <a:lnSpc>
                <a:spcPct val="90000"/>
              </a:lnSpc>
              <a:spcBef>
                <a:spcPct val="0"/>
              </a:spcBef>
              <a:buFontTx/>
              <a:buNone/>
              <a:tabLst>
                <a:tab pos="3313113" algn="l"/>
              </a:tabLst>
            </a:pPr>
            <a:r>
              <a:rPr lang="en-US" altLang="zh-TW" sz="2000" dirty="0" err="1" smtClean="0">
                <a:solidFill>
                  <a:schemeClr val="bg1"/>
                </a:solidFill>
                <a:latin typeface="Times New Roman" pitchFamily="18" charset="0"/>
              </a:rPr>
              <a:t>demofiles</a:t>
            </a:r>
            <a:r>
              <a:rPr lang="en-US" altLang="zh-TW" sz="2000" dirty="0" smtClean="0">
                <a:solidFill>
                  <a:schemeClr val="bg1"/>
                </a:solidFill>
                <a:latin typeface="Times New Roman" pitchFamily="18" charset="0"/>
              </a:rPr>
              <a:t>/demo2/tempfile2</a:t>
            </a:r>
          </a:p>
          <a:p>
            <a:pPr eaLnBrk="1" hangingPunct="1">
              <a:lnSpc>
                <a:spcPct val="90000"/>
              </a:lnSpc>
              <a:spcBef>
                <a:spcPct val="0"/>
              </a:spcBef>
              <a:buFontTx/>
              <a:buNone/>
              <a:tabLst>
                <a:tab pos="3313113" algn="l"/>
              </a:tabLst>
            </a:pPr>
            <a:r>
              <a:rPr lang="en-US" altLang="zh-TW" sz="2000" b="1" dirty="0" smtClean="0">
                <a:solidFill>
                  <a:schemeClr val="bg1"/>
                </a:solidFill>
                <a:latin typeface="Times New Roman" pitchFamily="18" charset="0"/>
              </a:rPr>
              <a:t>…</a:t>
            </a:r>
          </a:p>
        </p:txBody>
      </p:sp>
      <p:sp>
        <p:nvSpPr>
          <p:cNvPr id="182278" name="AutoShape 6"/>
          <p:cNvSpPr>
            <a:spLocks noChangeArrowheads="1"/>
          </p:cNvSpPr>
          <p:nvPr/>
        </p:nvSpPr>
        <p:spPr bwMode="auto">
          <a:xfrm>
            <a:off x="1981200" y="4724400"/>
            <a:ext cx="3886200" cy="1752600"/>
          </a:xfrm>
          <a:prstGeom prst="wedgeRoundRectCallout">
            <a:avLst>
              <a:gd name="adj1" fmla="val -84602"/>
              <a:gd name="adj2" fmla="val -181343"/>
              <a:gd name="adj3" fmla="val 16667"/>
            </a:avLst>
          </a:prstGeom>
          <a:solidFill>
            <a:schemeClr val="accent1"/>
          </a:solidFill>
          <a:ln w="9525" algn="ctr">
            <a:solidFill>
              <a:schemeClr val="tx1"/>
            </a:solidFill>
            <a:miter lim="800000"/>
            <a:headEnd/>
            <a:tailEnd/>
          </a:ln>
        </p:spPr>
        <p:txBody>
          <a:bodyPr/>
          <a:lstStyle/>
          <a:p>
            <a:pPr algn="ctr"/>
            <a:r>
              <a:rPr lang="en-US" altLang="zh-TW" sz="2400"/>
              <a:t>It creates this new directory, demofiles, because that was the directory that I tarred up on my computer at home.</a:t>
            </a:r>
          </a:p>
        </p:txBody>
      </p:sp>
      <p:sp>
        <p:nvSpPr>
          <p:cNvPr id="4103" name="Rectangle 2"/>
          <p:cNvSpPr>
            <a:spLocks noChangeArrowheads="1"/>
          </p:cNvSpPr>
          <p:nvPr/>
        </p:nvSpPr>
        <p:spPr bwMode="auto">
          <a:xfrm>
            <a:off x="228600" y="-76200"/>
            <a:ext cx="8686800" cy="838200"/>
          </a:xfrm>
          <a:prstGeom prst="rect">
            <a:avLst/>
          </a:prstGeom>
          <a:noFill/>
          <a:ln w="9525">
            <a:noFill/>
            <a:miter lim="800000"/>
            <a:headEnd/>
            <a:tailEnd/>
          </a:ln>
        </p:spPr>
        <p:txBody>
          <a:bodyPr anchor="ctr"/>
          <a:lstStyle/>
          <a:p>
            <a:pPr algn="ctr"/>
            <a:r>
              <a:rPr lang="en-US" altLang="zh-TW" sz="4400" b="0">
                <a:solidFill>
                  <a:srgbClr val="0033CC"/>
                </a:solidFill>
                <a:latin typeface="Arial" charset="0"/>
              </a:rPr>
              <a:t>An Example Using </a:t>
            </a:r>
            <a:r>
              <a:rPr lang="en-US" altLang="zh-TW" sz="7200" b="0">
                <a:solidFill>
                  <a:srgbClr val="0033CC"/>
                </a:solidFill>
                <a:latin typeface="High Tower Text" pitchFamily="18" charset="0"/>
              </a:rPr>
              <a:t>tar</a:t>
            </a:r>
            <a:endParaRPr lang="en-US" altLang="zh-TW" sz="4800" b="0">
              <a:solidFill>
                <a:srgbClr val="0033CC"/>
              </a:solidFill>
              <a:latin typeface="High Tower Text"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Effect transition="in" filter="dissolve">
                                      <p:cBhvr>
                                        <p:cTn id="7"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1166957286"/>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source</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find </a:t>
                      </a:r>
                      <a:r>
                        <a:rPr kumimoji="1" lang="en-US" altLang="en-US" sz="2800" b="0" u="none" strike="noStrike" cap="none" normalizeH="0" baseline="0" dirty="0" smtClean="0">
                          <a:ln>
                            <a:noFill/>
                          </a:ln>
                          <a:solidFill>
                            <a:schemeClr val="bg1">
                              <a:lumMod val="50000"/>
                            </a:schemeClr>
                          </a:solidFill>
                          <a:effectLst/>
                        </a:rPr>
                        <a:t>-name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tar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cvf</a:t>
                      </a:r>
                      <a:endParaRPr kumimoji="1" lang="en-US" altLang="en-US" sz="2800" b="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50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50000"/>
                            </a:schemeClr>
                          </a:solidFill>
                          <a:effectLst/>
                        </a:rPr>
                        <a:t>Combine a directory structure into one file / </a:t>
                      </a:r>
                      <a:r>
                        <a:rPr kumimoji="1" lang="en-US" altLang="en-US" sz="2800" u="none" strike="noStrike" cap="none" normalizeH="0" baseline="0" dirty="0" err="1" smtClean="0">
                          <a:ln>
                            <a:noFill/>
                          </a:ln>
                          <a:solidFill>
                            <a:schemeClr val="bg1">
                              <a:lumMod val="50000"/>
                            </a:schemeClr>
                          </a:solidFill>
                          <a:effectLst/>
                        </a:rPr>
                        <a:t>eXpand</a:t>
                      </a:r>
                      <a:r>
                        <a:rPr kumimoji="1" lang="en-US" altLang="en-US" sz="2800" u="none" strike="noStrike" cap="none" normalizeH="0" baseline="0" dirty="0" smtClean="0">
                          <a:ln>
                            <a:noFill/>
                          </a:ln>
                          <a:solidFill>
                            <a:schemeClr val="bg1">
                              <a:lumMod val="50000"/>
                            </a:schemeClr>
                          </a:solidFill>
                          <a:effectLst/>
                        </a:rPr>
                        <a:t> the directory from the file </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tx1"/>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tx1"/>
                          </a:solidFill>
                          <a:effectLst/>
                        </a:rPr>
                        <a:t> </a:t>
                      </a:r>
                      <a:r>
                        <a:rPr kumimoji="1" lang="en-US" altLang="en-US" sz="2800" b="1" u="none" strike="noStrike" cap="none" normalizeH="0" baseline="0" dirty="0" err="1" smtClean="0">
                          <a:ln>
                            <a:noFill/>
                          </a:ln>
                          <a:solidFill>
                            <a:schemeClr val="tx1"/>
                          </a:solidFill>
                          <a:effectLst/>
                        </a:rPr>
                        <a:t>gzip</a:t>
                      </a:r>
                      <a:r>
                        <a:rPr kumimoji="1" lang="en-US" altLang="en-US" sz="2800" b="1" u="none" strike="noStrike" cap="none" normalizeH="0" baseline="0" dirty="0" smtClean="0">
                          <a:ln>
                            <a:noFill/>
                          </a:ln>
                          <a:solidFill>
                            <a:schemeClr val="tx1"/>
                          </a:solidFill>
                          <a:effectLst/>
                        </a:rPr>
                        <a:t>/</a:t>
                      </a:r>
                      <a:r>
                        <a:rPr kumimoji="1" lang="en-US" altLang="en-US" sz="2800" b="1" u="none" strike="noStrike" cap="none" normalizeH="0" baseline="0" dirty="0" err="1" smtClean="0">
                          <a:ln>
                            <a:noFill/>
                          </a:ln>
                          <a:solidFill>
                            <a:schemeClr val="tx1"/>
                          </a:solidFill>
                          <a:effectLst/>
                        </a:rPr>
                        <a:t>gunzip</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tx1"/>
                          </a:solidFill>
                          <a:effectLst/>
                        </a:rPr>
                        <a:t>Compress / uncompress a file</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286746425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2862841280"/>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source</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find </a:t>
                      </a:r>
                      <a:r>
                        <a:rPr kumimoji="1" lang="en-US" altLang="en-US" sz="2800" b="0" u="none" strike="noStrike" cap="none" normalizeH="0" baseline="0" dirty="0" smtClean="0">
                          <a:ln>
                            <a:noFill/>
                          </a:ln>
                          <a:solidFill>
                            <a:schemeClr val="bg1">
                              <a:lumMod val="50000"/>
                            </a:schemeClr>
                          </a:solidFill>
                          <a:effectLst/>
                        </a:rPr>
                        <a:t>-name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tar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cvf</a:t>
                      </a:r>
                      <a:endParaRPr kumimoji="1" lang="en-US" altLang="en-US" sz="2800" b="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50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50000"/>
                            </a:schemeClr>
                          </a:solidFill>
                          <a:effectLst/>
                        </a:rPr>
                        <a:t>Combine a directory structure into one file / </a:t>
                      </a:r>
                      <a:r>
                        <a:rPr kumimoji="1" lang="en-US" altLang="en-US" sz="2800" u="none" strike="noStrike" cap="none" normalizeH="0" baseline="0" dirty="0" err="1" smtClean="0">
                          <a:ln>
                            <a:noFill/>
                          </a:ln>
                          <a:solidFill>
                            <a:schemeClr val="bg1">
                              <a:lumMod val="50000"/>
                            </a:schemeClr>
                          </a:solidFill>
                          <a:effectLst/>
                        </a:rPr>
                        <a:t>eXpand</a:t>
                      </a:r>
                      <a:r>
                        <a:rPr kumimoji="1" lang="en-US" altLang="en-US" sz="2800" u="none" strike="noStrike" cap="none" normalizeH="0" baseline="0" dirty="0" smtClean="0">
                          <a:ln>
                            <a:noFill/>
                          </a:ln>
                          <a:solidFill>
                            <a:schemeClr val="bg1">
                              <a:lumMod val="50000"/>
                            </a:schemeClr>
                          </a:solidFill>
                          <a:effectLst/>
                        </a:rPr>
                        <a:t> the directory from the file </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50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gzip</a:t>
                      </a:r>
                      <a:r>
                        <a:rPr kumimoji="1" lang="en-US" altLang="en-US" sz="2800" b="1" u="none" strike="noStrike" cap="none" normalizeH="0" baseline="0" dirty="0" smtClean="0">
                          <a:ln>
                            <a:noFill/>
                          </a:ln>
                          <a:solidFill>
                            <a:schemeClr val="bg1">
                              <a:lumMod val="50000"/>
                            </a:schemeClr>
                          </a:solidFill>
                          <a:effectLst/>
                        </a:rPr>
                        <a:t>/</a:t>
                      </a:r>
                      <a:r>
                        <a:rPr kumimoji="1" lang="en-US" altLang="en-US" sz="2800" b="1" u="none" strike="noStrike" cap="none" normalizeH="0" baseline="0" dirty="0" err="1" smtClean="0">
                          <a:ln>
                            <a:noFill/>
                          </a:ln>
                          <a:solidFill>
                            <a:schemeClr val="bg1">
                              <a:lumMod val="50000"/>
                            </a:schemeClr>
                          </a:solidFill>
                          <a:effectLst/>
                        </a:rPr>
                        <a:t>gunzip</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50000"/>
                            </a:schemeClr>
                          </a:solidFill>
                          <a:effectLst/>
                        </a:rPr>
                        <a:t>Compress / uncompress a file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bg1">
                              <a:lumMod val="65000"/>
                            </a:schemeClr>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bg1">
                              <a:lumMod val="65000"/>
                            </a:schemeClr>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tx1"/>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bg1">
                              <a:lumMod val="65000"/>
                            </a:schemeClr>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203782973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0"/>
            <a:ext cx="8229600" cy="1417638"/>
          </a:xfrm>
        </p:spPr>
        <p:txBody>
          <a:bodyPr/>
          <a:lstStyle/>
          <a:p>
            <a:pPr eaLnBrk="1" hangingPunct="1"/>
            <a:r>
              <a:rPr lang="en-US" altLang="zh-TW" sz="4800" b="1" dirty="0" smtClean="0">
                <a:solidFill>
                  <a:srgbClr val="0033CC"/>
                </a:solidFill>
              </a:rPr>
              <a:t>diff</a:t>
            </a:r>
            <a:endParaRPr lang="en-US" altLang="zh-TW" sz="7200" b="1" dirty="0" smtClean="0">
              <a:solidFill>
                <a:srgbClr val="0033CC"/>
              </a:solidFill>
            </a:endParaRPr>
          </a:p>
        </p:txBody>
      </p:sp>
      <p:sp>
        <p:nvSpPr>
          <p:cNvPr id="133123" name="Rectangle 3"/>
          <p:cNvSpPr>
            <a:spLocks noGrp="1" noChangeArrowheads="1"/>
          </p:cNvSpPr>
          <p:nvPr>
            <p:ph type="body" idx="1"/>
          </p:nvPr>
        </p:nvSpPr>
        <p:spPr>
          <a:xfrm>
            <a:off x="152400" y="1412776"/>
            <a:ext cx="8991600" cy="5334000"/>
          </a:xfrm>
        </p:spPr>
        <p:txBody>
          <a:bodyPr/>
          <a:lstStyle/>
          <a:p>
            <a:pPr marL="0" indent="0" eaLnBrk="1" hangingPunct="1">
              <a:buFontTx/>
              <a:buNone/>
            </a:pPr>
            <a:r>
              <a:rPr lang="en-US" altLang="zh-TW" b="1" dirty="0" smtClean="0">
                <a:solidFill>
                  <a:srgbClr val="FF0000"/>
                </a:solidFill>
                <a:latin typeface="Courier"/>
              </a:rPr>
              <a:t>diff</a:t>
            </a:r>
            <a:r>
              <a:rPr lang="en-US" altLang="zh-TW" dirty="0" smtClean="0">
                <a:solidFill>
                  <a:srgbClr val="FF0000"/>
                </a:solidFill>
                <a:latin typeface="Lucida Grande" charset="0"/>
              </a:rPr>
              <a:t> </a:t>
            </a:r>
            <a:r>
              <a:rPr lang="en-US" altLang="zh-TW" dirty="0" smtClean="0">
                <a:solidFill>
                  <a:srgbClr val="FF0000"/>
                </a:solidFill>
                <a:latin typeface="Times New Roman" panose="02020603050405020304" pitchFamily="18" charset="0"/>
              </a:rPr>
              <a:t>takes two text files and shows their differences. </a:t>
            </a:r>
            <a:endParaRPr lang="en-US" altLang="zh-TW" sz="1400" dirty="0" smtClean="0">
              <a:solidFill>
                <a:srgbClr val="FF0000"/>
              </a:solidFill>
              <a:latin typeface="Times New Roman" panose="02020603050405020304" pitchFamily="18" charset="0"/>
            </a:endParaRPr>
          </a:p>
          <a:p>
            <a:pPr marL="0" indent="0" eaLnBrk="1" hangingPunct="1">
              <a:buFontTx/>
              <a:buNone/>
            </a:pPr>
            <a:r>
              <a:rPr lang="en-US" altLang="zh-TW" sz="2800" dirty="0" smtClean="0">
                <a:solidFill>
                  <a:srgbClr val="000000"/>
                </a:solidFill>
                <a:latin typeface="Times New Roman" panose="02020603050405020304" pitchFamily="18" charset="0"/>
                <a:cs typeface="Times New Roman" panose="02020603050405020304" pitchFamily="18" charset="0"/>
              </a:rPr>
              <a:t>Useful flags:</a:t>
            </a:r>
          </a:p>
          <a:p>
            <a:pPr marL="0" indent="0" eaLnBrk="1" hangingPunct="1">
              <a:spcBef>
                <a:spcPct val="0"/>
              </a:spcBef>
              <a:buFontTx/>
              <a:buNone/>
            </a:pPr>
            <a:r>
              <a:rPr lang="en-US" altLang="zh-TW" sz="2800" dirty="0" smtClean="0">
                <a:solidFill>
                  <a:srgbClr val="000000"/>
                </a:solidFill>
                <a:latin typeface="Times New Roman" panose="02020603050405020304" pitchFamily="18" charset="0"/>
                <a:cs typeface="Times New Roman" panose="02020603050405020304" pitchFamily="18" charset="0"/>
              </a:rPr>
              <a:t>	-c	To display changes in context</a:t>
            </a:r>
          </a:p>
          <a:p>
            <a:pPr marL="0" indent="0" eaLnBrk="1" hangingPunct="1">
              <a:spcBef>
                <a:spcPct val="0"/>
              </a:spcBef>
              <a:buFontTx/>
              <a:buNone/>
            </a:pPr>
            <a:endParaRPr lang="en-US" altLang="zh-TW" sz="10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smtClean="0">
                <a:solidFill>
                  <a:srgbClr val="000000"/>
                </a:solidFill>
                <a:latin typeface="Times New Roman" panose="02020603050405020304" pitchFamily="18" charset="0"/>
                <a:cs typeface="Times New Roman" panose="02020603050405020304" pitchFamily="18" charset="0"/>
              </a:rPr>
              <a:t>	-u	</a:t>
            </a:r>
            <a:r>
              <a:rPr lang="en-US" altLang="zh-TW" sz="2800" dirty="0">
                <a:solidFill>
                  <a:srgbClr val="000000"/>
                </a:solidFill>
                <a:latin typeface="Times New Roman" panose="02020603050405020304" pitchFamily="18" charset="0"/>
                <a:cs typeface="Times New Roman" panose="02020603050405020304" pitchFamily="18" charset="0"/>
              </a:rPr>
              <a:t>S</a:t>
            </a:r>
            <a:r>
              <a:rPr lang="en-US" altLang="zh-TW" sz="2800" dirty="0" smtClean="0">
                <a:solidFill>
                  <a:srgbClr val="000000"/>
                </a:solidFill>
                <a:latin typeface="Times New Roman" panose="02020603050405020304" pitchFamily="18" charset="0"/>
                <a:cs typeface="Times New Roman" panose="02020603050405020304" pitchFamily="18" charset="0"/>
              </a:rPr>
              <a:t>lightly different display of changes in context</a:t>
            </a:r>
          </a:p>
          <a:p>
            <a:pPr marL="0" indent="0" eaLnBrk="1" hangingPunct="1">
              <a:spcBef>
                <a:spcPct val="0"/>
              </a:spcBef>
              <a:buFontTx/>
              <a:buNone/>
            </a:pPr>
            <a:endParaRPr lang="en-US" altLang="zh-TW" sz="10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smtClean="0">
                <a:solidFill>
                  <a:srgbClr val="000000"/>
                </a:solidFill>
                <a:latin typeface="Times New Roman" panose="02020603050405020304" pitchFamily="18" charset="0"/>
                <a:cs typeface="Times New Roman" panose="02020603050405020304" pitchFamily="18" charset="0"/>
              </a:rPr>
              <a:t>	-q	Just print whether the files have differences</a:t>
            </a:r>
          </a:p>
          <a:p>
            <a:pPr marL="0" indent="0" eaLnBrk="1" hangingPunct="1">
              <a:spcBef>
                <a:spcPct val="0"/>
              </a:spcBef>
              <a:buFontTx/>
              <a:buNone/>
            </a:pPr>
            <a:endParaRPr lang="en-US" altLang="zh-TW" sz="10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-d</a:t>
            </a: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A different algorithm to identify minimal lines 		of changes </a:t>
            </a:r>
            <a:endParaRPr lang="en-US" altLang="zh-TW" sz="28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endParaRPr lang="en-US" altLang="zh-TW" sz="10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-w</a:t>
            </a: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Ignore white space</a:t>
            </a:r>
            <a:endParaRPr lang="en-US" altLang="zh-TW" sz="28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endParaRPr lang="en-US" altLang="zh-TW" sz="10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a:solidFill>
                  <a:srgbClr val="000000"/>
                </a:solidFill>
                <a:latin typeface="Times New Roman" panose="02020603050405020304" pitchFamily="18" charset="0"/>
                <a:cs typeface="Times New Roman" panose="02020603050405020304" pitchFamily="18" charset="0"/>
              </a:rPr>
              <a:t>	-y	Side by side comparison </a:t>
            </a:r>
          </a:p>
          <a:p>
            <a:pPr marL="0" indent="0" eaLnBrk="1" hangingPunct="1">
              <a:spcBef>
                <a:spcPct val="0"/>
              </a:spcBef>
              <a:buFontTx/>
              <a:buNone/>
            </a:pPr>
            <a:endParaRPr lang="en-US" altLang="zh-TW" sz="100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FontTx/>
              <a:buNone/>
            </a:pP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-W=</a:t>
            </a:r>
            <a:r>
              <a:rPr lang="en-US" altLang="zh-TW" sz="2800" i="1" dirty="0" err="1" smtClean="0">
                <a:solidFill>
                  <a:srgbClr val="000000"/>
                </a:solidFill>
                <a:latin typeface="Times New Roman" panose="02020603050405020304" pitchFamily="18" charset="0"/>
                <a:cs typeface="Times New Roman" panose="02020603050405020304" pitchFamily="18" charset="0"/>
              </a:rPr>
              <a:t>num</a:t>
            </a:r>
            <a:r>
              <a:rPr lang="en-US" altLang="zh-TW" sz="2800" dirty="0">
                <a:solidFill>
                  <a:srgbClr val="000000"/>
                </a:solidFill>
                <a:latin typeface="Times New Roman" panose="02020603050405020304" pitchFamily="18" charset="0"/>
                <a:cs typeface="Times New Roman" panose="02020603050405020304" pitchFamily="18" charset="0"/>
              </a:rPr>
              <a:t>	</a:t>
            </a:r>
            <a:r>
              <a:rPr lang="en-US" altLang="zh-TW" sz="2800" dirty="0" smtClean="0">
                <a:solidFill>
                  <a:srgbClr val="000000"/>
                </a:solidFill>
                <a:latin typeface="Times New Roman" panose="02020603050405020304" pitchFamily="18" charset="0"/>
                <a:cs typeface="Times New Roman" panose="02020603050405020304" pitchFamily="18" charset="0"/>
              </a:rPr>
              <a:t>Set the display width (useful with -y)</a:t>
            </a:r>
            <a:endParaRPr lang="en-US" altLang="zh-TW"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4358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381000" y="0"/>
            <a:ext cx="8229600" cy="1143000"/>
          </a:xfrm>
        </p:spPr>
        <p:txBody>
          <a:bodyPr/>
          <a:lstStyle/>
          <a:p>
            <a:pPr algn="l">
              <a:lnSpc>
                <a:spcPct val="85000"/>
              </a:lnSpc>
            </a:pPr>
            <a:r>
              <a:rPr lang="en-US" altLang="zh-TW" sz="800" dirty="0" smtClean="0">
                <a:solidFill>
                  <a:srgbClr val="0033CC"/>
                </a:solidFill>
              </a:rPr>
              <a:t/>
            </a:r>
            <a:br>
              <a:rPr lang="en-US" altLang="zh-TW" sz="800" dirty="0" smtClean="0">
                <a:solidFill>
                  <a:srgbClr val="0033CC"/>
                </a:solidFill>
              </a:rPr>
            </a:br>
            <a:r>
              <a:rPr lang="en-US" altLang="zh-TW" dirty="0" smtClean="0">
                <a:solidFill>
                  <a:srgbClr val="0033CC"/>
                </a:solidFill>
              </a:rPr>
              <a:t>A diff </a:t>
            </a:r>
            <a:br>
              <a:rPr lang="en-US" altLang="zh-TW" dirty="0" smtClean="0">
                <a:solidFill>
                  <a:srgbClr val="0033CC"/>
                </a:solidFill>
              </a:rPr>
            </a:br>
            <a:r>
              <a:rPr lang="en-US" altLang="zh-TW" dirty="0" smtClean="0">
                <a:solidFill>
                  <a:srgbClr val="0033CC"/>
                </a:solidFill>
              </a:rPr>
              <a:t>example:</a:t>
            </a:r>
          </a:p>
        </p:txBody>
      </p:sp>
      <p:sp>
        <p:nvSpPr>
          <p:cNvPr id="4" name="Content Placeholder 2"/>
          <p:cNvSpPr txBox="1">
            <a:spLocks/>
          </p:cNvSpPr>
          <p:nvPr/>
        </p:nvSpPr>
        <p:spPr bwMode="auto">
          <a:xfrm>
            <a:off x="3810000" y="228600"/>
            <a:ext cx="2438400" cy="51054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defRPr/>
            </a:pPr>
            <a:r>
              <a:rPr lang="en-US" altLang="zh-TW" sz="2400" i="1" dirty="0">
                <a:solidFill>
                  <a:schemeClr val="tx1"/>
                </a:solidFill>
              </a:rPr>
              <a:t>original</a:t>
            </a:r>
            <a:r>
              <a:rPr lang="en-US" altLang="zh-TW" sz="2400" dirty="0">
                <a:solidFill>
                  <a:schemeClr val="tx1"/>
                </a:solidFill>
              </a:rPr>
              <a:t>:</a:t>
            </a:r>
          </a:p>
          <a:p>
            <a:pPr marL="342900" indent="-342900">
              <a:defRPr/>
            </a:pPr>
            <a:r>
              <a:rPr lang="en-US" altLang="zh-TW" sz="1300" dirty="0">
                <a:solidFill>
                  <a:schemeClr val="tx1"/>
                </a:solidFill>
              </a:rPr>
              <a:t>1 This part of the </a:t>
            </a:r>
          </a:p>
          <a:p>
            <a:pPr marL="342900" indent="-342900">
              <a:defRPr/>
            </a:pPr>
            <a:r>
              <a:rPr lang="en-US" altLang="zh-TW" sz="1300" dirty="0">
                <a:solidFill>
                  <a:schemeClr val="tx1"/>
                </a:solidFill>
              </a:rPr>
              <a:t>2 document has stayed the </a:t>
            </a:r>
          </a:p>
          <a:p>
            <a:pPr marL="342900" indent="-342900">
              <a:defRPr/>
            </a:pPr>
            <a:r>
              <a:rPr lang="en-US" altLang="zh-TW" sz="1300" dirty="0">
                <a:solidFill>
                  <a:schemeClr val="tx1"/>
                </a:solidFill>
              </a:rPr>
              <a:t>3 same from version to </a:t>
            </a:r>
          </a:p>
          <a:p>
            <a:pPr marL="342900" indent="-342900">
              <a:defRPr/>
            </a:pPr>
            <a:r>
              <a:rPr lang="en-US" altLang="zh-TW" sz="1300" dirty="0">
                <a:solidFill>
                  <a:schemeClr val="tx1"/>
                </a:solidFill>
              </a:rPr>
              <a:t>4 version. It shouldn't </a:t>
            </a:r>
          </a:p>
          <a:p>
            <a:pPr marL="342900" indent="-342900">
              <a:defRPr/>
            </a:pPr>
            <a:r>
              <a:rPr lang="en-US" altLang="zh-TW" sz="1300" dirty="0">
                <a:solidFill>
                  <a:schemeClr val="tx1"/>
                </a:solidFill>
              </a:rPr>
              <a:t>5 be shown if it doesn't </a:t>
            </a:r>
          </a:p>
          <a:p>
            <a:pPr marL="342900" indent="-342900">
              <a:defRPr/>
            </a:pPr>
            <a:r>
              <a:rPr lang="en-US" altLang="zh-TW" sz="1300" dirty="0">
                <a:solidFill>
                  <a:schemeClr val="tx1"/>
                </a:solidFill>
              </a:rPr>
              <a:t>6 change. Otherwise, that </a:t>
            </a:r>
          </a:p>
          <a:p>
            <a:pPr marL="342900" indent="-342900">
              <a:defRPr/>
            </a:pPr>
            <a:r>
              <a:rPr lang="en-US" altLang="zh-TW" sz="1300" dirty="0">
                <a:solidFill>
                  <a:schemeClr val="tx1"/>
                </a:solidFill>
              </a:rPr>
              <a:t>7 would not be helping to </a:t>
            </a:r>
          </a:p>
          <a:p>
            <a:pPr marL="342900" indent="-342900">
              <a:defRPr/>
            </a:pPr>
            <a:r>
              <a:rPr lang="en-US" altLang="zh-TW" sz="1300" dirty="0">
                <a:solidFill>
                  <a:schemeClr val="tx1"/>
                </a:solidFill>
              </a:rPr>
              <a:t>8 compress the size of the </a:t>
            </a:r>
          </a:p>
          <a:p>
            <a:pPr marL="342900" indent="-342900">
              <a:defRPr/>
            </a:pPr>
            <a:r>
              <a:rPr lang="en-US" altLang="zh-TW" sz="1300" dirty="0">
                <a:solidFill>
                  <a:schemeClr val="tx1"/>
                </a:solidFill>
              </a:rPr>
              <a:t>9 changes. </a:t>
            </a:r>
          </a:p>
          <a:p>
            <a:pPr marL="342900" indent="-342900">
              <a:defRPr/>
            </a:pPr>
            <a:r>
              <a:rPr lang="en-US" altLang="zh-TW" sz="1300" dirty="0">
                <a:solidFill>
                  <a:schemeClr val="tx1"/>
                </a:solidFill>
              </a:rPr>
              <a:t>10 </a:t>
            </a:r>
          </a:p>
          <a:p>
            <a:pPr marL="342900" indent="-342900">
              <a:defRPr/>
            </a:pPr>
            <a:r>
              <a:rPr lang="en-US" altLang="zh-TW" sz="1300" dirty="0">
                <a:solidFill>
                  <a:schemeClr val="tx1"/>
                </a:solidFill>
              </a:rPr>
              <a:t>11 This paragraph contains </a:t>
            </a:r>
          </a:p>
          <a:p>
            <a:pPr marL="342900" indent="-342900">
              <a:defRPr/>
            </a:pPr>
            <a:r>
              <a:rPr lang="en-US" altLang="zh-TW" sz="1300" dirty="0">
                <a:solidFill>
                  <a:schemeClr val="tx1"/>
                </a:solidFill>
              </a:rPr>
              <a:t>12 text that is outdated. </a:t>
            </a:r>
          </a:p>
          <a:p>
            <a:pPr marL="342900" indent="-342900">
              <a:defRPr/>
            </a:pPr>
            <a:r>
              <a:rPr lang="en-US" altLang="zh-TW" sz="1300" dirty="0">
                <a:solidFill>
                  <a:schemeClr val="tx1"/>
                </a:solidFill>
              </a:rPr>
              <a:t>13 It will be deleted in the </a:t>
            </a:r>
          </a:p>
          <a:p>
            <a:pPr marL="342900" indent="-342900">
              <a:defRPr/>
            </a:pPr>
            <a:r>
              <a:rPr lang="en-US" altLang="zh-TW" sz="1300" dirty="0">
                <a:solidFill>
                  <a:schemeClr val="tx1"/>
                </a:solidFill>
              </a:rPr>
              <a:t>14 near future. </a:t>
            </a:r>
          </a:p>
          <a:p>
            <a:pPr marL="342900" indent="-342900">
              <a:defRPr/>
            </a:pPr>
            <a:r>
              <a:rPr lang="en-US" altLang="zh-TW" sz="1300" dirty="0">
                <a:solidFill>
                  <a:schemeClr val="tx1"/>
                </a:solidFill>
              </a:rPr>
              <a:t>15 </a:t>
            </a:r>
          </a:p>
          <a:p>
            <a:pPr marL="342900" indent="-342900">
              <a:defRPr/>
            </a:pPr>
            <a:r>
              <a:rPr lang="en-US" altLang="zh-TW" sz="1300" dirty="0">
                <a:solidFill>
                  <a:schemeClr val="tx1"/>
                </a:solidFill>
              </a:rPr>
              <a:t>16 It is important to spell </a:t>
            </a:r>
          </a:p>
          <a:p>
            <a:pPr marL="342900" indent="-342900">
              <a:defRPr/>
            </a:pPr>
            <a:r>
              <a:rPr lang="en-US" altLang="zh-TW" sz="1300" dirty="0">
                <a:solidFill>
                  <a:schemeClr val="tx1"/>
                </a:solidFill>
              </a:rPr>
              <a:t>17 check this </a:t>
            </a:r>
            <a:r>
              <a:rPr lang="en-US" altLang="zh-TW" sz="1300" dirty="0" err="1">
                <a:solidFill>
                  <a:schemeClr val="tx1"/>
                </a:solidFill>
              </a:rPr>
              <a:t>dokument</a:t>
            </a:r>
            <a:r>
              <a:rPr lang="en-US" altLang="zh-TW" sz="1300" dirty="0">
                <a:solidFill>
                  <a:schemeClr val="tx1"/>
                </a:solidFill>
              </a:rPr>
              <a:t>. On </a:t>
            </a:r>
          </a:p>
          <a:p>
            <a:pPr marL="342900" indent="-342900">
              <a:defRPr/>
            </a:pPr>
            <a:r>
              <a:rPr lang="en-US" altLang="zh-TW" sz="1300" dirty="0">
                <a:solidFill>
                  <a:schemeClr val="tx1"/>
                </a:solidFill>
              </a:rPr>
              <a:t>18 the other hand, a </a:t>
            </a:r>
          </a:p>
          <a:p>
            <a:pPr marL="342900" indent="-342900">
              <a:defRPr/>
            </a:pPr>
            <a:r>
              <a:rPr lang="en-US" altLang="zh-TW" sz="1300" dirty="0">
                <a:solidFill>
                  <a:schemeClr val="tx1"/>
                </a:solidFill>
              </a:rPr>
              <a:t>19 misspelled word isn't </a:t>
            </a:r>
          </a:p>
          <a:p>
            <a:pPr marL="342900" indent="-342900">
              <a:defRPr/>
            </a:pPr>
            <a:r>
              <a:rPr lang="en-US" altLang="zh-TW" sz="1300" dirty="0">
                <a:solidFill>
                  <a:schemeClr val="tx1"/>
                </a:solidFill>
              </a:rPr>
              <a:t>20 the end of the world. </a:t>
            </a:r>
          </a:p>
          <a:p>
            <a:pPr marL="342900" indent="-342900">
              <a:defRPr/>
            </a:pPr>
            <a:r>
              <a:rPr lang="en-US" altLang="zh-TW" sz="1300" dirty="0">
                <a:solidFill>
                  <a:schemeClr val="tx1"/>
                </a:solidFill>
              </a:rPr>
              <a:t>21 Nothing in the rest of </a:t>
            </a:r>
          </a:p>
          <a:p>
            <a:pPr marL="342900" indent="-342900">
              <a:defRPr/>
            </a:pPr>
            <a:r>
              <a:rPr lang="en-US" altLang="zh-TW" sz="1300" dirty="0">
                <a:solidFill>
                  <a:schemeClr val="tx1"/>
                </a:solidFill>
              </a:rPr>
              <a:t>22 this paragraph needs to </a:t>
            </a:r>
          </a:p>
          <a:p>
            <a:pPr marL="342900" indent="-342900">
              <a:defRPr/>
            </a:pPr>
            <a:r>
              <a:rPr lang="en-US" altLang="zh-TW" sz="1300" dirty="0">
                <a:solidFill>
                  <a:schemeClr val="tx1"/>
                </a:solidFill>
              </a:rPr>
              <a:t>23 be changed. Things can </a:t>
            </a:r>
          </a:p>
          <a:p>
            <a:pPr marL="342900" indent="-342900">
              <a:defRPr/>
            </a:pPr>
            <a:r>
              <a:rPr lang="en-US" altLang="zh-TW" sz="1300" dirty="0">
                <a:solidFill>
                  <a:schemeClr val="tx1"/>
                </a:solidFill>
              </a:rPr>
              <a:t>24 be added after it. </a:t>
            </a:r>
          </a:p>
          <a:p>
            <a:pPr marL="342900" indent="-342900">
              <a:lnSpc>
                <a:spcPct val="90000"/>
              </a:lnSpc>
              <a:defRPr/>
            </a:pPr>
            <a:endParaRPr lang="en-US" altLang="zh-TW" sz="1400" i="1" dirty="0">
              <a:solidFill>
                <a:schemeClr val="tx1"/>
              </a:solidFill>
            </a:endParaRPr>
          </a:p>
        </p:txBody>
      </p:sp>
      <p:sp>
        <p:nvSpPr>
          <p:cNvPr id="5" name="Content Placeholder 2"/>
          <p:cNvSpPr txBox="1">
            <a:spLocks/>
          </p:cNvSpPr>
          <p:nvPr/>
        </p:nvSpPr>
        <p:spPr bwMode="auto">
          <a:xfrm>
            <a:off x="6553200" y="152400"/>
            <a:ext cx="2438400" cy="59436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defRPr/>
            </a:pPr>
            <a:r>
              <a:rPr lang="en-US" altLang="zh-TW" sz="2400" i="1" dirty="0">
                <a:solidFill>
                  <a:srgbClr val="000000"/>
                </a:solidFill>
              </a:rPr>
              <a:t>new</a:t>
            </a:r>
            <a:r>
              <a:rPr lang="en-US" altLang="zh-TW" sz="2400" dirty="0">
                <a:solidFill>
                  <a:srgbClr val="000000"/>
                </a:solidFill>
              </a:rPr>
              <a:t>:</a:t>
            </a:r>
          </a:p>
          <a:p>
            <a:pPr>
              <a:defRPr/>
            </a:pPr>
            <a:r>
              <a:rPr lang="en-US" altLang="zh-TW" sz="1300" dirty="0">
                <a:solidFill>
                  <a:srgbClr val="000000"/>
                </a:solidFill>
              </a:rPr>
              <a:t>1 This is an important </a:t>
            </a:r>
          </a:p>
          <a:p>
            <a:pPr>
              <a:defRPr/>
            </a:pPr>
            <a:r>
              <a:rPr lang="en-US" altLang="zh-TW" sz="1300" dirty="0">
                <a:solidFill>
                  <a:srgbClr val="000000"/>
                </a:solidFill>
              </a:rPr>
              <a:t>2 notice! It should </a:t>
            </a:r>
          </a:p>
          <a:p>
            <a:pPr>
              <a:defRPr/>
            </a:pPr>
            <a:r>
              <a:rPr lang="en-US" altLang="zh-TW" sz="1300" dirty="0">
                <a:solidFill>
                  <a:srgbClr val="000000"/>
                </a:solidFill>
              </a:rPr>
              <a:t>3 therefore be located at </a:t>
            </a:r>
          </a:p>
          <a:p>
            <a:pPr>
              <a:defRPr/>
            </a:pPr>
            <a:r>
              <a:rPr lang="en-US" altLang="zh-TW" sz="1300" dirty="0">
                <a:solidFill>
                  <a:srgbClr val="000000"/>
                </a:solidFill>
              </a:rPr>
              <a:t>4 the beginning of this </a:t>
            </a:r>
          </a:p>
          <a:p>
            <a:pPr>
              <a:defRPr/>
            </a:pPr>
            <a:r>
              <a:rPr lang="en-US" altLang="zh-TW" sz="1300" dirty="0">
                <a:solidFill>
                  <a:srgbClr val="000000"/>
                </a:solidFill>
              </a:rPr>
              <a:t>5 document! </a:t>
            </a:r>
          </a:p>
          <a:p>
            <a:pPr>
              <a:defRPr/>
            </a:pPr>
            <a:r>
              <a:rPr lang="en-US" altLang="zh-TW" sz="1300" dirty="0">
                <a:solidFill>
                  <a:srgbClr val="000000"/>
                </a:solidFill>
              </a:rPr>
              <a:t>6 </a:t>
            </a:r>
          </a:p>
          <a:p>
            <a:pPr>
              <a:defRPr/>
            </a:pPr>
            <a:r>
              <a:rPr lang="en-US" altLang="zh-TW" sz="1300" dirty="0">
                <a:solidFill>
                  <a:srgbClr val="000000"/>
                </a:solidFill>
              </a:rPr>
              <a:t>7 This part of the </a:t>
            </a:r>
          </a:p>
          <a:p>
            <a:pPr>
              <a:defRPr/>
            </a:pPr>
            <a:r>
              <a:rPr lang="en-US" altLang="zh-TW" sz="1300" dirty="0">
                <a:solidFill>
                  <a:srgbClr val="000000"/>
                </a:solidFill>
              </a:rPr>
              <a:t>8 document has stayed the </a:t>
            </a:r>
          </a:p>
          <a:p>
            <a:pPr>
              <a:defRPr/>
            </a:pPr>
            <a:r>
              <a:rPr lang="en-US" altLang="zh-TW" sz="1300" dirty="0">
                <a:solidFill>
                  <a:srgbClr val="000000"/>
                </a:solidFill>
              </a:rPr>
              <a:t>9 same from version to </a:t>
            </a:r>
          </a:p>
          <a:p>
            <a:pPr>
              <a:defRPr/>
            </a:pPr>
            <a:r>
              <a:rPr lang="en-US" altLang="zh-TW" sz="1300" dirty="0">
                <a:solidFill>
                  <a:srgbClr val="000000"/>
                </a:solidFill>
              </a:rPr>
              <a:t>10 version. It shouldn't </a:t>
            </a:r>
          </a:p>
          <a:p>
            <a:pPr>
              <a:defRPr/>
            </a:pPr>
            <a:r>
              <a:rPr lang="en-US" altLang="zh-TW" sz="1300" dirty="0">
                <a:solidFill>
                  <a:srgbClr val="000000"/>
                </a:solidFill>
              </a:rPr>
              <a:t>11 be shown if it doesn't </a:t>
            </a:r>
          </a:p>
          <a:p>
            <a:pPr>
              <a:defRPr/>
            </a:pPr>
            <a:r>
              <a:rPr lang="en-US" altLang="zh-TW" sz="1300" dirty="0">
                <a:solidFill>
                  <a:srgbClr val="000000"/>
                </a:solidFill>
              </a:rPr>
              <a:t>12 change. Otherwise, that </a:t>
            </a:r>
          </a:p>
          <a:p>
            <a:pPr>
              <a:defRPr/>
            </a:pPr>
            <a:r>
              <a:rPr lang="en-US" altLang="zh-TW" sz="1300" dirty="0">
                <a:solidFill>
                  <a:srgbClr val="000000"/>
                </a:solidFill>
              </a:rPr>
              <a:t>13 would not be helping to </a:t>
            </a:r>
          </a:p>
          <a:p>
            <a:pPr>
              <a:defRPr/>
            </a:pPr>
            <a:r>
              <a:rPr lang="en-US" altLang="zh-TW" sz="1300" dirty="0">
                <a:solidFill>
                  <a:srgbClr val="000000"/>
                </a:solidFill>
              </a:rPr>
              <a:t>14 compress anything. </a:t>
            </a:r>
          </a:p>
          <a:p>
            <a:pPr>
              <a:defRPr/>
            </a:pPr>
            <a:r>
              <a:rPr lang="en-US" altLang="zh-TW" sz="1300" dirty="0">
                <a:solidFill>
                  <a:srgbClr val="000000"/>
                </a:solidFill>
              </a:rPr>
              <a:t>15 </a:t>
            </a:r>
          </a:p>
          <a:p>
            <a:pPr>
              <a:defRPr/>
            </a:pPr>
            <a:r>
              <a:rPr lang="en-US" altLang="zh-TW" sz="1300" dirty="0">
                <a:solidFill>
                  <a:srgbClr val="000000"/>
                </a:solidFill>
              </a:rPr>
              <a:t>16 It is important to spell </a:t>
            </a:r>
          </a:p>
          <a:p>
            <a:pPr>
              <a:defRPr/>
            </a:pPr>
            <a:r>
              <a:rPr lang="en-US" altLang="zh-TW" sz="1300" dirty="0">
                <a:solidFill>
                  <a:srgbClr val="000000"/>
                </a:solidFill>
              </a:rPr>
              <a:t>17 check this document. On </a:t>
            </a:r>
          </a:p>
          <a:p>
            <a:pPr>
              <a:defRPr/>
            </a:pPr>
            <a:r>
              <a:rPr lang="en-US" altLang="zh-TW" sz="1300" dirty="0">
                <a:solidFill>
                  <a:srgbClr val="000000"/>
                </a:solidFill>
              </a:rPr>
              <a:t>18 the other hand, a </a:t>
            </a:r>
          </a:p>
          <a:p>
            <a:pPr>
              <a:defRPr/>
            </a:pPr>
            <a:r>
              <a:rPr lang="en-US" altLang="zh-TW" sz="1300" dirty="0">
                <a:solidFill>
                  <a:srgbClr val="000000"/>
                </a:solidFill>
              </a:rPr>
              <a:t>19 misspelled word isn't </a:t>
            </a:r>
          </a:p>
          <a:p>
            <a:pPr>
              <a:defRPr/>
            </a:pPr>
            <a:r>
              <a:rPr lang="en-US" altLang="zh-TW" sz="1300" dirty="0">
                <a:solidFill>
                  <a:srgbClr val="000000"/>
                </a:solidFill>
              </a:rPr>
              <a:t>20 the end of the world. </a:t>
            </a:r>
          </a:p>
          <a:p>
            <a:pPr>
              <a:defRPr/>
            </a:pPr>
            <a:r>
              <a:rPr lang="en-US" altLang="zh-TW" sz="1300" dirty="0">
                <a:solidFill>
                  <a:srgbClr val="000000"/>
                </a:solidFill>
              </a:rPr>
              <a:t>21 Nothing in the rest of </a:t>
            </a:r>
          </a:p>
          <a:p>
            <a:pPr>
              <a:defRPr/>
            </a:pPr>
            <a:r>
              <a:rPr lang="en-US" altLang="zh-TW" sz="1300" dirty="0">
                <a:solidFill>
                  <a:srgbClr val="000000"/>
                </a:solidFill>
              </a:rPr>
              <a:t>22 this paragraph needs to </a:t>
            </a:r>
          </a:p>
          <a:p>
            <a:pPr>
              <a:defRPr/>
            </a:pPr>
            <a:r>
              <a:rPr lang="en-US" altLang="zh-TW" sz="1300" dirty="0">
                <a:solidFill>
                  <a:srgbClr val="000000"/>
                </a:solidFill>
              </a:rPr>
              <a:t>23 be changed. Things can </a:t>
            </a:r>
          </a:p>
          <a:p>
            <a:pPr>
              <a:defRPr/>
            </a:pPr>
            <a:r>
              <a:rPr lang="en-US" altLang="zh-TW" sz="1300" dirty="0">
                <a:solidFill>
                  <a:srgbClr val="000000"/>
                </a:solidFill>
              </a:rPr>
              <a:t>24 be added after it. </a:t>
            </a:r>
          </a:p>
          <a:p>
            <a:pPr>
              <a:defRPr/>
            </a:pPr>
            <a:r>
              <a:rPr lang="en-US" altLang="zh-TW" sz="1300" dirty="0">
                <a:solidFill>
                  <a:srgbClr val="000000"/>
                </a:solidFill>
              </a:rPr>
              <a:t>25 </a:t>
            </a:r>
          </a:p>
          <a:p>
            <a:pPr>
              <a:defRPr/>
            </a:pPr>
            <a:r>
              <a:rPr lang="en-US" altLang="zh-TW" sz="1300" dirty="0">
                <a:solidFill>
                  <a:srgbClr val="000000"/>
                </a:solidFill>
              </a:rPr>
              <a:t>26 This paragraph contains </a:t>
            </a:r>
          </a:p>
          <a:p>
            <a:pPr>
              <a:defRPr/>
            </a:pPr>
            <a:r>
              <a:rPr lang="en-US" altLang="zh-TW" sz="1300" dirty="0">
                <a:solidFill>
                  <a:srgbClr val="000000"/>
                </a:solidFill>
              </a:rPr>
              <a:t>27 important new additions</a:t>
            </a:r>
          </a:p>
          <a:p>
            <a:pPr>
              <a:defRPr/>
            </a:pPr>
            <a:r>
              <a:rPr lang="en-US" altLang="zh-TW" sz="1300" dirty="0">
                <a:solidFill>
                  <a:srgbClr val="000000"/>
                </a:solidFill>
              </a:rPr>
              <a:t>28 to this document. </a:t>
            </a:r>
          </a:p>
          <a:p>
            <a:pPr>
              <a:defRPr/>
            </a:pPr>
            <a:endParaRPr lang="en-US" altLang="zh-TW" sz="1300" i="1" dirty="0">
              <a:solidFill>
                <a:schemeClr val="tx1"/>
              </a:solidFill>
            </a:endParaRPr>
          </a:p>
        </p:txBody>
      </p:sp>
      <p:sp>
        <p:nvSpPr>
          <p:cNvPr id="134149" name="Content Placeholder 5"/>
          <p:cNvSpPr>
            <a:spLocks noGrp="1"/>
          </p:cNvSpPr>
          <p:nvPr>
            <p:ph idx="1"/>
          </p:nvPr>
        </p:nvSpPr>
        <p:spPr>
          <a:xfrm>
            <a:off x="304800" y="1219200"/>
            <a:ext cx="3124200" cy="5562600"/>
          </a:xfrm>
          <a:solidFill>
            <a:schemeClr val="tx1"/>
          </a:solidFill>
        </p:spPr>
        <p:txBody>
          <a:bodyPr/>
          <a:lstStyle/>
          <a:p>
            <a:pPr>
              <a:lnSpc>
                <a:spcPct val="85000"/>
              </a:lnSpc>
              <a:spcBef>
                <a:spcPct val="0"/>
              </a:spcBef>
              <a:buFontTx/>
              <a:buNone/>
            </a:pPr>
            <a:r>
              <a:rPr lang="en-US" altLang="zh-TW" sz="1400" dirty="0" smtClean="0">
                <a:solidFill>
                  <a:schemeClr val="bg1"/>
                </a:solidFill>
              </a:rPr>
              <a:t>% diff  original  new</a:t>
            </a:r>
          </a:p>
        </p:txBody>
      </p:sp>
    </p:spTree>
    <p:extLst>
      <p:ext uri="{BB962C8B-B14F-4D97-AF65-F5344CB8AC3E}">
        <p14:creationId xmlns:p14="http://schemas.microsoft.com/office/powerpoint/2010/main" val="31705599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381000" y="0"/>
            <a:ext cx="8229600" cy="1143000"/>
          </a:xfrm>
        </p:spPr>
        <p:txBody>
          <a:bodyPr/>
          <a:lstStyle/>
          <a:p>
            <a:pPr algn="l">
              <a:lnSpc>
                <a:spcPct val="85000"/>
              </a:lnSpc>
            </a:pPr>
            <a:r>
              <a:rPr lang="en-US" altLang="zh-TW" sz="800" dirty="0" smtClean="0">
                <a:solidFill>
                  <a:srgbClr val="0033CC"/>
                </a:solidFill>
              </a:rPr>
              <a:t/>
            </a:r>
            <a:br>
              <a:rPr lang="en-US" altLang="zh-TW" sz="800" dirty="0" smtClean="0">
                <a:solidFill>
                  <a:srgbClr val="0033CC"/>
                </a:solidFill>
              </a:rPr>
            </a:br>
            <a:r>
              <a:rPr lang="en-US" altLang="zh-TW" dirty="0" smtClean="0">
                <a:solidFill>
                  <a:srgbClr val="0033CC"/>
                </a:solidFill>
              </a:rPr>
              <a:t>A diff </a:t>
            </a:r>
            <a:br>
              <a:rPr lang="en-US" altLang="zh-TW" dirty="0" smtClean="0">
                <a:solidFill>
                  <a:srgbClr val="0033CC"/>
                </a:solidFill>
              </a:rPr>
            </a:br>
            <a:r>
              <a:rPr lang="en-US" altLang="zh-TW" dirty="0" smtClean="0">
                <a:solidFill>
                  <a:srgbClr val="0033CC"/>
                </a:solidFill>
              </a:rPr>
              <a:t>example:</a:t>
            </a:r>
          </a:p>
        </p:txBody>
      </p:sp>
      <p:sp>
        <p:nvSpPr>
          <p:cNvPr id="4" name="Content Placeholder 2"/>
          <p:cNvSpPr txBox="1">
            <a:spLocks/>
          </p:cNvSpPr>
          <p:nvPr/>
        </p:nvSpPr>
        <p:spPr bwMode="auto">
          <a:xfrm>
            <a:off x="3810000" y="228600"/>
            <a:ext cx="2438400" cy="51054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defRPr/>
            </a:pPr>
            <a:r>
              <a:rPr lang="en-US" altLang="zh-TW" sz="2400" i="1">
                <a:solidFill>
                  <a:schemeClr val="tx1"/>
                </a:solidFill>
              </a:rPr>
              <a:t>original</a:t>
            </a:r>
            <a:r>
              <a:rPr lang="en-US" altLang="zh-TW" sz="2400">
                <a:solidFill>
                  <a:schemeClr val="tx1"/>
                </a:solidFill>
              </a:rPr>
              <a:t>:</a:t>
            </a:r>
          </a:p>
          <a:p>
            <a:pPr marL="342900" indent="-342900">
              <a:defRPr/>
            </a:pPr>
            <a:r>
              <a:rPr lang="en-US" altLang="zh-TW" sz="1300">
                <a:solidFill>
                  <a:schemeClr val="tx1"/>
                </a:solidFill>
              </a:rPr>
              <a:t>1 This part of the </a:t>
            </a:r>
          </a:p>
          <a:p>
            <a:pPr marL="342900" indent="-342900">
              <a:defRPr/>
            </a:pPr>
            <a:r>
              <a:rPr lang="en-US" altLang="zh-TW" sz="1300">
                <a:solidFill>
                  <a:schemeClr val="tx1"/>
                </a:solidFill>
              </a:rPr>
              <a:t>2 document has stayed the </a:t>
            </a:r>
          </a:p>
          <a:p>
            <a:pPr marL="342900" indent="-342900">
              <a:defRPr/>
            </a:pPr>
            <a:r>
              <a:rPr lang="en-US" altLang="zh-TW" sz="1300">
                <a:solidFill>
                  <a:schemeClr val="tx1"/>
                </a:solidFill>
              </a:rPr>
              <a:t>3 same from version to </a:t>
            </a:r>
          </a:p>
          <a:p>
            <a:pPr marL="342900" indent="-342900">
              <a:defRPr/>
            </a:pPr>
            <a:r>
              <a:rPr lang="en-US" altLang="zh-TW" sz="1300">
                <a:solidFill>
                  <a:schemeClr val="tx1"/>
                </a:solidFill>
              </a:rPr>
              <a:t>4 version. It shouldn't </a:t>
            </a:r>
          </a:p>
          <a:p>
            <a:pPr marL="342900" indent="-342900">
              <a:defRPr/>
            </a:pPr>
            <a:r>
              <a:rPr lang="en-US" altLang="zh-TW" sz="1300">
                <a:solidFill>
                  <a:schemeClr val="tx1"/>
                </a:solidFill>
              </a:rPr>
              <a:t>5 be shown if it doesn't </a:t>
            </a:r>
          </a:p>
          <a:p>
            <a:pPr marL="342900" indent="-342900">
              <a:defRPr/>
            </a:pPr>
            <a:r>
              <a:rPr lang="en-US" altLang="zh-TW" sz="1300">
                <a:solidFill>
                  <a:schemeClr val="tx1"/>
                </a:solidFill>
              </a:rPr>
              <a:t>6 change. Otherwise, that </a:t>
            </a:r>
          </a:p>
          <a:p>
            <a:pPr marL="342900" indent="-342900">
              <a:defRPr/>
            </a:pPr>
            <a:r>
              <a:rPr lang="en-US" altLang="zh-TW" sz="1300">
                <a:solidFill>
                  <a:schemeClr val="tx1"/>
                </a:solidFill>
              </a:rPr>
              <a:t>7 would not be helping to </a:t>
            </a:r>
          </a:p>
          <a:p>
            <a:pPr marL="342900" indent="-342900">
              <a:defRPr/>
            </a:pPr>
            <a:r>
              <a:rPr lang="en-US" altLang="zh-TW" sz="1300">
                <a:solidFill>
                  <a:schemeClr val="tx1"/>
                </a:solidFill>
              </a:rPr>
              <a:t>8 compress the size of the </a:t>
            </a:r>
          </a:p>
          <a:p>
            <a:pPr marL="342900" indent="-342900">
              <a:defRPr/>
            </a:pPr>
            <a:r>
              <a:rPr lang="en-US" altLang="zh-TW" sz="1300">
                <a:solidFill>
                  <a:schemeClr val="tx1"/>
                </a:solidFill>
              </a:rPr>
              <a:t>9 changes. </a:t>
            </a:r>
          </a:p>
          <a:p>
            <a:pPr marL="342900" indent="-342900">
              <a:defRPr/>
            </a:pPr>
            <a:r>
              <a:rPr lang="en-US" altLang="zh-TW" sz="1300">
                <a:solidFill>
                  <a:schemeClr val="tx1"/>
                </a:solidFill>
              </a:rPr>
              <a:t>10 </a:t>
            </a:r>
          </a:p>
          <a:p>
            <a:pPr marL="342900" indent="-342900">
              <a:defRPr/>
            </a:pPr>
            <a:r>
              <a:rPr lang="en-US" altLang="zh-TW" sz="1300">
                <a:solidFill>
                  <a:schemeClr val="tx1"/>
                </a:solidFill>
              </a:rPr>
              <a:t>11 This paragraph contains </a:t>
            </a:r>
          </a:p>
          <a:p>
            <a:pPr marL="342900" indent="-342900">
              <a:defRPr/>
            </a:pPr>
            <a:r>
              <a:rPr lang="en-US" altLang="zh-TW" sz="1300">
                <a:solidFill>
                  <a:schemeClr val="tx1"/>
                </a:solidFill>
              </a:rPr>
              <a:t>12 text that is outdated. </a:t>
            </a:r>
          </a:p>
          <a:p>
            <a:pPr marL="342900" indent="-342900">
              <a:defRPr/>
            </a:pPr>
            <a:r>
              <a:rPr lang="en-US" altLang="zh-TW" sz="1300">
                <a:solidFill>
                  <a:schemeClr val="tx1"/>
                </a:solidFill>
              </a:rPr>
              <a:t>13 It will be deleted in the </a:t>
            </a:r>
          </a:p>
          <a:p>
            <a:pPr marL="342900" indent="-342900">
              <a:defRPr/>
            </a:pPr>
            <a:r>
              <a:rPr lang="en-US" altLang="zh-TW" sz="1300">
                <a:solidFill>
                  <a:schemeClr val="tx1"/>
                </a:solidFill>
              </a:rPr>
              <a:t>14 near future. </a:t>
            </a:r>
          </a:p>
          <a:p>
            <a:pPr marL="342900" indent="-342900">
              <a:defRPr/>
            </a:pPr>
            <a:r>
              <a:rPr lang="en-US" altLang="zh-TW" sz="1300">
                <a:solidFill>
                  <a:schemeClr val="tx1"/>
                </a:solidFill>
              </a:rPr>
              <a:t>15 </a:t>
            </a:r>
          </a:p>
          <a:p>
            <a:pPr marL="342900" indent="-342900">
              <a:defRPr/>
            </a:pPr>
            <a:r>
              <a:rPr lang="en-US" altLang="zh-TW" sz="1300">
                <a:solidFill>
                  <a:schemeClr val="tx1"/>
                </a:solidFill>
              </a:rPr>
              <a:t>16 It is important to spell </a:t>
            </a:r>
          </a:p>
          <a:p>
            <a:pPr marL="342900" indent="-342900">
              <a:defRPr/>
            </a:pPr>
            <a:r>
              <a:rPr lang="en-US" altLang="zh-TW" sz="1300">
                <a:solidFill>
                  <a:schemeClr val="tx1"/>
                </a:solidFill>
              </a:rPr>
              <a:t>17 check this dokument. On </a:t>
            </a:r>
          </a:p>
          <a:p>
            <a:pPr marL="342900" indent="-342900">
              <a:defRPr/>
            </a:pPr>
            <a:r>
              <a:rPr lang="en-US" altLang="zh-TW" sz="1300">
                <a:solidFill>
                  <a:schemeClr val="tx1"/>
                </a:solidFill>
              </a:rPr>
              <a:t>18 the other hand, a </a:t>
            </a:r>
          </a:p>
          <a:p>
            <a:pPr marL="342900" indent="-342900">
              <a:defRPr/>
            </a:pPr>
            <a:r>
              <a:rPr lang="en-US" altLang="zh-TW" sz="1300">
                <a:solidFill>
                  <a:schemeClr val="tx1"/>
                </a:solidFill>
              </a:rPr>
              <a:t>19 misspelled word isn't </a:t>
            </a:r>
          </a:p>
          <a:p>
            <a:pPr marL="342900" indent="-342900">
              <a:defRPr/>
            </a:pPr>
            <a:r>
              <a:rPr lang="en-US" altLang="zh-TW" sz="1300">
                <a:solidFill>
                  <a:schemeClr val="tx1"/>
                </a:solidFill>
              </a:rPr>
              <a:t>20 the end of the world. </a:t>
            </a:r>
          </a:p>
          <a:p>
            <a:pPr marL="342900" indent="-342900">
              <a:defRPr/>
            </a:pPr>
            <a:r>
              <a:rPr lang="en-US" altLang="zh-TW" sz="1300">
                <a:solidFill>
                  <a:schemeClr val="tx1"/>
                </a:solidFill>
              </a:rPr>
              <a:t>21 Nothing in the rest of </a:t>
            </a:r>
          </a:p>
          <a:p>
            <a:pPr marL="342900" indent="-342900">
              <a:defRPr/>
            </a:pPr>
            <a:r>
              <a:rPr lang="en-US" altLang="zh-TW" sz="1300">
                <a:solidFill>
                  <a:schemeClr val="tx1"/>
                </a:solidFill>
              </a:rPr>
              <a:t>22 this paragraph needs to </a:t>
            </a:r>
          </a:p>
          <a:p>
            <a:pPr marL="342900" indent="-342900">
              <a:defRPr/>
            </a:pPr>
            <a:r>
              <a:rPr lang="en-US" altLang="zh-TW" sz="1300">
                <a:solidFill>
                  <a:schemeClr val="tx1"/>
                </a:solidFill>
              </a:rPr>
              <a:t>23 be changed. Things can </a:t>
            </a:r>
          </a:p>
          <a:p>
            <a:pPr marL="342900" indent="-342900">
              <a:defRPr/>
            </a:pPr>
            <a:r>
              <a:rPr lang="en-US" altLang="zh-TW" sz="1300">
                <a:solidFill>
                  <a:schemeClr val="tx1"/>
                </a:solidFill>
              </a:rPr>
              <a:t>24 be added after it. </a:t>
            </a:r>
          </a:p>
          <a:p>
            <a:pPr marL="342900" indent="-342900">
              <a:lnSpc>
                <a:spcPct val="90000"/>
              </a:lnSpc>
              <a:defRPr/>
            </a:pPr>
            <a:endParaRPr lang="en-US" altLang="zh-TW" sz="1300" i="1">
              <a:solidFill>
                <a:schemeClr val="tx1"/>
              </a:solidFill>
            </a:endParaRPr>
          </a:p>
        </p:txBody>
      </p:sp>
      <p:sp>
        <p:nvSpPr>
          <p:cNvPr id="5" name="Content Placeholder 2"/>
          <p:cNvSpPr txBox="1">
            <a:spLocks/>
          </p:cNvSpPr>
          <p:nvPr/>
        </p:nvSpPr>
        <p:spPr bwMode="auto">
          <a:xfrm>
            <a:off x="6553200" y="152400"/>
            <a:ext cx="2438400" cy="59436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defRPr/>
            </a:pPr>
            <a:r>
              <a:rPr lang="en-US" altLang="zh-TW" sz="2400" i="1">
                <a:solidFill>
                  <a:srgbClr val="000000"/>
                </a:solidFill>
              </a:rPr>
              <a:t>new</a:t>
            </a:r>
            <a:r>
              <a:rPr lang="en-US" altLang="zh-TW" sz="2400">
                <a:solidFill>
                  <a:srgbClr val="000000"/>
                </a:solidFill>
              </a:rPr>
              <a:t>:</a:t>
            </a:r>
          </a:p>
          <a:p>
            <a:pPr>
              <a:defRPr/>
            </a:pPr>
            <a:r>
              <a:rPr lang="en-US" altLang="zh-TW" sz="1300">
                <a:solidFill>
                  <a:srgbClr val="000000"/>
                </a:solidFill>
              </a:rPr>
              <a:t>1 This is an important </a:t>
            </a:r>
          </a:p>
          <a:p>
            <a:pPr>
              <a:defRPr/>
            </a:pPr>
            <a:r>
              <a:rPr lang="en-US" altLang="zh-TW" sz="1300">
                <a:solidFill>
                  <a:srgbClr val="000000"/>
                </a:solidFill>
              </a:rPr>
              <a:t>2 notice! It should </a:t>
            </a:r>
          </a:p>
          <a:p>
            <a:pPr>
              <a:defRPr/>
            </a:pPr>
            <a:r>
              <a:rPr lang="en-US" altLang="zh-TW" sz="1300">
                <a:solidFill>
                  <a:srgbClr val="000000"/>
                </a:solidFill>
              </a:rPr>
              <a:t>3 therefore be located at </a:t>
            </a:r>
          </a:p>
          <a:p>
            <a:pPr>
              <a:defRPr/>
            </a:pPr>
            <a:r>
              <a:rPr lang="en-US" altLang="zh-TW" sz="1300">
                <a:solidFill>
                  <a:srgbClr val="000000"/>
                </a:solidFill>
              </a:rPr>
              <a:t>4 the beginning of this </a:t>
            </a:r>
          </a:p>
          <a:p>
            <a:pPr>
              <a:defRPr/>
            </a:pPr>
            <a:r>
              <a:rPr lang="en-US" altLang="zh-TW" sz="1300">
                <a:solidFill>
                  <a:srgbClr val="000000"/>
                </a:solidFill>
              </a:rPr>
              <a:t>5 document! </a:t>
            </a:r>
          </a:p>
          <a:p>
            <a:pPr>
              <a:defRPr/>
            </a:pPr>
            <a:r>
              <a:rPr lang="en-US" altLang="zh-TW" sz="1300">
                <a:solidFill>
                  <a:srgbClr val="000000"/>
                </a:solidFill>
              </a:rPr>
              <a:t>6 </a:t>
            </a:r>
          </a:p>
          <a:p>
            <a:pPr>
              <a:defRPr/>
            </a:pPr>
            <a:r>
              <a:rPr lang="en-US" altLang="zh-TW" sz="1300">
                <a:solidFill>
                  <a:srgbClr val="000000"/>
                </a:solidFill>
              </a:rPr>
              <a:t>7 This part of the </a:t>
            </a:r>
          </a:p>
          <a:p>
            <a:pPr>
              <a:defRPr/>
            </a:pPr>
            <a:r>
              <a:rPr lang="en-US" altLang="zh-TW" sz="1300">
                <a:solidFill>
                  <a:srgbClr val="000000"/>
                </a:solidFill>
              </a:rPr>
              <a:t>8 document has stayed the </a:t>
            </a:r>
          </a:p>
          <a:p>
            <a:pPr>
              <a:defRPr/>
            </a:pPr>
            <a:r>
              <a:rPr lang="en-US" altLang="zh-TW" sz="1300">
                <a:solidFill>
                  <a:srgbClr val="000000"/>
                </a:solidFill>
              </a:rPr>
              <a:t>9 same from version to </a:t>
            </a:r>
          </a:p>
          <a:p>
            <a:pPr>
              <a:defRPr/>
            </a:pPr>
            <a:r>
              <a:rPr lang="en-US" altLang="zh-TW" sz="1300">
                <a:solidFill>
                  <a:srgbClr val="000000"/>
                </a:solidFill>
              </a:rPr>
              <a:t>10 version. It shouldn't </a:t>
            </a:r>
          </a:p>
          <a:p>
            <a:pPr>
              <a:defRPr/>
            </a:pPr>
            <a:r>
              <a:rPr lang="en-US" altLang="zh-TW" sz="1300">
                <a:solidFill>
                  <a:srgbClr val="000000"/>
                </a:solidFill>
              </a:rPr>
              <a:t>11 be shown if it doesn't </a:t>
            </a:r>
          </a:p>
          <a:p>
            <a:pPr>
              <a:defRPr/>
            </a:pPr>
            <a:r>
              <a:rPr lang="en-US" altLang="zh-TW" sz="1300">
                <a:solidFill>
                  <a:srgbClr val="000000"/>
                </a:solidFill>
              </a:rPr>
              <a:t>12 change. Otherwise, that </a:t>
            </a:r>
          </a:p>
          <a:p>
            <a:pPr>
              <a:defRPr/>
            </a:pPr>
            <a:r>
              <a:rPr lang="en-US" altLang="zh-TW" sz="1300">
                <a:solidFill>
                  <a:srgbClr val="000000"/>
                </a:solidFill>
              </a:rPr>
              <a:t>13 would not be helping to </a:t>
            </a:r>
          </a:p>
          <a:p>
            <a:pPr>
              <a:defRPr/>
            </a:pPr>
            <a:r>
              <a:rPr lang="en-US" altLang="zh-TW" sz="1300">
                <a:solidFill>
                  <a:srgbClr val="000000"/>
                </a:solidFill>
              </a:rPr>
              <a:t>14 compress anything. </a:t>
            </a:r>
          </a:p>
          <a:p>
            <a:pPr>
              <a:defRPr/>
            </a:pPr>
            <a:r>
              <a:rPr lang="en-US" altLang="zh-TW" sz="1300">
                <a:solidFill>
                  <a:srgbClr val="000000"/>
                </a:solidFill>
              </a:rPr>
              <a:t>15 </a:t>
            </a:r>
          </a:p>
          <a:p>
            <a:pPr>
              <a:defRPr/>
            </a:pPr>
            <a:r>
              <a:rPr lang="en-US" altLang="zh-TW" sz="1300">
                <a:solidFill>
                  <a:srgbClr val="000000"/>
                </a:solidFill>
              </a:rPr>
              <a:t>16 It is important to spell </a:t>
            </a:r>
          </a:p>
          <a:p>
            <a:pPr>
              <a:defRPr/>
            </a:pPr>
            <a:r>
              <a:rPr lang="en-US" altLang="zh-TW" sz="1300">
                <a:solidFill>
                  <a:srgbClr val="000000"/>
                </a:solidFill>
              </a:rPr>
              <a:t>17 check this document. On </a:t>
            </a:r>
          </a:p>
          <a:p>
            <a:pPr>
              <a:defRPr/>
            </a:pPr>
            <a:r>
              <a:rPr lang="en-US" altLang="zh-TW" sz="1300">
                <a:solidFill>
                  <a:srgbClr val="000000"/>
                </a:solidFill>
              </a:rPr>
              <a:t>18 the other hand, a </a:t>
            </a:r>
          </a:p>
          <a:p>
            <a:pPr>
              <a:defRPr/>
            </a:pPr>
            <a:r>
              <a:rPr lang="en-US" altLang="zh-TW" sz="1300">
                <a:solidFill>
                  <a:srgbClr val="000000"/>
                </a:solidFill>
              </a:rPr>
              <a:t>19 misspelled word isn't </a:t>
            </a:r>
          </a:p>
          <a:p>
            <a:pPr>
              <a:defRPr/>
            </a:pPr>
            <a:r>
              <a:rPr lang="en-US" altLang="zh-TW" sz="1300">
                <a:solidFill>
                  <a:srgbClr val="000000"/>
                </a:solidFill>
              </a:rPr>
              <a:t>20 the end of the world. </a:t>
            </a:r>
          </a:p>
          <a:p>
            <a:pPr>
              <a:defRPr/>
            </a:pPr>
            <a:r>
              <a:rPr lang="en-US" altLang="zh-TW" sz="1300">
                <a:solidFill>
                  <a:srgbClr val="000000"/>
                </a:solidFill>
              </a:rPr>
              <a:t>21 Nothing in the rest of </a:t>
            </a:r>
          </a:p>
          <a:p>
            <a:pPr>
              <a:defRPr/>
            </a:pPr>
            <a:r>
              <a:rPr lang="en-US" altLang="zh-TW" sz="1300">
                <a:solidFill>
                  <a:srgbClr val="000000"/>
                </a:solidFill>
              </a:rPr>
              <a:t>22 this paragraph needs to </a:t>
            </a:r>
          </a:p>
          <a:p>
            <a:pPr>
              <a:defRPr/>
            </a:pPr>
            <a:r>
              <a:rPr lang="en-US" altLang="zh-TW" sz="1300">
                <a:solidFill>
                  <a:srgbClr val="000000"/>
                </a:solidFill>
              </a:rPr>
              <a:t>23 be changed. Things can </a:t>
            </a:r>
          </a:p>
          <a:p>
            <a:pPr>
              <a:defRPr/>
            </a:pPr>
            <a:r>
              <a:rPr lang="en-US" altLang="zh-TW" sz="1300">
                <a:solidFill>
                  <a:srgbClr val="000000"/>
                </a:solidFill>
              </a:rPr>
              <a:t>24 be added after it. </a:t>
            </a:r>
          </a:p>
          <a:p>
            <a:pPr>
              <a:defRPr/>
            </a:pPr>
            <a:r>
              <a:rPr lang="en-US" altLang="zh-TW" sz="1300">
                <a:solidFill>
                  <a:srgbClr val="000000"/>
                </a:solidFill>
              </a:rPr>
              <a:t>25 </a:t>
            </a:r>
          </a:p>
          <a:p>
            <a:pPr>
              <a:defRPr/>
            </a:pPr>
            <a:r>
              <a:rPr lang="en-US" altLang="zh-TW" sz="1300">
                <a:solidFill>
                  <a:srgbClr val="000000"/>
                </a:solidFill>
              </a:rPr>
              <a:t>26 This paragraph contains </a:t>
            </a:r>
          </a:p>
          <a:p>
            <a:pPr>
              <a:defRPr/>
            </a:pPr>
            <a:r>
              <a:rPr lang="en-US" altLang="zh-TW" sz="1300">
                <a:solidFill>
                  <a:srgbClr val="000000"/>
                </a:solidFill>
              </a:rPr>
              <a:t>27 important new additions</a:t>
            </a:r>
          </a:p>
          <a:p>
            <a:pPr>
              <a:defRPr/>
            </a:pPr>
            <a:r>
              <a:rPr lang="en-US" altLang="zh-TW" sz="1300">
                <a:solidFill>
                  <a:srgbClr val="000000"/>
                </a:solidFill>
              </a:rPr>
              <a:t>28 to this document. </a:t>
            </a:r>
          </a:p>
          <a:p>
            <a:pPr>
              <a:lnSpc>
                <a:spcPct val="90000"/>
              </a:lnSpc>
              <a:defRPr/>
            </a:pPr>
            <a:endParaRPr lang="en-US" altLang="zh-TW" sz="1300" i="1">
              <a:solidFill>
                <a:schemeClr val="tx1"/>
              </a:solidFill>
            </a:endParaRPr>
          </a:p>
        </p:txBody>
      </p:sp>
      <p:sp>
        <p:nvSpPr>
          <p:cNvPr id="135173" name="Content Placeholder 5"/>
          <p:cNvSpPr>
            <a:spLocks noGrp="1"/>
          </p:cNvSpPr>
          <p:nvPr>
            <p:ph idx="1"/>
          </p:nvPr>
        </p:nvSpPr>
        <p:spPr>
          <a:xfrm>
            <a:off x="304800" y="1219200"/>
            <a:ext cx="3124200" cy="5562600"/>
          </a:xfrm>
          <a:solidFill>
            <a:schemeClr val="tx1"/>
          </a:solidFill>
        </p:spPr>
        <p:txBody>
          <a:bodyPr/>
          <a:lstStyle/>
          <a:p>
            <a:pPr>
              <a:lnSpc>
                <a:spcPct val="85000"/>
              </a:lnSpc>
              <a:spcBef>
                <a:spcPct val="0"/>
              </a:spcBef>
              <a:buFontTx/>
              <a:buNone/>
            </a:pPr>
            <a:r>
              <a:rPr lang="en-US" altLang="zh-TW" sz="1400" smtClean="0">
                <a:solidFill>
                  <a:schemeClr val="bg1"/>
                </a:solidFill>
              </a:rPr>
              <a:t>% diff  original  new</a:t>
            </a:r>
          </a:p>
          <a:p>
            <a:pPr>
              <a:lnSpc>
                <a:spcPct val="85000"/>
              </a:lnSpc>
              <a:spcBef>
                <a:spcPct val="0"/>
              </a:spcBef>
              <a:buFontTx/>
              <a:buNone/>
            </a:pPr>
            <a:r>
              <a:rPr lang="en-US" altLang="zh-TW" sz="1400" smtClean="0">
                <a:solidFill>
                  <a:schemeClr val="bg1"/>
                </a:solidFill>
              </a:rPr>
              <a:t>0a1,6 </a:t>
            </a:r>
          </a:p>
          <a:p>
            <a:pPr>
              <a:lnSpc>
                <a:spcPct val="85000"/>
              </a:lnSpc>
              <a:spcBef>
                <a:spcPct val="0"/>
              </a:spcBef>
              <a:buFontTx/>
              <a:buNone/>
            </a:pPr>
            <a:r>
              <a:rPr lang="en-US" altLang="zh-TW" sz="1400" smtClean="0">
                <a:solidFill>
                  <a:schemeClr val="bg1"/>
                </a:solidFill>
              </a:rPr>
              <a:t>&gt; This is an important </a:t>
            </a:r>
          </a:p>
          <a:p>
            <a:pPr>
              <a:lnSpc>
                <a:spcPct val="85000"/>
              </a:lnSpc>
              <a:spcBef>
                <a:spcPct val="0"/>
              </a:spcBef>
              <a:buFontTx/>
              <a:buNone/>
            </a:pPr>
            <a:r>
              <a:rPr lang="en-US" altLang="zh-TW" sz="1400" smtClean="0">
                <a:solidFill>
                  <a:schemeClr val="bg1"/>
                </a:solidFill>
              </a:rPr>
              <a:t>&gt; notice! It should </a:t>
            </a:r>
          </a:p>
          <a:p>
            <a:pPr>
              <a:lnSpc>
                <a:spcPct val="85000"/>
              </a:lnSpc>
              <a:spcBef>
                <a:spcPct val="0"/>
              </a:spcBef>
              <a:buFontTx/>
              <a:buNone/>
            </a:pPr>
            <a:r>
              <a:rPr lang="en-US" altLang="zh-TW" sz="1400" smtClean="0">
                <a:solidFill>
                  <a:schemeClr val="bg1"/>
                </a:solidFill>
              </a:rPr>
              <a:t>&gt; therefore be located at </a:t>
            </a:r>
          </a:p>
          <a:p>
            <a:pPr>
              <a:lnSpc>
                <a:spcPct val="85000"/>
              </a:lnSpc>
              <a:spcBef>
                <a:spcPct val="0"/>
              </a:spcBef>
              <a:buFontTx/>
              <a:buNone/>
            </a:pPr>
            <a:r>
              <a:rPr lang="en-US" altLang="zh-TW" sz="1400" smtClean="0">
                <a:solidFill>
                  <a:schemeClr val="bg1"/>
                </a:solidFill>
              </a:rPr>
              <a:t>&gt; the beginning of this </a:t>
            </a:r>
          </a:p>
          <a:p>
            <a:pPr>
              <a:lnSpc>
                <a:spcPct val="85000"/>
              </a:lnSpc>
              <a:spcBef>
                <a:spcPct val="0"/>
              </a:spcBef>
              <a:buFontTx/>
              <a:buNone/>
            </a:pPr>
            <a:r>
              <a:rPr lang="en-US" altLang="zh-TW" sz="1400" smtClean="0">
                <a:solidFill>
                  <a:schemeClr val="bg1"/>
                </a:solidFill>
              </a:rPr>
              <a:t>&gt; document!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8,14c14 </a:t>
            </a:r>
          </a:p>
          <a:p>
            <a:pPr>
              <a:lnSpc>
                <a:spcPct val="85000"/>
              </a:lnSpc>
              <a:spcBef>
                <a:spcPct val="0"/>
              </a:spcBef>
              <a:buFontTx/>
              <a:buNone/>
            </a:pPr>
            <a:r>
              <a:rPr lang="en-US" altLang="zh-TW" sz="1400" smtClean="0">
                <a:solidFill>
                  <a:schemeClr val="bg1"/>
                </a:solidFill>
              </a:rPr>
              <a:t>&lt; compress the size of the </a:t>
            </a:r>
          </a:p>
          <a:p>
            <a:pPr>
              <a:lnSpc>
                <a:spcPct val="85000"/>
              </a:lnSpc>
              <a:spcBef>
                <a:spcPct val="0"/>
              </a:spcBef>
              <a:buFontTx/>
              <a:buNone/>
            </a:pPr>
            <a:r>
              <a:rPr lang="en-US" altLang="zh-TW" sz="1400" smtClean="0">
                <a:solidFill>
                  <a:schemeClr val="bg1"/>
                </a:solidFill>
              </a:rPr>
              <a:t>&lt; changes. </a:t>
            </a:r>
          </a:p>
          <a:p>
            <a:pPr>
              <a:lnSpc>
                <a:spcPct val="85000"/>
              </a:lnSpc>
              <a:spcBef>
                <a:spcPct val="0"/>
              </a:spcBef>
              <a:buFontTx/>
              <a:buNone/>
            </a:pPr>
            <a:r>
              <a:rPr lang="en-US" altLang="zh-TW" sz="1400" smtClean="0">
                <a:solidFill>
                  <a:schemeClr val="bg1"/>
                </a:solidFill>
              </a:rPr>
              <a:t>&lt; </a:t>
            </a:r>
          </a:p>
          <a:p>
            <a:pPr>
              <a:lnSpc>
                <a:spcPct val="85000"/>
              </a:lnSpc>
              <a:spcBef>
                <a:spcPct val="0"/>
              </a:spcBef>
              <a:buFontTx/>
              <a:buNone/>
            </a:pPr>
            <a:r>
              <a:rPr lang="en-US" altLang="zh-TW" sz="1400" smtClean="0">
                <a:solidFill>
                  <a:schemeClr val="bg1"/>
                </a:solidFill>
              </a:rPr>
              <a:t>&lt; This paragraph contains </a:t>
            </a:r>
          </a:p>
          <a:p>
            <a:pPr>
              <a:lnSpc>
                <a:spcPct val="85000"/>
              </a:lnSpc>
              <a:spcBef>
                <a:spcPct val="0"/>
              </a:spcBef>
              <a:buFontTx/>
              <a:buNone/>
            </a:pPr>
            <a:r>
              <a:rPr lang="en-US" altLang="zh-TW" sz="1400" smtClean="0">
                <a:solidFill>
                  <a:schemeClr val="bg1"/>
                </a:solidFill>
              </a:rPr>
              <a:t>&lt; text that is outdated. </a:t>
            </a:r>
          </a:p>
          <a:p>
            <a:pPr>
              <a:lnSpc>
                <a:spcPct val="85000"/>
              </a:lnSpc>
              <a:spcBef>
                <a:spcPct val="0"/>
              </a:spcBef>
              <a:buFontTx/>
              <a:buNone/>
            </a:pPr>
            <a:r>
              <a:rPr lang="en-US" altLang="zh-TW" sz="1400" smtClean="0">
                <a:solidFill>
                  <a:schemeClr val="bg1"/>
                </a:solidFill>
              </a:rPr>
              <a:t>&lt; It will be deleted in the </a:t>
            </a:r>
          </a:p>
          <a:p>
            <a:pPr>
              <a:lnSpc>
                <a:spcPct val="85000"/>
              </a:lnSpc>
              <a:spcBef>
                <a:spcPct val="0"/>
              </a:spcBef>
              <a:buFontTx/>
              <a:buNone/>
            </a:pPr>
            <a:r>
              <a:rPr lang="en-US" altLang="zh-TW" sz="1400" smtClean="0">
                <a:solidFill>
                  <a:schemeClr val="bg1"/>
                </a:solidFill>
              </a:rPr>
              <a:t>&lt; near future.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compress anything. </a:t>
            </a:r>
          </a:p>
          <a:p>
            <a:pPr>
              <a:lnSpc>
                <a:spcPct val="85000"/>
              </a:lnSpc>
              <a:spcBef>
                <a:spcPct val="0"/>
              </a:spcBef>
              <a:buFontTx/>
              <a:buNone/>
            </a:pPr>
            <a:r>
              <a:rPr lang="en-US" altLang="zh-TW" sz="1400" smtClean="0">
                <a:solidFill>
                  <a:schemeClr val="bg1"/>
                </a:solidFill>
              </a:rPr>
              <a:t>17c17 </a:t>
            </a:r>
          </a:p>
          <a:p>
            <a:pPr>
              <a:lnSpc>
                <a:spcPct val="85000"/>
              </a:lnSpc>
              <a:spcBef>
                <a:spcPct val="0"/>
              </a:spcBef>
              <a:buFontTx/>
              <a:buNone/>
            </a:pPr>
            <a:r>
              <a:rPr lang="en-US" altLang="zh-TW" sz="1400" smtClean="0">
                <a:solidFill>
                  <a:schemeClr val="bg1"/>
                </a:solidFill>
              </a:rPr>
              <a:t>&lt; check this dokument. On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check this document. On </a:t>
            </a:r>
          </a:p>
          <a:p>
            <a:pPr>
              <a:lnSpc>
                <a:spcPct val="85000"/>
              </a:lnSpc>
              <a:spcBef>
                <a:spcPct val="0"/>
              </a:spcBef>
              <a:buFontTx/>
              <a:buNone/>
            </a:pPr>
            <a:r>
              <a:rPr lang="en-US" altLang="zh-TW" sz="1400" smtClean="0">
                <a:solidFill>
                  <a:schemeClr val="bg1"/>
                </a:solidFill>
              </a:rPr>
              <a:t>24c24,28 </a:t>
            </a:r>
          </a:p>
          <a:p>
            <a:pPr>
              <a:lnSpc>
                <a:spcPct val="85000"/>
              </a:lnSpc>
              <a:spcBef>
                <a:spcPct val="0"/>
              </a:spcBef>
              <a:buFontTx/>
              <a:buNone/>
            </a:pPr>
            <a:r>
              <a:rPr lang="en-US" altLang="zh-TW" sz="1400" smtClean="0">
                <a:solidFill>
                  <a:schemeClr val="bg1"/>
                </a:solidFill>
              </a:rPr>
              <a:t>&lt; be added after it.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be added after it.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&gt; This paragraph contains </a:t>
            </a:r>
          </a:p>
          <a:p>
            <a:pPr>
              <a:lnSpc>
                <a:spcPct val="85000"/>
              </a:lnSpc>
              <a:spcBef>
                <a:spcPct val="0"/>
              </a:spcBef>
              <a:buFontTx/>
              <a:buNone/>
            </a:pPr>
            <a:r>
              <a:rPr lang="en-US" altLang="zh-TW" sz="1400" smtClean="0">
                <a:solidFill>
                  <a:schemeClr val="bg1"/>
                </a:solidFill>
              </a:rPr>
              <a:t>&gt; important new additions </a:t>
            </a:r>
          </a:p>
          <a:p>
            <a:pPr>
              <a:lnSpc>
                <a:spcPct val="85000"/>
              </a:lnSpc>
              <a:spcBef>
                <a:spcPct val="0"/>
              </a:spcBef>
              <a:buFontTx/>
              <a:buNone/>
            </a:pPr>
            <a:r>
              <a:rPr lang="en-US" altLang="zh-TW" sz="1400" smtClean="0">
                <a:solidFill>
                  <a:schemeClr val="bg1"/>
                </a:solidFill>
              </a:rPr>
              <a:t>&gt; to this document. </a:t>
            </a:r>
          </a:p>
        </p:txBody>
      </p:sp>
    </p:spTree>
    <p:extLst>
      <p:ext uri="{BB962C8B-B14F-4D97-AF65-F5344CB8AC3E}">
        <p14:creationId xmlns:p14="http://schemas.microsoft.com/office/powerpoint/2010/main" val="22644439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381000" y="0"/>
            <a:ext cx="8229600" cy="1143000"/>
          </a:xfrm>
        </p:spPr>
        <p:txBody>
          <a:bodyPr/>
          <a:lstStyle/>
          <a:p>
            <a:pPr algn="l">
              <a:lnSpc>
                <a:spcPct val="85000"/>
              </a:lnSpc>
            </a:pPr>
            <a:r>
              <a:rPr lang="en-US" altLang="zh-TW" sz="800" smtClean="0">
                <a:solidFill>
                  <a:srgbClr val="0033CC"/>
                </a:solidFill>
              </a:rPr>
              <a:t/>
            </a:r>
            <a:br>
              <a:rPr lang="en-US" altLang="zh-TW" sz="800" smtClean="0">
                <a:solidFill>
                  <a:srgbClr val="0033CC"/>
                </a:solidFill>
              </a:rPr>
            </a:br>
            <a:r>
              <a:rPr lang="en-US" altLang="zh-TW" smtClean="0">
                <a:solidFill>
                  <a:srgbClr val="0033CC"/>
                </a:solidFill>
              </a:rPr>
              <a:t>A diff </a:t>
            </a:r>
            <a:br>
              <a:rPr lang="en-US" altLang="zh-TW" smtClean="0">
                <a:solidFill>
                  <a:srgbClr val="0033CC"/>
                </a:solidFill>
              </a:rPr>
            </a:br>
            <a:r>
              <a:rPr lang="en-US" altLang="zh-TW" smtClean="0">
                <a:solidFill>
                  <a:srgbClr val="0033CC"/>
                </a:solidFill>
              </a:rPr>
              <a:t>example:</a:t>
            </a:r>
          </a:p>
        </p:txBody>
      </p:sp>
      <p:sp>
        <p:nvSpPr>
          <p:cNvPr id="4" name="Content Placeholder 2"/>
          <p:cNvSpPr txBox="1">
            <a:spLocks/>
          </p:cNvSpPr>
          <p:nvPr/>
        </p:nvSpPr>
        <p:spPr bwMode="auto">
          <a:xfrm>
            <a:off x="3810000" y="228600"/>
            <a:ext cx="2438400" cy="5105400"/>
          </a:xfrm>
          <a:prstGeom prst="rect">
            <a:avLst/>
          </a:prstGeom>
          <a:ln w="57150">
            <a:solidFill>
              <a:srgbClr val="0033CC"/>
            </a:solid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defRPr/>
            </a:pPr>
            <a:r>
              <a:rPr lang="en-US" altLang="zh-TW" sz="2400" i="1">
                <a:solidFill>
                  <a:schemeClr val="tx1"/>
                </a:solidFill>
              </a:rPr>
              <a:t>original</a:t>
            </a:r>
            <a:r>
              <a:rPr lang="en-US" altLang="zh-TW" sz="2400">
                <a:solidFill>
                  <a:schemeClr val="tx1"/>
                </a:solidFill>
              </a:rPr>
              <a:t>:</a:t>
            </a:r>
          </a:p>
          <a:p>
            <a:pPr marL="342900" indent="-342900">
              <a:defRPr/>
            </a:pPr>
            <a:r>
              <a:rPr lang="en-US" altLang="zh-TW" sz="1300">
                <a:solidFill>
                  <a:schemeClr val="tx1"/>
                </a:solidFill>
              </a:rPr>
              <a:t>1 This part of the </a:t>
            </a:r>
          </a:p>
          <a:p>
            <a:pPr marL="342900" indent="-342900">
              <a:defRPr/>
            </a:pPr>
            <a:r>
              <a:rPr lang="en-US" altLang="zh-TW" sz="1300">
                <a:solidFill>
                  <a:schemeClr val="tx1"/>
                </a:solidFill>
              </a:rPr>
              <a:t>2 document has stayed the </a:t>
            </a:r>
          </a:p>
          <a:p>
            <a:pPr marL="342900" indent="-342900">
              <a:defRPr/>
            </a:pPr>
            <a:r>
              <a:rPr lang="en-US" altLang="zh-TW" sz="1300">
                <a:solidFill>
                  <a:schemeClr val="tx1"/>
                </a:solidFill>
              </a:rPr>
              <a:t>3 same from version to </a:t>
            </a:r>
          </a:p>
          <a:p>
            <a:pPr marL="342900" indent="-342900">
              <a:defRPr/>
            </a:pPr>
            <a:r>
              <a:rPr lang="en-US" altLang="zh-TW" sz="1300">
                <a:solidFill>
                  <a:schemeClr val="tx1"/>
                </a:solidFill>
              </a:rPr>
              <a:t>4 version. It shouldn't </a:t>
            </a:r>
          </a:p>
          <a:p>
            <a:pPr marL="342900" indent="-342900">
              <a:defRPr/>
            </a:pPr>
            <a:r>
              <a:rPr lang="en-US" altLang="zh-TW" sz="1300">
                <a:solidFill>
                  <a:schemeClr val="tx1"/>
                </a:solidFill>
              </a:rPr>
              <a:t>5 be shown if it doesn't </a:t>
            </a:r>
          </a:p>
          <a:p>
            <a:pPr marL="342900" indent="-342900">
              <a:defRPr/>
            </a:pPr>
            <a:r>
              <a:rPr lang="en-US" altLang="zh-TW" sz="1300">
                <a:solidFill>
                  <a:schemeClr val="tx1"/>
                </a:solidFill>
              </a:rPr>
              <a:t>6 change. Otherwise, that </a:t>
            </a:r>
          </a:p>
          <a:p>
            <a:pPr marL="342900" indent="-342900">
              <a:defRPr/>
            </a:pPr>
            <a:r>
              <a:rPr lang="en-US" altLang="zh-TW" sz="1300">
                <a:solidFill>
                  <a:schemeClr val="tx1"/>
                </a:solidFill>
              </a:rPr>
              <a:t>7 would not be helping to </a:t>
            </a:r>
          </a:p>
          <a:p>
            <a:pPr marL="342900" indent="-342900">
              <a:defRPr/>
            </a:pPr>
            <a:r>
              <a:rPr lang="en-US" altLang="zh-TW" sz="1300">
                <a:solidFill>
                  <a:schemeClr val="tx1"/>
                </a:solidFill>
              </a:rPr>
              <a:t>8 compress the size of the </a:t>
            </a:r>
          </a:p>
          <a:p>
            <a:pPr marL="342900" indent="-342900">
              <a:defRPr/>
            </a:pPr>
            <a:r>
              <a:rPr lang="en-US" altLang="zh-TW" sz="1300">
                <a:solidFill>
                  <a:schemeClr val="tx1"/>
                </a:solidFill>
              </a:rPr>
              <a:t>9 changes. </a:t>
            </a:r>
          </a:p>
          <a:p>
            <a:pPr marL="342900" indent="-342900">
              <a:defRPr/>
            </a:pPr>
            <a:r>
              <a:rPr lang="en-US" altLang="zh-TW" sz="1300">
                <a:solidFill>
                  <a:schemeClr val="tx1"/>
                </a:solidFill>
              </a:rPr>
              <a:t>10 </a:t>
            </a:r>
          </a:p>
          <a:p>
            <a:pPr marL="342900" indent="-342900">
              <a:defRPr/>
            </a:pPr>
            <a:r>
              <a:rPr lang="en-US" altLang="zh-TW" sz="1300">
                <a:solidFill>
                  <a:schemeClr val="tx1"/>
                </a:solidFill>
              </a:rPr>
              <a:t>11 This paragraph contains </a:t>
            </a:r>
          </a:p>
          <a:p>
            <a:pPr marL="342900" indent="-342900">
              <a:defRPr/>
            </a:pPr>
            <a:r>
              <a:rPr lang="en-US" altLang="zh-TW" sz="1300">
                <a:solidFill>
                  <a:schemeClr val="tx1"/>
                </a:solidFill>
              </a:rPr>
              <a:t>12 text that is outdated. </a:t>
            </a:r>
          </a:p>
          <a:p>
            <a:pPr marL="342900" indent="-342900">
              <a:defRPr/>
            </a:pPr>
            <a:r>
              <a:rPr lang="en-US" altLang="zh-TW" sz="1300">
                <a:solidFill>
                  <a:schemeClr val="tx1"/>
                </a:solidFill>
              </a:rPr>
              <a:t>13 It will be deleted in the </a:t>
            </a:r>
          </a:p>
          <a:p>
            <a:pPr marL="342900" indent="-342900">
              <a:defRPr/>
            </a:pPr>
            <a:r>
              <a:rPr lang="en-US" altLang="zh-TW" sz="1300">
                <a:solidFill>
                  <a:schemeClr val="tx1"/>
                </a:solidFill>
              </a:rPr>
              <a:t>14 near future. </a:t>
            </a:r>
          </a:p>
          <a:p>
            <a:pPr marL="342900" indent="-342900">
              <a:defRPr/>
            </a:pPr>
            <a:r>
              <a:rPr lang="en-US" altLang="zh-TW" sz="1300">
                <a:solidFill>
                  <a:schemeClr val="tx1"/>
                </a:solidFill>
              </a:rPr>
              <a:t>15 </a:t>
            </a:r>
          </a:p>
          <a:p>
            <a:pPr marL="342900" indent="-342900">
              <a:defRPr/>
            </a:pPr>
            <a:r>
              <a:rPr lang="en-US" altLang="zh-TW" sz="1300">
                <a:solidFill>
                  <a:schemeClr val="tx1"/>
                </a:solidFill>
              </a:rPr>
              <a:t>16 It is important to spell </a:t>
            </a:r>
          </a:p>
          <a:p>
            <a:pPr marL="342900" indent="-342900">
              <a:defRPr/>
            </a:pPr>
            <a:r>
              <a:rPr lang="en-US" altLang="zh-TW" sz="1300">
                <a:solidFill>
                  <a:schemeClr val="tx1"/>
                </a:solidFill>
              </a:rPr>
              <a:t>17 check this dokument. On </a:t>
            </a:r>
          </a:p>
          <a:p>
            <a:pPr marL="342900" indent="-342900">
              <a:defRPr/>
            </a:pPr>
            <a:r>
              <a:rPr lang="en-US" altLang="zh-TW" sz="1300">
                <a:solidFill>
                  <a:schemeClr val="tx1"/>
                </a:solidFill>
              </a:rPr>
              <a:t>18 the other hand, a </a:t>
            </a:r>
          </a:p>
          <a:p>
            <a:pPr marL="342900" indent="-342900">
              <a:defRPr/>
            </a:pPr>
            <a:r>
              <a:rPr lang="en-US" altLang="zh-TW" sz="1300">
                <a:solidFill>
                  <a:schemeClr val="tx1"/>
                </a:solidFill>
              </a:rPr>
              <a:t>19 misspelled word isn't </a:t>
            </a:r>
          </a:p>
          <a:p>
            <a:pPr marL="342900" indent="-342900">
              <a:defRPr/>
            </a:pPr>
            <a:r>
              <a:rPr lang="en-US" altLang="zh-TW" sz="1300">
                <a:solidFill>
                  <a:schemeClr val="tx1"/>
                </a:solidFill>
              </a:rPr>
              <a:t>20 the end of the world. </a:t>
            </a:r>
          </a:p>
          <a:p>
            <a:pPr marL="342900" indent="-342900">
              <a:defRPr/>
            </a:pPr>
            <a:r>
              <a:rPr lang="en-US" altLang="zh-TW" sz="1300">
                <a:solidFill>
                  <a:schemeClr val="tx1"/>
                </a:solidFill>
              </a:rPr>
              <a:t>21 Nothing in the rest of </a:t>
            </a:r>
          </a:p>
          <a:p>
            <a:pPr marL="342900" indent="-342900">
              <a:defRPr/>
            </a:pPr>
            <a:r>
              <a:rPr lang="en-US" altLang="zh-TW" sz="1300">
                <a:solidFill>
                  <a:schemeClr val="tx1"/>
                </a:solidFill>
              </a:rPr>
              <a:t>22 this paragraph needs to </a:t>
            </a:r>
          </a:p>
          <a:p>
            <a:pPr marL="342900" indent="-342900">
              <a:defRPr/>
            </a:pPr>
            <a:r>
              <a:rPr lang="en-US" altLang="zh-TW" sz="1300">
                <a:solidFill>
                  <a:schemeClr val="tx1"/>
                </a:solidFill>
              </a:rPr>
              <a:t>23 be changed. Things can </a:t>
            </a:r>
          </a:p>
          <a:p>
            <a:pPr marL="342900" indent="-342900">
              <a:defRPr/>
            </a:pPr>
            <a:r>
              <a:rPr lang="en-US" altLang="zh-TW" sz="1300">
                <a:solidFill>
                  <a:schemeClr val="tx1"/>
                </a:solidFill>
              </a:rPr>
              <a:t>24 be added after it. </a:t>
            </a:r>
          </a:p>
          <a:p>
            <a:pPr marL="342900" indent="-342900">
              <a:lnSpc>
                <a:spcPct val="90000"/>
              </a:lnSpc>
              <a:defRPr/>
            </a:pPr>
            <a:endParaRPr lang="en-US" altLang="zh-TW" sz="1400" i="1">
              <a:solidFill>
                <a:schemeClr val="tx1"/>
              </a:solidFill>
            </a:endParaRPr>
          </a:p>
        </p:txBody>
      </p:sp>
      <p:sp>
        <p:nvSpPr>
          <p:cNvPr id="5" name="Content Placeholder 2"/>
          <p:cNvSpPr txBox="1">
            <a:spLocks/>
          </p:cNvSpPr>
          <p:nvPr/>
        </p:nvSpPr>
        <p:spPr bwMode="auto">
          <a:xfrm>
            <a:off x="6553200" y="152400"/>
            <a:ext cx="2438400" cy="5943600"/>
          </a:xfrm>
          <a:prstGeom prst="rect">
            <a:avLst/>
          </a:prstGeom>
          <a:ln w="57150">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defRPr/>
            </a:pPr>
            <a:r>
              <a:rPr lang="en-US" altLang="zh-TW" sz="2400" i="1">
                <a:solidFill>
                  <a:srgbClr val="000000"/>
                </a:solidFill>
              </a:rPr>
              <a:t>new</a:t>
            </a:r>
            <a:r>
              <a:rPr lang="en-US" altLang="zh-TW" sz="2400">
                <a:solidFill>
                  <a:srgbClr val="000000"/>
                </a:solidFill>
              </a:rPr>
              <a:t>:</a:t>
            </a:r>
          </a:p>
          <a:p>
            <a:pPr>
              <a:defRPr/>
            </a:pPr>
            <a:r>
              <a:rPr lang="en-US" altLang="zh-TW" sz="1300">
                <a:solidFill>
                  <a:srgbClr val="000000"/>
                </a:solidFill>
              </a:rPr>
              <a:t>1 This is an important </a:t>
            </a:r>
          </a:p>
          <a:p>
            <a:pPr>
              <a:defRPr/>
            </a:pPr>
            <a:r>
              <a:rPr lang="en-US" altLang="zh-TW" sz="1300">
                <a:solidFill>
                  <a:srgbClr val="000000"/>
                </a:solidFill>
              </a:rPr>
              <a:t>2 notice! It should </a:t>
            </a:r>
          </a:p>
          <a:p>
            <a:pPr>
              <a:defRPr/>
            </a:pPr>
            <a:r>
              <a:rPr lang="en-US" altLang="zh-TW" sz="1300">
                <a:solidFill>
                  <a:srgbClr val="000000"/>
                </a:solidFill>
              </a:rPr>
              <a:t>3 therefore be located at </a:t>
            </a:r>
          </a:p>
          <a:p>
            <a:pPr>
              <a:defRPr/>
            </a:pPr>
            <a:r>
              <a:rPr lang="en-US" altLang="zh-TW" sz="1300">
                <a:solidFill>
                  <a:srgbClr val="000000"/>
                </a:solidFill>
              </a:rPr>
              <a:t>4 the beginning of this </a:t>
            </a:r>
          </a:p>
          <a:p>
            <a:pPr>
              <a:defRPr/>
            </a:pPr>
            <a:r>
              <a:rPr lang="en-US" altLang="zh-TW" sz="1300">
                <a:solidFill>
                  <a:srgbClr val="000000"/>
                </a:solidFill>
              </a:rPr>
              <a:t>5 document! </a:t>
            </a:r>
          </a:p>
          <a:p>
            <a:pPr>
              <a:defRPr/>
            </a:pPr>
            <a:r>
              <a:rPr lang="en-US" altLang="zh-TW" sz="1300">
                <a:solidFill>
                  <a:srgbClr val="000000"/>
                </a:solidFill>
              </a:rPr>
              <a:t>6 </a:t>
            </a:r>
          </a:p>
          <a:p>
            <a:pPr>
              <a:defRPr/>
            </a:pPr>
            <a:r>
              <a:rPr lang="en-US" altLang="zh-TW" sz="1300">
                <a:solidFill>
                  <a:srgbClr val="000000"/>
                </a:solidFill>
              </a:rPr>
              <a:t>7 This part of the </a:t>
            </a:r>
          </a:p>
          <a:p>
            <a:pPr>
              <a:defRPr/>
            </a:pPr>
            <a:r>
              <a:rPr lang="en-US" altLang="zh-TW" sz="1300">
                <a:solidFill>
                  <a:srgbClr val="000000"/>
                </a:solidFill>
              </a:rPr>
              <a:t>8 document has stayed the </a:t>
            </a:r>
          </a:p>
          <a:p>
            <a:pPr>
              <a:defRPr/>
            </a:pPr>
            <a:r>
              <a:rPr lang="en-US" altLang="zh-TW" sz="1300">
                <a:solidFill>
                  <a:srgbClr val="000000"/>
                </a:solidFill>
              </a:rPr>
              <a:t>9 same from version to </a:t>
            </a:r>
          </a:p>
          <a:p>
            <a:pPr>
              <a:defRPr/>
            </a:pPr>
            <a:r>
              <a:rPr lang="en-US" altLang="zh-TW" sz="1300">
                <a:solidFill>
                  <a:srgbClr val="000000"/>
                </a:solidFill>
              </a:rPr>
              <a:t>10 version. It shouldn't </a:t>
            </a:r>
          </a:p>
          <a:p>
            <a:pPr>
              <a:defRPr/>
            </a:pPr>
            <a:r>
              <a:rPr lang="en-US" altLang="zh-TW" sz="1300">
                <a:solidFill>
                  <a:srgbClr val="000000"/>
                </a:solidFill>
              </a:rPr>
              <a:t>11 be shown if it doesn't </a:t>
            </a:r>
          </a:p>
          <a:p>
            <a:pPr>
              <a:defRPr/>
            </a:pPr>
            <a:r>
              <a:rPr lang="en-US" altLang="zh-TW" sz="1300">
                <a:solidFill>
                  <a:srgbClr val="000000"/>
                </a:solidFill>
              </a:rPr>
              <a:t>12 change. Otherwise, that </a:t>
            </a:r>
          </a:p>
          <a:p>
            <a:pPr>
              <a:defRPr/>
            </a:pPr>
            <a:r>
              <a:rPr lang="en-US" altLang="zh-TW" sz="1300">
                <a:solidFill>
                  <a:srgbClr val="000000"/>
                </a:solidFill>
              </a:rPr>
              <a:t>13 would not be helping to </a:t>
            </a:r>
          </a:p>
          <a:p>
            <a:pPr>
              <a:defRPr/>
            </a:pPr>
            <a:r>
              <a:rPr lang="en-US" altLang="zh-TW" sz="1300">
                <a:solidFill>
                  <a:srgbClr val="000000"/>
                </a:solidFill>
              </a:rPr>
              <a:t>14 compress anything. </a:t>
            </a:r>
          </a:p>
          <a:p>
            <a:pPr>
              <a:defRPr/>
            </a:pPr>
            <a:r>
              <a:rPr lang="en-US" altLang="zh-TW" sz="1300">
                <a:solidFill>
                  <a:srgbClr val="000000"/>
                </a:solidFill>
              </a:rPr>
              <a:t>15 </a:t>
            </a:r>
          </a:p>
          <a:p>
            <a:pPr>
              <a:defRPr/>
            </a:pPr>
            <a:r>
              <a:rPr lang="en-US" altLang="zh-TW" sz="1300">
                <a:solidFill>
                  <a:srgbClr val="000000"/>
                </a:solidFill>
              </a:rPr>
              <a:t>16 It is important to spell </a:t>
            </a:r>
          </a:p>
          <a:p>
            <a:pPr>
              <a:defRPr/>
            </a:pPr>
            <a:r>
              <a:rPr lang="en-US" altLang="zh-TW" sz="1300">
                <a:solidFill>
                  <a:srgbClr val="000000"/>
                </a:solidFill>
              </a:rPr>
              <a:t>17 check this document. On </a:t>
            </a:r>
          </a:p>
          <a:p>
            <a:pPr>
              <a:defRPr/>
            </a:pPr>
            <a:r>
              <a:rPr lang="en-US" altLang="zh-TW" sz="1300">
                <a:solidFill>
                  <a:srgbClr val="000000"/>
                </a:solidFill>
              </a:rPr>
              <a:t>18 the other hand, a </a:t>
            </a:r>
          </a:p>
          <a:p>
            <a:pPr>
              <a:defRPr/>
            </a:pPr>
            <a:r>
              <a:rPr lang="en-US" altLang="zh-TW" sz="1300">
                <a:solidFill>
                  <a:srgbClr val="000000"/>
                </a:solidFill>
              </a:rPr>
              <a:t>19 misspelled word isn't </a:t>
            </a:r>
          </a:p>
          <a:p>
            <a:pPr>
              <a:defRPr/>
            </a:pPr>
            <a:r>
              <a:rPr lang="en-US" altLang="zh-TW" sz="1300">
                <a:solidFill>
                  <a:srgbClr val="000000"/>
                </a:solidFill>
              </a:rPr>
              <a:t>20 the end of the world. </a:t>
            </a:r>
          </a:p>
          <a:p>
            <a:pPr>
              <a:defRPr/>
            </a:pPr>
            <a:r>
              <a:rPr lang="en-US" altLang="zh-TW" sz="1300">
                <a:solidFill>
                  <a:srgbClr val="000000"/>
                </a:solidFill>
              </a:rPr>
              <a:t>21 Nothing in the rest of </a:t>
            </a:r>
          </a:p>
          <a:p>
            <a:pPr>
              <a:defRPr/>
            </a:pPr>
            <a:r>
              <a:rPr lang="en-US" altLang="zh-TW" sz="1300">
                <a:solidFill>
                  <a:srgbClr val="000000"/>
                </a:solidFill>
              </a:rPr>
              <a:t>22 this paragraph needs to </a:t>
            </a:r>
          </a:p>
          <a:p>
            <a:pPr>
              <a:defRPr/>
            </a:pPr>
            <a:r>
              <a:rPr lang="en-US" altLang="zh-TW" sz="1300">
                <a:solidFill>
                  <a:srgbClr val="000000"/>
                </a:solidFill>
              </a:rPr>
              <a:t>23 be changed. Things can </a:t>
            </a:r>
          </a:p>
          <a:p>
            <a:pPr>
              <a:defRPr/>
            </a:pPr>
            <a:r>
              <a:rPr lang="en-US" altLang="zh-TW" sz="1300">
                <a:solidFill>
                  <a:srgbClr val="000000"/>
                </a:solidFill>
              </a:rPr>
              <a:t>24 be added after it. </a:t>
            </a:r>
          </a:p>
          <a:p>
            <a:pPr>
              <a:defRPr/>
            </a:pPr>
            <a:r>
              <a:rPr lang="en-US" altLang="zh-TW" sz="1300">
                <a:solidFill>
                  <a:srgbClr val="000000"/>
                </a:solidFill>
              </a:rPr>
              <a:t>25 </a:t>
            </a:r>
          </a:p>
          <a:p>
            <a:pPr>
              <a:defRPr/>
            </a:pPr>
            <a:r>
              <a:rPr lang="en-US" altLang="zh-TW" sz="1300">
                <a:solidFill>
                  <a:srgbClr val="000000"/>
                </a:solidFill>
              </a:rPr>
              <a:t>26 This paragraph contains </a:t>
            </a:r>
          </a:p>
          <a:p>
            <a:pPr>
              <a:defRPr/>
            </a:pPr>
            <a:r>
              <a:rPr lang="en-US" altLang="zh-TW" sz="1300">
                <a:solidFill>
                  <a:srgbClr val="000000"/>
                </a:solidFill>
              </a:rPr>
              <a:t>27 important new additions</a:t>
            </a:r>
          </a:p>
          <a:p>
            <a:pPr>
              <a:defRPr/>
            </a:pPr>
            <a:r>
              <a:rPr lang="en-US" altLang="zh-TW" sz="1300">
                <a:solidFill>
                  <a:srgbClr val="000000"/>
                </a:solidFill>
              </a:rPr>
              <a:t>28 to this document. </a:t>
            </a:r>
          </a:p>
          <a:p>
            <a:pPr>
              <a:lnSpc>
                <a:spcPct val="90000"/>
              </a:lnSpc>
              <a:defRPr/>
            </a:pPr>
            <a:endParaRPr lang="en-US" altLang="zh-TW" sz="1300" i="1">
              <a:solidFill>
                <a:schemeClr val="tx1"/>
              </a:solidFill>
            </a:endParaRPr>
          </a:p>
        </p:txBody>
      </p:sp>
      <p:sp>
        <p:nvSpPr>
          <p:cNvPr id="136197" name="Content Placeholder 5"/>
          <p:cNvSpPr>
            <a:spLocks noGrp="1"/>
          </p:cNvSpPr>
          <p:nvPr>
            <p:ph idx="1"/>
          </p:nvPr>
        </p:nvSpPr>
        <p:spPr>
          <a:xfrm>
            <a:off x="304800" y="1219200"/>
            <a:ext cx="3124200" cy="5562600"/>
          </a:xfrm>
          <a:solidFill>
            <a:schemeClr val="tx1"/>
          </a:solidFill>
        </p:spPr>
        <p:txBody>
          <a:bodyPr/>
          <a:lstStyle/>
          <a:p>
            <a:pPr>
              <a:lnSpc>
                <a:spcPct val="85000"/>
              </a:lnSpc>
              <a:spcBef>
                <a:spcPct val="0"/>
              </a:spcBef>
              <a:buFontTx/>
              <a:buNone/>
            </a:pPr>
            <a:r>
              <a:rPr lang="en-US" altLang="zh-TW" sz="1400" smtClean="0">
                <a:solidFill>
                  <a:schemeClr val="bg1"/>
                </a:solidFill>
              </a:rPr>
              <a:t>% diff  original  new</a:t>
            </a:r>
          </a:p>
          <a:p>
            <a:pPr>
              <a:lnSpc>
                <a:spcPct val="85000"/>
              </a:lnSpc>
              <a:spcBef>
                <a:spcPct val="0"/>
              </a:spcBef>
              <a:buFontTx/>
              <a:buNone/>
            </a:pPr>
            <a:r>
              <a:rPr lang="en-US" altLang="zh-TW" sz="1400" smtClean="0">
                <a:solidFill>
                  <a:schemeClr val="bg1"/>
                </a:solidFill>
              </a:rPr>
              <a:t>0a1,6 </a:t>
            </a:r>
          </a:p>
          <a:p>
            <a:pPr>
              <a:lnSpc>
                <a:spcPct val="85000"/>
              </a:lnSpc>
              <a:spcBef>
                <a:spcPct val="0"/>
              </a:spcBef>
              <a:buFontTx/>
              <a:buNone/>
            </a:pPr>
            <a:r>
              <a:rPr lang="en-US" altLang="zh-TW" sz="1400" smtClean="0">
                <a:solidFill>
                  <a:schemeClr val="bg1"/>
                </a:solidFill>
              </a:rPr>
              <a:t>&gt; This is an important </a:t>
            </a:r>
          </a:p>
          <a:p>
            <a:pPr>
              <a:lnSpc>
                <a:spcPct val="85000"/>
              </a:lnSpc>
              <a:spcBef>
                <a:spcPct val="0"/>
              </a:spcBef>
              <a:buFontTx/>
              <a:buNone/>
            </a:pPr>
            <a:r>
              <a:rPr lang="en-US" altLang="zh-TW" sz="1400" smtClean="0">
                <a:solidFill>
                  <a:schemeClr val="bg1"/>
                </a:solidFill>
              </a:rPr>
              <a:t>&gt; notice! It should </a:t>
            </a:r>
          </a:p>
          <a:p>
            <a:pPr>
              <a:lnSpc>
                <a:spcPct val="85000"/>
              </a:lnSpc>
              <a:spcBef>
                <a:spcPct val="0"/>
              </a:spcBef>
              <a:buFontTx/>
              <a:buNone/>
            </a:pPr>
            <a:r>
              <a:rPr lang="en-US" altLang="zh-TW" sz="1400" smtClean="0">
                <a:solidFill>
                  <a:schemeClr val="bg1"/>
                </a:solidFill>
              </a:rPr>
              <a:t>&gt; therefore be located at </a:t>
            </a:r>
          </a:p>
          <a:p>
            <a:pPr>
              <a:lnSpc>
                <a:spcPct val="85000"/>
              </a:lnSpc>
              <a:spcBef>
                <a:spcPct val="0"/>
              </a:spcBef>
              <a:buFontTx/>
              <a:buNone/>
            </a:pPr>
            <a:r>
              <a:rPr lang="en-US" altLang="zh-TW" sz="1400" smtClean="0">
                <a:solidFill>
                  <a:schemeClr val="bg1"/>
                </a:solidFill>
              </a:rPr>
              <a:t>&gt; the beginning of this </a:t>
            </a:r>
          </a:p>
          <a:p>
            <a:pPr>
              <a:lnSpc>
                <a:spcPct val="85000"/>
              </a:lnSpc>
              <a:spcBef>
                <a:spcPct val="0"/>
              </a:spcBef>
              <a:buFontTx/>
              <a:buNone/>
            </a:pPr>
            <a:r>
              <a:rPr lang="en-US" altLang="zh-TW" sz="1400" smtClean="0">
                <a:solidFill>
                  <a:schemeClr val="bg1"/>
                </a:solidFill>
              </a:rPr>
              <a:t>&gt; document!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8,14c14 </a:t>
            </a:r>
          </a:p>
          <a:p>
            <a:pPr>
              <a:lnSpc>
                <a:spcPct val="85000"/>
              </a:lnSpc>
              <a:spcBef>
                <a:spcPct val="0"/>
              </a:spcBef>
              <a:buFontTx/>
              <a:buNone/>
            </a:pPr>
            <a:r>
              <a:rPr lang="en-US" altLang="zh-TW" sz="1400" smtClean="0">
                <a:solidFill>
                  <a:schemeClr val="bg1"/>
                </a:solidFill>
              </a:rPr>
              <a:t>&lt; compress the size of the </a:t>
            </a:r>
          </a:p>
          <a:p>
            <a:pPr>
              <a:lnSpc>
                <a:spcPct val="85000"/>
              </a:lnSpc>
              <a:spcBef>
                <a:spcPct val="0"/>
              </a:spcBef>
              <a:buFontTx/>
              <a:buNone/>
            </a:pPr>
            <a:r>
              <a:rPr lang="en-US" altLang="zh-TW" sz="1400" smtClean="0">
                <a:solidFill>
                  <a:schemeClr val="bg1"/>
                </a:solidFill>
              </a:rPr>
              <a:t>&lt; changes. </a:t>
            </a:r>
          </a:p>
          <a:p>
            <a:pPr>
              <a:lnSpc>
                <a:spcPct val="85000"/>
              </a:lnSpc>
              <a:spcBef>
                <a:spcPct val="0"/>
              </a:spcBef>
              <a:buFontTx/>
              <a:buNone/>
            </a:pPr>
            <a:r>
              <a:rPr lang="en-US" altLang="zh-TW" sz="1400" smtClean="0">
                <a:solidFill>
                  <a:schemeClr val="bg1"/>
                </a:solidFill>
              </a:rPr>
              <a:t>&lt; </a:t>
            </a:r>
          </a:p>
          <a:p>
            <a:pPr>
              <a:lnSpc>
                <a:spcPct val="85000"/>
              </a:lnSpc>
              <a:spcBef>
                <a:spcPct val="0"/>
              </a:spcBef>
              <a:buFontTx/>
              <a:buNone/>
            </a:pPr>
            <a:r>
              <a:rPr lang="en-US" altLang="zh-TW" sz="1400" smtClean="0">
                <a:solidFill>
                  <a:schemeClr val="bg1"/>
                </a:solidFill>
              </a:rPr>
              <a:t>&lt; This paragraph contains </a:t>
            </a:r>
          </a:p>
          <a:p>
            <a:pPr>
              <a:lnSpc>
                <a:spcPct val="85000"/>
              </a:lnSpc>
              <a:spcBef>
                <a:spcPct val="0"/>
              </a:spcBef>
              <a:buFontTx/>
              <a:buNone/>
            </a:pPr>
            <a:r>
              <a:rPr lang="en-US" altLang="zh-TW" sz="1400" smtClean="0">
                <a:solidFill>
                  <a:schemeClr val="bg1"/>
                </a:solidFill>
              </a:rPr>
              <a:t>&lt; text that is outdated. </a:t>
            </a:r>
          </a:p>
          <a:p>
            <a:pPr>
              <a:lnSpc>
                <a:spcPct val="85000"/>
              </a:lnSpc>
              <a:spcBef>
                <a:spcPct val="0"/>
              </a:spcBef>
              <a:buFontTx/>
              <a:buNone/>
            </a:pPr>
            <a:r>
              <a:rPr lang="en-US" altLang="zh-TW" sz="1400" smtClean="0">
                <a:solidFill>
                  <a:schemeClr val="bg1"/>
                </a:solidFill>
              </a:rPr>
              <a:t>&lt; It will be deleted in the </a:t>
            </a:r>
          </a:p>
          <a:p>
            <a:pPr>
              <a:lnSpc>
                <a:spcPct val="85000"/>
              </a:lnSpc>
              <a:spcBef>
                <a:spcPct val="0"/>
              </a:spcBef>
              <a:buFontTx/>
              <a:buNone/>
            </a:pPr>
            <a:r>
              <a:rPr lang="en-US" altLang="zh-TW" sz="1400" smtClean="0">
                <a:solidFill>
                  <a:schemeClr val="bg1"/>
                </a:solidFill>
              </a:rPr>
              <a:t>&lt; near future.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compress anything. </a:t>
            </a:r>
          </a:p>
          <a:p>
            <a:pPr>
              <a:lnSpc>
                <a:spcPct val="85000"/>
              </a:lnSpc>
              <a:spcBef>
                <a:spcPct val="0"/>
              </a:spcBef>
              <a:buFontTx/>
              <a:buNone/>
            </a:pPr>
            <a:r>
              <a:rPr lang="en-US" altLang="zh-TW" sz="1400" smtClean="0">
                <a:solidFill>
                  <a:schemeClr val="bg1"/>
                </a:solidFill>
              </a:rPr>
              <a:t>17c17 </a:t>
            </a:r>
          </a:p>
          <a:p>
            <a:pPr>
              <a:lnSpc>
                <a:spcPct val="85000"/>
              </a:lnSpc>
              <a:spcBef>
                <a:spcPct val="0"/>
              </a:spcBef>
              <a:buFontTx/>
              <a:buNone/>
            </a:pPr>
            <a:r>
              <a:rPr lang="en-US" altLang="zh-TW" sz="1400" smtClean="0">
                <a:solidFill>
                  <a:schemeClr val="bg1"/>
                </a:solidFill>
              </a:rPr>
              <a:t>&lt; check this dokument. On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check this document. On </a:t>
            </a:r>
          </a:p>
          <a:p>
            <a:pPr>
              <a:lnSpc>
                <a:spcPct val="85000"/>
              </a:lnSpc>
              <a:spcBef>
                <a:spcPct val="0"/>
              </a:spcBef>
              <a:buFontTx/>
              <a:buNone/>
            </a:pPr>
            <a:r>
              <a:rPr lang="en-US" altLang="zh-TW" sz="1400" smtClean="0">
                <a:solidFill>
                  <a:schemeClr val="bg1"/>
                </a:solidFill>
              </a:rPr>
              <a:t>24c24,28 </a:t>
            </a:r>
          </a:p>
          <a:p>
            <a:pPr>
              <a:lnSpc>
                <a:spcPct val="85000"/>
              </a:lnSpc>
              <a:spcBef>
                <a:spcPct val="0"/>
              </a:spcBef>
              <a:buFontTx/>
              <a:buNone/>
            </a:pPr>
            <a:r>
              <a:rPr lang="en-US" altLang="zh-TW" sz="1400" smtClean="0">
                <a:solidFill>
                  <a:schemeClr val="bg1"/>
                </a:solidFill>
              </a:rPr>
              <a:t>&lt; be added after it.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be added after it.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&gt; This paragraph contains </a:t>
            </a:r>
          </a:p>
          <a:p>
            <a:pPr>
              <a:lnSpc>
                <a:spcPct val="85000"/>
              </a:lnSpc>
              <a:spcBef>
                <a:spcPct val="0"/>
              </a:spcBef>
              <a:buFontTx/>
              <a:buNone/>
            </a:pPr>
            <a:r>
              <a:rPr lang="en-US" altLang="zh-TW" sz="1400" smtClean="0">
                <a:solidFill>
                  <a:schemeClr val="bg1"/>
                </a:solidFill>
              </a:rPr>
              <a:t>&gt; important new additions </a:t>
            </a:r>
          </a:p>
          <a:p>
            <a:pPr>
              <a:lnSpc>
                <a:spcPct val="85000"/>
              </a:lnSpc>
              <a:spcBef>
                <a:spcPct val="0"/>
              </a:spcBef>
              <a:buFontTx/>
              <a:buNone/>
            </a:pPr>
            <a:r>
              <a:rPr lang="en-US" altLang="zh-TW" sz="1400" smtClean="0">
                <a:solidFill>
                  <a:schemeClr val="bg1"/>
                </a:solidFill>
              </a:rPr>
              <a:t>&gt; to this document. </a:t>
            </a:r>
          </a:p>
        </p:txBody>
      </p:sp>
      <p:sp>
        <p:nvSpPr>
          <p:cNvPr id="136198" name="Rounded Rectangle 6"/>
          <p:cNvSpPr>
            <a:spLocks noChangeArrowheads="1"/>
          </p:cNvSpPr>
          <p:nvPr/>
        </p:nvSpPr>
        <p:spPr bwMode="auto">
          <a:xfrm>
            <a:off x="342900" y="1600200"/>
            <a:ext cx="190500" cy="11430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199" name="Rounded Rectangle 7"/>
          <p:cNvSpPr>
            <a:spLocks noChangeArrowheads="1"/>
          </p:cNvSpPr>
          <p:nvPr/>
        </p:nvSpPr>
        <p:spPr bwMode="auto">
          <a:xfrm>
            <a:off x="327025" y="5399088"/>
            <a:ext cx="222250" cy="239712"/>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0" name="Rounded Rectangle 8"/>
          <p:cNvSpPr>
            <a:spLocks noChangeArrowheads="1"/>
          </p:cNvSpPr>
          <p:nvPr/>
        </p:nvSpPr>
        <p:spPr bwMode="auto">
          <a:xfrm flipH="1">
            <a:off x="342900" y="5002213"/>
            <a:ext cx="190500" cy="255587"/>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1" name="Rounded Rectangle 9"/>
          <p:cNvSpPr>
            <a:spLocks noChangeArrowheads="1"/>
          </p:cNvSpPr>
          <p:nvPr/>
        </p:nvSpPr>
        <p:spPr bwMode="auto">
          <a:xfrm>
            <a:off x="358775" y="5791200"/>
            <a:ext cx="174625" cy="9906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2" name="Rounded Rectangle 10"/>
          <p:cNvSpPr>
            <a:spLocks noChangeArrowheads="1"/>
          </p:cNvSpPr>
          <p:nvPr/>
        </p:nvSpPr>
        <p:spPr bwMode="auto">
          <a:xfrm>
            <a:off x="1600200" y="1219200"/>
            <a:ext cx="457200" cy="3048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3" name="Rounded Rectangle 11"/>
          <p:cNvSpPr>
            <a:spLocks noChangeArrowheads="1"/>
          </p:cNvSpPr>
          <p:nvPr/>
        </p:nvSpPr>
        <p:spPr bwMode="auto">
          <a:xfrm>
            <a:off x="914400" y="1219200"/>
            <a:ext cx="685800" cy="3048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4" name="Rounded Rectangle 12"/>
          <p:cNvSpPr>
            <a:spLocks noChangeArrowheads="1"/>
          </p:cNvSpPr>
          <p:nvPr/>
        </p:nvSpPr>
        <p:spPr bwMode="auto">
          <a:xfrm>
            <a:off x="342900" y="2895600"/>
            <a:ext cx="190500" cy="12954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5" name="Rounded Rectangle 14"/>
          <p:cNvSpPr>
            <a:spLocks noChangeArrowheads="1"/>
          </p:cNvSpPr>
          <p:nvPr/>
        </p:nvSpPr>
        <p:spPr bwMode="auto">
          <a:xfrm>
            <a:off x="327025" y="4283075"/>
            <a:ext cx="222250" cy="239713"/>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6206" name="Rounded Rectangle 15"/>
          <p:cNvSpPr>
            <a:spLocks noChangeArrowheads="1"/>
          </p:cNvSpPr>
          <p:nvPr/>
        </p:nvSpPr>
        <p:spPr bwMode="auto">
          <a:xfrm>
            <a:off x="327025" y="4713288"/>
            <a:ext cx="222250" cy="239712"/>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Tree>
    <p:extLst>
      <p:ext uri="{BB962C8B-B14F-4D97-AF65-F5344CB8AC3E}">
        <p14:creationId xmlns:p14="http://schemas.microsoft.com/office/powerpoint/2010/main" val="32947740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381000" y="0"/>
            <a:ext cx="8229600" cy="1143000"/>
          </a:xfrm>
        </p:spPr>
        <p:txBody>
          <a:bodyPr/>
          <a:lstStyle/>
          <a:p>
            <a:pPr algn="l">
              <a:lnSpc>
                <a:spcPct val="85000"/>
              </a:lnSpc>
            </a:pPr>
            <a:r>
              <a:rPr lang="en-US" altLang="zh-TW" sz="800" smtClean="0">
                <a:solidFill>
                  <a:srgbClr val="0033CC"/>
                </a:solidFill>
              </a:rPr>
              <a:t/>
            </a:r>
            <a:br>
              <a:rPr lang="en-US" altLang="zh-TW" sz="800" smtClean="0">
                <a:solidFill>
                  <a:srgbClr val="0033CC"/>
                </a:solidFill>
              </a:rPr>
            </a:br>
            <a:r>
              <a:rPr lang="en-US" altLang="zh-TW" smtClean="0">
                <a:solidFill>
                  <a:srgbClr val="0033CC"/>
                </a:solidFill>
              </a:rPr>
              <a:t>A diff </a:t>
            </a:r>
            <a:br>
              <a:rPr lang="en-US" altLang="zh-TW" smtClean="0">
                <a:solidFill>
                  <a:srgbClr val="0033CC"/>
                </a:solidFill>
              </a:rPr>
            </a:br>
            <a:r>
              <a:rPr lang="en-US" altLang="zh-TW" smtClean="0">
                <a:solidFill>
                  <a:srgbClr val="0033CC"/>
                </a:solidFill>
              </a:rPr>
              <a:t>example:</a:t>
            </a:r>
          </a:p>
        </p:txBody>
      </p:sp>
      <p:sp>
        <p:nvSpPr>
          <p:cNvPr id="4" name="Content Placeholder 2"/>
          <p:cNvSpPr txBox="1">
            <a:spLocks/>
          </p:cNvSpPr>
          <p:nvPr/>
        </p:nvSpPr>
        <p:spPr bwMode="auto">
          <a:xfrm>
            <a:off x="3810000" y="228600"/>
            <a:ext cx="2438400" cy="51054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defRPr/>
            </a:pPr>
            <a:r>
              <a:rPr lang="en-US" altLang="zh-TW" sz="2400" i="1">
                <a:solidFill>
                  <a:schemeClr val="tx1"/>
                </a:solidFill>
              </a:rPr>
              <a:t>original</a:t>
            </a:r>
            <a:r>
              <a:rPr lang="en-US" altLang="zh-TW" sz="2400">
                <a:solidFill>
                  <a:schemeClr val="tx1"/>
                </a:solidFill>
              </a:rPr>
              <a:t>:</a:t>
            </a:r>
          </a:p>
          <a:p>
            <a:pPr marL="342900" indent="-342900">
              <a:defRPr/>
            </a:pPr>
            <a:r>
              <a:rPr lang="en-US" altLang="zh-TW" sz="1300">
                <a:solidFill>
                  <a:schemeClr val="tx1"/>
                </a:solidFill>
              </a:rPr>
              <a:t>1 This part of the </a:t>
            </a:r>
          </a:p>
          <a:p>
            <a:pPr marL="342900" indent="-342900">
              <a:defRPr/>
            </a:pPr>
            <a:r>
              <a:rPr lang="en-US" altLang="zh-TW" sz="1300">
                <a:solidFill>
                  <a:schemeClr val="tx1"/>
                </a:solidFill>
              </a:rPr>
              <a:t>2 document has stayed the </a:t>
            </a:r>
          </a:p>
          <a:p>
            <a:pPr marL="342900" indent="-342900">
              <a:defRPr/>
            </a:pPr>
            <a:r>
              <a:rPr lang="en-US" altLang="zh-TW" sz="1300">
                <a:solidFill>
                  <a:schemeClr val="tx1"/>
                </a:solidFill>
              </a:rPr>
              <a:t>3 same from version to </a:t>
            </a:r>
          </a:p>
          <a:p>
            <a:pPr marL="342900" indent="-342900">
              <a:defRPr/>
            </a:pPr>
            <a:r>
              <a:rPr lang="en-US" altLang="zh-TW" sz="1300">
                <a:solidFill>
                  <a:schemeClr val="tx1"/>
                </a:solidFill>
              </a:rPr>
              <a:t>4 version. It shouldn't </a:t>
            </a:r>
          </a:p>
          <a:p>
            <a:pPr marL="342900" indent="-342900">
              <a:defRPr/>
            </a:pPr>
            <a:r>
              <a:rPr lang="en-US" altLang="zh-TW" sz="1300">
                <a:solidFill>
                  <a:schemeClr val="tx1"/>
                </a:solidFill>
              </a:rPr>
              <a:t>5 be shown if it doesn't </a:t>
            </a:r>
          </a:p>
          <a:p>
            <a:pPr marL="342900" indent="-342900">
              <a:defRPr/>
            </a:pPr>
            <a:r>
              <a:rPr lang="en-US" altLang="zh-TW" sz="1300">
                <a:solidFill>
                  <a:schemeClr val="tx1"/>
                </a:solidFill>
              </a:rPr>
              <a:t>6 change. Otherwise, that </a:t>
            </a:r>
          </a:p>
          <a:p>
            <a:pPr marL="342900" indent="-342900">
              <a:defRPr/>
            </a:pPr>
            <a:r>
              <a:rPr lang="en-US" altLang="zh-TW" sz="1300">
                <a:solidFill>
                  <a:schemeClr val="tx1"/>
                </a:solidFill>
              </a:rPr>
              <a:t>7 would not be helping to </a:t>
            </a:r>
          </a:p>
          <a:p>
            <a:pPr marL="342900" indent="-342900">
              <a:defRPr/>
            </a:pPr>
            <a:r>
              <a:rPr lang="en-US" altLang="zh-TW" sz="1300">
                <a:solidFill>
                  <a:schemeClr val="tx1"/>
                </a:solidFill>
              </a:rPr>
              <a:t>8 compress the size of the </a:t>
            </a:r>
          </a:p>
          <a:p>
            <a:pPr marL="342900" indent="-342900">
              <a:defRPr/>
            </a:pPr>
            <a:r>
              <a:rPr lang="en-US" altLang="zh-TW" sz="1300">
                <a:solidFill>
                  <a:schemeClr val="tx1"/>
                </a:solidFill>
              </a:rPr>
              <a:t>9 changes. </a:t>
            </a:r>
          </a:p>
          <a:p>
            <a:pPr marL="342900" indent="-342900">
              <a:defRPr/>
            </a:pPr>
            <a:r>
              <a:rPr lang="en-US" altLang="zh-TW" sz="1300">
                <a:solidFill>
                  <a:schemeClr val="tx1"/>
                </a:solidFill>
              </a:rPr>
              <a:t>10 </a:t>
            </a:r>
          </a:p>
          <a:p>
            <a:pPr marL="342900" indent="-342900">
              <a:defRPr/>
            </a:pPr>
            <a:r>
              <a:rPr lang="en-US" altLang="zh-TW" sz="1300">
                <a:solidFill>
                  <a:schemeClr val="tx1"/>
                </a:solidFill>
              </a:rPr>
              <a:t>11 This paragraph contains </a:t>
            </a:r>
          </a:p>
          <a:p>
            <a:pPr marL="342900" indent="-342900">
              <a:defRPr/>
            </a:pPr>
            <a:r>
              <a:rPr lang="en-US" altLang="zh-TW" sz="1300">
                <a:solidFill>
                  <a:schemeClr val="tx1"/>
                </a:solidFill>
              </a:rPr>
              <a:t>12 text that is outdated. </a:t>
            </a:r>
          </a:p>
          <a:p>
            <a:pPr marL="342900" indent="-342900">
              <a:defRPr/>
            </a:pPr>
            <a:r>
              <a:rPr lang="en-US" altLang="zh-TW" sz="1300">
                <a:solidFill>
                  <a:schemeClr val="tx1"/>
                </a:solidFill>
              </a:rPr>
              <a:t>13 It will be deleted in the </a:t>
            </a:r>
          </a:p>
          <a:p>
            <a:pPr marL="342900" indent="-342900">
              <a:defRPr/>
            </a:pPr>
            <a:r>
              <a:rPr lang="en-US" altLang="zh-TW" sz="1300">
                <a:solidFill>
                  <a:schemeClr val="tx1"/>
                </a:solidFill>
              </a:rPr>
              <a:t>14 near future. </a:t>
            </a:r>
          </a:p>
          <a:p>
            <a:pPr marL="342900" indent="-342900">
              <a:defRPr/>
            </a:pPr>
            <a:r>
              <a:rPr lang="en-US" altLang="zh-TW" sz="1300">
                <a:solidFill>
                  <a:schemeClr val="tx1"/>
                </a:solidFill>
              </a:rPr>
              <a:t>15 </a:t>
            </a:r>
          </a:p>
          <a:p>
            <a:pPr marL="342900" indent="-342900">
              <a:defRPr/>
            </a:pPr>
            <a:r>
              <a:rPr lang="en-US" altLang="zh-TW" sz="1300">
                <a:solidFill>
                  <a:schemeClr val="tx1"/>
                </a:solidFill>
              </a:rPr>
              <a:t>16 It is important to spell </a:t>
            </a:r>
          </a:p>
          <a:p>
            <a:pPr marL="342900" indent="-342900">
              <a:defRPr/>
            </a:pPr>
            <a:r>
              <a:rPr lang="en-US" altLang="zh-TW" sz="1300">
                <a:solidFill>
                  <a:schemeClr val="tx1"/>
                </a:solidFill>
              </a:rPr>
              <a:t>17 check this dokument. On </a:t>
            </a:r>
          </a:p>
          <a:p>
            <a:pPr marL="342900" indent="-342900">
              <a:defRPr/>
            </a:pPr>
            <a:r>
              <a:rPr lang="en-US" altLang="zh-TW" sz="1300">
                <a:solidFill>
                  <a:schemeClr val="tx1"/>
                </a:solidFill>
              </a:rPr>
              <a:t>18 the other hand, a </a:t>
            </a:r>
          </a:p>
          <a:p>
            <a:pPr marL="342900" indent="-342900">
              <a:defRPr/>
            </a:pPr>
            <a:r>
              <a:rPr lang="en-US" altLang="zh-TW" sz="1300">
                <a:solidFill>
                  <a:schemeClr val="tx1"/>
                </a:solidFill>
              </a:rPr>
              <a:t>19 misspelled word isn't </a:t>
            </a:r>
          </a:p>
          <a:p>
            <a:pPr marL="342900" indent="-342900">
              <a:defRPr/>
            </a:pPr>
            <a:r>
              <a:rPr lang="en-US" altLang="zh-TW" sz="1300">
                <a:solidFill>
                  <a:schemeClr val="tx1"/>
                </a:solidFill>
              </a:rPr>
              <a:t>20 the end of the world. </a:t>
            </a:r>
          </a:p>
          <a:p>
            <a:pPr marL="342900" indent="-342900">
              <a:defRPr/>
            </a:pPr>
            <a:r>
              <a:rPr lang="en-US" altLang="zh-TW" sz="1300">
                <a:solidFill>
                  <a:schemeClr val="tx1"/>
                </a:solidFill>
              </a:rPr>
              <a:t>21 Nothing in the rest of </a:t>
            </a:r>
          </a:p>
          <a:p>
            <a:pPr marL="342900" indent="-342900">
              <a:defRPr/>
            </a:pPr>
            <a:r>
              <a:rPr lang="en-US" altLang="zh-TW" sz="1300">
                <a:solidFill>
                  <a:schemeClr val="tx1"/>
                </a:solidFill>
              </a:rPr>
              <a:t>22 this paragraph needs to </a:t>
            </a:r>
          </a:p>
          <a:p>
            <a:pPr marL="342900" indent="-342900">
              <a:defRPr/>
            </a:pPr>
            <a:r>
              <a:rPr lang="en-US" altLang="zh-TW" sz="1300">
                <a:solidFill>
                  <a:schemeClr val="tx1"/>
                </a:solidFill>
              </a:rPr>
              <a:t>23 be changed. Things can </a:t>
            </a:r>
          </a:p>
          <a:p>
            <a:pPr marL="342900" indent="-342900">
              <a:defRPr/>
            </a:pPr>
            <a:r>
              <a:rPr lang="en-US" altLang="zh-TW" sz="1300">
                <a:solidFill>
                  <a:schemeClr val="tx1"/>
                </a:solidFill>
              </a:rPr>
              <a:t>24 be added after it. </a:t>
            </a:r>
          </a:p>
          <a:p>
            <a:pPr marL="342900" indent="-342900">
              <a:lnSpc>
                <a:spcPct val="90000"/>
              </a:lnSpc>
              <a:defRPr/>
            </a:pPr>
            <a:endParaRPr lang="en-US" altLang="zh-TW" sz="1300" i="1">
              <a:solidFill>
                <a:schemeClr val="tx1"/>
              </a:solidFill>
            </a:endParaRPr>
          </a:p>
        </p:txBody>
      </p:sp>
      <p:sp>
        <p:nvSpPr>
          <p:cNvPr id="5" name="Content Placeholder 2"/>
          <p:cNvSpPr txBox="1">
            <a:spLocks/>
          </p:cNvSpPr>
          <p:nvPr/>
        </p:nvSpPr>
        <p:spPr bwMode="auto">
          <a:xfrm>
            <a:off x="6553200" y="152400"/>
            <a:ext cx="2438400" cy="59436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defRPr/>
            </a:pPr>
            <a:r>
              <a:rPr lang="en-US" altLang="zh-TW" sz="2400" i="1">
                <a:solidFill>
                  <a:srgbClr val="000000"/>
                </a:solidFill>
              </a:rPr>
              <a:t>new</a:t>
            </a:r>
            <a:r>
              <a:rPr lang="en-US" altLang="zh-TW" sz="2400">
                <a:solidFill>
                  <a:srgbClr val="000000"/>
                </a:solidFill>
              </a:rPr>
              <a:t>:</a:t>
            </a:r>
          </a:p>
          <a:p>
            <a:pPr>
              <a:defRPr/>
            </a:pPr>
            <a:r>
              <a:rPr lang="en-US" altLang="zh-TW" sz="1300">
                <a:solidFill>
                  <a:srgbClr val="000000"/>
                </a:solidFill>
              </a:rPr>
              <a:t>1 This is an important </a:t>
            </a:r>
          </a:p>
          <a:p>
            <a:pPr>
              <a:defRPr/>
            </a:pPr>
            <a:r>
              <a:rPr lang="en-US" altLang="zh-TW" sz="1300">
                <a:solidFill>
                  <a:srgbClr val="000000"/>
                </a:solidFill>
              </a:rPr>
              <a:t>2 notice! It should </a:t>
            </a:r>
          </a:p>
          <a:p>
            <a:pPr>
              <a:defRPr/>
            </a:pPr>
            <a:r>
              <a:rPr lang="en-US" altLang="zh-TW" sz="1300">
                <a:solidFill>
                  <a:srgbClr val="000000"/>
                </a:solidFill>
              </a:rPr>
              <a:t>3 therefore be located at </a:t>
            </a:r>
          </a:p>
          <a:p>
            <a:pPr>
              <a:defRPr/>
            </a:pPr>
            <a:r>
              <a:rPr lang="en-US" altLang="zh-TW" sz="1300">
                <a:solidFill>
                  <a:srgbClr val="000000"/>
                </a:solidFill>
              </a:rPr>
              <a:t>4 the beginning of this </a:t>
            </a:r>
          </a:p>
          <a:p>
            <a:pPr>
              <a:defRPr/>
            </a:pPr>
            <a:r>
              <a:rPr lang="en-US" altLang="zh-TW" sz="1300">
                <a:solidFill>
                  <a:srgbClr val="000000"/>
                </a:solidFill>
              </a:rPr>
              <a:t>5 document! </a:t>
            </a:r>
          </a:p>
          <a:p>
            <a:pPr>
              <a:defRPr/>
            </a:pPr>
            <a:r>
              <a:rPr lang="en-US" altLang="zh-TW" sz="1300">
                <a:solidFill>
                  <a:srgbClr val="000000"/>
                </a:solidFill>
              </a:rPr>
              <a:t>6 </a:t>
            </a:r>
          </a:p>
          <a:p>
            <a:pPr>
              <a:defRPr/>
            </a:pPr>
            <a:r>
              <a:rPr lang="en-US" altLang="zh-TW" sz="1300">
                <a:solidFill>
                  <a:srgbClr val="000000"/>
                </a:solidFill>
              </a:rPr>
              <a:t>7 This part of the </a:t>
            </a:r>
          </a:p>
          <a:p>
            <a:pPr>
              <a:defRPr/>
            </a:pPr>
            <a:r>
              <a:rPr lang="en-US" altLang="zh-TW" sz="1300">
                <a:solidFill>
                  <a:srgbClr val="000000"/>
                </a:solidFill>
              </a:rPr>
              <a:t>8 document has stayed the </a:t>
            </a:r>
          </a:p>
          <a:p>
            <a:pPr>
              <a:defRPr/>
            </a:pPr>
            <a:r>
              <a:rPr lang="en-US" altLang="zh-TW" sz="1300">
                <a:solidFill>
                  <a:srgbClr val="000000"/>
                </a:solidFill>
              </a:rPr>
              <a:t>9 same from version to </a:t>
            </a:r>
          </a:p>
          <a:p>
            <a:pPr>
              <a:defRPr/>
            </a:pPr>
            <a:r>
              <a:rPr lang="en-US" altLang="zh-TW" sz="1300">
                <a:solidFill>
                  <a:srgbClr val="000000"/>
                </a:solidFill>
              </a:rPr>
              <a:t>10 version. It shouldn't </a:t>
            </a:r>
          </a:p>
          <a:p>
            <a:pPr>
              <a:defRPr/>
            </a:pPr>
            <a:r>
              <a:rPr lang="en-US" altLang="zh-TW" sz="1300">
                <a:solidFill>
                  <a:srgbClr val="000000"/>
                </a:solidFill>
              </a:rPr>
              <a:t>11 be shown if it doesn't </a:t>
            </a:r>
          </a:p>
          <a:p>
            <a:pPr>
              <a:defRPr/>
            </a:pPr>
            <a:r>
              <a:rPr lang="en-US" altLang="zh-TW" sz="1300">
                <a:solidFill>
                  <a:srgbClr val="000000"/>
                </a:solidFill>
              </a:rPr>
              <a:t>12 change. Otherwise, that </a:t>
            </a:r>
          </a:p>
          <a:p>
            <a:pPr>
              <a:defRPr/>
            </a:pPr>
            <a:r>
              <a:rPr lang="en-US" altLang="zh-TW" sz="1300">
                <a:solidFill>
                  <a:srgbClr val="000000"/>
                </a:solidFill>
              </a:rPr>
              <a:t>13 would not be helping to </a:t>
            </a:r>
          </a:p>
          <a:p>
            <a:pPr>
              <a:defRPr/>
            </a:pPr>
            <a:r>
              <a:rPr lang="en-US" altLang="zh-TW" sz="1300">
                <a:solidFill>
                  <a:srgbClr val="000000"/>
                </a:solidFill>
              </a:rPr>
              <a:t>14 compress anything. </a:t>
            </a:r>
          </a:p>
          <a:p>
            <a:pPr>
              <a:defRPr/>
            </a:pPr>
            <a:r>
              <a:rPr lang="en-US" altLang="zh-TW" sz="1300">
                <a:solidFill>
                  <a:srgbClr val="000000"/>
                </a:solidFill>
              </a:rPr>
              <a:t>15 </a:t>
            </a:r>
          </a:p>
          <a:p>
            <a:pPr>
              <a:defRPr/>
            </a:pPr>
            <a:r>
              <a:rPr lang="en-US" altLang="zh-TW" sz="1300">
                <a:solidFill>
                  <a:srgbClr val="000000"/>
                </a:solidFill>
              </a:rPr>
              <a:t>16 It is important to spell </a:t>
            </a:r>
          </a:p>
          <a:p>
            <a:pPr>
              <a:defRPr/>
            </a:pPr>
            <a:r>
              <a:rPr lang="en-US" altLang="zh-TW" sz="1300">
                <a:solidFill>
                  <a:srgbClr val="000000"/>
                </a:solidFill>
              </a:rPr>
              <a:t>17 check this document. On </a:t>
            </a:r>
          </a:p>
          <a:p>
            <a:pPr>
              <a:defRPr/>
            </a:pPr>
            <a:r>
              <a:rPr lang="en-US" altLang="zh-TW" sz="1300">
                <a:solidFill>
                  <a:srgbClr val="000000"/>
                </a:solidFill>
              </a:rPr>
              <a:t>18 the other hand, a </a:t>
            </a:r>
          </a:p>
          <a:p>
            <a:pPr>
              <a:defRPr/>
            </a:pPr>
            <a:r>
              <a:rPr lang="en-US" altLang="zh-TW" sz="1300">
                <a:solidFill>
                  <a:srgbClr val="000000"/>
                </a:solidFill>
              </a:rPr>
              <a:t>19 misspelled word isn't </a:t>
            </a:r>
          </a:p>
          <a:p>
            <a:pPr>
              <a:defRPr/>
            </a:pPr>
            <a:r>
              <a:rPr lang="en-US" altLang="zh-TW" sz="1300">
                <a:solidFill>
                  <a:srgbClr val="000000"/>
                </a:solidFill>
              </a:rPr>
              <a:t>20 the end of the world. </a:t>
            </a:r>
          </a:p>
          <a:p>
            <a:pPr>
              <a:defRPr/>
            </a:pPr>
            <a:r>
              <a:rPr lang="en-US" altLang="zh-TW" sz="1300">
                <a:solidFill>
                  <a:srgbClr val="000000"/>
                </a:solidFill>
              </a:rPr>
              <a:t>21 Nothing in the rest of </a:t>
            </a:r>
          </a:p>
          <a:p>
            <a:pPr>
              <a:defRPr/>
            </a:pPr>
            <a:r>
              <a:rPr lang="en-US" altLang="zh-TW" sz="1300">
                <a:solidFill>
                  <a:srgbClr val="000000"/>
                </a:solidFill>
              </a:rPr>
              <a:t>22 this paragraph needs to </a:t>
            </a:r>
          </a:p>
          <a:p>
            <a:pPr>
              <a:defRPr/>
            </a:pPr>
            <a:r>
              <a:rPr lang="en-US" altLang="zh-TW" sz="1300">
                <a:solidFill>
                  <a:srgbClr val="000000"/>
                </a:solidFill>
              </a:rPr>
              <a:t>23 be changed. Things can </a:t>
            </a:r>
          </a:p>
          <a:p>
            <a:pPr>
              <a:defRPr/>
            </a:pPr>
            <a:r>
              <a:rPr lang="en-US" altLang="zh-TW" sz="1300">
                <a:solidFill>
                  <a:srgbClr val="000000"/>
                </a:solidFill>
              </a:rPr>
              <a:t>24 be added after it. </a:t>
            </a:r>
          </a:p>
          <a:p>
            <a:pPr>
              <a:defRPr/>
            </a:pPr>
            <a:r>
              <a:rPr lang="en-US" altLang="zh-TW" sz="1300">
                <a:solidFill>
                  <a:srgbClr val="000000"/>
                </a:solidFill>
              </a:rPr>
              <a:t>25 </a:t>
            </a:r>
          </a:p>
          <a:p>
            <a:pPr>
              <a:defRPr/>
            </a:pPr>
            <a:r>
              <a:rPr lang="en-US" altLang="zh-TW" sz="1300">
                <a:solidFill>
                  <a:srgbClr val="000000"/>
                </a:solidFill>
              </a:rPr>
              <a:t>26 This paragraph contains </a:t>
            </a:r>
          </a:p>
          <a:p>
            <a:pPr>
              <a:defRPr/>
            </a:pPr>
            <a:r>
              <a:rPr lang="en-US" altLang="zh-TW" sz="1300">
                <a:solidFill>
                  <a:srgbClr val="000000"/>
                </a:solidFill>
              </a:rPr>
              <a:t>27 important new additions</a:t>
            </a:r>
          </a:p>
          <a:p>
            <a:pPr>
              <a:defRPr/>
            </a:pPr>
            <a:r>
              <a:rPr lang="en-US" altLang="zh-TW" sz="1300">
                <a:solidFill>
                  <a:srgbClr val="000000"/>
                </a:solidFill>
              </a:rPr>
              <a:t>28 to this document. </a:t>
            </a:r>
          </a:p>
          <a:p>
            <a:pPr>
              <a:lnSpc>
                <a:spcPct val="90000"/>
              </a:lnSpc>
              <a:defRPr/>
            </a:pPr>
            <a:endParaRPr lang="en-US" altLang="zh-TW" sz="1300" i="1">
              <a:solidFill>
                <a:schemeClr val="tx1"/>
              </a:solidFill>
            </a:endParaRPr>
          </a:p>
        </p:txBody>
      </p:sp>
      <p:sp>
        <p:nvSpPr>
          <p:cNvPr id="137221" name="Content Placeholder 5"/>
          <p:cNvSpPr>
            <a:spLocks noGrp="1"/>
          </p:cNvSpPr>
          <p:nvPr>
            <p:ph idx="1"/>
          </p:nvPr>
        </p:nvSpPr>
        <p:spPr>
          <a:xfrm>
            <a:off x="304800" y="1219200"/>
            <a:ext cx="3124200" cy="5562600"/>
          </a:xfrm>
          <a:solidFill>
            <a:schemeClr val="tx1"/>
          </a:solidFill>
        </p:spPr>
        <p:txBody>
          <a:bodyPr/>
          <a:lstStyle/>
          <a:p>
            <a:pPr>
              <a:lnSpc>
                <a:spcPct val="85000"/>
              </a:lnSpc>
              <a:spcBef>
                <a:spcPct val="0"/>
              </a:spcBef>
              <a:buFontTx/>
              <a:buNone/>
            </a:pPr>
            <a:r>
              <a:rPr lang="en-US" altLang="zh-TW" sz="1400" smtClean="0">
                <a:solidFill>
                  <a:schemeClr val="bg1"/>
                </a:solidFill>
              </a:rPr>
              <a:t>% diff  original  new</a:t>
            </a:r>
          </a:p>
          <a:p>
            <a:pPr>
              <a:lnSpc>
                <a:spcPct val="85000"/>
              </a:lnSpc>
              <a:spcBef>
                <a:spcPct val="0"/>
              </a:spcBef>
              <a:buFontTx/>
              <a:buNone/>
            </a:pPr>
            <a:r>
              <a:rPr lang="en-US" altLang="zh-TW" sz="1400" smtClean="0">
                <a:solidFill>
                  <a:schemeClr val="bg1"/>
                </a:solidFill>
              </a:rPr>
              <a:t>0a1,6 </a:t>
            </a:r>
          </a:p>
          <a:p>
            <a:pPr>
              <a:lnSpc>
                <a:spcPct val="85000"/>
              </a:lnSpc>
              <a:spcBef>
                <a:spcPct val="0"/>
              </a:spcBef>
              <a:buFontTx/>
              <a:buNone/>
            </a:pPr>
            <a:r>
              <a:rPr lang="en-US" altLang="zh-TW" sz="1400" smtClean="0">
                <a:solidFill>
                  <a:schemeClr val="bg1"/>
                </a:solidFill>
              </a:rPr>
              <a:t>&gt; This is an important </a:t>
            </a:r>
          </a:p>
          <a:p>
            <a:pPr>
              <a:lnSpc>
                <a:spcPct val="85000"/>
              </a:lnSpc>
              <a:spcBef>
                <a:spcPct val="0"/>
              </a:spcBef>
              <a:buFontTx/>
              <a:buNone/>
            </a:pPr>
            <a:r>
              <a:rPr lang="en-US" altLang="zh-TW" sz="1400" smtClean="0">
                <a:solidFill>
                  <a:schemeClr val="bg1"/>
                </a:solidFill>
              </a:rPr>
              <a:t>&gt; notice! It should </a:t>
            </a:r>
          </a:p>
          <a:p>
            <a:pPr>
              <a:lnSpc>
                <a:spcPct val="85000"/>
              </a:lnSpc>
              <a:spcBef>
                <a:spcPct val="0"/>
              </a:spcBef>
              <a:buFontTx/>
              <a:buNone/>
            </a:pPr>
            <a:r>
              <a:rPr lang="en-US" altLang="zh-TW" sz="1400" smtClean="0">
                <a:solidFill>
                  <a:schemeClr val="bg1"/>
                </a:solidFill>
              </a:rPr>
              <a:t>&gt; therefore be located at </a:t>
            </a:r>
          </a:p>
          <a:p>
            <a:pPr>
              <a:lnSpc>
                <a:spcPct val="85000"/>
              </a:lnSpc>
              <a:spcBef>
                <a:spcPct val="0"/>
              </a:spcBef>
              <a:buFontTx/>
              <a:buNone/>
            </a:pPr>
            <a:r>
              <a:rPr lang="en-US" altLang="zh-TW" sz="1400" smtClean="0">
                <a:solidFill>
                  <a:schemeClr val="bg1"/>
                </a:solidFill>
              </a:rPr>
              <a:t>&gt; the beginning of this </a:t>
            </a:r>
          </a:p>
          <a:p>
            <a:pPr>
              <a:lnSpc>
                <a:spcPct val="85000"/>
              </a:lnSpc>
              <a:spcBef>
                <a:spcPct val="0"/>
              </a:spcBef>
              <a:buFontTx/>
              <a:buNone/>
            </a:pPr>
            <a:r>
              <a:rPr lang="en-US" altLang="zh-TW" sz="1400" smtClean="0">
                <a:solidFill>
                  <a:schemeClr val="bg1"/>
                </a:solidFill>
              </a:rPr>
              <a:t>&gt; document!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8,14c14 </a:t>
            </a:r>
          </a:p>
          <a:p>
            <a:pPr>
              <a:lnSpc>
                <a:spcPct val="85000"/>
              </a:lnSpc>
              <a:spcBef>
                <a:spcPct val="0"/>
              </a:spcBef>
              <a:buFontTx/>
              <a:buNone/>
            </a:pPr>
            <a:r>
              <a:rPr lang="en-US" altLang="zh-TW" sz="1400" smtClean="0">
                <a:solidFill>
                  <a:schemeClr val="bg1"/>
                </a:solidFill>
              </a:rPr>
              <a:t>&lt; compress the size of the </a:t>
            </a:r>
          </a:p>
          <a:p>
            <a:pPr>
              <a:lnSpc>
                <a:spcPct val="85000"/>
              </a:lnSpc>
              <a:spcBef>
                <a:spcPct val="0"/>
              </a:spcBef>
              <a:buFontTx/>
              <a:buNone/>
            </a:pPr>
            <a:r>
              <a:rPr lang="en-US" altLang="zh-TW" sz="1400" smtClean="0">
                <a:solidFill>
                  <a:schemeClr val="bg1"/>
                </a:solidFill>
              </a:rPr>
              <a:t>&lt; changes. </a:t>
            </a:r>
          </a:p>
          <a:p>
            <a:pPr>
              <a:lnSpc>
                <a:spcPct val="85000"/>
              </a:lnSpc>
              <a:spcBef>
                <a:spcPct val="0"/>
              </a:spcBef>
              <a:buFontTx/>
              <a:buNone/>
            </a:pPr>
            <a:r>
              <a:rPr lang="en-US" altLang="zh-TW" sz="1400" smtClean="0">
                <a:solidFill>
                  <a:schemeClr val="bg1"/>
                </a:solidFill>
              </a:rPr>
              <a:t>&lt; </a:t>
            </a:r>
          </a:p>
          <a:p>
            <a:pPr>
              <a:lnSpc>
                <a:spcPct val="85000"/>
              </a:lnSpc>
              <a:spcBef>
                <a:spcPct val="0"/>
              </a:spcBef>
              <a:buFontTx/>
              <a:buNone/>
            </a:pPr>
            <a:r>
              <a:rPr lang="en-US" altLang="zh-TW" sz="1400" smtClean="0">
                <a:solidFill>
                  <a:schemeClr val="bg1"/>
                </a:solidFill>
              </a:rPr>
              <a:t>&lt; This paragraph contains </a:t>
            </a:r>
          </a:p>
          <a:p>
            <a:pPr>
              <a:lnSpc>
                <a:spcPct val="85000"/>
              </a:lnSpc>
              <a:spcBef>
                <a:spcPct val="0"/>
              </a:spcBef>
              <a:buFontTx/>
              <a:buNone/>
            </a:pPr>
            <a:r>
              <a:rPr lang="en-US" altLang="zh-TW" sz="1400" smtClean="0">
                <a:solidFill>
                  <a:schemeClr val="bg1"/>
                </a:solidFill>
              </a:rPr>
              <a:t>&lt; text that is outdated. </a:t>
            </a:r>
          </a:p>
          <a:p>
            <a:pPr>
              <a:lnSpc>
                <a:spcPct val="85000"/>
              </a:lnSpc>
              <a:spcBef>
                <a:spcPct val="0"/>
              </a:spcBef>
              <a:buFontTx/>
              <a:buNone/>
            </a:pPr>
            <a:r>
              <a:rPr lang="en-US" altLang="zh-TW" sz="1400" smtClean="0">
                <a:solidFill>
                  <a:schemeClr val="bg1"/>
                </a:solidFill>
              </a:rPr>
              <a:t>&lt; It will be deleted in the </a:t>
            </a:r>
          </a:p>
          <a:p>
            <a:pPr>
              <a:lnSpc>
                <a:spcPct val="85000"/>
              </a:lnSpc>
              <a:spcBef>
                <a:spcPct val="0"/>
              </a:spcBef>
              <a:buFontTx/>
              <a:buNone/>
            </a:pPr>
            <a:r>
              <a:rPr lang="en-US" altLang="zh-TW" sz="1400" smtClean="0">
                <a:solidFill>
                  <a:schemeClr val="bg1"/>
                </a:solidFill>
              </a:rPr>
              <a:t>&lt; near future.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compress anything. </a:t>
            </a:r>
          </a:p>
          <a:p>
            <a:pPr>
              <a:lnSpc>
                <a:spcPct val="85000"/>
              </a:lnSpc>
              <a:spcBef>
                <a:spcPct val="0"/>
              </a:spcBef>
              <a:buFontTx/>
              <a:buNone/>
            </a:pPr>
            <a:r>
              <a:rPr lang="en-US" altLang="zh-TW" sz="1400" smtClean="0">
                <a:solidFill>
                  <a:schemeClr val="bg1"/>
                </a:solidFill>
              </a:rPr>
              <a:t>17c17 </a:t>
            </a:r>
          </a:p>
          <a:p>
            <a:pPr>
              <a:lnSpc>
                <a:spcPct val="85000"/>
              </a:lnSpc>
              <a:spcBef>
                <a:spcPct val="0"/>
              </a:spcBef>
              <a:buFontTx/>
              <a:buNone/>
            </a:pPr>
            <a:r>
              <a:rPr lang="en-US" altLang="zh-TW" sz="1400" smtClean="0">
                <a:solidFill>
                  <a:schemeClr val="bg1"/>
                </a:solidFill>
              </a:rPr>
              <a:t>&lt; check this dokument. On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check this document. On </a:t>
            </a:r>
          </a:p>
          <a:p>
            <a:pPr>
              <a:lnSpc>
                <a:spcPct val="85000"/>
              </a:lnSpc>
              <a:spcBef>
                <a:spcPct val="0"/>
              </a:spcBef>
              <a:buFontTx/>
              <a:buNone/>
            </a:pPr>
            <a:r>
              <a:rPr lang="en-US" altLang="zh-TW" sz="1400" smtClean="0">
                <a:solidFill>
                  <a:schemeClr val="bg1"/>
                </a:solidFill>
              </a:rPr>
              <a:t>24c24,28 </a:t>
            </a:r>
          </a:p>
          <a:p>
            <a:pPr>
              <a:lnSpc>
                <a:spcPct val="85000"/>
              </a:lnSpc>
              <a:spcBef>
                <a:spcPct val="0"/>
              </a:spcBef>
              <a:buFontTx/>
              <a:buNone/>
            </a:pPr>
            <a:r>
              <a:rPr lang="en-US" altLang="zh-TW" sz="1400" smtClean="0">
                <a:solidFill>
                  <a:schemeClr val="bg1"/>
                </a:solidFill>
              </a:rPr>
              <a:t>&lt; be added after it. </a:t>
            </a:r>
          </a:p>
          <a:p>
            <a:pPr>
              <a:lnSpc>
                <a:spcPct val="85000"/>
              </a:lnSpc>
              <a:spcBef>
                <a:spcPct val="0"/>
              </a:spcBef>
              <a:buFontTx/>
              <a:buNone/>
            </a:pPr>
            <a:r>
              <a:rPr lang="en-US" altLang="zh-TW" sz="1400" smtClean="0">
                <a:solidFill>
                  <a:schemeClr val="bg1"/>
                </a:solidFill>
              </a:rPr>
              <a:t>--- </a:t>
            </a:r>
          </a:p>
          <a:p>
            <a:pPr>
              <a:lnSpc>
                <a:spcPct val="85000"/>
              </a:lnSpc>
              <a:spcBef>
                <a:spcPct val="0"/>
              </a:spcBef>
              <a:buFontTx/>
              <a:buNone/>
            </a:pPr>
            <a:r>
              <a:rPr lang="en-US" altLang="zh-TW" sz="1400" smtClean="0">
                <a:solidFill>
                  <a:schemeClr val="bg1"/>
                </a:solidFill>
              </a:rPr>
              <a:t>&gt; be added after it. </a:t>
            </a:r>
          </a:p>
          <a:p>
            <a:pPr>
              <a:lnSpc>
                <a:spcPct val="85000"/>
              </a:lnSpc>
              <a:spcBef>
                <a:spcPct val="0"/>
              </a:spcBef>
              <a:buFontTx/>
              <a:buNone/>
            </a:pPr>
            <a:r>
              <a:rPr lang="en-US" altLang="zh-TW" sz="1400" smtClean="0">
                <a:solidFill>
                  <a:schemeClr val="bg1"/>
                </a:solidFill>
              </a:rPr>
              <a:t>&gt; </a:t>
            </a:r>
          </a:p>
          <a:p>
            <a:pPr>
              <a:lnSpc>
                <a:spcPct val="85000"/>
              </a:lnSpc>
              <a:spcBef>
                <a:spcPct val="0"/>
              </a:spcBef>
              <a:buFontTx/>
              <a:buNone/>
            </a:pPr>
            <a:r>
              <a:rPr lang="en-US" altLang="zh-TW" sz="1400" smtClean="0">
                <a:solidFill>
                  <a:schemeClr val="bg1"/>
                </a:solidFill>
              </a:rPr>
              <a:t>&gt; This paragraph contains </a:t>
            </a:r>
          </a:p>
          <a:p>
            <a:pPr>
              <a:lnSpc>
                <a:spcPct val="85000"/>
              </a:lnSpc>
              <a:spcBef>
                <a:spcPct val="0"/>
              </a:spcBef>
              <a:buFontTx/>
              <a:buNone/>
            </a:pPr>
            <a:r>
              <a:rPr lang="en-US" altLang="zh-TW" sz="1400" smtClean="0">
                <a:solidFill>
                  <a:schemeClr val="bg1"/>
                </a:solidFill>
              </a:rPr>
              <a:t>&gt; important new additions </a:t>
            </a:r>
          </a:p>
          <a:p>
            <a:pPr>
              <a:lnSpc>
                <a:spcPct val="85000"/>
              </a:lnSpc>
              <a:spcBef>
                <a:spcPct val="0"/>
              </a:spcBef>
              <a:buFontTx/>
              <a:buNone/>
            </a:pPr>
            <a:r>
              <a:rPr lang="en-US" altLang="zh-TW" sz="1400" smtClean="0">
                <a:solidFill>
                  <a:schemeClr val="bg1"/>
                </a:solidFill>
              </a:rPr>
              <a:t>&gt; to this document. </a:t>
            </a:r>
          </a:p>
        </p:txBody>
      </p:sp>
      <p:sp>
        <p:nvSpPr>
          <p:cNvPr id="137222" name="Rounded Rectangle 6"/>
          <p:cNvSpPr>
            <a:spLocks noChangeArrowheads="1"/>
          </p:cNvSpPr>
          <p:nvPr/>
        </p:nvSpPr>
        <p:spPr bwMode="auto">
          <a:xfrm>
            <a:off x="6629400" y="533400"/>
            <a:ext cx="152400" cy="12192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3" name="Rounded Rectangle 7"/>
          <p:cNvSpPr>
            <a:spLocks noChangeArrowheads="1"/>
          </p:cNvSpPr>
          <p:nvPr/>
        </p:nvSpPr>
        <p:spPr bwMode="auto">
          <a:xfrm>
            <a:off x="338138" y="5230813"/>
            <a:ext cx="304800" cy="2286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4" name="Rounded Rectangle 8"/>
          <p:cNvSpPr>
            <a:spLocks noChangeArrowheads="1"/>
          </p:cNvSpPr>
          <p:nvPr/>
        </p:nvSpPr>
        <p:spPr bwMode="auto">
          <a:xfrm flipH="1">
            <a:off x="6629400" y="3652838"/>
            <a:ext cx="261938" cy="26035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5" name="Rounded Rectangle 9"/>
          <p:cNvSpPr>
            <a:spLocks noChangeArrowheads="1"/>
          </p:cNvSpPr>
          <p:nvPr/>
        </p:nvSpPr>
        <p:spPr bwMode="auto">
          <a:xfrm>
            <a:off x="636588" y="5208588"/>
            <a:ext cx="533400" cy="2286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6" name="Rounded Rectangle 10"/>
          <p:cNvSpPr>
            <a:spLocks noChangeArrowheads="1"/>
          </p:cNvSpPr>
          <p:nvPr/>
        </p:nvSpPr>
        <p:spPr bwMode="auto">
          <a:xfrm>
            <a:off x="609600" y="1371600"/>
            <a:ext cx="228600" cy="3048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7" name="Rounded Rectangle 11"/>
          <p:cNvSpPr>
            <a:spLocks noChangeArrowheads="1"/>
          </p:cNvSpPr>
          <p:nvPr/>
        </p:nvSpPr>
        <p:spPr bwMode="auto">
          <a:xfrm>
            <a:off x="381000" y="1371600"/>
            <a:ext cx="152400" cy="3048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8" name="Rounded Rectangle 12"/>
          <p:cNvSpPr>
            <a:spLocks noChangeArrowheads="1"/>
          </p:cNvSpPr>
          <p:nvPr/>
        </p:nvSpPr>
        <p:spPr bwMode="auto">
          <a:xfrm>
            <a:off x="3859213" y="1997075"/>
            <a:ext cx="304800" cy="13716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29" name="Rounded Rectangle 13"/>
          <p:cNvSpPr>
            <a:spLocks noChangeArrowheads="1"/>
          </p:cNvSpPr>
          <p:nvPr/>
        </p:nvSpPr>
        <p:spPr bwMode="auto">
          <a:xfrm>
            <a:off x="685800" y="4495800"/>
            <a:ext cx="223838" cy="239713"/>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0" name="Rounded Rectangle 14"/>
          <p:cNvSpPr>
            <a:spLocks noChangeArrowheads="1"/>
          </p:cNvSpPr>
          <p:nvPr/>
        </p:nvSpPr>
        <p:spPr bwMode="auto">
          <a:xfrm>
            <a:off x="381000" y="4495800"/>
            <a:ext cx="223838" cy="239713"/>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1" name="Rounded Rectangle 15"/>
          <p:cNvSpPr>
            <a:spLocks noChangeArrowheads="1"/>
          </p:cNvSpPr>
          <p:nvPr/>
        </p:nvSpPr>
        <p:spPr bwMode="auto">
          <a:xfrm>
            <a:off x="381000" y="2590800"/>
            <a:ext cx="381000" cy="3048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2" name="Rounded Rectangle 16"/>
          <p:cNvSpPr>
            <a:spLocks noChangeArrowheads="1"/>
          </p:cNvSpPr>
          <p:nvPr/>
        </p:nvSpPr>
        <p:spPr bwMode="auto">
          <a:xfrm>
            <a:off x="838200" y="2590800"/>
            <a:ext cx="228600" cy="3048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3" name="Rounded Rectangle 17"/>
          <p:cNvSpPr>
            <a:spLocks noChangeArrowheads="1"/>
          </p:cNvSpPr>
          <p:nvPr/>
        </p:nvSpPr>
        <p:spPr bwMode="auto">
          <a:xfrm>
            <a:off x="6629400" y="3048000"/>
            <a:ext cx="228600" cy="3048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4" name="Rounded Rectangle 18"/>
          <p:cNvSpPr>
            <a:spLocks noChangeArrowheads="1"/>
          </p:cNvSpPr>
          <p:nvPr/>
        </p:nvSpPr>
        <p:spPr bwMode="auto">
          <a:xfrm>
            <a:off x="3886200" y="3749675"/>
            <a:ext cx="223838" cy="239713"/>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5" name="Rounded Rectangle 19"/>
          <p:cNvSpPr>
            <a:spLocks noChangeArrowheads="1"/>
          </p:cNvSpPr>
          <p:nvPr/>
        </p:nvSpPr>
        <p:spPr bwMode="auto">
          <a:xfrm flipH="1">
            <a:off x="3836988" y="5105400"/>
            <a:ext cx="304800" cy="228600"/>
          </a:xfrm>
          <a:prstGeom prst="roundRect">
            <a:avLst>
              <a:gd name="adj" fmla="val 16667"/>
            </a:avLst>
          </a:prstGeom>
          <a:noFill/>
          <a:ln w="571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
        <p:nvSpPr>
          <p:cNvPr id="137236" name="Rounded Rectangle 21"/>
          <p:cNvSpPr>
            <a:spLocks noChangeArrowheads="1"/>
          </p:cNvSpPr>
          <p:nvPr/>
        </p:nvSpPr>
        <p:spPr bwMode="auto">
          <a:xfrm flipH="1">
            <a:off x="6629400" y="5105400"/>
            <a:ext cx="228600" cy="947738"/>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zh-TW" sz="1800">
              <a:latin typeface="Arial Narrow" panose="020B0606020202030204" pitchFamily="34" charset="0"/>
            </a:endParaRPr>
          </a:p>
        </p:txBody>
      </p:sp>
    </p:spTree>
    <p:extLst>
      <p:ext uri="{BB962C8B-B14F-4D97-AF65-F5344CB8AC3E}">
        <p14:creationId xmlns:p14="http://schemas.microsoft.com/office/powerpoint/2010/main" val="4195533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381000" y="0"/>
            <a:ext cx="8229600" cy="1143000"/>
          </a:xfrm>
        </p:spPr>
        <p:txBody>
          <a:bodyPr/>
          <a:lstStyle/>
          <a:p>
            <a:pPr algn="l">
              <a:lnSpc>
                <a:spcPct val="85000"/>
              </a:lnSpc>
            </a:pPr>
            <a:r>
              <a:rPr lang="en-US" altLang="zh-TW" sz="800" dirty="0" smtClean="0">
                <a:solidFill>
                  <a:srgbClr val="0033CC"/>
                </a:solidFill>
              </a:rPr>
              <a:t/>
            </a:r>
            <a:br>
              <a:rPr lang="en-US" altLang="zh-TW" sz="800" dirty="0" smtClean="0">
                <a:solidFill>
                  <a:srgbClr val="0033CC"/>
                </a:solidFill>
              </a:rPr>
            </a:br>
            <a:r>
              <a:rPr lang="en-US" altLang="zh-TW" dirty="0" smtClean="0">
                <a:solidFill>
                  <a:srgbClr val="0033CC"/>
                </a:solidFill>
              </a:rPr>
              <a:t>Here’s what</a:t>
            </a:r>
            <a:br>
              <a:rPr lang="en-US" altLang="zh-TW" dirty="0" smtClean="0">
                <a:solidFill>
                  <a:srgbClr val="0033CC"/>
                </a:solidFill>
              </a:rPr>
            </a:br>
            <a:r>
              <a:rPr lang="en-US" altLang="zh-TW" dirty="0" smtClean="0">
                <a:solidFill>
                  <a:srgbClr val="0033CC"/>
                </a:solidFill>
              </a:rPr>
              <a:t>-y does:</a:t>
            </a:r>
          </a:p>
        </p:txBody>
      </p:sp>
      <p:sp>
        <p:nvSpPr>
          <p:cNvPr id="4" name="Content Placeholder 2"/>
          <p:cNvSpPr txBox="1">
            <a:spLocks/>
          </p:cNvSpPr>
          <p:nvPr/>
        </p:nvSpPr>
        <p:spPr bwMode="auto">
          <a:xfrm>
            <a:off x="3810000" y="228600"/>
            <a:ext cx="2438400" cy="51054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marL="342900" indent="-342900">
              <a:lnSpc>
                <a:spcPct val="90000"/>
              </a:lnSpc>
              <a:defRPr/>
            </a:pPr>
            <a:r>
              <a:rPr lang="en-US" altLang="zh-TW" sz="2400" i="1">
                <a:solidFill>
                  <a:schemeClr val="tx1"/>
                </a:solidFill>
              </a:rPr>
              <a:t>original</a:t>
            </a:r>
            <a:r>
              <a:rPr lang="en-US" altLang="zh-TW" sz="2400">
                <a:solidFill>
                  <a:schemeClr val="tx1"/>
                </a:solidFill>
              </a:rPr>
              <a:t>:</a:t>
            </a:r>
          </a:p>
          <a:p>
            <a:pPr marL="342900" indent="-342900">
              <a:defRPr/>
            </a:pPr>
            <a:r>
              <a:rPr lang="en-US" altLang="zh-TW" sz="1300">
                <a:solidFill>
                  <a:schemeClr val="tx1"/>
                </a:solidFill>
              </a:rPr>
              <a:t>1 This part of the </a:t>
            </a:r>
          </a:p>
          <a:p>
            <a:pPr marL="342900" indent="-342900">
              <a:defRPr/>
            </a:pPr>
            <a:r>
              <a:rPr lang="en-US" altLang="zh-TW" sz="1300">
                <a:solidFill>
                  <a:schemeClr val="tx1"/>
                </a:solidFill>
              </a:rPr>
              <a:t>2 document has stayed the </a:t>
            </a:r>
          </a:p>
          <a:p>
            <a:pPr marL="342900" indent="-342900">
              <a:defRPr/>
            </a:pPr>
            <a:r>
              <a:rPr lang="en-US" altLang="zh-TW" sz="1300">
                <a:solidFill>
                  <a:schemeClr val="tx1"/>
                </a:solidFill>
              </a:rPr>
              <a:t>3 same from version to </a:t>
            </a:r>
          </a:p>
          <a:p>
            <a:pPr marL="342900" indent="-342900">
              <a:defRPr/>
            </a:pPr>
            <a:r>
              <a:rPr lang="en-US" altLang="zh-TW" sz="1300">
                <a:solidFill>
                  <a:schemeClr val="tx1"/>
                </a:solidFill>
              </a:rPr>
              <a:t>4 version. It shouldn't </a:t>
            </a:r>
          </a:p>
          <a:p>
            <a:pPr marL="342900" indent="-342900">
              <a:defRPr/>
            </a:pPr>
            <a:r>
              <a:rPr lang="en-US" altLang="zh-TW" sz="1300">
                <a:solidFill>
                  <a:schemeClr val="tx1"/>
                </a:solidFill>
              </a:rPr>
              <a:t>5 be shown if it doesn't </a:t>
            </a:r>
          </a:p>
          <a:p>
            <a:pPr marL="342900" indent="-342900">
              <a:defRPr/>
            </a:pPr>
            <a:r>
              <a:rPr lang="en-US" altLang="zh-TW" sz="1300">
                <a:solidFill>
                  <a:schemeClr val="tx1"/>
                </a:solidFill>
              </a:rPr>
              <a:t>6 change. Otherwise, that </a:t>
            </a:r>
          </a:p>
          <a:p>
            <a:pPr marL="342900" indent="-342900">
              <a:defRPr/>
            </a:pPr>
            <a:r>
              <a:rPr lang="en-US" altLang="zh-TW" sz="1300">
                <a:solidFill>
                  <a:schemeClr val="tx1"/>
                </a:solidFill>
              </a:rPr>
              <a:t>7 would not be helping to </a:t>
            </a:r>
          </a:p>
          <a:p>
            <a:pPr marL="342900" indent="-342900">
              <a:defRPr/>
            </a:pPr>
            <a:r>
              <a:rPr lang="en-US" altLang="zh-TW" sz="1300">
                <a:solidFill>
                  <a:schemeClr val="tx1"/>
                </a:solidFill>
              </a:rPr>
              <a:t>8 compress the size of the </a:t>
            </a:r>
          </a:p>
          <a:p>
            <a:pPr marL="342900" indent="-342900">
              <a:defRPr/>
            </a:pPr>
            <a:r>
              <a:rPr lang="en-US" altLang="zh-TW" sz="1300">
                <a:solidFill>
                  <a:schemeClr val="tx1"/>
                </a:solidFill>
              </a:rPr>
              <a:t>9 changes. </a:t>
            </a:r>
          </a:p>
          <a:p>
            <a:pPr marL="342900" indent="-342900">
              <a:defRPr/>
            </a:pPr>
            <a:r>
              <a:rPr lang="en-US" altLang="zh-TW" sz="1300">
                <a:solidFill>
                  <a:schemeClr val="tx1"/>
                </a:solidFill>
              </a:rPr>
              <a:t>10 </a:t>
            </a:r>
          </a:p>
          <a:p>
            <a:pPr marL="342900" indent="-342900">
              <a:defRPr/>
            </a:pPr>
            <a:r>
              <a:rPr lang="en-US" altLang="zh-TW" sz="1300">
                <a:solidFill>
                  <a:schemeClr val="tx1"/>
                </a:solidFill>
              </a:rPr>
              <a:t>11 This paragraph contains </a:t>
            </a:r>
          </a:p>
          <a:p>
            <a:pPr marL="342900" indent="-342900">
              <a:defRPr/>
            </a:pPr>
            <a:r>
              <a:rPr lang="en-US" altLang="zh-TW" sz="1300">
                <a:solidFill>
                  <a:schemeClr val="tx1"/>
                </a:solidFill>
              </a:rPr>
              <a:t>12 text that is outdated. </a:t>
            </a:r>
          </a:p>
          <a:p>
            <a:pPr marL="342900" indent="-342900">
              <a:defRPr/>
            </a:pPr>
            <a:r>
              <a:rPr lang="en-US" altLang="zh-TW" sz="1300">
                <a:solidFill>
                  <a:schemeClr val="tx1"/>
                </a:solidFill>
              </a:rPr>
              <a:t>13 It will be deleted in the </a:t>
            </a:r>
          </a:p>
          <a:p>
            <a:pPr marL="342900" indent="-342900">
              <a:defRPr/>
            </a:pPr>
            <a:r>
              <a:rPr lang="en-US" altLang="zh-TW" sz="1300">
                <a:solidFill>
                  <a:schemeClr val="tx1"/>
                </a:solidFill>
              </a:rPr>
              <a:t>14 near future. </a:t>
            </a:r>
          </a:p>
          <a:p>
            <a:pPr marL="342900" indent="-342900">
              <a:defRPr/>
            </a:pPr>
            <a:r>
              <a:rPr lang="en-US" altLang="zh-TW" sz="1300">
                <a:solidFill>
                  <a:schemeClr val="tx1"/>
                </a:solidFill>
              </a:rPr>
              <a:t>15 </a:t>
            </a:r>
          </a:p>
          <a:p>
            <a:pPr marL="342900" indent="-342900">
              <a:defRPr/>
            </a:pPr>
            <a:r>
              <a:rPr lang="en-US" altLang="zh-TW" sz="1300">
                <a:solidFill>
                  <a:schemeClr val="tx1"/>
                </a:solidFill>
              </a:rPr>
              <a:t>16 It is important to spell </a:t>
            </a:r>
          </a:p>
          <a:p>
            <a:pPr marL="342900" indent="-342900">
              <a:defRPr/>
            </a:pPr>
            <a:r>
              <a:rPr lang="en-US" altLang="zh-TW" sz="1300">
                <a:solidFill>
                  <a:schemeClr val="tx1"/>
                </a:solidFill>
              </a:rPr>
              <a:t>17 check this dokument. On </a:t>
            </a:r>
          </a:p>
          <a:p>
            <a:pPr marL="342900" indent="-342900">
              <a:defRPr/>
            </a:pPr>
            <a:r>
              <a:rPr lang="en-US" altLang="zh-TW" sz="1300">
                <a:solidFill>
                  <a:schemeClr val="tx1"/>
                </a:solidFill>
              </a:rPr>
              <a:t>18 the other hand, a </a:t>
            </a:r>
          </a:p>
          <a:p>
            <a:pPr marL="342900" indent="-342900">
              <a:defRPr/>
            </a:pPr>
            <a:r>
              <a:rPr lang="en-US" altLang="zh-TW" sz="1300">
                <a:solidFill>
                  <a:schemeClr val="tx1"/>
                </a:solidFill>
              </a:rPr>
              <a:t>19 misspelled word isn't </a:t>
            </a:r>
          </a:p>
          <a:p>
            <a:pPr marL="342900" indent="-342900">
              <a:defRPr/>
            </a:pPr>
            <a:r>
              <a:rPr lang="en-US" altLang="zh-TW" sz="1300">
                <a:solidFill>
                  <a:schemeClr val="tx1"/>
                </a:solidFill>
              </a:rPr>
              <a:t>20 the end of the world. </a:t>
            </a:r>
          </a:p>
          <a:p>
            <a:pPr marL="342900" indent="-342900">
              <a:defRPr/>
            </a:pPr>
            <a:r>
              <a:rPr lang="en-US" altLang="zh-TW" sz="1300">
                <a:solidFill>
                  <a:schemeClr val="tx1"/>
                </a:solidFill>
              </a:rPr>
              <a:t>21 Nothing in the rest of </a:t>
            </a:r>
          </a:p>
          <a:p>
            <a:pPr marL="342900" indent="-342900">
              <a:defRPr/>
            </a:pPr>
            <a:r>
              <a:rPr lang="en-US" altLang="zh-TW" sz="1300">
                <a:solidFill>
                  <a:schemeClr val="tx1"/>
                </a:solidFill>
              </a:rPr>
              <a:t>22 this paragraph needs to </a:t>
            </a:r>
          </a:p>
          <a:p>
            <a:pPr marL="342900" indent="-342900">
              <a:defRPr/>
            </a:pPr>
            <a:r>
              <a:rPr lang="en-US" altLang="zh-TW" sz="1300">
                <a:solidFill>
                  <a:schemeClr val="tx1"/>
                </a:solidFill>
              </a:rPr>
              <a:t>23 be changed. Things can </a:t>
            </a:r>
          </a:p>
          <a:p>
            <a:pPr marL="342900" indent="-342900">
              <a:defRPr/>
            </a:pPr>
            <a:r>
              <a:rPr lang="en-US" altLang="zh-TW" sz="1300">
                <a:solidFill>
                  <a:schemeClr val="tx1"/>
                </a:solidFill>
              </a:rPr>
              <a:t>24 be added after it. </a:t>
            </a:r>
          </a:p>
          <a:p>
            <a:pPr marL="342900" indent="-342900">
              <a:lnSpc>
                <a:spcPct val="90000"/>
              </a:lnSpc>
              <a:defRPr/>
            </a:pPr>
            <a:endParaRPr lang="en-US" altLang="zh-TW" sz="1300" i="1">
              <a:solidFill>
                <a:schemeClr val="tx1"/>
              </a:solidFill>
            </a:endParaRPr>
          </a:p>
        </p:txBody>
      </p:sp>
      <p:sp>
        <p:nvSpPr>
          <p:cNvPr id="5" name="Content Placeholder 2"/>
          <p:cNvSpPr txBox="1">
            <a:spLocks/>
          </p:cNvSpPr>
          <p:nvPr/>
        </p:nvSpPr>
        <p:spPr bwMode="auto">
          <a:xfrm>
            <a:off x="6553200" y="152400"/>
            <a:ext cx="2438400" cy="5943600"/>
          </a:xfrm>
          <a:prstGeom prst="rect">
            <a:avLst/>
          </a:prstGeom>
          <a:ln w="19050">
            <a:solidFill>
              <a:schemeClr val="tx1"/>
            </a:solidFill>
            <a:headEnd/>
            <a:tailEnd/>
          </a:ln>
        </p:spPr>
        <p:style>
          <a:lnRef idx="2">
            <a:schemeClr val="accent2"/>
          </a:lnRef>
          <a:fillRef idx="1">
            <a:schemeClr val="lt1"/>
          </a:fillRef>
          <a:effectRef idx="0">
            <a:schemeClr val="accent2"/>
          </a:effectRef>
          <a:fontRef idx="minor">
            <a:schemeClr val="dk1"/>
          </a:fontRef>
        </p:style>
        <p:txBody>
          <a:bodyPr/>
          <a:lstStyle/>
          <a:p>
            <a:pPr>
              <a:lnSpc>
                <a:spcPct val="90000"/>
              </a:lnSpc>
              <a:defRPr/>
            </a:pPr>
            <a:r>
              <a:rPr lang="en-US" altLang="zh-TW" sz="2400" i="1">
                <a:solidFill>
                  <a:srgbClr val="000000"/>
                </a:solidFill>
              </a:rPr>
              <a:t>new</a:t>
            </a:r>
            <a:r>
              <a:rPr lang="en-US" altLang="zh-TW" sz="2400">
                <a:solidFill>
                  <a:srgbClr val="000000"/>
                </a:solidFill>
              </a:rPr>
              <a:t>:</a:t>
            </a:r>
          </a:p>
          <a:p>
            <a:pPr>
              <a:defRPr/>
            </a:pPr>
            <a:r>
              <a:rPr lang="en-US" altLang="zh-TW" sz="1300">
                <a:solidFill>
                  <a:srgbClr val="000000"/>
                </a:solidFill>
              </a:rPr>
              <a:t>1 This is an important </a:t>
            </a:r>
          </a:p>
          <a:p>
            <a:pPr>
              <a:defRPr/>
            </a:pPr>
            <a:r>
              <a:rPr lang="en-US" altLang="zh-TW" sz="1300">
                <a:solidFill>
                  <a:srgbClr val="000000"/>
                </a:solidFill>
              </a:rPr>
              <a:t>2 notice! It should </a:t>
            </a:r>
          </a:p>
          <a:p>
            <a:pPr>
              <a:defRPr/>
            </a:pPr>
            <a:r>
              <a:rPr lang="en-US" altLang="zh-TW" sz="1300">
                <a:solidFill>
                  <a:srgbClr val="000000"/>
                </a:solidFill>
              </a:rPr>
              <a:t>3 therefore be located at </a:t>
            </a:r>
          </a:p>
          <a:p>
            <a:pPr>
              <a:defRPr/>
            </a:pPr>
            <a:r>
              <a:rPr lang="en-US" altLang="zh-TW" sz="1300">
                <a:solidFill>
                  <a:srgbClr val="000000"/>
                </a:solidFill>
              </a:rPr>
              <a:t>4 the beginning of this </a:t>
            </a:r>
          </a:p>
          <a:p>
            <a:pPr>
              <a:defRPr/>
            </a:pPr>
            <a:r>
              <a:rPr lang="en-US" altLang="zh-TW" sz="1300">
                <a:solidFill>
                  <a:srgbClr val="000000"/>
                </a:solidFill>
              </a:rPr>
              <a:t>5 document! </a:t>
            </a:r>
          </a:p>
          <a:p>
            <a:pPr>
              <a:defRPr/>
            </a:pPr>
            <a:r>
              <a:rPr lang="en-US" altLang="zh-TW" sz="1300">
                <a:solidFill>
                  <a:srgbClr val="000000"/>
                </a:solidFill>
              </a:rPr>
              <a:t>6 </a:t>
            </a:r>
          </a:p>
          <a:p>
            <a:pPr>
              <a:defRPr/>
            </a:pPr>
            <a:r>
              <a:rPr lang="en-US" altLang="zh-TW" sz="1300">
                <a:solidFill>
                  <a:srgbClr val="000000"/>
                </a:solidFill>
              </a:rPr>
              <a:t>7 This part of the </a:t>
            </a:r>
          </a:p>
          <a:p>
            <a:pPr>
              <a:defRPr/>
            </a:pPr>
            <a:r>
              <a:rPr lang="en-US" altLang="zh-TW" sz="1300">
                <a:solidFill>
                  <a:srgbClr val="000000"/>
                </a:solidFill>
              </a:rPr>
              <a:t>8 document has stayed the </a:t>
            </a:r>
          </a:p>
          <a:p>
            <a:pPr>
              <a:defRPr/>
            </a:pPr>
            <a:r>
              <a:rPr lang="en-US" altLang="zh-TW" sz="1300">
                <a:solidFill>
                  <a:srgbClr val="000000"/>
                </a:solidFill>
              </a:rPr>
              <a:t>9 same from version to </a:t>
            </a:r>
          </a:p>
          <a:p>
            <a:pPr>
              <a:defRPr/>
            </a:pPr>
            <a:r>
              <a:rPr lang="en-US" altLang="zh-TW" sz="1300">
                <a:solidFill>
                  <a:srgbClr val="000000"/>
                </a:solidFill>
              </a:rPr>
              <a:t>10 version. It shouldn't </a:t>
            </a:r>
          </a:p>
          <a:p>
            <a:pPr>
              <a:defRPr/>
            </a:pPr>
            <a:r>
              <a:rPr lang="en-US" altLang="zh-TW" sz="1300">
                <a:solidFill>
                  <a:srgbClr val="000000"/>
                </a:solidFill>
              </a:rPr>
              <a:t>11 be shown if it doesn't </a:t>
            </a:r>
          </a:p>
          <a:p>
            <a:pPr>
              <a:defRPr/>
            </a:pPr>
            <a:r>
              <a:rPr lang="en-US" altLang="zh-TW" sz="1300">
                <a:solidFill>
                  <a:srgbClr val="000000"/>
                </a:solidFill>
              </a:rPr>
              <a:t>12 change. Otherwise, that </a:t>
            </a:r>
          </a:p>
          <a:p>
            <a:pPr>
              <a:defRPr/>
            </a:pPr>
            <a:r>
              <a:rPr lang="en-US" altLang="zh-TW" sz="1300">
                <a:solidFill>
                  <a:srgbClr val="000000"/>
                </a:solidFill>
              </a:rPr>
              <a:t>13 would not be helping to </a:t>
            </a:r>
          </a:p>
          <a:p>
            <a:pPr>
              <a:defRPr/>
            </a:pPr>
            <a:r>
              <a:rPr lang="en-US" altLang="zh-TW" sz="1300">
                <a:solidFill>
                  <a:srgbClr val="000000"/>
                </a:solidFill>
              </a:rPr>
              <a:t>14 compress anything. </a:t>
            </a:r>
          </a:p>
          <a:p>
            <a:pPr>
              <a:defRPr/>
            </a:pPr>
            <a:r>
              <a:rPr lang="en-US" altLang="zh-TW" sz="1300">
                <a:solidFill>
                  <a:srgbClr val="000000"/>
                </a:solidFill>
              </a:rPr>
              <a:t>15 </a:t>
            </a:r>
          </a:p>
          <a:p>
            <a:pPr>
              <a:defRPr/>
            </a:pPr>
            <a:r>
              <a:rPr lang="en-US" altLang="zh-TW" sz="1300">
                <a:solidFill>
                  <a:srgbClr val="000000"/>
                </a:solidFill>
              </a:rPr>
              <a:t>16 It is important to spell </a:t>
            </a:r>
          </a:p>
          <a:p>
            <a:pPr>
              <a:defRPr/>
            </a:pPr>
            <a:r>
              <a:rPr lang="en-US" altLang="zh-TW" sz="1300">
                <a:solidFill>
                  <a:srgbClr val="000000"/>
                </a:solidFill>
              </a:rPr>
              <a:t>17 check this document. On </a:t>
            </a:r>
          </a:p>
          <a:p>
            <a:pPr>
              <a:defRPr/>
            </a:pPr>
            <a:r>
              <a:rPr lang="en-US" altLang="zh-TW" sz="1300">
                <a:solidFill>
                  <a:srgbClr val="000000"/>
                </a:solidFill>
              </a:rPr>
              <a:t>18 the other hand, a </a:t>
            </a:r>
          </a:p>
          <a:p>
            <a:pPr>
              <a:defRPr/>
            </a:pPr>
            <a:r>
              <a:rPr lang="en-US" altLang="zh-TW" sz="1300">
                <a:solidFill>
                  <a:srgbClr val="000000"/>
                </a:solidFill>
              </a:rPr>
              <a:t>19 misspelled word isn't </a:t>
            </a:r>
          </a:p>
          <a:p>
            <a:pPr>
              <a:defRPr/>
            </a:pPr>
            <a:r>
              <a:rPr lang="en-US" altLang="zh-TW" sz="1300">
                <a:solidFill>
                  <a:srgbClr val="000000"/>
                </a:solidFill>
              </a:rPr>
              <a:t>20 the end of the world. </a:t>
            </a:r>
          </a:p>
          <a:p>
            <a:pPr>
              <a:defRPr/>
            </a:pPr>
            <a:r>
              <a:rPr lang="en-US" altLang="zh-TW" sz="1300">
                <a:solidFill>
                  <a:srgbClr val="000000"/>
                </a:solidFill>
              </a:rPr>
              <a:t>21 Nothing in the rest of </a:t>
            </a:r>
          </a:p>
          <a:p>
            <a:pPr>
              <a:defRPr/>
            </a:pPr>
            <a:r>
              <a:rPr lang="en-US" altLang="zh-TW" sz="1300">
                <a:solidFill>
                  <a:srgbClr val="000000"/>
                </a:solidFill>
              </a:rPr>
              <a:t>22 this paragraph needs to </a:t>
            </a:r>
          </a:p>
          <a:p>
            <a:pPr>
              <a:defRPr/>
            </a:pPr>
            <a:r>
              <a:rPr lang="en-US" altLang="zh-TW" sz="1300">
                <a:solidFill>
                  <a:srgbClr val="000000"/>
                </a:solidFill>
              </a:rPr>
              <a:t>23 be changed. Things can </a:t>
            </a:r>
          </a:p>
          <a:p>
            <a:pPr>
              <a:defRPr/>
            </a:pPr>
            <a:r>
              <a:rPr lang="en-US" altLang="zh-TW" sz="1300">
                <a:solidFill>
                  <a:srgbClr val="000000"/>
                </a:solidFill>
              </a:rPr>
              <a:t>24 be added after it. </a:t>
            </a:r>
          </a:p>
          <a:p>
            <a:pPr>
              <a:defRPr/>
            </a:pPr>
            <a:r>
              <a:rPr lang="en-US" altLang="zh-TW" sz="1300">
                <a:solidFill>
                  <a:srgbClr val="000000"/>
                </a:solidFill>
              </a:rPr>
              <a:t>25 </a:t>
            </a:r>
          </a:p>
          <a:p>
            <a:pPr>
              <a:defRPr/>
            </a:pPr>
            <a:r>
              <a:rPr lang="en-US" altLang="zh-TW" sz="1300">
                <a:solidFill>
                  <a:srgbClr val="000000"/>
                </a:solidFill>
              </a:rPr>
              <a:t>26 This paragraph contains </a:t>
            </a:r>
          </a:p>
          <a:p>
            <a:pPr>
              <a:defRPr/>
            </a:pPr>
            <a:r>
              <a:rPr lang="en-US" altLang="zh-TW" sz="1300">
                <a:solidFill>
                  <a:srgbClr val="000000"/>
                </a:solidFill>
              </a:rPr>
              <a:t>27 important new additions</a:t>
            </a:r>
          </a:p>
          <a:p>
            <a:pPr>
              <a:defRPr/>
            </a:pPr>
            <a:r>
              <a:rPr lang="en-US" altLang="zh-TW" sz="1300">
                <a:solidFill>
                  <a:srgbClr val="000000"/>
                </a:solidFill>
              </a:rPr>
              <a:t>28 to this document. </a:t>
            </a:r>
          </a:p>
          <a:p>
            <a:pPr>
              <a:lnSpc>
                <a:spcPct val="90000"/>
              </a:lnSpc>
              <a:defRPr/>
            </a:pPr>
            <a:endParaRPr lang="en-US" altLang="zh-TW" sz="1300" i="1">
              <a:solidFill>
                <a:schemeClr val="tx1"/>
              </a:solidFill>
            </a:endParaRPr>
          </a:p>
        </p:txBody>
      </p:sp>
      <p:sp>
        <p:nvSpPr>
          <p:cNvPr id="135173" name="Content Placeholder 5"/>
          <p:cNvSpPr>
            <a:spLocks noGrp="1"/>
          </p:cNvSpPr>
          <p:nvPr>
            <p:ph idx="1"/>
          </p:nvPr>
        </p:nvSpPr>
        <p:spPr>
          <a:xfrm>
            <a:off x="304800" y="1219200"/>
            <a:ext cx="4648200" cy="5562600"/>
          </a:xfrm>
          <a:solidFill>
            <a:schemeClr val="tx1"/>
          </a:solidFill>
        </p:spPr>
        <p:txBody>
          <a:bodyPr/>
          <a:lstStyle/>
          <a:p>
            <a:pPr>
              <a:lnSpc>
                <a:spcPct val="85000"/>
              </a:lnSpc>
              <a:spcBef>
                <a:spcPts val="0"/>
              </a:spcBef>
              <a:buFontTx/>
              <a:buNone/>
            </a:pPr>
            <a:r>
              <a:rPr lang="en-US" altLang="zh-TW" sz="1200" dirty="0" smtClean="0">
                <a:solidFill>
                  <a:schemeClr val="bg1"/>
                </a:solidFill>
              </a:rPr>
              <a:t>% diff  -y original  new</a:t>
            </a:r>
          </a:p>
          <a:p>
            <a:pPr marL="0" indent="0">
              <a:lnSpc>
                <a:spcPct val="85000"/>
              </a:lnSpc>
              <a:spcBef>
                <a:spcPts val="0"/>
              </a:spcBef>
              <a:buNone/>
            </a:pPr>
            <a:r>
              <a:rPr lang="en-US" sz="1200" dirty="0">
                <a:solidFill>
                  <a:schemeClr val="bg1"/>
                </a:solidFill>
              </a:rPr>
              <a:t>		      &gt;	This is an important </a:t>
            </a:r>
          </a:p>
          <a:p>
            <a:pPr marL="0" indent="0">
              <a:lnSpc>
                <a:spcPct val="85000"/>
              </a:lnSpc>
              <a:spcBef>
                <a:spcPts val="0"/>
              </a:spcBef>
              <a:buNone/>
            </a:pPr>
            <a:r>
              <a:rPr lang="en-US" sz="1200" dirty="0">
                <a:solidFill>
                  <a:schemeClr val="bg1"/>
                </a:solidFill>
              </a:rPr>
              <a:t>		      &gt;	notice! It should </a:t>
            </a:r>
          </a:p>
          <a:p>
            <a:pPr marL="0" indent="0">
              <a:lnSpc>
                <a:spcPct val="85000"/>
              </a:lnSpc>
              <a:spcBef>
                <a:spcPts val="0"/>
              </a:spcBef>
              <a:buNone/>
            </a:pPr>
            <a:r>
              <a:rPr lang="en-US" sz="1200" dirty="0">
                <a:solidFill>
                  <a:schemeClr val="bg1"/>
                </a:solidFill>
              </a:rPr>
              <a:t>		      &gt;	therefore be located at </a:t>
            </a:r>
          </a:p>
          <a:p>
            <a:pPr marL="0" indent="0">
              <a:lnSpc>
                <a:spcPct val="85000"/>
              </a:lnSpc>
              <a:spcBef>
                <a:spcPts val="0"/>
              </a:spcBef>
              <a:buNone/>
            </a:pPr>
            <a:r>
              <a:rPr lang="en-US" sz="1200" dirty="0">
                <a:solidFill>
                  <a:schemeClr val="bg1"/>
                </a:solidFill>
              </a:rPr>
              <a:t>		      &gt;	the beginning of this </a:t>
            </a:r>
          </a:p>
          <a:p>
            <a:pPr marL="0" indent="0">
              <a:lnSpc>
                <a:spcPct val="85000"/>
              </a:lnSpc>
              <a:spcBef>
                <a:spcPts val="0"/>
              </a:spcBef>
              <a:buNone/>
            </a:pPr>
            <a:r>
              <a:rPr lang="en-US" sz="1200" dirty="0">
                <a:solidFill>
                  <a:schemeClr val="bg1"/>
                </a:solidFill>
              </a:rPr>
              <a:t>		      &gt;	document! </a:t>
            </a:r>
          </a:p>
          <a:p>
            <a:pPr marL="0" indent="0">
              <a:lnSpc>
                <a:spcPct val="85000"/>
              </a:lnSpc>
              <a:spcBef>
                <a:spcPts val="0"/>
              </a:spcBef>
              <a:buNone/>
            </a:pPr>
            <a:r>
              <a:rPr lang="en-US" sz="1200" dirty="0">
                <a:solidFill>
                  <a:schemeClr val="bg1"/>
                </a:solidFill>
              </a:rPr>
              <a:t>		      &gt;</a:t>
            </a:r>
          </a:p>
          <a:p>
            <a:pPr marL="0" indent="0">
              <a:lnSpc>
                <a:spcPct val="85000"/>
              </a:lnSpc>
              <a:spcBef>
                <a:spcPts val="0"/>
              </a:spcBef>
              <a:buNone/>
            </a:pPr>
            <a:r>
              <a:rPr lang="en-US" sz="1200" dirty="0">
                <a:solidFill>
                  <a:schemeClr val="bg1"/>
                </a:solidFill>
              </a:rPr>
              <a:t>This part of the 		This part of the </a:t>
            </a:r>
          </a:p>
          <a:p>
            <a:pPr marL="0" indent="0">
              <a:lnSpc>
                <a:spcPct val="85000"/>
              </a:lnSpc>
              <a:spcBef>
                <a:spcPts val="0"/>
              </a:spcBef>
              <a:buNone/>
            </a:pPr>
            <a:r>
              <a:rPr lang="en-US" sz="1200" dirty="0">
                <a:solidFill>
                  <a:schemeClr val="bg1"/>
                </a:solidFill>
              </a:rPr>
              <a:t>document has stayed the 		document has stayed the </a:t>
            </a:r>
          </a:p>
          <a:p>
            <a:pPr marL="0" indent="0">
              <a:lnSpc>
                <a:spcPct val="85000"/>
              </a:lnSpc>
              <a:spcBef>
                <a:spcPts val="0"/>
              </a:spcBef>
              <a:buNone/>
            </a:pPr>
            <a:r>
              <a:rPr lang="en-US" sz="1200" dirty="0">
                <a:solidFill>
                  <a:schemeClr val="bg1"/>
                </a:solidFill>
              </a:rPr>
              <a:t>same from version to 		same from version to </a:t>
            </a:r>
          </a:p>
          <a:p>
            <a:pPr marL="0" indent="0">
              <a:lnSpc>
                <a:spcPct val="85000"/>
              </a:lnSpc>
              <a:spcBef>
                <a:spcPts val="0"/>
              </a:spcBef>
              <a:buNone/>
            </a:pPr>
            <a:r>
              <a:rPr lang="en-US" sz="1200" dirty="0">
                <a:solidFill>
                  <a:schemeClr val="bg1"/>
                </a:solidFill>
              </a:rPr>
              <a:t>version. It shouldn't 		version. It shouldn't </a:t>
            </a:r>
          </a:p>
          <a:p>
            <a:pPr marL="0" indent="0">
              <a:lnSpc>
                <a:spcPct val="85000"/>
              </a:lnSpc>
              <a:spcBef>
                <a:spcPts val="0"/>
              </a:spcBef>
              <a:buNone/>
            </a:pPr>
            <a:r>
              <a:rPr lang="en-US" sz="1200" dirty="0">
                <a:solidFill>
                  <a:schemeClr val="bg1"/>
                </a:solidFill>
              </a:rPr>
              <a:t>be shown if it doesn't 		be shown if it doesn't </a:t>
            </a:r>
          </a:p>
          <a:p>
            <a:pPr marL="0" indent="0">
              <a:lnSpc>
                <a:spcPct val="85000"/>
              </a:lnSpc>
              <a:spcBef>
                <a:spcPts val="0"/>
              </a:spcBef>
              <a:buNone/>
            </a:pPr>
            <a:r>
              <a:rPr lang="en-US" sz="1200" dirty="0">
                <a:solidFill>
                  <a:schemeClr val="bg1"/>
                </a:solidFill>
              </a:rPr>
              <a:t>change. Otherwise, that 		change. Otherwise, that </a:t>
            </a:r>
          </a:p>
          <a:p>
            <a:pPr marL="0" indent="0">
              <a:lnSpc>
                <a:spcPct val="85000"/>
              </a:lnSpc>
              <a:spcBef>
                <a:spcPts val="0"/>
              </a:spcBef>
              <a:buNone/>
            </a:pPr>
            <a:r>
              <a:rPr lang="en-US" sz="1200" dirty="0">
                <a:solidFill>
                  <a:schemeClr val="bg1"/>
                </a:solidFill>
              </a:rPr>
              <a:t>would not be helping to 		would not be helping to </a:t>
            </a:r>
          </a:p>
          <a:p>
            <a:pPr marL="0" indent="0">
              <a:lnSpc>
                <a:spcPct val="85000"/>
              </a:lnSpc>
              <a:spcBef>
                <a:spcPts val="0"/>
              </a:spcBef>
              <a:buNone/>
            </a:pPr>
            <a:r>
              <a:rPr lang="en-US" sz="1200" dirty="0">
                <a:solidFill>
                  <a:schemeClr val="bg1"/>
                </a:solidFill>
              </a:rPr>
              <a:t>compress the size of the 	</a:t>
            </a:r>
            <a:r>
              <a:rPr lang="en-US" sz="1200" dirty="0" smtClean="0">
                <a:solidFill>
                  <a:schemeClr val="bg1"/>
                </a:solidFill>
              </a:rPr>
              <a:t>      </a:t>
            </a:r>
            <a:r>
              <a:rPr lang="en-US" sz="600" dirty="0" smtClean="0">
                <a:solidFill>
                  <a:schemeClr val="bg1"/>
                </a:solidFill>
              </a:rPr>
              <a:t> </a:t>
            </a:r>
            <a:r>
              <a:rPr lang="en-US" sz="1200" dirty="0">
                <a:solidFill>
                  <a:schemeClr val="bg1"/>
                </a:solidFill>
              </a:rPr>
              <a:t>|	compress anything. </a:t>
            </a:r>
          </a:p>
          <a:p>
            <a:pPr marL="0" indent="0">
              <a:lnSpc>
                <a:spcPct val="85000"/>
              </a:lnSpc>
              <a:spcBef>
                <a:spcPts val="0"/>
              </a:spcBef>
              <a:buNone/>
            </a:pPr>
            <a:r>
              <a:rPr lang="en-US" sz="1200" dirty="0">
                <a:solidFill>
                  <a:schemeClr val="bg1"/>
                </a:solidFill>
              </a:rPr>
              <a:t>changes.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r>
              <a:rPr lang="en-US" sz="1200" dirty="0">
                <a:solidFill>
                  <a:schemeClr val="bg1"/>
                </a:solidFill>
              </a:rPr>
              <a:t>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r>
              <a:rPr lang="en-US" sz="1200" dirty="0">
                <a:solidFill>
                  <a:schemeClr val="bg1"/>
                </a:solidFill>
              </a:rPr>
              <a:t>This paragraph contains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r>
              <a:rPr lang="en-US" sz="1200" dirty="0">
                <a:solidFill>
                  <a:schemeClr val="bg1"/>
                </a:solidFill>
              </a:rPr>
              <a:t>text that is outdated.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r>
              <a:rPr lang="en-US" sz="1200" dirty="0">
                <a:solidFill>
                  <a:schemeClr val="bg1"/>
                </a:solidFill>
              </a:rPr>
              <a:t>It will be deleted in the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r>
              <a:rPr lang="en-US" sz="1200" dirty="0">
                <a:solidFill>
                  <a:schemeClr val="bg1"/>
                </a:solidFill>
              </a:rPr>
              <a:t>near future. 		</a:t>
            </a:r>
            <a:r>
              <a:rPr lang="en-US" sz="1200" dirty="0" smtClean="0">
                <a:solidFill>
                  <a:schemeClr val="bg1"/>
                </a:solidFill>
              </a:rPr>
              <a:t>      </a:t>
            </a:r>
            <a:r>
              <a:rPr lang="en-US" sz="1200" dirty="0">
                <a:solidFill>
                  <a:schemeClr val="bg1"/>
                </a:solidFill>
              </a:rPr>
              <a:t>&lt;</a:t>
            </a:r>
          </a:p>
          <a:p>
            <a:pPr marL="0" indent="0">
              <a:lnSpc>
                <a:spcPct val="85000"/>
              </a:lnSpc>
              <a:spcBef>
                <a:spcPts val="0"/>
              </a:spcBef>
              <a:buNone/>
            </a:pPr>
            <a:endParaRPr lang="en-US" sz="1200" dirty="0">
              <a:solidFill>
                <a:schemeClr val="bg1"/>
              </a:solidFill>
            </a:endParaRPr>
          </a:p>
          <a:p>
            <a:pPr marL="0" indent="0">
              <a:lnSpc>
                <a:spcPct val="85000"/>
              </a:lnSpc>
              <a:spcBef>
                <a:spcPts val="0"/>
              </a:spcBef>
              <a:buNone/>
            </a:pPr>
            <a:r>
              <a:rPr lang="en-US" sz="1200" dirty="0">
                <a:solidFill>
                  <a:schemeClr val="bg1"/>
                </a:solidFill>
              </a:rPr>
              <a:t>It is important to spell 		It is important to spell </a:t>
            </a:r>
          </a:p>
          <a:p>
            <a:pPr marL="0" indent="0">
              <a:lnSpc>
                <a:spcPct val="85000"/>
              </a:lnSpc>
              <a:spcBef>
                <a:spcPts val="0"/>
              </a:spcBef>
              <a:buNone/>
            </a:pPr>
            <a:r>
              <a:rPr lang="en-US" sz="1200" dirty="0">
                <a:solidFill>
                  <a:schemeClr val="bg1"/>
                </a:solidFill>
              </a:rPr>
              <a:t>check this </a:t>
            </a:r>
            <a:r>
              <a:rPr lang="en-US" sz="1200" dirty="0" err="1">
                <a:solidFill>
                  <a:schemeClr val="bg1"/>
                </a:solidFill>
              </a:rPr>
              <a:t>dokument</a:t>
            </a:r>
            <a:r>
              <a:rPr lang="en-US" sz="1200" dirty="0">
                <a:solidFill>
                  <a:schemeClr val="bg1"/>
                </a:solidFill>
              </a:rPr>
              <a:t>. On 	</a:t>
            </a:r>
            <a:r>
              <a:rPr lang="en-US" sz="1200" dirty="0" smtClean="0">
                <a:solidFill>
                  <a:schemeClr val="bg1"/>
                </a:solidFill>
              </a:rPr>
              <a:t>      </a:t>
            </a:r>
            <a:r>
              <a:rPr lang="en-US" sz="600" dirty="0" smtClean="0">
                <a:solidFill>
                  <a:schemeClr val="bg1"/>
                </a:solidFill>
              </a:rPr>
              <a:t> </a:t>
            </a:r>
            <a:r>
              <a:rPr lang="en-US" sz="1200" dirty="0" smtClean="0">
                <a:solidFill>
                  <a:schemeClr val="bg1"/>
                </a:solidFill>
              </a:rPr>
              <a:t>|</a:t>
            </a:r>
            <a:r>
              <a:rPr lang="en-US" sz="1200" dirty="0">
                <a:solidFill>
                  <a:schemeClr val="bg1"/>
                </a:solidFill>
              </a:rPr>
              <a:t>	check this document. On </a:t>
            </a:r>
          </a:p>
          <a:p>
            <a:pPr marL="0" indent="0">
              <a:lnSpc>
                <a:spcPct val="85000"/>
              </a:lnSpc>
              <a:spcBef>
                <a:spcPts val="0"/>
              </a:spcBef>
              <a:buNone/>
            </a:pPr>
            <a:r>
              <a:rPr lang="en-US" sz="1200" dirty="0">
                <a:solidFill>
                  <a:schemeClr val="bg1"/>
                </a:solidFill>
              </a:rPr>
              <a:t>the other hand, a 		the other hand, a </a:t>
            </a:r>
          </a:p>
          <a:p>
            <a:pPr marL="0" indent="0">
              <a:lnSpc>
                <a:spcPct val="85000"/>
              </a:lnSpc>
              <a:spcBef>
                <a:spcPts val="0"/>
              </a:spcBef>
              <a:buNone/>
            </a:pPr>
            <a:r>
              <a:rPr lang="en-US" sz="1200" dirty="0" smtClean="0">
                <a:solidFill>
                  <a:schemeClr val="bg1"/>
                </a:solidFill>
              </a:rPr>
              <a:t>misspelled </a:t>
            </a:r>
            <a:r>
              <a:rPr lang="en-US" sz="1200" dirty="0">
                <a:solidFill>
                  <a:schemeClr val="bg1"/>
                </a:solidFill>
              </a:rPr>
              <a:t>word isn't 		misspelled word isn't </a:t>
            </a:r>
          </a:p>
          <a:p>
            <a:pPr marL="0" indent="0">
              <a:lnSpc>
                <a:spcPct val="85000"/>
              </a:lnSpc>
              <a:spcBef>
                <a:spcPts val="0"/>
              </a:spcBef>
              <a:buNone/>
            </a:pPr>
            <a:r>
              <a:rPr lang="en-US" sz="1200" dirty="0">
                <a:solidFill>
                  <a:schemeClr val="bg1"/>
                </a:solidFill>
              </a:rPr>
              <a:t>the end of the world. 		the end of the world. </a:t>
            </a:r>
          </a:p>
          <a:p>
            <a:pPr marL="0" indent="0">
              <a:lnSpc>
                <a:spcPct val="85000"/>
              </a:lnSpc>
              <a:spcBef>
                <a:spcPts val="0"/>
              </a:spcBef>
              <a:buNone/>
            </a:pPr>
            <a:r>
              <a:rPr lang="en-US" sz="1200" dirty="0">
                <a:solidFill>
                  <a:schemeClr val="bg1"/>
                </a:solidFill>
              </a:rPr>
              <a:t>Nothing in the rest of 		Nothing in the rest of </a:t>
            </a:r>
          </a:p>
          <a:p>
            <a:pPr marL="0" indent="0">
              <a:lnSpc>
                <a:spcPct val="85000"/>
              </a:lnSpc>
              <a:spcBef>
                <a:spcPts val="0"/>
              </a:spcBef>
              <a:buNone/>
            </a:pPr>
            <a:r>
              <a:rPr lang="en-US" sz="1200" dirty="0">
                <a:solidFill>
                  <a:schemeClr val="bg1"/>
                </a:solidFill>
              </a:rPr>
              <a:t>this paragraph needs to 		this paragraph needs to </a:t>
            </a:r>
          </a:p>
          <a:p>
            <a:pPr marL="0" indent="0">
              <a:lnSpc>
                <a:spcPct val="85000"/>
              </a:lnSpc>
              <a:spcBef>
                <a:spcPts val="0"/>
              </a:spcBef>
              <a:buNone/>
            </a:pPr>
            <a:r>
              <a:rPr lang="en-US" sz="1200" dirty="0">
                <a:solidFill>
                  <a:schemeClr val="bg1"/>
                </a:solidFill>
              </a:rPr>
              <a:t>be changed. Things can 		be changed. Things can </a:t>
            </a:r>
          </a:p>
          <a:p>
            <a:pPr marL="0" indent="0">
              <a:lnSpc>
                <a:spcPct val="85000"/>
              </a:lnSpc>
              <a:spcBef>
                <a:spcPts val="0"/>
              </a:spcBef>
              <a:buNone/>
            </a:pPr>
            <a:r>
              <a:rPr lang="en-US" sz="1200" dirty="0">
                <a:solidFill>
                  <a:schemeClr val="bg1"/>
                </a:solidFill>
              </a:rPr>
              <a:t>be added after it. 		be added after it. </a:t>
            </a:r>
          </a:p>
          <a:p>
            <a:pPr marL="0" indent="0">
              <a:lnSpc>
                <a:spcPct val="85000"/>
              </a:lnSpc>
              <a:spcBef>
                <a:spcPts val="0"/>
              </a:spcBef>
              <a:buNone/>
            </a:pPr>
            <a:r>
              <a:rPr lang="en-US" sz="1200" dirty="0">
                <a:solidFill>
                  <a:schemeClr val="bg1"/>
                </a:solidFill>
              </a:rPr>
              <a:t>	</a:t>
            </a:r>
            <a:r>
              <a:rPr lang="en-US" sz="1200" dirty="0" smtClean="0">
                <a:solidFill>
                  <a:schemeClr val="bg1"/>
                </a:solidFill>
              </a:rPr>
              <a:t>	      </a:t>
            </a:r>
            <a:r>
              <a:rPr lang="en-US" sz="1200" dirty="0">
                <a:solidFill>
                  <a:schemeClr val="bg1"/>
                </a:solidFill>
              </a:rPr>
              <a:t>&gt;</a:t>
            </a:r>
          </a:p>
          <a:p>
            <a:pPr marL="0" indent="0">
              <a:lnSpc>
                <a:spcPct val="85000"/>
              </a:lnSpc>
              <a:spcBef>
                <a:spcPts val="0"/>
              </a:spcBef>
              <a:buNone/>
            </a:pPr>
            <a:r>
              <a:rPr lang="en-US" sz="1200" dirty="0">
                <a:solidFill>
                  <a:schemeClr val="bg1"/>
                </a:solidFill>
              </a:rPr>
              <a:t>		      &gt;	This paragraph contains </a:t>
            </a:r>
          </a:p>
          <a:p>
            <a:pPr marL="0" indent="0">
              <a:lnSpc>
                <a:spcPct val="85000"/>
              </a:lnSpc>
              <a:spcBef>
                <a:spcPts val="0"/>
              </a:spcBef>
              <a:buNone/>
            </a:pPr>
            <a:r>
              <a:rPr lang="en-US" sz="1200" dirty="0">
                <a:solidFill>
                  <a:schemeClr val="bg1"/>
                </a:solidFill>
              </a:rPr>
              <a:t>		      &gt;	important new additions</a:t>
            </a:r>
          </a:p>
          <a:p>
            <a:pPr marL="0" indent="0">
              <a:lnSpc>
                <a:spcPct val="85000"/>
              </a:lnSpc>
              <a:spcBef>
                <a:spcPts val="0"/>
              </a:spcBef>
              <a:buNone/>
            </a:pPr>
            <a:r>
              <a:rPr lang="en-US" sz="1200" dirty="0">
                <a:solidFill>
                  <a:schemeClr val="bg1"/>
                </a:solidFill>
              </a:rPr>
              <a:t>		      &gt;	to this document. </a:t>
            </a:r>
            <a:endParaRPr lang="en-US" sz="1200" dirty="0" smtClean="0">
              <a:solidFill>
                <a:schemeClr val="bg1"/>
              </a:solidFill>
            </a:endParaRPr>
          </a:p>
        </p:txBody>
      </p:sp>
    </p:spTree>
    <p:extLst>
      <p:ext uri="{BB962C8B-B14F-4D97-AF65-F5344CB8AC3E}">
        <p14:creationId xmlns:p14="http://schemas.microsoft.com/office/powerpoint/2010/main" val="2425190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28600" y="228600"/>
            <a:ext cx="8686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b="0" kern="0" smtClean="0">
                <a:solidFill>
                  <a:srgbClr val="0033CC"/>
                </a:solidFill>
              </a:rPr>
              <a:t>More About Redirecting Output</a:t>
            </a:r>
            <a:endParaRPr lang="en-US" altLang="zh-TW" sz="4800" b="0" kern="0" dirty="0" smtClean="0">
              <a:solidFill>
                <a:srgbClr val="0033CC"/>
              </a:solidFill>
            </a:endParaRPr>
          </a:p>
        </p:txBody>
      </p:sp>
      <p:sp>
        <p:nvSpPr>
          <p:cNvPr id="18435" name="Rectangle 3"/>
          <p:cNvSpPr>
            <a:spLocks noGrp="1" noChangeArrowheads="1"/>
          </p:cNvSpPr>
          <p:nvPr>
            <p:ph type="body" idx="4294967295"/>
          </p:nvPr>
        </p:nvSpPr>
        <p:spPr>
          <a:xfrm>
            <a:off x="381000" y="1219200"/>
            <a:ext cx="8686800" cy="2065784"/>
          </a:xfrm>
          <a:noFill/>
        </p:spPr>
        <p:txBody>
          <a:bodyPr/>
          <a:lstStyle/>
          <a:p>
            <a:pPr eaLnBrk="1" hangingPunct="1">
              <a:lnSpc>
                <a:spcPct val="80000"/>
              </a:lnSpc>
            </a:pPr>
            <a:r>
              <a:rPr lang="en-US" altLang="zh-TW" sz="2800" dirty="0" smtClean="0"/>
              <a:t>The allowed output redirection symbols are:</a:t>
            </a:r>
            <a:endParaRPr lang="en-US" altLang="zh-TW" sz="2800" dirty="0"/>
          </a:p>
          <a:p>
            <a:pPr marL="457200" lvl="1" indent="0" eaLnBrk="1" hangingPunct="1">
              <a:lnSpc>
                <a:spcPct val="80000"/>
              </a:lnSpc>
              <a:buNone/>
            </a:pPr>
            <a:r>
              <a:rPr lang="en-US" altLang="zh-TW" sz="4800" dirty="0" smtClean="0"/>
              <a:t>&gt;,   &amp;&gt;,  </a:t>
            </a:r>
            <a:r>
              <a:rPr lang="en-US" altLang="zh-TW" sz="4800" dirty="0" smtClean="0">
                <a:solidFill>
                  <a:srgbClr val="FF0000"/>
                </a:solidFill>
              </a:rPr>
              <a:t>2&gt;</a:t>
            </a:r>
            <a:r>
              <a:rPr lang="en-US" altLang="zh-TW" sz="4800" dirty="0" smtClean="0"/>
              <a:t>,</a:t>
            </a:r>
            <a:r>
              <a:rPr lang="en-US" altLang="zh-TW" sz="4800" dirty="0" smtClean="0">
                <a:solidFill>
                  <a:srgbClr val="FF0000"/>
                </a:solidFill>
              </a:rPr>
              <a:t>  </a:t>
            </a:r>
          </a:p>
          <a:p>
            <a:pPr marL="457200" lvl="1" indent="0" eaLnBrk="1" hangingPunct="1">
              <a:lnSpc>
                <a:spcPct val="80000"/>
              </a:lnSpc>
              <a:buNone/>
            </a:pPr>
            <a:r>
              <a:rPr lang="en-US" altLang="zh-TW" sz="4800" dirty="0" smtClean="0"/>
              <a:t>&gt;&gt;,        </a:t>
            </a:r>
            <a:r>
              <a:rPr lang="en-US" altLang="zh-TW" sz="4800" dirty="0" smtClean="0">
                <a:solidFill>
                  <a:srgbClr val="FF0000"/>
                </a:solidFill>
              </a:rPr>
              <a:t>2&gt;&gt;</a:t>
            </a:r>
          </a:p>
          <a:p>
            <a:pPr eaLnBrk="1" hangingPunct="1">
              <a:lnSpc>
                <a:spcPct val="80000"/>
              </a:lnSpc>
              <a:buFontTx/>
              <a:buNone/>
            </a:pPr>
            <a:endParaRPr lang="en-US" altLang="zh-TW" sz="1800" dirty="0" smtClean="0"/>
          </a:p>
        </p:txBody>
      </p:sp>
      <p:sp>
        <p:nvSpPr>
          <p:cNvPr id="4" name="Rounded Rectangular Callout 3"/>
          <p:cNvSpPr/>
          <p:nvPr/>
        </p:nvSpPr>
        <p:spPr bwMode="auto">
          <a:xfrm>
            <a:off x="2663788" y="3789040"/>
            <a:ext cx="4932548" cy="1584176"/>
          </a:xfrm>
          <a:prstGeom prst="wedgeRoundRectCallout">
            <a:avLst>
              <a:gd name="adj1" fmla="val -26307"/>
              <a:gd name="adj2" fmla="val -98057"/>
              <a:gd name="adj3" fmla="val 16667"/>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800" b="0" dirty="0" smtClean="0">
                <a:latin typeface="Arial" charset="0"/>
                <a:ea typeface="新細明體" charset="-120"/>
              </a:rPr>
              <a:t>These two are not available in some shells. (What’s a shell? We’ll learn that later.)</a:t>
            </a:r>
            <a:endParaRPr kumimoji="1" lang="en-US" sz="2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21313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136117544"/>
              </p:ext>
            </p:extLst>
          </p:nvPr>
        </p:nvGraphicFramePr>
        <p:xfrm>
          <a:off x="107504" y="1188510"/>
          <a:ext cx="9036496" cy="5853858"/>
        </p:xfrm>
        <a:graphic>
          <a:graphicData uri="http://schemas.openxmlformats.org/drawingml/2006/table">
            <a:tbl>
              <a:tblPr>
                <a:tableStyleId>{2D5ABB26-0587-4C30-8999-92F81FD0307C}</a:tableStyleId>
              </a:tblPr>
              <a:tblGrid>
                <a:gridCol w="2454567"/>
                <a:gridCol w="6581929"/>
              </a:tblGrid>
              <a:tr h="584306">
                <a:tc>
                  <a:txBody>
                    <a:bodyPr/>
                    <a:lstStyle/>
                    <a:p>
                      <a:pPr marL="0" marR="0" lvl="0" indent="0" algn="l" defTabSz="914400" rtl="0" eaLnBrk="1" fontAlgn="base" latinLnBrk="0" hangingPunct="1">
                        <a:lnSpc>
                          <a:spcPct val="100000"/>
                        </a:lnSpc>
                        <a:spcBef>
                          <a:spcPts val="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chmod</a:t>
                      </a:r>
                      <a:r>
                        <a:rPr kumimoji="1" lang="en-US" altLang="en-US" sz="2800" b="1" u="none" strike="noStrike" cap="none" normalizeH="0" baseline="0" dirty="0" smtClean="0">
                          <a:ln>
                            <a:noFill/>
                          </a:ln>
                          <a:solidFill>
                            <a:schemeClr val="bg1">
                              <a:lumMod val="50000"/>
                            </a:schemeClr>
                          </a:solidFill>
                          <a:effectLst/>
                        </a:rPr>
                        <a:t>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ua</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altLang="zh-TW" sz="10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90000"/>
                        </a:lnSpc>
                        <a:spcBef>
                          <a:spcPts val="400"/>
                        </a:spcBef>
                        <a:spcAft>
                          <a:spcPct val="0"/>
                        </a:spcAft>
                        <a:buClrTx/>
                        <a:buSzTx/>
                        <a:buFontTx/>
                        <a:buNone/>
                        <a:tabLst/>
                      </a:pPr>
                      <a:r>
                        <a:rPr kumimoji="0" lang="en-US" altLang="zh-TW" sz="2800" u="none" strike="noStrike" cap="none" normalizeH="0" baseline="0" dirty="0" smtClean="0">
                          <a:ln>
                            <a:noFill/>
                          </a:ln>
                          <a:solidFill>
                            <a:schemeClr val="bg1">
                              <a:lumMod val="50000"/>
                            </a:schemeClr>
                          </a:solidFill>
                          <a:effectLst/>
                        </a:rPr>
                        <a:t>Change file permissions</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04056">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ln </a:t>
                      </a:r>
                      <a:r>
                        <a:rPr kumimoji="1" lang="en-US" altLang="en-US" sz="2800" b="0" u="none" strike="noStrike" cap="none" normalizeH="0" baseline="0" dirty="0" smtClean="0">
                          <a:ln>
                            <a:noFill/>
                          </a:ln>
                          <a:solidFill>
                            <a:schemeClr val="bg1">
                              <a:lumMod val="50000"/>
                            </a:schemeClr>
                          </a:solidFill>
                          <a:effectLst/>
                        </a:rPr>
                        <a:t>-s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solidFill>
                            <a:schemeClr val="bg1">
                              <a:lumMod val="50000"/>
                            </a:schemeClr>
                          </a:solidFill>
                          <a:effectLst/>
                        </a:rPr>
                        <a:t>Create a symbolic link</a:t>
                      </a:r>
                      <a:r>
                        <a:rPr kumimoji="0" lang="en-US" altLang="en-US" sz="2800" u="none" strike="noStrike" cap="none" normalizeH="0" baseline="0" dirty="0" smtClean="0">
                          <a:ln>
                            <a:noFill/>
                          </a:ln>
                          <a:solidFill>
                            <a:schemeClr val="bg1">
                              <a:lumMod val="50000"/>
                            </a:schemeClr>
                          </a:solidFill>
                          <a:effectLst/>
                        </a:rPr>
                        <a:t> to a file/directory</a:t>
                      </a:r>
                      <a:endPar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196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source</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Run a script &amp; maintain state afterwards</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7606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find </a:t>
                      </a:r>
                      <a:r>
                        <a:rPr kumimoji="1" lang="en-US" altLang="en-US" sz="2800" b="0" u="none" strike="noStrike" cap="none" normalizeH="0" baseline="0" dirty="0" smtClean="0">
                          <a:ln>
                            <a:noFill/>
                          </a:ln>
                          <a:solidFill>
                            <a:schemeClr val="bg1">
                              <a:lumMod val="50000"/>
                            </a:schemeClr>
                          </a:solidFill>
                          <a:effectLst/>
                        </a:rPr>
                        <a:t>-name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mn-lt"/>
                          <a:ea typeface="+mn-ea"/>
                        </a:rPr>
                        <a:t>Search for a file in a directory structure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080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smtClean="0">
                          <a:ln>
                            <a:noFill/>
                          </a:ln>
                          <a:solidFill>
                            <a:schemeClr val="bg1">
                              <a:lumMod val="50000"/>
                            </a:schemeClr>
                          </a:solidFill>
                          <a:effectLst/>
                        </a:rPr>
                        <a:t>tar </a:t>
                      </a:r>
                      <a:r>
                        <a:rPr kumimoji="1" lang="en-US" altLang="en-US" sz="2800" b="0" u="none" strike="noStrike" cap="none" normalizeH="0" baseline="0" dirty="0" smtClean="0">
                          <a:ln>
                            <a:noFill/>
                          </a:ln>
                          <a:solidFill>
                            <a:schemeClr val="bg1">
                              <a:lumMod val="50000"/>
                            </a:schemeClr>
                          </a:solidFill>
                          <a:effectLst/>
                        </a:rPr>
                        <a:t>-</a:t>
                      </a:r>
                      <a:r>
                        <a:rPr kumimoji="1" lang="en-US" altLang="en-US" sz="2800" b="0" u="none" strike="noStrike" cap="none" normalizeH="0" baseline="0" dirty="0" err="1" smtClean="0">
                          <a:ln>
                            <a:noFill/>
                          </a:ln>
                          <a:solidFill>
                            <a:schemeClr val="bg1">
                              <a:lumMod val="50000"/>
                            </a:schemeClr>
                          </a:solidFill>
                          <a:effectLst/>
                        </a:rPr>
                        <a:t>cvf</a:t>
                      </a:r>
                      <a:endParaRPr kumimoji="1" lang="en-US" altLang="en-US" sz="2800" b="0" u="none" strike="noStrike" cap="none" normalizeH="0" baseline="0" dirty="0" smtClean="0">
                        <a:ln>
                          <a:noFill/>
                        </a:ln>
                        <a:solidFill>
                          <a:schemeClr val="bg1">
                            <a:lumMod val="50000"/>
                          </a:schemeClr>
                        </a:solidFill>
                        <a:effectLst/>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rPr>
                        <a:t>        -</a:t>
                      </a:r>
                      <a:r>
                        <a:rPr kumimoji="1" lang="en-US" altLang="en-US" sz="2800" b="0" i="0" u="none" strike="noStrike" cap="none" normalizeH="0" baseline="0" dirty="0" err="1" smtClean="0">
                          <a:ln>
                            <a:noFill/>
                          </a:ln>
                          <a:solidFill>
                            <a:schemeClr val="bg1">
                              <a:lumMod val="50000"/>
                            </a:schemeClr>
                          </a:solidFill>
                          <a:effectLst/>
                          <a:latin typeface="Arial" charset="0"/>
                          <a:ea typeface="新細明體" pitchFamily="18" charset="-120"/>
                        </a:rPr>
                        <a:t>xvf</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50000"/>
                            </a:schemeClr>
                          </a:solidFill>
                          <a:effectLst/>
                        </a:rPr>
                        <a:t>Combine a directory structure into one file / </a:t>
                      </a:r>
                      <a:r>
                        <a:rPr kumimoji="1" lang="en-US" altLang="en-US" sz="2800" u="none" strike="noStrike" cap="none" normalizeH="0" baseline="0" dirty="0" err="1" smtClean="0">
                          <a:ln>
                            <a:noFill/>
                          </a:ln>
                          <a:solidFill>
                            <a:schemeClr val="bg1">
                              <a:lumMod val="50000"/>
                            </a:schemeClr>
                          </a:solidFill>
                          <a:effectLst/>
                        </a:rPr>
                        <a:t>eXpand</a:t>
                      </a:r>
                      <a:r>
                        <a:rPr kumimoji="1" lang="en-US" altLang="en-US" sz="2800" u="none" strike="noStrike" cap="none" normalizeH="0" baseline="0" dirty="0" smtClean="0">
                          <a:ln>
                            <a:noFill/>
                          </a:ln>
                          <a:solidFill>
                            <a:schemeClr val="bg1">
                              <a:lumMod val="50000"/>
                            </a:schemeClr>
                          </a:solidFill>
                          <a:effectLst/>
                        </a:rPr>
                        <a:t> the directory from the file </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567288">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1" lang="en-US" altLang="en-US" sz="200" u="none" strike="noStrike" cap="none" normalizeH="0" baseline="0" dirty="0" smtClean="0">
                          <a:ln>
                            <a:noFill/>
                          </a:ln>
                          <a:solidFill>
                            <a:schemeClr val="bg1">
                              <a:lumMod val="50000"/>
                            </a:schemeClr>
                          </a:solidFill>
                          <a:effectLst/>
                        </a:rPr>
                        <a:t> </a:t>
                      </a:r>
                    </a:p>
                    <a:p>
                      <a:pPr marL="0" marR="0" lvl="0" indent="0" algn="l" defTabSz="914400" rtl="0" eaLnBrk="1" fontAlgn="base" latinLnBrk="0" hangingPunct="1">
                        <a:lnSpc>
                          <a:spcPct val="75000"/>
                        </a:lnSpc>
                        <a:spcBef>
                          <a:spcPct val="20000"/>
                        </a:spcBef>
                        <a:spcAft>
                          <a:spcPct val="0"/>
                        </a:spcAft>
                        <a:buClrTx/>
                        <a:buSzTx/>
                        <a:buFontTx/>
                        <a:buChar char="•"/>
                        <a:tabLst/>
                      </a:pPr>
                      <a:r>
                        <a:rPr kumimoji="1" lang="en-US" altLang="en-US" sz="2800" b="1" u="none" strike="noStrike" cap="none" normalizeH="0" baseline="0" dirty="0" smtClean="0">
                          <a:ln>
                            <a:noFill/>
                          </a:ln>
                          <a:solidFill>
                            <a:schemeClr val="bg1">
                              <a:lumMod val="50000"/>
                            </a:schemeClr>
                          </a:solidFill>
                          <a:effectLst/>
                        </a:rPr>
                        <a:t> </a:t>
                      </a:r>
                      <a:r>
                        <a:rPr kumimoji="1" lang="en-US" altLang="en-US" sz="2800" b="1" u="none" strike="noStrike" cap="none" normalizeH="0" baseline="0" dirty="0" err="1" smtClean="0">
                          <a:ln>
                            <a:noFill/>
                          </a:ln>
                          <a:solidFill>
                            <a:schemeClr val="bg1">
                              <a:lumMod val="50000"/>
                            </a:schemeClr>
                          </a:solidFill>
                          <a:effectLst/>
                        </a:rPr>
                        <a:t>gzip</a:t>
                      </a:r>
                      <a:r>
                        <a:rPr kumimoji="1" lang="en-US" altLang="en-US" sz="2800" b="1" u="none" strike="noStrike" cap="none" normalizeH="0" baseline="0" dirty="0" smtClean="0">
                          <a:ln>
                            <a:noFill/>
                          </a:ln>
                          <a:solidFill>
                            <a:schemeClr val="bg1">
                              <a:lumMod val="50000"/>
                            </a:schemeClr>
                          </a:solidFill>
                          <a:effectLst/>
                        </a:rPr>
                        <a:t>/</a:t>
                      </a:r>
                      <a:r>
                        <a:rPr kumimoji="1" lang="en-US" altLang="en-US" sz="2800" b="1" u="none" strike="noStrike" cap="none" normalizeH="0" baseline="0" dirty="0" err="1" smtClean="0">
                          <a:ln>
                            <a:noFill/>
                          </a:ln>
                          <a:solidFill>
                            <a:schemeClr val="bg1">
                              <a:lumMod val="50000"/>
                            </a:schemeClr>
                          </a:solidFill>
                          <a:effectLst/>
                        </a:rPr>
                        <a:t>gunzip</a:t>
                      </a:r>
                      <a:endPar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u="none" strike="noStrike" cap="none" normalizeH="0" baseline="0" dirty="0" smtClean="0">
                          <a:ln>
                            <a:noFill/>
                          </a:ln>
                          <a:solidFill>
                            <a:schemeClr val="bg1">
                              <a:lumMod val="50000"/>
                            </a:schemeClr>
                          </a:solidFill>
                          <a:effectLst/>
                        </a:rPr>
                        <a:t>Compress / uncompress a file</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txBody>
                  <a:tcPr horzOverflow="overflow"/>
                </a:tc>
              </a:tr>
              <a:tr h="1113438">
                <a:tc>
                  <a:txBody>
                    <a:bodyPr/>
                    <a:lstStyle/>
                    <a:p>
                      <a:pPr marL="0" marR="0" lvl="0" indent="0" algn="l" defTabSz="914400" rtl="0" eaLnBrk="1" fontAlgn="base" latinLnBrk="0" hangingPunct="1">
                        <a:lnSpc>
                          <a:spcPct val="100000"/>
                        </a:lnSpc>
                        <a:spcBef>
                          <a:spcPts val="0"/>
                        </a:spcBef>
                        <a:spcAft>
                          <a:spcPts val="600"/>
                        </a:spcAft>
                        <a:buClrTx/>
                        <a:buSzTx/>
                        <a:buFontTx/>
                        <a:buChar char="•"/>
                        <a:tabLst/>
                      </a:pPr>
                      <a:r>
                        <a:rPr kumimoji="1" lang="en-US" altLang="en-US" sz="2800" b="0" i="0" u="none" strike="noStrike" cap="none" normalizeH="0" baseline="0" dirty="0" smtClean="0">
                          <a:ln>
                            <a:noFill/>
                          </a:ln>
                          <a:solidFill>
                            <a:schemeClr val="bg1">
                              <a:lumMod val="65000"/>
                            </a:schemeClr>
                          </a:solidFill>
                          <a:effectLst/>
                          <a:latin typeface="Arial" charset="0"/>
                          <a:ea typeface="新細明體" pitchFamily="18" charset="-120"/>
                        </a:rPr>
                        <a:t> </a:t>
                      </a:r>
                      <a:r>
                        <a:rPr kumimoji="1" lang="en-US" altLang="en-US" sz="2800" b="1" i="0" u="none" strike="noStrike" cap="none" normalizeH="0" baseline="0" dirty="0" smtClean="0">
                          <a:ln>
                            <a:noFill/>
                          </a:ln>
                          <a:solidFill>
                            <a:schemeClr val="bg1">
                              <a:lumMod val="50000"/>
                            </a:schemeClr>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rPr>
                        <a:t>-</a:t>
                      </a:r>
                      <a:r>
                        <a:rPr kumimoji="1" lang="en-US" altLang="en-US" sz="2800" b="0" i="0" u="none" strike="noStrike" cap="none" normalizeH="0" baseline="0" dirty="0" err="1" smtClean="0">
                          <a:ln>
                            <a:noFill/>
                          </a:ln>
                          <a:solidFill>
                            <a:schemeClr val="bg1">
                              <a:lumMod val="50000"/>
                            </a:schemeClr>
                          </a:solidFill>
                          <a:effectLst/>
                          <a:latin typeface="Arial" charset="0"/>
                          <a:ea typeface="新細明體" pitchFamily="18" charset="-120"/>
                        </a:rPr>
                        <a:t>yWq</a:t>
                      </a:r>
                      <a:endParaRPr kumimoji="1" lang="en-US" altLang="en-US" sz="2800" b="0" i="0" u="none" strike="noStrike" cap="none" normalizeH="0" baseline="0" dirty="0" smtClean="0">
                        <a:ln>
                          <a:noFill/>
                        </a:ln>
                        <a:solidFill>
                          <a:schemeClr val="bg1">
                            <a:lumMod val="50000"/>
                          </a:schemeClr>
                        </a:solidFill>
                        <a:effectLst/>
                        <a:latin typeface="Arial" charset="0"/>
                        <a:ea typeface="新細明體" pitchFamily="18" charset="-120"/>
                      </a:endParaRPr>
                    </a:p>
                    <a:p>
                      <a:pPr marL="0" marR="0" lvl="0" indent="0" algn="l" defTabSz="914400" rtl="0" eaLnBrk="1" fontAlgn="base" latinLnBrk="0" hangingPunct="1">
                        <a:lnSpc>
                          <a:spcPct val="100000"/>
                        </a:lnSpc>
                        <a:spcBef>
                          <a:spcPts val="0"/>
                        </a:spcBef>
                        <a:spcAft>
                          <a:spcPts val="600"/>
                        </a:spcAft>
                        <a:buClrTx/>
                        <a:buSzTx/>
                        <a:buFontTx/>
                        <a:buNone/>
                        <a:tabLst/>
                      </a:pPr>
                      <a:r>
                        <a:rPr kumimoji="1" lang="en-US" altLang="en-US" sz="100" b="1" i="0" u="none" strike="noStrike" cap="none" normalizeH="0" baseline="0" dirty="0" smtClean="0">
                          <a:ln>
                            <a:noFill/>
                          </a:ln>
                          <a:solidFill>
                            <a:schemeClr val="bg1">
                              <a:lumMod val="65000"/>
                            </a:schemeClr>
                          </a:solidFill>
                          <a:effectLst/>
                          <a:latin typeface="Arial" charset="0"/>
                          <a:ea typeface="新細明體" pitchFamily="18" charset="-120"/>
                        </a:rPr>
                        <a:t> </a:t>
                      </a:r>
                    </a:p>
                    <a:p>
                      <a:pPr marL="0" marR="0" lvl="0" indent="0" algn="l" defTabSz="914400" rtl="0" eaLnBrk="1" fontAlgn="base" latinLnBrk="0" hangingPunct="1">
                        <a:lnSpc>
                          <a:spcPct val="80000"/>
                        </a:lnSpc>
                        <a:spcBef>
                          <a:spcPct val="20000"/>
                        </a:spcBef>
                        <a:spcAft>
                          <a:spcPct val="0"/>
                        </a:spcAft>
                        <a:buClrTx/>
                        <a:buSzTx/>
                        <a:buFontTx/>
                        <a:buChar char="•"/>
                        <a:tabLst/>
                        <a:defRPr/>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fgrep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(--color</a:t>
                      </a: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r>
                      <a:b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b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invwoeABC</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 </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1" lang="en-US" altLang="en-US" sz="2800" b="1" i="0" u="none" strike="noStrike" cap="none" normalizeH="0" baseline="0" dirty="0" smtClean="0">
                        <a:ln>
                          <a:noFill/>
                        </a:ln>
                        <a:solidFill>
                          <a:schemeClr val="bg1">
                            <a:lumMod val="65000"/>
                          </a:schemeClr>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ts val="600"/>
                        </a:spcBef>
                        <a:spcAft>
                          <a:spcPct val="0"/>
                        </a:spcAft>
                        <a:buClrTx/>
                        <a:buSzTx/>
                        <a:buFontTx/>
                        <a:buNone/>
                        <a:tabLst/>
                      </a:pPr>
                      <a:endParaRPr kumimoji="0" lang="en-US" altLang="zh-TW" sz="1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altLang="zh-TW" sz="300" b="0" i="0" u="none" strike="noStrike" cap="none" normalizeH="0" baseline="0" dirty="0" smtClean="0">
                        <a:ln>
                          <a:noFill/>
                        </a:ln>
                        <a:solidFill>
                          <a:schemeClr val="tx1"/>
                        </a:solidFill>
                        <a:effectLst/>
                        <a:latin typeface="Arial" charset="0"/>
                        <a:ea typeface="新細明體" pitchFamily="18" charset="-12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altLang="zh-TW" sz="2800" b="0" i="0" u="none" strike="noStrike" cap="none" normalizeH="0" baseline="0" dirty="0" smtClean="0">
                          <a:ln>
                            <a:noFill/>
                          </a:ln>
                          <a:solidFill>
                            <a:schemeClr val="bg1">
                              <a:lumMod val="50000"/>
                            </a:schemeClr>
                          </a:solidFill>
                          <a:effectLst/>
                          <a:latin typeface="Arial" charset="0"/>
                          <a:ea typeface="新細明體" pitchFamily="18" charset="-120"/>
                        </a:rPr>
                        <a:t>Compare two files</a:t>
                      </a:r>
                    </a:p>
                    <a:p>
                      <a:pPr marL="0" marR="0" lvl="0" indent="0" algn="l" defTabSz="914400" rtl="0" eaLnBrk="1" fontAlgn="base" latinLnBrk="0" hangingPunct="1">
                        <a:lnSpc>
                          <a:spcPct val="90000"/>
                        </a:lnSpc>
                        <a:spcBef>
                          <a:spcPts val="300"/>
                        </a:spcBef>
                        <a:spcAft>
                          <a:spcPct val="0"/>
                        </a:spcAft>
                        <a:buClrTx/>
                        <a:buSzTx/>
                        <a:buFontTx/>
                        <a:buNone/>
                        <a:tabLst/>
                      </a:pPr>
                      <a:endParaRPr kumimoji="0" lang="en-US" altLang="zh-TW" sz="1200" b="0" i="0" u="none" strike="noStrike" cap="none" normalizeH="0" baseline="0" dirty="0" smtClean="0">
                        <a:ln>
                          <a:noFill/>
                        </a:ln>
                        <a:solidFill>
                          <a:schemeClr val="bg1">
                            <a:lumMod val="65000"/>
                          </a:schemeClr>
                        </a:solidFill>
                        <a:effectLst/>
                        <a:latin typeface="Arial" charset="0"/>
                        <a:ea typeface="新細明體" pitchFamily="18" charset="-120"/>
                      </a:endParaRPr>
                    </a:p>
                    <a:p>
                      <a:pPr marL="0" marR="0" lvl="0" indent="0" algn="l" defTabSz="914400" rtl="0" eaLnBrk="1" fontAlgn="base" latinLnBrk="0" hangingPunct="1">
                        <a:lnSpc>
                          <a:spcPct val="90000"/>
                        </a:lnSpc>
                        <a:spcBef>
                          <a:spcPts val="300"/>
                        </a:spcBef>
                        <a:spcAft>
                          <a:spcPct val="0"/>
                        </a:spcAft>
                        <a:buClrTx/>
                        <a:buSzTx/>
                        <a:buFontTx/>
                        <a:buNone/>
                        <a:tabLst/>
                      </a:pPr>
                      <a:r>
                        <a:rPr kumimoji="0" lang="en-US" altLang="zh-TW" sz="2800" b="0" i="0" u="none" strike="noStrike" cap="none" normalizeH="0" baseline="0" dirty="0" smtClean="0">
                          <a:ln>
                            <a:noFill/>
                          </a:ln>
                          <a:solidFill>
                            <a:schemeClr val="tx1"/>
                          </a:solidFill>
                          <a:effectLst/>
                          <a:latin typeface="Arial" charset="0"/>
                          <a:ea typeface="新細明體" pitchFamily="18" charset="-120"/>
                        </a:rPr>
                        <a:t>Fixed string search</a:t>
                      </a:r>
                    </a:p>
                  </a:txBody>
                  <a:tcPr horzOverflow="overflow"/>
                </a:tc>
              </a:tr>
            </a:tbl>
          </a:graphicData>
        </a:graphic>
      </p:graphicFrame>
      <p:sp>
        <p:nvSpPr>
          <p:cNvPr id="324630" name="Rectangle 72"/>
          <p:cNvSpPr>
            <a:spLocks noGrp="1" noChangeArrowheads="1"/>
          </p:cNvSpPr>
          <p:nvPr>
            <p:ph type="title" idx="4294967295"/>
          </p:nvPr>
        </p:nvSpPr>
        <p:spPr>
          <a:xfrm>
            <a:off x="457200" y="76200"/>
            <a:ext cx="8229600" cy="1112311"/>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378130805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2860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Tree>
    <p:extLst>
      <p:ext uri="{BB962C8B-B14F-4D97-AF65-F5344CB8AC3E}">
        <p14:creationId xmlns:p14="http://schemas.microsoft.com/office/powerpoint/2010/main" val="125381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0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 presetClass="entr" presetSubtype="0" fill="hold" nodeType="withEffect">
                                  <p:stCondLst>
                                    <p:cond delay="0"/>
                                  </p:stCondLst>
                                  <p:childTnLst>
                                    <p:set>
                                      <p:cBhvr>
                                        <p:cTn id="30"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00">
                                            <p:txEl>
                                              <p:pRg st="7" end="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100">
                                            <p:txEl>
                                              <p:pRg st="8" end="8"/>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100">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00">
                                            <p:txEl>
                                              <p:pRg st="10" end="1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100">
                                            <p:txEl>
                                              <p:pRg st="11" end="11"/>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err="1">
                <a:latin typeface="High Tower Text" pitchFamily="18" charset="0"/>
              </a:rPr>
              <a:t>fgrep</a:t>
            </a:r>
            <a:r>
              <a:rPr lang="en-US" altLang="zh-TW" sz="2400" dirty="0">
                <a:latin typeface="High Tower Text" pitchFamily="18" charset="0"/>
              </a:rPr>
              <a:t>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experiments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spcBef>
                <a:spcPct val="20000"/>
              </a:spcBef>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experiments,</a:t>
            </a:r>
            <a:r>
              <a:rPr lang="en-US" altLang="zh-TW" sz="2400" dirty="0">
                <a:latin typeface="High Tower Text" pitchFamily="18" charset="0"/>
              </a:rPr>
              <a:t> to be the last ingredient</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10" name="Rectangle 9"/>
          <p:cNvSpPr/>
          <p:nvPr/>
        </p:nvSpPr>
        <p:spPr bwMode="auto">
          <a:xfrm>
            <a:off x="251520" y="3861048"/>
            <a:ext cx="8534400" cy="18002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
        <p:nvSpPr>
          <p:cNvPr id="11" name="AutoShape 5"/>
          <p:cNvSpPr>
            <a:spLocks noChangeArrowheads="1"/>
          </p:cNvSpPr>
          <p:nvPr/>
        </p:nvSpPr>
        <p:spPr bwMode="auto">
          <a:xfrm>
            <a:off x="3275856" y="3884513"/>
            <a:ext cx="4800600" cy="1036638"/>
          </a:xfrm>
          <a:prstGeom prst="wedgeRoundRectCallout">
            <a:avLst>
              <a:gd name="adj1" fmla="val -46097"/>
              <a:gd name="adj2" fmla="val 131566"/>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To get the 1 plural line, we just use a longer search string.</a:t>
            </a:r>
            <a:endParaRPr lang="en-US" altLang="zh-TW" sz="2800" dirty="0"/>
          </a:p>
        </p:txBody>
      </p:sp>
    </p:spTree>
    <p:extLst>
      <p:ext uri="{BB962C8B-B14F-4D97-AF65-F5344CB8AC3E}">
        <p14:creationId xmlns:p14="http://schemas.microsoft.com/office/powerpoint/2010/main" val="40667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4953000"/>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smtClean="0">
                <a:latin typeface="High Tower Text" pitchFamily="18" charset="0"/>
              </a:rPr>
              <a:t>fgrep </a:t>
            </a:r>
            <a:r>
              <a:rPr lang="en-US" altLang="zh-TW" sz="2400" dirty="0" smtClean="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 </a:t>
            </a:r>
            <a:r>
              <a:rPr lang="en-US" altLang="zh-TW" sz="2400" dirty="0" err="1" smtClean="0">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r>
              <a:rPr lang="en-US" altLang="zh-TW" sz="2400" dirty="0" smtClean="0">
                <a:latin typeface="High Tower Text" pitchFamily="18" charset="0"/>
              </a:rPr>
              <a:t> </a:t>
            </a:r>
            <a:r>
              <a:rPr lang="en-US" altLang="zh-TW" sz="2400" dirty="0">
                <a:latin typeface="High Tower Text" pitchFamily="18" charset="0"/>
              </a:rPr>
              <a:t>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smtClean="0">
                <a:latin typeface="High Tower Text" pitchFamily="18" charset="0"/>
              </a:rPr>
              <a:t>"the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smtClean="0">
                <a:latin typeface="High Tower Text" pitchFamily="18" charset="0"/>
              </a:rPr>
              <a:t>my </a:t>
            </a:r>
            <a:r>
              <a:rPr lang="en-US" altLang="zh-TW" sz="2400" dirty="0">
                <a:latin typeface="High Tower Text" pitchFamily="18" charset="0"/>
              </a:rPr>
              <a:t>discovery in a more noble spirit, had I risked </a:t>
            </a:r>
            <a:r>
              <a:rPr lang="en-US" altLang="zh-TW" sz="2400" dirty="0" smtClean="0">
                <a:solidFill>
                  <a:srgbClr val="FF0000"/>
                </a:solidFill>
                <a:latin typeface="High Tower Text" pitchFamily="18" charset="0"/>
              </a:rPr>
              <a:t>the experiment</a:t>
            </a:r>
            <a:endParaRPr lang="en-US" altLang="zh-TW" sz="2400" dirty="0">
              <a:solidFill>
                <a:srgbClr val="FF0000"/>
              </a:solidFill>
              <a:latin typeface="High Tower Text" pitchFamily="18" charset="0"/>
            </a:endParaRP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2" name="Rectangle 1"/>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AutoShape 5"/>
          <p:cNvSpPr>
            <a:spLocks noChangeArrowheads="1"/>
          </p:cNvSpPr>
          <p:nvPr/>
        </p:nvSpPr>
        <p:spPr bwMode="auto">
          <a:xfrm>
            <a:off x="2339752" y="685800"/>
            <a:ext cx="4724400" cy="2286000"/>
          </a:xfrm>
          <a:prstGeom prst="wedgeRoundRectCallout">
            <a:avLst>
              <a:gd name="adj1" fmla="val -48889"/>
              <a:gd name="adj2" fmla="val 89032"/>
              <a:gd name="adj3" fmla="val 16667"/>
            </a:avLst>
          </a:prstGeom>
          <a:solidFill>
            <a:schemeClr val="accent1"/>
          </a:solidFill>
          <a:ln w="9525" algn="ctr">
            <a:solidFill>
              <a:schemeClr val="tx1"/>
            </a:solidFill>
            <a:miter lim="800000"/>
            <a:headEnd/>
            <a:tailEnd/>
          </a:ln>
        </p:spPr>
        <p:txBody>
          <a:bodyPr/>
          <a:lstStyle/>
          <a:p>
            <a:pPr algn="ctr"/>
            <a:r>
              <a:rPr lang="en-US" altLang="zh-TW" sz="2800" dirty="0"/>
              <a:t>1 match for </a:t>
            </a:r>
            <a:r>
              <a:rPr lang="en-US" altLang="zh-TW" sz="2800" dirty="0" smtClean="0"/>
              <a:t>“the experiment”.</a:t>
            </a:r>
            <a:endParaRPr lang="en-US" altLang="zh-TW" sz="2800" dirty="0"/>
          </a:p>
          <a:p>
            <a:pPr algn="ctr"/>
            <a:r>
              <a:rPr lang="en-US" altLang="zh-TW" sz="2800" dirty="0"/>
              <a:t>Notice that we need the quotes ("..."), or else the multi-word string would look like separate arguments.</a:t>
            </a:r>
          </a:p>
        </p:txBody>
      </p:sp>
    </p:spTree>
    <p:extLst>
      <p:ext uri="{BB962C8B-B14F-4D97-AF65-F5344CB8AC3E}">
        <p14:creationId xmlns:p14="http://schemas.microsoft.com/office/powerpoint/2010/main" val="28471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TW" smtClean="0">
                <a:solidFill>
                  <a:srgbClr val="0033CC"/>
                </a:solidFill>
              </a:rPr>
              <a:t>Command Coordination </a:t>
            </a:r>
            <a:br>
              <a:rPr lang="en-US" altLang="zh-TW" smtClean="0">
                <a:solidFill>
                  <a:srgbClr val="0033CC"/>
                </a:solidFill>
              </a:rPr>
            </a:br>
            <a:r>
              <a:rPr lang="en-US" altLang="zh-TW" sz="3200" smtClean="0">
                <a:solidFill>
                  <a:srgbClr val="0033CC"/>
                </a:solidFill>
                <a:latin typeface="Lucida Grande" charset="0"/>
              </a:rPr>
              <a:t>;     &amp;&amp;     ||</a:t>
            </a:r>
            <a:r>
              <a:rPr lang="en-US" altLang="zh-TW" sz="3200" smtClean="0">
                <a:solidFill>
                  <a:srgbClr val="222268"/>
                </a:solidFill>
                <a:latin typeface="Lucida Grande" charset="0"/>
              </a:rPr>
              <a:t> </a:t>
            </a:r>
            <a:endParaRPr lang="en-US" altLang="zh-TW" sz="2000" smtClean="0">
              <a:solidFill>
                <a:srgbClr val="222268"/>
              </a:solidFill>
              <a:latin typeface="Lucida Grande" charset="0"/>
            </a:endParaRPr>
          </a:p>
        </p:txBody>
      </p:sp>
      <p:sp>
        <p:nvSpPr>
          <p:cNvPr id="40963"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07FF9CBE-DC52-4693-9FC4-4D758D493D0B}" type="slidenum">
              <a:rPr lang="zh-TW" altLang="en-US" sz="1400" b="0">
                <a:latin typeface="Arial" pitchFamily="34" charset="0"/>
              </a:rPr>
              <a:pPr algn="r"/>
              <a:t>84</a:t>
            </a:fld>
            <a:endParaRPr lang="en-US" altLang="zh-TW" sz="1400" b="0">
              <a:latin typeface="Arial" pitchFamily="34" charset="0"/>
            </a:endParaRPr>
          </a:p>
        </p:txBody>
      </p:sp>
    </p:spTree>
    <p:extLst>
      <p:ext uri="{BB962C8B-B14F-4D97-AF65-F5344CB8AC3E}">
        <p14:creationId xmlns:p14="http://schemas.microsoft.com/office/powerpoint/2010/main" val="2736699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ltLang="zh-TW" smtClean="0">
                <a:solidFill>
                  <a:srgbClr val="0033CC"/>
                </a:solidFill>
              </a:rPr>
              <a:t>Command Coordination </a:t>
            </a:r>
            <a:br>
              <a:rPr lang="en-US" altLang="zh-TW" smtClean="0">
                <a:solidFill>
                  <a:srgbClr val="0033CC"/>
                </a:solidFill>
              </a:rPr>
            </a:br>
            <a:r>
              <a:rPr lang="en-US" altLang="zh-TW" sz="3200" smtClean="0">
                <a:solidFill>
                  <a:srgbClr val="0033CC"/>
                </a:solidFill>
                <a:latin typeface="Lucida Grande" charset="0"/>
              </a:rPr>
              <a:t>;     &amp;&amp;     ||</a:t>
            </a:r>
            <a:r>
              <a:rPr lang="en-US" altLang="zh-TW" sz="3200" smtClean="0">
                <a:solidFill>
                  <a:srgbClr val="222268"/>
                </a:solidFill>
                <a:latin typeface="Lucida Grande" charset="0"/>
              </a:rPr>
              <a:t> </a:t>
            </a:r>
            <a:endParaRPr lang="en-US" altLang="zh-TW" sz="2000" smtClean="0">
              <a:solidFill>
                <a:srgbClr val="222268"/>
              </a:solidFill>
              <a:latin typeface="Lucida Grande" charset="0"/>
            </a:endParaRPr>
          </a:p>
        </p:txBody>
      </p:sp>
      <p:sp>
        <p:nvSpPr>
          <p:cNvPr id="41987" name="Rectangle 3"/>
          <p:cNvSpPr>
            <a:spLocks noGrp="1" noChangeArrowheads="1"/>
          </p:cNvSpPr>
          <p:nvPr>
            <p:ph type="body" idx="4294967295"/>
          </p:nvPr>
        </p:nvSpPr>
        <p:spPr>
          <a:xfrm>
            <a:off x="457200" y="1752600"/>
            <a:ext cx="8001000" cy="4648200"/>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b="1" dirty="0" smtClean="0">
                <a:solidFill>
                  <a:srgbClr val="000000"/>
                </a:solidFill>
                <a:latin typeface="Times New Roman" pitchFamily="18" charset="0"/>
              </a:rPr>
              <a:t>command1 ; command2</a:t>
            </a:r>
            <a:r>
              <a:rPr lang="en-US" altLang="zh-TW" sz="2400" dirty="0" smtClean="0">
                <a:solidFill>
                  <a:srgbClr val="000000"/>
                </a:solidFill>
                <a:latin typeface="Times New Roman" pitchFamily="18" charset="0"/>
              </a:rPr>
              <a:t>  </a:t>
            </a:r>
          </a:p>
          <a:p>
            <a:pPr marL="0" indent="0" eaLnBrk="1" hangingPunct="1">
              <a:lnSpc>
                <a:spcPct val="90000"/>
              </a:lnSpc>
              <a:buFontTx/>
              <a:buNone/>
            </a:pPr>
            <a:endParaRPr lang="en-US" altLang="zh-TW" sz="24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The semicolon links two commands that are executed in simple sequential order. Linking commands with semicolons is equivalent to executing them as separate commands:</a:t>
            </a:r>
          </a:p>
          <a:p>
            <a:pPr marL="0" indent="0" eaLnBrk="1" hangingPunct="1">
              <a:lnSpc>
                <a:spcPct val="90000"/>
              </a:lnSpc>
              <a:buFontTx/>
              <a:buNone/>
            </a:pPr>
            <a:endParaRPr lang="en-US" altLang="zh-TW" sz="1000" dirty="0" smtClean="0">
              <a:solidFill>
                <a:srgbClr val="000000"/>
              </a:solidFill>
              <a:latin typeface="Times New Roman" pitchFamily="18" charset="0"/>
            </a:endParaRPr>
          </a:p>
          <a:p>
            <a:pPr marL="0" indent="0" eaLnBrk="1" hangingPunct="1">
              <a:lnSpc>
                <a:spcPct val="90000"/>
              </a:lnSpc>
              <a:buFontTx/>
              <a:buNone/>
            </a:pPr>
            <a:r>
              <a:rPr lang="en-US" altLang="zh-TW" dirty="0" smtClean="0">
                <a:solidFill>
                  <a:srgbClr val="000000"/>
                </a:solidFill>
                <a:latin typeface="High Tower Text" pitchFamily="18" charset="0"/>
              </a:rPr>
              <a:t>cd ~/</a:t>
            </a:r>
            <a:r>
              <a:rPr lang="en-US" altLang="zh-TW" dirty="0" err="1" smtClean="0">
                <a:solidFill>
                  <a:srgbClr val="000000"/>
                </a:solidFill>
                <a:latin typeface="High Tower Text" pitchFamily="18" charset="0"/>
              </a:rPr>
              <a:t>public_html</a:t>
            </a:r>
            <a:r>
              <a:rPr lang="en-US" altLang="zh-TW" dirty="0" smtClean="0">
                <a:solidFill>
                  <a:srgbClr val="000000"/>
                </a:solidFill>
                <a:latin typeface="High Tower Text" pitchFamily="18" charset="0"/>
              </a:rPr>
              <a:t> ; ls *.html </a:t>
            </a:r>
          </a:p>
          <a:p>
            <a:pPr marL="0" indent="0" eaLnBrk="1" hangingPunct="1">
              <a:lnSpc>
                <a:spcPct val="90000"/>
              </a:lnSpc>
              <a:buFontTx/>
              <a:buNone/>
            </a:pPr>
            <a:endParaRPr lang="en-US" altLang="zh-TW" sz="2400" dirty="0" smtClean="0">
              <a:solidFill>
                <a:srgbClr val="000000"/>
              </a:solidFill>
              <a:latin typeface="High Tower Text"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is equivalent to:</a:t>
            </a:r>
          </a:p>
          <a:p>
            <a:pPr marL="0" indent="0" eaLnBrk="1" hangingPunct="1">
              <a:lnSpc>
                <a:spcPct val="90000"/>
              </a:lnSpc>
              <a:buFontTx/>
              <a:buNone/>
            </a:pPr>
            <a:endParaRPr lang="en-US" altLang="zh-TW" sz="1000" dirty="0" smtClean="0">
              <a:solidFill>
                <a:srgbClr val="000000"/>
              </a:solidFill>
              <a:latin typeface="Times New Roman" pitchFamily="18" charset="0"/>
            </a:endParaRPr>
          </a:p>
          <a:p>
            <a:pPr marL="0" indent="0" eaLnBrk="1" hangingPunct="1">
              <a:lnSpc>
                <a:spcPct val="90000"/>
              </a:lnSpc>
              <a:spcBef>
                <a:spcPct val="10000"/>
              </a:spcBef>
              <a:buFontTx/>
              <a:buNone/>
            </a:pPr>
            <a:r>
              <a:rPr lang="en-US" altLang="zh-TW" dirty="0" smtClean="0">
                <a:solidFill>
                  <a:srgbClr val="000000"/>
                </a:solidFill>
                <a:latin typeface="High Tower Text" pitchFamily="18" charset="0"/>
              </a:rPr>
              <a:t> cd ~/</a:t>
            </a:r>
            <a:r>
              <a:rPr lang="en-US" altLang="zh-TW" dirty="0" err="1" smtClean="0">
                <a:solidFill>
                  <a:srgbClr val="000000"/>
                </a:solidFill>
                <a:latin typeface="High Tower Text" pitchFamily="18" charset="0"/>
              </a:rPr>
              <a:t>public_html</a:t>
            </a:r>
            <a:endParaRPr lang="en-US" altLang="zh-TW" dirty="0" smtClean="0">
              <a:solidFill>
                <a:srgbClr val="000000"/>
              </a:solidFill>
              <a:latin typeface="High Tower Text" pitchFamily="18" charset="0"/>
            </a:endParaRPr>
          </a:p>
          <a:p>
            <a:pPr marL="0" indent="0" eaLnBrk="1" hangingPunct="1">
              <a:lnSpc>
                <a:spcPct val="90000"/>
              </a:lnSpc>
              <a:buFontTx/>
              <a:buNone/>
            </a:pPr>
            <a:r>
              <a:rPr lang="en-US" altLang="zh-TW" dirty="0" smtClean="0">
                <a:solidFill>
                  <a:srgbClr val="000000"/>
                </a:solidFill>
                <a:latin typeface="High Tower Text" pitchFamily="18" charset="0"/>
              </a:rPr>
              <a:t> ls *.html</a:t>
            </a:r>
            <a:r>
              <a:rPr lang="en-US" altLang="zh-TW" sz="2400" dirty="0" smtClean="0">
                <a:solidFill>
                  <a:srgbClr val="000000"/>
                </a:solidFill>
                <a:latin typeface="Times New Roman" pitchFamily="18" charset="0"/>
              </a:rPr>
              <a:t> </a:t>
            </a:r>
          </a:p>
        </p:txBody>
      </p:sp>
      <p:sp>
        <p:nvSpPr>
          <p:cNvPr id="5" name="Oval 4"/>
          <p:cNvSpPr/>
          <p:nvPr/>
        </p:nvSpPr>
        <p:spPr bwMode="auto">
          <a:xfrm>
            <a:off x="3429000" y="990600"/>
            <a:ext cx="457200" cy="533400"/>
          </a:xfrm>
          <a:prstGeom prst="ellipse">
            <a:avLst/>
          </a:prstGeom>
          <a:noFill/>
          <a:ln>
            <a:solidFill>
              <a:srgbClr val="00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endParaRPr lang="en-US" altLang="zh-TW" b="0">
              <a:solidFill>
                <a:schemeClr val="tx1"/>
              </a:solidFill>
            </a:endParaRPr>
          </a:p>
        </p:txBody>
      </p:sp>
      <p:sp>
        <p:nvSpPr>
          <p:cNvPr id="41989"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955C8A13-52F8-40F1-8135-499ED9FE444D}" type="slidenum">
              <a:rPr lang="zh-TW" altLang="en-US" sz="1400" b="0">
                <a:latin typeface="Arial" pitchFamily="34" charset="0"/>
              </a:rPr>
              <a:pPr algn="r"/>
              <a:t>85</a:t>
            </a:fld>
            <a:endParaRPr lang="en-US" altLang="zh-TW" sz="1400" b="0">
              <a:latin typeface="Arial" pitchFamily="34" charset="0"/>
            </a:endParaRPr>
          </a:p>
        </p:txBody>
      </p:sp>
    </p:spTree>
    <p:extLst>
      <p:ext uri="{BB962C8B-B14F-4D97-AF65-F5344CB8AC3E}">
        <p14:creationId xmlns:p14="http://schemas.microsoft.com/office/powerpoint/2010/main" val="4458178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zh-TW" dirty="0" smtClean="0">
                <a:solidFill>
                  <a:srgbClr val="0033CC"/>
                </a:solidFill>
              </a:rPr>
              <a:t>Command Coordination </a:t>
            </a:r>
            <a:br>
              <a:rPr lang="en-US" altLang="zh-TW" dirty="0" smtClean="0">
                <a:solidFill>
                  <a:srgbClr val="0033CC"/>
                </a:solidFill>
              </a:rPr>
            </a:br>
            <a:r>
              <a:rPr lang="en-US" altLang="zh-TW" sz="3200" dirty="0" smtClean="0">
                <a:solidFill>
                  <a:srgbClr val="0033CC"/>
                </a:solidFill>
                <a:latin typeface="Lucida Grande" charset="0"/>
              </a:rPr>
              <a:t>;     &amp;&amp;     || </a:t>
            </a:r>
            <a:endParaRPr lang="en-US" altLang="zh-TW" sz="2000" dirty="0" smtClean="0">
              <a:solidFill>
                <a:srgbClr val="0033CC"/>
              </a:solidFill>
              <a:latin typeface="Lucida Grande" charset="0"/>
            </a:endParaRPr>
          </a:p>
        </p:txBody>
      </p:sp>
      <p:sp>
        <p:nvSpPr>
          <p:cNvPr id="43011" name="Rectangle 3"/>
          <p:cNvSpPr>
            <a:spLocks noGrp="1" noChangeArrowheads="1"/>
          </p:cNvSpPr>
          <p:nvPr>
            <p:ph type="body" idx="4294967295"/>
          </p:nvPr>
        </p:nvSpPr>
        <p:spPr>
          <a:xfrm>
            <a:off x="457200" y="1752600"/>
            <a:ext cx="8458200" cy="4419600"/>
          </a:xfrm>
        </p:spPr>
        <p:txBody>
          <a:bodyPr/>
          <a:lstStyle/>
          <a:p>
            <a:pPr marL="0" indent="0" eaLnBrk="1" hangingPunct="1">
              <a:lnSpc>
                <a:spcPct val="90000"/>
              </a:lnSpc>
              <a:buFontTx/>
              <a:buNone/>
            </a:pPr>
            <a:r>
              <a:rPr lang="zh-TW" altLang="en-US" sz="1600" dirty="0" smtClean="0">
                <a:solidFill>
                  <a:srgbClr val="000000"/>
                </a:solidFill>
                <a:latin typeface="Lucida Grande" charset="0"/>
              </a:rPr>
              <a:t> </a:t>
            </a:r>
            <a:r>
              <a:rPr lang="en-US" altLang="zh-TW" sz="2400" b="1" dirty="0" smtClean="0">
                <a:solidFill>
                  <a:srgbClr val="000000"/>
                </a:solidFill>
                <a:latin typeface="Times New Roman" pitchFamily="18" charset="0"/>
              </a:rPr>
              <a:t>command1 &amp;&amp; command2</a:t>
            </a:r>
            <a:r>
              <a:rPr lang="en-US" altLang="zh-TW" sz="2400" dirty="0" smtClean="0">
                <a:solidFill>
                  <a:srgbClr val="000000"/>
                </a:solidFill>
                <a:latin typeface="Times New Roman" pitchFamily="18" charset="0"/>
              </a:rPr>
              <a:t>  </a:t>
            </a:r>
          </a:p>
          <a:p>
            <a:pPr marL="0" indent="0" eaLnBrk="1" hangingPunct="1">
              <a:lnSpc>
                <a:spcPct val="90000"/>
              </a:lnSpc>
              <a:buFontTx/>
              <a:buNone/>
            </a:pPr>
            <a:endParaRPr lang="en-US" altLang="zh-TW" sz="2400" dirty="0" smtClean="0">
              <a:solidFill>
                <a:srgbClr val="000000"/>
              </a:solidFill>
              <a:latin typeface="Times New Roman" pitchFamily="18" charset="0"/>
            </a:endParaRPr>
          </a:p>
          <a:p>
            <a:pPr marL="0" indent="0" eaLnBrk="1" hangingPunct="1">
              <a:lnSpc>
                <a:spcPct val="90000"/>
              </a:lnSpc>
              <a:buFontTx/>
              <a:buNone/>
            </a:pPr>
            <a:r>
              <a:rPr lang="en-US" altLang="zh-TW" sz="2400" dirty="0" smtClean="0">
                <a:solidFill>
                  <a:srgbClr val="000000"/>
                </a:solidFill>
                <a:latin typeface="Times New Roman" pitchFamily="18" charset="0"/>
              </a:rPr>
              <a:t>Command1 always executes, but command2 only executes if command1 was successful.  </a:t>
            </a:r>
          </a:p>
          <a:p>
            <a:pPr marL="0" indent="0" eaLnBrk="1" hangingPunct="1">
              <a:lnSpc>
                <a:spcPct val="90000"/>
              </a:lnSpc>
              <a:buFontTx/>
              <a:buNone/>
            </a:pPr>
            <a:r>
              <a:rPr lang="en-US" altLang="zh-TW" sz="2400" dirty="0" smtClean="0">
                <a:solidFill>
                  <a:srgbClr val="000000"/>
                </a:solidFill>
                <a:latin typeface="Times New Roman" pitchFamily="18" charset="0"/>
              </a:rPr>
              <a:t>Q: Why is a &amp;&amp; used for this? </a:t>
            </a:r>
          </a:p>
          <a:p>
            <a:pPr marL="0" indent="0" eaLnBrk="1" hangingPunct="1">
              <a:lnSpc>
                <a:spcPct val="90000"/>
              </a:lnSpc>
              <a:buFontTx/>
              <a:buNone/>
            </a:pPr>
            <a:r>
              <a:rPr lang="en-US" altLang="zh-TW" sz="2400" dirty="0" smtClean="0">
                <a:solidFill>
                  <a:srgbClr val="000000"/>
                </a:solidFill>
                <a:latin typeface="Times New Roman" pitchFamily="18" charset="0"/>
              </a:rPr>
              <a:t>A: It is the idea of </a:t>
            </a:r>
            <a:r>
              <a:rPr lang="en-US" altLang="zh-TW" sz="2400" u="sng" dirty="0" smtClean="0">
                <a:solidFill>
                  <a:srgbClr val="000000"/>
                </a:solidFill>
                <a:latin typeface="Times New Roman" pitchFamily="18" charset="0"/>
              </a:rPr>
              <a:t>short circuit evaluation</a:t>
            </a:r>
            <a:r>
              <a:rPr lang="en-US" altLang="zh-TW" sz="2400" dirty="0" smtClean="0">
                <a:solidFill>
                  <a:srgbClr val="000000"/>
                </a:solidFill>
                <a:latin typeface="Times New Roman" pitchFamily="18" charset="0"/>
              </a:rPr>
              <a:t>, whereby the evaluation of a logical expression must stop early, if the result becomes known. </a:t>
            </a:r>
          </a:p>
          <a:p>
            <a:pPr marL="0" indent="0" eaLnBrk="1" hangingPunct="1">
              <a:lnSpc>
                <a:spcPct val="90000"/>
              </a:lnSpc>
              <a:buFontTx/>
              <a:buNone/>
            </a:pPr>
            <a:endParaRPr lang="en-US" altLang="zh-TW" sz="1000" dirty="0" smtClean="0">
              <a:solidFill>
                <a:srgbClr val="000000"/>
              </a:solidFill>
              <a:latin typeface="Times New Roman" pitchFamily="18" charset="0"/>
            </a:endParaRPr>
          </a:p>
        </p:txBody>
      </p:sp>
      <p:sp>
        <p:nvSpPr>
          <p:cNvPr id="5" name="Oval 4"/>
          <p:cNvSpPr/>
          <p:nvPr/>
        </p:nvSpPr>
        <p:spPr bwMode="auto">
          <a:xfrm>
            <a:off x="4191000" y="914400"/>
            <a:ext cx="685800" cy="533400"/>
          </a:xfrm>
          <a:prstGeom prst="ellipse">
            <a:avLst/>
          </a:prstGeom>
          <a:noFill/>
          <a:ln>
            <a:solidFill>
              <a:srgbClr val="00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endParaRPr lang="en-US" altLang="zh-TW" b="0">
              <a:solidFill>
                <a:schemeClr val="tx1"/>
              </a:solidFill>
            </a:endParaRPr>
          </a:p>
        </p:txBody>
      </p:sp>
      <p:sp>
        <p:nvSpPr>
          <p:cNvPr id="43013" name="Slide Number Placeholder 5"/>
          <p:cNvSpPr txBox="1">
            <a:spLocks noGrp="1"/>
          </p:cNvSpPr>
          <p:nvPr/>
        </p:nvSpPr>
        <p:spPr bwMode="auto">
          <a:xfrm>
            <a:off x="8610600" y="6550025"/>
            <a:ext cx="457200" cy="307975"/>
          </a:xfrm>
          <a:prstGeom prst="rect">
            <a:avLst/>
          </a:prstGeom>
          <a:noFill/>
          <a:ln w="9525">
            <a:noFill/>
            <a:miter lim="800000"/>
            <a:headEnd/>
            <a:tailEnd/>
          </a:ln>
        </p:spPr>
        <p:txBody>
          <a:bodyPr/>
          <a:lstStyle/>
          <a:p>
            <a:pPr algn="r"/>
            <a:fld id="{745A234F-354B-4BA3-A9DF-9CB4AD7C3183}" type="slidenum">
              <a:rPr lang="zh-TW" altLang="en-US" sz="1400" b="0">
                <a:latin typeface="Arial" pitchFamily="34" charset="0"/>
              </a:rPr>
              <a:pPr algn="r"/>
              <a:t>86</a:t>
            </a:fld>
            <a:endParaRPr lang="en-US" altLang="zh-TW" sz="1400" b="0">
              <a:latin typeface="Arial" pitchFamily="34" charset="0"/>
            </a:endParaRPr>
          </a:p>
        </p:txBody>
      </p:sp>
    </p:spTree>
    <p:extLst>
      <p:ext uri="{BB962C8B-B14F-4D97-AF65-F5344CB8AC3E}">
        <p14:creationId xmlns:p14="http://schemas.microsoft.com/office/powerpoint/2010/main" val="4262060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FF0000"/>
                </a:solidFill>
                <a:latin typeface="Times New Roman" pitchFamily="18" charset="0"/>
              </a:rPr>
              <a:t>Consider this C++ function to compute a </a:t>
            </a:r>
            <a:r>
              <a:rPr lang="en-US" altLang="zh-TW" sz="2600" b="0" dirty="0" err="1">
                <a:solidFill>
                  <a:srgbClr val="FF0000"/>
                </a:solidFill>
                <a:latin typeface="Times New Roman" pitchFamily="18" charset="0"/>
              </a:rPr>
              <a:t>boolean</a:t>
            </a:r>
            <a:r>
              <a:rPr lang="en-US" altLang="zh-TW" sz="2600" b="0" dirty="0">
                <a:solidFill>
                  <a:srgbClr val="FF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chemeClr val="bg1"/>
                </a:solidFill>
                <a:latin typeface="Times New Roman" pitchFamily="18" charset="0"/>
              </a:rPr>
              <a:t>	bool </a:t>
            </a:r>
            <a:r>
              <a:rPr lang="en-US" altLang="zh-TW" sz="2600" b="0" dirty="0" smtClean="0">
                <a:solidFill>
                  <a:schemeClr val="bg1"/>
                </a:solidFill>
                <a:latin typeface="Times New Roman" pitchFamily="18" charset="0"/>
              </a:rPr>
              <a:t>(</a:t>
            </a:r>
            <a:r>
              <a:rPr lang="en-US" altLang="zh-TW" sz="2600" b="0" dirty="0">
                <a:solidFill>
                  <a:schemeClr val="bg1"/>
                </a:solidFill>
                <a:latin typeface="Times New Roman" pitchFamily="18" charset="0"/>
              </a:rPr>
              <a:t>bool A, bool B, bool C, bool D)</a:t>
            </a:r>
          </a:p>
          <a:p>
            <a:pPr>
              <a:lnSpc>
                <a:spcPct val="90000"/>
              </a:lnSpc>
            </a:pPr>
            <a:r>
              <a:rPr lang="en-US" altLang="zh-TW" sz="2600" b="0" dirty="0">
                <a:solidFill>
                  <a:schemeClr val="bg1"/>
                </a:solidFill>
                <a:latin typeface="Times New Roman" pitchFamily="18" charset="0"/>
              </a:rPr>
              <a:t>	{ return A &amp;&amp; B</a:t>
            </a:r>
            <a:r>
              <a:rPr lang="en-US" altLang="zh-TW" sz="2600" dirty="0">
                <a:solidFill>
                  <a:schemeClr val="bg1"/>
                </a:solidFill>
                <a:latin typeface="Times New Roman" pitchFamily="18" charset="0"/>
              </a:rPr>
              <a:t> </a:t>
            </a:r>
            <a:r>
              <a:rPr lang="en-US" altLang="zh-TW" sz="2600" b="0" dirty="0">
                <a:solidFill>
                  <a:schemeClr val="bg1"/>
                </a:solidFill>
                <a:latin typeface="Times New Roman" pitchFamily="18" charset="0"/>
              </a:rPr>
              <a:t>&amp;&amp; C &amp;&amp; D;</a:t>
            </a:r>
          </a:p>
          <a:p>
            <a:pPr>
              <a:lnSpc>
                <a:spcPct val="90000"/>
              </a:lnSpc>
            </a:pP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a:t>
            </a:r>
          </a:p>
          <a:p>
            <a:pPr>
              <a:lnSpc>
                <a:spcPct val="90000"/>
              </a:lnSpc>
            </a:pP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          extern bool x;</a:t>
            </a:r>
          </a:p>
          <a:p>
            <a:pPr>
              <a:lnSpc>
                <a:spcPct val="90000"/>
              </a:lnSpc>
            </a:pP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main()</a:t>
            </a:r>
          </a:p>
          <a:p>
            <a:pPr>
              <a:lnSpc>
                <a:spcPct val="90000"/>
              </a:lnSpc>
            </a:pP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{&lt;&lt; (true,</a:t>
            </a:r>
            <a:r>
              <a:rPr lang="en-US" altLang="zh-TW" sz="2000" b="0" dirty="0" smtClean="0">
                <a:solidFill>
                  <a:schemeClr val="bg1"/>
                </a:solidFill>
                <a:latin typeface="Times New Roman" pitchFamily="18" charset="0"/>
              </a:rPr>
              <a:t> </a:t>
            </a:r>
            <a:r>
              <a:rPr lang="en-US" altLang="zh-TW" sz="2600" b="0" dirty="0" smtClean="0">
                <a:solidFill>
                  <a:schemeClr val="bg1"/>
                </a:solidFill>
                <a:latin typeface="Times New Roman" pitchFamily="18" charset="0"/>
              </a:rPr>
              <a:t>true, false, x)&lt;&lt;l;</a:t>
            </a:r>
          </a:p>
          <a:p>
            <a:pPr>
              <a:lnSpc>
                <a:spcPct val="90000"/>
              </a:lnSpc>
            </a:pPr>
            <a:r>
              <a:rPr lang="en-US" altLang="zh-TW" sz="2600" b="0" dirty="0" smtClean="0">
                <a:solidFill>
                  <a:schemeClr val="bg1"/>
                </a:solidFill>
                <a:latin typeface="Times New Roman" pitchFamily="18" charset="0"/>
              </a:rPr>
              <a:t>           }</a:t>
            </a:r>
            <a:endParaRPr lang="en-US" altLang="zh-TW" sz="2600" b="0" dirty="0">
              <a:solidFill>
                <a:schemeClr val="bg1"/>
              </a:solidFill>
              <a:latin typeface="Times New Roman" pitchFamily="18" charset="0"/>
            </a:endParaRPr>
          </a:p>
          <a:p>
            <a:pPr>
              <a:lnSpc>
                <a:spcPct val="90000"/>
              </a:lnSpc>
              <a:spcBef>
                <a:spcPts val="1200"/>
              </a:spcBef>
            </a:pPr>
            <a:r>
              <a:rPr lang="en-US" altLang="zh-TW" sz="2600" b="0" dirty="0" smtClean="0">
                <a:solidFill>
                  <a:schemeClr val="bg1"/>
                </a:solidFill>
                <a:latin typeface="Times New Roman" pitchFamily="18" charset="0"/>
              </a:rPr>
              <a:t>To </a:t>
            </a:r>
            <a:r>
              <a:rPr lang="en-US" altLang="zh-TW" sz="2600" b="0" dirty="0">
                <a:solidFill>
                  <a:schemeClr val="bg1"/>
                </a:solidFill>
                <a:latin typeface="Times New Roman" pitchFamily="18" charset="0"/>
              </a:rPr>
              <a:t>evaluate the expression, we first do A &amp;&amp; B. </a:t>
            </a:r>
          </a:p>
          <a:p>
            <a:pPr>
              <a:lnSpc>
                <a:spcPct val="90000"/>
              </a:lnSpc>
              <a:spcBef>
                <a:spcPts val="0"/>
              </a:spcBef>
            </a:pPr>
            <a:r>
              <a:rPr lang="en-US" altLang="zh-TW" sz="2600" b="0" dirty="0">
                <a:solidFill>
                  <a:schemeClr val="bg1"/>
                </a:solidFill>
                <a:latin typeface="Times New Roman" pitchFamily="18" charset="0"/>
              </a:rPr>
              <a:t>→This gives </a:t>
            </a:r>
            <a:r>
              <a:rPr lang="en-US" altLang="zh-TW" sz="2600" dirty="0">
                <a:solidFill>
                  <a:schemeClr val="bg1"/>
                </a:solidFill>
                <a:latin typeface="Times New Roman" pitchFamily="18" charset="0"/>
              </a:rPr>
              <a:t>true &amp;&amp; true </a:t>
            </a:r>
            <a:r>
              <a:rPr lang="en-US" altLang="zh-TW" sz="2600" b="0" dirty="0">
                <a:solidFill>
                  <a:schemeClr val="bg1"/>
                </a:solidFill>
                <a:latin typeface="Times New Roman" pitchFamily="18" charset="0"/>
              </a:rPr>
              <a:t>= </a:t>
            </a:r>
            <a:r>
              <a:rPr lang="en-US" altLang="zh-TW" sz="2600" dirty="0">
                <a:solidFill>
                  <a:schemeClr val="bg1"/>
                </a:solidFill>
                <a:latin typeface="Times New Roman" pitchFamily="18" charset="0"/>
              </a:rPr>
              <a:t>true</a:t>
            </a:r>
            <a:r>
              <a:rPr lang="en-US" altLang="zh-TW" sz="2600" b="0" dirty="0">
                <a:solidFill>
                  <a:schemeClr val="bg1"/>
                </a:solidFill>
                <a:latin typeface="Times New Roman" pitchFamily="18" charset="0"/>
              </a:rPr>
              <a:t>.</a:t>
            </a:r>
          </a:p>
          <a:p>
            <a:pPr>
              <a:lnSpc>
                <a:spcPct val="90000"/>
              </a:lnSpc>
              <a:spcBef>
                <a:spcPts val="1200"/>
              </a:spcBef>
            </a:pPr>
            <a:r>
              <a:rPr lang="en-US" altLang="zh-TW" sz="2600" b="0" dirty="0">
                <a:solidFill>
                  <a:schemeClr val="bg1"/>
                </a:solidFill>
                <a:latin typeface="Times New Roman" pitchFamily="18" charset="0"/>
              </a:rPr>
              <a:t>We next take that result and &amp;&amp; it with C.</a:t>
            </a:r>
          </a:p>
          <a:p>
            <a:pPr>
              <a:lnSpc>
                <a:spcPct val="90000"/>
              </a:lnSpc>
              <a:spcBef>
                <a:spcPts val="0"/>
              </a:spcBef>
            </a:pPr>
            <a:r>
              <a:rPr lang="en-US" altLang="zh-TW" sz="2600" b="0" dirty="0">
                <a:solidFill>
                  <a:schemeClr val="bg1"/>
                </a:solidFill>
                <a:latin typeface="Times New Roman" pitchFamily="18" charset="0"/>
              </a:rPr>
              <a:t>→ This gives true &amp;&amp; false = false.</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spTree>
    <p:extLst>
      <p:ext uri="{BB962C8B-B14F-4D97-AF65-F5344CB8AC3E}">
        <p14:creationId xmlns:p14="http://schemas.microsoft.com/office/powerpoint/2010/main" val="3430843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latin typeface="Times New Roman" pitchFamily="18" charset="0"/>
              </a:rPr>
              <a:t>Consider this C++ function to compute a </a:t>
            </a:r>
            <a:r>
              <a:rPr lang="en-US" altLang="zh-TW" sz="2600" b="0" dirty="0" err="1">
                <a:latin typeface="Times New Roman" pitchFamily="18" charset="0"/>
              </a:rPr>
              <a:t>boolean</a:t>
            </a:r>
            <a:r>
              <a:rPr lang="en-US" altLang="zh-TW" sz="2600" b="0" dirty="0">
                <a:latin typeface="Times New Roman" pitchFamily="18" charset="0"/>
              </a:rPr>
              <a:t> expression:</a:t>
            </a:r>
          </a:p>
          <a:p>
            <a:pPr>
              <a:lnSpc>
                <a:spcPct val="90000"/>
              </a:lnSpc>
            </a:pPr>
            <a:endParaRPr lang="en-US" altLang="zh-TW" sz="1100" b="0" dirty="0">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 &amp;&amp; B</a:t>
            </a:r>
            <a:r>
              <a:rPr lang="en-US" altLang="zh-TW" sz="2600" dirty="0">
                <a:latin typeface="Times New Roman" pitchFamily="18" charset="0"/>
              </a:rPr>
              <a:t> </a:t>
            </a:r>
            <a:r>
              <a:rPr lang="en-US" altLang="zh-TW" sz="2600" b="0" dirty="0">
                <a:latin typeface="Times New Roman" pitchFamily="18" charset="0"/>
              </a:rPr>
              <a:t>&amp;&amp; 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latin typeface="Times New Roman" pitchFamily="18" charset="0"/>
              </a:rPr>
              <a:t>TestAllTrue</a:t>
            </a:r>
            <a:r>
              <a:rPr lang="en-US" altLang="zh-TW" sz="2600" b="0" dirty="0" smtClean="0">
                <a:latin typeface="Times New Roman" pitchFamily="18" charset="0"/>
              </a:rPr>
              <a:t>(true, true, 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chemeClr val="bg1"/>
                </a:solidFill>
                <a:latin typeface="Times New Roman" pitchFamily="18" charset="0"/>
              </a:rPr>
              <a:t>To </a:t>
            </a:r>
            <a:r>
              <a:rPr lang="en-US" altLang="zh-TW" sz="2600" b="0" dirty="0">
                <a:solidFill>
                  <a:schemeClr val="bg1"/>
                </a:solidFill>
                <a:latin typeface="Times New Roman" pitchFamily="18" charset="0"/>
              </a:rPr>
              <a:t>evaluate the expression, we first do A &amp;&amp; B. </a:t>
            </a:r>
          </a:p>
          <a:p>
            <a:pPr>
              <a:lnSpc>
                <a:spcPct val="90000"/>
              </a:lnSpc>
              <a:spcBef>
                <a:spcPts val="0"/>
              </a:spcBef>
            </a:pPr>
            <a:r>
              <a:rPr lang="en-US" altLang="zh-TW" sz="2600" b="0" dirty="0">
                <a:solidFill>
                  <a:schemeClr val="bg1"/>
                </a:solidFill>
                <a:latin typeface="Times New Roman" pitchFamily="18" charset="0"/>
              </a:rPr>
              <a:t>→This gives </a:t>
            </a:r>
            <a:r>
              <a:rPr lang="en-US" altLang="zh-TW" sz="2600" dirty="0">
                <a:solidFill>
                  <a:schemeClr val="bg1"/>
                </a:solidFill>
                <a:latin typeface="Times New Roman" pitchFamily="18" charset="0"/>
              </a:rPr>
              <a:t>true &amp;&amp; true </a:t>
            </a:r>
            <a:r>
              <a:rPr lang="en-US" altLang="zh-TW" sz="2600" b="0" dirty="0">
                <a:solidFill>
                  <a:schemeClr val="bg1"/>
                </a:solidFill>
                <a:latin typeface="Times New Roman" pitchFamily="18" charset="0"/>
              </a:rPr>
              <a:t>= </a:t>
            </a:r>
            <a:r>
              <a:rPr lang="en-US" altLang="zh-TW" sz="2600" dirty="0">
                <a:solidFill>
                  <a:schemeClr val="bg1"/>
                </a:solidFill>
                <a:latin typeface="Times New Roman" pitchFamily="18" charset="0"/>
              </a:rPr>
              <a:t>true</a:t>
            </a:r>
            <a:r>
              <a:rPr lang="en-US" altLang="zh-TW" sz="2600" b="0" dirty="0">
                <a:solidFill>
                  <a:schemeClr val="bg1"/>
                </a:solidFill>
                <a:latin typeface="Times New Roman" pitchFamily="18" charset="0"/>
              </a:rPr>
              <a:t>.</a:t>
            </a:r>
          </a:p>
          <a:p>
            <a:pPr>
              <a:lnSpc>
                <a:spcPct val="90000"/>
              </a:lnSpc>
              <a:spcBef>
                <a:spcPts val="1200"/>
              </a:spcBef>
            </a:pPr>
            <a:r>
              <a:rPr lang="en-US" altLang="zh-TW" sz="2600" b="0" dirty="0">
                <a:solidFill>
                  <a:schemeClr val="bg1"/>
                </a:solidFill>
                <a:latin typeface="Times New Roman" pitchFamily="18" charset="0"/>
              </a:rPr>
              <a:t>We next take that result and &amp;&amp; it with C.</a:t>
            </a:r>
          </a:p>
          <a:p>
            <a:pPr>
              <a:lnSpc>
                <a:spcPct val="90000"/>
              </a:lnSpc>
              <a:spcBef>
                <a:spcPts val="0"/>
              </a:spcBef>
            </a:pPr>
            <a:r>
              <a:rPr lang="en-US" altLang="zh-TW" sz="2600" b="0" dirty="0">
                <a:solidFill>
                  <a:schemeClr val="bg1"/>
                </a:solidFill>
                <a:latin typeface="Times New Roman" pitchFamily="18" charset="0"/>
              </a:rPr>
              <a:t>→ This gives true &amp;&amp; false = false.</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spTree>
    <p:extLst>
      <p:ext uri="{BB962C8B-B14F-4D97-AF65-F5344CB8AC3E}">
        <p14:creationId xmlns:p14="http://schemas.microsoft.com/office/powerpoint/2010/main" val="263897842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t>
            </a:r>
            <a:r>
              <a:rPr lang="en-US" altLang="zh-TW" sz="2600" dirty="0">
                <a:solidFill>
                  <a:srgbClr val="00B050"/>
                </a:solidFill>
                <a:latin typeface="Times New Roman" pitchFamily="18" charset="0"/>
              </a:rPr>
              <a:t>A</a:t>
            </a:r>
            <a:r>
              <a:rPr lang="en-US" altLang="zh-TW" sz="2600" b="0" dirty="0">
                <a:solidFill>
                  <a:srgbClr val="000000"/>
                </a:solidFill>
                <a:latin typeface="Times New Roman" pitchFamily="18" charset="0"/>
              </a:rPr>
              <a:t>,</a:t>
            </a:r>
            <a:r>
              <a:rPr lang="en-US" altLang="zh-TW" sz="2000" b="0" dirty="0">
                <a:solidFill>
                  <a:srgbClr val="000000"/>
                </a:solidFill>
                <a:latin typeface="Times New Roman" pitchFamily="18" charset="0"/>
              </a:rPr>
              <a:t> </a:t>
            </a:r>
            <a:r>
              <a:rPr lang="en-US" altLang="zh-TW" sz="2600" b="0" dirty="0">
                <a:solidFill>
                  <a:srgbClr val="000000"/>
                </a:solidFill>
                <a:latin typeface="Times New Roman" pitchFamily="18" charset="0"/>
              </a:rPr>
              <a:t>bool </a:t>
            </a:r>
            <a:r>
              <a:rPr lang="en-US" altLang="zh-TW" sz="2600" dirty="0">
                <a:solidFill>
                  <a:srgbClr val="C00000"/>
                </a:solidFill>
                <a:latin typeface="Times New Roman" pitchFamily="18" charset="0"/>
              </a:rPr>
              <a:t>B</a:t>
            </a:r>
            <a:r>
              <a:rPr lang="en-US" altLang="zh-TW" sz="2600" b="0" dirty="0">
                <a:solidFill>
                  <a:srgbClr val="000000"/>
                </a:solidFill>
                <a:latin typeface="Times New Roman" pitchFamily="18" charset="0"/>
              </a:rPr>
              <a:t>,</a:t>
            </a:r>
            <a:r>
              <a:rPr lang="en-US" altLang="zh-TW" sz="2400" b="0" dirty="0">
                <a:solidFill>
                  <a:srgbClr val="000000"/>
                </a:solidFill>
                <a:latin typeface="Times New Roman" pitchFamily="18" charset="0"/>
              </a:rPr>
              <a:t> </a:t>
            </a:r>
            <a:r>
              <a:rPr lang="en-US" altLang="zh-TW" sz="2600" b="0" dirty="0">
                <a:solidFill>
                  <a:srgbClr val="000000"/>
                </a:solidFill>
                <a:latin typeface="Times New Roman" pitchFamily="18" charset="0"/>
              </a:rPr>
              <a:t>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 &amp;&amp; B &amp;&amp; 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a:t>
            </a:r>
            <a:r>
              <a:rPr lang="en-US" altLang="zh-TW" sz="2600" b="0" dirty="0" smtClean="0">
                <a:latin typeface="Times New Roman" pitchFamily="18" charset="0"/>
              </a:rPr>
              <a:t>true, true</a:t>
            </a:r>
            <a:r>
              <a:rPr lang="en-US" altLang="zh-TW" sz="2600" b="0" dirty="0" smtClean="0">
                <a:solidFill>
                  <a:srgbClr val="000000"/>
                </a:solidFill>
                <a:latin typeface="Times New Roman" pitchFamily="18" charset="0"/>
              </a:rPr>
              <a:t>, </a:t>
            </a:r>
            <a:r>
              <a:rPr lang="en-US" altLang="zh-TW" sz="2600" b="0" dirty="0" smtClean="0">
                <a:latin typeface="Times New Roman" pitchFamily="18" charset="0"/>
              </a:rPr>
              <a:t>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t>
            </a:r>
            <a:r>
              <a:rPr lang="en-US" altLang="zh-TW" sz="2600" dirty="0">
                <a:solidFill>
                  <a:srgbClr val="00B050"/>
                </a:solidFill>
                <a:latin typeface="Times New Roman" pitchFamily="18" charset="0"/>
              </a:rPr>
              <a:t>A</a:t>
            </a:r>
            <a:r>
              <a:rPr lang="en-US" altLang="zh-TW" sz="2600" dirty="0">
                <a:solidFill>
                  <a:srgbClr val="000000"/>
                </a:solidFill>
                <a:latin typeface="Times New Roman" pitchFamily="18" charset="0"/>
              </a:rPr>
              <a:t> &amp;&amp; </a:t>
            </a:r>
            <a:r>
              <a:rPr lang="en-US" altLang="zh-TW" sz="2600" dirty="0">
                <a:solidFill>
                  <a:srgbClr val="C00000"/>
                </a:solidFill>
                <a:latin typeface="Times New Roman" pitchFamily="18" charset="0"/>
              </a:rPr>
              <a:t>B</a:t>
            </a:r>
            <a:r>
              <a:rPr lang="en-US" altLang="zh-TW" sz="2600" b="0" dirty="0">
                <a:solidFill>
                  <a:srgbClr val="000000"/>
                </a:solidFill>
                <a:latin typeface="Times New Roman" pitchFamily="18" charset="0"/>
              </a:rPr>
              <a:t>. </a:t>
            </a:r>
          </a:p>
          <a:p>
            <a:pPr>
              <a:lnSpc>
                <a:spcPct val="90000"/>
              </a:lnSpc>
              <a:spcBef>
                <a:spcPts val="0"/>
              </a:spcBef>
            </a:pPr>
            <a:r>
              <a:rPr lang="en-US" altLang="zh-TW" sz="2600" b="0" dirty="0">
                <a:solidFill>
                  <a:schemeClr val="bg1"/>
                </a:solidFill>
                <a:latin typeface="Times New Roman" pitchFamily="18" charset="0"/>
              </a:rPr>
              <a:t>→This gives </a:t>
            </a:r>
            <a:r>
              <a:rPr lang="en-US" altLang="zh-TW" sz="2600" dirty="0">
                <a:solidFill>
                  <a:schemeClr val="bg1"/>
                </a:solidFill>
                <a:latin typeface="Times New Roman" pitchFamily="18" charset="0"/>
              </a:rPr>
              <a:t>true &amp;&amp; true </a:t>
            </a:r>
            <a:r>
              <a:rPr lang="en-US" altLang="zh-TW" sz="2600" b="0" dirty="0">
                <a:solidFill>
                  <a:schemeClr val="bg1"/>
                </a:solidFill>
                <a:latin typeface="Times New Roman" pitchFamily="18" charset="0"/>
              </a:rPr>
              <a:t>= </a:t>
            </a:r>
            <a:r>
              <a:rPr lang="en-US" altLang="zh-TW" sz="2600" dirty="0">
                <a:solidFill>
                  <a:schemeClr val="bg1"/>
                </a:solidFill>
                <a:latin typeface="Times New Roman" pitchFamily="18" charset="0"/>
              </a:rPr>
              <a:t>true</a:t>
            </a:r>
            <a:r>
              <a:rPr lang="en-US" altLang="zh-TW" sz="2600" b="0" dirty="0">
                <a:solidFill>
                  <a:schemeClr val="bg1"/>
                </a:solidFill>
                <a:latin typeface="Times New Roman" pitchFamily="18" charset="0"/>
              </a:rPr>
              <a:t>.</a:t>
            </a:r>
          </a:p>
          <a:p>
            <a:pPr>
              <a:lnSpc>
                <a:spcPct val="90000"/>
              </a:lnSpc>
              <a:spcBef>
                <a:spcPts val="1200"/>
              </a:spcBef>
            </a:pPr>
            <a:r>
              <a:rPr lang="en-US" altLang="zh-TW" sz="2600" b="0" dirty="0">
                <a:solidFill>
                  <a:schemeClr val="bg1"/>
                </a:solidFill>
                <a:latin typeface="Times New Roman" pitchFamily="18" charset="0"/>
              </a:rPr>
              <a:t>We next take that result and &amp;&amp; it with C.</a:t>
            </a:r>
          </a:p>
          <a:p>
            <a:pPr>
              <a:lnSpc>
                <a:spcPct val="90000"/>
              </a:lnSpc>
              <a:spcBef>
                <a:spcPts val="0"/>
              </a:spcBef>
            </a:pPr>
            <a:r>
              <a:rPr lang="en-US" altLang="zh-TW" sz="2600" b="0" dirty="0">
                <a:solidFill>
                  <a:schemeClr val="bg1"/>
                </a:solidFill>
                <a:latin typeface="Times New Roman" pitchFamily="18" charset="0"/>
              </a:rPr>
              <a:t>→ This gives true &amp;&amp; false = false.</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cxnSp>
        <p:nvCxnSpPr>
          <p:cNvPr id="3" name="Straight Arrow Connector 4"/>
          <p:cNvCxnSpPr>
            <a:cxnSpLocks noChangeShapeType="1"/>
          </p:cNvCxnSpPr>
          <p:nvPr/>
        </p:nvCxnSpPr>
        <p:spPr bwMode="auto">
          <a:xfrm flipH="1" flipV="1">
            <a:off x="4374840" y="1700808"/>
            <a:ext cx="1061256" cy="2376264"/>
          </a:xfrm>
          <a:prstGeom prst="straightConnector1">
            <a:avLst/>
          </a:prstGeom>
          <a:noFill/>
          <a:ln w="28575" algn="ctr">
            <a:solidFill>
              <a:srgbClr val="00B050"/>
            </a:solidFill>
            <a:round/>
            <a:headEnd/>
            <a:tailEnd type="arrow" w="med" len="med"/>
          </a:ln>
        </p:spPr>
      </p:cxnSp>
      <p:cxnSp>
        <p:nvCxnSpPr>
          <p:cNvPr id="4" name="Straight Arrow Connector 6"/>
          <p:cNvCxnSpPr>
            <a:cxnSpLocks noChangeShapeType="1"/>
          </p:cNvCxnSpPr>
          <p:nvPr/>
        </p:nvCxnSpPr>
        <p:spPr bwMode="auto">
          <a:xfrm flipH="1" flipV="1">
            <a:off x="5436096" y="1700808"/>
            <a:ext cx="973832" cy="2304256"/>
          </a:xfrm>
          <a:prstGeom prst="straightConnector1">
            <a:avLst/>
          </a:prstGeom>
          <a:noFill/>
          <a:ln w="28575" algn="ctr">
            <a:solidFill>
              <a:srgbClr val="C00000"/>
            </a:solidFill>
            <a:round/>
            <a:headEnd/>
            <a:tailEnd type="arrow" w="med" len="med"/>
          </a:ln>
        </p:spPr>
      </p:cxnSp>
    </p:spTree>
    <p:extLst>
      <p:ext uri="{BB962C8B-B14F-4D97-AF65-F5344CB8AC3E}">
        <p14:creationId xmlns:p14="http://schemas.microsoft.com/office/powerpoint/2010/main" val="1255298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28600" y="0"/>
            <a:ext cx="8686800" cy="838200"/>
          </a:xfrm>
          <a:noFill/>
        </p:spPr>
        <p:txBody>
          <a:bodyPr/>
          <a:lstStyle/>
          <a:p>
            <a:pPr eaLnBrk="1" hangingPunct="1"/>
            <a:r>
              <a:rPr lang="en-US" altLang="zh-TW" dirty="0" smtClean="0">
                <a:solidFill>
                  <a:srgbClr val="0033CC"/>
                </a:solidFill>
              </a:rPr>
              <a:t>An Example Using Redirection</a:t>
            </a:r>
            <a:endParaRPr lang="en-US" altLang="zh-TW" sz="4800" dirty="0" smtClean="0">
              <a:solidFill>
                <a:srgbClr val="0033CC"/>
              </a:solidFill>
            </a:endParaRPr>
          </a:p>
        </p:txBody>
      </p:sp>
      <p:sp>
        <p:nvSpPr>
          <p:cNvPr id="19459" name="Rectangle 3"/>
          <p:cNvSpPr>
            <a:spLocks noGrp="1" noChangeArrowheads="1"/>
          </p:cNvSpPr>
          <p:nvPr>
            <p:ph type="body" idx="4294967295"/>
          </p:nvPr>
        </p:nvSpPr>
        <p:spPr>
          <a:xfrm>
            <a:off x="304800" y="762000"/>
            <a:ext cx="8534400" cy="5867400"/>
          </a:xfrm>
          <a:solidFill>
            <a:schemeClr val="tx1"/>
          </a:solidFill>
        </p:spPr>
        <p:txBody>
          <a:bodyPr lIns="45720" tIns="18288" rIns="45720" bIns="18288"/>
          <a:lstStyle/>
          <a:p>
            <a:pPr eaLnBrk="1" hangingPunct="1">
              <a:lnSpc>
                <a:spcPct val="90000"/>
              </a:lnSpc>
              <a:spcBef>
                <a:spcPct val="0"/>
              </a:spcBef>
              <a:buFontTx/>
              <a:buNone/>
              <a:tabLst>
                <a:tab pos="3313113" algn="l"/>
              </a:tabLst>
            </a:pPr>
            <a:r>
              <a:rPr lang="en-US" altLang="zh-TW" sz="2000" dirty="0" smtClean="0">
                <a:solidFill>
                  <a:schemeClr val="bg1"/>
                </a:solidFill>
                <a:latin typeface="Times New Roman" pitchFamily="18" charset="0"/>
              </a:rPr>
              <a:t>%</a:t>
            </a:r>
            <a:r>
              <a:rPr lang="en-US" altLang="zh-TW" sz="2800" dirty="0" smtClean="0">
                <a:solidFill>
                  <a:schemeClr val="bg1"/>
                </a:solidFill>
                <a:latin typeface="High Tower Text" panose="02040502050506030303" pitchFamily="18" charset="0"/>
              </a:rPr>
              <a:t> </a:t>
            </a:r>
            <a:r>
              <a:rPr lang="en-US" altLang="zh-TW" sz="2800" b="1" dirty="0" err="1" smtClean="0">
                <a:latin typeface="High Tower Text" pitchFamily="18" charset="0"/>
              </a:rPr>
              <a:t>square.c</a:t>
            </a:r>
            <a:endParaRPr lang="en-US" altLang="zh-TW" sz="2800" b="1" dirty="0" smtClean="0">
              <a:latin typeface="High Tower Text" pitchFamily="18" charset="0"/>
            </a:endParaRP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dirty="0" smtClean="0">
                <a:latin typeface="Arial Black" pitchFamily="34" charset="0"/>
              </a:rPr>
              <a:t>/</a:t>
            </a:r>
            <a:r>
              <a:rPr lang="en-US" altLang="zh-TW" sz="2800" dirty="0" err="1" smtClean="0">
                <a:latin typeface="High Tower Text" pitchFamily="18" charset="0"/>
              </a:rPr>
              <a:t>square.x</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000" b="1" dirty="0" smtClean="0">
                <a:latin typeface="Times New Roman" pitchFamily="18" charset="0"/>
              </a:rPr>
              <a:t>12</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144</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cat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000" b="1" dirty="0" smtClean="0">
                <a:latin typeface="Times New Roman" pitchFamily="18" charset="0"/>
              </a:rPr>
              <a:t>25</a:t>
            </a:r>
          </a:p>
          <a:p>
            <a:pPr eaLnBrk="1" hangingPunct="1">
              <a:lnSpc>
                <a:spcPct val="90000"/>
              </a:lnSpc>
              <a:spcBef>
                <a:spcPct val="0"/>
              </a:spcBef>
              <a:buFontTx/>
              <a:buNone/>
              <a:tabLst>
                <a:tab pos="3313113" algn="l"/>
              </a:tabLst>
            </a:pPr>
            <a:r>
              <a:rPr lang="en-US" altLang="zh-TW" sz="2000" dirty="0" smtClean="0">
                <a:latin typeface="Times New Roman" pitchFamily="18" charset="0"/>
              </a:rPr>
              <a:t>% </a:t>
            </a:r>
            <a:r>
              <a:rPr lang="en-US" altLang="zh-TW" sz="2800" dirty="0" smtClean="0">
                <a:latin typeface="High Tower Text" pitchFamily="18" charset="0"/>
              </a:rPr>
              <a:t>.</a:t>
            </a:r>
            <a:r>
              <a:rPr lang="en-US" altLang="zh-TW" sz="2400" b="1" dirty="0" smtClean="0">
                <a:latin typeface="Times New Roman" pitchFamily="18" charset="0"/>
              </a:rPr>
              <a:t>/</a:t>
            </a:r>
            <a:r>
              <a:rPr lang="en-US" altLang="zh-TW" sz="2800" dirty="0" err="1" smtClean="0">
                <a:latin typeface="High Tower Text" pitchFamily="18" charset="0"/>
              </a:rPr>
              <a:t>square.x</a:t>
            </a:r>
            <a:r>
              <a:rPr lang="en-US" altLang="zh-TW" sz="2800" dirty="0" smtClean="0">
                <a:latin typeface="High Tower Text" pitchFamily="18" charset="0"/>
              </a:rPr>
              <a:t> &lt; </a:t>
            </a:r>
            <a:r>
              <a:rPr lang="en-US" altLang="zh-TW" sz="2800" dirty="0" err="1" smtClean="0">
                <a:latin typeface="High Tower Text" pitchFamily="18" charset="0"/>
              </a:rPr>
              <a:t>inputfile</a:t>
            </a:r>
            <a:endParaRPr lang="en-US" altLang="zh-TW" sz="2800" dirty="0" smtClean="0">
              <a:latin typeface="High Tower Text" pitchFamily="18" charset="0"/>
            </a:endParaRPr>
          </a:p>
          <a:p>
            <a:pPr eaLnBrk="1" hangingPunct="1">
              <a:lnSpc>
                <a:spcPct val="90000"/>
              </a:lnSpc>
              <a:spcBef>
                <a:spcPct val="0"/>
              </a:spcBef>
              <a:buFontTx/>
              <a:buNone/>
              <a:tabLst>
                <a:tab pos="3313113" algn="l"/>
              </a:tabLst>
            </a:pPr>
            <a:r>
              <a:rPr lang="en-US" altLang="zh-TW" sz="2800" dirty="0" smtClean="0">
                <a:latin typeface="High Tower Text" pitchFamily="18" charset="0"/>
              </a:rPr>
              <a:t>Enter a number</a:t>
            </a:r>
          </a:p>
          <a:p>
            <a:pPr eaLnBrk="1" hangingPunct="1">
              <a:lnSpc>
                <a:spcPct val="90000"/>
              </a:lnSpc>
              <a:spcBef>
                <a:spcPct val="0"/>
              </a:spcBef>
              <a:buFontTx/>
              <a:buNone/>
              <a:tabLst>
                <a:tab pos="3313113" algn="l"/>
              </a:tabLst>
            </a:pPr>
            <a:r>
              <a:rPr lang="en-US" altLang="zh-TW" sz="2800" dirty="0" smtClean="0">
                <a:latin typeface="High Tower Text" pitchFamily="18" charset="0"/>
              </a:rPr>
              <a:t>The square of your number is </a:t>
            </a:r>
            <a:r>
              <a:rPr lang="en-US" altLang="zh-TW" sz="2000" b="1" dirty="0" smtClean="0">
                <a:latin typeface="Times New Roman" pitchFamily="18" charset="0"/>
              </a:rPr>
              <a:t>625</a:t>
            </a:r>
          </a:p>
          <a:p>
            <a:pPr eaLnBrk="1" hangingPunct="1">
              <a:lnSpc>
                <a:spcPct val="90000"/>
              </a:lnSpc>
              <a:spcBef>
                <a:spcPct val="0"/>
              </a:spcBef>
              <a:buFontTx/>
              <a:buNone/>
              <a:tabLst>
                <a:tab pos="3313113" algn="l"/>
              </a:tabLst>
            </a:pPr>
            <a:r>
              <a:rPr lang="en-US" altLang="zh-TW" sz="2000" dirty="0" smtClean="0">
                <a:latin typeface="Times New Roman" pitchFamily="18" charset="0"/>
              </a:rPr>
              <a:t>%</a:t>
            </a:r>
          </a:p>
        </p:txBody>
      </p:sp>
      <p:cxnSp>
        <p:nvCxnSpPr>
          <p:cNvPr id="6" name="Straight Connector 5"/>
          <p:cNvCxnSpPr/>
          <p:nvPr/>
        </p:nvCxnSpPr>
        <p:spPr bwMode="auto">
          <a:xfrm>
            <a:off x="683568" y="850392"/>
            <a:ext cx="0" cy="256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5" name="AutoShape 5"/>
          <p:cNvSpPr>
            <a:spLocks noChangeArrowheads="1"/>
          </p:cNvSpPr>
          <p:nvPr/>
        </p:nvSpPr>
        <p:spPr bwMode="auto">
          <a:xfrm>
            <a:off x="1475656" y="1484784"/>
            <a:ext cx="5791200" cy="2743200"/>
          </a:xfrm>
          <a:prstGeom prst="wedgeRoundRectCallout">
            <a:avLst>
              <a:gd name="adj1" fmla="val -65506"/>
              <a:gd name="adj2" fmla="val -64251"/>
              <a:gd name="adj3" fmla="val 16667"/>
            </a:avLst>
          </a:prstGeom>
          <a:solidFill>
            <a:schemeClr val="accent1"/>
          </a:solidFill>
          <a:ln w="9525" algn="ctr">
            <a:solidFill>
              <a:schemeClr val="tx1"/>
            </a:solidFill>
            <a:miter lim="800000"/>
            <a:headEnd/>
            <a:tailEnd/>
          </a:ln>
        </p:spPr>
        <p:txBody>
          <a:bodyPr/>
          <a:lstStyle/>
          <a:p>
            <a:pPr algn="ctr"/>
            <a:r>
              <a:rPr lang="en-US" altLang="zh-TW" sz="2400" dirty="0"/>
              <a:t>Throughout this course, we will use the “%” symbol for the command-line prompt.</a:t>
            </a:r>
          </a:p>
          <a:p>
            <a:pPr algn="ctr"/>
            <a:r>
              <a:rPr lang="en-US" altLang="zh-TW" sz="2400" dirty="0"/>
              <a:t>Your actual command line prompt is different. It might include your user name. But, if you wanted to, you could change your prompt. Some people actually do have a “%” symbol as their prompt.</a:t>
            </a:r>
          </a:p>
        </p:txBody>
      </p:sp>
    </p:spTree>
    <p:extLst>
      <p:ext uri="{BB962C8B-B14F-4D97-AF65-F5344CB8AC3E}">
        <p14:creationId xmlns:p14="http://schemas.microsoft.com/office/powerpoint/2010/main" val="2425263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t>
            </a:r>
            <a:r>
              <a:rPr lang="en-US" altLang="zh-TW" sz="2600" dirty="0">
                <a:solidFill>
                  <a:srgbClr val="00B050"/>
                </a:solidFill>
                <a:latin typeface="Times New Roman" pitchFamily="18" charset="0"/>
              </a:rPr>
              <a:t>A</a:t>
            </a:r>
            <a:r>
              <a:rPr lang="en-US" altLang="zh-TW" sz="2600" b="0" dirty="0">
                <a:solidFill>
                  <a:srgbClr val="000000"/>
                </a:solidFill>
                <a:latin typeface="Times New Roman" pitchFamily="18" charset="0"/>
              </a:rPr>
              <a:t>,</a:t>
            </a:r>
            <a:r>
              <a:rPr lang="en-US" altLang="zh-TW" sz="2000" b="0" dirty="0">
                <a:solidFill>
                  <a:srgbClr val="000000"/>
                </a:solidFill>
                <a:latin typeface="Times New Roman" pitchFamily="18" charset="0"/>
              </a:rPr>
              <a:t> </a:t>
            </a:r>
            <a:r>
              <a:rPr lang="en-US" altLang="zh-TW" sz="2600" b="0" dirty="0">
                <a:solidFill>
                  <a:srgbClr val="000000"/>
                </a:solidFill>
                <a:latin typeface="Times New Roman" pitchFamily="18" charset="0"/>
              </a:rPr>
              <a:t>bool </a:t>
            </a:r>
            <a:r>
              <a:rPr lang="en-US" altLang="zh-TW" sz="2600" dirty="0">
                <a:solidFill>
                  <a:srgbClr val="C00000"/>
                </a:solidFill>
                <a:latin typeface="Times New Roman" pitchFamily="18" charset="0"/>
              </a:rPr>
              <a:t>B</a:t>
            </a:r>
            <a:r>
              <a:rPr lang="en-US" altLang="zh-TW" sz="2600" b="0" dirty="0">
                <a:solidFill>
                  <a:srgbClr val="000000"/>
                </a:solidFill>
                <a:latin typeface="Times New Roman" pitchFamily="18" charset="0"/>
              </a:rPr>
              <a:t>,</a:t>
            </a:r>
            <a:r>
              <a:rPr lang="en-US" altLang="zh-TW" sz="2400" b="0" dirty="0">
                <a:solidFill>
                  <a:srgbClr val="000000"/>
                </a:solidFill>
                <a:latin typeface="Times New Roman" pitchFamily="18" charset="0"/>
              </a:rPr>
              <a:t> </a:t>
            </a:r>
            <a:r>
              <a:rPr lang="en-US" altLang="zh-TW" sz="2600" b="0" dirty="0">
                <a:solidFill>
                  <a:srgbClr val="000000"/>
                </a:solidFill>
                <a:latin typeface="Times New Roman" pitchFamily="18" charset="0"/>
              </a:rPr>
              <a:t>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a:t>
            </a:r>
            <a:r>
              <a:rPr lang="en-US" altLang="zh-TW" sz="2600" b="0" dirty="0">
                <a:solidFill>
                  <a:srgbClr val="00B050"/>
                </a:solidFill>
                <a:latin typeface="Times New Roman" pitchFamily="18" charset="0"/>
              </a:rPr>
              <a:t> </a:t>
            </a:r>
            <a:r>
              <a:rPr lang="en-US" altLang="zh-TW" sz="2600" u="sng" dirty="0">
                <a:solidFill>
                  <a:srgbClr val="00B050"/>
                </a:solidFill>
                <a:latin typeface="Times New Roman" pitchFamily="18" charset="0"/>
              </a:rPr>
              <a:t>A</a:t>
            </a:r>
            <a:r>
              <a:rPr lang="en-US" altLang="zh-TW" sz="1600" u="sng" dirty="0">
                <a:solidFill>
                  <a:srgbClr val="00B050"/>
                </a:solidFill>
                <a:latin typeface="Times New Roman" pitchFamily="18" charset="0"/>
              </a:rPr>
              <a:t> </a:t>
            </a:r>
            <a:r>
              <a:rPr lang="en-US" altLang="zh-TW" sz="2600" u="sng" dirty="0">
                <a:latin typeface="Times New Roman" pitchFamily="18" charset="0"/>
              </a:rPr>
              <a:t>&amp;&amp;</a:t>
            </a:r>
            <a:r>
              <a:rPr lang="en-US" altLang="zh-TW" sz="1600" u="sng" dirty="0">
                <a:latin typeface="Times New Roman" pitchFamily="18" charset="0"/>
              </a:rPr>
              <a:t> </a:t>
            </a:r>
            <a:r>
              <a:rPr lang="en-US" altLang="zh-TW" sz="2600" u="sng" dirty="0">
                <a:solidFill>
                  <a:srgbClr val="C00000"/>
                </a:solidFill>
                <a:latin typeface="Times New Roman" pitchFamily="18" charset="0"/>
              </a:rPr>
              <a:t>B</a:t>
            </a:r>
            <a:r>
              <a:rPr lang="en-US" altLang="zh-TW" sz="2600" dirty="0">
                <a:latin typeface="Times New Roman" pitchFamily="18" charset="0"/>
              </a:rPr>
              <a:t> </a:t>
            </a:r>
            <a:r>
              <a:rPr lang="en-US" altLang="zh-TW" sz="2600" b="0" dirty="0">
                <a:latin typeface="Times New Roman" pitchFamily="18" charset="0"/>
              </a:rPr>
              <a:t>&amp;&amp; 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a:t>
            </a:r>
            <a:r>
              <a:rPr lang="en-US" altLang="zh-TW" sz="2600" dirty="0" err="1" smtClean="0">
                <a:solidFill>
                  <a:srgbClr val="00B050"/>
                </a:solidFill>
                <a:latin typeface="Times New Roman" pitchFamily="18" charset="0"/>
              </a:rPr>
              <a:t>true</a:t>
            </a:r>
            <a:r>
              <a:rPr lang="en-US" altLang="zh-TW" sz="2600" dirty="0" err="1" smtClean="0">
                <a:solidFill>
                  <a:srgbClr val="000000"/>
                </a:solidFill>
                <a:latin typeface="Times New Roman" pitchFamily="18" charset="0"/>
              </a:rPr>
              <a:t>,</a:t>
            </a:r>
            <a:r>
              <a:rPr lang="en-US" altLang="zh-TW" sz="2600" dirty="0" err="1" smtClean="0">
                <a:solidFill>
                  <a:srgbClr val="C00000"/>
                </a:solidFill>
                <a:latin typeface="Times New Roman" pitchFamily="18" charset="0"/>
              </a:rPr>
              <a:t>true</a:t>
            </a:r>
            <a:r>
              <a:rPr lang="en-US" altLang="zh-TW" sz="2600" b="0" dirty="0" smtClean="0">
                <a:solidFill>
                  <a:srgbClr val="000000"/>
                </a:solidFill>
                <a:latin typeface="Times New Roman" pitchFamily="18" charset="0"/>
              </a:rPr>
              <a:t>,</a:t>
            </a:r>
            <a:r>
              <a:rPr lang="en-US" altLang="zh-TW" sz="700" b="0" dirty="0" smtClean="0">
                <a:solidFill>
                  <a:srgbClr val="000000"/>
                </a:solidFill>
                <a:latin typeface="Times New Roman" pitchFamily="18" charset="0"/>
              </a:rPr>
              <a:t> </a:t>
            </a:r>
            <a:r>
              <a:rPr lang="en-US" altLang="zh-TW" sz="2600" b="0" dirty="0" smtClean="0">
                <a:latin typeface="Times New Roman" pitchFamily="18" charset="0"/>
              </a:rPr>
              <a:t>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t>
            </a:r>
            <a:r>
              <a:rPr lang="en-US" altLang="zh-TW" sz="2600" dirty="0">
                <a:solidFill>
                  <a:srgbClr val="00B050"/>
                </a:solidFill>
                <a:latin typeface="Times New Roman" pitchFamily="18" charset="0"/>
              </a:rPr>
              <a:t>A</a:t>
            </a:r>
            <a:r>
              <a:rPr lang="en-US" altLang="zh-TW" sz="2600" dirty="0">
                <a:solidFill>
                  <a:srgbClr val="000000"/>
                </a:solidFill>
                <a:latin typeface="Times New Roman" pitchFamily="18" charset="0"/>
              </a:rPr>
              <a:t> &amp;&amp; </a:t>
            </a:r>
            <a:r>
              <a:rPr lang="en-US" altLang="zh-TW" sz="2600" dirty="0">
                <a:solidFill>
                  <a:srgbClr val="C00000"/>
                </a:solidFill>
                <a:latin typeface="Times New Roman" pitchFamily="18" charset="0"/>
              </a:rPr>
              <a:t>B</a:t>
            </a:r>
            <a:r>
              <a:rPr lang="en-US" altLang="zh-TW" sz="2600" b="0" dirty="0">
                <a:solidFill>
                  <a:srgbClr val="000000"/>
                </a:solidFill>
                <a:latin typeface="Times New Roman" pitchFamily="18" charset="0"/>
              </a:rPr>
              <a:t>. </a:t>
            </a:r>
          </a:p>
          <a:p>
            <a:pPr>
              <a:lnSpc>
                <a:spcPct val="90000"/>
              </a:lnSpc>
              <a:spcBef>
                <a:spcPts val="0"/>
              </a:spcBef>
            </a:pPr>
            <a:r>
              <a:rPr lang="en-US" altLang="zh-TW" sz="2600" b="0" dirty="0">
                <a:solidFill>
                  <a:srgbClr val="000000"/>
                </a:solidFill>
                <a:latin typeface="Times New Roman" pitchFamily="18" charset="0"/>
              </a:rPr>
              <a:t>→This gives </a:t>
            </a:r>
            <a:r>
              <a:rPr lang="en-US" altLang="zh-TW" sz="2600" dirty="0">
                <a:solidFill>
                  <a:srgbClr val="00B050"/>
                </a:solidFill>
                <a:latin typeface="Times New Roman" pitchFamily="18" charset="0"/>
              </a:rPr>
              <a:t>true</a:t>
            </a:r>
            <a:r>
              <a:rPr lang="en-US" altLang="zh-TW" sz="2600" dirty="0">
                <a:solidFill>
                  <a:srgbClr val="000000"/>
                </a:solidFill>
                <a:latin typeface="Times New Roman" pitchFamily="18" charset="0"/>
              </a:rPr>
              <a:t> &amp;&amp; </a:t>
            </a:r>
            <a:r>
              <a:rPr lang="en-US" altLang="zh-TW" sz="2600" dirty="0">
                <a:solidFill>
                  <a:srgbClr val="C00000"/>
                </a:solidFill>
                <a:latin typeface="Times New Roman" pitchFamily="18" charset="0"/>
              </a:rPr>
              <a:t>true</a:t>
            </a:r>
            <a:r>
              <a:rPr lang="en-US" altLang="zh-TW" sz="2600" dirty="0">
                <a:solidFill>
                  <a:srgbClr val="000000"/>
                </a:solidFill>
                <a:latin typeface="Times New Roman" pitchFamily="18" charset="0"/>
              </a:rPr>
              <a:t> </a:t>
            </a:r>
            <a:r>
              <a:rPr lang="en-US" altLang="zh-TW" sz="2600" b="0" dirty="0">
                <a:solidFill>
                  <a:srgbClr val="000000"/>
                </a:solidFill>
                <a:latin typeface="Times New Roman" pitchFamily="18" charset="0"/>
              </a:rPr>
              <a:t>= </a:t>
            </a:r>
            <a:r>
              <a:rPr lang="en-US" altLang="zh-TW" sz="2600" dirty="0">
                <a:solidFill>
                  <a:srgbClr val="00B0F0"/>
                </a:solidFill>
                <a:latin typeface="Times New Roman" pitchFamily="18" charset="0"/>
              </a:rPr>
              <a:t>true</a:t>
            </a:r>
            <a:r>
              <a:rPr lang="en-US" altLang="zh-TW" sz="2600" b="0" dirty="0">
                <a:solidFill>
                  <a:srgbClr val="000000"/>
                </a:solidFill>
                <a:latin typeface="Times New Roman" pitchFamily="18" charset="0"/>
              </a:rPr>
              <a:t>.</a:t>
            </a:r>
          </a:p>
          <a:p>
            <a:pPr>
              <a:lnSpc>
                <a:spcPct val="90000"/>
              </a:lnSpc>
              <a:spcBef>
                <a:spcPts val="1200"/>
              </a:spcBef>
            </a:pPr>
            <a:r>
              <a:rPr lang="en-US" altLang="zh-TW" sz="2600" b="0" dirty="0">
                <a:solidFill>
                  <a:schemeClr val="bg1"/>
                </a:solidFill>
                <a:latin typeface="Times New Roman" pitchFamily="18" charset="0"/>
              </a:rPr>
              <a:t>We next take that result and &amp;&amp; it with C.</a:t>
            </a:r>
          </a:p>
          <a:p>
            <a:pPr>
              <a:lnSpc>
                <a:spcPct val="90000"/>
              </a:lnSpc>
              <a:spcBef>
                <a:spcPts val="0"/>
              </a:spcBef>
            </a:pPr>
            <a:r>
              <a:rPr lang="en-US" altLang="zh-TW" sz="2600" b="0" dirty="0">
                <a:solidFill>
                  <a:schemeClr val="bg1"/>
                </a:solidFill>
                <a:latin typeface="Times New Roman" pitchFamily="18" charset="0"/>
              </a:rPr>
              <a:t>→ This gives true &amp;&amp; false = false.</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cxnSp>
        <p:nvCxnSpPr>
          <p:cNvPr id="11" name="Straight Arrow Connector 4"/>
          <p:cNvCxnSpPr>
            <a:cxnSpLocks noChangeShapeType="1"/>
          </p:cNvCxnSpPr>
          <p:nvPr/>
        </p:nvCxnSpPr>
        <p:spPr bwMode="auto">
          <a:xfrm flipH="1" flipV="1">
            <a:off x="2483768" y="1916832"/>
            <a:ext cx="1872208" cy="1296144"/>
          </a:xfrm>
          <a:prstGeom prst="straightConnector1">
            <a:avLst/>
          </a:prstGeom>
          <a:noFill/>
          <a:ln w="28575" algn="ctr">
            <a:solidFill>
              <a:srgbClr val="00B050"/>
            </a:solidFill>
            <a:round/>
            <a:headEnd/>
            <a:tailEnd type="arrow" w="med" len="med"/>
          </a:ln>
        </p:spPr>
      </p:cxnSp>
      <p:cxnSp>
        <p:nvCxnSpPr>
          <p:cNvPr id="12" name="Straight Arrow Connector 6"/>
          <p:cNvCxnSpPr>
            <a:cxnSpLocks noChangeShapeType="1"/>
          </p:cNvCxnSpPr>
          <p:nvPr/>
        </p:nvCxnSpPr>
        <p:spPr bwMode="auto">
          <a:xfrm flipH="1" flipV="1">
            <a:off x="3347864" y="1916832"/>
            <a:ext cx="1693914" cy="1296144"/>
          </a:xfrm>
          <a:prstGeom prst="straightConnector1">
            <a:avLst/>
          </a:prstGeom>
          <a:noFill/>
          <a:ln w="28575" algn="ctr">
            <a:solidFill>
              <a:srgbClr val="C00000"/>
            </a:solidFill>
            <a:round/>
            <a:headEnd/>
            <a:tailEnd type="arrow" w="med" len="med"/>
          </a:ln>
        </p:spPr>
      </p:cxnSp>
    </p:spTree>
    <p:extLst>
      <p:ext uri="{BB962C8B-B14F-4D97-AF65-F5344CB8AC3E}">
        <p14:creationId xmlns:p14="http://schemas.microsoft.com/office/powerpoint/2010/main" val="31682806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 &amp;&amp; B</a:t>
            </a:r>
            <a:r>
              <a:rPr lang="en-US" altLang="zh-TW" sz="2400" b="0" dirty="0">
                <a:latin typeface="Times New Roman" pitchFamily="18" charset="0"/>
              </a:rPr>
              <a:t> </a:t>
            </a:r>
            <a:r>
              <a:rPr lang="en-US" altLang="zh-TW" sz="2600" b="0" dirty="0">
                <a:latin typeface="Times New Roman" pitchFamily="18" charset="0"/>
              </a:rPr>
              <a:t>&amp;&amp; </a:t>
            </a:r>
            <a:r>
              <a:rPr lang="en-US" altLang="zh-TW" sz="2600" b="0" dirty="0">
                <a:solidFill>
                  <a:srgbClr val="00B050"/>
                </a:solidFill>
                <a:latin typeface="Times New Roman" pitchFamily="18" charset="0"/>
              </a:rPr>
              <a:t>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 </a:t>
            </a:r>
            <a:r>
              <a:rPr lang="en-US" altLang="zh-TW" sz="2600" b="0" dirty="0" smtClean="0">
                <a:latin typeface="Times New Roman" pitchFamily="18" charset="0"/>
              </a:rPr>
              <a:t>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gives </a:t>
            </a:r>
            <a:r>
              <a:rPr lang="en-US" altLang="zh-TW" sz="2600" dirty="0" smtClean="0">
                <a:solidFill>
                  <a:srgbClr val="000000"/>
                </a:solidFill>
                <a:latin typeface="Times New Roman" pitchFamily="18" charset="0"/>
              </a:rPr>
              <a:t>true &amp;&amp; true </a:t>
            </a:r>
            <a:r>
              <a:rPr lang="en-US" altLang="zh-TW" sz="2600" b="0" dirty="0" smtClean="0">
                <a:solidFill>
                  <a:srgbClr val="000000"/>
                </a:solidFill>
                <a:latin typeface="Times New Roman" pitchFamily="18" charset="0"/>
              </a:rPr>
              <a:t>= </a:t>
            </a:r>
            <a:r>
              <a:rPr lang="en-US" altLang="zh-TW" sz="2600" dirty="0">
                <a:solidFill>
                  <a:srgbClr val="00B0F0"/>
                </a:solidFill>
                <a:latin typeface="Times New Roman" pitchFamily="18" charset="0"/>
              </a:rPr>
              <a:t>true</a:t>
            </a:r>
            <a:r>
              <a:rPr lang="en-US" altLang="zh-TW" sz="2600" b="0" dirty="0">
                <a:solidFill>
                  <a:srgbClr val="000000"/>
                </a:solidFill>
                <a:latin typeface="Times New Roman" pitchFamily="18" charset="0"/>
              </a:rPr>
              <a:t>.</a:t>
            </a:r>
          </a:p>
          <a:p>
            <a:pPr>
              <a:lnSpc>
                <a:spcPct val="90000"/>
              </a:lnSpc>
              <a:spcBef>
                <a:spcPts val="1200"/>
              </a:spcBef>
            </a:pPr>
            <a:r>
              <a:rPr lang="en-US" altLang="zh-TW" sz="2600" b="0" dirty="0">
                <a:solidFill>
                  <a:schemeClr val="bg1"/>
                </a:solidFill>
                <a:latin typeface="Times New Roman" pitchFamily="18" charset="0"/>
              </a:rPr>
              <a:t>We next take that result and &amp;&amp; it with </a:t>
            </a:r>
            <a:r>
              <a:rPr lang="en-US" altLang="zh-TW" sz="2600" dirty="0">
                <a:solidFill>
                  <a:schemeClr val="bg1"/>
                </a:solidFill>
                <a:latin typeface="Times New Roman" pitchFamily="18" charset="0"/>
              </a:rPr>
              <a:t>C</a:t>
            </a:r>
            <a:r>
              <a:rPr lang="en-US" altLang="zh-TW" sz="2600" b="0" dirty="0">
                <a:solidFill>
                  <a:schemeClr val="bg1"/>
                </a:solidFill>
                <a:latin typeface="Times New Roman" pitchFamily="18" charset="0"/>
              </a:rPr>
              <a:t>.</a:t>
            </a:r>
          </a:p>
          <a:p>
            <a:pPr>
              <a:lnSpc>
                <a:spcPct val="90000"/>
              </a:lnSpc>
              <a:spcBef>
                <a:spcPts val="0"/>
              </a:spcBef>
            </a:pPr>
            <a:r>
              <a:rPr lang="en-US" altLang="zh-TW" sz="2600" b="0" dirty="0">
                <a:solidFill>
                  <a:schemeClr val="bg1"/>
                </a:solidFill>
                <a:latin typeface="Times New Roman" pitchFamily="18" charset="0"/>
              </a:rPr>
              <a:t>→ This gives </a:t>
            </a:r>
            <a:r>
              <a:rPr lang="en-US" altLang="zh-TW" sz="2600" dirty="0">
                <a:solidFill>
                  <a:schemeClr val="bg1"/>
                </a:solidFill>
                <a:latin typeface="Times New Roman" pitchFamily="18" charset="0"/>
              </a:rPr>
              <a:t>true &amp;&amp; false </a:t>
            </a:r>
            <a:r>
              <a:rPr lang="en-US" altLang="zh-TW" sz="2600" b="0" dirty="0">
                <a:solidFill>
                  <a:schemeClr val="bg1"/>
                </a:solidFill>
                <a:latin typeface="Times New Roman" pitchFamily="18" charset="0"/>
              </a:rPr>
              <a:t>= </a:t>
            </a:r>
            <a:r>
              <a:rPr lang="en-US" altLang="zh-TW" sz="2600" dirty="0">
                <a:solidFill>
                  <a:schemeClr val="bg1"/>
                </a:solidFill>
                <a:latin typeface="Times New Roman" pitchFamily="18" charset="0"/>
              </a:rPr>
              <a:t>false</a:t>
            </a:r>
            <a:r>
              <a:rPr lang="en-US" altLang="zh-TW" sz="2600" b="0" dirty="0">
                <a:solidFill>
                  <a:schemeClr val="bg1"/>
                </a:solidFill>
                <a:latin typeface="Times New Roman" pitchFamily="18" charset="0"/>
              </a:rPr>
              <a:t>.</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spTree>
    <p:extLst>
      <p:ext uri="{BB962C8B-B14F-4D97-AF65-F5344CB8AC3E}">
        <p14:creationId xmlns:p14="http://schemas.microsoft.com/office/powerpoint/2010/main" val="19125312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 &amp;&amp; B</a:t>
            </a:r>
            <a:r>
              <a:rPr lang="en-US" altLang="zh-TW" sz="2400" b="0" dirty="0">
                <a:latin typeface="Times New Roman" pitchFamily="18" charset="0"/>
              </a:rPr>
              <a:t> </a:t>
            </a:r>
            <a:r>
              <a:rPr lang="en-US" altLang="zh-TW" sz="2600" u="sng" dirty="0">
                <a:latin typeface="Times New Roman" pitchFamily="18" charset="0"/>
              </a:rPr>
              <a:t>&amp;&amp;</a:t>
            </a:r>
            <a:r>
              <a:rPr lang="en-US" altLang="zh-TW" u="sng" dirty="0">
                <a:latin typeface="Times New Roman" pitchFamily="18" charset="0"/>
              </a:rPr>
              <a:t> </a:t>
            </a:r>
            <a:r>
              <a:rPr lang="en-US" altLang="zh-TW" sz="2600" u="sng" dirty="0">
                <a:solidFill>
                  <a:srgbClr val="00B050"/>
                </a:solidFill>
                <a:latin typeface="Times New Roman" pitchFamily="18" charset="0"/>
              </a:rPr>
              <a:t>C</a:t>
            </a:r>
            <a:r>
              <a:rPr lang="en-US" altLang="zh-TW" sz="2400" b="0" dirty="0">
                <a:solidFill>
                  <a:srgbClr val="000000"/>
                </a:solidFill>
                <a:latin typeface="Times New Roman" pitchFamily="18" charset="0"/>
              </a:rPr>
              <a:t> </a:t>
            </a:r>
            <a:r>
              <a:rPr lang="en-US" altLang="zh-TW" sz="2600" b="0" dirty="0">
                <a:solidFill>
                  <a:srgbClr val="000000"/>
                </a:solidFill>
                <a:latin typeface="Times New Roman" pitchFamily="18" charset="0"/>
              </a:rPr>
              <a:t>&amp;&amp;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 </a:t>
            </a:r>
            <a:r>
              <a:rPr lang="en-US" altLang="zh-TW" sz="2600" b="0" dirty="0" smtClean="0">
                <a:latin typeface="Times New Roman" pitchFamily="18" charset="0"/>
              </a:rPr>
              <a:t>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gives </a:t>
            </a:r>
            <a:r>
              <a:rPr lang="en-US" altLang="zh-TW" sz="2600" dirty="0" smtClean="0">
                <a:solidFill>
                  <a:srgbClr val="000000"/>
                </a:solidFill>
                <a:latin typeface="Times New Roman" pitchFamily="18" charset="0"/>
              </a:rPr>
              <a:t>true &amp;&amp; true </a:t>
            </a:r>
            <a:r>
              <a:rPr lang="en-US" altLang="zh-TW" sz="2600" b="0" dirty="0" smtClean="0">
                <a:solidFill>
                  <a:srgbClr val="000000"/>
                </a:solidFill>
                <a:latin typeface="Times New Roman" pitchFamily="18" charset="0"/>
              </a:rPr>
              <a:t>= </a:t>
            </a:r>
            <a:r>
              <a:rPr lang="en-US" altLang="zh-TW" sz="2600" dirty="0">
                <a:solidFill>
                  <a:srgbClr val="00B0F0"/>
                </a:solidFill>
                <a:latin typeface="Times New Roman" pitchFamily="18" charset="0"/>
              </a:rPr>
              <a:t>true</a:t>
            </a:r>
            <a:r>
              <a:rPr lang="en-US" altLang="zh-TW" sz="2600" b="0" dirty="0">
                <a:solidFill>
                  <a:srgbClr val="000000"/>
                </a:solidFill>
                <a:latin typeface="Times New Roman" pitchFamily="18" charset="0"/>
              </a:rPr>
              <a:t>.</a:t>
            </a:r>
          </a:p>
          <a:p>
            <a:pPr>
              <a:lnSpc>
                <a:spcPct val="90000"/>
              </a:lnSpc>
              <a:spcBef>
                <a:spcPts val="1200"/>
              </a:spcBef>
            </a:pPr>
            <a:r>
              <a:rPr lang="en-US" altLang="zh-TW" sz="2600" b="0" dirty="0">
                <a:solidFill>
                  <a:srgbClr val="000000"/>
                </a:solidFill>
                <a:latin typeface="Times New Roman" pitchFamily="18" charset="0"/>
              </a:rPr>
              <a:t>We next take </a:t>
            </a:r>
            <a:r>
              <a:rPr lang="en-US" altLang="zh-TW" sz="2600" b="0" dirty="0">
                <a:solidFill>
                  <a:srgbClr val="00B0F0"/>
                </a:solidFill>
                <a:latin typeface="Times New Roman" pitchFamily="18" charset="0"/>
              </a:rPr>
              <a:t>that result </a:t>
            </a:r>
            <a:r>
              <a:rPr lang="en-US" altLang="zh-TW" sz="2600" b="0" dirty="0">
                <a:solidFill>
                  <a:srgbClr val="000000"/>
                </a:solidFill>
                <a:latin typeface="Times New Roman" pitchFamily="18" charset="0"/>
              </a:rPr>
              <a:t>and &amp;&amp; it with </a:t>
            </a:r>
            <a:r>
              <a:rPr lang="en-US" altLang="zh-TW" sz="2600" dirty="0">
                <a:solidFill>
                  <a:srgbClr val="00B050"/>
                </a:solidFill>
                <a:latin typeface="Times New Roman" pitchFamily="18" charset="0"/>
              </a:rPr>
              <a:t>C</a:t>
            </a:r>
            <a:r>
              <a:rPr lang="en-US" altLang="zh-TW" sz="2600" b="0" dirty="0">
                <a:solidFill>
                  <a:srgbClr val="000000"/>
                </a:solidFill>
                <a:latin typeface="Times New Roman" pitchFamily="18" charset="0"/>
              </a:rPr>
              <a:t>.</a:t>
            </a:r>
          </a:p>
          <a:p>
            <a:pPr>
              <a:lnSpc>
                <a:spcPct val="90000"/>
              </a:lnSpc>
              <a:spcBef>
                <a:spcPts val="0"/>
              </a:spcBef>
            </a:pPr>
            <a:r>
              <a:rPr lang="en-US" altLang="zh-TW" sz="2600" b="0" dirty="0">
                <a:solidFill>
                  <a:schemeClr val="bg1"/>
                </a:solidFill>
                <a:latin typeface="Times New Roman" pitchFamily="18" charset="0"/>
              </a:rPr>
              <a:t>→ This gives </a:t>
            </a:r>
            <a:r>
              <a:rPr lang="en-US" altLang="zh-TW" sz="2600" dirty="0">
                <a:solidFill>
                  <a:schemeClr val="bg1"/>
                </a:solidFill>
                <a:latin typeface="Times New Roman" pitchFamily="18" charset="0"/>
              </a:rPr>
              <a:t>true &amp;&amp; false </a:t>
            </a:r>
            <a:r>
              <a:rPr lang="en-US" altLang="zh-TW" sz="2600" b="0" dirty="0">
                <a:solidFill>
                  <a:schemeClr val="bg1"/>
                </a:solidFill>
                <a:latin typeface="Times New Roman" pitchFamily="18" charset="0"/>
              </a:rPr>
              <a:t>= </a:t>
            </a:r>
            <a:r>
              <a:rPr lang="en-US" altLang="zh-TW" sz="2600" dirty="0">
                <a:solidFill>
                  <a:schemeClr val="bg1"/>
                </a:solidFill>
                <a:latin typeface="Times New Roman" pitchFamily="18" charset="0"/>
              </a:rPr>
              <a:t>false</a:t>
            </a:r>
            <a:r>
              <a:rPr lang="en-US" altLang="zh-TW" sz="2600" b="0" dirty="0">
                <a:solidFill>
                  <a:schemeClr val="bg1"/>
                </a:solidFill>
                <a:latin typeface="Times New Roman" pitchFamily="18" charset="0"/>
              </a:rPr>
              <a:t>.</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cxnSp>
        <p:nvCxnSpPr>
          <p:cNvPr id="3" name="Straight Arrow Connector 4"/>
          <p:cNvCxnSpPr>
            <a:cxnSpLocks noChangeShapeType="1"/>
          </p:cNvCxnSpPr>
          <p:nvPr/>
        </p:nvCxnSpPr>
        <p:spPr bwMode="auto">
          <a:xfrm flipH="1" flipV="1">
            <a:off x="4211960" y="1988840"/>
            <a:ext cx="1372344" cy="2880320"/>
          </a:xfrm>
          <a:prstGeom prst="straightConnector1">
            <a:avLst/>
          </a:prstGeom>
          <a:noFill/>
          <a:ln w="28575" algn="ctr">
            <a:solidFill>
              <a:srgbClr val="00B050"/>
            </a:solidFill>
            <a:round/>
            <a:headEnd/>
            <a:tailEnd type="arrow" w="med" len="med"/>
          </a:ln>
        </p:spPr>
      </p:cxnSp>
      <p:cxnSp>
        <p:nvCxnSpPr>
          <p:cNvPr id="5" name="Straight Arrow Connector 4"/>
          <p:cNvCxnSpPr>
            <a:cxnSpLocks noChangeShapeType="1"/>
          </p:cNvCxnSpPr>
          <p:nvPr/>
        </p:nvCxnSpPr>
        <p:spPr bwMode="auto">
          <a:xfrm flipV="1">
            <a:off x="2848000" y="4581128"/>
            <a:ext cx="1435968" cy="301178"/>
          </a:xfrm>
          <a:prstGeom prst="straightConnector1">
            <a:avLst/>
          </a:prstGeom>
          <a:noFill/>
          <a:ln w="28575" algn="ctr">
            <a:solidFill>
              <a:srgbClr val="00B0F0"/>
            </a:solidFill>
            <a:round/>
            <a:headEnd/>
            <a:tailEnd type="arrow" w="med" len="med"/>
          </a:ln>
        </p:spPr>
      </p:cxnSp>
    </p:spTree>
    <p:extLst>
      <p:ext uri="{BB962C8B-B14F-4D97-AF65-F5344CB8AC3E}">
        <p14:creationId xmlns:p14="http://schemas.microsoft.com/office/powerpoint/2010/main" val="28218796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t>
            </a:r>
            <a:r>
              <a:rPr lang="en-US" altLang="zh-TW" sz="2600" b="0" dirty="0">
                <a:solidFill>
                  <a:srgbClr val="00B0F0"/>
                </a:solidFill>
                <a:latin typeface="Times New Roman" pitchFamily="18" charset="0"/>
              </a:rPr>
              <a:t>A &amp;&amp; B</a:t>
            </a:r>
            <a:r>
              <a:rPr lang="en-US" altLang="zh-TW" sz="2400" b="0" dirty="0">
                <a:solidFill>
                  <a:srgbClr val="00B0F0"/>
                </a:solidFill>
                <a:latin typeface="Times New Roman" pitchFamily="18" charset="0"/>
              </a:rPr>
              <a:t> </a:t>
            </a:r>
            <a:r>
              <a:rPr lang="en-US" altLang="zh-TW" sz="2600" u="sng" dirty="0">
                <a:latin typeface="Times New Roman" pitchFamily="18" charset="0"/>
              </a:rPr>
              <a:t>&amp;&amp;</a:t>
            </a:r>
            <a:r>
              <a:rPr lang="en-US" altLang="zh-TW" u="sng" dirty="0">
                <a:latin typeface="Times New Roman" pitchFamily="18" charset="0"/>
              </a:rPr>
              <a:t> </a:t>
            </a:r>
            <a:r>
              <a:rPr lang="en-US" altLang="zh-TW" sz="2600" u="sng" dirty="0">
                <a:solidFill>
                  <a:srgbClr val="00B050"/>
                </a:solidFill>
                <a:latin typeface="Times New Roman" pitchFamily="18" charset="0"/>
              </a:rPr>
              <a:t>C</a:t>
            </a:r>
            <a:r>
              <a:rPr lang="en-US" altLang="zh-TW" sz="2400" b="0" dirty="0">
                <a:solidFill>
                  <a:srgbClr val="000000"/>
                </a:solidFill>
                <a:latin typeface="Times New Roman" pitchFamily="18" charset="0"/>
              </a:rPr>
              <a:t> </a:t>
            </a:r>
            <a:r>
              <a:rPr lang="en-US" altLang="zh-TW" sz="2600" b="0" dirty="0">
                <a:solidFill>
                  <a:srgbClr val="000000"/>
                </a:solidFill>
                <a:latin typeface="Times New Roman" pitchFamily="18" charset="0"/>
              </a:rPr>
              <a:t>&amp;&amp;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a:t>
            </a:r>
            <a:r>
              <a:rPr lang="en-US" altLang="zh-TW" sz="2000" b="0" dirty="0" smtClean="0">
                <a:solidFill>
                  <a:srgbClr val="000000"/>
                </a:solidFill>
                <a:latin typeface="Times New Roman" pitchFamily="18" charset="0"/>
              </a:rPr>
              <a:t> </a:t>
            </a:r>
            <a:r>
              <a:rPr lang="en-US" altLang="zh-TW" sz="2600" dirty="0" smtClean="0">
                <a:solidFill>
                  <a:srgbClr val="00B050"/>
                </a:solidFill>
                <a:latin typeface="Times New Roman" pitchFamily="18" charset="0"/>
              </a:rPr>
              <a:t>false</a:t>
            </a:r>
            <a:r>
              <a:rPr lang="en-US" altLang="zh-TW" sz="2600" b="0" dirty="0" smtClean="0">
                <a:solidFill>
                  <a:srgbClr val="000000"/>
                </a:solidFill>
                <a:latin typeface="Times New Roman" pitchFamily="18" charset="0"/>
              </a:rPr>
              <a:t>,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gives </a:t>
            </a:r>
            <a:r>
              <a:rPr lang="en-US" altLang="zh-TW" sz="2600" dirty="0">
                <a:solidFill>
                  <a:srgbClr val="000000"/>
                </a:solidFill>
                <a:latin typeface="Times New Roman" pitchFamily="18" charset="0"/>
              </a:rPr>
              <a:t>true &amp;&amp; true </a:t>
            </a:r>
            <a:r>
              <a:rPr lang="en-US" altLang="zh-TW" sz="2600" b="0" dirty="0">
                <a:solidFill>
                  <a:srgbClr val="000000"/>
                </a:solidFill>
                <a:latin typeface="Times New Roman" pitchFamily="18" charset="0"/>
              </a:rPr>
              <a:t>= </a:t>
            </a:r>
            <a:r>
              <a:rPr lang="en-US" altLang="zh-TW" sz="2600" dirty="0">
                <a:solidFill>
                  <a:srgbClr val="00B0F0"/>
                </a:solidFill>
                <a:latin typeface="Times New Roman" pitchFamily="18" charset="0"/>
              </a:rPr>
              <a:t>true</a:t>
            </a:r>
            <a:r>
              <a:rPr lang="en-US" altLang="zh-TW" sz="2600" b="0" dirty="0">
                <a:solidFill>
                  <a:srgbClr val="000000"/>
                </a:solidFill>
                <a:latin typeface="Times New Roman" pitchFamily="18" charset="0"/>
              </a:rPr>
              <a:t>.</a:t>
            </a:r>
          </a:p>
          <a:p>
            <a:pPr>
              <a:lnSpc>
                <a:spcPct val="90000"/>
              </a:lnSpc>
              <a:spcBef>
                <a:spcPts val="1200"/>
              </a:spcBef>
            </a:pPr>
            <a:r>
              <a:rPr lang="en-US" altLang="zh-TW" sz="2600" b="0" dirty="0">
                <a:solidFill>
                  <a:srgbClr val="000000"/>
                </a:solidFill>
                <a:latin typeface="Times New Roman" pitchFamily="18" charset="0"/>
              </a:rPr>
              <a:t>We next take </a:t>
            </a:r>
            <a:r>
              <a:rPr lang="en-US" altLang="zh-TW" sz="2600" b="0" dirty="0">
                <a:solidFill>
                  <a:srgbClr val="00B0F0"/>
                </a:solidFill>
                <a:latin typeface="Times New Roman" pitchFamily="18" charset="0"/>
              </a:rPr>
              <a:t>that result </a:t>
            </a:r>
            <a:r>
              <a:rPr lang="en-US" altLang="zh-TW" sz="2600" b="0" dirty="0">
                <a:solidFill>
                  <a:srgbClr val="000000"/>
                </a:solidFill>
                <a:latin typeface="Times New Roman" pitchFamily="18" charset="0"/>
              </a:rPr>
              <a:t>and &amp;&amp; it with </a:t>
            </a:r>
            <a:r>
              <a:rPr lang="en-US" altLang="zh-TW" sz="2600" dirty="0">
                <a:solidFill>
                  <a:srgbClr val="00B050"/>
                </a:solidFill>
                <a:latin typeface="Times New Roman" pitchFamily="18" charset="0"/>
              </a:rPr>
              <a:t>C</a:t>
            </a:r>
            <a:r>
              <a:rPr lang="en-US" altLang="zh-TW" sz="2600" b="0" dirty="0">
                <a:solidFill>
                  <a:srgbClr val="000000"/>
                </a:solidFill>
                <a:latin typeface="Times New Roman" pitchFamily="18" charset="0"/>
              </a:rPr>
              <a:t>.</a:t>
            </a:r>
          </a:p>
          <a:p>
            <a:pPr>
              <a:lnSpc>
                <a:spcPct val="90000"/>
              </a:lnSpc>
              <a:spcBef>
                <a:spcPts val="0"/>
              </a:spcBef>
            </a:pPr>
            <a:r>
              <a:rPr lang="en-US" altLang="zh-TW" sz="2600" b="0" dirty="0">
                <a:solidFill>
                  <a:srgbClr val="000000"/>
                </a:solidFill>
                <a:latin typeface="Times New Roman" pitchFamily="18" charset="0"/>
              </a:rPr>
              <a:t>→ This gives </a:t>
            </a:r>
            <a:r>
              <a:rPr lang="en-US" altLang="zh-TW" sz="2600" dirty="0">
                <a:solidFill>
                  <a:srgbClr val="00B0F0"/>
                </a:solidFill>
                <a:latin typeface="Times New Roman" pitchFamily="18" charset="0"/>
              </a:rPr>
              <a:t>true</a:t>
            </a:r>
            <a:r>
              <a:rPr lang="en-US" altLang="zh-TW" sz="2600" dirty="0">
                <a:solidFill>
                  <a:srgbClr val="000000"/>
                </a:solidFill>
                <a:latin typeface="Times New Roman" pitchFamily="18" charset="0"/>
              </a:rPr>
              <a:t> &amp;&amp; </a:t>
            </a:r>
            <a:r>
              <a:rPr lang="en-US" altLang="zh-TW" sz="2600" dirty="0">
                <a:solidFill>
                  <a:srgbClr val="00B050"/>
                </a:solidFill>
                <a:latin typeface="Times New Roman" pitchFamily="18" charset="0"/>
              </a:rPr>
              <a:t>false</a:t>
            </a:r>
            <a:r>
              <a:rPr lang="en-US" altLang="zh-TW" sz="2600" dirty="0">
                <a:solidFill>
                  <a:srgbClr val="000000"/>
                </a:solidFill>
                <a:latin typeface="Times New Roman" pitchFamily="18" charset="0"/>
              </a:rPr>
              <a:t> </a:t>
            </a:r>
            <a:r>
              <a:rPr lang="en-US" altLang="zh-TW" sz="2600" b="0" dirty="0">
                <a:solidFill>
                  <a:srgbClr val="000000"/>
                </a:solidFill>
                <a:latin typeface="Times New Roman" pitchFamily="18" charset="0"/>
              </a:rPr>
              <a:t>= </a:t>
            </a:r>
            <a:r>
              <a:rPr lang="en-US" altLang="zh-TW" sz="2600" dirty="0">
                <a:solidFill>
                  <a:srgbClr val="FF0000"/>
                </a:solidFill>
                <a:latin typeface="Times New Roman" pitchFamily="18" charset="0"/>
              </a:rPr>
              <a:t>false</a:t>
            </a:r>
            <a:r>
              <a:rPr lang="en-US" altLang="zh-TW" sz="2600" b="0" dirty="0">
                <a:solidFill>
                  <a:srgbClr val="000000"/>
                </a:solidFill>
                <a:latin typeface="Times New Roman" pitchFamily="18" charset="0"/>
              </a:rPr>
              <a:t>.</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cxnSp>
        <p:nvCxnSpPr>
          <p:cNvPr id="3" name="Straight Arrow Connector 4"/>
          <p:cNvCxnSpPr>
            <a:cxnSpLocks noChangeShapeType="1"/>
          </p:cNvCxnSpPr>
          <p:nvPr/>
        </p:nvCxnSpPr>
        <p:spPr bwMode="auto">
          <a:xfrm flipH="1" flipV="1">
            <a:off x="4211960" y="1988840"/>
            <a:ext cx="1440160" cy="1152128"/>
          </a:xfrm>
          <a:prstGeom prst="straightConnector1">
            <a:avLst/>
          </a:prstGeom>
          <a:noFill/>
          <a:ln w="28575" algn="ctr">
            <a:solidFill>
              <a:srgbClr val="00B050"/>
            </a:solidFill>
            <a:round/>
            <a:headEnd/>
            <a:tailEnd type="arrow" w="med" len="med"/>
          </a:ln>
        </p:spPr>
      </p:cxnSp>
      <p:cxnSp>
        <p:nvCxnSpPr>
          <p:cNvPr id="4" name="Straight Arrow Connector 3"/>
          <p:cNvCxnSpPr>
            <a:cxnSpLocks noChangeShapeType="1"/>
          </p:cNvCxnSpPr>
          <p:nvPr/>
        </p:nvCxnSpPr>
        <p:spPr bwMode="auto">
          <a:xfrm flipH="1" flipV="1">
            <a:off x="2915816" y="2060848"/>
            <a:ext cx="1584176" cy="2376264"/>
          </a:xfrm>
          <a:prstGeom prst="straightConnector1">
            <a:avLst/>
          </a:prstGeom>
          <a:noFill/>
          <a:ln w="28575" algn="ctr">
            <a:solidFill>
              <a:srgbClr val="00B0F0"/>
            </a:solidFill>
            <a:round/>
            <a:headEnd/>
            <a:tailEnd type="arrow" w="med" len="med"/>
          </a:ln>
        </p:spPr>
      </p:cxnSp>
    </p:spTree>
    <p:extLst>
      <p:ext uri="{BB962C8B-B14F-4D97-AF65-F5344CB8AC3E}">
        <p14:creationId xmlns:p14="http://schemas.microsoft.com/office/powerpoint/2010/main" val="39771583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a:t>
            </a:r>
            <a:r>
              <a:rPr lang="en-US" altLang="zh-TW" sz="2600" b="0" dirty="0">
                <a:latin typeface="Times New Roman" pitchFamily="18" charset="0"/>
              </a:rPr>
              <a:t>return A &amp;&amp; B &amp;&amp; C </a:t>
            </a:r>
            <a:r>
              <a:rPr lang="en-US" altLang="zh-TW" sz="2600" b="0" dirty="0">
                <a:solidFill>
                  <a:srgbClr val="000000"/>
                </a:solidFill>
                <a:latin typeface="Times New Roman" pitchFamily="18" charset="0"/>
              </a:rPr>
              <a:t>&amp;&amp;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 </a:t>
            </a:r>
            <a:r>
              <a:rPr lang="en-US" altLang="zh-TW" sz="2600" b="0" dirty="0" smtClean="0">
                <a:latin typeface="Times New Roman" pitchFamily="18" charset="0"/>
              </a:rPr>
              <a:t>false, </a:t>
            </a:r>
            <a:r>
              <a:rPr lang="en-US" altLang="zh-TW" sz="2600" b="0" dirty="0" smtClean="0">
                <a:solidFill>
                  <a:srgbClr val="000000"/>
                </a:solidFill>
                <a:latin typeface="Times New Roman" pitchFamily="18" charset="0"/>
              </a:rPr>
              <a:t>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gives </a:t>
            </a:r>
            <a:r>
              <a:rPr lang="en-US" altLang="zh-TW" sz="2600" dirty="0">
                <a:solidFill>
                  <a:srgbClr val="000000"/>
                </a:solidFill>
                <a:latin typeface="Times New Roman" pitchFamily="18" charset="0"/>
              </a:rPr>
              <a:t>true &amp;&amp; true </a:t>
            </a:r>
            <a:r>
              <a:rPr lang="en-US" altLang="zh-TW" sz="2600" b="0" dirty="0">
                <a:latin typeface="Times New Roman" pitchFamily="18" charset="0"/>
              </a:rPr>
              <a:t>= </a:t>
            </a:r>
            <a:r>
              <a:rPr lang="en-US" altLang="zh-TW" sz="2600" dirty="0">
                <a:latin typeface="Times New Roman" pitchFamily="18" charset="0"/>
              </a:rPr>
              <a:t>true</a:t>
            </a:r>
            <a:r>
              <a:rPr lang="en-US" altLang="zh-TW" sz="2600" b="0" dirty="0">
                <a:latin typeface="Times New Roman" pitchFamily="18" charset="0"/>
              </a:rPr>
              <a:t>.</a:t>
            </a:r>
          </a:p>
          <a:p>
            <a:pPr>
              <a:lnSpc>
                <a:spcPct val="90000"/>
              </a:lnSpc>
              <a:spcBef>
                <a:spcPts val="1200"/>
              </a:spcBef>
            </a:pPr>
            <a:r>
              <a:rPr lang="en-US" altLang="zh-TW" sz="2600" b="0" dirty="0">
                <a:solidFill>
                  <a:srgbClr val="000000"/>
                </a:solidFill>
                <a:latin typeface="Times New Roman" pitchFamily="18" charset="0"/>
              </a:rPr>
              <a:t>We next </a:t>
            </a:r>
            <a:r>
              <a:rPr lang="en-US" altLang="zh-TW" sz="2600" b="0" dirty="0">
                <a:latin typeface="Times New Roman" pitchFamily="18" charset="0"/>
              </a:rPr>
              <a:t>take that result and &amp;&amp; it with C</a:t>
            </a:r>
            <a:r>
              <a:rPr lang="en-US" altLang="zh-TW" sz="2600" b="0" dirty="0">
                <a:solidFill>
                  <a:srgbClr val="000000"/>
                </a:solidFill>
                <a:latin typeface="Times New Roman" pitchFamily="18" charset="0"/>
              </a:rPr>
              <a:t>.</a:t>
            </a:r>
          </a:p>
          <a:p>
            <a:pPr>
              <a:lnSpc>
                <a:spcPct val="90000"/>
              </a:lnSpc>
              <a:spcBef>
                <a:spcPts val="0"/>
              </a:spcBef>
            </a:pPr>
            <a:r>
              <a:rPr lang="en-US" altLang="zh-TW" sz="2600" b="0" dirty="0">
                <a:solidFill>
                  <a:srgbClr val="000000"/>
                </a:solidFill>
                <a:latin typeface="Times New Roman" pitchFamily="18" charset="0"/>
              </a:rPr>
              <a:t>→ This </a:t>
            </a:r>
            <a:r>
              <a:rPr lang="en-US" altLang="zh-TW" sz="2600" b="0" dirty="0">
                <a:latin typeface="Times New Roman" pitchFamily="18" charset="0"/>
              </a:rPr>
              <a:t>gives </a:t>
            </a:r>
            <a:r>
              <a:rPr lang="en-US" altLang="zh-TW" sz="2600" dirty="0">
                <a:latin typeface="Times New Roman" pitchFamily="18" charset="0"/>
              </a:rPr>
              <a:t>true &amp;&amp; false </a:t>
            </a:r>
            <a:r>
              <a:rPr lang="en-US" altLang="zh-TW" sz="2600" b="0" dirty="0">
                <a:solidFill>
                  <a:srgbClr val="000000"/>
                </a:solidFill>
                <a:latin typeface="Times New Roman" pitchFamily="18" charset="0"/>
              </a:rPr>
              <a:t>= </a:t>
            </a:r>
            <a:r>
              <a:rPr lang="en-US" altLang="zh-TW" sz="2600" dirty="0">
                <a:solidFill>
                  <a:srgbClr val="FF0000"/>
                </a:solidFill>
                <a:latin typeface="Times New Roman" pitchFamily="18" charset="0"/>
              </a:rPr>
              <a:t>false</a:t>
            </a:r>
            <a:r>
              <a:rPr lang="en-US" altLang="zh-TW" sz="2600" b="0" dirty="0">
                <a:solidFill>
                  <a:srgbClr val="000000"/>
                </a:solidFill>
                <a:latin typeface="Times New Roman" pitchFamily="18" charset="0"/>
              </a:rPr>
              <a:t>.</a:t>
            </a:r>
          </a:p>
          <a:p>
            <a:pPr>
              <a:lnSpc>
                <a:spcPct val="90000"/>
              </a:lnSpc>
              <a:spcBef>
                <a:spcPts val="1200"/>
              </a:spcBef>
            </a:pPr>
            <a:r>
              <a:rPr lang="en-US" altLang="zh-TW" sz="2600" dirty="0">
                <a:solidFill>
                  <a:schemeClr val="bg1"/>
                </a:solidFill>
                <a:latin typeface="Times New Roman" pitchFamily="18" charset="0"/>
              </a:rPr>
              <a:t>Now</a:t>
            </a:r>
            <a:r>
              <a:rPr lang="en-US" altLang="zh-TW" sz="2600" dirty="0" smtClean="0">
                <a:solidFill>
                  <a:schemeClr val="bg1"/>
                </a:solidFill>
                <a:latin typeface="Times New Roman" pitchFamily="18" charset="0"/>
              </a:rPr>
              <a:t>, </a:t>
            </a:r>
            <a:r>
              <a:rPr lang="en-US" altLang="zh-TW" sz="2600" dirty="0">
                <a:solidFill>
                  <a:schemeClr val="bg1"/>
                </a:solidFill>
                <a:latin typeface="Times New Roman" pitchFamily="18" charset="0"/>
              </a:rPr>
              <a:t>the point:  </a:t>
            </a:r>
            <a:r>
              <a:rPr lang="en-US" altLang="zh-TW" sz="2600" b="0" dirty="0" smtClean="0">
                <a:solidFill>
                  <a:schemeClr val="bg1"/>
                </a:solidFill>
                <a:latin typeface="Times New Roman" pitchFamily="18" charset="0"/>
              </a:rPr>
              <a:t>Once </a:t>
            </a:r>
            <a:r>
              <a:rPr lang="en-US" altLang="zh-TW" sz="2600" b="0" dirty="0">
                <a:solidFill>
                  <a:schemeClr val="bg1"/>
                </a:solidFill>
                <a:latin typeface="Times New Roman" pitchFamily="18" charset="0"/>
              </a:rPr>
              <a:t>we know that A &amp;&amp; B &amp;&amp; C = false, we </a:t>
            </a:r>
            <a:r>
              <a:rPr lang="en-US" altLang="zh-TW" sz="2600" b="0" i="1" u="sng" dirty="0">
                <a:solidFill>
                  <a:schemeClr val="bg1"/>
                </a:solidFill>
                <a:latin typeface="Times New Roman" pitchFamily="18" charset="0"/>
              </a:rPr>
              <a:t>no longer care </a:t>
            </a:r>
            <a:r>
              <a:rPr lang="en-US" altLang="zh-TW" sz="2600" b="0" i="1" u="sng" dirty="0" smtClean="0">
                <a:solidFill>
                  <a:schemeClr val="bg1"/>
                </a:solidFill>
                <a:latin typeface="Times New Roman" pitchFamily="18" charset="0"/>
              </a:rPr>
              <a:t>what </a:t>
            </a:r>
            <a:r>
              <a:rPr lang="en-US" altLang="zh-TW" sz="2600" b="0" i="1" u="sng" dirty="0">
                <a:solidFill>
                  <a:schemeClr val="bg1"/>
                </a:solidFill>
                <a:latin typeface="Times New Roman" pitchFamily="18" charset="0"/>
              </a:rPr>
              <a:t>D </a:t>
            </a:r>
            <a:r>
              <a:rPr lang="en-US" altLang="zh-TW" sz="2600" b="0" i="1" u="sng" dirty="0" smtClean="0">
                <a:solidFill>
                  <a:schemeClr val="bg1"/>
                </a:solidFill>
                <a:latin typeface="Times New Roman" pitchFamily="18" charset="0"/>
              </a:rPr>
              <a:t>is</a:t>
            </a:r>
            <a:r>
              <a:rPr lang="en-US" altLang="zh-TW" sz="2600" b="0" dirty="0">
                <a:solidFill>
                  <a:schemeClr val="bg1"/>
                </a:solidFill>
                <a:latin typeface="Times New Roman" pitchFamily="18" charset="0"/>
              </a:rPr>
              <a:t>;</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we know that the final answer is false.</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spTree>
    <p:extLst>
      <p:ext uri="{BB962C8B-B14F-4D97-AF65-F5344CB8AC3E}">
        <p14:creationId xmlns:p14="http://schemas.microsoft.com/office/powerpoint/2010/main" val="12883831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return </a:t>
            </a:r>
            <a:r>
              <a:rPr lang="en-US" altLang="zh-TW" sz="2600" b="0" dirty="0">
                <a:solidFill>
                  <a:srgbClr val="00B050"/>
                </a:solidFill>
                <a:latin typeface="Times New Roman" pitchFamily="18" charset="0"/>
              </a:rPr>
              <a:t>A &amp;&amp; B &amp;&amp; 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 false,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a:t>
            </a:r>
            <a:r>
              <a:rPr lang="en-US" altLang="zh-TW" sz="2600" b="0" dirty="0" smtClean="0">
                <a:solidFill>
                  <a:srgbClr val="000000"/>
                </a:solidFill>
                <a:latin typeface="Times New Roman" pitchFamily="18" charset="0"/>
              </a:rPr>
              <a:t>gives </a:t>
            </a:r>
            <a:r>
              <a:rPr lang="en-US" altLang="zh-TW" sz="2600" dirty="0" smtClean="0">
                <a:solidFill>
                  <a:srgbClr val="000000"/>
                </a:solidFill>
                <a:latin typeface="Times New Roman" pitchFamily="18" charset="0"/>
              </a:rPr>
              <a:t>true &amp;&amp; true </a:t>
            </a:r>
            <a:r>
              <a:rPr lang="en-US" altLang="zh-TW" sz="2600" b="0" dirty="0" smtClean="0">
                <a:solidFill>
                  <a:srgbClr val="000000"/>
                </a:solidFill>
                <a:latin typeface="Times New Roman" pitchFamily="18" charset="0"/>
              </a:rPr>
              <a:t>=</a:t>
            </a:r>
            <a:r>
              <a:rPr lang="en-US" altLang="zh-TW" sz="2600" dirty="0" smtClean="0">
                <a:solidFill>
                  <a:srgbClr val="000000"/>
                </a:solidFill>
                <a:latin typeface="Times New Roman" pitchFamily="18" charset="0"/>
              </a:rPr>
              <a:t> true</a:t>
            </a:r>
            <a:r>
              <a:rPr lang="en-US" altLang="zh-TW" sz="2600" b="0" dirty="0" smtClean="0">
                <a:solidFill>
                  <a:srgbClr val="000000"/>
                </a:solidFill>
                <a:latin typeface="Times New Roman" pitchFamily="18" charset="0"/>
              </a:rPr>
              <a:t>.</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a:solidFill>
                  <a:srgbClr val="000000"/>
                </a:solidFill>
                <a:latin typeface="Times New Roman" pitchFamily="18" charset="0"/>
              </a:rPr>
              <a:t>We next take that result and </a:t>
            </a:r>
            <a:r>
              <a:rPr lang="en-US" altLang="zh-TW" sz="2600" b="0" dirty="0" smtClean="0">
                <a:solidFill>
                  <a:srgbClr val="000000"/>
                </a:solidFill>
                <a:latin typeface="Times New Roman" pitchFamily="18" charset="0"/>
              </a:rPr>
              <a:t>&amp;&amp; </a:t>
            </a:r>
            <a:r>
              <a:rPr lang="en-US" altLang="zh-TW" sz="2600" b="0" dirty="0">
                <a:solidFill>
                  <a:srgbClr val="000000"/>
                </a:solidFill>
                <a:latin typeface="Times New Roman" pitchFamily="18" charset="0"/>
              </a:rPr>
              <a:t>it with C.</a:t>
            </a:r>
          </a:p>
          <a:p>
            <a:pPr>
              <a:lnSpc>
                <a:spcPct val="90000"/>
              </a:lnSpc>
              <a:spcBef>
                <a:spcPts val="0"/>
              </a:spcBef>
            </a:pPr>
            <a:r>
              <a:rPr lang="en-US" altLang="zh-TW" sz="2600" b="0" dirty="0">
                <a:solidFill>
                  <a:srgbClr val="000000"/>
                </a:solidFill>
                <a:latin typeface="Times New Roman" pitchFamily="18" charset="0"/>
              </a:rPr>
              <a:t>→ This gives </a:t>
            </a:r>
            <a:r>
              <a:rPr lang="en-US" altLang="zh-TW" sz="2600" dirty="0">
                <a:solidFill>
                  <a:srgbClr val="000000"/>
                </a:solidFill>
                <a:latin typeface="Times New Roman" pitchFamily="18" charset="0"/>
              </a:rPr>
              <a:t>true &amp;&amp; false </a:t>
            </a:r>
            <a:r>
              <a:rPr lang="en-US" altLang="zh-TW" sz="2600" b="0" dirty="0">
                <a:solidFill>
                  <a:srgbClr val="000000"/>
                </a:solidFill>
                <a:latin typeface="Times New Roman" pitchFamily="18" charset="0"/>
              </a:rPr>
              <a:t>= </a:t>
            </a:r>
            <a:r>
              <a:rPr lang="en-US" altLang="zh-TW" sz="2600" dirty="0">
                <a:solidFill>
                  <a:srgbClr val="FF0000"/>
                </a:solidFill>
                <a:latin typeface="Times New Roman" pitchFamily="18" charset="0"/>
              </a:rPr>
              <a:t>false</a:t>
            </a:r>
            <a:r>
              <a:rPr lang="en-US" altLang="zh-TW" sz="2600" b="0" dirty="0">
                <a:solidFill>
                  <a:srgbClr val="000000"/>
                </a:solidFill>
                <a:latin typeface="Times New Roman" pitchFamily="18" charset="0"/>
              </a:rPr>
              <a:t>.</a:t>
            </a:r>
          </a:p>
          <a:p>
            <a:pPr>
              <a:lnSpc>
                <a:spcPct val="90000"/>
              </a:lnSpc>
              <a:spcBef>
                <a:spcPts val="1200"/>
              </a:spcBef>
            </a:pPr>
            <a:r>
              <a:rPr lang="en-US" altLang="zh-TW" sz="2600" dirty="0">
                <a:latin typeface="Times New Roman" pitchFamily="18" charset="0"/>
              </a:rPr>
              <a:t>Now</a:t>
            </a:r>
            <a:r>
              <a:rPr lang="en-US" altLang="zh-TW" sz="2600" dirty="0" smtClean="0">
                <a:latin typeface="Times New Roman" pitchFamily="18" charset="0"/>
              </a:rPr>
              <a:t>, </a:t>
            </a:r>
            <a:r>
              <a:rPr lang="en-US" altLang="zh-TW" sz="2600" dirty="0">
                <a:latin typeface="Times New Roman" pitchFamily="18" charset="0"/>
              </a:rPr>
              <a:t>the point:  </a:t>
            </a:r>
            <a:r>
              <a:rPr lang="en-US" altLang="zh-TW" sz="2600" b="0" dirty="0" smtClean="0">
                <a:solidFill>
                  <a:srgbClr val="000000"/>
                </a:solidFill>
                <a:latin typeface="Times New Roman" pitchFamily="18" charset="0"/>
              </a:rPr>
              <a:t>Once </a:t>
            </a:r>
            <a:r>
              <a:rPr lang="en-US" altLang="zh-TW" sz="2600" b="0" dirty="0">
                <a:solidFill>
                  <a:srgbClr val="000000"/>
                </a:solidFill>
                <a:latin typeface="Times New Roman" pitchFamily="18" charset="0"/>
              </a:rPr>
              <a:t>we know that </a:t>
            </a:r>
            <a:r>
              <a:rPr lang="en-US" altLang="zh-TW" sz="2600" b="0" dirty="0">
                <a:solidFill>
                  <a:srgbClr val="00B050"/>
                </a:solidFill>
                <a:latin typeface="Times New Roman" pitchFamily="18" charset="0"/>
              </a:rPr>
              <a:t>A &amp;&amp; B &amp;&amp; C = </a:t>
            </a:r>
            <a:r>
              <a:rPr lang="en-US" altLang="zh-TW" sz="2600" b="0" dirty="0">
                <a:solidFill>
                  <a:srgbClr val="FF0000"/>
                </a:solidFill>
                <a:latin typeface="Times New Roman" pitchFamily="18" charset="0"/>
              </a:rPr>
              <a:t>false</a:t>
            </a:r>
            <a:r>
              <a:rPr lang="en-US" altLang="zh-TW" sz="2600" b="0" dirty="0">
                <a:solidFill>
                  <a:srgbClr val="000000"/>
                </a:solidFill>
                <a:latin typeface="Times New Roman" pitchFamily="18" charset="0"/>
              </a:rPr>
              <a:t>, we </a:t>
            </a:r>
            <a:r>
              <a:rPr lang="en-US" altLang="zh-TW" sz="2600" b="0" i="1" u="sng" dirty="0">
                <a:solidFill>
                  <a:srgbClr val="000000"/>
                </a:solidFill>
                <a:latin typeface="Times New Roman" pitchFamily="18" charset="0"/>
              </a:rPr>
              <a:t>no longer care </a:t>
            </a:r>
            <a:r>
              <a:rPr lang="en-US" altLang="zh-TW" sz="2600" b="0" i="1" u="sng" dirty="0" smtClean="0">
                <a:solidFill>
                  <a:srgbClr val="000000"/>
                </a:solidFill>
                <a:latin typeface="Times New Roman" pitchFamily="18" charset="0"/>
              </a:rPr>
              <a:t>what </a:t>
            </a:r>
            <a:r>
              <a:rPr lang="en-US" altLang="zh-TW" sz="2600" b="0" i="1" u="sng" dirty="0">
                <a:solidFill>
                  <a:srgbClr val="000000"/>
                </a:solidFill>
                <a:latin typeface="Times New Roman" pitchFamily="18" charset="0"/>
              </a:rPr>
              <a:t>D </a:t>
            </a:r>
            <a:r>
              <a:rPr lang="en-US" altLang="zh-TW" sz="2600" b="0" i="1" u="sng" dirty="0" smtClean="0">
                <a:solidFill>
                  <a:srgbClr val="000000"/>
                </a:solidFill>
                <a:latin typeface="Times New Roman" pitchFamily="18" charset="0"/>
              </a:rPr>
              <a:t>is</a:t>
            </a:r>
            <a:r>
              <a:rPr lang="en-US" altLang="zh-TW" sz="2600" b="0" dirty="0">
                <a:solidFill>
                  <a:srgbClr val="000000"/>
                </a:solidFill>
                <a:latin typeface="Times New Roman" pitchFamily="18" charset="0"/>
              </a:rPr>
              <a:t>;</a:t>
            </a:r>
            <a:r>
              <a:rPr lang="en-US" altLang="zh-TW" sz="2600" b="0" dirty="0" smtClean="0">
                <a:solidFill>
                  <a:srgbClr val="000000"/>
                </a:solidFill>
                <a:latin typeface="Times New Roman" pitchFamily="18" charset="0"/>
              </a:rPr>
              <a:t> </a:t>
            </a:r>
            <a:r>
              <a:rPr lang="en-US" altLang="zh-TW" sz="2600" b="0" dirty="0">
                <a:solidFill>
                  <a:srgbClr val="000000"/>
                </a:solidFill>
                <a:latin typeface="Times New Roman" pitchFamily="18" charset="0"/>
              </a:rPr>
              <a:t>we know that </a:t>
            </a:r>
            <a:r>
              <a:rPr lang="en-US" altLang="zh-TW" sz="2600" b="0" dirty="0">
                <a:solidFill>
                  <a:srgbClr val="FF0000"/>
                </a:solidFill>
                <a:latin typeface="Times New Roman" pitchFamily="18" charset="0"/>
              </a:rPr>
              <a:t>the final answer is false</a:t>
            </a:r>
            <a:r>
              <a:rPr lang="en-US" altLang="zh-TW" sz="2600" b="0" dirty="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chemeClr val="bg1"/>
                </a:solidFill>
                <a:latin typeface="Times New Roman" pitchFamily="18" charset="0"/>
              </a:rPr>
              <a:t>C</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enforces this rule, so you </a:t>
            </a:r>
            <a:r>
              <a:rPr lang="en-US" altLang="zh-TW" sz="2600" u="sng" dirty="0" smtClean="0">
                <a:solidFill>
                  <a:schemeClr val="bg1"/>
                </a:solidFill>
                <a:latin typeface="Times New Roman" pitchFamily="18" charset="0"/>
              </a:rPr>
              <a:t>know</a:t>
            </a:r>
            <a:r>
              <a:rPr lang="en-US" altLang="zh-TW" sz="2600" b="0" dirty="0" smtClean="0">
                <a:solidFill>
                  <a:schemeClr val="bg1"/>
                </a:solidFill>
                <a:latin typeface="Times New Roman" pitchFamily="18" charset="0"/>
              </a:rPr>
              <a:t> </a:t>
            </a:r>
            <a:r>
              <a:rPr lang="en-US" altLang="zh-TW" sz="2600" b="0" dirty="0">
                <a:solidFill>
                  <a:schemeClr val="bg1"/>
                </a:solidFill>
                <a:latin typeface="Times New Roman" pitchFamily="18" charset="0"/>
              </a:rPr>
              <a:t>that </a:t>
            </a:r>
            <a:r>
              <a:rPr lang="en-US" altLang="zh-TW" sz="2600" dirty="0">
                <a:solidFill>
                  <a:schemeClr val="bg1"/>
                </a:solidFill>
                <a:latin typeface="Times New Roman" pitchFamily="18" charset="0"/>
              </a:rPr>
              <a:t>D will not be tested</a:t>
            </a:r>
            <a:r>
              <a:rPr lang="en-US" altLang="zh-TW" sz="2600" b="0" dirty="0">
                <a:solidFill>
                  <a:schemeClr val="bg1"/>
                </a:solidFill>
                <a:latin typeface="Times New Roman" pitchFamily="18" charset="0"/>
              </a:rPr>
              <a:t>.</a:t>
            </a:r>
          </a:p>
        </p:txBody>
      </p:sp>
    </p:spTree>
    <p:extLst>
      <p:ext uri="{BB962C8B-B14F-4D97-AF65-F5344CB8AC3E}">
        <p14:creationId xmlns:p14="http://schemas.microsoft.com/office/powerpoint/2010/main" val="36109346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0" y="6453336"/>
            <a:ext cx="792088" cy="404664"/>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8131" name="Rectangle 5"/>
          <p:cNvSpPr>
            <a:spLocks noChangeArrowheads="1"/>
          </p:cNvSpPr>
          <p:nvPr/>
        </p:nvSpPr>
        <p:spPr bwMode="auto">
          <a:xfrm>
            <a:off x="152400"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00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Consider this C++ function to compute a </a:t>
            </a:r>
            <a:r>
              <a:rPr lang="en-US" altLang="zh-TW" sz="2600" b="0" dirty="0" err="1">
                <a:solidFill>
                  <a:srgbClr val="000000"/>
                </a:solidFill>
                <a:latin typeface="Times New Roman" pitchFamily="18" charset="0"/>
              </a:rPr>
              <a:t>boolean</a:t>
            </a:r>
            <a:r>
              <a:rPr lang="en-US" altLang="zh-TW" sz="2600" b="0" dirty="0">
                <a:solidFill>
                  <a:srgbClr val="000000"/>
                </a:solidFill>
                <a:latin typeface="Times New Roman" pitchFamily="18" charset="0"/>
              </a:rPr>
              <a:t> expression:</a:t>
            </a:r>
          </a:p>
          <a:p>
            <a:pPr>
              <a:lnSpc>
                <a:spcPct val="90000"/>
              </a:lnSpc>
            </a:pPr>
            <a:endParaRPr lang="en-US" altLang="zh-TW" sz="1100" b="0" dirty="0">
              <a:solidFill>
                <a:srgbClr val="000000"/>
              </a:solidFill>
              <a:latin typeface="Times New Roman" pitchFamily="18" charset="0"/>
            </a:endParaRPr>
          </a:p>
          <a:p>
            <a:pPr>
              <a:lnSpc>
                <a:spcPct val="90000"/>
              </a:lnSpc>
            </a:pPr>
            <a:r>
              <a:rPr lang="en-US" altLang="zh-TW" sz="2600" b="0" dirty="0">
                <a:solidFill>
                  <a:srgbClr val="000000"/>
                </a:solidFill>
                <a:latin typeface="Times New Roman" pitchFamily="18" charset="0"/>
              </a:rPr>
              <a:t>	bool </a:t>
            </a:r>
            <a:r>
              <a:rPr lang="en-US" altLang="zh-TW" sz="2600" b="0" dirty="0" err="1">
                <a:solidFill>
                  <a:srgbClr val="000000"/>
                </a:solidFill>
                <a:latin typeface="Times New Roman" pitchFamily="18" charset="0"/>
              </a:rPr>
              <a:t>TestAllTrue</a:t>
            </a:r>
            <a:r>
              <a:rPr lang="en-US" altLang="zh-TW" sz="2600" b="0" dirty="0">
                <a:solidFill>
                  <a:srgbClr val="000000"/>
                </a:solidFill>
                <a:latin typeface="Times New Roman" pitchFamily="18" charset="0"/>
              </a:rPr>
              <a:t>(bool A, bool B, bool C, bool D)</a:t>
            </a:r>
          </a:p>
          <a:p>
            <a:pPr>
              <a:lnSpc>
                <a:spcPct val="90000"/>
              </a:lnSpc>
            </a:pPr>
            <a:r>
              <a:rPr lang="en-US" altLang="zh-TW" sz="2600" b="0" dirty="0">
                <a:solidFill>
                  <a:srgbClr val="000000"/>
                </a:solidFill>
                <a:latin typeface="Times New Roman" pitchFamily="18" charset="0"/>
              </a:rPr>
              <a:t>	{ return </a:t>
            </a:r>
            <a:r>
              <a:rPr lang="en-US" altLang="zh-TW" sz="2600" b="0" dirty="0">
                <a:solidFill>
                  <a:srgbClr val="00B050"/>
                </a:solidFill>
                <a:latin typeface="Times New Roman" pitchFamily="18" charset="0"/>
              </a:rPr>
              <a:t>A &amp;&amp; B &amp;&amp; C</a:t>
            </a:r>
            <a:r>
              <a:rPr lang="en-US" altLang="zh-TW" sz="2600" b="0" dirty="0">
                <a:solidFill>
                  <a:srgbClr val="000000"/>
                </a:solidFill>
                <a:latin typeface="Times New Roman" pitchFamily="18" charset="0"/>
              </a:rPr>
              <a:t> &amp;&amp; D;</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extern bool x;</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main()</a:t>
            </a:r>
          </a:p>
          <a:p>
            <a:pPr>
              <a:lnSpc>
                <a:spcPct val="90000"/>
              </a:lnSpc>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2600" b="0" dirty="0" err="1" smtClean="0">
                <a:solidFill>
                  <a:srgbClr val="000000"/>
                </a:solidFill>
                <a:latin typeface="Times New Roman" pitchFamily="18" charset="0"/>
              </a:rPr>
              <a:t>cout</a:t>
            </a:r>
            <a:r>
              <a:rPr lang="en-US" altLang="zh-TW" sz="2600" b="0" dirty="0" smtClean="0">
                <a:solidFill>
                  <a:srgbClr val="000000"/>
                </a:solidFill>
                <a:latin typeface="Times New Roman" pitchFamily="18" charset="0"/>
              </a:rPr>
              <a:t>&lt;&lt;</a:t>
            </a:r>
            <a:r>
              <a:rPr lang="en-US" altLang="zh-TW" sz="2600" b="0" dirty="0" err="1" smtClean="0">
                <a:solidFill>
                  <a:srgbClr val="000000"/>
                </a:solidFill>
                <a:latin typeface="Times New Roman" pitchFamily="18" charset="0"/>
              </a:rPr>
              <a:t>TestAllTrue</a:t>
            </a:r>
            <a:r>
              <a:rPr lang="en-US" altLang="zh-TW" sz="2600" b="0" dirty="0" smtClean="0">
                <a:solidFill>
                  <a:srgbClr val="000000"/>
                </a:solidFill>
                <a:latin typeface="Times New Roman" pitchFamily="18" charset="0"/>
              </a:rPr>
              <a:t>(true, true, false, x)&lt;&lt;</a:t>
            </a:r>
            <a:r>
              <a:rPr lang="en-US" altLang="zh-TW" sz="2600" b="0" dirty="0" err="1" smtClean="0">
                <a:solidFill>
                  <a:srgbClr val="000000"/>
                </a:solidFill>
                <a:latin typeface="Times New Roman" pitchFamily="18" charset="0"/>
              </a:rPr>
              <a:t>endl</a:t>
            </a:r>
            <a:r>
              <a:rPr lang="en-US" altLang="zh-TW" sz="2600" b="0" dirty="0" smtClean="0">
                <a:solidFill>
                  <a:srgbClr val="000000"/>
                </a:solidFill>
                <a:latin typeface="Times New Roman" pitchFamily="18" charset="0"/>
              </a:rPr>
              <a:t>;</a:t>
            </a:r>
          </a:p>
          <a:p>
            <a:pPr>
              <a:lnSpc>
                <a:spcPct val="90000"/>
              </a:lnSpc>
            </a:pPr>
            <a:r>
              <a:rPr lang="en-US" altLang="zh-TW" sz="2600" b="0" dirty="0" smtClean="0">
                <a:solidFill>
                  <a:srgbClr val="000000"/>
                </a:solidFill>
                <a:latin typeface="Times New Roman" pitchFamily="18" charset="0"/>
              </a:rPr>
              <a:t>           }</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smtClean="0">
                <a:solidFill>
                  <a:srgbClr val="000000"/>
                </a:solidFill>
                <a:latin typeface="Times New Roman" pitchFamily="18" charset="0"/>
              </a:rPr>
              <a:t>To </a:t>
            </a:r>
            <a:r>
              <a:rPr lang="en-US" altLang="zh-TW" sz="2600" b="0" dirty="0">
                <a:solidFill>
                  <a:srgbClr val="000000"/>
                </a:solidFill>
                <a:latin typeface="Times New Roman" pitchFamily="18" charset="0"/>
              </a:rPr>
              <a:t>evaluate the expression, we first do A &amp;&amp; B. </a:t>
            </a:r>
          </a:p>
          <a:p>
            <a:pPr>
              <a:lnSpc>
                <a:spcPct val="90000"/>
              </a:lnSpc>
              <a:spcBef>
                <a:spcPts val="0"/>
              </a:spcBef>
            </a:pPr>
            <a:r>
              <a:rPr lang="en-US" altLang="zh-TW" sz="2600" b="0" dirty="0">
                <a:solidFill>
                  <a:srgbClr val="000000"/>
                </a:solidFill>
                <a:latin typeface="Times New Roman" pitchFamily="18" charset="0"/>
              </a:rPr>
              <a:t>→This </a:t>
            </a:r>
            <a:r>
              <a:rPr lang="en-US" altLang="zh-TW" sz="2600" b="0" dirty="0" smtClean="0">
                <a:solidFill>
                  <a:srgbClr val="000000"/>
                </a:solidFill>
                <a:latin typeface="Times New Roman" pitchFamily="18" charset="0"/>
              </a:rPr>
              <a:t>gives </a:t>
            </a:r>
            <a:r>
              <a:rPr lang="en-US" altLang="zh-TW" sz="2600" dirty="0" smtClean="0">
                <a:solidFill>
                  <a:srgbClr val="000000"/>
                </a:solidFill>
                <a:latin typeface="Times New Roman" pitchFamily="18" charset="0"/>
              </a:rPr>
              <a:t>true &amp;&amp; true </a:t>
            </a:r>
            <a:r>
              <a:rPr lang="en-US" altLang="zh-TW" sz="2600" b="0" dirty="0" smtClean="0">
                <a:solidFill>
                  <a:srgbClr val="000000"/>
                </a:solidFill>
                <a:latin typeface="Times New Roman" pitchFamily="18" charset="0"/>
              </a:rPr>
              <a:t>=</a:t>
            </a:r>
            <a:r>
              <a:rPr lang="en-US" altLang="zh-TW" sz="2600" dirty="0" smtClean="0">
                <a:solidFill>
                  <a:srgbClr val="000000"/>
                </a:solidFill>
                <a:latin typeface="Times New Roman" pitchFamily="18" charset="0"/>
              </a:rPr>
              <a:t> true</a:t>
            </a:r>
            <a:r>
              <a:rPr lang="en-US" altLang="zh-TW" sz="2600" b="0" dirty="0" smtClean="0">
                <a:solidFill>
                  <a:srgbClr val="000000"/>
                </a:solidFill>
                <a:latin typeface="Times New Roman" pitchFamily="18" charset="0"/>
              </a:rPr>
              <a:t>.</a:t>
            </a:r>
            <a:endParaRPr lang="en-US" altLang="zh-TW" sz="2600" b="0" dirty="0">
              <a:solidFill>
                <a:srgbClr val="000000"/>
              </a:solidFill>
              <a:latin typeface="Times New Roman" pitchFamily="18" charset="0"/>
            </a:endParaRPr>
          </a:p>
          <a:p>
            <a:pPr>
              <a:lnSpc>
                <a:spcPct val="90000"/>
              </a:lnSpc>
              <a:spcBef>
                <a:spcPts val="1200"/>
              </a:spcBef>
            </a:pPr>
            <a:r>
              <a:rPr lang="en-US" altLang="zh-TW" sz="2600" b="0" dirty="0">
                <a:solidFill>
                  <a:srgbClr val="000000"/>
                </a:solidFill>
                <a:latin typeface="Times New Roman" pitchFamily="18" charset="0"/>
              </a:rPr>
              <a:t>We next take that result and </a:t>
            </a:r>
            <a:r>
              <a:rPr lang="en-US" altLang="zh-TW" sz="2600" b="0" dirty="0" smtClean="0">
                <a:solidFill>
                  <a:srgbClr val="000000"/>
                </a:solidFill>
                <a:latin typeface="Times New Roman" pitchFamily="18" charset="0"/>
              </a:rPr>
              <a:t>&amp;&amp; </a:t>
            </a:r>
            <a:r>
              <a:rPr lang="en-US" altLang="zh-TW" sz="2600" b="0" dirty="0">
                <a:solidFill>
                  <a:srgbClr val="000000"/>
                </a:solidFill>
                <a:latin typeface="Times New Roman" pitchFamily="18" charset="0"/>
              </a:rPr>
              <a:t>it with C.</a:t>
            </a:r>
          </a:p>
          <a:p>
            <a:pPr>
              <a:lnSpc>
                <a:spcPct val="90000"/>
              </a:lnSpc>
              <a:spcBef>
                <a:spcPts val="0"/>
              </a:spcBef>
            </a:pPr>
            <a:r>
              <a:rPr lang="en-US" altLang="zh-TW" sz="2600" b="0" dirty="0">
                <a:solidFill>
                  <a:srgbClr val="000000"/>
                </a:solidFill>
                <a:latin typeface="Times New Roman" pitchFamily="18" charset="0"/>
              </a:rPr>
              <a:t>→ This gives </a:t>
            </a:r>
            <a:r>
              <a:rPr lang="en-US" altLang="zh-TW" sz="2600" dirty="0">
                <a:solidFill>
                  <a:srgbClr val="000000"/>
                </a:solidFill>
                <a:latin typeface="Times New Roman" pitchFamily="18" charset="0"/>
              </a:rPr>
              <a:t>true &amp;&amp; false </a:t>
            </a:r>
            <a:r>
              <a:rPr lang="en-US" altLang="zh-TW" sz="2600" b="0" dirty="0">
                <a:solidFill>
                  <a:srgbClr val="000000"/>
                </a:solidFill>
                <a:latin typeface="Times New Roman" pitchFamily="18" charset="0"/>
              </a:rPr>
              <a:t>= </a:t>
            </a:r>
            <a:r>
              <a:rPr lang="en-US" altLang="zh-TW" sz="2600" dirty="0">
                <a:solidFill>
                  <a:srgbClr val="FF0000"/>
                </a:solidFill>
                <a:latin typeface="Times New Roman" pitchFamily="18" charset="0"/>
              </a:rPr>
              <a:t>false</a:t>
            </a:r>
            <a:r>
              <a:rPr lang="en-US" altLang="zh-TW" sz="2600" b="0" dirty="0">
                <a:solidFill>
                  <a:srgbClr val="000000"/>
                </a:solidFill>
                <a:latin typeface="Times New Roman" pitchFamily="18" charset="0"/>
              </a:rPr>
              <a:t>.</a:t>
            </a:r>
          </a:p>
          <a:p>
            <a:pPr>
              <a:lnSpc>
                <a:spcPct val="90000"/>
              </a:lnSpc>
              <a:spcBef>
                <a:spcPts val="1200"/>
              </a:spcBef>
            </a:pPr>
            <a:r>
              <a:rPr lang="en-US" altLang="zh-TW" sz="2600" dirty="0">
                <a:latin typeface="Times New Roman" pitchFamily="18" charset="0"/>
              </a:rPr>
              <a:t>Now</a:t>
            </a:r>
            <a:r>
              <a:rPr lang="en-US" altLang="zh-TW" sz="2600" dirty="0" smtClean="0">
                <a:latin typeface="Times New Roman" pitchFamily="18" charset="0"/>
              </a:rPr>
              <a:t>, </a:t>
            </a:r>
            <a:r>
              <a:rPr lang="en-US" altLang="zh-TW" sz="2600" dirty="0">
                <a:latin typeface="Times New Roman" pitchFamily="18" charset="0"/>
              </a:rPr>
              <a:t>the point:  </a:t>
            </a:r>
            <a:r>
              <a:rPr lang="en-US" altLang="zh-TW" sz="2600" b="0" dirty="0" smtClean="0">
                <a:solidFill>
                  <a:srgbClr val="000000"/>
                </a:solidFill>
                <a:latin typeface="Times New Roman" pitchFamily="18" charset="0"/>
              </a:rPr>
              <a:t>Once </a:t>
            </a:r>
            <a:r>
              <a:rPr lang="en-US" altLang="zh-TW" sz="2600" b="0" dirty="0">
                <a:solidFill>
                  <a:srgbClr val="000000"/>
                </a:solidFill>
                <a:latin typeface="Times New Roman" pitchFamily="18" charset="0"/>
              </a:rPr>
              <a:t>we know that </a:t>
            </a:r>
            <a:r>
              <a:rPr lang="en-US" altLang="zh-TW" sz="2600" b="0" dirty="0">
                <a:solidFill>
                  <a:srgbClr val="00B050"/>
                </a:solidFill>
                <a:latin typeface="Times New Roman" pitchFamily="18" charset="0"/>
              </a:rPr>
              <a:t>A &amp;&amp; B &amp;&amp; C = </a:t>
            </a:r>
            <a:r>
              <a:rPr lang="en-US" altLang="zh-TW" sz="2600" b="0" dirty="0">
                <a:solidFill>
                  <a:srgbClr val="FF0000"/>
                </a:solidFill>
                <a:latin typeface="Times New Roman" pitchFamily="18" charset="0"/>
              </a:rPr>
              <a:t>false</a:t>
            </a:r>
            <a:r>
              <a:rPr lang="en-US" altLang="zh-TW" sz="2600" b="0" dirty="0">
                <a:solidFill>
                  <a:srgbClr val="000000"/>
                </a:solidFill>
                <a:latin typeface="Times New Roman" pitchFamily="18" charset="0"/>
              </a:rPr>
              <a:t>, we </a:t>
            </a:r>
            <a:r>
              <a:rPr lang="en-US" altLang="zh-TW" sz="2600" b="0" i="1" u="sng" dirty="0">
                <a:solidFill>
                  <a:srgbClr val="000000"/>
                </a:solidFill>
                <a:latin typeface="Times New Roman" pitchFamily="18" charset="0"/>
              </a:rPr>
              <a:t>no longer care </a:t>
            </a:r>
            <a:r>
              <a:rPr lang="en-US" altLang="zh-TW" sz="2600" b="0" i="1" u="sng" dirty="0" smtClean="0">
                <a:solidFill>
                  <a:srgbClr val="000000"/>
                </a:solidFill>
                <a:latin typeface="Times New Roman" pitchFamily="18" charset="0"/>
              </a:rPr>
              <a:t>what </a:t>
            </a:r>
            <a:r>
              <a:rPr lang="en-US" altLang="zh-TW" sz="2600" b="0" i="1" u="sng" dirty="0">
                <a:solidFill>
                  <a:srgbClr val="000000"/>
                </a:solidFill>
                <a:latin typeface="Times New Roman" pitchFamily="18" charset="0"/>
              </a:rPr>
              <a:t>D </a:t>
            </a:r>
            <a:r>
              <a:rPr lang="en-US" altLang="zh-TW" sz="2600" b="0" i="1" u="sng" dirty="0" smtClean="0">
                <a:solidFill>
                  <a:srgbClr val="000000"/>
                </a:solidFill>
                <a:latin typeface="Times New Roman" pitchFamily="18" charset="0"/>
              </a:rPr>
              <a:t>is</a:t>
            </a:r>
            <a:r>
              <a:rPr lang="en-US" altLang="zh-TW" sz="2600" b="0" dirty="0">
                <a:solidFill>
                  <a:srgbClr val="000000"/>
                </a:solidFill>
                <a:latin typeface="Times New Roman" pitchFamily="18" charset="0"/>
              </a:rPr>
              <a:t>;</a:t>
            </a:r>
            <a:r>
              <a:rPr lang="en-US" altLang="zh-TW" sz="2600" b="0" dirty="0" smtClean="0">
                <a:solidFill>
                  <a:srgbClr val="000000"/>
                </a:solidFill>
                <a:latin typeface="Times New Roman" pitchFamily="18" charset="0"/>
              </a:rPr>
              <a:t> </a:t>
            </a:r>
            <a:r>
              <a:rPr lang="en-US" altLang="zh-TW" sz="2600" b="0" dirty="0">
                <a:solidFill>
                  <a:srgbClr val="000000"/>
                </a:solidFill>
                <a:latin typeface="Times New Roman" pitchFamily="18" charset="0"/>
              </a:rPr>
              <a:t>we know that </a:t>
            </a:r>
            <a:r>
              <a:rPr lang="en-US" altLang="zh-TW" sz="2600" b="0" dirty="0">
                <a:solidFill>
                  <a:srgbClr val="FF0000"/>
                </a:solidFill>
                <a:latin typeface="Times New Roman" pitchFamily="18" charset="0"/>
              </a:rPr>
              <a:t>the final answer is false</a:t>
            </a:r>
            <a:r>
              <a:rPr lang="en-US" altLang="zh-TW" sz="2600" b="0" dirty="0">
                <a:solidFill>
                  <a:srgbClr val="000000"/>
                </a:solidFill>
                <a:latin typeface="Times New Roman" pitchFamily="18" charset="0"/>
              </a:rPr>
              <a:t>.</a:t>
            </a:r>
          </a:p>
          <a:p>
            <a:pPr>
              <a:lnSpc>
                <a:spcPct val="90000"/>
              </a:lnSpc>
            </a:pPr>
            <a:r>
              <a:rPr lang="en-US" altLang="zh-TW" sz="2600" b="0" dirty="0">
                <a:solidFill>
                  <a:srgbClr val="000000"/>
                </a:solidFill>
                <a:latin typeface="Times New Roman" pitchFamily="18" charset="0"/>
              </a:rPr>
              <a:t> </a:t>
            </a:r>
            <a:r>
              <a:rPr lang="en-US" altLang="zh-TW" sz="2600" b="0" i="1" dirty="0">
                <a:solidFill>
                  <a:srgbClr val="0033CC"/>
                </a:solidFill>
                <a:latin typeface="Times New Roman" pitchFamily="18" charset="0"/>
              </a:rPr>
              <a:t>  </a:t>
            </a:r>
            <a:r>
              <a:rPr lang="en-US" altLang="zh-TW" sz="2600" b="0" i="1" dirty="0" smtClean="0">
                <a:solidFill>
                  <a:srgbClr val="0033CC"/>
                </a:solidFill>
                <a:latin typeface="Times New Roman" pitchFamily="18" charset="0"/>
              </a:rPr>
              <a:t>C</a:t>
            </a:r>
            <a:r>
              <a:rPr lang="en-US" altLang="zh-TW" sz="2600" b="0" i="1" dirty="0">
                <a:solidFill>
                  <a:srgbClr val="0033CC"/>
                </a:solidFill>
                <a:latin typeface="Times New Roman" pitchFamily="18" charset="0"/>
              </a:rPr>
              <a:t>++ </a:t>
            </a:r>
            <a:r>
              <a:rPr lang="en-US" altLang="zh-TW" sz="2600" b="0" i="1" dirty="0" smtClean="0">
                <a:solidFill>
                  <a:srgbClr val="0033CC"/>
                </a:solidFill>
                <a:latin typeface="Times New Roman" pitchFamily="18" charset="0"/>
              </a:rPr>
              <a:t>enforces this rule, so you </a:t>
            </a:r>
            <a:r>
              <a:rPr lang="en-US" altLang="zh-TW" sz="2600" i="1" u="sng" dirty="0" smtClean="0">
                <a:solidFill>
                  <a:srgbClr val="0033CC"/>
                </a:solidFill>
                <a:latin typeface="Times New Roman" pitchFamily="18" charset="0"/>
              </a:rPr>
              <a:t>know</a:t>
            </a:r>
            <a:r>
              <a:rPr lang="en-US" altLang="zh-TW" sz="2600" b="0" i="1" dirty="0" smtClean="0">
                <a:solidFill>
                  <a:srgbClr val="0033CC"/>
                </a:solidFill>
                <a:latin typeface="Times New Roman" pitchFamily="18" charset="0"/>
              </a:rPr>
              <a:t> </a:t>
            </a:r>
            <a:r>
              <a:rPr lang="en-US" altLang="zh-TW" sz="2600" b="0" i="1" dirty="0">
                <a:solidFill>
                  <a:srgbClr val="0033CC"/>
                </a:solidFill>
                <a:latin typeface="Times New Roman" pitchFamily="18" charset="0"/>
              </a:rPr>
              <a:t>that </a:t>
            </a:r>
            <a:r>
              <a:rPr lang="en-US" altLang="zh-TW" sz="2600" i="1" dirty="0">
                <a:solidFill>
                  <a:srgbClr val="0033CC"/>
                </a:solidFill>
                <a:latin typeface="Times New Roman" pitchFamily="18" charset="0"/>
              </a:rPr>
              <a:t>D will not be tested</a:t>
            </a:r>
            <a:r>
              <a:rPr lang="en-US" altLang="zh-TW" sz="2600" b="0" i="1" dirty="0">
                <a:solidFill>
                  <a:srgbClr val="0033CC"/>
                </a:solidFill>
                <a:latin typeface="Times New Roman" pitchFamily="18" charset="0"/>
              </a:rPr>
              <a:t>.</a:t>
            </a:r>
          </a:p>
        </p:txBody>
      </p:sp>
    </p:spTree>
    <p:extLst>
      <p:ext uri="{BB962C8B-B14F-4D97-AF65-F5344CB8AC3E}">
        <p14:creationId xmlns:p14="http://schemas.microsoft.com/office/powerpoint/2010/main" val="12085584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rgbClr val="000000"/>
              </a:solidFill>
              <a:latin typeface="Times New Roman" pitchFamily="18" charset="0"/>
            </a:endParaRPr>
          </a:p>
          <a:p>
            <a:r>
              <a:rPr lang="en-US" altLang="zh-TW" sz="2600" b="0" dirty="0" smtClean="0">
                <a:solidFill>
                  <a:schemeClr val="bg1"/>
                </a:solidFill>
                <a:latin typeface="Times New Roman" pitchFamily="18" charset="0"/>
              </a:rPr>
              <a:t>   % cat shortCircuit.cpp</a:t>
            </a:r>
            <a:endParaRPr lang="en-US" altLang="zh-TW" sz="2600" b="0" dirty="0">
              <a:solidFill>
                <a:schemeClr val="bg1"/>
              </a:solidFill>
              <a:latin typeface="Times New Roman" pitchFamily="18" charset="0"/>
            </a:endParaRPr>
          </a:p>
          <a:p>
            <a:r>
              <a:rPr lang="en-US" altLang="zh-TW" sz="2600" b="0" dirty="0" smtClean="0">
                <a:solidFill>
                  <a:schemeClr val="bg1"/>
                </a:solidFill>
                <a:latin typeface="Times New Roman" pitchFamily="18" charset="0"/>
              </a:rPr>
              <a:t>   bool </a:t>
            </a:r>
            <a:r>
              <a:rPr lang="en-US" altLang="zh-TW" sz="2600" b="0" dirty="0">
                <a:solidFill>
                  <a:schemeClr val="bg1"/>
                </a:solidFill>
                <a:latin typeface="Times New Roman" pitchFamily="18" charset="0"/>
              </a:rPr>
              <a:t>A</a:t>
            </a:r>
            <a:r>
              <a:rPr lang="en-US" altLang="zh-TW" sz="2600" b="0" dirty="0" smtClean="0">
                <a:solidFill>
                  <a:schemeClr val="bg1"/>
                </a:solidFill>
                <a:latin typeface="Times New Roman" pitchFamily="18" charset="0"/>
              </a:rPr>
              <a:t>() { t&lt;&lt;"A"&lt;&lt;dl; return true;</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a:t>
            </a:r>
          </a:p>
          <a:p>
            <a:r>
              <a:rPr lang="en-US" altLang="zh-TW" sz="2600" b="0" dirty="0" smtClean="0">
                <a:solidFill>
                  <a:schemeClr val="bg1"/>
                </a:solidFill>
                <a:latin typeface="Times New Roman" pitchFamily="18" charset="0"/>
              </a:rPr>
              <a:t>   bool B() { t&lt;&lt;"B"&lt;&lt;l</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return </a:t>
            </a:r>
            <a:r>
              <a:rPr lang="en-US" altLang="zh-TW" sz="2600" b="0" dirty="0">
                <a:solidFill>
                  <a:schemeClr val="bg1"/>
                </a:solidFill>
                <a:latin typeface="Times New Roman" pitchFamily="18" charset="0"/>
              </a:rPr>
              <a:t>true; }</a:t>
            </a:r>
          </a:p>
          <a:p>
            <a:r>
              <a:rPr lang="en-US" altLang="zh-TW" sz="2600" b="0" dirty="0" smtClean="0">
                <a:solidFill>
                  <a:schemeClr val="bg1"/>
                </a:solidFill>
                <a:latin typeface="Times New Roman" pitchFamily="18" charset="0"/>
              </a:rPr>
              <a:t>   bool C() { t&lt;&lt;"C"&lt;&lt;l</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return false</a:t>
            </a:r>
            <a:r>
              <a:rPr lang="en-US" altLang="zh-TW" sz="2600" b="0" dirty="0">
                <a:solidFill>
                  <a:schemeClr val="bg1"/>
                </a:solidFill>
                <a:latin typeface="Times New Roman" pitchFamily="18" charset="0"/>
              </a:rPr>
              <a:t>; }</a:t>
            </a:r>
          </a:p>
          <a:p>
            <a:r>
              <a:rPr lang="en-US" altLang="zh-TW" sz="2600" b="0" dirty="0" smtClean="0">
                <a:solidFill>
                  <a:schemeClr val="bg1"/>
                </a:solidFill>
                <a:latin typeface="Times New Roman" pitchFamily="18" charset="0"/>
              </a:rPr>
              <a:t>   bool D() { t&lt;&lt;"D"&lt;&lt;l</a:t>
            </a:r>
            <a:r>
              <a:rPr lang="en-US" altLang="zh-TW" sz="2600" b="0" dirty="0">
                <a:solidFill>
                  <a:schemeClr val="bg1"/>
                </a:solidFill>
                <a:latin typeface="Times New Roman" pitchFamily="18" charset="0"/>
              </a:rPr>
              <a:t>; </a:t>
            </a:r>
            <a:r>
              <a:rPr lang="en-US" altLang="zh-TW" sz="2600" b="0" dirty="0" smtClean="0">
                <a:solidFill>
                  <a:schemeClr val="bg1"/>
                </a:solidFill>
                <a:latin typeface="Times New Roman" pitchFamily="18" charset="0"/>
              </a:rPr>
              <a:t>return </a:t>
            </a:r>
            <a:r>
              <a:rPr lang="en-US" altLang="zh-TW" sz="2600" b="0" i="1" dirty="0" smtClean="0">
                <a:solidFill>
                  <a:schemeClr val="bg1"/>
                </a:solidFill>
                <a:latin typeface="Times New Roman" pitchFamily="18" charset="0"/>
              </a:rPr>
              <a:t>whatever</a:t>
            </a:r>
            <a:r>
              <a:rPr lang="en-US" altLang="zh-TW" sz="2600" b="0" dirty="0" smtClean="0">
                <a:solidFill>
                  <a:schemeClr val="bg1"/>
                </a:solidFill>
                <a:latin typeface="Times New Roman" pitchFamily="18" charset="0"/>
              </a:rPr>
              <a:t>; }</a:t>
            </a:r>
            <a:endParaRPr lang="en-US" altLang="zh-TW" sz="1100" b="0" dirty="0" smtClean="0">
              <a:solidFill>
                <a:schemeClr val="bg1"/>
              </a:solidFill>
              <a:latin typeface="Times New Roman" pitchFamily="18" charset="0"/>
            </a:endParaRPr>
          </a:p>
          <a:p>
            <a:r>
              <a:rPr lang="en-US" altLang="zh-TW" sz="2600" b="0" dirty="0" smtClean="0">
                <a:solidFill>
                  <a:schemeClr val="bg1"/>
                </a:solidFill>
                <a:latin typeface="Times New Roman" pitchFamily="18" charset="0"/>
              </a:rPr>
              <a:t>   bool True() {  return </a:t>
            </a:r>
            <a:r>
              <a:rPr lang="en-US" altLang="zh-TW" sz="2600" b="0" dirty="0">
                <a:solidFill>
                  <a:schemeClr val="bg1"/>
                </a:solidFill>
                <a:latin typeface="Times New Roman" pitchFamily="18" charset="0"/>
              </a:rPr>
              <a:t>A() &amp;&amp; B() &amp;&amp; C() &amp;&amp; D</a:t>
            </a:r>
            <a:r>
              <a:rPr lang="en-US" altLang="zh-TW" sz="2600" b="0" dirty="0" smtClean="0">
                <a:solidFill>
                  <a:schemeClr val="bg1"/>
                </a:solidFill>
                <a:latin typeface="Times New Roman" pitchFamily="18" charset="0"/>
              </a:rPr>
              <a:t>(); }</a:t>
            </a:r>
            <a:endParaRPr lang="en-US" altLang="zh-TW" sz="1100" b="0" dirty="0">
              <a:solidFill>
                <a:schemeClr val="bg1"/>
              </a:solidFill>
              <a:latin typeface="Times New Roman" pitchFamily="18" charset="0"/>
            </a:endParaRPr>
          </a:p>
          <a:p>
            <a:r>
              <a:rPr lang="en-US" altLang="zh-TW" sz="2600" b="0" dirty="0" smtClean="0">
                <a:solidFill>
                  <a:schemeClr val="bg1"/>
                </a:solidFill>
                <a:latin typeface="Times New Roman" pitchFamily="18" charset="0"/>
              </a:rPr>
              <a:t>   main()  {  if( ()) t&lt;&lt;"main"&lt;&lt;l; }</a:t>
            </a:r>
          </a:p>
          <a:p>
            <a:r>
              <a:rPr lang="en-US" altLang="zh-TW" sz="2600" b="0" dirty="0" smtClean="0">
                <a:solidFill>
                  <a:schemeClr val="bg1"/>
                </a:solidFill>
                <a:latin typeface="Times New Roman" pitchFamily="18" charset="0"/>
              </a:rPr>
              <a:t>   % </a:t>
            </a:r>
            <a:r>
              <a:rPr lang="en-US" altLang="zh-TW" sz="2600" b="0" dirty="0">
                <a:solidFill>
                  <a:schemeClr val="bg1"/>
                </a:solidFill>
                <a:latin typeface="Times New Roman" pitchFamily="18" charset="0"/>
              </a:rPr>
              <a:t>g++ </a:t>
            </a:r>
            <a:r>
              <a:rPr lang="en-US" altLang="zh-TW" sz="2600" b="0" dirty="0" smtClean="0">
                <a:solidFill>
                  <a:schemeClr val="bg1"/>
                </a:solidFill>
                <a:latin typeface="Times New Roman" pitchFamily="18" charset="0"/>
              </a:rPr>
              <a:t>-o shortCircuit.cpp</a:t>
            </a:r>
            <a:endParaRPr lang="en-US" altLang="zh-TW" sz="2600" b="0" dirty="0">
              <a:solidFill>
                <a:schemeClr val="bg1"/>
              </a:solidFill>
              <a:latin typeface="Times New Roman" pitchFamily="18" charset="0"/>
            </a:endParaRPr>
          </a:p>
          <a:p>
            <a:r>
              <a:rPr lang="en-US" altLang="zh-TW" sz="2600" b="0" dirty="0" smtClean="0">
                <a:solidFill>
                  <a:schemeClr val="bg1"/>
                </a:solidFill>
                <a:latin typeface="Times New Roman" pitchFamily="18" charset="0"/>
              </a:rPr>
              <a:t>   % ./</a:t>
            </a:r>
          </a:p>
          <a:p>
            <a:r>
              <a:rPr lang="en-US" altLang="zh-TW" sz="2600" b="0" dirty="0" smtClean="0">
                <a:solidFill>
                  <a:schemeClr val="bg1"/>
                </a:solidFill>
                <a:latin typeface="Times New Roman" pitchFamily="18" charset="0"/>
              </a:rPr>
              <a:t>   A</a:t>
            </a:r>
          </a:p>
          <a:p>
            <a:r>
              <a:rPr lang="en-US" altLang="zh-TW" sz="2600" b="0" dirty="0" smtClean="0">
                <a:solidFill>
                  <a:schemeClr val="bg1"/>
                </a:solidFill>
                <a:latin typeface="Times New Roman" pitchFamily="18" charset="0"/>
              </a:rPr>
              <a:t>   B</a:t>
            </a:r>
          </a:p>
          <a:p>
            <a:r>
              <a:rPr lang="en-US" altLang="zh-TW" sz="2600" b="0" dirty="0" smtClean="0">
                <a:solidFill>
                  <a:schemeClr val="bg1"/>
                </a:solidFill>
                <a:latin typeface="Times New Roman" pitchFamily="18" charset="0"/>
              </a:rPr>
              <a:t>   C</a:t>
            </a:r>
          </a:p>
          <a:p>
            <a:r>
              <a:rPr lang="en-US" altLang="zh-TW" sz="2600" b="0" dirty="0" smtClean="0">
                <a:solidFill>
                  <a:schemeClr val="bg1"/>
                </a:solidFill>
                <a:latin typeface="Times New Roman" pitchFamily="18" charset="0"/>
              </a:rPr>
              <a:t>   %</a:t>
            </a:r>
            <a:endParaRPr lang="en-US" altLang="zh-TW" sz="2600" b="0" dirty="0">
              <a:solidFill>
                <a:schemeClr val="bg1"/>
              </a:solidFill>
              <a:latin typeface="Times New Roman" pitchFamily="18" charset="0"/>
            </a:endParaRPr>
          </a:p>
        </p:txBody>
      </p:sp>
    </p:spTree>
    <p:extLst>
      <p:ext uri="{BB962C8B-B14F-4D97-AF65-F5344CB8AC3E}">
        <p14:creationId xmlns:p14="http://schemas.microsoft.com/office/powerpoint/2010/main" val="11308581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60487" y="1556792"/>
            <a:ext cx="8459985" cy="5301208"/>
          </a:xfrm>
          <a:prstGeom prst="rect">
            <a:avLst/>
          </a:prstGeom>
          <a:solidFill>
            <a:schemeClr val="tx1"/>
          </a:solidFill>
          <a:ln w="9525">
            <a:noFill/>
            <a:miter lim="800000"/>
            <a:headEnd/>
            <a:tailEnd/>
          </a:ln>
        </p:spPr>
        <p:txBody>
          <a:bodyPr vert="horz" wrap="square" lIns="45720" tIns="18288" rIns="45720" bIns="1828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spcBef>
                <a:spcPct val="0"/>
              </a:spcBef>
              <a:buFontTx/>
              <a:buNone/>
              <a:tabLst>
                <a:tab pos="3313113" algn="l"/>
              </a:tabLst>
            </a:pPr>
            <a:endParaRPr lang="en-US" altLang="zh-TW" sz="2000" b="0" kern="0" dirty="0" smtClean="0">
              <a:latin typeface="Times New Roman" pitchFamily="18" charset="0"/>
            </a:endParaRPr>
          </a:p>
        </p:txBody>
      </p:sp>
      <p:cxnSp>
        <p:nvCxnSpPr>
          <p:cNvPr id="3" name="Straight Connector 2"/>
          <p:cNvCxnSpPr/>
          <p:nvPr/>
        </p:nvCxnSpPr>
        <p:spPr bwMode="auto">
          <a:xfrm>
            <a:off x="3779912" y="1682335"/>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6" name="Rectangle 5"/>
          <p:cNvSpPr/>
          <p:nvPr/>
        </p:nvSpPr>
        <p:spPr bwMode="auto">
          <a:xfrm>
            <a:off x="8763000" y="764704"/>
            <a:ext cx="381000" cy="60932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chemeClr val="bg1">
                  <a:lumMod val="7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 cat shortCircuit.cpp</a:t>
            </a:r>
            <a:endParaRPr lang="en-US" altLang="zh-TW" sz="2600" dirty="0">
              <a:solidFill>
                <a:schemeClr val="bg1">
                  <a:lumMod val="95000"/>
                </a:schemeClr>
              </a:solidFill>
              <a:latin typeface="Times New Roman" pitchFamily="18" charset="0"/>
            </a:endParaRPr>
          </a:p>
          <a:p>
            <a:r>
              <a:rPr lang="en-US" altLang="zh-TW" sz="2600" b="0" dirty="0" smtClean="0">
                <a:latin typeface="Times New Roman" pitchFamily="18" charset="0"/>
              </a:rPr>
              <a:t>   bool </a:t>
            </a:r>
            <a:r>
              <a:rPr lang="en-US" altLang="zh-TW" sz="2600" b="0" dirty="0">
                <a:latin typeface="Times New Roman" pitchFamily="18" charset="0"/>
              </a:rPr>
              <a:t>A</a:t>
            </a:r>
            <a:r>
              <a:rPr lang="en-US" altLang="zh-TW" sz="2600" b="0" dirty="0" smtClean="0">
                <a:latin typeface="Times New Roman" pitchFamily="18" charset="0"/>
              </a:rPr>
              <a:t>(); return true;</a:t>
            </a:r>
            <a:r>
              <a:rPr lang="en-US" altLang="zh-TW" sz="2600" b="0" dirty="0">
                <a:latin typeface="Times New Roman" pitchFamily="18" charset="0"/>
              </a:rPr>
              <a:t> </a:t>
            </a:r>
            <a:r>
              <a:rPr lang="en-US" altLang="zh-TW" sz="2600" b="0" dirty="0" smtClean="0">
                <a:latin typeface="Times New Roman" pitchFamily="18" charset="0"/>
              </a:rPr>
              <a:t>}</a:t>
            </a:r>
          </a:p>
          <a:p>
            <a:r>
              <a:rPr lang="en-US" altLang="zh-TW" sz="2600" b="0" dirty="0" smtClean="0">
                <a:latin typeface="Times New Roman" pitchFamily="18" charset="0"/>
              </a:rPr>
              <a:t>   bool B() {; return </a:t>
            </a:r>
            <a:r>
              <a:rPr lang="en-US" altLang="zh-TW" sz="2600" b="0" dirty="0">
                <a:latin typeface="Times New Roman" pitchFamily="18" charset="0"/>
              </a:rPr>
              <a:t>true; }</a:t>
            </a:r>
          </a:p>
          <a:p>
            <a:r>
              <a:rPr lang="en-US" altLang="zh-TW" sz="2600" b="0" dirty="0" smtClean="0">
                <a:latin typeface="Times New Roman" pitchFamily="18" charset="0"/>
              </a:rPr>
              <a:t>   bool C() {; return false</a:t>
            </a:r>
            <a:r>
              <a:rPr lang="en-US" altLang="zh-TW" sz="2600" b="0" dirty="0">
                <a:latin typeface="Times New Roman" pitchFamily="18" charset="0"/>
              </a:rPr>
              <a:t>; }</a:t>
            </a:r>
          </a:p>
          <a:p>
            <a:r>
              <a:rPr lang="en-US" altLang="zh-TW" sz="2600" b="0" dirty="0" smtClean="0">
                <a:latin typeface="Times New Roman" pitchFamily="18" charset="0"/>
              </a:rPr>
              <a:t>   bool D() {; return </a:t>
            </a:r>
            <a:r>
              <a:rPr lang="en-US" altLang="zh-TW" sz="2600" b="0" i="1" dirty="0" smtClean="0">
                <a:latin typeface="Times New Roman" pitchFamily="18" charset="0"/>
              </a:rPr>
              <a:t>whatever</a:t>
            </a:r>
            <a:r>
              <a:rPr lang="en-US" altLang="zh-TW" sz="2600" b="0" dirty="0" smtClean="0">
                <a:latin typeface="Times New Roman" pitchFamily="18" charset="0"/>
              </a:rPr>
              <a:t>; }</a:t>
            </a:r>
            <a:endParaRPr lang="en-US" altLang="zh-TW" sz="1100" b="0" dirty="0" smtClean="0">
              <a:latin typeface="Times New Roman" pitchFamily="18" charset="0"/>
            </a:endParaRPr>
          </a:p>
          <a:p>
            <a:r>
              <a:rPr lang="en-US" altLang="zh-TW" sz="2600" b="0" dirty="0" smtClean="0">
                <a:latin typeface="Times New Roman" pitchFamily="18" charset="0"/>
              </a:rPr>
              <a:t>   bool () {  return </a:t>
            </a:r>
            <a:r>
              <a:rPr lang="en-US" altLang="zh-TW" sz="2600" b="0" dirty="0">
                <a:latin typeface="Times New Roman" pitchFamily="18" charset="0"/>
              </a:rPr>
              <a:t>A() &amp;&amp; B() &amp;&amp; C() &amp;&amp; D</a:t>
            </a:r>
            <a:r>
              <a:rPr lang="en-US" altLang="zh-TW" sz="2600" b="0" dirty="0" smtClean="0">
                <a:latin typeface="Times New Roman" pitchFamily="18" charset="0"/>
              </a:rPr>
              <a:t>(); }</a:t>
            </a:r>
            <a:endParaRPr lang="en-US" altLang="zh-TW" sz="1100" b="0" dirty="0">
              <a:latin typeface="Times New Roman" pitchFamily="18" charset="0"/>
            </a:endParaRPr>
          </a:p>
          <a:p>
            <a:r>
              <a:rPr lang="en-US" altLang="zh-TW" sz="2600" b="0" dirty="0" smtClean="0">
                <a:latin typeface="Times New Roman" pitchFamily="18" charset="0"/>
              </a:rPr>
              <a:t>   main()  {  if(; }</a:t>
            </a:r>
          </a:p>
          <a:p>
            <a:r>
              <a:rPr lang="en-US" altLang="zh-TW" sz="2600" b="0" dirty="0" smtClean="0">
                <a:latin typeface="Times New Roman" pitchFamily="18" charset="0"/>
              </a:rPr>
              <a:t>   % </a:t>
            </a:r>
            <a:r>
              <a:rPr lang="en-US" altLang="zh-TW" sz="2600" b="0" dirty="0">
                <a:latin typeface="Times New Roman" pitchFamily="18" charset="0"/>
              </a:rPr>
              <a:t>g++ </a:t>
            </a:r>
            <a:r>
              <a:rPr lang="en-US" altLang="zh-TW" sz="2600" b="0" dirty="0" smtClean="0">
                <a:latin typeface="Times New Roman" pitchFamily="18" charset="0"/>
              </a:rPr>
              <a:t>-o shortCircuit.cpp</a:t>
            </a:r>
            <a:endParaRPr lang="en-US" altLang="zh-TW" sz="2600" b="0" dirty="0">
              <a:latin typeface="Times New Roman" pitchFamily="18" charset="0"/>
            </a:endParaRPr>
          </a:p>
          <a:p>
            <a:r>
              <a:rPr lang="en-US" altLang="zh-TW" sz="2600" b="0" dirty="0" smtClean="0">
                <a:latin typeface="Times New Roman" pitchFamily="18" charset="0"/>
              </a:rPr>
              <a:t>   % ./   A</a:t>
            </a:r>
          </a:p>
          <a:p>
            <a:r>
              <a:rPr lang="en-US" altLang="zh-TW" sz="2600" b="0" dirty="0" smtClean="0">
                <a:latin typeface="Times New Roman" pitchFamily="18" charset="0"/>
              </a:rPr>
              <a:t>   B</a:t>
            </a:r>
          </a:p>
          <a:p>
            <a:r>
              <a:rPr lang="en-US" altLang="zh-TW" sz="2600" b="0" dirty="0" smtClean="0">
                <a:latin typeface="Times New Roman" pitchFamily="18" charset="0"/>
              </a:rPr>
              <a:t>   C</a:t>
            </a:r>
          </a:p>
          <a:p>
            <a:r>
              <a:rPr lang="en-US" altLang="zh-TW" sz="2600" b="0" dirty="0" smtClean="0">
                <a:latin typeface="Times New Roman" pitchFamily="18" charset="0"/>
              </a:rPr>
              <a:t>   %</a:t>
            </a:r>
            <a:endParaRPr lang="en-US" altLang="zh-TW" sz="2600" b="0" dirty="0">
              <a:latin typeface="Times New Roman" pitchFamily="18" charset="0"/>
            </a:endParaRPr>
          </a:p>
        </p:txBody>
      </p:sp>
    </p:spTree>
    <p:extLst>
      <p:ext uri="{BB962C8B-B14F-4D97-AF65-F5344CB8AC3E}">
        <p14:creationId xmlns:p14="http://schemas.microsoft.com/office/powerpoint/2010/main" val="3129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60487" y="1556792"/>
            <a:ext cx="8459985" cy="5301208"/>
          </a:xfrm>
          <a:prstGeom prst="rect">
            <a:avLst/>
          </a:prstGeom>
          <a:solidFill>
            <a:schemeClr val="tx1"/>
          </a:solidFill>
          <a:ln w="9525">
            <a:noFill/>
            <a:miter lim="800000"/>
            <a:headEnd/>
            <a:tailEnd/>
          </a:ln>
        </p:spPr>
        <p:txBody>
          <a:bodyPr vert="horz" wrap="square" lIns="45720" tIns="18288" rIns="45720" bIns="1828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spcBef>
                <a:spcPct val="0"/>
              </a:spcBef>
              <a:buFontTx/>
              <a:buNone/>
              <a:tabLst>
                <a:tab pos="3313113" algn="l"/>
              </a:tabLst>
            </a:pPr>
            <a:endParaRPr lang="en-US" altLang="zh-TW" sz="2000" b="0" kern="0" dirty="0" smtClean="0">
              <a:latin typeface="Times New Roman" pitchFamily="18" charset="0"/>
            </a:endParaRPr>
          </a:p>
        </p:txBody>
      </p:sp>
      <p:cxnSp>
        <p:nvCxnSpPr>
          <p:cNvPr id="4" name="Straight Connector 3"/>
          <p:cNvCxnSpPr/>
          <p:nvPr/>
        </p:nvCxnSpPr>
        <p:spPr bwMode="auto">
          <a:xfrm>
            <a:off x="971600" y="4437112"/>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6" name="Rectangle 5"/>
          <p:cNvSpPr/>
          <p:nvPr/>
        </p:nvSpPr>
        <p:spPr bwMode="auto">
          <a:xfrm>
            <a:off x="8763000" y="764704"/>
            <a:ext cx="381000" cy="60932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8131" name="Rectangle 5"/>
          <p:cNvSpPr>
            <a:spLocks noChangeArrowheads="1"/>
          </p:cNvSpPr>
          <p:nvPr/>
        </p:nvSpPr>
        <p:spPr bwMode="auto">
          <a:xfrm>
            <a:off x="131887" y="0"/>
            <a:ext cx="8991600" cy="6858000"/>
          </a:xfrm>
          <a:prstGeom prst="rect">
            <a:avLst/>
          </a:prstGeom>
          <a:noFill/>
          <a:ln w="9525" algn="ctr">
            <a:noFill/>
            <a:round/>
            <a:headEnd/>
            <a:tailEnd/>
          </a:ln>
        </p:spPr>
        <p:txBody>
          <a:bodyPr/>
          <a:lstStyle/>
          <a:p>
            <a:pPr algn="ctr">
              <a:lnSpc>
                <a:spcPct val="90000"/>
              </a:lnSpc>
            </a:pPr>
            <a:endParaRPr lang="en-US" altLang="zh-TW" sz="800" dirty="0">
              <a:solidFill>
                <a:srgbClr val="0033CC"/>
              </a:solidFill>
              <a:latin typeface="Times New Roman" pitchFamily="18" charset="0"/>
            </a:endParaRPr>
          </a:p>
          <a:p>
            <a:pPr algn="ctr">
              <a:lnSpc>
                <a:spcPct val="90000"/>
              </a:lnSpc>
            </a:pPr>
            <a:r>
              <a:rPr lang="en-US" altLang="zh-TW" sz="4000" dirty="0">
                <a:solidFill>
                  <a:srgbClr val="0033CC"/>
                </a:solidFill>
                <a:latin typeface="Times New Roman" pitchFamily="18" charset="0"/>
              </a:rPr>
              <a:t>Short circuit evaluation?</a:t>
            </a:r>
          </a:p>
          <a:p>
            <a:pPr>
              <a:lnSpc>
                <a:spcPct val="90000"/>
              </a:lnSpc>
            </a:pPr>
            <a:endParaRPr lang="en-US" altLang="zh-TW" sz="1100" b="0" dirty="0" smtClean="0">
              <a:solidFill>
                <a:srgbClr val="000000"/>
              </a:solidFill>
              <a:latin typeface="Times New Roman" pitchFamily="18" charset="0"/>
            </a:endParaRPr>
          </a:p>
          <a:p>
            <a:r>
              <a:rPr lang="en-US" altLang="zh-TW" sz="3200" b="0" dirty="0" smtClean="0">
                <a:solidFill>
                  <a:srgbClr val="FF0000"/>
                </a:solidFill>
                <a:latin typeface="Times New Roman" pitchFamily="18" charset="0"/>
              </a:rPr>
              <a:t>Or, consider the output from this similar example:</a:t>
            </a:r>
          </a:p>
          <a:p>
            <a:endParaRPr lang="en-US" altLang="zh-TW" b="0" dirty="0" smtClean="0">
              <a:solidFill>
                <a:schemeClr val="bg1">
                  <a:lumMod val="7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 cat shortCircuit.cpp</a:t>
            </a:r>
            <a:endParaRPr lang="en-US" altLang="zh-TW" sz="26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a:solidFill>
                  <a:schemeClr val="bg1">
                    <a:lumMod val="95000"/>
                  </a:schemeClr>
                </a:solidFill>
                <a:latin typeface="Times New Roman" pitchFamily="18" charset="0"/>
              </a:rPr>
              <a:t>A</a:t>
            </a:r>
            <a:r>
              <a:rPr lang="en-US" altLang="zh-TW" sz="2600" dirty="0" smtClean="0">
                <a:solidFill>
                  <a:schemeClr val="bg1">
                    <a:lumMod val="95000"/>
                  </a:schemeClr>
                </a:solidFill>
                <a:latin typeface="Times New Roman" pitchFamily="18" charset="0"/>
              </a:rPr>
              <a:t>()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&lt;&lt;"A"&lt;&lt;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return true;</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a:t>
            </a:r>
          </a:p>
          <a:p>
            <a:r>
              <a:rPr lang="en-US" altLang="zh-TW" sz="2600" dirty="0" smtClean="0">
                <a:solidFill>
                  <a:schemeClr val="bg1">
                    <a:lumMod val="95000"/>
                  </a:schemeClr>
                </a:solidFill>
                <a:latin typeface="Times New Roman" pitchFamily="18" charset="0"/>
              </a:rPr>
              <a:t>   bool B()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&lt;&lt;"B"&lt;&lt;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dirty="0">
                <a:solidFill>
                  <a:schemeClr val="bg1">
                    <a:lumMod val="95000"/>
                  </a:schemeClr>
                </a:solidFill>
                <a:latin typeface="Times New Roman" pitchFamily="18" charset="0"/>
              </a:rPr>
              <a:t>true; }</a:t>
            </a:r>
          </a:p>
          <a:p>
            <a:r>
              <a:rPr lang="en-US" altLang="zh-TW" sz="2600" dirty="0" smtClean="0">
                <a:solidFill>
                  <a:schemeClr val="bg1">
                    <a:lumMod val="95000"/>
                  </a:schemeClr>
                </a:solidFill>
                <a:latin typeface="Times New Roman" pitchFamily="18" charset="0"/>
              </a:rPr>
              <a:t>   bool C()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&lt;&lt;"C"&lt;&lt;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false</a:t>
            </a:r>
            <a:r>
              <a:rPr lang="en-US" altLang="zh-TW" sz="2600" dirty="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bool D() {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&lt;&lt;"D"&lt;&lt;</a:t>
            </a:r>
            <a:r>
              <a:rPr lang="en-US" altLang="zh-TW" sz="2600" dirty="0" err="1">
                <a:solidFill>
                  <a:schemeClr val="bg1">
                    <a:lumMod val="95000"/>
                  </a:schemeClr>
                </a:solidFill>
                <a:latin typeface="Times New Roman" pitchFamily="18" charset="0"/>
              </a:rPr>
              <a:t>endl</a:t>
            </a:r>
            <a:r>
              <a:rPr lang="en-US" altLang="zh-TW" sz="2600" dirty="0">
                <a:solidFill>
                  <a:schemeClr val="bg1">
                    <a:lumMod val="95000"/>
                  </a:schemeClr>
                </a:solidFill>
                <a:latin typeface="Times New Roman" pitchFamily="18" charset="0"/>
              </a:rPr>
              <a:t>; </a:t>
            </a:r>
            <a:r>
              <a:rPr lang="en-US" altLang="zh-TW" sz="2600" dirty="0" smtClean="0">
                <a:solidFill>
                  <a:schemeClr val="bg1">
                    <a:lumMod val="95000"/>
                  </a:schemeClr>
                </a:solidFill>
                <a:latin typeface="Times New Roman" pitchFamily="18" charset="0"/>
              </a:rPr>
              <a:t>return </a:t>
            </a:r>
            <a:r>
              <a:rPr lang="en-US" altLang="zh-TW" sz="2600" i="1" dirty="0" smtClean="0">
                <a:solidFill>
                  <a:schemeClr val="bg1">
                    <a:lumMod val="95000"/>
                  </a:schemeClr>
                </a:solidFill>
                <a:latin typeface="Times New Roman" pitchFamily="18" charset="0"/>
              </a:rPr>
              <a:t>whatever</a:t>
            </a:r>
            <a:r>
              <a:rPr lang="en-US" altLang="zh-TW" sz="2600" dirty="0" smtClean="0">
                <a:solidFill>
                  <a:schemeClr val="bg1">
                    <a:lumMod val="95000"/>
                  </a:schemeClr>
                </a:solidFill>
                <a:latin typeface="Times New Roman" pitchFamily="18" charset="0"/>
              </a:rPr>
              <a:t>; }</a:t>
            </a:r>
            <a:endParaRPr lang="en-US" altLang="zh-TW" sz="1100" dirty="0" smtClean="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bool </a:t>
            </a:r>
            <a:r>
              <a:rPr lang="en-US" altLang="zh-TW" sz="2600" dirty="0" err="1">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  return </a:t>
            </a:r>
            <a:r>
              <a:rPr lang="en-US" altLang="zh-TW" sz="2600" dirty="0">
                <a:solidFill>
                  <a:schemeClr val="bg1">
                    <a:lumMod val="95000"/>
                  </a:schemeClr>
                </a:solidFill>
                <a:latin typeface="Times New Roman" pitchFamily="18" charset="0"/>
              </a:rPr>
              <a:t>A() &amp;&amp; B() &amp;&amp; C() &amp;&amp; D</a:t>
            </a:r>
            <a:r>
              <a:rPr lang="en-US" altLang="zh-TW" sz="2600" dirty="0" smtClean="0">
                <a:solidFill>
                  <a:schemeClr val="bg1">
                    <a:lumMod val="95000"/>
                  </a:schemeClr>
                </a:solidFill>
                <a:latin typeface="Times New Roman" pitchFamily="18" charset="0"/>
              </a:rPr>
              <a:t>(); }</a:t>
            </a:r>
            <a:endParaRPr lang="en-US" altLang="zh-TW" sz="1100" dirty="0">
              <a:solidFill>
                <a:schemeClr val="bg1">
                  <a:lumMod val="95000"/>
                </a:schemeClr>
              </a:solidFill>
              <a:latin typeface="Times New Roman" pitchFamily="18" charset="0"/>
            </a:endParaRPr>
          </a:p>
          <a:p>
            <a:r>
              <a:rPr lang="en-US" altLang="zh-TW" sz="2600" dirty="0" smtClean="0">
                <a:solidFill>
                  <a:schemeClr val="bg1">
                    <a:lumMod val="95000"/>
                  </a:schemeClr>
                </a:solidFill>
                <a:latin typeface="Times New Roman" pitchFamily="18" charset="0"/>
              </a:rPr>
              <a:t>   main()  {  if(</a:t>
            </a:r>
            <a:r>
              <a:rPr lang="en-US" altLang="zh-TW" sz="2600" dirty="0" err="1" smtClean="0">
                <a:solidFill>
                  <a:schemeClr val="bg1">
                    <a:lumMod val="95000"/>
                  </a:schemeClr>
                </a:solidFill>
                <a:latin typeface="Times New Roman" pitchFamily="18" charset="0"/>
              </a:rPr>
              <a:t>TestAllTrue</a:t>
            </a:r>
            <a:r>
              <a:rPr lang="en-US" altLang="zh-TW" sz="2600" dirty="0" smtClean="0">
                <a:solidFill>
                  <a:schemeClr val="bg1">
                    <a:lumMod val="95000"/>
                  </a:schemeClr>
                </a:solidFill>
                <a:latin typeface="Times New Roman" pitchFamily="18" charset="0"/>
              </a:rPr>
              <a:t>()) </a:t>
            </a:r>
            <a:r>
              <a:rPr lang="en-US" altLang="zh-TW" sz="2600" dirty="0" err="1" smtClean="0">
                <a:solidFill>
                  <a:schemeClr val="bg1">
                    <a:lumMod val="95000"/>
                  </a:schemeClr>
                </a:solidFill>
                <a:latin typeface="Times New Roman" pitchFamily="18" charset="0"/>
              </a:rPr>
              <a:t>cout</a:t>
            </a:r>
            <a:r>
              <a:rPr lang="en-US" altLang="zh-TW" sz="2600" dirty="0" smtClean="0">
                <a:solidFill>
                  <a:schemeClr val="bg1">
                    <a:lumMod val="95000"/>
                  </a:schemeClr>
                </a:solidFill>
                <a:latin typeface="Times New Roman" pitchFamily="18" charset="0"/>
              </a:rPr>
              <a:t>&lt;&lt;"main"&lt;&lt;</a:t>
            </a:r>
            <a:r>
              <a:rPr lang="en-US" altLang="zh-TW" sz="2600" dirty="0" err="1" smtClean="0">
                <a:solidFill>
                  <a:schemeClr val="bg1">
                    <a:lumMod val="95000"/>
                  </a:schemeClr>
                </a:solidFill>
                <a:latin typeface="Times New Roman" pitchFamily="18" charset="0"/>
              </a:rPr>
              <a:t>endl</a:t>
            </a:r>
            <a:r>
              <a:rPr lang="en-US" altLang="zh-TW" sz="2600" dirty="0" smtClean="0">
                <a:solidFill>
                  <a:schemeClr val="bg1">
                    <a:lumMod val="95000"/>
                  </a:schemeClr>
                </a:solidFill>
                <a:latin typeface="Times New Roman" pitchFamily="18" charset="0"/>
              </a:rPr>
              <a:t>; }</a:t>
            </a:r>
          </a:p>
          <a:p>
            <a:r>
              <a:rPr lang="en-US" altLang="zh-TW" sz="2600" dirty="0" smtClean="0">
                <a:solidFill>
                  <a:schemeClr val="bg1">
                    <a:lumMod val="95000"/>
                  </a:schemeClr>
                </a:solidFill>
                <a:latin typeface="Times New Roman" pitchFamily="18" charset="0"/>
              </a:rPr>
              <a:t>   % </a:t>
            </a:r>
            <a:r>
              <a:rPr lang="en-US" altLang="zh-TW" sz="2600" b="0" dirty="0">
                <a:latin typeface="Times New Roman" pitchFamily="18" charset="0"/>
              </a:rPr>
              <a:t>g++ </a:t>
            </a:r>
            <a:r>
              <a:rPr lang="en-US" altLang="zh-TW" sz="2600" b="0" dirty="0" smtClean="0">
                <a:latin typeface="Times New Roman" pitchFamily="18" charset="0"/>
              </a:rPr>
              <a:t>-o shortCircuit.cpp</a:t>
            </a:r>
            <a:endParaRPr lang="en-US" altLang="zh-TW" sz="2600" b="0" dirty="0">
              <a:latin typeface="Times New Roman" pitchFamily="18" charset="0"/>
            </a:endParaRPr>
          </a:p>
          <a:p>
            <a:r>
              <a:rPr lang="en-US" altLang="zh-TW" sz="2600" b="0" dirty="0" smtClean="0">
                <a:latin typeface="Times New Roman" pitchFamily="18" charset="0"/>
              </a:rPr>
              <a:t>   % ./   A</a:t>
            </a:r>
          </a:p>
          <a:p>
            <a:r>
              <a:rPr lang="en-US" altLang="zh-TW" sz="2600" b="0" dirty="0" smtClean="0">
                <a:latin typeface="Times New Roman" pitchFamily="18" charset="0"/>
              </a:rPr>
              <a:t>   B</a:t>
            </a:r>
          </a:p>
          <a:p>
            <a:r>
              <a:rPr lang="en-US" altLang="zh-TW" sz="2600" b="0" dirty="0" smtClean="0">
                <a:latin typeface="Times New Roman" pitchFamily="18" charset="0"/>
              </a:rPr>
              <a:t>   C</a:t>
            </a:r>
          </a:p>
          <a:p>
            <a:r>
              <a:rPr lang="en-US" altLang="zh-TW" sz="2600" b="0" dirty="0" smtClean="0">
                <a:latin typeface="Times New Roman" pitchFamily="18" charset="0"/>
              </a:rPr>
              <a:t>   %</a:t>
            </a:r>
            <a:endParaRPr lang="en-US" altLang="zh-TW" sz="2600" b="0" dirty="0">
              <a:latin typeface="Times New Roman" pitchFamily="18" charset="0"/>
            </a:endParaRPr>
          </a:p>
        </p:txBody>
      </p:sp>
    </p:spTree>
    <p:extLst>
      <p:ext uri="{BB962C8B-B14F-4D97-AF65-F5344CB8AC3E}">
        <p14:creationId xmlns:p14="http://schemas.microsoft.com/office/powerpoint/2010/main" val="13444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23114</TotalTime>
  <Words>12963</Words>
  <Application>Microsoft Office PowerPoint</Application>
  <PresentationFormat>如螢幕大小 (4:3)</PresentationFormat>
  <Paragraphs>2431</Paragraphs>
  <Slides>123</Slides>
  <Notes>73</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123</vt:i4>
      </vt:variant>
    </vt:vector>
  </HeadingPairs>
  <TitlesOfParts>
    <vt:vector size="139" baseType="lpstr">
      <vt:lpstr>Aharoni</vt:lpstr>
      <vt:lpstr>Andale Mono</vt:lpstr>
      <vt:lpstr>Arial Unicode MS</vt:lpstr>
      <vt:lpstr>Courier</vt:lpstr>
      <vt:lpstr>Lucida Grande</vt:lpstr>
      <vt:lpstr>ＭＳ Ｐゴシック</vt:lpstr>
      <vt:lpstr>新細明體</vt:lpstr>
      <vt:lpstr>Arial</vt:lpstr>
      <vt:lpstr>Arial Black</vt:lpstr>
      <vt:lpstr>Arial Narrow</vt:lpstr>
      <vt:lpstr>Consolas</vt:lpstr>
      <vt:lpstr>High Tower Text</vt:lpstr>
      <vt:lpstr>Lucida Console</vt:lpstr>
      <vt:lpstr>Symbol</vt:lpstr>
      <vt:lpstr>Times New Roman</vt:lpstr>
      <vt:lpstr>Default Design</vt:lpstr>
      <vt:lpstr>Input/Output (I/O) and Redirection</vt:lpstr>
      <vt:lpstr>Input/Output (I/O) and Redirection</vt:lpstr>
      <vt:lpstr>Input/Output (I/O) and Redirection</vt:lpstr>
      <vt:lpstr>Input/Output (I/O) and Redirection</vt:lpstr>
      <vt:lpstr>PowerPoint 簡報</vt:lpstr>
      <vt:lpstr>PowerPoint 簡報</vt:lpstr>
      <vt:lpstr>PowerPoint 簡報</vt:lpstr>
      <vt:lpstr>PowerPoint 簡報</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An Example Using Redirection</vt:lpstr>
      <vt:lpstr>Connecting commands by redirection</vt:lpstr>
      <vt:lpstr>Connecting commands by redirection</vt:lpstr>
      <vt:lpstr>Connecting commands by redirection</vt:lpstr>
      <vt:lpstr>Connecting commands by redirection</vt:lpstr>
      <vt:lpstr>PowerPoint 簡報</vt:lpstr>
      <vt:lpstr>PowerPoint 簡報</vt:lpstr>
      <vt:lpstr>PowerPoint 簡報</vt:lpstr>
      <vt:lpstr>PowerPoint 簡報</vt:lpstr>
      <vt:lpstr>PowerPoint 簡報</vt:lpstr>
      <vt:lpstr>PowerPoint 簡報</vt:lpstr>
      <vt:lpstr>Lets do some more redirection</vt:lpstr>
      <vt:lpstr>Lets do some more redirection</vt:lpstr>
      <vt:lpstr>Lets do some more redirection</vt:lpstr>
      <vt:lpstr>Lets do some more redirection</vt:lpstr>
      <vt:lpstr>Lets do some more redirection</vt:lpstr>
      <vt:lpstr>Lets do some more redirection</vt:lpstr>
      <vt:lpstr>Lets do some more redirection</vt:lpstr>
      <vt:lpstr>Lets do some more redirection</vt:lpstr>
      <vt:lpstr>What is a Script?</vt:lpstr>
      <vt:lpstr>How, then to use our new script?</vt:lpstr>
      <vt:lpstr>What does it mean to be executable?</vt:lpstr>
      <vt:lpstr>What does it mean to be executable?</vt:lpstr>
      <vt:lpstr>What does it mean to be executable?</vt:lpstr>
      <vt:lpstr>What does it mean to be executable?</vt:lpstr>
      <vt:lpstr>What does it mean to be executable?</vt:lpstr>
      <vt:lpstr>(Side bar: links and hidden files)</vt:lpstr>
      <vt:lpstr>(Side bar: links and hidden files)</vt:lpstr>
      <vt:lpstr>What does it mean to be executable?</vt:lpstr>
      <vt:lpstr>What does it mean to be executable?</vt:lpstr>
      <vt:lpstr>What does it mean to be executable?</vt:lpstr>
      <vt:lpstr>What does it mean to be executable?</vt:lpstr>
      <vt:lpstr>Managing Files and Directories</vt:lpstr>
      <vt:lpstr>Managing Files and Directories</vt:lpstr>
      <vt:lpstr>Changing File Permissions with chmod</vt:lpstr>
      <vt:lpstr>Now, lets run that script!</vt:lpstr>
      <vt:lpstr>Now, lets run that script!</vt:lpstr>
      <vt:lpstr>Now, lets run that script!</vt:lpstr>
      <vt:lpstr>Now, lets run that script!</vt:lpstr>
      <vt:lpstr>Managing Files and Directories</vt:lpstr>
      <vt:lpstr>Creating a symbolic link with ln</vt:lpstr>
      <vt:lpstr>Managing Files and Directories</vt:lpstr>
      <vt:lpstr>Managing Files and Directories</vt:lpstr>
      <vt:lpstr>find</vt:lpstr>
      <vt:lpstr>find</vt:lpstr>
      <vt:lpstr>find</vt:lpstr>
      <vt:lpstr>find</vt:lpstr>
      <vt:lpstr>find</vt:lpstr>
      <vt:lpstr>Managing Files and Directories</vt:lpstr>
      <vt:lpstr>tar</vt:lpstr>
      <vt:lpstr>PowerPoint 簡報</vt:lpstr>
      <vt:lpstr>Managing Files and Directories</vt:lpstr>
      <vt:lpstr>Managing Files and Directories</vt:lpstr>
      <vt:lpstr>diff</vt:lpstr>
      <vt:lpstr> A diff  example:</vt:lpstr>
      <vt:lpstr> A diff  example:</vt:lpstr>
      <vt:lpstr> A diff  example:</vt:lpstr>
      <vt:lpstr> A diff  example:</vt:lpstr>
      <vt:lpstr> Here’s what -y does:</vt:lpstr>
      <vt:lpstr>Managing Files and Directories</vt:lpstr>
      <vt:lpstr>fgrep</vt:lpstr>
      <vt:lpstr>fgrep</vt:lpstr>
      <vt:lpstr>fgrep</vt:lpstr>
      <vt:lpstr>Command Coordination  ;     &amp;&amp;     || </vt:lpstr>
      <vt:lpstr>Command Coordination  ;     &amp;&amp;     || </vt:lpstr>
      <vt:lpstr>Command Coordination  ;     &amp;&amp;     ||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Command Coordination  ;     &amp;&amp;     || </vt:lpstr>
      <vt:lpstr>Command Coordination  ;     &amp;&amp;     || </vt:lpstr>
      <vt:lpstr>Command Coordination  A note on parentheses</vt:lpstr>
      <vt:lpstr>Command Coordination  A note on parentheses</vt:lpstr>
      <vt:lpstr>Command Coordination  A note on parentheses</vt:lpstr>
      <vt:lpstr>Command Coordination  A note on parentheses</vt:lpstr>
      <vt:lpstr>Command Coordination  A note on parentheses</vt:lpstr>
      <vt:lpstr>Command Coordination  A note on parentheses</vt:lpstr>
      <vt:lpstr>Command Coordination  A note on parentheses</vt:lpstr>
      <vt:lpstr>Command Coordination  A note on parentheses</vt:lpstr>
      <vt:lpstr>PowerPoint 簡報</vt:lpstr>
      <vt:lpstr>PowerPoint 簡報</vt:lpstr>
      <vt:lpstr>PowerPoint 簡報</vt:lpstr>
      <vt:lpstr>PowerPoint 簡報</vt:lpstr>
      <vt:lpstr>You can also create your files under Windows, but then you will have to worry about a confusing difference between UNIX and Windows</vt:lpstr>
      <vt:lpstr>PowerPoint 簡報</vt:lpstr>
      <vt:lpstr>PowerPoint 簡報</vt:lpstr>
      <vt:lpstr>PowerPoint 簡報</vt:lpstr>
      <vt:lpstr>PowerPoint 簡報</vt:lpstr>
      <vt:lpstr>PowerPoint 簡報</vt:lpstr>
      <vt:lpstr>PowerPoint 簡報</vt:lpstr>
    </vt:vector>
  </TitlesOfParts>
  <Company>Juliana Rew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黃雅婕</cp:lastModifiedBy>
  <cp:revision>344</cp:revision>
  <cp:lastPrinted>2005-05-27T21:26:31Z</cp:lastPrinted>
  <dcterms:created xsi:type="dcterms:W3CDTF">2005-05-23T21:56:35Z</dcterms:created>
  <dcterms:modified xsi:type="dcterms:W3CDTF">2017-03-24T16:30:54Z</dcterms:modified>
</cp:coreProperties>
</file>