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31"/>
  </p:notesMasterIdLst>
  <p:handoutMasterIdLst>
    <p:handoutMasterId r:id="rId132"/>
  </p:handoutMasterIdLst>
  <p:sldIdLst>
    <p:sldId id="753" r:id="rId2"/>
    <p:sldId id="584" r:id="rId3"/>
    <p:sldId id="582" r:id="rId4"/>
    <p:sldId id="583" r:id="rId5"/>
    <p:sldId id="517" r:id="rId6"/>
    <p:sldId id="535" r:id="rId7"/>
    <p:sldId id="536" r:id="rId8"/>
    <p:sldId id="533" r:id="rId9"/>
    <p:sldId id="537" r:id="rId10"/>
    <p:sldId id="542" r:id="rId11"/>
    <p:sldId id="543" r:id="rId12"/>
    <p:sldId id="538" r:id="rId13"/>
    <p:sldId id="545" r:id="rId14"/>
    <p:sldId id="555" r:id="rId15"/>
    <p:sldId id="556" r:id="rId16"/>
    <p:sldId id="558" r:id="rId17"/>
    <p:sldId id="557" r:id="rId18"/>
    <p:sldId id="559" r:id="rId19"/>
    <p:sldId id="702" r:id="rId20"/>
    <p:sldId id="560" r:id="rId21"/>
    <p:sldId id="704" r:id="rId22"/>
    <p:sldId id="703" r:id="rId23"/>
    <p:sldId id="758" r:id="rId24"/>
    <p:sldId id="760" r:id="rId25"/>
    <p:sldId id="565" r:id="rId26"/>
    <p:sldId id="756" r:id="rId27"/>
    <p:sldId id="757" r:id="rId28"/>
    <p:sldId id="761" r:id="rId29"/>
    <p:sldId id="765" r:id="rId30"/>
    <p:sldId id="767" r:id="rId31"/>
    <p:sldId id="766" r:id="rId32"/>
    <p:sldId id="567" r:id="rId33"/>
    <p:sldId id="569" r:id="rId34"/>
    <p:sldId id="566" r:id="rId35"/>
    <p:sldId id="771" r:id="rId36"/>
    <p:sldId id="770" r:id="rId37"/>
    <p:sldId id="731" r:id="rId38"/>
    <p:sldId id="730" r:id="rId39"/>
    <p:sldId id="516" r:id="rId40"/>
    <p:sldId id="574" r:id="rId41"/>
    <p:sldId id="572" r:id="rId42"/>
    <p:sldId id="573" r:id="rId43"/>
    <p:sldId id="273" r:id="rId44"/>
    <p:sldId id="627" r:id="rId45"/>
    <p:sldId id="620" r:id="rId46"/>
    <p:sldId id="621" r:id="rId47"/>
    <p:sldId id="614" r:id="rId48"/>
    <p:sldId id="622" r:id="rId49"/>
    <p:sldId id="623" r:id="rId50"/>
    <p:sldId id="624" r:id="rId51"/>
    <p:sldId id="732" r:id="rId52"/>
    <p:sldId id="772" r:id="rId53"/>
    <p:sldId id="632" r:id="rId54"/>
    <p:sldId id="773" r:id="rId55"/>
    <p:sldId id="774" r:id="rId56"/>
    <p:sldId id="646" r:id="rId57"/>
    <p:sldId id="647" r:id="rId58"/>
    <p:sldId id="648" r:id="rId59"/>
    <p:sldId id="649" r:id="rId60"/>
    <p:sldId id="650" r:id="rId61"/>
    <p:sldId id="651" r:id="rId62"/>
    <p:sldId id="652" r:id="rId63"/>
    <p:sldId id="653" r:id="rId64"/>
    <p:sldId id="654" r:id="rId65"/>
    <p:sldId id="655" r:id="rId66"/>
    <p:sldId id="775" r:id="rId67"/>
    <p:sldId id="657" r:id="rId68"/>
    <p:sldId id="658" r:id="rId69"/>
    <p:sldId id="875" r:id="rId70"/>
    <p:sldId id="876" r:id="rId71"/>
    <p:sldId id="776" r:id="rId72"/>
    <p:sldId id="867" r:id="rId73"/>
    <p:sldId id="828" r:id="rId74"/>
    <p:sldId id="829" r:id="rId75"/>
    <p:sldId id="830" r:id="rId76"/>
    <p:sldId id="831" r:id="rId77"/>
    <p:sldId id="832" r:id="rId78"/>
    <p:sldId id="833" r:id="rId79"/>
    <p:sldId id="860" r:id="rId80"/>
    <p:sldId id="861" r:id="rId81"/>
    <p:sldId id="868" r:id="rId82"/>
    <p:sldId id="874" r:id="rId83"/>
    <p:sldId id="877" r:id="rId84"/>
    <p:sldId id="869" r:id="rId85"/>
    <p:sldId id="841" r:id="rId86"/>
    <p:sldId id="870" r:id="rId87"/>
    <p:sldId id="851" r:id="rId88"/>
    <p:sldId id="843" r:id="rId89"/>
    <p:sldId id="850" r:id="rId90"/>
    <p:sldId id="852" r:id="rId91"/>
    <p:sldId id="871" r:id="rId92"/>
    <p:sldId id="853" r:id="rId93"/>
    <p:sldId id="856" r:id="rId94"/>
    <p:sldId id="855" r:id="rId95"/>
    <p:sldId id="778" r:id="rId96"/>
    <p:sldId id="857" r:id="rId97"/>
    <p:sldId id="872" r:id="rId98"/>
    <p:sldId id="780" r:id="rId99"/>
    <p:sldId id="781" r:id="rId100"/>
    <p:sldId id="782" r:id="rId101"/>
    <p:sldId id="783" r:id="rId102"/>
    <p:sldId id="873" r:id="rId103"/>
    <p:sldId id="862" r:id="rId104"/>
    <p:sldId id="866" r:id="rId105"/>
    <p:sldId id="752" r:id="rId106"/>
    <p:sldId id="733" r:id="rId107"/>
    <p:sldId id="734" r:id="rId108"/>
    <p:sldId id="735" r:id="rId109"/>
    <p:sldId id="736" r:id="rId110"/>
    <p:sldId id="737" r:id="rId111"/>
    <p:sldId id="738" r:id="rId112"/>
    <p:sldId id="739" r:id="rId113"/>
    <p:sldId id="740" r:id="rId114"/>
    <p:sldId id="741" r:id="rId115"/>
    <p:sldId id="742" r:id="rId116"/>
    <p:sldId id="743" r:id="rId117"/>
    <p:sldId id="744" r:id="rId118"/>
    <p:sldId id="745" r:id="rId119"/>
    <p:sldId id="746" r:id="rId120"/>
    <p:sldId id="747" r:id="rId121"/>
    <p:sldId id="865" r:id="rId122"/>
    <p:sldId id="801" r:id="rId123"/>
    <p:sldId id="802" r:id="rId124"/>
    <p:sldId id="803" r:id="rId125"/>
    <p:sldId id="804" r:id="rId126"/>
    <p:sldId id="805" r:id="rId127"/>
    <p:sldId id="806" r:id="rId128"/>
    <p:sldId id="807" r:id="rId129"/>
    <p:sldId id="808" r:id="rId1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 Narrow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8000"/>
    <a:srgbClr val="00FF00"/>
    <a:srgbClr val="FFFFFF"/>
    <a:srgbClr val="C5C5C5"/>
    <a:srgbClr val="808080"/>
    <a:srgbClr val="F2F2F2"/>
    <a:srgbClr val="B2B2B2"/>
    <a:srgbClr val="FF00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6" autoAdjust="0"/>
    <p:restoredTop sz="94612" autoAdjust="0"/>
  </p:normalViewPr>
  <p:slideViewPr>
    <p:cSldViewPr>
      <p:cViewPr varScale="1">
        <p:scale>
          <a:sx n="61" d="100"/>
          <a:sy n="61" d="100"/>
        </p:scale>
        <p:origin x="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8254095-308E-4ACC-BF15-B06B0E9FC49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816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 b="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9FDC1729-B6B6-4463-8BA6-2B024F5FEC9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20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05BA4D4-4780-4719-8FC3-7F7593F7224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562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4C999CD-8283-4C8D-B112-4B8A148852A2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756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8AEE082-7292-440E-AA64-2F1E0E490B4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972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6F88693-AD1B-4E49-910B-4A974CA668C6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5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3615D42-5DD1-425F-8018-FB06E0D8727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51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3B13E05-7B37-4561-8411-CA751DFCFEE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12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5D76C9E-F5B3-4E30-A4AA-97F3D03F807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53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55C669F-6410-4220-80EF-CA6F0377327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760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CE11D51-6076-463B-82C0-186B9FCCA05D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272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326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05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F428205-0A46-466D-9482-8F3D06B56CE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43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965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185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883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BB2BAC6-948F-460C-BE33-4828C09F2E3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46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9A6F592-E50A-41BF-BC5B-BA54DEC09A0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241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4160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9A6F592-E50A-41BF-BC5B-BA54DEC09A0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1591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8304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29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6997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84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54022D4B-0417-49C9-B0CC-D93C83C9A8C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80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49B7BAB-F210-4801-AD35-7A8110767575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056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7B077D85-B38F-418E-B7E8-32CE9AA1176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522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AA3B193-C982-4A1A-AA28-E51F569CC9C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33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9827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D3FC474-3C1A-49BD-AF38-6AD537523EC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814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AA3B193-C982-4A1A-AA28-E51F569CC9C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757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AA3B193-C982-4A1A-AA28-E51F569CC9C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94707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E1D28F9-9111-419A-A55C-DCF3DA594A19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39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30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D730F200-902C-48DF-B49E-95F8F36E275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3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D866B65-83BC-41FD-9833-8BD4D790C0D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41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164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CA71CDD-0709-483C-80CD-482861BF5FCD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42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87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F1B07ED-C190-4BE2-8EBF-ACA6E1CA3F1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67437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D52A8-79BC-4DC6-8440-F443768F36B5}" type="slidenum">
              <a:rPr lang="zh-TW" altLang="en-US" smtClean="0"/>
              <a:pPr/>
              <a:t>43</a:t>
            </a:fld>
            <a:endParaRPr lang="en-US" altLang="zh-TW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857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3B70FA3-0068-4A86-8322-5D2E5E9C778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8554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CC0BC11D-0808-4F46-9733-5AC4B67DA25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4445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F5389CE6-215B-4BDF-90A4-59E4F0B3D84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9032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2329840-CD24-4787-AB2A-272C6417397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662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98170379-D44C-445A-A6FB-50E791C3000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49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048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415F11BF-AD21-4021-A912-1734C857A617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50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6521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71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72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BE82AA9C-A332-463F-8527-3AED40EC9931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22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268D7CCD-E27C-4CEA-931F-7C70B7E579F8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8237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2F09BD-CB82-4BB8-858E-8F611BAA39B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4229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84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86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91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97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82F3E5A5-3532-49BE-BC28-3638FBCD2F15}" type="slidenum">
              <a:rPr kumimoji="0" lang="en-US" altLang="en-US" sz="1200" b="0">
                <a:latin typeface="Arial" pitchFamily="34" charset="0"/>
                <a:ea typeface="MS PGothic" pitchFamily="34" charset="-128"/>
              </a:rPr>
              <a:pPr algn="r" eaLnBrk="0" hangingPunct="0"/>
              <a:t>102</a:t>
            </a:fld>
            <a:endParaRPr kumimoji="0" lang="en-US" altLang="en-US" sz="1200" b="0">
              <a:latin typeface="Arial" pitchFamily="34" charset="0"/>
              <a:ea typeface="MS PGothic" pitchFamily="34" charset="-128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98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105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742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7FD91F9-D54D-4811-A061-3C5C1AC0B32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106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223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37A3AAFB-9281-4A97-AF2D-2F55952C549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107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EBAB885-892F-4F9B-8723-70AF7782528C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84102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BEAF48C6-F1B0-474E-B992-D0F8ACF4E643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108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835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1293F385-07E6-49EB-9205-95A9478C0F4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109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4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951FF1DE-8237-4B0A-AFA3-41BEBDBC36C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110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185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E38617F9-2777-40AC-8B53-3723E60061BB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111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8516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C99916C-0C49-4C92-8BA9-A7B446132604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112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372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5A4ADE8E-5F96-4764-B1C8-8801E3B509C6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113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529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2E17A76-D115-4986-B5C0-26CF2FBE0A1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114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075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27F3F88-AEF9-4D73-B828-9C76F4DCE9EE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115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845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4BD50D2-C53D-4402-98FC-0F7373AAD680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116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055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2E9F7097-6B27-46AF-8E06-FF39044BD422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117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665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E7FDFE27-D1C7-4358-AB41-23A03AC83BAA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8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137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8B93ADF7-5207-4079-911B-57A033E94667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118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5206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/>
            <a:fld id="{089B0F6D-9C5A-40B4-8160-69C0FE93BA18}" type="slidenum">
              <a:rPr kumimoji="0" lang="zh-TW" altLang="en-US" sz="1200" b="0">
                <a:latin typeface="Arial" panose="020B0604020202020204" pitchFamily="34" charset="0"/>
                <a:ea typeface="ＭＳ Ｐゴシック" panose="020B0600070205080204" pitchFamily="34" charset="-128"/>
              </a:rPr>
              <a:pPr algn="r"/>
              <a:t>119</a:t>
            </a:fld>
            <a:endParaRPr kumimoji="0" lang="en-US" altLang="zh-TW" sz="1200" b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085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2742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2403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89ADE0-71BD-4BF9-8FF1-292A1ABAE7BD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124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3783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D122881-0372-499F-A082-777DF039253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125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5977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F3D7EAD-A817-4BA3-945C-18DF9FCF6DA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126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643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/>
          </a:p>
        </p:txBody>
      </p:sp>
      <p:sp>
        <p:nvSpPr>
          <p:cNvPr id="1536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44A4CE-43E8-48A5-A128-65DC787FB24E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127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041478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3520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B399FAD-BB31-4006-B775-EE7CD805496B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/>
              <a:t>129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358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A6C7A4F6-057B-4E97-8594-6F18D7CA6ABF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9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247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/>
            <a:fld id="{31495F2D-6274-49C3-9BD7-9CADDCCA7CA4}" type="slidenum">
              <a:rPr kumimoji="0" lang="zh-TW" altLang="en-US" sz="1200" b="0">
                <a:latin typeface="Arial" charset="0"/>
                <a:ea typeface="ＭＳ Ｐゴシック" pitchFamily="34" charset="-128"/>
              </a:rPr>
              <a:pPr algn="r" eaLnBrk="0" hangingPunct="0"/>
              <a:t>10</a:t>
            </a:fld>
            <a:endParaRPr kumimoji="0" lang="en-US" altLang="zh-TW" sz="1200" b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29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7196F-2AD1-4541-809B-685A9CF3B24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8157-4619-4BAB-B4F1-EA8CDD41E2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221D8-20AA-4F08-9B90-B33E0AB801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C348-72B6-4CA9-97DB-BB2439BEA9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B9DA2-1C91-4CE8-9766-05E857B4CB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5FCDB-D8F5-4C40-9E38-FD5EE30B68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827F7-43D3-473A-81F9-20EA74B9E9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E8EDB-CE6B-41F6-B669-E2700B4524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BDBC8-6B65-4CBF-88B5-E77C6862004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BA235-1DE0-468D-A405-DB895ACF351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837C-70DD-4F46-9701-09A380F6688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775347C7-33A8-4CE4-A4B2-1A80A51A809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>
                <a:latin typeface="Arial" charset="0"/>
              </a:rPr>
              <a:t>Without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passing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data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between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the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;</a:t>
            </a:r>
            <a:r>
              <a:rPr lang="en-US" altLang="zh-TW" sz="3200" b="0" dirty="0">
                <a:latin typeface="Arial" charset="0"/>
              </a:rPr>
              <a:t>          </a:t>
            </a:r>
            <a:r>
              <a:rPr lang="en-US" altLang="zh-TW" sz="2000" b="0" dirty="0">
                <a:latin typeface="Arial" charset="0"/>
              </a:rPr>
              <a:t> </a:t>
            </a:r>
            <a:r>
              <a:rPr lang="en-US" altLang="zh-TW" sz="3200" b="0" dirty="0"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&amp;&amp;</a:t>
            </a:r>
            <a:r>
              <a:rPr lang="en-US" altLang="zh-TW" sz="3200" b="0" dirty="0">
                <a:latin typeface="Arial" charset="0"/>
              </a:rPr>
              <a:t>, 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||</a:t>
            </a:r>
            <a:r>
              <a:rPr lang="en-US" altLang="zh-TW" sz="2800" b="0" dirty="0">
                <a:latin typeface="Arial" charset="0"/>
              </a:rPr>
              <a:t>   </a:t>
            </a:r>
            <a:r>
              <a:rPr lang="en-US" altLang="zh-TW" sz="3200" b="0" dirty="0">
                <a:latin typeface="Arial" charset="0"/>
              </a:rPr>
              <a:t>-   	  Use the success/failure of the 			  earlier command to decide 			  	  whether to do the later one.</a:t>
            </a:r>
          </a:p>
          <a:p>
            <a:pPr lvl="1"/>
            <a:r>
              <a:rPr lang="en-US" altLang="zh-TW" sz="3800" b="0" dirty="0">
                <a:latin typeface="Arial" charset="0"/>
              </a:rPr>
              <a:t>Redirecting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screen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output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(</a:t>
            </a:r>
            <a:r>
              <a:rPr lang="en-US" altLang="zh-TW" sz="3800" b="0" dirty="0" err="1">
                <a:latin typeface="Arial" charset="0"/>
              </a:rPr>
              <a:t>stdout</a:t>
            </a:r>
            <a:r>
              <a:rPr lang="en-US" altLang="zh-TW" sz="3800" b="0" dirty="0">
                <a:latin typeface="Arial" charset="0"/>
              </a:rPr>
              <a:t>,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 err="1">
                <a:latin typeface="Arial" charset="0"/>
              </a:rPr>
              <a:t>stderr</a:t>
            </a:r>
            <a:r>
              <a:rPr lang="en-US" altLang="zh-TW" sz="3800" b="0" dirty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&gt;</a:t>
            </a:r>
            <a:r>
              <a:rPr lang="en-US" altLang="zh-TW" sz="3200" b="0" dirty="0">
                <a:latin typeface="Arial" charset="0"/>
              </a:rPr>
              <a:t>,</a:t>
            </a:r>
            <a:r>
              <a:rPr lang="en-US" altLang="zh-TW" sz="800" dirty="0">
                <a:solidFill>
                  <a:srgbClr val="0066CC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&gt;&amp;</a:t>
            </a:r>
            <a:r>
              <a:rPr lang="en-US" altLang="zh-TW" sz="3200" b="0" dirty="0">
                <a:latin typeface="Arial" charset="0"/>
              </a:rPr>
              <a:t>,</a:t>
            </a:r>
            <a:r>
              <a:rPr lang="en-US" altLang="zh-TW" sz="800" dirty="0">
                <a:solidFill>
                  <a:srgbClr val="0066CC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2&gt;</a:t>
            </a:r>
            <a:r>
              <a:rPr lang="en-US" altLang="zh-TW" sz="3200" b="0" dirty="0">
                <a:latin typeface="Arial" charset="0"/>
              </a:rPr>
              <a:t>  </a:t>
            </a:r>
            <a:r>
              <a:rPr lang="en-US" altLang="zh-TW" sz="2400" b="0" dirty="0">
                <a:latin typeface="Arial" charset="0"/>
              </a:rPr>
              <a:t> 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A5A5A5"/>
                </a:solidFill>
                <a:latin typeface="Arial" charset="0"/>
              </a:rPr>
              <a:t>|</a:t>
            </a:r>
            <a:r>
              <a:rPr lang="en-US" altLang="zh-TW" sz="3200" b="0" dirty="0">
                <a:solidFill>
                  <a:srgbClr val="A5A5A5"/>
                </a:solidFill>
                <a:latin typeface="Arial" charset="0"/>
              </a:rPr>
              <a:t>                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A5A5A5"/>
                </a:solidFill>
                <a:latin typeface="Arial" charset="0"/>
              </a:rPr>
              <a:t>| tee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	 -To a file </a:t>
            </a:r>
            <a:r>
              <a:rPr lang="en-US" altLang="zh-TW" sz="3200" b="0" i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and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err="1">
                <a:solidFill>
                  <a:srgbClr val="A5A5A5"/>
                </a:solidFill>
                <a:latin typeface="Arial" charset="0"/>
              </a:rPr>
              <a:t>xargs</a:t>
            </a:r>
            <a:r>
              <a:rPr lang="en-US" altLang="zh-TW" sz="3200" b="0" dirty="0">
                <a:solidFill>
                  <a:srgbClr val="A5A5A5"/>
                </a:solidFill>
                <a:latin typeface="Arial" charset="0"/>
              </a:rPr>
              <a:t>,</a:t>
            </a:r>
            <a:r>
              <a:rPr lang="en-US" altLang="zh-TW" sz="3200" dirty="0">
                <a:solidFill>
                  <a:srgbClr val="A5A5A5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``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 -To arguments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1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Lets do some more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136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wc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head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3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endParaRPr lang="zh-TW" altLang="en-US" sz="2400" b="1">
              <a:solidFill>
                <a:schemeClr val="bg1"/>
              </a:solidFill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CDB7F2D-ECA2-4BEB-AAFF-952603C32BED}" type="slidenum">
              <a:rPr lang="zh-TW" altLang="en-US" sz="1400" b="0">
                <a:latin typeface="Arial" charset="0"/>
              </a:rPr>
              <a:pPr algn="r"/>
              <a:t>10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seq</a:t>
            </a:r>
            <a:endParaRPr lang="en-US" altLang="zh-TW" sz="7200" b="1">
              <a:solidFill>
                <a:srgbClr val="0066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first value to the second.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it counts from the first to the third, using the second as the step size: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11 -3 5 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11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%</a:t>
            </a:r>
            <a:endParaRPr lang="en-US" altLang="zh-TW" sz="2400" dirty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100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8362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seq</a:t>
            </a:r>
            <a:endParaRPr lang="en-US" altLang="zh-TW" sz="7200" b="1">
              <a:solidFill>
                <a:srgbClr val="0066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84096" cy="467484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first value to the second.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3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it counts from the first to the third, using the second as the step size.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zh-TW" b="1" dirty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400" b="1" dirty="0" err="1">
                <a:solidFill>
                  <a:srgbClr val="0066CC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dirty="0">
                <a:latin typeface="Lucida Grande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</a:rPr>
              <a:t>often gets used with ``:</a:t>
            </a:r>
            <a:endParaRPr lang="en-US" altLang="zh-TW" sz="360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11560" y="5589240"/>
            <a:ext cx="3744416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seq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50 10 60 </a:t>
            </a: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50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60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644008" y="5589240"/>
            <a:ext cx="3744416" cy="122413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echo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 `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seq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50 10 60` </a:t>
            </a:r>
          </a:p>
          <a:p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50 60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101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64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1"/>
          <a:ext cx="9144000" cy="58143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78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basename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Extract the directory name from a path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CC"/>
                </a:solidFill>
              </a:rPr>
              <a:t>Miscellaneous Commands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102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find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Usually, these executables are stored in either 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</a:rPr>
              <a:t>/bin  or  /bin  are always going to be in you path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b="0">
                <a:solidFill>
                  <a:srgbClr val="0033CC"/>
                </a:solidFill>
              </a:rPr>
              <a:t>The </a:t>
            </a:r>
            <a:r>
              <a:rPr lang="en-US" altLang="zh-TW" sz="4400">
                <a:solidFill>
                  <a:srgbClr val="0033CC"/>
                </a:solidFill>
              </a:rPr>
              <a:t>which</a:t>
            </a:r>
            <a:r>
              <a:rPr lang="en-US" altLang="zh-TW" sz="4400" b="0">
                <a:solidFill>
                  <a:srgbClr val="0033CC"/>
                </a:solidFill>
              </a:rPr>
              <a:t> command</a:t>
            </a: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53440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08726FA-8ACC-415A-9BBE-38CB5399D6AF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103</a:t>
            </a:fld>
            <a:endParaRPr lang="en-US" altLang="zh-TW" sz="1400" b="0"/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find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Usually, these executables are stored in either /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  are always going to be in you path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b="0">
                <a:solidFill>
                  <a:srgbClr val="0033CC"/>
                </a:solidFill>
              </a:rPr>
              <a:t>The </a:t>
            </a:r>
            <a:r>
              <a:rPr lang="en-US" altLang="zh-TW" sz="4400">
                <a:solidFill>
                  <a:srgbClr val="0033CC"/>
                </a:solidFill>
              </a:rPr>
              <a:t>which</a:t>
            </a:r>
            <a:r>
              <a:rPr lang="en-US" altLang="zh-TW" sz="4400" b="0">
                <a:solidFill>
                  <a:srgbClr val="0033CC"/>
                </a:solidFill>
              </a:rPr>
              <a:t> command</a:t>
            </a: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53440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08726FA-8ACC-415A-9BBE-38CB5399D6AF}" type="slidenum">
              <a:rPr lang="zh-TW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104</a:t>
            </a:fld>
            <a:endParaRPr lang="en-US" altLang="zh-TW" sz="1400" b="0"/>
          </a:p>
        </p:txBody>
      </p:sp>
      <p:sp>
        <p:nvSpPr>
          <p:cNvPr id="5" name="Oval Callout 4"/>
          <p:cNvSpPr/>
          <p:nvPr/>
        </p:nvSpPr>
        <p:spPr bwMode="auto">
          <a:xfrm>
            <a:off x="4499992" y="3212976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0"/>
            <a:ext cx="8784976" cy="8382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What’s the path of an executable?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dirty="0"/>
              <a:t>The “./” indicated that this program was to be found in the current directory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105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08863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Remember this slide?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867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zh-TW" altLang="en-US" sz="2600" b="1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rwxr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en-US" altLang="zh-TW" sz="2400" b="1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wc </a:t>
            </a:r>
            <a:r>
              <a:rPr lang="en-US" altLang="zh-TW" sz="280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rm </a:t>
            </a:r>
            <a:r>
              <a:rPr lang="en-US" altLang="zh-TW" sz="280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f tempfile</a:t>
            </a:r>
            <a:endParaRPr lang="zh-TW" altLang="en-US" sz="2800" b="1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</a:t>
            </a:r>
            <a:r>
              <a:rPr lang="en-US" altLang="zh-TW" sz="2400" b="1">
                <a:solidFill>
                  <a:srgbClr val="FFFF00"/>
                </a:solidFill>
              </a:rPr>
              <a:t> </a:t>
            </a:r>
            <a:r>
              <a:rPr lang="en-US" altLang="zh-TW" sz="2800" b="1">
                <a:solidFill>
                  <a:srgbClr val="FFFF00"/>
                </a:solidFill>
              </a:rPr>
              <a:t>.</a:t>
            </a:r>
            <a:r>
              <a:rPr lang="en-US" altLang="zh-TW" b="1">
                <a:solidFill>
                  <a:srgbClr val="FFFF00"/>
                </a:solidFill>
              </a:rPr>
              <a:t>/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r>
              <a:rPr lang="en-US" altLang="zh-TW" sz="2800" b="1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anose="02040502050506030303" pitchFamily="18" charset="0"/>
              </a:rPr>
              <a:t>count_A_files: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1676400" y="3733800"/>
            <a:ext cx="2514600" cy="838200"/>
          </a:xfrm>
          <a:prstGeom prst="wedgeRoundRectCallout">
            <a:avLst>
              <a:gd name="adj1" fmla="val -82259"/>
              <a:gd name="adj2" fmla="val 73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Let’s now try it without the ./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152400" y="5449888"/>
            <a:ext cx="8196263" cy="12874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00" dirty="0">
              <a:solidFill>
                <a:schemeClr val="bg1">
                  <a:lumMod val="65000"/>
                </a:schemeClr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%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223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407557" grpId="1" animBg="1"/>
      <p:bldP spid="407558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en-US" altLang="zh-TW" b="1" dirty="0"/>
              <a:t>The “./” indicated that this program was to be found in the current directory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107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44814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/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/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/>
              <a:t>Why can’t the system just assume that the script is in the current directory?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066800" y="4572000"/>
            <a:ext cx="5181600" cy="1600200"/>
          </a:xfrm>
          <a:prstGeom prst="wedgeRoundRectCallout">
            <a:avLst>
              <a:gd name="adj1" fmla="val 46032"/>
              <a:gd name="adj2" fmla="val -11145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>
                <a:latin typeface="Arial Narrow" panose="020B0606020202030204" pitchFamily="34" charset="0"/>
              </a:rPr>
              <a:t>Actually, you can modify your system to do this – but you might not want to…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108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539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/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rgbClr val="FF0000"/>
                </a:solidFill>
              </a:rPr>
              <a:t>I mean, where else would it be?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524000" y="5334000"/>
            <a:ext cx="3886200" cy="914400"/>
          </a:xfrm>
          <a:prstGeom prst="wedgeRoundRectCallout">
            <a:avLst>
              <a:gd name="adj1" fmla="val 21204"/>
              <a:gd name="adj2" fmla="val -13038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Well, actually, it could be anywhere in your </a:t>
            </a:r>
            <a:r>
              <a:rPr lang="en-US" altLang="zh-TW" sz="2800" i="1">
                <a:solidFill>
                  <a:srgbClr val="CC3300"/>
                </a:solidFill>
                <a:latin typeface="Arial Narrow" panose="020B0606020202030204" pitchFamily="34" charset="0"/>
              </a:rPr>
              <a:t>$PATH </a:t>
            </a:r>
            <a:r>
              <a:rPr lang="en-US" altLang="zh-TW" sz="2800" i="1"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109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35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Lets do some more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 135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rm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1946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0F56C49-9D16-46A1-850F-7DC9D0C11119}" type="slidenum">
              <a:rPr lang="zh-TW" altLang="en-US" sz="1400" b="0">
                <a:latin typeface="Arial" charset="0"/>
              </a:rPr>
              <a:pPr algn="r"/>
              <a:t>11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/>
              <a:t>Your UNIX operating system has a number of </a:t>
            </a:r>
            <a:r>
              <a:rPr lang="en-US" altLang="zh-TW" sz="2800" b="1" i="1" dirty="0">
                <a:solidFill>
                  <a:srgbClr val="FFC000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/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/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110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35923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/local/bin:/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111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80407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rgbClr val="CC3300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rgbClr val="CC3300"/>
                </a:solidFill>
                <a:latin typeface="Arial Narrow" panose="020B0606020202030204" pitchFamily="34" charset="0"/>
              </a:rPr>
              <a:t>/local/bin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usr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texmf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miktex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/bin:/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/c/WINDOWS/System32/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Wbem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Program_Files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/Intel/DMIX:/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cygdrive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/c/Program Files/Microsoft SQL Server/80/Tools/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Binn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 </a:t>
            </a: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endParaRPr lang="en-US" altLang="zh-TW" sz="18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count_A_files</a:t>
            </a: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15750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56597"/>
              <a:gd name="adj2" fmla="val -20330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So, when you typed “count_A_files”,  it first looked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here,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112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5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0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</a:t>
            </a:r>
            <a:r>
              <a:rPr lang="en-US" altLang="zh-TW" sz="1800">
                <a:solidFill>
                  <a:srgbClr val="CC3300"/>
                </a:solidFill>
                <a:latin typeface="Arial Narrow" panose="020B0606020202030204" pitchFamily="34" charset="0"/>
              </a:rPr>
              <a:t>/usr/bin</a:t>
            </a: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:/cygdrive/c/texmf/miktex/bin:/cygdrive/c/WINDOWS/system32:/cygdrive/c/WINDOWS:/cygdrive/c/WINDOWS/System32/Wbem:/cygdrive/c/Program_Files/Intel/DMIX:/cygdrive/c/Program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40278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>
                <a:latin typeface="Arial Narrow" panose="020B0606020202030204" pitchFamily="34" charset="0"/>
              </a:rPr>
              <a:t>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here,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113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77366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 dirty="0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 dirty="0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 dirty="0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 dirty="0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 dirty="0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 dirty="0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 dirty="0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/usr/local/bin:/usr/bin:</a:t>
            </a:r>
            <a:r>
              <a:rPr lang="en-US" altLang="zh-TW" sz="1800">
                <a:solidFill>
                  <a:srgbClr val="CC3300"/>
                </a:solidFill>
                <a:latin typeface="Arial Narrow" panose="020B0606020202030204" pitchFamily="34" charset="0"/>
              </a:rPr>
              <a:t>/cygdrive/c/texmf/miktex/bin</a:t>
            </a: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-19069"/>
              <a:gd name="adj2" fmla="val -19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 then here,</a:t>
            </a:r>
            <a:r>
              <a:rPr lang="en-US" altLang="zh-TW" sz="240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2400">
                <a:latin typeface="Arial Narrow" panose="020B0606020202030204" pitchFamily="34" charset="0"/>
              </a:rPr>
              <a:t>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here</a:t>
            </a:r>
            <a:r>
              <a:rPr lang="en-US" altLang="zh-TW" sz="2400">
                <a:solidFill>
                  <a:schemeClr val="accent1"/>
                </a:solidFill>
                <a:latin typeface="Arial Narrow" panose="020B0606020202030204" pitchFamily="34" charset="0"/>
              </a:rPr>
              <a:t>, then …</a:t>
            </a:r>
            <a:endParaRPr lang="en-US" altLang="zh-TW" sz="2800" i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114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013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115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96200" cy="8382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$PATH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b="1">
                <a:solidFill>
                  <a:srgbClr val="B2B2B2"/>
                </a:solidFill>
              </a:rPr>
              <a:t>Your UNIX operating system has a number of </a:t>
            </a:r>
            <a:r>
              <a:rPr lang="en-US" altLang="zh-TW" sz="2800" b="1" i="1">
                <a:solidFill>
                  <a:srgbClr val="B2B2B2"/>
                </a:solidFill>
              </a:rPr>
              <a:t>system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We may mention some of them later, but they are mostly beyond the scope of this course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b="1">
                <a:solidFill>
                  <a:srgbClr val="B2B2B2"/>
                </a:solidFill>
              </a:rPr>
              <a:t>But one of these variables is $PATH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b="1">
                <a:solidFill>
                  <a:srgbClr val="CC3300"/>
                </a:solidFill>
              </a:rPr>
              <a:t>It tells the system where to look for the executable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/>
              <a:t>To see your current PATH, type: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r>
              <a:rPr lang="en-US" altLang="zh-TW" sz="2800" b="1"/>
              <a:t>	</a:t>
            </a:r>
          </a:p>
          <a:p>
            <a:pPr eaLnBrk="1" hangingPunct="1">
              <a:lnSpc>
                <a:spcPct val="80000"/>
              </a:lnSpc>
              <a:spcBef>
                <a:spcPct val="45000"/>
              </a:spcBef>
              <a:buFontTx/>
              <a:buNone/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endParaRPr lang="en-US" altLang="zh-TW" sz="2800" b="1"/>
          </a:p>
          <a:p>
            <a:pPr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800" b="1">
                <a:solidFill>
                  <a:schemeClr val="bg1"/>
                </a:solidFill>
              </a:rPr>
              <a:t>You can also change or add to your path</a:t>
            </a:r>
          </a:p>
          <a:p>
            <a:pPr lvl="1" eaLnBrk="1" hangingPunct="1">
              <a:lnSpc>
                <a:spcPct val="80000"/>
              </a:lnSpc>
              <a:spcBef>
                <a:spcPct val="45000"/>
              </a:spcBef>
            </a:pPr>
            <a:r>
              <a:rPr lang="en-US" altLang="zh-TW" sz="2400" b="1">
                <a:solidFill>
                  <a:schemeClr val="bg1"/>
                </a:solidFill>
              </a:rPr>
              <a:t>We’ll talk about how to do that next week…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57200" y="3657600"/>
            <a:ext cx="8229600" cy="1905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echo $PATH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/usr/local/bin:/usr/bin:/cygdrive/c/texmf/miktex/bin:/cygdrive/c/WINDOWS/system32:/cygdrive/c/WINDOWS:/cygdrive/c/WINDOWS/System32/Wbem:/cygdrive/c/Program_Files/Intel/DMIX:/cygdrive/c/Program Files/Microsoft SQL Server/80/Tools/Binn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 count_A_files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count_A_files: Command not found.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 Narrow" panose="020B0606020202030204" pitchFamily="34" charset="0"/>
              </a:rPr>
              <a:t>%</a:t>
            </a:r>
          </a:p>
        </p:txBody>
      </p:sp>
      <p:sp>
        <p:nvSpPr>
          <p:cNvPr id="423942" name="AutoShape 6"/>
          <p:cNvSpPr>
            <a:spLocks noChangeArrowheads="1"/>
          </p:cNvSpPr>
          <p:nvPr/>
        </p:nvSpPr>
        <p:spPr bwMode="auto">
          <a:xfrm>
            <a:off x="1676400" y="5638800"/>
            <a:ext cx="5943600" cy="914400"/>
          </a:xfrm>
          <a:prstGeom prst="wedgeRoundRectCallout">
            <a:avLst>
              <a:gd name="adj1" fmla="val 26523"/>
              <a:gd name="adj2" fmla="val -211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chemeClr val="bg2"/>
                </a:solidFill>
                <a:latin typeface="Arial Narrow" panose="020B0606020202030204" pitchFamily="34" charset="0"/>
              </a:rPr>
              <a:t>So, when you typed “count_A_files”,  it first looked here, then here, then here,</a:t>
            </a:r>
            <a:r>
              <a:rPr lang="en-US" altLang="zh-TW" sz="2400">
                <a:latin typeface="Arial Narrow" panose="020B0606020202030204" pitchFamily="34" charset="0"/>
              </a:rPr>
              <a:t> then </a:t>
            </a:r>
            <a:r>
              <a:rPr lang="en-US" altLang="zh-TW" sz="2400">
                <a:solidFill>
                  <a:srgbClr val="CC3300"/>
                </a:solidFill>
                <a:latin typeface="Arial Narrow" panose="020B0606020202030204" pitchFamily="34" charset="0"/>
              </a:rPr>
              <a:t>…</a:t>
            </a:r>
            <a:endParaRPr lang="en-US" altLang="zh-TW" sz="2800" i="1">
              <a:solidFill>
                <a:srgbClr val="CC3300"/>
              </a:solidFill>
              <a:latin typeface="Arial Narrow" panose="020B0606020202030204" pitchFamily="34" charset="0"/>
            </a:endParaRPr>
          </a:p>
        </p:txBody>
      </p:sp>
      <p:sp>
        <p:nvSpPr>
          <p:cNvPr id="423943" name="AutoShape 7"/>
          <p:cNvSpPr>
            <a:spLocks noChangeArrowheads="1"/>
          </p:cNvSpPr>
          <p:nvPr/>
        </p:nvSpPr>
        <p:spPr bwMode="auto">
          <a:xfrm>
            <a:off x="2438400" y="5638800"/>
            <a:ext cx="6705600" cy="1219200"/>
          </a:xfrm>
          <a:prstGeom prst="wedgeRoundRectCallout">
            <a:avLst>
              <a:gd name="adj1" fmla="val -43347"/>
              <a:gd name="adj2" fmla="val -792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Having looked in all 8 of those directories, no file was found with the name count_A_files. So, your system concluded that count_A_files is not a command.</a:t>
            </a:r>
            <a:endParaRPr lang="en-US" altLang="zh-TW" sz="2800" i="1">
              <a:latin typeface="Arial Narrow" panose="020B0606020202030204" pitchFamily="34" charset="0"/>
            </a:endParaRPr>
          </a:p>
        </p:txBody>
      </p:sp>
      <p:sp>
        <p:nvSpPr>
          <p:cNvPr id="423944" name="AutoShape 8"/>
          <p:cNvSpPr>
            <a:spLocks noChangeArrowheads="1"/>
          </p:cNvSpPr>
          <p:nvPr/>
        </p:nvSpPr>
        <p:spPr bwMode="auto">
          <a:xfrm>
            <a:off x="76200" y="1371600"/>
            <a:ext cx="7162800" cy="1219200"/>
          </a:xfrm>
          <a:prstGeom prst="wedgeRoundRectCallout">
            <a:avLst>
              <a:gd name="adj1" fmla="val -32912"/>
              <a:gd name="adj2" fmla="val 22734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The first word that appears on the command line is assumed to be a command (ie, an executable). That is why the error message is “Command not found”.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48263" y="304800"/>
            <a:ext cx="3505200" cy="874713"/>
          </a:xfrm>
          <a:prstGeom prst="wedgeRoundRectCallout">
            <a:avLst>
              <a:gd name="adj1" fmla="val -52315"/>
              <a:gd name="adj2" fmla="val 14476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33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2" grpId="0" animBg="1"/>
      <p:bldP spid="423943" grpId="0" animBg="1"/>
      <p:bldP spid="423944" grpId="0" animBg="1"/>
      <p:bldP spid="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Remember this slide?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8674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zh-TW" altLang="en-US" sz="2600" b="1">
              <a:solidFill>
                <a:srgbClr val="B2B2B2"/>
              </a:solidFill>
              <a:latin typeface="High Tower Text" panose="02040502050506030303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rw</a:t>
            </a:r>
            <a:r>
              <a:rPr lang="en-US" altLang="en-US" sz="2800" b="1">
                <a:solidFill>
                  <a:srgbClr val="FFFF00"/>
                </a:solidFill>
                <a:latin typeface="High Tower Text" panose="02040502050506030303" pitchFamily="18" charset="0"/>
              </a:rPr>
              <a:t>x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anose="02040502050506030303" pitchFamily="18" charset="0"/>
              </a:rPr>
              <a:t>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English None   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47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Mar </a:t>
            </a:r>
            <a:r>
              <a:rPr lang="en-US" altLang="en-US" sz="1800" b="1">
                <a:solidFill>
                  <a:srgbClr val="B2B2B2"/>
                </a:solidFill>
                <a:latin typeface="High Tower Text" panose="02040502050506030303" pitchFamily="18" charset="0"/>
              </a:rPr>
              <a:t> </a:t>
            </a:r>
            <a:r>
              <a:rPr lang="en-US" altLang="en-US" sz="2600" b="1">
                <a:solidFill>
                  <a:srgbClr val="B2B2B2"/>
                </a:solidFill>
                <a:latin typeface="Times New Roman" panose="02020603050405020304" pitchFamily="18" charset="0"/>
              </a:rPr>
              <a:t>3  02:16</a:t>
            </a:r>
            <a:r>
              <a:rPr lang="en-US" altLang="en-US" sz="2600" b="1">
                <a:solidFill>
                  <a:srgbClr val="B2B2B2"/>
                </a:solidFill>
                <a:latin typeface="High Tower Text" panose="02040502050506030303" pitchFamily="18" charset="0"/>
              </a:rPr>
              <a:t> count_A_files</a:t>
            </a:r>
            <a:endParaRPr lang="en-US" altLang="zh-TW" sz="2400" b="1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wc </a:t>
            </a:r>
            <a:r>
              <a:rPr lang="en-US" altLang="zh-TW" sz="280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rm </a:t>
            </a:r>
            <a:r>
              <a:rPr lang="en-US" altLang="zh-TW" sz="2800">
                <a:solidFill>
                  <a:srgbClr val="B2B2B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f tempfile</a:t>
            </a:r>
            <a:endParaRPr lang="zh-TW" altLang="en-US" sz="2800" b="1">
              <a:solidFill>
                <a:srgbClr val="B2B2B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</a:t>
            </a:r>
            <a:r>
              <a:rPr lang="en-US" altLang="zh-TW" sz="2400" b="1">
                <a:solidFill>
                  <a:srgbClr val="FFFF00"/>
                </a:solidFill>
              </a:rPr>
              <a:t> </a:t>
            </a:r>
            <a:r>
              <a:rPr lang="en-US" altLang="zh-TW" sz="2800" b="1">
                <a:solidFill>
                  <a:srgbClr val="8E8E8E"/>
                </a:solidFill>
              </a:rPr>
              <a:t>.</a:t>
            </a:r>
            <a:r>
              <a:rPr lang="en-US" altLang="zh-TW" b="1">
                <a:solidFill>
                  <a:srgbClr val="8E8E8E"/>
                </a:solidFill>
              </a:rPr>
              <a:t>/</a:t>
            </a:r>
            <a:r>
              <a:rPr lang="en-US" altLang="zh-TW" sz="2800" b="1">
                <a:solidFill>
                  <a:srgbClr val="B2B2B2"/>
                </a:solidFill>
                <a:latin typeface="High Tower Text" panose="02040502050506030303" pitchFamily="18" charset="0"/>
              </a:rPr>
              <a:t>ccount_A_files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TW" sz="2400" b="1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r>
              <a:rPr lang="en-US" altLang="zh-TW" sz="2800" b="1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b="1">
                <a:solidFill>
                  <a:srgbClr val="FFFFCC"/>
                </a:solidFill>
                <a:latin typeface="High Tower Text" panose="02040502050506030303" pitchFamily="18" charset="0"/>
              </a:rPr>
              <a:t>count_A_files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anose="02040502050506030303" pitchFamily="18" charset="0"/>
              </a:rPr>
              <a:t>count_A_files: Command not found.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5148263" y="304800"/>
            <a:ext cx="3505200" cy="874713"/>
          </a:xfrm>
          <a:prstGeom prst="wedgeRoundRectCallout">
            <a:avLst>
              <a:gd name="adj1" fmla="val -170519"/>
              <a:gd name="adj2" fmla="val 24114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Q: But, it is an executable! Remember …?</a:t>
            </a:r>
            <a:endParaRPr lang="en-US" altLang="zh-TW" sz="2800" i="1">
              <a:latin typeface="Arial Narrow" panose="020B0606020202030204" pitchFamily="34" charset="0"/>
            </a:endParaRPr>
          </a:p>
        </p:txBody>
      </p:sp>
      <p:sp>
        <p:nvSpPr>
          <p:cNvPr id="407557" name="AutoShape 5"/>
          <p:cNvSpPr>
            <a:spLocks noChangeArrowheads="1"/>
          </p:cNvSpPr>
          <p:nvPr/>
        </p:nvSpPr>
        <p:spPr bwMode="auto">
          <a:xfrm>
            <a:off x="3429000" y="2493963"/>
            <a:ext cx="4419600" cy="838200"/>
          </a:xfrm>
          <a:prstGeom prst="wedgeRoundRectCallout">
            <a:avLst>
              <a:gd name="adj1" fmla="val 31213"/>
              <a:gd name="adj2" fmla="val -218181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A: Yes, </a:t>
            </a:r>
            <a:r>
              <a:rPr lang="en-US" altLang="zh-TW" sz="2400" i="1" u="sng">
                <a:latin typeface="Arial Narrow" panose="020B0606020202030204" pitchFamily="34" charset="0"/>
              </a:rPr>
              <a:t>this</a:t>
            </a:r>
            <a:r>
              <a:rPr lang="en-US" altLang="zh-TW" sz="2400">
                <a:latin typeface="Arial Narrow" panose="020B0606020202030204" pitchFamily="34" charset="0"/>
              </a:rPr>
              <a:t> file is executable. But Cygwin never looked here for it. 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8200" y="4648200"/>
            <a:ext cx="6400800" cy="1752600"/>
          </a:xfrm>
          <a:prstGeom prst="wedgeRoundRectCallout">
            <a:avLst>
              <a:gd name="adj1" fmla="val 27315"/>
              <a:gd name="adj2" fmla="val -131250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Arial Narrow" panose="020B0606020202030204" pitchFamily="34" charset="0"/>
              </a:rPr>
              <a:t>After all, different directories can have files with the same name. UNIX needs to disambiguate </a:t>
            </a:r>
            <a:r>
              <a:rPr lang="en-US" altLang="zh-TW" sz="2400" u="sng">
                <a:latin typeface="Arial Narrow" panose="020B0606020202030204" pitchFamily="34" charset="0"/>
              </a:rPr>
              <a:t>which </a:t>
            </a:r>
            <a:r>
              <a:rPr lang="en-US" altLang="zh-TW" sz="2400" i="1" u="sng">
                <a:latin typeface="Arial Narrow" panose="020B0606020202030204" pitchFamily="34" charset="0"/>
              </a:rPr>
              <a:t>one</a:t>
            </a:r>
            <a:r>
              <a:rPr lang="en-US" altLang="zh-TW" sz="2400">
                <a:latin typeface="Arial Narrow" panose="020B0606020202030204" pitchFamily="34" charset="0"/>
              </a:rPr>
              <a:t> you want to execute. And that is the purpose of the $PATH variable. </a:t>
            </a:r>
          </a:p>
        </p:txBody>
      </p:sp>
    </p:spTree>
    <p:extLst>
      <p:ext uri="{BB962C8B-B14F-4D97-AF65-F5344CB8AC3E}">
        <p14:creationId xmlns:p14="http://schemas.microsoft.com/office/powerpoint/2010/main" val="3913318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7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117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927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118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rgbClr val="FF0000"/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0" y="685800"/>
            <a:ext cx="5029200" cy="1143000"/>
          </a:xfrm>
          <a:prstGeom prst="wedgeRoundRectCallout">
            <a:avLst>
              <a:gd name="adj1" fmla="val -6093"/>
              <a:gd name="adj2" fmla="val 13069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would be the simplest way to not need to type the “./”?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0" y="3429000"/>
            <a:ext cx="6477000" cy="1447800"/>
          </a:xfrm>
          <a:prstGeom prst="wedgeRoundRectCallout">
            <a:avLst>
              <a:gd name="adj1" fmla="val -15954"/>
              <a:gd name="adj2" fmla="val -72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A: Copy your “count_A_files” executable over to the /usr/local/bin directory (or any other directory that is in you $PATH). 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89384" y="5486400"/>
            <a:ext cx="4899248" cy="990600"/>
          </a:xfrm>
          <a:prstGeom prst="wedgeRoundRectCallout">
            <a:avLst>
              <a:gd name="adj1" fmla="val 12620"/>
              <a:gd name="adj2" fmla="val -1712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Of course, you would need write permissions on the directory.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084168" y="4876800"/>
            <a:ext cx="3068216" cy="1981200"/>
          </a:xfrm>
          <a:prstGeom prst="wedgeRoundRectCallout">
            <a:avLst>
              <a:gd name="adj1" fmla="val -96033"/>
              <a:gd name="adj2" fmla="val 1812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 dirty="0">
                <a:latin typeface="Arial Narrow" panose="020B0606020202030204" pitchFamily="34" charset="0"/>
              </a:rPr>
              <a:t>But it is generally unwise to change operating system directories.</a:t>
            </a:r>
          </a:p>
        </p:txBody>
      </p:sp>
    </p:spTree>
    <p:extLst>
      <p:ext uri="{BB962C8B-B14F-4D97-AF65-F5344CB8AC3E}">
        <p14:creationId xmlns:p14="http://schemas.microsoft.com/office/powerpoint/2010/main" val="45302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The “./” indicated that this program was to be found in the current directory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But the “./” was also a bit awkward.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b="1" dirty="0">
                <a:solidFill>
                  <a:schemeClr val="bg1">
                    <a:lumMod val="75000"/>
                  </a:schemeClr>
                </a:solidFill>
              </a:rPr>
              <a:t>Why do we need to type the “./” every time?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rgbClr val="FF0000"/>
                </a:solidFill>
              </a:rPr>
              <a:t>Why can’t the system just assume that the script is in the current directory? </a:t>
            </a:r>
          </a:p>
          <a:p>
            <a:pPr lvl="3" eaLnBrk="1" hangingPunct="1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altLang="zh-TW" sz="2800" b="1" dirty="0">
                <a:solidFill>
                  <a:schemeClr val="bg1">
                    <a:lumMod val="75000"/>
                  </a:schemeClr>
                </a:solidFill>
              </a:rPr>
              <a:t>I mean, where else would it be?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828800" y="4267200"/>
            <a:ext cx="4343400" cy="609600"/>
          </a:xfrm>
          <a:prstGeom prst="wedgeRoundRectCallout">
            <a:avLst>
              <a:gd name="adj1" fmla="val 47296"/>
              <a:gd name="adj2" fmla="val -1578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Q: What about this option?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752600" y="4800600"/>
            <a:ext cx="6781800" cy="1444625"/>
          </a:xfrm>
          <a:prstGeom prst="wedgeRoundRectCallout">
            <a:avLst>
              <a:gd name="adj1" fmla="val 34685"/>
              <a:gd name="adj2" fmla="val -485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800">
                <a:latin typeface="Arial Narrow" panose="020B0606020202030204" pitchFamily="34" charset="0"/>
              </a:rPr>
              <a:t>A: Well, some people avoid setting “./” to be part of the $PATH, because they don’t want to confuse user scripts with system commands.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512" y="0"/>
            <a:ext cx="878497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400" b="0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What’s the path of an executable?</a:t>
            </a:r>
            <a:endParaRPr kumimoji="1" lang="en-US" altLang="zh-TW" sz="4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119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60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 135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 136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 137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 138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600" b="1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>
                <a:solidFill>
                  <a:srgbClr val="FFFFCC"/>
                </a:solidFill>
                <a:latin typeface="High Tower Text" pitchFamily="18" charset="0"/>
              </a:rPr>
              <a:t>omplement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>
                <a:solidFill>
                  <a:srgbClr val="FFFF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400" b="1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endParaRPr lang="zh-TW" altLang="en-US" sz="2400" b="1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Lets do some more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048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C518239-8F63-4CE3-85E6-C41E2FF916D4}" type="slidenum">
              <a:rPr lang="zh-TW" altLang="en-US" sz="1400" b="0">
                <a:latin typeface="Arial" charset="0"/>
              </a:rPr>
              <a:pPr algn="r"/>
              <a:t>12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175125" algn="l"/>
              </a:tabLst>
            </a:pPr>
            <a:r>
              <a:rPr lang="en-US" altLang="zh-TW" sz="4000">
                <a:solidFill>
                  <a:srgbClr val="0033CC"/>
                </a:solidFill>
              </a:rPr>
              <a:t>Which one?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5715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CC3300"/>
                </a:solidFill>
              </a:rPr>
              <a:t>Q:</a:t>
            </a:r>
            <a:r>
              <a:rPr lang="en-US" altLang="zh-TW"/>
              <a:t> </a:t>
            </a:r>
            <a:r>
              <a:rPr lang="en-US" altLang="zh-TW" u="sng"/>
              <a:t>How do I know which one of the directories within my $PATH is the directory containing the actual first match to the command name?</a:t>
            </a:r>
          </a:p>
          <a:p>
            <a:pPr>
              <a:buFontTx/>
              <a:buNone/>
            </a:pPr>
            <a:r>
              <a:rPr lang="en-US" altLang="zh-TW">
                <a:solidFill>
                  <a:srgbClr val="CC3300"/>
                </a:solidFill>
              </a:rPr>
              <a:t>A:</a:t>
            </a:r>
            <a:r>
              <a:rPr lang="en-US" altLang="zh-TW"/>
              <a:t> That is the job of “</a:t>
            </a:r>
            <a:r>
              <a:rPr lang="en-US" altLang="zh-TW" sz="4000">
                <a:latin typeface="High Tower Text" panose="02040502050506030303" pitchFamily="18" charset="0"/>
              </a:rPr>
              <a:t>which</a:t>
            </a:r>
            <a:r>
              <a:rPr lang="en-US" altLang="zh-TW"/>
              <a:t>”…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/>
              <a:t>	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120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3" y="762000"/>
            <a:ext cx="8764587" cy="609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5400" dirty="0">
                <a:solidFill>
                  <a:srgbClr val="0033CC"/>
                </a:solidFill>
                <a:latin typeface="High Tower Text" panose="02040502050506030303" pitchFamily="18" charset="0"/>
              </a:rPr>
              <a:t>which</a:t>
            </a:r>
            <a:r>
              <a:rPr lang="en-US" altLang="zh-TW" sz="3600" dirty="0">
                <a:solidFill>
                  <a:srgbClr val="FF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identifies where you can find the</a:t>
            </a:r>
            <a:b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		executable for the given command</a:t>
            </a:r>
          </a:p>
          <a:p>
            <a:pPr eaLnBrk="1" hangingPunct="1">
              <a:buFontTx/>
              <a:buNone/>
            </a:pPr>
            <a:endParaRPr lang="en-US" altLang="zh-TW" sz="2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Every UNIX command has an executable</a:t>
            </a:r>
          </a:p>
          <a:p>
            <a:pPr eaLnBrk="1" hangingPunct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Usually, these executables are stored in either /</a:t>
            </a:r>
            <a:r>
              <a:rPr lang="en-US" altLang="zh-TW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/bin  or  /bin</a:t>
            </a:r>
          </a:p>
          <a:p>
            <a:pPr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Whenever you run a command,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shell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will look everywhere in your </a:t>
            </a:r>
            <a:r>
              <a:rPr lang="en-US" altLang="zh-TW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path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executable.</a:t>
            </a:r>
          </a:p>
          <a:p>
            <a:pPr lvl="1" eaLnBrk="1" hangingPunct="1"/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usr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/bin  or  /bin  are always going to be in you path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4400" b="0">
                <a:solidFill>
                  <a:srgbClr val="0033CC"/>
                </a:solidFill>
              </a:rPr>
              <a:t>The </a:t>
            </a:r>
            <a:r>
              <a:rPr lang="en-US" altLang="zh-TW" sz="4400">
                <a:solidFill>
                  <a:srgbClr val="0033CC"/>
                </a:solidFill>
              </a:rPr>
              <a:t>which</a:t>
            </a:r>
            <a:r>
              <a:rPr lang="en-US" altLang="zh-TW" sz="4400" b="0">
                <a:solidFill>
                  <a:srgbClr val="0033CC"/>
                </a:solidFill>
              </a:rPr>
              <a:t> command</a:t>
            </a:r>
          </a:p>
        </p:txBody>
      </p:sp>
      <p:sp>
        <p:nvSpPr>
          <p:cNvPr id="5" name="Oval Callout 4"/>
          <p:cNvSpPr/>
          <p:nvPr/>
        </p:nvSpPr>
        <p:spPr bwMode="auto">
          <a:xfrm>
            <a:off x="4499992" y="3212976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6" name="Oval Callout 5"/>
          <p:cNvSpPr/>
          <p:nvPr/>
        </p:nvSpPr>
        <p:spPr bwMode="auto">
          <a:xfrm>
            <a:off x="6588224" y="2708920"/>
            <a:ext cx="1080120" cy="936104"/>
          </a:xfrm>
          <a:prstGeom prst="wedgeEllipseCallout">
            <a:avLst>
              <a:gd name="adj1" fmla="val -1880"/>
              <a:gd name="adj2" fmla="val 97491"/>
            </a:avLst>
          </a:prstGeom>
          <a:solidFill>
            <a:schemeClr val="accent1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600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Engravers MT" pitchFamily="18" charset="0"/>
                <a:ea typeface="新細明體" charset="-120"/>
              </a:rPr>
              <a:t>?</a:t>
            </a: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121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1"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What is a Shell?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Shell is a </a:t>
            </a:r>
            <a:r>
              <a:rPr lang="en-US" altLang="zh-TW">
                <a:solidFill>
                  <a:srgbClr val="0070C0"/>
                </a:solidFill>
              </a:rPr>
              <a:t>command interpreter</a:t>
            </a:r>
            <a:r>
              <a:rPr lang="en-US" altLang="zh-TW"/>
              <a:t> that reacts to what you type at the command prompt.</a:t>
            </a:r>
          </a:p>
          <a:p>
            <a:pPr lvl="1" eaLnBrk="1" hangingPunct="1">
              <a:buFontTx/>
              <a:buNone/>
            </a:pPr>
            <a:endParaRPr lang="en-US" altLang="zh-TW" sz="1800"/>
          </a:p>
          <a:p>
            <a:pPr eaLnBrk="1" hangingPunct="1"/>
            <a:r>
              <a:rPr lang="en-US" altLang="zh-TW"/>
              <a:t>A Shell is also a </a:t>
            </a:r>
            <a:r>
              <a:rPr lang="en-US" altLang="zh-TW">
                <a:solidFill>
                  <a:srgbClr val="0070C0"/>
                </a:solidFill>
              </a:rPr>
              <a:t>programming language</a:t>
            </a:r>
            <a:r>
              <a:rPr lang="en-US" altLang="zh-TW"/>
              <a:t> with variables, looping operations, conditional execution, and file read/write.</a:t>
            </a:r>
          </a:p>
          <a:p>
            <a:pPr eaLnBrk="1" hangingPunct="1"/>
            <a:endParaRPr lang="en-US" altLang="zh-TW" sz="1800"/>
          </a:p>
          <a:p>
            <a:pPr eaLnBrk="1" hangingPunct="1"/>
            <a:r>
              <a:rPr lang="en-US" altLang="zh-TW"/>
              <a:t>When commands are run from a file, that file is called a “</a:t>
            </a:r>
            <a:r>
              <a:rPr lang="en-US" altLang="zh-TW">
                <a:solidFill>
                  <a:srgbClr val="0070C0"/>
                </a:solidFill>
              </a:rPr>
              <a:t>script</a:t>
            </a:r>
            <a:r>
              <a:rPr lang="en-US" altLang="zh-TW"/>
              <a:t>.”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122</a:t>
            </a:fld>
            <a:endParaRPr lang="en-US" altLang="zh-TW" sz="14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123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1"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Popular Shells</a:t>
            </a:r>
          </a:p>
        </p:txBody>
      </p:sp>
      <p:sp>
        <p:nvSpPr>
          <p:cNvPr id="6147" name="Rectangle 6"/>
          <p:cNvSpPr>
            <a:spLocks noChangeArrowheads="1"/>
          </p:cNvSpPr>
          <p:nvPr/>
        </p:nvSpPr>
        <p:spPr bwMode="auto">
          <a:xfrm>
            <a:off x="533400" y="1676400"/>
            <a:ext cx="7848600" cy="3505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chemeClr val="accent2"/>
                </a:solidFill>
              </a:rPr>
              <a:t>sh</a:t>
            </a:r>
            <a:r>
              <a:rPr lang="en-US" altLang="zh-TW" sz="4000"/>
              <a:t>		  Bourne Shell  </a:t>
            </a:r>
          </a:p>
          <a:p>
            <a:pPr eaLnBrk="1" hangingPunct="1"/>
            <a:r>
              <a:rPr lang="en-US" altLang="zh-TW" sz="4000">
                <a:solidFill>
                  <a:schemeClr val="accent2"/>
                </a:solidFill>
              </a:rPr>
              <a:t>ksh</a:t>
            </a:r>
            <a:r>
              <a:rPr lang="en-US" altLang="zh-TW" sz="4000"/>
              <a:t>   	  Korn Shell 	</a:t>
            </a:r>
          </a:p>
          <a:p>
            <a:pPr eaLnBrk="1" hangingPunct="1"/>
            <a:r>
              <a:rPr lang="en-US" altLang="zh-TW" sz="4000">
                <a:solidFill>
                  <a:srgbClr val="FF0000"/>
                </a:solidFill>
              </a:rPr>
              <a:t>csh,tcsh</a:t>
            </a:r>
            <a:r>
              <a:rPr lang="en-US" altLang="zh-TW" sz="4000"/>
              <a:t>	  C Shell (what we will use)</a:t>
            </a:r>
          </a:p>
          <a:p>
            <a:pPr eaLnBrk="1" hangingPunct="1"/>
            <a:r>
              <a:rPr lang="en-US" altLang="zh-TW" sz="4000">
                <a:solidFill>
                  <a:schemeClr val="accent2"/>
                </a:solidFill>
              </a:rPr>
              <a:t>bash </a:t>
            </a:r>
            <a:r>
              <a:rPr lang="en-US" altLang="zh-TW" sz="4000"/>
              <a:t>  	  Bourne-Again Shell </a:t>
            </a:r>
          </a:p>
          <a:p>
            <a:pPr eaLnBrk="1" hangingPunct="1"/>
            <a:r>
              <a:rPr lang="en-US" altLang="zh-TW" sz="4000">
                <a:solidFill>
                  <a:schemeClr val="accent2"/>
                </a:solidFill>
              </a:rPr>
              <a:t>zsh</a:t>
            </a:r>
            <a:r>
              <a:rPr lang="en-US" altLang="zh-TW" sz="4000"/>
              <a:t>		  Z shell</a:t>
            </a:r>
          </a:p>
          <a:p>
            <a:pPr eaLnBrk="1" hangingPunct="1"/>
            <a:endParaRPr lang="en-US" altLang="zh-TW" b="0">
              <a:latin typeface="Arial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6200" y="5410200"/>
            <a:ext cx="8915400" cy="1371600"/>
          </a:xfrm>
          <a:prstGeom prst="wedgeRoundRectCallout">
            <a:avLst>
              <a:gd name="adj1" fmla="val -32171"/>
              <a:gd name="adj2" fmla="val -17906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 dirty="0"/>
              <a:t>To change to specific shell, you just type the name of that shell.</a:t>
            </a:r>
          </a:p>
          <a:p>
            <a:pPr algn="ctr" eaLnBrk="1" hangingPunct="1"/>
            <a:r>
              <a:rPr lang="en-US" altLang="zh-TW" sz="2400" dirty="0"/>
              <a:t>What does that mean? It means that these names must be executables.</a:t>
            </a:r>
          </a:p>
          <a:p>
            <a:pPr algn="ctr" eaLnBrk="1" hangingPunct="1"/>
            <a:r>
              <a:rPr lang="en-US" altLang="zh-TW" sz="2400" dirty="0"/>
              <a:t>Where are these executables? Let’s to find out…</a:t>
            </a:r>
            <a:endParaRPr lang="en-US" altLang="zh-TW" sz="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>
                <a:latin typeface="+mj-lt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latin typeface="High Tower Text" pitchFamily="18" charset="0"/>
              </a:rPr>
              <a:t>lrwxrwxrwx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latin typeface="High Tower Text" pitchFamily="18" charset="0"/>
              </a:rPr>
              <a:t> Feb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csh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048000" y="838200"/>
            <a:ext cx="4038600" cy="838200"/>
          </a:xfrm>
          <a:prstGeom prst="wedgeRoundRectCallout">
            <a:avLst>
              <a:gd name="adj1" fmla="val -83662"/>
              <a:gd name="adj2" fmla="val 2679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This is where the bash shell’s executable can be found.</a:t>
            </a:r>
            <a:endParaRPr lang="en-US" altLang="zh-TW" sz="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048000" y="1143000"/>
            <a:ext cx="4953000" cy="838200"/>
          </a:xfrm>
          <a:prstGeom prst="wedgeRoundRectCallout">
            <a:avLst>
              <a:gd name="adj1" fmla="val -70773"/>
              <a:gd name="adj2" fmla="val 373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But, when I installed my Cygwin, I did not choose to install the korn shell.</a:t>
            </a:r>
            <a:endParaRPr lang="en-US" altLang="zh-TW" sz="60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895600" y="2209800"/>
            <a:ext cx="4953000" cy="1676400"/>
          </a:xfrm>
          <a:prstGeom prst="wedgeRoundRectCallout">
            <a:avLst>
              <a:gd name="adj1" fmla="val -70773"/>
              <a:gd name="adj2" fmla="val -101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Here is the executable for C-shell. (If your system does not show either csh or tcsh, then you need to install one of them, in order to do your homeworks).</a:t>
            </a:r>
            <a:endParaRPr lang="en-US" altLang="zh-TW" sz="6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76600" y="4495800"/>
            <a:ext cx="5715000" cy="1676400"/>
          </a:xfrm>
          <a:prstGeom prst="wedgeRoundRectCallout">
            <a:avLst>
              <a:gd name="adj1" fmla="val 15569"/>
              <a:gd name="adj2" fmla="val -12069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TW" sz="2400"/>
              <a:t>Q:Why will you only need just one of them?</a:t>
            </a:r>
          </a:p>
          <a:p>
            <a:pPr eaLnBrk="1" hangingPunct="1"/>
            <a:r>
              <a:rPr lang="en-US" altLang="zh-TW" sz="2400"/>
              <a:t>A: Because this class will focus on csh – but </a:t>
            </a:r>
            <a:br>
              <a:rPr lang="en-US" altLang="zh-TW" sz="2400"/>
            </a:br>
            <a:r>
              <a:rPr lang="en-US" altLang="zh-TW" sz="2400"/>
              <a:t>     tcsh is backwards compatible with csh </a:t>
            </a:r>
            <a:br>
              <a:rPr lang="en-US" altLang="zh-TW" sz="2400"/>
            </a:br>
            <a:r>
              <a:rPr lang="en-US" altLang="zh-TW" sz="2400"/>
              <a:t>     scripts. </a:t>
            </a:r>
            <a:endParaRPr lang="en-US" altLang="zh-TW" sz="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latin typeface="High Tower Text" pitchFamily="18" charset="0"/>
              </a:rPr>
              <a:t>where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ls</a:t>
            </a:r>
            <a:r>
              <a:rPr lang="en-US" altLang="zh-TW" sz="2400" b="1" dirty="0">
                <a:latin typeface="High Tower Text" pitchFamily="18" charset="0"/>
              </a:rPr>
              <a:t> </a:t>
            </a:r>
            <a:r>
              <a:rPr lang="en-US" altLang="zh-TW" sz="2400" dirty="0"/>
              <a:t>-</a:t>
            </a:r>
            <a:r>
              <a:rPr lang="en-US" altLang="zh-TW" sz="2400" b="1" dirty="0">
                <a:latin typeface="High Tower Text" pitchFamily="18" charset="0"/>
              </a:rPr>
              <a:t>l </a:t>
            </a:r>
            <a:r>
              <a:rPr lang="en-US" altLang="zh-TW" sz="2400" b="1" dirty="0"/>
              <a:t>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/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/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rwxr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latin typeface="High Tower Text" pitchFamily="18" charset="0"/>
              </a:rPr>
              <a:t>xr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latin typeface="High Tower Text" pitchFamily="18" charset="0"/>
              </a:rPr>
              <a:t>x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latin typeface="High Tower Text" pitchFamily="18" charset="0"/>
              </a:rPr>
              <a:t> Apr 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latin typeface="High Tower Text" pitchFamily="18" charset="0"/>
              </a:rPr>
              <a:t>usr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latin typeface="High Tower Text" pitchFamily="18" charset="0"/>
              </a:rPr>
              <a:t>bin</a:t>
            </a:r>
            <a:r>
              <a:rPr lang="en-US" altLang="zh-TW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0243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7665BF49-2818-4BD7-8040-2A1DB4E75BFC}" type="slidenum">
              <a:rPr lang="zh-TW" altLang="en-US" sz="1400" b="0">
                <a:latin typeface="Arial" charset="0"/>
              </a:rPr>
              <a:pPr algn="r" eaLnBrk="1" hangingPunct="1"/>
              <a:t>125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2209800"/>
            <a:ext cx="2895600" cy="914400"/>
          </a:xfrm>
          <a:prstGeom prst="wedgeRoundRectCallout">
            <a:avLst>
              <a:gd name="adj1" fmla="val -58565"/>
              <a:gd name="adj2" fmla="val 5846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Let us look more closely at this csh file.</a:t>
            </a:r>
            <a:endParaRPr lang="en-US" altLang="zh-TW" sz="60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200400" y="4343400"/>
            <a:ext cx="2895600" cy="1600200"/>
          </a:xfrm>
          <a:prstGeom prst="wedgeRoundRectCallout">
            <a:avLst>
              <a:gd name="adj1" fmla="val -17819"/>
              <a:gd name="adj2" fmla="val -8761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Why, look! It is tiny!</a:t>
            </a:r>
          </a:p>
          <a:p>
            <a:pPr algn="ctr" eaLnBrk="1" hangingPunct="1"/>
            <a:r>
              <a:rPr lang="en-US" altLang="zh-TW" sz="2400"/>
              <a:t>How can a shell executable be just 4 bytes?</a:t>
            </a:r>
            <a:endParaRPr lang="en-US" altLang="zh-TW" sz="60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228600" y="4343400"/>
            <a:ext cx="2895600" cy="1600200"/>
          </a:xfrm>
          <a:prstGeom prst="wedgeRoundRectCallout">
            <a:avLst>
              <a:gd name="adj1" fmla="val -44815"/>
              <a:gd name="adj2" fmla="val -8577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The answer is that it is not an executable. It is just a link to an executable.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6324600" y="4343400"/>
            <a:ext cx="2743200" cy="990600"/>
          </a:xfrm>
          <a:prstGeom prst="wedgeRoundRectCallout">
            <a:avLst>
              <a:gd name="adj1" fmla="val -977"/>
              <a:gd name="adj2" fmla="val -10654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And here is what it links to…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635625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1"/>
                </a:solidFill>
              </a:rPr>
              <a:t>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latin typeface="High Tower Text" pitchFamily="18" charset="0"/>
              </a:rPr>
              <a:t>tcsh</a:t>
            </a:r>
            <a:endParaRPr lang="en-US" altLang="zh-TW" sz="2400" b="1" dirty="0"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/>
              <a:t>%</a:t>
            </a:r>
          </a:p>
        </p:txBody>
      </p:sp>
      <p:sp>
        <p:nvSpPr>
          <p:cNvPr id="12291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126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048000" y="3962400"/>
            <a:ext cx="3962400" cy="533400"/>
          </a:xfrm>
          <a:prstGeom prst="wedgeRoundRectCallout">
            <a:avLst>
              <a:gd name="adj1" fmla="val -80194"/>
              <a:gd name="adj2" fmla="val 1768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And here is where tcsh is.</a:t>
            </a:r>
            <a:endParaRPr lang="en-US" altLang="zh-TW" sz="6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200400" y="5638800"/>
            <a:ext cx="3200400" cy="838200"/>
          </a:xfrm>
          <a:prstGeom prst="wedgeRoundRectCallout">
            <a:avLst>
              <a:gd name="adj1" fmla="val -18176"/>
              <a:gd name="adj2" fmla="val -951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The tcsh executable is not small.</a:t>
            </a:r>
            <a:endParaRPr lang="en-US" altLang="zh-TW" sz="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animBg="1"/>
      <p:bldP spid="6" grpI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ShellFamilies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0"/>
            <a:ext cx="72040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15000" y="228600"/>
            <a:ext cx="3200400" cy="2438400"/>
          </a:xfrm>
          <a:solidFill>
            <a:srgbClr val="FFC000"/>
          </a:solidFill>
        </p:spPr>
        <p:txBody>
          <a:bodyPr anchorCtr="1"/>
          <a:lstStyle/>
          <a:p>
            <a:pPr eaLnBrk="1" hangingPunct="1"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Family relationships among shells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127</a:t>
            </a:fld>
            <a:endParaRPr lang="en-US" altLang="zh-TW" sz="14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Ctr="1"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Flavors of Unix Shells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00200"/>
            <a:ext cx="8839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/>
              <a:t>There are 2 main flavors of Unix Shells: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/>
              <a:t>Bourne (Standard Shell): sh, ksh, bash, zsh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/>
              <a:t>Faster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/>
              <a:t>Has a more consistent behavior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/>
              <a:t>C shell: csh, tcsh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/>
              <a:t>Easier to learn at first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/>
              <a:t>Has features that make it good for working at the command prompt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800"/>
              <a:t>But, as you get more advanced, you begin to encounter weird features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128</a:t>
            </a:fld>
            <a:endParaRPr lang="en-US" altLang="zh-TW" sz="1400" b="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14400"/>
            <a:ext cx="9144000" cy="59436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bash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ksh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INFO: Could not find files for the given pattern(s).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tx1">
                  <a:lumMod val="50000"/>
                  <a:lumOff val="50000"/>
                </a:schemeClr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  <a:latin typeface="+mj-lt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lrwxrwxrwx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Feb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12 02:27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csh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b="1" baseline="-20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which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2"/>
                </a:solidFill>
              </a:rPr>
              <a:t>%</a:t>
            </a:r>
            <a:r>
              <a:rPr lang="en-US" altLang="zh-TW" sz="2400" b="1" dirty="0">
                <a:solidFill>
                  <a:schemeClr val="bg2"/>
                </a:solidFill>
              </a:rPr>
              <a:t> 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ls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</a:t>
            </a:r>
            <a:r>
              <a:rPr lang="en-US" altLang="zh-TW" sz="2400" dirty="0">
                <a:solidFill>
                  <a:schemeClr val="bg2"/>
                </a:solidFill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l </a:t>
            </a:r>
            <a:r>
              <a:rPr lang="en-US" altLang="zh-TW" sz="2400" b="1" dirty="0">
                <a:solidFill>
                  <a:schemeClr val="bg2"/>
                </a:solidFill>
              </a:rPr>
              <a:t>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rwxr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xr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x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English None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324622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 Apr 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26  2012 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usr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>
                <a:solidFill>
                  <a:schemeClr val="bg2"/>
                </a:solidFill>
                <a:latin typeface="High Tower Text" pitchFamily="18" charset="0"/>
              </a:rPr>
              <a:t>bin</a:t>
            </a:r>
            <a:r>
              <a:rPr lang="en-US" altLang="zh-TW" sz="2400" b="1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TW" sz="2400" b="1" dirty="0" err="1">
                <a:solidFill>
                  <a:schemeClr val="bg2"/>
                </a:solidFill>
                <a:latin typeface="High Tower Text" pitchFamily="18" charset="0"/>
              </a:rPr>
              <a:t>tcsh</a:t>
            </a:r>
            <a:endParaRPr lang="en-US" altLang="zh-TW" sz="2400" b="1" dirty="0">
              <a:solidFill>
                <a:schemeClr val="bg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csh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CD7DBDA0-3367-403E-B71E-A5924E314BBF}" type="slidenum">
              <a:rPr lang="zh-TW" altLang="en-US" sz="1400" b="0">
                <a:latin typeface="Arial" charset="0"/>
              </a:rPr>
              <a:pPr algn="r" eaLnBrk="1" hangingPunct="1"/>
              <a:t>129</a:t>
            </a:fld>
            <a:endParaRPr lang="en-US" altLang="zh-TW" sz="1400" b="0" dirty="0">
              <a:latin typeface="Arial" charset="0"/>
            </a:endParaRPr>
          </a:p>
        </p:txBody>
      </p:sp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838200" y="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Selecting a Shell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524000" y="4419600"/>
            <a:ext cx="3962400" cy="533400"/>
          </a:xfrm>
          <a:prstGeom prst="wedgeRoundRectCallout">
            <a:avLst>
              <a:gd name="adj1" fmla="val -66421"/>
              <a:gd name="adj2" fmla="val 133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Let us change to the tcsh shell.</a:t>
            </a:r>
            <a:endParaRPr lang="en-US" altLang="zh-TW" sz="60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14400" y="5181600"/>
            <a:ext cx="7315200" cy="1600200"/>
          </a:xfrm>
          <a:prstGeom prst="wedgeRoundRectCallout">
            <a:avLst>
              <a:gd name="adj1" fmla="val -50032"/>
              <a:gd name="adj2" fmla="val -1862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A final point: Be aware that the script does not default to the same shell as you are using at the command-line. </a:t>
            </a:r>
            <a:br>
              <a:rPr lang="en-US" altLang="zh-TW" sz="2400"/>
            </a:br>
            <a:r>
              <a:rPr lang="en-US" altLang="zh-TW" sz="2400"/>
              <a:t>So, if you want the script to use csh, you need to indicate that at the top of the script…</a:t>
            </a:r>
            <a:endParaRPr lang="en-US" altLang="zh-TW" sz="60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14400" y="5486400"/>
            <a:ext cx="7315200" cy="1295400"/>
          </a:xfrm>
          <a:prstGeom prst="wedgeRoundRectCallout">
            <a:avLst>
              <a:gd name="adj1" fmla="val -58699"/>
              <a:gd name="adj2" fmla="val -2231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zh-TW" sz="2400"/>
              <a:t>When you type that last line, your prompt probably changes. (Mine did, but I’m not showing it here, because</a:t>
            </a:r>
            <a:br>
              <a:rPr lang="en-US" altLang="zh-TW" sz="2400"/>
            </a:br>
            <a:r>
              <a:rPr lang="en-US" altLang="zh-TW" sz="2400"/>
              <a:t>I always use “%” for the prompt in these slides.)</a:t>
            </a:r>
            <a:endParaRPr lang="en-US" altLang="zh-TW" sz="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ChangeArrowheads="1"/>
          </p:cNvSpPr>
          <p:nvPr/>
        </p:nvSpPr>
        <p:spPr bwMode="auto">
          <a:xfrm>
            <a:off x="1219200" y="990600"/>
            <a:ext cx="6553200" cy="5638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135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ls A* &gt;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136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137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  138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>
              <a:solidFill>
                <a:schemeClr val="bg1"/>
              </a:solidFill>
              <a:latin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b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6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>
                <a:solidFill>
                  <a:srgbClr val="FFFFCC"/>
                </a:solidFill>
                <a:latin typeface="High Tower Text" pitchFamily="18" charset="0"/>
              </a:rPr>
              <a:t>complement </a:t>
            </a:r>
            <a:r>
              <a:rPr lang="en-US" altLang="zh-TW" sz="26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b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3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en-US" altLang="zh-TW" sz="240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mv   tempfile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  count_A_files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>
                <a:solidFill>
                  <a:schemeClr val="bg1"/>
                </a:solidFill>
              </a:rPr>
              <a:t>%</a:t>
            </a:r>
            <a:endParaRPr lang="zh-TW" altLang="en-US" sz="280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Lets do some more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150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FEE68EA-76A7-4AE5-8CDB-351462D23ED3}" type="slidenum">
              <a:rPr lang="zh-TW" altLang="en-US" sz="1400" b="0">
                <a:latin typeface="Arial" charset="0"/>
              </a:rPr>
              <a:pPr algn="r"/>
              <a:t>13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auto">
          <a:xfrm>
            <a:off x="3657600" y="3886200"/>
            <a:ext cx="3962400" cy="914400"/>
          </a:xfrm>
          <a:prstGeom prst="wedgeRoundRectCallout">
            <a:avLst>
              <a:gd name="adj1" fmla="val -21116"/>
              <a:gd name="adj2" fmla="val 163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 us give our script a    more-descriptive name 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 animBg="1"/>
      <p:bldP spid="23757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Now, lets run that script!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>
                <a:solidFill>
                  <a:srgbClr val="FFFFCC"/>
                </a:solidFill>
                <a:latin typeface="High Tower Text" pitchFamily="18" charset="0"/>
              </a:rPr>
              <a:t>rw</a:t>
            </a:r>
            <a:r>
              <a:rPr lang="en-US" altLang="en-US" sz="2800" b="1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>
                <a:solidFill>
                  <a:srgbClr val="FFFFCC"/>
                </a:solidFill>
                <a:latin typeface="High Tower Text" pitchFamily="18" charset="0"/>
              </a:rPr>
              <a:t>  </a:t>
            </a:r>
            <a:r>
              <a:rPr lang="en-US" altLang="en-US" sz="2600" b="1">
                <a:solidFill>
                  <a:srgbClr val="FFFFCC"/>
                </a:solidFill>
                <a:latin typeface="Times New Roman" pitchFamily="18" charset="0"/>
              </a:rPr>
              <a:t>1</a:t>
            </a:r>
            <a:r>
              <a:rPr lang="en-US" altLang="en-US" sz="2600" b="1">
                <a:solidFill>
                  <a:srgbClr val="FFFFCC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>
                <a:solidFill>
                  <a:srgbClr val="FFFFCC"/>
                </a:solidFill>
                <a:latin typeface="Times New Roman" pitchFamily="18" charset="0"/>
              </a:rPr>
              <a:t>47</a:t>
            </a:r>
            <a:r>
              <a:rPr lang="en-US" altLang="en-US" sz="2600" b="1">
                <a:solidFill>
                  <a:srgbClr val="FFFFCC"/>
                </a:solidFill>
                <a:latin typeface="High Tower Text" pitchFamily="18" charset="0"/>
              </a:rPr>
              <a:t> Mar </a:t>
            </a:r>
            <a:r>
              <a:rPr lang="en-US" altLang="en-US" sz="1800" b="1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600" b="1">
                <a:solidFill>
                  <a:srgbClr val="FFFFCC"/>
                </a:solidFill>
                <a:latin typeface="Times New Roman" pitchFamily="18" charset="0"/>
              </a:rPr>
              <a:t>3  02:16</a:t>
            </a:r>
            <a:r>
              <a:rPr lang="en-US" altLang="en-US" sz="2600" b="1">
                <a:solidFill>
                  <a:srgbClr val="FFFFCC"/>
                </a:solidFill>
                <a:latin typeface="High Tower Text" pitchFamily="18" charset="0"/>
              </a:rPr>
              <a:t> count_A_files</a:t>
            </a:r>
            <a:endParaRPr lang="zh-TW" altLang="en-US" sz="2600" b="1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/>
              <a:t>% </a:t>
            </a:r>
            <a:r>
              <a:rPr lang="en-US" altLang="zh-TW" sz="2800" b="1"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>
                <a:latin typeface="Times New Roman" pitchFamily="18" charset="0"/>
              </a:rPr>
              <a:t>-</a:t>
            </a:r>
            <a:r>
              <a:rPr lang="en-US" altLang="en-US" sz="2800" b="1">
                <a:latin typeface="High Tower Text" pitchFamily="18" charset="0"/>
              </a:rPr>
              <a:t>rwxr</a:t>
            </a:r>
            <a:r>
              <a:rPr lang="en-US" altLang="en-US" sz="2800" b="1">
                <a:latin typeface="Times New Roman" pitchFamily="18" charset="0"/>
              </a:rPr>
              <a:t>-</a:t>
            </a:r>
            <a:r>
              <a:rPr lang="en-US" altLang="en-US" sz="1000" b="1">
                <a:latin typeface="Times New Roman" pitchFamily="18" charset="0"/>
              </a:rPr>
              <a:t> </a:t>
            </a:r>
            <a:r>
              <a:rPr lang="en-US" altLang="en-US" sz="2800" b="1">
                <a:latin typeface="Times New Roman" pitchFamily="18" charset="0"/>
              </a:rPr>
              <a:t>-</a:t>
            </a:r>
            <a:r>
              <a:rPr lang="en-US" altLang="en-US" sz="1000" b="1">
                <a:latin typeface="Times New Roman" pitchFamily="18" charset="0"/>
              </a:rPr>
              <a:t> </a:t>
            </a:r>
            <a:r>
              <a:rPr lang="en-US" altLang="en-US" sz="2800" b="1">
                <a:latin typeface="High Tower Text" pitchFamily="18" charset="0"/>
              </a:rPr>
              <a:t>r</a:t>
            </a:r>
            <a:r>
              <a:rPr lang="en-US" altLang="en-US" sz="2800" b="1">
                <a:latin typeface="Times New Roman" pitchFamily="18" charset="0"/>
              </a:rPr>
              <a:t>-</a:t>
            </a:r>
            <a:r>
              <a:rPr lang="en-US" altLang="en-US" sz="1000" b="1">
                <a:latin typeface="Times New Roman" pitchFamily="18" charset="0"/>
              </a:rPr>
              <a:t> </a:t>
            </a:r>
            <a:r>
              <a:rPr lang="en-US" altLang="en-US" sz="2800" b="1">
                <a:latin typeface="Times New Roman" pitchFamily="18" charset="0"/>
              </a:rPr>
              <a:t>-</a:t>
            </a:r>
            <a:r>
              <a:rPr lang="en-US" altLang="en-US" sz="2800" b="1">
                <a:latin typeface="High Tower Text" pitchFamily="18" charset="0"/>
              </a:rPr>
              <a:t>  </a:t>
            </a:r>
            <a:r>
              <a:rPr lang="en-US" altLang="en-US" sz="2600" b="1">
                <a:latin typeface="Times New Roman" pitchFamily="18" charset="0"/>
              </a:rPr>
              <a:t>1</a:t>
            </a:r>
            <a:r>
              <a:rPr lang="en-US" altLang="en-US" sz="2600" b="1">
                <a:latin typeface="High Tower Text" pitchFamily="18" charset="0"/>
              </a:rPr>
              <a:t> English None    </a:t>
            </a:r>
            <a:r>
              <a:rPr lang="en-US" altLang="en-US" sz="2600" b="1">
                <a:latin typeface="Times New Roman" pitchFamily="18" charset="0"/>
              </a:rPr>
              <a:t>15</a:t>
            </a:r>
            <a:r>
              <a:rPr lang="en-US" altLang="en-US" sz="2600" b="1">
                <a:latin typeface="High Tower Text" pitchFamily="18" charset="0"/>
              </a:rPr>
              <a:t> Mar  </a:t>
            </a:r>
            <a:r>
              <a:rPr lang="en-US" altLang="en-US" sz="2600" b="1">
                <a:latin typeface="Times New Roman" pitchFamily="18" charset="0"/>
              </a:rPr>
              <a:t>2 03:10</a:t>
            </a:r>
            <a:r>
              <a:rPr lang="en-US" altLang="en-US" sz="2600" b="1">
                <a:latin typeface="High Tower Text" pitchFamily="18" charset="0"/>
              </a:rPr>
              <a:t> count_A_files</a:t>
            </a:r>
            <a:endParaRPr lang="en-US" altLang="zh-TW" sz="2400" b="1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/>
              <a:t>% </a:t>
            </a:r>
            <a:r>
              <a:rPr lang="en-US" altLang="zh-TW" sz="2800" b="1">
                <a:latin typeface="High Tower Text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wc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 b="1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rm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 b="1">
                <a:latin typeface="High Tower Text" pitchFamily="18" charset="0"/>
              </a:rPr>
              <a:t>f tempfile</a:t>
            </a:r>
            <a:endParaRPr lang="zh-TW" altLang="en-US" sz="2800" b="1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/>
              <a:t>% </a:t>
            </a:r>
            <a:r>
              <a:rPr lang="en-US" altLang="zh-TW" sz="2800" b="1">
                <a:latin typeface="High Tower Text" pitchFamily="18" charset="0"/>
              </a:rPr>
              <a:t>.</a:t>
            </a:r>
            <a:r>
              <a:rPr lang="en-US" altLang="zh-TW" b="1">
                <a:latin typeface="Times New Roman" pitchFamily="18" charset="0"/>
              </a:rPr>
              <a:t>/</a:t>
            </a:r>
            <a:r>
              <a:rPr lang="en-US" altLang="zh-TW" sz="2800" b="1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latin typeface="Times New Roman" pitchFamily="18" charset="0"/>
              </a:rPr>
              <a:t>10</a:t>
            </a:r>
            <a:r>
              <a:rPr lang="en-US" altLang="zh-TW" sz="2400" b="1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/>
              <a:t>%</a:t>
            </a:r>
            <a:r>
              <a:rPr lang="en-US" altLang="zh-TW" sz="2800" b="1">
                <a:latin typeface="High Tower Text" pitchFamily="18" charset="0"/>
              </a:rPr>
              <a:t> </a:t>
            </a:r>
          </a:p>
        </p:txBody>
      </p:sp>
      <p:sp>
        <p:nvSpPr>
          <p:cNvPr id="2253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5656C6A7-46AB-42C1-8DB3-1AD7F79017D8}" type="slidenum">
              <a:rPr lang="zh-TW" altLang="en-US" sz="1400" b="0">
                <a:latin typeface="Arial" charset="0"/>
              </a:rPr>
              <a:pPr algn="r"/>
              <a:t>14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Now, lets run that script!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zh-TW" altLang="en-US" sz="2600" b="1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>
                <a:solidFill>
                  <a:srgbClr val="FFFFCC"/>
                </a:solidFill>
                <a:latin typeface="High Tower Text" pitchFamily="18" charset="0"/>
              </a:rPr>
              <a:t>rwxr</a:t>
            </a:r>
            <a:r>
              <a:rPr lang="en-US" altLang="en-US" sz="2800" b="1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FFFFCC"/>
                </a:solidFill>
                <a:latin typeface="High Tower Text" pitchFamily="18" charset="0"/>
              </a:rPr>
              <a:t>r</a:t>
            </a:r>
            <a:r>
              <a:rPr lang="en-US" altLang="en-US" sz="2800" b="1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FFFFCC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en-US" sz="2800" b="1">
                <a:solidFill>
                  <a:srgbClr val="FFFFCC"/>
                </a:solidFill>
                <a:latin typeface="High Tower Text" pitchFamily="18" charset="0"/>
              </a:rPr>
              <a:t>  </a:t>
            </a:r>
            <a:r>
              <a:rPr lang="en-US" altLang="en-US" sz="2600" b="1">
                <a:solidFill>
                  <a:srgbClr val="FFFFCC"/>
                </a:solidFill>
                <a:latin typeface="Times New Roman" pitchFamily="18" charset="0"/>
              </a:rPr>
              <a:t>1</a:t>
            </a:r>
            <a:r>
              <a:rPr lang="en-US" altLang="en-US" sz="2600" b="1">
                <a:solidFill>
                  <a:srgbClr val="FFFFCC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>
                <a:solidFill>
                  <a:srgbClr val="FFFFCC"/>
                </a:solidFill>
                <a:latin typeface="Times New Roman" pitchFamily="18" charset="0"/>
              </a:rPr>
              <a:t>47</a:t>
            </a:r>
            <a:r>
              <a:rPr lang="en-US" altLang="en-US" sz="2600" b="1">
                <a:solidFill>
                  <a:srgbClr val="FFFFCC"/>
                </a:solidFill>
                <a:latin typeface="High Tower Text" pitchFamily="18" charset="0"/>
              </a:rPr>
              <a:t> Mar </a:t>
            </a:r>
            <a:r>
              <a:rPr lang="en-US" altLang="en-US" sz="1800" b="1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600" b="1">
                <a:solidFill>
                  <a:srgbClr val="FFFFCC"/>
                </a:solidFill>
                <a:latin typeface="Times New Roman" pitchFamily="18" charset="0"/>
              </a:rPr>
              <a:t>3  02:16</a:t>
            </a:r>
            <a:r>
              <a:rPr lang="en-US" altLang="en-US" sz="2600" b="1">
                <a:solidFill>
                  <a:srgbClr val="FFFFCC"/>
                </a:solidFill>
                <a:latin typeface="High Tower Text" pitchFamily="18" charset="0"/>
              </a:rPr>
              <a:t> count_A_files</a:t>
            </a:r>
            <a:endParaRPr lang="en-US" altLang="zh-TW" sz="2400" b="1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latin typeface="High Tower Text" pitchFamily="18" charset="0"/>
              </a:rPr>
              <a:t>cat 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wc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 b="1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rm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 b="1">
                <a:latin typeface="High Tower Text" pitchFamily="18" charset="0"/>
              </a:rPr>
              <a:t>f tempfile</a:t>
            </a:r>
            <a:endParaRPr lang="zh-TW" altLang="en-US" sz="2800" b="1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/>
              <a:t>% </a:t>
            </a:r>
            <a:r>
              <a:rPr lang="en-US" altLang="zh-TW" sz="2800" b="1">
                <a:latin typeface="High Tower Text" pitchFamily="18" charset="0"/>
              </a:rPr>
              <a:t>.</a:t>
            </a:r>
            <a:r>
              <a:rPr lang="en-US" altLang="zh-TW" b="1">
                <a:latin typeface="Times New Roman" pitchFamily="18" charset="0"/>
              </a:rPr>
              <a:t>/</a:t>
            </a:r>
            <a:r>
              <a:rPr lang="en-US" altLang="zh-TW" sz="2800" b="1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latin typeface="Times New Roman" pitchFamily="18" charset="0"/>
              </a:rPr>
              <a:t>10</a:t>
            </a:r>
            <a:r>
              <a:rPr lang="en-US" altLang="zh-TW" sz="2400" b="1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/>
              <a:t>%</a:t>
            </a:r>
            <a:r>
              <a:rPr lang="en-US" altLang="zh-TW" sz="2800" b="1">
                <a:latin typeface="High Tower Text" pitchFamily="18" charset="0"/>
              </a:rPr>
              <a:t> </a:t>
            </a:r>
          </a:p>
        </p:txBody>
      </p:sp>
      <p:sp>
        <p:nvSpPr>
          <p:cNvPr id="2355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646C549-D5B9-433F-865B-B24CC6503091}" type="slidenum">
              <a:rPr lang="zh-TW" altLang="en-US" sz="1400" b="0">
                <a:latin typeface="Arial" charset="0"/>
              </a:rPr>
              <a:pPr algn="r"/>
              <a:t>15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Now, lets run that script!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zh-TW" altLang="en-US" sz="2600" b="1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itchFamily="18" charset="0"/>
              </a:rPr>
              <a:t>chmod u+x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solidFill>
                  <a:srgbClr val="B2B2B2"/>
                </a:solidFill>
              </a:rPr>
              <a:t>% </a:t>
            </a:r>
            <a:r>
              <a:rPr lang="en-US" altLang="zh-TW" sz="2800" b="1">
                <a:solidFill>
                  <a:srgbClr val="B2B2B2"/>
                </a:solidFill>
                <a:latin typeface="High Tower Text" pitchFamily="18" charset="0"/>
              </a:rPr>
              <a:t>ls –l count_A_files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itchFamily="18" charset="0"/>
              </a:rPr>
              <a:t>rwxr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>
                <a:solidFill>
                  <a:srgbClr val="B2B2B2"/>
                </a:solidFill>
                <a:latin typeface="High Tower Text" pitchFamily="18" charset="0"/>
              </a:rPr>
              <a:t> count_A_files</a:t>
            </a:r>
            <a:endParaRPr lang="en-US" altLang="zh-TW" sz="2400" b="1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cat count_A_files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 b="1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latin typeface="High Tower Text" pitchFamily="18" charset="0"/>
              </a:rPr>
              <a:t>.</a:t>
            </a:r>
            <a:r>
              <a:rPr lang="en-US" altLang="zh-TW" b="1">
                <a:latin typeface="Times New Roman" pitchFamily="18" charset="0"/>
              </a:rPr>
              <a:t>/</a:t>
            </a:r>
            <a:r>
              <a:rPr lang="en-US" altLang="zh-TW" sz="2800" b="1">
                <a:latin typeface="High Tower Text" pitchFamily="18" charset="0"/>
              </a:rPr>
              <a:t>count_A_files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>
                <a:latin typeface="Times New Roman" pitchFamily="18" charset="0"/>
              </a:rPr>
              <a:t>10</a:t>
            </a:r>
            <a:r>
              <a:rPr lang="en-US" altLang="zh-TW" sz="2400" b="1"/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/>
              <a:t>%</a:t>
            </a:r>
            <a:r>
              <a:rPr lang="en-US" altLang="zh-TW" sz="2800" b="1">
                <a:latin typeface="High Tower Text" pitchFamily="18" charset="0"/>
              </a:rPr>
              <a:t> </a:t>
            </a:r>
          </a:p>
        </p:txBody>
      </p:sp>
      <p:sp>
        <p:nvSpPr>
          <p:cNvPr id="2458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CC73BF7-DD9C-4562-977C-C7A2ABB4E5C6}" type="slidenum">
              <a:rPr lang="zh-TW" altLang="en-US" sz="1400" b="0">
                <a:latin typeface="Arial" charset="0"/>
              </a:rPr>
              <a:pPr algn="r"/>
              <a:t>16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Now, lets run that script!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itchFamily="18" charset="0"/>
              </a:rPr>
              <a:t>rw</a:t>
            </a:r>
            <a:r>
              <a:rPr lang="en-US" altLang="en-US" sz="28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zh-TW" altLang="en-US" sz="26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–l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en-US" sz="28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 err="1">
                <a:solidFill>
                  <a:srgbClr val="B2B2B2"/>
                </a:solidFill>
                <a:latin typeface="High Tower Text" pitchFamily="18" charset="0"/>
              </a:rPr>
              <a:t>rwxr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High Tower Text" pitchFamily="18" charset="0"/>
              </a:rPr>
              <a:t>r</a:t>
            </a:r>
            <a:r>
              <a:rPr lang="en-US" altLang="en-US" sz="28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1000" b="1" dirty="0">
                <a:solidFill>
                  <a:srgbClr val="B2B2B2"/>
                </a:solidFill>
                <a:latin typeface="Times New Roman" pitchFamily="18" charset="0"/>
              </a:rPr>
              <a:t> </a:t>
            </a:r>
            <a:r>
              <a:rPr lang="en-US" altLang="en-US" sz="2800" b="1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en-US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itchFamily="18" charset="0"/>
              </a:rPr>
              <a:t>1</a:t>
            </a:r>
            <a:r>
              <a:rPr lang="en-US" altLang="en-US" sz="2600" b="1" dirty="0">
                <a:solidFill>
                  <a:srgbClr val="B2B2B2"/>
                </a:solidFill>
                <a:latin typeface="High Tower Text" pitchFamily="18" charset="0"/>
              </a:rPr>
              <a:t> English None   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itchFamily="18" charset="0"/>
              </a:rPr>
              <a:t>47</a:t>
            </a:r>
            <a:r>
              <a:rPr lang="en-US" altLang="en-US" sz="2600" b="1" dirty="0">
                <a:solidFill>
                  <a:srgbClr val="B2B2B2"/>
                </a:solidFill>
                <a:latin typeface="High Tower Text" pitchFamily="18" charset="0"/>
              </a:rPr>
              <a:t> Mar </a:t>
            </a:r>
            <a:r>
              <a:rPr lang="en-US" altLang="en-US" sz="1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>
                <a:solidFill>
                  <a:srgbClr val="B2B2B2"/>
                </a:solidFill>
                <a:latin typeface="Times New Roman" pitchFamily="18" charset="0"/>
              </a:rPr>
              <a:t>3  02:16</a:t>
            </a:r>
            <a:r>
              <a:rPr lang="en-US" altLang="en-US" sz="26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en-US" sz="26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endParaRPr lang="en-US" altLang="zh-TW" sz="24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A*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</p:txBody>
      </p:sp>
      <p:sp>
        <p:nvSpPr>
          <p:cNvPr id="2560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330231-EED2-4595-8AFF-601ED5961215}" type="slidenum">
              <a:rPr lang="zh-TW" altLang="en-US" sz="1400" b="0">
                <a:latin typeface="Arial" charset="0"/>
              </a:rPr>
              <a:pPr algn="r"/>
              <a:t>17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848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b="0" kern="0" dirty="0">
                <a:solidFill>
                  <a:srgbClr val="0033CC"/>
                </a:solidFill>
              </a:rPr>
              <a:t>Can we make it more general?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Can we make it more general?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534400" cy="5181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How often will we want to use this script?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only and always does one thing: count the number of files that begin with an “A”</a:t>
            </a:r>
          </a:p>
          <a:p>
            <a:pPr eaLnBrk="1" hangingPunct="1">
              <a:lnSpc>
                <a:spcPct val="90000"/>
              </a:lnSpc>
            </a:pPr>
            <a:endParaRPr lang="en-US" altLang="zh-TW" sz="1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If we could </a:t>
            </a:r>
            <a:r>
              <a:rPr lang="en-US" altLang="zh-TW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pass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arguments</a:t>
            </a: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it would be more flexible (and therefore more useful)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just like we pass arguments to UNIX commands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 do this, use the $* symbols in your script</a:t>
            </a:r>
            <a:r>
              <a:rPr lang="en-US" altLang="zh-TW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3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When you run the script, the $* symbols will be replaced with all of the arguments</a:t>
            </a:r>
          </a:p>
        </p:txBody>
      </p:sp>
      <p:sp>
        <p:nvSpPr>
          <p:cNvPr id="2662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2764E23-8854-4563-9902-B2B9FCC8B2BE}" type="slidenum">
              <a:rPr lang="zh-TW" altLang="en-US" sz="1400" b="0">
                <a:latin typeface="Arial" charset="0"/>
              </a:rPr>
              <a:pPr algn="r"/>
              <a:t>18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Old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cat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ls </a:t>
            </a:r>
            <a:r>
              <a:rPr lang="en-US" altLang="zh-TW" sz="2800" b="1" dirty="0">
                <a:latin typeface="Times New Roman" pitchFamily="18" charset="0"/>
              </a:rPr>
              <a:t>$*</a:t>
            </a:r>
            <a:r>
              <a:rPr lang="en-US" altLang="zh-TW" sz="2800" b="1" dirty="0">
                <a:latin typeface="High Tower Text" pitchFamily="18" charset="0"/>
              </a:rPr>
              <a:t> &gt;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l &lt; temp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 temp</a:t>
            </a:r>
            <a:endParaRPr lang="zh-TW" altLang="en-US" sz="2800" b="1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b="1" dirty="0">
                <a:latin typeface="High Tower Text" pitchFamily="18" charset="0"/>
              </a:rPr>
              <a:t>chm u+ ci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>
                <a:latin typeface="High Tower Text" pitchFamily="18" charset="0"/>
              </a:rPr>
              <a:t> .</a:t>
            </a:r>
            <a:r>
              <a:rPr lang="en-US" altLang="zh-TW" b="1" dirty="0">
                <a:latin typeface="Times New Roman" pitchFamily="18" charset="0"/>
              </a:rPr>
              <a:t>/</a:t>
            </a:r>
            <a:r>
              <a:rPr lang="en-US" altLang="zh-TW" sz="2800" b="1" dirty="0"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19</a:t>
            </a:fld>
            <a:endParaRPr lang="en-US" altLang="zh-TW" sz="14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233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Connecting commands by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 dirty="0">
                <a:solidFill>
                  <a:srgbClr val="FF0000"/>
                </a:solidFill>
              </a:rPr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dirty="0">
                <a:solidFill>
                  <a:schemeClr val="bg1"/>
                </a:solidFill>
              </a:rPr>
              <a:t>The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300" dirty="0">
                <a:solidFill>
                  <a:schemeClr val="bg1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solidFill>
                  <a:schemeClr val="bg1"/>
                </a:solidFill>
              </a:rPr>
              <a:t>	%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	ABCD	    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Afile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	      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APROG.c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	ABD.txt	     AFILE</a:t>
            </a:r>
            <a:r>
              <a:rPr lang="en-US" altLang="zh-TW" sz="22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	      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APROG.x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	ACE	     AFILE</a:t>
            </a:r>
            <a:r>
              <a:rPr lang="en-US" altLang="zh-TW" sz="2200" b="1" dirty="0">
                <a:solidFill>
                  <a:schemeClr val="bg1"/>
                </a:solidFill>
                <a:latin typeface="Times New Roman" pitchFamily="18" charset="0"/>
              </a:rPr>
              <a:t>3	       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300" dirty="0">
                <a:solidFill>
                  <a:schemeClr val="bg1"/>
                </a:solidFill>
              </a:rPr>
              <a:t>The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en-US" altLang="zh-TW" sz="2300" dirty="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 dirty="0">
                <a:solidFill>
                  <a:schemeClr val="bg1"/>
                </a:solidFill>
              </a:rPr>
              <a:t>these</a:t>
            </a:r>
            <a:r>
              <a:rPr lang="en-US" altLang="zh-TW" sz="2300" dirty="0">
                <a:solidFill>
                  <a:schemeClr val="bg1"/>
                </a:solidFill>
              </a:rPr>
              <a:t> things?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solidFill>
                  <a:schemeClr val="bg1"/>
                </a:solidFill>
              </a:rPr>
              <a:t>	%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–l 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 dirty="0">
                <a:solidFill>
                  <a:schemeClr val="bg1"/>
                </a:solidFill>
              </a:rPr>
              <a:t> 	</a:t>
            </a:r>
            <a:r>
              <a:rPr lang="en-US" altLang="zh-TW" sz="2400" dirty="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 dirty="0">
                <a:solidFill>
                  <a:schemeClr val="bg1"/>
                </a:solidFill>
              </a:rPr>
              <a:t>redirection</a:t>
            </a:r>
            <a:r>
              <a:rPr lang="en-US" altLang="zh-TW" sz="2400" dirty="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solidFill>
                  <a:schemeClr val="bg1"/>
                </a:solidFill>
              </a:rPr>
              <a:t>	% 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ls A* &gt;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 dirty="0">
                <a:solidFill>
                  <a:schemeClr val="bg1"/>
                </a:solidFill>
              </a:rPr>
              <a:t>	%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 –l &lt; </a:t>
            </a:r>
            <a:r>
              <a:rPr lang="en-US" altLang="zh-TW" sz="24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4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dirty="0">
                <a:solidFill>
                  <a:schemeClr val="bg1"/>
                </a:solidFill>
              </a:rPr>
              <a:t>    	</a:t>
            </a:r>
            <a:r>
              <a:rPr lang="en-US" altLang="zh-TW" sz="2000" b="1" dirty="0">
                <a:solidFill>
                  <a:schemeClr val="bg1"/>
                </a:solidFill>
              </a:rPr>
              <a:t>%</a:t>
            </a:r>
            <a:endParaRPr lang="zh-TW" altLang="en-US" sz="2400" b="1" dirty="0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102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62AC1CE-09D0-4CCC-87B5-C85FF4C4196D}" type="slidenum">
              <a:rPr lang="zh-TW" altLang="en-US" sz="1400" b="0">
                <a:latin typeface="Arial" charset="0"/>
              </a:rPr>
              <a:pPr algn="r"/>
              <a:t>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" name="Trapezoid 1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CC"/>
                </a:solidFill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FFFFCC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chm u+ 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>
                <a:latin typeface="High Tower Text" pitchFamily="18" charset="0"/>
              </a:rPr>
              <a:t> .</a:t>
            </a:r>
            <a:r>
              <a:rPr lang="en-US" altLang="zh-TW" b="1" dirty="0">
                <a:latin typeface="Times New Roman" pitchFamily="18" charset="0"/>
              </a:rPr>
              <a:t>/</a:t>
            </a:r>
            <a:r>
              <a:rPr lang="en-US" altLang="zh-TW" sz="2800" b="1" dirty="0">
                <a:latin typeface="High Tower Text" pitchFamily="18" charset="0"/>
              </a:rPr>
              <a:t>count A* [^A]*.c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20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68293" name="AutoShape 5"/>
          <p:cNvSpPr>
            <a:spLocks noChangeArrowheads="1"/>
          </p:cNvSpPr>
          <p:nvPr/>
        </p:nvSpPr>
        <p:spPr bwMode="auto">
          <a:xfrm>
            <a:off x="3276600" y="3657600"/>
            <a:ext cx="3962400" cy="2209800"/>
          </a:xfrm>
          <a:prstGeom prst="wedgeRoundRectCallout">
            <a:avLst>
              <a:gd name="adj1" fmla="val -112460"/>
              <a:gd name="adj2" fmla="val -4947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See the difference?</a:t>
            </a:r>
            <a:br>
              <a:rPr lang="en-US" altLang="zh-TW" sz="2400" dirty="0"/>
            </a:br>
            <a:r>
              <a:rPr lang="en-US" altLang="zh-TW" sz="2400" dirty="0"/>
              <a:t>It has “$*” instead of “A*”</a:t>
            </a:r>
          </a:p>
          <a:p>
            <a:pPr algn="ctr"/>
            <a:r>
              <a:rPr lang="en-US" altLang="zh-TW" sz="2400" dirty="0"/>
              <a:t>(These 2 * symbols do not have the same meaning: $* means “all arguments”)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635896" y="2661807"/>
            <a:ext cx="3429000" cy="533400"/>
          </a:xfrm>
          <a:prstGeom prst="wedgeRoundRectCallout">
            <a:avLst>
              <a:gd name="adj1" fmla="val 35741"/>
              <a:gd name="adj2" fmla="val 23690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Q: What did the A* mean?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7478242">
            <a:off x="2198740" y="858382"/>
            <a:ext cx="279781" cy="3055706"/>
          </a:xfrm>
          <a:prstGeom prst="triangle">
            <a:avLst>
              <a:gd name="adj" fmla="val 8840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3" grpId="0" animBg="1"/>
      <p:bldP spid="268293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latin typeface="High Tower Text" pitchFamily="18" charset="0"/>
              </a:rPr>
              <a:t>.</a:t>
            </a:r>
            <a:r>
              <a:rPr lang="en-US" altLang="zh-TW" sz="2800" b="1" dirty="0">
                <a:latin typeface="Times New Roman" pitchFamily="18" charset="0"/>
              </a:rPr>
              <a:t>/</a:t>
            </a:r>
            <a:r>
              <a:rPr lang="en-US" altLang="zh-TW" sz="2800" b="1" dirty="0">
                <a:latin typeface="High Tower Text" pitchFamily="18" charset="0"/>
              </a:rPr>
              <a:t>co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10</a:t>
            </a:r>
            <a:r>
              <a:rPr lang="en-US" altLang="zh-TW" sz="2400" b="1" dirty="0"/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b="1" dirty="0">
                <a:latin typeface="High Tower Text" pitchFamily="18" charset="0"/>
              </a:rPr>
              <a:t>u c A* 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21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114800" y="3111624"/>
            <a:ext cx="3429000" cy="533400"/>
          </a:xfrm>
          <a:prstGeom prst="wedgeRoundRectCallout">
            <a:avLst>
              <a:gd name="adj1" fmla="val -103009"/>
              <a:gd name="adj2" fmla="val 29851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Make it an executable. </a:t>
            </a:r>
          </a:p>
        </p:txBody>
      </p:sp>
    </p:spTree>
    <p:extLst>
      <p:ext uri="{BB962C8B-B14F-4D97-AF65-F5344CB8AC3E}">
        <p14:creationId xmlns:p14="http://schemas.microsoft.com/office/powerpoint/2010/main" val="3199172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chemeClr val="bg1"/>
                </a:solidFill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u c A* 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22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7663153">
            <a:off x="3281002" y="5210359"/>
            <a:ext cx="381000" cy="1769506"/>
          </a:xfrm>
          <a:prstGeom prst="triangle">
            <a:avLst>
              <a:gd name="adj" fmla="val 90191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634680" y="5898976"/>
            <a:ext cx="5257800" cy="914400"/>
          </a:xfrm>
          <a:prstGeom prst="wedgeRoundRectCallout">
            <a:avLst>
              <a:gd name="adj1" fmla="val -107670"/>
              <a:gd name="adj2" fmla="val -4618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If we pass in A* as the argument, then we get the same answer as before. </a:t>
            </a:r>
          </a:p>
        </p:txBody>
      </p:sp>
    </p:spTree>
    <p:extLst>
      <p:ext uri="{BB962C8B-B14F-4D97-AF65-F5344CB8AC3E}">
        <p14:creationId xmlns:p14="http://schemas.microsoft.com/office/powerpoint/2010/main" val="3788084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count_A_Files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A*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*x*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spcBef>
                <a:spcPts val="8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u c A* 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23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067944" y="5250904"/>
            <a:ext cx="3124200" cy="914400"/>
          </a:xfrm>
          <a:prstGeom prst="wedgeRoundRectCallout">
            <a:avLst>
              <a:gd name="adj1" fmla="val -84883"/>
              <a:gd name="adj2" fmla="val 6419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But, we can also use other arguments.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067800" cy="980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" y="6629400"/>
            <a:ext cx="9067800" cy="980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23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25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00018 -0.1363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76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11" grpId="0" animBg="1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6619528"/>
          </a:xfrm>
          <a:solidFill>
            <a:schemeClr val="tx1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.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*x*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A*  [^A]*.c</a:t>
            </a:r>
            <a:endParaRPr lang="en-US" altLang="zh-TW" sz="2400" b="1" dirty="0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11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/>
              <a:t> </a:t>
            </a:r>
            <a:r>
              <a:rPr lang="en-US" altLang="zh-TW" sz="2800" b="1" dirty="0">
                <a:latin typeface="High Tower Text" pitchFamily="18" charset="0"/>
              </a:rPr>
              <a:t>u c A* </a:t>
            </a:r>
          </a:p>
        </p:txBody>
      </p:sp>
      <p:sp>
        <p:nvSpPr>
          <p:cNvPr id="2765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9EF5E2C-9C5D-4752-B900-339AD69CC4CB}" type="slidenum">
              <a:rPr lang="zh-TW" altLang="en-US" sz="1400" b="0">
                <a:latin typeface="Arial" charset="0"/>
              </a:rPr>
              <a:pPr algn="r"/>
              <a:t>24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067800" cy="980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A</a:t>
            </a:r>
            <a:r>
              <a:rPr lang="en-US" altLang="zh-TW" sz="3600" dirty="0">
                <a:solidFill>
                  <a:srgbClr val="0033CC"/>
                </a:solidFill>
              </a:rPr>
              <a:t> </a:t>
            </a:r>
            <a:r>
              <a:rPr lang="en-US" altLang="zh-TW" dirty="0">
                <a:solidFill>
                  <a:srgbClr val="0033CC"/>
                </a:solidFill>
              </a:rPr>
              <a:t>more-flexible version: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100" y="6629400"/>
            <a:ext cx="9067800" cy="98072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2818725">
            <a:off x="4518875" y="3852473"/>
            <a:ext cx="659907" cy="2653821"/>
          </a:xfrm>
          <a:prstGeom prst="triangle">
            <a:avLst>
              <a:gd name="adj" fmla="val 58268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78234"/>
              <a:gd name="adj2" fmla="val 36895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The meaning is:</a:t>
            </a:r>
          </a:p>
          <a:p>
            <a:pPr algn="ctr"/>
            <a:r>
              <a:rPr lang="en-US" altLang="zh-TW" sz="2400" dirty="0"/>
              <a:t>All files that begin with A or that end with .c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4191000" y="3369568"/>
            <a:ext cx="3667148" cy="914400"/>
          </a:xfrm>
          <a:prstGeom prst="wedgeRoundRectCallout">
            <a:avLst>
              <a:gd name="adj1" fmla="val -91072"/>
              <a:gd name="adj2" fmla="val 259936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Here, we pass two things that expand into arguments.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47936" y="5867400"/>
            <a:ext cx="3048000" cy="838200"/>
          </a:xfrm>
          <a:prstGeom prst="wedgeRoundRectCallout">
            <a:avLst>
              <a:gd name="adj1" fmla="val -62462"/>
              <a:gd name="adj2" fmla="val -4629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In our directory, there are 11 such files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1"/>
              <a:gd name="adj2" fmla="val 2148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The meaning is:</a:t>
            </a:r>
          </a:p>
          <a:p>
            <a:pPr algn="ctr"/>
            <a:r>
              <a:rPr lang="en-US" altLang="zh-TW" sz="2400" dirty="0"/>
              <a:t>All files that begin with A or that end with .c</a:t>
            </a:r>
          </a:p>
        </p:txBody>
      </p:sp>
      <p:sp>
        <p:nvSpPr>
          <p:cNvPr id="1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24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5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00017 -0.1363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76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See? Here are the 11 matches: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32771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F6F56FC-27AA-4B49-8BB8-347C1E35CC51}" type="slidenum">
              <a:rPr lang="zh-TW" altLang="en-US" sz="1400" b="0">
                <a:latin typeface="Arial" charset="0"/>
              </a:rPr>
              <a:pPr algn="r"/>
              <a:t>25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CCCCC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CCCCC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CCCCC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CCC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square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.c</a:t>
            </a:r>
            <a:endParaRPr lang="en-US" altLang="en-US" sz="2000" dirty="0">
              <a:solidFill>
                <a:srgbClr val="66FF66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BFBFBF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 dirty="0">
                <a:solidFill>
                  <a:srgbClr val="FFFFCC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 dirty="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Times New Roman" pitchFamily="18" charset="0"/>
              </a:rPr>
              <a:t>file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CE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CCCCC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PROG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.c</a:t>
            </a:r>
            <a:endParaRPr lang="en-US" altLang="en-US" sz="2000" dirty="0">
              <a:solidFill>
                <a:srgbClr val="66FF66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PROG.x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BFBFBF"/>
              </a:solidFill>
              <a:latin typeface="High Tower Text" pitchFamily="18" charset="0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947936" y="5867400"/>
            <a:ext cx="3048000" cy="838200"/>
          </a:xfrm>
          <a:prstGeom prst="wedgeRoundRectCallout">
            <a:avLst>
              <a:gd name="adj1" fmla="val 116121"/>
              <a:gd name="adj2" fmla="val -1507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In our directory, there are 11 such files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78977" y="4517232"/>
            <a:ext cx="324036" cy="289520"/>
            <a:chOff x="6083660" y="4581128"/>
            <a:chExt cx="324036" cy="289520"/>
          </a:xfrm>
        </p:grpSpPr>
        <p:sp>
          <p:nvSpPr>
            <p:cNvPr id="2" name="Oval 1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78977" y="4805264"/>
            <a:ext cx="324036" cy="289520"/>
            <a:chOff x="6083660" y="4581128"/>
            <a:chExt cx="324036" cy="289520"/>
          </a:xfrm>
        </p:grpSpPr>
        <p:sp>
          <p:nvSpPr>
            <p:cNvPr id="10" name="Oval 9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11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94267" y="3060848"/>
            <a:ext cx="301025" cy="289520"/>
            <a:chOff x="6083660" y="4581128"/>
            <a:chExt cx="324036" cy="289520"/>
          </a:xfrm>
        </p:grpSpPr>
        <p:sp>
          <p:nvSpPr>
            <p:cNvPr id="13" name="Oval 12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94267" y="2772816"/>
            <a:ext cx="301025" cy="289520"/>
            <a:chOff x="6083660" y="4581128"/>
            <a:chExt cx="324036" cy="289520"/>
          </a:xfrm>
        </p:grpSpPr>
        <p:sp>
          <p:nvSpPr>
            <p:cNvPr id="16" name="Oval 15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4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4267" y="3355504"/>
            <a:ext cx="301025" cy="289520"/>
            <a:chOff x="6083660" y="4581128"/>
            <a:chExt cx="324036" cy="289520"/>
          </a:xfrm>
        </p:grpSpPr>
        <p:sp>
          <p:nvSpPr>
            <p:cNvPr id="19" name="Oval 18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4267" y="2196752"/>
            <a:ext cx="301025" cy="289520"/>
            <a:chOff x="6083660" y="4581128"/>
            <a:chExt cx="324036" cy="289520"/>
          </a:xfrm>
        </p:grpSpPr>
        <p:sp>
          <p:nvSpPr>
            <p:cNvPr id="22" name="Oval 21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94267" y="2491408"/>
            <a:ext cx="301025" cy="289520"/>
            <a:chOff x="6083660" y="4581128"/>
            <a:chExt cx="324036" cy="289520"/>
          </a:xfrm>
        </p:grpSpPr>
        <p:sp>
          <p:nvSpPr>
            <p:cNvPr id="28" name="Oval 27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94267" y="3931568"/>
            <a:ext cx="301025" cy="289520"/>
            <a:chOff x="6083660" y="4581128"/>
            <a:chExt cx="324036" cy="289520"/>
          </a:xfrm>
        </p:grpSpPr>
        <p:sp>
          <p:nvSpPr>
            <p:cNvPr id="31" name="Oval 30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8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94267" y="3643536"/>
            <a:ext cx="301025" cy="289520"/>
            <a:chOff x="6083660" y="4581128"/>
            <a:chExt cx="324036" cy="289520"/>
          </a:xfrm>
        </p:grpSpPr>
        <p:sp>
          <p:nvSpPr>
            <p:cNvPr id="34" name="Oval 33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94267" y="4226224"/>
            <a:ext cx="301025" cy="289520"/>
            <a:chOff x="6083660" y="4581128"/>
            <a:chExt cx="324036" cy="289520"/>
          </a:xfrm>
        </p:grpSpPr>
        <p:sp>
          <p:nvSpPr>
            <p:cNvPr id="37" name="Oval 36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9</a:t>
              </a:r>
            </a:p>
          </p:txBody>
        </p:sp>
      </p:grp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1"/>
              <a:gd name="adj2" fmla="val 2148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The meaning is:</a:t>
            </a:r>
          </a:p>
          <a:p>
            <a:pPr algn="ctr"/>
            <a:r>
              <a:rPr lang="en-US" altLang="zh-TW" sz="2400" dirty="0"/>
              <a:t>All files that begin with A or that end with .c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7223303" y="1627312"/>
            <a:ext cx="301025" cy="289520"/>
            <a:chOff x="6083660" y="4581128"/>
            <a:chExt cx="324036" cy="289520"/>
          </a:xfrm>
        </p:grpSpPr>
        <p:sp>
          <p:nvSpPr>
            <p:cNvPr id="42" name="Oval 41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*x*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A*  [^A]*.c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11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latin typeface="Arial" charset="0"/>
              </a:rPr>
              <a:pPr algn="r"/>
              <a:t>26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276488" name="AutoShape 8"/>
          <p:cNvSpPr>
            <a:spLocks noChangeArrowheads="1"/>
          </p:cNvSpPr>
          <p:nvPr/>
        </p:nvSpPr>
        <p:spPr bwMode="auto">
          <a:xfrm>
            <a:off x="947936" y="5867400"/>
            <a:ext cx="3048000" cy="838200"/>
          </a:xfrm>
          <a:prstGeom prst="wedgeRoundRectCallout">
            <a:avLst>
              <a:gd name="adj1" fmla="val -62462"/>
              <a:gd name="adj2" fmla="val -4629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In our directory, there are 11 such files</a:t>
            </a: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 more-flexible version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0"/>
              <a:gd name="adj2" fmla="val 1942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The meaning is:</a:t>
            </a:r>
          </a:p>
          <a:p>
            <a:pPr algn="ctr"/>
            <a:r>
              <a:rPr lang="en-US" altLang="zh-TW" sz="2400" dirty="0"/>
              <a:t>All files that begin with A or that end with .c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403648" y="1790700"/>
            <a:ext cx="4419600" cy="2057400"/>
          </a:xfrm>
          <a:prstGeom prst="wedgeRoundRectCallout">
            <a:avLst>
              <a:gd name="adj1" fmla="val -5132"/>
              <a:gd name="adj2" fmla="val 1212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But, if we had not included this “[^A]”, we would have gotten an answer of </a:t>
            </a:r>
            <a:r>
              <a:rPr lang="en-US" altLang="zh-TW" sz="2400" u="sng" dirty="0"/>
              <a:t>12</a:t>
            </a:r>
            <a:r>
              <a:rPr lang="en-US" altLang="zh-TW" sz="2400" dirty="0"/>
              <a:t>, because the file named “</a:t>
            </a:r>
            <a:r>
              <a:rPr lang="en-US" altLang="zh-TW" sz="2400" dirty="0" err="1"/>
              <a:t>APROG.c</a:t>
            </a:r>
            <a:r>
              <a:rPr lang="en-US" altLang="zh-TW" sz="2400" dirty="0"/>
              <a:t>” would have been counted </a:t>
            </a:r>
            <a:r>
              <a:rPr lang="en-US" altLang="zh-TW" sz="2400" i="1" dirty="0"/>
              <a:t>twice</a:t>
            </a:r>
            <a:r>
              <a:rPr lang="en-US" altLang="zh-TW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5957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See? Here are the 11 matches: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32771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F6F56FC-27AA-4B49-8BB8-347C1E35CC51}" type="slidenum">
              <a:rPr lang="zh-TW" altLang="en-US" sz="1400" b="0">
                <a:latin typeface="Arial" charset="0"/>
              </a:rPr>
              <a:pPr algn="r"/>
              <a:t>27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1143000" y="1066800"/>
            <a:ext cx="6781800" cy="556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zh-TW" dirty="0">
                <a:solidFill>
                  <a:srgbClr val="CCCCCC"/>
                </a:solidFill>
                <a:latin typeface="Arial" charset="0"/>
              </a:rPr>
              <a:t>% </a:t>
            </a:r>
            <a:r>
              <a:rPr lang="en-US" altLang="zh-TW" dirty="0">
                <a:solidFill>
                  <a:srgbClr val="CCCCCC"/>
                </a:solidFill>
                <a:latin typeface="High Tower Text" pitchFamily="18" charset="0"/>
              </a:rPr>
              <a:t>ls </a:t>
            </a:r>
            <a:r>
              <a:rPr lang="en-US" altLang="zh-TW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zh-TW" dirty="0" err="1">
                <a:solidFill>
                  <a:srgbClr val="CCCCCC"/>
                </a:solidFill>
                <a:latin typeface="High Tower Text" pitchFamily="18" charset="0"/>
              </a:rPr>
              <a:t>lrt</a:t>
            </a:r>
            <a:endParaRPr lang="en-US" altLang="zh-TW" dirty="0">
              <a:solidFill>
                <a:srgbClr val="CCCC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total </a:t>
            </a:r>
            <a:r>
              <a:rPr lang="en-US" altLang="en-US" dirty="0">
                <a:solidFill>
                  <a:srgbClr val="CCCCCC"/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endParaRPr lang="en-US" altLang="en-US" sz="2000" dirty="0">
              <a:solidFill>
                <a:srgbClr val="BFBFB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134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square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.c</a:t>
            </a:r>
            <a:endParaRPr lang="en-US" altLang="en-US" sz="2000" dirty="0">
              <a:solidFill>
                <a:srgbClr val="66FF66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BFBFBF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50209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22:07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square.x</a:t>
            </a:r>
            <a:endParaRPr lang="en-US" altLang="en-US" sz="20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5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ZZZ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qrst.txt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 dirty="0">
                <a:solidFill>
                  <a:srgbClr val="FFFFCC"/>
                </a:solidFill>
                <a:latin typeface="Times New Roman" pitchFamily="18" charset="0"/>
              </a:rPr>
              <a:t>3</a:t>
            </a:r>
            <a:endParaRPr lang="en-US" altLang="en-US" sz="19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7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FILE</a:t>
            </a:r>
            <a:r>
              <a:rPr lang="en-US" altLang="en-US" sz="1900" dirty="0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en-US" altLang="en-US" sz="19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23:09 </a:t>
            </a:r>
            <a:r>
              <a:rPr lang="en-US" altLang="en-US" sz="2000" dirty="0" err="1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Times New Roman" pitchFamily="18" charset="0"/>
              </a:rPr>
              <a:t>file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 </a:t>
            </a:r>
            <a:r>
              <a:rPr lang="en-US" altLang="en-US" sz="2000" dirty="0">
                <a:solidFill>
                  <a:srgbClr val="66FF66"/>
                </a:solidFill>
                <a:latin typeface="Times New Roman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Times New Roman" pitchFamily="18" charset="0"/>
              </a:rPr>
              <a:t>CE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BD.txt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66FF66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      5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22:09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BCD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rwxr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1900" dirty="0" err="1">
                <a:solidFill>
                  <a:srgbClr val="BFBFBF"/>
                </a:solidFill>
                <a:latin typeface="High Tower Text" pitchFamily="18" charset="0"/>
              </a:rPr>
              <a:t>xr</a:t>
            </a:r>
            <a:r>
              <a:rPr lang="en-US" altLang="en-US" sz="19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1900" dirty="0">
                <a:solidFill>
                  <a:srgbClr val="CCCCCC"/>
                </a:solidFill>
                <a:latin typeface="High Tower Text" pitchFamily="18" charset="0"/>
              </a:rPr>
              <a:t>x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12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     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55</a:t>
            </a:r>
            <a:r>
              <a:rPr lang="en-US" altLang="en-US" sz="1000" dirty="0">
                <a:solidFill>
                  <a:srgbClr val="CCCCCC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22:10</a:t>
            </a:r>
            <a:r>
              <a:rPr lang="en-US" altLang="en-US" sz="2000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PROG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.c</a:t>
            </a:r>
            <a:endParaRPr lang="en-US" altLang="en-US" sz="2000" dirty="0">
              <a:solidFill>
                <a:srgbClr val="66FF66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CCCCCC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English None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49786</a:t>
            </a:r>
            <a:r>
              <a:rPr lang="en-US" altLang="en-US" sz="2000" dirty="0">
                <a:solidFill>
                  <a:srgbClr val="CCCCCC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CCCCCC"/>
                </a:solidFill>
                <a:latin typeface="Times New Roman" pitchFamily="18" charset="0"/>
              </a:rPr>
              <a:t>3 22:10 </a:t>
            </a:r>
            <a:r>
              <a:rPr lang="en-US" altLang="en-US" sz="2000" dirty="0" err="1">
                <a:solidFill>
                  <a:srgbClr val="66FF66"/>
                </a:solidFill>
                <a:latin typeface="High Tower Text" pitchFamily="18" charset="0"/>
              </a:rPr>
              <a:t>A</a:t>
            </a:r>
            <a:r>
              <a:rPr lang="en-US" altLang="en-US" sz="2000" dirty="0" err="1">
                <a:solidFill>
                  <a:srgbClr val="FFFFCC"/>
                </a:solidFill>
                <a:latin typeface="High Tower Text" pitchFamily="18" charset="0"/>
              </a:rPr>
              <a:t>PROG.x</a:t>
            </a:r>
            <a:endParaRPr lang="en-US" altLang="en-US" sz="2000" dirty="0">
              <a:solidFill>
                <a:srgbClr val="FFFFCC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2925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94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22:14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en-US" sz="19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68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22:15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tempfile</a:t>
            </a:r>
            <a:r>
              <a:rPr lang="en-US" altLang="en-US" sz="1900" dirty="0">
                <a:solidFill>
                  <a:srgbClr val="BFBFB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en-US" sz="19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22:16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count_A_files</a:t>
            </a:r>
            <a:endParaRPr lang="en-US" altLang="en-US" sz="2000" dirty="0">
              <a:solidFill>
                <a:srgbClr val="BFBFBF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15000"/>
              </a:spcBef>
            </a:pP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rw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r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800" dirty="0">
                <a:solidFill>
                  <a:srgbClr val="BFBFBF"/>
                </a:solidFill>
                <a:latin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-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1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English None     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47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Mar  </a:t>
            </a:r>
            <a:r>
              <a:rPr lang="en-US" altLang="en-US" sz="2000" dirty="0">
                <a:solidFill>
                  <a:srgbClr val="BFBFBF"/>
                </a:solidFill>
                <a:latin typeface="Times New Roman" pitchFamily="18" charset="0"/>
              </a:rPr>
              <a:t>3 22:18</a:t>
            </a:r>
            <a:r>
              <a:rPr lang="en-US" altLang="en-US" sz="2000" dirty="0">
                <a:solidFill>
                  <a:srgbClr val="BFBFBF"/>
                </a:solidFill>
                <a:latin typeface="High Tower Text" pitchFamily="18" charset="0"/>
              </a:rPr>
              <a:t> </a:t>
            </a:r>
            <a:r>
              <a:rPr lang="en-US" altLang="en-US" sz="2000" dirty="0" err="1">
                <a:solidFill>
                  <a:srgbClr val="BFBFBF"/>
                </a:solidFill>
                <a:latin typeface="High Tower Text" pitchFamily="18" charset="0"/>
              </a:rPr>
              <a:t>count_files</a:t>
            </a:r>
            <a:endParaRPr lang="zh-TW" altLang="en-US" sz="2000" dirty="0">
              <a:solidFill>
                <a:srgbClr val="BFBFBF"/>
              </a:solidFill>
              <a:latin typeface="High Tower Text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16316" y="4517232"/>
            <a:ext cx="324036" cy="289520"/>
            <a:chOff x="6083660" y="4581128"/>
            <a:chExt cx="324036" cy="289520"/>
          </a:xfrm>
        </p:grpSpPr>
        <p:sp>
          <p:nvSpPr>
            <p:cNvPr id="7" name="Oval 6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78977" y="4805264"/>
            <a:ext cx="324036" cy="289520"/>
            <a:chOff x="6083660" y="4581128"/>
            <a:chExt cx="324036" cy="289520"/>
          </a:xfrm>
        </p:grpSpPr>
        <p:sp>
          <p:nvSpPr>
            <p:cNvPr id="10" name="Oval 9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12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94267" y="3060848"/>
            <a:ext cx="301025" cy="289520"/>
            <a:chOff x="6083660" y="4581128"/>
            <a:chExt cx="324036" cy="289520"/>
          </a:xfrm>
        </p:grpSpPr>
        <p:sp>
          <p:nvSpPr>
            <p:cNvPr id="13" name="Oval 12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5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94267" y="2772816"/>
            <a:ext cx="301025" cy="289520"/>
            <a:chOff x="6083660" y="4581128"/>
            <a:chExt cx="324036" cy="289520"/>
          </a:xfrm>
        </p:grpSpPr>
        <p:sp>
          <p:nvSpPr>
            <p:cNvPr id="16" name="Oval 15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4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4267" y="3355504"/>
            <a:ext cx="301025" cy="289520"/>
            <a:chOff x="6083660" y="4581128"/>
            <a:chExt cx="324036" cy="289520"/>
          </a:xfrm>
        </p:grpSpPr>
        <p:sp>
          <p:nvSpPr>
            <p:cNvPr id="19" name="Oval 18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6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994267" y="2196752"/>
            <a:ext cx="301025" cy="289520"/>
            <a:chOff x="6083660" y="4581128"/>
            <a:chExt cx="324036" cy="289520"/>
          </a:xfrm>
        </p:grpSpPr>
        <p:sp>
          <p:nvSpPr>
            <p:cNvPr id="22" name="Oval 21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2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223303" y="1627312"/>
            <a:ext cx="301025" cy="289520"/>
            <a:chOff x="6083660" y="4581128"/>
            <a:chExt cx="324036" cy="289520"/>
          </a:xfrm>
        </p:grpSpPr>
        <p:sp>
          <p:nvSpPr>
            <p:cNvPr id="25" name="Oval 24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994267" y="2491408"/>
            <a:ext cx="301025" cy="289520"/>
            <a:chOff x="6083660" y="4581128"/>
            <a:chExt cx="324036" cy="289520"/>
          </a:xfrm>
        </p:grpSpPr>
        <p:sp>
          <p:nvSpPr>
            <p:cNvPr id="28" name="Oval 27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94267" y="3931568"/>
            <a:ext cx="301025" cy="289520"/>
            <a:chOff x="6083660" y="4581128"/>
            <a:chExt cx="324036" cy="289520"/>
          </a:xfrm>
        </p:grpSpPr>
        <p:sp>
          <p:nvSpPr>
            <p:cNvPr id="31" name="Oval 30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8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94267" y="3643536"/>
            <a:ext cx="301025" cy="289520"/>
            <a:chOff x="6083660" y="4581128"/>
            <a:chExt cx="324036" cy="289520"/>
          </a:xfrm>
        </p:grpSpPr>
        <p:sp>
          <p:nvSpPr>
            <p:cNvPr id="34" name="Oval 33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94267" y="4226224"/>
            <a:ext cx="301025" cy="289520"/>
            <a:chOff x="6083660" y="4581128"/>
            <a:chExt cx="324036" cy="289520"/>
          </a:xfrm>
        </p:grpSpPr>
        <p:sp>
          <p:nvSpPr>
            <p:cNvPr id="37" name="Oval 36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9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978977" y="4517232"/>
            <a:ext cx="324036" cy="289520"/>
            <a:chOff x="6083660" y="4581128"/>
            <a:chExt cx="324036" cy="289520"/>
          </a:xfrm>
        </p:grpSpPr>
        <p:sp>
          <p:nvSpPr>
            <p:cNvPr id="40" name="Oval 39"/>
            <p:cNvSpPr/>
            <p:nvPr/>
          </p:nvSpPr>
          <p:spPr bwMode="auto">
            <a:xfrm>
              <a:off x="6083660" y="4581128"/>
              <a:ext cx="324036" cy="28952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083660" y="4581128"/>
              <a:ext cx="324036" cy="28803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</a:p>
          </p:txBody>
        </p:sp>
      </p:grp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1403648" y="1790700"/>
            <a:ext cx="4419600" cy="2057400"/>
          </a:xfrm>
          <a:prstGeom prst="wedgeRoundRectCallout">
            <a:avLst>
              <a:gd name="adj1" fmla="val 69407"/>
              <a:gd name="adj2" fmla="val 8288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But, if we had not included this “[^A]”, we would have gotten an answer of </a:t>
            </a:r>
            <a:r>
              <a:rPr lang="en-US" altLang="zh-TW" sz="2400" u="sng" dirty="0"/>
              <a:t>12</a:t>
            </a:r>
            <a:r>
              <a:rPr lang="en-US" altLang="zh-TW" sz="2400" dirty="0"/>
              <a:t>, because the file named “</a:t>
            </a:r>
            <a:r>
              <a:rPr lang="en-US" altLang="zh-TW" sz="2400" dirty="0" err="1"/>
              <a:t>APROG.c</a:t>
            </a:r>
            <a:r>
              <a:rPr lang="en-US" altLang="zh-TW" sz="2400" dirty="0"/>
              <a:t>” would have been counted </a:t>
            </a:r>
            <a:r>
              <a:rPr lang="en-US" altLang="zh-TW" sz="2400" i="1" dirty="0"/>
              <a:t>twice</a:t>
            </a:r>
            <a:r>
              <a:rPr lang="en-US" altLang="zh-TW" sz="2400" dirty="0"/>
              <a:t>.</a:t>
            </a: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0"/>
              <a:gd name="adj2" fmla="val 1942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The meaning is:</a:t>
            </a:r>
          </a:p>
          <a:p>
            <a:pPr algn="ctr"/>
            <a:r>
              <a:rPr lang="en-US" altLang="zh-TW" sz="2400" dirty="0"/>
              <a:t>All files that begin with A or that end with .c</a:t>
            </a:r>
          </a:p>
        </p:txBody>
      </p:sp>
      <p:sp>
        <p:nvSpPr>
          <p:cNvPr id="43" name="AutoShape 8"/>
          <p:cNvSpPr>
            <a:spLocks noChangeArrowheads="1"/>
          </p:cNvSpPr>
          <p:nvPr/>
        </p:nvSpPr>
        <p:spPr bwMode="auto">
          <a:xfrm>
            <a:off x="947936" y="5867400"/>
            <a:ext cx="3048000" cy="838200"/>
          </a:xfrm>
          <a:prstGeom prst="wedgeRoundRectCallout">
            <a:avLst>
              <a:gd name="adj1" fmla="val -62462"/>
              <a:gd name="adj2" fmla="val -4629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In our directory, there are 11 such files</a:t>
            </a:r>
          </a:p>
        </p:txBody>
      </p:sp>
    </p:spTree>
    <p:extLst>
      <p:ext uri="{BB962C8B-B14F-4D97-AF65-F5344CB8AC3E}">
        <p14:creationId xmlns:p14="http://schemas.microsoft.com/office/powerpoint/2010/main" val="1114711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cat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ls </a:t>
            </a:r>
            <a:r>
              <a:rPr lang="en-US" altLang="zh-TW" sz="2800" b="1" dirty="0">
                <a:solidFill>
                  <a:srgbClr val="B2B2B2"/>
                </a:solidFill>
                <a:latin typeface="Times New Roman" pitchFamily="18" charset="0"/>
              </a:rPr>
              <a:t>$*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&gt;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rgbClr val="B2B2B2"/>
              </a:solidFill>
              <a:latin typeface="High Tower Text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B2B2B2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tempfile</a:t>
            </a:r>
            <a:endParaRPr lang="zh-TW" altLang="en-US" sz="2800" b="1" dirty="0">
              <a:solidFill>
                <a:srgbClr val="B2B2B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chmod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u+x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 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.</a:t>
            </a:r>
            <a:r>
              <a:rPr lang="en-US" altLang="zh-TW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A*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10</a:t>
            </a:r>
            <a:r>
              <a:rPr lang="en-US" altLang="zh-TW" sz="2400" b="1" dirty="0">
                <a:solidFill>
                  <a:srgbClr val="B2B2B2"/>
                </a:solidFill>
              </a:rPr>
              <a:t>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</a:rPr>
              <a:t>%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B2B2B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B2B2B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B2B2B2"/>
                </a:solidFill>
                <a:latin typeface="High Tower Text" pitchFamily="18" charset="0"/>
              </a:rPr>
              <a:t> *x*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B2B2B2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FFFFCC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FFFCC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A*  [^A]*.c 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11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latin typeface="Arial" charset="0"/>
              </a:rPr>
              <a:pPr algn="r"/>
              <a:t>28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 more-flexible version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0"/>
              <a:gd name="adj2" fmla="val 1942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The meaning is:</a:t>
            </a:r>
          </a:p>
          <a:p>
            <a:pPr algn="ctr"/>
            <a:r>
              <a:rPr lang="en-US" altLang="zh-TW" sz="2400" dirty="0"/>
              <a:t>All files that begin with A or that end with .c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907704" y="5695292"/>
            <a:ext cx="2111069" cy="830052"/>
          </a:xfrm>
          <a:prstGeom prst="wedgeRoundRectCallout">
            <a:avLst>
              <a:gd name="adj1" fmla="val 115183"/>
              <a:gd name="adj2" fmla="val -269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/>
              <a:t>So there are </a:t>
            </a:r>
            <a:r>
              <a:rPr lang="en-US" altLang="zh-TW" sz="2800" u="sng" dirty="0"/>
              <a:t>11</a:t>
            </a:r>
            <a:r>
              <a:rPr lang="en-US" altLang="zh-TW" sz="2400" dirty="0"/>
              <a:t> of these, right?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907703" y="5695292"/>
            <a:ext cx="2111069" cy="830052"/>
          </a:xfrm>
          <a:prstGeom prst="wedgeRoundRectCallout">
            <a:avLst>
              <a:gd name="adj1" fmla="val -110883"/>
              <a:gd name="adj2" fmla="val -25411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/>
              <a:t>So there are </a:t>
            </a:r>
            <a:r>
              <a:rPr lang="en-US" altLang="zh-TW" sz="2800" u="sng" dirty="0"/>
              <a:t>11</a:t>
            </a:r>
            <a:r>
              <a:rPr lang="en-US" altLang="zh-TW" sz="2400" dirty="0"/>
              <a:t> of these, right?</a:t>
            </a:r>
          </a:p>
        </p:txBody>
      </p:sp>
    </p:spTree>
    <p:extLst>
      <p:ext uri="{BB962C8B-B14F-4D97-AF65-F5344CB8AC3E}">
        <p14:creationId xmlns:p14="http://schemas.microsoft.com/office/powerpoint/2010/main" val="2092226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</a:rPr>
              <a:t>%</a:t>
            </a:r>
            <a:r>
              <a:rPr lang="en-US" altLang="zh-TW" sz="28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A*  [^A]*.c </a:t>
            </a:r>
            <a:endParaRPr lang="en-US" altLang="en-US" sz="2400" b="1" dirty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ABD.txt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ACE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APROG.c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Aqrst.txt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square.c</a:t>
            </a:r>
            <a:endParaRPr lang="en-US" altLang="en-US" sz="2400" b="1" dirty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ABCD	  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APROG.x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AZZZ </a:t>
            </a:r>
          </a:p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F2F2F2"/>
                </a:solidFill>
              </a:rPr>
              <a:t>%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ls </a:t>
            </a:r>
            <a:r>
              <a:rPr lang="en-US" altLang="zh-TW" sz="2800" b="1" dirty="0"/>
              <a:t>-</a:t>
            </a:r>
            <a:r>
              <a:rPr lang="en-US" altLang="zh-TW" sz="2800" b="1" dirty="0">
                <a:latin typeface="High Tower Text" pitchFamily="18" charset="0"/>
              </a:rPr>
              <a:t>A .c </a:t>
            </a:r>
            <a:endParaRPr lang="en-US" altLang="en-US" sz="2400" b="1" dirty="0"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latin typeface="High Tower Text" pitchFamily="18" charset="0"/>
              </a:rPr>
              <a:t>.c</a:t>
            </a: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TW" sz="2400" b="1" dirty="0"/>
              <a:t>%</a:t>
            </a:r>
            <a:r>
              <a:rPr lang="en-US" altLang="zh-TW" sz="2800" b="1" dirty="0">
                <a:latin typeface="High Tower Text" pitchFamily="18" charset="0"/>
              </a:rPr>
              <a:t> .</a:t>
            </a:r>
            <a:r>
              <a:rPr lang="en-US" altLang="zh-TW" b="1" dirty="0">
                <a:latin typeface="Times New Roman" pitchFamily="18" charset="0"/>
              </a:rPr>
              <a:t>/</a:t>
            </a:r>
            <a:r>
              <a:rPr lang="en-US" altLang="zh-TW" sz="2800" b="1" dirty="0" err="1">
                <a:latin typeface="High Tower Text" pitchFamily="18" charset="0"/>
              </a:rPr>
              <a:t>countFiles</a:t>
            </a:r>
            <a:r>
              <a:rPr lang="en-US" altLang="zh-TW" sz="2800" b="1" dirty="0">
                <a:latin typeface="High Tower Text" pitchFamily="18" charset="0"/>
              </a:rPr>
              <a:t> A*  [^A]*.c  .c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latin typeface="Arial" charset="0"/>
              </a:rPr>
              <a:pPr algn="r"/>
              <a:t>29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 more-flexible version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0"/>
              <a:gd name="adj2" fmla="val 1942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The meaning is:</a:t>
            </a:r>
          </a:p>
          <a:p>
            <a:pPr algn="ctr"/>
            <a:r>
              <a:rPr lang="en-US" altLang="zh-TW" sz="2400" dirty="0"/>
              <a:t>All files that begin with A or that end with .c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907704" y="5695292"/>
            <a:ext cx="2111069" cy="830052"/>
          </a:xfrm>
          <a:prstGeom prst="wedgeRoundRectCallout">
            <a:avLst>
              <a:gd name="adj1" fmla="val 115183"/>
              <a:gd name="adj2" fmla="val -269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/>
              <a:t>So there are </a:t>
            </a:r>
            <a:r>
              <a:rPr lang="en-US" altLang="zh-TW" sz="2800" u="sng" dirty="0"/>
              <a:t>11</a:t>
            </a:r>
            <a:r>
              <a:rPr lang="en-US" altLang="zh-TW" sz="2400" dirty="0"/>
              <a:t> of these, right?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907703" y="5695292"/>
            <a:ext cx="2111069" cy="830052"/>
          </a:xfrm>
          <a:prstGeom prst="wedgeRoundRectCallout">
            <a:avLst>
              <a:gd name="adj1" fmla="val -45614"/>
              <a:gd name="adj2" fmla="val -47360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/>
              <a:t>So there are </a:t>
            </a:r>
            <a:r>
              <a:rPr lang="en-US" altLang="zh-TW" sz="2800" u="sng" dirty="0"/>
              <a:t>11</a:t>
            </a:r>
            <a:r>
              <a:rPr lang="en-US" altLang="zh-TW" sz="2400" dirty="0"/>
              <a:t> of these, right?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712368" y="2198966"/>
            <a:ext cx="6126832" cy="869994"/>
          </a:xfrm>
          <a:prstGeom prst="wedgeRoundRectCallout">
            <a:avLst>
              <a:gd name="adj1" fmla="val 28305"/>
              <a:gd name="adj2" fmla="val 30849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>
              <a:lnSpc>
                <a:spcPct val="70000"/>
              </a:lnSpc>
            </a:pPr>
            <a:r>
              <a:rPr lang="en-US" altLang="zh-TW" sz="2400" dirty="0"/>
              <a:t>But how about hidden files? They wouldn’t show up with this ls command. But a file named “.c” would, technically, match this definition.</a:t>
            </a:r>
          </a:p>
        </p:txBody>
      </p:sp>
    </p:spTree>
    <p:extLst>
      <p:ext uri="{BB962C8B-B14F-4D97-AF65-F5344CB8AC3E}">
        <p14:creationId xmlns:p14="http://schemas.microsoft.com/office/powerpoint/2010/main" val="692618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Connecting commands by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/>
          </a:p>
          <a:p>
            <a:pPr eaLnBrk="1" hangingPunct="1">
              <a:lnSpc>
                <a:spcPct val="80000"/>
              </a:lnSpc>
            </a:pPr>
            <a:r>
              <a:rPr lang="en-US" altLang="zh-TW" sz="2300">
                <a:solidFill>
                  <a:srgbClr val="FF0000"/>
                </a:solidFill>
              </a:rPr>
              <a:t>The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FF0000"/>
                </a:solidFill>
                <a:latin typeface="High Tower Text" pitchFamily="18" charset="0"/>
              </a:rPr>
              <a:t>ls</a:t>
            </a:r>
            <a:r>
              <a:rPr lang="en-US" altLang="zh-TW" sz="2300">
                <a:solidFill>
                  <a:srgbClr val="FF0000"/>
                </a:solidFill>
              </a:rPr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/>
              <a:t>	% </a:t>
            </a:r>
            <a:r>
              <a:rPr lang="en-US" altLang="zh-TW" sz="2400" b="1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High Tower Text" pitchFamily="18" charset="0"/>
              </a:rPr>
              <a:t>	ABD.txt	     AFILE</a:t>
            </a:r>
            <a:r>
              <a:rPr lang="en-US" altLang="zh-TW" sz="2200" b="1">
                <a:latin typeface="Times New Roman" pitchFamily="18" charset="0"/>
              </a:rPr>
              <a:t>2</a:t>
            </a:r>
            <a:r>
              <a:rPr lang="en-US" altLang="zh-TW" sz="2400" b="1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High Tower Text" pitchFamily="18" charset="0"/>
              </a:rPr>
              <a:t>	ACE	     AFILE</a:t>
            </a:r>
            <a:r>
              <a:rPr lang="en-US" altLang="zh-TW" sz="2200" b="1">
                <a:latin typeface="Times New Roman" pitchFamily="18" charset="0"/>
              </a:rPr>
              <a:t>3	        </a:t>
            </a:r>
            <a:r>
              <a:rPr lang="en-US" altLang="zh-TW" sz="2400" b="1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/>
          </a:p>
          <a:p>
            <a:pPr eaLnBrk="1" hangingPunct="1">
              <a:lnSpc>
                <a:spcPct val="80000"/>
              </a:lnSpc>
            </a:pPr>
            <a:r>
              <a:rPr lang="en-US" altLang="zh-TW" sz="2300">
                <a:solidFill>
                  <a:schemeClr val="bg1"/>
                </a:solidFill>
              </a:rPr>
              <a:t>The</a:t>
            </a:r>
            <a:r>
              <a:rPr lang="en-US" altLang="zh-TW" sz="2000">
                <a:solidFill>
                  <a:schemeClr val="bg1"/>
                </a:solidFill>
              </a:rPr>
              <a:t>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000">
                <a:solidFill>
                  <a:schemeClr val="bg1"/>
                </a:solidFill>
              </a:rPr>
              <a:t> </a:t>
            </a:r>
            <a:r>
              <a:rPr lang="en-US" altLang="zh-TW" sz="2300">
                <a:solidFill>
                  <a:schemeClr val="bg1"/>
                </a:solidFill>
              </a:rPr>
              <a:t>command counts things, but how to make it count </a:t>
            </a:r>
            <a:r>
              <a:rPr lang="en-US" altLang="zh-TW" sz="2300" i="1" u="sng">
                <a:solidFill>
                  <a:schemeClr val="bg1"/>
                </a:solidFill>
              </a:rPr>
              <a:t>these</a:t>
            </a:r>
            <a:r>
              <a:rPr lang="en-US" altLang="zh-TW" sz="2300">
                <a:solidFill>
                  <a:schemeClr val="bg1"/>
                </a:solidFill>
              </a:rPr>
              <a:t> things?</a:t>
            </a:r>
            <a:r>
              <a:rPr lang="en-US" altLang="zh-TW" sz="2000">
                <a:solidFill>
                  <a:schemeClr val="bg1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solidFill>
                  <a:schemeClr val="bg1"/>
                </a:solidFill>
              </a:rPr>
              <a:t>	% </a:t>
            </a:r>
            <a:r>
              <a:rPr lang="en-US" altLang="zh-TW" sz="2400" b="1">
                <a:solidFill>
                  <a:schemeClr val="bg1"/>
                </a:solidFill>
                <a:latin typeface="High Tower Text" pitchFamily="18" charset="0"/>
              </a:rPr>
              <a:t>wc –l 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>
                <a:solidFill>
                  <a:schemeClr val="bg1"/>
                </a:solidFill>
              </a:rPr>
              <a:t> 	</a:t>
            </a:r>
            <a:r>
              <a:rPr lang="en-US" altLang="zh-TW" sz="240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>
                <a:solidFill>
                  <a:schemeClr val="bg1"/>
                </a:solidFill>
              </a:rPr>
              <a:t>redirection</a:t>
            </a:r>
            <a:r>
              <a:rPr lang="en-US" altLang="zh-TW" sz="240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solidFill>
                  <a:schemeClr val="bg1"/>
                </a:solidFill>
              </a:rPr>
              <a:t>	% </a:t>
            </a:r>
            <a:r>
              <a:rPr lang="en-US" altLang="zh-TW" sz="2400" b="1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solidFill>
                  <a:schemeClr val="bg1"/>
                </a:solidFill>
              </a:rPr>
              <a:t>	% </a:t>
            </a:r>
            <a:r>
              <a:rPr lang="en-US" altLang="zh-TW" sz="2400" b="1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chemeClr val="bg1"/>
                </a:solidFill>
              </a:rPr>
              <a:t>    	</a:t>
            </a:r>
            <a:r>
              <a:rPr lang="en-US" altLang="zh-TW" sz="2000" b="1">
                <a:solidFill>
                  <a:schemeClr val="bg1"/>
                </a:solidFill>
              </a:rPr>
              <a:t>%</a:t>
            </a:r>
            <a:endParaRPr lang="zh-TW" altLang="en-US" sz="2400" b="1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1126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A642756-DC1A-4563-81B6-69E9B0EEEAFD}" type="slidenum">
              <a:rPr lang="zh-TW" altLang="en-US" sz="1400" b="0">
                <a:latin typeface="Arial" charset="0"/>
              </a:rPr>
              <a:pPr algn="r"/>
              <a:t>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</a:rPr>
              <a:t>%</a:t>
            </a:r>
            <a:r>
              <a:rPr lang="en-US" altLang="zh-TW" sz="28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A*  [^A]*.c </a:t>
            </a:r>
            <a:endParaRPr lang="en-US" altLang="en-US" sz="2400" b="1" dirty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ABD.txt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ACE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APROG.c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Aqrst.txt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square.c</a:t>
            </a:r>
            <a:endParaRPr lang="en-US" altLang="en-US" sz="2400" b="1" dirty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ABCD	  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APROG.x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AZZZ </a:t>
            </a:r>
          </a:p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F2F2F2"/>
                </a:solidFill>
              </a:rPr>
              <a:t>%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ls </a:t>
            </a:r>
            <a:r>
              <a:rPr lang="en-US" altLang="zh-TW" sz="2800" b="1" dirty="0">
                <a:solidFill>
                  <a:srgbClr val="F2F2F2"/>
                </a:solidFill>
              </a:rPr>
              <a:t>-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A .c </a:t>
            </a:r>
            <a:endParaRPr lang="en-US" altLang="en-US" sz="2400" b="1" dirty="0">
              <a:solidFill>
                <a:srgbClr val="F2F2F2"/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rgbClr val="F2F2F2"/>
                </a:solidFill>
                <a:latin typeface="High Tower Text" pitchFamily="18" charset="0"/>
              </a:rPr>
              <a:t>.c</a:t>
            </a: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TW" sz="2400" b="1" dirty="0">
                <a:solidFill>
                  <a:srgbClr val="F2F2F2"/>
                </a:solidFill>
              </a:rPr>
              <a:t>%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latin typeface="High Tower Text" pitchFamily="18" charset="0"/>
              </a:rPr>
              <a:t>.</a:t>
            </a:r>
            <a:r>
              <a:rPr lang="en-US" altLang="zh-TW" b="1" dirty="0">
                <a:latin typeface="Times New Roman" pitchFamily="18" charset="0"/>
              </a:rPr>
              <a:t>/</a:t>
            </a:r>
            <a:r>
              <a:rPr lang="en-US" altLang="zh-TW" sz="2800" b="1" dirty="0" err="1">
                <a:latin typeface="High Tower Text" pitchFamily="18" charset="0"/>
              </a:rPr>
              <a:t>countFiles</a:t>
            </a:r>
            <a:r>
              <a:rPr lang="en-US" altLang="zh-TW" sz="2800" b="1" dirty="0">
                <a:latin typeface="High Tower Text" pitchFamily="18" charset="0"/>
              </a:rPr>
              <a:t> A*  [^A]*.c  .c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/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latin typeface="Arial" charset="0"/>
              </a:rPr>
              <a:pPr algn="r"/>
              <a:t>30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 more-flexible version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0"/>
              <a:gd name="adj2" fmla="val 1942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The meaning is:</a:t>
            </a:r>
          </a:p>
          <a:p>
            <a:pPr algn="ctr"/>
            <a:r>
              <a:rPr lang="en-US" altLang="zh-TW" sz="2400" dirty="0"/>
              <a:t>All files that begin with A or that end with .c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907704" y="5695292"/>
            <a:ext cx="2111069" cy="830052"/>
          </a:xfrm>
          <a:prstGeom prst="wedgeRoundRectCallout">
            <a:avLst>
              <a:gd name="adj1" fmla="val 115183"/>
              <a:gd name="adj2" fmla="val -269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/>
              <a:t>So there are </a:t>
            </a:r>
            <a:r>
              <a:rPr lang="en-US" altLang="zh-TW" sz="2800" u="sng" dirty="0"/>
              <a:t>11</a:t>
            </a:r>
            <a:r>
              <a:rPr lang="en-US" altLang="zh-TW" sz="2400" dirty="0"/>
              <a:t> of these, right?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907703" y="5695292"/>
            <a:ext cx="2111069" cy="830052"/>
          </a:xfrm>
          <a:prstGeom prst="wedgeRoundRectCallout">
            <a:avLst>
              <a:gd name="adj1" fmla="val -25440"/>
              <a:gd name="adj2" fmla="val -46538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/>
              <a:t>So there are </a:t>
            </a:r>
            <a:r>
              <a:rPr lang="en-US" altLang="zh-TW" sz="2800" u="sng" dirty="0"/>
              <a:t>11</a:t>
            </a:r>
            <a:r>
              <a:rPr lang="en-US" altLang="zh-TW" sz="2400" dirty="0"/>
              <a:t> of these, right?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712368" y="2198966"/>
            <a:ext cx="6126832" cy="869994"/>
          </a:xfrm>
          <a:prstGeom prst="wedgeRoundRectCallout">
            <a:avLst>
              <a:gd name="adj1" fmla="val 28305"/>
              <a:gd name="adj2" fmla="val 30849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>
              <a:lnSpc>
                <a:spcPct val="70000"/>
              </a:lnSpc>
            </a:pPr>
            <a:r>
              <a:rPr lang="en-US" altLang="zh-TW" sz="2400" dirty="0"/>
              <a:t>But how about hidden files? They wouldn’t show up with this ls command. But a file named “.c” would, technically, match this definition.</a:t>
            </a:r>
          </a:p>
        </p:txBody>
      </p:sp>
    </p:spTree>
    <p:extLst>
      <p:ext uri="{BB962C8B-B14F-4D97-AF65-F5344CB8AC3E}">
        <p14:creationId xmlns:p14="http://schemas.microsoft.com/office/powerpoint/2010/main" val="352737911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638800"/>
          </a:xfrm>
          <a:solidFill>
            <a:schemeClr val="tx1"/>
          </a:solidFill>
        </p:spPr>
        <p:txBody>
          <a:bodyPr/>
          <a:lstStyle/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chemeClr val="bg1">
                    <a:lumMod val="95000"/>
                  </a:schemeClr>
                </a:solidFill>
              </a:rPr>
              <a:t>%</a:t>
            </a:r>
            <a:r>
              <a:rPr lang="en-US" altLang="zh-TW" sz="28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ls A*  [^A]*.c </a:t>
            </a:r>
            <a:endParaRPr lang="en-US" altLang="en-US" sz="2400" b="1" dirty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ABD.txt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ACE  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2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APROG.c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Aqrst.txt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square.c</a:t>
            </a:r>
            <a:endParaRPr lang="en-US" altLang="en-US" sz="2400" b="1" dirty="0">
              <a:solidFill>
                <a:schemeClr val="bg1">
                  <a:lumMod val="95000"/>
                </a:schemeClr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ABCD	  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AFILE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</a:t>
            </a:r>
            <a:r>
              <a:rPr lang="en-US" altLang="en-US" sz="2400" b="1" dirty="0" err="1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APROG.x</a:t>
            </a:r>
            <a:r>
              <a:rPr lang="en-US" altLang="en-US" sz="2400" b="1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 AZZZ </a:t>
            </a:r>
          </a:p>
          <a:p>
            <a:pPr lvl="0" eaLnBrk="1" hangingPunct="1">
              <a:lnSpc>
                <a:spcPct val="98000"/>
              </a:lnSpc>
              <a:spcBef>
                <a:spcPct val="10000"/>
              </a:spcBef>
              <a:buNone/>
            </a:pPr>
            <a:r>
              <a:rPr lang="en-US" altLang="zh-TW" sz="2400" b="1" dirty="0">
                <a:solidFill>
                  <a:srgbClr val="F2F2F2"/>
                </a:solidFill>
              </a:rPr>
              <a:t>%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ls </a:t>
            </a:r>
            <a:r>
              <a:rPr lang="en-US" altLang="zh-TW" sz="2800" b="1" dirty="0">
                <a:solidFill>
                  <a:srgbClr val="F2F2F2"/>
                </a:solidFill>
              </a:rPr>
              <a:t>-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A .c </a:t>
            </a:r>
            <a:endParaRPr lang="en-US" altLang="en-US" sz="2400" b="1" dirty="0">
              <a:solidFill>
                <a:srgbClr val="F2F2F2"/>
              </a:solidFill>
              <a:latin typeface="High Tower Text" pitchFamily="18" charset="0"/>
            </a:endParaRP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en-US" sz="2400" b="1" dirty="0">
                <a:solidFill>
                  <a:srgbClr val="F2F2F2"/>
                </a:solidFill>
                <a:latin typeface="High Tower Text" pitchFamily="18" charset="0"/>
              </a:rPr>
              <a:t>.c</a:t>
            </a:r>
          </a:p>
          <a:p>
            <a:pPr marL="0" indent="0">
              <a:lnSpc>
                <a:spcPct val="80000"/>
              </a:lnSpc>
              <a:spcBef>
                <a:spcPct val="15000"/>
              </a:spcBef>
              <a:buNone/>
            </a:pPr>
            <a:r>
              <a:rPr lang="en-US" altLang="zh-TW" sz="2400" b="1" dirty="0">
                <a:solidFill>
                  <a:srgbClr val="F2F2F2"/>
                </a:solidFill>
              </a:rPr>
              <a:t>%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.</a:t>
            </a:r>
            <a:r>
              <a:rPr lang="en-US" altLang="zh-TW" b="1" dirty="0">
                <a:solidFill>
                  <a:srgbClr val="F2F2F2"/>
                </a:solidFill>
                <a:latin typeface="Times New Roman" pitchFamily="18" charset="0"/>
              </a:rPr>
              <a:t>/</a:t>
            </a:r>
            <a:r>
              <a:rPr lang="en-US" altLang="zh-TW" sz="2800" b="1" dirty="0" err="1">
                <a:solidFill>
                  <a:srgbClr val="F2F2F2"/>
                </a:solidFill>
                <a:latin typeface="High Tower Text" pitchFamily="18" charset="0"/>
              </a:rPr>
              <a:t>countFiles</a:t>
            </a:r>
            <a:r>
              <a:rPr lang="en-US" altLang="zh-TW" sz="2800" b="1" dirty="0">
                <a:solidFill>
                  <a:srgbClr val="F2F2F2"/>
                </a:solidFill>
                <a:latin typeface="High Tower Text" pitchFamily="18" charset="0"/>
              </a:rPr>
              <a:t> A*  [^A]*.c  .c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2F2F2"/>
                </a:solidFill>
                <a:latin typeface="Times New Roman" pitchFamily="18" charset="0"/>
              </a:rPr>
              <a:t>12</a:t>
            </a:r>
          </a:p>
          <a:p>
            <a:pPr eaLnBrk="1" hangingPunct="1">
              <a:lnSpc>
                <a:spcPct val="98000"/>
              </a:lnSpc>
              <a:spcBef>
                <a:spcPct val="10000"/>
              </a:spcBef>
              <a:buFontTx/>
              <a:buNone/>
            </a:pPr>
            <a:r>
              <a:rPr lang="en-US" altLang="zh-TW" sz="2400" b="1" dirty="0">
                <a:solidFill>
                  <a:srgbClr val="F2F2F2"/>
                </a:solidFill>
              </a:rPr>
              <a:t>%</a:t>
            </a: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9652C-EC09-4150-B986-AA51D59260C0}" type="slidenum">
              <a:rPr lang="zh-TW" altLang="en-US" sz="1400" b="0">
                <a:latin typeface="Arial" charset="0"/>
              </a:rPr>
              <a:pPr algn="r"/>
              <a:t>31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31753" name="Rectangle 2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TW" sz="4400" b="0">
                <a:solidFill>
                  <a:srgbClr val="0033CC"/>
                </a:solidFill>
                <a:latin typeface="Arial" charset="0"/>
              </a:rPr>
              <a:t>A more-flexible version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257800" y="5306144"/>
            <a:ext cx="3352800" cy="1219200"/>
          </a:xfrm>
          <a:prstGeom prst="wedgeRoundRectCallout">
            <a:avLst>
              <a:gd name="adj1" fmla="val -49840"/>
              <a:gd name="adj2" fmla="val 1942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The meaning is:</a:t>
            </a:r>
          </a:p>
          <a:p>
            <a:pPr algn="ctr"/>
            <a:r>
              <a:rPr lang="en-US" altLang="zh-TW" sz="2400" dirty="0"/>
              <a:t>All files that begin with A or that end with .c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907704" y="5695292"/>
            <a:ext cx="2111069" cy="830052"/>
          </a:xfrm>
          <a:prstGeom prst="wedgeRoundRectCallout">
            <a:avLst>
              <a:gd name="adj1" fmla="val 115183"/>
              <a:gd name="adj2" fmla="val -2692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/>
              <a:t>So there are </a:t>
            </a:r>
            <a:r>
              <a:rPr lang="en-US" altLang="zh-TW" sz="2800" u="sng" dirty="0"/>
              <a:t>11</a:t>
            </a:r>
            <a:r>
              <a:rPr lang="en-US" altLang="zh-TW" sz="2400" dirty="0"/>
              <a:t> of these, right?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907703" y="5695292"/>
            <a:ext cx="2111069" cy="830052"/>
          </a:xfrm>
          <a:prstGeom prst="wedgeRoundRectCallout">
            <a:avLst>
              <a:gd name="adj1" fmla="val -115036"/>
              <a:gd name="adj2" fmla="val -297043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/>
              <a:t>So there are </a:t>
            </a:r>
            <a:r>
              <a:rPr lang="en-US" altLang="zh-TW" sz="2800" u="sng" dirty="0"/>
              <a:t>11</a:t>
            </a:r>
            <a:r>
              <a:rPr lang="en-US" altLang="zh-TW" sz="2400" dirty="0"/>
              <a:t> of these, right?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712368" y="2198966"/>
            <a:ext cx="6126832" cy="869994"/>
          </a:xfrm>
          <a:prstGeom prst="wedgeRoundRectCallout">
            <a:avLst>
              <a:gd name="adj1" fmla="val 28305"/>
              <a:gd name="adj2" fmla="val 308492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>
              <a:lnSpc>
                <a:spcPct val="70000"/>
              </a:lnSpc>
            </a:pPr>
            <a:r>
              <a:rPr lang="en-US" altLang="zh-TW" sz="2400" dirty="0"/>
              <a:t>But how about hidden files? They wouldn’t show up with this ls command. But a file named “.c” would, technically, match this definition.</a:t>
            </a:r>
          </a:p>
        </p:txBody>
      </p:sp>
    </p:spTree>
    <p:extLst>
      <p:ext uri="{BB962C8B-B14F-4D97-AF65-F5344CB8AC3E}">
        <p14:creationId xmlns:p14="http://schemas.microsoft.com/office/powerpoint/2010/main" val="188285482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</p:txBody>
      </p:sp>
      <p:sp>
        <p:nvSpPr>
          <p:cNvPr id="3379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854EA1B-FB63-40E1-A036-F23B19656CCC}" type="slidenum">
              <a:rPr lang="zh-TW" altLang="en-US" sz="1400" b="0">
                <a:latin typeface="Arial" charset="0"/>
              </a:rPr>
              <a:pPr algn="r"/>
              <a:t>32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could have side effects. Consider this:</a:t>
            </a:r>
          </a:p>
        </p:txBody>
      </p:sp>
      <p:sp>
        <p:nvSpPr>
          <p:cNvPr id="358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EE3720-13D0-4279-A325-5DCD1F4CFD1F}" type="slidenum">
              <a:rPr lang="zh-TW" altLang="en-US" sz="1400" b="0">
                <a:latin typeface="Arial" charset="0"/>
              </a:rPr>
              <a:pPr algn="r"/>
              <a:t>33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could have side effects. </a:t>
            </a:r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Consider this:</a:t>
            </a:r>
          </a:p>
          <a:p>
            <a:pPr lvl="1" eaLnBrk="1" hangingPunct="1">
              <a:buFontTx/>
              <a:buNone/>
            </a:pPr>
            <a:endParaRPr lang="en-US" altLang="zh-TW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2780928"/>
            <a:ext cx="8763000" cy="396044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400" b="1" kern="0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cat </a:t>
            </a:r>
            <a:r>
              <a:rPr lang="en-US" altLang="zh-TW" sz="2800" b="1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count_t_Files</a:t>
            </a: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ls </a:t>
            </a: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t*</a:t>
            </a: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&gt; </a:t>
            </a:r>
            <a:r>
              <a:rPr lang="en-US" altLang="zh-TW" sz="2800" b="1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1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wc</a:t>
            </a: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l &lt; </a:t>
            </a:r>
            <a:r>
              <a:rPr lang="en-US" altLang="zh-TW" sz="2800" b="1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en-US" altLang="zh-TW" sz="2800" b="1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1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rm</a:t>
            </a: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0" kern="0" dirty="0">
                <a:solidFill>
                  <a:schemeClr val="bg1">
                    <a:lumMod val="8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f </a:t>
            </a:r>
            <a:r>
              <a:rPr lang="en-US" altLang="zh-TW" sz="2800" b="1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tempfile</a:t>
            </a:r>
            <a:endParaRPr lang="zh-TW" altLang="en-US" sz="2800" b="1" kern="0" dirty="0">
              <a:solidFill>
                <a:schemeClr val="bg1">
                  <a:lumMod val="85000"/>
                </a:schemeClr>
              </a:solidFill>
              <a:latin typeface="Times New Roman" pitchFamily="18" charset="0"/>
            </a:endParaRP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2400" kern="0" dirty="0">
                <a:solidFill>
                  <a:srgbClr val="FFFFFF">
                    <a:lumMod val="85000"/>
                  </a:srgbClr>
                </a:solidFill>
                <a:latin typeface="Arial Narrow" pitchFamily="34" charset="0"/>
                <a:ea typeface="新細明體" pitchFamily="18" charset="-120"/>
              </a:rPr>
              <a:t>% 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  <a:ea typeface="新細明體" pitchFamily="18" charset="-120"/>
              </a:rPr>
              <a:t>ls t*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  <a:ea typeface="新細明體" pitchFamily="18" charset="-120"/>
              </a:rPr>
              <a:t>tempfile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  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  <a:ea typeface="新細明體" pitchFamily="18" charset="-120"/>
              </a:rPr>
              <a:t>tempfile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  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High Tower Text" pitchFamily="18" charset="0"/>
                <a:ea typeface="新細明體" pitchFamily="18" charset="-120"/>
              </a:rPr>
              <a:t>tempfile</a:t>
            </a:r>
            <a:r>
              <a:rPr lang="en-US" altLang="zh-TW" sz="2800" kern="0" dirty="0">
                <a:solidFill>
                  <a:srgbClr val="FFFFFF">
                    <a:lumMod val="85000"/>
                  </a:srgb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4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400" b="1" kern="0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.</a:t>
            </a: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1" kern="0" dirty="0" err="1">
                <a:solidFill>
                  <a:schemeClr val="bg1">
                    <a:lumMod val="85000"/>
                  </a:schemeClr>
                </a:solidFill>
                <a:latin typeface="High Tower Text" pitchFamily="18" charset="0"/>
              </a:rPr>
              <a:t>count_t_Files</a:t>
            </a:r>
            <a:endParaRPr lang="en-US" altLang="zh-TW" sz="2800" b="1" kern="0" dirty="0">
              <a:solidFill>
                <a:schemeClr val="bg1">
                  <a:lumMod val="85000"/>
                </a:schemeClr>
              </a:solidFill>
              <a:latin typeface="High Tower Text" pitchFamily="18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800" b="1" kern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sz="2400" b="1" kern="0" dirty="0">
                <a:solidFill>
                  <a:schemeClr val="bg1">
                    <a:lumMod val="85000"/>
                  </a:schemeClr>
                </a:solidFill>
              </a:rPr>
              <a:t>% </a:t>
            </a:r>
            <a:r>
              <a:rPr lang="en-US" altLang="zh-TW" sz="2800" b="1" kern="0" dirty="0">
                <a:latin typeface="High Tower Text" pitchFamily="18" charset="0"/>
              </a:rPr>
              <a:t>chm u+ ci A* 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6730069" y="4365104"/>
            <a:ext cx="1874168" cy="1224136"/>
          </a:xfrm>
          <a:prstGeom prst="wedgeRoundRectCallout">
            <a:avLst>
              <a:gd name="adj1" fmla="val -142983"/>
              <a:gd name="adj2" fmla="val 15899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/>
              <a:t>There are </a:t>
            </a:r>
            <a:r>
              <a:rPr lang="en-US" altLang="zh-TW" sz="2400" u="sng" dirty="0"/>
              <a:t>3</a:t>
            </a:r>
            <a:r>
              <a:rPr lang="en-US" altLang="zh-TW" sz="2400" dirty="0"/>
              <a:t> files starting with t.</a:t>
            </a: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6736432" y="5642715"/>
            <a:ext cx="1874168" cy="855712"/>
          </a:xfrm>
          <a:prstGeom prst="wedgeRoundRectCallout">
            <a:avLst>
              <a:gd name="adj1" fmla="val -384258"/>
              <a:gd name="adj2" fmla="val -4594"/>
              <a:gd name="adj3" fmla="val 16667"/>
            </a:avLst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tIns="0"/>
          <a:lstStyle/>
          <a:p>
            <a:pPr algn="ctr"/>
            <a:r>
              <a:rPr lang="en-US" altLang="zh-TW" sz="2400" dirty="0"/>
              <a:t>But it says </a:t>
            </a:r>
            <a:r>
              <a:rPr lang="en-US" altLang="zh-TW" sz="2400" u="sng" dirty="0"/>
              <a:t>4</a:t>
            </a:r>
            <a:r>
              <a:rPr lang="en-US" altLang="zh-TW" sz="2400" dirty="0"/>
              <a:t>!</a:t>
            </a:r>
          </a:p>
          <a:p>
            <a:pPr algn="ctr"/>
            <a:r>
              <a:rPr lang="en-US" altLang="zh-TW" sz="2400" dirty="0"/>
              <a:t>Why?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808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could have side effects.</a:t>
            </a:r>
            <a:endParaRPr lang="en-US" altLang="zh-TW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besides, it was not an elegant way to pass information.</a:t>
            </a:r>
          </a:p>
        </p:txBody>
      </p:sp>
      <p:sp>
        <p:nvSpPr>
          <p:cNvPr id="358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EE3720-13D0-4279-A325-5DCD1F4CFD1F}" type="slidenum">
              <a:rPr lang="zh-TW" altLang="en-US" sz="1400" b="0">
                <a:latin typeface="Arial" charset="0"/>
              </a:rPr>
              <a:pPr algn="r"/>
              <a:t>35</a:t>
            </a:fld>
            <a:endParaRPr lang="en-US" altLang="zh-TW" sz="14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034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8486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Can we avoid using that tempfile?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686800" cy="58674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Our script used a temporary file to pass information between the commands.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80808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could have side effects.</a:t>
            </a:r>
            <a:endParaRPr lang="en-US" altLang="zh-TW" dirty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besides, it was not an elegant way to pass information.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We will now learn an alternative method. And it will clearly be more elegant, because it will be written with many fewer characters…</a:t>
            </a:r>
          </a:p>
        </p:txBody>
      </p:sp>
      <p:sp>
        <p:nvSpPr>
          <p:cNvPr id="358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EE3720-13D0-4279-A325-5DCD1F4CFD1F}" type="slidenum">
              <a:rPr lang="zh-TW" altLang="en-US" sz="1400" b="0">
                <a:latin typeface="Arial" charset="0"/>
              </a:rPr>
              <a:pPr algn="r"/>
              <a:t>36</a:t>
            </a:fld>
            <a:endParaRPr lang="en-US" altLang="zh-TW" sz="1400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8581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37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Without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passing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data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between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the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>
                <a:solidFill>
                  <a:srgbClr val="B2B2B2"/>
                </a:solidFill>
                <a:latin typeface="Arial" charset="0"/>
              </a:rPr>
              <a:t>;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         </a:t>
            </a:r>
            <a:r>
              <a:rPr lang="en-US" altLang="zh-TW" sz="20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>
                <a:solidFill>
                  <a:srgbClr val="B2B2B2"/>
                </a:solidFill>
                <a:latin typeface="Arial" charset="0"/>
              </a:rPr>
              <a:t>&amp;&amp;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, </a:t>
            </a:r>
            <a:r>
              <a:rPr lang="en-US" altLang="zh-TW" sz="3200" dirty="0">
                <a:solidFill>
                  <a:srgbClr val="B2B2B2"/>
                </a:solidFill>
                <a:latin typeface="Arial" charset="0"/>
              </a:rPr>
              <a:t>||</a:t>
            </a:r>
            <a:r>
              <a:rPr lang="en-US" altLang="zh-TW" sz="2800" b="0" dirty="0">
                <a:solidFill>
                  <a:srgbClr val="B2B2B2"/>
                </a:solidFill>
                <a:latin typeface="Arial" charset="0"/>
              </a:rPr>
              <a:t>   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-   	  Use the success/failure of the 			  earlier command to decide 			  	  whether to do the later one.</a:t>
            </a:r>
          </a:p>
          <a:p>
            <a:pPr lvl="1"/>
            <a:r>
              <a:rPr lang="en-US" altLang="zh-TW" sz="3800" b="0" dirty="0">
                <a:latin typeface="Arial" charset="0"/>
              </a:rPr>
              <a:t>Redirecting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screen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output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(</a:t>
            </a:r>
            <a:r>
              <a:rPr lang="en-US" altLang="zh-TW" sz="3800" b="0" dirty="0" err="1">
                <a:latin typeface="Arial" charset="0"/>
              </a:rPr>
              <a:t>stdout</a:t>
            </a:r>
            <a:r>
              <a:rPr lang="en-US" altLang="zh-TW" sz="3800" b="0" dirty="0">
                <a:latin typeface="Arial" charset="0"/>
              </a:rPr>
              <a:t>,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 err="1">
                <a:latin typeface="Arial" charset="0"/>
              </a:rPr>
              <a:t>stderr</a:t>
            </a:r>
            <a:r>
              <a:rPr lang="en-US" altLang="zh-TW" sz="3800" b="0" dirty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&gt;</a:t>
            </a:r>
            <a:r>
              <a:rPr lang="en-US" altLang="zh-TW" sz="3200" b="0" dirty="0">
                <a:latin typeface="Arial" charset="0"/>
              </a:rPr>
              <a:t>,</a:t>
            </a:r>
            <a:r>
              <a:rPr lang="en-US" altLang="zh-TW" sz="800" dirty="0">
                <a:solidFill>
                  <a:srgbClr val="0066CC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&gt;&amp;</a:t>
            </a:r>
            <a:r>
              <a:rPr lang="en-US" altLang="zh-TW" sz="3200" b="0" dirty="0">
                <a:latin typeface="Arial" charset="0"/>
              </a:rPr>
              <a:t>,</a:t>
            </a:r>
            <a:r>
              <a:rPr lang="en-US" altLang="zh-TW" sz="800" dirty="0">
                <a:solidFill>
                  <a:srgbClr val="0066CC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2&gt;</a:t>
            </a:r>
            <a:r>
              <a:rPr lang="en-US" altLang="zh-TW" sz="3200" b="0" dirty="0">
                <a:latin typeface="Arial" charset="0"/>
              </a:rPr>
              <a:t>  </a:t>
            </a:r>
            <a:r>
              <a:rPr lang="en-US" altLang="zh-TW" sz="2400" b="0" dirty="0">
                <a:latin typeface="Arial" charset="0"/>
              </a:rPr>
              <a:t> 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A5A5A5"/>
                </a:solidFill>
                <a:latin typeface="Arial" charset="0"/>
              </a:rPr>
              <a:t>|</a:t>
            </a:r>
            <a:r>
              <a:rPr lang="en-US" altLang="zh-TW" sz="3200" b="0" dirty="0">
                <a:solidFill>
                  <a:srgbClr val="A5A5A5"/>
                </a:solidFill>
                <a:latin typeface="Arial" charset="0"/>
              </a:rPr>
              <a:t>                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A5A5A5"/>
                </a:solidFill>
                <a:latin typeface="Arial" charset="0"/>
              </a:rPr>
              <a:t>| tee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	 -To a file </a:t>
            </a:r>
            <a:r>
              <a:rPr lang="en-US" altLang="zh-TW" sz="3200" b="0" i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and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err="1">
                <a:solidFill>
                  <a:srgbClr val="A5A5A5"/>
                </a:solidFill>
                <a:latin typeface="Arial" charset="0"/>
              </a:rPr>
              <a:t>xargs</a:t>
            </a:r>
            <a:r>
              <a:rPr lang="en-US" altLang="zh-TW" sz="3200" b="0" dirty="0">
                <a:solidFill>
                  <a:srgbClr val="A5A5A5"/>
                </a:solidFill>
                <a:latin typeface="Arial" charset="0"/>
              </a:rPr>
              <a:t>,</a:t>
            </a:r>
            <a:r>
              <a:rPr lang="en-US" altLang="zh-TW" sz="3200" dirty="0">
                <a:solidFill>
                  <a:srgbClr val="A5A5A5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``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 -To arguments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37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08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38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Without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passing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data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between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the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>
                <a:solidFill>
                  <a:srgbClr val="B2B2B2"/>
                </a:solidFill>
                <a:latin typeface="Arial" charset="0"/>
              </a:rPr>
              <a:t>;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         </a:t>
            </a:r>
            <a:r>
              <a:rPr lang="en-US" altLang="zh-TW" sz="20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>
                <a:solidFill>
                  <a:srgbClr val="B2B2B2"/>
                </a:solidFill>
                <a:latin typeface="Arial" charset="0"/>
              </a:rPr>
              <a:t>&amp;&amp;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, </a:t>
            </a:r>
            <a:r>
              <a:rPr lang="en-US" altLang="zh-TW" sz="3200" dirty="0">
                <a:solidFill>
                  <a:srgbClr val="B2B2B2"/>
                </a:solidFill>
                <a:latin typeface="Arial" charset="0"/>
              </a:rPr>
              <a:t>||</a:t>
            </a:r>
            <a:r>
              <a:rPr lang="en-US" altLang="zh-TW" sz="2800" b="0" dirty="0">
                <a:solidFill>
                  <a:srgbClr val="B2B2B2"/>
                </a:solidFill>
                <a:latin typeface="Arial" charset="0"/>
              </a:rPr>
              <a:t>   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-   	  Use the success/failure of the 			  earlier command to decide 			  	  whether to do the later one.</a:t>
            </a:r>
          </a:p>
          <a:p>
            <a:pPr lvl="1"/>
            <a:r>
              <a:rPr lang="en-US" altLang="zh-TW" sz="3800" b="0" dirty="0">
                <a:latin typeface="Arial" charset="0"/>
              </a:rPr>
              <a:t>Redirecting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screen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output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(</a:t>
            </a:r>
            <a:r>
              <a:rPr lang="en-US" altLang="zh-TW" sz="3800" b="0" dirty="0" err="1">
                <a:latin typeface="Arial" charset="0"/>
              </a:rPr>
              <a:t>stdout</a:t>
            </a:r>
            <a:r>
              <a:rPr lang="en-US" altLang="zh-TW" sz="3800" b="0" dirty="0">
                <a:latin typeface="Arial" charset="0"/>
              </a:rPr>
              <a:t>,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 err="1">
                <a:latin typeface="Arial" charset="0"/>
              </a:rPr>
              <a:t>stderr</a:t>
            </a:r>
            <a:r>
              <a:rPr lang="en-US" altLang="zh-TW" sz="3800" b="0" dirty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404040"/>
                </a:solidFill>
                <a:latin typeface="Arial" charset="0"/>
              </a:rPr>
              <a:t>&gt;</a:t>
            </a:r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,</a:t>
            </a:r>
            <a:r>
              <a:rPr lang="en-US" altLang="zh-TW" sz="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rgbClr val="404040"/>
                </a:solidFill>
                <a:latin typeface="Arial" charset="0"/>
              </a:rPr>
              <a:t>&gt;&amp;</a:t>
            </a:r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,</a:t>
            </a:r>
            <a:r>
              <a:rPr lang="en-US" altLang="zh-TW" sz="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rgbClr val="404040"/>
                </a:solidFill>
                <a:latin typeface="Arial" charset="0"/>
              </a:rPr>
              <a:t>2&gt;</a:t>
            </a:r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  </a:t>
            </a:r>
            <a:r>
              <a:rPr lang="en-US" altLang="zh-TW" sz="2400" b="0" dirty="0">
                <a:solidFill>
                  <a:srgbClr val="404040"/>
                </a:solidFill>
                <a:latin typeface="Arial" charset="0"/>
              </a:rPr>
              <a:t>  </a:t>
            </a:r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|</a:t>
            </a:r>
            <a:r>
              <a:rPr lang="en-US" altLang="zh-TW" sz="3200" b="0" dirty="0">
                <a:latin typeface="Arial" charset="0"/>
              </a:rPr>
              <a:t>               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</a:rPr>
              <a:t>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A5A5A5"/>
                </a:solidFill>
                <a:latin typeface="Arial" charset="0"/>
              </a:rPr>
              <a:t>| tee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	 -To a file </a:t>
            </a:r>
            <a:r>
              <a:rPr lang="en-US" altLang="zh-TW" sz="3200" b="0" i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and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err="1">
                <a:solidFill>
                  <a:srgbClr val="A5A5A5"/>
                </a:solidFill>
                <a:latin typeface="Arial" charset="0"/>
              </a:rPr>
              <a:t>xargs</a:t>
            </a:r>
            <a:r>
              <a:rPr lang="en-US" altLang="zh-TW" sz="3200" b="0" dirty="0">
                <a:solidFill>
                  <a:srgbClr val="A5A5A5"/>
                </a:solidFill>
                <a:latin typeface="Arial" charset="0"/>
              </a:rPr>
              <a:t>,</a:t>
            </a:r>
            <a:r>
              <a:rPr lang="en-US" altLang="zh-TW" sz="3200" dirty="0">
                <a:solidFill>
                  <a:srgbClr val="A5A5A5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``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 -To arguments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38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129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696200" cy="762000"/>
          </a:xfrm>
          <a:noFill/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| - Pipes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1534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You can string commands together into a single command using pipes ( | )</a:t>
            </a:r>
          </a:p>
          <a:p>
            <a:pPr eaLnBrk="1" hangingPunct="1">
              <a:lnSpc>
                <a:spcPct val="90000"/>
              </a:lnSpc>
            </a:pPr>
            <a:endParaRPr lang="en-US" altLang="zh-TW" sz="12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To count how many files are in a directory: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dirty="0" err="1">
                <a:latin typeface="High Tower Text" pitchFamily="18" charset="0"/>
              </a:rPr>
              <a:t>ls</a:t>
            </a:r>
            <a:r>
              <a:rPr lang="en-US" altLang="zh-TW" dirty="0">
                <a:latin typeface="High Tower Text" pitchFamily="18" charset="0"/>
              </a:rPr>
              <a:t> | 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l</a:t>
            </a:r>
            <a:endParaRPr lang="en-US" altLang="zh-TW" dirty="0">
              <a:latin typeface="Arial Narrow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latin typeface="Times New Roman" pitchFamily="18" charset="0"/>
              </a:rPr>
              <a:t>•</a:t>
            </a:r>
            <a:r>
              <a:rPr lang="en-US" altLang="zh-TW" sz="2800" dirty="0"/>
              <a:t>  Equivalent ways to count how many words are in file1 and to put the result into a new file, file2: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w file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</a:rPr>
              <a:t> file</a:t>
            </a:r>
            <a:r>
              <a:rPr lang="en-US" altLang="zh-TW" dirty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w &lt; file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</a:rPr>
              <a:t> file</a:t>
            </a:r>
            <a:r>
              <a:rPr lang="en-US" altLang="zh-TW" dirty="0">
                <a:latin typeface="Times New Roman" pitchFamily="18" charset="0"/>
              </a:rPr>
              <a:t>2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cat file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| 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w  </a:t>
            </a:r>
            <a:r>
              <a:rPr lang="en-US" altLang="zh-TW" sz="2800" dirty="0">
                <a:latin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</a:rPr>
              <a:t> file</a:t>
            </a:r>
            <a:r>
              <a:rPr lang="en-US" altLang="zh-TW" dirty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cat &lt; file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| </a:t>
            </a:r>
            <a:r>
              <a:rPr lang="en-US" altLang="zh-TW" dirty="0" err="1">
                <a:latin typeface="High Tower Text" pitchFamily="18" charset="0"/>
              </a:rPr>
              <a:t>wc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-</a:t>
            </a:r>
            <a:r>
              <a:rPr lang="en-US" altLang="zh-TW" dirty="0">
                <a:latin typeface="High Tower Text" pitchFamily="18" charset="0"/>
              </a:rPr>
              <a:t>w </a:t>
            </a:r>
            <a:r>
              <a:rPr lang="en-US" altLang="zh-TW" sz="2800" dirty="0">
                <a:latin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</a:rPr>
              <a:t> file</a:t>
            </a:r>
            <a:r>
              <a:rPr lang="en-US" altLang="zh-TW" dirty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dirty="0">
              <a:latin typeface="High Tower Text" pitchFamily="18" charset="0"/>
            </a:endParaRPr>
          </a:p>
        </p:txBody>
      </p:sp>
      <p:sp>
        <p:nvSpPr>
          <p:cNvPr id="3994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9161786-B701-4D64-918D-2C389288AE58}" type="slidenum">
              <a:rPr lang="zh-TW" altLang="en-US" sz="1400" b="0">
                <a:latin typeface="Arial" charset="0"/>
              </a:rPr>
              <a:pPr algn="r"/>
              <a:t>39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Connecting commands by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/>
          </a:p>
          <a:p>
            <a:pPr eaLnBrk="1" hangingPunct="1">
              <a:lnSpc>
                <a:spcPct val="80000"/>
              </a:lnSpc>
            </a:pPr>
            <a:r>
              <a:rPr lang="en-US" altLang="zh-TW" sz="2300"/>
              <a:t>The</a:t>
            </a:r>
            <a:r>
              <a:rPr lang="en-US" altLang="zh-TW" sz="2000"/>
              <a:t> </a:t>
            </a:r>
            <a:r>
              <a:rPr lang="en-US" altLang="zh-TW" sz="2800">
                <a:latin typeface="High Tower Text" pitchFamily="18" charset="0"/>
              </a:rPr>
              <a:t>ls</a:t>
            </a:r>
            <a:r>
              <a:rPr lang="en-US" altLang="zh-TW" sz="230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/>
              <a:t>	% </a:t>
            </a:r>
            <a:r>
              <a:rPr lang="en-US" altLang="zh-TW" sz="2400" b="1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High Tower Text" pitchFamily="18" charset="0"/>
              </a:rPr>
              <a:t>	ABD.txt	     AFILE</a:t>
            </a:r>
            <a:r>
              <a:rPr lang="en-US" altLang="zh-TW" sz="2200" b="1">
                <a:latin typeface="Times New Roman" pitchFamily="18" charset="0"/>
              </a:rPr>
              <a:t>2</a:t>
            </a:r>
            <a:r>
              <a:rPr lang="en-US" altLang="zh-TW" sz="2400" b="1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High Tower Text" pitchFamily="18" charset="0"/>
              </a:rPr>
              <a:t>	ACE	     AFILE</a:t>
            </a:r>
            <a:r>
              <a:rPr lang="en-US" altLang="zh-TW" sz="2200" b="1">
                <a:latin typeface="Times New Roman" pitchFamily="18" charset="0"/>
              </a:rPr>
              <a:t>3	        </a:t>
            </a:r>
            <a:r>
              <a:rPr lang="en-US" altLang="zh-TW" sz="2400" b="1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/>
          </a:p>
          <a:p>
            <a:pPr eaLnBrk="1" hangingPunct="1">
              <a:lnSpc>
                <a:spcPct val="80000"/>
              </a:lnSpc>
            </a:pPr>
            <a:r>
              <a:rPr lang="en-US" altLang="zh-TW" sz="2300">
                <a:solidFill>
                  <a:srgbClr val="FF0000"/>
                </a:solidFill>
              </a:rPr>
              <a:t>The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  <a:r>
              <a:rPr lang="en-US" altLang="zh-TW" sz="2800">
                <a:solidFill>
                  <a:srgbClr val="FF0000"/>
                </a:solidFill>
                <a:latin typeface="High Tower Text" pitchFamily="18" charset="0"/>
              </a:rPr>
              <a:t>wc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  <a:r>
              <a:rPr lang="en-US" altLang="zh-TW" sz="2300">
                <a:solidFill>
                  <a:srgbClr val="FF0000"/>
                </a:solidFill>
              </a:rPr>
              <a:t>command counts </a:t>
            </a:r>
            <a:r>
              <a:rPr lang="en-US" altLang="zh-TW" sz="2300" i="1">
                <a:solidFill>
                  <a:srgbClr val="FF0000"/>
                </a:solidFill>
              </a:rPr>
              <a:t>things</a:t>
            </a:r>
            <a:r>
              <a:rPr lang="en-US" altLang="zh-TW" sz="2300">
                <a:solidFill>
                  <a:srgbClr val="FF0000"/>
                </a:solidFill>
              </a:rPr>
              <a:t>, but how to make it count </a:t>
            </a:r>
            <a:r>
              <a:rPr lang="en-US" altLang="zh-TW" sz="2300" i="1" u="sng">
                <a:solidFill>
                  <a:srgbClr val="FF0000"/>
                </a:solidFill>
              </a:rPr>
              <a:t>these</a:t>
            </a:r>
            <a:r>
              <a:rPr lang="en-US" altLang="zh-TW" sz="2300">
                <a:solidFill>
                  <a:srgbClr val="FF0000"/>
                </a:solidFill>
              </a:rPr>
              <a:t> things?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/>
              <a:t>	% </a:t>
            </a:r>
            <a:r>
              <a:rPr lang="en-US" altLang="zh-TW" sz="2400" b="1">
                <a:latin typeface="High Tower Text" pitchFamily="18" charset="0"/>
              </a:rPr>
              <a:t>wc –l </a:t>
            </a:r>
            <a:r>
              <a:rPr lang="en-US" altLang="zh-TW" sz="2400" b="1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chemeClr val="bg1"/>
                </a:solidFill>
                <a:latin typeface="Times New Roman" pitchFamily="18" charset="0"/>
              </a:rPr>
              <a:t>•</a:t>
            </a:r>
            <a:r>
              <a:rPr lang="en-US" altLang="zh-TW" sz="2000">
                <a:solidFill>
                  <a:schemeClr val="bg1"/>
                </a:solidFill>
              </a:rPr>
              <a:t> 	</a:t>
            </a:r>
            <a:r>
              <a:rPr lang="en-US" altLang="zh-TW" sz="2400">
                <a:solidFill>
                  <a:schemeClr val="bg1"/>
                </a:solidFill>
              </a:rPr>
              <a:t>We can solve this by </a:t>
            </a:r>
            <a:r>
              <a:rPr lang="en-US" altLang="zh-TW" sz="2400" i="1">
                <a:solidFill>
                  <a:schemeClr val="bg1"/>
                </a:solidFill>
              </a:rPr>
              <a:t>redirection</a:t>
            </a:r>
            <a:r>
              <a:rPr lang="en-US" altLang="zh-TW" sz="2400">
                <a:solidFill>
                  <a:schemeClr val="bg1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solidFill>
                  <a:schemeClr val="bg1"/>
                </a:solidFill>
              </a:rPr>
              <a:t>	% </a:t>
            </a:r>
            <a:r>
              <a:rPr lang="en-US" altLang="zh-TW" sz="2400" b="1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>
                <a:solidFill>
                  <a:schemeClr val="bg1"/>
                </a:solidFill>
              </a:rPr>
              <a:t>	% </a:t>
            </a:r>
            <a:r>
              <a:rPr lang="en-US" altLang="zh-TW" sz="2400" b="1">
                <a:solidFill>
                  <a:schemeClr val="bg1"/>
                </a:solidFill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  <a:latin typeface="High Tower Text" pitchFamily="18" charset="0"/>
              </a:rPr>
              <a:t>	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solidFill>
                  <a:schemeClr val="bg1"/>
                </a:solidFill>
              </a:rPr>
              <a:t>    	</a:t>
            </a:r>
            <a:r>
              <a:rPr lang="en-US" altLang="zh-TW" sz="2000" b="1">
                <a:solidFill>
                  <a:schemeClr val="bg1"/>
                </a:solidFill>
              </a:rPr>
              <a:t>%</a:t>
            </a:r>
            <a:endParaRPr lang="zh-TW" altLang="en-US" sz="2400" b="1">
              <a:solidFill>
                <a:schemeClr val="bg1"/>
              </a:solidFill>
              <a:latin typeface="High Tower Text" pitchFamily="18" charset="0"/>
            </a:endParaRPr>
          </a:p>
        </p:txBody>
      </p:sp>
      <p:sp>
        <p:nvSpPr>
          <p:cNvPr id="1229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5AECD0F-5344-4BF2-BE31-CBBF04EBEFC7}" type="slidenum">
              <a:rPr lang="zh-TW" altLang="en-US" sz="1400" b="0">
                <a:latin typeface="Arial" charset="0"/>
              </a:rPr>
              <a:pPr algn="r"/>
              <a:t>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1534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So how would you do it with pipes?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096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3885F4D-B5E8-44CC-B7F7-A47A77645229}" type="slidenum">
              <a:rPr lang="zh-TW" altLang="en-US" sz="1400" b="0">
                <a:latin typeface="Arial" charset="0"/>
              </a:rPr>
              <a:pPr algn="r"/>
              <a:t>40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1534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So how would you do it with pipes?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Q:	What would the program look like if we 	could use pipes?</a:t>
            </a:r>
          </a:p>
        </p:txBody>
      </p:sp>
      <p:sp>
        <p:nvSpPr>
          <p:cNvPr id="4198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0CAC004-FFB1-4C0A-8754-54B2602AD151}" type="slidenum">
              <a:rPr lang="zh-TW" altLang="en-US" sz="1400" b="0">
                <a:latin typeface="Arial" charset="0"/>
              </a:rPr>
              <a:pPr algn="r"/>
              <a:t>41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8153400" cy="7620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So how would you do it with pipes?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686800" cy="59436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original code was:</a:t>
            </a:r>
          </a:p>
          <a:p>
            <a:pPr lvl="1" eaLnBrk="1" hangingPunct="1">
              <a:buFontTx/>
              <a:buNone/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0"/>
              </a:spcBef>
            </a:pPr>
            <a:endParaRPr lang="en-US" altLang="zh-TW">
              <a:solidFill>
                <a:schemeClr val="bg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b="1">
                <a:solidFill>
                  <a:schemeClr val="bg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Q:	What would the program look like if we 	could use pipes?</a:t>
            </a:r>
          </a:p>
          <a:p>
            <a:pPr eaLnBrk="1" hangingPunct="1">
              <a:spcBef>
                <a:spcPct val="45000"/>
              </a:spcBef>
              <a:buFontTx/>
              <a:buNone/>
            </a:pPr>
            <a:r>
              <a:rPr lang="en-US" altLang="zh-TW" b="1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A:	It would look like this:</a:t>
            </a:r>
          </a:p>
        </p:txBody>
      </p:sp>
      <p:sp>
        <p:nvSpPr>
          <p:cNvPr id="430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771398E-BD98-44E0-A0D7-6EF681A58C8F}" type="slidenum">
              <a:rPr lang="zh-TW" altLang="en-US" sz="1400" b="0">
                <a:latin typeface="Arial" charset="0"/>
              </a:rPr>
              <a:pPr algn="r"/>
              <a:t>42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1371600" y="1600200"/>
            <a:ext cx="6248400" cy="2133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&gt;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800">
              <a:solidFill>
                <a:srgbClr val="FFFFCC"/>
              </a:solidFill>
              <a:latin typeface="Times New Roman" pitchFamily="18" charset="0"/>
            </a:endParaRP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  <p:sp>
        <p:nvSpPr>
          <p:cNvPr id="43014" name="Rectangle 3"/>
          <p:cNvSpPr>
            <a:spLocks noChangeArrowheads="1"/>
          </p:cNvSpPr>
          <p:nvPr/>
        </p:nvSpPr>
        <p:spPr bwMode="auto">
          <a:xfrm>
            <a:off x="1371600" y="5486400"/>
            <a:ext cx="62484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r>
              <a:rPr lang="en-US" altLang="zh-TW" sz="2400">
                <a:solidFill>
                  <a:srgbClr val="FFFFCC"/>
                </a:solidFill>
                <a:latin typeface="Arial" charset="0"/>
              </a:rPr>
              <a:t> 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cat countFiles_version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2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marL="342900" indent="-342900"/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ls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$*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 | wc </a:t>
            </a:r>
            <a:r>
              <a:rPr lang="en-US" altLang="zh-TW" sz="2800" b="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rgbClr val="FFFFCC"/>
                </a:solidFill>
                <a:latin typeface="High Tower Text" pitchFamily="18" charset="0"/>
              </a:rPr>
              <a:t>l</a:t>
            </a:r>
          </a:p>
          <a:p>
            <a:pPr marL="342900" indent="-342900"/>
            <a:r>
              <a:rPr lang="en-US" altLang="zh-TW" sz="2400">
                <a:solidFill>
                  <a:schemeClr val="bg1"/>
                </a:solidFill>
                <a:latin typeface="Arial" charset="0"/>
              </a:rPr>
              <a:t>%</a:t>
            </a:r>
            <a:endParaRPr lang="en-US" altLang="zh-TW" sz="24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7620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Pipes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You can string commands together into a single command using pipes ( | )</a:t>
            </a:r>
          </a:p>
          <a:p>
            <a:pPr eaLnBrk="1" hangingPunct="1">
              <a:lnSpc>
                <a:spcPct val="90000"/>
              </a:lnSpc>
            </a:pPr>
            <a:endParaRPr lang="en-US" altLang="zh-TW" sz="1200" dirty="0"/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To count how many files are in a directory: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sz="2800" dirty="0" err="1">
                <a:latin typeface="Lucida Console" pitchFamily="49" charset="0"/>
              </a:rPr>
              <a:t>l</a:t>
            </a:r>
            <a:r>
              <a:rPr lang="en-US" altLang="zh-TW" b="1" dirty="0" err="1">
                <a:latin typeface="High Tower Text" pitchFamily="18" charset="0"/>
              </a:rPr>
              <a:t>s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| </a:t>
            </a:r>
            <a:r>
              <a:rPr lang="en-US" altLang="zh-TW" b="1" dirty="0" err="1">
                <a:latin typeface="High Tower Text" pitchFamily="18" charset="0"/>
              </a:rPr>
              <a:t>wc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Lucida Sans Typewriter" pitchFamily="49" charset="0"/>
              </a:rPr>
              <a:t>-l</a:t>
            </a:r>
            <a:endParaRPr lang="en-US" altLang="zh-TW" dirty="0">
              <a:latin typeface="Lucida Sans Typewriter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TW" sz="1400" dirty="0">
              <a:latin typeface="High Tower Text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>
                <a:latin typeface="Times New Roman" pitchFamily="18" charset="0"/>
              </a:rPr>
              <a:t>•</a:t>
            </a:r>
            <a:r>
              <a:rPr lang="en-US" altLang="zh-TW" sz="2800" dirty="0"/>
              <a:t>  To count how many words are in file1 and to put the result into a new file, file2: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sz="2800" dirty="0"/>
              <a:t>	</a:t>
            </a:r>
            <a:r>
              <a:rPr lang="en-US" altLang="zh-TW" b="1" dirty="0" err="1">
                <a:latin typeface="High Tower Text" pitchFamily="18" charset="0"/>
              </a:rPr>
              <a:t>wc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w file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dirty="0">
                <a:latin typeface="Lucida Console" pitchFamily="49" charset="0"/>
              </a:rPr>
              <a:t>&gt;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file</a:t>
            </a:r>
            <a:r>
              <a:rPr lang="en-US" altLang="zh-TW" dirty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b="1" dirty="0">
                <a:latin typeface="High Tower Text" pitchFamily="18" charset="0"/>
              </a:rPr>
              <a:t>cat file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| </a:t>
            </a:r>
            <a:r>
              <a:rPr lang="en-US" altLang="zh-TW" b="1" dirty="0" err="1">
                <a:latin typeface="High Tower Text" pitchFamily="18" charset="0"/>
              </a:rPr>
              <a:t>wc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w </a:t>
            </a:r>
            <a:r>
              <a:rPr lang="en-US" altLang="zh-TW" dirty="0">
                <a:latin typeface="Lucida Console" pitchFamily="49" charset="0"/>
              </a:rPr>
              <a:t>&gt;</a:t>
            </a:r>
            <a:r>
              <a:rPr lang="en-US" altLang="zh-TW" b="1" dirty="0">
                <a:latin typeface="High Tower Text" pitchFamily="18" charset="0"/>
              </a:rPr>
              <a:t> file</a:t>
            </a:r>
            <a:r>
              <a:rPr lang="en-US" altLang="zh-TW" dirty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TW" dirty="0">
                <a:latin typeface="High Tower Text" pitchFamily="18" charset="0"/>
              </a:rPr>
              <a:t>	</a:t>
            </a:r>
            <a:r>
              <a:rPr lang="en-US" altLang="zh-TW" b="1" dirty="0">
                <a:latin typeface="High Tower Text" pitchFamily="18" charset="0"/>
              </a:rPr>
              <a:t>cat </a:t>
            </a:r>
            <a:r>
              <a:rPr lang="en-US" altLang="zh-TW" dirty="0">
                <a:latin typeface="Lucida Console" pitchFamily="49" charset="0"/>
              </a:rPr>
              <a:t>&lt;</a:t>
            </a:r>
            <a:r>
              <a:rPr lang="en-US" altLang="zh-TW" b="1" dirty="0">
                <a:latin typeface="High Tower Text" pitchFamily="18" charset="0"/>
              </a:rPr>
              <a:t> file</a:t>
            </a:r>
            <a:r>
              <a:rPr lang="en-US" altLang="zh-TW" dirty="0">
                <a:latin typeface="Times New Roman" pitchFamily="18" charset="0"/>
              </a:rPr>
              <a:t>1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| </a:t>
            </a:r>
            <a:r>
              <a:rPr lang="en-US" altLang="zh-TW" b="1" dirty="0" err="1">
                <a:latin typeface="High Tower Text" pitchFamily="18" charset="0"/>
              </a:rPr>
              <a:t>wc</a:t>
            </a:r>
            <a:r>
              <a:rPr lang="en-US" altLang="zh-TW" b="1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</a:rPr>
              <a:t>-</a:t>
            </a:r>
            <a:r>
              <a:rPr lang="en-US" altLang="zh-TW" b="1" dirty="0">
                <a:latin typeface="High Tower Text" pitchFamily="18" charset="0"/>
              </a:rPr>
              <a:t>w </a:t>
            </a:r>
            <a:r>
              <a:rPr lang="en-US" altLang="zh-TW" dirty="0">
                <a:latin typeface="Lucida Console" pitchFamily="49" charset="0"/>
              </a:rPr>
              <a:t>&gt;</a:t>
            </a:r>
            <a:r>
              <a:rPr lang="en-US" altLang="zh-TW" dirty="0">
                <a:latin typeface="High Tower Text" pitchFamily="18" charset="0"/>
              </a:rPr>
              <a:t> </a:t>
            </a:r>
            <a:r>
              <a:rPr lang="en-US" altLang="zh-TW" b="1" dirty="0">
                <a:latin typeface="High Tower Text" pitchFamily="18" charset="0"/>
              </a:rPr>
              <a:t>file</a:t>
            </a:r>
            <a:r>
              <a:rPr lang="en-US" altLang="zh-TW" dirty="0">
                <a:latin typeface="Times New Roman" pitchFamily="18" charset="0"/>
              </a:rPr>
              <a:t>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TW" altLang="en-US" dirty="0">
              <a:latin typeface="High Tower Text" pitchFamily="18" charset="0"/>
            </a:endParaRPr>
          </a:p>
        </p:txBody>
      </p:sp>
      <p:sp>
        <p:nvSpPr>
          <p:cNvPr id="4403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8598C28-8DD1-4254-8D34-A5C69C7E5952}" type="slidenum">
              <a:rPr lang="zh-TW" altLang="en-US" sz="1400" b="0">
                <a:latin typeface="Arial" charset="0"/>
              </a:rPr>
              <a:pPr algn="r"/>
              <a:t>43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Looking around the source code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325563"/>
            <a:ext cx="8915400" cy="4953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Show the .c files in this directory: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*.c </a:t>
            </a:r>
            <a:r>
              <a:rPr lang="en-US" altLang="zh-TW" sz="2400" dirty="0"/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TW" sz="2400" dirty="0"/>
              <a:t>How many .c files are in this directory?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*.c | </a:t>
            </a:r>
            <a:r>
              <a:rPr lang="en-US" altLang="zh-TW" sz="2400" dirty="0" err="1">
                <a:solidFill>
                  <a:srgbClr val="FF0000"/>
                </a:solidFill>
              </a:rPr>
              <a:t>wc</a:t>
            </a:r>
            <a:r>
              <a:rPr lang="en-US" altLang="zh-TW" sz="24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Show the .c files exactly one directory inside: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*/*.c 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How many .c files are exactly one directory inside?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					       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*/*.c | </a:t>
            </a:r>
            <a:r>
              <a:rPr lang="en-US" altLang="zh-TW" sz="2400" dirty="0" err="1">
                <a:solidFill>
                  <a:srgbClr val="FF0000"/>
                </a:solidFill>
              </a:rPr>
              <a:t>wc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Show the .c files exactly two directories inside: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*/*/*.c</a:t>
            </a:r>
            <a:r>
              <a:rPr lang="en-US" altLang="zh-TW" sz="24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How many .c files are exactly two directories inside?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					        type </a:t>
            </a:r>
            <a:r>
              <a:rPr lang="en-US" altLang="zh-TW" sz="2400" dirty="0" err="1">
                <a:solidFill>
                  <a:srgbClr val="FF0000"/>
                </a:solidFill>
              </a:rPr>
              <a:t>ls</a:t>
            </a:r>
            <a:r>
              <a:rPr lang="en-US" altLang="zh-TW" sz="2400" dirty="0">
                <a:solidFill>
                  <a:srgbClr val="FF0000"/>
                </a:solidFill>
              </a:rPr>
              <a:t> */*/*.c | </a:t>
            </a:r>
            <a:r>
              <a:rPr lang="en-US" altLang="zh-TW" sz="2400" dirty="0" err="1">
                <a:solidFill>
                  <a:srgbClr val="FF0000"/>
                </a:solidFill>
              </a:rPr>
              <a:t>wc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Show all .c files inside this directory structure: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					        type </a:t>
            </a:r>
            <a:r>
              <a:rPr lang="en-US" altLang="zh-TW" sz="2400" dirty="0">
                <a:solidFill>
                  <a:srgbClr val="FF0000"/>
                </a:solidFill>
              </a:rPr>
              <a:t>find . -name "*.c"</a:t>
            </a:r>
            <a:r>
              <a:rPr lang="en-US" altLang="zh-TW" sz="24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How many total .c files inside this directory structure: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						       type </a:t>
            </a:r>
            <a:r>
              <a:rPr lang="en-US" altLang="zh-TW" sz="2400" dirty="0">
                <a:solidFill>
                  <a:srgbClr val="FF0000"/>
                </a:solidFill>
              </a:rPr>
              <a:t>find . -name "*.c" | </a:t>
            </a:r>
            <a:r>
              <a:rPr lang="en-US" altLang="zh-TW" sz="2400" dirty="0" err="1">
                <a:solidFill>
                  <a:srgbClr val="FF0000"/>
                </a:solidFill>
              </a:rPr>
              <a:t>wc</a:t>
            </a:r>
            <a:r>
              <a:rPr lang="en-US" altLang="zh-TW" sz="24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dirty="0"/>
              <a:t>How would you accomplish these things in Windows? Hard. </a:t>
            </a:r>
            <a:endParaRPr lang="zh-TW" altLang="en-US" sz="2400" dirty="0"/>
          </a:p>
        </p:txBody>
      </p:sp>
      <p:sp>
        <p:nvSpPr>
          <p:cNvPr id="4506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B16CB3-622D-483A-BDC9-32541BD59933}" type="slidenum">
              <a:rPr lang="zh-TW" altLang="en-US" sz="1400" b="0">
                <a:latin typeface="Arial" charset="0"/>
              </a:rPr>
              <a:pPr algn="r"/>
              <a:t>44</a:t>
            </a:fld>
            <a:endParaRPr lang="en-US" altLang="zh-TW" sz="1400" b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Remember this slide?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7056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  135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ls A*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l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&lt;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710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7800C84-1A43-490D-8A6D-49374CDCE917}" type="slidenum">
              <a:rPr lang="zh-TW" altLang="en-US" sz="1400" b="0">
                <a:latin typeface="Arial" charset="0"/>
              </a:rPr>
              <a:pPr algn="r"/>
              <a:t>45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7" name="Trapezoid 6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Remember this slide?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7056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l &lt;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b="1" dirty="0">
                <a:latin typeface="High Tower Text" pitchFamily="18" charset="0"/>
              </a:rPr>
              <a:t>cat tempfile</a:t>
            </a:r>
            <a:r>
              <a:rPr lang="en-US" altLang="zh-TW" sz="2400" b="1" dirty="0">
                <a:latin typeface="Times New Roman" pitchFamily="18" charset="0"/>
              </a:rPr>
              <a:t>3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</a:t>
            </a:r>
            <a:r>
              <a:rPr lang="en-US" altLang="zh-TW" sz="2800" dirty="0">
                <a:latin typeface="Times New Roman" pitchFamily="18" charset="0"/>
              </a:rPr>
              <a:t>  135</a:t>
            </a:r>
            <a:r>
              <a:rPr lang="en-US" altLang="zh-TW" sz="2800" b="1" dirty="0">
                <a:latin typeface="High Tower Text" pitchFamily="18" charset="0"/>
              </a:rPr>
              <a:t>  ls A* 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136 -</a:t>
            </a:r>
            <a:r>
              <a:rPr lang="en-US" altLang="zh-TW" sz="2800" b="1" dirty="0">
                <a:latin typeface="High Tower Text" pitchFamily="18" charset="0"/>
              </a:rPr>
              <a:t>l &lt;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137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138 </a:t>
            </a:r>
            <a:r>
              <a:rPr lang="en-US" altLang="zh-TW" sz="2800" b="1" dirty="0"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latin typeface="Times New Roman" pitchFamily="18" charset="0"/>
              </a:rPr>
              <a:t>2</a:t>
            </a:r>
            <a:endParaRPr lang="zh-TW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813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75F5FFB-AAB9-4129-9A06-374EF91CD279}" type="slidenum">
              <a:rPr lang="zh-TW" altLang="en-US" sz="1400" b="0">
                <a:latin typeface="Arial" charset="0"/>
              </a:rPr>
              <a:pPr algn="r"/>
              <a:t>46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Remember this slide?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2286000"/>
            <a:ext cx="6705600" cy="43434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/>
              <a:t>% </a:t>
            </a:r>
            <a:r>
              <a:rPr lang="en-US" altLang="zh-TW" sz="2800" b="1" dirty="0">
                <a:latin typeface="High Tower Text" pitchFamily="18" charset="0"/>
              </a:rPr>
              <a:t>cat tempfile</a:t>
            </a:r>
            <a:r>
              <a:rPr lang="en-US" altLang="zh-TW" sz="2400" b="1" dirty="0">
                <a:latin typeface="Times New Roman" pitchFamily="18" charset="0"/>
              </a:rPr>
              <a:t>3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</a:t>
            </a:r>
            <a:r>
              <a:rPr lang="en-US" altLang="zh-TW" sz="2800" dirty="0">
                <a:latin typeface="Times New Roman" pitchFamily="18" charset="0"/>
              </a:rPr>
              <a:t>  135</a:t>
            </a:r>
            <a:r>
              <a:rPr lang="en-US" altLang="zh-TW" sz="2800" b="1" dirty="0">
                <a:latin typeface="High Tower Text" pitchFamily="18" charset="0"/>
              </a:rPr>
              <a:t>  ls A* &gt;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136 -</a:t>
            </a:r>
            <a:r>
              <a:rPr lang="en-US" altLang="zh-TW" sz="2800" b="1" dirty="0">
                <a:latin typeface="High Tower Text" pitchFamily="18" charset="0"/>
              </a:rPr>
              <a:t>l &lt;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137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138 </a:t>
            </a:r>
            <a:r>
              <a:rPr lang="en-US" altLang="zh-TW" sz="2800" b="1" dirty="0"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latin typeface="Times New Roman" pitchFamily="18" charset="0"/>
              </a:rPr>
              <a:t>2</a:t>
            </a:r>
            <a:endParaRPr lang="zh-TW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4915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34E5476-B0F7-476F-9C1B-21671760F5F0}" type="slidenum">
              <a:rPr lang="zh-TW" altLang="en-US" sz="1400" b="0">
                <a:latin typeface="Arial" charset="0"/>
              </a:rPr>
              <a:pPr algn="r"/>
              <a:t>47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Remember this slide?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124200"/>
            <a:ext cx="6705600" cy="35052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itchFamily="18" charset="0"/>
              </a:rPr>
              <a:t>136 -</a:t>
            </a:r>
            <a:r>
              <a:rPr lang="en-US" altLang="zh-TW" sz="2800" b="1" dirty="0">
                <a:latin typeface="High Tower Text" pitchFamily="18" charset="0"/>
              </a:rPr>
              <a:t>l &lt;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137</a:t>
            </a:r>
            <a:r>
              <a:rPr lang="en-US" altLang="zh-TW" sz="2800" b="1" dirty="0">
                <a:latin typeface="High Tower Text" pitchFamily="18" charset="0"/>
              </a:rPr>
              <a:t> </a:t>
            </a:r>
            <a:r>
              <a:rPr lang="en-US" altLang="zh-TW" sz="2800" dirty="0">
                <a:latin typeface="Times New Roman" pitchFamily="18" charset="0"/>
              </a:rPr>
              <a:t>-</a:t>
            </a:r>
            <a:r>
              <a:rPr lang="en-US" altLang="zh-TW" sz="2800" b="1" dirty="0">
                <a:latin typeface="High Tower Text" pitchFamily="18" charset="0"/>
              </a:rPr>
              <a:t>f 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latin typeface="High Tower Text" pitchFamily="18" charset="0"/>
              </a:rPr>
              <a:t>     </a:t>
            </a:r>
            <a:r>
              <a:rPr lang="en-US" altLang="zh-TW" sz="2800" dirty="0">
                <a:latin typeface="Times New Roman" pitchFamily="18" charset="0"/>
              </a:rPr>
              <a:t>138 </a:t>
            </a:r>
            <a:r>
              <a:rPr lang="en-US" altLang="zh-TW" sz="2800" b="1" dirty="0"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latin typeface="Times New Roman" pitchFamily="18" charset="0"/>
              </a:rPr>
              <a:t>2</a:t>
            </a:r>
            <a:endParaRPr lang="zh-TW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</a:t>
            </a:r>
            <a:r>
              <a:rPr lang="en-US" altLang="zh-TW" sz="2400" b="1" dirty="0">
                <a:solidFill>
                  <a:srgbClr val="FFFFFF"/>
                </a:solidFill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018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C6E03C1-3BD4-40E3-9638-E19805188112}" type="slidenum">
              <a:rPr lang="zh-TW" altLang="en-US" sz="1400" b="0">
                <a:latin typeface="Arial" charset="0"/>
              </a:rPr>
              <a:pPr algn="r"/>
              <a:t>48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Remember this slide?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3962400"/>
            <a:ext cx="6705600" cy="26670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dirty="0">
                <a:latin typeface="Times New Roman" pitchFamily="18" charset="0"/>
              </a:rPr>
              <a:t>138 </a:t>
            </a:r>
            <a:r>
              <a:rPr lang="en-US" altLang="zh-TW" sz="2800" b="1" dirty="0"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latin typeface="Times New Roman" pitchFamily="18" charset="0"/>
              </a:rPr>
              <a:t>2</a:t>
            </a:r>
            <a:endParaRPr lang="zh-TW" altLang="en-US" sz="2400" b="1" dirty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120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505918F-2C76-4029-ACAD-86CF95713B44}" type="slidenum">
              <a:rPr lang="zh-TW" altLang="en-US" sz="1400" b="0">
                <a:latin typeface="Arial" charset="0"/>
              </a:rPr>
              <a:pPr algn="r"/>
              <a:t>49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Connecting commands by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9144000" cy="5867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300"/>
              <a:t>Suppose we want to count the number of files beginning with “A”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/>
          </a:p>
          <a:p>
            <a:pPr eaLnBrk="1" hangingPunct="1">
              <a:lnSpc>
                <a:spcPct val="80000"/>
              </a:lnSpc>
            </a:pPr>
            <a:r>
              <a:rPr lang="en-US" altLang="zh-TW" sz="2300"/>
              <a:t>The</a:t>
            </a:r>
            <a:r>
              <a:rPr lang="en-US" altLang="zh-TW" sz="2000"/>
              <a:t> </a:t>
            </a:r>
            <a:r>
              <a:rPr lang="en-US" altLang="zh-TW" sz="2800">
                <a:latin typeface="High Tower Text" pitchFamily="18" charset="0"/>
              </a:rPr>
              <a:t>ls</a:t>
            </a:r>
            <a:r>
              <a:rPr lang="en-US" altLang="zh-TW" sz="2300"/>
              <a:t> command can list these files, but it can’t count them: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/>
              <a:t>	% </a:t>
            </a:r>
            <a:r>
              <a:rPr lang="en-US" altLang="zh-TW" sz="2400" b="1">
                <a:latin typeface="High Tower Text" pitchFamily="18" charset="0"/>
              </a:rPr>
              <a:t>ls A*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High Tower Text" pitchFamily="18" charset="0"/>
              </a:rPr>
              <a:t>	ABCD	     Afile	       APROG.c	    AZZZ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High Tower Text" pitchFamily="18" charset="0"/>
              </a:rPr>
              <a:t>	ABD.txt	     AFILE</a:t>
            </a:r>
            <a:r>
              <a:rPr lang="en-US" altLang="zh-TW" sz="2200" b="1">
                <a:latin typeface="Times New Roman" pitchFamily="18" charset="0"/>
              </a:rPr>
              <a:t>2</a:t>
            </a:r>
            <a:r>
              <a:rPr lang="en-US" altLang="zh-TW" sz="2400" b="1">
                <a:latin typeface="High Tower Text" pitchFamily="18" charset="0"/>
              </a:rPr>
              <a:t>	       APROG.x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High Tower Text" pitchFamily="18" charset="0"/>
              </a:rPr>
              <a:t>	ACE	     AFILE</a:t>
            </a:r>
            <a:r>
              <a:rPr lang="en-US" altLang="zh-TW" sz="2200" b="1">
                <a:latin typeface="Times New Roman" pitchFamily="18" charset="0"/>
              </a:rPr>
              <a:t>3	        </a:t>
            </a:r>
            <a:r>
              <a:rPr lang="en-US" altLang="zh-TW" sz="2400" b="1">
                <a:latin typeface="High Tower Text" pitchFamily="18" charset="0"/>
              </a:rPr>
              <a:t>Aqrs.txt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/>
          </a:p>
          <a:p>
            <a:pPr eaLnBrk="1" hangingPunct="1">
              <a:lnSpc>
                <a:spcPct val="80000"/>
              </a:lnSpc>
            </a:pPr>
            <a:r>
              <a:rPr lang="en-US" altLang="zh-TW" sz="2300"/>
              <a:t>The</a:t>
            </a:r>
            <a:r>
              <a:rPr lang="en-US" altLang="zh-TW" sz="2000"/>
              <a:t> </a:t>
            </a:r>
            <a:r>
              <a:rPr lang="en-US" altLang="zh-TW" sz="2800">
                <a:latin typeface="High Tower Text" pitchFamily="18" charset="0"/>
              </a:rPr>
              <a:t>wc</a:t>
            </a:r>
            <a:r>
              <a:rPr lang="en-US" altLang="zh-TW" sz="2000"/>
              <a:t> </a:t>
            </a:r>
            <a:r>
              <a:rPr lang="en-US" altLang="zh-TW" sz="2300"/>
              <a:t>command counts </a:t>
            </a:r>
            <a:r>
              <a:rPr lang="en-US" altLang="zh-TW" sz="2300" i="1"/>
              <a:t>things</a:t>
            </a:r>
            <a:r>
              <a:rPr lang="en-US" altLang="zh-TW" sz="2300"/>
              <a:t>, but how to make it count </a:t>
            </a:r>
            <a:r>
              <a:rPr lang="en-US" altLang="zh-TW" sz="2300" i="1" u="sng"/>
              <a:t>these</a:t>
            </a:r>
            <a:r>
              <a:rPr lang="en-US" altLang="zh-TW" sz="2300"/>
              <a:t> things?</a:t>
            </a:r>
            <a:r>
              <a:rPr lang="en-US" altLang="zh-TW" sz="200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/>
              <a:t>	% </a:t>
            </a:r>
            <a:r>
              <a:rPr lang="en-US" altLang="zh-TW" sz="2400" b="1">
                <a:latin typeface="High Tower Text" pitchFamily="18" charset="0"/>
              </a:rPr>
              <a:t>wc –l </a:t>
            </a:r>
            <a:r>
              <a:rPr lang="en-US" altLang="zh-TW" sz="2400" b="1">
                <a:latin typeface="Times New Roman" pitchFamily="18" charset="0"/>
              </a:rPr>
              <a:t>????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12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>
                <a:latin typeface="Times New Roman" pitchFamily="18" charset="0"/>
              </a:rPr>
              <a:t>•</a:t>
            </a:r>
            <a:r>
              <a:rPr lang="en-US" altLang="zh-TW" sz="2000"/>
              <a:t> 	</a:t>
            </a:r>
            <a:r>
              <a:rPr lang="en-US" altLang="zh-TW" sz="2400">
                <a:solidFill>
                  <a:srgbClr val="FF0000"/>
                </a:solidFill>
              </a:rPr>
              <a:t>We can solve this by </a:t>
            </a:r>
            <a:r>
              <a:rPr lang="en-US" altLang="zh-TW" sz="2400" i="1">
                <a:solidFill>
                  <a:srgbClr val="FF0000"/>
                </a:solidFill>
              </a:rPr>
              <a:t>redirection</a:t>
            </a:r>
            <a:r>
              <a:rPr lang="en-US" altLang="zh-TW" sz="2400">
                <a:solidFill>
                  <a:srgbClr val="FF0000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/>
              <a:t>	% </a:t>
            </a:r>
            <a:r>
              <a:rPr lang="en-US" altLang="zh-TW" sz="2400" b="1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 b="1"/>
              <a:t>	% </a:t>
            </a:r>
            <a:r>
              <a:rPr lang="en-US" altLang="zh-TW" sz="2400" b="1">
                <a:latin typeface="High Tower Text" pitchFamily="18" charset="0"/>
              </a:rPr>
              <a:t>wc –l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latin typeface="High Tower Text" pitchFamily="18" charset="0"/>
              </a:rPr>
              <a:t>	</a:t>
            </a:r>
            <a:r>
              <a:rPr lang="en-US" altLang="zh-TW" sz="2400" b="1"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000"/>
              <a:t>    	</a:t>
            </a:r>
            <a:r>
              <a:rPr lang="en-US" altLang="zh-TW" sz="2000" b="1"/>
              <a:t>%</a:t>
            </a:r>
            <a:endParaRPr lang="zh-TW" altLang="en-US" sz="2400" b="1">
              <a:latin typeface="High Tower Text" pitchFamily="18" charset="0"/>
            </a:endParaRPr>
          </a:p>
        </p:txBody>
      </p:sp>
      <p:sp>
        <p:nvSpPr>
          <p:cNvPr id="13316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D0E04D0-002D-40EE-BD2A-C45355FCDE2A}" type="slidenum">
              <a:rPr lang="zh-TW" altLang="en-US" sz="1400" b="0">
                <a:latin typeface="Arial" charset="0"/>
              </a:rPr>
              <a:pPr algn="r"/>
              <a:t>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7" name="Trapezoid 6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4000" b="0" kern="0">
                <a:solidFill>
                  <a:srgbClr val="0033CC"/>
                </a:solidFill>
              </a:rPr>
              <a:t>Remember this slide?</a:t>
            </a:r>
            <a:endParaRPr lang="en-US" altLang="zh-TW" b="0" kern="0" dirty="0">
              <a:solidFill>
                <a:srgbClr val="0033CC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9672" y="-27384"/>
            <a:ext cx="5796136" cy="1159024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See how much simpler pipes are to write?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4419600"/>
            <a:ext cx="6705600" cy="2209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history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rgbClr val="FFFF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rgbClr val="FFFFFF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</a:rPr>
              <a:t>%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FF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FF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rgbClr val="FFFFFF"/>
                </a:solidFill>
                <a:latin typeface="Lucida Console" pitchFamily="49" charset="0"/>
              </a:rPr>
              <a:t>&gt;</a:t>
            </a:r>
            <a:r>
              <a:rPr lang="en-US" altLang="zh-TW" sz="2600" b="1" dirty="0">
                <a:solidFill>
                  <a:srgbClr val="FFFFFF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FF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rgbClr val="FFFF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5222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2D32FFC-F4C3-4556-8BA2-6093EC1692A2}" type="slidenum">
              <a:rPr lang="zh-TW" altLang="en-US" sz="1400" b="0">
                <a:latin typeface="Arial" charset="0"/>
              </a:rPr>
              <a:pPr algn="r"/>
              <a:t>50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2438400" y="838200"/>
            <a:ext cx="4267200" cy="914400"/>
          </a:xfrm>
          <a:prstGeom prst="wedgeRoundRectCallout">
            <a:avLst>
              <a:gd name="adj1" fmla="val -10634"/>
              <a:gd name="adj2" fmla="val 504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Let’s throw away the parts that don’t matter for this...</a:t>
            </a: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2636912"/>
            <a:ext cx="8915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bIns="0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history |tail </a:t>
            </a:r>
            <a:r>
              <a:rPr lang="en-US" altLang="zh-TW" sz="2800" b="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4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|head </a:t>
            </a:r>
            <a:r>
              <a:rPr lang="en-US" altLang="zh-TW" sz="2800" b="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-</a:t>
            </a:r>
            <a:r>
              <a:rPr lang="en-US" altLang="zh-TW" sz="24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</a:rPr>
              <a:t>3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|cut 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complement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c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3200" dirty="0">
                <a:solidFill>
                  <a:schemeClr val="bg1">
                    <a:lumMod val="95000"/>
                  </a:schemeClr>
                </a:solidFill>
                <a:latin typeface="High Tower Text" pitchFamily="18" charset="0"/>
              </a:rPr>
              <a:t> </a:t>
            </a:r>
            <a:r>
              <a:rPr lang="en-US" altLang="zh-TW" sz="2800" b="0" dirty="0">
                <a:solidFill>
                  <a:schemeClr val="bg1">
                    <a:lumMod val="95000"/>
                  </a:schemeClr>
                </a:solidFill>
                <a:latin typeface="Lucida Console" pitchFamily="49" charset="0"/>
              </a:rPr>
              <a:t>&gt;</a:t>
            </a:r>
            <a:r>
              <a:rPr lang="en-US" altLang="zh-TW" sz="2600" dirty="0">
                <a:solidFill>
                  <a:srgbClr val="FFFFFF">
                    <a:lumMod val="95000"/>
                  </a:srgbClr>
                </a:solidFill>
                <a:latin typeface="High Tower Text" pitchFamily="18" charset="0"/>
              </a:rPr>
              <a:t> tempfile</a:t>
            </a:r>
            <a:r>
              <a:rPr lang="en-US" altLang="zh-TW" sz="2800" dirty="0">
                <a:solidFill>
                  <a:srgbClr val="FFFFFF">
                    <a:lumMod val="95000"/>
                  </a:srgb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TW" sz="2600" dirty="0">
              <a:solidFill>
                <a:schemeClr val="bg1">
                  <a:lumMod val="95000"/>
                </a:schemeClr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nimBg="1"/>
      <p:bldP spid="52229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51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Without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passing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data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between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the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rgbClr val="B2B2B2"/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>
                <a:solidFill>
                  <a:srgbClr val="B2B2B2"/>
                </a:solidFill>
                <a:latin typeface="Arial" charset="0"/>
              </a:rPr>
              <a:t>;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         </a:t>
            </a:r>
            <a:r>
              <a:rPr lang="en-US" altLang="zh-TW" sz="2000" b="0" dirty="0">
                <a:solidFill>
                  <a:srgbClr val="B2B2B2"/>
                </a:solidFill>
                <a:latin typeface="Arial" charset="0"/>
              </a:rPr>
              <a:t> 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>
                <a:solidFill>
                  <a:srgbClr val="B2B2B2"/>
                </a:solidFill>
                <a:latin typeface="Arial" charset="0"/>
              </a:rPr>
              <a:t>&amp;&amp;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, </a:t>
            </a:r>
            <a:r>
              <a:rPr lang="en-US" altLang="zh-TW" sz="3200" dirty="0">
                <a:solidFill>
                  <a:srgbClr val="B2B2B2"/>
                </a:solidFill>
                <a:latin typeface="Arial" charset="0"/>
              </a:rPr>
              <a:t>||</a:t>
            </a:r>
            <a:r>
              <a:rPr lang="en-US" altLang="zh-TW" sz="2800" b="0" dirty="0">
                <a:solidFill>
                  <a:srgbClr val="B2B2B2"/>
                </a:solidFill>
                <a:latin typeface="Arial" charset="0"/>
              </a:rPr>
              <a:t>   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-   	  Use the success/failure of the 			  earlier command to decide 			  	  whether to do the later one.</a:t>
            </a:r>
          </a:p>
          <a:p>
            <a:pPr lvl="1"/>
            <a:r>
              <a:rPr lang="en-US" altLang="zh-TW" sz="3800" b="0" dirty="0">
                <a:latin typeface="Arial" charset="0"/>
              </a:rPr>
              <a:t>Redirecting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screen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output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(</a:t>
            </a:r>
            <a:r>
              <a:rPr lang="en-US" altLang="zh-TW" sz="3800" b="0" dirty="0" err="1">
                <a:latin typeface="Arial" charset="0"/>
              </a:rPr>
              <a:t>stdout</a:t>
            </a:r>
            <a:r>
              <a:rPr lang="en-US" altLang="zh-TW" sz="3800" b="0" dirty="0">
                <a:latin typeface="Arial" charset="0"/>
              </a:rPr>
              <a:t>,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 err="1">
                <a:latin typeface="Arial" charset="0"/>
              </a:rPr>
              <a:t>stderr</a:t>
            </a:r>
            <a:r>
              <a:rPr lang="en-US" altLang="zh-TW" sz="3800" b="0" dirty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404040"/>
                </a:solidFill>
                <a:latin typeface="Arial" charset="0"/>
              </a:rPr>
              <a:t>&gt;</a:t>
            </a:r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,</a:t>
            </a:r>
            <a:r>
              <a:rPr lang="en-US" altLang="zh-TW" sz="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rgbClr val="404040"/>
                </a:solidFill>
                <a:latin typeface="Arial" charset="0"/>
              </a:rPr>
              <a:t>&gt;&amp;</a:t>
            </a:r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,</a:t>
            </a:r>
            <a:r>
              <a:rPr lang="en-US" altLang="zh-TW" sz="800" dirty="0">
                <a:solidFill>
                  <a:srgbClr val="404040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rgbClr val="404040"/>
                </a:solidFill>
                <a:latin typeface="Arial" charset="0"/>
              </a:rPr>
              <a:t>2&gt;</a:t>
            </a:r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  </a:t>
            </a:r>
            <a:r>
              <a:rPr lang="en-US" altLang="zh-TW" sz="2400" b="0" dirty="0">
                <a:solidFill>
                  <a:srgbClr val="404040"/>
                </a:solidFill>
                <a:latin typeface="Arial" charset="0"/>
              </a:rPr>
              <a:t>  </a:t>
            </a:r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|</a:t>
            </a:r>
            <a:r>
              <a:rPr lang="en-US" altLang="zh-TW" sz="3200" b="0" dirty="0">
                <a:latin typeface="Arial" charset="0"/>
              </a:rPr>
              <a:t>               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</a:rPr>
              <a:t>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A5A5A5"/>
                </a:solidFill>
                <a:latin typeface="Arial" charset="0"/>
              </a:rPr>
              <a:t>| tee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	 -To a file </a:t>
            </a:r>
            <a:r>
              <a:rPr lang="en-US" altLang="zh-TW" sz="3200" b="0" i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and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 err="1">
                <a:solidFill>
                  <a:srgbClr val="A5A5A5"/>
                </a:solidFill>
                <a:latin typeface="Arial" charset="0"/>
              </a:rPr>
              <a:t>xargs</a:t>
            </a:r>
            <a:r>
              <a:rPr lang="en-US" altLang="zh-TW" sz="3200" b="0" dirty="0">
                <a:solidFill>
                  <a:srgbClr val="A5A5A5"/>
                </a:solidFill>
                <a:latin typeface="Arial" charset="0"/>
              </a:rPr>
              <a:t>,</a:t>
            </a:r>
            <a:r>
              <a:rPr lang="en-US" altLang="zh-TW" sz="3200" dirty="0">
                <a:solidFill>
                  <a:srgbClr val="A5A5A5"/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``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 -To </a:t>
            </a:r>
            <a:r>
              <a:rPr lang="en-US" altLang="zh-TW" sz="3200" b="0" i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arguments</a:t>
            </a:r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614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52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Without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passing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data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between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the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;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       </a:t>
            </a:r>
            <a:r>
              <a:rPr lang="en-US" altLang="zh-TW" sz="20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&amp;&amp;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, 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||</a:t>
            </a:r>
            <a:r>
              <a:rPr lang="en-US" altLang="zh-TW" sz="2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  	  Use the success/failure of the 			  earlier command to decide 			  	  whether to do the later one.</a:t>
            </a:r>
          </a:p>
          <a:p>
            <a:pPr lvl="1"/>
            <a:r>
              <a:rPr lang="en-US" altLang="zh-TW" sz="3800" b="0" dirty="0">
                <a:latin typeface="Arial" charset="0"/>
              </a:rPr>
              <a:t>Redirecting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screen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output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(</a:t>
            </a:r>
            <a:r>
              <a:rPr lang="en-US" altLang="zh-TW" sz="3800" b="0" dirty="0" err="1">
                <a:latin typeface="Arial" charset="0"/>
              </a:rPr>
              <a:t>stdout</a:t>
            </a:r>
            <a:r>
              <a:rPr lang="en-US" altLang="zh-TW" sz="3800" b="0" dirty="0">
                <a:latin typeface="Arial" charset="0"/>
              </a:rPr>
              <a:t>,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 err="1">
                <a:latin typeface="Arial" charset="0"/>
              </a:rPr>
              <a:t>stderr</a:t>
            </a:r>
            <a:r>
              <a:rPr lang="en-US" altLang="zh-TW" sz="3800" b="0" dirty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&gt;&amp;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2&gt;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zh-TW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|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              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| tee</a:t>
            </a:r>
            <a:r>
              <a:rPr lang="en-US" altLang="zh-TW" sz="3200" b="0" dirty="0">
                <a:latin typeface="Arial" charset="0"/>
              </a:rPr>
              <a:t>		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</a:rPr>
              <a:t>-To a file </a:t>
            </a:r>
            <a:r>
              <a:rPr lang="en-US" altLang="zh-TW" sz="3200" b="0" i="1" dirty="0">
                <a:solidFill>
                  <a:srgbClr val="FF0000"/>
                </a:solidFill>
                <a:latin typeface="Arial" charset="0"/>
              </a:rPr>
              <a:t>and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 err="1">
                <a:solidFill>
                  <a:srgbClr val="B2B2B2"/>
                </a:solidFill>
                <a:latin typeface="Arial" charset="0"/>
              </a:rPr>
              <a:t>xargs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,</a:t>
            </a:r>
            <a:r>
              <a:rPr lang="en-US" altLang="zh-TW" sz="3200" dirty="0">
                <a:solidFill>
                  <a:srgbClr val="B2B2B2"/>
                </a:solidFill>
                <a:latin typeface="Arial" charset="0"/>
              </a:rPr>
              <a:t> ``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	 -To </a:t>
            </a:r>
            <a:r>
              <a:rPr lang="en-US" altLang="zh-TW" sz="3200" b="0" i="1" dirty="0">
                <a:solidFill>
                  <a:srgbClr val="B2B2B2"/>
                </a:solidFill>
                <a:latin typeface="Arial" charset="0"/>
              </a:rPr>
              <a:t>arguments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52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8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chemeClr val="bg1"/>
                </a:solidFill>
              </a:rPr>
              <a:t>The following command creates “</a:t>
            </a:r>
            <a:r>
              <a:rPr lang="en-US" altLang="zh-TW" dirty="0" err="1">
                <a:solidFill>
                  <a:schemeClr val="bg1"/>
                </a:solidFill>
              </a:rPr>
              <a:t>newfile</a:t>
            </a:r>
            <a:r>
              <a:rPr lang="en-US" altLang="zh-TW" dirty="0">
                <a:solidFill>
                  <a:schemeClr val="bg1"/>
                </a:solidFill>
              </a:rPr>
              <a:t>”, and places into it the same data that it passes to </a:t>
            </a:r>
            <a:r>
              <a:rPr lang="en-US" altLang="zh-TW" dirty="0" err="1">
                <a:solidFill>
                  <a:schemeClr val="bg1"/>
                </a:solidFill>
              </a:rPr>
              <a:t>wc</a:t>
            </a:r>
            <a:r>
              <a:rPr lang="en-US" altLang="zh-TW" dirty="0">
                <a:solidFill>
                  <a:schemeClr val="bg1"/>
                </a:solidFill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TW" sz="3600" dirty="0">
                <a:solidFill>
                  <a:schemeClr val="bg1"/>
                </a:solidFill>
                <a:latin typeface="Verdana" pitchFamily="34" charset="0"/>
              </a:rPr>
              <a:t>		 </a:t>
            </a:r>
            <a:r>
              <a:rPr lang="en-US" altLang="zh-TW" sz="3600" dirty="0" err="1">
                <a:latin typeface="High Tower Text" pitchFamily="18" charset="0"/>
              </a:rPr>
              <a:t>ls</a:t>
            </a:r>
            <a:r>
              <a:rPr lang="en-US" altLang="zh-TW" sz="3600" dirty="0">
                <a:latin typeface="High Tower Text" pitchFamily="18" charset="0"/>
              </a:rPr>
              <a:t> |tee </a:t>
            </a:r>
            <a:r>
              <a:rPr lang="en-US" altLang="zh-TW" sz="3600" dirty="0" err="1">
                <a:solidFill>
                  <a:schemeClr val="bg1"/>
                </a:solidFill>
                <a:latin typeface="High Tower Text" pitchFamily="18" charset="0"/>
              </a:rPr>
              <a:t>newfile</a:t>
            </a:r>
            <a:r>
              <a:rPr lang="en-US" altLang="zh-TW" sz="3600" dirty="0">
                <a:latin typeface="High Tower Text" pitchFamily="18" charset="0"/>
              </a:rPr>
              <a:t> |  </a:t>
            </a:r>
            <a:r>
              <a:rPr lang="en-US" altLang="zh-TW" sz="3600" dirty="0" err="1">
                <a:latin typeface="High Tower Text" pitchFamily="18" charset="0"/>
              </a:rPr>
              <a:t>wc</a:t>
            </a:r>
            <a:r>
              <a:rPr lang="en-US" altLang="zh-TW" sz="3600" dirty="0">
                <a:latin typeface="High Tower Text" pitchFamily="18" charset="0"/>
              </a:rPr>
              <a:t> </a:t>
            </a:r>
            <a:r>
              <a:rPr lang="en-US" altLang="zh-TW" sz="3600" dirty="0">
                <a:latin typeface="Arial Narrow" pitchFamily="34" charset="0"/>
              </a:rPr>
              <a:t>-</a:t>
            </a:r>
            <a:r>
              <a:rPr lang="en-US" altLang="zh-TW" sz="3600" dirty="0">
                <a:latin typeface="High Tower Text" pitchFamily="18" charset="0"/>
              </a:rPr>
              <a:t>l</a:t>
            </a:r>
          </a:p>
          <a:p>
            <a:pPr eaLnBrk="1" hangingPunct="1">
              <a:buFontTx/>
              <a:buNone/>
            </a:pPr>
            <a:endParaRPr lang="en-US" altLang="zh-TW" sz="3600" dirty="0">
              <a:latin typeface="High Tower Text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sz="3600" dirty="0">
                <a:latin typeface="High Tower Text" pitchFamily="18" charset="0"/>
              </a:rPr>
              <a:t> </a:t>
            </a:r>
            <a:endParaRPr lang="en-US" altLang="zh-TW" sz="3600" dirty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53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2667000" y="2828925"/>
            <a:ext cx="162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3600" b="0">
                <a:latin typeface="High Tower Text" pitchFamily="18" charset="0"/>
              </a:rPr>
              <a:t>newfile</a:t>
            </a:r>
            <a:endParaRPr lang="en-US" altLang="zh-TW" b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667000" y="457200"/>
            <a:ext cx="1625600" cy="3017838"/>
            <a:chOff x="2667000" y="457200"/>
            <a:chExt cx="1625766" cy="3017837"/>
          </a:xfrm>
        </p:grpSpPr>
        <p:sp>
          <p:nvSpPr>
            <p:cNvPr id="55306" name="Rectangle 8"/>
            <p:cNvSpPr>
              <a:spLocks noChangeArrowheads="1"/>
            </p:cNvSpPr>
            <p:nvPr/>
          </p:nvSpPr>
          <p:spPr bwMode="auto">
            <a:xfrm>
              <a:off x="2667000" y="2828706"/>
              <a:ext cx="162576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3600" b="0">
                  <a:latin typeface="High Tower Text" pitchFamily="18" charset="0"/>
                </a:rPr>
                <a:t>newfile</a:t>
              </a:r>
              <a:endParaRPr lang="en-US" altLang="zh-TW" b="0"/>
            </a:p>
          </p:txBody>
        </p:sp>
        <p:cxnSp>
          <p:nvCxnSpPr>
            <p:cNvPr id="55307" name="Straight Arrow Connector 12"/>
            <p:cNvCxnSpPr>
              <a:cxnSpLocks noChangeShapeType="1"/>
            </p:cNvCxnSpPr>
            <p:nvPr/>
          </p:nvCxnSpPr>
          <p:spPr bwMode="auto">
            <a:xfrm>
              <a:off x="3429000" y="457200"/>
              <a:ext cx="0" cy="2514600"/>
            </a:xfrm>
            <a:prstGeom prst="straightConnector1">
              <a:avLst/>
            </a:prstGeom>
            <a:noFill/>
            <a:ln w="76200" algn="ctr">
              <a:solidFill>
                <a:srgbClr val="66FF66"/>
              </a:solidFill>
              <a:round/>
              <a:headEnd/>
              <a:tailEnd type="arrow" w="med" len="med"/>
            </a:ln>
          </p:spPr>
        </p:cxnSp>
      </p:grp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0" y="838200"/>
            <a:ext cx="8915400" cy="2154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TW" sz="2000" b="0">
                <a:latin typeface="Arial" charset="0"/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altLang="zh-TW" sz="3200" b="0">
                <a:latin typeface="Arial" charset="0"/>
              </a:rPr>
              <a:t>  The following command creates “newfile”, 	and places into it the same data that it 	passes to wc:</a:t>
            </a:r>
          </a:p>
          <a:p>
            <a:pPr lvl="1">
              <a:buFont typeface="Arial" charset="0"/>
              <a:buChar char="•"/>
            </a:pPr>
            <a:endParaRPr lang="en-US" altLang="zh-TW" sz="1600" b="0">
              <a:latin typeface="Arial" charset="0"/>
            </a:endParaRP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2057400" y="3276600"/>
            <a:ext cx="2743200" cy="0"/>
          </a:xfrm>
          <a:prstGeom prst="straightConnector1">
            <a:avLst/>
          </a:prstGeom>
          <a:noFill/>
          <a:ln w="76200" algn="ctr">
            <a:solidFill>
              <a:srgbClr val="66FF66"/>
            </a:solidFill>
            <a:round/>
            <a:headEnd/>
            <a:tailEnd type="arrow" w="med" len="med"/>
          </a:ln>
        </p:spPr>
      </p:cxn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Copying piped data into a file (tee)</a:t>
            </a:r>
          </a:p>
        </p:txBody>
      </p:sp>
      <p:sp>
        <p:nvSpPr>
          <p:cNvPr id="55305" name="Rectangle 22"/>
          <p:cNvSpPr>
            <a:spLocks noChangeArrowheads="1"/>
          </p:cNvSpPr>
          <p:nvPr/>
        </p:nvSpPr>
        <p:spPr bwMode="auto">
          <a:xfrm>
            <a:off x="2971800" y="2819400"/>
            <a:ext cx="592138" cy="271463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TW" altLang="zh-TW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07407E-6 L -0.0007 0.413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54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Without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passing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data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between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the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;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       </a:t>
            </a:r>
            <a:r>
              <a:rPr lang="en-US" altLang="zh-TW" sz="20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&amp;&amp;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, 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||</a:t>
            </a:r>
            <a:r>
              <a:rPr lang="en-US" altLang="zh-TW" sz="2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  	  Use the success/failure of the 			  earlier command to decide 			  	  whether to do the later one.</a:t>
            </a:r>
          </a:p>
          <a:p>
            <a:pPr lvl="1"/>
            <a:r>
              <a:rPr lang="en-US" altLang="zh-TW" sz="3800" b="0" dirty="0">
                <a:latin typeface="Arial" charset="0"/>
              </a:rPr>
              <a:t>Redirecting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screen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output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(</a:t>
            </a:r>
            <a:r>
              <a:rPr lang="en-US" altLang="zh-TW" sz="3800" b="0" dirty="0" err="1">
                <a:latin typeface="Arial" charset="0"/>
              </a:rPr>
              <a:t>stdout</a:t>
            </a:r>
            <a:r>
              <a:rPr lang="en-US" altLang="zh-TW" sz="3800" b="0" dirty="0">
                <a:latin typeface="Arial" charset="0"/>
              </a:rPr>
              <a:t>,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 err="1">
                <a:latin typeface="Arial" charset="0"/>
              </a:rPr>
              <a:t>stderr</a:t>
            </a:r>
            <a:r>
              <a:rPr lang="en-US" altLang="zh-TW" sz="3800" b="0" dirty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&gt;&amp;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2&gt;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zh-TW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|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              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| tee</a:t>
            </a:r>
            <a:r>
              <a:rPr lang="en-US" altLang="zh-TW" sz="3200" b="0" dirty="0">
                <a:latin typeface="Arial" charset="0"/>
              </a:rPr>
              <a:t>		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</a:rPr>
              <a:t>-To a file </a:t>
            </a:r>
            <a:r>
              <a:rPr lang="en-US" altLang="zh-TW" sz="3200" b="0" i="1" dirty="0">
                <a:solidFill>
                  <a:srgbClr val="FF0000"/>
                </a:solidFill>
                <a:latin typeface="Arial" charset="0"/>
              </a:rPr>
              <a:t>and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 err="1">
                <a:solidFill>
                  <a:srgbClr val="B2B2B2"/>
                </a:solidFill>
                <a:latin typeface="Arial" charset="0"/>
              </a:rPr>
              <a:t>xargs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,</a:t>
            </a:r>
            <a:r>
              <a:rPr lang="en-US" altLang="zh-TW" sz="3200" dirty="0">
                <a:solidFill>
                  <a:srgbClr val="B2B2B2"/>
                </a:solidFill>
                <a:latin typeface="Arial" charset="0"/>
              </a:rPr>
              <a:t> ``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	 -To </a:t>
            </a:r>
            <a:r>
              <a:rPr lang="en-US" altLang="zh-TW" sz="3200" b="0" i="1" dirty="0">
                <a:solidFill>
                  <a:srgbClr val="B2B2B2"/>
                </a:solidFill>
                <a:latin typeface="Arial" charset="0"/>
              </a:rPr>
              <a:t>arguments</a:t>
            </a:r>
            <a:r>
              <a:rPr lang="en-US" altLang="zh-TW" sz="3200" b="0" dirty="0">
                <a:solidFill>
                  <a:srgbClr val="B2B2B2"/>
                </a:solidFill>
                <a:latin typeface="Arial" charset="0"/>
              </a:rPr>
              <a:t>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54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04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898316-05AA-46AF-AF1B-A39B8AD5EE49}" type="slidenum">
              <a:rPr lang="zh-TW" altLang="en-US" sz="1400" b="0">
                <a:latin typeface="Arial" charset="0"/>
              </a:rPr>
              <a:pPr algn="r"/>
              <a:t>55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5302" name="Rectangle 10"/>
          <p:cNvSpPr>
            <a:spLocks noChangeArrowheads="1"/>
          </p:cNvSpPr>
          <p:nvPr/>
        </p:nvSpPr>
        <p:spPr bwMode="auto">
          <a:xfrm>
            <a:off x="-304800" y="887135"/>
            <a:ext cx="9372600" cy="60631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altLang="zh-TW" sz="2000" b="0" dirty="0">
                <a:latin typeface="Arial" charset="0"/>
              </a:rPr>
              <a:t> </a:t>
            </a:r>
          </a:p>
          <a:p>
            <a:pPr lvl="1"/>
            <a:endParaRPr lang="en-US" altLang="zh-TW" sz="2000" b="0" dirty="0">
              <a:latin typeface="Arial" charset="0"/>
            </a:endParaRPr>
          </a:p>
          <a:p>
            <a:pPr lvl="1"/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Without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passing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data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between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the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things:</a:t>
            </a:r>
          </a:p>
          <a:p>
            <a:pPr lvl="2"/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;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       </a:t>
            </a:r>
            <a:r>
              <a:rPr lang="en-US" altLang="zh-TW" sz="20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	  Do each thing, in order</a:t>
            </a:r>
          </a:p>
          <a:p>
            <a:pPr lvl="2"/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&amp;&amp;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, 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||</a:t>
            </a:r>
            <a:r>
              <a:rPr lang="en-US" altLang="zh-TW" sz="28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  </a:t>
            </a:r>
            <a:r>
              <a:rPr lang="en-US" altLang="zh-TW" sz="3200" b="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-   	  Use the success/failure of the 			  earlier command to decide 			  	  whether to do the later one.</a:t>
            </a:r>
          </a:p>
          <a:p>
            <a:pPr lvl="1"/>
            <a:r>
              <a:rPr lang="en-US" altLang="zh-TW" sz="3800" b="0" dirty="0">
                <a:latin typeface="Arial" charset="0"/>
              </a:rPr>
              <a:t>Redirecting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screen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output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>
                <a:latin typeface="Arial" charset="0"/>
              </a:rPr>
              <a:t>(</a:t>
            </a:r>
            <a:r>
              <a:rPr lang="en-US" altLang="zh-TW" sz="3800" b="0" dirty="0" err="1">
                <a:latin typeface="Arial" charset="0"/>
              </a:rPr>
              <a:t>stdout</a:t>
            </a:r>
            <a:r>
              <a:rPr lang="en-US" altLang="zh-TW" sz="3800" b="0" dirty="0">
                <a:latin typeface="Arial" charset="0"/>
              </a:rPr>
              <a:t>,</a:t>
            </a:r>
            <a:r>
              <a:rPr lang="en-US" altLang="zh-TW" sz="3200" b="0" dirty="0">
                <a:latin typeface="Arial" charset="0"/>
              </a:rPr>
              <a:t> </a:t>
            </a:r>
            <a:r>
              <a:rPr lang="en-US" altLang="zh-TW" sz="3800" b="0" dirty="0" err="1">
                <a:latin typeface="Arial" charset="0"/>
              </a:rPr>
              <a:t>stderr</a:t>
            </a:r>
            <a:r>
              <a:rPr lang="en-US" altLang="zh-TW" sz="3800" b="0" dirty="0">
                <a:latin typeface="Arial" charset="0"/>
              </a:rPr>
              <a:t>):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&gt;&amp;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,</a:t>
            </a:r>
            <a:r>
              <a:rPr lang="en-US" altLang="zh-TW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2&gt;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zh-TW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-To a file</a:t>
            </a:r>
          </a:p>
          <a:p>
            <a:pPr lvl="1"/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|</a:t>
            </a:r>
            <a:r>
              <a:rPr lang="en-US" altLang="zh-TW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</a:rPr>
              <a:t>                -To the input of the next command</a:t>
            </a:r>
          </a:p>
          <a:p>
            <a:pPr lvl="1"/>
            <a:r>
              <a:rPr lang="en-US" altLang="zh-TW" sz="3200" b="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	</a:t>
            </a:r>
            <a:r>
              <a:rPr lang="en-US" altLang="zh-TW" sz="3200" dirty="0">
                <a:solidFill>
                  <a:srgbClr val="404040"/>
                </a:solidFill>
                <a:latin typeface="Arial" charset="0"/>
              </a:rPr>
              <a:t>| tee</a:t>
            </a:r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		 -To a file </a:t>
            </a:r>
            <a:r>
              <a:rPr lang="en-US" altLang="zh-TW" sz="3200" b="0" i="1" dirty="0">
                <a:solidFill>
                  <a:srgbClr val="404040"/>
                </a:solidFill>
                <a:latin typeface="Arial" charset="0"/>
              </a:rPr>
              <a:t>and</a:t>
            </a:r>
            <a:r>
              <a:rPr lang="en-US" altLang="zh-TW" sz="3200" b="0" dirty="0">
                <a:solidFill>
                  <a:srgbClr val="404040"/>
                </a:solidFill>
                <a:latin typeface="Arial" charset="0"/>
              </a:rPr>
              <a:t> the next command</a:t>
            </a:r>
          </a:p>
          <a:p>
            <a:pPr lvl="1"/>
            <a:r>
              <a:rPr lang="en-US" altLang="zh-TW" sz="3200" b="0" dirty="0">
                <a:latin typeface="Arial" charset="0"/>
              </a:rPr>
              <a:t>	</a:t>
            </a:r>
            <a:r>
              <a:rPr lang="en-US" altLang="zh-TW" sz="3200" dirty="0" err="1">
                <a:solidFill>
                  <a:srgbClr val="0066CC"/>
                </a:solidFill>
                <a:latin typeface="Arial" charset="0"/>
              </a:rPr>
              <a:t>xargs</a:t>
            </a:r>
            <a:r>
              <a:rPr lang="en-US" altLang="zh-TW" sz="3200" b="0" dirty="0">
                <a:latin typeface="Arial" charset="0"/>
              </a:rPr>
              <a:t>,</a:t>
            </a:r>
            <a:r>
              <a:rPr lang="en-US" altLang="zh-TW" sz="3200" dirty="0">
                <a:latin typeface="Arial" charset="0"/>
              </a:rPr>
              <a:t> </a:t>
            </a:r>
            <a:r>
              <a:rPr lang="en-US" altLang="zh-TW" sz="3200" dirty="0">
                <a:solidFill>
                  <a:srgbClr val="0066CC"/>
                </a:solidFill>
                <a:latin typeface="Arial" charset="0"/>
              </a:rPr>
              <a:t>``</a:t>
            </a:r>
            <a:r>
              <a:rPr lang="en-US" altLang="zh-TW" sz="3200" b="0" dirty="0">
                <a:latin typeface="Arial" charset="0"/>
              </a:rPr>
              <a:t>	 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</a:rPr>
              <a:t>-To </a:t>
            </a:r>
            <a:r>
              <a:rPr lang="en-US" altLang="zh-TW" sz="3200" b="0" i="1" dirty="0">
                <a:solidFill>
                  <a:srgbClr val="FF0000"/>
                </a:solidFill>
                <a:latin typeface="Arial" charset="0"/>
              </a:rPr>
              <a:t>arguments</a:t>
            </a:r>
            <a:r>
              <a:rPr lang="en-US" altLang="zh-TW" sz="3200" b="0" dirty="0">
                <a:solidFill>
                  <a:srgbClr val="FF0000"/>
                </a:solidFill>
                <a:latin typeface="Arial" charset="0"/>
              </a:rPr>
              <a:t> of next command</a:t>
            </a:r>
          </a:p>
          <a:p>
            <a:pPr lvl="1"/>
            <a:endParaRPr lang="en-US" altLang="zh-TW" sz="1600" b="0" dirty="0">
              <a:latin typeface="Arial" charset="0"/>
            </a:endParaRPr>
          </a:p>
        </p:txBody>
      </p:sp>
      <p:sp>
        <p:nvSpPr>
          <p:cNvPr id="55304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610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Ways to do more than one thing on one command line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55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5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33CC"/>
                </a:solidFill>
              </a:rPr>
              <a:t>Piping arguments (</a:t>
            </a:r>
            <a:r>
              <a:rPr lang="en-US" altLang="zh-TW" dirty="0" err="1">
                <a:solidFill>
                  <a:srgbClr val="0033CC"/>
                </a:solidFill>
              </a:rPr>
              <a:t>xargs</a:t>
            </a:r>
            <a:r>
              <a:rPr lang="en-US" altLang="zh-TW" dirty="0">
                <a:solidFill>
                  <a:srgbClr val="0033CC"/>
                </a:solidFill>
              </a:rPr>
              <a:t>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/>
              <a:t>You can locate file with “find”, and you can search a file for a word with “</a:t>
            </a:r>
            <a:r>
              <a:rPr lang="en-US" altLang="zh-TW" dirty="0" err="1"/>
              <a:t>fgrep</a:t>
            </a:r>
            <a:r>
              <a:rPr lang="en-US" altLang="zh-TW" dirty="0"/>
              <a:t>”, but how do you search a set of files for a word?</a:t>
            </a:r>
          </a:p>
        </p:txBody>
      </p:sp>
      <p:sp>
        <p:nvSpPr>
          <p:cNvPr id="512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7EF2B413-7A2D-4436-97C0-B8E821376CA0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56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054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595959"/>
                </a:solidFill>
              </a:rPr>
              <a:t>You can locate file with “find”, and you can search a file for a word with “</a:t>
            </a:r>
            <a:r>
              <a:rPr lang="en-US" altLang="zh-TW" dirty="0" err="1">
                <a:solidFill>
                  <a:srgbClr val="595959"/>
                </a:solidFill>
              </a:rPr>
              <a:t>fgrep</a:t>
            </a:r>
            <a:r>
              <a:rPr lang="en-US" altLang="zh-TW" dirty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/>
              <a:t>Well, if the files are all in the same directory, you just use wildcards with </a:t>
            </a:r>
            <a:r>
              <a:rPr lang="en-US" altLang="zh-TW" dirty="0" err="1"/>
              <a:t>fgrep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main *.c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57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931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595959"/>
                </a:solidFill>
              </a:rPr>
              <a:t>You can locate file with “find”, and you can search a file for a word with “</a:t>
            </a:r>
            <a:r>
              <a:rPr lang="en-US" altLang="zh-TW" dirty="0" err="1">
                <a:solidFill>
                  <a:srgbClr val="595959"/>
                </a:solidFill>
              </a:rPr>
              <a:t>fgrep</a:t>
            </a:r>
            <a:r>
              <a:rPr lang="en-US" altLang="zh-TW" dirty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/>
              <a:t>But if the files are in subdirectories, try to pipe find’s output into </a:t>
            </a:r>
            <a:r>
              <a:rPr lang="en-US" altLang="zh-TW" dirty="0" err="1"/>
              <a:t>fgrep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*.c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 |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main</a:t>
            </a:r>
            <a:r>
              <a:rPr lang="en-US" altLang="zh-TW" dirty="0"/>
              <a:t> </a:t>
            </a:r>
          </a:p>
          <a:p>
            <a:pPr lvl="3" eaLnBrk="1" hangingPunct="1"/>
            <a:r>
              <a:rPr lang="en-US" altLang="zh-TW" dirty="0">
                <a:solidFill>
                  <a:srgbClr val="FF0000"/>
                </a:solidFill>
              </a:rPr>
              <a:t>What’s wrong here?  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58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7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595959"/>
                </a:solidFill>
              </a:rPr>
              <a:t>You can locate file with “find”, and you can search a file for a word with “</a:t>
            </a:r>
            <a:r>
              <a:rPr lang="en-US" altLang="zh-TW" dirty="0" err="1">
                <a:solidFill>
                  <a:srgbClr val="595959"/>
                </a:solidFill>
              </a:rPr>
              <a:t>fgrep</a:t>
            </a:r>
            <a:r>
              <a:rPr lang="en-US" altLang="zh-TW" dirty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/>
              <a:t>But if the files are in subdirectories, try to pipe find’s output into </a:t>
            </a:r>
            <a:r>
              <a:rPr lang="en-US" altLang="zh-TW" dirty="0" err="1"/>
              <a:t>fgrep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*.c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 |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main</a:t>
            </a:r>
            <a:r>
              <a:rPr lang="en-US" altLang="zh-TW" dirty="0"/>
              <a:t>   </a:t>
            </a:r>
          </a:p>
          <a:p>
            <a:pPr lvl="3" eaLnBrk="1" hangingPunct="1"/>
            <a:r>
              <a:rPr lang="en-US" altLang="zh-TW" dirty="0"/>
              <a:t>What’s wrong here?  </a:t>
            </a:r>
            <a:r>
              <a:rPr lang="en-US" altLang="zh-TW" dirty="0">
                <a:solidFill>
                  <a:srgbClr val="FF0000"/>
                </a:solidFill>
              </a:rPr>
              <a:t>The file </a:t>
            </a:r>
            <a:r>
              <a:rPr lang="en-US" altLang="zh-TW" i="1" u="sng" dirty="0">
                <a:solidFill>
                  <a:srgbClr val="FF0000"/>
                </a:solidFill>
              </a:rPr>
              <a:t>names</a:t>
            </a:r>
            <a:r>
              <a:rPr lang="en-US" altLang="zh-TW" dirty="0">
                <a:solidFill>
                  <a:srgbClr val="FF0000"/>
                </a:solidFill>
              </a:rPr>
              <a:t> have been passed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59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1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Lets do some more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latin typeface="High Tower Text" pitchFamily="18" charset="0"/>
              </a:rPr>
              <a:t>history &gt; tempfile</a:t>
            </a:r>
            <a:r>
              <a:rPr lang="en-US" altLang="zh-TW" sz="2400" b="1">
                <a:latin typeface="Times New Roman" pitchFamily="18" charset="0"/>
              </a:rPr>
              <a:t>2</a:t>
            </a:r>
            <a:endParaRPr lang="zh-TW" altLang="en-US" sz="24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/>
              <a:t>% </a:t>
            </a:r>
            <a:r>
              <a:rPr lang="en-US" altLang="zh-TW" sz="2800" b="1">
                <a:latin typeface="High Tower Text" pitchFamily="18" charset="0"/>
              </a:rPr>
              <a:t>tail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400" b="1">
                <a:latin typeface="Times New Roman" pitchFamily="18" charset="0"/>
              </a:rPr>
              <a:t>5</a:t>
            </a:r>
            <a:r>
              <a:rPr lang="en-US" altLang="zh-TW" sz="2800" b="1">
                <a:latin typeface="High Tower Text" pitchFamily="18" charset="0"/>
              </a:rPr>
              <a:t> tempfile</a:t>
            </a:r>
            <a:r>
              <a:rPr lang="en-US" altLang="zh-TW" sz="2400" b="1">
                <a:latin typeface="Times New Roman" pitchFamily="18" charset="0"/>
              </a:rPr>
              <a:t>2 </a:t>
            </a:r>
            <a:r>
              <a:rPr lang="en-US" altLang="zh-TW" sz="2800" b="1">
                <a:latin typeface="High Tower Text" pitchFamily="18" charset="0"/>
              </a:rPr>
              <a:t>&gt; tempfile</a:t>
            </a:r>
            <a:r>
              <a:rPr lang="en-US" altLang="zh-TW" sz="2400" b="1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/>
              <a:t>% </a:t>
            </a:r>
            <a:r>
              <a:rPr lang="en-US" altLang="zh-TW" sz="2800" b="1">
                <a:latin typeface="High Tower Text" pitchFamily="18" charset="0"/>
              </a:rPr>
              <a:t>cat tempfile</a:t>
            </a:r>
            <a:r>
              <a:rPr lang="en-US" altLang="zh-TW" sz="2400" b="1">
                <a:latin typeface="Times New Roman" pitchFamily="18" charset="0"/>
              </a:rPr>
              <a:t>3</a:t>
            </a:r>
            <a:r>
              <a:rPr lang="en-US" altLang="zh-TW" sz="2800" b="1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wc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 b="1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rm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 b="1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history &gt; tempfile</a:t>
            </a:r>
            <a:r>
              <a:rPr lang="en-US" altLang="zh-TW" sz="2400" b="1">
                <a:latin typeface="Times New Roman" pitchFamily="18" charset="0"/>
              </a:rPr>
              <a:t>2</a:t>
            </a:r>
            <a:endParaRPr lang="zh-TW" altLang="en-US" sz="24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/>
              <a:t>% </a:t>
            </a:r>
            <a:r>
              <a:rPr lang="en-US" altLang="zh-TW" sz="2800" b="1">
                <a:latin typeface="High Tower Text" pitchFamily="18" charset="0"/>
              </a:rPr>
              <a:t>head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400" b="1">
                <a:latin typeface="Times New Roman" pitchFamily="18" charset="0"/>
              </a:rPr>
              <a:t>4</a:t>
            </a:r>
            <a:r>
              <a:rPr lang="en-US" altLang="zh-TW" sz="2800" b="1">
                <a:latin typeface="High Tower Text" pitchFamily="18" charset="0"/>
              </a:rPr>
              <a:t> tempfile</a:t>
            </a:r>
            <a:r>
              <a:rPr lang="en-US" altLang="zh-TW" sz="2400" b="1">
                <a:latin typeface="Times New Roman" pitchFamily="18" charset="0"/>
              </a:rPr>
              <a:t>3 </a:t>
            </a:r>
            <a:r>
              <a:rPr lang="en-US" altLang="zh-TW" sz="2800" b="1">
                <a:latin typeface="High Tower Text" pitchFamily="18" charset="0"/>
              </a:rPr>
              <a:t>&gt; tempfile</a:t>
            </a:r>
            <a:r>
              <a:rPr lang="en-US" altLang="zh-TW" sz="2400" b="1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/>
              <a:t>%</a:t>
            </a:r>
            <a:endParaRPr lang="zh-TW" altLang="en-US" sz="2400" b="1">
              <a:latin typeface="Times New Roman" pitchFamily="18" charset="0"/>
            </a:endParaRPr>
          </a:p>
        </p:txBody>
      </p:sp>
      <p:sp>
        <p:nvSpPr>
          <p:cNvPr id="14340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A0E09A2-C831-4B32-987A-98FF29FC7BE4}" type="slidenum">
              <a:rPr lang="zh-TW" altLang="en-US" sz="1400" b="0">
                <a:latin typeface="Arial" charset="0"/>
              </a:rPr>
              <a:pPr algn="r"/>
              <a:t>6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Piping arguments (xargs)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595959"/>
                </a:solidFill>
              </a:rPr>
              <a:t>You can locate file with “find”, and you can search a file for a word with “</a:t>
            </a:r>
            <a:r>
              <a:rPr lang="en-US" altLang="zh-TW" dirty="0" err="1">
                <a:solidFill>
                  <a:srgbClr val="595959"/>
                </a:solidFill>
              </a:rPr>
              <a:t>fgrep</a:t>
            </a:r>
            <a:r>
              <a:rPr lang="en-US" altLang="zh-TW" dirty="0">
                <a:solidFill>
                  <a:srgbClr val="595959"/>
                </a:solidFill>
              </a:rPr>
              <a:t>”, but how do you search a set of files for a word?</a:t>
            </a:r>
          </a:p>
          <a:p>
            <a:pPr eaLnBrk="1" hangingPunct="1"/>
            <a:r>
              <a:rPr lang="en-US" altLang="zh-TW" dirty="0"/>
              <a:t>But if the files are in subdirectories, try to pipe find’s output into </a:t>
            </a:r>
            <a:r>
              <a:rPr lang="en-US" altLang="zh-TW" dirty="0" err="1"/>
              <a:t>fgrep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*.c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 |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main</a:t>
            </a:r>
            <a:endParaRPr lang="en-US" altLang="zh-TW" dirty="0"/>
          </a:p>
          <a:p>
            <a:pPr lvl="3" eaLnBrk="1" hangingPunct="1"/>
            <a:r>
              <a:rPr lang="en-US" altLang="zh-TW" dirty="0"/>
              <a:t>What’s wrong here?  The file </a:t>
            </a:r>
            <a:r>
              <a:rPr lang="en-US" altLang="zh-TW" i="1" u="sng" dirty="0"/>
              <a:t>names</a:t>
            </a:r>
            <a:r>
              <a:rPr lang="en-US" altLang="zh-TW" dirty="0"/>
              <a:t> have been passed</a:t>
            </a:r>
          </a:p>
          <a:p>
            <a:pPr eaLnBrk="1" hangingPunct="1"/>
            <a:r>
              <a:rPr lang="en-US" altLang="zh-TW" dirty="0"/>
              <a:t>To let a command interpret its piped input  as an argument, use </a:t>
            </a:r>
            <a:r>
              <a:rPr lang="en-US" altLang="zh-TW" dirty="0" err="1"/>
              <a:t>xargs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 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*.c</a:t>
            </a:r>
            <a:r>
              <a:rPr lang="en-US" altLang="zh-TW" b="1" dirty="0">
                <a:latin typeface="High Tower Text" panose="02040502050506030303" pitchFamily="18" charset="0"/>
              </a:rPr>
              <a:t>"</a:t>
            </a:r>
            <a:r>
              <a:rPr lang="en-US" altLang="zh-TW" dirty="0">
                <a:latin typeface="High Tower Text" panose="02040502050506030303" pitchFamily="18" charset="0"/>
              </a:rPr>
              <a:t> | </a:t>
            </a:r>
            <a:r>
              <a:rPr lang="en-US" altLang="zh-TW" dirty="0" err="1">
                <a:latin typeface="High Tower Text" panose="02040502050506030303" pitchFamily="18" charset="0"/>
              </a:rPr>
              <a:t>xargs</a:t>
            </a:r>
            <a:r>
              <a:rPr lang="en-US" altLang="zh-TW" dirty="0">
                <a:latin typeface="High Tower Text" panose="02040502050506030303" pitchFamily="18" charset="0"/>
              </a:rPr>
              <a:t>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main</a:t>
            </a:r>
            <a:r>
              <a:rPr lang="en-US" altLang="zh-TW" dirty="0"/>
              <a:t> 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60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78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Here’s an example. Maybe we’re looking for a unique file, somewhere in a subdirectory: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% 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endParaRPr lang="en-US" altLang="zh-TW" dirty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>
                <a:latin typeface="High Tower Text" panose="02040502050506030303" pitchFamily="18" charset="0"/>
              </a:rPr>
              <a:t>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   </a:t>
            </a:r>
          </a:p>
          <a:p>
            <a:pPr eaLnBrk="1" hangingPunct="1"/>
            <a:r>
              <a:rPr lang="en-US" altLang="zh-TW" dirty="0"/>
              <a:t>If we pipe this into </a:t>
            </a:r>
            <a:r>
              <a:rPr lang="en-US" altLang="zh-TW" dirty="0" err="1"/>
              <a:t>fgrep</a:t>
            </a:r>
            <a:r>
              <a:rPr lang="en-US" altLang="zh-TW" dirty="0"/>
              <a:t> then we get: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>
                <a:latin typeface="High Tower Text" panose="02040502050506030303" pitchFamily="18" charset="0"/>
              </a:rPr>
              <a:t>find . </a:t>
            </a:r>
            <a:r>
              <a:rPr lang="en-US" altLang="zh-TW" dirty="0">
                <a:latin typeface="Times New Roman" panose="02020603050405020304" pitchFamily="18" charset="0"/>
              </a:rPr>
              <a:t>-</a:t>
            </a:r>
            <a:r>
              <a:rPr lang="en-US" altLang="zh-TW" dirty="0">
                <a:latin typeface="High Tower Text" panose="02040502050506030303" pitchFamily="18" charset="0"/>
              </a:rPr>
              <a:t>name 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>
                <a:latin typeface="High Tower Text" panose="02040502050506030303" pitchFamily="18" charset="0"/>
              </a:rPr>
              <a:t> |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- </a:t>
            </a:r>
            <a:r>
              <a:rPr lang="en-US" altLang="zh-TW" sz="2400" dirty="0"/>
              <a:t>This gives no output, because “word” is not in the 		   string “./subdir1/</a:t>
            </a:r>
            <a:r>
              <a:rPr lang="en-US" altLang="zh-TW" sz="2400" dirty="0" err="1"/>
              <a:t>myfile</a:t>
            </a:r>
            <a:r>
              <a:rPr lang="en-US" altLang="zh-TW" sz="2400" dirty="0"/>
              <a:t>”.  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1024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CF13F3E4-A593-4E26-97ED-B842325BD3E4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61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27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sz="2800" dirty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latin typeface="High Tower Text" panose="02040502050506030303" pitchFamily="18" charset="0"/>
              </a:rPr>
              <a:t> word</a:t>
            </a:r>
            <a:endParaRPr lang="en-US" altLang="zh-TW" dirty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/>
          </a:p>
          <a:p>
            <a:pPr eaLnBrk="1" hangingPunct="1">
              <a:buFontTx/>
              <a:buNone/>
            </a:pPr>
            <a:endParaRPr lang="en-US" altLang="zh-TW" sz="2400" dirty="0"/>
          </a:p>
          <a:p>
            <a:pPr eaLnBrk="1" hangingPunct="1">
              <a:buFontTx/>
              <a:buNone/>
            </a:pPr>
            <a:r>
              <a:rPr lang="en-US" altLang="zh-TW" dirty="0"/>
              <a:t>		</a:t>
            </a: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62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9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C00000"/>
                </a:solidFill>
              </a:rPr>
              <a:t>   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solidFill>
                  <a:srgbClr val="C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latin typeface="High Tower Text" panose="02040502050506030303" pitchFamily="18" charset="0"/>
              </a:rPr>
              <a:t> word</a:t>
            </a: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00FF00"/>
              </a:solidFill>
            </a:endParaRPr>
          </a:p>
        </p:txBody>
      </p:sp>
      <p:cxnSp>
        <p:nvCxnSpPr>
          <p:cNvPr id="12292" name="Straight Arrow Connector 5"/>
          <p:cNvCxnSpPr>
            <a:cxnSpLocks noChangeShapeType="1"/>
          </p:cNvCxnSpPr>
          <p:nvPr/>
        </p:nvCxnSpPr>
        <p:spPr bwMode="auto">
          <a:xfrm rot="5400000">
            <a:off x="2477294" y="5371306"/>
            <a:ext cx="533400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63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873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sz="2800" dirty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latin typeface="High Tower Text" panose="02040502050506030303" pitchFamily="18" charset="0"/>
              </a:rPr>
              <a:t> word</a:t>
            </a: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endParaRPr lang="en-US" altLang="zh-TW" sz="20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C00000"/>
                </a:solidFill>
              </a:rPr>
              <a:t>		 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./subdir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8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3316" name="Straight Arrow Connector 5"/>
          <p:cNvCxnSpPr>
            <a:cxnSpLocks noChangeShapeType="1"/>
          </p:cNvCxnSpPr>
          <p:nvPr/>
        </p:nvCxnSpPr>
        <p:spPr bwMode="auto">
          <a:xfrm rot="5400000">
            <a:off x="2477294" y="5371306"/>
            <a:ext cx="533400" cy="1588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64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66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sz="2800" dirty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latin typeface="High Tower Text" panose="02040502050506030303" pitchFamily="18" charset="0"/>
              </a:rPr>
              <a:t> word</a:t>
            </a:r>
          </a:p>
          <a:p>
            <a:pPr eaLnBrk="1" hangingPunct="1">
              <a:buFontTx/>
              <a:buNone/>
            </a:pPr>
            <a:endParaRPr lang="en-US" altLang="zh-TW" sz="2000" dirty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r>
              <a:rPr lang="en-US" altLang="zh-TW" sz="2800" dirty="0">
                <a:solidFill>
                  <a:srgbClr val="C00000"/>
                </a:solidFill>
              </a:rPr>
              <a:t>		 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./subdir</a:t>
            </a:r>
            <a:r>
              <a:rPr lang="en-US" altLang="zh-TW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8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4340" name="Straight Arrow Connector 5"/>
          <p:cNvCxnSpPr>
            <a:cxnSpLocks noChangeShapeType="1"/>
          </p:cNvCxnSpPr>
          <p:nvPr/>
        </p:nvCxnSpPr>
        <p:spPr bwMode="auto">
          <a:xfrm flipV="1">
            <a:off x="3886200" y="4876800"/>
            <a:ext cx="3352800" cy="9906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65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663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sz="2800" dirty="0"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 word </a:t>
            </a:r>
            <a:r>
              <a:rPr lang="en-US" altLang="zh-TW" sz="2600" dirty="0">
                <a:solidFill>
                  <a:srgbClr val="C00000"/>
                </a:solidFill>
                <a:latin typeface="High Tower Text" panose="02040502050506030303" pitchFamily="18" charset="0"/>
              </a:rPr>
              <a:t>/subdir</a:t>
            </a:r>
            <a:r>
              <a:rPr lang="en-US" altLang="zh-TW" sz="26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600" dirty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6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00FF00"/>
              </a:solidFill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66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524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Huh?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dirty="0"/>
              <a:t>No, to search for “word” you need to do something that amounts to: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 </a:t>
            </a:r>
            <a:r>
              <a:rPr lang="en-US" altLang="zh-TW" dirty="0" err="1">
                <a:latin typeface="High Tower Text" panose="02040502050506030303" pitchFamily="18" charset="0"/>
              </a:rPr>
              <a:t>fgrep</a:t>
            </a:r>
            <a:r>
              <a:rPr lang="en-US" altLang="zh-TW" dirty="0">
                <a:latin typeface="High Tower Text" panose="02040502050506030303" pitchFamily="18" charset="0"/>
              </a:rPr>
              <a:t> word ./subdir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High Tower Text" panose="02040502050506030303" pitchFamily="18" charset="0"/>
              </a:rPr>
              <a:t>/</a:t>
            </a:r>
            <a:r>
              <a:rPr lang="en-US" altLang="zh-TW" dirty="0" err="1">
                <a:latin typeface="High Tower Text" panose="02040502050506030303" pitchFamily="18" charset="0"/>
              </a:rPr>
              <a:t>myfile</a:t>
            </a:r>
            <a:r>
              <a:rPr lang="en-US" altLang="zh-TW" dirty="0"/>
              <a:t> </a:t>
            </a:r>
          </a:p>
          <a:p>
            <a:pPr eaLnBrk="1" hangingPunct="1">
              <a:buFontTx/>
              <a:buNone/>
            </a:pPr>
            <a:endParaRPr lang="en-US" altLang="zh-TW" dirty="0"/>
          </a:p>
          <a:p>
            <a:pPr eaLnBrk="1" hangingPunct="1"/>
            <a:r>
              <a:rPr lang="en-US" altLang="zh-TW" dirty="0"/>
              <a:t>And that is what </a:t>
            </a:r>
            <a:r>
              <a:rPr lang="en-US" altLang="zh-TW" dirty="0" err="1"/>
              <a:t>xargs</a:t>
            </a:r>
            <a:r>
              <a:rPr lang="en-US" altLang="zh-TW" dirty="0"/>
              <a:t> does:</a:t>
            </a:r>
          </a:p>
          <a:p>
            <a:pPr eaLnBrk="1" hangingPunct="1">
              <a:buFontTx/>
              <a:buNone/>
            </a:pPr>
            <a:r>
              <a:rPr lang="en-US" altLang="zh-TW" dirty="0">
                <a:solidFill>
                  <a:schemeClr val="bg1"/>
                </a:solidFill>
              </a:rPr>
              <a:t>	   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find .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name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1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|</a:t>
            </a:r>
            <a:r>
              <a:rPr lang="en-US" altLang="zh-TW" sz="12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fgrep</a:t>
            </a:r>
            <a:r>
              <a:rPr lang="en-US" altLang="zh-TW" sz="2800" dirty="0">
                <a:solidFill>
                  <a:srgbClr val="C00000"/>
                </a:solidFill>
                <a:latin typeface="High Tower Text" panose="02040502050506030303" pitchFamily="18" charset="0"/>
              </a:rPr>
              <a:t> word </a:t>
            </a:r>
            <a:r>
              <a:rPr lang="en-US" altLang="zh-TW" sz="2600" dirty="0">
                <a:solidFill>
                  <a:srgbClr val="C00000"/>
                </a:solidFill>
                <a:latin typeface="High Tower Text" panose="02040502050506030303" pitchFamily="18" charset="0"/>
              </a:rPr>
              <a:t>/subdir</a:t>
            </a:r>
            <a:r>
              <a:rPr lang="en-US" altLang="zh-TW" sz="26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TW" sz="2600" dirty="0">
                <a:solidFill>
                  <a:srgbClr val="C00000"/>
                </a:solidFill>
                <a:latin typeface="High Tower Text" panose="02040502050506030303" pitchFamily="18" charset="0"/>
              </a:rPr>
              <a:t>/</a:t>
            </a:r>
            <a:r>
              <a:rPr lang="en-US" altLang="zh-TW" sz="2600" dirty="0" err="1">
                <a:solidFill>
                  <a:srgbClr val="C00000"/>
                </a:solidFill>
                <a:latin typeface="High Tower Text" panose="02040502050506030303" pitchFamily="18" charset="0"/>
              </a:rPr>
              <a:t>myfile</a:t>
            </a:r>
            <a:r>
              <a:rPr lang="en-US" altLang="zh-TW" sz="2400" dirty="0">
                <a:solidFill>
                  <a:srgbClr val="C00000"/>
                </a:solidFill>
              </a:rPr>
              <a:t> </a:t>
            </a:r>
            <a:endParaRPr lang="en-US" altLang="zh-TW" sz="2800" dirty="0">
              <a:solidFill>
                <a:srgbClr val="C00000"/>
              </a:solidFill>
            </a:endParaRPr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endParaRPr lang="en-US" altLang="zh-TW" sz="2000" dirty="0"/>
          </a:p>
          <a:p>
            <a:pPr eaLnBrk="1" hangingPunct="1">
              <a:buFontTx/>
              <a:buNone/>
            </a:pPr>
            <a:r>
              <a:rPr lang="en-US" altLang="zh-TW" sz="2800" dirty="0"/>
              <a:t>		</a:t>
            </a:r>
            <a:endParaRPr lang="en-US" altLang="zh-TW" sz="2800" dirty="0">
              <a:solidFill>
                <a:srgbClr val="00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45990" y="2671342"/>
            <a:ext cx="540060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TW" sz="100" b="0" kern="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b="0" kern="0" dirty="0" err="1">
                <a:latin typeface="High Tower Text" panose="02040502050506030303" pitchFamily="18" charset="0"/>
              </a:rPr>
              <a:t>fgrep</a:t>
            </a:r>
            <a:r>
              <a:rPr lang="en-US" altLang="zh-TW" b="0" kern="0" dirty="0">
                <a:latin typeface="High Tower Text" panose="02040502050506030303" pitchFamily="18" charset="0"/>
              </a:rPr>
              <a:t> word ./subdir</a:t>
            </a:r>
            <a:r>
              <a:rPr lang="en-US" altLang="zh-TW" b="0" kern="0" dirty="0">
                <a:latin typeface="Times New Roman" panose="02020603050405020304" pitchFamily="18" charset="0"/>
              </a:rPr>
              <a:t>1</a:t>
            </a:r>
            <a:r>
              <a:rPr lang="en-US" altLang="zh-TW" b="0" kern="0" dirty="0">
                <a:latin typeface="High Tower Text" panose="02040502050506030303" pitchFamily="18" charset="0"/>
              </a:rPr>
              <a:t>/</a:t>
            </a:r>
            <a:r>
              <a:rPr lang="en-US" altLang="zh-TW" b="0" kern="0" dirty="0" err="1">
                <a:latin typeface="High Tower Text" panose="02040502050506030303" pitchFamily="18" charset="0"/>
              </a:rPr>
              <a:t>myfile</a:t>
            </a:r>
            <a:r>
              <a:rPr lang="en-US" altLang="zh-TW" b="0" kern="0" dirty="0"/>
              <a:t> 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67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49" presetClass="path" presetSubtype="0" fill="hold" grpId="1" nodeType="withEffect" p14:presetBounceEnd="26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-1.48148E-6 L 0.38594 0.21551 " pathEditMode="relative" rAng="0" ptsTypes="AA" p14:bounceEnd="26000">
                                          <p:cBhvr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88" y="1076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49" presetClass="pat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22222E-6 -1.48148E-6 L 0.38594 0.21551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288" y="1076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4" grpId="1"/>
        </p:bldLst>
      </p:timing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0033CC"/>
                </a:solidFill>
              </a:rPr>
              <a:t> </a:t>
            </a:r>
            <a:r>
              <a:rPr lang="en-US" altLang="zh-TW" sz="6600" b="1">
                <a:solidFill>
                  <a:srgbClr val="0033CC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>
                <a:solidFill>
                  <a:srgbClr val="0033CC"/>
                </a:solidFill>
              </a:rPr>
              <a:t> vs the </a:t>
            </a:r>
            <a:r>
              <a:rPr lang="en-US" altLang="zh-TW" sz="5400" b="1">
                <a:solidFill>
                  <a:srgbClr val="0033CC"/>
                </a:solidFill>
              </a:rPr>
              <a:t>` `</a:t>
            </a:r>
            <a:r>
              <a:rPr lang="en-US" altLang="zh-TW">
                <a:solidFill>
                  <a:srgbClr val="0033CC"/>
                </a:solidFill>
              </a:rPr>
              <a:t> command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eaLnBrk="1" hangingPunct="1"/>
            <a:r>
              <a:rPr lang="en-US" altLang="zh-TW" sz="3600" dirty="0"/>
              <a:t>Compare </a:t>
            </a:r>
            <a:r>
              <a:rPr lang="en-US" altLang="zh-TW" sz="3600" dirty="0" err="1">
                <a:solidFill>
                  <a:srgbClr val="CC3300"/>
                </a:solidFill>
              </a:rPr>
              <a:t>xargs</a:t>
            </a:r>
            <a:r>
              <a:rPr lang="en-US" altLang="zh-TW" sz="3600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dirty="0"/>
              <a:t>	  % </a:t>
            </a:r>
            <a:r>
              <a:rPr lang="en-US" altLang="zh-TW" sz="3600" dirty="0">
                <a:latin typeface="High Tower Text" panose="02040502050506030303" pitchFamily="18" charset="0"/>
              </a:rPr>
              <a:t>find . </a:t>
            </a:r>
            <a:r>
              <a:rPr lang="en-US" altLang="zh-TW" sz="3600" dirty="0">
                <a:latin typeface="Times New Roman" panose="02020603050405020304" pitchFamily="18" charset="0"/>
              </a:rPr>
              <a:t>-</a:t>
            </a:r>
            <a:r>
              <a:rPr lang="en-US" altLang="zh-TW" sz="3600" dirty="0">
                <a:latin typeface="High Tower Text" panose="02040502050506030303" pitchFamily="18" charset="0"/>
              </a:rPr>
              <a:t>name </a:t>
            </a:r>
            <a:r>
              <a:rPr lang="en-US" altLang="zh-TW" sz="36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3600" dirty="0">
                <a:latin typeface="High Tower Text" panose="02040502050506030303" pitchFamily="18" charset="0"/>
              </a:rPr>
              <a:t> | </a:t>
            </a:r>
            <a:r>
              <a:rPr lang="en-US" altLang="zh-TW" sz="3600" dirty="0" err="1">
                <a:solidFill>
                  <a:srgbClr val="CC3300"/>
                </a:solidFill>
                <a:latin typeface="High Tower Text" panose="02040502050506030303" pitchFamily="18" charset="0"/>
              </a:rPr>
              <a:t>xargs</a:t>
            </a:r>
            <a:r>
              <a:rPr lang="en-US" altLang="zh-TW" sz="3600" dirty="0"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3600" dirty="0">
                <a:latin typeface="High Tower Text" panose="02040502050506030303" pitchFamily="18" charset="0"/>
              </a:rPr>
              <a:t> word  </a:t>
            </a:r>
            <a:endParaRPr lang="en-US" altLang="zh-TW" dirty="0"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>
              <a:latin typeface="High Tower Text" panose="02040502050506030303" pitchFamily="18" charset="0"/>
            </a:endParaRPr>
          </a:p>
          <a:p>
            <a:pPr eaLnBrk="1" hangingPunct="1"/>
            <a:r>
              <a:rPr lang="en-US" altLang="zh-TW" dirty="0"/>
              <a:t>To </a:t>
            </a:r>
            <a:r>
              <a:rPr lang="en-US" altLang="zh-TW" b="1" dirty="0">
                <a:solidFill>
                  <a:srgbClr val="CC3300"/>
                </a:solidFill>
              </a:rPr>
              <a:t>` `</a:t>
            </a:r>
            <a:r>
              <a:rPr lang="en-US" altLang="zh-TW" dirty="0"/>
              <a:t>:</a:t>
            </a:r>
          </a:p>
          <a:p>
            <a:pPr eaLnBrk="1" hangingPunct="1">
              <a:buFontTx/>
              <a:buNone/>
            </a:pPr>
            <a:r>
              <a:rPr lang="en-US" altLang="zh-TW" sz="2800" dirty="0"/>
              <a:t>	   </a:t>
            </a:r>
            <a:r>
              <a:rPr lang="en-US" altLang="zh-TW" dirty="0"/>
              <a:t>%</a:t>
            </a:r>
            <a:r>
              <a:rPr lang="en-US" altLang="zh-TW" sz="2800" dirty="0"/>
              <a:t> </a:t>
            </a:r>
            <a:r>
              <a:rPr lang="en-US" altLang="zh-TW" sz="3600" dirty="0" err="1">
                <a:latin typeface="High Tower Text" panose="02040502050506030303" pitchFamily="18" charset="0"/>
              </a:rPr>
              <a:t>fgrep</a:t>
            </a:r>
            <a:r>
              <a:rPr lang="en-US" altLang="zh-TW" sz="3600" dirty="0">
                <a:latin typeface="High Tower Text" panose="02040502050506030303" pitchFamily="18" charset="0"/>
              </a:rPr>
              <a:t> word  </a:t>
            </a:r>
            <a:r>
              <a:rPr lang="en-US" altLang="zh-TW" sz="3600" dirty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r>
              <a:rPr lang="en-US" altLang="zh-TW" sz="3600" dirty="0">
                <a:latin typeface="High Tower Text" panose="02040502050506030303" pitchFamily="18" charset="0"/>
              </a:rPr>
              <a:t>find . </a:t>
            </a:r>
            <a:r>
              <a:rPr lang="en-US" altLang="zh-TW" sz="3600" dirty="0">
                <a:latin typeface="Times New Roman" panose="02020603050405020304" pitchFamily="18" charset="0"/>
              </a:rPr>
              <a:t>-</a:t>
            </a:r>
            <a:r>
              <a:rPr lang="en-US" altLang="zh-TW" sz="3600" dirty="0">
                <a:latin typeface="High Tower Text" panose="02040502050506030303" pitchFamily="18" charset="0"/>
              </a:rPr>
              <a:t>name </a:t>
            </a:r>
            <a:r>
              <a:rPr lang="en-US" altLang="zh-TW" sz="3600" dirty="0" err="1">
                <a:latin typeface="High Tower Text" panose="02040502050506030303" pitchFamily="18" charset="0"/>
              </a:rPr>
              <a:t>myfile</a:t>
            </a:r>
            <a:r>
              <a:rPr lang="en-US" altLang="zh-TW" sz="3600" dirty="0">
                <a:solidFill>
                  <a:srgbClr val="CC3300"/>
                </a:solidFill>
                <a:latin typeface="High Tower Text" panose="02040502050506030303" pitchFamily="18" charset="0"/>
              </a:rPr>
              <a:t>`</a:t>
            </a:r>
            <a:endParaRPr lang="en-US" altLang="zh-TW" dirty="0">
              <a:solidFill>
                <a:srgbClr val="CC3300"/>
              </a:solidFill>
              <a:latin typeface="High Tower Text" panose="02040502050506030303" pitchFamily="18" charset="0"/>
            </a:endParaRPr>
          </a:p>
          <a:p>
            <a:pPr eaLnBrk="1" hangingPunct="1">
              <a:buFontTx/>
              <a:buNone/>
            </a:pPr>
            <a:endParaRPr lang="en-US" altLang="zh-TW" sz="2400" dirty="0">
              <a:latin typeface="High Tower Text" panose="02040502050506030303" pitchFamily="18" charset="0"/>
            </a:endParaRPr>
          </a:p>
        </p:txBody>
      </p:sp>
      <p:sp>
        <p:nvSpPr>
          <p:cNvPr id="174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 Narrow" panose="020B060602020203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/>
            <a:fld id="{625D04E4-A6F2-4335-A2B1-61711E92A759}" type="slidenum">
              <a:rPr lang="zh-TW" altLang="en-US" sz="1400" b="0">
                <a:latin typeface="Arial" panose="020B0604020202020204" pitchFamily="34" charset="0"/>
              </a:rPr>
              <a:pPr algn="r" eaLnBrk="1" hangingPunct="1"/>
              <a:t>68</a:t>
            </a:fld>
            <a:endParaRPr lang="en-US" altLang="zh-TW" sz="14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589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Your homework uses ``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475252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Your current homework (due March 27</a:t>
            </a:r>
            <a:r>
              <a:rPr lang="en-US" altLang="zh-TW" baseline="30000" dirty="0">
                <a:latin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</a:rPr>
              <a:t>) uses the `` operation, but I already did those parts for you.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For example, consider lines 466 to 470 of the provided READMEpa2 file: </a:t>
            </a: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3212976"/>
            <a:ext cx="9144000" cy="158417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head -470 READMEpa2|tail -5</a:t>
            </a:r>
          </a:p>
          <a:p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  3. When you follow a link, the directory path becomes a linked path.</a:t>
            </a:r>
          </a:p>
          <a:p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     What I mean is: "</a:t>
            </a:r>
            <a:r>
              <a:rPr lang="en-US" sz="16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"  and  "</a:t>
            </a:r>
            <a:r>
              <a:rPr lang="en-US" sz="16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-P" give different answers. Again,</a:t>
            </a:r>
          </a:p>
          <a:p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     what I mean is: read the </a:t>
            </a:r>
            <a:r>
              <a:rPr lang="en-US" sz="16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READMEoverview</a:t>
            </a:r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file again. It talks about</a:t>
            </a:r>
          </a:p>
          <a:p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     this problem. It is the reason the "</a:t>
            </a:r>
            <a:r>
              <a:rPr lang="en-US" sz="16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cd</a:t>
            </a:r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16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-P`" was inserted into</a:t>
            </a:r>
          </a:p>
          <a:p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     the alias, as shown above.</a:t>
            </a:r>
            <a:endParaRPr lang="en-US" sz="1600" b="0" dirty="0" err="1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69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Lets do some more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2</a:t>
            </a:r>
            <a:endParaRPr lang="zh-TW" altLang="en-US" sz="2400" b="1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latin typeface="High Tower Text" pitchFamily="18" charset="0"/>
              </a:rPr>
              <a:t>tail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400" b="1">
                <a:latin typeface="Times New Roman" pitchFamily="18" charset="0"/>
              </a:rPr>
              <a:t>5</a:t>
            </a:r>
            <a:r>
              <a:rPr lang="en-US" altLang="zh-TW" sz="2800" b="1">
                <a:latin typeface="High Tower Text" pitchFamily="18" charset="0"/>
              </a:rPr>
              <a:t> tempfile</a:t>
            </a:r>
            <a:r>
              <a:rPr lang="en-US" altLang="zh-TW" sz="2400" b="1">
                <a:latin typeface="Times New Roman" pitchFamily="18" charset="0"/>
              </a:rPr>
              <a:t>2 </a:t>
            </a:r>
            <a:r>
              <a:rPr lang="en-US" altLang="zh-TW" sz="2800" b="1">
                <a:latin typeface="High Tower Text" pitchFamily="18" charset="0"/>
              </a:rPr>
              <a:t>&gt; tempfile</a:t>
            </a:r>
            <a:r>
              <a:rPr lang="en-US" altLang="zh-TW" sz="2400" b="1"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/>
              <a:t>% </a:t>
            </a:r>
            <a:r>
              <a:rPr lang="en-US" altLang="zh-TW" sz="2800" b="1">
                <a:latin typeface="High Tower Text" pitchFamily="18" charset="0"/>
              </a:rPr>
              <a:t>cat tempfile</a:t>
            </a:r>
            <a:r>
              <a:rPr lang="en-US" altLang="zh-TW" sz="2400" b="1">
                <a:latin typeface="Times New Roman" pitchFamily="18" charset="0"/>
              </a:rPr>
              <a:t>3</a:t>
            </a:r>
            <a:r>
              <a:rPr lang="en-US" altLang="zh-TW" sz="2800" b="1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wc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 b="1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rm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 b="1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latin typeface="High Tower Text" pitchFamily="18" charset="0"/>
              </a:rPr>
              <a:t>history &gt; tempfile</a:t>
            </a:r>
            <a:r>
              <a:rPr lang="en-US" altLang="zh-TW" sz="2400" b="1">
                <a:latin typeface="Times New Roman" pitchFamily="18" charset="0"/>
              </a:rPr>
              <a:t>2</a:t>
            </a:r>
            <a:endParaRPr lang="zh-TW" altLang="en-US" sz="24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/>
              <a:t>% </a:t>
            </a:r>
            <a:r>
              <a:rPr lang="en-US" altLang="zh-TW" sz="2800" b="1">
                <a:latin typeface="High Tower Text" pitchFamily="18" charset="0"/>
              </a:rPr>
              <a:t>head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400" b="1">
                <a:latin typeface="Times New Roman" pitchFamily="18" charset="0"/>
              </a:rPr>
              <a:t>4</a:t>
            </a:r>
            <a:r>
              <a:rPr lang="en-US" altLang="zh-TW" sz="2800" b="1">
                <a:latin typeface="High Tower Text" pitchFamily="18" charset="0"/>
              </a:rPr>
              <a:t> tempfile</a:t>
            </a:r>
            <a:r>
              <a:rPr lang="en-US" altLang="zh-TW" sz="2400" b="1">
                <a:latin typeface="Times New Roman" pitchFamily="18" charset="0"/>
              </a:rPr>
              <a:t>3 </a:t>
            </a:r>
            <a:r>
              <a:rPr lang="en-US" altLang="zh-TW" sz="2800" b="1">
                <a:latin typeface="High Tower Text" pitchFamily="18" charset="0"/>
              </a:rPr>
              <a:t>&gt; tempfile</a:t>
            </a:r>
            <a:r>
              <a:rPr lang="en-US" altLang="zh-TW" sz="2400" b="1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/>
              <a:t>%</a:t>
            </a:r>
            <a:endParaRPr lang="zh-TW" altLang="en-US" sz="2400" b="1">
              <a:latin typeface="Times New Roman" pitchFamily="18" charset="0"/>
            </a:endParaRPr>
          </a:p>
        </p:txBody>
      </p:sp>
      <p:sp>
        <p:nvSpPr>
          <p:cNvPr id="15364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2CF9CD7-65A6-4D50-ACD4-D78D6E8B241A}" type="slidenum">
              <a:rPr lang="zh-TW" altLang="en-US" sz="1400" b="0">
                <a:latin typeface="Arial" charset="0"/>
              </a:rPr>
              <a:pPr algn="r"/>
              <a:t>7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Your homework uses ``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475252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Your current homework (due March 27</a:t>
            </a:r>
            <a:r>
              <a:rPr lang="en-US" altLang="zh-TW" baseline="30000" dirty="0">
                <a:latin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</a:rPr>
              <a:t>) uses the `` operation, but I already did those parts for you.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For example, consider lines 466 to 470 of the provided READMEpa2 file: </a:t>
            </a: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3212976"/>
            <a:ext cx="9144000" cy="158417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head -470 READMEpa2|tail -5</a:t>
            </a:r>
          </a:p>
          <a:p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  3. When you follow a link, the directory path becomes a linked path.</a:t>
            </a:r>
          </a:p>
          <a:p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     What I mean is: "</a:t>
            </a:r>
            <a:r>
              <a:rPr lang="en-US" sz="16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"  and  "</a:t>
            </a:r>
            <a:r>
              <a:rPr lang="en-US" sz="16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-P" give different answers. Again,</a:t>
            </a:r>
          </a:p>
          <a:p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     what I mean is: read the </a:t>
            </a:r>
            <a:r>
              <a:rPr lang="en-US" sz="16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READMEoverview</a:t>
            </a:r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file again. It talks about</a:t>
            </a:r>
          </a:p>
          <a:p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     this problem. It is the reason the "</a:t>
            </a:r>
            <a:r>
              <a:rPr lang="en-US" sz="1600" dirty="0" err="1">
                <a:solidFill>
                  <a:srgbClr val="FFFF00"/>
                </a:solidFill>
                <a:latin typeface="Lucida Console" pitchFamily="49" charset="0"/>
                <a:ea typeface="新細明體" charset="-120"/>
              </a:rPr>
              <a:t>cd</a:t>
            </a:r>
            <a:r>
              <a:rPr lang="en-US" sz="1600" dirty="0">
                <a:solidFill>
                  <a:srgbClr val="FFFF00"/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1600" dirty="0" err="1">
                <a:solidFill>
                  <a:srgbClr val="FFFF00"/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1600" dirty="0">
                <a:solidFill>
                  <a:srgbClr val="FFFF00"/>
                </a:solidFill>
                <a:latin typeface="Lucida Console" pitchFamily="49" charset="0"/>
                <a:ea typeface="新細明體" charset="-120"/>
              </a:rPr>
              <a:t> -P`</a:t>
            </a:r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" was inserted into</a:t>
            </a:r>
          </a:p>
          <a:p>
            <a:r>
              <a:rPr lang="en-US" sz="16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     the alias, as shown above.</a:t>
            </a:r>
            <a:endParaRPr lang="en-US" sz="1600" b="0" dirty="0" err="1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70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0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1"/>
          <a:ext cx="9144000" cy="58143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78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basename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Extract the directory name from a path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1"/>
          <a:ext cx="9144000" cy="58143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78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basename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Extract the directory name from a path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72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cut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latin typeface="High Tower Text" pitchFamily="18" charset="0"/>
              </a:rPr>
              <a:t>abcdefghijklmno.txt</a:t>
            </a:r>
            <a:endParaRPr lang="en-US" altLang="zh-TW" sz="280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1"/>
                </a:solidFill>
              </a:rPr>
              <a:t>%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1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1447800" y="1447800"/>
            <a:ext cx="381000" cy="1371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73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8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sz="36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dej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700" dirty="0"/>
              <a:t>%</a:t>
            </a:r>
            <a:r>
              <a:rPr lang="en-US" altLang="zh-TW" sz="2700" dirty="0">
                <a:latin typeface="High Tower Text" pitchFamily="18" charset="0"/>
              </a:rPr>
              <a:t> cut 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 dirty="0">
                <a:latin typeface="High Tower Text" pitchFamily="18" charset="0"/>
              </a:rPr>
              <a:t>complement 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dirty="0">
                <a:latin typeface="High Tower Text" pitchFamily="18" charset="0"/>
              </a:rPr>
              <a:t>c </a:t>
            </a: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 dirty="0">
                <a:latin typeface="High Tower Text" pitchFamily="18" charset="0"/>
              </a:rPr>
              <a:t>abcdefghijklmno.txt</a:t>
            </a:r>
            <a:endParaRPr lang="en-US" altLang="zh-TW" sz="27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latin typeface="High Tower Text" pitchFamily="18" charset="0"/>
              </a:rPr>
              <a:t>abcfghiklmno</a:t>
            </a:r>
            <a:endParaRPr lang="en-US" altLang="zh-TW" sz="2800" dirty="0"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%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complement </a:t>
            </a:r>
            <a:r>
              <a:rPr lang="en-US" altLang="zh-TW" sz="2800" dirty="0" err="1">
                <a:solidFill>
                  <a:schemeClr val="bg1"/>
                </a:solidFill>
                <a:latin typeface="High Tower Text" pitchFamily="18" charset="0"/>
              </a:rPr>
              <a:t>filelist</a:t>
            </a:r>
            <a:endParaRPr lang="en-US" altLang="zh-TW" sz="2800" dirty="0">
              <a:solidFill>
                <a:schemeClr val="bg1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%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%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H="1">
            <a:off x="2209800" y="1951038"/>
            <a:ext cx="3429000" cy="163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74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3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7172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2"/>
                </a:solidFill>
              </a:rPr>
              <a:t>%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cut 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H="1">
            <a:off x="1447800" y="1447800"/>
            <a:ext cx="2819400" cy="28956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75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3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8196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dej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700">
                <a:solidFill>
                  <a:schemeClr val="bg2"/>
                </a:solidFill>
              </a:rPr>
              <a:t>%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</a:rPr>
              <a:t>%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complement filelist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2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/>
              <a:t>%</a:t>
            </a:r>
            <a:r>
              <a:rPr lang="en-US" altLang="zh-TW" sz="2800">
                <a:latin typeface="High Tower Text" pitchFamily="18" charset="0"/>
              </a:rPr>
              <a:t>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cut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 -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rgbClr val="000000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</a:rPr>
              <a:t>%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 cut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962400" y="4876800"/>
            <a:ext cx="5181600" cy="1600200"/>
          </a:xfrm>
          <a:prstGeom prst="wedgeRoundRectCallout">
            <a:avLst>
              <a:gd name="adj1" fmla="val -60934"/>
              <a:gd name="adj2" fmla="val 46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Actually, what happened here is that the line of the file only had one field (because it had no </a:t>
            </a:r>
            <a:r>
              <a:rPr lang="en-US" altLang="zh-TW" sz="2800" b="0" dirty="0">
                <a:solidFill>
                  <a:srgbClr val="FF0000"/>
                </a:solidFill>
              </a:rPr>
              <a:t>tab characters</a:t>
            </a:r>
            <a:r>
              <a:rPr lang="en-US" altLang="zh-TW" sz="2800" b="0" dirty="0"/>
              <a:t>). 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33400" y="1752600"/>
            <a:ext cx="6629400" cy="1066800"/>
          </a:xfrm>
          <a:prstGeom prst="wedgeRoundRectCallout">
            <a:avLst>
              <a:gd name="adj1" fmla="val -34002"/>
              <a:gd name="adj2" fmla="val 26590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But wait! I asked for field </a:t>
            </a:r>
            <a:r>
              <a:rPr lang="en-US" altLang="zh-TW" sz="2800" u="sng" dirty="0"/>
              <a:t>2</a:t>
            </a:r>
            <a:r>
              <a:rPr lang="en-US" altLang="zh-TW" sz="2800" b="0" dirty="0"/>
              <a:t>. If there was only one field, then shouldn’t there have been no output? 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195736" y="3124200"/>
            <a:ext cx="6948264" cy="1456928"/>
          </a:xfrm>
          <a:prstGeom prst="wedgeRoundRectCallout">
            <a:avLst>
              <a:gd name="adj1" fmla="val -3695"/>
              <a:gd name="adj2" fmla="val -8584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That would’ve made sense, yes. But cut doesn’t do that. If there are not enough fields, then anything can happen, such as just printing the original line.</a:t>
            </a: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76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4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dej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700" dirty="0">
                <a:solidFill>
                  <a:schemeClr val="bg2"/>
                </a:solidFill>
              </a:rPr>
              <a:t>%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filelist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</a:rPr>
              <a:t> 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</a:rPr>
              <a:t>2 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cut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d " "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2  </a:t>
            </a: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1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2400" y="4876800"/>
            <a:ext cx="5181600" cy="1600200"/>
          </a:xfrm>
          <a:prstGeom prst="wedgeRoundRectCallout">
            <a:avLst>
              <a:gd name="adj1" fmla="val -60934"/>
              <a:gd name="adj2" fmla="val 46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Actually, what happened here is that the line of the file only had one field (because it had no </a:t>
            </a:r>
            <a:r>
              <a:rPr lang="en-US" altLang="zh-TW" sz="2800" b="0" dirty="0">
                <a:solidFill>
                  <a:srgbClr val="FF0000"/>
                </a:solidFill>
              </a:rPr>
              <a:t>tab characters</a:t>
            </a:r>
            <a:r>
              <a:rPr lang="en-US" altLang="zh-TW" sz="2800" b="0" dirty="0"/>
              <a:t>).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915744" y="2198192"/>
            <a:ext cx="3197374" cy="2564085"/>
          </a:xfrm>
          <a:prstGeom prst="wedgeRoundRectCallout">
            <a:avLst>
              <a:gd name="adj1" fmla="val -8652"/>
              <a:gd name="adj2" fmla="val 9661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Although tab is the default delimiter, it is often not what you want. To change it, use the </a:t>
            </a:r>
            <a:r>
              <a:rPr lang="en-US" altLang="zh-TW" sz="2800" b="0" dirty="0">
                <a:solidFill>
                  <a:srgbClr val="FF0000"/>
                </a:solidFill>
              </a:rPr>
              <a:t>-d flag</a:t>
            </a:r>
            <a:r>
              <a:rPr lang="en-US" altLang="zh-TW" sz="2800" b="0" dirty="0"/>
              <a:t>.</a:t>
            </a: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 flipV="1">
            <a:off x="7668344" y="1951038"/>
            <a:ext cx="360040" cy="2117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77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8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637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cut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838200"/>
            <a:ext cx="8534400" cy="99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High Tower Text" pitchFamily="18" charset="0"/>
              </a:rPr>
              <a:t>cut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characters (-c) or fields (-f) from each input line. Other useful flags are --complement and -d.</a:t>
            </a: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9220" name="Content Placeholder 2"/>
          <p:cNvSpPr txBox="1">
            <a:spLocks/>
          </p:cNvSpPr>
          <p:nvPr/>
        </p:nvSpPr>
        <p:spPr bwMode="auto">
          <a:xfrm>
            <a:off x="228600" y="2636838"/>
            <a:ext cx="86868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c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4-5,10  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8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dej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700" dirty="0">
                <a:solidFill>
                  <a:schemeClr val="bg2"/>
                </a:solidFill>
              </a:rPr>
              <a:t>%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c </a:t>
            </a:r>
            <a:r>
              <a:rPr lang="en-US" altLang="zh-TW" sz="27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4-5,10  </a:t>
            </a:r>
            <a:r>
              <a:rPr lang="en-US" altLang="zh-TW" sz="2700" dirty="0">
                <a:solidFill>
                  <a:schemeClr val="bg2"/>
                </a:solidFill>
                <a:latin typeface="High Tower Text" pitchFamily="18" charset="0"/>
              </a:rPr>
              <a:t>abcdefghijklmno.txt</a:t>
            </a:r>
            <a:endParaRPr lang="en-US" altLang="zh-TW" sz="2700" dirty="0">
              <a:solidFill>
                <a:schemeClr val="bg2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abcfghiklmno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 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  <a:cs typeface="Times New Roman" pitchFamily="18" charset="0"/>
              </a:rPr>
              <a:t>f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6,7,8 --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complement </a:t>
            </a:r>
            <a:r>
              <a:rPr lang="en-US" altLang="zh-TW" sz="2800" dirty="0" err="1">
                <a:solidFill>
                  <a:schemeClr val="bg2"/>
                </a:solidFill>
                <a:latin typeface="High Tower Text" pitchFamily="18" charset="0"/>
              </a:rPr>
              <a:t>filelist</a:t>
            </a:r>
            <a:endParaRPr lang="en-US" altLang="zh-TW" sz="2800" dirty="0">
              <a:solidFill>
                <a:schemeClr val="bg2"/>
              </a:solidFill>
              <a:latin typeface="High Tower Text" pitchFamily="18" charset="0"/>
            </a:endParaRP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…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</a:rPr>
              <a:t>%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 cut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</a:rPr>
              <a:t> -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chemeClr val="bg2"/>
                </a:solidFill>
                <a:latin typeface="Times New Roman" pitchFamily="18" charset="0"/>
              </a:rPr>
              <a:t>2 </a:t>
            </a: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chemeClr val="bg2"/>
                </a:solidFill>
                <a:latin typeface="High Tower Text" pitchFamily="18" charset="0"/>
              </a:rPr>
              <a:t>apple banana cherry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/>
              <a:t>%</a:t>
            </a:r>
            <a:r>
              <a:rPr lang="en-US" altLang="zh-TW" sz="2800" dirty="0"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cut </a:t>
            </a:r>
            <a:r>
              <a:rPr lang="en-US" altLang="zh-TW" sz="2800" dirty="0">
                <a:solidFill>
                  <a:srgbClr val="00FF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FF00"/>
                </a:solidFill>
                <a:latin typeface="High Tower Text" pitchFamily="18" charset="0"/>
              </a:rPr>
              <a:t>d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" " 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f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</a:rPr>
              <a:t>2  </a:t>
            </a: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fruits.txt</a:t>
            </a:r>
          </a:p>
          <a:p>
            <a:pPr marL="342900" indent="-342900">
              <a:lnSpc>
                <a:spcPct val="95000"/>
              </a:lnSpc>
            </a:pPr>
            <a:r>
              <a:rPr lang="en-US" altLang="zh-TW" sz="2800" dirty="0">
                <a:solidFill>
                  <a:srgbClr val="000000"/>
                </a:solidFill>
                <a:latin typeface="High Tower Text" pitchFamily="18" charset="0"/>
              </a:rPr>
              <a:t>banana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915744" y="2198192"/>
            <a:ext cx="3197374" cy="2564085"/>
          </a:xfrm>
          <a:prstGeom prst="wedgeRoundRectCallout">
            <a:avLst>
              <a:gd name="adj1" fmla="val -15802"/>
              <a:gd name="adj2" fmla="val 4981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Although tab is the default delimiter, it is often not what you want. To change it, use the </a:t>
            </a:r>
            <a:r>
              <a:rPr lang="en-US" altLang="zh-TW" sz="2800" b="0" dirty="0">
                <a:solidFill>
                  <a:srgbClr val="FF0000"/>
                </a:solidFill>
              </a:rPr>
              <a:t>-d flag</a:t>
            </a:r>
            <a:r>
              <a:rPr lang="en-US" altLang="zh-TW" sz="2800" b="0" dirty="0"/>
              <a:t>.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7668344" y="1951038"/>
            <a:ext cx="360040" cy="211772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5949280"/>
            <a:ext cx="5148064" cy="90872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 flipH="1">
            <a:off x="1524000" y="1920876"/>
            <a:ext cx="6504384" cy="4098924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3962400" y="4876800"/>
            <a:ext cx="5181600" cy="1600200"/>
          </a:xfrm>
          <a:prstGeom prst="wedgeRoundRectCallout">
            <a:avLst>
              <a:gd name="adj1" fmla="val -60934"/>
              <a:gd name="adj2" fmla="val 46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TW" sz="2800" b="0" dirty="0"/>
              <a:t>Actually, what happened here is that the line of the file only had one field (because it had no </a:t>
            </a:r>
            <a:r>
              <a:rPr lang="en-US" altLang="zh-TW" sz="2800" b="0" dirty="0">
                <a:solidFill>
                  <a:srgbClr val="FF0000"/>
                </a:solidFill>
              </a:rPr>
              <a:t>tab characters</a:t>
            </a:r>
            <a:r>
              <a:rPr lang="en-US" altLang="zh-TW" sz="2800" b="0" dirty="0"/>
              <a:t>). </a:t>
            </a:r>
          </a:p>
        </p:txBody>
      </p:sp>
      <p:sp>
        <p:nvSpPr>
          <p:cNvPr id="11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78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5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6374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>
                <a:solidFill>
                  <a:srgbClr val="0033CC"/>
                </a:solidFill>
              </a:rPr>
              <a:t>Lets do some more redirection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  135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ls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A* &gt;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wc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l &lt;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137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rm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f </a:t>
            </a:r>
            <a:r>
              <a:rPr lang="en-US" altLang="zh-TW" sz="2800" b="1" dirty="0" err="1">
                <a:solidFill>
                  <a:schemeClr val="bg1"/>
                </a:solidFill>
                <a:latin typeface="High Tower Text" pitchFamily="18" charset="0"/>
              </a:rPr>
              <a:t>tempfile</a:t>
            </a:r>
            <a:endParaRPr lang="en-US" altLang="zh-TW" sz="2800" b="1" dirty="0">
              <a:solidFill>
                <a:schemeClr val="bg1"/>
              </a:solidFill>
              <a:latin typeface="High Tower Text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138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 dirty="0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 dirty="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 dirty="0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 dirty="0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</a:rPr>
              <a:t>% </a:t>
            </a:r>
            <a:r>
              <a:rPr lang="en-US" altLang="zh-TW" sz="2600" b="1" dirty="0">
                <a:solidFill>
                  <a:srgbClr val="FFFFCC"/>
                </a:solidFill>
                <a:latin typeface="High Tower Text" pitchFamily="18" charset="0"/>
              </a:rPr>
              <a:t>cut</a:t>
            </a:r>
            <a:r>
              <a:rPr lang="en-US" altLang="zh-TW" sz="24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400" b="1" dirty="0">
                <a:solidFill>
                  <a:srgbClr val="FFFFCC"/>
                </a:solidFill>
                <a:latin typeface="High Tower Text" pitchFamily="18" charset="0"/>
              </a:rPr>
              <a:t>complement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700" b="1" dirty="0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TW" sz="2800" b="1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TW" sz="2800" b="1" dirty="0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 dirty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 dirty="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 dirty="0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 dirty="0">
                <a:solidFill>
                  <a:srgbClr val="FFFFCC"/>
                </a:solidFill>
                <a:latin typeface="Times New Roman" pitchFamily="18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%</a:t>
            </a:r>
          </a:p>
        </p:txBody>
      </p:sp>
      <p:sp>
        <p:nvSpPr>
          <p:cNvPr id="229381" name="AutoShape 5"/>
          <p:cNvSpPr>
            <a:spLocks noChangeArrowheads="1"/>
          </p:cNvSpPr>
          <p:nvPr/>
        </p:nvSpPr>
        <p:spPr bwMode="auto">
          <a:xfrm>
            <a:off x="3200400" y="3581400"/>
            <a:ext cx="4495800" cy="1600200"/>
          </a:xfrm>
          <a:prstGeom prst="wedgeRoundRectCallout">
            <a:avLst>
              <a:gd name="adj1" fmla="val -79695"/>
              <a:gd name="adj2" fmla="val 9253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dirty="0"/>
              <a:t>Let’s use “</a:t>
            </a:r>
            <a:r>
              <a:rPr lang="en-US" altLang="zh-TW" sz="2400" dirty="0">
                <a:solidFill>
                  <a:srgbClr val="FFFF00"/>
                </a:solidFill>
                <a:latin typeface="+mn-lt"/>
              </a:rPr>
              <a:t>cut</a:t>
            </a:r>
            <a:r>
              <a:rPr lang="en-US" altLang="zh-TW" sz="2400" dirty="0"/>
              <a:t>” to get rid of those numbers on the front.</a:t>
            </a:r>
          </a:p>
          <a:p>
            <a:pPr algn="ctr"/>
            <a:r>
              <a:rPr lang="en-US" altLang="zh-TW" sz="2400" dirty="0"/>
              <a:t>(I didn’t teach you cut (yet) but you can understand what it does.) </a:t>
            </a:r>
          </a:p>
        </p:txBody>
      </p:sp>
      <p:sp>
        <p:nvSpPr>
          <p:cNvPr id="5" name="Trapezoid 4"/>
          <p:cNvSpPr/>
          <p:nvPr/>
        </p:nvSpPr>
        <p:spPr bwMode="auto">
          <a:xfrm rot="-2700000">
            <a:off x="-734800" y="386659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800" b="0" dirty="0">
                <a:latin typeface="Arial" charset="0"/>
                <a:ea typeface="新細明體" charset="-120"/>
              </a:rPr>
              <a:t>Recall</a:t>
            </a:r>
            <a:br>
              <a:rPr lang="en-US" sz="2800" b="0" dirty="0">
                <a:latin typeface="Arial" charset="0"/>
                <a:ea typeface="新細明體" charset="-120"/>
              </a:rPr>
            </a:br>
            <a:r>
              <a:rPr lang="en-US" sz="2800" b="0" dirty="0">
                <a:latin typeface="Arial" charset="0"/>
                <a:ea typeface="新細明體" charset="-120"/>
              </a:rPr>
              <a:t>Lecture 2</a:t>
            </a: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…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79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939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Lets do some more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tail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 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2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latin typeface="High Tower Text" pitchFamily="18" charset="0"/>
              </a:rPr>
              <a:t>cat tempfile</a:t>
            </a:r>
            <a:r>
              <a:rPr lang="en-US" altLang="zh-TW" sz="2400" b="1">
                <a:latin typeface="Times New Roman" pitchFamily="18" charset="0"/>
              </a:rPr>
              <a:t>3</a:t>
            </a:r>
            <a:r>
              <a:rPr lang="en-US" altLang="zh-TW" sz="2800" b="1"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>
                <a:latin typeface="High Tower Text" pitchFamily="18" charset="0"/>
              </a:rPr>
              <a:t>wc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 b="1"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>
                <a:latin typeface="High Tower Text" pitchFamily="18" charset="0"/>
              </a:rPr>
              <a:t>rm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800" b="1"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800" b="1">
                <a:latin typeface="High Tower Text" pitchFamily="18" charset="0"/>
              </a:rPr>
              <a:t>history &gt; tempfile</a:t>
            </a:r>
            <a:r>
              <a:rPr lang="en-US" altLang="zh-TW" sz="2400" b="1">
                <a:latin typeface="Times New Roman" pitchFamily="18" charset="0"/>
              </a:rPr>
              <a:t>2</a:t>
            </a:r>
            <a:endParaRPr lang="zh-TW" altLang="en-US" sz="2400" b="1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/>
              <a:t>% </a:t>
            </a:r>
            <a:r>
              <a:rPr lang="en-US" altLang="zh-TW" sz="2800" b="1">
                <a:latin typeface="High Tower Text" pitchFamily="18" charset="0"/>
              </a:rPr>
              <a:t>head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400" b="1">
                <a:latin typeface="Times New Roman" pitchFamily="18" charset="0"/>
              </a:rPr>
              <a:t>4</a:t>
            </a:r>
            <a:r>
              <a:rPr lang="en-US" altLang="zh-TW" sz="2800" b="1">
                <a:latin typeface="High Tower Text" pitchFamily="18" charset="0"/>
              </a:rPr>
              <a:t> tempfile</a:t>
            </a:r>
            <a:r>
              <a:rPr lang="en-US" altLang="zh-TW" sz="2400" b="1">
                <a:latin typeface="Times New Roman" pitchFamily="18" charset="0"/>
              </a:rPr>
              <a:t>3 </a:t>
            </a:r>
            <a:r>
              <a:rPr lang="en-US" altLang="zh-TW" sz="2800" b="1">
                <a:latin typeface="High Tower Text" pitchFamily="18" charset="0"/>
              </a:rPr>
              <a:t>&gt; tempfile</a:t>
            </a:r>
            <a:r>
              <a:rPr lang="en-US" altLang="zh-TW" sz="2400" b="1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  <a:tabLst>
                <a:tab pos="2520950" algn="l"/>
              </a:tabLst>
            </a:pPr>
            <a:r>
              <a:rPr lang="en-US" altLang="zh-TW" sz="2400" b="1"/>
              <a:t>%</a:t>
            </a:r>
            <a:endParaRPr lang="zh-TW" altLang="en-US" sz="2400" b="1">
              <a:latin typeface="Times New Roman" pitchFamily="18" charset="0"/>
            </a:endParaRPr>
          </a:p>
        </p:txBody>
      </p:sp>
      <p:sp>
        <p:nvSpPr>
          <p:cNvPr id="16388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71111A9-262C-403B-8C9D-CAA870C555DB}" type="slidenum">
              <a:rPr lang="zh-TW" altLang="en-US" sz="1400" b="0">
                <a:latin typeface="Arial" charset="0"/>
              </a:rPr>
              <a:pPr algn="r"/>
              <a:t>8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 135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 136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 137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 138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history 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head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cut </a:t>
            </a:r>
            <a:r>
              <a:rPr lang="en-US" altLang="zh-TW" sz="2600" b="1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>
                <a:solidFill>
                  <a:srgbClr val="FFFFCC"/>
                </a:solidFill>
                <a:latin typeface="High Tower Text" pitchFamily="18" charset="0"/>
              </a:rPr>
              <a:t>omplement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 </a:t>
            </a:r>
            <a:r>
              <a:rPr lang="en-US" altLang="zh-TW" sz="2600" b="1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c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1-7 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4</a:t>
            </a:r>
            <a:r>
              <a:rPr lang="en-US" altLang="zh-TW" sz="2400">
                <a:solidFill>
                  <a:srgbClr val="FFFFCC"/>
                </a:solidFill>
                <a:latin typeface="Times New Roman" pitchFamily="18" charset="0"/>
              </a:rPr>
              <a:t>&gt;</a:t>
            </a:r>
            <a:r>
              <a:rPr lang="en-US" altLang="zh-TW" sz="2600" b="1">
                <a:solidFill>
                  <a:srgbClr val="FFFFCC"/>
                </a:solidFill>
                <a:latin typeface="High Tower Text" pitchFamily="18" charset="0"/>
              </a:rPr>
              <a:t>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>
                <a:solidFill>
                  <a:srgbClr val="FFFFCC"/>
                </a:solidFill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5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wc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rm </a:t>
            </a:r>
            <a:r>
              <a:rPr lang="en-US" altLang="zh-TW" sz="2800">
                <a:solidFill>
                  <a:srgbClr val="FFFFCC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f tempfile</a:t>
            </a:r>
            <a:endParaRPr lang="zh-TW" altLang="en-US" sz="2400" b="1">
              <a:solidFill>
                <a:srgbClr val="FFFFCC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</a:t>
            </a:r>
            <a:endParaRPr lang="zh-TW" altLang="en-US" sz="2400" b="1">
              <a:solidFill>
                <a:schemeClr val="bg1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Lets do some more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217093" name="AutoShape 5"/>
          <p:cNvSpPr>
            <a:spLocks noChangeArrowheads="1"/>
          </p:cNvSpPr>
          <p:nvPr/>
        </p:nvSpPr>
        <p:spPr bwMode="auto">
          <a:xfrm>
            <a:off x="1752600" y="3048000"/>
            <a:ext cx="4267200" cy="914400"/>
          </a:xfrm>
          <a:prstGeom prst="wedgeRoundRectCallout">
            <a:avLst>
              <a:gd name="adj1" fmla="val -59468"/>
              <a:gd name="adj2" fmla="val 15677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/>
              <a:t>See, we took out the line numbers.</a:t>
            </a:r>
          </a:p>
        </p:txBody>
      </p:sp>
      <p:sp>
        <p:nvSpPr>
          <p:cNvPr id="7" name="Trapezoid 6"/>
          <p:cNvSpPr/>
          <p:nvPr/>
        </p:nvSpPr>
        <p:spPr bwMode="auto">
          <a:xfrm rot="-2700000">
            <a:off x="-734800" y="386659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70000"/>
              </a:lnSpc>
            </a:pPr>
            <a:r>
              <a:rPr lang="en-US" sz="2800" b="0" dirty="0">
                <a:latin typeface="Arial" charset="0"/>
                <a:ea typeface="新細明體" charset="-120"/>
              </a:rPr>
              <a:t>Recall</a:t>
            </a:r>
            <a:br>
              <a:rPr lang="en-US" sz="2800" b="0" dirty="0">
                <a:latin typeface="Arial" charset="0"/>
                <a:ea typeface="新細明體" charset="-120"/>
              </a:rPr>
            </a:br>
            <a:r>
              <a:rPr lang="en-US" sz="2800" b="0" dirty="0">
                <a:latin typeface="Arial" charset="0"/>
                <a:ea typeface="新細明體" charset="-120"/>
              </a:rPr>
              <a:t>Lecture 2</a:t>
            </a: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…</a:t>
            </a:r>
          </a:p>
        </p:txBody>
      </p:sp>
      <p:sp>
        <p:nvSpPr>
          <p:cNvPr id="8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80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53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1"/>
          <a:ext cx="9144000" cy="58143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78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basename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Extract the directory name from a path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81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err="1">
                <a:solidFill>
                  <a:srgbClr val="0066CC"/>
                </a:solidFill>
              </a:rPr>
              <a:t>basename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FF0000"/>
                </a:solidFill>
                <a:latin typeface="High Tower Text" pitchFamily="18" charset="0"/>
              </a:rPr>
              <a:t>basename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is trivial. It receives one command line argument, a path. It then prints the end part of that path (</a:t>
            </a:r>
            <a:r>
              <a:rPr lang="en-US" altLang="zh-TW" i="1" dirty="0">
                <a:solidFill>
                  <a:srgbClr val="FF0000"/>
                </a:solidFill>
                <a:latin typeface="Times New Roman" pitchFamily="18" charset="0"/>
              </a:rPr>
              <a:t>i.e.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, the directory name).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only reason to mention it is that your current homework (due March 27</a:t>
            </a:r>
            <a:r>
              <a:rPr lang="en-US" altLang="zh-TW" baseline="30000" dirty="0">
                <a:latin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</a:rPr>
              <a:t>) uses it:</a:t>
            </a: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2008" y="4005064"/>
            <a:ext cx="896448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fgrep</a:t>
            </a:r>
            <a:r>
              <a:rPr lang="en-US" sz="24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--color </a:t>
            </a:r>
            <a:r>
              <a:rPr lang="en-US" sz="24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READMEpa2</a:t>
            </a:r>
            <a:endParaRPr lang="en-US" sz="2200" b="0" dirty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Line 5: alias n='</a:t>
            </a:r>
            <a:r>
              <a:rPr lang="en-US" sz="2400" b="0" spc="-170" dirty="0" err="1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-P` &gt; ~/D; 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fgrep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-_1_ s ~/D [2] 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cd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.. [3] 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cd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n &amp;&amp; 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cd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-P` [4] 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nogo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[5] l'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  <a:endParaRPr kumimoji="1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82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 err="1">
                <a:solidFill>
                  <a:srgbClr val="0066CC"/>
                </a:solidFill>
              </a:rPr>
              <a:t>basename</a:t>
            </a:r>
            <a:endParaRPr lang="en-US" altLang="zh-TW" sz="4800" b="1" dirty="0">
              <a:solidFill>
                <a:srgbClr val="0066CC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168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FF0000"/>
                </a:solidFill>
                <a:latin typeface="High Tower Text" pitchFamily="18" charset="0"/>
              </a:rPr>
              <a:t>basename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is trivial. It receives one command line argument, a path. It then prints the end part of that path (</a:t>
            </a:r>
            <a:r>
              <a:rPr lang="en-US" altLang="zh-TW" i="1" dirty="0">
                <a:solidFill>
                  <a:srgbClr val="FF0000"/>
                </a:solidFill>
                <a:latin typeface="Times New Roman" pitchFamily="18" charset="0"/>
              </a:rPr>
              <a:t>i.e.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, the directory name).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 only reason to mention it is that your current homework (due March 27</a:t>
            </a:r>
            <a:r>
              <a:rPr lang="en-US" altLang="zh-TW" baseline="30000" dirty="0">
                <a:latin typeface="Times New Roman" pitchFamily="18" charset="0"/>
              </a:rPr>
              <a:t>th</a:t>
            </a:r>
            <a:r>
              <a:rPr lang="en-US" altLang="zh-TW" dirty="0">
                <a:latin typeface="Times New Roman" pitchFamily="18" charset="0"/>
              </a:rPr>
              <a:t>) uses it:</a:t>
            </a: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2008" y="4005064"/>
            <a:ext cx="896448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sz="24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fgrep</a:t>
            </a:r>
            <a:r>
              <a:rPr lang="en-US" sz="24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--color </a:t>
            </a:r>
            <a:r>
              <a:rPr lang="en-US" sz="2400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READMEpa2</a:t>
            </a:r>
            <a:endParaRPr lang="en-US" sz="2200" b="0" dirty="0">
              <a:solidFill>
                <a:schemeClr val="bg1"/>
              </a:solidFill>
              <a:latin typeface="Lucida Console" pitchFamily="49" charset="0"/>
              <a:ea typeface="新細明體" charset="-120"/>
            </a:endParaRPr>
          </a:p>
          <a:p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Line 5: alias n='</a:t>
            </a:r>
            <a:r>
              <a:rPr lang="en-US" sz="2400" spc="-170" dirty="0" err="1">
                <a:solidFill>
                  <a:srgbClr val="FFFF00"/>
                </a:solidFill>
                <a:latin typeface="Lucida Console" pitchFamily="49" charset="0"/>
                <a:ea typeface="新細明體" charset="-120"/>
              </a:rPr>
              <a:t>basename</a:t>
            </a:r>
            <a:r>
              <a:rPr lang="en-US" sz="2400" spc="-170" dirty="0">
                <a:solidFill>
                  <a:srgbClr val="FFFF00"/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2400" spc="-170" dirty="0" err="1">
                <a:solidFill>
                  <a:srgbClr val="FFFF00"/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2400" spc="-170" dirty="0">
                <a:solidFill>
                  <a:srgbClr val="FFFF00"/>
                </a:solidFill>
                <a:latin typeface="Lucida Console" pitchFamily="49" charset="0"/>
                <a:ea typeface="新細明體" charset="-120"/>
              </a:rPr>
              <a:t> -P` 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&gt; ~/D; 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fgrep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-_1_ s ~/D [2] 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cd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.. [3] 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cd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n &amp;&amp; 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cd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`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pwd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-P` [4] </a:t>
            </a:r>
            <a:r>
              <a:rPr lang="en-US" sz="2400" b="0" spc="-17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nogo</a:t>
            </a:r>
            <a:r>
              <a:rPr lang="en-US" sz="2400" b="0" spc="-17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[5] l'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  <a:endParaRPr kumimoji="1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83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02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1"/>
          <a:ext cx="9144000" cy="58143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78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basename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Extract the directory name from a path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84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 dirty="0">
                <a:solidFill>
                  <a:srgbClr val="0066CC"/>
                </a:solidFill>
              </a:rPr>
              <a:t>sort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800" b="1" dirty="0">
                <a:solidFill>
                  <a:srgbClr val="0070C0"/>
                </a:solidFill>
                <a:latin typeface="High Tower Text" panose="02040502050506030303" pitchFamily="18" charset="0"/>
              </a:rPr>
              <a:t>sort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the lines of a file. Some useful flags include: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	-g   </a:t>
            </a: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 performs a numeric sort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	-k    allows you to sort on different fields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	-r     sort in reverse order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	-s     keeps lines that tie in original order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anose="02020603050405020304" pitchFamily="18" charset="0"/>
                <a:sym typeface="Wingdings" panose="05000000000000000000" pitchFamily="2" charset="2"/>
              </a:rPr>
              <a:t>	-R    sort in random order (can be used for 		   a game)</a:t>
            </a:r>
          </a:p>
          <a:p>
            <a:pPr marL="0" indent="0" eaLnBrk="1" hangingPunct="1">
              <a:buFontTx/>
              <a:buNone/>
            </a:pPr>
            <a:endParaRPr lang="en-US" altLang="zh-TW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85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1147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1"/>
          <a:ext cx="9144000" cy="58143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78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basename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Extract the directory name from a path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86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uniq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FF0000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file for duplicates…</a:t>
            </a: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87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uniq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FF0000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file for duplicates, just the </a:t>
            </a:r>
            <a:r>
              <a:rPr lang="en-US" altLang="zh-TW" dirty="0">
                <a:solidFill>
                  <a:srgbClr val="00FF00"/>
                </a:solidFill>
                <a:latin typeface="Times New Roman" pitchFamily="18" charset="0"/>
              </a:rPr>
              <a:t>preceding line</a:t>
            </a:r>
            <a:r>
              <a:rPr lang="en-US" altLang="zh-TW" dirty="0">
                <a:latin typeface="Times New Roman" pitchFamily="18" charset="0"/>
              </a:rPr>
              <a:t>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/>
            </a:r>
            <a:br>
              <a:rPr lang="en-US" altLang="zh-TW" dirty="0">
                <a:latin typeface="Times New Roman" pitchFamily="18" charset="0"/>
              </a:rPr>
            </a:br>
            <a:endParaRPr lang="en-US" altLang="zh-TW" dirty="0"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endParaRPr lang="en-US" altLang="zh-TW" dirty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  <a:p>
            <a:pPr marL="0" indent="0" eaLnBrk="1" hangingPunct="1">
              <a:buFontTx/>
              <a:buNone/>
            </a:pPr>
            <a:endParaRPr lang="en-US" altLang="zh-TW" sz="18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buFontTx/>
              <a:buNone/>
            </a:pP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827584" y="3645024"/>
            <a:ext cx="3600400" cy="18722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88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uniq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FF0000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file 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Therefore it is often used with sort: 1</a:t>
            </a:r>
            <a:r>
              <a:rPr lang="en-US" altLang="zh-TW" baseline="30000" dirty="0">
                <a:latin typeface="Times New Roman" pitchFamily="18" charset="0"/>
              </a:rPr>
              <a:t>st</a:t>
            </a:r>
            <a:r>
              <a:rPr lang="en-US" altLang="zh-TW" dirty="0">
                <a:latin typeface="Times New Roman" pitchFamily="18" charset="0"/>
              </a:rPr>
              <a:t>, sort makes </a:t>
            </a:r>
            <a:r>
              <a:rPr lang="en-US" altLang="zh-TW" dirty="0">
                <a:solidFill>
                  <a:srgbClr val="00FF00"/>
                </a:solidFill>
                <a:latin typeface="Times New Roman" pitchFamily="18" charset="0"/>
              </a:rPr>
              <a:t>all duplicates adjacent</a:t>
            </a:r>
            <a:r>
              <a:rPr lang="en-US" altLang="zh-TW" dirty="0">
                <a:latin typeface="Times New Roman" pitchFamily="18" charset="0"/>
              </a:rPr>
              <a:t>…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f|sort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347864" y="4725144"/>
            <a:ext cx="648072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89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685800"/>
          </a:xfrm>
          <a:noFill/>
        </p:spPr>
        <p:txBody>
          <a:bodyPr/>
          <a:lstStyle/>
          <a:p>
            <a:pPr eaLnBrk="1" hangingPunct="1"/>
            <a:r>
              <a:rPr lang="en-US" altLang="zh-TW" sz="4000">
                <a:solidFill>
                  <a:srgbClr val="0033CC"/>
                </a:solidFill>
              </a:rPr>
              <a:t>Lets do some more redirection</a:t>
            </a:r>
            <a:endParaRPr lang="en-US" altLang="zh-TW">
              <a:solidFill>
                <a:srgbClr val="0033CC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990600"/>
            <a:ext cx="6553200" cy="5638800"/>
          </a:xfrm>
          <a:solidFill>
            <a:schemeClr val="tx1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wc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rm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history 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tail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4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solidFill>
                  <a:srgbClr val="FFFFCC"/>
                </a:solidFill>
                <a:latin typeface="High Tower Text" pitchFamily="18" charset="0"/>
              </a:rPr>
              <a:t>cat tempfile</a:t>
            </a:r>
            <a:r>
              <a:rPr lang="en-US" altLang="zh-TW" sz="2400" b="1">
                <a:solidFill>
                  <a:srgbClr val="FFFFCC"/>
                </a:solidFill>
                <a:latin typeface="Times New Roman" pitchFamily="18" charset="0"/>
              </a:rPr>
              <a:t>3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135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ls A* &gt;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136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wc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l &lt;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137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rm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-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f tempfile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  </a:t>
            </a:r>
            <a:r>
              <a:rPr lang="en-US" altLang="zh-TW" sz="2800">
                <a:solidFill>
                  <a:schemeClr val="bg1"/>
                </a:solidFill>
                <a:latin typeface="Times New Roman" pitchFamily="18" charset="0"/>
              </a:rPr>
              <a:t>  138 </a:t>
            </a:r>
            <a:r>
              <a:rPr lang="en-US" altLang="zh-TW" sz="2800" b="1">
                <a:solidFill>
                  <a:schemeClr val="bg1"/>
                </a:solidFill>
                <a:latin typeface="High Tower Text" pitchFamily="18" charset="0"/>
              </a:rPr>
              <a:t> history &gt; tempfile</a:t>
            </a:r>
            <a:r>
              <a:rPr lang="en-US" altLang="zh-TW" sz="2400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lang="zh-TW" altLang="en-US" sz="2400" b="1">
              <a:solidFill>
                <a:schemeClr val="bg1"/>
              </a:solidFill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>
                <a:solidFill>
                  <a:schemeClr val="bg1"/>
                </a:solidFill>
              </a:rPr>
              <a:t>% </a:t>
            </a:r>
            <a:r>
              <a:rPr lang="en-US" altLang="zh-TW" sz="2800" b="1">
                <a:latin typeface="High Tower Text" pitchFamily="18" charset="0"/>
              </a:rPr>
              <a:t>head </a:t>
            </a:r>
            <a:r>
              <a:rPr lang="en-US" altLang="zh-TW" sz="2800">
                <a:latin typeface="Times New Roman" pitchFamily="18" charset="0"/>
              </a:rPr>
              <a:t>-</a:t>
            </a:r>
            <a:r>
              <a:rPr lang="en-US" altLang="zh-TW" sz="2400" b="1">
                <a:latin typeface="Times New Roman" pitchFamily="18" charset="0"/>
              </a:rPr>
              <a:t>4</a:t>
            </a:r>
            <a:r>
              <a:rPr lang="en-US" altLang="zh-TW" sz="2800" b="1">
                <a:latin typeface="High Tower Text" pitchFamily="18" charset="0"/>
              </a:rPr>
              <a:t> tempfile</a:t>
            </a:r>
            <a:r>
              <a:rPr lang="en-US" altLang="zh-TW" sz="2400" b="1">
                <a:latin typeface="Times New Roman" pitchFamily="18" charset="0"/>
              </a:rPr>
              <a:t>3 </a:t>
            </a:r>
            <a:r>
              <a:rPr lang="en-US" altLang="zh-TW" sz="2800" b="1">
                <a:latin typeface="High Tower Text" pitchFamily="18" charset="0"/>
              </a:rPr>
              <a:t>&gt; tempfile</a:t>
            </a:r>
            <a:r>
              <a:rPr lang="en-US" altLang="zh-TW" sz="2400" b="1">
                <a:latin typeface="Times New Roman" pitchFamily="18" charset="0"/>
              </a:rPr>
              <a:t>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/>
              <a:t>%</a:t>
            </a:r>
            <a:endParaRPr lang="zh-TW" altLang="en-US" sz="2400" b="1"/>
          </a:p>
        </p:txBody>
      </p:sp>
      <p:sp>
        <p:nvSpPr>
          <p:cNvPr id="17412" name="Slide Number Placeholder 5"/>
          <p:cNvSpPr txBox="1">
            <a:spLocks noGrp="1"/>
          </p:cNvSpPr>
          <p:nvPr/>
        </p:nvSpPr>
        <p:spPr bwMode="auto">
          <a:xfrm>
            <a:off x="8610600" y="65500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D96A4DF-339F-45ED-A594-58544360B0B8}" type="slidenum">
              <a:rPr lang="zh-TW" altLang="en-US" sz="1400" b="0">
                <a:latin typeface="Arial" charset="0"/>
              </a:rPr>
              <a:pPr algn="r"/>
              <a:t>9</a:t>
            </a:fld>
            <a:endParaRPr lang="en-US" altLang="zh-TW" sz="1400" b="0">
              <a:latin typeface="Arial" charset="0"/>
            </a:endParaRPr>
          </a:p>
        </p:txBody>
      </p:sp>
      <p:sp>
        <p:nvSpPr>
          <p:cNvPr id="6" name="Trapezoid 5"/>
          <p:cNvSpPr/>
          <p:nvPr/>
        </p:nvSpPr>
        <p:spPr bwMode="auto">
          <a:xfrm rot="-2700000">
            <a:off x="-734800" y="435836"/>
            <a:ext cx="3125129" cy="783857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A review of last week…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uniq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08720"/>
            <a:ext cx="8534400" cy="3960440"/>
          </a:xfrm>
          <a:ln>
            <a:noFill/>
          </a:ln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4400" b="1" dirty="0" err="1">
                <a:solidFill>
                  <a:srgbClr val="FF0000"/>
                </a:solidFill>
                <a:latin typeface="High Tower Text" pitchFamily="18" charset="0"/>
              </a:rPr>
              <a:t>uniq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only prints unique lines. This means that it erases duplicates.  A useful flag is -c, which includes a count of the duplicates.</a:t>
            </a: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But note: it does not search the whole file for duplicates, just the preceding line.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zh-TW" dirty="0">
                <a:latin typeface="Times New Roman" pitchFamily="18" charset="0"/>
              </a:rPr>
              <a:t>Therefore it is often used with sort: 1</a:t>
            </a:r>
            <a:r>
              <a:rPr lang="en-US" altLang="zh-TW" baseline="30000" dirty="0">
                <a:latin typeface="Times New Roman" pitchFamily="18" charset="0"/>
              </a:rPr>
              <a:t>st</a:t>
            </a:r>
            <a:r>
              <a:rPr lang="en-US" altLang="zh-TW" dirty="0">
                <a:latin typeface="Times New Roman" pitchFamily="18" charset="0"/>
              </a:rPr>
              <a:t>, sort makes all duplicates adjacent. 2</a:t>
            </a:r>
            <a:r>
              <a:rPr lang="en-US" altLang="zh-TW" baseline="30000" dirty="0">
                <a:latin typeface="Times New Roman" pitchFamily="18" charset="0"/>
              </a:rPr>
              <a:t>nd</a:t>
            </a:r>
            <a:r>
              <a:rPr lang="en-US" altLang="zh-TW" dirty="0">
                <a:latin typeface="Times New Roman" pitchFamily="18" charset="0"/>
              </a:rPr>
              <a:t>, pipe to </a:t>
            </a:r>
            <a:r>
              <a:rPr lang="en-US" altLang="zh-TW" dirty="0" err="1">
                <a:latin typeface="Times New Roman" pitchFamily="18" charset="0"/>
              </a:rPr>
              <a:t>uniq</a:t>
            </a:r>
            <a:r>
              <a:rPr lang="en-US" altLang="zh-TW" dirty="0">
                <a:latin typeface="Times New Roman" pitchFamily="18" charset="0"/>
              </a:rPr>
              <a:t>.</a:t>
            </a:r>
            <a:endParaRPr lang="en-US" altLang="zh-TW" sz="20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012160" y="4797152"/>
            <a:ext cx="2808312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f|sort|uniq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95536" y="4797152"/>
            <a:ext cx="1224136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f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835696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cat </a:t>
            </a:r>
            <a:r>
              <a:rPr kumimoji="1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f|uniq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23928" y="4797152"/>
            <a:ext cx="1872208" cy="198884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cat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f|sort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AA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BB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CC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5652120" y="4653136"/>
            <a:ext cx="2088232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90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1"/>
          <a:ext cx="9144000" cy="58143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78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basename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Extract the directory name from a path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91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33CC"/>
                </a:solidFill>
              </a:rPr>
              <a:t>expr</a:t>
            </a:r>
            <a:endParaRPr lang="en-US" altLang="zh-TW" sz="7200" b="1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92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/>
          <a:lstStyle/>
          <a:p>
            <a:pPr eaLnBrk="1" hangingPunct="1"/>
            <a:r>
              <a:rPr lang="en-US" altLang="zh-TW" sz="4800" b="1" dirty="0" err="1">
                <a:solidFill>
                  <a:srgbClr val="0033CC"/>
                </a:solidFill>
              </a:rPr>
              <a:t>expr</a:t>
            </a:r>
            <a:endParaRPr lang="en-US" altLang="zh-TW" sz="7200" b="1" dirty="0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= ` 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chemeClr val="bg1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bg1"/>
              </a:solidFill>
            </a:endParaRPr>
          </a:p>
          <a:p>
            <a:pPr marL="0" indent="0" eaLnBrk="1" hangingPunct="1"/>
            <a:r>
              <a:rPr lang="en-US" altLang="zh-TW" sz="2800" dirty="0">
                <a:solidFill>
                  <a:schemeClr val="bg1"/>
                </a:solidFill>
              </a:rPr>
              <a:t>is picky about spaces. 1, +, 4, /, and 2 are separate arguments, so they need spaces between.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Remember that * is a special character. Use \*.</a:t>
            </a:r>
            <a:endParaRPr lang="en-US" altLang="zh-TW" sz="2400" dirty="0">
              <a:solidFill>
                <a:schemeClr val="bg1"/>
              </a:solidFill>
              <a:latin typeface="Lucida Grande" charset="0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93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33CC"/>
                </a:solidFill>
              </a:rPr>
              <a:t>expr</a:t>
            </a:r>
            <a:endParaRPr lang="en-US" altLang="zh-TW" sz="7200" b="1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"</a:t>
            </a:r>
            <a:endParaRPr lang="en-US" altLang="zh-TW" sz="28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33CC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33CC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94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33CC"/>
                </a:solidFill>
              </a:rPr>
              <a:t>expr</a:t>
            </a:r>
            <a:endParaRPr lang="en-US" altLang="zh-TW" sz="7200" b="1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latin typeface="High Tower Text" panose="02040502050506030303" pitchFamily="18" charset="0"/>
              </a:rPr>
              <a:t>"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>
              <a:solidFill>
                <a:srgbClr val="000000"/>
              </a:solidFill>
            </a:endParaRPr>
          </a:p>
          <a:p>
            <a:pPr marL="0" indent="0" eaLnBrk="1" hangingPunct="1"/>
            <a:r>
              <a:rPr lang="en-US" altLang="zh-TW" sz="2800" b="1" dirty="0">
                <a:solidFill>
                  <a:srgbClr val="000000"/>
                </a:solidFill>
              </a:rPr>
              <a:t> </a:t>
            </a:r>
            <a:r>
              <a:rPr lang="en-US" altLang="zh-TW" sz="4000" b="1" dirty="0">
                <a:solidFill>
                  <a:srgbClr val="0033CC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33CC"/>
                </a:solidFill>
              </a:rPr>
              <a:t> is picky about spaces. 1, +, 4, /, and 2 are separate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arguments:</a:t>
            </a:r>
            <a:r>
              <a:rPr lang="en-US" altLang="zh-TW" sz="20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spaces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are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needed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between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them.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endParaRPr lang="en-US" altLang="zh-TW" sz="2400" dirty="0">
              <a:solidFill>
                <a:srgbClr val="000000"/>
              </a:solidFill>
              <a:latin typeface="Lucida Grande" charset="0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95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33CC"/>
                </a:solidFill>
              </a:rPr>
              <a:t>expr</a:t>
            </a:r>
            <a:endParaRPr lang="en-US" altLang="zh-TW" sz="7200" b="1">
              <a:solidFill>
                <a:srgbClr val="0033CC"/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791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3600" b="1" dirty="0">
                <a:solidFill>
                  <a:srgbClr val="FF0000"/>
                </a:solidFill>
                <a:latin typeface="Courier" pitchFamily="49" charset="0"/>
              </a:rPr>
              <a:t>expr</a:t>
            </a:r>
            <a:r>
              <a:rPr lang="en-US" altLang="zh-TW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</a:rPr>
              <a:t>calculates the value of its arguments.</a:t>
            </a:r>
          </a:p>
          <a:p>
            <a:pPr marL="0" indent="0" eaLnBrk="1" hangingPunct="1">
              <a:buFontTx/>
              <a:buNone/>
            </a:pPr>
            <a:endParaRPr lang="en-US" altLang="zh-TW" sz="10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echo </a:t>
            </a:r>
            <a:r>
              <a:rPr lang="en-US" altLang="zh-TW" dirty="0">
                <a:solidFill>
                  <a:srgbClr val="000000"/>
                </a:solidFill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n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 ";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expr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echo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"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= `</a:t>
            </a:r>
            <a:r>
              <a:rPr lang="en-US" altLang="zh-TW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expr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 / 2`</a:t>
            </a:r>
            <a:r>
              <a:rPr lang="en-US" altLang="zh-TW" sz="2800" dirty="0">
                <a:latin typeface="High Tower Text" panose="02040502050506030303" pitchFamily="18" charset="0"/>
              </a:rPr>
              <a:t>"</a:t>
            </a: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+ 4/2</a:t>
            </a:r>
            <a:r>
              <a:rPr lang="en-US" altLang="zh-TW" sz="28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High Tower Text" panose="02040502050506030303" pitchFamily="18" charset="0"/>
              </a:rPr>
              <a:t>=</a:t>
            </a: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altLang="zh-TW" sz="2800" dirty="0"/>
          </a:p>
          <a:p>
            <a:pPr marL="0" indent="0" eaLnBrk="1" hangingPunct="1"/>
            <a:r>
              <a:rPr lang="en-US" altLang="zh-TW" sz="2800" b="1" dirty="0"/>
              <a:t> </a:t>
            </a:r>
            <a:r>
              <a:rPr lang="en-US" altLang="zh-TW" sz="4000" b="1" dirty="0">
                <a:latin typeface="High Tower Text" panose="02040502050506030303" pitchFamily="18" charset="0"/>
              </a:rPr>
              <a:t>expr</a:t>
            </a:r>
            <a:r>
              <a:rPr lang="en-US" altLang="zh-TW" sz="2800" dirty="0"/>
              <a:t> is picky about spaces. 1, +, 4, /, and 2 are separate</a:t>
            </a:r>
            <a:r>
              <a:rPr lang="en-US" altLang="zh-TW" sz="2400" dirty="0"/>
              <a:t> </a:t>
            </a:r>
            <a:r>
              <a:rPr lang="en-US" altLang="zh-TW" sz="2800" dirty="0"/>
              <a:t>arguments:</a:t>
            </a:r>
            <a:r>
              <a:rPr lang="en-US" altLang="zh-TW" sz="2000" dirty="0"/>
              <a:t> </a:t>
            </a:r>
            <a:r>
              <a:rPr lang="en-US" altLang="zh-TW" sz="2800" dirty="0"/>
              <a:t>spaces</a:t>
            </a:r>
            <a:r>
              <a:rPr lang="en-US" altLang="zh-TW" sz="2400" dirty="0"/>
              <a:t> </a:t>
            </a:r>
            <a:r>
              <a:rPr lang="en-US" altLang="zh-TW" sz="2800" dirty="0"/>
              <a:t>are</a:t>
            </a:r>
            <a:r>
              <a:rPr lang="en-US" altLang="zh-TW" sz="2400" dirty="0"/>
              <a:t> </a:t>
            </a:r>
            <a:r>
              <a:rPr lang="en-US" altLang="zh-TW" sz="2800" dirty="0"/>
              <a:t>needed</a:t>
            </a:r>
            <a:r>
              <a:rPr lang="en-US" altLang="zh-TW" sz="2400" dirty="0"/>
              <a:t> </a:t>
            </a:r>
            <a:r>
              <a:rPr lang="en-US" altLang="zh-TW" sz="2800" dirty="0"/>
              <a:t>between</a:t>
            </a:r>
            <a:r>
              <a:rPr lang="en-US" altLang="zh-TW" sz="2400" dirty="0"/>
              <a:t> </a:t>
            </a:r>
            <a:r>
              <a:rPr lang="en-US" altLang="zh-TW" sz="2800" dirty="0"/>
              <a:t>them.</a:t>
            </a:r>
          </a:p>
          <a:p>
            <a:pPr marL="0" indent="0" eaLnBrk="1" hangingPunct="1">
              <a:spcBef>
                <a:spcPts val="2400"/>
              </a:spcBef>
            </a:pPr>
            <a:r>
              <a:rPr lang="en-US" altLang="zh-TW" sz="2800" b="1" dirty="0">
                <a:solidFill>
                  <a:srgbClr val="0033CC"/>
                </a:solidFill>
              </a:rPr>
              <a:t> </a:t>
            </a:r>
            <a:r>
              <a:rPr lang="en-US" altLang="zh-TW" sz="2800" dirty="0">
                <a:solidFill>
                  <a:srgbClr val="0033CC"/>
                </a:solidFill>
              </a:rPr>
              <a:t>Remember that * is a special character. Use \*.</a:t>
            </a:r>
            <a:endParaRPr lang="en-US" altLang="zh-TW" sz="2400" dirty="0">
              <a:solidFill>
                <a:srgbClr val="0033CC"/>
              </a:solidFill>
              <a:latin typeface="Lucida Grande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619672" y="5949280"/>
            <a:ext cx="5184576" cy="864096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 </a:t>
            </a:r>
            <a:r>
              <a:rPr lang="en-US" b="0" dirty="0" err="1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expr</a:t>
            </a: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 `cat f1|wc –c` \* 100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  <a:ea typeface="新細明體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1"/>
                </a:solidFill>
                <a:latin typeface="Lucida Console" pitchFamily="49" charset="0"/>
                <a:ea typeface="新細明體" charset="-120"/>
              </a:rPr>
              <a:t>9700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  <a:ea typeface="新細明體" charset="-120"/>
              </a:rPr>
              <a:t>%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96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9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95400" y="2286000"/>
            <a:ext cx="1744663" cy="4114800"/>
          </a:xfrm>
        </p:spPr>
        <p:txBody>
          <a:bodyPr/>
          <a:lstStyle/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</p:txBody>
      </p:sp>
      <p:graphicFrame>
        <p:nvGraphicFramePr>
          <p:cNvPr id="401478" name="Group 70"/>
          <p:cNvGraphicFramePr>
            <a:graphicFrameLocks noGrp="1"/>
          </p:cNvGraphicFramePr>
          <p:nvPr>
            <p:extLst/>
          </p:nvPr>
        </p:nvGraphicFramePr>
        <p:xfrm>
          <a:off x="0" y="1089021"/>
          <a:ext cx="9144000" cy="581432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978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(-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cfd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</a:t>
                      </a:r>
                      <a:b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</a:b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--complement)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Cut columns or fields from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basename</a:t>
                      </a:r>
                      <a:endParaRPr kumimoji="1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Extract the directory name from a path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sort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</a:t>
                      </a:r>
                      <a:r>
                        <a:rPr kumimoji="1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gkrsR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Sort the lines of a file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886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uniq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(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-c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Delete repeated lines (leave unique lines)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33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expr</a:t>
                      </a:r>
                      <a:endParaRPr kumimoji="1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Calculate an expression from arguments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0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seq</a:t>
                      </a: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 Narrow" pitchFamily="34" charset="0"/>
                          <a:ea typeface="新細明體" pitchFamily="18" charset="-120"/>
                        </a:rPr>
                        <a:t>     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Create a sequence of numbers, 1 per line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77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kumimoji="1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which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Identify where an executable is located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35186" name="Rectangle 7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CC"/>
                </a:solidFill>
              </a:rPr>
              <a:t>Miscellaneous Commands</a:t>
            </a:r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97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181280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seq</a:t>
            </a:r>
            <a:endParaRPr lang="en-US" altLang="zh-TW" sz="7200" b="1">
              <a:solidFill>
                <a:srgbClr val="0066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  1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  2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  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   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%</a:t>
            </a:r>
            <a:endParaRPr lang="en-US" altLang="zh-TW" sz="2400" dirty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98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236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12838"/>
          </a:xfrm>
        </p:spPr>
        <p:txBody>
          <a:bodyPr/>
          <a:lstStyle/>
          <a:p>
            <a:pPr eaLnBrk="1" hangingPunct="1"/>
            <a:r>
              <a:rPr lang="en-US" altLang="zh-TW" sz="4800" b="1">
                <a:solidFill>
                  <a:srgbClr val="0066CC"/>
                </a:solidFill>
              </a:rPr>
              <a:t>seq</a:t>
            </a:r>
            <a:endParaRPr lang="en-US" altLang="zh-TW" sz="7200" b="1">
              <a:solidFill>
                <a:srgbClr val="0066C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TW" sz="4800" b="1" dirty="0" err="1">
                <a:solidFill>
                  <a:srgbClr val="FF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FF0000"/>
                </a:solidFill>
                <a:latin typeface="Lucida Grande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creates a sequence of numbers. 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1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just 1 argument is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from 1 up to that value.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66CC"/>
                </a:solidFill>
                <a:latin typeface="Times New Roman" panose="02020603050405020304" pitchFamily="18" charset="0"/>
              </a:rPr>
              <a:t>When 2 arguments are provided</a:t>
            </a:r>
            <a:r>
              <a:rPr lang="en-US" altLang="zh-TW" dirty="0">
                <a:latin typeface="Times New Roman" panose="02020603050405020304" pitchFamily="18" charset="0"/>
              </a:rPr>
              <a:t>, the meaning is to count up from the first value to the second: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TW" sz="400" dirty="0">
              <a:solidFill>
                <a:srgbClr val="000000"/>
              </a:solidFill>
              <a:latin typeface="Lucida Grande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%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sz="3600" dirty="0" err="1">
                <a:solidFill>
                  <a:srgbClr val="000000"/>
                </a:solidFill>
                <a:latin typeface="High Tower Text" panose="02040502050506030303" pitchFamily="18" charset="0"/>
              </a:rPr>
              <a:t>seq</a:t>
            </a:r>
            <a:r>
              <a:rPr lang="en-US" altLang="zh-TW" sz="3600" dirty="0">
                <a:solidFill>
                  <a:srgbClr val="000000"/>
                </a:solidFill>
                <a:latin typeface="High Tower Text" panose="02040502050506030303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3 6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</a:p>
          <a:p>
            <a: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rgbClr val="000000"/>
                </a:solidFill>
              </a:rPr>
              <a:t>    %</a:t>
            </a:r>
            <a:endParaRPr lang="en-US" altLang="zh-TW" sz="2400" dirty="0">
              <a:solidFill>
                <a:srgbClr val="000000"/>
              </a:solidFill>
              <a:latin typeface="High Tower Text" panose="02040502050506030303" pitchFamily="18" charset="0"/>
            </a:endParaRPr>
          </a:p>
        </p:txBody>
      </p:sp>
      <p:sp>
        <p:nvSpPr>
          <p:cNvPr id="4" name="Slide Number Placeholder 5"/>
          <p:cNvSpPr txBox="1">
            <a:spLocks noGrp="1"/>
          </p:cNvSpPr>
          <p:nvPr/>
        </p:nvSpPr>
        <p:spPr bwMode="auto">
          <a:xfrm>
            <a:off x="8532440" y="6550025"/>
            <a:ext cx="53536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fld id="{91F8FE98-67B0-43E7-92D2-F0B7DB11E7B1}" type="slidenum">
              <a:rPr lang="zh-TW" altLang="en-US" sz="1400" b="0">
                <a:latin typeface="Arial" charset="0"/>
              </a:rPr>
              <a:pPr algn="r" eaLnBrk="1" hangingPunct="1"/>
              <a:t>99</a:t>
            </a:fld>
            <a:endParaRPr lang="en-US" altLang="zh-TW" sz="1400" b="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417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18830</TotalTime>
  <Words>9206</Words>
  <Application>Microsoft Office PowerPoint</Application>
  <PresentationFormat>如螢幕大小 (4:3)</PresentationFormat>
  <Paragraphs>1854</Paragraphs>
  <Slides>129</Slides>
  <Notes>79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129</vt:i4>
      </vt:variant>
    </vt:vector>
  </HeadingPairs>
  <TitlesOfParts>
    <vt:vector size="145" baseType="lpstr">
      <vt:lpstr>Arial Unicode MS</vt:lpstr>
      <vt:lpstr>Courier</vt:lpstr>
      <vt:lpstr>Lucida Grande</vt:lpstr>
      <vt:lpstr>MS PGothic</vt:lpstr>
      <vt:lpstr>MS PGothic</vt:lpstr>
      <vt:lpstr>新細明體</vt:lpstr>
      <vt:lpstr>Arial</vt:lpstr>
      <vt:lpstr>Arial Narrow</vt:lpstr>
      <vt:lpstr>Engravers MT</vt:lpstr>
      <vt:lpstr>High Tower Text</vt:lpstr>
      <vt:lpstr>Lucida Console</vt:lpstr>
      <vt:lpstr>Lucida Sans Typewriter</vt:lpstr>
      <vt:lpstr>Times New Roman</vt:lpstr>
      <vt:lpstr>Verdana</vt:lpstr>
      <vt:lpstr>Wingdings</vt:lpstr>
      <vt:lpstr>Default Design</vt:lpstr>
      <vt:lpstr>Ways to do more than one thing on one command line</vt:lpstr>
      <vt:lpstr>Connecting commands by redirection</vt:lpstr>
      <vt:lpstr>Connecting commands by redirection</vt:lpstr>
      <vt:lpstr>Connecting commands by redirection</vt:lpstr>
      <vt:lpstr>Connecting commands by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Lets do some more redirection</vt:lpstr>
      <vt:lpstr>Now, lets run that script!</vt:lpstr>
      <vt:lpstr>Now, lets run that script!</vt:lpstr>
      <vt:lpstr>Now, lets run that script!</vt:lpstr>
      <vt:lpstr>Now, lets run that script!</vt:lpstr>
      <vt:lpstr>Can we make it more general?</vt:lpstr>
      <vt:lpstr>Old version:</vt:lpstr>
      <vt:lpstr>A more-flexible version:</vt:lpstr>
      <vt:lpstr>A more-flexible version:</vt:lpstr>
      <vt:lpstr>A more-flexible version:</vt:lpstr>
      <vt:lpstr>A more-flexible version:</vt:lpstr>
      <vt:lpstr>A more-flexible version:</vt:lpstr>
      <vt:lpstr>See? Here are the 11 matches:</vt:lpstr>
      <vt:lpstr>PowerPoint 簡報</vt:lpstr>
      <vt:lpstr>See? Here are the 11 matches:</vt:lpstr>
      <vt:lpstr>PowerPoint 簡報</vt:lpstr>
      <vt:lpstr>PowerPoint 簡報</vt:lpstr>
      <vt:lpstr>PowerPoint 簡報</vt:lpstr>
      <vt:lpstr>PowerPoint 簡報</vt:lpstr>
      <vt:lpstr>Can we avoid using that tempfile?</vt:lpstr>
      <vt:lpstr>Can we avoid using that tempfile?</vt:lpstr>
      <vt:lpstr>Can we avoid using that tempfile?</vt:lpstr>
      <vt:lpstr>Can we avoid using that tempfile?</vt:lpstr>
      <vt:lpstr>Can we avoid using that tempfile?</vt:lpstr>
      <vt:lpstr>Ways to do more than one thing on one command line</vt:lpstr>
      <vt:lpstr>Ways to do more than one thing on one command line</vt:lpstr>
      <vt:lpstr>| - Pipes</vt:lpstr>
      <vt:lpstr>So how would you do it with pipes?</vt:lpstr>
      <vt:lpstr>So how would you do it with pipes?</vt:lpstr>
      <vt:lpstr>So how would you do it with pipes?</vt:lpstr>
      <vt:lpstr>Pipes</vt:lpstr>
      <vt:lpstr>Looking around the source code</vt:lpstr>
      <vt:lpstr>Remember this slide?</vt:lpstr>
      <vt:lpstr>Remember this slide?</vt:lpstr>
      <vt:lpstr>Remember this slide?</vt:lpstr>
      <vt:lpstr>Remember this slide?</vt:lpstr>
      <vt:lpstr>Remember this slide?</vt:lpstr>
      <vt:lpstr>See how much simpler pipes are to write?</vt:lpstr>
      <vt:lpstr>Ways to do more than one thing on one command line</vt:lpstr>
      <vt:lpstr>Ways to do more than one thing on one command line</vt:lpstr>
      <vt:lpstr>Copying piped data into a file (tee)</vt:lpstr>
      <vt:lpstr>Ways to do more than one thing on one command line</vt:lpstr>
      <vt:lpstr>Ways to do more than one thing on one command line</vt:lpstr>
      <vt:lpstr>Piping arguments (xargs)</vt:lpstr>
      <vt:lpstr>Piping arguments (xargs)</vt:lpstr>
      <vt:lpstr>Piping arguments (xargs)</vt:lpstr>
      <vt:lpstr>Piping arguments (xargs)</vt:lpstr>
      <vt:lpstr>Piping arguments (xargs)</vt:lpstr>
      <vt:lpstr>Huh?</vt:lpstr>
      <vt:lpstr>Huh?</vt:lpstr>
      <vt:lpstr>Huh?</vt:lpstr>
      <vt:lpstr>Huh?</vt:lpstr>
      <vt:lpstr>Huh?</vt:lpstr>
      <vt:lpstr>Huh?</vt:lpstr>
      <vt:lpstr>Huh?</vt:lpstr>
      <vt:lpstr> xargs vs the ` ` command</vt:lpstr>
      <vt:lpstr>Your homework uses ``</vt:lpstr>
      <vt:lpstr>Your homework uses ``</vt:lpstr>
      <vt:lpstr>Miscellaneous Commands</vt:lpstr>
      <vt:lpstr>Miscellaneous Commands</vt:lpstr>
      <vt:lpstr>cut</vt:lpstr>
      <vt:lpstr>cut</vt:lpstr>
      <vt:lpstr>cut</vt:lpstr>
      <vt:lpstr>cut</vt:lpstr>
      <vt:lpstr>cut</vt:lpstr>
      <vt:lpstr>cut</vt:lpstr>
      <vt:lpstr>Lets do some more redirection</vt:lpstr>
      <vt:lpstr>Lets do some more redirection</vt:lpstr>
      <vt:lpstr>Miscellaneous Commands</vt:lpstr>
      <vt:lpstr>basename</vt:lpstr>
      <vt:lpstr>basename</vt:lpstr>
      <vt:lpstr>Miscellaneous Commands</vt:lpstr>
      <vt:lpstr>sort</vt:lpstr>
      <vt:lpstr>Miscellaneous Commands</vt:lpstr>
      <vt:lpstr>uniq</vt:lpstr>
      <vt:lpstr>uniq</vt:lpstr>
      <vt:lpstr>uniq</vt:lpstr>
      <vt:lpstr>uniq</vt:lpstr>
      <vt:lpstr>Miscellaneous Commands</vt:lpstr>
      <vt:lpstr>expr</vt:lpstr>
      <vt:lpstr>expr</vt:lpstr>
      <vt:lpstr>expr</vt:lpstr>
      <vt:lpstr>expr</vt:lpstr>
      <vt:lpstr>expr</vt:lpstr>
      <vt:lpstr>Miscellaneous Commands</vt:lpstr>
      <vt:lpstr>seq</vt:lpstr>
      <vt:lpstr>seq</vt:lpstr>
      <vt:lpstr>seq</vt:lpstr>
      <vt:lpstr>seq</vt:lpstr>
      <vt:lpstr>Miscellaneous Commands</vt:lpstr>
      <vt:lpstr>PowerPoint 簡報</vt:lpstr>
      <vt:lpstr>PowerPoint 簡報</vt:lpstr>
      <vt:lpstr>What’s the path of an executable?</vt:lpstr>
      <vt:lpstr>Remember this slide?</vt:lpstr>
      <vt:lpstr>PowerPoint 簡報</vt:lpstr>
      <vt:lpstr>PowerPoint 簡報</vt:lpstr>
      <vt:lpstr>PowerPoint 簡報</vt:lpstr>
      <vt:lpstr>$PATH</vt:lpstr>
      <vt:lpstr>$PATH</vt:lpstr>
      <vt:lpstr>$PATH</vt:lpstr>
      <vt:lpstr>$PATH</vt:lpstr>
      <vt:lpstr>$PATH</vt:lpstr>
      <vt:lpstr>$PATH</vt:lpstr>
      <vt:lpstr>Remember this slide?</vt:lpstr>
      <vt:lpstr>PowerPoint 簡報</vt:lpstr>
      <vt:lpstr>PowerPoint 簡報</vt:lpstr>
      <vt:lpstr>PowerPoint 簡報</vt:lpstr>
      <vt:lpstr>Which one?</vt:lpstr>
      <vt:lpstr>PowerPoint 簡報</vt:lpstr>
      <vt:lpstr>What is a Shell?</vt:lpstr>
      <vt:lpstr>Popular Shells</vt:lpstr>
      <vt:lpstr>PowerPoint 簡報</vt:lpstr>
      <vt:lpstr>PowerPoint 簡報</vt:lpstr>
      <vt:lpstr>PowerPoint 簡報</vt:lpstr>
      <vt:lpstr>Family relationships among shells</vt:lpstr>
      <vt:lpstr>Flavors of Unix Shells</vt:lpstr>
      <vt:lpstr>PowerPoint 簡報</vt:lpstr>
    </vt:vector>
  </TitlesOfParts>
  <Company>Juliana Rew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Haga</dc:creator>
  <cp:lastModifiedBy>黃雅婕</cp:lastModifiedBy>
  <cp:revision>306</cp:revision>
  <cp:lastPrinted>2005-05-27T21:26:31Z</cp:lastPrinted>
  <dcterms:created xsi:type="dcterms:W3CDTF">2005-05-23T21:56:35Z</dcterms:created>
  <dcterms:modified xsi:type="dcterms:W3CDTF">2017-04-09T14:04:24Z</dcterms:modified>
</cp:coreProperties>
</file>