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86"/>
  </p:notesMasterIdLst>
  <p:handoutMasterIdLst>
    <p:handoutMasterId r:id="rId87"/>
  </p:handoutMasterIdLst>
  <p:sldIdLst>
    <p:sldId id="957" r:id="rId2"/>
    <p:sldId id="958" r:id="rId3"/>
    <p:sldId id="959" r:id="rId4"/>
    <p:sldId id="960" r:id="rId5"/>
    <p:sldId id="961" r:id="rId6"/>
    <p:sldId id="962" r:id="rId7"/>
    <p:sldId id="963" r:id="rId8"/>
    <p:sldId id="953" r:id="rId9"/>
    <p:sldId id="954" r:id="rId10"/>
    <p:sldId id="955" r:id="rId11"/>
    <p:sldId id="956" r:id="rId12"/>
    <p:sldId id="789" r:id="rId13"/>
    <p:sldId id="767" r:id="rId14"/>
    <p:sldId id="1043" r:id="rId15"/>
    <p:sldId id="862" r:id="rId16"/>
    <p:sldId id="863" r:id="rId17"/>
    <p:sldId id="782" r:id="rId18"/>
    <p:sldId id="783" r:id="rId19"/>
    <p:sldId id="784" r:id="rId20"/>
    <p:sldId id="861" r:id="rId21"/>
    <p:sldId id="786" r:id="rId22"/>
    <p:sldId id="787" r:id="rId23"/>
    <p:sldId id="965" r:id="rId24"/>
    <p:sldId id="964" r:id="rId25"/>
    <p:sldId id="781" r:id="rId26"/>
    <p:sldId id="750" r:id="rId27"/>
    <p:sldId id="966" r:id="rId28"/>
    <p:sldId id="872" r:id="rId29"/>
    <p:sldId id="751" r:id="rId30"/>
    <p:sldId id="852" r:id="rId31"/>
    <p:sldId id="853" r:id="rId32"/>
    <p:sldId id="866" r:id="rId33"/>
    <p:sldId id="867" r:id="rId34"/>
    <p:sldId id="868" r:id="rId35"/>
    <p:sldId id="869" r:id="rId36"/>
    <p:sldId id="870" r:id="rId37"/>
    <p:sldId id="905" r:id="rId38"/>
    <p:sldId id="906" r:id="rId39"/>
    <p:sldId id="907" r:id="rId40"/>
    <p:sldId id="908" r:id="rId41"/>
    <p:sldId id="909" r:id="rId42"/>
    <p:sldId id="910" r:id="rId43"/>
    <p:sldId id="911" r:id="rId44"/>
    <p:sldId id="912" r:id="rId45"/>
    <p:sldId id="913" r:id="rId46"/>
    <p:sldId id="914" r:id="rId47"/>
    <p:sldId id="915" r:id="rId48"/>
    <p:sldId id="916" r:id="rId49"/>
    <p:sldId id="917" r:id="rId50"/>
    <p:sldId id="918" r:id="rId51"/>
    <p:sldId id="919" r:id="rId52"/>
    <p:sldId id="920" r:id="rId53"/>
    <p:sldId id="921" r:id="rId54"/>
    <p:sldId id="922" r:id="rId55"/>
    <p:sldId id="1059" r:id="rId56"/>
    <p:sldId id="1061" r:id="rId57"/>
    <p:sldId id="1060" r:id="rId58"/>
    <p:sldId id="923" r:id="rId59"/>
    <p:sldId id="1062" r:id="rId60"/>
    <p:sldId id="924" r:id="rId61"/>
    <p:sldId id="1067" r:id="rId62"/>
    <p:sldId id="925" r:id="rId63"/>
    <p:sldId id="1070" r:id="rId64"/>
    <p:sldId id="1071" r:id="rId65"/>
    <p:sldId id="1069" r:id="rId66"/>
    <p:sldId id="1072" r:id="rId67"/>
    <p:sldId id="1073" r:id="rId68"/>
    <p:sldId id="926" r:id="rId69"/>
    <p:sldId id="1044" r:id="rId70"/>
    <p:sldId id="1045" r:id="rId71"/>
    <p:sldId id="1046" r:id="rId72"/>
    <p:sldId id="1047" r:id="rId73"/>
    <p:sldId id="1048" r:id="rId74"/>
    <p:sldId id="1049" r:id="rId75"/>
    <p:sldId id="1050" r:id="rId76"/>
    <p:sldId id="1051" r:id="rId77"/>
    <p:sldId id="1052" r:id="rId78"/>
    <p:sldId id="1053" r:id="rId79"/>
    <p:sldId id="1054" r:id="rId80"/>
    <p:sldId id="1055" r:id="rId81"/>
    <p:sldId id="1056" r:id="rId82"/>
    <p:sldId id="1075" r:id="rId83"/>
    <p:sldId id="1074" r:id="rId84"/>
    <p:sldId id="1058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8080"/>
    <a:srgbClr val="0033CC"/>
    <a:srgbClr val="FF9900"/>
    <a:srgbClr val="008000"/>
    <a:srgbClr val="000000"/>
    <a:srgbClr val="FF0066"/>
    <a:srgbClr val="FF5050"/>
    <a:srgbClr val="00CC00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612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2CD7F02F-35C9-4088-A731-37195AC5F08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798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latin typeface="Arial" pitchFamily="34" charset="0"/>
                <a:ea typeface="ＭＳ Ｐゴシック" pitchFamily="34" charset="-128"/>
              </a:defRPr>
            </a:lvl1pPr>
          </a:lstStyle>
          <a:p>
            <a:fld id="{A3D7432B-88AE-47ED-BA25-276AAD21C07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33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1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CB493FFC-4515-40B6-ADAD-4B6A82A9C9A1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21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6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6A108F08-CC25-4FEF-BD02-375EE2D8F682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22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5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79E68466-DF95-4F65-96F4-93865456BA14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23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09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96211695-2DE6-46D0-823B-43AA790818D8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24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77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5503C83B-263E-4A02-BB18-EEFA5FDDFCDE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25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9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CA8305D6-57FA-4BD8-BFE8-874E4977F6DC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26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920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B51F0D76-9D80-4C4E-B150-64D3EB8A4CCD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27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35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0ED32276-09E2-4F24-8874-DF2CA152DFE0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28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228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D750FBB1-FEF9-4E0A-B889-22DB37562816}" type="slidenum">
              <a:rPr kumimoji="0" lang="zh-TW" altLang="en-US" b="0">
                <a:latin typeface="Arial" pitchFamily="34" charset="0"/>
                <a:ea typeface="ＭＳ Ｐゴシック" pitchFamily="34" charset="-128"/>
              </a:rPr>
              <a:pPr/>
              <a:t>32</a:t>
            </a:fld>
            <a:endParaRPr kumimoji="0" lang="en-US" altLang="zh-TW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116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E8B6C9F7-CAA2-473D-8911-66C644C31D4C}" type="slidenum">
              <a:rPr kumimoji="0" lang="zh-TW" altLang="en-US" b="0">
                <a:latin typeface="Arial" pitchFamily="34" charset="0"/>
                <a:ea typeface="ＭＳ Ｐゴシック" pitchFamily="34" charset="-128"/>
              </a:rPr>
              <a:pPr/>
              <a:t>33</a:t>
            </a:fld>
            <a:endParaRPr kumimoji="0" lang="en-US" altLang="zh-TW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78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C5AC60E1-D1EF-44C0-88A1-B2936DDB2313}" type="slidenum">
              <a:rPr kumimoji="0" lang="zh-TW" altLang="en-US" b="0">
                <a:latin typeface="Arial" pitchFamily="34" charset="0"/>
                <a:ea typeface="ＭＳ Ｐゴシック" pitchFamily="34" charset="-128"/>
              </a:rPr>
              <a:pPr/>
              <a:t>34</a:t>
            </a:fld>
            <a:endParaRPr kumimoji="0" lang="en-US" altLang="zh-TW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TW" smtClean="0">
                <a:latin typeface="Arial" pitchFamily="34" charset="0"/>
              </a:rPr>
              <a:t>1 Change execution mode to executable.</a:t>
            </a:r>
          </a:p>
          <a:p>
            <a:pPr marL="228600" indent="-228600" eaLnBrk="1" hangingPunct="1">
              <a:spcBef>
                <a:spcPct val="0"/>
              </a:spcBef>
              <a:buFontTx/>
              <a:buChar char="•"/>
            </a:pPr>
            <a:r>
              <a:rPr lang="en-US" altLang="zh-TW" smtClean="0">
                <a:latin typeface="Arial" pitchFamily="34" charset="0"/>
              </a:rPr>
              <a:t>Run file as shown in slide.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23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2D7039EC-C37A-46FD-A386-8CA7F67380E8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36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4022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seq</a:t>
            </a:r>
            <a:r>
              <a:rPr lang="zh-TW" altLang="en-US" dirty="0" smtClean="0"/>
              <a:t>這元素是第幾個元素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指第二個陣列</a:t>
            </a:r>
            <a:r>
              <a:rPr lang="en-US" altLang="zh-TW" dirty="0" smtClean="0"/>
              <a:t>$2</a:t>
            </a:r>
            <a:r>
              <a:rPr lang="zh-TW" altLang="en-US" dirty="0" smtClean="0"/>
              <a:t>或</a:t>
            </a:r>
            <a:r>
              <a:rPr lang="en-US" altLang="zh-TW" dirty="0" smtClean="0"/>
              <a:t>$arge2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66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7566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=$*</a:t>
            </a:r>
            <a:r>
              <a:rPr lang="zh-TW" altLang="en-US" dirty="0" smtClean="0"/>
              <a:t>包含檔案及資料夾</a:t>
            </a:r>
            <a:endParaRPr lang="en-US" altLang="zh-TW" dirty="0" smtClean="0"/>
          </a:p>
          <a:p>
            <a:r>
              <a:rPr lang="en-US" altLang="zh-TW" dirty="0" smtClean="0"/>
              <a:t>Rm a b c(</a:t>
            </a:r>
            <a:r>
              <a:rPr lang="zh-TW" altLang="en-US" dirty="0" smtClean="0"/>
              <a:t>全部檔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rm</a:t>
            </a:r>
            <a:r>
              <a:rPr lang="en-US" altLang="zh-TW" dirty="0" smtClean="0"/>
              <a:t> *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0380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fld id="{26C8750B-0B49-4D79-8F29-974677B2AB11}" type="slidenum">
              <a:rPr kumimoji="0" lang="zh-TW" altLang="en-US" b="0">
                <a:latin typeface="Arial" pitchFamily="34" charset="0"/>
                <a:ea typeface="ＭＳ Ｐゴシック" pitchFamily="34" charset="-128"/>
              </a:rPr>
              <a:pPr/>
              <a:t>72</a:t>
            </a:fld>
            <a:endParaRPr kumimoji="0" lang="en-US" altLang="zh-TW" b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72120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-n</a:t>
            </a:r>
            <a:r>
              <a:rPr lang="zh-TW" altLang="en-US" dirty="0" smtClean="0"/>
              <a:t>不會馬上換行，會等答案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940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\</a:t>
            </a:r>
            <a:r>
              <a:rPr lang="zh-TW" altLang="en-US" dirty="0" smtClean="0"/>
              <a:t>在第二行繼續打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615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$&lt;</a:t>
            </a:r>
            <a:r>
              <a:rPr lang="zh-TW" altLang="en-US" dirty="0" smtClean="0"/>
              <a:t>吃使用者從鍵盤輸入的東西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7133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判斷</a:t>
            </a:r>
            <a:r>
              <a:rPr lang="en-US" altLang="zh-TW" dirty="0" smtClean="0"/>
              <a:t>y/n/q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0988FC31-A5DD-4720-BA1B-A05ACED3EA64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3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14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Case</a:t>
            </a:r>
            <a:r>
              <a:rPr lang="zh-TW" altLang="en-US" dirty="0" smtClean="0"/>
              <a:t>都要自己一行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78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4935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exit</a:t>
            </a:r>
            <a:r>
              <a:rPr lang="zh-TW" altLang="en-US" dirty="0" smtClean="0"/>
              <a:t>都是離開</a:t>
            </a:r>
            <a:r>
              <a:rPr lang="en-US" altLang="zh-TW" dirty="0" smtClean="0"/>
              <a:t>loop</a:t>
            </a:r>
            <a:r>
              <a:rPr lang="zh-TW" altLang="en-US" dirty="0" smtClean="0"/>
              <a:t>，通常要離開</a:t>
            </a:r>
            <a:r>
              <a:rPr lang="en-US" altLang="zh-TW" dirty="0" err="1" smtClean="0"/>
              <a:t>swith</a:t>
            </a:r>
            <a:r>
              <a:rPr lang="en-US" altLang="zh-TW" dirty="0" smtClean="0"/>
              <a:t>-&gt;</a:t>
            </a:r>
            <a:r>
              <a:rPr lang="en-US" altLang="zh-TW" dirty="0" err="1" smtClean="0"/>
              <a:t>breaksw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7655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-r</a:t>
            </a:r>
            <a:r>
              <a:rPr lang="zh-TW" altLang="en-US" dirty="0" smtClean="0"/>
              <a:t>如為子目錄且還很多檔案，會全刪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38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407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7432B-88AE-47ED-BA25-276AAD21C072}" type="slidenum">
              <a:rPr lang="zh-TW" altLang="en-US" smtClean="0"/>
              <a:pPr/>
              <a:t>84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530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1E4FDCD5-7943-4A9B-966D-9E8757343084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4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07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82AB7C33-6DDB-4678-AD2D-6510BBDDE79E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5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610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F1FC1847-003E-490E-A2DC-EFE2A509810F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6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74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B85B3452-EB6A-4C0E-A07C-A6ADFE6C50E1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7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4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BB194DBB-98DF-48FB-97BB-86B4075D4296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19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54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r"/>
            <a:fld id="{F9EFD288-A47D-4B4F-969A-CA4BCDFC3724}" type="slidenum">
              <a:rPr kumimoji="0" lang="zh-TW" altLang="en-US" sz="1200" b="0">
                <a:latin typeface="Arial" pitchFamily="34" charset="0"/>
                <a:ea typeface="ＭＳ Ｐゴシック" pitchFamily="34" charset="-128"/>
              </a:rPr>
              <a:pPr algn="r"/>
              <a:t>20</a:t>
            </a:fld>
            <a:endParaRPr kumimoji="0" lang="en-US" altLang="zh-TW" sz="1200" b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TW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5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CC2C3E-7F81-4ADE-8EFD-9E4BFFA3B80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02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0211B-E9DC-4694-8F72-136A50B3D88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0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CBA83-F144-4533-8217-9A4D324412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741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0C2F1-561F-42A0-B6DC-23BDD764EAE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91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34C508-06B0-4DDB-B53B-6285882C4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89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77EB6-3743-4115-8CC0-13D3DB649DF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06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A6A80-F219-4D2E-BD89-5853A813A7B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34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CC4C65-27A7-43E9-B45F-EF05F4A8DE5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68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D6E64-A12A-4E38-AAAE-95C45304BA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352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30D4-E487-4628-9ABD-CAE898C697F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30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CE34D-FD73-448B-85EF-80013F4D575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140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Arial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itchFamily="34" charset="0"/>
              </a:defRPr>
            </a:lvl1pPr>
          </a:lstStyle>
          <a:p>
            <a:fld id="{036CBD57-947F-49A4-9F43-EA7C287C298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rymoire.com/Unix/" TargetMode="Externa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 Shell is a </a:t>
            </a:r>
            <a:r>
              <a:rPr lang="en-US" altLang="zh-TW" smtClean="0">
                <a:solidFill>
                  <a:srgbClr val="0070C0"/>
                </a:solidFill>
              </a:rPr>
              <a:t>command interpreter</a:t>
            </a:r>
            <a:r>
              <a:rPr lang="en-US" altLang="zh-TW" smtClean="0"/>
              <a:t> 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 smtClean="0"/>
          </a:p>
          <a:p>
            <a:pPr eaLnBrk="1" hangingPunct="1"/>
            <a:r>
              <a:rPr lang="en-US" altLang="zh-TW" smtClean="0"/>
              <a:t>A Shell is also a </a:t>
            </a:r>
            <a:r>
              <a:rPr lang="en-US" altLang="zh-TW" smtClean="0">
                <a:solidFill>
                  <a:srgbClr val="0070C0"/>
                </a:solidFill>
              </a:rPr>
              <a:t>programming language</a:t>
            </a:r>
            <a:r>
              <a:rPr lang="en-US" altLang="zh-TW" smtClean="0"/>
              <a:t> with variables, looping operations, conditional execution, and file read/write.</a:t>
            </a:r>
          </a:p>
          <a:p>
            <a:pPr eaLnBrk="1" hangingPunct="1"/>
            <a:endParaRPr lang="en-US" altLang="zh-TW" sz="1800" smtClean="0"/>
          </a:p>
          <a:p>
            <a:pPr eaLnBrk="1" hangingPunct="1"/>
            <a:r>
              <a:rPr lang="en-US" altLang="zh-TW" smtClean="0"/>
              <a:t>When commands are run from a file, that file is called a “</a:t>
            </a:r>
            <a:r>
              <a:rPr lang="en-US" altLang="zh-TW" smtClean="0">
                <a:solidFill>
                  <a:srgbClr val="0070C0"/>
                </a:solidFill>
              </a:rPr>
              <a:t>script</a:t>
            </a:r>
            <a:r>
              <a:rPr lang="en-US" altLang="zh-TW" smtClean="0"/>
              <a:t>.”</a:t>
            </a: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806450" y="446088"/>
            <a:ext cx="3359150" cy="85248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Recall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3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chemeClr val="accent6"/>
                </a:solidFill>
              </a:rPr>
              <a:t>Course 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Basic UNIX Commands</a:t>
            </a:r>
          </a:p>
          <a:p>
            <a:pPr lvl="1" eaLnBrk="1" hangingPunct="1"/>
            <a:r>
              <a:rPr lang="en-US" altLang="zh-TW" sz="2000" smtClean="0"/>
              <a:t>cd, ls, mkdir, rmdir, cp, mv, cat, less,  echo, diff, history, etc.</a:t>
            </a:r>
          </a:p>
          <a:p>
            <a:pPr eaLnBrk="1" hangingPunct="1"/>
            <a:r>
              <a:rPr lang="en-US" altLang="zh-TW" sz="2400" smtClean="0"/>
              <a:t>Redirection and Pipes</a:t>
            </a:r>
          </a:p>
          <a:p>
            <a:pPr eaLnBrk="1" hangingPunct="1"/>
            <a:r>
              <a:rPr lang="en-US" altLang="zh-TW" sz="2400" smtClean="0"/>
              <a:t>UNIX Prompt Patterns (</a:t>
            </a:r>
            <a:r>
              <a:rPr lang="en-US" altLang="zh-TW" sz="2400" i="1" smtClean="0"/>
              <a:t>i.e.</a:t>
            </a:r>
            <a:r>
              <a:rPr lang="en-US" altLang="zh-TW" sz="2400" smtClean="0"/>
              <a:t>, wildcard patterns)</a:t>
            </a:r>
            <a:endParaRPr lang="en-US" altLang="zh-TW" sz="2000" smtClean="0"/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C Shell Programming 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Quoting Rules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Regular Expression Patterns (grep)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Extended Regular Expression Patterns (egrep)</a:t>
            </a:r>
          </a:p>
          <a:p>
            <a:pPr eaLnBrk="1" hangingPunct="1"/>
            <a:r>
              <a:rPr lang="en-US" altLang="zh-TW" sz="2400" smtClean="0"/>
              <a:t>The tr Command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The sed Command</a:t>
            </a:r>
          </a:p>
          <a:p>
            <a:pPr eaLnBrk="1" hangingPunct="1"/>
            <a:r>
              <a:rPr lang="en-US" altLang="zh-TW" sz="2400" smtClean="0">
                <a:solidFill>
                  <a:srgbClr val="FF0000"/>
                </a:solidFill>
              </a:rPr>
              <a:t>The awk Command</a:t>
            </a:r>
          </a:p>
          <a:p>
            <a:pPr eaLnBrk="1" hangingPunct="1"/>
            <a:r>
              <a:rPr lang="en-US" altLang="zh-TW" sz="2400" smtClean="0">
                <a:solidFill>
                  <a:schemeClr val="bg2"/>
                </a:solidFill>
              </a:rPr>
              <a:t>Optional topics that we probably don’t get to:</a:t>
            </a:r>
          </a:p>
          <a:p>
            <a:pPr lvl="1" eaLnBrk="1" hangingPunct="1"/>
            <a:r>
              <a:rPr lang="en-US" altLang="zh-TW" sz="2000" smtClean="0">
                <a:solidFill>
                  <a:schemeClr val="bg2"/>
                </a:solidFill>
              </a:rPr>
              <a:t>Makefiles, lex/yacc, bash syntax</a:t>
            </a:r>
            <a:endParaRPr lang="zh-TW" altLang="en-US" sz="2000" smtClean="0">
              <a:solidFill>
                <a:schemeClr val="bg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950" y="525463"/>
            <a:ext cx="4062413" cy="101917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A revised slide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1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  <p:grpSp>
        <p:nvGrpSpPr>
          <p:cNvPr id="20485" name="Group 1"/>
          <p:cNvGrpSpPr>
            <a:grpSpLocks/>
          </p:cNvGrpSpPr>
          <p:nvPr/>
        </p:nvGrpSpPr>
        <p:grpSpPr bwMode="auto">
          <a:xfrm>
            <a:off x="7772400" y="3117850"/>
            <a:ext cx="1371600" cy="2444750"/>
            <a:chOff x="7772400" y="3118104"/>
            <a:chExt cx="1371600" cy="2444497"/>
          </a:xfrm>
        </p:grpSpPr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7772400" y="3118104"/>
              <a:ext cx="1371600" cy="1143000"/>
            </a:xfrm>
            <a:prstGeom prst="wedgeRectCallout">
              <a:avLst>
                <a:gd name="adj1" fmla="val -337315"/>
                <a:gd name="adj2" fmla="val -4784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87" name="AutoShape 6"/>
            <p:cNvSpPr>
              <a:spLocks noChangeArrowheads="1"/>
            </p:cNvSpPr>
            <p:nvPr/>
          </p:nvSpPr>
          <p:spPr bwMode="auto">
            <a:xfrm>
              <a:off x="7772400" y="3429000"/>
              <a:ext cx="1371600" cy="1204784"/>
            </a:xfrm>
            <a:prstGeom prst="wedgeRectCallout">
              <a:avLst>
                <a:gd name="adj1" fmla="val -407583"/>
                <a:gd name="adj2" fmla="val -3703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88" name="AutoShape 6"/>
            <p:cNvSpPr>
              <a:spLocks noChangeArrowheads="1"/>
            </p:cNvSpPr>
            <p:nvPr/>
          </p:nvSpPr>
          <p:spPr bwMode="auto">
            <a:xfrm>
              <a:off x="7772400" y="3756454"/>
              <a:ext cx="1371600" cy="1272746"/>
            </a:xfrm>
            <a:prstGeom prst="wedgeRectCallout">
              <a:avLst>
                <a:gd name="adj1" fmla="val -198574"/>
                <a:gd name="adj2" fmla="val -28056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89" name="AutoShape 6"/>
            <p:cNvSpPr>
              <a:spLocks noChangeArrowheads="1"/>
            </p:cNvSpPr>
            <p:nvPr/>
          </p:nvSpPr>
          <p:spPr bwMode="auto">
            <a:xfrm>
              <a:off x="7772400" y="4100384"/>
              <a:ext cx="1371600" cy="1233616"/>
            </a:xfrm>
            <a:prstGeom prst="wedgeRectCallout">
              <a:avLst>
                <a:gd name="adj1" fmla="val -91366"/>
                <a:gd name="adj2" fmla="val -201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90" name="AutoShape 6"/>
            <p:cNvSpPr>
              <a:spLocks noChangeArrowheads="1"/>
            </p:cNvSpPr>
            <p:nvPr/>
          </p:nvSpPr>
          <p:spPr bwMode="auto">
            <a:xfrm>
              <a:off x="7772400" y="3886200"/>
              <a:ext cx="1371600" cy="1295400"/>
            </a:xfrm>
            <a:prstGeom prst="wedgeRectCallout">
              <a:avLst>
                <a:gd name="adj1" fmla="val -358935"/>
                <a:gd name="adj2" fmla="val 6162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91" name="AutoShape 6"/>
            <p:cNvSpPr>
              <a:spLocks noChangeArrowheads="1"/>
            </p:cNvSpPr>
            <p:nvPr/>
          </p:nvSpPr>
          <p:spPr bwMode="auto">
            <a:xfrm>
              <a:off x="7772400" y="4267200"/>
              <a:ext cx="1371600" cy="1295400"/>
            </a:xfrm>
            <a:prstGeom prst="wedgeRectCallout">
              <a:avLst>
                <a:gd name="adj1" fmla="val -358935"/>
                <a:gd name="adj2" fmla="val 6352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0492" name="AutoShape 6"/>
            <p:cNvSpPr>
              <a:spLocks noChangeArrowheads="1"/>
            </p:cNvSpPr>
            <p:nvPr/>
          </p:nvSpPr>
          <p:spPr bwMode="auto">
            <a:xfrm>
              <a:off x="7772400" y="3124201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>
                  <a:solidFill>
                    <a:schemeClr val="tx2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13" y="-3175"/>
            <a:ext cx="91678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45138-13AB-4348-B981-5636B543FC70}" type="slidenum">
              <a:rPr lang="zh-TW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0" y="1998663"/>
            <a:ext cx="1827213" cy="4833937"/>
            <a:chOff x="-1828800" y="2026653"/>
            <a:chExt cx="2486971" cy="4907547"/>
          </a:xfrm>
        </p:grpSpPr>
        <p:sp>
          <p:nvSpPr>
            <p:cNvPr id="21520" name="Isosceles Triangle 4"/>
            <p:cNvSpPr>
              <a:spLocks noChangeArrowheads="1"/>
            </p:cNvSpPr>
            <p:nvPr/>
          </p:nvSpPr>
          <p:spPr bwMode="auto">
            <a:xfrm rot="3792213">
              <a:off x="-414484" y="3365904"/>
              <a:ext cx="481435" cy="152400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1" name="Isosceles Triangle 5"/>
            <p:cNvSpPr>
              <a:spLocks noChangeArrowheads="1"/>
            </p:cNvSpPr>
            <p:nvPr/>
          </p:nvSpPr>
          <p:spPr bwMode="auto">
            <a:xfrm rot="3131393">
              <a:off x="-47810" y="3144219"/>
              <a:ext cx="336973" cy="107498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2" name="Isosceles Triangle 7"/>
            <p:cNvSpPr>
              <a:spLocks noChangeArrowheads="1"/>
            </p:cNvSpPr>
            <p:nvPr/>
          </p:nvSpPr>
          <p:spPr bwMode="auto">
            <a:xfrm rot="2070120">
              <a:off x="-574056" y="2026653"/>
              <a:ext cx="372490" cy="2299440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3" name="Isosceles Triangle 8"/>
            <p:cNvSpPr>
              <a:spLocks noChangeArrowheads="1"/>
            </p:cNvSpPr>
            <p:nvPr/>
          </p:nvSpPr>
          <p:spPr bwMode="auto">
            <a:xfrm rot="3732103">
              <a:off x="-52629" y="3873619"/>
              <a:ext cx="364889" cy="888758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-1828800" y="3810000"/>
              <a:ext cx="1828801" cy="3124200"/>
            </a:xfrm>
            <a:prstGeom prst="wedgeRectCallout">
              <a:avLst>
                <a:gd name="adj1" fmla="val 74870"/>
                <a:gd name="adj2" fmla="val -906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  <a:t>Won’t</a:t>
              </a:r>
            </a:p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  <a:t>have </a:t>
              </a:r>
              <a:b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  <a:t>time to cover</a:t>
              </a:r>
              <a:b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  <a:t>these</a:t>
              </a:r>
              <a:b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</a:br>
              <a:r>
                <a:rPr kumimoji="0" lang="en-US" altLang="zh-TW" sz="3600" b="0">
                  <a:solidFill>
                    <a:schemeClr val="tx2"/>
                  </a:solidFill>
                  <a:latin typeface="Arial Narrow" pitchFamily="34" charset="0"/>
                </a:rPr>
                <a:t>deeply.</a:t>
              </a:r>
            </a:p>
          </p:txBody>
        </p:sp>
        <p:sp>
          <p:nvSpPr>
            <p:cNvPr id="21525" name="Rectangle 9"/>
            <p:cNvSpPr>
              <a:spLocks noChangeArrowheads="1"/>
            </p:cNvSpPr>
            <p:nvPr/>
          </p:nvSpPr>
          <p:spPr bwMode="auto">
            <a:xfrm>
              <a:off x="-457906" y="3726018"/>
              <a:ext cx="472526" cy="17244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6" name="Rectangle 11"/>
            <p:cNvSpPr>
              <a:spLocks noChangeArrowheads="1"/>
            </p:cNvSpPr>
            <p:nvPr/>
          </p:nvSpPr>
          <p:spPr bwMode="auto">
            <a:xfrm rot="1994519">
              <a:off x="-297498" y="3936410"/>
              <a:ext cx="339956" cy="30754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7" name="Rectangle 12"/>
            <p:cNvSpPr>
              <a:spLocks noChangeArrowheads="1"/>
            </p:cNvSpPr>
            <p:nvPr/>
          </p:nvSpPr>
          <p:spPr bwMode="auto">
            <a:xfrm rot="1994519">
              <a:off x="-282847" y="4235871"/>
              <a:ext cx="360472" cy="327801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  <p:sp>
          <p:nvSpPr>
            <p:cNvPr id="21528" name="Rectangle 13"/>
            <p:cNvSpPr>
              <a:spLocks noChangeArrowheads="1"/>
            </p:cNvSpPr>
            <p:nvPr/>
          </p:nvSpPr>
          <p:spPr bwMode="auto">
            <a:xfrm>
              <a:off x="-1154165" y="3800097"/>
              <a:ext cx="362727" cy="46415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1800" b="0"/>
            </a:p>
          </p:txBody>
        </p:sp>
      </p:grp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243513" y="3886200"/>
            <a:ext cx="3824287" cy="2578100"/>
          </a:xfrm>
          <a:prstGeom prst="wedgeRectCallout">
            <a:avLst>
              <a:gd name="adj1" fmla="val -105616"/>
              <a:gd name="adj2" fmla="val -6703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Notice,</a:t>
            </a:r>
            <a:r>
              <a:rPr kumimoji="0" lang="en-US" altLang="zh-TW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the</a:t>
            </a:r>
            <a:r>
              <a:rPr kumimoji="0" lang="en-US" altLang="zh-TW" b="0">
                <a:solidFill>
                  <a:schemeClr val="tx2"/>
                </a:solidFill>
                <a:latin typeface="Arial Narrow" pitchFamily="34" charset="0"/>
              </a:rPr>
              <a:t> </a:t>
            </a: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textbook talks a lot about why experts use bash instead of csh.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3429000" y="3352800"/>
            <a:ext cx="3581400" cy="2498725"/>
          </a:xfrm>
          <a:prstGeom prst="wedgeRectCallout">
            <a:avLst>
              <a:gd name="adj1" fmla="val -90648"/>
              <a:gd name="adj2" fmla="val -6620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Let’s now look at a (small amount) of the material from this one…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772400" y="520700"/>
            <a:ext cx="1371600" cy="2451100"/>
            <a:chOff x="7772400" y="374904"/>
            <a:chExt cx="1371600" cy="2450593"/>
          </a:xfrm>
        </p:grpSpPr>
        <p:sp>
          <p:nvSpPr>
            <p:cNvPr id="21513" name="AutoShape 6"/>
            <p:cNvSpPr>
              <a:spLocks noChangeArrowheads="1"/>
            </p:cNvSpPr>
            <p:nvPr/>
          </p:nvSpPr>
          <p:spPr bwMode="auto">
            <a:xfrm>
              <a:off x="7772400" y="374904"/>
              <a:ext cx="1371600" cy="1143000"/>
            </a:xfrm>
            <a:prstGeom prst="wedgeRectCallout">
              <a:avLst>
                <a:gd name="adj1" fmla="val -428370"/>
                <a:gd name="adj2" fmla="val -29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4" name="AutoShape 6"/>
            <p:cNvSpPr>
              <a:spLocks noChangeArrowheads="1"/>
            </p:cNvSpPr>
            <p:nvPr/>
          </p:nvSpPr>
          <p:spPr bwMode="auto">
            <a:xfrm>
              <a:off x="7772400" y="691896"/>
              <a:ext cx="1371600" cy="1204784"/>
            </a:xfrm>
            <a:prstGeom prst="wedgeRectCallout">
              <a:avLst>
                <a:gd name="adj1" fmla="val -391565"/>
                <a:gd name="adj2" fmla="val -3563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5" name="AutoShape 6"/>
            <p:cNvSpPr>
              <a:spLocks noChangeArrowheads="1"/>
            </p:cNvSpPr>
            <p:nvPr/>
          </p:nvSpPr>
          <p:spPr bwMode="auto">
            <a:xfrm>
              <a:off x="7772400" y="1019350"/>
              <a:ext cx="1371600" cy="1272746"/>
            </a:xfrm>
            <a:prstGeom prst="wedgeRectCallout">
              <a:avLst>
                <a:gd name="adj1" fmla="val -231005"/>
                <a:gd name="adj2" fmla="val -2902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6" name="AutoShape 6"/>
            <p:cNvSpPr>
              <a:spLocks noChangeArrowheads="1"/>
            </p:cNvSpPr>
            <p:nvPr/>
          </p:nvSpPr>
          <p:spPr bwMode="auto">
            <a:xfrm>
              <a:off x="7772400" y="1363280"/>
              <a:ext cx="1371600" cy="1233616"/>
            </a:xfrm>
            <a:prstGeom prst="wedgeRectCallout">
              <a:avLst>
                <a:gd name="adj1" fmla="val -371546"/>
                <a:gd name="adj2" fmla="val -16125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7" name="AutoShape 6"/>
            <p:cNvSpPr>
              <a:spLocks noChangeArrowheads="1"/>
            </p:cNvSpPr>
            <p:nvPr/>
          </p:nvSpPr>
          <p:spPr bwMode="auto">
            <a:xfrm>
              <a:off x="7772400" y="1149096"/>
              <a:ext cx="1371600" cy="1295400"/>
            </a:xfrm>
            <a:prstGeom prst="wedgeRectCallout">
              <a:avLst>
                <a:gd name="adj1" fmla="val -468139"/>
                <a:gd name="adj2" fmla="val 5508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8" name="AutoShape 6"/>
            <p:cNvSpPr>
              <a:spLocks noChangeArrowheads="1"/>
            </p:cNvSpPr>
            <p:nvPr/>
          </p:nvSpPr>
          <p:spPr bwMode="auto">
            <a:xfrm>
              <a:off x="7772400" y="1530096"/>
              <a:ext cx="1371600" cy="1295400"/>
            </a:xfrm>
            <a:prstGeom prst="wedgeRectCallout">
              <a:avLst>
                <a:gd name="adj1" fmla="val -469745"/>
                <a:gd name="adj2" fmla="val 44454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endParaRPr kumimoji="0" lang="en-US" altLang="zh-TW" sz="4000" b="0">
                <a:solidFill>
                  <a:schemeClr val="tx2"/>
                </a:solidFill>
                <a:latin typeface="Arial Narrow" pitchFamily="34" charset="0"/>
              </a:endParaRPr>
            </a:p>
          </p:txBody>
        </p:sp>
        <p:sp>
          <p:nvSpPr>
            <p:cNvPr id="21519" name="AutoShape 6"/>
            <p:cNvSpPr>
              <a:spLocks noChangeArrowheads="1"/>
            </p:cNvSpPr>
            <p:nvPr/>
          </p:nvSpPr>
          <p:spPr bwMode="auto">
            <a:xfrm>
              <a:off x="7772400" y="387097"/>
              <a:ext cx="1371600" cy="2438400"/>
            </a:xfrm>
            <a:prstGeom prst="wedgeRectCallout">
              <a:avLst>
                <a:gd name="adj1" fmla="val -46324"/>
                <a:gd name="adj2" fmla="val 11370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algn="ctr" eaLnBrk="1" hangingPunct="1">
                <a:buClr>
                  <a:schemeClr val="accent1"/>
                </a:buClr>
                <a:buSzPct val="85000"/>
                <a:buFont typeface="Wingdings" pitchFamily="2" charset="2"/>
                <a:buNone/>
              </a:pPr>
              <a:r>
                <a:rPr kumimoji="0" lang="en-US" altLang="zh-TW" sz="4000" b="0">
                  <a:solidFill>
                    <a:schemeClr val="tx2"/>
                  </a:solidFill>
                  <a:latin typeface="Arial Narrow" pitchFamily="34" charset="0"/>
                </a:rPr>
                <a:t>Notice these six</a:t>
              </a:r>
            </a:p>
          </p:txBody>
        </p:sp>
      </p:grpSp>
      <p:sp>
        <p:nvSpPr>
          <p:cNvPr id="25" name="Trapezoid 24"/>
          <p:cNvSpPr>
            <a:spLocks noChangeAspect="1"/>
          </p:cNvSpPr>
          <p:nvPr/>
        </p:nvSpPr>
        <p:spPr bwMode="auto">
          <a:xfrm rot="-2700000">
            <a:off x="-457200" y="176213"/>
            <a:ext cx="1793875" cy="527050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sz="2800" b="0" dirty="0">
                <a:latin typeface="Arial" charset="0"/>
                <a:ea typeface="新細明體" charset="-120"/>
              </a:rPr>
              <a:t>from web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000" b="0"/>
              <a:t/>
            </a:r>
            <a:br>
              <a:rPr lang="en-US" altLang="zh-TW" sz="4000" b="0"/>
            </a:br>
            <a:r>
              <a:rPr lang="en-US" altLang="zh-TW" sz="4800">
                <a:solidFill>
                  <a:schemeClr val="accent2"/>
                </a:solidFill>
              </a:rPr>
              <a:t>UNIX variables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chemeClr val="accent2"/>
                </a:solidFill>
              </a:rPr>
              <a:t>(C-shell syntax)</a:t>
            </a:r>
            <a:endParaRPr lang="en-US" altLang="zh-TW" sz="4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smtClean="0"/>
              <a:t>Of course, you need to define a variable before using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smtClean="0"/>
              <a:t>But you don’t declare variables before assigning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Instead, the assigning of the variable is its implicit 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Its data type is also implicitly inferred from the data that is assigned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If you want to re-declare a variable with a new data type, just reassign it with the new data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mtClean="0">
                <a:solidFill>
                  <a:schemeClr val="bg1"/>
                </a:solidFill>
              </a:rPr>
              <a:t>If you want to undeclared a variable, use </a:t>
            </a:r>
            <a:r>
              <a:rPr lang="en-US" altLang="zh-TW" sz="3600" smtClean="0">
                <a:solidFill>
                  <a:schemeClr val="bg1"/>
                </a:solidFill>
                <a:latin typeface="High Tower Text" pitchFamily="18" charset="0"/>
              </a:rPr>
              <a:t>unset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>
                <a:solidFill>
                  <a:schemeClr val="bg1"/>
                </a:solidFill>
              </a:rPr>
              <a:t>unset may sound useless, but it can be used for booleans…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600" smtClean="0">
                <a:solidFill>
                  <a:srgbClr val="7F7F7F"/>
                </a:solidFill>
              </a:rPr>
              <a:t>Of course, you need to define a variable before using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3600" smtClean="0">
                <a:solidFill>
                  <a:srgbClr val="7F7F7F"/>
                </a:solidFill>
              </a:rPr>
              <a:t>But you don’t declare variables before assigning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mtClean="0"/>
              <a:t>Instead, the assigning of the variable is its implicit declaration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Its data type is also implicitly inferred from the data that is assigned to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mtClean="0"/>
              <a:t>If you want to re-declare a variable with a new data type, just reassign it with the new data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mtClean="0"/>
              <a:t>If you want to undeclared a variable, use </a:t>
            </a:r>
            <a:r>
              <a:rPr lang="en-US" altLang="zh-TW" sz="3600" smtClean="0">
                <a:solidFill>
                  <a:srgbClr val="0033CC"/>
                </a:solidFill>
                <a:latin typeface="High Tower Text" pitchFamily="18" charset="0"/>
              </a:rPr>
              <a:t>unset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mtClean="0"/>
              <a:t>unset may sound useless, but it can be used for booleans…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Variables (C-shell syntax)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686800" cy="579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Variables </a:t>
            </a:r>
            <a:r>
              <a:rPr lang="en-US" altLang="zh-TW" sz="2800" smtClean="0">
                <a:solidFill>
                  <a:srgbClr val="0070C0"/>
                </a:solidFill>
              </a:rPr>
              <a:t>start with a </a:t>
            </a:r>
            <a:r>
              <a:rPr lang="en-US" altLang="zh-TW" sz="2800" u="sng" smtClean="0">
                <a:solidFill>
                  <a:srgbClr val="0070C0"/>
                </a:solidFill>
              </a:rPr>
              <a:t>$</a:t>
            </a:r>
            <a:r>
              <a:rPr lang="en-US" altLang="zh-TW" sz="2800" smtClean="0">
                <a:solidFill>
                  <a:srgbClr val="0070C0"/>
                </a:solidFill>
              </a:rPr>
              <a:t> sign when </a:t>
            </a:r>
            <a:r>
              <a:rPr lang="en-US" altLang="zh-TW" sz="2800" u="sng" smtClean="0">
                <a:solidFill>
                  <a:srgbClr val="0070C0"/>
                </a:solidFill>
              </a:rPr>
              <a:t>used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The variable gets </a:t>
            </a:r>
            <a:r>
              <a:rPr lang="en-US" altLang="zh-TW" sz="2800" u="sng" smtClean="0">
                <a:solidFill>
                  <a:srgbClr val="0070C0"/>
                </a:solidFill>
              </a:rPr>
              <a:t>no $</a:t>
            </a:r>
            <a:r>
              <a:rPr lang="en-US" altLang="zh-TW" sz="2800" smtClean="0">
                <a:solidFill>
                  <a:srgbClr val="0070C0"/>
                </a:solidFill>
              </a:rPr>
              <a:t> when </a:t>
            </a:r>
            <a:r>
              <a:rPr lang="en-US" altLang="zh-TW" sz="2800" u="sng" smtClean="0">
                <a:solidFill>
                  <a:srgbClr val="0070C0"/>
                </a:solidFill>
              </a:rPr>
              <a:t>assigned</a:t>
            </a:r>
            <a:r>
              <a:rPr lang="en-US" altLang="zh-TW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Declare a variable with the set command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set X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set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set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808080"/>
                </a:solidFill>
              </a:rPr>
              <a:t>set X = 1 + $#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chemeClr val="bg1"/>
                </a:solidFill>
              </a:rPr>
              <a:t>set X = 1 + $#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Or declare a variable (if it is a number) with the @ command (but you need a space after the “@”)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808080"/>
                </a:solidFill>
              </a:rPr>
              <a:t>@ = "T"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808080"/>
                </a:solidFill>
              </a:rPr>
              <a:t>@ X = $T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@ X = 1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@ X = 1 + $#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2400" b="1" smtClean="0"/>
          </a:p>
        </p:txBody>
      </p:sp>
      <p:sp>
        <p:nvSpPr>
          <p:cNvPr id="25604" name="AutoShape 9"/>
          <p:cNvSpPr>
            <a:spLocks noChangeArrowheads="1"/>
          </p:cNvSpPr>
          <p:nvPr/>
        </p:nvSpPr>
        <p:spPr bwMode="auto">
          <a:xfrm>
            <a:off x="3962400" y="5638800"/>
            <a:ext cx="3733800" cy="457200"/>
          </a:xfrm>
          <a:prstGeom prst="wedgeRectCallout">
            <a:avLst>
              <a:gd name="adj1" fmla="val -100551"/>
              <a:gd name="adj2" fmla="val -9722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1"/>
                </a:solidFill>
                <a:latin typeface="Arial Narrow" pitchFamily="34" charset="0"/>
              </a:rPr>
              <a:t>Only legal if $T is a number!</a:t>
            </a:r>
          </a:p>
        </p:txBody>
      </p:sp>
      <p:cxnSp>
        <p:nvCxnSpPr>
          <p:cNvPr id="25605" name="Straight Connector 2"/>
          <p:cNvCxnSpPr>
            <a:cxnSpLocks noChangeShapeType="1"/>
          </p:cNvCxnSpPr>
          <p:nvPr/>
        </p:nvCxnSpPr>
        <p:spPr bwMode="auto">
          <a:xfrm flipH="1">
            <a:off x="673100" y="5092700"/>
            <a:ext cx="12192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6" name="Straight Connector 8"/>
          <p:cNvCxnSpPr>
            <a:cxnSpLocks noChangeShapeType="1"/>
          </p:cNvCxnSpPr>
          <p:nvPr/>
        </p:nvCxnSpPr>
        <p:spPr bwMode="auto">
          <a:xfrm flipH="1">
            <a:off x="685800" y="3581400"/>
            <a:ext cx="2133600" cy="0"/>
          </a:xfrm>
          <a:prstGeom prst="lin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6627" name="Rectangle 7"/>
          <p:cNvSpPr>
            <a:spLocks noChangeArrowheads="1"/>
          </p:cNvSpPr>
          <p:nvPr/>
        </p:nvSpPr>
        <p:spPr bwMode="auto">
          <a:xfrm>
            <a:off x="304800" y="914400"/>
            <a:ext cx="8458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TW" sz="3000" b="0"/>
              <a:t>Use ( ) to declare an array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/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set var</a:t>
            </a:r>
            <a:r>
              <a:rPr lang="en-US" altLang="zh-TW" sz="2600" b="0">
                <a:latin typeface="Times New Roman" pitchFamily="18" charset="0"/>
              </a:rPr>
              <a:t>2</a:t>
            </a:r>
            <a:r>
              <a:rPr lang="en-US" altLang="zh-TW" sz="3000" b="0">
                <a:latin typeface="High Tower Text" pitchFamily="18" charset="0"/>
              </a:rPr>
              <a:t>=(Apple Banana Cherry)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3000" b="0"/>
              <a:t>Use [ ] to access an array element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/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2[2]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Banana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zh-TW" sz="3000" b="0"/>
              <a:t>Use - to access ranges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2[2-3]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Banana Cherry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2[-2]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Apple Banana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zh-TW" sz="3000" b="0"/>
              <a:t>To access all elements, use either * or nothing: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Times New Roman" pitchFamily="18" charset="0"/>
              </a:rPr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2[*]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Apple Banana Cherry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Times New Roman" pitchFamily="18" charset="0"/>
              </a:rPr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Apple Banana Cherry</a:t>
            </a:r>
            <a:endParaRPr lang="en-US" altLang="zh-TW" sz="3000" b="0"/>
          </a:p>
          <a:p>
            <a:pPr>
              <a:spcBef>
                <a:spcPct val="0"/>
              </a:spcBef>
              <a:buFontTx/>
              <a:buNone/>
            </a:pPr>
            <a:endParaRPr lang="en-US" altLang="zh-TW" sz="4000" b="0"/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zh-TW" sz="3400" b="0"/>
          </a:p>
          <a:p>
            <a:pPr>
              <a:spcBef>
                <a:spcPct val="0"/>
              </a:spcBef>
              <a:buFontTx/>
              <a:buNone/>
            </a:pPr>
            <a:endParaRPr lang="en-US" altLang="zh-TW" sz="3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304800" y="10668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/>
              <a:t>When declaring an array, use spaces: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3000" b="0"/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set var</a:t>
            </a:r>
            <a:r>
              <a:rPr lang="en-US" altLang="zh-TW" sz="2600" b="0">
                <a:latin typeface="Times New Roman" pitchFamily="18" charset="0"/>
              </a:rPr>
              <a:t>2</a:t>
            </a:r>
            <a:r>
              <a:rPr lang="en-US" altLang="zh-TW" sz="3000" b="0">
                <a:latin typeface="High Tower Text" pitchFamily="18" charset="0"/>
              </a:rPr>
              <a:t>=(Apple Banana Cherry)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/>
              <a:t>Don’t use commas to separate: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%</a:t>
            </a:r>
            <a:r>
              <a:rPr lang="en-US" altLang="zh-TW" sz="3000" b="0">
                <a:latin typeface="High Tower Text" pitchFamily="18" charset="0"/>
              </a:rPr>
              <a:t> set var</a:t>
            </a:r>
            <a:r>
              <a:rPr lang="en-US" altLang="zh-TW" sz="2600" b="0">
                <a:latin typeface="Times New Roman" pitchFamily="18" charset="0"/>
              </a:rPr>
              <a:t>2</a:t>
            </a:r>
            <a:r>
              <a:rPr lang="en-US" altLang="zh-TW" sz="3000" b="0">
                <a:latin typeface="High Tower Text" pitchFamily="18" charset="0"/>
              </a:rPr>
              <a:t>=(Apple,Banana,Cherry)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2[1]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Apple,</a:t>
            </a:r>
            <a:r>
              <a:rPr lang="en-US" altLang="zh-TW" sz="3000" b="0">
                <a:latin typeface="High Tower Text" pitchFamily="18" charset="0"/>
              </a:rPr>
              <a:t>Banana,Cherry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>
                <a:latin typeface="Times New Roman" pitchFamily="18" charset="0"/>
              </a:rPr>
              <a:t>		</a:t>
            </a:r>
            <a:r>
              <a:rPr lang="en-US" altLang="zh-TW" sz="2800" b="0">
                <a:latin typeface="Times New Roman" pitchFamily="18" charset="0"/>
              </a:rPr>
              <a:t>%</a:t>
            </a:r>
            <a:endParaRPr lang="en-US" altLang="zh-TW" sz="3000" b="0">
              <a:latin typeface="High Tower Text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Times New Roman" pitchFamily="18" charset="0"/>
              </a:rPr>
              <a:t>		%</a:t>
            </a:r>
            <a:r>
              <a:rPr lang="en-US" altLang="zh-TW" b="0">
                <a:latin typeface="High Tower Text" pitchFamily="18" charset="0"/>
              </a:rPr>
              <a:t> set var</a:t>
            </a:r>
            <a:r>
              <a:rPr lang="en-US" altLang="zh-TW" sz="2800" b="0">
                <a:latin typeface="Times New Roman" pitchFamily="18" charset="0"/>
              </a:rPr>
              <a:t>2</a:t>
            </a:r>
            <a:r>
              <a:rPr lang="en-US" altLang="zh-TW" b="0">
                <a:latin typeface="High Tower Text" pitchFamily="18" charset="0"/>
              </a:rPr>
              <a:t>=(Apple, Banana, Cherry)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b="0">
                <a:latin typeface="High Tower Text" pitchFamily="18" charset="0"/>
              </a:rPr>
              <a:t>		</a:t>
            </a:r>
            <a:r>
              <a:rPr lang="en-US" altLang="zh-TW" sz="2800" b="0">
                <a:latin typeface="Times New Roman" pitchFamily="18" charset="0"/>
              </a:rPr>
              <a:t>%</a:t>
            </a:r>
            <a:r>
              <a:rPr lang="en-US" altLang="zh-TW" b="0">
                <a:latin typeface="High Tower Text" pitchFamily="18" charset="0"/>
              </a:rPr>
              <a:t> echo </a:t>
            </a:r>
            <a:r>
              <a:rPr lang="en-US" altLang="zh-TW" sz="2800" b="0">
                <a:latin typeface="Times New Roman" pitchFamily="18" charset="0"/>
              </a:rPr>
              <a:t>$</a:t>
            </a:r>
            <a:r>
              <a:rPr lang="en-US" altLang="zh-TW" b="0">
                <a:latin typeface="High Tower Text" pitchFamily="18" charset="0"/>
              </a:rPr>
              <a:t>var</a:t>
            </a:r>
            <a:r>
              <a:rPr lang="en-US" altLang="zh-TW" sz="2800" b="0">
                <a:latin typeface="Times New Roman" pitchFamily="18" charset="0"/>
              </a:rPr>
              <a:t>2[1]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0">
                <a:latin typeface="Times New Roman" pitchFamily="18" charset="0"/>
              </a:rPr>
              <a:t>		</a:t>
            </a:r>
            <a:r>
              <a:rPr lang="en-US" altLang="zh-TW" b="0">
                <a:latin typeface="High Tower Text" pitchFamily="18" charset="0"/>
              </a:rPr>
              <a:t>Apple,</a:t>
            </a:r>
            <a:endParaRPr lang="en-US" altLang="zh-TW" sz="3600" b="0"/>
          </a:p>
          <a:p>
            <a:pPr>
              <a:spcBef>
                <a:spcPct val="0"/>
              </a:spcBef>
              <a:buFontTx/>
              <a:buNone/>
            </a:pPr>
            <a:endParaRPr lang="en-US" altLang="zh-TW" sz="4000" b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3400" b="0"/>
          </a:p>
          <a:p>
            <a:pPr>
              <a:spcBef>
                <a:spcPct val="0"/>
              </a:spcBef>
              <a:buFontTx/>
              <a:buNone/>
            </a:pPr>
            <a:endParaRPr lang="en-US" altLang="zh-TW" sz="3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Array Variables (C-shell syntax)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228600" y="914400"/>
            <a:ext cx="8915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TW" sz="3400" b="0"/>
              <a:t>Use $#X to get the number of elements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%</a:t>
            </a:r>
            <a:r>
              <a:rPr lang="en-US" altLang="zh-TW" sz="3000" b="0">
                <a:latin typeface="High Tower Text" pitchFamily="18" charset="0"/>
              </a:rPr>
              <a:t> set var</a:t>
            </a:r>
            <a:r>
              <a:rPr lang="en-US" altLang="zh-TW" sz="2600" b="0">
                <a:latin typeface="Times New Roman" pitchFamily="18" charset="0"/>
              </a:rPr>
              <a:t>2</a:t>
            </a:r>
            <a:r>
              <a:rPr lang="en-US" altLang="zh-TW" sz="3000" b="0">
                <a:latin typeface="High Tower Text" pitchFamily="18" charset="0"/>
              </a:rPr>
              <a:t>=(Apple Banana Cherry)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3000" b="0">
                <a:latin typeface="High Tower Text" pitchFamily="18" charset="0"/>
              </a:rPr>
              <a:t>		</a:t>
            </a:r>
            <a:r>
              <a:rPr lang="en-US" altLang="zh-TW" sz="2600" b="0">
                <a:latin typeface="Times New Roman" pitchFamily="18" charset="0"/>
              </a:rPr>
              <a:t>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$#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3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%</a:t>
            </a:r>
            <a:r>
              <a:rPr lang="en-US" altLang="zh-TW" sz="3000" b="0">
                <a:latin typeface="High Tower Text" pitchFamily="18" charset="0"/>
              </a:rPr>
              <a:t> echo </a:t>
            </a:r>
            <a:r>
              <a:rPr lang="en-US" altLang="zh-TW" sz="2600" b="0">
                <a:latin typeface="Times New Roman" pitchFamily="18" charset="0"/>
              </a:rPr>
              <a:t>$</a:t>
            </a:r>
            <a:r>
              <a:rPr lang="en-US" altLang="zh-TW" sz="3000" b="0">
                <a:latin typeface="High Tower Text" pitchFamily="18" charset="0"/>
              </a:rPr>
              <a:t>var</a:t>
            </a:r>
            <a:r>
              <a:rPr lang="en-US" altLang="zh-TW" sz="2600" b="0">
                <a:latin typeface="Times New Roman" pitchFamily="18" charset="0"/>
              </a:rPr>
              <a:t>2[2-$#var2]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0">
                <a:latin typeface="Times New Roman" pitchFamily="18" charset="0"/>
              </a:rPr>
              <a:t>		</a:t>
            </a:r>
            <a:r>
              <a:rPr lang="en-US" altLang="zh-TW" sz="3000" b="0">
                <a:latin typeface="High Tower Text" pitchFamily="18" charset="0"/>
              </a:rPr>
              <a:t>Banana Cherry</a:t>
            </a:r>
            <a:endParaRPr lang="en-US" altLang="zh-TW" sz="3000" b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TW" sz="3400" b="0"/>
              <a:t>There is a built-in array, </a:t>
            </a:r>
            <a:r>
              <a:rPr lang="en-US" altLang="zh-TW" sz="3400" b="0">
                <a:solidFill>
                  <a:srgbClr val="CC3300"/>
                </a:solidFill>
              </a:rPr>
              <a:t>argv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zh-TW" sz="2600" b="0"/>
              <a:t>There is not much difference between argv[2] and $2, or between $* and argv[*], or between $# and $#argv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$* (list of all arguments), $#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Flavors of Unix Shells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smtClean="0"/>
              <a:t>Bourne (Standard Shell): sh, ksh, bash, zsh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smtClean="0"/>
              <a:t>Faster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smtClean="0"/>
              <a:t>Has a more consistent behavior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 smtClean="0"/>
              <a:t>C shell: csh, tcsh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smtClean="0"/>
              <a:t>Easier to learn at first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smtClean="0"/>
              <a:t>Has features that make it good for working at the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 smtClean="0"/>
              <a:t>But, as you get more advanced, you begin to encounter weird features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Trapezoid 4"/>
          <p:cNvSpPr>
            <a:spLocks noChangeAspect="1"/>
          </p:cNvSpPr>
          <p:nvPr/>
        </p:nvSpPr>
        <p:spPr bwMode="auto">
          <a:xfrm rot="-2700000">
            <a:off x="-806450" y="446088"/>
            <a:ext cx="3359150" cy="85248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Recall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3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9"/>
          <p:cNvSpPr>
            <a:spLocks noChangeArrowheads="1"/>
          </p:cNvSpPr>
          <p:nvPr/>
        </p:nvSpPr>
        <p:spPr bwMode="auto">
          <a:xfrm>
            <a:off x="3124200" y="4800600"/>
            <a:ext cx="1600200" cy="457200"/>
          </a:xfrm>
          <a:prstGeom prst="wedgeRectCallout">
            <a:avLst>
              <a:gd name="adj1" fmla="val 56708"/>
              <a:gd name="adj2" fmla="val 1995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>
                <a:solidFill>
                  <a:srgbClr val="FF0000"/>
                </a:solidFill>
              </a:rPr>
              <a:t>$PATH</a:t>
            </a:r>
            <a:r>
              <a:rPr lang="en-US" altLang="zh-TW" sz="2800" smtClean="0"/>
              <a:t>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>
                <a:solidFill>
                  <a:srgbClr val="FF0000"/>
                </a:solidFill>
              </a:rPr>
              <a:t>$*</a:t>
            </a:r>
            <a:r>
              <a:rPr lang="en-US" altLang="zh-TW" sz="2800" smtClean="0"/>
              <a:t> (list of all arguments), </a:t>
            </a:r>
            <a:r>
              <a:rPr lang="en-US" altLang="zh-TW" sz="2800" smtClean="0">
                <a:solidFill>
                  <a:srgbClr val="FF0000"/>
                </a:solidFill>
              </a:rPr>
              <a:t>$#</a:t>
            </a:r>
            <a:r>
              <a:rPr lang="en-US" altLang="zh-TW" sz="2800" smtClean="0"/>
              <a:t>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  <p:sp>
        <p:nvSpPr>
          <p:cNvPr id="31749" name="AutoShape 9"/>
          <p:cNvSpPr>
            <a:spLocks noChangeArrowheads="1"/>
          </p:cNvSpPr>
          <p:nvPr/>
        </p:nvSpPr>
        <p:spPr bwMode="auto">
          <a:xfrm>
            <a:off x="3124200" y="4800600"/>
            <a:ext cx="2895600" cy="457200"/>
          </a:xfrm>
          <a:prstGeom prst="wedgeRectCallout">
            <a:avLst>
              <a:gd name="adj1" fmla="val -108028"/>
              <a:gd name="adj2" fmla="val -3761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Remember these?</a:t>
            </a:r>
          </a:p>
        </p:txBody>
      </p:sp>
      <p:sp>
        <p:nvSpPr>
          <p:cNvPr id="31750" name="AutoShape 9"/>
          <p:cNvSpPr>
            <a:spLocks noChangeArrowheads="1"/>
          </p:cNvSpPr>
          <p:nvPr/>
        </p:nvSpPr>
        <p:spPr bwMode="auto">
          <a:xfrm>
            <a:off x="3124200" y="4800600"/>
            <a:ext cx="2895600" cy="457200"/>
          </a:xfrm>
          <a:prstGeom prst="wedgeRectCallout">
            <a:avLst>
              <a:gd name="adj1" fmla="val -119662"/>
              <a:gd name="adj2" fmla="val 22909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Remember these?</a:t>
            </a:r>
          </a:p>
        </p:txBody>
      </p:sp>
      <p:sp>
        <p:nvSpPr>
          <p:cNvPr id="31751" name="Oval 1"/>
          <p:cNvSpPr>
            <a:spLocks noChangeArrowheads="1"/>
          </p:cNvSpPr>
          <p:nvPr/>
        </p:nvSpPr>
        <p:spPr bwMode="auto">
          <a:xfrm rot="226609">
            <a:off x="3608388" y="4764088"/>
            <a:ext cx="849312" cy="13493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 rot="-470828">
            <a:off x="4122738" y="5243513"/>
            <a:ext cx="338137" cy="84137"/>
          </a:xfrm>
          <a:prstGeom prst="ellipse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$PATH, $SHELL, $HOME, </a:t>
            </a:r>
            <a:r>
              <a:rPr lang="en-US" altLang="zh-TW" sz="2800" smtClean="0">
                <a:solidFill>
                  <a:srgbClr val="FF0000"/>
                </a:solidFill>
              </a:rPr>
              <a:t>$prompt</a:t>
            </a:r>
            <a:r>
              <a:rPr lang="en-US" altLang="zh-TW" sz="2800" smtClean="0"/>
              <a:t>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$* (list of all arguments), $#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33796" name="AutoShape 9"/>
          <p:cNvSpPr>
            <a:spLocks noChangeArrowheads="1"/>
          </p:cNvSpPr>
          <p:nvPr/>
        </p:nvSpPr>
        <p:spPr bwMode="auto">
          <a:xfrm>
            <a:off x="1143000" y="3779838"/>
            <a:ext cx="7772400" cy="3001962"/>
          </a:xfrm>
          <a:prstGeom prst="wedgeRectCallout">
            <a:avLst>
              <a:gd name="adj1" fmla="val 9199"/>
              <a:gd name="adj2" fmla="val -6830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In your homework, the “game” alias sets the prompt.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But in the homework, this is done by setting “P1”.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The difference is because your current homework uses sh/bash instead of csh.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In sh/bash, the prompt variable is P1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(Also, in sh, you don’t use “set” when defining P1, as you can see in the README file for the homework.)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en-US" altLang="zh-TW" sz="2800" smtClean="0">
                <a:solidFill>
                  <a:srgbClr val="FF0000"/>
                </a:solidFill>
              </a:rPr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$* (list of all arguments), $#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  <p:sp>
        <p:nvSpPr>
          <p:cNvPr id="35843" name="AutoShape 9"/>
          <p:cNvSpPr>
            <a:spLocks noChangeArrowheads="1"/>
          </p:cNvSpPr>
          <p:nvPr/>
        </p:nvSpPr>
        <p:spPr bwMode="auto">
          <a:xfrm>
            <a:off x="4800600" y="4876800"/>
            <a:ext cx="3581400" cy="914400"/>
          </a:xfrm>
          <a:prstGeom prst="wedgeRectCallout">
            <a:avLst>
              <a:gd name="adj1" fmla="val -104690"/>
              <a:gd name="adj2" fmla="val -5407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Let’s think some more about this one…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/>
              <a:t>First argument is $1, second argument is $2, etc.</a:t>
            </a:r>
            <a:endParaRPr lang="en-US" altLang="zh-TW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$10 works correctly in C-shell, but not in bash: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>
                <a:solidFill>
                  <a:schemeClr val="bg1"/>
                </a:solidFill>
              </a:rPr>
              <a:t>		</a:t>
            </a:r>
            <a:r>
              <a:rPr lang="en-US" altLang="zh-TW" sz="2400" smtClean="0">
                <a:solidFill>
                  <a:schemeClr val="bg1"/>
                </a:solidFill>
              </a:rPr>
              <a:t>% cat testscript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   		#!/usr/bin/bash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		echo 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r>
              <a:rPr lang="en-US" altLang="zh-TW" sz="2400" smtClean="0">
                <a:solidFill>
                  <a:schemeClr val="bg1"/>
                </a:solidFill>
              </a:rPr>
              <a:t>The word of the day is $10.</a:t>
            </a:r>
            <a:r>
              <a:rPr lang="en-US" altLang="zh-TW" sz="2800" smtClean="0">
                <a:solidFill>
                  <a:schemeClr val="bg1"/>
                </a:solidFill>
                <a:latin typeface="High Tower Text" pitchFamily="18" charset="0"/>
              </a:rPr>
              <a:t>"</a:t>
            </a:r>
            <a:endParaRPr lang="en-US" altLang="zh-TW" sz="240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		% ./testcript at be cat do eat fee go hi it joy kit 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>
                <a:solidFill>
                  <a:schemeClr val="bg1"/>
                </a:solidFill>
              </a:rPr>
              <a:t>		The word of the day is at0.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mtClean="0">
                <a:solidFill>
                  <a:schemeClr val="bg1"/>
                </a:solidFill>
              </a:rPr>
              <a:t>They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can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also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be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accessed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via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the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argv</a:t>
            </a:r>
            <a:r>
              <a:rPr lang="en-US" altLang="zh-TW" sz="2800" smtClean="0">
                <a:solidFill>
                  <a:schemeClr val="bg1"/>
                </a:solidFill>
              </a:rPr>
              <a:t> </a:t>
            </a:r>
            <a:r>
              <a:rPr lang="en-US" altLang="zh-TW" smtClean="0">
                <a:solidFill>
                  <a:schemeClr val="bg1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chemeClr val="bg1"/>
                </a:solidFill>
              </a:rPr>
              <a:t>Eg., $argv[1] == $1, $argv[2] == $2, etc.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zh-TW" smtClean="0">
                <a:solidFill>
                  <a:schemeClr val="bg1"/>
                </a:solidFill>
              </a:rPr>
              <a:t>The </a:t>
            </a:r>
            <a:r>
              <a:rPr lang="en-US" altLang="zh-TW" b="1" smtClean="0">
                <a:solidFill>
                  <a:schemeClr val="bg1"/>
                </a:solidFill>
                <a:latin typeface="Lucida Console" pitchFamily="49" charset="0"/>
              </a:rPr>
              <a:t>shift</a:t>
            </a:r>
            <a:r>
              <a:rPr lang="en-US" altLang="zh-TW" smtClean="0">
                <a:solidFill>
                  <a:schemeClr val="bg1"/>
                </a:solidFill>
              </a:rPr>
              <a:t> command deletes $1 and then shifts $2…$n down-by-one into $1…$(n-1)</a:t>
            </a:r>
            <a:endParaRPr lang="en-US" altLang="zh-TW" sz="2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Positional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715000"/>
          </a:xfrm>
        </p:spPr>
        <p:txBody>
          <a:bodyPr/>
          <a:lstStyle/>
          <a:p>
            <a:pPr eaLnBrk="1" hangingPunct="1"/>
            <a:r>
              <a:rPr lang="en-US" altLang="zh-TW" smtClean="0"/>
              <a:t>$0 : Name of the calling program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mtClean="0"/>
              <a:t>$1 - $9 : Command-line arguments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/>
              <a:t>First argument is $1, second argument is $2, etc.</a:t>
            </a:r>
          </a:p>
          <a:p>
            <a:pPr lvl="1" eaLnBrk="1" hangingPunct="1"/>
            <a:r>
              <a:rPr lang="en-US" altLang="zh-TW" smtClean="0">
                <a:solidFill>
                  <a:srgbClr val="FF0000"/>
                </a:solidFill>
              </a:rPr>
              <a:t>$10 works correctly in C-shell, but not in bash: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		</a:t>
            </a:r>
            <a:r>
              <a:rPr lang="en-US" altLang="zh-TW" sz="2400" smtClean="0"/>
              <a:t>% cat testscript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/>
              <a:t>   		#!/usr/bin/bash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/>
              <a:t>		echo </a:t>
            </a:r>
            <a:r>
              <a:rPr lang="en-US" altLang="zh-TW" sz="2800" smtClean="0">
                <a:latin typeface="High Tower Text" pitchFamily="18" charset="0"/>
              </a:rPr>
              <a:t>"</a:t>
            </a:r>
            <a:r>
              <a:rPr lang="en-US" altLang="zh-TW" sz="2400" smtClean="0"/>
              <a:t>The word of the day is $10.</a:t>
            </a:r>
            <a:r>
              <a:rPr lang="en-US" altLang="zh-TW" sz="2800" smtClean="0">
                <a:latin typeface="High Tower Text" pitchFamily="18" charset="0"/>
              </a:rPr>
              <a:t>"</a:t>
            </a:r>
            <a:endParaRPr lang="en-US" altLang="zh-TW" sz="24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/>
              <a:t>		% ./testcript at be cat do eat fee go hi it joy kit law me no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smtClean="0"/>
              <a:t>		The word of the day is at0. </a:t>
            </a:r>
          </a:p>
          <a:p>
            <a:pPr eaLnBrk="1" hangingPunct="1">
              <a:spcBef>
                <a:spcPts val="900"/>
              </a:spcBef>
            </a:pPr>
            <a:r>
              <a:rPr lang="en-US" altLang="zh-TW" smtClean="0">
                <a:solidFill>
                  <a:srgbClr val="FF0000"/>
                </a:solidFill>
              </a:rPr>
              <a:t>They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can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also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be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accessed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via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the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argv</a:t>
            </a:r>
            <a:r>
              <a:rPr lang="en-US" altLang="zh-TW" sz="2800" smtClean="0">
                <a:solidFill>
                  <a:srgbClr val="FF0000"/>
                </a:solidFill>
              </a:rPr>
              <a:t> </a:t>
            </a:r>
            <a:r>
              <a:rPr lang="en-US" altLang="zh-TW" smtClean="0">
                <a:solidFill>
                  <a:srgbClr val="FF0000"/>
                </a:solidFill>
              </a:rPr>
              <a:t>array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</a:rPr>
              <a:t>Eg., $argv[1] == $1, $argv[2] == $2, etc.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TW" smtClean="0">
                <a:solidFill>
                  <a:srgbClr val="FF0000"/>
                </a:solidFill>
              </a:rPr>
              <a:t>The </a:t>
            </a:r>
            <a:r>
              <a:rPr lang="en-US" altLang="zh-TW" sz="4800" b="1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mtClean="0">
                <a:solidFill>
                  <a:srgbClr val="FF0000"/>
                </a:solidFill>
              </a:rPr>
              <a:t> command deletes $1 and then shifts $2…$n down-by-one into $1…$(n-1)</a:t>
            </a:r>
            <a:endParaRPr lang="en-US" altLang="zh-TW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 anchorCtr="1"/>
          <a:lstStyle/>
          <a:p>
            <a:pPr eaLnBrk="1" hangingPunct="1"/>
            <a:r>
              <a:rPr lang="en-US" altLang="zh-TW" sz="5400" b="1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smtClean="0"/>
              <a:t> </a:t>
            </a:r>
            <a:r>
              <a:rPr lang="en-US" altLang="zh-TW" smtClean="0"/>
              <a:t>can be used when you no longer need $1 any more. (Note: you can also  shift other arrays; argv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cat demo_shift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/>
              <a:t>#</a:t>
            </a:r>
            <a:r>
              <a:rPr lang="en-US" altLang="zh-TW" sz="2800" b="1" smtClean="0">
                <a:latin typeface="High Tower Text" pitchFamily="18" charset="0"/>
              </a:rPr>
              <a:t>!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bin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tcsh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$1 $2 $3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/>
              <a:t> </a:t>
            </a:r>
            <a:r>
              <a:rPr lang="en-US" altLang="zh-TW" sz="2800" b="1" smtClean="0">
                <a:solidFill>
                  <a:schemeClr val="bg1"/>
                </a:solidFill>
              </a:rPr>
              <a:t>.</a:t>
            </a:r>
            <a:endParaRPr lang="en-US" altLang="zh-TW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600" b="1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sz="2400" smtClean="0">
              <a:solidFill>
                <a:schemeClr val="bg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990600"/>
          </a:xfrm>
        </p:spPr>
        <p:txBody>
          <a:bodyPr anchorCtr="1"/>
          <a:lstStyle/>
          <a:p>
            <a:pPr eaLnBrk="1" hangingPunct="1"/>
            <a:r>
              <a:rPr lang="en-US" altLang="zh-TW" sz="5400" b="1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762000"/>
            <a:ext cx="8229600" cy="6096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4800" smtClean="0">
                <a:solidFill>
                  <a:srgbClr val="0033CC"/>
                </a:solidFill>
                <a:latin typeface="High Tower Text" pitchFamily="18" charset="0"/>
              </a:rPr>
              <a:t>shift</a:t>
            </a:r>
            <a:r>
              <a:rPr lang="en-US" altLang="zh-TW" sz="4800" smtClean="0"/>
              <a:t> </a:t>
            </a:r>
            <a:r>
              <a:rPr lang="en-US" altLang="zh-TW" smtClean="0"/>
              <a:t>can be used when you no longer need $1 any more. (Note: you can also shift other arrays; argv is just the default.)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4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Example: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>
                <a:latin typeface="High Tower Text" pitchFamily="18" charset="0"/>
              </a:rPr>
              <a:t> cat demo_shift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/>
              <a:t>#</a:t>
            </a:r>
            <a:r>
              <a:rPr lang="en-US" altLang="zh-TW" sz="2800" b="1" smtClean="0">
                <a:latin typeface="High Tower Text" pitchFamily="18" charset="0"/>
              </a:rPr>
              <a:t>!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bin</a:t>
            </a:r>
            <a:r>
              <a:rPr lang="en-US" altLang="zh-TW" sz="2800" b="1" smtClean="0"/>
              <a:t>/</a:t>
            </a:r>
            <a:r>
              <a:rPr lang="en-US" altLang="zh-TW" sz="2800" b="1" smtClean="0">
                <a:latin typeface="High Tower Text" pitchFamily="18" charset="0"/>
              </a:rPr>
              <a:t>tcsh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$1 $2 $3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$1 $2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shift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b="1" smtClean="0">
                <a:latin typeface="High Tower Text" pitchFamily="18" charset="0"/>
              </a:rPr>
              <a:t>echo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$1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/>
              <a:t>%</a:t>
            </a:r>
            <a:r>
              <a:rPr lang="en-US" altLang="zh-TW" sz="2800" b="1" smtClean="0"/>
              <a:t> ./</a:t>
            </a:r>
            <a:r>
              <a:rPr lang="en-US" altLang="zh-TW" sz="2800" b="1" smtClean="0">
                <a:latin typeface="High Tower Text" pitchFamily="18" charset="0"/>
              </a:rPr>
              <a:t>demo_shift </a:t>
            </a: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1 2 3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1 2 3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2 3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600" b="1" smtClean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cs typeface="Times New Roman" pitchFamily="18" charset="0"/>
              </a:rPr>
              <a:t>%</a:t>
            </a:r>
            <a:endParaRPr lang="en-US" altLang="zh-TW" sz="240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/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/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FF0000"/>
                </a:solidFill>
              </a:rPr>
              <a:t>	</a:t>
            </a:r>
            <a:r>
              <a:rPr lang="en-US" altLang="zh-TW" sz="2800" smtClean="0">
                <a:solidFill>
                  <a:srgbClr val="FF0000"/>
                </a:solidFill>
              </a:rPr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/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/>
              <a:t>	</a:t>
            </a:r>
            <a:r>
              <a:rPr lang="en-US" altLang="zh-TW" sz="2800" smtClean="0"/>
              <a:t>$* (list of all arguments), $# (# of arguments), $&lt;, $?, $?X, etc.</a:t>
            </a:r>
            <a:endParaRPr lang="en-US" altLang="zh-TW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Parameters and Variables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7F7F7F"/>
                </a:solidFill>
              </a:rPr>
              <a:t>User created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7F7F7F"/>
                </a:solidFill>
              </a:rPr>
              <a:t>	</a:t>
            </a:r>
            <a:r>
              <a:rPr lang="en-US" altLang="zh-TW" sz="2800" smtClean="0">
                <a:solidFill>
                  <a:srgbClr val="7F7F7F"/>
                </a:solidFill>
              </a:rPr>
              <a:t>$myvar, $file1,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7F7F7F"/>
                </a:solidFill>
              </a:rPr>
              <a:t>Keyword shell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7F7F7F"/>
                </a:solidFill>
              </a:rPr>
              <a:t>	</a:t>
            </a:r>
            <a:r>
              <a:rPr lang="en-US" altLang="zh-TW" sz="2800" smtClean="0">
                <a:solidFill>
                  <a:srgbClr val="7F7F7F"/>
                </a:solidFill>
              </a:rPr>
              <a:t>$PATH, $SHELL, $HOME, $prompt,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F7F7F"/>
                </a:solidFill>
              </a:rPr>
              <a:t>Have special meaning to the shell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F7F7F"/>
                </a:solidFill>
              </a:rPr>
              <a:t>By convention, they use upper-case letters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7F7F7F"/>
                </a:solidFill>
              </a:rPr>
              <a:t>Positional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7F7F7F"/>
                </a:solidFill>
              </a:rPr>
              <a:t>	</a:t>
            </a:r>
            <a:r>
              <a:rPr lang="en-US" altLang="zh-TW" sz="2800" smtClean="0">
                <a:solidFill>
                  <a:srgbClr val="7F7F7F"/>
                </a:solidFill>
              </a:rPr>
              <a:t>$1, $2, etc.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7F7F7F"/>
                </a:solidFill>
              </a:rPr>
              <a:t>Special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mtClean="0">
                <a:solidFill>
                  <a:srgbClr val="7F7F7F"/>
                </a:solidFill>
              </a:rPr>
              <a:t>	</a:t>
            </a:r>
            <a:r>
              <a:rPr lang="en-US" altLang="zh-TW" sz="2800" smtClean="0">
                <a:solidFill>
                  <a:srgbClr val="7F7F7F"/>
                </a:solidFill>
              </a:rPr>
              <a:t>$* (list of all arguments), $# (# of arguments), </a:t>
            </a:r>
            <a:r>
              <a:rPr lang="en-US" altLang="zh-TW" sz="2800" smtClean="0">
                <a:solidFill>
                  <a:srgbClr val="FF0000"/>
                </a:solidFill>
              </a:rPr>
              <a:t>$&lt;</a:t>
            </a:r>
            <a:r>
              <a:rPr lang="en-US" altLang="zh-TW" sz="2800" smtClean="0">
                <a:solidFill>
                  <a:srgbClr val="7F7F7F"/>
                </a:solidFill>
              </a:rPr>
              <a:t>, </a:t>
            </a:r>
            <a:r>
              <a:rPr lang="en-US" altLang="zh-TW" sz="2800" smtClean="0">
                <a:solidFill>
                  <a:srgbClr val="FF0000"/>
                </a:solidFill>
              </a:rPr>
              <a:t>$?</a:t>
            </a:r>
            <a:r>
              <a:rPr lang="en-US" altLang="zh-TW" sz="2800" smtClean="0">
                <a:solidFill>
                  <a:srgbClr val="7F7F7F"/>
                </a:solidFill>
              </a:rPr>
              <a:t>, </a:t>
            </a:r>
            <a:r>
              <a:rPr lang="en-US" altLang="zh-TW" sz="2800" smtClean="0">
                <a:solidFill>
                  <a:srgbClr val="FF0000"/>
                </a:solidFill>
              </a:rPr>
              <a:t>$?X</a:t>
            </a:r>
            <a:r>
              <a:rPr lang="en-US" altLang="zh-TW" sz="2800" smtClean="0">
                <a:solidFill>
                  <a:srgbClr val="7F7F7F"/>
                </a:solidFill>
              </a:rPr>
              <a:t>, etc.</a:t>
            </a:r>
            <a:endParaRPr lang="en-US" altLang="zh-TW" smtClean="0">
              <a:solidFill>
                <a:srgbClr val="7F7F7F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The $&lt; Special Parameter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1763"/>
            <a:ext cx="82296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mtClean="0"/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/>
              <a:t>		set X = $&lt;      </a:t>
            </a:r>
            <a:r>
              <a:rPr lang="en-US" altLang="zh-TW" smtClean="0"/>
              <a:t>or</a:t>
            </a:r>
            <a:r>
              <a:rPr lang="en-US" altLang="zh-TW" b="1" smtClean="0"/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/>
              <a:t>		set X = $&lt;:q   </a:t>
            </a:r>
            <a:r>
              <a:rPr lang="en-US" altLang="zh-TW" smtClean="0"/>
              <a:t>or</a:t>
            </a:r>
            <a:endParaRPr lang="en-US" altLang="zh-TW" b="1" smtClean="0"/>
          </a:p>
          <a:p>
            <a:pPr marL="0" indent="0" eaLnBrk="1" hangingPunct="1">
              <a:buFontTx/>
              <a:buNone/>
            </a:pPr>
            <a:r>
              <a:rPr lang="en-US" altLang="zh-TW" b="1" smtClean="0"/>
              <a:t>		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/>
              <a:t>“$&lt;”  means “get a word from stdin”</a:t>
            </a:r>
          </a:p>
          <a:p>
            <a:pPr lvl="1" eaLnBrk="1" hangingPunct="1"/>
            <a:r>
              <a:rPr lang="en-US" altLang="zh-TW" smtClean="0"/>
              <a:t>But if you used “&lt;” file redirection when running the script, then stdin can be a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This is where the bash shell’s executable can be found.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But, when I installed my Cygwin, I did not choose to install the korn shell.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Here is the executable for C-shell. (If your system does not show either csh or tcsh, then you need to install one of them, in order to do your homeworks).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Q:Why will you only need just one of them?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A: Because this class will focus on csh – but </a:t>
            </a:r>
            <a:br>
              <a:rPr lang="en-US" altLang="zh-TW" sz="2400">
                <a:latin typeface="Arial Narrow" pitchFamily="34" charset="0"/>
              </a:rPr>
            </a:br>
            <a:r>
              <a:rPr lang="en-US" altLang="zh-TW" sz="2400">
                <a:latin typeface="Arial Narrow" pitchFamily="34" charset="0"/>
              </a:rPr>
              <a:t>     tcsh is backwards compatible with csh </a:t>
            </a:r>
            <a:br>
              <a:rPr lang="en-US" altLang="zh-TW" sz="2400">
                <a:latin typeface="Arial Narrow" pitchFamily="34" charset="0"/>
              </a:rPr>
            </a:br>
            <a:r>
              <a:rPr lang="en-US" altLang="zh-TW" sz="2400">
                <a:latin typeface="Arial Narrow" pitchFamily="34" charset="0"/>
              </a:rPr>
              <a:t>     scripts. 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9" name="Trapezoid 8"/>
          <p:cNvSpPr>
            <a:spLocks noChangeAspect="1"/>
          </p:cNvSpPr>
          <p:nvPr/>
        </p:nvSpPr>
        <p:spPr bwMode="auto">
          <a:xfrm rot="-2700000">
            <a:off x="-806450" y="446088"/>
            <a:ext cx="3359150" cy="85248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Recall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3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The $&lt; Special Parameter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1763"/>
            <a:ext cx="82296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mtClean="0">
                <a:solidFill>
                  <a:srgbClr val="A6A6A6"/>
                </a:solidFill>
              </a:rPr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</a:t>
            </a:r>
            <a:r>
              <a:rPr lang="en-US" altLang="zh-TW" b="1" smtClean="0">
                <a:solidFill>
                  <a:srgbClr val="FF0000"/>
                </a:solidFill>
              </a:rPr>
              <a:t>set X = $&lt;</a:t>
            </a:r>
            <a:r>
              <a:rPr lang="en-US" altLang="zh-TW" b="1" smtClean="0">
                <a:solidFill>
                  <a:srgbClr val="A6A6A6"/>
                </a:solidFill>
              </a:rPr>
              <a:t>      </a:t>
            </a:r>
            <a:r>
              <a:rPr lang="en-US" altLang="zh-TW" smtClean="0">
                <a:solidFill>
                  <a:srgbClr val="A6A6A6"/>
                </a:solidFill>
              </a:rPr>
              <a:t>or</a:t>
            </a:r>
            <a:r>
              <a:rPr lang="en-US" altLang="zh-TW" b="1" smtClean="0">
                <a:solidFill>
                  <a:srgbClr val="A6A6A6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set X = $&lt;:q   </a:t>
            </a:r>
            <a:r>
              <a:rPr lang="en-US" altLang="zh-TW" smtClean="0">
                <a:solidFill>
                  <a:srgbClr val="A6A6A6"/>
                </a:solidFill>
              </a:rPr>
              <a:t>or</a:t>
            </a:r>
            <a:endParaRPr lang="en-US" altLang="zh-TW" b="1" smtClean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solidFill>
                  <a:srgbClr val="A6A6A6"/>
                </a:solidFill>
              </a:rPr>
              <a:t>“$&lt;”  means “get a word from stdin”</a:t>
            </a:r>
          </a:p>
          <a:p>
            <a:pPr lvl="1" eaLnBrk="1" hangingPunct="1"/>
            <a:r>
              <a:rPr lang="en-US" altLang="zh-TW" smtClean="0">
                <a:solidFill>
                  <a:srgbClr val="A6A6A6"/>
                </a:solidFill>
              </a:rPr>
              <a:t>But if you used “&lt;” file redirection when running the script, then stdin can be a file.</a:t>
            </a:r>
          </a:p>
        </p:txBody>
      </p:sp>
      <p:sp>
        <p:nvSpPr>
          <p:cNvPr id="51204" name="AutoShape 9"/>
          <p:cNvSpPr>
            <a:spLocks noChangeArrowheads="1"/>
          </p:cNvSpPr>
          <p:nvPr/>
        </p:nvSpPr>
        <p:spPr bwMode="auto">
          <a:xfrm>
            <a:off x="3810000" y="1219200"/>
            <a:ext cx="4419600" cy="1905000"/>
          </a:xfrm>
          <a:prstGeom prst="wedgeRectCallout">
            <a:avLst>
              <a:gd name="adj1" fmla="val -62986"/>
              <a:gd name="adj2" fmla="val 50426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I often use this form, because it is simpler to write.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But you have to be careful when you use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The $&lt; Special Parameter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01763"/>
            <a:ext cx="8229600" cy="4953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mtClean="0">
                <a:solidFill>
                  <a:srgbClr val="A6A6A6"/>
                </a:solidFill>
              </a:rPr>
              <a:t>C shell is a programming language.  So we should have a way to read keyboard input (just like other programming languages can).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</a:t>
            </a:r>
            <a:r>
              <a:rPr lang="en-US" altLang="zh-TW" b="1" smtClean="0">
                <a:solidFill>
                  <a:srgbClr val="FF0000"/>
                </a:solidFill>
              </a:rPr>
              <a:t>set X = $&lt;</a:t>
            </a:r>
            <a:r>
              <a:rPr lang="en-US" altLang="zh-TW" b="1" smtClean="0">
                <a:solidFill>
                  <a:srgbClr val="A6A6A6"/>
                </a:solidFill>
              </a:rPr>
              <a:t>      </a:t>
            </a:r>
            <a:r>
              <a:rPr lang="en-US" altLang="zh-TW" smtClean="0">
                <a:solidFill>
                  <a:srgbClr val="A6A6A6"/>
                </a:solidFill>
              </a:rPr>
              <a:t>or</a:t>
            </a:r>
            <a:r>
              <a:rPr lang="en-US" altLang="zh-TW" b="1" smtClean="0">
                <a:solidFill>
                  <a:srgbClr val="A6A6A6"/>
                </a:solidFill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</a:t>
            </a:r>
            <a:r>
              <a:rPr lang="en-US" altLang="zh-TW" b="1" smtClean="0">
                <a:solidFill>
                  <a:srgbClr val="009644"/>
                </a:solidFill>
              </a:rPr>
              <a:t>set X = $&lt;:q</a:t>
            </a:r>
            <a:r>
              <a:rPr lang="en-US" altLang="zh-TW" b="1" smtClean="0">
                <a:solidFill>
                  <a:srgbClr val="A6A6A6"/>
                </a:solidFill>
              </a:rPr>
              <a:t>   </a:t>
            </a:r>
            <a:r>
              <a:rPr lang="en-US" altLang="zh-TW" smtClean="0">
                <a:solidFill>
                  <a:srgbClr val="A6A6A6"/>
                </a:solidFill>
              </a:rPr>
              <a:t>or</a:t>
            </a:r>
            <a:endParaRPr lang="en-US" altLang="zh-TW" b="1" smtClean="0">
              <a:solidFill>
                <a:srgbClr val="A6A6A6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altLang="zh-TW" b="1" smtClean="0">
                <a:solidFill>
                  <a:srgbClr val="A6A6A6"/>
                </a:solidFill>
              </a:rPr>
              <a:t>	</a:t>
            </a:r>
            <a:r>
              <a:rPr lang="en-US" altLang="zh-TW" b="1" smtClean="0">
                <a:solidFill>
                  <a:srgbClr val="009644"/>
                </a:solidFill>
              </a:rPr>
              <a:t>set X = "$&lt;"</a:t>
            </a:r>
          </a:p>
          <a:p>
            <a:pPr marL="0" indent="0" eaLnBrk="1" hangingPunct="1">
              <a:buFontTx/>
              <a:buNone/>
            </a:pPr>
            <a:r>
              <a:rPr lang="en-US" altLang="zh-TW" smtClean="0">
                <a:solidFill>
                  <a:srgbClr val="A6A6A6"/>
                </a:solidFill>
              </a:rPr>
              <a:t>“$&lt;”  means “get a word from stdin”</a:t>
            </a:r>
          </a:p>
          <a:p>
            <a:pPr lvl="1" eaLnBrk="1" hangingPunct="1"/>
            <a:r>
              <a:rPr lang="en-US" altLang="zh-TW" smtClean="0">
                <a:solidFill>
                  <a:srgbClr val="A6A6A6"/>
                </a:solidFill>
              </a:rPr>
              <a:t>But if you used “&lt;” file redirection when running the script, then stdin can be a file.</a:t>
            </a:r>
          </a:p>
        </p:txBody>
      </p:sp>
      <p:sp>
        <p:nvSpPr>
          <p:cNvPr id="52228" name="AutoShape 9"/>
          <p:cNvSpPr>
            <a:spLocks noChangeArrowheads="1"/>
          </p:cNvSpPr>
          <p:nvPr/>
        </p:nvSpPr>
        <p:spPr bwMode="auto">
          <a:xfrm>
            <a:off x="4681538" y="3413125"/>
            <a:ext cx="1690687" cy="3124200"/>
          </a:xfrm>
          <a:prstGeom prst="wedgeRectCallout">
            <a:avLst>
              <a:gd name="adj1" fmla="val -107778"/>
              <a:gd name="adj2" fmla="val -1669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TW" sz="28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52229" name="AutoShape 9"/>
          <p:cNvSpPr>
            <a:spLocks noChangeArrowheads="1"/>
          </p:cNvSpPr>
          <p:nvPr/>
        </p:nvSpPr>
        <p:spPr bwMode="auto">
          <a:xfrm>
            <a:off x="4681538" y="2514600"/>
            <a:ext cx="4462462" cy="4333875"/>
          </a:xfrm>
          <a:prstGeom prst="wedgeRectCallout">
            <a:avLst>
              <a:gd name="adj1" fmla="val -69120"/>
              <a:gd name="adj2" fmla="val -1882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Unlike </a:t>
            </a:r>
            <a:r>
              <a:rPr lang="en-US" altLang="zh-TW" sz="2800">
                <a:solidFill>
                  <a:srgbClr val="009644"/>
                </a:solidFill>
                <a:latin typeface="Arial Narrow" pitchFamily="34" charset="0"/>
              </a:rPr>
              <a:t>these other two forms</a:t>
            </a: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, </a:t>
            </a:r>
            <a:r>
              <a:rPr lang="en-US" altLang="zh-TW" sz="2800">
                <a:solidFill>
                  <a:srgbClr val="FF0000"/>
                </a:solidFill>
                <a:latin typeface="Arial Narrow" pitchFamily="34" charset="0"/>
              </a:rPr>
              <a:t>the plain $&lt;</a:t>
            </a: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 cannot properly handle keyboard input (or redirected input) containing special symbols. Since you cannot predict what the user will type, you are better off using these other forms.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chemeClr val="bg1"/>
                </a:solidFill>
                <a:latin typeface="Arial Narrow" pitchFamily="34" charset="0"/>
              </a:rPr>
              <a:t>(And if input is expected to have symbols then you must.)</a:t>
            </a:r>
          </a:p>
        </p:txBody>
      </p:sp>
      <p:sp>
        <p:nvSpPr>
          <p:cNvPr id="52230" name="Rounded Rectangle 2"/>
          <p:cNvSpPr>
            <a:spLocks noChangeArrowheads="1"/>
          </p:cNvSpPr>
          <p:nvPr/>
        </p:nvSpPr>
        <p:spPr bwMode="auto">
          <a:xfrm rot="-1916656">
            <a:off x="4411663" y="3925888"/>
            <a:ext cx="446087" cy="814387"/>
          </a:xfrm>
          <a:prstGeom prst="roundRect">
            <a:avLst>
              <a:gd name="adj" fmla="val 47917"/>
            </a:avLst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The $? Special Parameter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106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CC00"/>
                </a:solidFill>
              </a:rPr>
              <a:t>$?</a:t>
            </a:r>
            <a:r>
              <a:rPr lang="en-US" altLang="zh-TW" smtClean="0"/>
              <a:t>   Checks exit status of last command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/>
              <a:t>When a process stops executing for any reason, it returns a value to its calling process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/>
              <a:t>Remember how &amp;&amp; and || can work with this?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/>
              <a:t>A </a:t>
            </a:r>
            <a:r>
              <a:rPr lang="en-US" altLang="zh-TW" smtClean="0">
                <a:solidFill>
                  <a:srgbClr val="CC3300"/>
                </a:solidFill>
              </a:rPr>
              <a:t>zero value</a:t>
            </a:r>
            <a:r>
              <a:rPr lang="en-US" altLang="zh-TW" smtClean="0"/>
              <a:t> means the command </a:t>
            </a:r>
            <a:r>
              <a:rPr lang="en-US" altLang="zh-TW" smtClean="0">
                <a:solidFill>
                  <a:srgbClr val="CC3300"/>
                </a:solidFill>
              </a:rPr>
              <a:t>succeeded</a:t>
            </a:r>
            <a:endParaRPr lang="en-US" altLang="zh-TW" sz="1200" smtClean="0"/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/>
              <a:t>You can specify the exit status of your script with the </a:t>
            </a:r>
            <a:r>
              <a:rPr lang="en-US" altLang="zh-TW" sz="3200" b="1" smtClean="0">
                <a:solidFill>
                  <a:srgbClr val="00CC00"/>
                </a:solidFill>
                <a:latin typeface="Times New Roman" pitchFamily="18" charset="0"/>
              </a:rPr>
              <a:t>exit</a:t>
            </a:r>
            <a:r>
              <a:rPr lang="en-US" altLang="zh-TW" smtClean="0"/>
              <a:t> command, followed by a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/>
              <a:t>Otherwise, the exit status of a script is the exit status of the last command the script ran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80000"/>
              </a:lnSpc>
            </a:pPr>
            <a:endParaRPr lang="en-US" altLang="zh-TW" sz="1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The $? Special Parameter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63000" cy="5516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$?   Checks exit status of last command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When a process stops executing for any reason, it returns a value to its calling process 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Remember how &amp;&amp; and || can work with this?</a:t>
            </a: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A zero value means the command succeeded</a:t>
            </a:r>
            <a:endParaRPr lang="en-US" altLang="zh-TW" sz="1200" smtClean="0">
              <a:solidFill>
                <a:srgbClr val="A6A6A6"/>
              </a:solidFill>
            </a:endParaRPr>
          </a:p>
          <a:p>
            <a:pPr lvl="1"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TW" smtClean="0">
                <a:solidFill>
                  <a:srgbClr val="A6A6A6"/>
                </a:solidFill>
              </a:rPr>
              <a:t>You can specify the exit status of your script with the </a:t>
            </a:r>
            <a:r>
              <a:rPr lang="en-US" altLang="zh-TW" sz="3200" b="1" smtClean="0">
                <a:solidFill>
                  <a:srgbClr val="A6A6A6"/>
                </a:solidFill>
                <a:latin typeface="Times New Roman" pitchFamily="18" charset="0"/>
              </a:rPr>
              <a:t>exit</a:t>
            </a:r>
            <a:r>
              <a:rPr lang="en-US" altLang="zh-TW" smtClean="0">
                <a:solidFill>
                  <a:srgbClr val="A6A6A6"/>
                </a:solidFill>
              </a:rPr>
              <a:t> command, followed by a number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A6A6A6"/>
                </a:solidFill>
              </a:rPr>
              <a:t>Otherwise, the exit status of a script is the exit status of the last command the script ran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000" smtClean="0"/>
          </a:p>
          <a:p>
            <a:pPr lvl="1" eaLnBrk="1" hangingPunct="1">
              <a:lnSpc>
                <a:spcPct val="80000"/>
              </a:lnSpc>
            </a:pPr>
            <a:endParaRPr lang="en-US" altLang="zh-TW" sz="1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00CC00"/>
                </a:solidFill>
              </a:rPr>
              <a:t>$?X</a:t>
            </a:r>
            <a:r>
              <a:rPr lang="en-US" altLang="zh-TW" smtClean="0"/>
              <a:t> - Checks whether variable X exists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This is a completely different special parameter!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It can implement boolean variables, among other 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4343400" y="239713"/>
            <a:ext cx="3962400" cy="661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/>
              <a:t>% echo </a:t>
            </a:r>
            <a:r>
              <a:rPr lang="en-US" altLang="zh-TW" sz="2000" b="0">
                <a:solidFill>
                  <a:srgbClr val="000000"/>
                </a:solidFill>
              </a:rPr>
              <a:t>"</a:t>
            </a:r>
            <a:r>
              <a:rPr lang="en-US" altLang="zh-TW" sz="2000" b="0"/>
              <a:t>hello world</a:t>
            </a:r>
            <a:r>
              <a:rPr lang="en-US" altLang="zh-TW" sz="2000" b="0">
                <a:solidFill>
                  <a:srgbClr val="000000"/>
                </a:solidFill>
              </a:rPr>
              <a:t>"</a:t>
            </a:r>
            <a:r>
              <a:rPr lang="en-US" altLang="zh-TW" sz="2000" b="0"/>
              <a:t> &amp;&amp;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hello world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b="0"/>
              <a:t>% cat argumentative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# this program uses the first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# argument as an exit code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exit $1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./argumentative 5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5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./argumentative 5 ||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5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/>
              <a:t>% ./argumentative 5 &amp;&amp; echo $?</a:t>
            </a:r>
          </a:p>
          <a:p>
            <a:pPr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/>
              <a:t>% ./argumentative 0 || echo $?</a:t>
            </a:r>
          </a:p>
          <a:p>
            <a:pPr>
              <a:lnSpc>
                <a:spcPct val="80000"/>
              </a:lnSpc>
              <a:spcBef>
                <a:spcPct val="55000"/>
              </a:spcBef>
              <a:buFontTx/>
              <a:buNone/>
            </a:pPr>
            <a:r>
              <a:rPr lang="en-US" altLang="zh-TW" sz="2000" b="0"/>
              <a:t>% ./argumentative 0 &amp;&amp;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b="0"/>
              <a:t>%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4572000" cy="6629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smtClean="0"/>
              <a:t>% ls dgvhdvgv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dgvhdvgv : No such file or directory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2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Eco: Command not found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endParaRPr lang="en-US" altLang="zh-TW" sz="200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Unmatched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1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000" smtClean="0"/>
              <a:t>% echo 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hello world</a:t>
            </a:r>
            <a:r>
              <a:rPr lang="en-US" altLang="zh-TW" sz="2000" smtClean="0">
                <a:solidFill>
                  <a:srgbClr val="000000"/>
                </a:solidFill>
              </a:rPr>
              <a:t>"</a:t>
            </a:r>
            <a:r>
              <a:rPr lang="en-US" altLang="zh-TW" sz="2000" smtClean="0"/>
              <a:t> ||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hello world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smtClean="0"/>
              <a:t>% echo $?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smtClean="0"/>
              <a:t>0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76200" y="6400800"/>
            <a:ext cx="3810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76200" y="5791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76200" y="5208588"/>
            <a:ext cx="3810000" cy="10398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76200" y="46482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76200" y="3429000"/>
            <a:ext cx="3810000" cy="1676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76200" y="2286000"/>
            <a:ext cx="38100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4419600" y="6146800"/>
            <a:ext cx="3810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4419600" y="58674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4419600" y="5448300"/>
            <a:ext cx="3810000" cy="800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4419600" y="4710113"/>
            <a:ext cx="3810000" cy="1157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419600" y="4079875"/>
            <a:ext cx="3810000" cy="1177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419600" y="3481388"/>
            <a:ext cx="3810000" cy="1014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4419600" y="1371600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4419600" y="533400"/>
            <a:ext cx="3810000" cy="1219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4419600" y="228600"/>
            <a:ext cx="3810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76200" y="1122363"/>
            <a:ext cx="3810000" cy="162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10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30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3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30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20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0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" dur="2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" dur="2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  <p:bldP spid="59402" grpId="0" animBg="1"/>
      <p:bldP spid="59403" grpId="0" animBg="1"/>
      <p:bldP spid="59404" grpId="0" animBg="1"/>
      <p:bldP spid="59405" grpId="0" animBg="1"/>
      <p:bldP spid="59406" grpId="0" animBg="1"/>
      <p:bldP spid="59409" grpId="0" animBg="1"/>
      <p:bldP spid="59410" grpId="0" animBg="1"/>
      <p:bldP spid="59411" grpId="0" animBg="1"/>
      <p:bldP spid="59415" grpId="0" animBg="1"/>
      <p:bldP spid="59412" grpId="0" animBg="1"/>
      <p:bldP spid="59413" grpId="0" animBg="1"/>
      <p:bldP spid="59414" grpId="0" animBg="1"/>
      <p:bldP spid="59408" grpId="0" animBg="1"/>
      <p:bldP spid="59416" grpId="0" animBg="1"/>
      <p:bldP spid="593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4191000" y="0"/>
            <a:ext cx="4572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unset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000" b="0"/>
              <a:t>y: Undefined variable.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TW" sz="2000" b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2000" b="0"/>
              <a:t>% set x = 3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% echo $?x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</a:t>
            </a:r>
            <a:r>
              <a:rPr lang="en-US" altLang="zh-TW" sz="2000" b="0">
                <a:solidFill>
                  <a:srgbClr val="000000"/>
                </a:solidFill>
              </a:rPr>
              <a:t>$x</a:t>
            </a:r>
            <a:endParaRPr lang="en-US" altLang="zh-TW" sz="2000" b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3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</a:t>
            </a:r>
            <a:r>
              <a:rPr lang="en-US" altLang="zh-TW" sz="2000" b="0">
                <a:solidFill>
                  <a:srgbClr val="000000"/>
                </a:solidFill>
              </a:rPr>
              <a:t>$?</a:t>
            </a:r>
            <a:endParaRPr lang="en-US" altLang="zh-TW" sz="2000" b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000" b="0"/>
              <a:t>% echo $?x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TW" sz="2000" b="0"/>
              <a:t>% echo $y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y: undefined variable.</a:t>
            </a:r>
          </a:p>
          <a:p>
            <a:pPr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altLang="zh-TW" sz="2000" b="0"/>
              <a:t>% echo $?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0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TW" sz="2000" b="0"/>
              <a:t>% set y = 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% echo $?y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000" b="0"/>
              <a:t>1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76200" y="6415088"/>
            <a:ext cx="3810000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76200" y="5556250"/>
            <a:ext cx="3810000" cy="1301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76200" y="48768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6200" y="4225925"/>
            <a:ext cx="3810000" cy="110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6200" y="3575050"/>
            <a:ext cx="3810000" cy="1073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76200" y="2992438"/>
            <a:ext cx="3810000" cy="1046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76200" y="2389188"/>
            <a:ext cx="3810000" cy="1116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76200" y="1752600"/>
            <a:ext cx="3810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76200" y="11430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76200" y="533400"/>
            <a:ext cx="3810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4191000" y="1905000"/>
            <a:ext cx="3810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4191000" y="1316038"/>
            <a:ext cx="3810000" cy="969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191000" y="381000"/>
            <a:ext cx="3810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latin typeface="Arial Narrow" pitchFamily="34" charset="0"/>
              </a:rPr>
              <a:t>       ?</a:t>
            </a: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4191000" y="76200"/>
            <a:ext cx="4800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3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30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20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20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" dur="2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20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1" dur="10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10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10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10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10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1" grpId="0" animBg="1"/>
      <p:bldP spid="165902" grpId="0" animBg="1"/>
      <p:bldP spid="165903" grpId="0" animBg="1"/>
      <p:bldP spid="165894" grpId="0" animBg="1"/>
      <p:bldP spid="165895" grpId="0" animBg="1"/>
      <p:bldP spid="165896" grpId="0" animBg="1"/>
      <p:bldP spid="165897" grpId="0" animBg="1"/>
      <p:bldP spid="165898" grpId="0" animBg="1"/>
      <p:bldP spid="165899" grpId="0" animBg="1"/>
      <p:bldP spid="165900" grpId="0" animBg="1"/>
      <p:bldP spid="165905" grpId="0" animBg="1"/>
      <p:bldP spid="165909" grpId="0" animBg="1"/>
      <p:bldP spid="165907" grpId="0" animBg="1"/>
      <p:bldP spid="16590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38200"/>
          </a:xfrm>
        </p:spPr>
        <p:txBody>
          <a:bodyPr anchorCtr="1"/>
          <a:lstStyle/>
          <a:p>
            <a:pPr eaLnBrk="1" hangingPunct="1"/>
            <a:r>
              <a:rPr lang="en-US" altLang="zh-TW" sz="4000" smtClean="0">
                <a:solidFill>
                  <a:srgbClr val="0066CC"/>
                </a:solidFill>
              </a:rPr>
              <a:t>Summary of Parameters &amp;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382000" cy="5943600"/>
          </a:xfrm>
        </p:spPr>
        <p:txBody>
          <a:bodyPr/>
          <a:lstStyle/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smtClean="0"/>
              <a:t>User created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	</a:t>
            </a:r>
            <a:r>
              <a:rPr lang="en-US" altLang="zh-TW" sz="2200" smtClean="0"/>
              <a:t>$myvar, $file1, etc.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smtClean="0"/>
              <a:t>Keyword shell variables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	</a:t>
            </a:r>
            <a:r>
              <a:rPr lang="en-US" altLang="zh-TW" sz="2200" smtClean="0"/>
              <a:t>$PATH, $prompt, $HOME,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Have special meaning to the shell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smtClean="0"/>
              <a:t>Positional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	</a:t>
            </a:r>
            <a:r>
              <a:rPr lang="en-US" altLang="zh-TW" sz="2200" smtClean="0"/>
              <a:t>$0, $1, $2,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smtClean="0"/>
              <a:t>Can use </a:t>
            </a:r>
            <a:r>
              <a:rPr lang="en-US" altLang="zh-TW" sz="1800" b="1" smtClean="0"/>
              <a:t>shift</a:t>
            </a:r>
            <a:r>
              <a:rPr lang="en-US" altLang="zh-TW" sz="1800" smtClean="0"/>
              <a:t> to move them over by 1.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endParaRPr lang="en-US" altLang="zh-TW" sz="1600" smtClean="0"/>
          </a:p>
          <a:p>
            <a:pPr marL="233363" indent="-233363" eaLnBrk="1" hangingPunct="1">
              <a:lnSpc>
                <a:spcPct val="80000"/>
              </a:lnSpc>
            </a:pPr>
            <a:r>
              <a:rPr lang="en-US" altLang="zh-TW" sz="2400" smtClean="0"/>
              <a:t>Special parameters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400" smtClean="0"/>
              <a:t>	</a:t>
            </a:r>
            <a:r>
              <a:rPr lang="en-US" altLang="zh-TW" sz="2200" smtClean="0"/>
              <a:t>$* - All arguments as a single string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smtClean="0"/>
              <a:t>	$# - The number of command-line arguments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smtClean="0"/>
              <a:t>	$#X - The number of elements in array X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smtClean="0"/>
              <a:t>	$&lt; - A word typed from the keyboard (or redirected from a file) 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smtClean="0"/>
              <a:t>	$? - The exit status of the last command</a:t>
            </a:r>
          </a:p>
          <a:p>
            <a:pPr marL="233363" indent="-233363" eaLnBrk="1" hangingPunct="1">
              <a:lnSpc>
                <a:spcPct val="80000"/>
              </a:lnSpc>
              <a:buFontTx/>
              <a:buNone/>
            </a:pPr>
            <a:r>
              <a:rPr lang="en-US" altLang="zh-TW" sz="2200" smtClean="0"/>
              <a:t>	$?X-Test to see if variable X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/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smtClean="0"/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then, else, endif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case, default, breaksw, endsw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/>
              <a:t>But some are unfamiliar</a:t>
            </a:r>
            <a:r>
              <a:rPr lang="en-US" altLang="zh-TW" smtClean="0"/>
              <a:t> </a:t>
            </a:r>
            <a:r>
              <a:rPr lang="en-US" altLang="zh-TW" sz="4000" smtClean="0"/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foreach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smtClean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1975D1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1975D1"/>
                </a:solidFill>
              </a:rPr>
              <a:t>then, else, endif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case, default, breaksw, endsw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But some are unfamiliar</a:t>
            </a:r>
            <a:r>
              <a:rPr lang="en-US" altLang="zh-TW" smtClean="0">
                <a:solidFill>
                  <a:srgbClr val="A6A6A6"/>
                </a:solidFill>
              </a:rPr>
              <a:t> </a:t>
            </a:r>
            <a:r>
              <a:rPr lang="en-US" altLang="zh-TW" sz="4000" smtClean="0">
                <a:solidFill>
                  <a:srgbClr val="A6A6A6"/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foreach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smtClean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70C0"/>
                </a:solidFill>
              </a:rPr>
              <a:t>if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smtClean="0">
                <a:solidFill>
                  <a:srgbClr val="CC3300"/>
                </a:solidFill>
              </a:rPr>
              <a:t>Two forms: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b="1" smtClean="0">
                <a:latin typeface="High Tower Text" pitchFamily="18" charset="0"/>
              </a:rPr>
              <a:t>if ( </a:t>
            </a:r>
            <a:r>
              <a:rPr lang="en-US" altLang="zh-TW" sz="3600" smtClean="0">
                <a:latin typeface="High Tower Text" pitchFamily="18" charset="0"/>
              </a:rPr>
              <a:t>&lt;expression&gt; </a:t>
            </a:r>
            <a:r>
              <a:rPr lang="en-US" altLang="zh-TW" sz="3600" b="1" smtClean="0">
                <a:latin typeface="High Tower Text" pitchFamily="18" charset="0"/>
              </a:rPr>
              <a:t>) </a:t>
            </a:r>
            <a:r>
              <a:rPr lang="en-US" altLang="zh-TW" sz="3600" smtClean="0">
                <a:latin typeface="High Tower Text" pitchFamily="18" charset="0"/>
              </a:rPr>
              <a:t>&lt;simple statement&gt;</a:t>
            </a:r>
            <a:endParaRPr lang="en-US" altLang="zh-TW" sz="3600" b="1" smtClean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800" b="1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3600" smtClean="0">
                <a:solidFill>
                  <a:srgbClr val="CC3300"/>
                </a:solidFill>
              </a:rPr>
              <a:t>And: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zh-TW" sz="3600" b="1" smtClean="0">
                <a:latin typeface="High Tower Text" pitchFamily="18" charset="0"/>
              </a:rPr>
              <a:t>if ( </a:t>
            </a:r>
            <a:r>
              <a:rPr lang="en-US" altLang="zh-TW" sz="3600" smtClean="0">
                <a:latin typeface="High Tower Text" pitchFamily="18" charset="0"/>
              </a:rPr>
              <a:t>&lt;expression&gt; </a:t>
            </a:r>
            <a:r>
              <a:rPr lang="en-US" altLang="zh-TW" sz="3600" b="1" smtClean="0">
                <a:latin typeface="High Tower Text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itchFamily="18" charset="0"/>
              </a:rPr>
              <a:t>else if ( </a:t>
            </a:r>
            <a:r>
              <a:rPr lang="en-US" altLang="zh-TW" sz="3600" smtClean="0">
                <a:latin typeface="High Tower Text" pitchFamily="18" charset="0"/>
              </a:rPr>
              <a:t>&lt;another</a:t>
            </a:r>
            <a:r>
              <a:rPr lang="en-US" altLang="zh-TW" sz="3600" smtClean="0">
                <a:latin typeface="Times New Roman" pitchFamily="18" charset="0"/>
              </a:rPr>
              <a:t>-</a:t>
            </a:r>
            <a:r>
              <a:rPr lang="en-US" altLang="zh-TW" sz="3600" smtClean="0">
                <a:latin typeface="High Tower Text" pitchFamily="18" charset="0"/>
              </a:rPr>
              <a:t>expression&gt; </a:t>
            </a:r>
            <a:r>
              <a:rPr lang="en-US" altLang="zh-TW" sz="3600" b="1" smtClean="0">
                <a:latin typeface="High Tower Text" pitchFamily="18" charset="0"/>
              </a:rPr>
              <a:t>) then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smtClean="0">
                <a:latin typeface="High Tower Text" pitchFamily="18" charset="0"/>
              </a:rPr>
              <a:t>	&lt;statements&gt;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altLang="zh-TW" sz="3600" b="1" smtClean="0">
                <a:latin typeface="High Tower Text" pitchFamily="18" charset="0"/>
              </a:rPr>
              <a:t>endif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14400" y="1524000"/>
            <a:ext cx="8229600" cy="4724400"/>
            <a:chOff x="576" y="960"/>
            <a:chExt cx="5184" cy="2976"/>
          </a:xfrm>
        </p:grpSpPr>
        <p:sp>
          <p:nvSpPr>
            <p:cNvPr id="64517" name="Line 9"/>
            <p:cNvSpPr>
              <a:spLocks noChangeShapeType="1"/>
            </p:cNvSpPr>
            <p:nvPr/>
          </p:nvSpPr>
          <p:spPr bwMode="auto">
            <a:xfrm flipH="1" flipV="1">
              <a:off x="2496" y="1200"/>
              <a:ext cx="1152" cy="912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8" name="Line 11"/>
            <p:cNvSpPr>
              <a:spLocks noChangeShapeType="1"/>
            </p:cNvSpPr>
            <p:nvPr/>
          </p:nvSpPr>
          <p:spPr bwMode="auto">
            <a:xfrm flipH="1" flipV="1">
              <a:off x="2352" y="1200"/>
              <a:ext cx="1344" cy="105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19" name="Line 12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2976" cy="100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13"/>
            <p:cNvSpPr>
              <a:spLocks noChangeShapeType="1"/>
            </p:cNvSpPr>
            <p:nvPr/>
          </p:nvSpPr>
          <p:spPr bwMode="auto">
            <a:xfrm flipH="1" flipV="1">
              <a:off x="576" y="1248"/>
              <a:ext cx="3264" cy="110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14"/>
            <p:cNvSpPr>
              <a:spLocks noChangeShapeType="1"/>
            </p:cNvSpPr>
            <p:nvPr/>
          </p:nvSpPr>
          <p:spPr bwMode="auto">
            <a:xfrm flipH="1" flipV="1">
              <a:off x="2496" y="2160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15"/>
            <p:cNvSpPr>
              <a:spLocks noChangeShapeType="1"/>
            </p:cNvSpPr>
            <p:nvPr/>
          </p:nvSpPr>
          <p:spPr bwMode="auto">
            <a:xfrm flipH="1" flipV="1">
              <a:off x="2304" y="2208"/>
              <a:ext cx="1440" cy="240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16"/>
            <p:cNvSpPr>
              <a:spLocks noChangeShapeType="1"/>
            </p:cNvSpPr>
            <p:nvPr/>
          </p:nvSpPr>
          <p:spPr bwMode="auto">
            <a:xfrm flipH="1" flipV="1">
              <a:off x="720" y="2160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17"/>
            <p:cNvSpPr>
              <a:spLocks noChangeShapeType="1"/>
            </p:cNvSpPr>
            <p:nvPr/>
          </p:nvSpPr>
          <p:spPr bwMode="auto">
            <a:xfrm flipH="1" flipV="1">
              <a:off x="576" y="2208"/>
              <a:ext cx="3072" cy="33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8"/>
            <p:cNvSpPr>
              <a:spLocks noChangeShapeType="1"/>
            </p:cNvSpPr>
            <p:nvPr/>
          </p:nvSpPr>
          <p:spPr bwMode="auto">
            <a:xfrm flipH="1">
              <a:off x="1296" y="2592"/>
              <a:ext cx="2448" cy="144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19"/>
            <p:cNvSpPr>
              <a:spLocks noChangeShapeType="1"/>
            </p:cNvSpPr>
            <p:nvPr/>
          </p:nvSpPr>
          <p:spPr bwMode="auto">
            <a:xfrm flipH="1">
              <a:off x="1056" y="2688"/>
              <a:ext cx="2592" cy="96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20"/>
            <p:cNvSpPr>
              <a:spLocks noChangeShapeType="1"/>
            </p:cNvSpPr>
            <p:nvPr/>
          </p:nvSpPr>
          <p:spPr bwMode="auto">
            <a:xfrm flipH="1">
              <a:off x="816" y="2784"/>
              <a:ext cx="2736" cy="48"/>
            </a:xfrm>
            <a:prstGeom prst="lin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Rectangular Callout 4"/>
            <p:cNvSpPr>
              <a:spLocks noChangeArrowheads="1"/>
            </p:cNvSpPr>
            <p:nvPr/>
          </p:nvSpPr>
          <p:spPr bwMode="auto">
            <a:xfrm>
              <a:off x="3504" y="960"/>
              <a:ext cx="2256" cy="2976"/>
            </a:xfrm>
            <a:prstGeom prst="wedgeRectCallout">
              <a:avLst>
                <a:gd name="adj1" fmla="val -17051"/>
                <a:gd name="adj2" fmla="val -500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Some of these spaces are </a:t>
              </a:r>
              <a:r>
                <a:rPr lang="en-US" altLang="zh-TW" sz="2800" b="0">
                  <a:solidFill>
                    <a:srgbClr val="C00000"/>
                  </a:solidFill>
                </a:rPr>
                <a:t>necessary.  </a:t>
              </a:r>
              <a:r>
                <a:rPr lang="en-US" altLang="zh-TW" sz="2800" b="0"/>
                <a:t>csh is intensely picky about missing spaces.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When in doubt:   ADD SPACES!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When you get an error message, try fixing it by: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800" b="0"/>
                <a:t>ADDING SPACES!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Let us look more closely at this csh file.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Why, look! It is tiny!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How can a shell executable be just 4 bytes?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And here is what it links to…</a:t>
            </a:r>
          </a:p>
        </p:txBody>
      </p:sp>
      <p:sp>
        <p:nvSpPr>
          <p:cNvPr id="13" name="Trapezoid 12"/>
          <p:cNvSpPr>
            <a:spLocks noChangeAspect="1"/>
          </p:cNvSpPr>
          <p:nvPr/>
        </p:nvSpPr>
        <p:spPr bwMode="auto">
          <a:xfrm rot="-2700000">
            <a:off x="-806450" y="446088"/>
            <a:ext cx="3359150" cy="85248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Recall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3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</a:t>
            </a:r>
            <a:r>
              <a:rPr lang="en-US" altLang="zh-TW" sz="2400" dirty="0"/>
              <a:t>	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Negate</a:t>
            </a:r>
            <a:r>
              <a:rPr lang="en-US" altLang="zh-TW" sz="2400" dirty="0"/>
              <a:t> 	  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!=</a:t>
            </a:r>
            <a:r>
              <a:rPr lang="en-US" altLang="zh-TW" sz="2400" dirty="0"/>
              <a:t>	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Not Equal</a:t>
            </a:r>
            <a:r>
              <a:rPr lang="en-US" altLang="zh-TW" sz="2400" dirty="0"/>
              <a:t>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==</a:t>
            </a:r>
            <a:r>
              <a:rPr lang="en-US" altLang="zh-TW" sz="2400" dirty="0"/>
              <a:t>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Equal</a:t>
            </a:r>
            <a:r>
              <a:rPr lang="en-US" altLang="zh-TW" sz="2400" dirty="0"/>
              <a:t>	   - Works</a:t>
            </a:r>
            <a:r>
              <a:rPr lang="en-US" altLang="zh-TW" sz="2000" dirty="0"/>
              <a:t> </a:t>
            </a:r>
            <a:r>
              <a:rPr lang="en-US" altLang="zh-TW" sz="2400" dirty="0"/>
              <a:t>just</a:t>
            </a:r>
            <a:r>
              <a:rPr lang="en-US" altLang="zh-TW" sz="2000" dirty="0"/>
              <a:t> </a:t>
            </a:r>
            <a:r>
              <a:rPr lang="en-US" altLang="zh-TW" sz="2400" dirty="0"/>
              <a:t>as</a:t>
            </a:r>
            <a:r>
              <a:rPr lang="en-US" altLang="zh-TW" sz="2000" dirty="0"/>
              <a:t> </a:t>
            </a:r>
            <a:r>
              <a:rPr lang="en-US" altLang="zh-TW" sz="2400" dirty="0"/>
              <a:t>it</a:t>
            </a:r>
            <a:r>
              <a:rPr lang="en-US" altLang="zh-TW" sz="2000" dirty="0"/>
              <a:t> </a:t>
            </a:r>
            <a:r>
              <a:rPr lang="en-US" altLang="zh-TW" sz="2400" dirty="0"/>
              <a:t>does</a:t>
            </a:r>
            <a:r>
              <a:rPr lang="en-US" altLang="zh-TW" sz="2000" dirty="0"/>
              <a:t> </a:t>
            </a:r>
            <a:r>
              <a:rPr lang="en-US" altLang="zh-TW" sz="2400" dirty="0"/>
              <a:t>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&gt;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&lt;=</a:t>
            </a:r>
            <a:r>
              <a:rPr lang="en-US" altLang="zh-TW" sz="1800" dirty="0"/>
              <a:t>,</a:t>
            </a:r>
            <a:r>
              <a:rPr lang="en-US" altLang="zh-TW" sz="1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&gt;=</a:t>
            </a:r>
            <a:r>
              <a:rPr lang="en-US" altLang="zh-TW" sz="2400" dirty="0"/>
              <a:t>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Relational</a:t>
            </a:r>
            <a:r>
              <a:rPr lang="en-US" altLang="zh-TW" sz="2400" dirty="0"/>
              <a:t> - Work</a:t>
            </a:r>
            <a:r>
              <a:rPr lang="en-US" altLang="zh-TW" sz="2000" dirty="0"/>
              <a:t> </a:t>
            </a:r>
            <a:r>
              <a:rPr lang="en-US" altLang="zh-TW" sz="2400" dirty="0"/>
              <a:t>just as they do in</a:t>
            </a:r>
            <a:r>
              <a:rPr lang="en-US" altLang="zh-TW" sz="2000" dirty="0"/>
              <a:t> </a:t>
            </a:r>
            <a:r>
              <a:rPr lang="en-US" altLang="zh-TW" sz="2400" dirty="0"/>
              <a:t>C</a:t>
            </a:r>
            <a:r>
              <a:rPr lang="en-US" altLang="zh-TW" sz="2000" dirty="0"/>
              <a:t> </a:t>
            </a:r>
            <a:r>
              <a:rPr lang="en-US" altLang="zh-TW" sz="2400" dirty="0"/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=~   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Pattern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Match (The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variable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goes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on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the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left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-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hand		 	sided and the pattern on the right-hand side.)</a:t>
            </a:r>
            <a:b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		The pattern format is similar to the wildcard 			patterns we have used before, but the “[]” and 			“[^]” operators behave oddly.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!~   	       Pattern Not Match (If the left-hand side does 			not match the pattern, the condition is true.)</a:t>
            </a:r>
          </a:p>
        </p:txBody>
      </p:sp>
      <p:sp>
        <p:nvSpPr>
          <p:cNvPr id="65540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they do 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=~</a:t>
            </a:r>
            <a:r>
              <a:rPr lang="en-US" altLang="zh-TW" sz="2400" dirty="0"/>
              <a:t>   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Pattern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Match</a:t>
            </a:r>
            <a:r>
              <a:rPr lang="en-US" altLang="zh-TW" sz="2400" dirty="0"/>
              <a:t> (The</a:t>
            </a:r>
            <a:r>
              <a:rPr lang="en-US" altLang="zh-TW" sz="2000" dirty="0"/>
              <a:t> </a:t>
            </a:r>
            <a:r>
              <a:rPr lang="en-US" altLang="zh-TW" sz="2400" dirty="0"/>
              <a:t>variable</a:t>
            </a:r>
            <a:r>
              <a:rPr lang="en-US" altLang="zh-TW" sz="2000" dirty="0"/>
              <a:t> </a:t>
            </a:r>
            <a:r>
              <a:rPr lang="en-US" altLang="zh-TW" sz="2400" dirty="0"/>
              <a:t>goes</a:t>
            </a:r>
            <a:r>
              <a:rPr lang="en-US" altLang="zh-TW" sz="2000" dirty="0"/>
              <a:t> </a:t>
            </a:r>
            <a:r>
              <a:rPr lang="en-US" altLang="zh-TW" sz="2400" dirty="0"/>
              <a:t>on</a:t>
            </a:r>
            <a:r>
              <a:rPr lang="en-US" altLang="zh-TW" sz="2000" dirty="0"/>
              <a:t> </a:t>
            </a:r>
            <a:r>
              <a:rPr lang="en-US" altLang="zh-TW" sz="2400" dirty="0"/>
              <a:t>the</a:t>
            </a:r>
            <a:r>
              <a:rPr lang="en-US" altLang="zh-TW" sz="2000" dirty="0"/>
              <a:t> </a:t>
            </a:r>
            <a:r>
              <a:rPr lang="en-US" altLang="zh-TW" sz="2400" dirty="0"/>
              <a:t>left</a:t>
            </a:r>
            <a:r>
              <a:rPr lang="en-US" altLang="zh-TW" sz="2000" dirty="0"/>
              <a:t>-</a:t>
            </a:r>
            <a:r>
              <a:rPr lang="en-US" altLang="zh-TW" sz="2400" dirty="0"/>
              <a:t>hand		 	sided and the pattern on the right-hand side.)</a:t>
            </a:r>
            <a:br>
              <a:rPr lang="en-US" altLang="zh-TW" sz="2400" dirty="0"/>
            </a:br>
            <a:r>
              <a:rPr lang="en-US" altLang="zh-TW" sz="2400" dirty="0"/>
              <a:t> 		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The pattern format is similar to the wildcard 			patterns we have used before, but the “[]” and 			“[^]” operators behave oddly.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!~</a:t>
            </a:r>
            <a:r>
              <a:rPr lang="en-US" altLang="zh-TW" sz="2400" dirty="0"/>
              <a:t>   	       </a:t>
            </a:r>
            <a:r>
              <a:rPr lang="en-US" altLang="zh-TW" sz="2400" dirty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/>
              <a:t> (If the left-hand side does 			not match the pattern, the condition is true.)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they do 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=~</a:t>
            </a:r>
            <a:r>
              <a:rPr lang="en-US" altLang="zh-TW" sz="2400" dirty="0"/>
              <a:t>   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Pattern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Match</a:t>
            </a:r>
            <a:r>
              <a:rPr lang="en-US" altLang="zh-TW" sz="2400" dirty="0"/>
              <a:t> (The</a:t>
            </a:r>
            <a:r>
              <a:rPr lang="en-US" altLang="zh-TW" sz="2000" dirty="0"/>
              <a:t> </a:t>
            </a:r>
            <a:r>
              <a:rPr lang="en-US" altLang="zh-TW" sz="2400" dirty="0"/>
              <a:t>variable</a:t>
            </a:r>
            <a:r>
              <a:rPr lang="en-US" altLang="zh-TW" sz="2000" dirty="0"/>
              <a:t> </a:t>
            </a:r>
            <a:r>
              <a:rPr lang="en-US" altLang="zh-TW" sz="2400" dirty="0"/>
              <a:t>goes</a:t>
            </a:r>
            <a:r>
              <a:rPr lang="en-US" altLang="zh-TW" sz="2000" dirty="0"/>
              <a:t> </a:t>
            </a:r>
            <a:r>
              <a:rPr lang="en-US" altLang="zh-TW" sz="2400" dirty="0"/>
              <a:t>on</a:t>
            </a:r>
            <a:r>
              <a:rPr lang="en-US" altLang="zh-TW" sz="2000" dirty="0"/>
              <a:t> </a:t>
            </a:r>
            <a:r>
              <a:rPr lang="en-US" altLang="zh-TW" sz="2400" dirty="0"/>
              <a:t>the</a:t>
            </a:r>
            <a:r>
              <a:rPr lang="en-US" altLang="zh-TW" sz="2000" dirty="0"/>
              <a:t> </a:t>
            </a:r>
            <a:r>
              <a:rPr lang="en-US" altLang="zh-TW" sz="2400" dirty="0"/>
              <a:t>left</a:t>
            </a:r>
            <a:r>
              <a:rPr lang="en-US" altLang="zh-TW" sz="2000" dirty="0"/>
              <a:t>-</a:t>
            </a:r>
            <a:r>
              <a:rPr lang="en-US" altLang="zh-TW" sz="2400" dirty="0"/>
              <a:t>hand		 	sided and the pattern on the right-hand side.)</a:t>
            </a:r>
            <a:br>
              <a:rPr lang="en-US" altLang="zh-TW" sz="2400" dirty="0"/>
            </a:br>
            <a:r>
              <a:rPr lang="en-US" altLang="zh-TW" sz="2400" dirty="0"/>
              <a:t> 		</a:t>
            </a:r>
            <a:r>
              <a:rPr lang="en-US" altLang="zh-TW" sz="2400" dirty="0">
                <a:solidFill>
                  <a:srgbClr val="0C9B4D"/>
                </a:solidFill>
              </a:rPr>
              <a:t>The pattern format is similar to the wildcard 			patterns we have used before, but the “[]” and 			“[^]” operators behave oddly.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!~</a:t>
            </a:r>
            <a:r>
              <a:rPr lang="en-US" altLang="zh-TW" sz="2400" dirty="0"/>
              <a:t>   	       </a:t>
            </a:r>
            <a:r>
              <a:rPr lang="en-US" altLang="zh-TW" sz="2400" dirty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/>
              <a:t> (If the left-hand side does 			not match the pattern, the condition is true.)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ChangeArrowheads="1"/>
          </p:cNvSpPr>
          <p:nvPr/>
        </p:nvSpPr>
        <p:spPr bwMode="auto">
          <a:xfrm>
            <a:off x="939800" y="1625600"/>
            <a:ext cx="7950200" cy="4749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901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534400" cy="5791200"/>
          </a:xfrm>
        </p:spPr>
        <p:txBody>
          <a:bodyPr lIns="90488" tIns="44450" rIns="90488" bIns="44450"/>
          <a:lstStyle/>
          <a:p>
            <a:pPr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Negate 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!=	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Not Equal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==	      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Equal	   - Works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as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it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does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&lt;=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altLang="zh-TW" sz="1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&gt;= </a:t>
            </a:r>
            <a:r>
              <a:rPr lang="en-US" altLang="zh-TW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Relational - Work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just as they do in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conditionals.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=~</a:t>
            </a:r>
            <a:r>
              <a:rPr lang="en-US" altLang="zh-TW" sz="2400" dirty="0"/>
              <a:t>   	       </a:t>
            </a:r>
            <a:r>
              <a:rPr lang="en-US" altLang="zh-TW" sz="1800" dirty="0"/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Pattern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400" dirty="0">
                <a:solidFill>
                  <a:srgbClr val="0033CC"/>
                </a:solidFill>
              </a:rPr>
              <a:t>Match</a:t>
            </a:r>
            <a:r>
              <a:rPr lang="en-US" altLang="zh-TW" sz="2400" dirty="0"/>
              <a:t> (The</a:t>
            </a:r>
            <a:r>
              <a:rPr lang="en-US" altLang="zh-TW" sz="2000" dirty="0"/>
              <a:t> </a:t>
            </a:r>
            <a:r>
              <a:rPr lang="en-US" altLang="zh-TW" sz="2400" dirty="0"/>
              <a:t>variable</a:t>
            </a:r>
            <a:r>
              <a:rPr lang="en-US" altLang="zh-TW" sz="2000" dirty="0"/>
              <a:t> </a:t>
            </a:r>
            <a:r>
              <a:rPr lang="en-US" altLang="zh-TW" sz="2400" dirty="0"/>
              <a:t>goes</a:t>
            </a:r>
            <a:r>
              <a:rPr lang="en-US" altLang="zh-TW" sz="2000" dirty="0"/>
              <a:t> </a:t>
            </a:r>
            <a:r>
              <a:rPr lang="en-US" altLang="zh-TW" sz="2400" dirty="0"/>
              <a:t>on</a:t>
            </a:r>
            <a:r>
              <a:rPr lang="en-US" altLang="zh-TW" sz="2000" dirty="0"/>
              <a:t> </a:t>
            </a:r>
            <a:r>
              <a:rPr lang="en-US" altLang="zh-TW" sz="2400" dirty="0"/>
              <a:t>the</a:t>
            </a:r>
            <a:r>
              <a:rPr lang="en-US" altLang="zh-TW" sz="2000" dirty="0"/>
              <a:t> </a:t>
            </a:r>
            <a:r>
              <a:rPr lang="en-US" altLang="zh-TW" sz="2400" dirty="0"/>
              <a:t>left</a:t>
            </a:r>
            <a:r>
              <a:rPr lang="en-US" altLang="zh-TW" sz="2000" dirty="0"/>
              <a:t>-</a:t>
            </a:r>
            <a:r>
              <a:rPr lang="en-US" altLang="zh-TW" sz="2400" dirty="0"/>
              <a:t>hand		 	sided and the pattern on the right-hand side.)</a:t>
            </a:r>
            <a:br>
              <a:rPr lang="en-US" altLang="zh-TW" sz="2400" dirty="0"/>
            </a:br>
            <a:r>
              <a:rPr lang="en-US" altLang="zh-TW" sz="2400" dirty="0"/>
              <a:t> 		</a:t>
            </a:r>
            <a:r>
              <a:rPr lang="en-US" altLang="zh-TW" sz="2400" dirty="0">
                <a:solidFill>
                  <a:srgbClr val="0C9B4D"/>
                </a:solidFill>
              </a:rPr>
              <a:t>The pattern format is similar to the wildcard 			patterns we have used before, but the “[]” and 			“[^]” operators behave oddly.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Usually you 			should just use asterisks (*) and question 			marks (?) in the pattern.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!~</a:t>
            </a:r>
            <a:r>
              <a:rPr lang="en-US" altLang="zh-TW" sz="2400" dirty="0"/>
              <a:t>   	       </a:t>
            </a:r>
            <a:r>
              <a:rPr lang="en-US" altLang="zh-TW" sz="2400" dirty="0">
                <a:solidFill>
                  <a:srgbClr val="0033CC"/>
                </a:solidFill>
              </a:rPr>
              <a:t>Pattern Not Match</a:t>
            </a:r>
            <a:r>
              <a:rPr lang="en-US" altLang="zh-TW" sz="2400" dirty="0"/>
              <a:t> (If the left-hand side does 			not match the pattern, the condition is true.)</a:t>
            </a:r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800">
                <a:solidFill>
                  <a:srgbClr val="0070C0"/>
                </a:solidFill>
              </a:rPr>
              <a:t>Conditional Expressions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25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endParaRPr lang="zh-TW" altLang="en-US" sz="2000" smtClean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Using the </a:t>
            </a:r>
            <a:r>
              <a:rPr lang="en-US" altLang="zh-TW" sz="2800" b="1" smtClean="0">
                <a:solidFill>
                  <a:srgbClr val="000000"/>
                </a:solidFill>
                <a:latin typeface="Arial Rounded MT Bold" pitchFamily="34" charset="0"/>
              </a:rPr>
              <a:t>if </a:t>
            </a: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command, filenames can be tested for the following: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600" smtClean="0">
              <a:solidFill>
                <a:srgbClr val="000000"/>
              </a:solidFill>
              <a:latin typeface="Arial Rounded MT Bold" pitchFamily="34" charset="0"/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-d filename )	#  true if filename is a directory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-e filename )	#  true if filename exists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-f filename )	#  true if filename is a plain file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-o filename )	#  true if you own filename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-r filename )	#  true if filename is readable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-w filename )	#  true if filename is writable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-x filename )	#  true if filename is executable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2800" smtClean="0">
                <a:solidFill>
                  <a:srgbClr val="000000"/>
                </a:solidFill>
                <a:latin typeface="Arial Rounded MT Bold" pitchFamily="34" charset="0"/>
              </a:rPr>
              <a:t>if ( -z filename )	#  true if filename is empty</a:t>
            </a:r>
            <a:r>
              <a:rPr lang="en-US" altLang="zh-TW" sz="2000" smtClean="0">
                <a:solidFill>
                  <a:srgbClr val="000000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70C0"/>
                </a:solidFill>
              </a:rPr>
              <a:t>Csh Conditional File Tests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then, else, endif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case, default, breaksw, endsw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But some are unfamiliar</a:t>
            </a:r>
            <a:r>
              <a:rPr lang="en-US" altLang="zh-TW" smtClean="0">
                <a:solidFill>
                  <a:srgbClr val="A6A6A6"/>
                </a:solidFill>
              </a:rPr>
              <a:t> </a:t>
            </a:r>
            <a:r>
              <a:rPr lang="en-US" altLang="zh-TW" sz="4000" smtClean="0">
                <a:solidFill>
                  <a:srgbClr val="A6A6A6"/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foreach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smtClean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z="4800" b="1" smtClean="0">
                <a:solidFill>
                  <a:srgbClr val="0070C0"/>
                </a:solidFill>
              </a:rPr>
              <a:t>switch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switch ( </a:t>
            </a:r>
            <a:r>
              <a:rPr lang="en-US" altLang="zh-TW" smtClean="0">
                <a:latin typeface="High Tower Text" pitchFamily="18" charset="0"/>
              </a:rPr>
              <a:t>string </a:t>
            </a:r>
            <a:r>
              <a:rPr lang="en-US" altLang="zh-TW" b="1" smtClean="0">
                <a:latin typeface="High Tower Text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case &lt;</a:t>
            </a:r>
            <a:r>
              <a:rPr lang="en-US" altLang="zh-TW" smtClean="0">
                <a:latin typeface="High Tower Text" pitchFamily="18" charset="0"/>
              </a:rPr>
              <a:t>pattern</a:t>
            </a:r>
            <a:r>
              <a:rPr lang="en-US" altLang="zh-TW" sz="2400" b="1" smtClean="0">
                <a:latin typeface="Times New Roman" pitchFamily="18" charset="0"/>
              </a:rPr>
              <a:t>1</a:t>
            </a:r>
            <a:r>
              <a:rPr lang="en-US" altLang="zh-TW" smtClean="0">
                <a:latin typeface="High Tower Text" pitchFamily="18" charset="0"/>
              </a:rPr>
              <a:t>&gt;</a:t>
            </a:r>
            <a:r>
              <a:rPr lang="en-US" altLang="zh-TW" b="1" smtClean="0">
                <a:latin typeface="High Tower Text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	breaksw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case &lt;</a:t>
            </a:r>
            <a:r>
              <a:rPr lang="en-US" altLang="zh-TW" smtClean="0">
                <a:latin typeface="High Tower Text" pitchFamily="18" charset="0"/>
              </a:rPr>
              <a:t>pattern</a:t>
            </a:r>
            <a:r>
              <a:rPr lang="en-US" altLang="zh-TW" sz="2400" b="1" smtClean="0">
                <a:latin typeface="Times New Roman" pitchFamily="18" charset="0"/>
              </a:rPr>
              <a:t>2</a:t>
            </a:r>
            <a:r>
              <a:rPr lang="en-US" altLang="zh-TW" smtClean="0">
                <a:latin typeface="High Tower Text" pitchFamily="18" charset="0"/>
              </a:rPr>
              <a:t>&gt;</a:t>
            </a:r>
            <a:r>
              <a:rPr lang="en-US" altLang="zh-TW" b="1" smtClean="0">
                <a:latin typeface="High Tower Text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	breaksw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...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default: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mtClean="0">
                <a:latin typeface="High Tower Text" pitchFamily="18" charset="0"/>
              </a:rPr>
              <a:t>		&lt;statements&gt;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		breaksw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b="1" smtClean="0">
                <a:latin typeface="High Tower Text" pitchFamily="18" charset="0"/>
              </a:rPr>
              <a:t>endsw</a:t>
            </a:r>
          </a:p>
        </p:txBody>
      </p:sp>
      <p:sp>
        <p:nvSpPr>
          <p:cNvPr id="98309" name="AutoShape 6"/>
          <p:cNvSpPr>
            <a:spLocks noChangeArrowheads="1"/>
          </p:cNvSpPr>
          <p:nvPr/>
        </p:nvSpPr>
        <p:spPr bwMode="auto">
          <a:xfrm>
            <a:off x="4876800" y="3378200"/>
            <a:ext cx="3657600" cy="3175000"/>
          </a:xfrm>
          <a:prstGeom prst="wedgeRectCallout">
            <a:avLst>
              <a:gd name="adj1" fmla="val -137574"/>
              <a:gd name="adj2" fmla="val -91398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For some stupid reason, each case statement needs   to be on an </a:t>
            </a:r>
            <a:r>
              <a:rPr kumimoji="0" lang="en-US" altLang="zh-TW" sz="4000" i="1" u="sng">
                <a:solidFill>
                  <a:srgbClr val="0070C0"/>
                </a:solidFill>
                <a:latin typeface="Arial Narrow" pitchFamily="34" charset="0"/>
              </a:rPr>
              <a:t>individual line</a:t>
            </a: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38800" y="228600"/>
            <a:ext cx="3429000" cy="2590800"/>
          </a:xfrm>
          <a:prstGeom prst="wedgeRectCallout">
            <a:avLst>
              <a:gd name="adj1" fmla="val -119407"/>
              <a:gd name="adj2" fmla="val 1679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4000" b="0">
                <a:solidFill>
                  <a:schemeClr val="tx2"/>
                </a:solidFill>
                <a:latin typeface="Arial Narrow" pitchFamily="34" charset="0"/>
              </a:rPr>
              <a:t>The patterns may contain wildcard characters (It’s similar to “=~”).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then, else, endif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case, default, breaksw, endsw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0066CC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0066CC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But some are unfamiliar</a:t>
            </a:r>
            <a:r>
              <a:rPr lang="en-US" altLang="zh-TW" smtClean="0">
                <a:solidFill>
                  <a:srgbClr val="A6A6A6"/>
                </a:solidFill>
              </a:rPr>
              <a:t> </a:t>
            </a:r>
            <a:r>
              <a:rPr lang="en-US" altLang="zh-TW" sz="4000" smtClean="0">
                <a:solidFill>
                  <a:srgbClr val="A6A6A6"/>
                </a:solidFill>
              </a:rPr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foreach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smtClean="0">
              <a:solidFill>
                <a:srgbClr val="A6A6A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itchFamily="2" charset="-122"/>
              </a:rPr>
              <a:t>The while loop:</a:t>
            </a:r>
          </a:p>
          <a:p>
            <a:pPr>
              <a:buFontTx/>
              <a:buNone/>
            </a:pPr>
            <a:endParaRPr lang="en-US" altLang="zh-CN" sz="1000" smtClean="0">
              <a:ea typeface="SimSun" pitchFamily="2" charset="-122"/>
            </a:endParaRP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while ( condition 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	command(s)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1800" smtClean="0">
              <a:latin typeface="High Tower Text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mtClean="0">
                <a:ea typeface="SimSun" pitchFamily="2" charset="-122"/>
              </a:rPr>
              <a:t>The while loop:</a:t>
            </a:r>
          </a:p>
          <a:p>
            <a:pPr>
              <a:buFontTx/>
              <a:buNone/>
            </a:pPr>
            <a:endParaRPr lang="en-US" altLang="zh-CN" sz="1000" smtClean="0">
              <a:ea typeface="SimSun" pitchFamily="2" charset="-122"/>
            </a:endParaRP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while ( condition 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	command(s)</a:t>
            </a:r>
          </a:p>
          <a:p>
            <a:pPr lvl="1">
              <a:spcBef>
                <a:spcPct val="0"/>
              </a:spcBef>
              <a:buFont typeface="Monotype Sorts"/>
              <a:buNone/>
            </a:pPr>
            <a:r>
              <a:rPr lang="en-US" altLang="zh-CN" sz="360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1800" smtClean="0">
              <a:latin typeface="High Tower Text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And here is where tcsh is.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The tcsh executable is not small.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7" name="Trapezoid 6"/>
          <p:cNvSpPr>
            <a:spLocks noChangeAspect="1"/>
          </p:cNvSpPr>
          <p:nvPr/>
        </p:nvSpPr>
        <p:spPr bwMode="auto">
          <a:xfrm rot="-2700000">
            <a:off x="-806450" y="446088"/>
            <a:ext cx="3359150" cy="85248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Recall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3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8915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>
                <a:ea typeface="SimSun" pitchFamily="2" charset="-122"/>
              </a:rPr>
              <a:t>Here is a way to get the behavior of a for-loop:</a:t>
            </a:r>
          </a:p>
          <a:p>
            <a:pPr>
              <a:buFontTx/>
              <a:buNone/>
            </a:pPr>
            <a:endParaRPr lang="en-US" altLang="zh-CN" sz="900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#!/bin/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tcsh</a:t>
            </a:r>
            <a:endParaRPr lang="en-US" altLang="zh-CN" sz="3200" dirty="0" smtClean="0"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@ 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=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0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while (`expr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&lt; 3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`)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	echo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-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n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i</a:t>
            </a:r>
            <a:endParaRPr lang="en-US" altLang="zh-CN" sz="3200" dirty="0" smtClean="0"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	@ 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i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++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400" dirty="0" smtClean="0">
              <a:latin typeface="High Tower Text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dirty="0" smtClean="0">
                <a:ea typeface="SimSun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dirty="0" smtClean="0">
                <a:ea typeface="SimSun" pitchFamily="2" charset="-122"/>
              </a:rPr>
              <a:t>		</a:t>
            </a:r>
            <a:r>
              <a:rPr lang="en-US" altLang="zh-CN" dirty="0" smtClean="0">
                <a:latin typeface="Times New Roman" pitchFamily="18" charset="0"/>
                <a:ea typeface="SimSun" pitchFamily="2" charset="-122"/>
              </a:rPr>
              <a:t>0 1 2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while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25563"/>
            <a:ext cx="89154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smtClean="0">
                <a:ea typeface="SimSun" pitchFamily="2" charset="-122"/>
              </a:rPr>
              <a:t>Here is a way to get the behavior of a for-loop</a:t>
            </a:r>
          </a:p>
          <a:p>
            <a:pPr>
              <a:buFontTx/>
              <a:buNone/>
            </a:pPr>
            <a:endParaRPr lang="en-US" altLang="zh-CN" sz="90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#!/bin/tcsh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@ i = </a:t>
            </a:r>
            <a:r>
              <a:rPr lang="en-US" altLang="zh-CN" sz="3200" smtClean="0">
                <a:latin typeface="Times New Roman" pitchFamily="18" charset="0"/>
                <a:ea typeface="SimSun" pitchFamily="2" charset="-122"/>
              </a:rPr>
              <a:t>0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while (`expr </a:t>
            </a:r>
            <a:r>
              <a:rPr lang="en-US" altLang="zh-CN" sz="3200" smtClean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i </a:t>
            </a:r>
            <a:r>
              <a:rPr lang="en-US" altLang="zh-CN" sz="3200" smtClean="0">
                <a:latin typeface="Times New Roman" pitchFamily="18" charset="0"/>
                <a:ea typeface="SimSun" pitchFamily="2" charset="-122"/>
              </a:rPr>
              <a:t>&lt; 3</a:t>
            </a: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`)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	echo </a:t>
            </a:r>
            <a:r>
              <a:rPr lang="en-US" altLang="zh-CN" sz="3200" smtClean="0">
                <a:latin typeface="Times New Roman" pitchFamily="18" charset="0"/>
                <a:ea typeface="SimSun" pitchFamily="2" charset="-122"/>
              </a:rPr>
              <a:t>-</a:t>
            </a: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n </a:t>
            </a:r>
            <a:r>
              <a:rPr lang="en-US" altLang="zh-CN" sz="3200" smtClean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i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	@ i++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400" smtClean="0">
              <a:latin typeface="High Tower Text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smtClean="0">
                <a:ea typeface="SimSun" pitchFamily="2" charset="-122"/>
              </a:rPr>
              <a:t>		</a:t>
            </a:r>
            <a:r>
              <a:rPr lang="en-US" altLang="zh-CN" smtClean="0">
                <a:latin typeface="Times New Roman" pitchFamily="18" charset="0"/>
                <a:ea typeface="SimSun" pitchFamily="2" charset="-122"/>
              </a:rPr>
              <a:t>0 1 2</a:t>
            </a:r>
          </a:p>
        </p:txBody>
      </p:sp>
      <p:sp>
        <p:nvSpPr>
          <p:cNvPr id="76804" name="Rounded Rectangle 4"/>
          <p:cNvSpPr>
            <a:spLocks noChangeArrowheads="1"/>
          </p:cNvSpPr>
          <p:nvPr/>
        </p:nvSpPr>
        <p:spPr bwMode="auto">
          <a:xfrm>
            <a:off x="4419600" y="1447800"/>
            <a:ext cx="4648200" cy="2895600"/>
          </a:xfrm>
          <a:prstGeom prst="roundRect">
            <a:avLst>
              <a:gd name="adj" fmla="val 880"/>
            </a:avLst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itchFamily="34" charset="0"/>
              </a:rPr>
              <a:t>Here, we are using a while loop to get the behavior of the familiar C for loop: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33CC"/>
                </a:solidFill>
                <a:latin typeface="Courier"/>
              </a:rPr>
              <a:t>  </a:t>
            </a:r>
            <a:r>
              <a:rPr lang="en-US" altLang="zh-TW" sz="2800">
                <a:solidFill>
                  <a:srgbClr val="0066CC"/>
                </a:solidFill>
                <a:latin typeface="Times New Roman" pitchFamily="18" charset="0"/>
              </a:rPr>
              <a:t>for (i=0; i&lt;3;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0066CC"/>
                </a:solidFill>
                <a:latin typeface="Times New Roman" pitchFamily="18" charset="0"/>
              </a:rPr>
              <a:t>    	 printf(</a:t>
            </a:r>
            <a:r>
              <a:rPr lang="en-US" altLang="zh-TW" sz="2800" b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2800">
                <a:solidFill>
                  <a:srgbClr val="0066CC"/>
                </a:solidFill>
                <a:latin typeface="Times New Roman" pitchFamily="18" charset="0"/>
              </a:rPr>
              <a:t>%d</a:t>
            </a:r>
            <a:r>
              <a:rPr lang="en-US" altLang="zh-TW" sz="2800" b="0">
                <a:solidFill>
                  <a:srgbClr val="0066CC"/>
                </a:solidFill>
                <a:latin typeface="Times New Roman" pitchFamily="18" charset="0"/>
              </a:rPr>
              <a:t>"</a:t>
            </a:r>
            <a:r>
              <a:rPr lang="en-US" altLang="zh-TW" sz="2800">
                <a:solidFill>
                  <a:srgbClr val="0066CC"/>
                </a:solidFill>
                <a:latin typeface="Times New Roman" pitchFamily="18" charset="0"/>
              </a:rPr>
              <a:t>,i);</a:t>
            </a:r>
            <a:r>
              <a:rPr lang="en-US" altLang="zh-TW" sz="2800">
                <a:solidFill>
                  <a:srgbClr val="0033CC"/>
                </a:solidFill>
                <a:latin typeface="Courier"/>
              </a:rPr>
              <a:t> </a:t>
            </a:r>
          </a:p>
        </p:txBody>
      </p:sp>
      <p:sp>
        <p:nvSpPr>
          <p:cNvPr id="159750" name="Rounded Rectangular Callout 3"/>
          <p:cNvSpPr>
            <a:spLocks noChangeArrowheads="1"/>
          </p:cNvSpPr>
          <p:nvPr/>
        </p:nvSpPr>
        <p:spPr bwMode="auto">
          <a:xfrm>
            <a:off x="457200" y="2590800"/>
            <a:ext cx="1447800" cy="457200"/>
          </a:xfrm>
          <a:prstGeom prst="wedgeRoundRectCallout">
            <a:avLst>
              <a:gd name="adj1" fmla="val 300000"/>
              <a:gd name="adj2" fmla="val 111806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159751" name="Rounded Rectangular Callout 5"/>
          <p:cNvSpPr>
            <a:spLocks noChangeArrowheads="1"/>
          </p:cNvSpPr>
          <p:nvPr/>
        </p:nvSpPr>
        <p:spPr bwMode="auto">
          <a:xfrm>
            <a:off x="1600200" y="3124200"/>
            <a:ext cx="2590800" cy="457200"/>
          </a:xfrm>
          <a:prstGeom prst="wedgeRoundRectCallout">
            <a:avLst>
              <a:gd name="adj1" fmla="val 131065"/>
              <a:gd name="adj2" fmla="val 17708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159752" name="Rounded Rectangular Callout 6"/>
          <p:cNvSpPr>
            <a:spLocks noChangeArrowheads="1"/>
          </p:cNvSpPr>
          <p:nvPr/>
        </p:nvSpPr>
        <p:spPr bwMode="auto">
          <a:xfrm>
            <a:off x="762000" y="4191000"/>
            <a:ext cx="1219200" cy="457200"/>
          </a:xfrm>
          <a:prstGeom prst="wedgeRoundRectCallout">
            <a:avLst>
              <a:gd name="adj1" fmla="val 458593"/>
              <a:gd name="adj2" fmla="val -196181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  <p:sp>
        <p:nvSpPr>
          <p:cNvPr id="159753" name="Rounded Rectangular Callout 7"/>
          <p:cNvSpPr>
            <a:spLocks noChangeArrowheads="1"/>
          </p:cNvSpPr>
          <p:nvPr/>
        </p:nvSpPr>
        <p:spPr bwMode="auto">
          <a:xfrm>
            <a:off x="762000" y="3657600"/>
            <a:ext cx="1828800" cy="457200"/>
          </a:xfrm>
          <a:prstGeom prst="wedgeRoundRectCallout">
            <a:avLst>
              <a:gd name="adj1" fmla="val 207292"/>
              <a:gd name="adj2" fmla="val -5903"/>
              <a:gd name="adj3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 animBg="1"/>
      <p:bldP spid="159752" grpId="0" animBg="1"/>
      <p:bldP spid="1597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TW" smtClean="0">
                <a:solidFill>
                  <a:srgbClr val="0066CC"/>
                </a:solidFill>
              </a:rPr>
              <a:t>C-shell Control Flow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Some commands are familiar (to C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r>
              <a:rPr lang="en-US" altLang="zh-TW" sz="4000" smtClean="0">
                <a:solidFill>
                  <a:srgbClr val="A6A6A6"/>
                </a:solidFill>
              </a:rPr>
              <a:t>programmers)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if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then, else, endif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switch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case, default, breaksw, endsw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smtClean="0">
                <a:solidFill>
                  <a:srgbClr val="A6A6A6"/>
                </a:solidFill>
              </a:rPr>
              <a:t>while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>
                <a:solidFill>
                  <a:srgbClr val="A6A6A6"/>
                </a:solidFill>
              </a:rPr>
              <a:t>continue, break, end</a:t>
            </a: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endParaRPr lang="en-US" altLang="zh-TW" sz="1800" smtClean="0">
              <a:solidFill>
                <a:srgbClr val="0066CC"/>
              </a:solidFill>
            </a:endParaRPr>
          </a:p>
          <a:p>
            <a:pPr>
              <a:lnSpc>
                <a:spcPct val="90000"/>
              </a:lnSpc>
              <a:buFontTx/>
              <a:buNone/>
              <a:tabLst>
                <a:tab pos="2974975" algn="l"/>
              </a:tabLst>
            </a:pPr>
            <a:r>
              <a:rPr lang="en-US" altLang="zh-TW" sz="4000" smtClean="0"/>
              <a:t>But some are unfamiliar</a:t>
            </a:r>
            <a:r>
              <a:rPr lang="en-US" altLang="zh-TW" smtClean="0"/>
              <a:t> </a:t>
            </a:r>
            <a:r>
              <a:rPr lang="en-US" altLang="zh-TW" sz="4000" smtClean="0"/>
              <a:t>(to C)</a:t>
            </a:r>
          </a:p>
          <a:p>
            <a:pPr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z="3600" b="1" smtClean="0">
                <a:solidFill>
                  <a:srgbClr val="FF0000"/>
                </a:solidFill>
              </a:rPr>
              <a:t>foreach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tabLst>
                <a:tab pos="2974975" algn="l"/>
              </a:tabLst>
            </a:pPr>
            <a:r>
              <a:rPr lang="en-US" altLang="zh-TW" smtClean="0"/>
              <a:t>continue, break, end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974975" algn="l"/>
              </a:tabLst>
            </a:pPr>
            <a:endParaRPr lang="en-US" altLang="zh-TW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 dirty="0" smtClean="0">
                <a:ea typeface="SimSun" pitchFamily="2" charset="-122"/>
              </a:rPr>
              <a:t>The </a:t>
            </a:r>
            <a:r>
              <a:rPr lang="en-US" altLang="zh-CN" sz="2800" i="1" dirty="0" err="1" smtClean="0">
                <a:ea typeface="SimSun" pitchFamily="2" charset="-122"/>
              </a:rPr>
              <a:t>foreach</a:t>
            </a:r>
            <a:r>
              <a:rPr lang="en-US" altLang="zh-CN" sz="2800" i="1" dirty="0" smtClean="0">
                <a:ea typeface="SimSun" pitchFamily="2" charset="-122"/>
              </a:rPr>
              <a:t> loop:</a:t>
            </a:r>
          </a:p>
          <a:p>
            <a:pPr>
              <a:buFontTx/>
              <a:buNone/>
            </a:pPr>
            <a:endParaRPr lang="en-US" altLang="zh-CN" sz="900" dirty="0" smtClean="0">
              <a:ea typeface="SimSun" pitchFamily="2" charset="-122"/>
            </a:endParaRPr>
          </a:p>
          <a:p>
            <a:pPr lvl="1">
              <a:buFont typeface="Monotype Sorts"/>
              <a:buNone/>
            </a:pP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foreach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var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( 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arrayVariable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OR wordlist )</a:t>
            </a:r>
          </a:p>
          <a:p>
            <a:pPr lvl="1"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	command(s)</a:t>
            </a:r>
          </a:p>
          <a:p>
            <a:pPr lvl="1"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buFont typeface="Monotype Sorts"/>
              <a:buNone/>
            </a:pPr>
            <a:endParaRPr lang="en-US" altLang="zh-CN" sz="3200" dirty="0" smtClean="0">
              <a:latin typeface="High Tower Text" pitchFamily="18" charset="0"/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sz="4800" b="1" smtClean="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5563"/>
            <a:ext cx="8610600" cy="52276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 dirty="0" smtClean="0">
                <a:ea typeface="SimSun" pitchFamily="2" charset="-122"/>
              </a:rPr>
              <a:t>Example of the </a:t>
            </a:r>
            <a:r>
              <a:rPr lang="en-US" altLang="zh-CN" sz="2800" i="1" dirty="0" err="1" smtClean="0">
                <a:ea typeface="SimSun" pitchFamily="2" charset="-122"/>
              </a:rPr>
              <a:t>foreach</a:t>
            </a:r>
            <a:r>
              <a:rPr lang="en-US" altLang="zh-CN" sz="2800" i="1" dirty="0" smtClean="0">
                <a:ea typeface="SimSun" pitchFamily="2" charset="-122"/>
              </a:rPr>
              <a:t> loop:</a:t>
            </a:r>
          </a:p>
          <a:p>
            <a:pPr>
              <a:buFontTx/>
              <a:buNone/>
            </a:pPr>
            <a:endParaRPr lang="en-US" altLang="zh-CN" sz="900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#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!/bin/</a:t>
            </a: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tcsh</a:t>
            </a:r>
            <a:endParaRPr lang="en-US" altLang="zh-CN" sz="3200" dirty="0" smtClean="0">
              <a:latin typeface="High Tower Text" pitchFamily="18" charset="0"/>
              <a:ea typeface="SimSun" pitchFamily="2" charset="-122"/>
            </a:endParaRP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err="1" smtClean="0">
                <a:latin typeface="High Tower Text" pitchFamily="18" charset="0"/>
                <a:ea typeface="SimSun" pitchFamily="2" charset="-122"/>
              </a:rPr>
              <a:t>foreach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 person (Bob Susan Joe)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	echo Hello </a:t>
            </a:r>
            <a:r>
              <a:rPr lang="en-US" altLang="zh-CN" sz="3200" dirty="0" smtClean="0">
                <a:latin typeface="Times New Roman" pitchFamily="18" charset="0"/>
                <a:ea typeface="SimSun" pitchFamily="2" charset="-122"/>
              </a:rPr>
              <a:t>$</a:t>
            </a: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person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r>
              <a:rPr lang="en-US" altLang="zh-CN" sz="3200" dirty="0" smtClean="0">
                <a:latin typeface="High Tower Text" pitchFamily="18" charset="0"/>
                <a:ea typeface="SimSun" pitchFamily="2" charset="-122"/>
              </a:rPr>
              <a:t>end</a:t>
            </a:r>
          </a:p>
          <a:p>
            <a:pPr lvl="1">
              <a:lnSpc>
                <a:spcPct val="90000"/>
              </a:lnSpc>
              <a:buFont typeface="Monotype Sorts"/>
              <a:buNone/>
            </a:pPr>
            <a:endParaRPr lang="en-US" altLang="zh-CN" sz="20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800" i="1" dirty="0" smtClean="0">
                <a:ea typeface="SimSun" pitchFamily="2" charset="-122"/>
              </a:rPr>
              <a:t>Output: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 smtClean="0">
                <a:latin typeface="High Tower Text" pitchFamily="18" charset="0"/>
                <a:ea typeface="SimSun" pitchFamily="2" charset="-122"/>
              </a:rPr>
              <a:t>		Hello Bob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 smtClean="0">
                <a:latin typeface="High Tower Text" pitchFamily="18" charset="0"/>
                <a:ea typeface="SimSun" pitchFamily="2" charset="-122"/>
              </a:rPr>
              <a:t>		Hello Susan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 smtClean="0">
                <a:latin typeface="High Tower Text" pitchFamily="18" charset="0"/>
                <a:ea typeface="SimSun" pitchFamily="2" charset="-122"/>
              </a:rPr>
              <a:t>		Hello Joe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/>
              <a:t>If you want to run a command once for each of </a:t>
            </a:r>
            <a:br>
              <a:rPr lang="en-US" altLang="zh-TW" sz="2800" i="1" dirty="0" smtClean="0"/>
            </a:br>
            <a:r>
              <a:rPr lang="en-US" altLang="zh-TW" sz="2800" i="1" dirty="0" smtClean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 smtClean="0"/>
              <a:t>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filenname</a:t>
            </a:r>
            <a:r>
              <a:rPr lang="en-US" altLang="zh-TW" dirty="0" smtClean="0">
                <a:latin typeface="High Tower Text" pitchFamily="18" charset="0"/>
              </a:rPr>
              <a:t> (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 smtClean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cat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filename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endParaRPr lang="en-US" altLang="zh-TW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 smtClean="0"/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67200" y="3375453"/>
            <a:ext cx="4569941" cy="2971800"/>
          </a:xfrm>
          <a:prstGeom prst="wedgeRectCallout">
            <a:avLst>
              <a:gd name="adj1" fmla="val -8513"/>
              <a:gd name="adj2" fmla="val -801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This is a set of file names. We know this because they get sent to</a:t>
            </a:r>
            <a:r>
              <a:rPr kumimoji="0" lang="en-US" altLang="zh-TW" sz="3600" b="0" dirty="0" smtClean="0">
                <a:latin typeface="Arial Narrow" pitchFamily="34" charset="0"/>
              </a:rPr>
              <a:t> “cat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(not because the names begin with “file”).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/>
              <a:t>If you want to run a command once for each of </a:t>
            </a:r>
            <a:br>
              <a:rPr lang="en-US" altLang="zh-TW" sz="2800" i="1" dirty="0" smtClean="0"/>
            </a:br>
            <a:r>
              <a:rPr lang="en-US" altLang="zh-TW" sz="2800" i="1" dirty="0" smtClean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 smtClean="0"/>
              <a:t>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filenname</a:t>
            </a:r>
            <a:r>
              <a:rPr lang="en-US" altLang="zh-TW" dirty="0" smtClean="0">
                <a:latin typeface="High Tower Text" pitchFamily="18" charset="0"/>
              </a:rPr>
              <a:t> (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 smtClean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cat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filename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endParaRPr lang="en-US" altLang="zh-TW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 smtClean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 smtClean="0"/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267200" y="3375453"/>
            <a:ext cx="4569941" cy="2971800"/>
          </a:xfrm>
          <a:prstGeom prst="wedgeRectCallout">
            <a:avLst>
              <a:gd name="adj1" fmla="val -8513"/>
              <a:gd name="adj2" fmla="val -801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This is a set of file names. We know this because they get sent to “</a:t>
            </a:r>
            <a:r>
              <a:rPr kumimoji="0" lang="en-US" altLang="zh-TW" sz="3600" b="0" dirty="0" smtClean="0">
                <a:solidFill>
                  <a:srgbClr val="FF0000"/>
                </a:solidFill>
                <a:latin typeface="Arial Narrow" pitchFamily="34" charset="0"/>
              </a:rPr>
              <a:t>cat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(not because the names begin with “file”).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209800" y="2895600"/>
            <a:ext cx="4876800" cy="18895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055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/>
              <a:t>If you want to run a command once for each of </a:t>
            </a:r>
            <a:br>
              <a:rPr lang="en-US" altLang="zh-TW" sz="2800" i="1" dirty="0" smtClean="0"/>
            </a:br>
            <a:r>
              <a:rPr lang="en-US" altLang="zh-TW" sz="2800" i="1" dirty="0" smtClean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 smtClean="0"/>
              <a:t>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(file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file(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*</a:t>
            </a:r>
            <a:r>
              <a:rPr lang="en-US" altLang="zh-TW" dirty="0" smtClean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echo There is a file named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(f*[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fgrep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Hello |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 smtClean="0"/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61286" y="4953000"/>
            <a:ext cx="6781800" cy="1752600"/>
          </a:xfrm>
          <a:prstGeom prst="wedgeRectCallout">
            <a:avLst>
              <a:gd name="adj1" fmla="val -29965"/>
              <a:gd name="adj2" fmla="val -10500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This is also a set of file (or directory) names. We know this because that is what the * wildcard pattern expands to.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/>
              <a:t>If you want to run a command once for each of </a:t>
            </a:r>
            <a:br>
              <a:rPr lang="en-US" altLang="zh-TW" sz="2800" i="1" dirty="0" smtClean="0"/>
            </a:br>
            <a:r>
              <a:rPr lang="en-US" altLang="zh-TW" sz="2800" i="1" dirty="0" smtClean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 smtClean="0"/>
              <a:t>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(file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fn</a:t>
            </a:r>
            <a:r>
              <a:rPr lang="en-US" altLang="zh-TW" dirty="0" smtClean="0">
                <a:latin typeface="High Tower Text" pitchFamily="18" charset="0"/>
              </a:rPr>
              <a:t> (</a:t>
            </a:r>
            <a:r>
              <a:rPr lang="en-US" altLang="zh-TW" dirty="0" smtClean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 smtClean="0">
                <a:latin typeface="High Tower Text" pitchFamily="18" charset="0"/>
              </a:rPr>
              <a:t>*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dirty="0" smtClean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cat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fn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fgrep</a:t>
            </a:r>
            <a:r>
              <a:rPr lang="en-US" altLang="zh-TW" dirty="0" smtClean="0">
                <a:latin typeface="High Tower Text" pitchFamily="18" charset="0"/>
              </a:rPr>
              <a:t> Hello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 smtClean="0"/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86200" y="2590800"/>
            <a:ext cx="5143500" cy="2286000"/>
          </a:xfrm>
          <a:prstGeom prst="wedgeRectCallout">
            <a:avLst>
              <a:gd name="adj1" fmla="val -40776"/>
              <a:gd name="adj2" fmla="val 701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This is the set of file/directory names that begin with “</a:t>
            </a:r>
            <a:r>
              <a:rPr kumimoji="0" lang="en-US" altLang="zh-TW" sz="3600" b="0" dirty="0" smtClean="0">
                <a:solidFill>
                  <a:srgbClr val="FF0066"/>
                </a:solidFill>
                <a:latin typeface="Arial Narrow" pitchFamily="34" charset="0"/>
              </a:rPr>
              <a:t>f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and end with a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1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2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3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or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4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”.</a:t>
            </a:r>
            <a:r>
              <a:rPr kumimoji="0" lang="en-US" altLang="zh-TW" sz="3600" b="0" dirty="0" smtClean="0">
                <a:solidFill>
                  <a:srgbClr val="FF9900"/>
                </a:solidFill>
                <a:latin typeface="Arial Narrow" pitchFamily="34" charset="0"/>
              </a:rPr>
              <a:t> In other, words, these guys.</a:t>
            </a:r>
            <a:endParaRPr kumimoji="0" lang="en-US" altLang="zh-TW" sz="3600" b="0" dirty="0">
              <a:solidFill>
                <a:srgbClr val="FF9900"/>
              </a:solidFill>
              <a:latin typeface="Arial Narrow" pitchFamily="34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38600" y="2895600"/>
            <a:ext cx="4838700" cy="1752600"/>
          </a:xfrm>
          <a:prstGeom prst="wedgeRectCallout">
            <a:avLst>
              <a:gd name="adj1" fmla="val -50480"/>
              <a:gd name="adj2" fmla="val 8705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(at the end of class, rushed for time, I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itchFamily="34" charset="0"/>
              </a:rPr>
              <a:t>mis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-stated what this pattern match to).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/>
              <a:t>If you want to run a command once for each of </a:t>
            </a:r>
            <a:br>
              <a:rPr lang="en-US" altLang="zh-TW" sz="2800" i="1" dirty="0" smtClean="0"/>
            </a:br>
            <a:r>
              <a:rPr lang="en-US" altLang="zh-TW" sz="2800" i="1" dirty="0" smtClean="0">
                <a:solidFill>
                  <a:srgbClr val="0033CC"/>
                </a:solidFill>
              </a:rPr>
              <a:t>a set of filenames</a:t>
            </a:r>
            <a:r>
              <a:rPr lang="en-US" altLang="zh-TW" sz="2800" i="1" dirty="0" smtClean="0"/>
              <a:t>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filenname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(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file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 file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filename |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wc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</a:pPr>
            <a:endParaRPr lang="en-US" altLang="zh-TW" sz="900" dirty="0" smtClean="0">
              <a:solidFill>
                <a:schemeClr val="bg1">
                  <a:lumMod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 file(*)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   echo There is a file named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9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fn</a:t>
            </a:r>
            <a:r>
              <a:rPr lang="en-US" altLang="zh-TW" dirty="0" smtClean="0">
                <a:latin typeface="High Tower Text" pitchFamily="18" charset="0"/>
              </a:rPr>
              <a:t> (</a:t>
            </a:r>
            <a:r>
              <a:rPr lang="en-US" altLang="zh-TW" dirty="0" smtClean="0">
                <a:solidFill>
                  <a:srgbClr val="FF0066"/>
                </a:solidFill>
                <a:latin typeface="High Tower Text" pitchFamily="18" charset="0"/>
              </a:rPr>
              <a:t>f</a:t>
            </a:r>
            <a:r>
              <a:rPr lang="en-US" altLang="zh-TW" dirty="0" smtClean="0">
                <a:latin typeface="High Tower Text" pitchFamily="18" charset="0"/>
              </a:rPr>
              <a:t>*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[</a:t>
            </a:r>
            <a:r>
              <a:rPr lang="en-US" altLang="zh-TW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1-4</a:t>
            </a:r>
            <a:r>
              <a:rPr lang="en-US" altLang="zh-TW" dirty="0" smtClean="0">
                <a:solidFill>
                  <a:srgbClr val="0033CC"/>
                </a:solidFill>
                <a:latin typeface="High Tower Text" pitchFamily="18" charset="0"/>
              </a:rPr>
              <a:t>]</a:t>
            </a:r>
            <a:r>
              <a:rPr lang="en-US" altLang="zh-TW" dirty="0" smtClean="0">
                <a:latin typeface="High Tower Text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cat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fn</a:t>
            </a:r>
            <a:r>
              <a:rPr lang="en-US" altLang="zh-TW" dirty="0" smtClean="0">
                <a:latin typeface="High Tower Text" pitchFamily="18" charset="0"/>
              </a:rPr>
              <a:t> | </a:t>
            </a:r>
            <a:r>
              <a:rPr lang="en-US" altLang="zh-TW" dirty="0" err="1" smtClean="0">
                <a:latin typeface="High Tower Text" pitchFamily="18" charset="0"/>
              </a:rPr>
              <a:t>fgrep</a:t>
            </a:r>
            <a:r>
              <a:rPr lang="en-US" altLang="zh-TW" dirty="0" smtClean="0">
                <a:latin typeface="High Tower Text" pitchFamily="18" charset="0"/>
              </a:rPr>
              <a:t> Hello | </a:t>
            </a:r>
            <a:r>
              <a:rPr lang="en-US" altLang="zh-TW" dirty="0" err="1" smtClean="0">
                <a:latin typeface="High Tower Text" pitchFamily="18" charset="0"/>
              </a:rPr>
              <a:t>wc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latin typeface="High Tower Text" pitchFamily="18" charset="0"/>
              </a:rPr>
              <a:t>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800" dirty="0" smtClean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endParaRPr lang="en-US" altLang="zh-TW" sz="2800" i="1" dirty="0" smtClean="0"/>
          </a:p>
          <a:p>
            <a:pPr eaLnBrk="1" hangingPunct="1"/>
            <a:endParaRPr lang="en-US" altLang="zh-TW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886200" y="2590800"/>
            <a:ext cx="5143500" cy="2286000"/>
          </a:xfrm>
          <a:prstGeom prst="wedgeRectCallout">
            <a:avLst>
              <a:gd name="adj1" fmla="val -40776"/>
              <a:gd name="adj2" fmla="val 70134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This is the set of file/directory names that begin with “</a:t>
            </a:r>
            <a:r>
              <a:rPr kumimoji="0" lang="en-US" altLang="zh-TW" sz="3600" b="0" dirty="0" smtClean="0">
                <a:solidFill>
                  <a:srgbClr val="FF0066"/>
                </a:solidFill>
                <a:latin typeface="Arial Narrow" pitchFamily="34" charset="0"/>
              </a:rPr>
              <a:t>f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and end with a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1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2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”,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3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 or “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4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”. </a:t>
            </a:r>
            <a:r>
              <a:rPr kumimoji="0" lang="en-US" altLang="zh-TW" sz="3600" b="0" dirty="0">
                <a:solidFill>
                  <a:schemeClr val="tx2"/>
                </a:solidFill>
                <a:latin typeface="Arial Narrow" pitchFamily="34" charset="0"/>
              </a:rPr>
              <a:t>(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In other words, </a:t>
            </a:r>
            <a:r>
              <a:rPr kumimoji="0" lang="en-US" altLang="zh-TW" sz="3600" b="0" dirty="0" smtClean="0">
                <a:solidFill>
                  <a:srgbClr val="FF0000"/>
                </a:solidFill>
                <a:latin typeface="Arial Narrow" pitchFamily="34" charset="0"/>
              </a:rPr>
              <a:t>these guys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.)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6457950" y="2362200"/>
            <a:ext cx="933450" cy="20419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7159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rgbClr val="808080"/>
                </a:solidFill>
              </a:rPr>
              <a:t>%</a:t>
            </a:r>
            <a:r>
              <a:rPr lang="en-US" altLang="zh-TW" sz="2400" b="1" dirty="0">
                <a:solidFill>
                  <a:srgbClr val="808080"/>
                </a:solidFill>
              </a:rPr>
              <a:t> 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rgbClr val="80808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rgbClr val="808080"/>
                </a:solidFill>
              </a:rPr>
              <a:t>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rgbClr val="808080"/>
                </a:solidFill>
              </a:rPr>
              <a:t>/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rgbClr val="808080"/>
                </a:solidFill>
              </a:rPr>
              <a:t>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rgbClr val="80808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rgbClr val="808080"/>
                </a:solidFill>
              </a:rPr>
              <a:t>%</a:t>
            </a:r>
            <a:r>
              <a:rPr lang="en-US" altLang="zh-TW" sz="2400" b="1" dirty="0">
                <a:solidFill>
                  <a:srgbClr val="808080"/>
                </a:solidFill>
              </a:rPr>
              <a:t> 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rgbClr val="808080"/>
                </a:solidFill>
              </a:rPr>
              <a:t>-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rgbClr val="808080"/>
                </a:solidFill>
              </a:rPr>
              <a:t> 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rgbClr val="808080"/>
                </a:solidFill>
              </a:rPr>
              <a:t>/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rgbClr val="808080"/>
                </a:solidFill>
              </a:rPr>
              <a:t>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rgbClr val="80808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rgbClr val="808080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rgbClr val="808080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rgbClr val="808080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rgbClr val="808080"/>
                </a:solidFill>
              </a:rPr>
              <a:t>%</a:t>
            </a:r>
            <a:r>
              <a:rPr lang="en-US" altLang="zh-TW" sz="2400" b="1" dirty="0">
                <a:solidFill>
                  <a:srgbClr val="808080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Selecting a Shell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8288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Let us change to the tcsh shell.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14400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A final point: Be aware that your scripts do not necessarily default to the same shell as what you are using at the command-line. So, if you want the script to use csh, you need to indicate that at the top of the script…</a:t>
            </a:r>
            <a:endParaRPr lang="en-US" altLang="zh-TW" sz="600">
              <a:latin typeface="Arial Narrow" pitchFamily="34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5713"/>
              <a:gd name="adj2" fmla="val -2547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itchFamily="34" charset="0"/>
              </a:rPr>
              <a:t>When you type that last line, your prompt probably changes. (Mine did, but I’m not showing it here, because</a:t>
            </a:r>
            <a:br>
              <a:rPr lang="en-US" altLang="zh-TW" sz="2400">
                <a:latin typeface="Arial Narrow" pitchFamily="34" charset="0"/>
              </a:rPr>
            </a:br>
            <a:r>
              <a:rPr lang="en-US" altLang="zh-TW" sz="2400">
                <a:latin typeface="Arial Narrow" pitchFamily="34" charset="0"/>
              </a:rPr>
              <a:t>I always use “%” for the prompt in these slides.)</a:t>
            </a:r>
            <a:endParaRPr lang="en-US" altLang="zh-TW" sz="60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10" grpId="0" animBg="1"/>
      <p:bldP spid="10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i="1" dirty="0" smtClean="0"/>
              <a:t>If you want to do a traditional  loop of numbers, use </a:t>
            </a:r>
            <a:r>
              <a:rPr lang="en-US" altLang="zh-TW" b="1" dirty="0" smtClean="0">
                <a:solidFill>
                  <a:srgbClr val="0033CC"/>
                </a:solidFill>
              </a:rPr>
              <a:t>`</a:t>
            </a:r>
            <a:r>
              <a:rPr lang="en-US" altLang="zh-TW" sz="4000" b="1" dirty="0" err="1" smtClean="0">
                <a:solidFill>
                  <a:srgbClr val="0033CC"/>
                </a:solidFill>
                <a:latin typeface="High Tower Text" pitchFamily="18" charset="0"/>
              </a:rPr>
              <a:t>seq</a:t>
            </a:r>
            <a:r>
              <a:rPr lang="en-US" altLang="zh-TW" b="1" dirty="0" smtClean="0">
                <a:solidFill>
                  <a:srgbClr val="0033CC"/>
                </a:solidFill>
              </a:rPr>
              <a:t>`</a:t>
            </a:r>
            <a:r>
              <a:rPr lang="en-US" altLang="zh-TW" sz="4000" i="1" dirty="0" smtClean="0">
                <a:solidFill>
                  <a:srgbClr val="0033CC"/>
                </a:solidFill>
              </a:rPr>
              <a:t> </a:t>
            </a:r>
            <a:r>
              <a:rPr lang="en-US" altLang="zh-TW" sz="2800" dirty="0" smtClean="0"/>
              <a:t>:</a:t>
            </a:r>
          </a:p>
          <a:p>
            <a:pPr eaLnBrk="1" hangingPunct="1"/>
            <a:endParaRPr lang="en-US" altLang="zh-TW" sz="1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( </a:t>
            </a:r>
            <a:r>
              <a:rPr lang="en-US" altLang="zh-TW" b="1" dirty="0" smtClean="0">
                <a:solidFill>
                  <a:srgbClr val="0033CC"/>
                </a:solidFill>
                <a:latin typeface="High Tower Text" pitchFamily="18" charset="0"/>
              </a:rPr>
              <a:t>`</a:t>
            </a:r>
            <a:r>
              <a:rPr lang="en-US" altLang="zh-TW" b="1" dirty="0" err="1" smtClean="0">
                <a:solidFill>
                  <a:srgbClr val="0033CC"/>
                </a:solidFill>
                <a:latin typeface="High Tower Text" pitchFamily="18" charset="0"/>
              </a:rPr>
              <a:t>seq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10 10 100</a:t>
            </a:r>
            <a:r>
              <a:rPr lang="en-US" altLang="zh-TW" b="1" dirty="0" smtClean="0">
                <a:solidFill>
                  <a:srgbClr val="0033CC"/>
                </a:solidFill>
                <a:latin typeface="High Tower Text" pitchFamily="18" charset="0"/>
              </a:rPr>
              <a:t>`</a:t>
            </a:r>
            <a:r>
              <a:rPr lang="en-US" altLang="zh-TW" dirty="0" smtClean="0">
                <a:latin typeface="High Tower Text" pitchFamily="18" charset="0"/>
              </a:rPr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             echo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+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dirty="0" smtClean="0">
                <a:latin typeface="High Tower Text" pitchFamily="18" charset="0"/>
              </a:rPr>
              <a:t> = `expr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+ 1</a:t>
            </a:r>
            <a:r>
              <a:rPr lang="en-US" altLang="zh-TW" dirty="0" smtClean="0">
                <a:latin typeface="High Tower Text" pitchFamily="18" charset="0"/>
              </a:rPr>
              <a:t>`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             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0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</a:t>
            </a: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rgbClr val="000000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set Z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(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| cut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dirty="0" smtClean="0">
                <a:solidFill>
                  <a:schemeClr val="bg1"/>
                </a:solidFill>
              </a:rPr>
              <a:t>But $* is the </a:t>
            </a:r>
            <a:r>
              <a:rPr lang="en-US" altLang="zh-TW" sz="2800" dirty="0" err="1" smtClean="0">
                <a:solidFill>
                  <a:schemeClr val="bg1"/>
                </a:solidFill>
              </a:rPr>
              <a:t>argv</a:t>
            </a:r>
            <a:r>
              <a:rPr lang="en-US" altLang="zh-TW" sz="2800" dirty="0" smtClean="0">
                <a:solidFill>
                  <a:schemeClr val="bg1"/>
                </a:solidFill>
              </a:rPr>
              <a:t> array, so this is also legal:</a:t>
            </a:r>
            <a:endParaRPr lang="en-US" altLang="zh-TW" sz="1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par (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>
              <a:solidFill>
                <a:schemeClr val="bg1"/>
              </a:solidFill>
            </a:endParaRPr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835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set Z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(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 | cut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 smtClean="0"/>
              <a:t>But $* is the </a:t>
            </a:r>
            <a:r>
              <a:rPr lang="en-US" altLang="zh-TW" sz="2800" i="1" dirty="0" err="1" smtClean="0"/>
              <a:t>argv</a:t>
            </a:r>
            <a:r>
              <a:rPr lang="en-US" altLang="zh-TW" sz="2800" i="1" dirty="0" smtClean="0"/>
              <a:t> array, so this is also legal: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par (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 doesn’t have that information.</a:t>
            </a:r>
            <a:r>
              <a:rPr kumimoji="0" lang="en-US" altLang="zh-TW" sz="3600" b="0" dirty="0" smtClean="0">
                <a:solidFill>
                  <a:srgbClr val="FF9900"/>
                </a:solidFill>
                <a:latin typeface="Arial Narrow" pitchFamily="34" charset="0"/>
              </a:rPr>
              <a:t> We’d have to add code to keep track of the number ourselves.</a:t>
            </a:r>
            <a:endParaRPr kumimoji="0" lang="en-US" altLang="zh-TW" sz="3600" b="0" dirty="0">
              <a:solidFill>
                <a:srgbClr val="FF99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rgbClr val="808080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		set Z </a:t>
            </a:r>
            <a:r>
              <a:rPr lang="en-US" altLang="zh-TW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rgbClr val="808080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 ( </a:t>
            </a:r>
            <a:r>
              <a:rPr lang="en-US" altLang="zh-TW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rgbClr val="808080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 | cut </a:t>
            </a:r>
            <a:r>
              <a:rPr lang="en-US" altLang="zh-TW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c</a:t>
            </a:r>
            <a:r>
              <a:rPr lang="en-US" altLang="zh-TW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808080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 smtClean="0"/>
              <a:t>But $* is the </a:t>
            </a:r>
            <a:r>
              <a:rPr lang="en-US" altLang="zh-TW" sz="2800" i="1" dirty="0" err="1" smtClean="0"/>
              <a:t>argv</a:t>
            </a:r>
            <a:r>
              <a:rPr lang="en-US" altLang="zh-TW" sz="2800" i="1" dirty="0" smtClean="0"/>
              <a:t> array, so this is also legal: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par (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 doesn’t have that information. </a:t>
            </a:r>
            <a:r>
              <a:rPr kumimoji="0" lang="en-US" altLang="zh-TW" sz="3600" b="0" dirty="0" smtClean="0">
                <a:solidFill>
                  <a:srgbClr val="FF9900"/>
                </a:solidFill>
                <a:latin typeface="Arial Narrow" pitchFamily="34" charset="0"/>
              </a:rPr>
              <a:t>We’d have to add code to keep track of the number ourselves.</a:t>
            </a:r>
            <a:endParaRPr kumimoji="0" lang="en-US" altLang="zh-TW" sz="3600" b="0" dirty="0">
              <a:solidFill>
                <a:srgbClr val="FF99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chemeClr val="bg1"/>
                </a:solidFill>
              </a:rPr>
              <a:t>If you want to loop through an array: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set Z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( A B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(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Z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   cat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chemeClr val="bg1"/>
                </a:solidFill>
                <a:latin typeface="High Tower Text" pitchFamily="18" charset="0"/>
              </a:rPr>
              <a:t>fn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 | cut 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c</a:t>
            </a:r>
            <a:r>
              <a:rPr lang="en-US" altLang="zh-TW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solidFill>
                  <a:schemeClr val="bg1"/>
                </a:solidFill>
                <a:latin typeface="High Tower Text" pitchFamily="18" charset="0"/>
              </a:rPr>
              <a:t>end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Printing the parameters without </a:t>
            </a:r>
            <a:r>
              <a:rPr lang="en-US" altLang="zh-TW" sz="2800" i="1" dirty="0" smtClean="0"/>
              <a:t>numbers: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par (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 doesn’t have that information. 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We’d have to add code to keep track</a:t>
            </a:r>
            <a:r>
              <a:rPr kumimoji="0" lang="en-US" altLang="zh-TW" sz="3600" b="0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kumimoji="0" lang="en-US" altLang="zh-TW" sz="3600" b="0" dirty="0" smtClean="0">
                <a:solidFill>
                  <a:srgbClr val="0033CC"/>
                </a:solidFill>
                <a:latin typeface="Arial Narrow" pitchFamily="34" charset="0"/>
              </a:rPr>
              <a:t>of the number ourselves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>
                <a:solidFill>
                  <a:srgbClr val="000000"/>
                </a:solidFill>
              </a:rPr>
              <a:t>With the parameters</a:t>
            </a:r>
            <a:r>
              <a:rPr lang="en-US" altLang="zh-TW" sz="2800" i="1" dirty="0"/>
              <a:t> numbered</a:t>
            </a:r>
            <a:r>
              <a:rPr lang="en-US" altLang="zh-TW" sz="2800" i="1" dirty="0" smtClean="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par (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     @ 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High Tower Text" pitchFamily="18" charset="0"/>
              </a:rPr>
              <a:t>    echo </a:t>
            </a:r>
            <a:r>
              <a:rPr lang="en-US" altLang="zh-TW" dirty="0">
                <a:latin typeface="High Tower Text" pitchFamily="18" charset="0"/>
              </a:rPr>
              <a:t>Parameter</a:t>
            </a:r>
            <a:r>
              <a:rPr lang="en-US" altLang="zh-TW" dirty="0">
                <a:solidFill>
                  <a:srgbClr val="FF0000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rgbClr val="FF0000"/>
                </a:solidFill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par</a:t>
            </a:r>
            <a:endParaRPr lang="en-US" altLang="zh-TW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latin typeface="High Tower Text" pitchFamily="18" charset="0"/>
              </a:rPr>
              <a:t>end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/>
              <a:t>Printing the parameters without </a:t>
            </a:r>
            <a:r>
              <a:rPr lang="en-US" altLang="zh-TW" sz="2800" i="1" dirty="0" smtClean="0"/>
              <a:t>numbers:</a:t>
            </a:r>
            <a:endParaRPr lang="en-US" altLang="zh-TW" sz="1200" i="1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par (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latin typeface="High Tower Text" pitchFamily="18" charset="0"/>
              </a:rPr>
              <a:t>par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419600" y="1066800"/>
            <a:ext cx="4724400" cy="3352800"/>
          </a:xfrm>
          <a:prstGeom prst="wedgeRectCallout">
            <a:avLst>
              <a:gd name="adj1" fmla="val -31676"/>
              <a:gd name="adj2" fmla="val 84229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accent1"/>
              </a:buClr>
              <a:buSzPct val="85000"/>
              <a:buFont typeface="Wingdings" pitchFamily="2" charset="2"/>
              <a:buNone/>
            </a:pP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But what if we wanted the parameters’ numbers? </a:t>
            </a:r>
            <a:r>
              <a:rPr kumimoji="0" lang="en-US" altLang="zh-TW" sz="3600" b="0" dirty="0" err="1" smtClean="0">
                <a:solidFill>
                  <a:schemeClr val="tx2"/>
                </a:solidFill>
                <a:latin typeface="Arial Narrow" pitchFamily="34" charset="0"/>
              </a:rPr>
              <a:t>Foreach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 doesn’t have that information. We’d have to </a:t>
            </a:r>
            <a:r>
              <a:rPr kumimoji="0" lang="en-US" altLang="zh-TW" sz="3600" b="0" dirty="0" smtClean="0">
                <a:solidFill>
                  <a:srgbClr val="FF0000"/>
                </a:solidFill>
                <a:latin typeface="Arial Narrow" pitchFamily="34" charset="0"/>
              </a:rPr>
              <a:t>add code to keep track</a:t>
            </a:r>
            <a:r>
              <a:rPr kumimoji="0" lang="en-US" altLang="zh-TW" sz="3600" b="0" dirty="0" smtClean="0">
                <a:latin typeface="Arial Narrow" pitchFamily="34" charset="0"/>
              </a:rPr>
              <a:t> of the number ourselves</a:t>
            </a:r>
            <a:r>
              <a:rPr kumimoji="0" lang="en-US" altLang="zh-TW" sz="3600" b="0" dirty="0" smtClean="0">
                <a:solidFill>
                  <a:schemeClr val="tx2"/>
                </a:solidFill>
                <a:latin typeface="Arial Narrow" pitchFamily="34" charset="0"/>
              </a:rPr>
              <a:t>.</a:t>
            </a:r>
            <a:endParaRPr kumimoji="0" lang="en-US" altLang="zh-TW" sz="3600" b="0" dirty="0">
              <a:solidFill>
                <a:schemeClr val="tx2"/>
              </a:solidFill>
              <a:latin typeface="Arial Narrow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743200" y="1905000"/>
            <a:ext cx="2457450" cy="15847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505200" y="2971800"/>
            <a:ext cx="11430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0425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6868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rgbClr val="FF0000"/>
                </a:solidFill>
              </a:rPr>
              <a:t>Printing numbered parameters (complicated way):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@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par (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*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     @ 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   echo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Parameter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is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p</a:t>
            </a:r>
            <a:r>
              <a:rPr lang="en-US" altLang="zh-TW" dirty="0" smtClean="0">
                <a:latin typeface="High Tower Text" pitchFamily="18" charset="0"/>
              </a:rPr>
              <a:t>ar</a:t>
            </a:r>
            <a:endParaRPr lang="en-US" altLang="zh-TW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r>
              <a:rPr lang="en-US" altLang="zh-TW" dirty="0" smtClean="0">
                <a:latin typeface="High Tower Text" pitchFamily="18" charset="0"/>
              </a:rPr>
              <a:t>end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>
                <a:solidFill>
                  <a:srgbClr val="008000"/>
                </a:solidFill>
              </a:rPr>
              <a:t>Printing </a:t>
            </a:r>
            <a:r>
              <a:rPr lang="en-US" altLang="zh-TW" sz="2800" i="1" dirty="0" smtClean="0">
                <a:solidFill>
                  <a:srgbClr val="008000"/>
                </a:solidFill>
              </a:rPr>
              <a:t>numbered </a:t>
            </a:r>
            <a:r>
              <a:rPr lang="en-US" altLang="zh-TW" sz="2800" i="1" dirty="0">
                <a:solidFill>
                  <a:srgbClr val="008000"/>
                </a:solidFill>
              </a:rPr>
              <a:t>parameters </a:t>
            </a:r>
            <a:r>
              <a:rPr lang="en-US" altLang="zh-TW" sz="2800" i="1" dirty="0" smtClean="0">
                <a:solidFill>
                  <a:srgbClr val="008000"/>
                </a:solidFill>
              </a:rPr>
              <a:t>(simple way):</a:t>
            </a:r>
            <a:endParaRPr lang="en-US" altLang="zh-TW" sz="1200" i="1" dirty="0" smtClean="0">
              <a:solidFill>
                <a:srgbClr val="008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( `</a:t>
            </a:r>
            <a:r>
              <a:rPr lang="en-US" altLang="zh-TW" dirty="0" err="1" smtClean="0">
                <a:latin typeface="High Tower Text" pitchFamily="18" charset="0"/>
              </a:rPr>
              <a:t>seq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$#</a:t>
            </a:r>
            <a:r>
              <a:rPr lang="en-US" altLang="zh-TW" dirty="0" smtClean="0">
                <a:latin typeface="High Tower Text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argv</a:t>
            </a:r>
            <a:r>
              <a:rPr lang="en-US" altLang="zh-TW" dirty="0" smtClean="0">
                <a:latin typeface="High Tower Text" pitchFamily="18" charset="0"/>
              </a:rPr>
              <a:t>[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] </a:t>
            </a:r>
            <a:r>
              <a:rPr lang="zh-TW" altLang="en-US" dirty="0" smtClean="0">
                <a:latin typeface="High Tower Text" pitchFamily="18" charset="0"/>
              </a:rPr>
              <a:t>當下陣列的第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zh-TW" altLang="en-US" dirty="0" smtClean="0">
                <a:latin typeface="High Tower Text" pitchFamily="18" charset="0"/>
              </a:rPr>
              <a:t>個元素</a:t>
            </a:r>
            <a:endParaRPr lang="en-US" altLang="zh-TW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</p:spTree>
    <p:extLst>
      <p:ext uri="{BB962C8B-B14F-4D97-AF65-F5344CB8AC3E}">
        <p14:creationId xmlns:p14="http://schemas.microsoft.com/office/powerpoint/2010/main" val="177107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11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2800" i="1" dirty="0" smtClean="0">
                <a:solidFill>
                  <a:srgbClr val="008000"/>
                </a:solidFill>
              </a:rPr>
              <a:t>Printing just parameters (simple way):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8000"/>
                </a:solidFill>
                <a:latin typeface="High Tower Text" pitchFamily="18" charset="0"/>
              </a:rPr>
              <a:t>	</a:t>
            </a: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</a:t>
            </a:r>
            <a:r>
              <a:rPr lang="en-US" altLang="zh-TW" dirty="0" err="1" smtClean="0">
                <a:solidFill>
                  <a:srgbClr val="000000"/>
                </a:solidFill>
                <a:latin typeface="High Tower Text" pitchFamily="18" charset="0"/>
              </a:rPr>
              <a:t>foreach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par (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* )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  echo Parameter 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is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p</a:t>
            </a:r>
            <a:r>
              <a:rPr lang="en-US" altLang="zh-TW" dirty="0">
                <a:latin typeface="High Tower Text" pitchFamily="18" charset="0"/>
              </a:rPr>
              <a:t>ar</a:t>
            </a:r>
            <a:endParaRPr lang="en-US" altLang="zh-TW" dirty="0" smtClean="0">
              <a:solidFill>
                <a:srgbClr val="00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end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		</a:t>
            </a:r>
            <a:r>
              <a:rPr lang="en-US" altLang="zh-TW" dirty="0">
                <a:solidFill>
                  <a:srgbClr val="000000"/>
                </a:solidFill>
                <a:latin typeface="High Tower Text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High Tower Text" pitchFamily="18" charset="0"/>
              </a:rPr>
              <a:t>      </a:t>
            </a:r>
            <a:endParaRPr lang="en-US" altLang="zh-TW" dirty="0" smtClean="0">
              <a:solidFill>
                <a:srgbClr val="FF0000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High Tower Text" pitchFamily="18" charset="0"/>
              </a:rPr>
              <a:t>		</a:t>
            </a: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1400" dirty="0" smtClean="0">
              <a:latin typeface="High Tower Text" pitchFamily="18" charset="0"/>
            </a:endParaRPr>
          </a:p>
          <a:p>
            <a:pPr eaLnBrk="1" hangingPunct="1"/>
            <a:r>
              <a:rPr lang="en-US" altLang="zh-TW" sz="2800" i="1" dirty="0">
                <a:solidFill>
                  <a:srgbClr val="FF0000"/>
                </a:solidFill>
              </a:rPr>
              <a:t>Printing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just </a:t>
            </a:r>
            <a:r>
              <a:rPr lang="en-US" altLang="zh-TW" sz="2800" i="1" dirty="0">
                <a:solidFill>
                  <a:srgbClr val="FF0000"/>
                </a:solidFill>
              </a:rPr>
              <a:t>parameters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(complicated way):</a:t>
            </a:r>
            <a:endParaRPr lang="en-US" altLang="zh-TW" sz="1200" i="1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i="1" dirty="0" smtClean="0">
                <a:latin typeface="High Tower Text" pitchFamily="18" charset="0"/>
              </a:rPr>
              <a:t>	</a:t>
            </a:r>
            <a:r>
              <a:rPr lang="en-US" altLang="zh-TW" dirty="0" smtClean="0">
                <a:latin typeface="High Tower Text" pitchFamily="18" charset="0"/>
              </a:rPr>
              <a:t>	</a:t>
            </a:r>
            <a:r>
              <a:rPr lang="en-US" altLang="zh-TW" dirty="0" err="1" smtClean="0">
                <a:latin typeface="High Tower Text" pitchFamily="18" charset="0"/>
              </a:rPr>
              <a:t>foreach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err="1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 ( `</a:t>
            </a:r>
            <a:r>
              <a:rPr lang="en-US" altLang="zh-TW" dirty="0" err="1" smtClean="0">
                <a:latin typeface="High Tower Text" pitchFamily="18" charset="0"/>
              </a:rPr>
              <a:t>seq</a:t>
            </a:r>
            <a:r>
              <a:rPr lang="en-US" altLang="zh-TW" dirty="0" smtClean="0">
                <a:latin typeface="High Tower Text" pitchFamily="18" charset="0"/>
              </a:rPr>
              <a:t>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$#</a:t>
            </a:r>
            <a:r>
              <a:rPr lang="en-US" altLang="zh-TW" dirty="0" smtClean="0">
                <a:latin typeface="High Tower Text" pitchFamily="18" charset="0"/>
              </a:rPr>
              <a:t>`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          echo Parameter is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argv</a:t>
            </a:r>
            <a:r>
              <a:rPr lang="en-US" altLang="zh-TW" dirty="0" smtClean="0">
                <a:latin typeface="High Tower Text" pitchFamily="18" charset="0"/>
              </a:rPr>
              <a:t>[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TW" dirty="0" err="1" smtClean="0">
                <a:latin typeface="High Tower Text" pitchFamily="18" charset="0"/>
              </a:rPr>
              <a:t>i</a:t>
            </a:r>
            <a:r>
              <a:rPr lang="en-US" altLang="zh-TW" dirty="0" smtClean="0">
                <a:latin typeface="High Tower Text" pitchFamily="18" charset="0"/>
              </a:rPr>
              <a:t>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High Tower Text" pitchFamily="18" charset="0"/>
              </a:rPr>
              <a:t>		end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TW" sz="2800" dirty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0066CC"/>
                </a:solidFill>
                <a:ea typeface="SimSun" pitchFamily="2" charset="-122"/>
              </a:rPr>
              <a:t>foreach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838200" y="3352800"/>
            <a:ext cx="7391400" cy="990600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So the best choice of what to use for the </a:t>
            </a:r>
            <a:r>
              <a:rPr kumimoji="1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foreach</a:t>
            </a:r>
            <a:r>
              <a:rPr kumimoji="1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 list depends on what you need to do. </a:t>
            </a:r>
          </a:p>
        </p:txBody>
      </p:sp>
    </p:spTree>
    <p:extLst>
      <p:ext uri="{BB962C8B-B14F-4D97-AF65-F5344CB8AC3E}">
        <p14:creationId xmlns:p14="http://schemas.microsoft.com/office/powerpoint/2010/main" val="27795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1676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TW" sz="4400" dirty="0" smtClean="0"/>
              <a:t>Now, let’s work through an example, line by line…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 bwMode="auto">
          <a:xfrm>
            <a:off x="152400" y="2286000"/>
            <a:ext cx="8763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b="0" kern="0" dirty="0" smtClean="0">
                <a:solidFill>
                  <a:srgbClr val="0033CC"/>
                </a:solidFill>
              </a:rPr>
              <a:t>Suppose we want a script to cautiously delete files &amp; directories sent on the command line. </a:t>
            </a:r>
          </a:p>
          <a:p>
            <a:pPr lvl="1"/>
            <a:r>
              <a:rPr lang="en-US" sz="3200" b="0" kern="0" dirty="0" smtClean="0">
                <a:solidFill>
                  <a:srgbClr val="FF0000"/>
                </a:solidFill>
              </a:rPr>
              <a:t> For each command-line argument: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 smtClean="0">
                <a:solidFill>
                  <a:srgbClr val="FF0000"/>
                </a:solidFill>
              </a:rPr>
              <a:t>Ask about whether it should be deleted.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 smtClean="0">
                <a:solidFill>
                  <a:srgbClr val="FF0000"/>
                </a:solidFill>
              </a:rPr>
              <a:t>Read the user’s response from </a:t>
            </a:r>
            <a:r>
              <a:rPr lang="en-US" sz="3200" b="0" kern="0" dirty="0" err="1" smtClean="0">
                <a:solidFill>
                  <a:srgbClr val="FF0000"/>
                </a:solidFill>
              </a:rPr>
              <a:t>stdin</a:t>
            </a:r>
            <a:r>
              <a:rPr lang="en-US" sz="3200" b="0" kern="0" dirty="0" smtClean="0">
                <a:solidFill>
                  <a:srgbClr val="FF0000"/>
                </a:solidFill>
              </a:rPr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3200" b="0" kern="0" dirty="0" smtClean="0">
                <a:solidFill>
                  <a:srgbClr val="FF0000"/>
                </a:solidFill>
              </a:rPr>
              <a:t>Perform the action indicated by the user’s response.</a:t>
            </a:r>
            <a:endParaRPr lang="en-US" sz="3200" b="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6200"/>
            <a:ext cx="8229600" cy="1143000"/>
          </a:xfrm>
        </p:spPr>
        <p:txBody>
          <a:bodyPr anchorCtr="1"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Invoking a Shell Script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173163"/>
            <a:ext cx="8763000" cy="5105400"/>
          </a:xfrm>
        </p:spPr>
        <p:txBody>
          <a:bodyPr/>
          <a:lstStyle/>
          <a:p>
            <a:r>
              <a:rPr lang="en-US" altLang="zh-TW" smtClean="0"/>
              <a:t>Usually, the “#” symbol is a comment, but…</a:t>
            </a:r>
          </a:p>
          <a:p>
            <a:r>
              <a:rPr lang="en-US" altLang="zh-TW" smtClean="0"/>
              <a:t>Put the special characters “</a:t>
            </a:r>
            <a:r>
              <a:rPr lang="en-US" altLang="zh-TW" b="1" smtClean="0">
                <a:solidFill>
                  <a:srgbClr val="FF0000"/>
                </a:solidFill>
              </a:rPr>
              <a:t>#!</a:t>
            </a:r>
            <a:r>
              <a:rPr lang="en-US" altLang="zh-TW" smtClean="0"/>
              <a:t>” on the first line of a script to choose the shell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Otherwise the script will run in the default shell (which is probably bash).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They must be the first two characters of the script</a:t>
            </a:r>
          </a:p>
          <a:p>
            <a:pPr lvl="1"/>
            <a:r>
              <a:rPr lang="en-US" altLang="zh-TW" smtClean="0">
                <a:solidFill>
                  <a:srgbClr val="FF0000"/>
                </a:solidFill>
              </a:rPr>
              <a:t>They must be followed by the absolute pathname of the program that should execute the script.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b="1" smtClean="0">
                <a:solidFill>
                  <a:srgbClr val="FF0000"/>
                </a:solidFill>
              </a:rPr>
              <a:t>		</a:t>
            </a:r>
            <a:r>
              <a:rPr lang="en-US" altLang="zh-TW" sz="2400" b="1" smtClean="0">
                <a:solidFill>
                  <a:srgbClr val="FF0000"/>
                </a:solidFill>
              </a:rPr>
              <a:t>% cat testscript </a:t>
            </a:r>
            <a:endParaRPr lang="en-US" altLang="zh-TW" sz="24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FF0000"/>
                </a:solidFill>
              </a:rPr>
              <a:t>		#!/bin/tcsh </a:t>
            </a:r>
            <a:endParaRPr lang="en-US" altLang="zh-TW" sz="240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FF0000"/>
                </a:solidFill>
              </a:rPr>
              <a:t>		# This line won’t run since it is commented 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400" b="1" smtClean="0">
                <a:solidFill>
                  <a:srgbClr val="FF0000"/>
                </a:solidFill>
              </a:rPr>
              <a:t>		…</a:t>
            </a:r>
            <a:endParaRPr lang="en-US" altLang="zh-TW" sz="24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86019" name="Rectangle 1"/>
          <p:cNvSpPr>
            <a:spLocks noChangeArrowheads="1"/>
          </p:cNvSpPr>
          <p:nvPr/>
        </p:nvSpPr>
        <p:spPr bwMode="auto">
          <a:xfrm>
            <a:off x="4648200" y="685800"/>
            <a:ext cx="762000" cy="152400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endParaRPr lang="en-US" altLang="zh-TW" b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csh</a:t>
            </a:r>
            <a:r>
              <a:rPr lang="en-US" altLang="zh-TW" sz="2600" dirty="0"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#it is a C-shell script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loop through arguments</a:t>
            </a:r>
            <a:r>
              <a:rPr lang="en-US" altLang="zh-TW" sz="2600" b="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66CC"/>
                </a:solidFill>
              </a:rPr>
              <a:t>Del  Script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  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-f $name</a:t>
            </a:r>
            <a:r>
              <a:rPr lang="en-US" altLang="zh-TW" sz="2600" b="0" dirty="0">
                <a:latin typeface="Consolas" panose="020B0609020204030204" pitchFamily="49" charset="0"/>
              </a:rPr>
              <a:t> ) then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test for if it is a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9644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file (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ie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, not a directory)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304800"/>
            <a:ext cx="8610600" cy="6477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TW" sz="4400" b="0" dirty="0">
                <a:solidFill>
                  <a:srgbClr val="0070C0"/>
                </a:solidFill>
                <a:latin typeface="Arial Rounded MT Bold" pitchFamily="34" charset="0"/>
              </a:rPr>
              <a:t>Remember this?</a:t>
            </a:r>
            <a:endParaRPr lang="zh-TW" altLang="en-US" sz="2400" b="0" dirty="0">
              <a:solidFill>
                <a:srgbClr val="0070C0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b="0" dirty="0">
              <a:solidFill>
                <a:srgbClr val="7F7F7F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Using the </a:t>
            </a:r>
            <a:r>
              <a:rPr lang="en-US" altLang="zh-TW" sz="2800" dirty="0">
                <a:solidFill>
                  <a:srgbClr val="7F7F7F"/>
                </a:solidFill>
                <a:latin typeface="Arial Rounded MT Bold" pitchFamily="34" charset="0"/>
              </a:rPr>
              <a:t>if </a:t>
            </a: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command, filenames can be tested for the following: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600" b="0" dirty="0">
              <a:solidFill>
                <a:srgbClr val="7F7F7F"/>
              </a:solidFill>
              <a:latin typeface="Arial Rounded MT Bold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-d filename )	#  true if filename is a directory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-e filename )	#  true if filename exists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FF0000"/>
                </a:solidFill>
                <a:latin typeface="Arial Rounded MT Bold" pitchFamily="34" charset="0"/>
              </a:rPr>
              <a:t>if ( -f filename )	#  true if filename is a plain file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-o filename )	#  true if you own filename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-r filename )	#  true if filename is readable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-w filename )	#  true if filename is writable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-x filename )	#  true if filename is executable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b="0" dirty="0">
                <a:solidFill>
                  <a:srgbClr val="7F7F7F"/>
                </a:solidFill>
                <a:latin typeface="Arial Rounded MT Bold" pitchFamily="34" charset="0"/>
              </a:rPr>
              <a:t>if ( -z filename )	#  true if filename is empty</a:t>
            </a:r>
            <a:r>
              <a:rPr lang="en-US" altLang="zh-TW" sz="2000" b="0" dirty="0">
                <a:solidFill>
                  <a:srgbClr val="7F7F7F"/>
                </a:solidFill>
                <a:latin typeface="Arial Rounded MT Bold" pitchFamily="34" charset="0"/>
              </a:rPr>
              <a:t> </a:t>
            </a:r>
          </a:p>
        </p:txBody>
      </p:sp>
      <p:sp>
        <p:nvSpPr>
          <p:cNvPr id="6" name="Trapezoid 5"/>
          <p:cNvSpPr>
            <a:spLocks noChangeAspect="1"/>
          </p:cNvSpPr>
          <p:nvPr/>
        </p:nvSpPr>
        <p:spPr bwMode="auto">
          <a:xfrm rot="-2700000">
            <a:off x="-711200" y="439738"/>
            <a:ext cx="3071813" cy="76993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 dirty="0">
                <a:latin typeface="Arial" pitchFamily="34" charset="0"/>
              </a:rPr>
              <a:t>Recall</a:t>
            </a:r>
            <a:br>
              <a:rPr lang="en-US" altLang="zh-TW" sz="2800" b="0" dirty="0">
                <a:latin typeface="Arial" pitchFamily="34" charset="0"/>
              </a:rPr>
            </a:br>
            <a:r>
              <a:rPr lang="en-US" altLang="zh-TW" sz="2800" b="0" dirty="0">
                <a:latin typeface="Arial" pitchFamily="34" charset="0"/>
              </a:rPr>
              <a:t> slide </a:t>
            </a:r>
            <a:r>
              <a:rPr lang="en-US" altLang="zh-TW" sz="2800" b="0" dirty="0" smtClean="0">
                <a:latin typeface="Arial" pitchFamily="34" charset="0"/>
              </a:rPr>
              <a:t>#44</a:t>
            </a:r>
            <a:endParaRPr lang="en-US" altLang="zh-TW" sz="2800" b="0" dirty="0">
              <a:latin typeface="Arial" pitchFamily="34" charset="0"/>
            </a:endParaRPr>
          </a:p>
          <a:p>
            <a:pPr algn="ctr" eaLnBrk="1" hangingPunct="1"/>
            <a:endParaRPr lang="en-US" altLang="zh-TW" sz="900" b="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then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need the word “then”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		  # because we want to use an “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”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altLang="zh-TW" sz="2600" b="0" dirty="0">
                <a:latin typeface="Consolas" panose="020B0609020204030204" pitchFamily="49" charset="0"/>
              </a:rPr>
              <a:t> "delete the file $name (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y/n/q</a:t>
            </a:r>
            <a:r>
              <a:rPr lang="en-US" altLang="zh-TW" sz="1600" b="0" dirty="0" smtClean="0">
                <a:latin typeface="Consolas" panose="020B0609020204030204" pitchFamily="49" charset="0"/>
              </a:rPr>
              <a:t>(quit)</a:t>
            </a:r>
            <a:r>
              <a:rPr lang="en-US" altLang="zh-TW" sz="2400" b="0" dirty="0" smtClean="0">
                <a:latin typeface="Consolas" panose="020B0609020204030204" pitchFamily="49" charset="0"/>
              </a:rPr>
              <a:t>)? </a:t>
            </a:r>
            <a:r>
              <a:rPr lang="en-US" altLang="zh-TW" sz="2600" b="0" dirty="0">
                <a:latin typeface="Consolas" panose="020B0609020204030204" pitchFamily="49" charset="0"/>
              </a:rPr>
              <a:t>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the –n allows your typed answer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solidFill>
                  <a:srgbClr val="00964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to be on the same line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-n</a:t>
            </a:r>
            <a:r>
              <a:rPr lang="en-US" altLang="zh-TW" sz="2600" b="0" dirty="0">
                <a:latin typeface="Consolas" panose="020B0609020204030204" pitchFamily="49" charset="0"/>
              </a:rPr>
              <a:t>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altLang="zh-TW" sz="2600" b="0" dirty="0">
                <a:latin typeface="Consolas" panose="020B0609020204030204" pitchFamily="49" charset="0"/>
              </a:rPr>
              <a:t>     		    "$name (y/n/q)? "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By using the \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endif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symbol, echo extends to the next line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$&lt;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# This symbol indicates to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take input from keyboard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the string is compared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600" b="0" dirty="0">
                <a:latin typeface="Consolas" panose="020B0609020204030204" pitchFamily="49" charset="0"/>
              </a:rPr>
              <a:t>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to each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wildcard pattern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until a match is found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q</a:t>
            </a:r>
            <a:r>
              <a:rPr lang="en-US" altLang="zh-TW" sz="2600" b="0" dirty="0">
                <a:latin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y</a:t>
            </a:r>
            <a:r>
              <a:rPr lang="en-US" altLang="zh-TW" sz="2600" b="0" dirty="0">
                <a:latin typeface="Consolas" panose="020B0609020204030204" pitchFamily="49" charset="0"/>
              </a:rPr>
              <a:t>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n:</a:t>
            </a:r>
            <a:r>
              <a:rPr lang="en-US" altLang="zh-TW" sz="2600" b="0" dirty="0">
                <a:latin typeface="Consolas" panose="020B0609020204030204" pitchFamily="49" charset="0"/>
              </a:rPr>
              <a:t>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Each case must be on its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own line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q: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TW" sz="2600" b="0" dirty="0"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just like in C, a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takes you to the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loop top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86800" cy="5562600"/>
          </a:xfrm>
        </p:spPr>
        <p:txBody>
          <a:bodyPr/>
          <a:lstStyle/>
          <a:p>
            <a:pPr eaLnBrk="1" hangingPunct="1"/>
            <a:r>
              <a:rPr lang="en-US" altLang="zh-TW" smtClean="0"/>
              <a:t>The syllabus has said that we will use web material, instead of a textbook.</a:t>
            </a:r>
          </a:p>
          <a:p>
            <a:pPr lvl="1" eaLnBrk="1" hangingPunct="1"/>
            <a:r>
              <a:rPr lang="en-US" altLang="zh-TW" smtClean="0"/>
              <a:t>There is a website which almost was a textbook:	</a:t>
            </a:r>
            <a:r>
              <a:rPr lang="en-US" altLang="zh-TW" smtClean="0">
                <a:hlinkClick r:id="rId2"/>
              </a:rPr>
              <a:t>http://www.grymoire.com/Unix/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As with many topics you study in school, one semester isn’t enough to become an expert.</a:t>
            </a:r>
          </a:p>
          <a:p>
            <a:pPr lvl="1" eaLnBrk="1" hangingPunct="1"/>
            <a:r>
              <a:rPr lang="en-US" altLang="zh-TW" smtClean="0"/>
              <a:t>So professors often skip parts of textbooks</a:t>
            </a:r>
          </a:p>
          <a:p>
            <a:pPr lvl="2" eaLnBrk="1" hangingPunct="1"/>
            <a:r>
              <a:rPr lang="en-US" altLang="zh-TW" smtClean="0"/>
              <a:t>When reading the textbook, you can skip those parts</a:t>
            </a:r>
          </a:p>
          <a:p>
            <a:pPr lvl="3" eaLnBrk="1" hangingPunct="1"/>
            <a:r>
              <a:rPr lang="en-US" altLang="zh-TW" sz="2400" smtClean="0"/>
              <a:t>Or you can read them if you want to be an expert</a:t>
            </a:r>
            <a:endParaRPr lang="en-US" altLang="zh-TW" smtClean="0"/>
          </a:p>
          <a:p>
            <a:pPr lvl="2" eaLnBrk="1" hangingPunct="1"/>
            <a:r>
              <a:rPr lang="en-US" altLang="zh-TW" smtClean="0">
                <a:solidFill>
                  <a:srgbClr val="FF0000"/>
                </a:solidFill>
              </a:rPr>
              <a:t>Therefore, the required material is only what we cover</a:t>
            </a:r>
          </a:p>
          <a:p>
            <a:pPr lvl="3" eaLnBrk="1" hangingPunct="1"/>
            <a:r>
              <a:rPr lang="en-US" altLang="zh-TW" smtClean="0">
                <a:solidFill>
                  <a:srgbClr val="FF0000"/>
                </a:solidFill>
              </a:rPr>
              <a:t>But studying by only reading the slides has limitations.</a:t>
            </a:r>
          </a:p>
          <a:p>
            <a:pPr lvl="3" eaLnBrk="1" hangingPunct="1"/>
            <a:r>
              <a:rPr lang="en-US" altLang="zh-TW" smtClean="0">
                <a:solidFill>
                  <a:srgbClr val="FF0000"/>
                </a:solidFill>
              </a:rPr>
              <a:t>Of course, you may google alternative Chinese discussions.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352800"/>
            <a:ext cx="8915400" cy="23622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1800" b="0"/>
          </a:p>
        </p:txBody>
      </p:sp>
      <p:sp>
        <p:nvSpPr>
          <p:cNvPr id="18436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33CC"/>
                </a:solidFill>
              </a:rPr>
              <a:t>The Website “Textbook”</a:t>
            </a:r>
            <a:br>
              <a:rPr lang="en-US" altLang="zh-TW" smtClean="0">
                <a:solidFill>
                  <a:srgbClr val="0033CC"/>
                </a:solidFill>
              </a:rPr>
            </a:br>
            <a:r>
              <a:rPr lang="en-US" altLang="zh-TW" sz="3600" smtClean="0">
                <a:hlinkClick r:id="rId2"/>
              </a:rPr>
              <a:t>http://www.grymoire.com/Unix/</a:t>
            </a:r>
            <a:endParaRPr lang="zh-TW" altLang="zh-TW" smtClean="0">
              <a:solidFill>
                <a:srgbClr val="0033CC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5400"/>
            <a:ext cx="8915400" cy="2057400"/>
          </a:xfrm>
          <a:prstGeom prst="rect">
            <a:avLst/>
          </a:prstGeom>
          <a:solidFill>
            <a:srgbClr val="FFFFFF">
              <a:alpha val="6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#!/bin/</a:t>
            </a: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csh</a:t>
            </a:r>
            <a:endParaRPr lang="en-US" altLang="zh-TW" sz="2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“exit” ends </a:t>
            </a:r>
            <a:r>
              <a:rPr lang="en-US" altLang="zh-TW" sz="2600" dirty="0">
                <a:solidFill>
                  <a:srgbClr val="00B050"/>
                </a:solidFill>
                <a:latin typeface="Consolas" panose="020B0609020204030204" pitchFamily="49" charset="0"/>
              </a:rPr>
              <a:t>the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script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      	    </a:t>
            </a:r>
            <a:r>
              <a:rPr lang="en-US" altLang="zh-TW" sz="2600" dirty="0">
                <a:solidFill>
                  <a:srgbClr val="0C9B4D"/>
                </a:solidFill>
                <a:latin typeface="Consolas" panose="020B0609020204030204" pitchFamily="49" charset="0"/>
              </a:rPr>
              <a:t># No argument means $? will be 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endsw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en-US" altLang="zh-TW" sz="2600" b="0" dirty="0">
                <a:latin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Use </a:t>
            </a:r>
            <a:r>
              <a:rPr lang="en-US" altLang="zh-TW" sz="2600" dirty="0" err="1">
                <a:solidFill>
                  <a:srgbClr val="009644"/>
                </a:solidFill>
                <a:latin typeface="Consolas" panose="020B0609020204030204" pitchFamily="49" charset="0"/>
              </a:rPr>
              <a:t>breaksw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to stop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one case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case q:    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# from spilling into another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   </a:t>
            </a: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TW" sz="26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(just as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you use break in C).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600" b="0" dirty="0">
                <a:latin typeface="Consolas" panose="020B0609020204030204" pitchFamily="49" charset="0"/>
              </a:rPr>
              <a:t>case y:    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But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,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we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didn’t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need </a:t>
            </a:r>
            <a:r>
              <a:rPr lang="en-US" altLang="zh-TW" sz="2600" dirty="0" err="1" smtClean="0">
                <a:solidFill>
                  <a:srgbClr val="009644"/>
                </a:solidFill>
                <a:latin typeface="Consolas" panose="020B0609020204030204" pitchFamily="49" charset="0"/>
              </a:rPr>
              <a:t>breaksw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here,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because continue &amp;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endsw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        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# exit also stop spills.)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end</a:t>
            </a:r>
            <a:endParaRPr lang="en-US" altLang="zh-TW" sz="2600" b="0" dirty="0">
              <a:latin typeface="Consolas" panose="020B0609020204030204" pitchFamily="49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although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$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name can be a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</a:rPr>
              <a:t> 	    </a:t>
            </a:r>
            <a:r>
              <a:rPr lang="en-US" altLang="zh-TW" sz="2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TW" sz="2600" dirty="0" smtClean="0">
                <a:solidFill>
                  <a:srgbClr val="0C9B4D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file or directory, the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endsw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             # -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r flag works for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either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  <p:extLst>
      <p:ext uri="{BB962C8B-B14F-4D97-AF65-F5344CB8AC3E}">
        <p14:creationId xmlns:p14="http://schemas.microsoft.com/office/powerpoint/2010/main" val="2617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err="1"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if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endif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switch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</a:t>
            </a:r>
            <a:r>
              <a:rPr lang="en-US" altLang="zh-TW" sz="2600" u="sng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#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The -f 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flag 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will ensure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                      # that </a:t>
            </a:r>
            <a:r>
              <a:rPr lang="en-US" altLang="zh-TW" sz="2600" dirty="0" err="1" smtClean="0">
                <a:solidFill>
                  <a:srgbClr val="009644"/>
                </a:solidFill>
                <a:latin typeface="Consolas" panose="020B0609020204030204" pitchFamily="49" charset="0"/>
              </a:rPr>
              <a:t>rm</a:t>
            </a:r>
            <a:r>
              <a:rPr lang="en-US" altLang="zh-TW" sz="2600" dirty="0" smtClean="0">
                <a:solidFill>
                  <a:srgbClr val="009644"/>
                </a:solidFill>
                <a:latin typeface="Consolas" panose="020B0609020204030204" pitchFamily="49" charset="0"/>
              </a:rPr>
              <a:t> never asks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   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endsw</a:t>
            </a:r>
            <a:endParaRPr lang="en-US" altLang="zh-TW" sz="2600" b="0" dirty="0" smtClean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 smtClean="0">
                <a:latin typeface="Consolas" panose="020B0609020204030204" pitchFamily="49" charset="0"/>
              </a:rPr>
              <a:t>end</a:t>
            </a:r>
            <a:endParaRPr lang="en-US" altLang="zh-TW" sz="2600" b="0" dirty="0">
              <a:latin typeface="Consolas" panose="020B0609020204030204" pitchFamily="49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  <p:extLst>
      <p:ext uri="{BB962C8B-B14F-4D97-AF65-F5344CB8AC3E}">
        <p14:creationId xmlns:p14="http://schemas.microsoft.com/office/powerpoint/2010/main" val="39342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09600"/>
            <a:ext cx="8763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#!/bin/</a:t>
            </a:r>
            <a:r>
              <a:rPr lang="en-US" altLang="zh-TW" sz="2600" b="0" dirty="0" err="1">
                <a:latin typeface="Consolas" panose="020B0609020204030204" pitchFamily="49" charset="0"/>
              </a:rPr>
              <a:t>csh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 err="1">
                <a:solidFill>
                  <a:srgbClr val="FF0000"/>
                </a:solidFill>
                <a:latin typeface="Consolas" panose="020B0609020204030204" pitchFamily="49" charset="0"/>
              </a:rPr>
              <a:t>foreach</a:t>
            </a:r>
            <a:r>
              <a:rPr lang="en-US" altLang="zh-TW" sz="2600" b="0" dirty="0">
                <a:latin typeface="Consolas" panose="020B0609020204030204" pitchFamily="49" charset="0"/>
              </a:rPr>
              <a:t> name ($</a:t>
            </a:r>
            <a:r>
              <a:rPr lang="en-US" altLang="zh-TW" sz="2600" b="0" dirty="0" err="1">
                <a:latin typeface="Consolas" panose="020B0609020204030204" pitchFamily="49" charset="0"/>
              </a:rPr>
              <a:t>argv</a:t>
            </a:r>
            <a:r>
              <a:rPr lang="en-US" altLang="zh-TW" sz="2600" b="0" dirty="0"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600" b="0" dirty="0">
                <a:latin typeface="Consolas" panose="020B0609020204030204" pitchFamily="49" charset="0"/>
              </a:rPr>
              <a:t> ( -f $name ) then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file 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else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echo -n "delete the entire directory"\     		    "$name (y/n/q)? "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endif</a:t>
            </a:r>
            <a:endParaRPr lang="en-US" altLang="zh-TW" sz="2600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set 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= $&lt;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>
                <a:solidFill>
                  <a:srgbClr val="00B050"/>
                </a:solidFill>
                <a:latin typeface="Consolas" panose="020B0609020204030204" pitchFamily="49" charset="0"/>
              </a:rPr>
              <a:t>switch</a:t>
            </a:r>
            <a:r>
              <a:rPr lang="en-US" altLang="zh-TW" sz="2600" b="0" dirty="0">
                <a:latin typeface="Consolas" panose="020B0609020204030204" pitchFamily="49" charset="0"/>
              </a:rPr>
              <a:t> ( $</a:t>
            </a:r>
            <a:r>
              <a:rPr lang="en-US" altLang="zh-TW" sz="2600" b="0" dirty="0" err="1">
                <a:latin typeface="Consolas" panose="020B0609020204030204" pitchFamily="49" charset="0"/>
              </a:rPr>
              <a:t>ans</a:t>
            </a:r>
            <a:r>
              <a:rPr lang="en-US" altLang="zh-TW" sz="2600" b="0" dirty="0">
                <a:latin typeface="Consolas" panose="020B0609020204030204" pitchFamily="49" charset="0"/>
              </a:rPr>
              <a:t> 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n: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continue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q:</a:t>
            </a:r>
            <a:endParaRPr lang="en-US" altLang="zh-TW" sz="2600" dirty="0">
              <a:solidFill>
                <a:srgbClr val="009644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exit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case y: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      </a:t>
            </a:r>
            <a:r>
              <a:rPr lang="en-US" altLang="zh-TW" sz="2600" b="0" dirty="0" err="1">
                <a:latin typeface="Consolas" panose="020B0609020204030204" pitchFamily="49" charset="0"/>
              </a:rPr>
              <a:t>rm</a:t>
            </a:r>
            <a:r>
              <a:rPr lang="en-US" altLang="zh-TW" sz="2600" b="0" dirty="0">
                <a:latin typeface="Consolas" panose="020B0609020204030204" pitchFamily="49" charset="0"/>
              </a:rPr>
              <a:t> -</a:t>
            </a:r>
            <a:r>
              <a:rPr lang="en-US" altLang="zh-TW" sz="2600" b="0" dirty="0" err="1" smtClean="0">
                <a:latin typeface="Consolas" panose="020B0609020204030204" pitchFamily="49" charset="0"/>
              </a:rPr>
              <a:t>rf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 </a:t>
            </a:r>
            <a:r>
              <a:rPr lang="en-US" altLang="zh-TW" sz="2600" b="0" dirty="0">
                <a:latin typeface="Consolas" panose="020B0609020204030204" pitchFamily="49" charset="0"/>
              </a:rPr>
              <a:t>$</a:t>
            </a:r>
            <a:r>
              <a:rPr lang="en-US" altLang="zh-TW" sz="2600" b="0" dirty="0" smtClean="0">
                <a:latin typeface="Consolas" panose="020B0609020204030204" pitchFamily="49" charset="0"/>
              </a:rPr>
              <a:t>name</a:t>
            </a:r>
            <a:endParaRPr lang="en-US" altLang="zh-TW" sz="2600" b="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b="0" dirty="0">
                <a:latin typeface="Consolas" panose="020B0609020204030204" pitchFamily="49" charset="0"/>
              </a:rPr>
              <a:t>   </a:t>
            </a:r>
            <a:r>
              <a:rPr lang="en-US" altLang="zh-TW" sz="2600" u="sng" dirty="0" err="1">
                <a:solidFill>
                  <a:srgbClr val="00B050"/>
                </a:solidFill>
                <a:latin typeface="Consolas" panose="020B0609020204030204" pitchFamily="49" charset="0"/>
              </a:rPr>
              <a:t>endsw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# Notice that each of these control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TW" sz="2600" u="sng" dirty="0">
                <a:solidFill>
                  <a:srgbClr val="FF0000"/>
                </a:solidFill>
                <a:latin typeface="Consolas" panose="020B0609020204030204" pitchFamily="49" charset="0"/>
              </a:rPr>
              <a:t>end</a:t>
            </a:r>
            <a:r>
              <a:rPr lang="en-US" altLang="zh-TW" sz="2600" dirty="0">
                <a:solidFill>
                  <a:srgbClr val="009644"/>
                </a:solidFill>
                <a:latin typeface="Consolas" panose="020B0609020204030204" pitchFamily="49" charset="0"/>
              </a:rPr>
              <a:t>      # flow structures ends differently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0066CC"/>
                </a:solidFill>
              </a:rPr>
              <a:t>Del 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800" dirty="0">
                <a:solidFill>
                  <a:schemeClr val="accent6"/>
                </a:solidFill>
              </a:rPr>
              <a:t>Course Outline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/>
            <a:r>
              <a:rPr lang="en-US" altLang="zh-TW" sz="2400" smtClean="0"/>
              <a:t>Basic UNIX Commands</a:t>
            </a:r>
          </a:p>
          <a:p>
            <a:pPr lvl="1" eaLnBrk="1" hangingPunct="1"/>
            <a:r>
              <a:rPr lang="en-US" altLang="zh-TW" sz="2000" smtClean="0"/>
              <a:t>cd, ls, mkdir, rmdir, cp, mv, cat, less,  echo, diff, history, etc.</a:t>
            </a:r>
          </a:p>
          <a:p>
            <a:pPr eaLnBrk="1" hangingPunct="1"/>
            <a:r>
              <a:rPr lang="en-US" altLang="zh-TW" sz="2400" smtClean="0"/>
              <a:t>Redirection and Pipes</a:t>
            </a:r>
          </a:p>
          <a:p>
            <a:pPr eaLnBrk="1" hangingPunct="1"/>
            <a:r>
              <a:rPr lang="en-US" altLang="zh-TW" sz="2400" smtClean="0"/>
              <a:t>UNIX Prompt Patterns (</a:t>
            </a:r>
            <a:r>
              <a:rPr lang="en-US" altLang="zh-TW" sz="2400" i="1" smtClean="0"/>
              <a:t>i.e.</a:t>
            </a:r>
            <a:r>
              <a:rPr lang="en-US" altLang="zh-TW" sz="2400" smtClean="0"/>
              <a:t>, wildcard patterns)</a:t>
            </a:r>
            <a:endParaRPr lang="en-US" altLang="zh-TW" sz="2000" smtClean="0"/>
          </a:p>
          <a:p>
            <a:pPr eaLnBrk="1" hangingPunct="1"/>
            <a:r>
              <a:rPr lang="en-US" altLang="zh-TW" sz="2400" smtClean="0"/>
              <a:t>C Shell Programming </a:t>
            </a:r>
          </a:p>
          <a:p>
            <a:pPr eaLnBrk="1" hangingPunct="1"/>
            <a:r>
              <a:rPr lang="en-US" altLang="zh-TW" sz="2400" smtClean="0"/>
              <a:t>Quoting Rules</a:t>
            </a:r>
          </a:p>
          <a:p>
            <a:pPr eaLnBrk="1" hangingPunct="1"/>
            <a:r>
              <a:rPr lang="en-US" altLang="zh-TW" sz="2400" smtClean="0"/>
              <a:t>Regular Expression Patterns (grep)</a:t>
            </a:r>
          </a:p>
          <a:p>
            <a:pPr eaLnBrk="1" hangingPunct="1"/>
            <a:r>
              <a:rPr lang="en-US" altLang="zh-TW" sz="2400" smtClean="0"/>
              <a:t>Extended Regular Expression Patterns (egrep)</a:t>
            </a:r>
          </a:p>
          <a:p>
            <a:pPr eaLnBrk="1" hangingPunct="1"/>
            <a:r>
              <a:rPr lang="en-US" altLang="zh-TW" sz="2400" smtClean="0"/>
              <a:t>The tr Command</a:t>
            </a:r>
          </a:p>
          <a:p>
            <a:pPr eaLnBrk="1" hangingPunct="1"/>
            <a:r>
              <a:rPr lang="en-US" altLang="zh-TW" sz="2400" smtClean="0"/>
              <a:t>The sed Command</a:t>
            </a:r>
          </a:p>
          <a:p>
            <a:pPr eaLnBrk="1" hangingPunct="1"/>
            <a:r>
              <a:rPr lang="en-US" altLang="zh-TW" sz="2400" smtClean="0"/>
              <a:t>The awk Command</a:t>
            </a:r>
          </a:p>
          <a:p>
            <a:pPr eaLnBrk="1" hangingPunct="1"/>
            <a:r>
              <a:rPr lang="en-US" altLang="zh-TW" sz="2400" smtClean="0">
                <a:solidFill>
                  <a:schemeClr val="bg2"/>
                </a:solidFill>
              </a:rPr>
              <a:t>Optional topics that we probably don’t get to:</a:t>
            </a:r>
          </a:p>
          <a:p>
            <a:pPr lvl="1" eaLnBrk="1" hangingPunct="1"/>
            <a:r>
              <a:rPr lang="en-US" altLang="zh-TW" sz="2000" smtClean="0">
                <a:solidFill>
                  <a:schemeClr val="bg2"/>
                </a:solidFill>
              </a:rPr>
              <a:t>Makefiles, lex/yacc, bash syntax</a:t>
            </a:r>
            <a:endParaRPr lang="zh-TW" altLang="en-US" sz="2000" smtClean="0">
              <a:solidFill>
                <a:schemeClr val="bg2"/>
              </a:solidFill>
            </a:endParaRPr>
          </a:p>
        </p:txBody>
      </p:sp>
      <p:sp>
        <p:nvSpPr>
          <p:cNvPr id="4" name="Trapezoid 3"/>
          <p:cNvSpPr>
            <a:spLocks noChangeAspect="1"/>
          </p:cNvSpPr>
          <p:nvPr/>
        </p:nvSpPr>
        <p:spPr bwMode="auto">
          <a:xfrm rot="-2700000">
            <a:off x="-996950" y="525463"/>
            <a:ext cx="4062413" cy="1019175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anchor="ctr" anchorCtr="1"/>
          <a:lstStyle>
            <a:lvl1pPr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zh-TW" sz="2800" b="0">
                <a:latin typeface="Arial" pitchFamily="34" charset="0"/>
              </a:rPr>
              <a:t>A revised slide from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lecture</a:t>
            </a:r>
            <a:r>
              <a:rPr lang="en-US" altLang="zh-TW" sz="2000" b="0">
                <a:latin typeface="Arial" pitchFamily="34" charset="0"/>
              </a:rPr>
              <a:t> </a:t>
            </a:r>
            <a:r>
              <a:rPr lang="en-US" altLang="zh-TW" sz="2800" b="0">
                <a:latin typeface="Arial" pitchFamily="34" charset="0"/>
              </a:rPr>
              <a:t>1</a:t>
            </a:r>
            <a:r>
              <a:rPr lang="en-US" altLang="zh-TW" sz="2400" b="0">
                <a:latin typeface="Arial" pitchFamily="34" charset="0"/>
              </a:rPr>
              <a:t>...</a:t>
            </a:r>
            <a:endParaRPr lang="en-US" altLang="zh-TW" sz="2800" b="0">
              <a:latin typeface="Arial" pitchFamily="34" charset="0"/>
            </a:endParaRPr>
          </a:p>
          <a:p>
            <a:pPr algn="ctr" eaLnBrk="1" hangingPunct="1"/>
            <a:endParaRPr lang="en-US" altLang="zh-TW" sz="900" b="0">
              <a:latin typeface="Arial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21678</TotalTime>
  <Words>4209</Words>
  <Application>Microsoft Office PowerPoint</Application>
  <PresentationFormat>如螢幕大小 (4:3)</PresentationFormat>
  <Paragraphs>1272</Paragraphs>
  <Slides>84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8" baseType="lpstr">
      <vt:lpstr>Courier</vt:lpstr>
      <vt:lpstr>Monotype Sorts</vt:lpstr>
      <vt:lpstr>ＭＳ Ｐゴシック</vt:lpstr>
      <vt:lpstr>SimSun</vt:lpstr>
      <vt:lpstr>新細明體</vt:lpstr>
      <vt:lpstr>Arial</vt:lpstr>
      <vt:lpstr>Arial Narrow</vt:lpstr>
      <vt:lpstr>Arial Rounded MT Bold</vt:lpstr>
      <vt:lpstr>Consolas</vt:lpstr>
      <vt:lpstr>High Tower Text</vt:lpstr>
      <vt:lpstr>Lucida Console</vt:lpstr>
      <vt:lpstr>Times New Roman</vt:lpstr>
      <vt:lpstr>Wingdings</vt:lpstr>
      <vt:lpstr>Default Design</vt:lpstr>
      <vt:lpstr>What is a Shell?</vt:lpstr>
      <vt:lpstr>Flavors of Unix Shells</vt:lpstr>
      <vt:lpstr>PowerPoint 簡報</vt:lpstr>
      <vt:lpstr>PowerPoint 簡報</vt:lpstr>
      <vt:lpstr>PowerPoint 簡報</vt:lpstr>
      <vt:lpstr>PowerPoint 簡報</vt:lpstr>
      <vt:lpstr>Invoking a Shell Script </vt:lpstr>
      <vt:lpstr>The Website “Textbook” http://www.grymoire.com/Unix/</vt:lpstr>
      <vt:lpstr>Course Outline</vt:lpstr>
      <vt:lpstr>Course Outline</vt:lpstr>
      <vt:lpstr>PowerPoint 簡報</vt:lpstr>
      <vt:lpstr>PowerPoint 簡報</vt:lpstr>
      <vt:lpstr>Variables (C-shell syntax)</vt:lpstr>
      <vt:lpstr>Variables (C-shell syntax)</vt:lpstr>
      <vt:lpstr>Variables (C-shell syntax)</vt:lpstr>
      <vt:lpstr>Array Variables (C-shell syntax)</vt:lpstr>
      <vt:lpstr>Array Variables (C-shell syntax)</vt:lpstr>
      <vt:lpstr>Array Variables (C-shell syntax)</vt:lpstr>
      <vt:lpstr>Parameters and Variables</vt:lpstr>
      <vt:lpstr>Parameters and Variables</vt:lpstr>
      <vt:lpstr>Parameters and Variables</vt:lpstr>
      <vt:lpstr>Parameters and Variables</vt:lpstr>
      <vt:lpstr>Positional Parameters</vt:lpstr>
      <vt:lpstr>Positional Parameters</vt:lpstr>
      <vt:lpstr>shift</vt:lpstr>
      <vt:lpstr>shift</vt:lpstr>
      <vt:lpstr>Parameters and Variables</vt:lpstr>
      <vt:lpstr>Parameters and Variables</vt:lpstr>
      <vt:lpstr>The $&lt; Special Parameter</vt:lpstr>
      <vt:lpstr>The $&lt; Special Parameter</vt:lpstr>
      <vt:lpstr>The $&lt; Special Parameter</vt:lpstr>
      <vt:lpstr>The $? Special Parameter</vt:lpstr>
      <vt:lpstr>The $? Special Parameter</vt:lpstr>
      <vt:lpstr>PowerPoint 簡報</vt:lpstr>
      <vt:lpstr>PowerPoint 簡報</vt:lpstr>
      <vt:lpstr>Summary of Parameters &amp; Variables</vt:lpstr>
      <vt:lpstr>C-shell Control Flow</vt:lpstr>
      <vt:lpstr>C-shell Control Flow</vt:lpstr>
      <vt:lpstr>if</vt:lpstr>
      <vt:lpstr>PowerPoint 簡報</vt:lpstr>
      <vt:lpstr>PowerPoint 簡報</vt:lpstr>
      <vt:lpstr>PowerPoint 簡報</vt:lpstr>
      <vt:lpstr>PowerPoint 簡報</vt:lpstr>
      <vt:lpstr>Csh Conditional File Tests</vt:lpstr>
      <vt:lpstr>C-shell Control Flow</vt:lpstr>
      <vt:lpstr>switch</vt:lpstr>
      <vt:lpstr>C-shell Control Flow</vt:lpstr>
      <vt:lpstr>while</vt:lpstr>
      <vt:lpstr>while</vt:lpstr>
      <vt:lpstr>while</vt:lpstr>
      <vt:lpstr>while</vt:lpstr>
      <vt:lpstr>C-shell Control Flow</vt:lpstr>
      <vt:lpstr>foreach</vt:lpstr>
      <vt:lpstr>foreach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  <vt:lpstr>Del  Script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黃雅婕</cp:lastModifiedBy>
  <cp:revision>328</cp:revision>
  <cp:lastPrinted>2005-05-27T21:26:31Z</cp:lastPrinted>
  <dcterms:created xsi:type="dcterms:W3CDTF">2005-05-23T21:56:35Z</dcterms:created>
  <dcterms:modified xsi:type="dcterms:W3CDTF">2017-04-12T01:24:42Z</dcterms:modified>
</cp:coreProperties>
</file>