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80"/>
  </p:notesMasterIdLst>
  <p:handoutMasterIdLst>
    <p:handoutMasterId r:id="rId81"/>
  </p:handoutMasterIdLst>
  <p:sldIdLst>
    <p:sldId id="1659" r:id="rId2"/>
    <p:sldId id="1660" r:id="rId3"/>
    <p:sldId id="1661" r:id="rId4"/>
    <p:sldId id="1662" r:id="rId5"/>
    <p:sldId id="1663" r:id="rId6"/>
    <p:sldId id="1664" r:id="rId7"/>
    <p:sldId id="1665" r:id="rId8"/>
    <p:sldId id="1666" r:id="rId9"/>
    <p:sldId id="1667" r:id="rId10"/>
    <p:sldId id="1668" r:id="rId11"/>
    <p:sldId id="1669" r:id="rId12"/>
    <p:sldId id="1670" r:id="rId13"/>
    <p:sldId id="1671" r:id="rId14"/>
    <p:sldId id="1672" r:id="rId15"/>
    <p:sldId id="1673" r:id="rId16"/>
    <p:sldId id="1674" r:id="rId17"/>
    <p:sldId id="1675" r:id="rId18"/>
    <p:sldId id="1676" r:id="rId19"/>
    <p:sldId id="1677" r:id="rId20"/>
    <p:sldId id="1678" r:id="rId21"/>
    <p:sldId id="1679" r:id="rId22"/>
    <p:sldId id="1680" r:id="rId23"/>
    <p:sldId id="1681" r:id="rId24"/>
    <p:sldId id="1682" r:id="rId25"/>
    <p:sldId id="1683" r:id="rId26"/>
    <p:sldId id="1373" r:id="rId27"/>
    <p:sldId id="1376" r:id="rId28"/>
    <p:sldId id="1694" r:id="rId29"/>
    <p:sldId id="1374" r:id="rId30"/>
    <p:sldId id="1378" r:id="rId31"/>
    <p:sldId id="1380" r:id="rId32"/>
    <p:sldId id="1375" r:id="rId33"/>
    <p:sldId id="1527" r:id="rId34"/>
    <p:sldId id="1379" r:id="rId35"/>
    <p:sldId id="1176" r:id="rId36"/>
    <p:sldId id="1177" r:id="rId37"/>
    <p:sldId id="1417" r:id="rId38"/>
    <p:sldId id="1418" r:id="rId39"/>
    <p:sldId id="1419" r:id="rId40"/>
    <p:sldId id="1420" r:id="rId41"/>
    <p:sldId id="1421" r:id="rId42"/>
    <p:sldId id="1422" r:id="rId43"/>
    <p:sldId id="1423" r:id="rId44"/>
    <p:sldId id="1424" r:id="rId45"/>
    <p:sldId id="1425" r:id="rId46"/>
    <p:sldId id="1426" r:id="rId47"/>
    <p:sldId id="1427" r:id="rId48"/>
    <p:sldId id="1428" r:id="rId49"/>
    <p:sldId id="1429" r:id="rId50"/>
    <p:sldId id="1430" r:id="rId51"/>
    <p:sldId id="1431" r:id="rId52"/>
    <p:sldId id="1432" r:id="rId53"/>
    <p:sldId id="1433" r:id="rId54"/>
    <p:sldId id="1434" r:id="rId55"/>
    <p:sldId id="1435" r:id="rId56"/>
    <p:sldId id="1436" r:id="rId57"/>
    <p:sldId id="1437" r:id="rId58"/>
    <p:sldId id="1438" r:id="rId59"/>
    <p:sldId id="1439" r:id="rId60"/>
    <p:sldId id="1440" r:id="rId61"/>
    <p:sldId id="1441" r:id="rId62"/>
    <p:sldId id="1442" r:id="rId63"/>
    <p:sldId id="1443" r:id="rId64"/>
    <p:sldId id="1444" r:id="rId65"/>
    <p:sldId id="1445" r:id="rId66"/>
    <p:sldId id="1446" r:id="rId67"/>
    <p:sldId id="1561" r:id="rId68"/>
    <p:sldId id="1562" r:id="rId69"/>
    <p:sldId id="1563" r:id="rId70"/>
    <p:sldId id="1564" r:id="rId71"/>
    <p:sldId id="1565" r:id="rId72"/>
    <p:sldId id="1566" r:id="rId73"/>
    <p:sldId id="1454" r:id="rId74"/>
    <p:sldId id="1455" r:id="rId75"/>
    <p:sldId id="1456" r:id="rId76"/>
    <p:sldId id="1629" r:id="rId77"/>
    <p:sldId id="1457" r:id="rId78"/>
    <p:sldId id="1458" r:id="rId79"/>
  </p:sldIdLst>
  <p:sldSz cx="9144000" cy="6858000" type="screen4x3"/>
  <p:notesSz cx="6858000" cy="9144000"/>
  <p:defaultTex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BFBFBF"/>
    <a:srgbClr val="A9A9A9"/>
    <a:srgbClr val="7A7A7A"/>
    <a:srgbClr val="8E5500"/>
    <a:srgbClr val="FF9900"/>
    <a:srgbClr val="A6A6A6"/>
    <a:srgbClr val="1975D1"/>
    <a:srgbClr val="0C9B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2063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9186B6EC-1025-4E92-A366-35C675BA359D}" type="slidenum">
              <a:rPr lang="zh-TW" altLang="en-US"/>
              <a:pPr>
                <a:defRPr/>
              </a:pPr>
              <a:t>‹#›</a:t>
            </a:fld>
            <a:endParaRPr lang="en-US" altLang="zh-TW"/>
          </a:p>
        </p:txBody>
      </p:sp>
    </p:spTree>
    <p:extLst>
      <p:ext uri="{BB962C8B-B14F-4D97-AF65-F5344CB8AC3E}">
        <p14:creationId xmlns:p14="http://schemas.microsoft.com/office/powerpoint/2010/main" val="3457114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126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FFAF6879-313A-45BD-8C10-B40ADD1AFC05}" type="slidenum">
              <a:rPr lang="zh-TW" altLang="en-US"/>
              <a:pPr>
                <a:defRPr/>
              </a:pPr>
              <a:t>‹#›</a:t>
            </a:fld>
            <a:endParaRPr lang="en-US" altLang="zh-TW"/>
          </a:p>
        </p:txBody>
      </p:sp>
    </p:spTree>
    <p:extLst>
      <p:ext uri="{BB962C8B-B14F-4D97-AF65-F5344CB8AC3E}">
        <p14:creationId xmlns:p14="http://schemas.microsoft.com/office/powerpoint/2010/main" val="3779717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B82630C-4694-4106-8813-47564F1B9E90}"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2AD81B4-E43C-4BE1-832D-AED6A55CD59D}"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3D0AC5D-AF02-49B9-BFCC-33D7F82FCDB4}"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F81007B-FCFD-4A6D-88C0-DDAB114167CB}"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73A75DC-C0BB-46D9-ABFE-CD0E2888D07F}"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0988C04-7C7B-4C63-B18F-99D78C8FCE7D}"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D48031B-BB83-4F90-BB73-0449EF90FB53}"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63C2D31E-D9A3-4C79-A3E0-70D4F60B1DFC}"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0E6F1288-7323-4236-92D5-3D8CA787DFBC}"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2A9EA8F-D59F-4688-A91E-BD0F9156DDAD}"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5A96B04-F084-4A5E-8CFC-C048DF775575}"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cs typeface="+mn-cs"/>
              </a:defRPr>
            </a:lvl1pPr>
          </a:lstStyle>
          <a:p>
            <a:pPr>
              <a:defRPr/>
            </a:pPr>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cs typeface="+mn-cs"/>
              </a:defRPr>
            </a:lvl1pPr>
          </a:lstStyle>
          <a:p>
            <a:pPr>
              <a:defRPr/>
            </a:pPr>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cs typeface="+mn-cs"/>
              </a:defRPr>
            </a:lvl1pPr>
          </a:lstStyle>
          <a:p>
            <a:pPr>
              <a:defRPr/>
            </a:pPr>
            <a:fld id="{FF157B26-C8A5-4755-BF72-F2E2FF326DB9}"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304800" y="838200"/>
            <a:ext cx="8382000" cy="5257800"/>
          </a:xfrm>
        </p:spPr>
        <p:txBody>
          <a:bodyPr/>
          <a:lstStyle/>
          <a:p>
            <a:pPr marL="0" indent="0" eaLnBrk="1" hangingPunct="1">
              <a:lnSpc>
                <a:spcPct val="90000"/>
              </a:lnSpc>
            </a:pPr>
            <a:endParaRPr lang="zh-TW" altLang="en-US" sz="2000" dirty="0">
              <a:solidFill>
                <a:srgbClr val="000000"/>
              </a:solidFill>
              <a:latin typeface="Arial Rounded MT Bold" panose="020F0704030504030204" pitchFamily="34" charset="0"/>
            </a:endParaRP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Using the </a:t>
            </a:r>
            <a:r>
              <a:rPr lang="en-US" altLang="zh-TW" sz="2800" b="1" dirty="0">
                <a:solidFill>
                  <a:srgbClr val="000000"/>
                </a:solidFill>
                <a:latin typeface="Arial Rounded MT Bold" panose="020F0704030504030204" pitchFamily="34" charset="0"/>
              </a:rPr>
              <a:t>if </a:t>
            </a:r>
            <a:r>
              <a:rPr lang="en-US" altLang="zh-TW" sz="2800" dirty="0">
                <a:solidFill>
                  <a:srgbClr val="000000"/>
                </a:solidFill>
                <a:latin typeface="Arial Rounded MT Bold" panose="020F0704030504030204" pitchFamily="34" charset="0"/>
              </a:rPr>
              <a:t>command, filenames can be tested for the following:</a:t>
            </a:r>
          </a:p>
          <a:p>
            <a:pPr marL="0" indent="0" eaLnBrk="1" hangingPunct="1">
              <a:lnSpc>
                <a:spcPct val="90000"/>
              </a:lnSpc>
              <a:buFontTx/>
              <a:buNone/>
            </a:pPr>
            <a:endParaRPr lang="en-US" altLang="zh-TW" sz="1600" dirty="0">
              <a:solidFill>
                <a:srgbClr val="000000"/>
              </a:solidFill>
              <a:latin typeface="Arial Rounded MT Bold" panose="020F0704030504030204" pitchFamily="34" charset="0"/>
            </a:endParaRP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-d filename )	#  true if filename is a directory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-e filename )	#  true if filename exists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-f filename )	#  true if filename is a plain file</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-o filename )	#  true if you own filename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-r filename )	#  true if filename is readable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-w filename )	#  true if filename is writable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-x filename )	#  true if filename is executable </a:t>
            </a:r>
          </a:p>
          <a:p>
            <a:pPr marL="0" indent="0" eaLnBrk="1" hangingPunct="1">
              <a:lnSpc>
                <a:spcPct val="90000"/>
              </a:lnSpc>
              <a:buFontTx/>
              <a:buNone/>
            </a:pPr>
            <a:r>
              <a:rPr lang="en-US" altLang="zh-TW" sz="2800" dirty="0">
                <a:solidFill>
                  <a:srgbClr val="000000"/>
                </a:solidFill>
                <a:latin typeface="Arial Rounded MT Bold" panose="020F0704030504030204" pitchFamily="34" charset="0"/>
              </a:rPr>
              <a:t>if ( -z filename )	#  true if filename is empty</a:t>
            </a:r>
            <a:r>
              <a:rPr lang="en-US" altLang="zh-TW" sz="2000" dirty="0">
                <a:solidFill>
                  <a:srgbClr val="000000"/>
                </a:solidFill>
                <a:latin typeface="Arial Rounded MT Bold" panose="020F0704030504030204" pitchFamily="34" charset="0"/>
              </a:rPr>
              <a:t> </a:t>
            </a:r>
          </a:p>
        </p:txBody>
      </p:sp>
      <p:sp>
        <p:nvSpPr>
          <p:cNvPr id="93187" name="Rectangle 2"/>
          <p:cNvSpPr>
            <a:spLocks noGrp="1" noChangeArrowheads="1"/>
          </p:cNvSpPr>
          <p:nvPr>
            <p:ph type="title"/>
          </p:nvPr>
        </p:nvSpPr>
        <p:spPr>
          <a:xfrm>
            <a:off x="685800" y="228600"/>
            <a:ext cx="7772400" cy="609600"/>
          </a:xfrm>
        </p:spPr>
        <p:txBody>
          <a:bodyPr/>
          <a:lstStyle/>
          <a:p>
            <a:pPr eaLnBrk="1" hangingPunct="1"/>
            <a:r>
              <a:rPr lang="en-US" altLang="zh-TW" dirty="0" err="1">
                <a:solidFill>
                  <a:srgbClr val="0070C0"/>
                </a:solidFill>
              </a:rPr>
              <a:t>Csh</a:t>
            </a:r>
            <a:r>
              <a:rPr lang="en-US" altLang="zh-TW" dirty="0">
                <a:solidFill>
                  <a:srgbClr val="0070C0"/>
                </a:solidFill>
              </a:rPr>
              <a:t> Conditional File Tests</a:t>
            </a:r>
          </a:p>
        </p:txBody>
      </p:sp>
      <p:sp>
        <p:nvSpPr>
          <p:cNvPr id="6" name="Trapezoid 5"/>
          <p:cNvSpPr>
            <a:spLocks noChangeAspect="1"/>
          </p:cNvSpPr>
          <p:nvPr/>
        </p:nvSpPr>
        <p:spPr bwMode="auto">
          <a:xfrm rot="-2700000">
            <a:off x="-710854" y="439844"/>
            <a:ext cx="3071903" cy="77050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45720" rIns="91440" bIns="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r>
              <a:rPr lang="en-US" sz="2800" b="0" dirty="0">
                <a:latin typeface="Arial" charset="0"/>
                <a:ea typeface="新細明體" charset="-120"/>
              </a:rPr>
              <a:t>Recall</a:t>
            </a:r>
            <a:br>
              <a:rPr lang="en-US" sz="2800" b="0" dirty="0">
                <a:latin typeface="Arial" charset="0"/>
                <a:ea typeface="新細明體" charset="-120"/>
              </a:rPr>
            </a:br>
            <a:r>
              <a:rPr lang="en-US" sz="2800" b="0" dirty="0">
                <a:latin typeface="Arial" charset="0"/>
                <a:ea typeface="新細明體" charset="-120"/>
              </a:rPr>
              <a:t> Lecture 4</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
        <p:nvSpPr>
          <p:cNvPr id="5" name="Rectangle 4"/>
          <p:cNvSpPr>
            <a:spLocks noChangeArrowheads="1"/>
          </p:cNvSpPr>
          <p:nvPr/>
        </p:nvSpPr>
        <p:spPr bwMode="auto">
          <a:xfrm>
            <a:off x="914400" y="1143000"/>
            <a:ext cx="7162800" cy="4648200"/>
          </a:xfrm>
          <a:prstGeom prst="rect">
            <a:avLst/>
          </a:prstGeom>
          <a:solidFill>
            <a:schemeClr val="accent1"/>
          </a:solidFill>
          <a:ln w="9525" algn="ctr">
            <a:solidFill>
              <a:schemeClr val="tx1"/>
            </a:solidFill>
            <a:round/>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6000" b="0" dirty="0"/>
              <a:t>Before moving on, there is a confusing hazard in C-shell conditional statements…</a:t>
            </a:r>
          </a:p>
        </p:txBody>
      </p:sp>
    </p:spTree>
    <p:extLst>
      <p:ext uri="{BB962C8B-B14F-4D97-AF65-F5344CB8AC3E}">
        <p14:creationId xmlns:p14="http://schemas.microsoft.com/office/powerpoint/2010/main" val="113616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 decel="100000"/>
                                        <p:tgtEl>
                                          <p:spTgt spid="5"/>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5"/>
                                        </p:tgtEl>
                                        <p:attrNameLst>
                                          <p:attrName>ppt_y</p:attrName>
                                        </p:attrNameLst>
                                      </p:cBhvr>
                                      <p:tavLst>
                                        <p:tav tm="0">
                                          <p:val>
                                            <p:strVal val="ppt_y"/>
                                          </p:val>
                                        </p:tav>
                                        <p:tav tm="100000">
                                          <p:val>
                                            <p:strVal val="ppt_y+1"/>
                                          </p:val>
                                        </p:tav>
                                      </p:tavLst>
                                    </p:anim>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228600" y="762000"/>
            <a:ext cx="8686800" cy="6096000"/>
          </a:xfrm>
        </p:spPr>
        <p:txBody>
          <a:bodyPr/>
          <a:lstStyle/>
          <a:p>
            <a:pPr eaLnBrk="1" hangingPunct="1">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FF0000"/>
                </a:solidFill>
                <a:latin typeface="Times New Roman" pitchFamily="18" charset="0"/>
              </a:rPr>
              <a:t>replace</a:t>
            </a:r>
            <a:r>
              <a:rPr lang="en-US" altLang="zh-TW" sz="3600" dirty="0">
                <a:solidFill>
                  <a:srgbClr val="FF0000"/>
                </a:solidFill>
                <a:latin typeface="Times New Roman" pitchFamily="18" charset="0"/>
              </a:rPr>
              <a:t> </a:t>
            </a:r>
            <a:r>
              <a:rPr lang="en-US" altLang="zh-TW" sz="3600" dirty="0">
                <a:solidFill>
                  <a:srgbClr val="B2B2B2"/>
                </a:solidFill>
                <a:latin typeface="Times New Roman" pitchFamily="18" charset="0"/>
              </a:rPr>
              <a:t>(</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B2B2B2"/>
                </a:solidFill>
                <a:latin typeface="Times New Roman" pitchFamily="18" charset="0"/>
              </a:rPr>
              <a:t>delete</a:t>
            </a:r>
            <a:r>
              <a:rPr lang="en-US" altLang="zh-TW" sz="3600" dirty="0">
                <a:solidFill>
                  <a:srgbClr val="FF0000"/>
                </a:solidFill>
                <a:latin typeface="Times New Roman" pitchFamily="18" charset="0"/>
              </a:rPr>
              <a:t> characters</a:t>
            </a:r>
          </a:p>
          <a:p>
            <a:pPr eaLnBrk="1" hangingPunct="1">
              <a:buFontTx/>
              <a:buNone/>
            </a:pPr>
            <a:endParaRPr lang="en-US" altLang="zh-TW" sz="200" dirty="0">
              <a:solidFill>
                <a:srgbClr val="000000"/>
              </a:solidFill>
              <a:latin typeface="Lucida Grande" charset="0"/>
            </a:endParaRPr>
          </a:p>
          <a:p>
            <a:pPr eaLnBrk="1" hangingPunct="1"/>
            <a:r>
              <a:rPr lang="en-US" altLang="zh-TW" dirty="0">
                <a:solidFill>
                  <a:srgbClr val="B2B2B2"/>
                </a:solidFill>
                <a:latin typeface="Times New Roman" pitchFamily="18" charset="0"/>
              </a:rPr>
              <a:t>If you want to replace characters, use </a:t>
            </a:r>
            <a:r>
              <a:rPr lang="en-US" altLang="zh-TW" dirty="0" err="1">
                <a:solidFill>
                  <a:srgbClr val="B2B2B2"/>
                </a:solidFill>
                <a:latin typeface="Times New Roman" pitchFamily="18" charset="0"/>
              </a:rPr>
              <a:t>tr</a:t>
            </a:r>
            <a:r>
              <a:rPr lang="en-US" altLang="zh-TW" dirty="0">
                <a:solidFill>
                  <a:srgbClr val="B2B2B2"/>
                </a:solidFill>
                <a:latin typeface="Times New Roman" pitchFamily="18" charset="0"/>
              </a:rPr>
              <a:t> with two arguments:</a:t>
            </a:r>
          </a:p>
          <a:p>
            <a:pPr lvl="1" eaLnBrk="1" hangingPunct="1"/>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replace any character from the 1</a:t>
            </a:r>
            <a:r>
              <a:rPr lang="en-US" altLang="zh-TW" baseline="30000" dirty="0">
                <a:solidFill>
                  <a:srgbClr val="000000"/>
                </a:solidFill>
                <a:latin typeface="Times New Roman" pitchFamily="18" charset="0"/>
              </a:rPr>
              <a:t>st</a:t>
            </a:r>
            <a:r>
              <a:rPr lang="en-US" altLang="zh-TW" dirty="0">
                <a:solidFill>
                  <a:srgbClr val="000000"/>
                </a:solidFill>
                <a:latin typeface="Times New Roman" pitchFamily="18" charset="0"/>
              </a:rPr>
              <a:t> set with the corresponding character at that position in the 2</a:t>
            </a:r>
            <a:r>
              <a:rPr lang="en-US" altLang="zh-TW" baseline="30000" dirty="0">
                <a:solidFill>
                  <a:srgbClr val="000000"/>
                </a:solidFill>
                <a:latin typeface="Times New Roman" pitchFamily="18" charset="0"/>
              </a:rPr>
              <a:t>nd</a:t>
            </a:r>
            <a:r>
              <a:rPr lang="en-US" altLang="zh-TW" dirty="0">
                <a:solidFill>
                  <a:srgbClr val="000000"/>
                </a:solidFill>
                <a:latin typeface="Times New Roman" pitchFamily="18" charset="0"/>
              </a:rPr>
              <a:t> set</a:t>
            </a:r>
          </a:p>
          <a:p>
            <a:pPr eaLnBrk="1" hangingPunct="1">
              <a:buFontTx/>
              <a:buNone/>
            </a:pPr>
            <a:r>
              <a:rPr lang="en-US" altLang="zh-TW" sz="1600" dirty="0">
                <a:solidFill>
                  <a:srgbClr val="000000"/>
                </a:solidFill>
                <a:latin typeface="Times New Roman" pitchFamily="18" charset="0"/>
              </a:rPr>
              <a:t> </a:t>
            </a:r>
          </a:p>
          <a:p>
            <a:pPr eaLnBrk="1" hangingPunct="1">
              <a:buFontTx/>
              <a:buNone/>
            </a:pPr>
            <a:r>
              <a:rPr lang="en-US" altLang="zh-TW" b="1" dirty="0">
                <a:solidFill>
                  <a:srgbClr val="000000"/>
                </a:solidFill>
                <a:latin typeface="Times New Roman" pitchFamily="18" charset="0"/>
              </a:rPr>
              <a:t>Example 1:</a:t>
            </a:r>
            <a:r>
              <a:rPr lang="en-US" altLang="zh-TW" dirty="0">
                <a:solidFill>
                  <a:srgbClr val="000000"/>
                </a:solidFill>
                <a:latin typeface="Times New Roman" pitchFamily="18" charset="0"/>
              </a:rPr>
              <a:t> </a:t>
            </a:r>
            <a:br>
              <a:rPr lang="en-US" altLang="zh-TW" dirty="0">
                <a:solidFill>
                  <a:srgbClr val="000000"/>
                </a:solidFill>
                <a:latin typeface="Times New Roman" pitchFamily="18" charset="0"/>
              </a:rPr>
            </a:br>
            <a:r>
              <a:rPr lang="en-US" altLang="zh-TW" sz="2800" dirty="0">
                <a:solidFill>
                  <a:srgbClr val="0033CC"/>
                </a:solidFill>
                <a:latin typeface="Times New Roman" pitchFamily="18" charset="0"/>
              </a:rPr>
              <a:t>Capitalize</a:t>
            </a:r>
            <a:r>
              <a:rPr lang="en-US" altLang="zh-TW" sz="2800" dirty="0">
                <a:solidFill>
                  <a:srgbClr val="000000"/>
                </a:solidFill>
                <a:latin typeface="Times New Roman" pitchFamily="18" charset="0"/>
              </a:rPr>
              <a:t> all letters from a file named “jekyll.txt”, and redirect the output to a file named “jekyll_up.txt”:</a:t>
            </a:r>
            <a:endParaRPr lang="en-US" altLang="zh-TW" dirty="0">
              <a:solidFill>
                <a:srgbClr val="000000"/>
              </a:solidFill>
              <a:latin typeface="Times New Roman" pitchFamily="18" charset="0"/>
            </a:endParaRPr>
          </a:p>
          <a:p>
            <a:pPr eaLnBrk="1" hangingPunct="1">
              <a:buFontTx/>
              <a:buNone/>
            </a:pPr>
            <a:r>
              <a:rPr lang="en-US" altLang="zh-TW" sz="2600" b="1" dirty="0">
                <a:cs typeface="Arial" pitchFamily="34" charset="0"/>
              </a:rPr>
              <a:t>%</a:t>
            </a:r>
            <a:r>
              <a:rPr lang="en-US" altLang="zh-TW" b="1" dirty="0">
                <a:latin typeface="High Tower Text" pitchFamily="18" charset="0"/>
              </a:rPr>
              <a:t> cat jekyll.txt | </a:t>
            </a:r>
            <a:r>
              <a:rPr lang="en-US" altLang="zh-TW" b="1" dirty="0" err="1">
                <a:latin typeface="High Tower Text" pitchFamily="18" charset="0"/>
              </a:rPr>
              <a:t>tr</a:t>
            </a:r>
            <a:r>
              <a:rPr lang="en-US" altLang="zh-TW" b="1" dirty="0">
                <a:latin typeface="High Tower Text" pitchFamily="18" charset="0"/>
              </a:rPr>
              <a:t> "a</a:t>
            </a:r>
            <a:r>
              <a:rPr lang="en-US" altLang="zh-TW" b="1" dirty="0">
                <a:latin typeface="Times New Roman" pitchFamily="18" charset="0"/>
              </a:rPr>
              <a:t>-</a:t>
            </a:r>
            <a:r>
              <a:rPr lang="en-US" altLang="zh-TW" b="1" dirty="0">
                <a:latin typeface="High Tower Text" pitchFamily="18" charset="0"/>
              </a:rPr>
              <a:t>z" "A</a:t>
            </a:r>
            <a:r>
              <a:rPr lang="en-US" altLang="zh-TW" b="1" dirty="0">
                <a:latin typeface="Times New Roman" pitchFamily="18" charset="0"/>
              </a:rPr>
              <a:t>-</a:t>
            </a:r>
            <a:r>
              <a:rPr lang="en-US" altLang="zh-TW" b="1" dirty="0">
                <a:latin typeface="High Tower Text" pitchFamily="18" charset="0"/>
              </a:rPr>
              <a:t>Z" </a:t>
            </a:r>
            <a:r>
              <a:rPr lang="en-US" altLang="zh-TW" sz="2800" dirty="0"/>
              <a:t>&gt;</a:t>
            </a:r>
            <a:r>
              <a:rPr lang="en-US" altLang="zh-TW" b="1" dirty="0">
                <a:latin typeface="High Tower Text" pitchFamily="18" charset="0"/>
              </a:rPr>
              <a:t> jekyll_up.txt</a:t>
            </a:r>
          </a:p>
        </p:txBody>
      </p:sp>
      <p:sp>
        <p:nvSpPr>
          <p:cNvPr id="32771"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2772"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FDA66387-50EC-465C-83D4-1744B72A3AF1}" type="slidenum">
              <a:rPr lang="zh-TW" altLang="en-US" sz="1400" b="0">
                <a:latin typeface="Arial" pitchFamily="34" charset="0"/>
              </a:rPr>
              <a:pPr algn="r"/>
              <a:t>10</a:t>
            </a:fld>
            <a:endParaRPr lang="en-US" altLang="zh-TW" sz="1400" b="0">
              <a:latin typeface="Arial" pitchFamily="34" charset="0"/>
            </a:endParaRPr>
          </a:p>
        </p:txBody>
      </p:sp>
    </p:spTree>
    <p:extLst>
      <p:ext uri="{BB962C8B-B14F-4D97-AF65-F5344CB8AC3E}">
        <p14:creationId xmlns:p14="http://schemas.microsoft.com/office/powerpoint/2010/main" val="68036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228600" y="762000"/>
            <a:ext cx="8915400" cy="6096000"/>
          </a:xfrm>
        </p:spPr>
        <p:txBody>
          <a:bodyPr/>
          <a:lstStyle/>
          <a:p>
            <a:pPr eaLnBrk="1" hangingPunct="1">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FF0000"/>
                </a:solidFill>
                <a:latin typeface="Times New Roman" pitchFamily="18" charset="0"/>
              </a:rPr>
              <a:t>replace</a:t>
            </a:r>
            <a:r>
              <a:rPr lang="en-US" altLang="zh-TW" sz="3600" dirty="0">
                <a:solidFill>
                  <a:srgbClr val="FF0000"/>
                </a:solidFill>
                <a:latin typeface="Times New Roman" pitchFamily="18" charset="0"/>
              </a:rPr>
              <a:t> </a:t>
            </a:r>
            <a:r>
              <a:rPr lang="en-US" altLang="zh-TW" sz="3600" dirty="0">
                <a:solidFill>
                  <a:srgbClr val="B2B2B2"/>
                </a:solidFill>
                <a:latin typeface="Times New Roman" pitchFamily="18" charset="0"/>
              </a:rPr>
              <a:t>(</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B2B2B2"/>
                </a:solidFill>
                <a:latin typeface="Times New Roman" pitchFamily="18" charset="0"/>
              </a:rPr>
              <a:t>delete</a:t>
            </a:r>
            <a:r>
              <a:rPr lang="en-US" altLang="zh-TW" sz="3600" dirty="0">
                <a:solidFill>
                  <a:srgbClr val="FF0000"/>
                </a:solidFill>
                <a:latin typeface="Times New Roman" pitchFamily="18" charset="0"/>
              </a:rPr>
              <a:t> characters</a:t>
            </a:r>
          </a:p>
          <a:p>
            <a:pPr eaLnBrk="1" hangingPunct="1">
              <a:buFontTx/>
              <a:buNone/>
            </a:pPr>
            <a:endParaRPr lang="en-US" altLang="zh-TW" sz="200" dirty="0">
              <a:solidFill>
                <a:srgbClr val="000000"/>
              </a:solidFill>
              <a:latin typeface="Lucida Grande" charset="0"/>
            </a:endParaRPr>
          </a:p>
          <a:p>
            <a:pPr eaLnBrk="1" hangingPunct="1"/>
            <a:r>
              <a:rPr lang="en-US" altLang="zh-TW" dirty="0">
                <a:solidFill>
                  <a:srgbClr val="B2B2B2"/>
                </a:solidFill>
                <a:latin typeface="Times New Roman" pitchFamily="18" charset="0"/>
              </a:rPr>
              <a:t>If you want to replace characters, use </a:t>
            </a:r>
            <a:r>
              <a:rPr lang="en-US" altLang="zh-TW" dirty="0" err="1">
                <a:solidFill>
                  <a:srgbClr val="B2B2B2"/>
                </a:solidFill>
                <a:latin typeface="Times New Roman" pitchFamily="18" charset="0"/>
              </a:rPr>
              <a:t>tr</a:t>
            </a:r>
            <a:r>
              <a:rPr lang="en-US" altLang="zh-TW" dirty="0">
                <a:solidFill>
                  <a:srgbClr val="B2B2B2"/>
                </a:solidFill>
                <a:latin typeface="Times New Roman" pitchFamily="18" charset="0"/>
              </a:rPr>
              <a:t> with two arguments:</a:t>
            </a:r>
          </a:p>
          <a:p>
            <a:pPr lvl="1" eaLnBrk="1" hangingPunct="1"/>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replace any character from the 1</a:t>
            </a:r>
            <a:r>
              <a:rPr lang="en-US" altLang="zh-TW" baseline="30000" dirty="0">
                <a:solidFill>
                  <a:srgbClr val="000000"/>
                </a:solidFill>
                <a:latin typeface="Times New Roman" pitchFamily="18" charset="0"/>
              </a:rPr>
              <a:t>st</a:t>
            </a:r>
            <a:r>
              <a:rPr lang="en-US" altLang="zh-TW" dirty="0">
                <a:solidFill>
                  <a:srgbClr val="000000"/>
                </a:solidFill>
                <a:latin typeface="Times New Roman" pitchFamily="18" charset="0"/>
              </a:rPr>
              <a:t> set with the corresponding character at that position in the 2</a:t>
            </a:r>
            <a:r>
              <a:rPr lang="en-US" altLang="zh-TW" baseline="30000" dirty="0">
                <a:solidFill>
                  <a:srgbClr val="000000"/>
                </a:solidFill>
                <a:latin typeface="Times New Roman" pitchFamily="18" charset="0"/>
              </a:rPr>
              <a:t>nd</a:t>
            </a:r>
            <a:r>
              <a:rPr lang="en-US" altLang="zh-TW" dirty="0">
                <a:solidFill>
                  <a:srgbClr val="000000"/>
                </a:solidFill>
                <a:latin typeface="Times New Roman" pitchFamily="18" charset="0"/>
              </a:rPr>
              <a:t> set</a:t>
            </a:r>
          </a:p>
          <a:p>
            <a:pPr eaLnBrk="1" hangingPunct="1">
              <a:buFontTx/>
              <a:buNone/>
            </a:pPr>
            <a:r>
              <a:rPr lang="en-US" altLang="zh-TW" sz="1600" dirty="0">
                <a:solidFill>
                  <a:srgbClr val="000000"/>
                </a:solidFill>
                <a:latin typeface="Times New Roman" pitchFamily="18" charset="0"/>
              </a:rPr>
              <a:t> </a:t>
            </a:r>
          </a:p>
          <a:p>
            <a:pPr eaLnBrk="1" hangingPunct="1">
              <a:buFontTx/>
              <a:buNone/>
            </a:pPr>
            <a:r>
              <a:rPr lang="en-US" altLang="zh-TW" b="1" dirty="0">
                <a:solidFill>
                  <a:srgbClr val="000000"/>
                </a:solidFill>
                <a:latin typeface="Times New Roman" pitchFamily="18" charset="0"/>
              </a:rPr>
              <a:t>Example 2:</a:t>
            </a:r>
            <a:r>
              <a:rPr lang="en-US" altLang="zh-TW" dirty="0">
                <a:solidFill>
                  <a:srgbClr val="000000"/>
                </a:solidFill>
                <a:latin typeface="Times New Roman" pitchFamily="18" charset="0"/>
              </a:rPr>
              <a:t> </a:t>
            </a:r>
            <a:br>
              <a:rPr lang="en-US" altLang="zh-TW" dirty="0">
                <a:solidFill>
                  <a:srgbClr val="000000"/>
                </a:solidFill>
                <a:latin typeface="Times New Roman" pitchFamily="18" charset="0"/>
              </a:rPr>
            </a:br>
            <a:r>
              <a:rPr lang="en-US" altLang="zh-TW" sz="2800" dirty="0">
                <a:solidFill>
                  <a:srgbClr val="0033CC"/>
                </a:solidFill>
                <a:latin typeface="Times New Roman" pitchFamily="18" charset="0"/>
              </a:rPr>
              <a:t>Perform ROT13 encoding</a:t>
            </a:r>
            <a:r>
              <a:rPr lang="en-US" altLang="zh-TW" sz="2800" dirty="0">
                <a:solidFill>
                  <a:srgbClr val="000000"/>
                </a:solidFill>
                <a:latin typeface="Times New Roman" pitchFamily="18" charset="0"/>
              </a:rPr>
              <a:t> on “jekyll.txt”, and redirect the output to a file named “</a:t>
            </a:r>
            <a:r>
              <a:rPr lang="en-US" altLang="zh-TW" sz="2800" dirty="0" err="1">
                <a:solidFill>
                  <a:srgbClr val="000000"/>
                </a:solidFill>
                <a:latin typeface="Times New Roman" pitchFamily="18" charset="0"/>
              </a:rPr>
              <a:t>jekyll.enc</a:t>
            </a:r>
            <a:r>
              <a:rPr lang="en-US" altLang="zh-TW" sz="2800" dirty="0">
                <a:solidFill>
                  <a:srgbClr val="000000"/>
                </a:solidFill>
                <a:latin typeface="Times New Roman" pitchFamily="18" charset="0"/>
              </a:rPr>
              <a:t>”:</a:t>
            </a:r>
            <a:endParaRPr lang="en-US" altLang="zh-TW" dirty="0">
              <a:solidFill>
                <a:srgbClr val="000000"/>
              </a:solidFill>
              <a:latin typeface="Times New Roman" pitchFamily="18" charset="0"/>
            </a:endParaRPr>
          </a:p>
          <a:p>
            <a:pPr eaLnBrk="1" hangingPunct="1">
              <a:buFontTx/>
              <a:buNone/>
            </a:pPr>
            <a:r>
              <a:rPr lang="en-US" altLang="zh-TW" sz="2600" b="1" dirty="0"/>
              <a:t>%</a:t>
            </a:r>
            <a:r>
              <a:rPr lang="en-US" altLang="zh-TW" b="1" dirty="0">
                <a:latin typeface="High Tower Text" pitchFamily="18" charset="0"/>
              </a:rPr>
              <a:t> </a:t>
            </a:r>
            <a:r>
              <a:rPr lang="en-US" altLang="zh-TW" b="1" dirty="0" err="1">
                <a:latin typeface="High Tower Text" pitchFamily="18" charset="0"/>
              </a:rPr>
              <a:t>tr</a:t>
            </a:r>
            <a:r>
              <a:rPr lang="en-US" altLang="zh-TW" sz="2800" b="1" dirty="0">
                <a:latin typeface="High Tower Text" pitchFamily="18" charset="0"/>
              </a:rPr>
              <a:t> "a</a:t>
            </a:r>
            <a:r>
              <a:rPr lang="en-US" altLang="zh-TW" sz="2800" b="1" dirty="0">
                <a:latin typeface="Times New Roman" pitchFamily="18" charset="0"/>
              </a:rPr>
              <a:t>-</a:t>
            </a:r>
            <a:r>
              <a:rPr lang="en-US" altLang="zh-TW" sz="2800" b="1" dirty="0" err="1">
                <a:latin typeface="High Tower Text" pitchFamily="18" charset="0"/>
              </a:rPr>
              <a:t>z</a:t>
            </a:r>
            <a:r>
              <a:rPr lang="en-US" altLang="zh-TW" sz="2600" b="1" dirty="0" err="1">
                <a:latin typeface="High Tower Text" pitchFamily="18" charset="0"/>
              </a:rPr>
              <a:t>A</a:t>
            </a:r>
            <a:r>
              <a:rPr lang="en-US" altLang="zh-TW" sz="2800" b="1" dirty="0">
                <a:latin typeface="Times New Roman" pitchFamily="18" charset="0"/>
              </a:rPr>
              <a:t>-</a:t>
            </a:r>
            <a:r>
              <a:rPr lang="en-US" altLang="zh-TW" sz="2600" b="1" dirty="0">
                <a:latin typeface="High Tower Text" pitchFamily="18" charset="0"/>
              </a:rPr>
              <a:t>Z</a:t>
            </a:r>
            <a:r>
              <a:rPr lang="en-US" altLang="zh-TW" sz="2800" b="1" dirty="0">
                <a:latin typeface="High Tower Text" pitchFamily="18" charset="0"/>
              </a:rPr>
              <a:t>" "n</a:t>
            </a:r>
            <a:r>
              <a:rPr lang="en-US" altLang="zh-TW" sz="2800" b="1" dirty="0">
                <a:latin typeface="Times New Roman" pitchFamily="18" charset="0"/>
              </a:rPr>
              <a:t>-</a:t>
            </a:r>
            <a:r>
              <a:rPr lang="en-US" altLang="zh-TW" sz="2800" b="1" dirty="0" err="1">
                <a:latin typeface="High Tower Text" pitchFamily="18" charset="0"/>
              </a:rPr>
              <a:t>za</a:t>
            </a:r>
            <a:r>
              <a:rPr lang="en-US" altLang="zh-TW" sz="2800" b="1" dirty="0">
                <a:latin typeface="Times New Roman" pitchFamily="18" charset="0"/>
              </a:rPr>
              <a:t>-</a:t>
            </a:r>
            <a:r>
              <a:rPr lang="en-US" altLang="zh-TW" sz="2800" b="1" dirty="0" err="1">
                <a:latin typeface="High Tower Text" pitchFamily="18" charset="0"/>
              </a:rPr>
              <a:t>m</a:t>
            </a:r>
            <a:r>
              <a:rPr lang="en-US" altLang="zh-TW" sz="2600" b="1" dirty="0" err="1">
                <a:latin typeface="High Tower Text" pitchFamily="18" charset="0"/>
              </a:rPr>
              <a:t>N</a:t>
            </a:r>
            <a:r>
              <a:rPr lang="en-US" altLang="zh-TW" sz="2800" b="1" dirty="0">
                <a:latin typeface="Times New Roman" pitchFamily="18" charset="0"/>
              </a:rPr>
              <a:t>-</a:t>
            </a:r>
            <a:r>
              <a:rPr lang="en-US" altLang="zh-TW" sz="2600" b="1" dirty="0">
                <a:latin typeface="High Tower Text" pitchFamily="18" charset="0"/>
              </a:rPr>
              <a:t>ZA</a:t>
            </a:r>
            <a:r>
              <a:rPr lang="en-US" altLang="zh-TW" sz="2800" b="1" dirty="0">
                <a:latin typeface="Times New Roman" pitchFamily="18" charset="0"/>
              </a:rPr>
              <a:t>-</a:t>
            </a:r>
            <a:r>
              <a:rPr lang="en-US" altLang="zh-TW" sz="2600" b="1" dirty="0">
                <a:latin typeface="High Tower Text" pitchFamily="18" charset="0"/>
              </a:rPr>
              <a:t>M</a:t>
            </a:r>
            <a:r>
              <a:rPr lang="en-US" altLang="zh-TW" sz="2800" b="1" dirty="0">
                <a:latin typeface="High Tower Text" pitchFamily="18" charset="0"/>
              </a:rPr>
              <a:t>" </a:t>
            </a:r>
            <a:r>
              <a:rPr lang="en-US" altLang="zh-TW" sz="2400" b="1" dirty="0"/>
              <a:t>&lt;</a:t>
            </a:r>
            <a:r>
              <a:rPr lang="en-US" altLang="zh-TW" sz="2800" b="1" dirty="0">
                <a:latin typeface="High Tower Text" pitchFamily="18" charset="0"/>
              </a:rPr>
              <a:t> </a:t>
            </a:r>
            <a:r>
              <a:rPr lang="en-US" altLang="zh-TW" b="1" dirty="0">
                <a:latin typeface="High Tower Text" pitchFamily="18" charset="0"/>
              </a:rPr>
              <a:t>jekyll.txt</a:t>
            </a:r>
            <a:r>
              <a:rPr lang="en-US" altLang="zh-TW" sz="2800" b="1" dirty="0">
                <a:latin typeface="High Tower Text" pitchFamily="18" charset="0"/>
              </a:rPr>
              <a:t> </a:t>
            </a:r>
            <a:r>
              <a:rPr lang="en-US" altLang="zh-TW" sz="2400" b="1" dirty="0"/>
              <a:t>&gt;</a:t>
            </a:r>
            <a:r>
              <a:rPr lang="en-US" altLang="zh-TW" b="1" dirty="0" err="1">
                <a:latin typeface="High Tower Text" pitchFamily="18" charset="0"/>
              </a:rPr>
              <a:t>jekyll.enc</a:t>
            </a:r>
            <a:endParaRPr lang="en-US" altLang="zh-TW" b="1" dirty="0">
              <a:latin typeface="High Tower Text" pitchFamily="18" charset="0"/>
            </a:endParaRPr>
          </a:p>
        </p:txBody>
      </p:sp>
      <p:sp>
        <p:nvSpPr>
          <p:cNvPr id="33795"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3796"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7A2C319A-A4AA-4D94-ADBA-8C17E0D9620B}" type="slidenum">
              <a:rPr lang="zh-TW" altLang="en-US" sz="1400" b="0">
                <a:latin typeface="Arial" pitchFamily="34" charset="0"/>
              </a:rPr>
              <a:pPr algn="r"/>
              <a:t>11</a:t>
            </a:fld>
            <a:endParaRPr lang="en-US" altLang="zh-TW" sz="1400" b="0">
              <a:latin typeface="Arial" pitchFamily="34" charset="0"/>
            </a:endParaRPr>
          </a:p>
        </p:txBody>
      </p:sp>
    </p:spTree>
    <p:extLst>
      <p:ext uri="{BB962C8B-B14F-4D97-AF65-F5344CB8AC3E}">
        <p14:creationId xmlns:p14="http://schemas.microsoft.com/office/powerpoint/2010/main" val="899925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228600" y="762000"/>
            <a:ext cx="8763000" cy="6096000"/>
          </a:xfrm>
        </p:spPr>
        <p:txBody>
          <a:bodyPr/>
          <a:lstStyle/>
          <a:p>
            <a:pPr eaLnBrk="1" hangingPunct="1">
              <a:buFontTx/>
              <a:buNone/>
            </a:pPr>
            <a:r>
              <a:rPr lang="en-US" altLang="zh-TW" sz="5400">
                <a:solidFill>
                  <a:srgbClr val="0033CC"/>
                </a:solidFill>
                <a:latin typeface="High Tower Text" pitchFamily="18" charset="0"/>
              </a:rPr>
              <a:t>tr</a:t>
            </a:r>
            <a:r>
              <a:rPr lang="en-US" altLang="zh-TW" sz="3600">
                <a:solidFill>
                  <a:srgbClr val="FF0000"/>
                </a:solidFill>
                <a:latin typeface="High Tower Text" pitchFamily="18" charset="0"/>
              </a:rPr>
              <a:t> </a:t>
            </a:r>
            <a:r>
              <a:rPr lang="en-US" altLang="zh-TW" sz="3600">
                <a:solidFill>
                  <a:srgbClr val="FF0000"/>
                </a:solidFill>
                <a:latin typeface="Courier" pitchFamily="49" charset="0"/>
              </a:rPr>
              <a:t>  </a:t>
            </a:r>
            <a:r>
              <a:rPr lang="en-US" altLang="zh-TW" sz="3600" i="1">
                <a:solidFill>
                  <a:srgbClr val="CC3300"/>
                </a:solidFill>
                <a:latin typeface="Times New Roman" pitchFamily="18" charset="0"/>
              </a:rPr>
              <a:t>replace</a:t>
            </a:r>
            <a:r>
              <a:rPr lang="en-US" altLang="zh-TW" sz="3600">
                <a:solidFill>
                  <a:srgbClr val="CC3300"/>
                </a:solidFill>
                <a:latin typeface="Times New Roman" pitchFamily="18" charset="0"/>
              </a:rPr>
              <a:t> (</a:t>
            </a:r>
            <a:r>
              <a:rPr lang="en-US" altLang="zh-TW" sz="3600" u="sng">
                <a:solidFill>
                  <a:srgbClr val="CC3300"/>
                </a:solidFill>
                <a:latin typeface="Times New Roman" pitchFamily="18" charset="0"/>
              </a:rPr>
              <a:t>tr</a:t>
            </a:r>
            <a:r>
              <a:rPr lang="en-US" altLang="zh-TW" sz="3600">
                <a:solidFill>
                  <a:srgbClr val="CC3300"/>
                </a:solidFill>
                <a:latin typeface="Times New Roman" pitchFamily="18" charset="0"/>
              </a:rPr>
              <a:t>anslate) or </a:t>
            </a:r>
            <a:r>
              <a:rPr lang="en-US" altLang="zh-TW" sz="3600" i="1">
                <a:solidFill>
                  <a:srgbClr val="CC3300"/>
                </a:solidFill>
                <a:latin typeface="Times New Roman" pitchFamily="18" charset="0"/>
              </a:rPr>
              <a:t>delete</a:t>
            </a:r>
            <a:r>
              <a:rPr lang="en-US" altLang="zh-TW" sz="3600">
                <a:solidFill>
                  <a:srgbClr val="CC3300"/>
                </a:solidFill>
                <a:latin typeface="Times New Roman" pitchFamily="18" charset="0"/>
              </a:rPr>
              <a:t> </a:t>
            </a:r>
            <a:r>
              <a:rPr lang="en-US" altLang="zh-TW" sz="3600">
                <a:solidFill>
                  <a:srgbClr val="FF0000"/>
                </a:solidFill>
                <a:latin typeface="Times New Roman" pitchFamily="18" charset="0"/>
              </a:rPr>
              <a:t>characters</a:t>
            </a:r>
          </a:p>
          <a:p>
            <a:pPr eaLnBrk="1" hangingPunct="1">
              <a:buFontTx/>
              <a:buNone/>
            </a:pPr>
            <a:endParaRPr lang="en-US" altLang="zh-TW" sz="200">
              <a:solidFill>
                <a:srgbClr val="000000"/>
              </a:solidFill>
              <a:latin typeface="Lucida Grande" charset="0"/>
            </a:endParaRPr>
          </a:p>
          <a:p>
            <a:pPr eaLnBrk="1" hangingPunct="1"/>
            <a:r>
              <a:rPr lang="en-US" altLang="zh-TW">
                <a:solidFill>
                  <a:schemeClr val="bg1"/>
                </a:solidFill>
                <a:latin typeface="Times New Roman" pitchFamily="18" charset="0"/>
              </a:rPr>
              <a:t>If you want to delete characters, use tr with one argument and the -d flag:</a:t>
            </a:r>
          </a:p>
          <a:p>
            <a:pPr lvl="1" eaLnBrk="1" hangingPunct="1"/>
            <a:r>
              <a:rPr lang="en-US" altLang="zh-TW">
                <a:solidFill>
                  <a:schemeClr val="bg1"/>
                </a:solidFill>
                <a:latin typeface="Times New Roman" pitchFamily="18" charset="0"/>
              </a:rPr>
              <a:t>As tr receives input from the input stream, it will delete any character from that set with the correspoding character at that position in the 2</a:t>
            </a:r>
            <a:r>
              <a:rPr lang="en-US" altLang="zh-TW" baseline="30000">
                <a:solidFill>
                  <a:schemeClr val="bg1"/>
                </a:solidFill>
                <a:latin typeface="Times New Roman" pitchFamily="18" charset="0"/>
              </a:rPr>
              <a:t>nd</a:t>
            </a:r>
            <a:r>
              <a:rPr lang="en-US" altLang="zh-TW">
                <a:solidFill>
                  <a:schemeClr val="bg1"/>
                </a:solidFill>
                <a:latin typeface="Times New Roman" pitchFamily="18" charset="0"/>
              </a:rPr>
              <a:t> set</a:t>
            </a:r>
          </a:p>
          <a:p>
            <a:pPr eaLnBrk="1" hangingPunct="1">
              <a:buFontTx/>
              <a:buNone/>
            </a:pPr>
            <a:r>
              <a:rPr lang="en-US" altLang="zh-TW" sz="1600">
                <a:solidFill>
                  <a:srgbClr val="000000"/>
                </a:solidFill>
                <a:latin typeface="Times New Roman" pitchFamily="18" charset="0"/>
              </a:rPr>
              <a:t> </a:t>
            </a:r>
          </a:p>
          <a:p>
            <a:pPr eaLnBrk="1" hangingPunct="1">
              <a:buFontTx/>
              <a:buNone/>
            </a:pPr>
            <a:r>
              <a:rPr lang="en-US" altLang="zh-TW" b="1">
                <a:solidFill>
                  <a:schemeClr val="bg1"/>
                </a:solidFill>
                <a:latin typeface="Times New Roman" pitchFamily="18" charset="0"/>
              </a:rPr>
              <a:t>Example 2:</a:t>
            </a:r>
            <a:r>
              <a:rPr lang="en-US" altLang="zh-TW">
                <a:solidFill>
                  <a:schemeClr val="bg1"/>
                </a:solidFill>
                <a:latin typeface="Times New Roman" pitchFamily="18" charset="0"/>
              </a:rPr>
              <a:t> </a:t>
            </a:r>
            <a:br>
              <a:rPr lang="en-US" altLang="zh-TW">
                <a:solidFill>
                  <a:schemeClr val="bg1"/>
                </a:solidFill>
                <a:latin typeface="Times New Roman" pitchFamily="18" charset="0"/>
              </a:rPr>
            </a:br>
            <a:r>
              <a:rPr lang="en-US" altLang="zh-TW" sz="2800">
                <a:solidFill>
                  <a:schemeClr val="bg1"/>
                </a:solidFill>
                <a:latin typeface="Times New Roman" pitchFamily="18" charset="0"/>
              </a:rPr>
              <a:t>Perform ROT13 encoding on “alice.txt”, and redirect the output to a file named “alice.enc”:</a:t>
            </a:r>
            <a:endParaRPr lang="en-US" altLang="zh-TW">
              <a:solidFill>
                <a:schemeClr val="bg1"/>
              </a:solidFill>
              <a:latin typeface="Times New Roman" pitchFamily="18" charset="0"/>
            </a:endParaRPr>
          </a:p>
          <a:p>
            <a:pPr eaLnBrk="1" hangingPunct="1">
              <a:buFontTx/>
              <a:buNone/>
            </a:pPr>
            <a:r>
              <a:rPr lang="en-US" altLang="zh-TW">
                <a:solidFill>
                  <a:schemeClr val="bg1"/>
                </a:solidFill>
                <a:latin typeface="High Tower Text" pitchFamily="18" charset="0"/>
              </a:rPr>
              <a:t>	</a:t>
            </a:r>
            <a:r>
              <a:rPr lang="en-US" altLang="zh-TW" b="1">
                <a:solidFill>
                  <a:schemeClr val="bg1"/>
                </a:solidFill>
                <a:latin typeface="High Tower Text" pitchFamily="18" charset="0"/>
              </a:rPr>
              <a:t>% tr</a:t>
            </a:r>
            <a:r>
              <a:rPr lang="en-US" altLang="zh-TW" sz="2800" b="1">
                <a:solidFill>
                  <a:schemeClr val="bg1"/>
                </a:solidFill>
                <a:latin typeface="High Tower Text" pitchFamily="18" charset="0"/>
              </a:rPr>
              <a:t> "a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t>
            </a:r>
            <a:r>
              <a:rPr lang="en-US" altLang="zh-TW" sz="2600" b="1">
                <a:solidFill>
                  <a:schemeClr val="bg1"/>
                </a:solidFill>
                <a:latin typeface="High Tower Text" pitchFamily="18" charset="0"/>
              </a:rPr>
              <a:t>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t>
            </a:r>
            <a:r>
              <a:rPr lang="en-US" altLang="zh-TW" sz="2800" b="1">
                <a:solidFill>
                  <a:schemeClr val="bg1"/>
                </a:solidFill>
                <a:latin typeface="High Tower Text" pitchFamily="18" charset="0"/>
              </a:rPr>
              <a:t>" "n</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m</a:t>
            </a:r>
            <a:r>
              <a:rPr lang="en-US" altLang="zh-TW" sz="2600" b="1">
                <a:solidFill>
                  <a:schemeClr val="bg1"/>
                </a:solidFill>
                <a:latin typeface="High Tower Text" pitchFamily="18" charset="0"/>
              </a:rPr>
              <a:t>N</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M</a:t>
            </a:r>
            <a:r>
              <a:rPr lang="en-US" altLang="zh-TW" sz="2800" b="1">
                <a:solidFill>
                  <a:schemeClr val="bg1"/>
                </a:solidFill>
                <a:latin typeface="High Tower Text" pitchFamily="18" charset="0"/>
              </a:rPr>
              <a:t>" &lt; </a:t>
            </a:r>
            <a:r>
              <a:rPr lang="en-US" altLang="zh-TW" b="1">
                <a:solidFill>
                  <a:schemeClr val="bg1"/>
                </a:solidFill>
                <a:latin typeface="High Tower Text" pitchFamily="18" charset="0"/>
              </a:rPr>
              <a:t>alice.txt</a:t>
            </a:r>
            <a:r>
              <a:rPr lang="en-US" altLang="zh-TW" sz="2800" b="1">
                <a:solidFill>
                  <a:schemeClr val="bg1"/>
                </a:solidFill>
                <a:latin typeface="High Tower Text" pitchFamily="18" charset="0"/>
              </a:rPr>
              <a:t> &gt;</a:t>
            </a:r>
            <a:r>
              <a:rPr lang="en-US" altLang="zh-TW" b="1">
                <a:solidFill>
                  <a:schemeClr val="bg1"/>
                </a:solidFill>
                <a:latin typeface="High Tower Text" pitchFamily="18" charset="0"/>
              </a:rPr>
              <a:t>alice.enc</a:t>
            </a:r>
          </a:p>
        </p:txBody>
      </p:sp>
      <p:sp>
        <p:nvSpPr>
          <p:cNvPr id="34819"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4820"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BB3FE668-0797-4255-A136-AEAC9443B397}" type="slidenum">
              <a:rPr lang="zh-TW" altLang="en-US" sz="1400" b="0">
                <a:latin typeface="Arial" pitchFamily="34" charset="0"/>
              </a:rPr>
              <a:pPr algn="r"/>
              <a:t>12</a:t>
            </a:fld>
            <a:endParaRPr lang="en-US" altLang="zh-TW" sz="1400" b="0">
              <a:latin typeface="Arial" pitchFamily="34" charset="0"/>
            </a:endParaRPr>
          </a:p>
        </p:txBody>
      </p:sp>
      <p:sp>
        <p:nvSpPr>
          <p:cNvPr id="240645" name="Oval 5"/>
          <p:cNvSpPr>
            <a:spLocks noChangeArrowheads="1"/>
          </p:cNvSpPr>
          <p:nvPr/>
        </p:nvSpPr>
        <p:spPr bwMode="auto">
          <a:xfrm>
            <a:off x="4767263" y="1009650"/>
            <a:ext cx="685800" cy="609600"/>
          </a:xfrm>
          <a:prstGeom prst="ellipse">
            <a:avLst/>
          </a:prstGeom>
          <a:noFill/>
          <a:ln w="25400">
            <a:solidFill>
              <a:schemeClr val="tx1"/>
            </a:solidFill>
            <a:prstDash val="dash"/>
            <a:round/>
            <a:headEnd/>
            <a:tailEnd/>
          </a:ln>
        </p:spPr>
        <p:txBody>
          <a:bodyPr wrap="none" anchor="ctr"/>
          <a:lstStyle/>
          <a:p>
            <a:endParaRPr lang="zh-TW" altLang="en-US"/>
          </a:p>
        </p:txBody>
      </p:sp>
    </p:spTree>
    <p:extLst>
      <p:ext uri="{BB962C8B-B14F-4D97-AF65-F5344CB8AC3E}">
        <p14:creationId xmlns:p14="http://schemas.microsoft.com/office/powerpoint/2010/main" val="25499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fade">
                                      <p:cBhvr>
                                        <p:cTn id="7" dur="2000"/>
                                        <p:tgtEl>
                                          <p:spTgt spid="240645"/>
                                        </p:tgtEl>
                                      </p:cBhvr>
                                    </p:animEffect>
                                    <p:anim calcmode="lin" valueType="num">
                                      <p:cBhvr>
                                        <p:cTn id="8" dur="2000" fill="hold"/>
                                        <p:tgtEl>
                                          <p:spTgt spid="240645"/>
                                        </p:tgtEl>
                                        <p:attrNameLst>
                                          <p:attrName>style.rotation</p:attrName>
                                        </p:attrNameLst>
                                      </p:cBhvr>
                                      <p:tavLst>
                                        <p:tav tm="0">
                                          <p:val>
                                            <p:fltVal val="720"/>
                                          </p:val>
                                        </p:tav>
                                        <p:tav tm="100000">
                                          <p:val>
                                            <p:fltVal val="0"/>
                                          </p:val>
                                        </p:tav>
                                      </p:tavLst>
                                    </p:anim>
                                    <p:anim calcmode="lin" valueType="num">
                                      <p:cBhvr>
                                        <p:cTn id="9" dur="2000" fill="hold"/>
                                        <p:tgtEl>
                                          <p:spTgt spid="240645"/>
                                        </p:tgtEl>
                                        <p:attrNameLst>
                                          <p:attrName>ppt_h</p:attrName>
                                        </p:attrNameLst>
                                      </p:cBhvr>
                                      <p:tavLst>
                                        <p:tav tm="0">
                                          <p:val>
                                            <p:fltVal val="0"/>
                                          </p:val>
                                        </p:tav>
                                        <p:tav tm="100000">
                                          <p:val>
                                            <p:strVal val="#ppt_h"/>
                                          </p:val>
                                        </p:tav>
                                      </p:tavLst>
                                    </p:anim>
                                    <p:anim calcmode="lin" valueType="num">
                                      <p:cBhvr>
                                        <p:cTn id="10" dur="2000" fill="hold"/>
                                        <p:tgtEl>
                                          <p:spTgt spid="24064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228600" y="762000"/>
            <a:ext cx="8763000" cy="6096000"/>
          </a:xfrm>
        </p:spPr>
        <p:txBody>
          <a:bodyPr/>
          <a:lstStyle/>
          <a:p>
            <a:pPr eaLnBrk="1" hangingPunct="1">
              <a:buFontTx/>
              <a:buNone/>
            </a:pPr>
            <a:r>
              <a:rPr lang="en-US" altLang="zh-TW" sz="5400">
                <a:solidFill>
                  <a:srgbClr val="0033CC"/>
                </a:solidFill>
                <a:latin typeface="High Tower Text" pitchFamily="18" charset="0"/>
              </a:rPr>
              <a:t>tr</a:t>
            </a:r>
            <a:r>
              <a:rPr lang="en-US" altLang="zh-TW" sz="3600">
                <a:solidFill>
                  <a:srgbClr val="FF0000"/>
                </a:solidFill>
                <a:latin typeface="High Tower Text" pitchFamily="18" charset="0"/>
              </a:rPr>
              <a:t> </a:t>
            </a:r>
            <a:r>
              <a:rPr lang="en-US" altLang="zh-TW" sz="3600">
                <a:solidFill>
                  <a:srgbClr val="FF0000"/>
                </a:solidFill>
                <a:latin typeface="Courier" pitchFamily="49" charset="0"/>
              </a:rPr>
              <a:t>  </a:t>
            </a:r>
            <a:r>
              <a:rPr lang="en-US" altLang="zh-TW" sz="3600" i="1">
                <a:solidFill>
                  <a:srgbClr val="B2B2B2"/>
                </a:solidFill>
                <a:latin typeface="Times New Roman" pitchFamily="18" charset="0"/>
              </a:rPr>
              <a:t>replace</a:t>
            </a:r>
            <a:r>
              <a:rPr lang="en-US" altLang="zh-TW" sz="3600">
                <a:solidFill>
                  <a:srgbClr val="B2B2B2"/>
                </a:solidFill>
                <a:latin typeface="Times New Roman" pitchFamily="18" charset="0"/>
              </a:rPr>
              <a:t> (</a:t>
            </a:r>
            <a:r>
              <a:rPr lang="en-US" altLang="zh-TW" sz="3600" u="sng">
                <a:solidFill>
                  <a:srgbClr val="B2B2B2"/>
                </a:solidFill>
                <a:latin typeface="Times New Roman" pitchFamily="18" charset="0"/>
              </a:rPr>
              <a:t>tr</a:t>
            </a:r>
            <a:r>
              <a:rPr lang="en-US" altLang="zh-TW" sz="3600">
                <a:solidFill>
                  <a:srgbClr val="B2B2B2"/>
                </a:solidFill>
                <a:latin typeface="Times New Roman" pitchFamily="18" charset="0"/>
              </a:rPr>
              <a:t>anslate) or </a:t>
            </a:r>
            <a:r>
              <a:rPr lang="en-US" altLang="zh-TW" sz="3600" i="1">
                <a:solidFill>
                  <a:srgbClr val="CC3300"/>
                </a:solidFill>
                <a:latin typeface="Times New Roman" pitchFamily="18" charset="0"/>
              </a:rPr>
              <a:t>delete</a:t>
            </a:r>
            <a:r>
              <a:rPr lang="en-US" altLang="zh-TW" sz="3600">
                <a:solidFill>
                  <a:srgbClr val="CC3300"/>
                </a:solidFill>
                <a:latin typeface="Times New Roman" pitchFamily="18" charset="0"/>
              </a:rPr>
              <a:t> </a:t>
            </a:r>
            <a:r>
              <a:rPr lang="en-US" altLang="zh-TW" sz="3600">
                <a:solidFill>
                  <a:srgbClr val="FF0000"/>
                </a:solidFill>
                <a:latin typeface="Times New Roman" pitchFamily="18" charset="0"/>
              </a:rPr>
              <a:t>characters</a:t>
            </a:r>
          </a:p>
          <a:p>
            <a:pPr eaLnBrk="1" hangingPunct="1">
              <a:buFontTx/>
              <a:buNone/>
            </a:pPr>
            <a:endParaRPr lang="en-US" altLang="zh-TW" sz="200">
              <a:solidFill>
                <a:srgbClr val="000000"/>
              </a:solidFill>
              <a:latin typeface="Lucida Grande" charset="0"/>
            </a:endParaRPr>
          </a:p>
          <a:p>
            <a:pPr eaLnBrk="1" hangingPunct="1"/>
            <a:r>
              <a:rPr lang="en-US" altLang="zh-TW">
                <a:solidFill>
                  <a:schemeClr val="bg1"/>
                </a:solidFill>
                <a:latin typeface="Times New Roman" pitchFamily="18" charset="0"/>
              </a:rPr>
              <a:t>If you want to delete characters, use tr with one argument and the -d flag:</a:t>
            </a:r>
          </a:p>
          <a:p>
            <a:pPr lvl="1" eaLnBrk="1" hangingPunct="1"/>
            <a:r>
              <a:rPr lang="en-US" altLang="zh-TW">
                <a:solidFill>
                  <a:schemeClr val="bg1"/>
                </a:solidFill>
                <a:latin typeface="Times New Roman" pitchFamily="18" charset="0"/>
              </a:rPr>
              <a:t>As tr receives input from the input stream, it will delete any character from that set with the correspoding character at that position in the 2</a:t>
            </a:r>
            <a:r>
              <a:rPr lang="en-US" altLang="zh-TW" baseline="30000">
                <a:solidFill>
                  <a:schemeClr val="bg1"/>
                </a:solidFill>
                <a:latin typeface="Times New Roman" pitchFamily="18" charset="0"/>
              </a:rPr>
              <a:t>nd</a:t>
            </a:r>
            <a:r>
              <a:rPr lang="en-US" altLang="zh-TW">
                <a:solidFill>
                  <a:schemeClr val="bg1"/>
                </a:solidFill>
                <a:latin typeface="Times New Roman" pitchFamily="18" charset="0"/>
              </a:rPr>
              <a:t> set</a:t>
            </a:r>
          </a:p>
          <a:p>
            <a:pPr eaLnBrk="1" hangingPunct="1">
              <a:buFontTx/>
              <a:buNone/>
            </a:pPr>
            <a:r>
              <a:rPr lang="en-US" altLang="zh-TW" sz="1600">
                <a:solidFill>
                  <a:srgbClr val="000000"/>
                </a:solidFill>
                <a:latin typeface="Times New Roman" pitchFamily="18" charset="0"/>
              </a:rPr>
              <a:t> </a:t>
            </a:r>
          </a:p>
          <a:p>
            <a:pPr eaLnBrk="1" hangingPunct="1">
              <a:buFontTx/>
              <a:buNone/>
            </a:pPr>
            <a:r>
              <a:rPr lang="en-US" altLang="zh-TW" b="1">
                <a:solidFill>
                  <a:schemeClr val="bg1"/>
                </a:solidFill>
                <a:latin typeface="Times New Roman" pitchFamily="18" charset="0"/>
              </a:rPr>
              <a:t>Example 2:</a:t>
            </a:r>
            <a:r>
              <a:rPr lang="en-US" altLang="zh-TW">
                <a:solidFill>
                  <a:schemeClr val="bg1"/>
                </a:solidFill>
                <a:latin typeface="Times New Roman" pitchFamily="18" charset="0"/>
              </a:rPr>
              <a:t> </a:t>
            </a:r>
            <a:br>
              <a:rPr lang="en-US" altLang="zh-TW">
                <a:solidFill>
                  <a:schemeClr val="bg1"/>
                </a:solidFill>
                <a:latin typeface="Times New Roman" pitchFamily="18" charset="0"/>
              </a:rPr>
            </a:br>
            <a:r>
              <a:rPr lang="en-US" altLang="zh-TW" sz="2800">
                <a:solidFill>
                  <a:schemeClr val="bg1"/>
                </a:solidFill>
                <a:latin typeface="Times New Roman" pitchFamily="18" charset="0"/>
              </a:rPr>
              <a:t>Perform ROT13 encoding on “alice.txt”, and redirect the output to a file named “alice.enc”:</a:t>
            </a:r>
            <a:endParaRPr lang="en-US" altLang="zh-TW">
              <a:solidFill>
                <a:schemeClr val="bg1"/>
              </a:solidFill>
              <a:latin typeface="Times New Roman" pitchFamily="18" charset="0"/>
            </a:endParaRPr>
          </a:p>
          <a:p>
            <a:pPr eaLnBrk="1" hangingPunct="1">
              <a:buFontTx/>
              <a:buNone/>
            </a:pPr>
            <a:r>
              <a:rPr lang="en-US" altLang="zh-TW">
                <a:solidFill>
                  <a:schemeClr val="bg1"/>
                </a:solidFill>
                <a:latin typeface="High Tower Text" pitchFamily="18" charset="0"/>
              </a:rPr>
              <a:t>	</a:t>
            </a:r>
            <a:r>
              <a:rPr lang="en-US" altLang="zh-TW" b="1">
                <a:solidFill>
                  <a:schemeClr val="bg1"/>
                </a:solidFill>
                <a:latin typeface="High Tower Text" pitchFamily="18" charset="0"/>
              </a:rPr>
              <a:t>% tr</a:t>
            </a:r>
            <a:r>
              <a:rPr lang="en-US" altLang="zh-TW" sz="2800" b="1">
                <a:solidFill>
                  <a:schemeClr val="bg1"/>
                </a:solidFill>
                <a:latin typeface="High Tower Text" pitchFamily="18" charset="0"/>
              </a:rPr>
              <a:t> "a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t>
            </a:r>
            <a:r>
              <a:rPr lang="en-US" altLang="zh-TW" sz="2600" b="1">
                <a:solidFill>
                  <a:schemeClr val="bg1"/>
                </a:solidFill>
                <a:latin typeface="High Tower Text" pitchFamily="18" charset="0"/>
              </a:rPr>
              <a:t>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t>
            </a:r>
            <a:r>
              <a:rPr lang="en-US" altLang="zh-TW" sz="2800" b="1">
                <a:solidFill>
                  <a:schemeClr val="bg1"/>
                </a:solidFill>
                <a:latin typeface="High Tower Text" pitchFamily="18" charset="0"/>
              </a:rPr>
              <a:t>" "n</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m</a:t>
            </a:r>
            <a:r>
              <a:rPr lang="en-US" altLang="zh-TW" sz="2600" b="1">
                <a:solidFill>
                  <a:schemeClr val="bg1"/>
                </a:solidFill>
                <a:latin typeface="High Tower Text" pitchFamily="18" charset="0"/>
              </a:rPr>
              <a:t>N</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M</a:t>
            </a:r>
            <a:r>
              <a:rPr lang="en-US" altLang="zh-TW" sz="2800" b="1">
                <a:solidFill>
                  <a:schemeClr val="bg1"/>
                </a:solidFill>
                <a:latin typeface="High Tower Text" pitchFamily="18" charset="0"/>
              </a:rPr>
              <a:t>" &lt; </a:t>
            </a:r>
            <a:r>
              <a:rPr lang="en-US" altLang="zh-TW" b="1">
                <a:solidFill>
                  <a:schemeClr val="bg1"/>
                </a:solidFill>
                <a:latin typeface="High Tower Text" pitchFamily="18" charset="0"/>
              </a:rPr>
              <a:t>alice.txt</a:t>
            </a:r>
            <a:r>
              <a:rPr lang="en-US" altLang="zh-TW" sz="2800" b="1">
                <a:solidFill>
                  <a:schemeClr val="bg1"/>
                </a:solidFill>
                <a:latin typeface="High Tower Text" pitchFamily="18" charset="0"/>
              </a:rPr>
              <a:t> &gt;</a:t>
            </a:r>
            <a:r>
              <a:rPr lang="en-US" altLang="zh-TW" b="1">
                <a:solidFill>
                  <a:schemeClr val="bg1"/>
                </a:solidFill>
                <a:latin typeface="High Tower Text" pitchFamily="18" charset="0"/>
              </a:rPr>
              <a:t>alice.enc</a:t>
            </a:r>
          </a:p>
        </p:txBody>
      </p:sp>
      <p:sp>
        <p:nvSpPr>
          <p:cNvPr id="35843"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5844"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6DB000E9-A262-42C0-A61B-7D5BE3E8C109}" type="slidenum">
              <a:rPr lang="zh-TW" altLang="en-US" sz="1400" b="0">
                <a:latin typeface="Arial" pitchFamily="34" charset="0"/>
              </a:rPr>
              <a:pPr algn="r"/>
              <a:t>13</a:t>
            </a:fld>
            <a:endParaRPr lang="en-US" altLang="zh-TW" sz="1400" b="0">
              <a:latin typeface="Arial" pitchFamily="34" charset="0"/>
            </a:endParaRPr>
          </a:p>
        </p:txBody>
      </p:sp>
    </p:spTree>
    <p:extLst>
      <p:ext uri="{BB962C8B-B14F-4D97-AF65-F5344CB8AC3E}">
        <p14:creationId xmlns:p14="http://schemas.microsoft.com/office/powerpoint/2010/main" val="1783656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228600" y="762000"/>
            <a:ext cx="8763000" cy="6096000"/>
          </a:xfrm>
        </p:spPr>
        <p:txBody>
          <a:bodyPr/>
          <a:lstStyle/>
          <a:p>
            <a:pPr eaLnBrk="1" hangingPunct="1">
              <a:buFontTx/>
              <a:buNone/>
            </a:pPr>
            <a:r>
              <a:rPr lang="en-US" altLang="zh-TW" sz="5400">
                <a:solidFill>
                  <a:srgbClr val="0033CC"/>
                </a:solidFill>
                <a:latin typeface="High Tower Text" pitchFamily="18" charset="0"/>
              </a:rPr>
              <a:t>tr</a:t>
            </a:r>
            <a:r>
              <a:rPr lang="en-US" altLang="zh-TW" sz="3600">
                <a:solidFill>
                  <a:srgbClr val="FF0000"/>
                </a:solidFill>
                <a:latin typeface="High Tower Text" pitchFamily="18" charset="0"/>
              </a:rPr>
              <a:t> </a:t>
            </a:r>
            <a:r>
              <a:rPr lang="en-US" altLang="zh-TW" sz="3600">
                <a:solidFill>
                  <a:srgbClr val="FF0000"/>
                </a:solidFill>
                <a:latin typeface="Courier" pitchFamily="49" charset="0"/>
              </a:rPr>
              <a:t>  </a:t>
            </a:r>
            <a:r>
              <a:rPr lang="en-US" altLang="zh-TW" sz="3600" i="1">
                <a:solidFill>
                  <a:srgbClr val="B2B2B2"/>
                </a:solidFill>
                <a:latin typeface="Times New Roman" pitchFamily="18" charset="0"/>
              </a:rPr>
              <a:t>replace</a:t>
            </a:r>
            <a:r>
              <a:rPr lang="en-US" altLang="zh-TW" sz="3600">
                <a:solidFill>
                  <a:srgbClr val="B2B2B2"/>
                </a:solidFill>
                <a:latin typeface="Times New Roman" pitchFamily="18" charset="0"/>
              </a:rPr>
              <a:t> (</a:t>
            </a:r>
            <a:r>
              <a:rPr lang="en-US" altLang="zh-TW" sz="3600" u="sng">
                <a:solidFill>
                  <a:srgbClr val="B2B2B2"/>
                </a:solidFill>
                <a:latin typeface="Times New Roman" pitchFamily="18" charset="0"/>
              </a:rPr>
              <a:t>tr</a:t>
            </a:r>
            <a:r>
              <a:rPr lang="en-US" altLang="zh-TW" sz="3600">
                <a:solidFill>
                  <a:srgbClr val="B2B2B2"/>
                </a:solidFill>
                <a:latin typeface="Times New Roman" pitchFamily="18" charset="0"/>
              </a:rPr>
              <a:t>anslate) or </a:t>
            </a:r>
            <a:r>
              <a:rPr lang="en-US" altLang="zh-TW" sz="3600" i="1">
                <a:solidFill>
                  <a:srgbClr val="CC3300"/>
                </a:solidFill>
                <a:latin typeface="Times New Roman" pitchFamily="18" charset="0"/>
              </a:rPr>
              <a:t>delete</a:t>
            </a:r>
            <a:r>
              <a:rPr lang="en-US" altLang="zh-TW" sz="3600">
                <a:solidFill>
                  <a:srgbClr val="CC3300"/>
                </a:solidFill>
                <a:latin typeface="Times New Roman" pitchFamily="18" charset="0"/>
              </a:rPr>
              <a:t> </a:t>
            </a:r>
            <a:r>
              <a:rPr lang="en-US" altLang="zh-TW" sz="3600">
                <a:solidFill>
                  <a:srgbClr val="FF0000"/>
                </a:solidFill>
                <a:latin typeface="Times New Roman" pitchFamily="18" charset="0"/>
              </a:rPr>
              <a:t>characters</a:t>
            </a:r>
          </a:p>
          <a:p>
            <a:pPr eaLnBrk="1" hangingPunct="1">
              <a:buFontTx/>
              <a:buNone/>
            </a:pPr>
            <a:endParaRPr lang="en-US" altLang="zh-TW" sz="200">
              <a:solidFill>
                <a:srgbClr val="000000"/>
              </a:solidFill>
              <a:latin typeface="Lucida Grande" charset="0"/>
            </a:endParaRPr>
          </a:p>
          <a:p>
            <a:pPr eaLnBrk="1" hangingPunct="1"/>
            <a:r>
              <a:rPr lang="en-US" altLang="zh-TW">
                <a:latin typeface="Times New Roman" pitchFamily="18" charset="0"/>
              </a:rPr>
              <a:t>If you want to delete characters, use tr with one argument and the -d flag:</a:t>
            </a:r>
          </a:p>
          <a:p>
            <a:pPr lvl="1" eaLnBrk="1" hangingPunct="1"/>
            <a:r>
              <a:rPr lang="en-US" altLang="zh-TW">
                <a:solidFill>
                  <a:srgbClr val="000000"/>
                </a:solidFill>
                <a:latin typeface="Times New Roman" pitchFamily="18" charset="0"/>
              </a:rPr>
              <a:t>As tr receives input from the input stream, it will delete any character from that set</a:t>
            </a:r>
            <a:r>
              <a:rPr lang="en-US" altLang="zh-TW">
                <a:solidFill>
                  <a:schemeClr val="bg1"/>
                </a:solidFill>
                <a:latin typeface="Times New Roman" pitchFamily="18" charset="0"/>
              </a:rPr>
              <a:t> with the correspoding character at that position in the 2</a:t>
            </a:r>
            <a:r>
              <a:rPr lang="en-US" altLang="zh-TW" baseline="30000">
                <a:solidFill>
                  <a:schemeClr val="bg1"/>
                </a:solidFill>
                <a:latin typeface="Times New Roman" pitchFamily="18" charset="0"/>
              </a:rPr>
              <a:t>nd</a:t>
            </a:r>
            <a:r>
              <a:rPr lang="en-US" altLang="zh-TW">
                <a:solidFill>
                  <a:schemeClr val="bg1"/>
                </a:solidFill>
                <a:latin typeface="Times New Roman" pitchFamily="18" charset="0"/>
              </a:rPr>
              <a:t> set</a:t>
            </a:r>
          </a:p>
          <a:p>
            <a:pPr eaLnBrk="1" hangingPunct="1">
              <a:buFontTx/>
              <a:buNone/>
            </a:pPr>
            <a:r>
              <a:rPr lang="en-US" altLang="zh-TW" sz="1600">
                <a:solidFill>
                  <a:srgbClr val="000000"/>
                </a:solidFill>
                <a:latin typeface="Times New Roman" pitchFamily="18" charset="0"/>
              </a:rPr>
              <a:t> </a:t>
            </a:r>
          </a:p>
          <a:p>
            <a:pPr eaLnBrk="1" hangingPunct="1">
              <a:buFontTx/>
              <a:buNone/>
            </a:pPr>
            <a:r>
              <a:rPr lang="en-US" altLang="zh-TW" b="1">
                <a:solidFill>
                  <a:schemeClr val="bg1"/>
                </a:solidFill>
                <a:latin typeface="Times New Roman" pitchFamily="18" charset="0"/>
              </a:rPr>
              <a:t>Example 2:</a:t>
            </a:r>
            <a:r>
              <a:rPr lang="en-US" altLang="zh-TW">
                <a:solidFill>
                  <a:schemeClr val="bg1"/>
                </a:solidFill>
                <a:latin typeface="Times New Roman" pitchFamily="18" charset="0"/>
              </a:rPr>
              <a:t> </a:t>
            </a:r>
            <a:br>
              <a:rPr lang="en-US" altLang="zh-TW">
                <a:solidFill>
                  <a:schemeClr val="bg1"/>
                </a:solidFill>
                <a:latin typeface="Times New Roman" pitchFamily="18" charset="0"/>
              </a:rPr>
            </a:br>
            <a:r>
              <a:rPr lang="en-US" altLang="zh-TW" sz="2800">
                <a:solidFill>
                  <a:schemeClr val="bg1"/>
                </a:solidFill>
                <a:latin typeface="Times New Roman" pitchFamily="18" charset="0"/>
              </a:rPr>
              <a:t>Perform ROT13 encoding on “alice.txt”, and redirect the output to a file named “alice.enc”:</a:t>
            </a:r>
            <a:endParaRPr lang="en-US" altLang="zh-TW">
              <a:solidFill>
                <a:schemeClr val="bg1"/>
              </a:solidFill>
              <a:latin typeface="Times New Roman" pitchFamily="18" charset="0"/>
            </a:endParaRPr>
          </a:p>
          <a:p>
            <a:pPr eaLnBrk="1" hangingPunct="1">
              <a:buFontTx/>
              <a:buNone/>
            </a:pPr>
            <a:r>
              <a:rPr lang="en-US" altLang="zh-TW">
                <a:solidFill>
                  <a:schemeClr val="bg1"/>
                </a:solidFill>
                <a:latin typeface="High Tower Text" pitchFamily="18" charset="0"/>
              </a:rPr>
              <a:t>	</a:t>
            </a:r>
            <a:r>
              <a:rPr lang="en-US" altLang="zh-TW" b="1">
                <a:solidFill>
                  <a:schemeClr val="bg1"/>
                </a:solidFill>
                <a:latin typeface="High Tower Text" pitchFamily="18" charset="0"/>
              </a:rPr>
              <a:t>% tr</a:t>
            </a:r>
            <a:r>
              <a:rPr lang="en-US" altLang="zh-TW" sz="2800" b="1">
                <a:solidFill>
                  <a:schemeClr val="bg1"/>
                </a:solidFill>
                <a:latin typeface="High Tower Text" pitchFamily="18" charset="0"/>
              </a:rPr>
              <a:t> "a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t>
            </a:r>
            <a:r>
              <a:rPr lang="en-US" altLang="zh-TW" sz="2600" b="1">
                <a:solidFill>
                  <a:schemeClr val="bg1"/>
                </a:solidFill>
                <a:latin typeface="High Tower Text" pitchFamily="18" charset="0"/>
              </a:rPr>
              <a:t>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t>
            </a:r>
            <a:r>
              <a:rPr lang="en-US" altLang="zh-TW" sz="2800" b="1">
                <a:solidFill>
                  <a:schemeClr val="bg1"/>
                </a:solidFill>
                <a:latin typeface="High Tower Text" pitchFamily="18" charset="0"/>
              </a:rPr>
              <a:t>" "n</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800" b="1">
                <a:solidFill>
                  <a:schemeClr val="bg1"/>
                </a:solidFill>
                <a:latin typeface="High Tower Text" pitchFamily="18" charset="0"/>
              </a:rPr>
              <a:t>m</a:t>
            </a:r>
            <a:r>
              <a:rPr lang="en-US" altLang="zh-TW" sz="2600" b="1">
                <a:solidFill>
                  <a:schemeClr val="bg1"/>
                </a:solidFill>
                <a:latin typeface="High Tower Text" pitchFamily="18" charset="0"/>
              </a:rPr>
              <a:t>N</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ZA</a:t>
            </a:r>
            <a:r>
              <a:rPr lang="en-US" altLang="zh-TW" sz="2800" b="1">
                <a:solidFill>
                  <a:schemeClr val="bg1"/>
                </a:solidFill>
                <a:latin typeface="Times New Roman" pitchFamily="18" charset="0"/>
              </a:rPr>
              <a:t>-</a:t>
            </a:r>
            <a:r>
              <a:rPr lang="en-US" altLang="zh-TW" sz="2600" b="1">
                <a:solidFill>
                  <a:schemeClr val="bg1"/>
                </a:solidFill>
                <a:latin typeface="High Tower Text" pitchFamily="18" charset="0"/>
              </a:rPr>
              <a:t>M</a:t>
            </a:r>
            <a:r>
              <a:rPr lang="en-US" altLang="zh-TW" sz="2800" b="1">
                <a:solidFill>
                  <a:schemeClr val="bg1"/>
                </a:solidFill>
                <a:latin typeface="High Tower Text" pitchFamily="18" charset="0"/>
              </a:rPr>
              <a:t>" &lt; </a:t>
            </a:r>
            <a:r>
              <a:rPr lang="en-US" altLang="zh-TW" b="1">
                <a:solidFill>
                  <a:schemeClr val="bg1"/>
                </a:solidFill>
                <a:latin typeface="High Tower Text" pitchFamily="18" charset="0"/>
              </a:rPr>
              <a:t>alice.txt</a:t>
            </a:r>
            <a:r>
              <a:rPr lang="en-US" altLang="zh-TW" sz="2800" b="1">
                <a:solidFill>
                  <a:schemeClr val="bg1"/>
                </a:solidFill>
                <a:latin typeface="High Tower Text" pitchFamily="18" charset="0"/>
              </a:rPr>
              <a:t> &gt;</a:t>
            </a:r>
            <a:r>
              <a:rPr lang="en-US" altLang="zh-TW" b="1">
                <a:solidFill>
                  <a:schemeClr val="bg1"/>
                </a:solidFill>
                <a:latin typeface="High Tower Text" pitchFamily="18" charset="0"/>
              </a:rPr>
              <a:t>alice.enc</a:t>
            </a:r>
          </a:p>
        </p:txBody>
      </p:sp>
      <p:sp>
        <p:nvSpPr>
          <p:cNvPr id="36867"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6868"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51EB126B-7573-4DB8-AD09-24D5C3211015}" type="slidenum">
              <a:rPr lang="zh-TW" altLang="en-US" sz="1400" b="0">
                <a:latin typeface="Arial" pitchFamily="34" charset="0"/>
              </a:rPr>
              <a:pPr algn="r"/>
              <a:t>14</a:t>
            </a:fld>
            <a:endParaRPr lang="en-US" altLang="zh-TW" sz="1400" b="0">
              <a:latin typeface="Arial" pitchFamily="34" charset="0"/>
            </a:endParaRPr>
          </a:p>
        </p:txBody>
      </p:sp>
    </p:spTree>
    <p:extLst>
      <p:ext uri="{BB962C8B-B14F-4D97-AF65-F5344CB8AC3E}">
        <p14:creationId xmlns:p14="http://schemas.microsoft.com/office/powerpoint/2010/main" val="3723035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228600" y="762000"/>
            <a:ext cx="8763000" cy="6096000"/>
          </a:xfrm>
        </p:spPr>
        <p:txBody>
          <a:bodyPr/>
          <a:lstStyle/>
          <a:p>
            <a:pPr eaLnBrk="1" hangingPunct="1">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B2B2B2"/>
                </a:solidFill>
                <a:latin typeface="Times New Roman" pitchFamily="18" charset="0"/>
              </a:rPr>
              <a:t>replace</a:t>
            </a:r>
            <a:r>
              <a:rPr lang="en-US" altLang="zh-TW" sz="3600" dirty="0">
                <a:solidFill>
                  <a:srgbClr val="B2B2B2"/>
                </a:solidFill>
                <a:latin typeface="Times New Roman" pitchFamily="18" charset="0"/>
              </a:rPr>
              <a:t> (</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CC3300"/>
                </a:solidFill>
                <a:latin typeface="Times New Roman" pitchFamily="18" charset="0"/>
              </a:rPr>
              <a:t>delete</a:t>
            </a:r>
            <a:r>
              <a:rPr lang="en-US" altLang="zh-TW" sz="3600" dirty="0">
                <a:solidFill>
                  <a:srgbClr val="CC3300"/>
                </a:solidFill>
                <a:latin typeface="Times New Roman" pitchFamily="18" charset="0"/>
              </a:rPr>
              <a:t> </a:t>
            </a:r>
            <a:r>
              <a:rPr lang="en-US" altLang="zh-TW" sz="3600" dirty="0">
                <a:solidFill>
                  <a:srgbClr val="FF0000"/>
                </a:solidFill>
                <a:latin typeface="Times New Roman" pitchFamily="18" charset="0"/>
              </a:rPr>
              <a:t>characters</a:t>
            </a:r>
          </a:p>
          <a:p>
            <a:pPr eaLnBrk="1" hangingPunct="1">
              <a:buFontTx/>
              <a:buNone/>
            </a:pPr>
            <a:endParaRPr lang="en-US" altLang="zh-TW" sz="200" dirty="0">
              <a:solidFill>
                <a:srgbClr val="000000"/>
              </a:solidFill>
              <a:latin typeface="Lucida Grande" charset="0"/>
            </a:endParaRPr>
          </a:p>
          <a:p>
            <a:pPr eaLnBrk="1" hangingPunct="1"/>
            <a:r>
              <a:rPr lang="en-US" altLang="zh-TW" dirty="0">
                <a:latin typeface="Times New Roman" pitchFamily="18" charset="0"/>
              </a:rPr>
              <a:t>If you want to delete characters, use </a:t>
            </a:r>
            <a:r>
              <a:rPr lang="en-US" altLang="zh-TW" dirty="0" err="1">
                <a:latin typeface="Times New Roman" pitchFamily="18" charset="0"/>
              </a:rPr>
              <a:t>tr</a:t>
            </a:r>
            <a:r>
              <a:rPr lang="en-US" altLang="zh-TW" dirty="0">
                <a:latin typeface="Times New Roman" pitchFamily="18" charset="0"/>
              </a:rPr>
              <a:t> with one argument and the -d flag:</a:t>
            </a:r>
          </a:p>
          <a:p>
            <a:pPr lvl="1" eaLnBrk="1" hangingPunct="1"/>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delete any character from that set</a:t>
            </a:r>
            <a:r>
              <a:rPr lang="en-US" altLang="zh-TW" dirty="0">
                <a:solidFill>
                  <a:schemeClr val="bg1"/>
                </a:solidFill>
                <a:latin typeface="Times New Roman" pitchFamily="18" charset="0"/>
              </a:rPr>
              <a:t> with the </a:t>
            </a:r>
            <a:r>
              <a:rPr lang="en-US" altLang="zh-TW" dirty="0" err="1">
                <a:solidFill>
                  <a:schemeClr val="bg1"/>
                </a:solidFill>
                <a:latin typeface="Times New Roman" pitchFamily="18" charset="0"/>
              </a:rPr>
              <a:t>correspoding</a:t>
            </a:r>
            <a:r>
              <a:rPr lang="en-US" altLang="zh-TW" dirty="0">
                <a:solidFill>
                  <a:schemeClr val="bg1"/>
                </a:solidFill>
                <a:latin typeface="Times New Roman" pitchFamily="18" charset="0"/>
              </a:rPr>
              <a:t> character at that position in the 2</a:t>
            </a:r>
            <a:r>
              <a:rPr lang="en-US" altLang="zh-TW" baseline="30000" dirty="0">
                <a:solidFill>
                  <a:schemeClr val="bg1"/>
                </a:solidFill>
                <a:latin typeface="Times New Roman" pitchFamily="18" charset="0"/>
              </a:rPr>
              <a:t>nd</a:t>
            </a:r>
            <a:r>
              <a:rPr lang="en-US" altLang="zh-TW" dirty="0">
                <a:solidFill>
                  <a:schemeClr val="bg1"/>
                </a:solidFill>
                <a:latin typeface="Times New Roman" pitchFamily="18" charset="0"/>
              </a:rPr>
              <a:t> set</a:t>
            </a:r>
          </a:p>
          <a:p>
            <a:pPr eaLnBrk="1" hangingPunct="1">
              <a:buFontTx/>
              <a:buNone/>
            </a:pPr>
            <a:r>
              <a:rPr lang="en-US" altLang="zh-TW" sz="1600" dirty="0">
                <a:solidFill>
                  <a:srgbClr val="000000"/>
                </a:solidFill>
                <a:latin typeface="Times New Roman" pitchFamily="18" charset="0"/>
              </a:rPr>
              <a:t> </a:t>
            </a:r>
          </a:p>
          <a:p>
            <a:pPr eaLnBrk="1" hangingPunct="1">
              <a:buFontTx/>
              <a:buNone/>
            </a:pPr>
            <a:r>
              <a:rPr lang="en-US" altLang="zh-TW" b="1" dirty="0">
                <a:solidFill>
                  <a:srgbClr val="000000"/>
                </a:solidFill>
                <a:latin typeface="Times New Roman" pitchFamily="18" charset="0"/>
              </a:rPr>
              <a:t>Example 3:</a:t>
            </a:r>
            <a:r>
              <a:rPr lang="en-US" altLang="zh-TW" dirty="0">
                <a:solidFill>
                  <a:srgbClr val="000000"/>
                </a:solidFill>
                <a:latin typeface="Times New Roman" pitchFamily="18" charset="0"/>
              </a:rPr>
              <a:t> </a:t>
            </a:r>
            <a:br>
              <a:rPr lang="en-US" altLang="zh-TW" dirty="0">
                <a:solidFill>
                  <a:srgbClr val="000000"/>
                </a:solidFill>
                <a:latin typeface="Times New Roman" pitchFamily="18" charset="0"/>
              </a:rPr>
            </a:br>
            <a:r>
              <a:rPr lang="en-US" altLang="zh-TW" sz="2800" dirty="0">
                <a:solidFill>
                  <a:srgbClr val="0033CC"/>
                </a:solidFill>
                <a:latin typeface="Times New Roman" pitchFamily="18" charset="0"/>
              </a:rPr>
              <a:t>Delete</a:t>
            </a:r>
            <a:r>
              <a:rPr lang="en-US" altLang="zh-TW" sz="2800" dirty="0">
                <a:solidFill>
                  <a:srgbClr val="000000"/>
                </a:solidFill>
                <a:latin typeface="Times New Roman" pitchFamily="18" charset="0"/>
              </a:rPr>
              <a:t> all newline characters from “jekyll.txt”, and redirect the output to a file named “</a:t>
            </a:r>
            <a:r>
              <a:rPr lang="en-US" altLang="zh-TW" sz="2800" dirty="0" err="1">
                <a:solidFill>
                  <a:srgbClr val="000000"/>
                </a:solidFill>
                <a:latin typeface="Times New Roman" pitchFamily="18" charset="0"/>
              </a:rPr>
              <a:t>jekyll.oneline</a:t>
            </a:r>
            <a:r>
              <a:rPr lang="en-US" altLang="zh-TW" sz="2800" dirty="0">
                <a:solidFill>
                  <a:srgbClr val="000000"/>
                </a:solidFill>
                <a:latin typeface="Times New Roman" pitchFamily="18" charset="0"/>
              </a:rPr>
              <a:t>”:</a:t>
            </a:r>
            <a:endParaRPr lang="en-US" altLang="zh-TW" dirty="0">
              <a:solidFill>
                <a:srgbClr val="000000"/>
              </a:solidFill>
              <a:latin typeface="Times New Roman" pitchFamily="18" charset="0"/>
            </a:endParaRPr>
          </a:p>
          <a:p>
            <a:pPr eaLnBrk="1" hangingPunct="1">
              <a:buFontTx/>
              <a:buNone/>
            </a:pPr>
            <a:r>
              <a:rPr lang="en-US" altLang="zh-TW" sz="2600" b="1" dirty="0"/>
              <a:t>%</a:t>
            </a:r>
            <a:r>
              <a:rPr lang="en-US" altLang="zh-TW" b="1" dirty="0">
                <a:latin typeface="High Tower Text" pitchFamily="18" charset="0"/>
              </a:rPr>
              <a:t> </a:t>
            </a:r>
            <a:r>
              <a:rPr lang="en-US" altLang="zh-TW" b="1" dirty="0" err="1">
                <a:latin typeface="High Tower Text" pitchFamily="18" charset="0"/>
              </a:rPr>
              <a:t>tr</a:t>
            </a:r>
            <a:r>
              <a:rPr lang="en-US" altLang="zh-TW" b="1" dirty="0">
                <a:latin typeface="High Tower Text" pitchFamily="18" charset="0"/>
              </a:rPr>
              <a:t> </a:t>
            </a:r>
            <a:r>
              <a:rPr lang="en-US" altLang="zh-TW" b="1" dirty="0">
                <a:latin typeface="Times New Roman" pitchFamily="18" charset="0"/>
              </a:rPr>
              <a:t>-</a:t>
            </a:r>
            <a:r>
              <a:rPr lang="en-US" altLang="zh-TW" b="1" dirty="0">
                <a:latin typeface="High Tower Text" pitchFamily="18" charset="0"/>
              </a:rPr>
              <a:t>d "\n" </a:t>
            </a:r>
            <a:r>
              <a:rPr lang="en-US" altLang="zh-TW" sz="2800" b="1" dirty="0"/>
              <a:t>&lt;</a:t>
            </a:r>
            <a:r>
              <a:rPr lang="en-US" altLang="zh-TW" b="1" dirty="0">
                <a:latin typeface="High Tower Text" pitchFamily="18" charset="0"/>
              </a:rPr>
              <a:t> jekyll.txt </a:t>
            </a:r>
            <a:r>
              <a:rPr lang="en-US" altLang="zh-TW" sz="2800" b="1" dirty="0"/>
              <a:t>&gt; </a:t>
            </a:r>
            <a:r>
              <a:rPr lang="en-US" altLang="zh-TW" b="1" dirty="0" err="1">
                <a:latin typeface="High Tower Text" pitchFamily="18" charset="0"/>
              </a:rPr>
              <a:t>jekyll.oneline</a:t>
            </a:r>
            <a:endParaRPr lang="en-US" altLang="zh-TW" b="1" dirty="0">
              <a:latin typeface="High Tower Text" pitchFamily="18" charset="0"/>
            </a:endParaRPr>
          </a:p>
        </p:txBody>
      </p:sp>
      <p:sp>
        <p:nvSpPr>
          <p:cNvPr id="37891"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7892"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2337FD0F-2DF4-4547-81FD-51D166559226}" type="slidenum">
              <a:rPr lang="zh-TW" altLang="en-US" sz="1400" b="0">
                <a:latin typeface="Arial" pitchFamily="34" charset="0"/>
              </a:rPr>
              <a:pPr algn="r"/>
              <a:t>15</a:t>
            </a:fld>
            <a:endParaRPr lang="en-US" altLang="zh-TW" sz="1400" b="0">
              <a:latin typeface="Arial" pitchFamily="34" charset="0"/>
            </a:endParaRPr>
          </a:p>
        </p:txBody>
      </p:sp>
    </p:spTree>
    <p:extLst>
      <p:ext uri="{BB962C8B-B14F-4D97-AF65-F5344CB8AC3E}">
        <p14:creationId xmlns:p14="http://schemas.microsoft.com/office/powerpoint/2010/main" val="831757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228600" y="838200"/>
            <a:ext cx="8763000" cy="6096000"/>
          </a:xfrm>
        </p:spPr>
        <p:txBody>
          <a:bodyPr/>
          <a:lstStyle/>
          <a:p>
            <a:pPr eaLnBrk="1" hangingPunct="1">
              <a:lnSpc>
                <a:spcPct val="90000"/>
              </a:lnSpc>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B2B2B2"/>
                </a:solidFill>
                <a:latin typeface="Times New Roman" pitchFamily="18" charset="0"/>
              </a:rPr>
              <a:t>replace</a:t>
            </a:r>
            <a:r>
              <a:rPr lang="en-US" altLang="zh-TW" sz="3600" dirty="0">
                <a:solidFill>
                  <a:srgbClr val="B2B2B2"/>
                </a:solidFill>
                <a:latin typeface="Times New Roman" pitchFamily="18" charset="0"/>
              </a:rPr>
              <a:t> (</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CC3300"/>
                </a:solidFill>
                <a:latin typeface="Times New Roman" pitchFamily="18" charset="0"/>
              </a:rPr>
              <a:t>delete</a:t>
            </a:r>
            <a:r>
              <a:rPr lang="en-US" altLang="zh-TW" sz="3600" dirty="0">
                <a:solidFill>
                  <a:srgbClr val="CC3300"/>
                </a:solidFill>
                <a:latin typeface="Times New Roman" pitchFamily="18" charset="0"/>
              </a:rPr>
              <a:t> </a:t>
            </a:r>
            <a:r>
              <a:rPr lang="en-US" altLang="zh-TW" sz="3600" dirty="0">
                <a:solidFill>
                  <a:srgbClr val="FF0000"/>
                </a:solidFill>
                <a:latin typeface="Times New Roman" pitchFamily="18" charset="0"/>
              </a:rPr>
              <a:t>characters</a:t>
            </a:r>
          </a:p>
          <a:p>
            <a:pPr eaLnBrk="1" hangingPunct="1">
              <a:lnSpc>
                <a:spcPct val="90000"/>
              </a:lnSpc>
              <a:buFontTx/>
              <a:buNone/>
            </a:pPr>
            <a:endParaRPr lang="en-US" altLang="zh-TW" sz="200" dirty="0">
              <a:solidFill>
                <a:srgbClr val="000000"/>
              </a:solidFill>
              <a:latin typeface="Lucida Grande" charset="0"/>
            </a:endParaRPr>
          </a:p>
          <a:p>
            <a:pPr eaLnBrk="1" hangingPunct="1">
              <a:lnSpc>
                <a:spcPct val="90000"/>
              </a:lnSpc>
            </a:pPr>
            <a:r>
              <a:rPr lang="en-US" altLang="zh-TW" dirty="0">
                <a:latin typeface="Times New Roman" pitchFamily="18" charset="0"/>
              </a:rPr>
              <a:t>The -c flag may be used with the -d flag, to delete everything </a:t>
            </a:r>
            <a:r>
              <a:rPr lang="en-US" altLang="zh-TW" i="1" dirty="0">
                <a:latin typeface="Times New Roman" pitchFamily="18" charset="0"/>
              </a:rPr>
              <a:t>except</a:t>
            </a:r>
            <a:r>
              <a:rPr lang="en-US" altLang="zh-TW" dirty="0">
                <a:latin typeface="Times New Roman" pitchFamily="18" charset="0"/>
              </a:rPr>
              <a:t> for the set (the “-c” stands for complement, because the set gets complemented):</a:t>
            </a:r>
          </a:p>
          <a:p>
            <a:pPr lvl="1" eaLnBrk="1" hangingPunct="1">
              <a:lnSpc>
                <a:spcPct val="90000"/>
              </a:lnSpc>
            </a:pPr>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delete any character </a:t>
            </a:r>
            <a:r>
              <a:rPr lang="en-US" altLang="zh-TW" i="1" dirty="0">
                <a:solidFill>
                  <a:srgbClr val="000000"/>
                </a:solidFill>
                <a:latin typeface="Times New Roman" pitchFamily="18" charset="0"/>
              </a:rPr>
              <a:t>not</a:t>
            </a:r>
            <a:r>
              <a:rPr lang="en-US" altLang="zh-TW" dirty="0">
                <a:solidFill>
                  <a:srgbClr val="000000"/>
                </a:solidFill>
                <a:latin typeface="Times New Roman" pitchFamily="18" charset="0"/>
              </a:rPr>
              <a:t> from that set</a:t>
            </a:r>
            <a:endParaRPr lang="en-US" altLang="zh-TW" dirty="0">
              <a:solidFill>
                <a:schemeClr val="bg1"/>
              </a:solidFill>
              <a:latin typeface="Times New Roman" pitchFamily="18" charset="0"/>
            </a:endParaRPr>
          </a:p>
          <a:p>
            <a:pPr eaLnBrk="1" hangingPunct="1">
              <a:lnSpc>
                <a:spcPct val="90000"/>
              </a:lnSpc>
              <a:buFontTx/>
              <a:buNone/>
            </a:pPr>
            <a:r>
              <a:rPr lang="en-US" altLang="zh-TW" sz="1600" dirty="0">
                <a:solidFill>
                  <a:srgbClr val="000000"/>
                </a:solidFill>
                <a:latin typeface="Times New Roman" pitchFamily="18" charset="0"/>
              </a:rPr>
              <a:t> </a:t>
            </a:r>
          </a:p>
          <a:p>
            <a:pPr eaLnBrk="1" hangingPunct="1">
              <a:lnSpc>
                <a:spcPct val="90000"/>
              </a:lnSpc>
              <a:buFontTx/>
              <a:buNone/>
            </a:pPr>
            <a:r>
              <a:rPr lang="en-US" altLang="zh-TW" b="1" dirty="0">
                <a:solidFill>
                  <a:schemeClr val="bg1"/>
                </a:solidFill>
                <a:latin typeface="Times New Roman" pitchFamily="18" charset="0"/>
              </a:rPr>
              <a:t>Example 2:</a:t>
            </a:r>
            <a:r>
              <a:rPr lang="en-US" altLang="zh-TW" dirty="0">
                <a:solidFill>
                  <a:schemeClr val="bg1"/>
                </a:solidFill>
                <a:latin typeface="Times New Roman" pitchFamily="18" charset="0"/>
              </a:rPr>
              <a:t> </a:t>
            </a:r>
            <a:br>
              <a:rPr lang="en-US" altLang="zh-TW" dirty="0">
                <a:solidFill>
                  <a:schemeClr val="bg1"/>
                </a:solidFill>
                <a:latin typeface="Times New Roman" pitchFamily="18" charset="0"/>
              </a:rPr>
            </a:br>
            <a:r>
              <a:rPr lang="en-US" altLang="zh-TW" sz="2800" dirty="0">
                <a:solidFill>
                  <a:schemeClr val="bg1"/>
                </a:solidFill>
                <a:latin typeface="Times New Roman" pitchFamily="18" charset="0"/>
              </a:rPr>
              <a:t>Perform ROT13 encoding on “alice.txt”, and redirect the output to a file named “alice.enc”:</a:t>
            </a:r>
            <a:endParaRPr lang="en-US" altLang="zh-TW" dirty="0">
              <a:solidFill>
                <a:schemeClr val="bg1"/>
              </a:solidFill>
              <a:latin typeface="Times New Roman" pitchFamily="18" charset="0"/>
            </a:endParaRPr>
          </a:p>
          <a:p>
            <a:pPr eaLnBrk="1" hangingPunct="1">
              <a:lnSpc>
                <a:spcPct val="90000"/>
              </a:lnSpc>
              <a:buFontTx/>
              <a:buNone/>
            </a:pPr>
            <a:r>
              <a:rPr lang="en-US" altLang="zh-TW" dirty="0">
                <a:solidFill>
                  <a:schemeClr val="bg1"/>
                </a:solidFill>
                <a:latin typeface="High Tower Text" pitchFamily="18" charset="0"/>
              </a:rPr>
              <a:t>	</a:t>
            </a:r>
            <a:r>
              <a:rPr lang="en-US" altLang="zh-TW" b="1" dirty="0">
                <a:solidFill>
                  <a:schemeClr val="bg1"/>
                </a:solidFill>
                <a:latin typeface="High Tower Text" pitchFamily="18" charset="0"/>
              </a:rPr>
              <a:t>% </a:t>
            </a:r>
            <a:r>
              <a:rPr lang="en-US" altLang="zh-TW" b="1" dirty="0" err="1">
                <a:solidFill>
                  <a:schemeClr val="bg1"/>
                </a:solidFill>
                <a:latin typeface="High Tower Text" pitchFamily="18" charset="0"/>
              </a:rPr>
              <a:t>tr</a:t>
            </a:r>
            <a:r>
              <a:rPr lang="en-US" altLang="zh-TW" sz="2800" b="1" dirty="0">
                <a:solidFill>
                  <a:schemeClr val="bg1"/>
                </a:solidFill>
                <a:latin typeface="High Tower Text" pitchFamily="18" charset="0"/>
              </a:rPr>
              <a:t> "a</a:t>
            </a:r>
            <a:r>
              <a:rPr lang="en-US" altLang="zh-TW" sz="2800" b="1" dirty="0">
                <a:solidFill>
                  <a:schemeClr val="bg1"/>
                </a:solidFill>
                <a:latin typeface="Times New Roman" pitchFamily="18" charset="0"/>
              </a:rPr>
              <a:t>-</a:t>
            </a:r>
            <a:r>
              <a:rPr lang="en-US" altLang="zh-TW" sz="2800" b="1" dirty="0" err="1">
                <a:solidFill>
                  <a:schemeClr val="bg1"/>
                </a:solidFill>
                <a:latin typeface="High Tower Text" pitchFamily="18" charset="0"/>
              </a:rPr>
              <a:t>z</a:t>
            </a:r>
            <a:r>
              <a:rPr lang="en-US" altLang="zh-TW" sz="2600" b="1" dirty="0" err="1">
                <a:solidFill>
                  <a:schemeClr val="bg1"/>
                </a:solidFill>
                <a:latin typeface="High Tower Text" pitchFamily="18" charset="0"/>
              </a:rPr>
              <a:t>A</a:t>
            </a:r>
            <a:r>
              <a:rPr lang="en-US" altLang="zh-TW" sz="2800" b="1" dirty="0">
                <a:solidFill>
                  <a:schemeClr val="bg1"/>
                </a:solidFill>
                <a:latin typeface="Times New Roman" pitchFamily="18" charset="0"/>
              </a:rPr>
              <a:t>-</a:t>
            </a:r>
            <a:r>
              <a:rPr lang="en-US" altLang="zh-TW" sz="2600" b="1" dirty="0">
                <a:solidFill>
                  <a:schemeClr val="bg1"/>
                </a:solidFill>
                <a:latin typeface="High Tower Text" pitchFamily="18" charset="0"/>
              </a:rPr>
              <a:t>Z</a:t>
            </a:r>
            <a:r>
              <a:rPr lang="en-US" altLang="zh-TW" sz="2800" b="1" dirty="0">
                <a:solidFill>
                  <a:schemeClr val="bg1"/>
                </a:solidFill>
                <a:latin typeface="High Tower Text" pitchFamily="18" charset="0"/>
              </a:rPr>
              <a:t>" "n</a:t>
            </a:r>
            <a:r>
              <a:rPr lang="en-US" altLang="zh-TW" sz="2800" b="1" dirty="0">
                <a:solidFill>
                  <a:schemeClr val="bg1"/>
                </a:solidFill>
                <a:latin typeface="Times New Roman" pitchFamily="18" charset="0"/>
              </a:rPr>
              <a:t>-</a:t>
            </a:r>
            <a:r>
              <a:rPr lang="en-US" altLang="zh-TW" sz="2800" b="1" dirty="0" err="1">
                <a:solidFill>
                  <a:schemeClr val="bg1"/>
                </a:solidFill>
                <a:latin typeface="High Tower Text" pitchFamily="18" charset="0"/>
              </a:rPr>
              <a:t>za</a:t>
            </a:r>
            <a:r>
              <a:rPr lang="en-US" altLang="zh-TW" sz="2800" b="1" dirty="0">
                <a:solidFill>
                  <a:schemeClr val="bg1"/>
                </a:solidFill>
                <a:latin typeface="Times New Roman" pitchFamily="18" charset="0"/>
              </a:rPr>
              <a:t>-</a:t>
            </a:r>
            <a:r>
              <a:rPr lang="en-US" altLang="zh-TW" sz="2800" b="1" dirty="0" err="1">
                <a:solidFill>
                  <a:schemeClr val="bg1"/>
                </a:solidFill>
                <a:latin typeface="High Tower Text" pitchFamily="18" charset="0"/>
              </a:rPr>
              <a:t>m</a:t>
            </a:r>
            <a:r>
              <a:rPr lang="en-US" altLang="zh-TW" sz="2600" b="1" dirty="0" err="1">
                <a:solidFill>
                  <a:schemeClr val="bg1"/>
                </a:solidFill>
                <a:latin typeface="High Tower Text" pitchFamily="18" charset="0"/>
              </a:rPr>
              <a:t>N</a:t>
            </a:r>
            <a:r>
              <a:rPr lang="en-US" altLang="zh-TW" sz="2800" b="1" dirty="0">
                <a:solidFill>
                  <a:schemeClr val="bg1"/>
                </a:solidFill>
                <a:latin typeface="Times New Roman" pitchFamily="18" charset="0"/>
              </a:rPr>
              <a:t>-</a:t>
            </a:r>
            <a:r>
              <a:rPr lang="en-US" altLang="zh-TW" sz="2600" b="1" dirty="0">
                <a:solidFill>
                  <a:schemeClr val="bg1"/>
                </a:solidFill>
                <a:latin typeface="High Tower Text" pitchFamily="18" charset="0"/>
              </a:rPr>
              <a:t>ZA</a:t>
            </a:r>
            <a:r>
              <a:rPr lang="en-US" altLang="zh-TW" sz="2800" b="1" dirty="0">
                <a:solidFill>
                  <a:schemeClr val="bg1"/>
                </a:solidFill>
                <a:latin typeface="Times New Roman" pitchFamily="18" charset="0"/>
              </a:rPr>
              <a:t>-</a:t>
            </a:r>
            <a:r>
              <a:rPr lang="en-US" altLang="zh-TW" sz="2600" b="1" dirty="0">
                <a:solidFill>
                  <a:schemeClr val="bg1"/>
                </a:solidFill>
                <a:latin typeface="High Tower Text" pitchFamily="18" charset="0"/>
              </a:rPr>
              <a:t>M</a:t>
            </a:r>
            <a:r>
              <a:rPr lang="en-US" altLang="zh-TW" sz="2800" b="1" dirty="0">
                <a:solidFill>
                  <a:schemeClr val="bg1"/>
                </a:solidFill>
                <a:latin typeface="High Tower Text" pitchFamily="18" charset="0"/>
              </a:rPr>
              <a:t>" &lt; </a:t>
            </a:r>
            <a:r>
              <a:rPr lang="en-US" altLang="zh-TW" b="1" dirty="0">
                <a:solidFill>
                  <a:schemeClr val="bg1"/>
                </a:solidFill>
                <a:latin typeface="High Tower Text" pitchFamily="18" charset="0"/>
              </a:rPr>
              <a:t>alice.txt</a:t>
            </a:r>
            <a:r>
              <a:rPr lang="en-US" altLang="zh-TW" sz="2800" b="1" dirty="0">
                <a:solidFill>
                  <a:schemeClr val="bg1"/>
                </a:solidFill>
                <a:latin typeface="High Tower Text" pitchFamily="18" charset="0"/>
              </a:rPr>
              <a:t> &gt;</a:t>
            </a:r>
            <a:r>
              <a:rPr lang="en-US" altLang="zh-TW" b="1" dirty="0">
                <a:solidFill>
                  <a:schemeClr val="bg1"/>
                </a:solidFill>
                <a:latin typeface="High Tower Text" pitchFamily="18" charset="0"/>
              </a:rPr>
              <a:t>alice.enc</a:t>
            </a:r>
          </a:p>
          <a:p>
            <a:pPr eaLnBrk="1" hangingPunct="1">
              <a:lnSpc>
                <a:spcPct val="90000"/>
              </a:lnSpc>
              <a:buFontTx/>
              <a:buNone/>
            </a:pPr>
            <a:r>
              <a:rPr lang="en-US" altLang="zh-TW" b="1" dirty="0">
                <a:solidFill>
                  <a:schemeClr val="bg1"/>
                </a:solidFill>
                <a:latin typeface="High Tower Text" pitchFamily="18" charset="0"/>
              </a:rPr>
              <a:t>.</a:t>
            </a:r>
          </a:p>
          <a:p>
            <a:pPr eaLnBrk="1" hangingPunct="1">
              <a:lnSpc>
                <a:spcPct val="90000"/>
              </a:lnSpc>
              <a:buFontTx/>
              <a:buNone/>
            </a:pPr>
            <a:endParaRPr lang="en-US" altLang="zh-TW" b="1" dirty="0">
              <a:solidFill>
                <a:schemeClr val="bg1"/>
              </a:solidFill>
              <a:latin typeface="High Tower Text" pitchFamily="18" charset="0"/>
            </a:endParaRPr>
          </a:p>
        </p:txBody>
      </p:sp>
      <p:sp>
        <p:nvSpPr>
          <p:cNvPr id="38915"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8916"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4D84223F-6B34-4B16-B070-FF9B4F4D0A6D}" type="slidenum">
              <a:rPr lang="zh-TW" altLang="en-US" sz="1400" b="0">
                <a:latin typeface="Arial" pitchFamily="34" charset="0"/>
              </a:rPr>
              <a:pPr algn="r"/>
              <a:t>16</a:t>
            </a:fld>
            <a:endParaRPr lang="en-US" altLang="zh-TW" sz="1400" b="0">
              <a:latin typeface="Arial" pitchFamily="34" charset="0"/>
            </a:endParaRPr>
          </a:p>
        </p:txBody>
      </p:sp>
    </p:spTree>
    <p:extLst>
      <p:ext uri="{BB962C8B-B14F-4D97-AF65-F5344CB8AC3E}">
        <p14:creationId xmlns:p14="http://schemas.microsoft.com/office/powerpoint/2010/main" val="21227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228600" y="838200"/>
            <a:ext cx="8763000" cy="6096000"/>
          </a:xfrm>
        </p:spPr>
        <p:txBody>
          <a:bodyPr/>
          <a:lstStyle/>
          <a:p>
            <a:pPr eaLnBrk="1" hangingPunct="1">
              <a:lnSpc>
                <a:spcPct val="90000"/>
              </a:lnSpc>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B2B2B2"/>
                </a:solidFill>
                <a:latin typeface="Times New Roman" pitchFamily="18" charset="0"/>
              </a:rPr>
              <a:t>replace</a:t>
            </a:r>
            <a:r>
              <a:rPr lang="en-US" altLang="zh-TW" sz="3600" dirty="0">
                <a:solidFill>
                  <a:srgbClr val="B2B2B2"/>
                </a:solidFill>
                <a:latin typeface="Times New Roman" pitchFamily="18" charset="0"/>
              </a:rPr>
              <a:t> (</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CC3300"/>
                </a:solidFill>
                <a:latin typeface="Times New Roman" pitchFamily="18" charset="0"/>
              </a:rPr>
              <a:t>delete</a:t>
            </a:r>
            <a:r>
              <a:rPr lang="en-US" altLang="zh-TW" sz="3600" dirty="0">
                <a:solidFill>
                  <a:srgbClr val="CC3300"/>
                </a:solidFill>
                <a:latin typeface="Times New Roman" pitchFamily="18" charset="0"/>
              </a:rPr>
              <a:t> </a:t>
            </a:r>
            <a:r>
              <a:rPr lang="en-US" altLang="zh-TW" sz="3600" dirty="0">
                <a:solidFill>
                  <a:srgbClr val="FF0000"/>
                </a:solidFill>
                <a:latin typeface="Times New Roman" pitchFamily="18" charset="0"/>
              </a:rPr>
              <a:t>characters</a:t>
            </a:r>
          </a:p>
          <a:p>
            <a:pPr eaLnBrk="1" hangingPunct="1">
              <a:lnSpc>
                <a:spcPct val="90000"/>
              </a:lnSpc>
              <a:buFontTx/>
              <a:buNone/>
            </a:pPr>
            <a:endParaRPr lang="en-US" altLang="zh-TW" sz="200" dirty="0">
              <a:solidFill>
                <a:srgbClr val="000000"/>
              </a:solidFill>
              <a:latin typeface="Lucida Grande" charset="0"/>
            </a:endParaRPr>
          </a:p>
          <a:p>
            <a:pPr eaLnBrk="1" hangingPunct="1">
              <a:lnSpc>
                <a:spcPct val="90000"/>
              </a:lnSpc>
            </a:pPr>
            <a:r>
              <a:rPr lang="en-US" altLang="zh-TW" dirty="0">
                <a:latin typeface="Times New Roman" pitchFamily="18" charset="0"/>
              </a:rPr>
              <a:t>The -c flag may be used with the -d flag, to delete everything </a:t>
            </a:r>
            <a:r>
              <a:rPr lang="en-US" altLang="zh-TW" i="1" dirty="0">
                <a:latin typeface="Times New Roman" pitchFamily="18" charset="0"/>
              </a:rPr>
              <a:t>except</a:t>
            </a:r>
            <a:r>
              <a:rPr lang="en-US" altLang="zh-TW" dirty="0">
                <a:latin typeface="Times New Roman" pitchFamily="18" charset="0"/>
              </a:rPr>
              <a:t> for the set (the “-c” stands for complement, because the set gets complemented):</a:t>
            </a:r>
          </a:p>
          <a:p>
            <a:pPr lvl="1" eaLnBrk="1" hangingPunct="1">
              <a:lnSpc>
                <a:spcPct val="90000"/>
              </a:lnSpc>
            </a:pPr>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delete any character </a:t>
            </a:r>
            <a:r>
              <a:rPr lang="en-US" altLang="zh-TW" i="1" dirty="0">
                <a:solidFill>
                  <a:srgbClr val="000000"/>
                </a:solidFill>
                <a:latin typeface="Times New Roman" pitchFamily="18" charset="0"/>
              </a:rPr>
              <a:t>not</a:t>
            </a:r>
            <a:r>
              <a:rPr lang="en-US" altLang="zh-TW" dirty="0">
                <a:solidFill>
                  <a:srgbClr val="000000"/>
                </a:solidFill>
                <a:latin typeface="Times New Roman" pitchFamily="18" charset="0"/>
              </a:rPr>
              <a:t> from that set</a:t>
            </a:r>
            <a:endParaRPr lang="en-US" altLang="zh-TW" dirty="0">
              <a:solidFill>
                <a:schemeClr val="bg1"/>
              </a:solidFill>
              <a:latin typeface="Times New Roman" pitchFamily="18" charset="0"/>
            </a:endParaRPr>
          </a:p>
          <a:p>
            <a:pPr eaLnBrk="1" hangingPunct="1">
              <a:lnSpc>
                <a:spcPct val="90000"/>
              </a:lnSpc>
              <a:buFontTx/>
              <a:buNone/>
            </a:pPr>
            <a:r>
              <a:rPr lang="en-US" altLang="zh-TW" sz="1600" dirty="0">
                <a:solidFill>
                  <a:srgbClr val="000000"/>
                </a:solidFill>
                <a:latin typeface="Times New Roman" pitchFamily="18" charset="0"/>
              </a:rPr>
              <a:t> </a:t>
            </a:r>
          </a:p>
          <a:p>
            <a:pPr eaLnBrk="1" hangingPunct="1">
              <a:lnSpc>
                <a:spcPct val="90000"/>
              </a:lnSpc>
              <a:buFontTx/>
              <a:buNone/>
            </a:pPr>
            <a:r>
              <a:rPr lang="en-US" altLang="zh-TW" b="1" dirty="0">
                <a:latin typeface="Times New Roman" pitchFamily="18" charset="0"/>
              </a:rPr>
              <a:t>Example 4:</a:t>
            </a:r>
            <a:r>
              <a:rPr lang="en-US" altLang="zh-TW" dirty="0">
                <a:latin typeface="Times New Roman" pitchFamily="18" charset="0"/>
              </a:rPr>
              <a:t> </a:t>
            </a:r>
            <a:br>
              <a:rPr lang="en-US" altLang="zh-TW" dirty="0">
                <a:latin typeface="Times New Roman" pitchFamily="18" charset="0"/>
              </a:rPr>
            </a:br>
            <a:r>
              <a:rPr lang="en-US" altLang="zh-TW" sz="2800" dirty="0">
                <a:latin typeface="Times New Roman" pitchFamily="18" charset="0"/>
              </a:rPr>
              <a:t>Delete everything </a:t>
            </a:r>
            <a:r>
              <a:rPr lang="en-US" altLang="zh-TW" sz="2800" dirty="0">
                <a:solidFill>
                  <a:srgbClr val="0033CC"/>
                </a:solidFill>
                <a:latin typeface="Times New Roman" pitchFamily="18" charset="0"/>
              </a:rPr>
              <a:t>except</a:t>
            </a:r>
            <a:r>
              <a:rPr lang="en-US" altLang="zh-TW" sz="2800" dirty="0">
                <a:latin typeface="Times New Roman" pitchFamily="18" charset="0"/>
              </a:rPr>
              <a:t> letters, spaces, and newlines (i.e., remove punctuation &amp; numbers) from “jekyll.txt” and redirect the output to a file named “</a:t>
            </a:r>
            <a:r>
              <a:rPr lang="en-US" altLang="zh-TW" sz="2800" dirty="0" err="1">
                <a:latin typeface="Times New Roman" pitchFamily="18" charset="0"/>
              </a:rPr>
              <a:t>jekyll.words</a:t>
            </a:r>
            <a:r>
              <a:rPr lang="en-US" altLang="zh-TW" sz="2800" dirty="0">
                <a:latin typeface="Times New Roman" pitchFamily="18" charset="0"/>
              </a:rPr>
              <a:t>”:</a:t>
            </a:r>
            <a:endParaRPr lang="en-US" altLang="zh-TW" dirty="0">
              <a:latin typeface="Times New Roman" pitchFamily="18" charset="0"/>
            </a:endParaRPr>
          </a:p>
          <a:p>
            <a:pPr eaLnBrk="1" hangingPunct="1">
              <a:lnSpc>
                <a:spcPct val="90000"/>
              </a:lnSpc>
              <a:buFontTx/>
              <a:buNone/>
            </a:pPr>
            <a:r>
              <a:rPr lang="en-US" altLang="zh-TW" sz="2600" b="1" dirty="0"/>
              <a:t>%</a:t>
            </a:r>
            <a:r>
              <a:rPr lang="en-US" altLang="zh-TW" b="1" dirty="0">
                <a:latin typeface="High Tower Text" pitchFamily="18" charset="0"/>
              </a:rPr>
              <a:t> </a:t>
            </a:r>
            <a:r>
              <a:rPr lang="en-US" altLang="zh-TW" b="1" dirty="0" err="1">
                <a:latin typeface="High Tower Text" pitchFamily="18" charset="0"/>
              </a:rPr>
              <a:t>tr</a:t>
            </a:r>
            <a:r>
              <a:rPr lang="en-US" altLang="zh-TW" sz="2800" b="1" dirty="0">
                <a:latin typeface="High Tower Text" pitchFamily="18" charset="0"/>
              </a:rPr>
              <a:t> </a:t>
            </a:r>
            <a:r>
              <a:rPr lang="en-US" altLang="zh-TW" sz="2800" b="1" dirty="0">
                <a:latin typeface="Times New Roman" pitchFamily="18" charset="0"/>
              </a:rPr>
              <a:t>-</a:t>
            </a:r>
            <a:r>
              <a:rPr lang="en-US" altLang="zh-TW" sz="2800" b="1" dirty="0">
                <a:latin typeface="High Tower Text" pitchFamily="18" charset="0"/>
              </a:rPr>
              <a:t>d </a:t>
            </a:r>
            <a:r>
              <a:rPr lang="en-US" altLang="zh-TW" sz="2800" b="1" dirty="0">
                <a:latin typeface="Times New Roman" pitchFamily="18" charset="0"/>
              </a:rPr>
              <a:t>-</a:t>
            </a:r>
            <a:r>
              <a:rPr lang="en-US" altLang="zh-TW" sz="2600" b="1" dirty="0">
                <a:latin typeface="High Tower Text" pitchFamily="18" charset="0"/>
              </a:rPr>
              <a:t>c</a:t>
            </a:r>
            <a:r>
              <a:rPr lang="en-US" altLang="zh-TW" sz="2800" b="1" dirty="0">
                <a:latin typeface="High Tower Text" pitchFamily="18" charset="0"/>
              </a:rPr>
              <a:t> "a</a:t>
            </a:r>
            <a:r>
              <a:rPr lang="en-US" altLang="zh-TW" sz="2800" b="1" dirty="0">
                <a:latin typeface="Times New Roman" pitchFamily="18" charset="0"/>
              </a:rPr>
              <a:t>-</a:t>
            </a:r>
            <a:r>
              <a:rPr lang="en-US" altLang="zh-TW" sz="2800" b="1" dirty="0" err="1">
                <a:latin typeface="High Tower Text" pitchFamily="18" charset="0"/>
              </a:rPr>
              <a:t>z</a:t>
            </a:r>
            <a:r>
              <a:rPr lang="en-US" altLang="zh-TW" sz="2600" b="1" dirty="0" err="1">
                <a:latin typeface="High Tower Text" pitchFamily="18" charset="0"/>
              </a:rPr>
              <a:t>A</a:t>
            </a:r>
            <a:r>
              <a:rPr lang="en-US" altLang="zh-TW" sz="2800" b="1" dirty="0">
                <a:latin typeface="Times New Roman" pitchFamily="18" charset="0"/>
              </a:rPr>
              <a:t>-</a:t>
            </a:r>
            <a:r>
              <a:rPr lang="en-US" altLang="zh-TW" sz="2600" b="1" dirty="0">
                <a:latin typeface="High Tower Text" pitchFamily="18" charset="0"/>
              </a:rPr>
              <a:t>Z</a:t>
            </a:r>
            <a:r>
              <a:rPr lang="en-US" altLang="zh-TW" sz="2600" b="1" dirty="0">
                <a:latin typeface="Bookman Old Style" pitchFamily="18" charset="0"/>
              </a:rPr>
              <a:t> </a:t>
            </a:r>
            <a:r>
              <a:rPr lang="en-US" altLang="zh-TW" sz="2600" b="1" dirty="0"/>
              <a:t>\</a:t>
            </a:r>
            <a:r>
              <a:rPr lang="en-US" altLang="zh-TW" sz="2600" b="1" dirty="0">
                <a:latin typeface="High Tower Text" pitchFamily="18" charset="0"/>
              </a:rPr>
              <a:t>n</a:t>
            </a:r>
            <a:r>
              <a:rPr lang="en-US" altLang="zh-TW" sz="2800" b="1" dirty="0">
                <a:latin typeface="High Tower Text" pitchFamily="18" charset="0"/>
              </a:rPr>
              <a:t>" </a:t>
            </a:r>
            <a:r>
              <a:rPr lang="en-US" altLang="zh-TW" sz="2400" dirty="0"/>
              <a:t>&lt;</a:t>
            </a:r>
            <a:r>
              <a:rPr lang="en-US" altLang="zh-TW" sz="2800" b="1" dirty="0">
                <a:latin typeface="High Tower Text" pitchFamily="18" charset="0"/>
              </a:rPr>
              <a:t> </a:t>
            </a:r>
            <a:r>
              <a:rPr lang="en-US" altLang="zh-TW" b="1" dirty="0">
                <a:latin typeface="High Tower Text" pitchFamily="18" charset="0"/>
              </a:rPr>
              <a:t>jekyll.txt</a:t>
            </a:r>
            <a:r>
              <a:rPr lang="en-US" altLang="zh-TW" sz="2800" b="1" dirty="0">
                <a:latin typeface="High Tower Text" pitchFamily="18" charset="0"/>
              </a:rPr>
              <a:t> </a:t>
            </a:r>
            <a:r>
              <a:rPr lang="en-US" altLang="zh-TW" sz="2400" dirty="0"/>
              <a:t>&gt;</a:t>
            </a:r>
            <a:r>
              <a:rPr lang="en-US" altLang="zh-TW" sz="2800" b="1" dirty="0">
                <a:latin typeface="High Tower Text" pitchFamily="18" charset="0"/>
              </a:rPr>
              <a:t> </a:t>
            </a:r>
            <a:r>
              <a:rPr lang="en-US" altLang="zh-TW" b="1" dirty="0" err="1">
                <a:latin typeface="High Tower Text" pitchFamily="18" charset="0"/>
              </a:rPr>
              <a:t>jekyll.words</a:t>
            </a:r>
            <a:endParaRPr lang="en-US" altLang="zh-TW" b="1" dirty="0">
              <a:latin typeface="High Tower Text" pitchFamily="18" charset="0"/>
            </a:endParaRPr>
          </a:p>
        </p:txBody>
      </p:sp>
      <p:sp>
        <p:nvSpPr>
          <p:cNvPr id="39939"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9940"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0CA3812F-F1C8-4976-B4E6-BABE8E002F11}" type="slidenum">
              <a:rPr lang="zh-TW" altLang="en-US" sz="1400" b="0">
                <a:latin typeface="Arial" pitchFamily="34" charset="0"/>
              </a:rPr>
              <a:pPr algn="r"/>
              <a:t>17</a:t>
            </a:fld>
            <a:endParaRPr lang="en-US" altLang="zh-TW" sz="1400" b="0">
              <a:latin typeface="Arial" pitchFamily="34" charset="0"/>
            </a:endParaRPr>
          </a:p>
        </p:txBody>
      </p:sp>
    </p:spTree>
    <p:extLst>
      <p:ext uri="{BB962C8B-B14F-4D97-AF65-F5344CB8AC3E}">
        <p14:creationId xmlns:p14="http://schemas.microsoft.com/office/powerpoint/2010/main" val="2195519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ct val="0"/>
              </a:spcBef>
              <a:buFontTx/>
              <a:buNone/>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less</a:t>
            </a:r>
          </a:p>
          <a:p>
            <a:pPr marL="0" indent="0" eaLnBrk="1" hangingPunct="1">
              <a:spcBef>
                <a:spcPct val="0"/>
              </a:spcBef>
              <a:buFontTx/>
              <a:buNone/>
            </a:pPr>
            <a:endParaRPr lang="en-US" altLang="zh-TW" sz="1200" dirty="0">
              <a:solidFill>
                <a:srgbClr val="000000"/>
              </a:solidFill>
              <a:latin typeface="High Tower Text" pitchFamily="18" charset="0"/>
            </a:endParaRPr>
          </a:p>
        </p:txBody>
      </p:sp>
      <p:sp>
        <p:nvSpPr>
          <p:cNvPr id="40963"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Tree>
    <p:extLst>
      <p:ext uri="{BB962C8B-B14F-4D97-AF65-F5344CB8AC3E}">
        <p14:creationId xmlns:p14="http://schemas.microsoft.com/office/powerpoint/2010/main" val="286760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ts val="0"/>
              </a:spcBef>
              <a:buFontTx/>
              <a:buNone/>
              <a:defRPr/>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less</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lnSpc>
                <a:spcPct val="80000"/>
              </a:lnSpc>
              <a:spcBef>
                <a:spcPts val="0"/>
              </a:spcBef>
              <a:buFontTx/>
              <a:buNone/>
              <a:defRPr/>
            </a:pPr>
            <a:r>
              <a:rPr lang="en-US" altLang="zh-TW" sz="2800" dirty="0">
                <a:solidFill>
                  <a:srgbClr val="00CC00"/>
                </a:solidFill>
                <a:latin typeface="Times New Roman" pitchFamily="18" charset="0"/>
              </a:rPr>
              <a:t>We can combine the above command with </a:t>
            </a:r>
            <a:r>
              <a:rPr lang="en-US" altLang="zh-TW" sz="2800" dirty="0" err="1">
                <a:solidFill>
                  <a:srgbClr val="00CC00"/>
                </a:solidFill>
                <a:latin typeface="Times New Roman" pitchFamily="18" charset="0"/>
              </a:rPr>
              <a:t>tr’s</a:t>
            </a:r>
            <a:r>
              <a:rPr lang="en-US" altLang="zh-TW" sz="2800" dirty="0">
                <a:solidFill>
                  <a:srgbClr val="00CC00"/>
                </a:solidFill>
                <a:latin typeface="Times New Roman" pitchFamily="18" charset="0"/>
              </a:rPr>
              <a:t> delete function to make a wordlist without unwanted characters:</a:t>
            </a:r>
            <a:endParaRPr lang="en-US" altLang="zh-TW" sz="1050" dirty="0">
              <a:solidFill>
                <a:srgbClr val="00CC00"/>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c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d "a</a:t>
            </a:r>
            <a:r>
              <a:rPr lang="en-US" altLang="zh-TW" sz="2800" dirty="0">
                <a:solidFill>
                  <a:srgbClr val="000000"/>
                </a:solidFill>
                <a:latin typeface="Times New Roman" pitchFamily="18" charset="0"/>
              </a:rPr>
              <a:t>-</a:t>
            </a:r>
            <a:r>
              <a:rPr lang="en-US" altLang="zh-TW" sz="2800" dirty="0" err="1">
                <a:solidFill>
                  <a:srgbClr val="000000"/>
                </a:solidFill>
                <a:latin typeface="High Tower Text" pitchFamily="18" charset="0"/>
              </a:rPr>
              <a:t>zA</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Z</a:t>
            </a:r>
            <a:r>
              <a:rPr lang="en-US" altLang="zh-TW" sz="2800" dirty="0">
                <a:solidFill>
                  <a:srgbClr val="000000"/>
                </a:solidFill>
              </a:rPr>
              <a:t>\</a:t>
            </a:r>
            <a:r>
              <a:rPr lang="en-US" altLang="zh-TW" sz="2800" dirty="0">
                <a:solidFill>
                  <a:srgbClr val="000000"/>
                </a:solidFill>
                <a:latin typeface="High Tower Text" pitchFamily="18" charset="0"/>
              </a:rPr>
              <a:t>n" </a:t>
            </a:r>
            <a:r>
              <a:rPr lang="en-US" altLang="zh-TW" sz="2400" dirty="0">
                <a:solidFill>
                  <a:srgbClr val="000000"/>
                </a:solidFill>
              </a:rPr>
              <a:t>&gt;</a:t>
            </a:r>
            <a:r>
              <a:rPr lang="en-US" altLang="zh-TW" sz="2800" dirty="0">
                <a:solidFill>
                  <a:srgbClr val="000000"/>
                </a:solidFill>
                <a:latin typeface="High Tower Text" pitchFamily="18" charset="0"/>
              </a:rPr>
              <a:t> words</a:t>
            </a:r>
          </a:p>
          <a:p>
            <a:pPr marL="0" indent="0" eaLnBrk="1" hangingPunct="1">
              <a:spcBef>
                <a:spcPts val="0"/>
              </a:spcBef>
              <a:buFontTx/>
              <a:buNone/>
              <a:defRPr/>
            </a:pPr>
            <a:endParaRPr lang="en-US" altLang="zh-TW" sz="1200" dirty="0">
              <a:solidFill>
                <a:srgbClr val="000000"/>
              </a:solidFill>
              <a:latin typeface="High Tower Text" pitchFamily="18" charset="0"/>
            </a:endParaRPr>
          </a:p>
        </p:txBody>
      </p:sp>
      <p:sp>
        <p:nvSpPr>
          <p:cNvPr id="41987"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Tree>
    <p:extLst>
      <p:ext uri="{BB962C8B-B14F-4D97-AF65-F5344CB8AC3E}">
        <p14:creationId xmlns:p14="http://schemas.microsoft.com/office/powerpoint/2010/main" val="2883577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內容版面配置區 2"/>
          <p:cNvSpPr>
            <a:spLocks noGrp="1"/>
          </p:cNvSpPr>
          <p:nvPr>
            <p:ph idx="1"/>
          </p:nvPr>
        </p:nvSpPr>
        <p:spPr>
          <a:xfrm>
            <a:off x="0" y="1600200"/>
            <a:ext cx="9144000" cy="5257800"/>
          </a:xfrm>
        </p:spPr>
        <p:txBody>
          <a:bodyPr/>
          <a:lstStyle/>
          <a:p>
            <a:r>
              <a:rPr lang="en-US" altLang="zh-TW" sz="2400"/>
              <a:t>Suppose you want to write a script that accepts a "-r" option, as an input argument. Well then, the following line will not work:</a:t>
            </a:r>
          </a:p>
          <a:p>
            <a:pPr>
              <a:buFontTx/>
              <a:buNone/>
            </a:pPr>
            <a:r>
              <a:rPr lang="en-US" altLang="zh-TW" sz="2400"/>
              <a:t>		if ( $argv[1] == -r ) echo "The -r flag was given."</a:t>
            </a:r>
            <a:br>
              <a:rPr lang="en-US" altLang="zh-TW" sz="2400"/>
            </a:br>
            <a:endParaRPr lang="en-US" altLang="zh-TW" sz="2400"/>
          </a:p>
          <a:p>
            <a:r>
              <a:rPr lang="en-US" altLang="zh-TW" sz="2400">
                <a:solidFill>
                  <a:schemeClr val="bg1"/>
                </a:solidFill>
              </a:rPr>
              <a:t>If the first argument is "-r" then this is evaluated as:</a:t>
            </a:r>
          </a:p>
          <a:p>
            <a:pPr>
              <a:buFontTx/>
              <a:buNone/>
            </a:pPr>
            <a:r>
              <a:rPr lang="en-US" altLang="zh-TW" sz="2400">
                <a:solidFill>
                  <a:schemeClr val="bg1"/>
                </a:solidFill>
              </a:rPr>
              <a:t>		if ( -r =~ -r ) echo "The -r flag was given." </a:t>
            </a:r>
            <a:br>
              <a:rPr lang="en-US" altLang="zh-TW" sz="2400">
                <a:solidFill>
                  <a:schemeClr val="bg1"/>
                </a:solidFill>
              </a:rPr>
            </a:br>
            <a:endParaRPr lang="en-US" altLang="zh-TW" sz="2400">
              <a:solidFill>
                <a:schemeClr val="bg1"/>
              </a:solidFill>
            </a:endParaRPr>
          </a:p>
          <a:p>
            <a:r>
              <a:rPr lang="en-US" altLang="zh-TW" sz="2400">
                <a:solidFill>
                  <a:schemeClr val="bg1"/>
                </a:solidFill>
              </a:rPr>
              <a:t>The C shell thinks you meant to use a file operator,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a:solidFill>
                  <a:schemeClr val="bg1"/>
                </a:solidFill>
              </a:rPr>
              <a:t>		if ( X$argv[1] =~ X-r ) echo found it</a:t>
            </a:r>
            <a:endParaRPr lang="zh-TW" altLang="en-US" sz="2400">
              <a:solidFill>
                <a:schemeClr val="bg1"/>
              </a:solidFill>
            </a:endParaRPr>
          </a:p>
        </p:txBody>
      </p:sp>
      <p:sp>
        <p:nvSpPr>
          <p:cNvPr id="9421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spTree>
    <p:extLst>
      <p:ext uri="{BB962C8B-B14F-4D97-AF65-F5344CB8AC3E}">
        <p14:creationId xmlns:p14="http://schemas.microsoft.com/office/powerpoint/2010/main" val="3622890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ts val="0"/>
              </a:spcBef>
              <a:buFontTx/>
              <a:buNone/>
              <a:defRPr/>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defRPr/>
            </a:pPr>
            <a:r>
              <a:rPr lang="en-US" altLang="zh-TW" sz="2400" dirty="0">
                <a:solidFill>
                  <a:schemeClr val="bg1">
                    <a:lumMod val="65000"/>
                  </a:schemeClr>
                </a:solidFill>
              </a:rPr>
              <a:t>%</a:t>
            </a:r>
            <a:r>
              <a:rPr lang="en-US" altLang="zh-TW" sz="2800" dirty="0">
                <a:solidFill>
                  <a:schemeClr val="bg1">
                    <a:lumMod val="65000"/>
                  </a:schemeClr>
                </a:solidFill>
                <a:latin typeface="High Tower Text" pitchFamily="18" charset="0"/>
              </a:rPr>
              <a:t> cat jekyll.txt | </a:t>
            </a:r>
            <a:r>
              <a:rPr lang="en-US" altLang="zh-TW" sz="2800" dirty="0" err="1">
                <a:solidFill>
                  <a:schemeClr val="bg1">
                    <a:lumMod val="65000"/>
                  </a:schemeClr>
                </a:solidFill>
                <a:latin typeface="High Tower Text" pitchFamily="18" charset="0"/>
              </a:rPr>
              <a:t>tr</a:t>
            </a:r>
            <a:r>
              <a:rPr lang="en-US" altLang="zh-TW" sz="2800" dirty="0">
                <a:solidFill>
                  <a:schemeClr val="bg1">
                    <a:lumMod val="65000"/>
                  </a:schemeClr>
                </a:solidFill>
                <a:latin typeface="High Tower Text" pitchFamily="18" charset="0"/>
              </a:rPr>
              <a:t> " " "</a:t>
            </a:r>
            <a:r>
              <a:rPr lang="en-US" altLang="zh-TW" sz="2800" dirty="0">
                <a:solidFill>
                  <a:schemeClr val="bg1">
                    <a:lumMod val="65000"/>
                  </a:schemeClr>
                </a:solidFill>
              </a:rPr>
              <a:t>\</a:t>
            </a:r>
            <a:r>
              <a:rPr lang="en-US" altLang="zh-TW" sz="280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dirty="0">
                <a:solidFill>
                  <a:schemeClr val="bg1">
                    <a:lumMod val="65000"/>
                  </a:schemeClr>
                </a:solidFill>
                <a:latin typeface="Times New Roman" pitchFamily="18" charset="0"/>
              </a:rPr>
              <a:t>We can combine the above command with </a:t>
            </a:r>
            <a:r>
              <a:rPr lang="en-US" altLang="zh-TW" sz="2800" dirty="0" err="1">
                <a:solidFill>
                  <a:schemeClr val="bg1">
                    <a:lumMod val="65000"/>
                  </a:schemeClr>
                </a:solidFill>
                <a:latin typeface="Times New Roman" pitchFamily="18" charset="0"/>
              </a:rPr>
              <a:t>tr’s</a:t>
            </a:r>
            <a:r>
              <a:rPr lang="en-US" altLang="zh-TW" sz="2800" dirty="0">
                <a:solidFill>
                  <a:schemeClr val="bg1">
                    <a:lumMod val="65000"/>
                  </a:schemeClr>
                </a:solidFill>
                <a:latin typeface="Times New Roman" pitchFamily="18" charset="0"/>
              </a:rPr>
              <a:t> delete function to make a wordlist without unwanted characters:</a:t>
            </a:r>
            <a:endParaRPr lang="en-US" altLang="zh-TW" sz="1050" dirty="0">
              <a:solidFill>
                <a:schemeClr val="bg1">
                  <a:lumMod val="65000"/>
                </a:schemeClr>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c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d "a</a:t>
            </a:r>
            <a:r>
              <a:rPr lang="en-US" altLang="zh-TW" sz="2800" dirty="0">
                <a:solidFill>
                  <a:srgbClr val="000000"/>
                </a:solidFill>
                <a:latin typeface="Times New Roman" pitchFamily="18" charset="0"/>
              </a:rPr>
              <a:t>-</a:t>
            </a:r>
            <a:r>
              <a:rPr lang="en-US" altLang="zh-TW" sz="2800" dirty="0" err="1">
                <a:solidFill>
                  <a:srgbClr val="000000"/>
                </a:solidFill>
                <a:latin typeface="High Tower Text" pitchFamily="18" charset="0"/>
              </a:rPr>
              <a:t>zA</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Z</a:t>
            </a:r>
            <a:r>
              <a:rPr lang="en-US" altLang="zh-TW" sz="2800" dirty="0">
                <a:solidFill>
                  <a:srgbClr val="000000"/>
                </a:solidFill>
              </a:rPr>
              <a:t>\</a:t>
            </a:r>
            <a:r>
              <a:rPr lang="en-US" altLang="zh-TW" sz="2800" dirty="0">
                <a:solidFill>
                  <a:srgbClr val="000000"/>
                </a:solidFill>
                <a:latin typeface="High Tower Text" pitchFamily="18" charset="0"/>
              </a:rPr>
              <a:t>n" </a:t>
            </a:r>
            <a:r>
              <a:rPr lang="en-US" altLang="zh-TW" sz="2400" dirty="0">
                <a:solidFill>
                  <a:srgbClr val="000000"/>
                </a:solidFill>
              </a:rPr>
              <a:t>&gt;</a:t>
            </a:r>
            <a:r>
              <a:rPr lang="en-US" altLang="zh-TW" sz="2800" dirty="0">
                <a:solidFill>
                  <a:srgbClr val="000000"/>
                </a:solidFill>
                <a:latin typeface="High Tower Text" pitchFamily="18" charset="0"/>
              </a:rPr>
              <a:t> words</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spcBef>
                <a:spcPts val="0"/>
              </a:spcBef>
              <a:buFontTx/>
              <a:buNone/>
              <a:defRPr/>
            </a:pPr>
            <a:r>
              <a:rPr lang="en-US" altLang="zh-TW" sz="2800" dirty="0">
                <a:solidFill>
                  <a:srgbClr val="00CC00"/>
                </a:solidFill>
                <a:latin typeface="Times New Roman" pitchFamily="18" charset="0"/>
              </a:rPr>
              <a:t>We can then identify unique words with sort and </a:t>
            </a:r>
            <a:r>
              <a:rPr lang="en-US" altLang="zh-TW" sz="2800" dirty="0" err="1">
                <a:solidFill>
                  <a:srgbClr val="00CC00"/>
                </a:solidFill>
                <a:latin typeface="Times New Roman" pitchFamily="18" charset="0"/>
              </a:rPr>
              <a:t>uniq</a:t>
            </a:r>
            <a:r>
              <a:rPr lang="en-US" altLang="zh-TW" sz="2800" dirty="0">
                <a:solidFill>
                  <a:srgbClr val="00CC00"/>
                </a:solidFill>
                <a:latin typeface="Times New Roman" pitchFamily="18" charset="0"/>
              </a:rPr>
              <a:t>:</a:t>
            </a: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 </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lnSpc>
                <a:spcPct val="80000"/>
              </a:lnSpc>
              <a:spcBef>
                <a:spcPts val="0"/>
              </a:spcBef>
              <a:buFontTx/>
              <a:buNone/>
              <a:defRPr/>
            </a:pPr>
            <a:endParaRPr lang="en-US" altLang="zh-TW" sz="2000" dirty="0">
              <a:solidFill>
                <a:srgbClr val="000000"/>
              </a:solidFill>
              <a:latin typeface="Lucida Grande" charset="0"/>
            </a:endParaRPr>
          </a:p>
        </p:txBody>
      </p:sp>
      <p:sp>
        <p:nvSpPr>
          <p:cNvPr id="43011"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Tree>
    <p:extLst>
      <p:ext uri="{BB962C8B-B14F-4D97-AF65-F5344CB8AC3E}">
        <p14:creationId xmlns:p14="http://schemas.microsoft.com/office/powerpoint/2010/main" val="896739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ts val="0"/>
              </a:spcBef>
              <a:buFontTx/>
              <a:buNone/>
              <a:defRPr/>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defRPr/>
            </a:pPr>
            <a:r>
              <a:rPr lang="en-US" altLang="zh-TW" sz="2400" dirty="0">
                <a:solidFill>
                  <a:schemeClr val="bg1">
                    <a:lumMod val="65000"/>
                  </a:schemeClr>
                </a:solidFill>
              </a:rPr>
              <a:t>%</a:t>
            </a:r>
            <a:r>
              <a:rPr lang="en-US" altLang="zh-TW" sz="2800" dirty="0">
                <a:solidFill>
                  <a:schemeClr val="bg1">
                    <a:lumMod val="65000"/>
                  </a:schemeClr>
                </a:solidFill>
                <a:latin typeface="High Tower Text" pitchFamily="18" charset="0"/>
              </a:rPr>
              <a:t> cat jekyll.txt | </a:t>
            </a:r>
            <a:r>
              <a:rPr lang="en-US" altLang="zh-TW" sz="2800" dirty="0" err="1">
                <a:solidFill>
                  <a:schemeClr val="bg1">
                    <a:lumMod val="65000"/>
                  </a:schemeClr>
                </a:solidFill>
                <a:latin typeface="High Tower Text" pitchFamily="18" charset="0"/>
              </a:rPr>
              <a:t>tr</a:t>
            </a:r>
            <a:r>
              <a:rPr lang="en-US" altLang="zh-TW" sz="2800" dirty="0">
                <a:solidFill>
                  <a:schemeClr val="bg1">
                    <a:lumMod val="65000"/>
                  </a:schemeClr>
                </a:solidFill>
                <a:latin typeface="High Tower Text" pitchFamily="18" charset="0"/>
              </a:rPr>
              <a:t> " " "</a:t>
            </a:r>
            <a:r>
              <a:rPr lang="en-US" altLang="zh-TW" sz="2800" dirty="0">
                <a:solidFill>
                  <a:schemeClr val="bg1">
                    <a:lumMod val="65000"/>
                  </a:schemeClr>
                </a:solidFill>
              </a:rPr>
              <a:t>\</a:t>
            </a:r>
            <a:r>
              <a:rPr lang="en-US" altLang="zh-TW" sz="280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dirty="0">
                <a:solidFill>
                  <a:schemeClr val="bg1">
                    <a:lumMod val="65000"/>
                  </a:schemeClr>
                </a:solidFill>
                <a:latin typeface="Times New Roman" pitchFamily="18" charset="0"/>
              </a:rPr>
              <a:t>We can combine the above command with </a:t>
            </a:r>
            <a:r>
              <a:rPr lang="en-US" altLang="zh-TW" sz="2800" dirty="0" err="1">
                <a:solidFill>
                  <a:schemeClr val="bg1">
                    <a:lumMod val="65000"/>
                  </a:schemeClr>
                </a:solidFill>
                <a:latin typeface="Times New Roman" pitchFamily="18" charset="0"/>
              </a:rPr>
              <a:t>tr’s</a:t>
            </a:r>
            <a:r>
              <a:rPr lang="en-US" altLang="zh-TW" sz="2800" dirty="0">
                <a:solidFill>
                  <a:schemeClr val="bg1">
                    <a:lumMod val="65000"/>
                  </a:schemeClr>
                </a:solidFill>
                <a:latin typeface="Times New Roman" pitchFamily="18" charset="0"/>
              </a:rPr>
              <a:t> delete function to make a wordlist without unwanted characters:</a:t>
            </a:r>
            <a:endParaRPr lang="en-US" altLang="zh-TW" sz="1050" dirty="0">
              <a:solidFill>
                <a:schemeClr val="bg1">
                  <a:lumMod val="65000"/>
                </a:schemeClr>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c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d "a</a:t>
            </a:r>
            <a:r>
              <a:rPr lang="en-US" altLang="zh-TW" sz="2800" dirty="0">
                <a:solidFill>
                  <a:srgbClr val="000000"/>
                </a:solidFill>
                <a:latin typeface="Times New Roman" pitchFamily="18" charset="0"/>
              </a:rPr>
              <a:t>-</a:t>
            </a:r>
            <a:r>
              <a:rPr lang="en-US" altLang="zh-TW" sz="2800" dirty="0" err="1">
                <a:solidFill>
                  <a:srgbClr val="000000"/>
                </a:solidFill>
                <a:latin typeface="High Tower Text" pitchFamily="18" charset="0"/>
              </a:rPr>
              <a:t>zA</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Z</a:t>
            </a:r>
            <a:r>
              <a:rPr lang="en-US" altLang="zh-TW" sz="2800" dirty="0">
                <a:solidFill>
                  <a:srgbClr val="000000"/>
                </a:solidFill>
              </a:rPr>
              <a:t>\</a:t>
            </a:r>
            <a:r>
              <a:rPr lang="en-US" altLang="zh-TW" sz="2800" dirty="0">
                <a:solidFill>
                  <a:srgbClr val="000000"/>
                </a:solidFill>
                <a:latin typeface="High Tower Text" pitchFamily="18" charset="0"/>
              </a:rPr>
              <a:t>n" </a:t>
            </a:r>
            <a:r>
              <a:rPr lang="en-US" altLang="zh-TW" sz="2400" dirty="0">
                <a:solidFill>
                  <a:srgbClr val="000000"/>
                </a:solidFill>
              </a:rPr>
              <a:t>&gt;</a:t>
            </a:r>
            <a:r>
              <a:rPr lang="en-US" altLang="zh-TW" sz="2800" dirty="0">
                <a:solidFill>
                  <a:srgbClr val="000000"/>
                </a:solidFill>
                <a:latin typeface="High Tower Text" pitchFamily="18" charset="0"/>
              </a:rPr>
              <a:t> words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spcBef>
                <a:spcPts val="0"/>
              </a:spcBef>
              <a:buFontTx/>
              <a:buNone/>
              <a:defRPr/>
            </a:pPr>
            <a:r>
              <a:rPr lang="en-US" altLang="zh-TW" sz="2800" dirty="0">
                <a:solidFill>
                  <a:schemeClr val="bg1">
                    <a:lumMod val="65000"/>
                  </a:schemeClr>
                </a:solidFill>
                <a:latin typeface="Times New Roman" pitchFamily="18" charset="0"/>
              </a:rPr>
              <a:t>We can then identify unique words with sort and </a:t>
            </a:r>
            <a:r>
              <a:rPr lang="en-US" altLang="zh-TW" sz="2800" dirty="0" err="1">
                <a:solidFill>
                  <a:schemeClr val="bg1">
                    <a:lumMod val="65000"/>
                  </a:schemeClr>
                </a:solidFill>
                <a:latin typeface="Times New Roman" pitchFamily="18" charset="0"/>
              </a:rPr>
              <a:t>uniq</a:t>
            </a:r>
            <a:r>
              <a:rPr lang="en-US" altLang="zh-TW" sz="2800" dirty="0">
                <a:solidFill>
                  <a:schemeClr val="bg1">
                    <a:lumMod val="65000"/>
                  </a:schemeClr>
                </a:solidFill>
                <a:latin typeface="Times New Roman" pitchFamily="18" charset="0"/>
              </a:rPr>
              <a:t>:</a:t>
            </a: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 </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lnSpc>
                <a:spcPct val="80000"/>
              </a:lnSpc>
              <a:spcBef>
                <a:spcPts val="0"/>
              </a:spcBef>
              <a:buFontTx/>
              <a:buNone/>
              <a:defRPr/>
            </a:pPr>
            <a:r>
              <a:rPr lang="en-US" altLang="zh-TW" sz="2800" dirty="0">
                <a:solidFill>
                  <a:srgbClr val="00CC00"/>
                </a:solidFill>
                <a:latin typeface="Times New Roman" pitchFamily="18" charset="0"/>
              </a:rPr>
              <a:t>The problem with the line above is that words that begin sentences are capitalized. Consequently, there will be multiple entries for one word (</a:t>
            </a:r>
            <a:r>
              <a:rPr lang="en-US" altLang="zh-TW" sz="2800" i="1" dirty="0" err="1">
                <a:solidFill>
                  <a:srgbClr val="00CC00"/>
                </a:solidFill>
                <a:latin typeface="Times New Roman" pitchFamily="18" charset="0"/>
              </a:rPr>
              <a:t>eg</a:t>
            </a:r>
            <a:r>
              <a:rPr lang="en-US" altLang="zh-TW" sz="2800" i="1" dirty="0">
                <a:solidFill>
                  <a:srgbClr val="00CC00"/>
                </a:solidFill>
                <a:latin typeface="Times New Roman" pitchFamily="18" charset="0"/>
              </a:rPr>
              <a:t>.</a:t>
            </a:r>
            <a:r>
              <a:rPr lang="en-US" altLang="zh-TW" sz="2800" dirty="0">
                <a:solidFill>
                  <a:srgbClr val="00CC00"/>
                </a:solidFill>
                <a:latin typeface="Times New Roman" pitchFamily="18" charset="0"/>
              </a:rPr>
              <a:t>, “You” and “you”). </a:t>
            </a:r>
            <a:br>
              <a:rPr lang="en-US" altLang="zh-TW" sz="2800" dirty="0">
                <a:solidFill>
                  <a:srgbClr val="00CC00"/>
                </a:solidFill>
                <a:latin typeface="Times New Roman" pitchFamily="18" charset="0"/>
              </a:rPr>
            </a:br>
            <a:r>
              <a:rPr lang="en-US" altLang="zh-TW" sz="2800" dirty="0">
                <a:solidFill>
                  <a:srgbClr val="00CC00"/>
                </a:solidFill>
                <a:latin typeface="Times New Roman" pitchFamily="18" charset="0"/>
              </a:rPr>
              <a:t>The solution is to use </a:t>
            </a:r>
            <a:r>
              <a:rPr lang="en-US" altLang="zh-TW" sz="2800" dirty="0" err="1">
                <a:solidFill>
                  <a:srgbClr val="00CC00"/>
                </a:solidFill>
                <a:latin typeface="Times New Roman" pitchFamily="18" charset="0"/>
              </a:rPr>
              <a:t>tr</a:t>
            </a:r>
            <a:r>
              <a:rPr lang="en-US" altLang="zh-TW" sz="2800" dirty="0">
                <a:solidFill>
                  <a:srgbClr val="00CC00"/>
                </a:solidFill>
                <a:latin typeface="Times New Roman" pitchFamily="18" charset="0"/>
              </a:rPr>
              <a:t> one more time: </a:t>
            </a:r>
          </a:p>
          <a:p>
            <a:pPr marL="0" indent="0" eaLnBrk="1" hangingPunct="1">
              <a:spcBef>
                <a:spcPts val="0"/>
              </a:spcBef>
              <a:buFontTx/>
              <a:buNone/>
              <a:defRPr/>
            </a:pPr>
            <a:endParaRPr lang="en-US" altLang="zh-TW" sz="400" dirty="0">
              <a:solidFill>
                <a:srgbClr val="000000"/>
              </a:solidFill>
              <a:latin typeface="Lucida Grande" charset="0"/>
            </a:endParaRPr>
          </a:p>
          <a:p>
            <a:pPr marL="0" indent="0" eaLnBrk="1" hangingPunct="1">
              <a:spcBef>
                <a:spcPts val="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a:t>
            </a:r>
            <a:r>
              <a:rPr lang="en-US" altLang="zh-TW" sz="2800" dirty="0">
                <a:solidFill>
                  <a:srgbClr val="000000"/>
                </a:solidFill>
              </a:rPr>
              <a:t>-</a:t>
            </a:r>
            <a:r>
              <a:rPr lang="en-US" altLang="zh-TW" sz="2800" dirty="0">
                <a:solidFill>
                  <a:srgbClr val="000000"/>
                </a:solidFill>
                <a:latin typeface="High Tower Text" pitchFamily="18" charset="0"/>
              </a:rPr>
              <a:t>z" "A</a:t>
            </a:r>
            <a:r>
              <a:rPr lang="en-US" altLang="zh-TW" sz="2800" dirty="0">
                <a:solidFill>
                  <a:srgbClr val="000000"/>
                </a:solidFill>
              </a:rPr>
              <a:t>-</a:t>
            </a:r>
            <a:r>
              <a:rPr lang="en-US" altLang="zh-TW" sz="2800" dirty="0">
                <a:solidFill>
                  <a:srgbClr val="000000"/>
                </a:solidFill>
                <a:latin typeface="High Tower Text" pitchFamily="18" charset="0"/>
              </a:rPr>
              <a:t>Z"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a:t>
            </a:r>
            <a:endParaRPr lang="en-US" altLang="zh-TW" dirty="0">
              <a:solidFill>
                <a:srgbClr val="000000"/>
              </a:solidFill>
              <a:latin typeface="High Tower Text" pitchFamily="18" charset="0"/>
            </a:endParaRPr>
          </a:p>
          <a:p>
            <a:pPr marL="0" indent="0" eaLnBrk="1" hangingPunct="1">
              <a:spcBef>
                <a:spcPts val="0"/>
              </a:spcBef>
              <a:buFontTx/>
              <a:buNone/>
              <a:defRPr/>
            </a:pPr>
            <a:r>
              <a:rPr lang="en-US" altLang="zh-TW" sz="2000" dirty="0">
                <a:solidFill>
                  <a:srgbClr val="000000"/>
                </a:solidFill>
                <a:latin typeface="Lucida Grande" charset="0"/>
              </a:rPr>
              <a:t>      </a:t>
            </a:r>
          </a:p>
        </p:txBody>
      </p:sp>
      <p:sp>
        <p:nvSpPr>
          <p:cNvPr id="44035"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4" name="Rectangle 3"/>
          <p:cNvSpPr txBox="1">
            <a:spLocks noChangeArrowheads="1"/>
          </p:cNvSpPr>
          <p:nvPr/>
        </p:nvSpPr>
        <p:spPr bwMode="auto">
          <a:xfrm>
            <a:off x="152400" y="6248400"/>
            <a:ext cx="8763000" cy="3352800"/>
          </a:xfrm>
          <a:prstGeom prst="rect">
            <a:avLst/>
          </a:prstGeom>
          <a:solidFill>
            <a:schemeClr val="bg1"/>
          </a:solidFill>
          <a:ln w="9525">
            <a:noFill/>
            <a:miter lim="800000"/>
            <a:headEnd/>
            <a:tailEnd/>
          </a:ln>
        </p:spPr>
        <p:txBody>
          <a:bodyPr/>
          <a:lstStyle/>
          <a:p>
            <a:pPr>
              <a:lnSpc>
                <a:spcPct val="80000"/>
              </a:lnSpc>
              <a:spcBef>
                <a:spcPts val="0"/>
              </a:spcBef>
              <a:defRPr/>
            </a:pPr>
            <a:r>
              <a:rPr lang="en-US" altLang="zh-TW" sz="24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 cat words | </a:t>
            </a:r>
            <a:r>
              <a:rPr lang="en-US" altLang="zh-TW" sz="2800" b="0" kern="0" dirty="0" err="1">
                <a:solidFill>
                  <a:srgbClr val="000000"/>
                </a:solidFill>
                <a:latin typeface="High Tower Text" pitchFamily="18" charset="0"/>
                <a:ea typeface="+mn-ea"/>
                <a:cs typeface="+mn-cs"/>
              </a:rPr>
              <a:t>tr</a:t>
            </a:r>
            <a:r>
              <a:rPr lang="en-US" altLang="zh-TW" sz="2800" b="0" kern="0" dirty="0">
                <a:solidFill>
                  <a:srgbClr val="000000"/>
                </a:solidFill>
                <a:latin typeface="High Tower Text" pitchFamily="18" charset="0"/>
                <a:ea typeface="+mn-ea"/>
                <a:cs typeface="+mn-cs"/>
              </a:rPr>
              <a:t>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 sort | </a:t>
            </a:r>
            <a:r>
              <a:rPr lang="en-US" altLang="zh-TW" sz="2800" b="0" kern="0" dirty="0" err="1">
                <a:solidFill>
                  <a:srgbClr val="000000"/>
                </a:solidFill>
                <a:latin typeface="High Tower Text" pitchFamily="18" charset="0"/>
                <a:ea typeface="+mn-ea"/>
                <a:cs typeface="+mn-cs"/>
              </a:rPr>
              <a:t>uniq</a:t>
            </a:r>
            <a:r>
              <a:rPr lang="en-US" altLang="zh-TW" sz="2800" b="0" kern="0" dirty="0">
                <a:solidFill>
                  <a:srgbClr val="000000"/>
                </a:solidFill>
                <a:latin typeface="High Tower Text" pitchFamily="18" charset="0"/>
                <a:ea typeface="+mn-ea"/>
                <a:cs typeface="+mn-cs"/>
              </a:rPr>
              <a:t> </a:t>
            </a:r>
            <a:r>
              <a:rPr lang="en-US" altLang="zh-TW" sz="2400" b="0" kern="0" dirty="0">
                <a:solidFill>
                  <a:srgbClr val="000000"/>
                </a:solidFill>
                <a:latin typeface="+mn-lt"/>
                <a:ea typeface="+mn-ea"/>
                <a:cs typeface="+mn-cs"/>
              </a:rPr>
              <a:t>&gt;</a:t>
            </a:r>
            <a:r>
              <a:rPr lang="en-US" altLang="zh-TW" sz="2800" b="0" kern="0" dirty="0">
                <a:solidFill>
                  <a:srgbClr val="000000"/>
                </a:solidFill>
                <a:latin typeface="High Tower Text" pitchFamily="18" charset="0"/>
                <a:ea typeface="+mn-ea"/>
                <a:cs typeface="+mn-cs"/>
              </a:rPr>
              <a:t> lexicon</a:t>
            </a:r>
          </a:p>
          <a:p>
            <a:pPr>
              <a:spcBef>
                <a:spcPts val="0"/>
              </a:spcBef>
              <a:defRPr/>
            </a:pPr>
            <a:r>
              <a:rPr lang="en-US" altLang="zh-TW" sz="2000" b="0" kern="0" dirty="0">
                <a:solidFill>
                  <a:srgbClr val="000000"/>
                </a:solidFill>
                <a:latin typeface="Lucida Grande" charset="0"/>
                <a:ea typeface="+mn-ea"/>
                <a:cs typeface="+mn-cs"/>
              </a:rPr>
              <a:t>      </a:t>
            </a:r>
          </a:p>
        </p:txBody>
      </p:sp>
    </p:spTree>
    <p:extLst>
      <p:ext uri="{BB962C8B-B14F-4D97-AF65-F5344CB8AC3E}">
        <p14:creationId xmlns:p14="http://schemas.microsoft.com/office/powerpoint/2010/main" val="2242886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ts val="0"/>
              </a:spcBef>
              <a:buFontTx/>
              <a:buNone/>
              <a:defRPr/>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defRPr/>
            </a:pPr>
            <a:r>
              <a:rPr lang="en-US" altLang="zh-TW" sz="2400" dirty="0">
                <a:solidFill>
                  <a:schemeClr val="bg1">
                    <a:lumMod val="65000"/>
                  </a:schemeClr>
                </a:solidFill>
              </a:rPr>
              <a:t>%</a:t>
            </a:r>
            <a:r>
              <a:rPr lang="en-US" altLang="zh-TW" sz="2800" dirty="0">
                <a:solidFill>
                  <a:schemeClr val="bg1">
                    <a:lumMod val="65000"/>
                  </a:schemeClr>
                </a:solidFill>
                <a:latin typeface="High Tower Text" pitchFamily="18" charset="0"/>
              </a:rPr>
              <a:t> cat jekyll.txt | </a:t>
            </a:r>
            <a:r>
              <a:rPr lang="en-US" altLang="zh-TW" sz="2800" dirty="0" err="1">
                <a:solidFill>
                  <a:schemeClr val="bg1">
                    <a:lumMod val="65000"/>
                  </a:schemeClr>
                </a:solidFill>
                <a:latin typeface="High Tower Text" pitchFamily="18" charset="0"/>
              </a:rPr>
              <a:t>tr</a:t>
            </a:r>
            <a:r>
              <a:rPr lang="en-US" altLang="zh-TW" sz="2800" dirty="0">
                <a:solidFill>
                  <a:schemeClr val="bg1">
                    <a:lumMod val="65000"/>
                  </a:schemeClr>
                </a:solidFill>
                <a:latin typeface="High Tower Text" pitchFamily="18" charset="0"/>
              </a:rPr>
              <a:t> " " "</a:t>
            </a:r>
            <a:r>
              <a:rPr lang="en-US" altLang="zh-TW" sz="2800" dirty="0">
                <a:solidFill>
                  <a:schemeClr val="bg1">
                    <a:lumMod val="65000"/>
                  </a:schemeClr>
                </a:solidFill>
              </a:rPr>
              <a:t>\</a:t>
            </a:r>
            <a:r>
              <a:rPr lang="en-US" altLang="zh-TW" sz="280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dirty="0">
                <a:solidFill>
                  <a:schemeClr val="bg1">
                    <a:lumMod val="65000"/>
                  </a:schemeClr>
                </a:solidFill>
                <a:latin typeface="Times New Roman" pitchFamily="18" charset="0"/>
              </a:rPr>
              <a:t>We can combine the above command with </a:t>
            </a:r>
            <a:r>
              <a:rPr lang="en-US" altLang="zh-TW" sz="2800" dirty="0" err="1">
                <a:solidFill>
                  <a:schemeClr val="bg1">
                    <a:lumMod val="65000"/>
                  </a:schemeClr>
                </a:solidFill>
                <a:latin typeface="Times New Roman" pitchFamily="18" charset="0"/>
              </a:rPr>
              <a:t>tr’s</a:t>
            </a:r>
            <a:r>
              <a:rPr lang="en-US" altLang="zh-TW" sz="2800" dirty="0">
                <a:solidFill>
                  <a:schemeClr val="bg1">
                    <a:lumMod val="65000"/>
                  </a:schemeClr>
                </a:solidFill>
                <a:latin typeface="Times New Roman" pitchFamily="18" charset="0"/>
              </a:rPr>
              <a:t> delete function to make a wordlist without unwanted characters:</a:t>
            </a:r>
            <a:endParaRPr lang="en-US" altLang="zh-TW" sz="1050" dirty="0">
              <a:solidFill>
                <a:schemeClr val="bg1">
                  <a:lumMod val="65000"/>
                </a:schemeClr>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c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d "a</a:t>
            </a:r>
            <a:r>
              <a:rPr lang="en-US" altLang="zh-TW" sz="2800" dirty="0">
                <a:solidFill>
                  <a:srgbClr val="000000"/>
                </a:solidFill>
                <a:latin typeface="Times New Roman" pitchFamily="18" charset="0"/>
              </a:rPr>
              <a:t>-</a:t>
            </a:r>
            <a:r>
              <a:rPr lang="en-US" altLang="zh-TW" sz="2800" dirty="0" err="1">
                <a:solidFill>
                  <a:srgbClr val="000000"/>
                </a:solidFill>
                <a:latin typeface="High Tower Text" pitchFamily="18" charset="0"/>
              </a:rPr>
              <a:t>zA</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Z</a:t>
            </a:r>
            <a:r>
              <a:rPr lang="en-US" altLang="zh-TW" sz="2800" dirty="0">
                <a:solidFill>
                  <a:srgbClr val="000000"/>
                </a:solidFill>
              </a:rPr>
              <a:t>\</a:t>
            </a:r>
            <a:r>
              <a:rPr lang="en-US" altLang="zh-TW" sz="2800" dirty="0">
                <a:solidFill>
                  <a:srgbClr val="000000"/>
                </a:solidFill>
                <a:latin typeface="High Tower Text" pitchFamily="18" charset="0"/>
              </a:rPr>
              <a:t>n" </a:t>
            </a:r>
            <a:r>
              <a:rPr lang="en-US" altLang="zh-TW" sz="2400" dirty="0">
                <a:solidFill>
                  <a:srgbClr val="000000"/>
                </a:solidFill>
              </a:rPr>
              <a:t>&gt;</a:t>
            </a:r>
            <a:r>
              <a:rPr lang="en-US" altLang="zh-TW" sz="2800" dirty="0">
                <a:solidFill>
                  <a:srgbClr val="000000"/>
                </a:solidFill>
                <a:latin typeface="High Tower Text" pitchFamily="18" charset="0"/>
              </a:rPr>
              <a:t> words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spcBef>
                <a:spcPts val="0"/>
              </a:spcBef>
              <a:buFontTx/>
              <a:buNone/>
              <a:defRPr/>
            </a:pPr>
            <a:r>
              <a:rPr lang="en-US" altLang="zh-TW" sz="2800" dirty="0">
                <a:solidFill>
                  <a:schemeClr val="bg1">
                    <a:lumMod val="65000"/>
                  </a:schemeClr>
                </a:solidFill>
                <a:latin typeface="Times New Roman" pitchFamily="18" charset="0"/>
              </a:rPr>
              <a:t>We can then identify unique words with sort and </a:t>
            </a:r>
            <a:r>
              <a:rPr lang="en-US" altLang="zh-TW" sz="2800" dirty="0" err="1">
                <a:solidFill>
                  <a:schemeClr val="bg1">
                    <a:lumMod val="65000"/>
                  </a:schemeClr>
                </a:solidFill>
                <a:latin typeface="Times New Roman" pitchFamily="18" charset="0"/>
              </a:rPr>
              <a:t>uniq</a:t>
            </a:r>
            <a:r>
              <a:rPr lang="en-US" altLang="zh-TW" sz="2800" dirty="0">
                <a:solidFill>
                  <a:schemeClr val="bg1">
                    <a:lumMod val="65000"/>
                  </a:schemeClr>
                </a:solidFill>
                <a:latin typeface="Times New Roman" pitchFamily="18" charset="0"/>
              </a:rPr>
              <a:t>:</a:t>
            </a: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 </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lnSpc>
                <a:spcPct val="80000"/>
              </a:lnSpc>
              <a:spcBef>
                <a:spcPts val="0"/>
              </a:spcBef>
              <a:buFontTx/>
              <a:buNone/>
              <a:defRPr/>
            </a:pPr>
            <a:r>
              <a:rPr lang="en-US" altLang="zh-TW" sz="2800" dirty="0">
                <a:solidFill>
                  <a:srgbClr val="00CC00"/>
                </a:solidFill>
                <a:latin typeface="Times New Roman" pitchFamily="18" charset="0"/>
              </a:rPr>
              <a:t>The problem with the line above is that words that begin sentences are capitalized. Consequently, there will be multiple entries for one word (</a:t>
            </a:r>
            <a:r>
              <a:rPr lang="en-US" altLang="zh-TW" sz="2800" i="1" dirty="0" err="1">
                <a:solidFill>
                  <a:srgbClr val="00CC00"/>
                </a:solidFill>
                <a:latin typeface="Times New Roman" pitchFamily="18" charset="0"/>
              </a:rPr>
              <a:t>eg</a:t>
            </a:r>
            <a:r>
              <a:rPr lang="en-US" altLang="zh-TW" sz="2800" i="1" dirty="0">
                <a:solidFill>
                  <a:srgbClr val="00CC00"/>
                </a:solidFill>
                <a:latin typeface="Times New Roman" pitchFamily="18" charset="0"/>
              </a:rPr>
              <a:t>.</a:t>
            </a:r>
            <a:r>
              <a:rPr lang="en-US" altLang="zh-TW" sz="2800" dirty="0">
                <a:solidFill>
                  <a:srgbClr val="00CC00"/>
                </a:solidFill>
                <a:latin typeface="Times New Roman" pitchFamily="18" charset="0"/>
              </a:rPr>
              <a:t>, “You” and “you”). </a:t>
            </a:r>
          </a:p>
          <a:p>
            <a:pPr marL="0" indent="0" eaLnBrk="1" hangingPunct="1">
              <a:lnSpc>
                <a:spcPct val="80000"/>
              </a:lnSpc>
              <a:spcBef>
                <a:spcPts val="0"/>
              </a:spcBef>
              <a:buFontTx/>
              <a:buNone/>
              <a:defRPr/>
            </a:pPr>
            <a:r>
              <a:rPr lang="en-US" altLang="zh-TW" sz="2800" dirty="0">
                <a:solidFill>
                  <a:srgbClr val="00CC00"/>
                </a:solidFill>
                <a:latin typeface="Times New Roman" pitchFamily="18" charset="0"/>
              </a:rPr>
              <a:t>The solution is to use </a:t>
            </a:r>
            <a:r>
              <a:rPr lang="en-US" altLang="zh-TW" sz="2800" dirty="0" err="1">
                <a:solidFill>
                  <a:srgbClr val="00CC00"/>
                </a:solidFill>
                <a:latin typeface="Times New Roman" pitchFamily="18" charset="0"/>
              </a:rPr>
              <a:t>tr</a:t>
            </a:r>
            <a:r>
              <a:rPr lang="en-US" altLang="zh-TW" sz="2800" dirty="0">
                <a:solidFill>
                  <a:srgbClr val="00CC00"/>
                </a:solidFill>
                <a:latin typeface="Times New Roman" pitchFamily="18" charset="0"/>
              </a:rPr>
              <a:t> one more time: </a:t>
            </a:r>
          </a:p>
          <a:p>
            <a:pPr marL="0" indent="0" eaLnBrk="1" hangingPunct="1">
              <a:spcBef>
                <a:spcPts val="0"/>
              </a:spcBef>
              <a:buFontTx/>
              <a:buNone/>
              <a:defRPr/>
            </a:pPr>
            <a:endParaRPr lang="en-US" altLang="zh-TW" sz="400" dirty="0">
              <a:solidFill>
                <a:srgbClr val="000000"/>
              </a:solidFill>
              <a:latin typeface="Lucida Grande" charset="0"/>
            </a:endParaRPr>
          </a:p>
          <a:p>
            <a:pPr marL="0" indent="0" eaLnBrk="1" hangingPunct="1">
              <a:spcBef>
                <a:spcPts val="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a:t>
            </a:r>
            <a:r>
              <a:rPr lang="en-US" altLang="zh-TW" sz="2800" dirty="0">
                <a:solidFill>
                  <a:srgbClr val="000000"/>
                </a:solidFill>
              </a:rPr>
              <a:t>-</a:t>
            </a:r>
            <a:r>
              <a:rPr lang="en-US" altLang="zh-TW" sz="2800" dirty="0">
                <a:solidFill>
                  <a:srgbClr val="000000"/>
                </a:solidFill>
                <a:latin typeface="High Tower Text" pitchFamily="18" charset="0"/>
              </a:rPr>
              <a:t>z" "A</a:t>
            </a:r>
            <a:r>
              <a:rPr lang="en-US" altLang="zh-TW" sz="2800" dirty="0">
                <a:solidFill>
                  <a:srgbClr val="000000"/>
                </a:solidFill>
              </a:rPr>
              <a:t>-</a:t>
            </a:r>
            <a:r>
              <a:rPr lang="en-US" altLang="zh-TW" sz="2800" dirty="0">
                <a:solidFill>
                  <a:srgbClr val="000000"/>
                </a:solidFill>
                <a:latin typeface="High Tower Text" pitchFamily="18" charset="0"/>
              </a:rPr>
              <a:t>Z"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a:t>
            </a:r>
            <a:endParaRPr lang="en-US" altLang="zh-TW" dirty="0">
              <a:solidFill>
                <a:srgbClr val="000000"/>
              </a:solidFill>
              <a:latin typeface="High Tower Text" pitchFamily="18" charset="0"/>
            </a:endParaRPr>
          </a:p>
          <a:p>
            <a:pPr marL="0" indent="0" eaLnBrk="1" hangingPunct="1">
              <a:spcBef>
                <a:spcPts val="0"/>
              </a:spcBef>
              <a:buFontTx/>
              <a:buNone/>
              <a:defRPr/>
            </a:pPr>
            <a:r>
              <a:rPr lang="en-US" altLang="zh-TW" sz="2000" dirty="0">
                <a:solidFill>
                  <a:srgbClr val="000000"/>
                </a:solidFill>
                <a:latin typeface="Lucida Grande" charset="0"/>
              </a:rPr>
              <a:t>      </a:t>
            </a:r>
          </a:p>
        </p:txBody>
      </p:sp>
      <p:sp>
        <p:nvSpPr>
          <p:cNvPr id="44035"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4" name="Rectangle 3"/>
          <p:cNvSpPr txBox="1">
            <a:spLocks noChangeArrowheads="1"/>
          </p:cNvSpPr>
          <p:nvPr/>
        </p:nvSpPr>
        <p:spPr bwMode="auto">
          <a:xfrm>
            <a:off x="152400" y="6248400"/>
            <a:ext cx="8763000" cy="3352800"/>
          </a:xfrm>
          <a:prstGeom prst="rect">
            <a:avLst/>
          </a:prstGeom>
          <a:solidFill>
            <a:schemeClr val="bg1"/>
          </a:solidFill>
          <a:ln w="9525">
            <a:noFill/>
            <a:miter lim="800000"/>
            <a:headEnd/>
            <a:tailEnd/>
          </a:ln>
        </p:spPr>
        <p:txBody>
          <a:bodyPr/>
          <a:lstStyle/>
          <a:p>
            <a:pPr>
              <a:lnSpc>
                <a:spcPct val="80000"/>
              </a:lnSpc>
              <a:spcBef>
                <a:spcPts val="0"/>
              </a:spcBef>
              <a:defRPr/>
            </a:pPr>
            <a:r>
              <a:rPr lang="en-US" altLang="zh-TW" sz="24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 cat words | </a:t>
            </a:r>
            <a:r>
              <a:rPr lang="en-US" altLang="zh-TW" sz="2800" b="0" kern="0" dirty="0" err="1">
                <a:solidFill>
                  <a:srgbClr val="000000"/>
                </a:solidFill>
                <a:latin typeface="High Tower Text" pitchFamily="18" charset="0"/>
                <a:ea typeface="+mn-ea"/>
                <a:cs typeface="+mn-cs"/>
              </a:rPr>
              <a:t>tr</a:t>
            </a:r>
            <a:r>
              <a:rPr lang="en-US" altLang="zh-TW" sz="2800" b="0" kern="0" dirty="0">
                <a:solidFill>
                  <a:srgbClr val="000000"/>
                </a:solidFill>
                <a:latin typeface="High Tower Text" pitchFamily="18" charset="0"/>
                <a:ea typeface="+mn-ea"/>
                <a:cs typeface="+mn-cs"/>
              </a:rPr>
              <a:t>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 sort | </a:t>
            </a:r>
            <a:r>
              <a:rPr lang="en-US" altLang="zh-TW" sz="2800" b="0" kern="0" dirty="0" err="1">
                <a:solidFill>
                  <a:srgbClr val="000000"/>
                </a:solidFill>
                <a:latin typeface="High Tower Text" pitchFamily="18" charset="0"/>
                <a:ea typeface="+mn-ea"/>
                <a:cs typeface="+mn-cs"/>
              </a:rPr>
              <a:t>uniq</a:t>
            </a:r>
            <a:r>
              <a:rPr lang="en-US" altLang="zh-TW" sz="2800" b="0" kern="0" dirty="0">
                <a:solidFill>
                  <a:srgbClr val="000000"/>
                </a:solidFill>
                <a:latin typeface="High Tower Text" pitchFamily="18" charset="0"/>
                <a:ea typeface="+mn-ea"/>
                <a:cs typeface="+mn-cs"/>
              </a:rPr>
              <a:t> </a:t>
            </a:r>
            <a:r>
              <a:rPr lang="en-US" altLang="zh-TW" sz="2400" b="0" kern="0" dirty="0">
                <a:solidFill>
                  <a:srgbClr val="000000"/>
                </a:solidFill>
                <a:latin typeface="+mn-lt"/>
                <a:ea typeface="+mn-ea"/>
                <a:cs typeface="+mn-cs"/>
              </a:rPr>
              <a:t>&gt;</a:t>
            </a:r>
            <a:r>
              <a:rPr lang="en-US" altLang="zh-TW" sz="2800" b="0" kern="0" dirty="0">
                <a:solidFill>
                  <a:srgbClr val="000000"/>
                </a:solidFill>
                <a:latin typeface="High Tower Text" pitchFamily="18" charset="0"/>
                <a:ea typeface="+mn-ea"/>
                <a:cs typeface="+mn-cs"/>
              </a:rPr>
              <a:t> lexicon</a:t>
            </a:r>
          </a:p>
          <a:p>
            <a:pPr>
              <a:spcBef>
                <a:spcPts val="0"/>
              </a:spcBef>
              <a:defRPr/>
            </a:pPr>
            <a:r>
              <a:rPr lang="en-US" altLang="zh-TW" sz="2000" b="0" kern="0" dirty="0">
                <a:solidFill>
                  <a:srgbClr val="000000"/>
                </a:solidFill>
                <a:latin typeface="Lucida Grande" charset="0"/>
                <a:ea typeface="+mn-ea"/>
                <a:cs typeface="+mn-cs"/>
              </a:rPr>
              <a:t>      </a:t>
            </a:r>
          </a:p>
        </p:txBody>
      </p:sp>
      <p:sp>
        <p:nvSpPr>
          <p:cNvPr id="5" name="Rectangle 3"/>
          <p:cNvSpPr txBox="1">
            <a:spLocks noChangeArrowheads="1"/>
          </p:cNvSpPr>
          <p:nvPr/>
        </p:nvSpPr>
        <p:spPr bwMode="auto">
          <a:xfrm>
            <a:off x="152400" y="838200"/>
            <a:ext cx="8763000" cy="6019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lnSpc>
                <a:spcPct val="80000"/>
              </a:lnSpc>
              <a:spcBef>
                <a:spcPts val="0"/>
              </a:spcBef>
              <a:buFontTx/>
              <a:buNone/>
              <a:defRPr/>
            </a:pPr>
            <a:r>
              <a:rPr lang="en-US" altLang="zh-TW" sz="3600" b="0" kern="0" dirty="0" err="1">
                <a:solidFill>
                  <a:srgbClr val="FF0000"/>
                </a:solidFill>
                <a:latin typeface="High Tower Text" pitchFamily="18" charset="0"/>
              </a:rPr>
              <a:t>tr</a:t>
            </a:r>
            <a:r>
              <a:rPr lang="en-US" altLang="zh-TW" sz="2400" b="0" kern="0" dirty="0">
                <a:solidFill>
                  <a:srgbClr val="FF0000"/>
                </a:solidFill>
                <a:latin typeface="Lucida Grande" charset="0"/>
              </a:rPr>
              <a:t> </a:t>
            </a:r>
            <a:r>
              <a:rPr lang="en-US" altLang="zh-TW" sz="2800" b="0" kern="0" dirty="0">
                <a:solidFill>
                  <a:srgbClr val="FF0000"/>
                </a:solidFill>
                <a:latin typeface="Times New Roman" pitchFamily="18" charset="0"/>
              </a:rPr>
              <a:t>can be used to make a wordlist from a text. This can be done by replacing all spaces with a newline:</a:t>
            </a:r>
            <a:endParaRPr lang="en-US" altLang="zh-TW" sz="1200" b="0" kern="0" dirty="0">
              <a:solidFill>
                <a:srgbClr val="FF0000"/>
              </a:solidFill>
              <a:latin typeface="Lucida Grande" charset="0"/>
            </a:endParaRPr>
          </a:p>
          <a:p>
            <a:pPr marL="0" indent="0" eaLnBrk="1" hangingPunct="1">
              <a:spcBef>
                <a:spcPts val="600"/>
              </a:spcBef>
              <a:buFontTx/>
              <a:buNone/>
              <a:defRPr/>
            </a:pPr>
            <a:r>
              <a:rPr lang="en-US" altLang="zh-TW" sz="2400" b="0" kern="0" dirty="0">
                <a:solidFill>
                  <a:schemeClr val="bg1">
                    <a:lumMod val="65000"/>
                  </a:schemeClr>
                </a:solidFill>
              </a:rPr>
              <a:t>%</a:t>
            </a:r>
            <a:r>
              <a:rPr lang="en-US" altLang="zh-TW" sz="2800" b="0" kern="0" dirty="0">
                <a:solidFill>
                  <a:schemeClr val="bg1">
                    <a:lumMod val="65000"/>
                  </a:schemeClr>
                </a:solidFill>
                <a:latin typeface="High Tower Text" pitchFamily="18" charset="0"/>
              </a:rPr>
              <a:t> cat jekyll.txt | </a:t>
            </a:r>
            <a:r>
              <a:rPr lang="en-US" altLang="zh-TW" sz="2800" b="0" kern="0" dirty="0" err="1">
                <a:solidFill>
                  <a:schemeClr val="bg1">
                    <a:lumMod val="65000"/>
                  </a:schemeClr>
                </a:solidFill>
                <a:latin typeface="High Tower Text" pitchFamily="18" charset="0"/>
              </a:rPr>
              <a:t>tr</a:t>
            </a:r>
            <a:r>
              <a:rPr lang="en-US" altLang="zh-TW" sz="2800" b="0" kern="0" dirty="0">
                <a:solidFill>
                  <a:schemeClr val="bg1">
                    <a:lumMod val="65000"/>
                  </a:schemeClr>
                </a:solidFill>
                <a:latin typeface="High Tower Text" pitchFamily="18" charset="0"/>
              </a:rPr>
              <a:t> " " "</a:t>
            </a:r>
            <a:r>
              <a:rPr lang="en-US" altLang="zh-TW" sz="2800" b="0" kern="0" dirty="0">
                <a:solidFill>
                  <a:schemeClr val="bg1">
                    <a:lumMod val="65000"/>
                  </a:schemeClr>
                </a:solidFill>
              </a:rPr>
              <a:t>\</a:t>
            </a:r>
            <a:r>
              <a:rPr lang="en-US" altLang="zh-TW" sz="2800" b="0" kern="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b="0" kern="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b="0" kern="0" dirty="0">
                <a:solidFill>
                  <a:schemeClr val="bg1">
                    <a:lumMod val="65000"/>
                  </a:schemeClr>
                </a:solidFill>
                <a:latin typeface="Times New Roman" pitchFamily="18" charset="0"/>
              </a:rPr>
              <a:t>We can combine the above command with </a:t>
            </a:r>
            <a:r>
              <a:rPr lang="en-US" altLang="zh-TW" sz="2800" b="0" kern="0" dirty="0" err="1">
                <a:solidFill>
                  <a:schemeClr val="bg1">
                    <a:lumMod val="65000"/>
                  </a:schemeClr>
                </a:solidFill>
                <a:latin typeface="Times New Roman" pitchFamily="18" charset="0"/>
              </a:rPr>
              <a:t>tr’s</a:t>
            </a:r>
            <a:r>
              <a:rPr lang="en-US" altLang="zh-TW" sz="2800" b="0" kern="0" dirty="0">
                <a:solidFill>
                  <a:schemeClr val="bg1">
                    <a:lumMod val="65000"/>
                  </a:schemeClr>
                </a:solidFill>
                <a:latin typeface="Times New Roman" pitchFamily="18" charset="0"/>
              </a:rPr>
              <a:t> delete function to make a wordlist without unwanted characters:</a:t>
            </a:r>
            <a:endParaRPr lang="en-US" altLang="zh-TW" sz="1050" b="0" kern="0" dirty="0">
              <a:solidFill>
                <a:schemeClr val="bg1">
                  <a:lumMod val="65000"/>
                </a:schemeClr>
              </a:solidFill>
              <a:latin typeface="Lucida Grande" charset="0"/>
            </a:endParaRPr>
          </a:p>
          <a:p>
            <a:pPr marL="0" indent="0" eaLnBrk="1" hangingPunct="1">
              <a:spcBef>
                <a:spcPts val="600"/>
              </a:spcBef>
              <a:buFontTx/>
              <a:buNone/>
              <a:defRPr/>
            </a:pPr>
            <a:r>
              <a:rPr lang="en-US" altLang="zh-TW" sz="2400" b="0" kern="0" dirty="0">
                <a:solidFill>
                  <a:srgbClr val="000000"/>
                </a:solidFill>
              </a:rPr>
              <a:t>%</a:t>
            </a:r>
            <a:r>
              <a:rPr lang="en-US" altLang="zh-TW" sz="2800" b="0" kern="0" dirty="0">
                <a:solidFill>
                  <a:srgbClr val="000000"/>
                </a:solidFill>
                <a:latin typeface="High Tower Text" pitchFamily="18" charset="0"/>
              </a:rPr>
              <a:t> cat jekyll.txt | </a:t>
            </a:r>
            <a:r>
              <a:rPr lang="en-US" altLang="zh-TW" sz="2800" b="0" kern="0" dirty="0" err="1">
                <a:solidFill>
                  <a:srgbClr val="000000"/>
                </a:solidFill>
                <a:latin typeface="High Tower Text" pitchFamily="18" charset="0"/>
              </a:rPr>
              <a:t>tr</a:t>
            </a:r>
            <a:r>
              <a:rPr lang="en-US" altLang="zh-TW" sz="2800" b="0" kern="0" dirty="0">
                <a:solidFill>
                  <a:srgbClr val="000000"/>
                </a:solidFill>
                <a:latin typeface="High Tower Text" pitchFamily="18" charset="0"/>
              </a:rPr>
              <a:t> " " "</a:t>
            </a:r>
            <a:r>
              <a:rPr lang="en-US" altLang="zh-TW" sz="2800" b="0" kern="0" dirty="0">
                <a:solidFill>
                  <a:srgbClr val="000000"/>
                </a:solidFill>
              </a:rPr>
              <a:t>\</a:t>
            </a:r>
            <a:r>
              <a:rPr lang="en-US" altLang="zh-TW" sz="2800" b="0" kern="0" dirty="0">
                <a:solidFill>
                  <a:srgbClr val="000000"/>
                </a:solidFill>
                <a:latin typeface="High Tower Text" pitchFamily="18" charset="0"/>
              </a:rPr>
              <a:t>n" | </a:t>
            </a:r>
            <a:r>
              <a:rPr lang="en-US" altLang="zh-TW" sz="2800" b="0" kern="0" dirty="0" err="1">
                <a:solidFill>
                  <a:srgbClr val="000000"/>
                </a:solidFill>
                <a:latin typeface="High Tower Text" pitchFamily="18" charset="0"/>
              </a:rPr>
              <a:t>tr</a:t>
            </a:r>
            <a:r>
              <a:rPr lang="en-US" altLang="zh-TW" sz="2800" b="0" kern="0" dirty="0">
                <a:solidFill>
                  <a:srgbClr val="000000"/>
                </a:solidFill>
                <a:latin typeface="High Tower Text" pitchFamily="18" charset="0"/>
              </a:rPr>
              <a:t> </a:t>
            </a:r>
            <a:r>
              <a:rPr lang="en-US" altLang="zh-TW" sz="2800" b="0" kern="0" dirty="0">
                <a:solidFill>
                  <a:srgbClr val="000000"/>
                </a:solidFill>
                <a:latin typeface="Times New Roman" pitchFamily="18" charset="0"/>
              </a:rPr>
              <a:t>-</a:t>
            </a:r>
            <a:r>
              <a:rPr lang="en-US" altLang="zh-TW" sz="2800" b="0" kern="0" dirty="0">
                <a:solidFill>
                  <a:srgbClr val="000000"/>
                </a:solidFill>
                <a:latin typeface="High Tower Text" pitchFamily="18" charset="0"/>
              </a:rPr>
              <a:t>c </a:t>
            </a:r>
            <a:r>
              <a:rPr lang="en-US" altLang="zh-TW" sz="2800" b="0" kern="0" dirty="0">
                <a:solidFill>
                  <a:srgbClr val="000000"/>
                </a:solidFill>
                <a:latin typeface="Times New Roman" panose="02020603050405020304" pitchFamily="18" charset="0"/>
                <a:cs typeface="Times New Roman" panose="02020603050405020304" pitchFamily="18" charset="0"/>
              </a:rPr>
              <a:t>-</a:t>
            </a:r>
            <a:r>
              <a:rPr lang="en-US" altLang="zh-TW" sz="2800" b="0" kern="0" dirty="0">
                <a:solidFill>
                  <a:srgbClr val="000000"/>
                </a:solidFill>
                <a:latin typeface="High Tower Text" pitchFamily="18" charset="0"/>
              </a:rPr>
              <a:t>d "a</a:t>
            </a:r>
            <a:r>
              <a:rPr lang="en-US" altLang="zh-TW" sz="2800" b="0" kern="0" dirty="0">
                <a:solidFill>
                  <a:srgbClr val="000000"/>
                </a:solidFill>
                <a:latin typeface="Times New Roman" pitchFamily="18" charset="0"/>
              </a:rPr>
              <a:t>-</a:t>
            </a:r>
            <a:r>
              <a:rPr lang="en-US" altLang="zh-TW" sz="2800" b="0" kern="0" dirty="0" err="1">
                <a:solidFill>
                  <a:srgbClr val="000000"/>
                </a:solidFill>
                <a:latin typeface="High Tower Text" pitchFamily="18" charset="0"/>
              </a:rPr>
              <a:t>zA</a:t>
            </a:r>
            <a:r>
              <a:rPr lang="en-US" altLang="zh-TW" sz="2800" b="0" kern="0" dirty="0">
                <a:solidFill>
                  <a:srgbClr val="000000"/>
                </a:solidFill>
                <a:latin typeface="Times New Roman" pitchFamily="18" charset="0"/>
              </a:rPr>
              <a:t>-</a:t>
            </a:r>
            <a:r>
              <a:rPr lang="en-US" altLang="zh-TW" sz="2800" b="0" kern="0" dirty="0">
                <a:solidFill>
                  <a:srgbClr val="000000"/>
                </a:solidFill>
                <a:latin typeface="High Tower Text" pitchFamily="18" charset="0"/>
              </a:rPr>
              <a:t>Z</a:t>
            </a:r>
            <a:r>
              <a:rPr lang="en-US" altLang="zh-TW" sz="2800" b="0" kern="0" dirty="0">
                <a:solidFill>
                  <a:srgbClr val="000000"/>
                </a:solidFill>
              </a:rPr>
              <a:t>\</a:t>
            </a:r>
            <a:r>
              <a:rPr lang="en-US" altLang="zh-TW" sz="2800" b="0" kern="0" dirty="0">
                <a:solidFill>
                  <a:srgbClr val="000000"/>
                </a:solidFill>
                <a:latin typeface="High Tower Text" pitchFamily="18" charset="0"/>
              </a:rPr>
              <a:t>n" </a:t>
            </a:r>
            <a:r>
              <a:rPr lang="en-US" altLang="zh-TW" sz="2400" b="0" kern="0" dirty="0">
                <a:solidFill>
                  <a:schemeClr val="bg1">
                    <a:lumMod val="50000"/>
                  </a:schemeClr>
                </a:solidFill>
              </a:rPr>
              <a:t>&gt;</a:t>
            </a:r>
            <a:r>
              <a:rPr lang="en-US" altLang="zh-TW" sz="2800" b="0" kern="0" dirty="0">
                <a:solidFill>
                  <a:schemeClr val="bg1">
                    <a:lumMod val="50000"/>
                  </a:schemeClr>
                </a:solidFill>
                <a:latin typeface="High Tower Text" pitchFamily="18" charset="0"/>
              </a:rPr>
              <a:t> words</a:t>
            </a:r>
            <a:endParaRPr lang="en-US" altLang="zh-TW" sz="400" b="0" kern="0" dirty="0">
              <a:solidFill>
                <a:schemeClr val="bg1">
                  <a:lumMod val="50000"/>
                </a:schemeClr>
              </a:solidFill>
              <a:latin typeface="Lucida Grande" charset="0"/>
            </a:endParaRPr>
          </a:p>
          <a:p>
            <a:pPr marL="0" indent="0" eaLnBrk="1" hangingPunct="1">
              <a:spcBef>
                <a:spcPts val="0"/>
              </a:spcBef>
              <a:buFontTx/>
              <a:buNone/>
              <a:defRPr/>
            </a:pPr>
            <a:r>
              <a:rPr lang="en-US" altLang="zh-TW" sz="2400" b="0" kern="0" dirty="0">
                <a:solidFill>
                  <a:schemeClr val="bg1">
                    <a:lumMod val="50000"/>
                  </a:schemeClr>
                </a:solidFill>
              </a:rPr>
              <a:t>%</a:t>
            </a:r>
            <a:r>
              <a:rPr lang="en-US" altLang="zh-TW" sz="2800" b="0" kern="0" dirty="0">
                <a:solidFill>
                  <a:schemeClr val="bg1">
                    <a:lumMod val="50000"/>
                  </a:schemeClr>
                </a:solidFill>
                <a:latin typeface="High Tower Text" pitchFamily="18" charset="0"/>
              </a:rPr>
              <a:t> cat words</a:t>
            </a:r>
            <a:r>
              <a:rPr lang="en-US" altLang="zh-TW" sz="2800" b="0" kern="0" dirty="0">
                <a:solidFill>
                  <a:srgbClr val="000000"/>
                </a:solidFill>
                <a:latin typeface="High Tower Text" pitchFamily="18" charset="0"/>
              </a:rPr>
              <a:t> | </a:t>
            </a:r>
            <a:r>
              <a:rPr lang="en-US" altLang="zh-TW" sz="2800" b="0" kern="0" dirty="0" err="1">
                <a:solidFill>
                  <a:srgbClr val="000000"/>
                </a:solidFill>
                <a:latin typeface="High Tower Text" pitchFamily="18" charset="0"/>
              </a:rPr>
              <a:t>tr</a:t>
            </a:r>
            <a:r>
              <a:rPr lang="en-US" altLang="zh-TW" sz="2800" b="0" kern="0" dirty="0">
                <a:solidFill>
                  <a:srgbClr val="000000"/>
                </a:solidFill>
                <a:latin typeface="High Tower Text" pitchFamily="18" charset="0"/>
              </a:rPr>
              <a:t> "a</a:t>
            </a:r>
            <a:r>
              <a:rPr lang="en-US" altLang="zh-TW" sz="2800" b="0" kern="0" dirty="0">
                <a:solidFill>
                  <a:srgbClr val="000000"/>
                </a:solidFill>
              </a:rPr>
              <a:t>-</a:t>
            </a:r>
            <a:r>
              <a:rPr lang="en-US" altLang="zh-TW" sz="2800" b="0" kern="0" dirty="0">
                <a:solidFill>
                  <a:srgbClr val="000000"/>
                </a:solidFill>
                <a:latin typeface="High Tower Text" pitchFamily="18" charset="0"/>
              </a:rPr>
              <a:t>z" "A</a:t>
            </a:r>
            <a:r>
              <a:rPr lang="en-US" altLang="zh-TW" sz="2800" b="0" kern="0" dirty="0">
                <a:solidFill>
                  <a:srgbClr val="000000"/>
                </a:solidFill>
              </a:rPr>
              <a:t>-</a:t>
            </a:r>
            <a:r>
              <a:rPr lang="en-US" altLang="zh-TW" sz="2800" b="0" kern="0" dirty="0">
                <a:solidFill>
                  <a:srgbClr val="000000"/>
                </a:solidFill>
                <a:latin typeface="High Tower Text" pitchFamily="18" charset="0"/>
              </a:rPr>
              <a:t>Z" | sort | </a:t>
            </a:r>
            <a:r>
              <a:rPr lang="en-US" altLang="zh-TW" sz="2800" b="0" kern="0" dirty="0" err="1">
                <a:solidFill>
                  <a:srgbClr val="000000"/>
                </a:solidFill>
                <a:latin typeface="High Tower Text" pitchFamily="18" charset="0"/>
              </a:rPr>
              <a:t>uniq</a:t>
            </a:r>
            <a:r>
              <a:rPr lang="en-US" altLang="zh-TW" sz="2800" b="0" kern="0" dirty="0">
                <a:solidFill>
                  <a:srgbClr val="000000"/>
                </a:solidFill>
                <a:latin typeface="High Tower Text" pitchFamily="18" charset="0"/>
              </a:rPr>
              <a:t> </a:t>
            </a:r>
            <a:r>
              <a:rPr lang="en-US" altLang="zh-TW" sz="2400" b="0" kern="0" dirty="0">
                <a:solidFill>
                  <a:srgbClr val="000000"/>
                </a:solidFill>
              </a:rPr>
              <a:t>&gt;</a:t>
            </a:r>
            <a:r>
              <a:rPr lang="en-US" altLang="zh-TW" sz="2800" b="0" kern="0" dirty="0">
                <a:solidFill>
                  <a:srgbClr val="000000"/>
                </a:solidFill>
                <a:latin typeface="High Tower Text" pitchFamily="18" charset="0"/>
              </a:rPr>
              <a:t> lexicon</a:t>
            </a:r>
            <a:endParaRPr lang="en-US" altLang="zh-TW" b="0" kern="0" dirty="0">
              <a:solidFill>
                <a:srgbClr val="000000"/>
              </a:solidFill>
              <a:latin typeface="High Tower Text" pitchFamily="18" charset="0"/>
            </a:endParaRPr>
          </a:p>
          <a:p>
            <a:pPr marL="0" indent="0" eaLnBrk="1" hangingPunct="1">
              <a:spcBef>
                <a:spcPts val="0"/>
              </a:spcBef>
              <a:buFontTx/>
              <a:buNone/>
              <a:defRPr/>
            </a:pPr>
            <a:endParaRPr lang="en-US" altLang="zh-TW" sz="1000" kern="0" dirty="0">
              <a:solidFill>
                <a:srgbClr val="000000"/>
              </a:solidFill>
              <a:latin typeface="Lucida Grande" charset="0"/>
            </a:endParaRPr>
          </a:p>
          <a:p>
            <a:pPr marL="0" indent="0" eaLnBrk="1" hangingPunct="1">
              <a:spcBef>
                <a:spcPts val="0"/>
              </a:spcBef>
              <a:buFontTx/>
              <a:buNone/>
              <a:defRPr/>
            </a:pPr>
            <a:r>
              <a:rPr lang="en-US" altLang="zh-TW" sz="2800" kern="0" dirty="0">
                <a:solidFill>
                  <a:srgbClr val="000000"/>
                </a:solidFill>
                <a:latin typeface="Lucida Grande" charset="0"/>
              </a:rPr>
              <a:t>Thus:</a:t>
            </a:r>
          </a:p>
          <a:p>
            <a:pPr marL="0" indent="0" eaLnBrk="1" hangingPunct="1">
              <a:lnSpc>
                <a:spcPct val="80000"/>
              </a:lnSpc>
              <a:spcBef>
                <a:spcPts val="600"/>
              </a:spcBef>
              <a:buFontTx/>
              <a:buNone/>
              <a:defRPr/>
            </a:pPr>
            <a:r>
              <a:rPr lang="en-US" altLang="zh-TW" sz="2400" b="0" kern="0" dirty="0">
                <a:solidFill>
                  <a:srgbClr val="000000"/>
                </a:solidFill>
              </a:rPr>
              <a:t>%</a:t>
            </a:r>
            <a:r>
              <a:rPr lang="en-US" altLang="zh-TW" sz="2800" b="0" kern="0" dirty="0">
                <a:solidFill>
                  <a:srgbClr val="000000"/>
                </a:solidFill>
                <a:latin typeface="High Tower Text" pitchFamily="18" charset="0"/>
              </a:rPr>
              <a:t> </a:t>
            </a:r>
            <a:r>
              <a:rPr lang="en-US" altLang="zh-TW" sz="2800" b="1" kern="0" dirty="0">
                <a:solidFill>
                  <a:srgbClr val="00CC00"/>
                </a:solidFill>
                <a:latin typeface="High Tower Text" pitchFamily="18" charset="0"/>
              </a:rPr>
              <a:t>cat jekyll.txt | </a:t>
            </a:r>
            <a:r>
              <a:rPr lang="en-US" altLang="zh-TW" sz="2800" b="1" kern="0" dirty="0" err="1">
                <a:solidFill>
                  <a:srgbClr val="00CC00"/>
                </a:solidFill>
                <a:latin typeface="High Tower Text" pitchFamily="18" charset="0"/>
              </a:rPr>
              <a:t>tr</a:t>
            </a:r>
            <a:r>
              <a:rPr lang="en-US" altLang="zh-TW" sz="2800" b="1" kern="0" dirty="0">
                <a:solidFill>
                  <a:srgbClr val="00CC00"/>
                </a:solidFill>
                <a:latin typeface="High Tower Text" pitchFamily="18" charset="0"/>
              </a:rPr>
              <a:t> " " "</a:t>
            </a:r>
            <a:r>
              <a:rPr lang="en-US" altLang="zh-TW" sz="2800" b="1" kern="0" dirty="0">
                <a:solidFill>
                  <a:srgbClr val="00CC00"/>
                </a:solidFill>
              </a:rPr>
              <a:t>\</a:t>
            </a:r>
            <a:r>
              <a:rPr lang="en-US" altLang="zh-TW" sz="2800" b="1" kern="0" dirty="0">
                <a:solidFill>
                  <a:srgbClr val="00CC00"/>
                </a:solidFill>
                <a:latin typeface="High Tower Text" pitchFamily="18" charset="0"/>
              </a:rPr>
              <a:t>n" | </a:t>
            </a:r>
            <a:r>
              <a:rPr lang="en-US" altLang="zh-TW" sz="2800" b="1" kern="0" dirty="0" err="1">
                <a:solidFill>
                  <a:srgbClr val="00CC00"/>
                </a:solidFill>
                <a:latin typeface="High Tower Text" pitchFamily="18" charset="0"/>
              </a:rPr>
              <a:t>tr</a:t>
            </a:r>
            <a:r>
              <a:rPr lang="en-US" altLang="zh-TW" sz="2800" b="1" kern="0" dirty="0">
                <a:solidFill>
                  <a:srgbClr val="00CC00"/>
                </a:solidFill>
                <a:latin typeface="High Tower Text" pitchFamily="18" charset="0"/>
              </a:rPr>
              <a:t> </a:t>
            </a:r>
            <a:r>
              <a:rPr lang="en-US" altLang="zh-TW" sz="2800" b="1" kern="0" dirty="0">
                <a:solidFill>
                  <a:srgbClr val="00CC00"/>
                </a:solidFill>
                <a:latin typeface="Times New Roman" pitchFamily="18" charset="0"/>
              </a:rPr>
              <a:t>-</a:t>
            </a:r>
            <a:r>
              <a:rPr lang="en-US" altLang="zh-TW" sz="2800" b="1" kern="0" dirty="0">
                <a:solidFill>
                  <a:srgbClr val="00CC00"/>
                </a:solidFill>
                <a:latin typeface="High Tower Text" pitchFamily="18" charset="0"/>
              </a:rPr>
              <a:t>cd "a</a:t>
            </a:r>
            <a:r>
              <a:rPr lang="en-US" altLang="zh-TW" sz="2800" b="1" kern="0" dirty="0">
                <a:solidFill>
                  <a:srgbClr val="00CC00"/>
                </a:solidFill>
                <a:latin typeface="Times New Roman" pitchFamily="18" charset="0"/>
              </a:rPr>
              <a:t>-</a:t>
            </a:r>
            <a:r>
              <a:rPr lang="en-US" altLang="zh-TW" sz="2800" b="1" kern="0" dirty="0" err="1">
                <a:solidFill>
                  <a:srgbClr val="00CC00"/>
                </a:solidFill>
                <a:latin typeface="High Tower Text" pitchFamily="18" charset="0"/>
              </a:rPr>
              <a:t>zA</a:t>
            </a:r>
            <a:r>
              <a:rPr lang="en-US" altLang="zh-TW" sz="2800" b="1" kern="0" dirty="0">
                <a:solidFill>
                  <a:srgbClr val="00CC00"/>
                </a:solidFill>
                <a:latin typeface="Times New Roman" pitchFamily="18" charset="0"/>
              </a:rPr>
              <a:t>-</a:t>
            </a:r>
            <a:r>
              <a:rPr lang="en-US" altLang="zh-TW" sz="2800" b="1" kern="0" dirty="0">
                <a:solidFill>
                  <a:srgbClr val="00CC00"/>
                </a:solidFill>
                <a:latin typeface="High Tower Text" pitchFamily="18" charset="0"/>
              </a:rPr>
              <a:t>Z</a:t>
            </a:r>
            <a:r>
              <a:rPr lang="en-US" altLang="zh-TW" sz="2800" b="1" kern="0" dirty="0">
                <a:solidFill>
                  <a:srgbClr val="00CC00"/>
                </a:solidFill>
              </a:rPr>
              <a:t>\</a:t>
            </a:r>
            <a:r>
              <a:rPr lang="en-US" altLang="zh-TW" sz="2800" b="1" kern="0" dirty="0">
                <a:solidFill>
                  <a:srgbClr val="00CC00"/>
                </a:solidFill>
                <a:latin typeface="High Tower Text" pitchFamily="18" charset="0"/>
              </a:rPr>
              <a:t>n" | \</a:t>
            </a:r>
          </a:p>
          <a:p>
            <a:pPr marL="0" indent="0" eaLnBrk="1" hangingPunct="1">
              <a:lnSpc>
                <a:spcPct val="80000"/>
              </a:lnSpc>
              <a:spcBef>
                <a:spcPts val="600"/>
              </a:spcBef>
              <a:buFontTx/>
              <a:buNone/>
              <a:defRPr/>
            </a:pPr>
            <a:r>
              <a:rPr lang="en-US" altLang="zh-TW" sz="2800" b="1" kern="0" dirty="0" err="1">
                <a:solidFill>
                  <a:srgbClr val="00CC00"/>
                </a:solidFill>
                <a:latin typeface="High Tower Text" pitchFamily="18" charset="0"/>
              </a:rPr>
              <a:t>tr</a:t>
            </a:r>
            <a:r>
              <a:rPr lang="en-US" altLang="zh-TW" sz="2800" b="1" kern="0" dirty="0">
                <a:solidFill>
                  <a:srgbClr val="00CC00"/>
                </a:solidFill>
                <a:latin typeface="High Tower Text" pitchFamily="18" charset="0"/>
              </a:rPr>
              <a:t> "a</a:t>
            </a:r>
            <a:r>
              <a:rPr lang="en-US" altLang="zh-TW" sz="2800" b="1" kern="0" dirty="0">
                <a:solidFill>
                  <a:srgbClr val="00CC00"/>
                </a:solidFill>
              </a:rPr>
              <a:t>-</a:t>
            </a:r>
            <a:r>
              <a:rPr lang="en-US" altLang="zh-TW" sz="2800" b="1" kern="0" dirty="0">
                <a:solidFill>
                  <a:srgbClr val="00CC00"/>
                </a:solidFill>
                <a:latin typeface="High Tower Text" pitchFamily="18" charset="0"/>
              </a:rPr>
              <a:t>z" "A</a:t>
            </a:r>
            <a:r>
              <a:rPr lang="en-US" altLang="zh-TW" sz="2800" b="1" kern="0" dirty="0">
                <a:solidFill>
                  <a:srgbClr val="00CC00"/>
                </a:solidFill>
              </a:rPr>
              <a:t>-</a:t>
            </a:r>
            <a:r>
              <a:rPr lang="en-US" altLang="zh-TW" sz="2800" b="1" kern="0" dirty="0">
                <a:solidFill>
                  <a:srgbClr val="00CC00"/>
                </a:solidFill>
                <a:latin typeface="High Tower Text" pitchFamily="18" charset="0"/>
              </a:rPr>
              <a:t>Z" | sort | </a:t>
            </a:r>
            <a:r>
              <a:rPr lang="en-US" altLang="zh-TW" sz="2800" b="1" kern="0" dirty="0" err="1">
                <a:solidFill>
                  <a:srgbClr val="00CC00"/>
                </a:solidFill>
                <a:latin typeface="High Tower Text" pitchFamily="18" charset="0"/>
              </a:rPr>
              <a:t>uniq</a:t>
            </a:r>
            <a:r>
              <a:rPr lang="en-US" altLang="zh-TW" sz="2800" b="1" kern="0" dirty="0">
                <a:solidFill>
                  <a:srgbClr val="00CC00"/>
                </a:solidFill>
                <a:latin typeface="High Tower Text" pitchFamily="18" charset="0"/>
              </a:rPr>
              <a:t> </a:t>
            </a:r>
            <a:r>
              <a:rPr lang="en-US" altLang="zh-TW" sz="2400" b="1" kern="0" dirty="0">
                <a:solidFill>
                  <a:srgbClr val="00CC00"/>
                </a:solidFill>
              </a:rPr>
              <a:t>&gt;</a:t>
            </a:r>
            <a:r>
              <a:rPr lang="en-US" altLang="zh-TW" sz="2800" b="1" kern="0" dirty="0">
                <a:solidFill>
                  <a:srgbClr val="00CC00"/>
                </a:solidFill>
                <a:latin typeface="High Tower Text" pitchFamily="18" charset="0"/>
              </a:rPr>
              <a:t> lexicon</a:t>
            </a:r>
          </a:p>
          <a:p>
            <a:pPr marL="0" indent="0" eaLnBrk="1" hangingPunct="1">
              <a:spcBef>
                <a:spcPts val="600"/>
              </a:spcBef>
              <a:buFontTx/>
              <a:buNone/>
              <a:defRPr/>
            </a:pPr>
            <a:endParaRPr lang="en-US" altLang="zh-TW" sz="2800" b="0" kern="0" dirty="0">
              <a:solidFill>
                <a:srgbClr val="000000"/>
              </a:solidFill>
              <a:latin typeface="High Tower Text" pitchFamily="18" charset="0"/>
            </a:endParaRPr>
          </a:p>
          <a:p>
            <a:pPr marL="0" indent="0" eaLnBrk="1" hangingPunct="1">
              <a:spcBef>
                <a:spcPts val="0"/>
              </a:spcBef>
              <a:buFontTx/>
              <a:buNone/>
              <a:defRPr/>
            </a:pPr>
            <a:r>
              <a:rPr lang="en-US" altLang="zh-TW" sz="2000" b="0" kern="0" dirty="0">
                <a:solidFill>
                  <a:srgbClr val="000000"/>
                </a:solidFill>
                <a:latin typeface="Lucida Grande" charset="0"/>
              </a:rPr>
              <a:t>      </a:t>
            </a:r>
          </a:p>
        </p:txBody>
      </p:sp>
      <p:sp>
        <p:nvSpPr>
          <p:cNvPr id="7" name="AutoShape 6"/>
          <p:cNvSpPr>
            <a:spLocks noChangeArrowheads="1"/>
          </p:cNvSpPr>
          <p:nvPr/>
        </p:nvSpPr>
        <p:spPr bwMode="auto">
          <a:xfrm>
            <a:off x="0" y="5554789"/>
            <a:ext cx="7772400" cy="1298448"/>
          </a:xfrm>
          <a:prstGeom prst="wedgeRectCallout">
            <a:avLst>
              <a:gd name="adj1" fmla="val 42702"/>
              <a:gd name="adj2" fmla="val -107420"/>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The “\” allows the user to hit “enter” without ending the current command line.</a:t>
            </a:r>
          </a:p>
        </p:txBody>
      </p:sp>
    </p:spTree>
    <p:extLst>
      <p:ext uri="{BB962C8B-B14F-4D97-AF65-F5344CB8AC3E}">
        <p14:creationId xmlns:p14="http://schemas.microsoft.com/office/powerpoint/2010/main" val="338220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3.33333E-6 4.44444E-6 L 0.00174 -0.38982 " pathEditMode="relative" rAng="0" ptsTypes="AA">
                                      <p:cBhvr>
                                        <p:cTn id="6" dur="2000" fill="hold"/>
                                        <p:tgtEl>
                                          <p:spTgt spid="4"/>
                                        </p:tgtEl>
                                        <p:attrNameLst>
                                          <p:attrName>ppt_x</p:attrName>
                                          <p:attrName>ppt_y</p:attrName>
                                        </p:attrNameLst>
                                      </p:cBhvr>
                                      <p:rCtr x="100" y="-19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xit" presetSubtype="0" fill="hold" grpId="1" nodeType="clickEffect">
                                  <p:stCondLst>
                                    <p:cond delay="0"/>
                                  </p:stCondLst>
                                  <p:childTnLst>
                                    <p:anim calcmode="lin" valueType="num">
                                      <p:cBhvr>
                                        <p:cTn id="21" dur="1000"/>
                                        <p:tgtEl>
                                          <p:spTgt spid="7"/>
                                        </p:tgtEl>
                                        <p:attrNameLst>
                                          <p:attrName>ppt_w</p:attrName>
                                        </p:attrNameLst>
                                      </p:cBhvr>
                                      <p:tavLst>
                                        <p:tav tm="0">
                                          <p:val>
                                            <p:strVal val="ppt_w"/>
                                          </p:val>
                                        </p:tav>
                                        <p:tav tm="100000">
                                          <p:val>
                                            <p:fltVal val="0"/>
                                          </p:val>
                                        </p:tav>
                                      </p:tavLst>
                                    </p:anim>
                                    <p:anim calcmode="lin" valueType="num">
                                      <p:cBhvr>
                                        <p:cTn id="22" dur="1000"/>
                                        <p:tgtEl>
                                          <p:spTgt spid="7"/>
                                        </p:tgtEl>
                                        <p:attrNameLst>
                                          <p:attrName>ppt_h</p:attrName>
                                        </p:attrNameLst>
                                      </p:cBhvr>
                                      <p:tavLst>
                                        <p:tav tm="0">
                                          <p:val>
                                            <p:strVal val="ppt_h"/>
                                          </p:val>
                                        </p:tav>
                                        <p:tav tm="100000">
                                          <p:val>
                                            <p:fltVal val="0"/>
                                          </p:val>
                                        </p:tav>
                                      </p:tavLst>
                                    </p:anim>
                                    <p:anim calcmode="lin" valueType="num">
                                      <p:cBhvr>
                                        <p:cTn id="23" dur="1000"/>
                                        <p:tgtEl>
                                          <p:spTgt spid="7"/>
                                        </p:tgtEl>
                                        <p:attrNameLst>
                                          <p:attrName>style.rotation</p:attrName>
                                        </p:attrNameLst>
                                      </p:cBhvr>
                                      <p:tavLst>
                                        <p:tav tm="0">
                                          <p:val>
                                            <p:fltVal val="0"/>
                                          </p:val>
                                        </p:tav>
                                        <p:tav tm="100000">
                                          <p:val>
                                            <p:fltVal val="90"/>
                                          </p:val>
                                        </p:tav>
                                      </p:tavLst>
                                    </p:anim>
                                    <p:animEffect transition="out" filter="fade">
                                      <p:cBhvr>
                                        <p:cTn id="24" dur="1000"/>
                                        <p:tgtEl>
                                          <p:spTgt spid="7"/>
                                        </p:tgtEl>
                                      </p:cBhvr>
                                    </p:animEffect>
                                    <p:set>
                                      <p:cBhvr>
                                        <p:cTn id="25"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2400" y="838200"/>
            <a:ext cx="8763000" cy="6019800"/>
          </a:xfrm>
        </p:spPr>
        <p:txBody>
          <a:bodyPr/>
          <a:lstStyle/>
          <a:p>
            <a:pPr marL="0" indent="0" eaLnBrk="1" hangingPunct="1">
              <a:lnSpc>
                <a:spcPct val="80000"/>
              </a:lnSpc>
              <a:spcBef>
                <a:spcPts val="0"/>
              </a:spcBef>
              <a:buFontTx/>
              <a:buNone/>
              <a:defRPr/>
            </a:pPr>
            <a:r>
              <a:rPr lang="en-US" altLang="zh-TW" sz="3600" dirty="0" err="1">
                <a:solidFill>
                  <a:srgbClr val="FF0000"/>
                </a:solidFill>
                <a:latin typeface="High Tower Text" pitchFamily="18" charset="0"/>
              </a:rPr>
              <a:t>tr</a:t>
            </a:r>
            <a:r>
              <a:rPr lang="en-US" altLang="zh-TW" sz="2400" dirty="0">
                <a:solidFill>
                  <a:srgbClr val="FF0000"/>
                </a:solidFill>
                <a:latin typeface="Lucida Grande" charset="0"/>
              </a:rPr>
              <a:t> </a:t>
            </a:r>
            <a:r>
              <a:rPr lang="en-US" altLang="zh-TW" sz="2800" dirty="0">
                <a:solidFill>
                  <a:srgbClr val="FF0000"/>
                </a:solidFill>
                <a:latin typeface="Times New Roman" pitchFamily="18" charset="0"/>
              </a:rPr>
              <a:t>can be used to make a wordlist from a text. This can be done by replacing all spaces with a newline:</a:t>
            </a:r>
            <a:endParaRPr lang="en-US" altLang="zh-TW" sz="1200" dirty="0">
              <a:solidFill>
                <a:srgbClr val="FF0000"/>
              </a:solidFill>
              <a:latin typeface="Lucida Grande" charset="0"/>
            </a:endParaRPr>
          </a:p>
          <a:p>
            <a:pPr marL="0" indent="0" eaLnBrk="1" hangingPunct="1">
              <a:spcBef>
                <a:spcPts val="600"/>
              </a:spcBef>
              <a:buFontTx/>
              <a:buNone/>
              <a:defRPr/>
            </a:pPr>
            <a:r>
              <a:rPr lang="en-US" altLang="zh-TW" sz="2400" dirty="0">
                <a:solidFill>
                  <a:schemeClr val="bg1">
                    <a:lumMod val="65000"/>
                  </a:schemeClr>
                </a:solidFill>
              </a:rPr>
              <a:t>%</a:t>
            </a:r>
            <a:r>
              <a:rPr lang="en-US" altLang="zh-TW" sz="2800" dirty="0">
                <a:solidFill>
                  <a:schemeClr val="bg1">
                    <a:lumMod val="65000"/>
                  </a:schemeClr>
                </a:solidFill>
                <a:latin typeface="High Tower Text" pitchFamily="18" charset="0"/>
              </a:rPr>
              <a:t> cat jekyll.txt | </a:t>
            </a:r>
            <a:r>
              <a:rPr lang="en-US" altLang="zh-TW" sz="2800" dirty="0" err="1">
                <a:solidFill>
                  <a:schemeClr val="bg1">
                    <a:lumMod val="65000"/>
                  </a:schemeClr>
                </a:solidFill>
                <a:latin typeface="High Tower Text" pitchFamily="18" charset="0"/>
              </a:rPr>
              <a:t>tr</a:t>
            </a:r>
            <a:r>
              <a:rPr lang="en-US" altLang="zh-TW" sz="2800" dirty="0">
                <a:solidFill>
                  <a:schemeClr val="bg1">
                    <a:lumMod val="65000"/>
                  </a:schemeClr>
                </a:solidFill>
                <a:latin typeface="High Tower Text" pitchFamily="18" charset="0"/>
              </a:rPr>
              <a:t> " " "</a:t>
            </a:r>
            <a:r>
              <a:rPr lang="en-US" altLang="zh-TW" sz="2800" dirty="0">
                <a:solidFill>
                  <a:schemeClr val="bg1">
                    <a:lumMod val="65000"/>
                  </a:schemeClr>
                </a:solidFill>
              </a:rPr>
              <a:t>\</a:t>
            </a:r>
            <a:r>
              <a:rPr lang="en-US" altLang="zh-TW" sz="280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dirty="0">
                <a:solidFill>
                  <a:schemeClr val="bg1">
                    <a:lumMod val="65000"/>
                  </a:schemeClr>
                </a:solidFill>
                <a:latin typeface="Times New Roman" pitchFamily="18" charset="0"/>
              </a:rPr>
              <a:t>We can combine the above command with </a:t>
            </a:r>
            <a:r>
              <a:rPr lang="en-US" altLang="zh-TW" sz="2800" dirty="0" err="1">
                <a:solidFill>
                  <a:schemeClr val="bg1">
                    <a:lumMod val="65000"/>
                  </a:schemeClr>
                </a:solidFill>
                <a:latin typeface="Times New Roman" pitchFamily="18" charset="0"/>
              </a:rPr>
              <a:t>tr’s</a:t>
            </a:r>
            <a:r>
              <a:rPr lang="en-US" altLang="zh-TW" sz="2800" dirty="0">
                <a:solidFill>
                  <a:schemeClr val="bg1">
                    <a:lumMod val="65000"/>
                  </a:schemeClr>
                </a:solidFill>
                <a:latin typeface="Times New Roman" pitchFamily="18" charset="0"/>
              </a:rPr>
              <a:t> delete function to make a wordlist without unwanted characters:</a:t>
            </a:r>
            <a:endParaRPr lang="en-US" altLang="zh-TW" sz="1050" dirty="0">
              <a:solidFill>
                <a:schemeClr val="bg1">
                  <a:lumMod val="65000"/>
                </a:schemeClr>
              </a:solidFill>
              <a:latin typeface="Lucida Grande" charset="0"/>
            </a:endParaRP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jekyll.txt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 " "</a:t>
            </a:r>
            <a:r>
              <a:rPr lang="en-US" altLang="zh-TW" sz="2800" dirty="0">
                <a:solidFill>
                  <a:srgbClr val="000000"/>
                </a:solidFill>
              </a:rPr>
              <a:t>\</a:t>
            </a:r>
            <a:r>
              <a:rPr lang="en-US" altLang="zh-TW" sz="2800" dirty="0">
                <a:solidFill>
                  <a:srgbClr val="000000"/>
                </a:solidFill>
                <a:latin typeface="High Tower Text" pitchFamily="18" charset="0"/>
              </a:rPr>
              <a:t>n"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c </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d "a</a:t>
            </a:r>
            <a:r>
              <a:rPr lang="en-US" altLang="zh-TW" sz="2800" dirty="0">
                <a:solidFill>
                  <a:srgbClr val="000000"/>
                </a:solidFill>
                <a:latin typeface="Times New Roman" pitchFamily="18" charset="0"/>
              </a:rPr>
              <a:t>-</a:t>
            </a:r>
            <a:r>
              <a:rPr lang="en-US" altLang="zh-TW" sz="2800" dirty="0" err="1">
                <a:solidFill>
                  <a:srgbClr val="000000"/>
                </a:solidFill>
                <a:latin typeface="High Tower Text" pitchFamily="18" charset="0"/>
              </a:rPr>
              <a:t>zA</a:t>
            </a:r>
            <a:r>
              <a:rPr lang="en-US" altLang="zh-TW" sz="2800" dirty="0">
                <a:solidFill>
                  <a:srgbClr val="000000"/>
                </a:solidFill>
                <a:latin typeface="Times New Roman" pitchFamily="18" charset="0"/>
              </a:rPr>
              <a:t>-</a:t>
            </a:r>
            <a:r>
              <a:rPr lang="en-US" altLang="zh-TW" sz="2800" dirty="0">
                <a:solidFill>
                  <a:srgbClr val="000000"/>
                </a:solidFill>
                <a:latin typeface="High Tower Text" pitchFamily="18" charset="0"/>
              </a:rPr>
              <a:t>Z</a:t>
            </a:r>
            <a:r>
              <a:rPr lang="en-US" altLang="zh-TW" sz="2800" dirty="0">
                <a:solidFill>
                  <a:srgbClr val="000000"/>
                </a:solidFill>
              </a:rPr>
              <a:t>\</a:t>
            </a:r>
            <a:r>
              <a:rPr lang="en-US" altLang="zh-TW" sz="2800" dirty="0">
                <a:solidFill>
                  <a:srgbClr val="000000"/>
                </a:solidFill>
                <a:latin typeface="High Tower Text" pitchFamily="18" charset="0"/>
              </a:rPr>
              <a:t>n" </a:t>
            </a:r>
            <a:r>
              <a:rPr lang="en-US" altLang="zh-TW" sz="2400" dirty="0">
                <a:solidFill>
                  <a:srgbClr val="000000"/>
                </a:solidFill>
              </a:rPr>
              <a:t>&gt;</a:t>
            </a:r>
            <a:r>
              <a:rPr lang="en-US" altLang="zh-TW" sz="2800" dirty="0">
                <a:solidFill>
                  <a:srgbClr val="000000"/>
                </a:solidFill>
                <a:latin typeface="High Tower Text" pitchFamily="18" charset="0"/>
              </a:rPr>
              <a:t> words</a:t>
            </a:r>
          </a:p>
          <a:p>
            <a:pPr marL="0" indent="0" eaLnBrk="1" hangingPunct="1">
              <a:spcBef>
                <a:spcPts val="0"/>
              </a:spcBef>
              <a:buFontTx/>
              <a:buNone/>
              <a:defRPr/>
            </a:pPr>
            <a:endParaRPr lang="en-US" altLang="zh-TW" sz="1200" dirty="0">
              <a:solidFill>
                <a:schemeClr val="bg1">
                  <a:lumMod val="65000"/>
                </a:schemeClr>
              </a:solidFill>
              <a:latin typeface="High Tower Text" pitchFamily="18" charset="0"/>
            </a:endParaRPr>
          </a:p>
          <a:p>
            <a:pPr marL="0" indent="0" eaLnBrk="1" hangingPunct="1">
              <a:spcBef>
                <a:spcPts val="0"/>
              </a:spcBef>
              <a:buFontTx/>
              <a:buNone/>
              <a:defRPr/>
            </a:pPr>
            <a:r>
              <a:rPr lang="en-US" altLang="zh-TW" sz="2800" dirty="0">
                <a:solidFill>
                  <a:schemeClr val="bg1">
                    <a:lumMod val="65000"/>
                  </a:schemeClr>
                </a:solidFill>
                <a:latin typeface="Times New Roman" pitchFamily="18" charset="0"/>
              </a:rPr>
              <a:t>We can then identify unique words with sort and </a:t>
            </a:r>
            <a:r>
              <a:rPr lang="en-US" altLang="zh-TW" sz="2800" dirty="0" err="1">
                <a:solidFill>
                  <a:schemeClr val="bg1">
                    <a:lumMod val="65000"/>
                  </a:schemeClr>
                </a:solidFill>
                <a:latin typeface="Times New Roman" pitchFamily="18" charset="0"/>
              </a:rPr>
              <a:t>uniq</a:t>
            </a:r>
            <a:r>
              <a:rPr lang="en-US" altLang="zh-TW" sz="2800" dirty="0">
                <a:solidFill>
                  <a:schemeClr val="bg1">
                    <a:lumMod val="65000"/>
                  </a:schemeClr>
                </a:solidFill>
                <a:latin typeface="Times New Roman" pitchFamily="18" charset="0"/>
              </a:rPr>
              <a:t>:</a:t>
            </a:r>
          </a:p>
          <a:p>
            <a:pPr marL="0" indent="0" eaLnBrk="1" hangingPunct="1">
              <a:spcBef>
                <a:spcPts val="60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 </a:t>
            </a:r>
          </a:p>
          <a:p>
            <a:pPr marL="0" indent="0" eaLnBrk="1" hangingPunct="1">
              <a:spcBef>
                <a:spcPts val="0"/>
              </a:spcBef>
              <a:buFontTx/>
              <a:buNone/>
              <a:defRPr/>
            </a:pPr>
            <a:endParaRPr lang="en-US" altLang="zh-TW" sz="1200" dirty="0">
              <a:solidFill>
                <a:srgbClr val="000000"/>
              </a:solidFill>
              <a:latin typeface="High Tower Text" pitchFamily="18" charset="0"/>
            </a:endParaRPr>
          </a:p>
          <a:p>
            <a:pPr marL="0" indent="0" eaLnBrk="1" hangingPunct="1">
              <a:lnSpc>
                <a:spcPct val="80000"/>
              </a:lnSpc>
              <a:spcBef>
                <a:spcPts val="0"/>
              </a:spcBef>
              <a:buFontTx/>
              <a:buNone/>
              <a:defRPr/>
            </a:pPr>
            <a:r>
              <a:rPr lang="en-US" altLang="zh-TW" sz="2800" dirty="0">
                <a:solidFill>
                  <a:srgbClr val="000000"/>
                </a:solidFill>
                <a:latin typeface="Times New Roman" pitchFamily="18" charset="0"/>
              </a:rPr>
              <a:t>The problem with the line above is that words that begin sentences are capitalized. Consequently, there will be multiple entries for one word (</a:t>
            </a:r>
            <a:r>
              <a:rPr lang="en-US" altLang="zh-TW" sz="2800" i="1" dirty="0" err="1">
                <a:solidFill>
                  <a:srgbClr val="000000"/>
                </a:solidFill>
                <a:latin typeface="Times New Roman" pitchFamily="18" charset="0"/>
              </a:rPr>
              <a:t>eg</a:t>
            </a:r>
            <a:r>
              <a:rPr lang="en-US" altLang="zh-TW" sz="2800" i="1" dirty="0">
                <a:solidFill>
                  <a:srgbClr val="000000"/>
                </a:solidFill>
                <a:latin typeface="Times New Roman" pitchFamily="18" charset="0"/>
              </a:rPr>
              <a:t>.</a:t>
            </a:r>
            <a:r>
              <a:rPr lang="en-US" altLang="zh-TW" sz="2800" dirty="0">
                <a:solidFill>
                  <a:srgbClr val="000000"/>
                </a:solidFill>
                <a:latin typeface="Times New Roman" pitchFamily="18" charset="0"/>
              </a:rPr>
              <a:t>, “You” and “you”). The solution is to use </a:t>
            </a:r>
            <a:r>
              <a:rPr lang="en-US" altLang="zh-TW" sz="2800" dirty="0" err="1">
                <a:solidFill>
                  <a:srgbClr val="000000"/>
                </a:solidFill>
                <a:latin typeface="Times New Roman" pitchFamily="18" charset="0"/>
              </a:rPr>
              <a:t>tr</a:t>
            </a:r>
            <a:r>
              <a:rPr lang="en-US" altLang="zh-TW" sz="2800" dirty="0">
                <a:solidFill>
                  <a:srgbClr val="000000"/>
                </a:solidFill>
                <a:latin typeface="Times New Roman" pitchFamily="18" charset="0"/>
              </a:rPr>
              <a:t> one more time: </a:t>
            </a:r>
          </a:p>
          <a:p>
            <a:pPr marL="0" indent="0" eaLnBrk="1" hangingPunct="1">
              <a:spcBef>
                <a:spcPts val="0"/>
              </a:spcBef>
              <a:buFontTx/>
              <a:buNone/>
              <a:defRPr/>
            </a:pPr>
            <a:endParaRPr lang="en-US" altLang="zh-TW" sz="400" dirty="0">
              <a:solidFill>
                <a:srgbClr val="000000"/>
              </a:solidFill>
              <a:latin typeface="Lucida Grande" charset="0"/>
            </a:endParaRPr>
          </a:p>
          <a:p>
            <a:pPr marL="0" indent="0" eaLnBrk="1" hangingPunct="1">
              <a:spcBef>
                <a:spcPts val="0"/>
              </a:spcBef>
              <a:buFontTx/>
              <a:buNone/>
              <a:defRPr/>
            </a:pPr>
            <a:r>
              <a:rPr lang="en-US" altLang="zh-TW" sz="2400" dirty="0">
                <a:solidFill>
                  <a:srgbClr val="000000"/>
                </a:solidFill>
              </a:rPr>
              <a:t>%</a:t>
            </a:r>
            <a:r>
              <a:rPr lang="en-US" altLang="zh-TW" sz="2800" dirty="0">
                <a:solidFill>
                  <a:srgbClr val="000000"/>
                </a:solidFill>
                <a:latin typeface="High Tower Text" pitchFamily="18" charset="0"/>
              </a:rPr>
              <a:t> cat words | </a:t>
            </a:r>
            <a:r>
              <a:rPr lang="en-US" altLang="zh-TW" sz="2800" dirty="0" err="1">
                <a:solidFill>
                  <a:srgbClr val="000000"/>
                </a:solidFill>
                <a:latin typeface="High Tower Text" pitchFamily="18" charset="0"/>
              </a:rPr>
              <a:t>tr</a:t>
            </a:r>
            <a:r>
              <a:rPr lang="en-US" altLang="zh-TW" sz="2800" dirty="0">
                <a:solidFill>
                  <a:srgbClr val="000000"/>
                </a:solidFill>
                <a:latin typeface="High Tower Text" pitchFamily="18" charset="0"/>
              </a:rPr>
              <a:t> "a</a:t>
            </a:r>
            <a:r>
              <a:rPr lang="en-US" altLang="zh-TW" sz="2800" dirty="0">
                <a:solidFill>
                  <a:srgbClr val="000000"/>
                </a:solidFill>
              </a:rPr>
              <a:t>-</a:t>
            </a:r>
            <a:r>
              <a:rPr lang="en-US" altLang="zh-TW" sz="2800" dirty="0">
                <a:solidFill>
                  <a:srgbClr val="000000"/>
                </a:solidFill>
                <a:latin typeface="High Tower Text" pitchFamily="18" charset="0"/>
              </a:rPr>
              <a:t>z" "A</a:t>
            </a:r>
            <a:r>
              <a:rPr lang="en-US" altLang="zh-TW" sz="2800" dirty="0">
                <a:solidFill>
                  <a:srgbClr val="000000"/>
                </a:solidFill>
              </a:rPr>
              <a:t>-</a:t>
            </a:r>
            <a:r>
              <a:rPr lang="en-US" altLang="zh-TW" sz="2800" dirty="0">
                <a:solidFill>
                  <a:srgbClr val="000000"/>
                </a:solidFill>
                <a:latin typeface="High Tower Text" pitchFamily="18" charset="0"/>
              </a:rPr>
              <a:t>Z" | sort | </a:t>
            </a:r>
            <a:r>
              <a:rPr lang="en-US" altLang="zh-TW" sz="2800" dirty="0" err="1">
                <a:solidFill>
                  <a:srgbClr val="000000"/>
                </a:solidFill>
                <a:latin typeface="High Tower Text" pitchFamily="18" charset="0"/>
              </a:rPr>
              <a:t>uniq</a:t>
            </a:r>
            <a:r>
              <a:rPr lang="en-US" altLang="zh-TW" sz="2800" dirty="0">
                <a:solidFill>
                  <a:srgbClr val="000000"/>
                </a:solidFill>
                <a:latin typeface="High Tower Text" pitchFamily="18" charset="0"/>
              </a:rPr>
              <a:t> </a:t>
            </a:r>
            <a:r>
              <a:rPr lang="en-US" altLang="zh-TW" sz="2400" dirty="0">
                <a:solidFill>
                  <a:srgbClr val="000000"/>
                </a:solidFill>
              </a:rPr>
              <a:t>&gt;</a:t>
            </a:r>
            <a:r>
              <a:rPr lang="en-US" altLang="zh-TW" sz="2800" dirty="0">
                <a:solidFill>
                  <a:srgbClr val="000000"/>
                </a:solidFill>
                <a:latin typeface="High Tower Text" pitchFamily="18" charset="0"/>
              </a:rPr>
              <a:t> lexicon</a:t>
            </a:r>
            <a:endParaRPr lang="en-US" altLang="zh-TW" dirty="0">
              <a:solidFill>
                <a:srgbClr val="000000"/>
              </a:solidFill>
              <a:latin typeface="High Tower Text" pitchFamily="18" charset="0"/>
            </a:endParaRPr>
          </a:p>
          <a:p>
            <a:pPr marL="0" indent="0" eaLnBrk="1" hangingPunct="1">
              <a:spcBef>
                <a:spcPts val="0"/>
              </a:spcBef>
              <a:buFontTx/>
              <a:buNone/>
              <a:defRPr/>
            </a:pPr>
            <a:r>
              <a:rPr lang="en-US" altLang="zh-TW" sz="2000" dirty="0">
                <a:solidFill>
                  <a:srgbClr val="000000"/>
                </a:solidFill>
                <a:latin typeface="Lucida Grande" charset="0"/>
              </a:rPr>
              <a:t>      </a:t>
            </a:r>
          </a:p>
        </p:txBody>
      </p:sp>
      <p:sp>
        <p:nvSpPr>
          <p:cNvPr id="44035"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4" name="Rectangle 3"/>
          <p:cNvSpPr txBox="1">
            <a:spLocks noChangeArrowheads="1"/>
          </p:cNvSpPr>
          <p:nvPr/>
        </p:nvSpPr>
        <p:spPr bwMode="auto">
          <a:xfrm>
            <a:off x="152400" y="6248400"/>
            <a:ext cx="8763000" cy="3352800"/>
          </a:xfrm>
          <a:prstGeom prst="rect">
            <a:avLst/>
          </a:prstGeom>
          <a:solidFill>
            <a:schemeClr val="bg1"/>
          </a:solidFill>
          <a:ln w="9525">
            <a:noFill/>
            <a:miter lim="800000"/>
            <a:headEnd/>
            <a:tailEnd/>
          </a:ln>
        </p:spPr>
        <p:txBody>
          <a:bodyPr/>
          <a:lstStyle/>
          <a:p>
            <a:pPr>
              <a:lnSpc>
                <a:spcPct val="80000"/>
              </a:lnSpc>
              <a:spcBef>
                <a:spcPts val="0"/>
              </a:spcBef>
              <a:defRPr/>
            </a:pPr>
            <a:r>
              <a:rPr lang="en-US" altLang="zh-TW" sz="24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 cat words | </a:t>
            </a:r>
            <a:r>
              <a:rPr lang="en-US" altLang="zh-TW" sz="2800" b="0" kern="0" dirty="0" err="1">
                <a:solidFill>
                  <a:srgbClr val="000000"/>
                </a:solidFill>
                <a:latin typeface="High Tower Text" pitchFamily="18" charset="0"/>
                <a:ea typeface="+mn-ea"/>
                <a:cs typeface="+mn-cs"/>
              </a:rPr>
              <a:t>tr</a:t>
            </a:r>
            <a:r>
              <a:rPr lang="en-US" altLang="zh-TW" sz="2800" b="0" kern="0" dirty="0">
                <a:solidFill>
                  <a:srgbClr val="000000"/>
                </a:solidFill>
                <a:latin typeface="High Tower Text" pitchFamily="18" charset="0"/>
                <a:ea typeface="+mn-ea"/>
                <a:cs typeface="+mn-cs"/>
              </a:rPr>
              <a:t>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"A</a:t>
            </a:r>
            <a:r>
              <a:rPr lang="en-US" altLang="zh-TW" sz="2800" b="0" kern="0" dirty="0">
                <a:solidFill>
                  <a:srgbClr val="000000"/>
                </a:solidFill>
                <a:latin typeface="+mn-lt"/>
                <a:ea typeface="+mn-ea"/>
                <a:cs typeface="+mn-cs"/>
              </a:rPr>
              <a:t>-</a:t>
            </a:r>
            <a:r>
              <a:rPr lang="en-US" altLang="zh-TW" sz="2800" b="0" kern="0" dirty="0">
                <a:solidFill>
                  <a:srgbClr val="000000"/>
                </a:solidFill>
                <a:latin typeface="High Tower Text" pitchFamily="18" charset="0"/>
                <a:ea typeface="+mn-ea"/>
                <a:cs typeface="+mn-cs"/>
              </a:rPr>
              <a:t>Z" | sort | </a:t>
            </a:r>
            <a:r>
              <a:rPr lang="en-US" altLang="zh-TW" sz="2800" b="0" kern="0" dirty="0" err="1">
                <a:solidFill>
                  <a:srgbClr val="000000"/>
                </a:solidFill>
                <a:latin typeface="High Tower Text" pitchFamily="18" charset="0"/>
                <a:ea typeface="+mn-ea"/>
                <a:cs typeface="+mn-cs"/>
              </a:rPr>
              <a:t>uniq</a:t>
            </a:r>
            <a:r>
              <a:rPr lang="en-US" altLang="zh-TW" sz="2800" b="0" kern="0" dirty="0">
                <a:solidFill>
                  <a:srgbClr val="000000"/>
                </a:solidFill>
                <a:latin typeface="High Tower Text" pitchFamily="18" charset="0"/>
                <a:ea typeface="+mn-ea"/>
                <a:cs typeface="+mn-cs"/>
              </a:rPr>
              <a:t> </a:t>
            </a:r>
            <a:r>
              <a:rPr lang="en-US" altLang="zh-TW" sz="2400" b="0" kern="0" dirty="0">
                <a:solidFill>
                  <a:srgbClr val="000000"/>
                </a:solidFill>
                <a:latin typeface="+mn-lt"/>
                <a:ea typeface="+mn-ea"/>
                <a:cs typeface="+mn-cs"/>
              </a:rPr>
              <a:t>&gt;</a:t>
            </a:r>
            <a:r>
              <a:rPr lang="en-US" altLang="zh-TW" sz="2800" b="0" kern="0" dirty="0">
                <a:solidFill>
                  <a:srgbClr val="000000"/>
                </a:solidFill>
                <a:latin typeface="High Tower Text" pitchFamily="18" charset="0"/>
                <a:ea typeface="+mn-ea"/>
                <a:cs typeface="+mn-cs"/>
              </a:rPr>
              <a:t> lexicon</a:t>
            </a:r>
          </a:p>
          <a:p>
            <a:pPr>
              <a:spcBef>
                <a:spcPts val="0"/>
              </a:spcBef>
              <a:defRPr/>
            </a:pPr>
            <a:r>
              <a:rPr lang="en-US" altLang="zh-TW" sz="2000" b="0" kern="0" dirty="0">
                <a:solidFill>
                  <a:srgbClr val="000000"/>
                </a:solidFill>
                <a:latin typeface="Lucida Grande" charset="0"/>
                <a:ea typeface="+mn-ea"/>
                <a:cs typeface="+mn-cs"/>
              </a:rPr>
              <a:t>      </a:t>
            </a:r>
          </a:p>
        </p:txBody>
      </p:sp>
      <p:sp>
        <p:nvSpPr>
          <p:cNvPr id="5" name="Rectangle 3"/>
          <p:cNvSpPr txBox="1">
            <a:spLocks noChangeArrowheads="1"/>
          </p:cNvSpPr>
          <p:nvPr/>
        </p:nvSpPr>
        <p:spPr bwMode="auto">
          <a:xfrm>
            <a:off x="152400" y="838200"/>
            <a:ext cx="8763000" cy="6019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lnSpc>
                <a:spcPct val="80000"/>
              </a:lnSpc>
              <a:spcBef>
                <a:spcPts val="0"/>
              </a:spcBef>
              <a:buFontTx/>
              <a:buNone/>
              <a:defRPr/>
            </a:pPr>
            <a:r>
              <a:rPr lang="en-US" altLang="zh-TW" sz="3600" b="0" kern="0" dirty="0" err="1">
                <a:solidFill>
                  <a:srgbClr val="FF0000"/>
                </a:solidFill>
                <a:latin typeface="High Tower Text" pitchFamily="18" charset="0"/>
              </a:rPr>
              <a:t>tr</a:t>
            </a:r>
            <a:r>
              <a:rPr lang="en-US" altLang="zh-TW" sz="2400" b="0" kern="0" dirty="0">
                <a:solidFill>
                  <a:srgbClr val="FF0000"/>
                </a:solidFill>
                <a:latin typeface="Lucida Grande" charset="0"/>
              </a:rPr>
              <a:t> </a:t>
            </a:r>
            <a:r>
              <a:rPr lang="en-US" altLang="zh-TW" sz="2800" b="0" kern="0" dirty="0">
                <a:solidFill>
                  <a:srgbClr val="FF0000"/>
                </a:solidFill>
                <a:latin typeface="Times New Roman" pitchFamily="18" charset="0"/>
              </a:rPr>
              <a:t>can be used to make a wordlist from a text. This can be done by replacing all spaces with a newline:</a:t>
            </a:r>
            <a:endParaRPr lang="en-US" altLang="zh-TW" sz="1200" b="0" kern="0" dirty="0">
              <a:solidFill>
                <a:srgbClr val="FF0000"/>
              </a:solidFill>
              <a:latin typeface="Lucida Grande" charset="0"/>
            </a:endParaRPr>
          </a:p>
          <a:p>
            <a:pPr marL="0" indent="0" eaLnBrk="1" hangingPunct="1">
              <a:spcBef>
                <a:spcPts val="600"/>
              </a:spcBef>
              <a:buFontTx/>
              <a:buNone/>
              <a:defRPr/>
            </a:pPr>
            <a:r>
              <a:rPr lang="en-US" altLang="zh-TW" sz="2400" b="0" kern="0" dirty="0">
                <a:solidFill>
                  <a:schemeClr val="bg1">
                    <a:lumMod val="65000"/>
                  </a:schemeClr>
                </a:solidFill>
              </a:rPr>
              <a:t>%</a:t>
            </a:r>
            <a:r>
              <a:rPr lang="en-US" altLang="zh-TW" sz="2800" b="0" kern="0" dirty="0">
                <a:solidFill>
                  <a:schemeClr val="bg1">
                    <a:lumMod val="65000"/>
                  </a:schemeClr>
                </a:solidFill>
                <a:latin typeface="High Tower Text" pitchFamily="18" charset="0"/>
              </a:rPr>
              <a:t> cat jekyll.txt | </a:t>
            </a:r>
            <a:r>
              <a:rPr lang="en-US" altLang="zh-TW" sz="2800" b="0" kern="0" dirty="0" err="1">
                <a:solidFill>
                  <a:schemeClr val="bg1">
                    <a:lumMod val="65000"/>
                  </a:schemeClr>
                </a:solidFill>
                <a:latin typeface="High Tower Text" pitchFamily="18" charset="0"/>
              </a:rPr>
              <a:t>tr</a:t>
            </a:r>
            <a:r>
              <a:rPr lang="en-US" altLang="zh-TW" sz="2800" b="0" kern="0" dirty="0">
                <a:solidFill>
                  <a:schemeClr val="bg1">
                    <a:lumMod val="65000"/>
                  </a:schemeClr>
                </a:solidFill>
                <a:latin typeface="High Tower Text" pitchFamily="18" charset="0"/>
              </a:rPr>
              <a:t> " " "</a:t>
            </a:r>
            <a:r>
              <a:rPr lang="en-US" altLang="zh-TW" sz="2800" b="0" kern="0" dirty="0">
                <a:solidFill>
                  <a:schemeClr val="bg1">
                    <a:lumMod val="65000"/>
                  </a:schemeClr>
                </a:solidFill>
              </a:rPr>
              <a:t>\</a:t>
            </a:r>
            <a:r>
              <a:rPr lang="en-US" altLang="zh-TW" sz="2800" b="0" kern="0" dirty="0">
                <a:solidFill>
                  <a:schemeClr val="bg1">
                    <a:lumMod val="65000"/>
                  </a:schemeClr>
                </a:solidFill>
                <a:latin typeface="High Tower Text" pitchFamily="18" charset="0"/>
              </a:rPr>
              <a:t>n" | less</a:t>
            </a:r>
          </a:p>
          <a:p>
            <a:pPr marL="0" indent="0" eaLnBrk="1" hangingPunct="1">
              <a:spcBef>
                <a:spcPts val="0"/>
              </a:spcBef>
              <a:buFontTx/>
              <a:buNone/>
              <a:defRPr/>
            </a:pPr>
            <a:endParaRPr lang="en-US" altLang="zh-TW" sz="1200" b="0" kern="0" dirty="0">
              <a:solidFill>
                <a:schemeClr val="bg1">
                  <a:lumMod val="65000"/>
                </a:schemeClr>
              </a:solidFill>
              <a:latin typeface="High Tower Text" pitchFamily="18" charset="0"/>
            </a:endParaRPr>
          </a:p>
          <a:p>
            <a:pPr marL="0" indent="0" eaLnBrk="1" hangingPunct="1">
              <a:lnSpc>
                <a:spcPct val="80000"/>
              </a:lnSpc>
              <a:spcBef>
                <a:spcPts val="0"/>
              </a:spcBef>
              <a:buFontTx/>
              <a:buNone/>
              <a:defRPr/>
            </a:pPr>
            <a:r>
              <a:rPr lang="en-US" altLang="zh-TW" sz="2800" b="0" kern="0" dirty="0">
                <a:solidFill>
                  <a:schemeClr val="bg1">
                    <a:lumMod val="65000"/>
                  </a:schemeClr>
                </a:solidFill>
                <a:latin typeface="Times New Roman" pitchFamily="18" charset="0"/>
              </a:rPr>
              <a:t>We can combine the above command with </a:t>
            </a:r>
            <a:r>
              <a:rPr lang="en-US" altLang="zh-TW" sz="2800" b="0" kern="0" dirty="0" err="1">
                <a:solidFill>
                  <a:schemeClr val="bg1">
                    <a:lumMod val="65000"/>
                  </a:schemeClr>
                </a:solidFill>
                <a:latin typeface="Times New Roman" pitchFamily="18" charset="0"/>
              </a:rPr>
              <a:t>tr’s</a:t>
            </a:r>
            <a:r>
              <a:rPr lang="en-US" altLang="zh-TW" sz="2800" b="0" kern="0" dirty="0">
                <a:solidFill>
                  <a:schemeClr val="bg1">
                    <a:lumMod val="65000"/>
                  </a:schemeClr>
                </a:solidFill>
                <a:latin typeface="Times New Roman" pitchFamily="18" charset="0"/>
              </a:rPr>
              <a:t> delete </a:t>
            </a:r>
            <a:r>
              <a:rPr lang="en-US" altLang="zh-TW" sz="2800" b="0" kern="0" dirty="0">
                <a:solidFill>
                  <a:srgbClr val="A6A6A6"/>
                </a:solidFill>
                <a:latin typeface="Times New Roman" pitchFamily="18" charset="0"/>
              </a:rPr>
              <a:t>function to make a wordlist without unwanted characters:</a:t>
            </a:r>
            <a:endParaRPr lang="en-US" altLang="zh-TW" sz="1050" b="0" kern="0" dirty="0">
              <a:solidFill>
                <a:srgbClr val="A6A6A6"/>
              </a:solidFill>
              <a:latin typeface="Lucida Grande" charset="0"/>
            </a:endParaRPr>
          </a:p>
          <a:p>
            <a:pPr marL="0" indent="0" eaLnBrk="1" hangingPunct="1">
              <a:spcBef>
                <a:spcPts val="600"/>
              </a:spcBef>
              <a:buFontTx/>
              <a:buNone/>
              <a:defRPr/>
            </a:pPr>
            <a:r>
              <a:rPr lang="en-US" altLang="zh-TW" sz="2400" b="0" kern="0" dirty="0">
                <a:solidFill>
                  <a:srgbClr val="A6A6A6"/>
                </a:solidFill>
              </a:rPr>
              <a:t>%</a:t>
            </a:r>
            <a:r>
              <a:rPr lang="en-US" altLang="zh-TW" sz="2800" b="0" kern="0" dirty="0">
                <a:solidFill>
                  <a:srgbClr val="A6A6A6"/>
                </a:solidFill>
                <a:latin typeface="High Tower Text" pitchFamily="18" charset="0"/>
              </a:rPr>
              <a:t> cat jekyll.txt | </a:t>
            </a:r>
            <a:r>
              <a:rPr lang="en-US" altLang="zh-TW" sz="2800" b="0" kern="0" dirty="0" err="1">
                <a:solidFill>
                  <a:srgbClr val="A6A6A6"/>
                </a:solidFill>
                <a:latin typeface="High Tower Text" pitchFamily="18" charset="0"/>
              </a:rPr>
              <a:t>tr</a:t>
            </a:r>
            <a:r>
              <a:rPr lang="en-US" altLang="zh-TW" sz="2800" b="0" kern="0" dirty="0">
                <a:solidFill>
                  <a:srgbClr val="A6A6A6"/>
                </a:solidFill>
                <a:latin typeface="High Tower Text" pitchFamily="18" charset="0"/>
              </a:rPr>
              <a:t> " " "</a:t>
            </a:r>
            <a:r>
              <a:rPr lang="en-US" altLang="zh-TW" sz="2800" b="0" kern="0" dirty="0">
                <a:solidFill>
                  <a:srgbClr val="A6A6A6"/>
                </a:solidFill>
              </a:rPr>
              <a:t>\</a:t>
            </a:r>
            <a:r>
              <a:rPr lang="en-US" altLang="zh-TW" sz="2800" b="0" kern="0" dirty="0">
                <a:solidFill>
                  <a:srgbClr val="A6A6A6"/>
                </a:solidFill>
                <a:latin typeface="High Tower Text" pitchFamily="18" charset="0"/>
              </a:rPr>
              <a:t>n" | </a:t>
            </a:r>
            <a:r>
              <a:rPr lang="en-US" altLang="zh-TW" sz="2800" b="0" kern="0" dirty="0" err="1">
                <a:solidFill>
                  <a:srgbClr val="A6A6A6"/>
                </a:solidFill>
                <a:latin typeface="High Tower Text" pitchFamily="18" charset="0"/>
              </a:rPr>
              <a:t>tr</a:t>
            </a:r>
            <a:r>
              <a:rPr lang="en-US" altLang="zh-TW" sz="2800" b="0" kern="0" dirty="0">
                <a:solidFill>
                  <a:srgbClr val="A6A6A6"/>
                </a:solidFill>
                <a:latin typeface="High Tower Text" pitchFamily="18" charset="0"/>
              </a:rPr>
              <a:t> </a:t>
            </a:r>
            <a:r>
              <a:rPr lang="en-US" altLang="zh-TW" sz="2800" b="0" kern="0" dirty="0">
                <a:solidFill>
                  <a:srgbClr val="A6A6A6"/>
                </a:solidFill>
                <a:latin typeface="Times New Roman" pitchFamily="18" charset="0"/>
              </a:rPr>
              <a:t>-</a:t>
            </a:r>
            <a:r>
              <a:rPr lang="en-US" altLang="zh-TW" sz="2800" b="0" kern="0" dirty="0">
                <a:solidFill>
                  <a:srgbClr val="A6A6A6"/>
                </a:solidFill>
                <a:latin typeface="High Tower Text" pitchFamily="18" charset="0"/>
              </a:rPr>
              <a:t>c </a:t>
            </a:r>
            <a:r>
              <a:rPr lang="en-US" altLang="zh-TW" sz="2800" b="0" kern="0" dirty="0">
                <a:solidFill>
                  <a:srgbClr val="A6A6A6"/>
                </a:solidFill>
                <a:latin typeface="Times New Roman" panose="02020603050405020304" pitchFamily="18" charset="0"/>
                <a:cs typeface="Times New Roman" panose="02020603050405020304" pitchFamily="18" charset="0"/>
              </a:rPr>
              <a:t>-</a:t>
            </a:r>
            <a:r>
              <a:rPr lang="en-US" altLang="zh-TW" sz="2800" b="0" kern="0" dirty="0">
                <a:solidFill>
                  <a:srgbClr val="A6A6A6"/>
                </a:solidFill>
                <a:latin typeface="High Tower Text" pitchFamily="18" charset="0"/>
              </a:rPr>
              <a:t>d "a</a:t>
            </a:r>
            <a:r>
              <a:rPr lang="en-US" altLang="zh-TW" sz="2800" b="0" kern="0" dirty="0">
                <a:solidFill>
                  <a:srgbClr val="A6A6A6"/>
                </a:solidFill>
                <a:latin typeface="Times New Roman" pitchFamily="18" charset="0"/>
              </a:rPr>
              <a:t>-</a:t>
            </a:r>
            <a:r>
              <a:rPr lang="en-US" altLang="zh-TW" sz="2800" b="0" kern="0" dirty="0" err="1">
                <a:solidFill>
                  <a:srgbClr val="A6A6A6"/>
                </a:solidFill>
                <a:latin typeface="High Tower Text" pitchFamily="18" charset="0"/>
              </a:rPr>
              <a:t>zA</a:t>
            </a:r>
            <a:r>
              <a:rPr lang="en-US" altLang="zh-TW" sz="2800" b="0" kern="0" dirty="0">
                <a:solidFill>
                  <a:srgbClr val="A6A6A6"/>
                </a:solidFill>
                <a:latin typeface="Times New Roman" pitchFamily="18" charset="0"/>
              </a:rPr>
              <a:t>-</a:t>
            </a:r>
            <a:r>
              <a:rPr lang="en-US" altLang="zh-TW" sz="2800" b="0" kern="0" dirty="0">
                <a:solidFill>
                  <a:srgbClr val="A6A6A6"/>
                </a:solidFill>
                <a:latin typeface="High Tower Text" pitchFamily="18" charset="0"/>
              </a:rPr>
              <a:t>Z</a:t>
            </a:r>
            <a:r>
              <a:rPr lang="en-US" altLang="zh-TW" sz="2800" b="0" kern="0" dirty="0">
                <a:solidFill>
                  <a:srgbClr val="A6A6A6"/>
                </a:solidFill>
              </a:rPr>
              <a:t>\</a:t>
            </a:r>
            <a:r>
              <a:rPr lang="en-US" altLang="zh-TW" sz="2800" b="0" kern="0" dirty="0">
                <a:solidFill>
                  <a:srgbClr val="A6A6A6"/>
                </a:solidFill>
                <a:latin typeface="High Tower Text" pitchFamily="18" charset="0"/>
              </a:rPr>
              <a:t>n" </a:t>
            </a:r>
            <a:r>
              <a:rPr lang="en-US" altLang="zh-TW" sz="2400" b="0" kern="0" dirty="0">
                <a:solidFill>
                  <a:srgbClr val="A6A6A6"/>
                </a:solidFill>
              </a:rPr>
              <a:t>&gt;</a:t>
            </a:r>
            <a:r>
              <a:rPr lang="en-US" altLang="zh-TW" sz="2800" b="0" kern="0" dirty="0">
                <a:solidFill>
                  <a:srgbClr val="A6A6A6"/>
                </a:solidFill>
                <a:latin typeface="High Tower Text" pitchFamily="18" charset="0"/>
              </a:rPr>
              <a:t> words</a:t>
            </a:r>
            <a:endParaRPr lang="en-US" altLang="zh-TW" sz="400" b="0" kern="0" dirty="0">
              <a:solidFill>
                <a:srgbClr val="A6A6A6"/>
              </a:solidFill>
              <a:latin typeface="Lucida Grande" charset="0"/>
            </a:endParaRPr>
          </a:p>
          <a:p>
            <a:pPr marL="0" indent="0" eaLnBrk="1" hangingPunct="1">
              <a:spcBef>
                <a:spcPts val="0"/>
              </a:spcBef>
              <a:buFontTx/>
              <a:buNone/>
              <a:defRPr/>
            </a:pPr>
            <a:r>
              <a:rPr lang="en-US" altLang="zh-TW" sz="2400" b="0" kern="0" dirty="0">
                <a:solidFill>
                  <a:srgbClr val="A6A6A6"/>
                </a:solidFill>
              </a:rPr>
              <a:t>%</a:t>
            </a:r>
            <a:r>
              <a:rPr lang="en-US" altLang="zh-TW" sz="2800" b="0" kern="0" dirty="0">
                <a:solidFill>
                  <a:srgbClr val="A6A6A6"/>
                </a:solidFill>
                <a:latin typeface="High Tower Text" pitchFamily="18" charset="0"/>
              </a:rPr>
              <a:t> cat words | </a:t>
            </a:r>
            <a:r>
              <a:rPr lang="en-US" altLang="zh-TW" sz="2800" b="0" kern="0" dirty="0" err="1">
                <a:solidFill>
                  <a:srgbClr val="A6A6A6"/>
                </a:solidFill>
                <a:latin typeface="High Tower Text" pitchFamily="18" charset="0"/>
              </a:rPr>
              <a:t>tr</a:t>
            </a:r>
            <a:r>
              <a:rPr lang="en-US" altLang="zh-TW" sz="2800" b="0" kern="0" dirty="0">
                <a:solidFill>
                  <a:srgbClr val="A6A6A6"/>
                </a:solidFill>
                <a:latin typeface="High Tower Text" pitchFamily="18" charset="0"/>
              </a:rPr>
              <a:t> "a</a:t>
            </a:r>
            <a:r>
              <a:rPr lang="en-US" altLang="zh-TW" sz="2800" b="0" kern="0" dirty="0">
                <a:solidFill>
                  <a:srgbClr val="A6A6A6"/>
                </a:solidFill>
              </a:rPr>
              <a:t>-</a:t>
            </a:r>
            <a:r>
              <a:rPr lang="en-US" altLang="zh-TW" sz="2800" b="0" kern="0" dirty="0">
                <a:solidFill>
                  <a:srgbClr val="A6A6A6"/>
                </a:solidFill>
                <a:latin typeface="High Tower Text" pitchFamily="18" charset="0"/>
              </a:rPr>
              <a:t>z" "A</a:t>
            </a:r>
            <a:r>
              <a:rPr lang="en-US" altLang="zh-TW" sz="2800" b="0" kern="0" dirty="0">
                <a:solidFill>
                  <a:srgbClr val="A6A6A6"/>
                </a:solidFill>
              </a:rPr>
              <a:t>-</a:t>
            </a:r>
            <a:r>
              <a:rPr lang="en-US" altLang="zh-TW" sz="2800" b="0" kern="0" dirty="0">
                <a:solidFill>
                  <a:srgbClr val="A6A6A6"/>
                </a:solidFill>
                <a:latin typeface="High Tower Text" pitchFamily="18" charset="0"/>
              </a:rPr>
              <a:t>Z" | sort | </a:t>
            </a:r>
            <a:r>
              <a:rPr lang="en-US" altLang="zh-TW" sz="2800" b="0" kern="0" dirty="0" err="1">
                <a:solidFill>
                  <a:srgbClr val="A6A6A6"/>
                </a:solidFill>
                <a:latin typeface="High Tower Text" pitchFamily="18" charset="0"/>
              </a:rPr>
              <a:t>uniq</a:t>
            </a:r>
            <a:r>
              <a:rPr lang="en-US" altLang="zh-TW" sz="2800" b="0" kern="0" dirty="0">
                <a:solidFill>
                  <a:srgbClr val="A6A6A6"/>
                </a:solidFill>
                <a:latin typeface="High Tower Text" pitchFamily="18" charset="0"/>
              </a:rPr>
              <a:t> </a:t>
            </a:r>
            <a:r>
              <a:rPr lang="en-US" altLang="zh-TW" sz="2400" b="0" kern="0" dirty="0">
                <a:solidFill>
                  <a:srgbClr val="A6A6A6"/>
                </a:solidFill>
              </a:rPr>
              <a:t>&gt;</a:t>
            </a:r>
            <a:r>
              <a:rPr lang="en-US" altLang="zh-TW" sz="2800" b="0" kern="0" dirty="0">
                <a:solidFill>
                  <a:srgbClr val="A6A6A6"/>
                </a:solidFill>
                <a:latin typeface="High Tower Text" pitchFamily="18" charset="0"/>
              </a:rPr>
              <a:t> lexicon</a:t>
            </a:r>
            <a:endParaRPr lang="en-US" altLang="zh-TW" b="0" kern="0" dirty="0">
              <a:solidFill>
                <a:srgbClr val="A6A6A6"/>
              </a:solidFill>
              <a:latin typeface="High Tower Text" pitchFamily="18" charset="0"/>
            </a:endParaRPr>
          </a:p>
          <a:p>
            <a:pPr marL="0" indent="0" eaLnBrk="1" hangingPunct="1">
              <a:spcBef>
                <a:spcPts val="0"/>
              </a:spcBef>
              <a:buFontTx/>
              <a:buNone/>
              <a:defRPr/>
            </a:pPr>
            <a:endParaRPr lang="en-US" altLang="zh-TW" sz="1000" kern="0" dirty="0">
              <a:solidFill>
                <a:srgbClr val="A6A6A6"/>
              </a:solidFill>
              <a:latin typeface="Lucida Grande" charset="0"/>
            </a:endParaRPr>
          </a:p>
          <a:p>
            <a:pPr marL="0" indent="0" eaLnBrk="1" hangingPunct="1">
              <a:spcBef>
                <a:spcPts val="0"/>
              </a:spcBef>
              <a:buFontTx/>
              <a:buNone/>
              <a:defRPr/>
            </a:pPr>
            <a:r>
              <a:rPr lang="en-US" altLang="zh-TW" sz="2800" kern="0" dirty="0">
                <a:solidFill>
                  <a:srgbClr val="A6A6A6"/>
                </a:solidFill>
                <a:latin typeface="Lucida Grande" charset="0"/>
              </a:rPr>
              <a:t>Thus:</a:t>
            </a:r>
            <a:endParaRPr lang="en-US" altLang="zh-TW" sz="2000" kern="0" dirty="0">
              <a:solidFill>
                <a:srgbClr val="A6A6A6"/>
              </a:solidFill>
              <a:latin typeface="Lucida Grande" charset="0"/>
            </a:endParaRPr>
          </a:p>
          <a:p>
            <a:pPr marL="0" indent="0" eaLnBrk="1" hangingPunct="1">
              <a:lnSpc>
                <a:spcPct val="80000"/>
              </a:lnSpc>
              <a:spcBef>
                <a:spcPts val="600"/>
              </a:spcBef>
              <a:buFontTx/>
              <a:buNone/>
              <a:defRPr/>
            </a:pPr>
            <a:r>
              <a:rPr lang="en-US" altLang="zh-TW" sz="2400" b="0" kern="0" dirty="0">
                <a:solidFill>
                  <a:srgbClr val="A6A6A6"/>
                </a:solidFill>
              </a:rPr>
              <a:t>%</a:t>
            </a:r>
            <a:r>
              <a:rPr lang="en-US" altLang="zh-TW" sz="2800" b="0" kern="0" dirty="0">
                <a:solidFill>
                  <a:srgbClr val="A6A6A6"/>
                </a:solidFill>
                <a:latin typeface="High Tower Text" pitchFamily="18" charset="0"/>
              </a:rPr>
              <a:t> </a:t>
            </a:r>
            <a:r>
              <a:rPr lang="en-US" altLang="zh-TW" sz="2800" b="1" kern="0" dirty="0">
                <a:solidFill>
                  <a:srgbClr val="A6A6A6"/>
                </a:solidFill>
                <a:latin typeface="High Tower Text" pitchFamily="18" charset="0"/>
              </a:rPr>
              <a:t>cat jekyll.txt | </a:t>
            </a:r>
            <a:r>
              <a:rPr lang="en-US" altLang="zh-TW" sz="2800" b="1" kern="0" dirty="0" err="1">
                <a:solidFill>
                  <a:srgbClr val="A6A6A6"/>
                </a:solidFill>
                <a:latin typeface="High Tower Text" pitchFamily="18" charset="0"/>
              </a:rPr>
              <a:t>tr</a:t>
            </a:r>
            <a:r>
              <a:rPr lang="en-US" altLang="zh-TW" sz="2800" b="1" kern="0" dirty="0">
                <a:solidFill>
                  <a:srgbClr val="A6A6A6"/>
                </a:solidFill>
                <a:latin typeface="High Tower Text" pitchFamily="18" charset="0"/>
              </a:rPr>
              <a:t> " " "</a:t>
            </a:r>
            <a:r>
              <a:rPr lang="en-US" altLang="zh-TW" sz="2800" b="1" kern="0" dirty="0">
                <a:solidFill>
                  <a:srgbClr val="A6A6A6"/>
                </a:solidFill>
              </a:rPr>
              <a:t>\</a:t>
            </a:r>
            <a:r>
              <a:rPr lang="en-US" altLang="zh-TW" sz="2800" b="1" kern="0" dirty="0">
                <a:solidFill>
                  <a:srgbClr val="A6A6A6"/>
                </a:solidFill>
                <a:latin typeface="High Tower Text" pitchFamily="18" charset="0"/>
              </a:rPr>
              <a:t>n" | </a:t>
            </a:r>
            <a:r>
              <a:rPr lang="en-US" altLang="zh-TW" sz="2800" b="1" kern="0" dirty="0" err="1">
                <a:solidFill>
                  <a:srgbClr val="A6A6A6"/>
                </a:solidFill>
                <a:latin typeface="High Tower Text" pitchFamily="18" charset="0"/>
              </a:rPr>
              <a:t>tr</a:t>
            </a:r>
            <a:r>
              <a:rPr lang="en-US" altLang="zh-TW" sz="2800" b="1" kern="0" dirty="0">
                <a:solidFill>
                  <a:srgbClr val="A6A6A6"/>
                </a:solidFill>
                <a:latin typeface="High Tower Text" pitchFamily="18" charset="0"/>
              </a:rPr>
              <a:t> </a:t>
            </a:r>
            <a:r>
              <a:rPr lang="en-US" altLang="zh-TW" sz="2800" b="1" kern="0" dirty="0">
                <a:solidFill>
                  <a:srgbClr val="A6A6A6"/>
                </a:solidFill>
                <a:latin typeface="Times New Roman" pitchFamily="18" charset="0"/>
              </a:rPr>
              <a:t>-</a:t>
            </a:r>
            <a:r>
              <a:rPr lang="en-US" altLang="zh-TW" sz="2800" b="1" kern="0" dirty="0">
                <a:solidFill>
                  <a:srgbClr val="A6A6A6"/>
                </a:solidFill>
                <a:latin typeface="High Tower Text" pitchFamily="18" charset="0"/>
              </a:rPr>
              <a:t>cd "a</a:t>
            </a:r>
            <a:r>
              <a:rPr lang="en-US" altLang="zh-TW" sz="2800" b="1" kern="0" dirty="0">
                <a:solidFill>
                  <a:srgbClr val="A6A6A6"/>
                </a:solidFill>
                <a:latin typeface="Times New Roman" pitchFamily="18" charset="0"/>
              </a:rPr>
              <a:t>-</a:t>
            </a:r>
            <a:r>
              <a:rPr lang="en-US" altLang="zh-TW" sz="2800" b="1" kern="0" dirty="0" err="1">
                <a:solidFill>
                  <a:srgbClr val="A6A6A6"/>
                </a:solidFill>
                <a:latin typeface="High Tower Text" pitchFamily="18" charset="0"/>
              </a:rPr>
              <a:t>zA</a:t>
            </a:r>
            <a:r>
              <a:rPr lang="en-US" altLang="zh-TW" sz="2800" b="1" kern="0" dirty="0">
                <a:solidFill>
                  <a:srgbClr val="A6A6A6"/>
                </a:solidFill>
                <a:latin typeface="Times New Roman" pitchFamily="18" charset="0"/>
              </a:rPr>
              <a:t>-</a:t>
            </a:r>
            <a:r>
              <a:rPr lang="en-US" altLang="zh-TW" sz="2800" b="1" kern="0" dirty="0">
                <a:solidFill>
                  <a:srgbClr val="A6A6A6"/>
                </a:solidFill>
                <a:latin typeface="High Tower Text" pitchFamily="18" charset="0"/>
              </a:rPr>
              <a:t>Z</a:t>
            </a:r>
            <a:r>
              <a:rPr lang="en-US" altLang="zh-TW" sz="2800" b="1" kern="0" dirty="0">
                <a:solidFill>
                  <a:srgbClr val="A6A6A6"/>
                </a:solidFill>
              </a:rPr>
              <a:t>\</a:t>
            </a:r>
            <a:r>
              <a:rPr lang="en-US" altLang="zh-TW" sz="2800" b="1" kern="0" dirty="0">
                <a:solidFill>
                  <a:srgbClr val="A6A6A6"/>
                </a:solidFill>
                <a:latin typeface="High Tower Text" pitchFamily="18" charset="0"/>
              </a:rPr>
              <a:t>n" | \</a:t>
            </a:r>
          </a:p>
          <a:p>
            <a:pPr marL="0" indent="0" eaLnBrk="1" hangingPunct="1">
              <a:lnSpc>
                <a:spcPct val="80000"/>
              </a:lnSpc>
              <a:spcBef>
                <a:spcPts val="600"/>
              </a:spcBef>
              <a:buFontTx/>
              <a:buNone/>
              <a:defRPr/>
            </a:pPr>
            <a:r>
              <a:rPr lang="en-US" altLang="zh-TW" sz="2800" b="1" kern="0" dirty="0" err="1">
                <a:solidFill>
                  <a:srgbClr val="A6A6A6"/>
                </a:solidFill>
                <a:latin typeface="High Tower Text" pitchFamily="18" charset="0"/>
              </a:rPr>
              <a:t>tr</a:t>
            </a:r>
            <a:r>
              <a:rPr lang="en-US" altLang="zh-TW" sz="2800" b="1" kern="0" dirty="0">
                <a:solidFill>
                  <a:srgbClr val="A6A6A6"/>
                </a:solidFill>
                <a:latin typeface="High Tower Text" pitchFamily="18" charset="0"/>
              </a:rPr>
              <a:t> "a</a:t>
            </a:r>
            <a:r>
              <a:rPr lang="en-US" altLang="zh-TW" sz="2800" b="1" kern="0" dirty="0">
                <a:solidFill>
                  <a:srgbClr val="A6A6A6"/>
                </a:solidFill>
              </a:rPr>
              <a:t>-</a:t>
            </a:r>
            <a:r>
              <a:rPr lang="en-US" altLang="zh-TW" sz="2800" b="1" kern="0" dirty="0">
                <a:solidFill>
                  <a:srgbClr val="A6A6A6"/>
                </a:solidFill>
                <a:latin typeface="High Tower Text" pitchFamily="18" charset="0"/>
              </a:rPr>
              <a:t>z" "A</a:t>
            </a:r>
            <a:r>
              <a:rPr lang="en-US" altLang="zh-TW" sz="2800" b="1" kern="0" dirty="0">
                <a:solidFill>
                  <a:srgbClr val="A6A6A6"/>
                </a:solidFill>
              </a:rPr>
              <a:t>-</a:t>
            </a:r>
            <a:r>
              <a:rPr lang="en-US" altLang="zh-TW" sz="2800" b="1" kern="0" dirty="0">
                <a:solidFill>
                  <a:srgbClr val="A6A6A6"/>
                </a:solidFill>
                <a:latin typeface="High Tower Text" pitchFamily="18" charset="0"/>
              </a:rPr>
              <a:t>Z" | sort | </a:t>
            </a:r>
            <a:r>
              <a:rPr lang="en-US" altLang="zh-TW" sz="2800" b="1" kern="0" dirty="0" err="1">
                <a:solidFill>
                  <a:srgbClr val="A6A6A6"/>
                </a:solidFill>
                <a:latin typeface="High Tower Text" pitchFamily="18" charset="0"/>
              </a:rPr>
              <a:t>uniq</a:t>
            </a:r>
            <a:r>
              <a:rPr lang="en-US" altLang="zh-TW" sz="2800" b="1" kern="0" dirty="0">
                <a:solidFill>
                  <a:srgbClr val="A6A6A6"/>
                </a:solidFill>
                <a:latin typeface="High Tower Text" pitchFamily="18" charset="0"/>
              </a:rPr>
              <a:t> </a:t>
            </a:r>
            <a:r>
              <a:rPr lang="en-US" altLang="zh-TW" sz="2400" b="1" kern="0" dirty="0">
                <a:solidFill>
                  <a:srgbClr val="A6A6A6"/>
                </a:solidFill>
              </a:rPr>
              <a:t>&gt;</a:t>
            </a:r>
            <a:r>
              <a:rPr lang="en-US" altLang="zh-TW" sz="2800" b="1" kern="0" dirty="0">
                <a:solidFill>
                  <a:srgbClr val="A6A6A6"/>
                </a:solidFill>
                <a:latin typeface="High Tower Text" pitchFamily="18" charset="0"/>
              </a:rPr>
              <a:t> lexicon</a:t>
            </a:r>
          </a:p>
          <a:p>
            <a:pPr marL="0" indent="0" eaLnBrk="1" hangingPunct="1">
              <a:spcBef>
                <a:spcPts val="0"/>
              </a:spcBef>
              <a:buFontTx/>
              <a:buNone/>
              <a:defRPr/>
            </a:pPr>
            <a:endParaRPr lang="en-US" altLang="zh-TW" sz="1050" b="0" kern="0" dirty="0">
              <a:solidFill>
                <a:srgbClr val="000000"/>
              </a:solidFill>
              <a:latin typeface="Lucida Grande" charset="0"/>
            </a:endParaRPr>
          </a:p>
          <a:p>
            <a:pPr marL="0" indent="0" eaLnBrk="1" hangingPunct="1">
              <a:spcBef>
                <a:spcPts val="0"/>
              </a:spcBef>
              <a:buFontTx/>
              <a:buNone/>
              <a:defRPr/>
            </a:pPr>
            <a:r>
              <a:rPr lang="en-US" altLang="zh-TW" sz="2800" kern="0" dirty="0">
                <a:solidFill>
                  <a:srgbClr val="000000"/>
                </a:solidFill>
                <a:latin typeface="Lucida Grande" charset="0"/>
              </a:rPr>
              <a:t>Or, better still:</a:t>
            </a:r>
          </a:p>
          <a:p>
            <a:pPr marL="0" indent="0" eaLnBrk="1" hangingPunct="1">
              <a:lnSpc>
                <a:spcPct val="80000"/>
              </a:lnSpc>
              <a:spcBef>
                <a:spcPts val="600"/>
              </a:spcBef>
              <a:buFontTx/>
              <a:buNone/>
              <a:defRPr/>
            </a:pPr>
            <a:r>
              <a:rPr lang="en-US" altLang="zh-TW" sz="2400" b="0" kern="0" dirty="0">
                <a:solidFill>
                  <a:srgbClr val="000000"/>
                </a:solidFill>
              </a:rPr>
              <a:t>%</a:t>
            </a:r>
            <a:r>
              <a:rPr lang="en-US" altLang="zh-TW" sz="2800" b="0" kern="0" dirty="0">
                <a:solidFill>
                  <a:srgbClr val="000000"/>
                </a:solidFill>
                <a:latin typeface="High Tower Text" pitchFamily="18" charset="0"/>
              </a:rPr>
              <a:t> </a:t>
            </a:r>
            <a:r>
              <a:rPr lang="en-US" altLang="zh-TW" sz="2800" kern="0" dirty="0">
                <a:solidFill>
                  <a:srgbClr val="00CC00"/>
                </a:solidFill>
                <a:latin typeface="High Tower Text" pitchFamily="18" charset="0"/>
              </a:rPr>
              <a:t>cat jekyll.txt | </a:t>
            </a:r>
            <a:r>
              <a:rPr lang="en-US" altLang="zh-TW" sz="2800" kern="0" dirty="0" err="1">
                <a:solidFill>
                  <a:srgbClr val="00CC00"/>
                </a:solidFill>
                <a:latin typeface="High Tower Text" pitchFamily="18" charset="0"/>
              </a:rPr>
              <a:t>tr</a:t>
            </a:r>
            <a:r>
              <a:rPr lang="en-US" altLang="zh-TW" sz="2800" kern="0" dirty="0">
                <a:solidFill>
                  <a:srgbClr val="00CC00"/>
                </a:solidFill>
                <a:latin typeface="High Tower Text" pitchFamily="18" charset="0"/>
              </a:rPr>
              <a:t> "a</a:t>
            </a:r>
            <a:r>
              <a:rPr lang="en-US" altLang="zh-TW" sz="2800" kern="0" dirty="0">
                <a:solidFill>
                  <a:srgbClr val="00CC00"/>
                </a:solidFill>
              </a:rPr>
              <a:t>-</a:t>
            </a:r>
            <a:r>
              <a:rPr lang="en-US" altLang="zh-TW" sz="2800" kern="0" dirty="0">
                <a:solidFill>
                  <a:srgbClr val="00CC00"/>
                </a:solidFill>
                <a:latin typeface="High Tower Text" pitchFamily="18" charset="0"/>
              </a:rPr>
              <a:t>z " "A</a:t>
            </a:r>
            <a:r>
              <a:rPr lang="en-US" altLang="zh-TW" sz="2800" kern="0" dirty="0">
                <a:solidFill>
                  <a:srgbClr val="00CC00"/>
                </a:solidFill>
              </a:rPr>
              <a:t>-</a:t>
            </a:r>
            <a:r>
              <a:rPr lang="en-US" altLang="zh-TW" sz="2800" kern="0" dirty="0">
                <a:solidFill>
                  <a:srgbClr val="00CC00"/>
                </a:solidFill>
                <a:latin typeface="High Tower Text" pitchFamily="18" charset="0"/>
              </a:rPr>
              <a:t>Z</a:t>
            </a:r>
            <a:r>
              <a:rPr lang="en-US" altLang="zh-TW" sz="2800" kern="0" dirty="0">
                <a:solidFill>
                  <a:srgbClr val="00CC00"/>
                </a:solidFill>
              </a:rPr>
              <a:t>\</a:t>
            </a:r>
            <a:r>
              <a:rPr lang="en-US" altLang="zh-TW" sz="2800" kern="0" dirty="0">
                <a:solidFill>
                  <a:srgbClr val="00CC00"/>
                </a:solidFill>
                <a:latin typeface="High Tower Text" pitchFamily="18" charset="0"/>
              </a:rPr>
              <a:t>n" | </a:t>
            </a:r>
            <a:r>
              <a:rPr lang="en-US" altLang="zh-TW" sz="2800" kern="0" dirty="0" err="1">
                <a:solidFill>
                  <a:srgbClr val="00CC00"/>
                </a:solidFill>
                <a:latin typeface="High Tower Text" pitchFamily="18" charset="0"/>
              </a:rPr>
              <a:t>tr</a:t>
            </a:r>
            <a:r>
              <a:rPr lang="en-US" altLang="zh-TW" sz="2800" kern="0" dirty="0">
                <a:solidFill>
                  <a:srgbClr val="00CC00"/>
                </a:solidFill>
                <a:latin typeface="High Tower Text" pitchFamily="18" charset="0"/>
              </a:rPr>
              <a:t> </a:t>
            </a:r>
            <a:r>
              <a:rPr lang="en-US" altLang="zh-TW" sz="2800" kern="0" dirty="0">
                <a:solidFill>
                  <a:srgbClr val="00CC00"/>
                </a:solidFill>
                <a:latin typeface="Times New Roman" pitchFamily="18" charset="0"/>
              </a:rPr>
              <a:t>-</a:t>
            </a:r>
            <a:r>
              <a:rPr lang="en-US" altLang="zh-TW" sz="2800" kern="0" dirty="0">
                <a:solidFill>
                  <a:srgbClr val="00CC00"/>
                </a:solidFill>
                <a:latin typeface="High Tower Text" pitchFamily="18" charset="0"/>
              </a:rPr>
              <a:t>cd "a</a:t>
            </a:r>
            <a:r>
              <a:rPr lang="en-US" altLang="zh-TW" sz="2800" kern="0" dirty="0">
                <a:solidFill>
                  <a:srgbClr val="00CC00"/>
                </a:solidFill>
                <a:latin typeface="Times New Roman" pitchFamily="18" charset="0"/>
              </a:rPr>
              <a:t>-</a:t>
            </a:r>
            <a:r>
              <a:rPr lang="en-US" altLang="zh-TW" sz="2800" kern="0" dirty="0" err="1">
                <a:solidFill>
                  <a:srgbClr val="00CC00"/>
                </a:solidFill>
                <a:latin typeface="High Tower Text" pitchFamily="18" charset="0"/>
              </a:rPr>
              <a:t>zA</a:t>
            </a:r>
            <a:r>
              <a:rPr lang="en-US" altLang="zh-TW" sz="2800" kern="0" dirty="0">
                <a:solidFill>
                  <a:srgbClr val="00CC00"/>
                </a:solidFill>
                <a:latin typeface="Times New Roman" pitchFamily="18" charset="0"/>
              </a:rPr>
              <a:t>-</a:t>
            </a:r>
            <a:r>
              <a:rPr lang="en-US" altLang="zh-TW" sz="2800" kern="0" dirty="0">
                <a:solidFill>
                  <a:srgbClr val="00CC00"/>
                </a:solidFill>
                <a:latin typeface="High Tower Text" pitchFamily="18" charset="0"/>
              </a:rPr>
              <a:t>Z</a:t>
            </a:r>
            <a:r>
              <a:rPr lang="en-US" altLang="zh-TW" sz="2800" kern="0" dirty="0">
                <a:solidFill>
                  <a:srgbClr val="00CC00"/>
                </a:solidFill>
              </a:rPr>
              <a:t>\</a:t>
            </a:r>
            <a:r>
              <a:rPr lang="en-US" altLang="zh-TW" sz="2800" kern="0" dirty="0">
                <a:solidFill>
                  <a:srgbClr val="00CC00"/>
                </a:solidFill>
                <a:latin typeface="High Tower Text" pitchFamily="18" charset="0"/>
              </a:rPr>
              <a:t>n" | \</a:t>
            </a:r>
          </a:p>
          <a:p>
            <a:pPr marL="0" indent="0" eaLnBrk="1" hangingPunct="1">
              <a:lnSpc>
                <a:spcPct val="80000"/>
              </a:lnSpc>
              <a:spcBef>
                <a:spcPts val="600"/>
              </a:spcBef>
              <a:buFontTx/>
              <a:buNone/>
              <a:defRPr/>
            </a:pPr>
            <a:r>
              <a:rPr lang="en-US" altLang="zh-TW" sz="2800" kern="0" dirty="0">
                <a:solidFill>
                  <a:srgbClr val="00CC00"/>
                </a:solidFill>
                <a:latin typeface="High Tower Text" pitchFamily="18" charset="0"/>
              </a:rPr>
              <a:t>sort | </a:t>
            </a:r>
            <a:r>
              <a:rPr lang="en-US" altLang="zh-TW" sz="2800" kern="0" dirty="0" err="1">
                <a:solidFill>
                  <a:srgbClr val="00CC00"/>
                </a:solidFill>
                <a:latin typeface="High Tower Text" pitchFamily="18" charset="0"/>
              </a:rPr>
              <a:t>uniq</a:t>
            </a:r>
            <a:r>
              <a:rPr lang="en-US" altLang="zh-TW" sz="2800" kern="0" dirty="0">
                <a:solidFill>
                  <a:srgbClr val="00CC00"/>
                </a:solidFill>
                <a:latin typeface="High Tower Text" pitchFamily="18" charset="0"/>
              </a:rPr>
              <a:t> </a:t>
            </a:r>
            <a:r>
              <a:rPr lang="en-US" altLang="zh-TW" sz="2400" kern="0" dirty="0">
                <a:solidFill>
                  <a:srgbClr val="00CC00"/>
                </a:solidFill>
              </a:rPr>
              <a:t>&gt;</a:t>
            </a:r>
            <a:r>
              <a:rPr lang="en-US" altLang="zh-TW" sz="2800" kern="0" dirty="0">
                <a:solidFill>
                  <a:srgbClr val="00CC00"/>
                </a:solidFill>
                <a:latin typeface="High Tower Text" pitchFamily="18" charset="0"/>
              </a:rPr>
              <a:t> lexicon</a:t>
            </a:r>
            <a:endParaRPr lang="en-US" altLang="zh-TW" sz="2800" b="0" kern="0" dirty="0">
              <a:solidFill>
                <a:srgbClr val="000000"/>
              </a:solidFill>
              <a:latin typeface="High Tower Text" pitchFamily="18" charset="0"/>
            </a:endParaRPr>
          </a:p>
          <a:p>
            <a:pPr marL="0" indent="0" eaLnBrk="1" hangingPunct="1">
              <a:spcBef>
                <a:spcPts val="0"/>
              </a:spcBef>
              <a:buFontTx/>
              <a:buNone/>
              <a:defRPr/>
            </a:pPr>
            <a:r>
              <a:rPr lang="en-US" altLang="zh-TW" sz="2000" b="0" kern="0" dirty="0">
                <a:solidFill>
                  <a:srgbClr val="000000"/>
                </a:solidFill>
                <a:latin typeface="Lucida Grande" charset="0"/>
              </a:rPr>
              <a:t>      </a:t>
            </a:r>
          </a:p>
        </p:txBody>
      </p:sp>
    </p:spTree>
    <p:extLst>
      <p:ext uri="{BB962C8B-B14F-4D97-AF65-F5344CB8AC3E}">
        <p14:creationId xmlns:p14="http://schemas.microsoft.com/office/powerpoint/2010/main" val="167762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E6DE195E-0097-4444-9DE5-9C08E357E69E}" type="slidenum">
              <a:rPr kumimoji="0" lang="zh-TW" altLang="en-US" sz="1400" b="0">
                <a:latin typeface="Arial" pitchFamily="34" charset="0"/>
              </a:rPr>
              <a:pPr algn="ctr"/>
              <a:t>24</a:t>
            </a:fld>
            <a:endParaRPr kumimoji="0" lang="en-US" altLang="zh-TW" sz="1400" b="0">
              <a:latin typeface="Arial" pitchFamily="34" charset="0"/>
            </a:endParaRPr>
          </a:p>
        </p:txBody>
      </p:sp>
      <p:sp>
        <p:nvSpPr>
          <p:cNvPr id="46083" name="Rectangle 3"/>
          <p:cNvSpPr>
            <a:spLocks noGrp="1" noChangeArrowheads="1"/>
          </p:cNvSpPr>
          <p:nvPr>
            <p:ph type="body" idx="4294967295"/>
          </p:nvPr>
        </p:nvSpPr>
        <p:spPr>
          <a:xfrm>
            <a:off x="152400" y="1066800"/>
            <a:ext cx="8534400" cy="5791200"/>
          </a:xfrm>
        </p:spPr>
        <p:txBody>
          <a:bodyPr/>
          <a:lstStyle/>
          <a:p>
            <a:pPr marL="0" indent="0" eaLnBrk="1" hangingPunct="1">
              <a:lnSpc>
                <a:spcPct val="90000"/>
              </a:lnSpc>
              <a:buFontTx/>
              <a:buNone/>
            </a:pPr>
            <a:r>
              <a:rPr lang="en-US" altLang="zh-TW" sz="3800" dirty="0">
                <a:solidFill>
                  <a:srgbClr val="CC3300"/>
                </a:solidFill>
                <a:latin typeface="Times New Roman" pitchFamily="18" charset="0"/>
              </a:rPr>
              <a:t>The arguments to </a:t>
            </a:r>
            <a:r>
              <a:rPr lang="en-US" altLang="zh-TW" sz="3800" dirty="0" err="1">
                <a:solidFill>
                  <a:srgbClr val="CC3300"/>
                </a:solidFill>
                <a:latin typeface="Times New Roman" pitchFamily="18" charset="0"/>
              </a:rPr>
              <a:t>tr</a:t>
            </a:r>
            <a:r>
              <a:rPr lang="en-US" altLang="zh-TW" sz="3800" dirty="0">
                <a:solidFill>
                  <a:srgbClr val="CC3300"/>
                </a:solidFill>
                <a:latin typeface="Times New Roman" pitchFamily="18" charset="0"/>
              </a:rPr>
              <a:t> are a </a:t>
            </a:r>
            <a:r>
              <a:rPr lang="en-US" altLang="zh-TW" sz="3800" i="1" u="sng" dirty="0">
                <a:solidFill>
                  <a:srgbClr val="CC3300"/>
                </a:solidFill>
                <a:latin typeface="Times New Roman" pitchFamily="18" charset="0"/>
              </a:rPr>
              <a:t>list</a:t>
            </a:r>
            <a:r>
              <a:rPr lang="en-US" altLang="zh-TW" sz="3800" dirty="0">
                <a:solidFill>
                  <a:srgbClr val="CC3300"/>
                </a:solidFill>
                <a:latin typeface="Times New Roman" pitchFamily="18" charset="0"/>
              </a:rPr>
              <a:t> </a:t>
            </a:r>
            <a:r>
              <a:rPr lang="en-US" altLang="zh-TW" sz="3800" b="1" dirty="0">
                <a:latin typeface="Times New Roman" pitchFamily="18" charset="0"/>
              </a:rPr>
              <a:t>not</a:t>
            </a:r>
            <a:r>
              <a:rPr lang="en-US" altLang="zh-TW" sz="3800" dirty="0">
                <a:solidFill>
                  <a:srgbClr val="CC3300"/>
                </a:solidFill>
                <a:latin typeface="Times New Roman" pitchFamily="18" charset="0"/>
              </a:rPr>
              <a:t> a </a:t>
            </a:r>
            <a:r>
              <a:rPr lang="en-US" altLang="zh-TW" sz="3800" i="1" u="sng" dirty="0">
                <a:solidFill>
                  <a:srgbClr val="CC3300"/>
                </a:solidFill>
                <a:latin typeface="Times New Roman" pitchFamily="18" charset="0"/>
              </a:rPr>
              <a:t>string</a:t>
            </a:r>
            <a:r>
              <a:rPr lang="en-US" altLang="zh-TW" sz="3800" i="1" dirty="0">
                <a:solidFill>
                  <a:srgbClr val="CC3300"/>
                </a:solidFill>
                <a:latin typeface="Times New Roman" pitchFamily="18" charset="0"/>
              </a:rPr>
              <a:t>!</a:t>
            </a:r>
            <a:endParaRPr lang="en-US" altLang="zh-TW" sz="3800" dirty="0">
              <a:solidFill>
                <a:srgbClr val="CC3300"/>
              </a:solidFill>
              <a:latin typeface="Times New Roman" pitchFamily="18" charset="0"/>
            </a:endParaRPr>
          </a:p>
          <a:p>
            <a:pPr marL="0" indent="0" eaLnBrk="1" hangingPunct="1">
              <a:lnSpc>
                <a:spcPct val="90000"/>
              </a:lnSpc>
              <a:buFontTx/>
              <a:buNone/>
            </a:pPr>
            <a:endParaRPr lang="en-US" altLang="zh-TW" sz="800" dirty="0">
              <a:solidFill>
                <a:srgbClr val="CC3300"/>
              </a:solidFill>
              <a:latin typeface="Lucida Grande" charset="0"/>
            </a:endParaRPr>
          </a:p>
          <a:p>
            <a:pPr marL="0" indent="0" eaLnBrk="1" hangingPunct="1">
              <a:lnSpc>
                <a:spcPct val="90000"/>
              </a:lnSpc>
              <a:buFontTx/>
              <a:buNone/>
            </a:pPr>
            <a:r>
              <a:rPr lang="en-US" altLang="zh-TW" sz="2200" dirty="0">
                <a:solidFill>
                  <a:srgbClr val="000000"/>
                </a:solidFill>
                <a:cs typeface="Arial" pitchFamily="34" charset="0"/>
              </a:rPr>
              <a:t>%</a:t>
            </a:r>
            <a:r>
              <a:rPr lang="en-US" altLang="zh-TW" sz="2400" dirty="0">
                <a:solidFill>
                  <a:srgbClr val="000000"/>
                </a:solidFill>
                <a:latin typeface="High Tower Text" pitchFamily="18" charset="0"/>
              </a:rPr>
              <a:t> echo "My name is </a:t>
            </a:r>
            <a:r>
              <a:rPr lang="en-US" altLang="zh-TW" sz="2400" dirty="0" err="1">
                <a:solidFill>
                  <a:srgbClr val="000000"/>
                </a:solidFill>
                <a:latin typeface="High Tower Text" pitchFamily="18" charset="0"/>
              </a:rPr>
              <a:t>steve</a:t>
            </a:r>
            <a:r>
              <a:rPr lang="en-US" altLang="zh-TW" sz="2400" dirty="0">
                <a:solidFill>
                  <a:srgbClr val="000000"/>
                </a:solidFill>
                <a:latin typeface="High Tower Text" pitchFamily="18" charset="0"/>
              </a:rPr>
              <a:t>" | </a:t>
            </a:r>
            <a:r>
              <a:rPr lang="en-US" altLang="zh-TW" sz="2400" dirty="0" err="1">
                <a:solidFill>
                  <a:srgbClr val="000000"/>
                </a:solidFill>
                <a:latin typeface="High Tower Text" pitchFamily="18" charset="0"/>
              </a:rPr>
              <a:t>tr</a:t>
            </a:r>
            <a:r>
              <a:rPr lang="en-US" altLang="zh-TW" sz="2400" dirty="0">
                <a:solidFill>
                  <a:srgbClr val="000000"/>
                </a:solidFill>
                <a:latin typeface="High Tower Text" pitchFamily="18" charset="0"/>
              </a:rPr>
              <a:t> "</a:t>
            </a:r>
            <a:r>
              <a:rPr lang="en-US" altLang="zh-TW" sz="2400" dirty="0" err="1">
                <a:solidFill>
                  <a:srgbClr val="000000"/>
                </a:solidFill>
                <a:latin typeface="High Tower Text" pitchFamily="18" charset="0"/>
              </a:rPr>
              <a:t>steve</a:t>
            </a:r>
            <a:r>
              <a:rPr lang="en-US" altLang="zh-TW" sz="2400" dirty="0">
                <a:solidFill>
                  <a:srgbClr val="000000"/>
                </a:solidFill>
                <a:latin typeface="High Tower Text" pitchFamily="18" charset="0"/>
              </a:rPr>
              <a:t>" "Steve" </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My name </a:t>
            </a:r>
            <a:r>
              <a:rPr lang="en-US" altLang="zh-TW" sz="2400" dirty="0" err="1">
                <a:solidFill>
                  <a:srgbClr val="000000"/>
                </a:solidFill>
                <a:latin typeface="High Tower Text" pitchFamily="18" charset="0"/>
              </a:rPr>
              <a:t>iS</a:t>
            </a:r>
            <a:r>
              <a:rPr lang="en-US" altLang="zh-TW" sz="2400" dirty="0">
                <a:solidFill>
                  <a:srgbClr val="000000"/>
                </a:solidFill>
                <a:latin typeface="High Tower Text" pitchFamily="18" charset="0"/>
              </a:rPr>
              <a:t> Steve</a:t>
            </a:r>
          </a:p>
          <a:p>
            <a:pPr marL="0" indent="0" eaLnBrk="1" hangingPunct="1">
              <a:lnSpc>
                <a:spcPct val="90000"/>
              </a:lnSpc>
              <a:spcBef>
                <a:spcPct val="0"/>
              </a:spcBef>
              <a:buFontTx/>
              <a:buNone/>
            </a:pPr>
            <a:endParaRPr lang="en-US" altLang="zh-TW" sz="700" dirty="0">
              <a:solidFill>
                <a:srgbClr val="000000"/>
              </a:solidFill>
              <a:latin typeface="High Tower Text" pitchFamily="18" charset="0"/>
            </a:endParaRPr>
          </a:p>
          <a:p>
            <a:pPr marL="0" indent="0" eaLnBrk="1" hangingPunct="1">
              <a:lnSpc>
                <a:spcPct val="90000"/>
              </a:lnSpc>
              <a:spcBef>
                <a:spcPct val="0"/>
              </a:spcBef>
              <a:buFontTx/>
              <a:buNone/>
            </a:pPr>
            <a:r>
              <a:rPr lang="en-US" altLang="zh-TW" sz="2200" dirty="0">
                <a:solidFill>
                  <a:srgbClr val="000000"/>
                </a:solidFill>
                <a:cs typeface="Arial" pitchFamily="34" charset="0"/>
              </a:rPr>
              <a:t>%</a:t>
            </a:r>
            <a:r>
              <a:rPr lang="en-US" altLang="zh-TW" sz="2400" dirty="0">
                <a:solidFill>
                  <a:srgbClr val="000000"/>
                </a:solidFill>
                <a:latin typeface="High Tower Text" pitchFamily="18" charset="0"/>
              </a:rPr>
              <a:t> echo "My name is </a:t>
            </a:r>
            <a:r>
              <a:rPr lang="en-US" altLang="zh-TW" sz="2400" dirty="0" err="1">
                <a:solidFill>
                  <a:srgbClr val="000000"/>
                </a:solidFill>
                <a:latin typeface="High Tower Text" pitchFamily="18" charset="0"/>
              </a:rPr>
              <a:t>steve</a:t>
            </a:r>
            <a:r>
              <a:rPr lang="en-US" altLang="zh-TW" sz="2400" dirty="0">
                <a:solidFill>
                  <a:srgbClr val="000000"/>
                </a:solidFill>
                <a:latin typeface="High Tower Text" pitchFamily="18" charset="0"/>
              </a:rPr>
              <a:t>" | </a:t>
            </a:r>
            <a:r>
              <a:rPr lang="en-US" altLang="zh-TW" sz="2400" dirty="0" err="1">
                <a:solidFill>
                  <a:srgbClr val="000000"/>
                </a:solidFill>
                <a:latin typeface="High Tower Text" pitchFamily="18" charset="0"/>
              </a:rPr>
              <a:t>tr</a:t>
            </a:r>
            <a:r>
              <a:rPr lang="en-US" altLang="zh-TW" sz="2400" dirty="0">
                <a:solidFill>
                  <a:srgbClr val="000000"/>
                </a:solidFill>
                <a:latin typeface="High Tower Text" pitchFamily="18" charset="0"/>
              </a:rPr>
              <a:t> "a</a:t>
            </a:r>
            <a:r>
              <a:rPr lang="en-US" altLang="zh-TW" sz="2400" dirty="0">
                <a:solidFill>
                  <a:srgbClr val="000000"/>
                </a:solidFill>
                <a:latin typeface="Times New Roman" pitchFamily="18" charset="0"/>
              </a:rPr>
              <a:t>-</a:t>
            </a:r>
            <a:r>
              <a:rPr lang="en-US" altLang="zh-TW" sz="2400" dirty="0">
                <a:solidFill>
                  <a:srgbClr val="000000"/>
                </a:solidFill>
                <a:latin typeface="High Tower Text" pitchFamily="18" charset="0"/>
              </a:rPr>
              <a:t>z" "A</a:t>
            </a:r>
            <a:r>
              <a:rPr lang="en-US" altLang="zh-TW" sz="2400" dirty="0">
                <a:solidFill>
                  <a:srgbClr val="000000"/>
                </a:solidFill>
                <a:latin typeface="Times New Roman" pitchFamily="18" charset="0"/>
              </a:rPr>
              <a:t>-</a:t>
            </a:r>
            <a:r>
              <a:rPr lang="en-US" altLang="zh-TW" sz="2400" dirty="0">
                <a:solidFill>
                  <a:srgbClr val="000000"/>
                </a:solidFill>
                <a:latin typeface="High Tower Text" pitchFamily="18" charset="0"/>
              </a:rPr>
              <a:t>Z" </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MY NAME IS STEVE</a:t>
            </a:r>
          </a:p>
          <a:p>
            <a:pPr marL="0" indent="0" eaLnBrk="1" hangingPunct="1">
              <a:lnSpc>
                <a:spcPct val="90000"/>
              </a:lnSpc>
              <a:spcBef>
                <a:spcPct val="0"/>
              </a:spcBef>
              <a:buFontTx/>
              <a:buNone/>
            </a:pPr>
            <a:endParaRPr lang="en-US" altLang="zh-TW" sz="1000" dirty="0">
              <a:solidFill>
                <a:srgbClr val="000000"/>
              </a:solidFill>
              <a:latin typeface="High Tower Text" pitchFamily="18" charset="0"/>
            </a:endParaRPr>
          </a:p>
          <a:p>
            <a:pPr marL="0" indent="0" eaLnBrk="1" hangingPunct="1">
              <a:lnSpc>
                <a:spcPct val="90000"/>
              </a:lnSpc>
              <a:spcBef>
                <a:spcPct val="0"/>
              </a:spcBef>
              <a:buFontTx/>
              <a:buNone/>
            </a:pPr>
            <a:r>
              <a:rPr lang="en-US" altLang="zh-TW" sz="2200" dirty="0">
                <a:solidFill>
                  <a:srgbClr val="000000"/>
                </a:solidFill>
                <a:cs typeface="Arial" pitchFamily="34" charset="0"/>
              </a:rPr>
              <a:t>%</a:t>
            </a:r>
            <a:r>
              <a:rPr lang="en-US" altLang="zh-TW" sz="2400" dirty="0">
                <a:solidFill>
                  <a:srgbClr val="000000"/>
                </a:solidFill>
                <a:latin typeface="High Tower Text" pitchFamily="18" charset="0"/>
              </a:rPr>
              <a:t> echo "My name is </a:t>
            </a:r>
            <a:r>
              <a:rPr lang="en-US" altLang="zh-TW" sz="2400" dirty="0" err="1">
                <a:solidFill>
                  <a:srgbClr val="000000"/>
                </a:solidFill>
                <a:latin typeface="High Tower Text" pitchFamily="18" charset="0"/>
              </a:rPr>
              <a:t>steve</a:t>
            </a:r>
            <a:r>
              <a:rPr lang="en-US" altLang="zh-TW" sz="2400" dirty="0">
                <a:solidFill>
                  <a:srgbClr val="000000"/>
                </a:solidFill>
                <a:latin typeface="High Tower Text" pitchFamily="18" charset="0"/>
              </a:rPr>
              <a:t>" | </a:t>
            </a:r>
            <a:r>
              <a:rPr lang="en-US" altLang="zh-TW" sz="2400" dirty="0" err="1">
                <a:solidFill>
                  <a:srgbClr val="000000"/>
                </a:solidFill>
                <a:latin typeface="High Tower Text" pitchFamily="18" charset="0"/>
              </a:rPr>
              <a:t>tr</a:t>
            </a:r>
            <a:r>
              <a:rPr lang="en-US" altLang="zh-TW" sz="2400" dirty="0">
                <a:solidFill>
                  <a:srgbClr val="000000"/>
                </a:solidFill>
                <a:latin typeface="High Tower Text" pitchFamily="18" charset="0"/>
              </a:rPr>
              <a:t> </a:t>
            </a:r>
            <a:r>
              <a:rPr lang="en-US" altLang="zh-TW" sz="2400" dirty="0">
                <a:solidFill>
                  <a:srgbClr val="000000"/>
                </a:solidFill>
                <a:latin typeface="Times New Roman" pitchFamily="18" charset="0"/>
              </a:rPr>
              <a:t>-</a:t>
            </a:r>
            <a:r>
              <a:rPr lang="en-US" altLang="zh-TW" sz="2400" dirty="0">
                <a:solidFill>
                  <a:srgbClr val="000000"/>
                </a:solidFill>
                <a:latin typeface="High Tower Text" pitchFamily="18" charset="0"/>
              </a:rPr>
              <a:t>d "</a:t>
            </a:r>
            <a:r>
              <a:rPr lang="en-US" altLang="zh-TW" sz="2400" dirty="0" err="1">
                <a:solidFill>
                  <a:srgbClr val="000000"/>
                </a:solidFill>
                <a:latin typeface="High Tower Text" pitchFamily="18" charset="0"/>
              </a:rPr>
              <a:t>ev</a:t>
            </a:r>
            <a:r>
              <a:rPr lang="en-US" altLang="zh-TW" sz="2400" dirty="0">
                <a:solidFill>
                  <a:srgbClr val="000000"/>
                </a:solidFill>
                <a:latin typeface="High Tower Text" pitchFamily="18" charset="0"/>
              </a:rPr>
              <a:t>" </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My </a:t>
            </a:r>
            <a:r>
              <a:rPr lang="en-US" altLang="zh-TW" sz="2400" dirty="0" err="1">
                <a:solidFill>
                  <a:srgbClr val="000000"/>
                </a:solidFill>
                <a:latin typeface="High Tower Text" pitchFamily="18" charset="0"/>
              </a:rPr>
              <a:t>nam</a:t>
            </a:r>
            <a:r>
              <a:rPr lang="en-US" altLang="zh-TW" sz="2400" dirty="0">
                <a:solidFill>
                  <a:srgbClr val="000000"/>
                </a:solidFill>
                <a:latin typeface="High Tower Text" pitchFamily="18" charset="0"/>
              </a:rPr>
              <a:t> is St</a:t>
            </a:r>
          </a:p>
          <a:p>
            <a:pPr marL="0" indent="0" eaLnBrk="1" hangingPunct="1">
              <a:lnSpc>
                <a:spcPct val="90000"/>
              </a:lnSpc>
              <a:spcBef>
                <a:spcPct val="0"/>
              </a:spcBef>
              <a:buFontTx/>
              <a:buNone/>
            </a:pPr>
            <a:endParaRPr lang="en-US" altLang="zh-TW" sz="1000" dirty="0">
              <a:solidFill>
                <a:srgbClr val="000000"/>
              </a:solidFill>
              <a:latin typeface="High Tower Text" pitchFamily="18" charset="0"/>
            </a:endParaRPr>
          </a:p>
          <a:p>
            <a:pPr marL="0" indent="0" eaLnBrk="1" hangingPunct="1">
              <a:lnSpc>
                <a:spcPct val="90000"/>
              </a:lnSpc>
              <a:spcBef>
                <a:spcPct val="0"/>
              </a:spcBef>
              <a:buFontTx/>
              <a:buNone/>
            </a:pPr>
            <a:r>
              <a:rPr lang="en-US" altLang="zh-TW" sz="2200" dirty="0">
                <a:solidFill>
                  <a:srgbClr val="000000"/>
                </a:solidFill>
                <a:cs typeface="Arial" pitchFamily="34" charset="0"/>
              </a:rPr>
              <a:t>%</a:t>
            </a:r>
            <a:r>
              <a:rPr lang="en-US" altLang="zh-TW" sz="2400" dirty="0">
                <a:solidFill>
                  <a:srgbClr val="000000"/>
                </a:solidFill>
                <a:latin typeface="High Tower Text" pitchFamily="18" charset="0"/>
              </a:rPr>
              <a:t> echo "My name is </a:t>
            </a:r>
            <a:r>
              <a:rPr lang="en-US" altLang="zh-TW" sz="2400" dirty="0" err="1">
                <a:solidFill>
                  <a:srgbClr val="000000"/>
                </a:solidFill>
                <a:latin typeface="High Tower Text" pitchFamily="18" charset="0"/>
              </a:rPr>
              <a:t>steve</a:t>
            </a:r>
            <a:r>
              <a:rPr lang="en-US" altLang="zh-TW" sz="2400" dirty="0">
                <a:solidFill>
                  <a:srgbClr val="000000"/>
                </a:solidFill>
                <a:latin typeface="High Tower Text" pitchFamily="18" charset="0"/>
              </a:rPr>
              <a:t>" | </a:t>
            </a:r>
            <a:r>
              <a:rPr lang="en-US" altLang="zh-TW" sz="2400" dirty="0" err="1">
                <a:solidFill>
                  <a:srgbClr val="000000"/>
                </a:solidFill>
                <a:latin typeface="High Tower Text" pitchFamily="18" charset="0"/>
              </a:rPr>
              <a:t>tr</a:t>
            </a:r>
            <a:r>
              <a:rPr lang="en-US" altLang="zh-TW" sz="2400" dirty="0">
                <a:solidFill>
                  <a:srgbClr val="000000"/>
                </a:solidFill>
                <a:latin typeface="High Tower Text" pitchFamily="18" charset="0"/>
              </a:rPr>
              <a:t> </a:t>
            </a:r>
            <a:r>
              <a:rPr lang="en-US" altLang="zh-TW" sz="2400" dirty="0">
                <a:solidFill>
                  <a:srgbClr val="000000"/>
                </a:solidFill>
                <a:latin typeface="Times New Roman" pitchFamily="18" charset="0"/>
              </a:rPr>
              <a:t>-</a:t>
            </a:r>
            <a:r>
              <a:rPr lang="en-US" altLang="zh-TW" sz="2400" dirty="0">
                <a:solidFill>
                  <a:srgbClr val="000000"/>
                </a:solidFill>
                <a:latin typeface="High Tower Text" pitchFamily="18" charset="0"/>
              </a:rPr>
              <a:t>cd "</a:t>
            </a:r>
            <a:r>
              <a:rPr lang="en-US" altLang="zh-TW" sz="2400" dirty="0" err="1">
                <a:solidFill>
                  <a:srgbClr val="000000"/>
                </a:solidFill>
                <a:latin typeface="High Tower Text" pitchFamily="18" charset="0"/>
              </a:rPr>
              <a:t>ev</a:t>
            </a:r>
            <a:r>
              <a:rPr lang="en-US" altLang="zh-TW" sz="2400" dirty="0">
                <a:solidFill>
                  <a:srgbClr val="000000"/>
                </a:solidFill>
                <a:latin typeface="High Tower Text" pitchFamily="18" charset="0"/>
              </a:rPr>
              <a:t>" </a:t>
            </a:r>
          </a:p>
          <a:p>
            <a:pPr marL="0" indent="0" eaLnBrk="1" hangingPunct="1">
              <a:lnSpc>
                <a:spcPct val="90000"/>
              </a:lnSpc>
              <a:spcBef>
                <a:spcPct val="0"/>
              </a:spcBef>
              <a:buFontTx/>
              <a:buNone/>
            </a:pPr>
            <a:r>
              <a:rPr lang="en-US" altLang="zh-TW" sz="2400" dirty="0" err="1">
                <a:solidFill>
                  <a:srgbClr val="000000"/>
                </a:solidFill>
                <a:latin typeface="High Tower Text" pitchFamily="18" charset="0"/>
              </a:rPr>
              <a:t>eeve</a:t>
            </a:r>
            <a:endParaRPr lang="en-US" altLang="zh-TW" sz="2400" dirty="0">
              <a:solidFill>
                <a:srgbClr val="000000"/>
              </a:solidFill>
              <a:latin typeface="High Tower Text" pitchFamily="18" charset="0"/>
            </a:endParaRPr>
          </a:p>
          <a:p>
            <a:pPr marL="0" indent="0" eaLnBrk="1" hangingPunct="1">
              <a:lnSpc>
                <a:spcPct val="90000"/>
              </a:lnSpc>
              <a:spcBef>
                <a:spcPct val="0"/>
              </a:spcBef>
              <a:buFontTx/>
              <a:buNone/>
            </a:pPr>
            <a:endParaRPr lang="en-US" altLang="zh-TW" sz="1000" dirty="0">
              <a:solidFill>
                <a:srgbClr val="000000"/>
              </a:solidFill>
              <a:latin typeface="High Tower Text" pitchFamily="18" charset="0"/>
            </a:endParaRPr>
          </a:p>
          <a:p>
            <a:pPr marL="0" indent="0" eaLnBrk="1" hangingPunct="1">
              <a:lnSpc>
                <a:spcPct val="90000"/>
              </a:lnSpc>
              <a:spcBef>
                <a:spcPct val="0"/>
              </a:spcBef>
              <a:buFontTx/>
              <a:buNone/>
            </a:pPr>
            <a:r>
              <a:rPr lang="en-US" altLang="zh-TW" sz="2200" dirty="0">
                <a:solidFill>
                  <a:srgbClr val="000000"/>
                </a:solidFill>
                <a:cs typeface="Arial" pitchFamily="34" charset="0"/>
              </a:rPr>
              <a:t>%</a:t>
            </a:r>
            <a:r>
              <a:rPr lang="en-US" altLang="zh-TW" sz="2400" dirty="0">
                <a:solidFill>
                  <a:srgbClr val="000000"/>
                </a:solidFill>
                <a:latin typeface="High Tower Text" pitchFamily="18" charset="0"/>
              </a:rPr>
              <a:t> echo "hi there 4 lines" | </a:t>
            </a:r>
            <a:r>
              <a:rPr lang="en-US" altLang="zh-TW" sz="2400" dirty="0" err="1">
                <a:solidFill>
                  <a:srgbClr val="000000"/>
                </a:solidFill>
                <a:latin typeface="High Tower Text" pitchFamily="18" charset="0"/>
              </a:rPr>
              <a:t>tr</a:t>
            </a:r>
            <a:r>
              <a:rPr lang="en-US" altLang="zh-TW" sz="2400" dirty="0">
                <a:solidFill>
                  <a:srgbClr val="000000"/>
                </a:solidFill>
                <a:latin typeface="High Tower Text" pitchFamily="18" charset="0"/>
              </a:rPr>
              <a:t> " " "\n"</a:t>
            </a:r>
            <a:endParaRPr lang="en-US" altLang="zh-TW" sz="2800" dirty="0">
              <a:solidFill>
                <a:srgbClr val="000000"/>
              </a:solidFill>
              <a:latin typeface="High Tower Text" pitchFamily="18" charset="0"/>
            </a:endParaRPr>
          </a:p>
          <a:p>
            <a:pPr marL="0" indent="0" eaLnBrk="1" hangingPunct="1">
              <a:lnSpc>
                <a:spcPct val="90000"/>
              </a:lnSpc>
              <a:spcBef>
                <a:spcPct val="0"/>
              </a:spcBef>
              <a:buFontTx/>
              <a:buNone/>
            </a:pPr>
            <a:r>
              <a:rPr lang="en-US" altLang="zh-TW" sz="2400" dirty="0">
                <a:solidFill>
                  <a:srgbClr val="000000"/>
                </a:solidFill>
                <a:latin typeface="High Tower Text" pitchFamily="18" charset="0"/>
              </a:rPr>
              <a:t>hi</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there </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4</a:t>
            </a:r>
          </a:p>
          <a:p>
            <a:pPr marL="0" indent="0" eaLnBrk="1" hangingPunct="1">
              <a:lnSpc>
                <a:spcPct val="90000"/>
              </a:lnSpc>
              <a:spcBef>
                <a:spcPct val="0"/>
              </a:spcBef>
              <a:buFontTx/>
              <a:buNone/>
            </a:pPr>
            <a:r>
              <a:rPr lang="en-US" altLang="zh-TW" sz="2400" dirty="0">
                <a:solidFill>
                  <a:srgbClr val="000000"/>
                </a:solidFill>
                <a:latin typeface="High Tower Text" pitchFamily="18" charset="0"/>
              </a:rPr>
              <a:t>lines</a:t>
            </a:r>
          </a:p>
        </p:txBody>
      </p:sp>
      <p:sp>
        <p:nvSpPr>
          <p:cNvPr id="46084"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Tree>
    <p:extLst>
      <p:ext uri="{BB962C8B-B14F-4D97-AF65-F5344CB8AC3E}">
        <p14:creationId xmlns:p14="http://schemas.microsoft.com/office/powerpoint/2010/main" val="2108221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5" name="AutoShape 6"/>
          <p:cNvSpPr>
            <a:spLocks noChangeArrowheads="1"/>
          </p:cNvSpPr>
          <p:nvPr/>
        </p:nvSpPr>
        <p:spPr bwMode="auto">
          <a:xfrm>
            <a:off x="2286000" y="1524000"/>
            <a:ext cx="3581400" cy="1524000"/>
          </a:xfrm>
          <a:prstGeom prst="wedgeRectCallout">
            <a:avLst>
              <a:gd name="adj1" fmla="val -59710"/>
              <a:gd name="adj2" fmla="val -11362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Now, let’s look at this one…</a:t>
            </a:r>
          </a:p>
        </p:txBody>
      </p:sp>
    </p:spTree>
    <p:extLst>
      <p:ext uri="{BB962C8B-B14F-4D97-AF65-F5344CB8AC3E}">
        <p14:creationId xmlns:p14="http://schemas.microsoft.com/office/powerpoint/2010/main" val="117385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p:txBody>
      </p:sp>
    </p:spTree>
    <p:extLst>
      <p:ext uri="{BB962C8B-B14F-4D97-AF65-F5344CB8AC3E}">
        <p14:creationId xmlns:p14="http://schemas.microsoft.com/office/powerpoint/2010/main" val="1662640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12" name="Group 11"/>
          <p:cNvGrpSpPr/>
          <p:nvPr/>
        </p:nvGrpSpPr>
        <p:grpSpPr>
          <a:xfrm>
            <a:off x="3733800" y="2971800"/>
            <a:ext cx="2057400" cy="5334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1" name="Straight Connector 10"/>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p>
        </p:txBody>
      </p:sp>
      <p:sp>
        <p:nvSpPr>
          <p:cNvPr id="7" name="AutoShape 6"/>
          <p:cNvSpPr>
            <a:spLocks noChangeArrowheads="1"/>
          </p:cNvSpPr>
          <p:nvPr/>
        </p:nvSpPr>
        <p:spPr bwMode="auto">
          <a:xfrm>
            <a:off x="0" y="4648200"/>
            <a:ext cx="3048000" cy="2209800"/>
          </a:xfrm>
          <a:prstGeom prst="wedgeRectCallout">
            <a:avLst>
              <a:gd name="adj1" fmla="val 32066"/>
              <a:gd name="adj2" fmla="val -103066"/>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argument</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8" name="AutoShape 6"/>
          <p:cNvSpPr>
            <a:spLocks noChangeArrowheads="1"/>
          </p:cNvSpPr>
          <p:nvPr/>
        </p:nvSpPr>
        <p:spPr bwMode="auto">
          <a:xfrm>
            <a:off x="4876800" y="3924300"/>
            <a:ext cx="4267200" cy="2933700"/>
          </a:xfrm>
          <a:prstGeom prst="wedgeRectCallout">
            <a:avLst>
              <a:gd name="adj1" fmla="val -38377"/>
              <a:gd name="adj2" fmla="val -6689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can’t understand the purpose of the parentheses.</a:t>
            </a: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Are they an </a:t>
            </a:r>
            <a:r>
              <a:rPr kumimoji="0" lang="en-US" altLang="zh-TW" sz="2600" b="0" dirty="0">
                <a:solidFill>
                  <a:srgbClr val="C00000"/>
                </a:solidFill>
                <a:latin typeface="Arial Narrow" panose="020B0606020202030204" pitchFamily="34" charset="0"/>
              </a:rPr>
              <a:t>array</a:t>
            </a:r>
            <a:r>
              <a:rPr kumimoji="0" lang="en-US" altLang="zh-TW" sz="2600" b="0" dirty="0">
                <a:solidFill>
                  <a:schemeClr val="tx2"/>
                </a:solidFill>
                <a:latin typeface="Arial Narrow" panose="020B0606020202030204" pitchFamily="34" charset="0"/>
              </a:rPr>
              <a:t> or the invoking of a </a:t>
            </a:r>
            <a:r>
              <a:rPr kumimoji="0" lang="en-US" altLang="zh-TW" sz="2600" b="0" dirty="0">
                <a:solidFill>
                  <a:srgbClr val="C00000"/>
                </a:solidFill>
                <a:latin typeface="Arial Narrow" panose="020B0606020202030204" pitchFamily="34" charset="0"/>
              </a:rPr>
              <a:t>subshell</a:t>
            </a:r>
            <a:r>
              <a:rPr kumimoji="0" lang="en-US" altLang="zh-TW" sz="2600" b="0" dirty="0">
                <a:solidFill>
                  <a:schemeClr val="tx2"/>
                </a:solidFill>
                <a:latin typeface="Arial Narrow" panose="020B0606020202030204" pitchFamily="34" charset="0"/>
              </a:rPr>
              <a:t>? Well, either way, they don’t make sense in the context, so you get an error.</a:t>
            </a:r>
          </a:p>
        </p:txBody>
      </p:sp>
    </p:spTree>
    <p:extLst>
      <p:ext uri="{BB962C8B-B14F-4D97-AF65-F5344CB8AC3E}">
        <p14:creationId xmlns:p14="http://schemas.microsoft.com/office/powerpoint/2010/main" val="160209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a:t>
            </a:r>
          </a:p>
        </p:txBody>
      </p:sp>
    </p:spTree>
    <p:extLst>
      <p:ext uri="{BB962C8B-B14F-4D97-AF65-F5344CB8AC3E}">
        <p14:creationId xmlns:p14="http://schemas.microsoft.com/office/powerpoint/2010/main" val="39985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This can:</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Cause expr crash due to</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bad inputs.</a:t>
            </a:r>
            <a:r>
              <a:rPr kumimoji="0" lang="en-US" altLang="zh-TW" sz="2400" b="0" dirty="0">
                <a:solidFill>
                  <a:schemeClr val="tx2"/>
                </a:solidFill>
                <a:latin typeface="Arial Narrow" panose="020B0606020202030204" pitchFamily="34" charset="0"/>
              </a:rPr>
              <a:t> (This is, by far,</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the most likely outcome.)</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correct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answer of “30”</a:t>
            </a:r>
            <a:r>
              <a:rPr kumimoji="0" lang="en-US" altLang="zh-TW" sz="2400" b="0" dirty="0">
                <a:solidFill>
                  <a:schemeClr val="tx2"/>
                </a:solidFill>
                <a:latin typeface="Arial Narrow" panose="020B0606020202030204" pitchFamily="34" charset="0"/>
              </a:rPr>
              <a:t> (but only if,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by wild chance, the current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directory contains just 1 file,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and that file is named “*”).</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answer of “11”</a:t>
            </a:r>
            <a:r>
              <a:rPr kumimoji="0" lang="en-US" altLang="zh-TW" sz="2400" b="0" dirty="0">
                <a:solidFill>
                  <a:schemeClr val="tx2"/>
                </a:solidFill>
                <a:latin typeface="Arial Narrow" panose="020B0606020202030204" pitchFamily="34" charset="0"/>
              </a:rPr>
              <a: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(if the directory contains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just 1 file, named “+”).</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etc.</a:t>
            </a:r>
            <a:endParaRPr kumimoji="0" lang="en-US" altLang="zh-TW" sz="2400" b="0" dirty="0">
              <a:solidFill>
                <a:schemeClr val="tx2"/>
              </a:solidFill>
              <a:latin typeface="Arial Narrow" panose="020B0606020202030204" pitchFamily="34" charset="0"/>
            </a:endParaRP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 </a:t>
            </a:r>
          </a:p>
        </p:txBody>
      </p:sp>
    </p:spTree>
    <p:extLst>
      <p:ext uri="{BB962C8B-B14F-4D97-AF65-F5344CB8AC3E}">
        <p14:creationId xmlns:p14="http://schemas.microsoft.com/office/powerpoint/2010/main" val="80329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523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spTree>
    <p:extLst>
      <p:ext uri="{BB962C8B-B14F-4D97-AF65-F5344CB8AC3E}">
        <p14:creationId xmlns:p14="http://schemas.microsoft.com/office/powerpoint/2010/main" val="3959324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7" name="Group 6"/>
          <p:cNvGrpSpPr/>
          <p:nvPr/>
        </p:nvGrpSpPr>
        <p:grpSpPr>
          <a:xfrm>
            <a:off x="3733800" y="2971800"/>
            <a:ext cx="2057400" cy="10668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5" name="Group 14"/>
          <p:cNvGrpSpPr/>
          <p:nvPr/>
        </p:nvGrpSpPr>
        <p:grpSpPr>
          <a:xfrm>
            <a:off x="6553200" y="2971800"/>
            <a:ext cx="2322576" cy="1066800"/>
            <a:chOff x="3733800" y="2971800"/>
            <a:chExt cx="2057400" cy="533400"/>
          </a:xfrm>
        </p:grpSpPr>
        <p:sp>
          <p:nvSpPr>
            <p:cNvPr id="16" name="Rectangle 15"/>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7" name="Straight Connector 16"/>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3" name="Rectangle 2"/>
          <p:cNvSpPr/>
          <p:nvPr/>
        </p:nvSpPr>
        <p:spPr bwMode="auto">
          <a:xfrm>
            <a:off x="5867400" y="2438400"/>
            <a:ext cx="3276600" cy="3200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4"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But there is another (incorrect) thing to try. </a:t>
            </a:r>
            <a:r>
              <a:rPr kumimoji="0" lang="en-US" altLang="zh-TW" sz="3600" b="0" dirty="0" err="1">
                <a:solidFill>
                  <a:srgbClr val="FF9900"/>
                </a:solidFill>
                <a:latin typeface="Arial Narrow" panose="020B0606020202030204" pitchFamily="34" charset="0"/>
              </a:rPr>
              <a:t>Csh</a:t>
            </a:r>
            <a:r>
              <a:rPr kumimoji="0" lang="en-US" altLang="zh-TW" sz="3600" b="0" dirty="0">
                <a:solidFill>
                  <a:srgbClr val="FF9900"/>
                </a:solidFill>
                <a:latin typeface="Arial Narrow" panose="020B0606020202030204" pitchFamily="34" charset="0"/>
              </a:rPr>
              <a:t> now passes the </a:t>
            </a:r>
            <a:r>
              <a:rPr kumimoji="0" lang="en-US" altLang="zh-TW" sz="3600" u="sng" dirty="0">
                <a:solidFill>
                  <a:srgbClr val="FF9900"/>
                </a:solidFill>
                <a:latin typeface="Arial Narrow" panose="020B0606020202030204" pitchFamily="34" charset="0"/>
              </a:rPr>
              <a:t>one</a:t>
            </a:r>
            <a:r>
              <a:rPr kumimoji="0" lang="en-US" altLang="zh-TW" sz="3600" b="0" dirty="0">
                <a:solidFill>
                  <a:srgbClr val="FF9900"/>
                </a:solidFill>
                <a:latin typeface="Arial Narrow" panose="020B0606020202030204" pitchFamily="34" charset="0"/>
              </a:rPr>
              <a:t> argument</a:t>
            </a:r>
            <a:r>
              <a:rPr kumimoji="0" lang="en-US" altLang="zh-TW" sz="4000" b="0" dirty="0">
                <a:solidFill>
                  <a:srgbClr val="FF9900"/>
                </a:solidFill>
                <a:latin typeface="Arial Narrow" panose="020B0606020202030204" pitchFamily="34" charset="0"/>
              </a:rPr>
              <a:t> </a:t>
            </a:r>
            <a:r>
              <a:rPr kumimoji="0" lang="en-US" altLang="zh-TW" sz="4000" b="0" u="sng" dirty="0">
                <a:solidFill>
                  <a:srgbClr val="FF9900"/>
                </a:solidFill>
                <a:latin typeface="Arial Narrow" panose="020B0606020202030204" pitchFamily="34" charset="0"/>
              </a:rPr>
              <a:t>as-is</a:t>
            </a:r>
            <a:r>
              <a:rPr kumimoji="0" lang="en-US" altLang="zh-TW" sz="4000" b="0" dirty="0">
                <a:solidFill>
                  <a:srgbClr val="FF9900"/>
                </a:solidFill>
                <a:latin typeface="Arial Narrow" panose="020B0606020202030204" pitchFamily="34" charset="0"/>
              </a:rPr>
              <a:t>.</a:t>
            </a:r>
          </a:p>
          <a:p>
            <a:pPr eaLnBrk="1" hangingPunct="1">
              <a:buClr>
                <a:schemeClr val="accent1"/>
              </a:buClr>
              <a:buSzPct val="85000"/>
              <a:buFont typeface="Wingdings" panose="05000000000000000000" pitchFamily="2" charset="2"/>
              <a:buNone/>
            </a:pPr>
            <a:r>
              <a:rPr kumimoji="0" lang="en-US" altLang="zh-TW" sz="4000" b="0" dirty="0">
                <a:solidFill>
                  <a:srgbClr val="FF9900"/>
                </a:solidFill>
                <a:latin typeface="Arial Narrow" panose="020B0606020202030204" pitchFamily="34" charset="0"/>
              </a:rPr>
              <a:t>expr just prints 5 * 6 </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This can:</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Cause expr crash due to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bad inputs.</a:t>
            </a:r>
            <a:r>
              <a:rPr kumimoji="0" lang="en-US" altLang="zh-TW" sz="2400" b="0" dirty="0">
                <a:solidFill>
                  <a:schemeClr val="tx2"/>
                </a:solidFill>
                <a:latin typeface="Arial Narrow" panose="020B0606020202030204" pitchFamily="34" charset="0"/>
              </a:rPr>
              <a:t> (This is, by far,</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the most likely outcome.)</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correct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answer of “30”</a:t>
            </a:r>
            <a:r>
              <a:rPr kumimoji="0" lang="en-US" altLang="zh-TW" sz="2400" b="0" dirty="0">
                <a:solidFill>
                  <a:schemeClr val="tx2"/>
                </a:solidFill>
                <a:latin typeface="Arial Narrow" panose="020B0606020202030204" pitchFamily="34" charset="0"/>
              </a:rPr>
              <a:t> (but only if,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by wild chance, the current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directory contains just 1 file,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and that file is named “*”).</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answer of “11”</a:t>
            </a:r>
            <a:r>
              <a:rPr kumimoji="0" lang="en-US" altLang="zh-TW" sz="2400" b="0" dirty="0">
                <a:solidFill>
                  <a:schemeClr val="tx2"/>
                </a:solidFill>
                <a:latin typeface="Arial Narrow" panose="020B0606020202030204" pitchFamily="34" charset="0"/>
              </a:rPr>
              <a: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(if the directory contains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just 1 file, named “+”).</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etc.</a:t>
            </a:r>
            <a:endParaRPr kumimoji="0" lang="en-US" altLang="zh-TW" sz="2400" b="0" dirty="0">
              <a:solidFill>
                <a:schemeClr val="tx2"/>
              </a:solidFill>
              <a:latin typeface="Arial Narrow" panose="020B0606020202030204" pitchFamily="34" charset="0"/>
            </a:endParaRP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 </a:t>
            </a:r>
          </a:p>
        </p:txBody>
      </p:sp>
      <p:sp>
        <p:nvSpPr>
          <p:cNvPr id="21"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rgbClr val="8E5500"/>
                </a:solidFill>
                <a:latin typeface="Arial Narrow" panose="020B0606020202030204" pitchFamily="34" charset="0"/>
              </a:rPr>
              <a:t>But there is another (incorrect) thing to try.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now passes the </a:t>
            </a:r>
            <a:r>
              <a:rPr kumimoji="0" lang="en-US" altLang="zh-TW" sz="3600" u="sng" dirty="0">
                <a:solidFill>
                  <a:schemeClr val="tx2"/>
                </a:solidFill>
                <a:latin typeface="Arial Narrow" panose="020B0606020202030204" pitchFamily="34" charset="0"/>
              </a:rPr>
              <a:t>one</a:t>
            </a:r>
            <a:r>
              <a:rPr kumimoji="0" lang="en-US" altLang="zh-TW" sz="3600" b="0" dirty="0">
                <a:solidFill>
                  <a:schemeClr val="tx2"/>
                </a:solidFill>
                <a:latin typeface="Arial Narrow" panose="020B0606020202030204" pitchFamily="34" charset="0"/>
              </a:rPr>
              <a:t> argument</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expr just prints 5 * 6 </a:t>
            </a:r>
          </a:p>
        </p:txBody>
      </p:sp>
    </p:spTree>
    <p:extLst>
      <p:ext uri="{BB962C8B-B14F-4D97-AF65-F5344CB8AC3E}">
        <p14:creationId xmlns:p14="http://schemas.microsoft.com/office/powerpoint/2010/main" val="18370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1"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22" presetClass="exit" presetSubtype="4" fill="hold" grpId="1" nodeType="withEffect">
                                  <p:stCondLst>
                                    <p:cond delay="0"/>
                                  </p:stCondLst>
                                  <p:childTnLst>
                                    <p:animEffect transition="out" filter="wipe(down)">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0" nodeType="clickEffect">
                                  <p:stCondLst>
                                    <p:cond delay="0"/>
                                  </p:stCondLst>
                                  <p:childTnLst>
                                    <p:animEffect transition="out" filter="randombar(horizontal)">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3" grpId="0" animBg="1"/>
      <p:bldP spid="14" grpId="0" animBg="1"/>
      <p:bldP spid="14" grpId="1" animBg="1"/>
      <p:bldP spid="12" grpId="1" animBg="1"/>
      <p:bldP spid="21" grpId="0" animBg="1"/>
      <p:bldP spid="2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p:txBody>
      </p:sp>
    </p:spTree>
    <p:extLst>
      <p:ext uri="{BB962C8B-B14F-4D97-AF65-F5344CB8AC3E}">
        <p14:creationId xmlns:p14="http://schemas.microsoft.com/office/powerpoint/2010/main" val="77483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t>grep is a command you’ll meet later today.</a:t>
            </a:r>
          </a:p>
          <a:p>
            <a:pPr marL="457200" lvl="1" indent="0" eaLnBrk="1" hangingPunct="1">
              <a:buNone/>
            </a:pPr>
            <a:r>
              <a:rPr lang="en-US" altLang="zh-TW" sz="2600" dirty="0"/>
              <a:t>The argument passed to grep in the example above is a </a:t>
            </a:r>
            <a:r>
              <a:rPr lang="en-US" altLang="zh-TW" b="1" dirty="0">
                <a:solidFill>
                  <a:srgbClr val="FF0000"/>
                </a:solidFill>
              </a:rPr>
              <a:t>regular expression</a:t>
            </a:r>
            <a:r>
              <a:rPr lang="en-US" altLang="zh-TW" sz="2600" dirty="0"/>
              <a:t>. You’ll learn regular expressions soon. </a:t>
            </a:r>
            <a:r>
              <a:rPr lang="en-US" altLang="zh-TW" sz="2600" dirty="0">
                <a:solidFill>
                  <a:schemeClr val="bg1"/>
                </a:solidFill>
              </a:rPr>
              <a:t>The point at the moment, however, is just that regular expressions use special symbols.</a:t>
            </a:r>
          </a:p>
        </p:txBody>
      </p:sp>
    </p:spTree>
    <p:extLst>
      <p:ext uri="{BB962C8B-B14F-4D97-AF65-F5344CB8AC3E}">
        <p14:creationId xmlns:p14="http://schemas.microsoft.com/office/powerpoint/2010/main" val="2177058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solidFill>
                  <a:schemeClr val="bg1">
                    <a:lumMod val="50000"/>
                  </a:schemeClr>
                </a:solidFill>
              </a:rPr>
              <a:t>grep is a command you’ll meet later today.</a:t>
            </a:r>
          </a:p>
          <a:p>
            <a:pPr marL="457200" lvl="1" indent="0" eaLnBrk="1" hangingPunct="1">
              <a:buNone/>
            </a:pPr>
            <a:r>
              <a:rPr lang="en-US" altLang="zh-TW" sz="2600" dirty="0">
                <a:solidFill>
                  <a:schemeClr val="bg1">
                    <a:lumMod val="50000"/>
                  </a:schemeClr>
                </a:solidFill>
              </a:rPr>
              <a:t>The argument passed to grep in the example above is a </a:t>
            </a:r>
            <a:r>
              <a:rPr lang="en-US" altLang="zh-TW" b="1" dirty="0">
                <a:solidFill>
                  <a:schemeClr val="bg1">
                    <a:lumMod val="50000"/>
                  </a:schemeClr>
                </a:solidFill>
              </a:rPr>
              <a:t>regular expression</a:t>
            </a:r>
            <a:r>
              <a:rPr lang="en-US" altLang="zh-TW" sz="2600" dirty="0">
                <a:solidFill>
                  <a:schemeClr val="bg1">
                    <a:lumMod val="50000"/>
                  </a:schemeClr>
                </a:solidFill>
              </a:rPr>
              <a:t>. You’ll learn regular expressions soon. </a:t>
            </a:r>
            <a:r>
              <a:rPr lang="en-US" altLang="zh-TW" sz="2600" dirty="0"/>
              <a:t>The point at the moment, however, is just that </a:t>
            </a:r>
            <a:r>
              <a:rPr lang="en-US" altLang="zh-TW" sz="2600" b="1" dirty="0">
                <a:solidFill>
                  <a:srgbClr val="FF0000"/>
                </a:solidFill>
              </a:rPr>
              <a:t>regular expressions use special symbols.</a:t>
            </a:r>
          </a:p>
        </p:txBody>
      </p:sp>
    </p:spTree>
    <p:extLst>
      <p:ext uri="{BB962C8B-B14F-4D97-AF65-F5344CB8AC3E}">
        <p14:creationId xmlns:p14="http://schemas.microsoft.com/office/powerpoint/2010/main" val="163198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5240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5240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r>
              <a:rPr lang="en-US" altLang="zh-TW" sz="2400" dirty="0">
                <a:solidFill>
                  <a:srgbClr val="A6A6A6"/>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p>
        </p:txBody>
      </p:sp>
    </p:spTree>
    <p:extLst>
      <p:ext uri="{BB962C8B-B14F-4D97-AF65-F5344CB8AC3E}">
        <p14:creationId xmlns:p14="http://schemas.microsoft.com/office/powerpoint/2010/main" val="3204911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76200"/>
            <a:ext cx="7620000" cy="990600"/>
          </a:xfrm>
        </p:spPr>
        <p:txBody>
          <a:bodyPr>
            <a:normAutofit fontScale="90000"/>
          </a:bodyPr>
          <a:lstStyle/>
          <a:p>
            <a:pPr eaLnBrk="1" hangingPunct="1">
              <a:defRPr/>
            </a:pPr>
            <a:r>
              <a:rPr lang="en-US" altLang="zh-TW" sz="4000">
                <a:solidFill>
                  <a:srgbClr val="0033CC"/>
                </a:solidFill>
              </a:rPr>
              <a:t>Resolving the conflicting meanings of special symbols</a:t>
            </a:r>
          </a:p>
        </p:txBody>
      </p:sp>
      <p:sp>
        <p:nvSpPr>
          <p:cNvPr id="50179" name="Content Placeholder 2"/>
          <p:cNvSpPr>
            <a:spLocks noGrp="1"/>
          </p:cNvSpPr>
          <p:nvPr>
            <p:ph idx="4294967295"/>
          </p:nvPr>
        </p:nvSpPr>
        <p:spPr>
          <a:xfrm>
            <a:off x="152400" y="1371600"/>
            <a:ext cx="8839200" cy="5410200"/>
          </a:xfrm>
        </p:spPr>
        <p:txBody>
          <a:bodyPr/>
          <a:lstStyle/>
          <a:p>
            <a:pPr eaLnBrk="1" hangingPunct="1">
              <a:lnSpc>
                <a:spcPct val="90000"/>
              </a:lnSpc>
            </a:pPr>
            <a:r>
              <a:rPr lang="en-US" altLang="zh-TW" sz="3000" dirty="0"/>
              <a:t>When you include an odd symbol within a command’s arguments, will the shell:</a:t>
            </a:r>
          </a:p>
          <a:p>
            <a:pPr lvl="1" eaLnBrk="1" hangingPunct="1">
              <a:lnSpc>
                <a:spcPct val="90000"/>
              </a:lnSpc>
              <a:spcBef>
                <a:spcPct val="0"/>
              </a:spcBef>
            </a:pPr>
            <a:r>
              <a:rPr lang="en-US" altLang="zh-TW" sz="2600" dirty="0"/>
              <a:t>Do something special with the character? </a:t>
            </a:r>
          </a:p>
          <a:p>
            <a:pPr lvl="1" eaLnBrk="1" hangingPunct="1">
              <a:lnSpc>
                <a:spcPct val="90000"/>
              </a:lnSpc>
            </a:pPr>
            <a:r>
              <a:rPr lang="en-US" altLang="zh-TW" sz="2600" dirty="0"/>
              <a:t>Or pass it unchanged to the command’s program? </a:t>
            </a:r>
            <a:br>
              <a:rPr lang="en-US" altLang="zh-TW" sz="2600" dirty="0"/>
            </a:br>
            <a:endParaRPr lang="en-US" altLang="zh-TW" sz="1600" dirty="0"/>
          </a:p>
          <a:p>
            <a:pPr eaLnBrk="1" hangingPunct="1">
              <a:lnSpc>
                <a:spcPct val="90000"/>
              </a:lnSpc>
            </a:pPr>
            <a:r>
              <a:rPr lang="en-US" altLang="zh-TW" sz="3000" dirty="0"/>
              <a:t>The "$" character is a good example:</a:t>
            </a:r>
          </a:p>
          <a:p>
            <a:pPr lvl="1" eaLnBrk="1" hangingPunct="1">
              <a:lnSpc>
                <a:spcPct val="90000"/>
              </a:lnSpc>
              <a:spcBef>
                <a:spcPct val="0"/>
              </a:spcBef>
            </a:pPr>
            <a:r>
              <a:rPr lang="en-US" altLang="zh-TW" sz="2600" dirty="0"/>
              <a:t>It could be the beginning of a shell variable name. </a:t>
            </a:r>
          </a:p>
          <a:p>
            <a:pPr lvl="1" eaLnBrk="1" hangingPunct="1">
              <a:lnSpc>
                <a:spcPct val="90000"/>
              </a:lnSpc>
            </a:pPr>
            <a:r>
              <a:rPr lang="en-US" altLang="zh-TW" sz="2600" dirty="0"/>
              <a:t>It could be part of a regular expression.</a:t>
            </a:r>
            <a:br>
              <a:rPr lang="en-US" altLang="zh-TW" sz="2600" dirty="0"/>
            </a:br>
            <a:endParaRPr lang="en-US" altLang="zh-TW" sz="1400" dirty="0"/>
          </a:p>
          <a:p>
            <a:pPr eaLnBrk="1" hangingPunct="1">
              <a:lnSpc>
                <a:spcPct val="90000"/>
              </a:lnSpc>
            </a:pPr>
            <a:r>
              <a:rPr lang="en-US" altLang="zh-TW" sz="3000" dirty="0"/>
              <a:t>If you need a regular expression, you must know:</a:t>
            </a:r>
          </a:p>
          <a:p>
            <a:pPr lvl="1" eaLnBrk="1" hangingPunct="1">
              <a:lnSpc>
                <a:spcPct val="90000"/>
              </a:lnSpc>
              <a:buFontTx/>
              <a:buNone/>
            </a:pPr>
            <a:r>
              <a:rPr lang="en-US" altLang="zh-TW" sz="2600" dirty="0"/>
              <a:t>1. Are any symbols in the expression also shell symbols?</a:t>
            </a:r>
          </a:p>
          <a:p>
            <a:pPr lvl="1" eaLnBrk="1" hangingPunct="1">
              <a:lnSpc>
                <a:spcPct val="90000"/>
              </a:lnSpc>
              <a:buFontTx/>
              <a:buNone/>
            </a:pPr>
            <a:r>
              <a:rPr lang="en-US" altLang="zh-TW" sz="2600" dirty="0"/>
              <a:t>2. The right way to quote such symbols, so as to pass them to the command without modifying by the shell.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TW">
                <a:solidFill>
                  <a:srgbClr val="0033CC"/>
                </a:solidFill>
              </a:rPr>
              <a:t>OK, so how do we quote them?</a:t>
            </a:r>
          </a:p>
        </p:txBody>
      </p:sp>
      <p:sp>
        <p:nvSpPr>
          <p:cNvPr id="51203" name="Content Placeholder 2"/>
          <p:cNvSpPr>
            <a:spLocks noGrp="1"/>
          </p:cNvSpPr>
          <p:nvPr>
            <p:ph idx="4294967295"/>
          </p:nvPr>
        </p:nvSpPr>
        <p:spPr/>
        <p:txBody>
          <a:bodyPr/>
          <a:lstStyle/>
          <a:p>
            <a:pPr eaLnBrk="1" hangingPunct="1"/>
            <a:r>
              <a:rPr lang="en-US" altLang="zh-TW" dirty="0"/>
              <a:t>There are three special shell symbols provide for quoting:</a:t>
            </a:r>
          </a:p>
          <a:p>
            <a:pPr eaLnBrk="1" hangingPunct="1"/>
            <a:endParaRPr lang="en-US" altLang="zh-TW" dirty="0"/>
          </a:p>
          <a:p>
            <a:pPr eaLnBrk="1" hangingPunct="1"/>
            <a:endParaRPr lang="en-US" altLang="zh-TW" dirty="0"/>
          </a:p>
          <a:p>
            <a:pPr eaLnBrk="1" hangingPunct="1"/>
            <a:endParaRPr lang="en-US" altLang="zh-TW" dirty="0"/>
          </a:p>
          <a:p>
            <a:pPr eaLnBrk="1" hangingPunct="1">
              <a:buFontTx/>
              <a:buNone/>
            </a:pPr>
            <a:r>
              <a:rPr lang="en-US" altLang="zh-TW" sz="2800" dirty="0"/>
              <a:t>	Notes: </a:t>
            </a:r>
            <a:br>
              <a:rPr lang="en-US" altLang="zh-TW" sz="2800" dirty="0"/>
            </a:br>
            <a:r>
              <a:rPr lang="en-US" altLang="zh-TW" sz="2800" dirty="0"/>
              <a:t>The ` symbol is different from the </a:t>
            </a:r>
            <a:r>
              <a:rPr lang="en-US" altLang="zh-TW" sz="2800" b="1" dirty="0">
                <a:latin typeface="Arial Narrow" pitchFamily="34" charset="0"/>
              </a:rPr>
              <a:t>'</a:t>
            </a:r>
            <a:r>
              <a:rPr lang="en-US" altLang="zh-TW" sz="2800" dirty="0"/>
              <a:t> symbol.    </a:t>
            </a:r>
            <a:br>
              <a:rPr lang="en-US" altLang="zh-TW" sz="2800" dirty="0"/>
            </a:br>
            <a:r>
              <a:rPr lang="en-US" altLang="zh-TW" sz="2800" dirty="0"/>
              <a:t>The ` symbol is not used for quoting.</a:t>
            </a:r>
          </a:p>
        </p:txBody>
      </p:sp>
      <p:graphicFrame>
        <p:nvGraphicFramePr>
          <p:cNvPr id="4" name="Table 3"/>
          <p:cNvGraphicFramePr>
            <a:graphicFrameLocks noGrp="1"/>
          </p:cNvGraphicFramePr>
          <p:nvPr/>
        </p:nvGraphicFramePr>
        <p:xfrm>
          <a:off x="1600200" y="2895600"/>
          <a:ext cx="6324600" cy="1033464"/>
        </p:xfrm>
        <a:graphic>
          <a:graphicData uri="http://schemas.openxmlformats.org/drawingml/2006/table">
            <a:tbl>
              <a:tblPr/>
              <a:tblGrid>
                <a:gridCol w="1169988">
                  <a:extLst>
                    <a:ext uri="{9D8B030D-6E8A-4147-A177-3AD203B41FA5}">
                      <a16:colId xmlns="" xmlns:a16="http://schemas.microsoft.com/office/drawing/2014/main" val="20000"/>
                    </a:ext>
                  </a:extLst>
                </a:gridCol>
                <a:gridCol w="5154612">
                  <a:extLst>
                    <a:ext uri="{9D8B030D-6E8A-4147-A177-3AD203B41FA5}">
                      <a16:colId xmlns="" xmlns:a16="http://schemas.microsoft.com/office/drawing/2014/main" val="20001"/>
                    </a:ext>
                  </a:extLst>
                </a:gridCol>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Weak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rgbClr val="CC3300"/>
                          </a:solidFill>
                          <a:effectLst/>
                          <a:latin typeface="Arial Narrow" pitchFamily="34" charset="0"/>
                          <a:ea typeface="新細明體" pitchFamily="18" charset="-12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Strong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Single character quote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222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t>You can prevent the shell from interpreting a character by placing a backslash ("\") in front of it. </a:t>
            </a:r>
          </a:p>
          <a:p>
            <a:pPr marL="0" indent="0" eaLnBrk="1" hangingPunct="1">
              <a:lnSpc>
                <a:spcPct val="80000"/>
              </a:lnSpc>
              <a:buFontTx/>
              <a:buNone/>
            </a:pPr>
            <a:r>
              <a:rPr lang="en-US" altLang="zh-TW" sz="2500"/>
              <a:t>Here is a script to delete files with an asterisk in their names: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solidFill>
                  <a:schemeClr val="bg1"/>
                </a:solidFill>
              </a:rPr>
              <a:t>This “\” was necessary because the “?” is also a shell symbol. 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t> </a:t>
            </a:r>
          </a:p>
        </p:txBody>
      </p:sp>
    </p:spTree>
    <p:extLst>
      <p:ext uri="{BB962C8B-B14F-4D97-AF65-F5344CB8AC3E}">
        <p14:creationId xmlns:p14="http://schemas.microsoft.com/office/powerpoint/2010/main" val="3072312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325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a:solidFill>
                  <a:srgbClr val="B2B2B2"/>
                </a:solidFill>
              </a:rPr>
              <a:t>Here is a script to delete files with an asterisk in their names:</a:t>
            </a:r>
            <a:r>
              <a:rPr lang="en-US" altLang="zh-TW" sz="2500"/>
              <a:t>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t>This “\” was necessary because the “?” is also a shell symbol. </a:t>
            </a:r>
            <a:r>
              <a:rPr lang="en-US" altLang="zh-TW" sz="2500">
                <a:solidFill>
                  <a:schemeClr val="bg1"/>
                </a:solidFill>
              </a:rPr>
              <a:t>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solidFill>
                  <a:schemeClr val="bg1"/>
                </a:solidFill>
              </a:rPr>
              <a:t> </a:t>
            </a:r>
          </a:p>
        </p:txBody>
      </p:sp>
      <p:cxnSp>
        <p:nvCxnSpPr>
          <p:cNvPr id="5" name="Straight Arrow Connector 4"/>
          <p:cNvCxnSpPr/>
          <p:nvPr/>
        </p:nvCxnSpPr>
        <p:spPr>
          <a:xfrm flipV="1">
            <a:off x="1371600" y="3352800"/>
            <a:ext cx="6019800" cy="838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373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chemeClr val="bg1">
                    <a:lumMod val="65000"/>
                  </a:schemeClr>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Without the “\”, the program would look for all files that match the pattern "</a:t>
            </a:r>
            <a:r>
              <a:rPr lang="en-US" altLang="zh-TW" sz="2500" dirty="0">
                <a:solidFill>
                  <a:srgbClr val="FF0000"/>
                </a:solidFill>
              </a:rPr>
              <a:t>files?</a:t>
            </a:r>
            <a:r>
              <a:rPr lang="en-US" altLang="zh-TW" sz="2500" dirty="0"/>
              <a:t>”. </a:t>
            </a:r>
            <a:endParaRPr lang="en-US" altLang="zh-TW" sz="2700" dirty="0"/>
          </a:p>
        </p:txBody>
      </p:sp>
      <p:sp>
        <p:nvSpPr>
          <p:cNvPr id="2" name="Arc 1"/>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5" name="Group 4"/>
          <p:cNvGrpSpPr/>
          <p:nvPr/>
        </p:nvGrpSpPr>
        <p:grpSpPr>
          <a:xfrm>
            <a:off x="7452360" y="3234519"/>
            <a:ext cx="93261" cy="76200"/>
            <a:chOff x="7450539" y="2590800"/>
            <a:chExt cx="93261" cy="76200"/>
          </a:xfrm>
        </p:grpSpPr>
        <p:cxnSp>
          <p:nvCxnSpPr>
            <p:cNvPr id="4" name="Straight Connector 3"/>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530284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6259"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6260" name="Straight Arrow Connector 4"/>
          <p:cNvCxnSpPr>
            <a:cxnSpLocks noChangeShapeType="1"/>
          </p:cNvCxnSpPr>
          <p:nvPr/>
        </p:nvCxnSpPr>
        <p:spPr bwMode="auto">
          <a:xfrm flipH="1" flipV="1">
            <a:off x="1600200" y="4038600"/>
            <a:ext cx="4419600" cy="53340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cxnSp>
        <p:nvCxnSpPr>
          <p:cNvPr id="96261" name="Straight Arrow Connector 7"/>
          <p:cNvCxnSpPr>
            <a:cxnSpLocks noChangeShapeType="1"/>
          </p:cNvCxnSpPr>
          <p:nvPr/>
        </p:nvCxnSpPr>
        <p:spPr bwMode="auto">
          <a:xfrm>
            <a:off x="2057400" y="2819400"/>
            <a:ext cx="1600200" cy="533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cxnSp>
        <p:nvCxnSpPr>
          <p:cNvPr id="96262" name="Straight Arrow Connector 10"/>
          <p:cNvCxnSpPr>
            <a:cxnSpLocks noChangeShapeType="1"/>
          </p:cNvCxnSpPr>
          <p:nvPr/>
        </p:nvCxnSpPr>
        <p:spPr bwMode="auto">
          <a:xfrm flipH="1">
            <a:off x="1600200" y="3581400"/>
            <a:ext cx="1905000" cy="152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41766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a:t>
            </a:r>
            <a:r>
              <a:rPr lang="en-US" altLang="zh-TW" sz="2500" dirty="0"/>
              <a:t>"</a:t>
            </a:r>
            <a:r>
              <a:rPr lang="en-US" altLang="zh-TW" sz="2500" dirty="0">
                <a:solidFill>
                  <a:srgbClr val="FF0000"/>
                </a:solidFill>
              </a:rPr>
              <a:t>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t>
            </a:r>
            <a:r>
              <a:rPr lang="en-US" altLang="zh-TW" sz="2400" dirty="0">
                <a:solidFill>
                  <a:schemeClr val="bg1"/>
                </a:solidFill>
                <a:latin typeface="High Tower Text" pitchFamily="18" charset="0"/>
                <a:ea typeface="Batang" pitchFamily="18" charset="-127"/>
              </a:rPr>
              <a:t>Are you sure you want to remove these </a:t>
            </a:r>
            <a:r>
              <a:rPr lang="en-US" altLang="zh-TW" sz="2400" dirty="0" err="1">
                <a:solidFill>
                  <a:schemeClr val="bg1"/>
                </a:solidFill>
                <a:latin typeface="High Tower Text" pitchFamily="18" charset="0"/>
                <a:ea typeface="Batang" pitchFamily="18" charset="-127"/>
              </a:rPr>
              <a:t>filesA</a:t>
            </a:r>
            <a:r>
              <a:rPr lang="en-US" altLang="zh-TW" sz="2400" dirty="0">
                <a:solidFill>
                  <a:schemeClr val="bg1"/>
                </a:solidFill>
                <a:latin typeface="High Tower Text" pitchFamily="18" charset="0"/>
                <a:ea typeface="Batang" pitchFamily="18" charset="-127"/>
              </a:rPr>
              <a:t> </a:t>
            </a:r>
            <a:r>
              <a:rPr lang="en-US" altLang="zh-TW" sz="2400" dirty="0" err="1">
                <a:solidFill>
                  <a:schemeClr val="bg1"/>
                </a:solidFill>
                <a:latin typeface="High Tower Text" pitchFamily="18" charset="0"/>
                <a:ea typeface="Batang" pitchFamily="18" charset="-127"/>
              </a:rPr>
              <a:t>filesB</a:t>
            </a:r>
            <a:r>
              <a:rPr lang="en-US" altLang="zh-TW" sz="2400" dirty="0">
                <a:solidFill>
                  <a:schemeClr val="bg1"/>
                </a:solidFill>
                <a:latin typeface="High Tower Text" pitchFamily="18" charset="0"/>
              </a:rPr>
              <a:t/>
            </a:r>
            <a:br>
              <a:rPr lang="en-US" altLang="zh-TW" sz="2400" dirty="0">
                <a:solidFill>
                  <a:schemeClr val="bg1"/>
                </a:solidFill>
                <a:latin typeface="High Tower Text" pitchFamily="18" charset="0"/>
              </a:rPr>
            </a:br>
            <a:r>
              <a:rPr lang="en-US" altLang="zh-TW" sz="2700" dirty="0"/>
              <a:t> </a:t>
            </a:r>
          </a:p>
        </p:txBody>
      </p:sp>
      <p:sp>
        <p:nvSpPr>
          <p:cNvPr id="54276" name="Oval 4"/>
          <p:cNvSpPr>
            <a:spLocks noChangeArrowheads="1"/>
          </p:cNvSpPr>
          <p:nvPr/>
        </p:nvSpPr>
        <p:spPr bwMode="auto">
          <a:xfrm>
            <a:off x="2438400" y="4648200"/>
            <a:ext cx="3810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7" name="Oval 5"/>
          <p:cNvSpPr>
            <a:spLocks noChangeArrowheads="1"/>
          </p:cNvSpPr>
          <p:nvPr/>
        </p:nvSpPr>
        <p:spPr bwMode="auto">
          <a:xfrm>
            <a:off x="5105400" y="4648200"/>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8" name="Oval 6"/>
          <p:cNvSpPr>
            <a:spLocks noChangeArrowheads="1"/>
          </p:cNvSpPr>
          <p:nvPr/>
        </p:nvSpPr>
        <p:spPr bwMode="auto">
          <a:xfrm>
            <a:off x="6781800" y="4648200"/>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9" name="Arc 7"/>
          <p:cNvSpPr>
            <a:spLocks/>
          </p:cNvSpPr>
          <p:nvPr/>
        </p:nvSpPr>
        <p:spPr bwMode="auto">
          <a:xfrm flipV="1">
            <a:off x="2743200" y="4800600"/>
            <a:ext cx="24384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endParaRPr>
          </a:p>
        </p:txBody>
      </p:sp>
      <p:sp>
        <p:nvSpPr>
          <p:cNvPr id="54280" name="Arc 8"/>
          <p:cNvSpPr>
            <a:spLocks/>
          </p:cNvSpPr>
          <p:nvPr/>
        </p:nvSpPr>
        <p:spPr bwMode="auto">
          <a:xfrm flipV="1">
            <a:off x="2743200" y="4648200"/>
            <a:ext cx="4114800" cy="8382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endParaRPr>
          </a:p>
        </p:txBody>
      </p:sp>
      <p:sp>
        <p:nvSpPr>
          <p:cNvPr id="9" name="Arc 8"/>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10" name="Group 9"/>
          <p:cNvGrpSpPr/>
          <p:nvPr/>
        </p:nvGrpSpPr>
        <p:grpSpPr>
          <a:xfrm>
            <a:off x="7452360" y="3234519"/>
            <a:ext cx="93261" cy="76200"/>
            <a:chOff x="7450539" y="2590800"/>
            <a:chExt cx="93261" cy="76200"/>
          </a:xfrm>
        </p:grpSpPr>
        <p:cxnSp>
          <p:nvCxnSpPr>
            <p:cNvPr id="11" name="Straight Connector 10"/>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610794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529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Are you sure you want to remove these </a:t>
            </a:r>
            <a:r>
              <a:rPr lang="en-US" altLang="zh-TW" sz="2400" dirty="0" err="1">
                <a:latin typeface="High Tower Text" pitchFamily="18" charset="0"/>
                <a:ea typeface="Batang" pitchFamily="18" charset="-127"/>
              </a:rPr>
              <a:t>filesA</a:t>
            </a:r>
            <a:r>
              <a:rPr lang="en-US" altLang="zh-TW" sz="2400" dirty="0">
                <a:latin typeface="High Tower Text" pitchFamily="18" charset="0"/>
                <a:ea typeface="Batang" pitchFamily="18" charset="-127"/>
              </a:rPr>
              <a:t> </a:t>
            </a:r>
            <a:r>
              <a:rPr lang="en-US" altLang="zh-TW" sz="2400" dirty="0" err="1">
                <a:latin typeface="High Tower Text" pitchFamily="18" charset="0"/>
                <a:ea typeface="Batang" pitchFamily="18" charset="-127"/>
              </a:rPr>
              <a:t>filesB</a:t>
            </a:r>
            <a:r>
              <a:rPr lang="en-US" altLang="zh-TW" sz="2400" dirty="0">
                <a:latin typeface="High Tower Text" pitchFamily="18" charset="0"/>
              </a:rPr>
              <a:t/>
            </a:r>
            <a:br>
              <a:rPr lang="en-US" altLang="zh-TW" sz="2400" dirty="0">
                <a:latin typeface="High Tower Text" pitchFamily="18" charset="0"/>
              </a:rPr>
            </a:br>
            <a:r>
              <a:rPr lang="en-US" altLang="zh-TW" sz="2700" dirty="0"/>
              <a:t> </a:t>
            </a:r>
          </a:p>
        </p:txBody>
      </p:sp>
      <p:sp>
        <p:nvSpPr>
          <p:cNvPr id="225294" name="Line 14"/>
          <p:cNvSpPr>
            <a:spLocks noChangeShapeType="1"/>
          </p:cNvSpPr>
          <p:nvPr/>
        </p:nvSpPr>
        <p:spPr bwMode="auto">
          <a:xfrm flipH="1">
            <a:off x="6019800" y="3429000"/>
            <a:ext cx="1371600" cy="205740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sp>
        <p:nvSpPr>
          <p:cNvPr id="225295" name="Line 15"/>
          <p:cNvSpPr>
            <a:spLocks noChangeShapeType="1"/>
          </p:cNvSpPr>
          <p:nvPr/>
        </p:nvSpPr>
        <p:spPr bwMode="auto">
          <a:xfrm flipH="1">
            <a:off x="7010400" y="3429000"/>
            <a:ext cx="457200" cy="205740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sp>
        <p:nvSpPr>
          <p:cNvPr id="6" name="Arc 5"/>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7" name="Group 6"/>
          <p:cNvGrpSpPr/>
          <p:nvPr/>
        </p:nvGrpSpPr>
        <p:grpSpPr>
          <a:xfrm>
            <a:off x="7452360" y="3234519"/>
            <a:ext cx="93261" cy="76200"/>
            <a:chOff x="7450539" y="2590800"/>
            <a:chExt cx="93261" cy="76200"/>
          </a:xfrm>
        </p:grpSpPr>
        <p:cxnSp>
          <p:nvCxnSpPr>
            <p:cNvPr id="8" name="Straight Connector 7"/>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9785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5295"/>
                                        </p:tgtEl>
                                      </p:cBhvr>
                                    </p:animEffect>
                                    <p:set>
                                      <p:cBhvr>
                                        <p:cTn id="7" dur="1" fill="hold">
                                          <p:stCondLst>
                                            <p:cond delay="499"/>
                                          </p:stCondLst>
                                        </p:cTn>
                                        <p:tgtEl>
                                          <p:spTgt spid="2252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5294"/>
                                        </p:tgtEl>
                                      </p:cBhvr>
                                    </p:animEffect>
                                    <p:set>
                                      <p:cBhvr>
                                        <p:cTn id="10" dur="1" fill="hold">
                                          <p:stCondLst>
                                            <p:cond delay="499"/>
                                          </p:stCondLst>
                                        </p:cTn>
                                        <p:tgtEl>
                                          <p:spTgt spid="225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animBg="1"/>
      <p:bldP spid="22529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632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a:t>
            </a:r>
            <a:r>
              <a:rPr lang="en-US" altLang="zh-TW" sz="2700" dirty="0">
                <a:solidFill>
                  <a:schemeClr val="accent2"/>
                </a:solidFill>
              </a:rPr>
              <a:t>end of line character</a:t>
            </a:r>
            <a:r>
              <a:rPr lang="en-US" altLang="zh-TW" sz="2700" dirty="0"/>
              <a:t>,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 </a:t>
            </a:r>
          </a:p>
          <a:p>
            <a:pPr marL="0" indent="0" eaLnBrk="1" hangingPunct="1">
              <a:lnSpc>
                <a:spcPct val="80000"/>
              </a:lnSpc>
            </a:pPr>
            <a:endParaRPr lang="en-US" altLang="zh-TW" sz="2700" dirty="0"/>
          </a:p>
        </p:txBody>
      </p:sp>
      <p:cxnSp>
        <p:nvCxnSpPr>
          <p:cNvPr id="56324" name="Straight Arrow Connector 5"/>
          <p:cNvCxnSpPr>
            <a:cxnSpLocks noChangeShapeType="1"/>
          </p:cNvCxnSpPr>
          <p:nvPr/>
        </p:nvCxnSpPr>
        <p:spPr bwMode="auto">
          <a:xfrm flipH="1" flipV="1">
            <a:off x="3505200" y="2600325"/>
            <a:ext cx="2017712" cy="1743075"/>
          </a:xfrm>
          <a:prstGeom prst="straightConnector1">
            <a:avLst/>
          </a:prstGeom>
          <a:noFill/>
          <a:ln w="28575" algn="ctr">
            <a:solidFill>
              <a:schemeClr val="accent2"/>
            </a:solidFill>
            <a:round/>
            <a:headEnd/>
            <a:tailEnd type="arrow" w="med" len="med"/>
          </a:ln>
        </p:spPr>
      </p:cxnSp>
      <p:cxnSp>
        <p:nvCxnSpPr>
          <p:cNvPr id="56325" name="Straight Arrow Connector 8"/>
          <p:cNvCxnSpPr>
            <a:cxnSpLocks noChangeShapeType="1"/>
          </p:cNvCxnSpPr>
          <p:nvPr/>
        </p:nvCxnSpPr>
        <p:spPr bwMode="auto">
          <a:xfrm flipH="1" flipV="1">
            <a:off x="1574800" y="2914650"/>
            <a:ext cx="3640138" cy="1447800"/>
          </a:xfrm>
          <a:prstGeom prst="straightConnector1">
            <a:avLst/>
          </a:prstGeom>
          <a:noFill/>
          <a:ln w="28575" algn="ctr">
            <a:solidFill>
              <a:schemeClr val="accent2"/>
            </a:solidFill>
            <a:round/>
            <a:headEnd/>
            <a:tailEnd type="arrow" w="med" len="med"/>
          </a:ln>
        </p:spPr>
      </p:cxnSp>
    </p:spTree>
    <p:extLst>
      <p:ext uri="{BB962C8B-B14F-4D97-AF65-F5344CB8AC3E}">
        <p14:creationId xmlns:p14="http://schemas.microsoft.com/office/powerpoint/2010/main" val="29847168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734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end of line character,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The other “\” escapes the </a:t>
            </a:r>
            <a:r>
              <a:rPr lang="en-US" altLang="zh-TW" sz="2700" dirty="0">
                <a:solidFill>
                  <a:schemeClr val="accent2"/>
                </a:solidFill>
              </a:rPr>
              <a:t>exclamation point</a:t>
            </a:r>
            <a:r>
              <a:rPr lang="en-US" altLang="zh-TW" sz="2400" dirty="0">
                <a:latin typeface="High Tower Text" pitchFamily="18" charset="0"/>
              </a:rPr>
              <a:t/>
            </a:r>
            <a:br>
              <a:rPr lang="en-US" altLang="zh-TW" sz="2400" dirty="0">
                <a:latin typeface="High Tower Text" pitchFamily="18" charset="0"/>
              </a:rPr>
            </a:br>
            <a:r>
              <a:rPr lang="en-US" altLang="zh-TW" sz="2700" dirty="0"/>
              <a:t> </a:t>
            </a:r>
          </a:p>
          <a:p>
            <a:pPr marL="0" indent="0" eaLnBrk="1" hangingPunct="1">
              <a:lnSpc>
                <a:spcPct val="80000"/>
              </a:lnSpc>
            </a:pPr>
            <a:endParaRPr lang="en-US" altLang="zh-TW" sz="2700" dirty="0"/>
          </a:p>
        </p:txBody>
      </p:sp>
      <p:cxnSp>
        <p:nvCxnSpPr>
          <p:cNvPr id="9" name="Straight Arrow Connector 8"/>
          <p:cNvCxnSpPr/>
          <p:nvPr/>
        </p:nvCxnSpPr>
        <p:spPr>
          <a:xfrm rot="10800000">
            <a:off x="1905001" y="3276600"/>
            <a:ext cx="2667000" cy="2209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568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t>To quote several character at once, you </a:t>
            </a:r>
            <a:r>
              <a:rPr lang="en-US" altLang="zh-TW" sz="2500" i="1" dirty="0"/>
              <a:t>can</a:t>
            </a:r>
            <a:r>
              <a:rPr lang="en-US" altLang="zh-TW" sz="2500" dirty="0"/>
              <a:t> use backslashes:</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 \ \ \ \ \ b</a:t>
            </a:r>
            <a:r>
              <a:rPr lang="en-US" altLang="zh-TW" sz="2500" dirty="0">
                <a:latin typeface="Courier"/>
              </a:rPr>
              <a:t/>
            </a:r>
            <a:br>
              <a:rPr lang="en-US" altLang="zh-TW" sz="2500" dirty="0">
                <a:latin typeface="Courier"/>
              </a:rPr>
            </a:br>
            <a:endParaRPr lang="en-US" altLang="zh-TW" sz="500" dirty="0">
              <a:latin typeface="Courier"/>
            </a:endParaRPr>
          </a:p>
          <a:p>
            <a:pPr marL="0" indent="0" eaLnBrk="1" hangingPunct="1">
              <a:lnSpc>
                <a:spcPct val="90000"/>
              </a:lnSpc>
              <a:buFontTx/>
              <a:buNone/>
            </a:pPr>
            <a:r>
              <a:rPr lang="en-US" altLang="zh-TW" sz="2500" dirty="0"/>
              <a:t>This is ugly, but it works. </a:t>
            </a:r>
          </a:p>
        </p:txBody>
      </p:sp>
    </p:spTree>
    <p:extLst>
      <p:ext uri="{BB962C8B-B14F-4D97-AF65-F5344CB8AC3E}">
        <p14:creationId xmlns:p14="http://schemas.microsoft.com/office/powerpoint/2010/main" val="454165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rgbClr val="7F7F7F"/>
                </a:solidFill>
              </a:rPr>
              <a:t>To quote several character at once, you </a:t>
            </a:r>
            <a:r>
              <a:rPr lang="en-US" altLang="zh-TW" sz="2500" i="1" dirty="0">
                <a:solidFill>
                  <a:srgbClr val="7F7F7F"/>
                </a:solidFill>
              </a:rPr>
              <a:t>can</a:t>
            </a:r>
            <a:r>
              <a:rPr lang="en-US" altLang="zh-TW" sz="2500" dirty="0">
                <a:solidFill>
                  <a:srgbClr val="7F7F7F"/>
                </a:solidFill>
              </a:rPr>
              <a:t> use backslashes:</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a\ \ \ \ \ \ \ b</a:t>
            </a:r>
            <a:r>
              <a:rPr lang="en-US" altLang="zh-TW" sz="2500" dirty="0">
                <a:solidFill>
                  <a:srgbClr val="7F7F7F"/>
                </a:solidFill>
                <a:latin typeface="Courier"/>
              </a:rPr>
              <a:t/>
            </a:r>
            <a:br>
              <a:rPr lang="en-US" altLang="zh-TW" sz="2500" dirty="0">
                <a:solidFill>
                  <a:srgbClr val="7F7F7F"/>
                </a:solidFill>
                <a:latin typeface="Courier"/>
              </a:rPr>
            </a:br>
            <a:endParaRPr lang="en-US" altLang="zh-TW" sz="500" dirty="0">
              <a:solidFill>
                <a:srgbClr val="7F7F7F"/>
              </a:solidFill>
              <a:latin typeface="Courier"/>
            </a:endParaRPr>
          </a:p>
          <a:p>
            <a:pPr marL="0" indent="0" eaLnBrk="1" hangingPunct="1">
              <a:lnSpc>
                <a:spcPct val="90000"/>
              </a:lnSpc>
              <a:buFontTx/>
              <a:buNone/>
            </a:pPr>
            <a:r>
              <a:rPr lang="en-US" altLang="zh-TW" sz="2500" dirty="0">
                <a:solidFill>
                  <a:srgbClr val="7F7F7F"/>
                </a:solidFill>
              </a:rPr>
              <a:t>This is ugly, but it works. </a:t>
            </a:r>
          </a:p>
          <a:p>
            <a:pPr marL="0" indent="0" eaLnBrk="1" hangingPunct="1">
              <a:lnSpc>
                <a:spcPct val="90000"/>
              </a:lnSpc>
              <a:buFontTx/>
              <a:buNone/>
            </a:pPr>
            <a:r>
              <a:rPr lang="en-US" altLang="zh-TW" sz="2500" dirty="0"/>
              <a:t>It is easier to use pairs of quotation marks to indicate the start and end of the characters to be quoted: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b'</a:t>
            </a:r>
            <a:r>
              <a:rPr lang="en-US" altLang="zh-TW" sz="2500" dirty="0">
                <a:latin typeface="Courier"/>
              </a:rPr>
              <a:t/>
            </a:r>
            <a:br>
              <a:rPr lang="en-US" altLang="zh-TW" sz="2500" dirty="0">
                <a:latin typeface="Courier"/>
              </a:rPr>
            </a:br>
            <a:endParaRPr lang="en-US" altLang="zh-TW" sz="1000" dirty="0">
              <a:latin typeface="Courier"/>
            </a:endParaRPr>
          </a:p>
        </p:txBody>
      </p:sp>
    </p:spTree>
    <p:extLst>
      <p:ext uri="{BB962C8B-B14F-4D97-AF65-F5344CB8AC3E}">
        <p14:creationId xmlns:p14="http://schemas.microsoft.com/office/powerpoint/2010/main" val="3061583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t>Inside the single quotes, you can use almost all shell symbols: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'What is a $ doing *here*???'</a:t>
            </a:r>
            <a:r>
              <a:rPr lang="en-US" altLang="zh-TW" sz="2500" dirty="0">
                <a:latin typeface="Courier"/>
              </a:rPr>
              <a:t/>
            </a:r>
            <a:br>
              <a:rPr lang="en-US" altLang="zh-TW" sz="2500" dirty="0">
                <a:latin typeface="Courier"/>
              </a:rPr>
            </a:br>
            <a:r>
              <a:rPr lang="en-US" altLang="zh-TW" sz="2500" dirty="0">
                <a:latin typeface="Courier"/>
              </a:rPr>
              <a:t>What is a $ doing *here*???</a:t>
            </a:r>
            <a:br>
              <a:rPr lang="en-US" altLang="zh-TW" sz="2500" dirty="0">
                <a:latin typeface="Courier"/>
              </a:rPr>
            </a:br>
            <a:endParaRPr lang="en-US" altLang="zh-TW" sz="1100" dirty="0">
              <a:latin typeface="Courier"/>
            </a:endParaRPr>
          </a:p>
          <a:p>
            <a:pPr marL="0" indent="0" eaLnBrk="1" hangingPunct="1">
              <a:lnSpc>
                <a:spcPct val="90000"/>
              </a:lnSpc>
              <a:buFontTx/>
              <a:buNone/>
            </a:pPr>
            <a:r>
              <a:rPr lang="en-US" altLang="zh-TW" sz="2500" dirty="0"/>
              <a:t/>
            </a:r>
            <a:br>
              <a:rPr lang="en-US" altLang="zh-TW" sz="2500" dirty="0"/>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spTree>
    <p:extLst>
      <p:ext uri="{BB962C8B-B14F-4D97-AF65-F5344CB8AC3E}">
        <p14:creationId xmlns:p14="http://schemas.microsoft.com/office/powerpoint/2010/main" val="3236669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Tree>
    <p:extLst>
      <p:ext uri="{BB962C8B-B14F-4D97-AF65-F5344CB8AC3E}">
        <p14:creationId xmlns:p14="http://schemas.microsoft.com/office/powerpoint/2010/main" val="2694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p>
          <a:p>
            <a:pPr marL="0" indent="0" eaLnBrk="1" hangingPunct="1">
              <a:lnSpc>
                <a:spcPct val="90000"/>
              </a:lnSpc>
              <a:buNone/>
            </a:pPr>
            <a:r>
              <a:rPr lang="en-US" altLang="zh-TW" sz="2500" dirty="0">
                <a:latin typeface="Courier"/>
              </a:rPr>
              <a:t>Hi!: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Tree>
    <p:extLst>
      <p:ext uri="{BB962C8B-B14F-4D97-AF65-F5344CB8AC3E}">
        <p14:creationId xmlns:p14="http://schemas.microsoft.com/office/powerpoint/2010/main" val="80088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a:t>
            </a:r>
            <a:r>
              <a:rPr lang="en-US" altLang="zh-TW" sz="2500" b="1" dirty="0" err="1">
                <a:solidFill>
                  <a:srgbClr val="FF0000"/>
                </a:solidFill>
                <a:latin typeface="Courier"/>
              </a:rPr>
              <a:t>!</a:t>
            </a:r>
            <a:r>
              <a:rPr lang="en-US" altLang="zh-TW" sz="2500" b="1" dirty="0" err="1">
                <a:solidFill>
                  <a:srgbClr val="0033CC"/>
                </a:solidFill>
                <a:latin typeface="Courier"/>
              </a:rPr>
              <a:t>Hi</a:t>
            </a:r>
            <a:r>
              <a:rPr lang="en-US" altLang="zh-TW" sz="2500" b="1" dirty="0">
                <a:solidFill>
                  <a:srgbClr val="0033CC"/>
                </a:solidFill>
                <a:latin typeface="Courier"/>
              </a:rPr>
              <a:t>!</a:t>
            </a:r>
            <a:r>
              <a:rPr lang="en-US" altLang="zh-TW" sz="2500" b="1" dirty="0">
                <a:latin typeface="Courier"/>
              </a:rPr>
              <a:t>'</a:t>
            </a:r>
          </a:p>
          <a:p>
            <a:pPr marL="0" indent="0" eaLnBrk="1" hangingPunct="1">
              <a:lnSpc>
                <a:spcPct val="90000"/>
              </a:lnSpc>
              <a:buNone/>
            </a:pPr>
            <a:r>
              <a:rPr lang="en-US" altLang="zh-TW" sz="2500" dirty="0">
                <a:solidFill>
                  <a:srgbClr val="0033CC"/>
                </a:solidFill>
                <a:latin typeface="Courier"/>
              </a:rPr>
              <a:t>Hi!</a:t>
            </a:r>
            <a:r>
              <a:rPr lang="en-US" altLang="zh-TW" sz="2500" dirty="0">
                <a:latin typeface="Courier"/>
              </a:rPr>
              <a:t>: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
        <p:nvSpPr>
          <p:cNvPr id="6" name="Rounded Rectangular Callout 5"/>
          <p:cNvSpPr/>
          <p:nvPr/>
        </p:nvSpPr>
        <p:spPr bwMode="auto">
          <a:xfrm>
            <a:off x="4572000" y="5638800"/>
            <a:ext cx="4572000" cy="1219200"/>
          </a:xfrm>
          <a:prstGeom prst="wedgeRoundRectCallout">
            <a:avLst>
              <a:gd name="adj1" fmla="val -65745"/>
              <a:gd name="adj2" fmla="val 72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solidFill>
                  <a:srgbClr val="000000"/>
                </a:solidFill>
                <a:latin typeface="Arial" charset="0"/>
                <a:ea typeface="新細明體" charset="-120"/>
              </a:rPr>
              <a:t>Failed because the “</a:t>
            </a:r>
            <a:r>
              <a:rPr lang="en-US" dirty="0">
                <a:solidFill>
                  <a:srgbClr val="0033CC"/>
                </a:solidFill>
                <a:latin typeface="Arial" charset="0"/>
                <a:ea typeface="新細明體" charset="-120"/>
              </a:rPr>
              <a:t>Hi!</a:t>
            </a:r>
            <a:r>
              <a:rPr lang="en-US" b="0" dirty="0">
                <a:solidFill>
                  <a:srgbClr val="000000"/>
                </a:solidFill>
                <a:latin typeface="Arial" charset="0"/>
                <a:ea typeface="新細明體" charset="-120"/>
              </a:rPr>
              <a:t>” after the “</a:t>
            </a:r>
            <a:r>
              <a:rPr lang="en-US" dirty="0">
                <a:solidFill>
                  <a:srgbClr val="FF0000"/>
                </a:solidFill>
                <a:latin typeface="Arial" charset="0"/>
                <a:ea typeface="新細明體" charset="-120"/>
              </a:rPr>
              <a:t>!</a:t>
            </a:r>
            <a:r>
              <a:rPr lang="en-US" b="0" dirty="0">
                <a:solidFill>
                  <a:srgbClr val="000000"/>
                </a:solidFill>
                <a:latin typeface="Arial" charset="0"/>
                <a:ea typeface="新細明體" charset="-120"/>
              </a:rPr>
              <a:t>” was interpreted as a request to rerun the last command which began with “Hi!”. (But it couldn’t be found in the history. So: error.)</a:t>
            </a:r>
          </a:p>
        </p:txBody>
      </p:sp>
    </p:spTree>
    <p:extLst>
      <p:ext uri="{BB962C8B-B14F-4D97-AF65-F5344CB8AC3E}">
        <p14:creationId xmlns:p14="http://schemas.microsoft.com/office/powerpoint/2010/main" val="1054943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400" dirty="0"/>
              <a:t>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a:t>
            </a:r>
            <a:r>
              <a:rPr lang="en-US" altLang="zh-TW" sz="2400" dirty="0">
                <a:solidFill>
                  <a:schemeClr val="bg1"/>
                </a:solidFill>
              </a:rPr>
              <a:t>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7283"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7284" name="Straight Arrow Connector 4"/>
          <p:cNvCxnSpPr>
            <a:cxnSpLocks noChangeShapeType="1"/>
          </p:cNvCxnSpPr>
          <p:nvPr/>
        </p:nvCxnSpPr>
        <p:spPr bwMode="auto">
          <a:xfrm flipH="1" flipV="1">
            <a:off x="1600200" y="4038600"/>
            <a:ext cx="4343400" cy="914400"/>
          </a:xfrm>
          <a:prstGeom prst="straightConnector1">
            <a:avLst/>
          </a:prstGeom>
          <a:noFill/>
          <a:ln w="28575" algn="ctr">
            <a:solidFill>
              <a:srgbClr val="00CC00"/>
            </a:solidFill>
            <a:round/>
            <a:headEnd type="arrow" w="med" len="med"/>
            <a:tailEnd/>
          </a:ln>
          <a:extLst>
            <a:ext uri="{909E8E84-426E-40DD-AFC4-6F175D3DCCD1}">
              <a14:hiddenFill xmlns:a14="http://schemas.microsoft.com/office/drawing/2010/main">
                <a:noFill/>
              </a14:hiddenFill>
            </a:ext>
          </a:extLst>
        </p:spPr>
      </p:cxnSp>
      <p:cxnSp>
        <p:nvCxnSpPr>
          <p:cNvPr id="97285" name="Straight Arrow Connector 6"/>
          <p:cNvCxnSpPr>
            <a:cxnSpLocks noChangeShapeType="1"/>
          </p:cNvCxnSpPr>
          <p:nvPr/>
        </p:nvCxnSpPr>
        <p:spPr bwMode="auto">
          <a:xfrm>
            <a:off x="1905000" y="4038600"/>
            <a:ext cx="1524000" cy="8382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 name="AutoShape 9"/>
          <p:cNvSpPr>
            <a:spLocks noChangeArrowheads="1"/>
          </p:cNvSpPr>
          <p:nvPr/>
        </p:nvSpPr>
        <p:spPr bwMode="auto">
          <a:xfrm>
            <a:off x="1752600" y="5486400"/>
            <a:ext cx="7315200" cy="1295400"/>
          </a:xfrm>
          <a:prstGeom prst="wedgeRectCallout">
            <a:avLst>
              <a:gd name="adj1" fmla="val -34588"/>
              <a:gd name="adj2" fmla="val -709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2400" dirty="0">
                <a:solidFill>
                  <a:srgbClr val="FFFFFF"/>
                </a:solidFill>
                <a:latin typeface="Arial Narrow" panose="020B0606020202030204" pitchFamily="34" charset="0"/>
              </a:rPr>
              <a:t>Needless to say, your directory probably does not contain any file with such a weird name as ==.  But, technically, it is legal in UNIX to name a file with such a name.</a:t>
            </a:r>
          </a:p>
        </p:txBody>
      </p:sp>
    </p:spTree>
    <p:extLst>
      <p:ext uri="{BB962C8B-B14F-4D97-AF65-F5344CB8AC3E}">
        <p14:creationId xmlns:p14="http://schemas.microsoft.com/office/powerpoint/2010/main" val="1306677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xit" presetSubtype="0" fill="hold" grpId="1" nodeType="clickEffect">
                                  <p:stCondLst>
                                    <p:cond delay="0"/>
                                  </p:stCondLst>
                                  <p:childTnLst>
                                    <p:anim calcmode="lin" valueType="num">
                                      <p:cBhvr>
                                        <p:cTn id="14" dur="1000"/>
                                        <p:tgtEl>
                                          <p:spTgt spid="13"/>
                                        </p:tgtEl>
                                        <p:attrNameLst>
                                          <p:attrName>ppt_w</p:attrName>
                                        </p:attrNameLst>
                                      </p:cBhvr>
                                      <p:tavLst>
                                        <p:tav tm="0">
                                          <p:val>
                                            <p:strVal val="ppt_w"/>
                                          </p:val>
                                        </p:tav>
                                        <p:tav tm="100000">
                                          <p:val>
                                            <p:fltVal val="0"/>
                                          </p:val>
                                        </p:tav>
                                      </p:tavLst>
                                    </p:anim>
                                    <p:anim calcmode="lin" valueType="num">
                                      <p:cBhvr>
                                        <p:cTn id="15" dur="1000"/>
                                        <p:tgtEl>
                                          <p:spTgt spid="13"/>
                                        </p:tgtEl>
                                        <p:attrNameLst>
                                          <p:attrName>ppt_h</p:attrName>
                                        </p:attrNameLst>
                                      </p:cBhvr>
                                      <p:tavLst>
                                        <p:tav tm="0">
                                          <p:val>
                                            <p:strVal val="ppt_h"/>
                                          </p:val>
                                        </p:tav>
                                        <p:tav tm="100000">
                                          <p:val>
                                            <p:fltVal val="0"/>
                                          </p:val>
                                        </p:tav>
                                      </p:tavLst>
                                    </p:anim>
                                    <p:anim calcmode="lin" valueType="num">
                                      <p:cBhvr>
                                        <p:cTn id="16" dur="1000"/>
                                        <p:tgtEl>
                                          <p:spTgt spid="13"/>
                                        </p:tgtEl>
                                        <p:attrNameLst>
                                          <p:attrName>style.rotation</p:attrName>
                                        </p:attrNameLst>
                                      </p:cBhvr>
                                      <p:tavLst>
                                        <p:tav tm="0">
                                          <p:val>
                                            <p:fltVal val="0"/>
                                          </p:val>
                                        </p:tav>
                                        <p:tav tm="100000">
                                          <p:val>
                                            <p:fltVal val="90"/>
                                          </p:val>
                                        </p:tav>
                                      </p:tavLst>
                                    </p:anim>
                                    <p:animEffect transition="out" filter="fade">
                                      <p:cBhvr>
                                        <p:cTn id="17" dur="1000"/>
                                        <p:tgtEl>
                                          <p:spTgt spid="13"/>
                                        </p:tgtEl>
                                      </p:cBhvr>
                                    </p:animEffect>
                                    <p:set>
                                      <p:cBhvr>
                                        <p:cTn id="18"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5939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a:t>% </a:t>
            </a:r>
            <a:r>
              <a:rPr lang="en-US" altLang="zh-TW" sz="3000" b="1"/>
              <a:t>echo "Is your path $PATH?"</a:t>
            </a:r>
            <a:r>
              <a:rPr lang="en-US" altLang="zh-TW" sz="3000"/>
              <a:t/>
            </a:r>
            <a:br>
              <a:rPr lang="en-US" altLang="zh-TW" sz="3000"/>
            </a:br>
            <a:r>
              <a:rPr lang="en-US" altLang="zh-TW" sz="3000"/>
              <a:t>Is your path /usr/local/bin:/usr/bin:…?</a:t>
            </a:r>
            <a:br>
              <a:rPr lang="en-US" altLang="zh-TW" sz="3000"/>
            </a:br>
            <a:r>
              <a:rPr lang="en-US" altLang="zh-TW" sz="3000"/>
              <a:t>% </a:t>
            </a:r>
            <a:r>
              <a:rPr lang="en-US" altLang="zh-TW" sz="3000" b="1"/>
              <a:t>echo "Your current directory is `pwd`"</a:t>
            </a:r>
            <a:r>
              <a:rPr lang="en-US" altLang="zh-TW" sz="3000"/>
              <a:t/>
            </a:r>
            <a:br>
              <a:rPr lang="en-US" altLang="zh-TW" sz="3000"/>
            </a:br>
            <a:r>
              <a:rPr lang="en-US" altLang="zh-TW" sz="3000"/>
              <a:t>Your current directory is /home/Cse</a:t>
            </a:r>
          </a:p>
          <a:p>
            <a:pPr marL="0" indent="0" eaLnBrk="1" hangingPunct="1">
              <a:lnSpc>
                <a:spcPct val="80000"/>
              </a:lnSpc>
              <a:buFontTx/>
              <a:buNone/>
            </a:pPr>
            <a:r>
              <a:rPr lang="en-US" altLang="zh-TW" sz="1500"/>
              <a:t/>
            </a:r>
            <a:br>
              <a:rPr lang="en-US" altLang="zh-TW" sz="1500"/>
            </a:br>
            <a:r>
              <a:rPr lang="en-US" altLang="zh-TW" sz="3000">
                <a:solidFill>
                  <a:schemeClr val="bg1"/>
                </a:solidFill>
              </a:rPr>
              <a:t>Once you learn the difference between single quotes and double quotes, you will have mastered a very useful skill. </a:t>
            </a:r>
          </a:p>
          <a:p>
            <a:pPr marL="0" indent="0" eaLnBrk="1" hangingPunct="1">
              <a:lnSpc>
                <a:spcPct val="80000"/>
              </a:lnSpc>
              <a:buFontTx/>
              <a:buNone/>
            </a:pPr>
            <a:r>
              <a:rPr lang="en-US" altLang="zh-TW" sz="1500">
                <a:solidFill>
                  <a:schemeClr val="bg1"/>
                </a:solidFill>
              </a:rPr>
              <a:t/>
            </a:r>
            <a:br>
              <a:rPr lang="en-US" altLang="zh-TW" sz="1500">
                <a:solidFill>
                  <a:schemeClr val="bg1"/>
                </a:solidFill>
              </a:rPr>
            </a:br>
            <a:r>
              <a:rPr lang="en-US" altLang="zh-TW" sz="3000">
                <a:solidFill>
                  <a:schemeClr val="bg1"/>
                </a:solidFill>
              </a:rPr>
              <a:t>It's not hard:</a:t>
            </a:r>
          </a:p>
          <a:p>
            <a:pPr marL="0" indent="0" eaLnBrk="1" hangingPunct="1">
              <a:lnSpc>
                <a:spcPct val="80000"/>
              </a:lnSpc>
              <a:buFontTx/>
              <a:buNone/>
            </a:pPr>
            <a:r>
              <a:rPr lang="en-US" altLang="zh-TW" sz="3000">
                <a:solidFill>
                  <a:schemeClr val="bg1"/>
                </a:solidFill>
              </a:rPr>
              <a:t> The single quotes are stronger than double quotes. </a:t>
            </a:r>
          </a:p>
          <a:p>
            <a:pPr marL="0" indent="0" eaLnBrk="1" hangingPunct="1">
              <a:lnSpc>
                <a:spcPct val="80000"/>
              </a:lnSpc>
              <a:buFontTx/>
              <a:buNone/>
            </a:pPr>
            <a:r>
              <a:rPr lang="en-US" altLang="zh-TW" sz="3000">
                <a:solidFill>
                  <a:schemeClr val="bg1"/>
                </a:solidFill>
              </a:rPr>
              <a:t> And the backslash is the strongest of all.</a:t>
            </a:r>
          </a:p>
        </p:txBody>
      </p:sp>
    </p:spTree>
    <p:extLst>
      <p:ext uri="{BB962C8B-B14F-4D97-AF65-F5344CB8AC3E}">
        <p14:creationId xmlns:p14="http://schemas.microsoft.com/office/powerpoint/2010/main" val="38963221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041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chemeClr val="bg1"/>
                </a:solidFill>
              </a:rPr>
              <a:t>It's not hard:</a:t>
            </a:r>
          </a:p>
          <a:p>
            <a:pPr marL="0" indent="0" eaLnBrk="1" hangingPunct="1">
              <a:lnSpc>
                <a:spcPct val="80000"/>
              </a:lnSpc>
              <a:buFontTx/>
              <a:buNone/>
            </a:pPr>
            <a:r>
              <a:rPr lang="en-US" altLang="zh-TW" sz="3000" dirty="0">
                <a:solidFill>
                  <a:schemeClr val="bg1"/>
                </a:solidFill>
              </a:rPr>
              <a:t> The single quotes are stronger than double quotes. </a:t>
            </a:r>
          </a:p>
          <a:p>
            <a:pPr marL="0" indent="0" eaLnBrk="1" hangingPunct="1">
              <a:lnSpc>
                <a:spcPct val="80000"/>
              </a:lnSpc>
              <a:buFontTx/>
              <a:buNone/>
            </a:pPr>
            <a:r>
              <a:rPr lang="en-US" altLang="zh-TW" sz="3000" dirty="0">
                <a:solidFill>
                  <a:schemeClr val="bg1"/>
                </a:solidFill>
              </a:rPr>
              <a:t> And the backslash is the strongest of all.</a:t>
            </a:r>
          </a:p>
        </p:txBody>
      </p:sp>
    </p:spTree>
    <p:extLst>
      <p:ext uri="{BB962C8B-B14F-4D97-AF65-F5344CB8AC3E}">
        <p14:creationId xmlns:p14="http://schemas.microsoft.com/office/powerpoint/2010/main" val="2306318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144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It's not hard:</a:t>
            </a:r>
          </a:p>
          <a:p>
            <a:pPr marL="0" indent="0" eaLnBrk="1" hangingPunct="1">
              <a:lnSpc>
                <a:spcPct val="80000"/>
              </a:lnSpc>
              <a:buFontTx/>
              <a:buNone/>
            </a:pPr>
            <a:r>
              <a:rPr lang="en-US" altLang="zh-TW" sz="3000" dirty="0">
                <a:solidFill>
                  <a:srgbClr val="FF0000"/>
                </a:solidFill>
              </a:rPr>
              <a:t> The single quotes are stronger than double quotes. </a:t>
            </a:r>
          </a:p>
          <a:p>
            <a:pPr marL="0" indent="0" eaLnBrk="1" hangingPunct="1">
              <a:lnSpc>
                <a:spcPct val="80000"/>
              </a:lnSpc>
              <a:buFontTx/>
              <a:buNone/>
            </a:pPr>
            <a:r>
              <a:rPr lang="en-US" altLang="zh-TW" sz="3000" dirty="0">
                <a:solidFill>
                  <a:srgbClr val="FF0000"/>
                </a:solidFill>
              </a:rPr>
              <a:t> And the backslash is the strongest of all.</a:t>
            </a:r>
          </a:p>
        </p:txBody>
      </p:sp>
    </p:spTree>
    <p:extLst>
      <p:ext uri="{BB962C8B-B14F-4D97-AF65-F5344CB8AC3E}">
        <p14:creationId xmlns:p14="http://schemas.microsoft.com/office/powerpoint/2010/main" val="24920759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1394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55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solidFill>
                  <a:schemeClr val="bg1">
                    <a:lumMod val="50000"/>
                  </a:schemeClr>
                </a:solidFill>
              </a:rPr>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solidFill>
                  <a:schemeClr val="bg1">
                    <a:lumMod val="50000"/>
                  </a:schemeClr>
                </a:solidFill>
              </a:rPr>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"Isn't it easy to get a single quote?"</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Isn't it easy to get a single quote?</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'And I replied, "Double quotes are easy too."' </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And I replied, "Double quotes are easy too."</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4911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3491"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t>One problem people have is including the same quotes within quotes. Many expect the following to work: </a:t>
            </a:r>
          </a:p>
          <a:p>
            <a:pPr marL="0" indent="0" eaLnBrk="1" hangingPunct="1">
              <a:lnSpc>
                <a:spcPct val="80000"/>
              </a:lnSpc>
              <a:buFontTx/>
              <a:buNone/>
            </a:pPr>
            <a:r>
              <a:rPr lang="en-US" altLang="zh-TW" sz="2500" dirty="0">
                <a:latin typeface="High Tower Text" pitchFamily="18" charset="0"/>
              </a:rPr>
              <a:t>echo "The word for today is \"Happy</a:t>
            </a:r>
            <a:r>
              <a:rPr lang="en-US" altLang="zh-TW" sz="2500" dirty="0" smtClean="0">
                <a:latin typeface="High Tower Text" pitchFamily="18" charset="0"/>
              </a:rPr>
              <a:t>\"" </a:t>
            </a:r>
            <a:r>
              <a:rPr lang="en-US" altLang="zh-TW" sz="2500" dirty="0">
                <a:latin typeface="High Tower Text" pitchFamily="18" charset="0"/>
              </a:rPr>
              <a:t>	</a:t>
            </a:r>
            <a:r>
              <a:rPr lang="en-US" altLang="zh-TW" sz="2500" dirty="0">
                <a:solidFill>
                  <a:srgbClr val="CC3300"/>
                </a:solidFill>
                <a:cs typeface="Arial" pitchFamily="34" charset="0"/>
              </a:rPr>
              <a:t>← What is the output?</a:t>
            </a:r>
            <a:r>
              <a:rPr lang="en-US" altLang="zh-TW" sz="2500" dirty="0">
                <a:cs typeface="Arial" pitchFamily="34" charset="0"/>
              </a:rPr>
              <a:t> </a:t>
            </a:r>
            <a:r>
              <a:rPr lang="en-US" altLang="zh-TW" sz="2500" dirty="0">
                <a:latin typeface="High Tower Text" pitchFamily="18" charset="0"/>
              </a:rPr>
              <a:t/>
            </a:r>
            <a:br>
              <a:rPr lang="en-US" altLang="zh-TW" sz="2500" dirty="0">
                <a:latin typeface="High Tower Text" pitchFamily="18" charset="0"/>
              </a:rPr>
            </a:br>
            <a:r>
              <a:rPr lang="en-US" altLang="zh-TW" sz="2500" dirty="0">
                <a:latin typeface="High Tower Text" pitchFamily="18" charset="0"/>
              </a:rPr>
              <a:t>echo 'Don\'t quote me'</a:t>
            </a:r>
            <a:r>
              <a:rPr lang="en-US" altLang="zh-TW" sz="2500" dirty="0"/>
              <a:t>			</a:t>
            </a:r>
            <a:r>
              <a:rPr lang="en-US" altLang="zh-TW" sz="2500" dirty="0">
                <a:solidFill>
                  <a:srgbClr val="CC3300"/>
                </a:solidFill>
              </a:rPr>
              <a:t>← What is the output?</a:t>
            </a:r>
            <a:r>
              <a:rPr lang="en-US" altLang="zh-TW" sz="2500" dirty="0"/>
              <a:t> </a:t>
            </a:r>
            <a:endParaRPr lang="en-US" altLang="zh-TW" sz="1400" dirty="0"/>
          </a:p>
          <a:p>
            <a:pPr marL="0" indent="0" eaLnBrk="1" hangingPunct="1">
              <a:lnSpc>
                <a:spcPct val="80000"/>
              </a:lnSpc>
              <a:buFontTx/>
              <a:buNone/>
            </a:pPr>
            <a:r>
              <a:rPr lang="en-US" altLang="zh-TW" sz="2500" dirty="0">
                <a:solidFill>
                  <a:schemeClr val="bg1"/>
                </a:solidFill>
              </a:rPr>
              <a:t>People are confused by this, because we think of strings in programming languages like C. These quotes are different. </a:t>
            </a:r>
          </a:p>
          <a:p>
            <a:pPr marL="0" indent="0" eaLnBrk="1" hangingPunct="1">
              <a:lnSpc>
                <a:spcPct val="80000"/>
              </a:lnSpc>
            </a:pPr>
            <a:r>
              <a:rPr lang="en-US" altLang="zh-TW" sz="2500" dirty="0">
                <a:solidFill>
                  <a:schemeClr val="bg1"/>
                </a:solidFill>
              </a:rPr>
              <a:t>  They just turn substitution on and off.  </a:t>
            </a:r>
          </a:p>
          <a:p>
            <a:pPr marL="0" indent="0" eaLnBrk="1" hangingPunct="1">
              <a:lnSpc>
                <a:spcPct val="80000"/>
              </a:lnSpc>
            </a:pPr>
            <a:r>
              <a:rPr lang="en-US" altLang="zh-TW" sz="2500" dirty="0">
                <a:solidFill>
                  <a:schemeClr val="bg1"/>
                </a:solidFill>
              </a:rPr>
              <a:t>  They do not indicate the starting and ending of a string. </a:t>
            </a:r>
          </a:p>
          <a:p>
            <a:pPr marL="0" indent="0" eaLnBrk="1" hangingPunct="1">
              <a:lnSpc>
                <a:spcPct val="80000"/>
              </a:lnSpc>
              <a:buFontTx/>
              <a:buNone/>
            </a:pPr>
            <a:endParaRPr lang="en-US" altLang="zh-TW" sz="1400" dirty="0">
              <a:solidFill>
                <a:schemeClr val="bg1"/>
              </a:solidFill>
            </a:endParaRPr>
          </a:p>
          <a:p>
            <a:pPr marL="0" indent="0" eaLnBrk="1" hangingPunct="1">
              <a:lnSpc>
                <a:spcPct val="80000"/>
              </a:lnSpc>
              <a:buFontTx/>
              <a:buNone/>
            </a:pPr>
            <a:r>
              <a:rPr lang="en-US" altLang="zh-TW" sz="2500" dirty="0">
                <a:solidFill>
                  <a:schemeClr val="bg1"/>
                </a:solidFill>
              </a:rPr>
              <a:t>Consider:</a:t>
            </a:r>
          </a:p>
          <a:p>
            <a:pPr marL="0" indent="0" eaLnBrk="1" hangingPunct="1">
              <a:lnSpc>
                <a:spcPct val="80000"/>
              </a:lnSpc>
              <a:buFontTx/>
              <a:buNone/>
            </a:pPr>
            <a:r>
              <a:rPr lang="en-US" altLang="zh-TW" sz="2500" dirty="0">
                <a:solidFill>
                  <a:schemeClr val="bg1"/>
                </a:solidFill>
                <a:latin typeface="High Tower Text" pitchFamily="18" charset="0"/>
              </a:rPr>
              <a:t>echo '' 					</a:t>
            </a:r>
            <a:r>
              <a:rPr lang="en-US" altLang="zh-TW" sz="2500" dirty="0">
                <a:solidFill>
                  <a:schemeClr val="bg1"/>
                </a:solidFill>
              </a:rPr>
              <a:t>← What is the output? </a:t>
            </a:r>
            <a:endParaRPr lang="en-US" altLang="zh-TW" sz="2500" dirty="0">
              <a:solidFill>
                <a:schemeClr val="bg1"/>
              </a:solidFill>
              <a:latin typeface="High Tower Text" pitchFamily="18" charset="0"/>
            </a:endParaRPr>
          </a:p>
          <a:p>
            <a:pPr marL="0" indent="0" eaLnBrk="1" hangingPunct="1">
              <a:lnSpc>
                <a:spcPct val="80000"/>
              </a:lnSpc>
              <a:buFontTx/>
              <a:buNone/>
            </a:pPr>
            <a:r>
              <a:rPr lang="en-US" altLang="zh-TW" sz="1200" dirty="0">
                <a:solidFill>
                  <a:schemeClr val="bg1"/>
                </a:solidFill>
              </a:rPr>
              <a:t/>
            </a:r>
            <a:br>
              <a:rPr lang="en-US" altLang="zh-TW" sz="1200" dirty="0">
                <a:solidFill>
                  <a:schemeClr val="bg1"/>
                </a:solidFill>
              </a:rPr>
            </a:br>
            <a:r>
              <a:rPr lang="en-US" altLang="zh-TW" sz="2500" dirty="0">
                <a:solidFill>
                  <a:schemeClr val="bg1"/>
                </a:solidFill>
              </a:rPr>
              <a:t>This is broken up into </a:t>
            </a:r>
            <a:r>
              <a:rPr lang="en-US" altLang="zh-TW" sz="2500" b="1" dirty="0">
                <a:solidFill>
                  <a:schemeClr val="bg1"/>
                </a:solidFill>
              </a:rPr>
              <a:t>three</a:t>
            </a:r>
            <a:r>
              <a:rPr lang="en-US" altLang="zh-TW" sz="2500" dirty="0">
                <a:solidFill>
                  <a:schemeClr val="bg1"/>
                </a:solidFill>
              </a:rPr>
              <a:t>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30175280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4515"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rgbClr val="808080"/>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rgbClr val="808080"/>
                </a:solidFill>
                <a:latin typeface="High Tower Text" pitchFamily="18" charset="0"/>
              </a:rPr>
              <a:t>echo "The word for today is \"Happy\"" </a:t>
            </a:r>
            <a:r>
              <a:rPr lang="en-US" altLang="zh-TW" sz="1800" dirty="0">
                <a:latin typeface="High Tower Text" pitchFamily="18" charset="0"/>
              </a:rPr>
              <a:t>The word for today is "Happy"</a:t>
            </a:r>
            <a:r>
              <a:rPr lang="en-US" altLang="zh-TW" sz="2500" dirty="0">
                <a:solidFill>
                  <a:srgbClr val="808080"/>
                </a:solidFill>
                <a:latin typeface="High Tower Text" pitchFamily="18" charset="0"/>
              </a:rPr>
              <a:t/>
            </a:r>
            <a:br>
              <a:rPr lang="en-US" altLang="zh-TW" sz="2500" dirty="0">
                <a:solidFill>
                  <a:srgbClr val="808080"/>
                </a:solidFill>
                <a:latin typeface="High Tower Text" pitchFamily="18" charset="0"/>
              </a:rPr>
            </a:br>
            <a:r>
              <a:rPr lang="en-US" altLang="zh-TW" sz="2500" dirty="0">
                <a:solidFill>
                  <a:srgbClr val="808080"/>
                </a:solidFill>
                <a:latin typeface="High Tower Text" pitchFamily="18" charset="0"/>
              </a:rPr>
              <a:t>echo 'Don\'t quote </a:t>
            </a:r>
            <a:r>
              <a:rPr lang="en-US" altLang="zh-TW" sz="2500" dirty="0" smtClean="0">
                <a:solidFill>
                  <a:srgbClr val="808080"/>
                </a:solidFill>
                <a:latin typeface="High Tower Text" pitchFamily="18" charset="0"/>
              </a:rPr>
              <a:t>me</a:t>
            </a:r>
            <a:r>
              <a:rPr lang="en-US" altLang="zh-TW" sz="2500" smtClean="0">
                <a:solidFill>
                  <a:srgbClr val="808080"/>
                </a:solidFill>
                <a:latin typeface="High Tower Text" pitchFamily="18" charset="0"/>
              </a:rPr>
              <a:t>‘ </a:t>
            </a:r>
            <a:r>
              <a:rPr lang="en-US" altLang="zh-TW" sz="2500" smtClean="0">
                <a:latin typeface="High Tower Text" pitchFamily="18" charset="0"/>
              </a:rPr>
              <a:t>error</a:t>
            </a:r>
            <a:r>
              <a:rPr lang="en-US" altLang="zh-TW" sz="2500" dirty="0">
                <a:solidFill>
                  <a:srgbClr val="808080"/>
                </a:solidFill>
              </a:rPr>
              <a:t/>
            </a:r>
            <a:br>
              <a:rPr lang="en-US" altLang="zh-TW" sz="2500" dirty="0">
                <a:solidFill>
                  <a:srgbClr val="808080"/>
                </a:solidFill>
              </a:rPr>
            </a:br>
            <a:endParaRPr lang="en-US" altLang="zh-TW" sz="1400" dirty="0">
              <a:solidFill>
                <a:srgbClr val="808080"/>
              </a:solidFill>
            </a:endParaRPr>
          </a:p>
          <a:p>
            <a:pPr marL="0" indent="0" eaLnBrk="1" hangingPunct="1">
              <a:lnSpc>
                <a:spcPct val="80000"/>
              </a:lnSpc>
              <a:buFontTx/>
              <a:buNone/>
            </a:pPr>
            <a:r>
              <a:rPr lang="en-US" altLang="zh-TW" sz="2500" dirty="0"/>
              <a:t>People are confused by this, because we think of </a:t>
            </a:r>
            <a:r>
              <a:rPr lang="en-US" altLang="zh-TW" sz="2500" dirty="0">
                <a:solidFill>
                  <a:srgbClr val="CC3300"/>
                </a:solidFill>
              </a:rPr>
              <a:t>strings</a:t>
            </a:r>
            <a:r>
              <a:rPr lang="en-US" altLang="zh-TW" sz="2500" dirty="0"/>
              <a:t> in programming languages like C. These quotes are different. </a:t>
            </a:r>
          </a:p>
          <a:p>
            <a:pPr marL="0" indent="0" eaLnBrk="1" hangingPunct="1">
              <a:lnSpc>
                <a:spcPct val="80000"/>
              </a:lnSpc>
            </a:pPr>
            <a:r>
              <a:rPr lang="en-US" altLang="zh-TW" sz="2500" dirty="0"/>
              <a:t>  They just turn substitution </a:t>
            </a:r>
            <a:r>
              <a:rPr lang="en-US" altLang="zh-TW" sz="2500" dirty="0">
                <a:solidFill>
                  <a:srgbClr val="CC3300"/>
                </a:solidFill>
              </a:rPr>
              <a:t>on and off.</a:t>
            </a:r>
            <a:r>
              <a:rPr lang="en-US" altLang="zh-TW" sz="2500" dirty="0"/>
              <a:t>  </a:t>
            </a:r>
          </a:p>
          <a:p>
            <a:pPr marL="0" indent="0" eaLnBrk="1" hangingPunct="1">
              <a:lnSpc>
                <a:spcPct val="80000"/>
              </a:lnSpc>
            </a:pPr>
            <a:r>
              <a:rPr lang="en-US" altLang="zh-TW" sz="2500" dirty="0"/>
              <a:t>  </a:t>
            </a:r>
            <a:r>
              <a:rPr lang="en-US" altLang="zh-TW" sz="2500" dirty="0">
                <a:solidFill>
                  <a:srgbClr val="CC3300"/>
                </a:solidFill>
              </a:rPr>
              <a:t>They do not indicate the starting and ending of a string. </a:t>
            </a:r>
          </a:p>
          <a:p>
            <a:pPr marL="0" indent="0" eaLnBrk="1" hangingPunct="1">
              <a:lnSpc>
                <a:spcPct val="80000"/>
              </a:lnSpc>
              <a:buFontTx/>
              <a:buNone/>
            </a:pPr>
            <a:endParaRPr lang="en-US" altLang="zh-TW" sz="1400" dirty="0">
              <a:solidFill>
                <a:srgbClr val="CC3300"/>
              </a:solidFill>
            </a:endParaRPr>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err="1">
                <a:latin typeface="High Tower Text" pitchFamily="18" charset="0"/>
              </a:rPr>
              <a:t>a'b'c</a:t>
            </a:r>
            <a:r>
              <a:rPr lang="en-US" altLang="zh-TW" sz="2500" dirty="0">
                <a:latin typeface="High Tower Text" pitchFamily="18" charset="0"/>
              </a:rPr>
              <a:t>'					</a:t>
            </a:r>
            <a:r>
              <a:rPr lang="en-US" altLang="zh-TW" sz="2500" dirty="0">
                <a:solidFill>
                  <a:srgbClr val="CC3300"/>
                </a:solidFill>
                <a:cs typeface="Arial" pitchFamily="34" charset="0"/>
              </a:rPr>
              <a:t>← What is the output?</a:t>
            </a:r>
            <a:r>
              <a:rPr lang="en-US" altLang="zh-TW" sz="2500" dirty="0">
                <a:cs typeface="Arial" pitchFamily="34" charset="0"/>
              </a:rPr>
              <a:t> </a:t>
            </a:r>
            <a:endParaRPr lang="en-US" altLang="zh-TW" sz="2500" dirty="0">
              <a:latin typeface="High Tower Text" pitchFamily="18" charset="0"/>
            </a:endParaRPr>
          </a:p>
          <a:p>
            <a:pPr marL="0" indent="0" eaLnBrk="1" hangingPunct="1">
              <a:lnSpc>
                <a:spcPct val="80000"/>
              </a:lnSpc>
              <a:buFontTx/>
              <a:buNone/>
            </a:pPr>
            <a:endParaRPr lang="en-US" altLang="zh-TW" sz="2500" dirty="0">
              <a:latin typeface="High Tower Text" pitchFamily="18" charset="0"/>
            </a:endParaRPr>
          </a:p>
          <a:p>
            <a:pPr marL="0" indent="0" eaLnBrk="1" hangingPunct="1">
              <a:lnSpc>
                <a:spcPct val="80000"/>
              </a:lnSpc>
              <a:buFontTx/>
              <a:buNone/>
            </a:pPr>
            <a:r>
              <a:rPr lang="en-US" altLang="zh-TW" sz="1200" dirty="0"/>
              <a:t/>
            </a:r>
            <a:br>
              <a:rPr lang="en-US" altLang="zh-TW" sz="1200" dirty="0"/>
            </a:br>
            <a:r>
              <a:rPr lang="en-US" altLang="zh-TW" sz="2500" dirty="0">
                <a:solidFill>
                  <a:schemeClr val="bg1"/>
                </a:solidFill>
              </a:rPr>
              <a:t>This is broken up into three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1418263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5539"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chemeClr val="bg2"/>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chemeClr val="bg2"/>
                </a:solidFill>
                <a:latin typeface="High Tower Text" pitchFamily="18" charset="0"/>
              </a:rPr>
              <a:t>echo "The word for today is \"Happy\""  	</a:t>
            </a:r>
            <a:r>
              <a:rPr lang="en-US" altLang="zh-TW" sz="2500" dirty="0">
                <a:solidFill>
                  <a:schemeClr val="bg2"/>
                </a:solidFill>
                <a:cs typeface="Arial" pitchFamily="34" charset="0"/>
              </a:rPr>
              <a:t> </a:t>
            </a:r>
            <a:r>
              <a:rPr lang="en-US" altLang="zh-TW" sz="2500" dirty="0">
                <a:solidFill>
                  <a:schemeClr val="bg2"/>
                </a:solidFill>
                <a:latin typeface="High Tower Text" pitchFamily="18" charset="0"/>
              </a:rPr>
              <a:t/>
            </a:r>
            <a:br>
              <a:rPr lang="en-US" altLang="zh-TW" sz="2500" dirty="0">
                <a:solidFill>
                  <a:schemeClr val="bg2"/>
                </a:solidFill>
                <a:latin typeface="High Tower Text" pitchFamily="18" charset="0"/>
              </a:rPr>
            </a:br>
            <a:r>
              <a:rPr lang="en-US" altLang="zh-TW" sz="2500" dirty="0">
                <a:solidFill>
                  <a:schemeClr val="bg2"/>
                </a:solidFill>
                <a:latin typeface="High Tower Text" pitchFamily="18" charset="0"/>
              </a:rPr>
              <a:t>echo 'Don\'t quote me'</a:t>
            </a:r>
            <a:r>
              <a:rPr lang="en-US" altLang="zh-TW" sz="2500" dirty="0">
                <a:solidFill>
                  <a:schemeClr val="bg2"/>
                </a:solidFill>
              </a:rPr>
              <a:t>	</a:t>
            </a:r>
            <a:r>
              <a:rPr lang="en-US" altLang="zh-TW" sz="2500" dirty="0"/>
              <a:t>		</a:t>
            </a:r>
            <a:endParaRPr lang="en-US" altLang="zh-TW" sz="1400" dirty="0"/>
          </a:p>
          <a:p>
            <a:pPr marL="0" indent="0" eaLnBrk="1" hangingPunct="1">
              <a:lnSpc>
                <a:spcPct val="80000"/>
              </a:lnSpc>
              <a:buFontTx/>
              <a:buNone/>
            </a:pPr>
            <a:endParaRPr lang="en-US" altLang="zh-TW" sz="1100" dirty="0"/>
          </a:p>
          <a:p>
            <a:pPr marL="0" indent="0" eaLnBrk="1" hangingPunct="1">
              <a:lnSpc>
                <a:spcPct val="80000"/>
              </a:lnSpc>
              <a:buFontTx/>
              <a:buNone/>
            </a:pPr>
            <a:r>
              <a:rPr lang="en-US" altLang="zh-TW" sz="2500" dirty="0"/>
              <a:t>People are confused by this, because we think of strings in programming languages like C. These quotes are different. </a:t>
            </a:r>
          </a:p>
          <a:p>
            <a:pPr marL="0" indent="0" eaLnBrk="1" hangingPunct="1">
              <a:lnSpc>
                <a:spcPct val="80000"/>
              </a:lnSpc>
            </a:pPr>
            <a:r>
              <a:rPr lang="en-US" altLang="zh-TW" sz="2500" dirty="0"/>
              <a:t>  They just turn substitution on and off.  </a:t>
            </a:r>
          </a:p>
          <a:p>
            <a:pPr marL="0" indent="0" eaLnBrk="1" hangingPunct="1">
              <a:lnSpc>
                <a:spcPct val="80000"/>
              </a:lnSpc>
            </a:pPr>
            <a:r>
              <a:rPr lang="en-US" altLang="zh-TW" sz="2500" dirty="0"/>
              <a:t>  They do not indicate the starting and ending of a string. </a:t>
            </a:r>
          </a:p>
          <a:p>
            <a:pPr marL="0" indent="0" eaLnBrk="1" hangingPunct="1">
              <a:lnSpc>
                <a:spcPct val="80000"/>
              </a:lnSpc>
              <a:buFontTx/>
              <a:buNone/>
            </a:pPr>
            <a:endParaRPr lang="en-US" altLang="zh-TW" sz="1400" dirty="0"/>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err="1">
                <a:solidFill>
                  <a:srgbClr val="CC3300"/>
                </a:solidFill>
                <a:latin typeface="High Tower Text" pitchFamily="18" charset="0"/>
              </a:rPr>
              <a:t>a</a:t>
            </a:r>
            <a:r>
              <a:rPr lang="en-US" altLang="zh-TW" sz="2500" dirty="0" err="1">
                <a:latin typeface="High Tower Text" pitchFamily="18" charset="0"/>
              </a:rPr>
              <a:t>'</a:t>
            </a:r>
            <a:r>
              <a:rPr lang="en-US" altLang="zh-TW" sz="2500" dirty="0" err="1">
                <a:solidFill>
                  <a:srgbClr val="3366CC"/>
                </a:solidFill>
                <a:latin typeface="High Tower Text" pitchFamily="18" charset="0"/>
              </a:rPr>
              <a:t>b</a:t>
            </a:r>
            <a:r>
              <a:rPr lang="en-US" altLang="zh-TW" sz="2500" dirty="0" err="1">
                <a:latin typeface="High Tower Text" pitchFamily="18" charset="0"/>
              </a:rPr>
              <a:t>"</a:t>
            </a:r>
            <a:r>
              <a:rPr lang="en-US" altLang="zh-TW" sz="2500" dirty="0" err="1">
                <a:solidFill>
                  <a:srgbClr val="008000"/>
                </a:solidFill>
                <a:latin typeface="High Tower Text" pitchFamily="18" charset="0"/>
              </a:rPr>
              <a:t>c</a:t>
            </a:r>
            <a:r>
              <a:rPr lang="en-US" altLang="zh-TW" sz="2500" dirty="0">
                <a:latin typeface="High Tower Text" pitchFamily="18" charset="0"/>
              </a:rPr>
              <a:t>" 	 </a:t>
            </a:r>
            <a:r>
              <a:rPr lang="en-US" altLang="zh-TW" sz="2500" dirty="0" err="1">
                <a:latin typeface="High Tower Text" pitchFamily="18" charset="0"/>
              </a:rPr>
              <a:t>abc</a:t>
            </a:r>
            <a:r>
              <a:rPr lang="en-US" altLang="zh-TW" sz="2500" dirty="0">
                <a:latin typeface="High Tower Text" pitchFamily="18" charset="0"/>
              </a:rPr>
              <a:t> 				</a:t>
            </a:r>
          </a:p>
          <a:p>
            <a:pPr marL="0" indent="0" eaLnBrk="1" hangingPunct="1">
              <a:lnSpc>
                <a:spcPct val="80000"/>
              </a:lnSpc>
              <a:buFontTx/>
              <a:buNone/>
            </a:pPr>
            <a:r>
              <a:rPr lang="en-US" altLang="zh-TW" sz="1200" dirty="0"/>
              <a:t/>
            </a:r>
            <a:br>
              <a:rPr lang="en-US" altLang="zh-TW" sz="1200" dirty="0"/>
            </a:br>
            <a:r>
              <a:rPr lang="en-US" altLang="zh-TW" sz="2500" dirty="0"/>
              <a:t>This is broken up into </a:t>
            </a:r>
            <a:r>
              <a:rPr lang="en-US" altLang="zh-TW" sz="2500" b="1" dirty="0"/>
              <a:t>three</a:t>
            </a:r>
            <a:r>
              <a:rPr lang="en-US" altLang="zh-TW" sz="2500" dirty="0"/>
              <a:t> units. The </a:t>
            </a:r>
            <a:r>
              <a:rPr lang="en-US" altLang="zh-TW" sz="2500" dirty="0">
                <a:solidFill>
                  <a:srgbClr val="CC3300"/>
                </a:solidFill>
              </a:rPr>
              <a:t>first</a:t>
            </a:r>
            <a:r>
              <a:rPr lang="en-US" altLang="zh-TW" sz="2500" dirty="0"/>
              <a:t> and </a:t>
            </a:r>
            <a:r>
              <a:rPr lang="en-US" altLang="zh-TW" sz="2500" dirty="0">
                <a:solidFill>
                  <a:srgbClr val="008000"/>
                </a:solidFill>
              </a:rPr>
              <a:t>last</a:t>
            </a:r>
            <a:r>
              <a:rPr lang="en-US" altLang="zh-TW" sz="2500" dirty="0"/>
              <a:t> are quoted, and the </a:t>
            </a:r>
            <a:r>
              <a:rPr lang="en-US" altLang="zh-TW" sz="2500" dirty="0">
                <a:solidFill>
                  <a:srgbClr val="3366CC"/>
                </a:solidFill>
              </a:rPr>
              <a:t>middle</a:t>
            </a:r>
            <a:r>
              <a:rPr lang="en-US" altLang="zh-TW" sz="2500" dirty="0"/>
              <a:t> is not. After quoting and substitution occurs, the three units are combined. </a:t>
            </a:r>
          </a:p>
          <a:p>
            <a:pPr marL="0" indent="0" eaLnBrk="1" hangingPunct="1">
              <a:lnSpc>
                <a:spcPct val="80000"/>
              </a:lnSpc>
              <a:buFontTx/>
              <a:buNone/>
            </a:pPr>
            <a:r>
              <a:rPr lang="en-US" altLang="zh-TW" sz="2500" dirty="0"/>
              <a:t>The middle can be a variable: echo '$PATH'$PATH"$PATH"</a:t>
            </a:r>
          </a:p>
        </p:txBody>
      </p:sp>
    </p:spTree>
    <p:extLst>
      <p:ext uri="{BB962C8B-B14F-4D97-AF65-F5344CB8AC3E}">
        <p14:creationId xmlns:p14="http://schemas.microsoft.com/office/powerpoint/2010/main" val="18527842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656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t>Don't put quotes </a:t>
            </a:r>
            <a:r>
              <a:rPr lang="en-US" altLang="zh-TW" sz="2500" i="1" dirty="0"/>
              <a:t>within </a:t>
            </a:r>
            <a:r>
              <a:rPr lang="en-US" altLang="zh-TW" sz="2500" dirty="0"/>
              <a:t>the same quotes, instead combine or concatenate several units to form your one argument. </a:t>
            </a:r>
          </a:p>
          <a:p>
            <a:pPr marL="0" indent="0" eaLnBrk="1" hangingPunct="1">
              <a:lnSpc>
                <a:spcPct val="80000"/>
              </a:lnSpc>
              <a:buFontTx/>
              <a:buNone/>
            </a:pPr>
            <a:r>
              <a:rPr lang="en-US" altLang="zh-TW" sz="2500" dirty="0">
                <a:solidFill>
                  <a:schemeClr val="bg1"/>
                </a:solidFill>
              </a:rPr>
              <a:t>Let me rephrase that. If you want to include a single quote in an argument that starts with a single quote, you must turn off the mechanism started by the single quote, and use a different quoting method:  echo </a:t>
            </a:r>
            <a:r>
              <a:rPr lang="en-US" altLang="zh-TW" sz="2500" b="1" dirty="0">
                <a:solidFill>
                  <a:schemeClr val="bg1"/>
                </a:solidFill>
              </a:rPr>
              <a:t>' "Don" " ' t"</a:t>
            </a:r>
            <a:endParaRPr lang="en-US" altLang="zh-TW" sz="2500" dirty="0">
              <a:solidFill>
                <a:schemeClr val="bg1"/>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203538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400" dirty="0"/>
              <a:t> </a:t>
            </a:r>
            <a:r>
              <a:rPr lang="en-US" altLang="zh-TW" sz="2400" b="1" dirty="0">
                <a:solidFill>
                  <a:srgbClr val="CC3399"/>
                </a:solidFill>
              </a:rPr>
              <a:t>-r</a:t>
            </a:r>
            <a:r>
              <a:rPr lang="en-US" altLang="zh-TW" sz="2400" dirty="0"/>
              <a:t>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 Then it sees the next operator, which is again a "</a:t>
            </a:r>
            <a:r>
              <a:rPr lang="en-US" altLang="zh-TW" sz="2400" b="1" dirty="0">
                <a:solidFill>
                  <a:srgbClr val="CC3399"/>
                </a:solidFill>
              </a:rPr>
              <a:t>-r</a:t>
            </a:r>
            <a:r>
              <a:rPr lang="en-US" altLang="zh-TW" sz="2400" dirty="0"/>
              <a:t>," but in this case there is </a:t>
            </a:r>
            <a:r>
              <a:rPr lang="en-US" altLang="zh-TW" sz="2400" b="1" dirty="0">
                <a:solidFill>
                  <a:srgbClr val="FF9933"/>
                </a:solidFill>
              </a:rPr>
              <a:t>no filename afterwards</a:t>
            </a:r>
            <a:r>
              <a:rPr lang="en-US" altLang="zh-TW" sz="2400" dirty="0"/>
              <a:t>.</a:t>
            </a:r>
            <a:r>
              <a:rPr lang="en-US" altLang="zh-TW" sz="2400" dirty="0">
                <a:solidFill>
                  <a:schemeClr val="bg1"/>
                </a:solidFill>
              </a:rPr>
              <a:t> </a:t>
            </a:r>
            <a:r>
              <a:rPr lang="en-US" altLang="zh-TW" sz="2400" dirty="0"/>
              <a:t>This generates a syntax error. </a:t>
            </a:r>
            <a:r>
              <a:rPr lang="en-US" altLang="zh-TW" sz="2400" dirty="0">
                <a:solidFill>
                  <a:schemeClr val="bg1"/>
                </a:solidFill>
              </a:rPr>
              <a:t>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8307"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8308" name="Straight Arrow Connector 4"/>
          <p:cNvCxnSpPr>
            <a:cxnSpLocks noChangeShapeType="1"/>
          </p:cNvCxnSpPr>
          <p:nvPr/>
        </p:nvCxnSpPr>
        <p:spPr bwMode="auto">
          <a:xfrm>
            <a:off x="2438400" y="3962400"/>
            <a:ext cx="304800" cy="1676400"/>
          </a:xfrm>
          <a:prstGeom prst="straightConnector1">
            <a:avLst/>
          </a:prstGeom>
          <a:noFill/>
          <a:ln w="38100" algn="ctr">
            <a:solidFill>
              <a:srgbClr val="FF9933"/>
            </a:solidFill>
            <a:round/>
            <a:headEnd type="arrow" w="med" len="med"/>
            <a:tailEnd type="none" w="med" len="sm"/>
          </a:ln>
          <a:extLst>
            <a:ext uri="{909E8E84-426E-40DD-AFC4-6F175D3DCCD1}">
              <a14:hiddenFill xmlns:a14="http://schemas.microsoft.com/office/drawing/2010/main">
                <a:noFill/>
              </a14:hiddenFill>
            </a:ext>
          </a:extLst>
        </p:spPr>
      </p:cxnSp>
      <p:cxnSp>
        <p:nvCxnSpPr>
          <p:cNvPr id="98309" name="Straight Arrow Connector 6"/>
          <p:cNvCxnSpPr>
            <a:cxnSpLocks noChangeShapeType="1"/>
          </p:cNvCxnSpPr>
          <p:nvPr/>
        </p:nvCxnSpPr>
        <p:spPr bwMode="auto">
          <a:xfrm flipH="1" flipV="1">
            <a:off x="2209800" y="4038600"/>
            <a:ext cx="3124200" cy="1219200"/>
          </a:xfrm>
          <a:prstGeom prst="straightConnector1">
            <a:avLst/>
          </a:prstGeom>
          <a:noFill/>
          <a:ln w="38100" algn="ctr">
            <a:solidFill>
              <a:srgbClr val="CC3399"/>
            </a:solidFill>
            <a:round/>
            <a:headEnd/>
            <a:tailEnd type="arrow" w="med"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60732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758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t>turn off</a:t>
            </a:r>
            <a:r>
              <a:rPr lang="en-US" altLang="zh-TW" sz="2500" dirty="0"/>
              <a:t> the mechanism started by the single quote, and turn on a </a:t>
            </a:r>
            <a:r>
              <a:rPr lang="en-US" altLang="zh-TW" sz="2500" b="1" dirty="0"/>
              <a:t>different</a:t>
            </a:r>
            <a:r>
              <a:rPr lang="en-US" altLang="zh-TW" sz="2500" dirty="0"/>
              <a:t> quoting method:</a:t>
            </a: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786704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861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solidFill>
                  <a:srgbClr val="FF0000"/>
                </a:solidFill>
              </a:rPr>
              <a:t>turn off</a:t>
            </a:r>
            <a:r>
              <a:rPr lang="en-US" altLang="zh-TW" sz="2500" dirty="0"/>
              <a:t> the mechanism started by the single quote, and turn on a </a:t>
            </a:r>
            <a:r>
              <a:rPr lang="en-US" altLang="zh-TW" sz="2500" b="1" dirty="0">
                <a:solidFill>
                  <a:srgbClr val="0066CC"/>
                </a:solidFill>
              </a:rPr>
              <a:t>different</a:t>
            </a:r>
            <a:r>
              <a:rPr lang="en-US" altLang="zh-TW" sz="2500" dirty="0">
                <a:solidFill>
                  <a:srgbClr val="0066CC"/>
                </a:solidFill>
              </a:rPr>
              <a:t> quoting method</a:t>
            </a:r>
            <a:r>
              <a:rPr lang="en-US" altLang="zh-TW" sz="2500" dirty="0"/>
              <a:t>:  echo </a:t>
            </a:r>
            <a:r>
              <a:rPr lang="en-US" altLang="zh-TW" sz="2500" b="1" dirty="0">
                <a:solidFill>
                  <a:srgbClr val="FF0000"/>
                </a:solidFill>
              </a:rPr>
              <a:t>'</a:t>
            </a:r>
            <a:r>
              <a:rPr lang="en-US" altLang="zh-TW" sz="2500" b="1" dirty="0"/>
              <a:t> "Don</a:t>
            </a:r>
            <a:r>
              <a:rPr lang="en-US" altLang="zh-TW" sz="2500" b="1" dirty="0">
                <a:solidFill>
                  <a:srgbClr val="FF0000"/>
                </a:solidFill>
              </a:rPr>
              <a:t>'</a:t>
            </a:r>
            <a:r>
              <a:rPr lang="en-US" altLang="zh-TW" sz="2500" b="1" dirty="0"/>
              <a:t> </a:t>
            </a:r>
            <a:r>
              <a:rPr lang="en-US" altLang="zh-TW" sz="2500" b="1" dirty="0">
                <a:solidFill>
                  <a:srgbClr val="0066CC"/>
                </a:solidFill>
              </a:rPr>
              <a:t>"</a:t>
            </a:r>
            <a:r>
              <a:rPr lang="en-US" altLang="zh-TW" sz="2500" b="1" dirty="0"/>
              <a:t> ' </a:t>
            </a:r>
            <a:r>
              <a:rPr lang="en-US" altLang="zh-TW" sz="2500" b="1" dirty="0" smtClean="0"/>
              <a:t>t</a:t>
            </a:r>
            <a:r>
              <a:rPr lang="en-US" altLang="zh-TW" sz="2500" b="1" dirty="0" smtClean="0">
                <a:solidFill>
                  <a:srgbClr val="0066CC"/>
                </a:solidFill>
              </a:rPr>
              <a:t>“ </a:t>
            </a:r>
            <a:r>
              <a:rPr lang="en-US" altLang="zh-TW" sz="2500" b="1" dirty="0" smtClean="0"/>
              <a:t>"</a:t>
            </a:r>
            <a:r>
              <a:rPr lang="en-US" altLang="zh-TW" sz="2500" b="1" dirty="0"/>
              <a:t>Don't</a:t>
            </a:r>
          </a:p>
          <a:p>
            <a:pPr marL="0" indent="0" eaLnBrk="1" hangingPunct="1">
              <a:lnSpc>
                <a:spcPct val="80000"/>
              </a:lnSpc>
              <a:buFontTx/>
              <a:buNone/>
            </a:pPr>
            <a:endParaRPr lang="en-US" altLang="zh-TW" sz="2500" dirty="0">
              <a:solidFill>
                <a:srgbClr val="0066CC"/>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
        <p:nvSpPr>
          <p:cNvPr id="219144" name="Arc 8"/>
          <p:cNvSpPr>
            <a:spLocks/>
          </p:cNvSpPr>
          <p:nvPr/>
        </p:nvSpPr>
        <p:spPr bwMode="auto">
          <a:xfrm rot="21372148" flipV="1">
            <a:off x="3773488" y="2660650"/>
            <a:ext cx="22098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28575">
            <a:solidFill>
              <a:srgbClr val="0066CC"/>
            </a:solidFill>
            <a:round/>
            <a:headEnd/>
            <a:tailEnd type="triangle" w="med" len="med"/>
          </a:ln>
        </p:spPr>
        <p:txBody>
          <a:bodyPr wrap="none" anchor="ctr"/>
          <a:lstStyle/>
          <a:p>
            <a:endParaRPr lang="en-US">
              <a:solidFill>
                <a:srgbClr val="000000"/>
              </a:solidFill>
            </a:endParaRPr>
          </a:p>
        </p:txBody>
      </p:sp>
      <p:sp>
        <p:nvSpPr>
          <p:cNvPr id="219145" name="Arc 9"/>
          <p:cNvSpPr>
            <a:spLocks/>
          </p:cNvSpPr>
          <p:nvPr/>
        </p:nvSpPr>
        <p:spPr bwMode="auto">
          <a:xfrm rot="10164222" flipV="1">
            <a:off x="5827713" y="2366963"/>
            <a:ext cx="1944687" cy="352425"/>
          </a:xfrm>
          <a:custGeom>
            <a:avLst/>
            <a:gdLst>
              <a:gd name="T0" fmla="*/ 0 w 30303"/>
              <a:gd name="T1" fmla="*/ 2147483647 h 21600"/>
              <a:gd name="T2" fmla="*/ 2147483647 w 30303"/>
              <a:gd name="T3" fmla="*/ 2147483647 h 21600"/>
              <a:gd name="T4" fmla="*/ 2147483647 w 30303"/>
              <a:gd name="T5" fmla="*/ 2147483647 h 21600"/>
              <a:gd name="T6" fmla="*/ 0 60000 65536"/>
              <a:gd name="T7" fmla="*/ 0 60000 65536"/>
              <a:gd name="T8" fmla="*/ 0 60000 65536"/>
              <a:gd name="T9" fmla="*/ 0 w 30303"/>
              <a:gd name="T10" fmla="*/ 0 h 21600"/>
              <a:gd name="T11" fmla="*/ 30303 w 30303"/>
              <a:gd name="T12" fmla="*/ 21600 h 21600"/>
            </a:gdLst>
            <a:ahLst/>
            <a:cxnLst>
              <a:cxn ang="T6">
                <a:pos x="T0" y="T1"/>
              </a:cxn>
              <a:cxn ang="T7">
                <a:pos x="T2" y="T3"/>
              </a:cxn>
              <a:cxn ang="T8">
                <a:pos x="T4" y="T5"/>
              </a:cxn>
            </a:cxnLst>
            <a:rect l="T9" t="T10" r="T11" b="T12"/>
            <a:pathLst>
              <a:path w="30303" h="21600" fill="none" extrusionOk="0">
                <a:moveTo>
                  <a:pt x="0" y="3320"/>
                </a:moveTo>
                <a:cubicBezTo>
                  <a:pt x="3446" y="1150"/>
                  <a:pt x="7435" y="-1"/>
                  <a:pt x="11507" y="0"/>
                </a:cubicBezTo>
                <a:cubicBezTo>
                  <a:pt x="19288" y="0"/>
                  <a:pt x="26468" y="4185"/>
                  <a:pt x="30302" y="10956"/>
                </a:cubicBezTo>
              </a:path>
              <a:path w="30303" h="21600" stroke="0" extrusionOk="0">
                <a:moveTo>
                  <a:pt x="0" y="3320"/>
                </a:moveTo>
                <a:cubicBezTo>
                  <a:pt x="3446" y="1150"/>
                  <a:pt x="7435" y="-1"/>
                  <a:pt x="11507" y="0"/>
                </a:cubicBezTo>
                <a:cubicBezTo>
                  <a:pt x="19288" y="0"/>
                  <a:pt x="26468" y="4185"/>
                  <a:pt x="30302" y="10956"/>
                </a:cubicBezTo>
                <a:lnTo>
                  <a:pt x="11507" y="21600"/>
                </a:lnTo>
                <a:close/>
              </a:path>
            </a:pathLst>
          </a:custGeom>
          <a:noFill/>
          <a:ln w="28575">
            <a:solidFill>
              <a:srgbClr val="FF0000"/>
            </a:solidFill>
            <a:round/>
            <a:headEnd/>
            <a:tailEnd type="triangle" w="med" len="med"/>
          </a:ln>
        </p:spPr>
        <p:txBody>
          <a:bodyPr wrap="none" anchor="ctr"/>
          <a:lstStyle/>
          <a:p>
            <a:endParaRPr lang="en-US">
              <a:solidFill>
                <a:srgbClr val="000000"/>
              </a:solidFill>
            </a:endParaRPr>
          </a:p>
        </p:txBody>
      </p:sp>
    </p:spTree>
    <p:extLst>
      <p:ext uri="{BB962C8B-B14F-4D97-AF65-F5344CB8AC3E}">
        <p14:creationId xmlns:p14="http://schemas.microsoft.com/office/powerpoint/2010/main" val="1813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9145"/>
                                        </p:tgtEl>
                                        <p:attrNameLst>
                                          <p:attrName>style.visibility</p:attrName>
                                        </p:attrNameLst>
                                      </p:cBhvr>
                                      <p:to>
                                        <p:strVal val="visible"/>
                                      </p:to>
                                    </p:set>
                                    <p:animEffect transition="in" filter="wipe(right)">
                                      <p:cBhvr>
                                        <p:cTn id="7" dur="1000"/>
                                        <p:tgtEl>
                                          <p:spTgt spid="219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44"/>
                                        </p:tgtEl>
                                        <p:attrNameLst>
                                          <p:attrName>style.visibility</p:attrName>
                                        </p:attrNameLst>
                                      </p:cBhvr>
                                      <p:to>
                                        <p:strVal val="visible"/>
                                      </p:to>
                                    </p:set>
                                    <p:animEffect transition="in" filter="wipe(left)">
                                      <p:cBhvr>
                                        <p:cTn id="12" dur="1000"/>
                                        <p:tgtEl>
                                          <p:spTgt spid="21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animBg="1"/>
      <p:bldP spid="21914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963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t>% </a:t>
            </a:r>
            <a:r>
              <a:rPr lang="en-US" altLang="zh-TW" sz="2500" b="1" dirty="0"/>
              <a:t>echo \'\"\\</a:t>
            </a:r>
            <a:r>
              <a:rPr lang="en-US" altLang="zh-TW" sz="2500" dirty="0"/>
              <a:t> </a:t>
            </a:r>
          </a:p>
          <a:p>
            <a:pPr marL="0" indent="0" eaLnBrk="1" hangingPunct="1">
              <a:lnSpc>
                <a:spcPct val="80000"/>
              </a:lnSpc>
              <a:buFontTx/>
              <a:buNone/>
            </a:pPr>
            <a:r>
              <a:rPr lang="en-US" altLang="zh-TW" sz="2500" dirty="0"/>
              <a:t>'"\ </a:t>
            </a:r>
          </a:p>
          <a:p>
            <a:pPr marL="0" indent="0" eaLnBrk="1" hangingPunct="1">
              <a:lnSpc>
                <a:spcPct val="80000"/>
              </a:lnSpc>
              <a:buFontTx/>
              <a:buNone/>
            </a:pPr>
            <a:r>
              <a:rPr lang="en-US" altLang="zh-TW" sz="2500" dirty="0"/>
              <a:t>You can always use the backslash to quote a character. </a:t>
            </a:r>
          </a:p>
          <a:p>
            <a:pPr marL="0" indent="0" eaLnBrk="1" hangingPunct="1">
              <a:lnSpc>
                <a:spcPct val="80000"/>
              </a:lnSpc>
              <a:spcBef>
                <a:spcPct val="50000"/>
              </a:spcBef>
              <a:buFontTx/>
              <a:buNone/>
            </a:pPr>
            <a:r>
              <a:rPr lang="en-US" altLang="zh-TW" sz="2500" dirty="0">
                <a:solidFill>
                  <a:schemeClr val="bg1"/>
                </a:solidFill>
              </a:rPr>
              <a:t>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p>
        </p:txBody>
      </p:sp>
    </p:spTree>
    <p:extLst>
      <p:ext uri="{BB962C8B-B14F-4D97-AF65-F5344CB8AC3E}">
        <p14:creationId xmlns:p14="http://schemas.microsoft.com/office/powerpoint/2010/main" val="21502565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065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solidFill>
                  <a:srgbClr val="B2B2B2"/>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rgbClr val="B2B2B2"/>
                </a:solidFill>
              </a:rPr>
              <a:t>% </a:t>
            </a:r>
            <a:r>
              <a:rPr lang="en-US" altLang="zh-TW" sz="2500" b="1" dirty="0">
                <a:solidFill>
                  <a:srgbClr val="B2B2B2"/>
                </a:solidFill>
              </a:rPr>
              <a:t>echo \'\"\\</a:t>
            </a: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You can always use the backslash to quote a character.</a:t>
            </a:r>
            <a:r>
              <a:rPr lang="en-US" altLang="zh-TW" sz="2500" dirty="0"/>
              <a:t> </a:t>
            </a:r>
          </a:p>
          <a:p>
            <a:pPr marL="0" indent="0" eaLnBrk="1" hangingPunct="1">
              <a:lnSpc>
                <a:spcPct val="80000"/>
              </a:lnSpc>
              <a:spcBef>
                <a:spcPct val="50000"/>
              </a:spcBef>
              <a:buFontTx/>
              <a:buNone/>
            </a:pPr>
            <a:r>
              <a:rPr lang="en-US" altLang="zh-TW" sz="2500" dirty="0"/>
              <a:t>However, within the single quote mechanism, "\'" does not "quote the quote." The proper way to do this is: </a:t>
            </a:r>
          </a:p>
          <a:p>
            <a:pPr marL="0" indent="0" eaLnBrk="1" hangingPunct="1">
              <a:lnSpc>
                <a:spcPct val="80000"/>
              </a:lnSpc>
              <a:buFontTx/>
              <a:buNone/>
            </a:pPr>
            <a:r>
              <a:rPr lang="en-US" altLang="zh-TW" sz="2500" dirty="0"/>
              <a:t>% </a:t>
            </a:r>
            <a:r>
              <a:rPr lang="en-US" altLang="zh-TW" sz="2500" b="1" dirty="0"/>
              <a:t>echo 'Don'\'</a:t>
            </a:r>
            <a:r>
              <a:rPr lang="en-US" altLang="zh-TW" sz="1000" b="1" dirty="0"/>
              <a:t> </a:t>
            </a:r>
            <a:r>
              <a:rPr lang="en-US" altLang="zh-TW" sz="2500" b="1" dirty="0"/>
              <a:t>'t do that'</a:t>
            </a:r>
            <a:r>
              <a:rPr lang="en-US" altLang="zh-TW" sz="2500" dirty="0"/>
              <a:t/>
            </a:r>
            <a:br>
              <a:rPr lang="en-US" altLang="zh-TW" sz="2500" dirty="0"/>
            </a:br>
            <a:r>
              <a:rPr lang="en-US" altLang="zh-TW" sz="2500" dirty="0"/>
              <a:t>Don't do that</a:t>
            </a:r>
          </a:p>
        </p:txBody>
      </p:sp>
    </p:spTree>
    <p:extLst>
      <p:ext uri="{BB962C8B-B14F-4D97-AF65-F5344CB8AC3E}">
        <p14:creationId xmlns:p14="http://schemas.microsoft.com/office/powerpoint/2010/main" val="42102819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p:txBody>
      </p:sp>
    </p:spTree>
    <p:extLst>
      <p:ext uri="{BB962C8B-B14F-4D97-AF65-F5344CB8AC3E}">
        <p14:creationId xmlns:p14="http://schemas.microsoft.com/office/powerpoint/2010/main" val="1396300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a:p>
            <a:pPr marL="0" indent="0" eaLnBrk="1" hangingPunct="1">
              <a:buFontTx/>
              <a:buNone/>
            </a:pPr>
            <a:r>
              <a:rPr lang="en-US" altLang="zh-TW" sz="2800" dirty="0"/>
              <a:t>It is the same for double quotes as well: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p:txBody>
      </p:sp>
    </p:spTree>
    <p:extLst>
      <p:ext uri="{BB962C8B-B14F-4D97-AF65-F5344CB8AC3E}">
        <p14:creationId xmlns:p14="http://schemas.microsoft.com/office/powerpoint/2010/main" val="22072711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solidFill>
                  <a:schemeClr val="bg1">
                    <a:lumMod val="50000"/>
                  </a:schemeClr>
                </a:solidFill>
              </a:rPr>
              <a:t>Just remember to match the quotes together when you mentally parse a shell script. </a:t>
            </a:r>
          </a:p>
          <a:p>
            <a:pPr marL="0" indent="0" eaLnBrk="1" hangingPunct="1">
              <a:buFontTx/>
              <a:buNone/>
            </a:pPr>
            <a:r>
              <a:rPr lang="en-US" altLang="zh-TW" sz="2800" dirty="0">
                <a:solidFill>
                  <a:schemeClr val="bg1">
                    <a:lumMod val="50000"/>
                  </a:schemeClr>
                </a:solidFill>
              </a:rPr>
              <a:t>It is the same for double quotes as well:</a:t>
            </a:r>
            <a:r>
              <a:rPr lang="en-US" altLang="zh-TW" sz="2800" dirty="0"/>
              <a:t>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a:p>
            <a:pPr marL="0" indent="0" eaLnBrk="1" hangingPunct="1">
              <a:buFontTx/>
              <a:buNone/>
            </a:pPr>
            <a:r>
              <a:rPr lang="en-US" altLang="zh-TW" sz="2800" dirty="0"/>
              <a:t>Or, if you want to also turn off substitution for “Happy”: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 </a:t>
            </a:r>
            <a:r>
              <a:rPr lang="en-US" altLang="zh-TW" dirty="0"/>
              <a:t/>
            </a:r>
            <a:br>
              <a:rPr lang="en-US" altLang="zh-TW" dirty="0"/>
            </a:br>
            <a:endParaRPr lang="en-US" altLang="zh-TW" dirty="0"/>
          </a:p>
          <a:p>
            <a:pPr marL="0" indent="0" eaLnBrk="1" hangingPunct="1">
              <a:buFontTx/>
              <a:buNone/>
            </a:pPr>
            <a:r>
              <a:rPr lang="en-US" altLang="zh-TW" sz="2600" i="1" dirty="0"/>
              <a:t>(In this case, the answer comes out the same, because there are no special characters for substitution, anyway.)</a:t>
            </a:r>
          </a:p>
        </p:txBody>
      </p:sp>
    </p:spTree>
    <p:extLst>
      <p:ext uri="{BB962C8B-B14F-4D97-AF65-F5344CB8AC3E}">
        <p14:creationId xmlns:p14="http://schemas.microsoft.com/office/powerpoint/2010/main" val="19523182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tb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tb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17023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238924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326280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solidFill>
                  <a:srgbClr val="7F7F7F"/>
                </a:solidFill>
              </a:rPr>
              <a:t>		if (</a:t>
            </a:r>
            <a:r>
              <a:rPr lang="en-US" altLang="zh-TW" sz="1400" dirty="0">
                <a:solidFill>
                  <a:srgbClr val="7F7F7F"/>
                </a:solidFill>
              </a:rPr>
              <a:t> </a:t>
            </a:r>
            <a:r>
              <a:rPr lang="en-US" altLang="zh-TW" sz="2400" b="1" dirty="0">
                <a:solidFill>
                  <a:srgbClr val="7F7F7F"/>
                </a:solidFill>
              </a:rPr>
              <a:t>$</a:t>
            </a:r>
            <a:r>
              <a:rPr lang="en-US" altLang="zh-TW" sz="2400" b="1" dirty="0" err="1">
                <a:solidFill>
                  <a:srgbClr val="7F7F7F"/>
                </a:solidFill>
              </a:rPr>
              <a:t>argv</a:t>
            </a:r>
            <a:r>
              <a:rPr lang="en-US" altLang="zh-TW" sz="2400" b="1" dirty="0">
                <a:solidFill>
                  <a:srgbClr val="7F7F7F"/>
                </a:solidFill>
              </a:rPr>
              <a:t>[1]</a:t>
            </a:r>
            <a:r>
              <a:rPr lang="en-US" altLang="zh-TW" sz="2400" dirty="0">
                <a:solidFill>
                  <a:srgbClr val="7F7F7F"/>
                </a:solidFill>
              </a:rPr>
              <a:t> </a:t>
            </a:r>
            <a:r>
              <a:rPr lang="en-US" altLang="zh-TW" sz="2300" dirty="0">
                <a:solidFill>
                  <a:srgbClr val="7F7F7F"/>
                </a:solidFill>
              </a:rPr>
              <a:t>==</a:t>
            </a:r>
            <a:r>
              <a:rPr lang="en-US" altLang="zh-TW" sz="2000" dirty="0">
                <a:solidFill>
                  <a:srgbClr val="7F7F7F"/>
                </a:solidFill>
              </a:rPr>
              <a:t> </a:t>
            </a:r>
            <a:r>
              <a:rPr lang="en-US" altLang="zh-TW" sz="2400" dirty="0">
                <a:solidFill>
                  <a:srgbClr val="7F7F7F"/>
                </a:solidFill>
              </a:rPr>
              <a:t>-r</a:t>
            </a:r>
            <a:r>
              <a:rPr lang="en-US" altLang="zh-TW" sz="2000" dirty="0">
                <a:solidFill>
                  <a:srgbClr val="7F7F7F"/>
                </a:solidFill>
              </a:rPr>
              <a:t> </a:t>
            </a:r>
            <a:r>
              <a:rPr lang="en-US" altLang="zh-TW" sz="2400" dirty="0">
                <a:solidFill>
                  <a:srgbClr val="7F7F7F"/>
                </a:solidFill>
              </a:rPr>
              <a:t>) echo "The -r flag was given."</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If the first argument is "</a:t>
            </a:r>
            <a:r>
              <a:rPr lang="en-US" altLang="zh-TW" sz="2400" b="1" dirty="0">
                <a:solidFill>
                  <a:srgbClr val="7F7F7F"/>
                </a:solidFill>
              </a:rPr>
              <a:t>-r</a:t>
            </a:r>
            <a:r>
              <a:rPr lang="en-US" altLang="zh-TW" sz="2400" dirty="0">
                <a:solidFill>
                  <a:srgbClr val="7F7F7F"/>
                </a:solidFill>
              </a:rPr>
              <a:t>" then this is evaluated as:</a:t>
            </a:r>
          </a:p>
          <a:p>
            <a:pPr>
              <a:buFontTx/>
              <a:buNone/>
            </a:pPr>
            <a:r>
              <a:rPr lang="en-US" altLang="zh-TW" sz="2400" dirty="0">
                <a:solidFill>
                  <a:srgbClr val="7F7F7F"/>
                </a:solidFill>
              </a:rPr>
              <a:t>		if ( </a:t>
            </a:r>
            <a:r>
              <a:rPr lang="en-US" altLang="zh-TW" sz="2400" b="1" dirty="0">
                <a:solidFill>
                  <a:srgbClr val="00CC00"/>
                </a:solidFill>
              </a:rPr>
              <a:t>-r</a:t>
            </a:r>
            <a:r>
              <a:rPr lang="en-US" altLang="zh-TW" sz="2400" dirty="0">
                <a:solidFill>
                  <a:srgbClr val="CC3399"/>
                </a:solidFill>
              </a:rPr>
              <a:t> </a:t>
            </a:r>
            <a:r>
              <a:rPr lang="en-US" altLang="zh-TW" sz="2400" b="1" dirty="0">
                <a:solidFill>
                  <a:srgbClr val="FF0000"/>
                </a:solidFill>
              </a:rPr>
              <a:t>==</a:t>
            </a:r>
            <a:r>
              <a:rPr lang="en-US" altLang="zh-TW" sz="2400" dirty="0">
                <a:solidFill>
                  <a:srgbClr val="CC3399"/>
                </a:solidFill>
              </a:rPr>
              <a:t> </a:t>
            </a:r>
            <a:r>
              <a:rPr lang="en-US" altLang="zh-TW" sz="2400" b="1" dirty="0">
                <a:solidFill>
                  <a:srgbClr val="CC3399"/>
                </a:solidFill>
              </a:rPr>
              <a:t>-r</a:t>
            </a:r>
            <a:r>
              <a:rPr lang="en-US" altLang="zh-TW" sz="2400" dirty="0">
                <a:solidFill>
                  <a:srgbClr val="7F7F7F"/>
                </a:solidFill>
              </a:rPr>
              <a:t> ) echo "The -r flag was given." </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The C-shell thinks you meant to use a</a:t>
            </a:r>
            <a:r>
              <a:rPr lang="en-US" altLang="zh-TW" sz="2400" b="1" i="1" dirty="0">
                <a:solidFill>
                  <a:srgbClr val="7F7F7F"/>
                </a:solidFill>
              </a:rPr>
              <a:t> </a:t>
            </a:r>
            <a:r>
              <a:rPr lang="en-US" altLang="zh-TW" sz="2400" dirty="0">
                <a:solidFill>
                  <a:srgbClr val="7F7F7F"/>
                </a:solidFill>
              </a:rPr>
              <a:t>file operator, and so it tests the </a:t>
            </a:r>
            <a:r>
              <a:rPr lang="en-US" altLang="zh-TW" sz="2400" b="1" dirty="0">
                <a:solidFill>
                  <a:srgbClr val="7F7F7F"/>
                </a:solidFill>
              </a:rPr>
              <a:t>file </a:t>
            </a:r>
            <a:r>
              <a:rPr lang="en-US" altLang="zh-TW" sz="2400" b="1" i="1" u="sng" dirty="0">
                <a:solidFill>
                  <a:srgbClr val="7F7F7F"/>
                </a:solidFill>
              </a:rPr>
              <a:t>named</a:t>
            </a:r>
            <a:r>
              <a:rPr lang="en-US" altLang="zh-TW" sz="2400" dirty="0">
                <a:solidFill>
                  <a:srgbClr val="7F7F7F"/>
                </a:solidFill>
              </a:rPr>
              <a:t> "</a:t>
            </a:r>
            <a:r>
              <a:rPr lang="en-US" altLang="zh-TW" sz="2400" b="1" dirty="0">
                <a:solidFill>
                  <a:srgbClr val="7F7F7F"/>
                </a:solidFill>
              </a:rPr>
              <a:t>=~</a:t>
            </a:r>
            <a:r>
              <a:rPr lang="en-US" altLang="zh-TW" sz="2400" dirty="0">
                <a:solidFill>
                  <a:srgbClr val="7F7F7F"/>
                </a:solidFill>
              </a:rPr>
              <a:t>" to see if it is </a:t>
            </a:r>
            <a:r>
              <a:rPr lang="en-US" altLang="zh-TW" sz="2400" b="1" dirty="0">
                <a:solidFill>
                  <a:srgbClr val="7F7F7F"/>
                </a:solidFill>
              </a:rPr>
              <a:t>readable</a:t>
            </a:r>
            <a:r>
              <a:rPr lang="en-US" altLang="zh-TW" sz="2400" dirty="0">
                <a:solidFill>
                  <a:srgbClr val="7F7F7F"/>
                </a:solidFill>
              </a:rPr>
              <a:t>. Then it sees the next operator, which is again a "</a:t>
            </a:r>
            <a:r>
              <a:rPr lang="en-US" altLang="zh-TW" sz="2400" b="1" dirty="0">
                <a:solidFill>
                  <a:srgbClr val="7F7F7F"/>
                </a:solidFill>
              </a:rPr>
              <a:t>-r</a:t>
            </a:r>
            <a:r>
              <a:rPr lang="en-US" altLang="zh-TW" sz="2400" dirty="0">
                <a:solidFill>
                  <a:srgbClr val="7F7F7F"/>
                </a:solidFill>
              </a:rPr>
              <a:t>," but in this case there is </a:t>
            </a:r>
            <a:r>
              <a:rPr lang="en-US" altLang="zh-TW" sz="2400" b="1" dirty="0">
                <a:solidFill>
                  <a:srgbClr val="7F7F7F"/>
                </a:solidFill>
              </a:rPr>
              <a:t>no filename afterwards</a:t>
            </a:r>
            <a:r>
              <a:rPr lang="en-US" altLang="zh-TW" sz="2400" dirty="0">
                <a:solidFill>
                  <a:srgbClr val="7F7F7F"/>
                </a:solidFill>
              </a:rPr>
              <a:t>. This generates a syntax error.</a:t>
            </a:r>
            <a:r>
              <a:rPr lang="en-US" altLang="zh-TW" sz="2400" dirty="0"/>
              <a:t> The solution is to place a “</a:t>
            </a:r>
            <a:r>
              <a:rPr lang="en-US" altLang="zh-TW" sz="2400" b="1" dirty="0">
                <a:solidFill>
                  <a:srgbClr val="0033CC"/>
                </a:solidFill>
              </a:rPr>
              <a:t>dummy</a:t>
            </a:r>
            <a:r>
              <a:rPr lang="en-US" altLang="zh-TW" sz="2400" dirty="0"/>
              <a:t>” character before both strings:</a:t>
            </a:r>
          </a:p>
          <a:p>
            <a:pPr>
              <a:buFontTx/>
              <a:buNone/>
            </a:pPr>
            <a:r>
              <a:rPr lang="en-US" altLang="zh-TW" sz="2400" dirty="0"/>
              <a:t>		if ( </a:t>
            </a:r>
            <a:r>
              <a:rPr lang="en-US" altLang="zh-TW" sz="2400" b="1" dirty="0" err="1">
                <a:solidFill>
                  <a:srgbClr val="0033CC"/>
                </a:solidFill>
              </a:rPr>
              <a:t>X</a:t>
            </a:r>
            <a:r>
              <a:rPr lang="en-US" altLang="zh-TW" sz="2400" dirty="0" err="1"/>
              <a:t>$argv</a:t>
            </a:r>
            <a:r>
              <a:rPr lang="en-US" altLang="zh-TW" sz="2400" dirty="0"/>
              <a:t>[1] == </a:t>
            </a:r>
            <a:r>
              <a:rPr lang="en-US" altLang="zh-TW" sz="2400" b="1" dirty="0">
                <a:solidFill>
                  <a:srgbClr val="0033CC"/>
                </a:solidFill>
              </a:rPr>
              <a:t>X</a:t>
            </a:r>
            <a:r>
              <a:rPr lang="en-US" altLang="zh-TW" sz="2400" dirty="0"/>
              <a:t>-r ) echo "The -r flag was given."</a:t>
            </a:r>
            <a:endParaRPr lang="zh-TW" altLang="en-US" sz="2400" dirty="0"/>
          </a:p>
        </p:txBody>
      </p:sp>
      <p:sp>
        <p:nvSpPr>
          <p:cNvPr id="9933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9332" name="Straight Arrow Connector 4"/>
          <p:cNvCxnSpPr>
            <a:cxnSpLocks noChangeShapeType="1"/>
          </p:cNvCxnSpPr>
          <p:nvPr/>
        </p:nvCxnSpPr>
        <p:spPr bwMode="auto">
          <a:xfrm flipV="1">
            <a:off x="3429000" y="6324600"/>
            <a:ext cx="381000" cy="152400"/>
          </a:xfrm>
          <a:prstGeom prst="straightConnector1">
            <a:avLst/>
          </a:prstGeom>
          <a:noFill/>
          <a:ln w="38100" algn="ctr">
            <a:solidFill>
              <a:srgbClr val="0033CC"/>
            </a:solidFill>
            <a:round/>
            <a:headEnd type="arrow" w="med" len="med"/>
            <a:tailEnd type="none" w="med" len="sm"/>
          </a:ln>
          <a:extLst>
            <a:ext uri="{909E8E84-426E-40DD-AFC4-6F175D3DCCD1}">
              <a14:hiddenFill xmlns:a14="http://schemas.microsoft.com/office/drawing/2010/main">
                <a:noFill/>
              </a14:hiddenFill>
            </a:ext>
          </a:extLst>
        </p:spPr>
      </p:cxnSp>
      <p:cxnSp>
        <p:nvCxnSpPr>
          <p:cNvPr id="99333" name="Straight Arrow Connector 6"/>
          <p:cNvCxnSpPr>
            <a:cxnSpLocks noChangeShapeType="1"/>
          </p:cNvCxnSpPr>
          <p:nvPr/>
        </p:nvCxnSpPr>
        <p:spPr bwMode="auto">
          <a:xfrm flipH="1">
            <a:off x="1600200" y="6248400"/>
            <a:ext cx="2133600" cy="152400"/>
          </a:xfrm>
          <a:prstGeom prst="straightConnector1">
            <a:avLst/>
          </a:prstGeom>
          <a:noFill/>
          <a:ln w="38100" algn="ctr">
            <a:solidFill>
              <a:srgbClr val="0033CC"/>
            </a:solidFill>
            <a:round/>
            <a:headEnd/>
            <a:tailEnd type="arrow" w="med" len="sm"/>
          </a:ln>
          <a:extLst>
            <a:ext uri="{909E8E84-426E-40DD-AFC4-6F175D3DCCD1}">
              <a14:hiddenFill xmlns:a14="http://schemas.microsoft.com/office/drawing/2010/main">
                <a:noFill/>
              </a14:hiddenFill>
            </a:ext>
          </a:extLst>
        </p:spPr>
      </p:cxnSp>
      <p:sp>
        <p:nvSpPr>
          <p:cNvPr id="14" name="AutoShape 9"/>
          <p:cNvSpPr>
            <a:spLocks noChangeArrowheads="1"/>
          </p:cNvSpPr>
          <p:nvPr/>
        </p:nvSpPr>
        <p:spPr bwMode="auto">
          <a:xfrm>
            <a:off x="304800" y="4114800"/>
            <a:ext cx="8763000" cy="1524000"/>
          </a:xfrm>
          <a:prstGeom prst="wedgeRectCallout">
            <a:avLst>
              <a:gd name="adj1" fmla="val -10856"/>
              <a:gd name="adj2" fmla="val 7517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2400" dirty="0">
                <a:solidFill>
                  <a:srgbClr val="000000"/>
                </a:solidFill>
                <a:latin typeface="Arial Narrow" panose="020B0606020202030204" pitchFamily="34" charset="0"/>
              </a:rPr>
              <a:t>This time, if the first argument is “-r”, then the command evaluates as:</a:t>
            </a:r>
          </a:p>
          <a:p>
            <a:pPr>
              <a:spcBef>
                <a:spcPct val="0"/>
              </a:spcBef>
              <a:buFontTx/>
              <a:buNone/>
            </a:pPr>
            <a:r>
              <a:rPr lang="en-US" altLang="zh-TW" sz="2400" dirty="0">
                <a:solidFill>
                  <a:srgbClr val="000000"/>
                </a:solidFill>
                <a:latin typeface="Arial Narrow" panose="020B0606020202030204" pitchFamily="34" charset="0"/>
              </a:rPr>
              <a:t>if  ( X-r == X-r ) echo "The -r flag was given"</a:t>
            </a:r>
          </a:p>
          <a:p>
            <a:pPr>
              <a:spcBef>
                <a:spcPct val="0"/>
              </a:spcBef>
              <a:buFontTx/>
              <a:buNone/>
            </a:pPr>
            <a:r>
              <a:rPr lang="en-US" altLang="zh-TW" sz="2400" dirty="0">
                <a:solidFill>
                  <a:srgbClr val="000000"/>
                </a:solidFill>
                <a:latin typeface="Arial Narrow" panose="020B0606020202030204" pitchFamily="34" charset="0"/>
              </a:rPr>
              <a:t>Consequently, the command now </a:t>
            </a:r>
            <a:r>
              <a:rPr lang="en-US" altLang="zh-TW" sz="2400" i="1" dirty="0">
                <a:solidFill>
                  <a:srgbClr val="FFFFFF"/>
                </a:solidFill>
                <a:latin typeface="Arial Narrow" panose="020B0606020202030204" pitchFamily="34" charset="0"/>
              </a:rPr>
              <a:t>works</a:t>
            </a:r>
            <a:r>
              <a:rPr lang="en-US" altLang="zh-TW" sz="2400" dirty="0">
                <a:solidFill>
                  <a:srgbClr val="000000"/>
                </a:solidFill>
                <a:latin typeface="Arial Narrow" panose="020B0606020202030204" pitchFamily="34" charset="0"/>
              </a:rPr>
              <a:t>, because, indeed, the X-r string </a:t>
            </a:r>
            <a:r>
              <a:rPr lang="en-US" altLang="zh-TW" sz="2400" i="1" dirty="0">
                <a:solidFill>
                  <a:srgbClr val="FFFFFF"/>
                </a:solidFill>
                <a:latin typeface="Arial Narrow" panose="020B0606020202030204" pitchFamily="34" charset="0"/>
              </a:rPr>
              <a:t>does </a:t>
            </a:r>
            <a:r>
              <a:rPr lang="en-US" altLang="zh-TW" sz="2400" dirty="0">
                <a:solidFill>
                  <a:srgbClr val="000000"/>
                </a:solidFill>
                <a:latin typeface="Arial Narrow" panose="020B0606020202030204" pitchFamily="34" charset="0"/>
              </a:rPr>
              <a:t>equal itself.</a:t>
            </a:r>
          </a:p>
          <a:p>
            <a:pPr>
              <a:spcBef>
                <a:spcPct val="0"/>
              </a:spcBef>
              <a:buFontTx/>
              <a:buNone/>
            </a:pPr>
            <a:endParaRPr lang="en-US" altLang="zh-TW" sz="2400" dirty="0">
              <a:solidFill>
                <a:srgbClr val="FFFFFF"/>
              </a:solidFill>
              <a:latin typeface="Arial Narrow" panose="020B0606020202030204" pitchFamily="34" charset="0"/>
            </a:endParaRPr>
          </a:p>
        </p:txBody>
      </p:sp>
    </p:spTree>
    <p:extLst>
      <p:ext uri="{BB962C8B-B14F-4D97-AF65-F5344CB8AC3E}">
        <p14:creationId xmlns:p14="http://schemas.microsoft.com/office/powerpoint/2010/main" val="1703898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8" presetClass="exit" presetSubtype="0" accel="50000" fill="hold" grpId="1" nodeType="clickEffect">
                                  <p:stCondLst>
                                    <p:cond delay="0"/>
                                  </p:stCondLst>
                                  <p:childTnLst>
                                    <p:anim calcmode="lin" valueType="num">
                                      <p:cBhvr>
                                        <p:cTn id="15" dur="500">
                                          <p:stCondLst>
                                            <p:cond delay="0"/>
                                          </p:stCondLst>
                                        </p:cTn>
                                        <p:tgtEl>
                                          <p:spTgt spid="14"/>
                                        </p:tgtEl>
                                        <p:attrNameLst>
                                          <p:attrName>style.rotation</p:attrName>
                                        </p:attrNameLst>
                                      </p:cBhvr>
                                      <p:tavLst>
                                        <p:tav tm="0">
                                          <p:val>
                                            <p:fltVal val="0"/>
                                          </p:val>
                                        </p:tav>
                                        <p:tav tm="100000">
                                          <p:val>
                                            <p:fltVal val="45"/>
                                          </p:val>
                                        </p:tav>
                                      </p:tavLst>
                                    </p:anim>
                                    <p:anim calcmode="lin" valueType="num">
                                      <p:cBhvr>
                                        <p:cTn id="16" dur="500">
                                          <p:stCondLst>
                                            <p:cond delay="0"/>
                                          </p:stCondLst>
                                        </p:cTn>
                                        <p:tgtEl>
                                          <p:spTgt spid="14"/>
                                        </p:tgtEl>
                                        <p:attrNameLst>
                                          <p:attrName>ppt_y</p:attrName>
                                        </p:attrNameLst>
                                      </p:cBhvr>
                                      <p:tavLst>
                                        <p:tav tm="0">
                                          <p:val>
                                            <p:strVal val="ppt_y"/>
                                          </p:val>
                                        </p:tav>
                                        <p:tav tm="100000">
                                          <p:val>
                                            <p:strVal val="ppt_y+1"/>
                                          </p:val>
                                        </p:tav>
                                      </p:tavLst>
                                    </p:anim>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25198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2650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68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mb</a:t>
            </a:r>
            <a:r>
              <a:rPr lang="en-US" altLang="zh-TW" sz="2600" b="1" dirty="0">
                <a:solidFill>
                  <a:srgbClr val="BFBFBF"/>
                </a:solidFill>
                <a:latin typeface="High Tower Text" pitchFamily="18" charset="0"/>
              </a:rPr>
              <a:t>'</a:t>
            </a:r>
          </a:p>
          <a:p>
            <a:pPr marL="0" indent="0" eaLnBrk="1" hangingPunct="1">
              <a:lnSpc>
                <a:spcPct val="85000"/>
              </a:lnSpc>
              <a:spcBef>
                <a:spcPts val="0"/>
              </a:spcBef>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mb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\t (tab), \n (newline), \\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198506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n</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22277454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n</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
        <p:nvSpPr>
          <p:cNvPr id="3" name="Rectangle 2"/>
          <p:cNvSpPr/>
          <p:nvPr/>
        </p:nvSpPr>
        <p:spPr bwMode="auto">
          <a:xfrm>
            <a:off x="4343400" y="1295400"/>
            <a:ext cx="3657600" cy="1981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Only </a:t>
            </a:r>
            <a:r>
              <a:rPr lang="en-US" sz="2400" b="0" dirty="0">
                <a:solidFill>
                  <a:srgbClr val="FF0000"/>
                </a:solidFill>
                <a:latin typeface="Arial" charset="0"/>
                <a:ea typeface="新細明體" charset="-120"/>
              </a:rPr>
              <a:t>these three </a:t>
            </a:r>
            <a:r>
              <a:rPr lang="en-US" sz="2400" b="0" dirty="0">
                <a:solidFill>
                  <a:srgbClr val="000000"/>
                </a:solidFill>
                <a:latin typeface="Arial" charset="0"/>
                <a:ea typeface="新細明體" charset="-120"/>
              </a:rPr>
              <a:t>had special meaning, so they are the only ones that didn’t produce outputs identical to the argument.</a:t>
            </a:r>
          </a:p>
        </p:txBody>
      </p:sp>
      <p:cxnSp>
        <p:nvCxnSpPr>
          <p:cNvPr id="5" name="Straight Arrow Connector 4"/>
          <p:cNvCxnSpPr/>
          <p:nvPr/>
        </p:nvCxnSpPr>
        <p:spPr bwMode="auto">
          <a:xfrm flipH="1">
            <a:off x="2438400" y="1524000"/>
            <a:ext cx="2971800"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a:off x="2590800" y="1643063"/>
            <a:ext cx="2852738" cy="49053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a:off x="2514600" y="1676400"/>
            <a:ext cx="3124200" cy="1752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2567992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tb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rgbClr val="FF0000"/>
                </a:solidFill>
                <a:latin typeface="High Tower Text" pitchFamily="18" charset="0"/>
              </a:rPr>
              <a:t>     \</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chemeClr val="bg1">
                    <a:lumMod val="65000"/>
                  </a:schemeClr>
                </a:solidFill>
              </a:rPr>
              <a:t>use \\, or check that the next symbol doesn’t have special meaning.</a:t>
            </a:r>
            <a:endParaRPr lang="en-US" altLang="zh-TW" sz="2800" dirty="0">
              <a:latin typeface="High Tower Text" pitchFamily="18" charset="0"/>
            </a:endParaRPr>
          </a:p>
        </p:txBody>
      </p:sp>
    </p:spTree>
    <p:extLst>
      <p:ext uri="{BB962C8B-B14F-4D97-AF65-F5344CB8AC3E}">
        <p14:creationId xmlns:p14="http://schemas.microsoft.com/office/powerpoint/2010/main" val="1865884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 without getting used to interpret the next symbol, either: </a:t>
            </a:r>
            <a:r>
              <a:rPr lang="en-US" altLang="zh-TW" sz="2800" dirty="0">
                <a:solidFill>
                  <a:srgbClr val="0033CC"/>
                </a:solidFill>
              </a:rPr>
              <a:t>use \\</a:t>
            </a:r>
            <a:r>
              <a:rPr lang="en-US" altLang="zh-TW" sz="2800" dirty="0"/>
              <a:t>,</a:t>
            </a:r>
            <a:r>
              <a:rPr lang="en-US" altLang="zh-TW" sz="2800" dirty="0">
                <a:solidFill>
                  <a:srgbClr val="0033CC"/>
                </a:solidFill>
              </a:rPr>
              <a:t> </a:t>
            </a:r>
            <a:r>
              <a:rPr lang="en-US" altLang="zh-TW" sz="2800" dirty="0">
                <a:solidFill>
                  <a:schemeClr val="bg1">
                    <a:lumMod val="65000"/>
                  </a:schemeClr>
                </a:solidFill>
              </a:rPr>
              <a:t>or check that the next symbol doesn’t have special meaning.</a:t>
            </a:r>
            <a:endParaRPr lang="en-US" altLang="zh-TW" sz="2800" dirty="0">
              <a:solidFill>
                <a:schemeClr val="bg1">
                  <a:lumMod val="65000"/>
                </a:schemeClr>
              </a:solidFill>
              <a:latin typeface="High Tower Text" pitchFamily="18" charset="0"/>
            </a:endParaRPr>
          </a:p>
        </p:txBody>
      </p:sp>
    </p:spTree>
    <p:extLst>
      <p:ext uri="{BB962C8B-B14F-4D97-AF65-F5344CB8AC3E}">
        <p14:creationId xmlns:p14="http://schemas.microsoft.com/office/powerpoint/2010/main" val="438394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rgbClr val="0033CC"/>
                </a:solidFill>
              </a:rPr>
              <a:t>use \\</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Tree>
    <p:extLst>
      <p:ext uri="{BB962C8B-B14F-4D97-AF65-F5344CB8AC3E}">
        <p14:creationId xmlns:p14="http://schemas.microsoft.com/office/powerpoint/2010/main" val="950720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use </a:t>
            </a:r>
            <a:r>
              <a:rPr lang="en-US" altLang="zh-TW" sz="2800" dirty="0">
                <a:solidFill>
                  <a:srgbClr val="0033CC"/>
                </a:solidFill>
              </a:rPr>
              <a:t>\\</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
        <p:nvSpPr>
          <p:cNvPr id="4" name="Rectangle 3"/>
          <p:cNvSpPr/>
          <p:nvPr/>
        </p:nvSpPr>
        <p:spPr bwMode="auto">
          <a:xfrm>
            <a:off x="4800600" y="2667000"/>
            <a:ext cx="2971800" cy="1600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That is why only </a:t>
            </a:r>
            <a:r>
              <a:rPr lang="en-US" sz="2400" b="0" dirty="0">
                <a:solidFill>
                  <a:srgbClr val="FF0000"/>
                </a:solidFill>
                <a:latin typeface="Arial" charset="0"/>
                <a:ea typeface="新細明體" charset="-120"/>
              </a:rPr>
              <a:t>these four </a:t>
            </a:r>
            <a:r>
              <a:rPr lang="en-US" sz="2400" b="0" dirty="0">
                <a:solidFill>
                  <a:srgbClr val="000000"/>
                </a:solidFill>
                <a:latin typeface="Arial" charset="0"/>
                <a:ea typeface="新細明體" charset="-120"/>
              </a:rPr>
              <a:t>outputs have backslashes in them.</a:t>
            </a:r>
          </a:p>
        </p:txBody>
      </p:sp>
      <p:cxnSp>
        <p:nvCxnSpPr>
          <p:cNvPr id="5" name="Straight Arrow Connector 4"/>
          <p:cNvCxnSpPr/>
          <p:nvPr/>
        </p:nvCxnSpPr>
        <p:spPr bwMode="auto">
          <a:xfrm flipH="1" flipV="1">
            <a:off x="1295400" y="2514600"/>
            <a:ext cx="3810000" cy="609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 name="Straight Arrow Connector 5"/>
          <p:cNvCxnSpPr/>
          <p:nvPr/>
        </p:nvCxnSpPr>
        <p:spPr bwMode="auto">
          <a:xfrm flipH="1" flipV="1">
            <a:off x="1407318" y="3152775"/>
            <a:ext cx="3605213" cy="476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 name="Straight Arrow Connector 6"/>
          <p:cNvCxnSpPr/>
          <p:nvPr/>
        </p:nvCxnSpPr>
        <p:spPr bwMode="auto">
          <a:xfrm flipH="1">
            <a:off x="1447800" y="3352800"/>
            <a:ext cx="3564731" cy="14859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Straight Arrow Connector 11"/>
          <p:cNvCxnSpPr/>
          <p:nvPr/>
        </p:nvCxnSpPr>
        <p:spPr bwMode="auto">
          <a:xfrm flipH="1">
            <a:off x="838201" y="3414713"/>
            <a:ext cx="4291012" cy="207168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Rectangle 8"/>
          <p:cNvSpPr/>
          <p:nvPr/>
        </p:nvSpPr>
        <p:spPr bwMode="auto">
          <a:xfrm>
            <a:off x="2133600" y="1157287"/>
            <a:ext cx="4800600" cy="24241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Note: a </a:t>
            </a:r>
            <a:r>
              <a:rPr lang="en-US" sz="2400" b="0" i="1" dirty="0">
                <a:solidFill>
                  <a:srgbClr val="000000"/>
                </a:solidFill>
                <a:latin typeface="Arial" charset="0"/>
                <a:ea typeface="新細明體" charset="-120"/>
              </a:rPr>
              <a:t>few</a:t>
            </a:r>
            <a:r>
              <a:rPr lang="en-US" sz="2400" b="0" dirty="0">
                <a:solidFill>
                  <a:srgbClr val="000000"/>
                </a:solidFill>
                <a:latin typeface="Arial" charset="0"/>
                <a:ea typeface="新細明體" charset="-120"/>
              </a:rPr>
              <a:t> students may find that their echo command does not work quite this way, even though they are in C shell. </a:t>
            </a:r>
          </a:p>
          <a:p>
            <a:pPr algn="ctr"/>
            <a:r>
              <a:rPr lang="en-US" sz="2400" b="0" dirty="0">
                <a:solidFill>
                  <a:srgbClr val="000000"/>
                </a:solidFill>
                <a:latin typeface="Arial" charset="0"/>
                <a:ea typeface="新細明體" charset="-120"/>
              </a:rPr>
              <a:t>Well: this slide presents the version of echo that I’m teaching.</a:t>
            </a:r>
          </a:p>
        </p:txBody>
      </p:sp>
    </p:spTree>
    <p:extLst>
      <p:ext uri="{BB962C8B-B14F-4D97-AF65-F5344CB8AC3E}">
        <p14:creationId xmlns:p14="http://schemas.microsoft.com/office/powerpoint/2010/main" val="17668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228600" y="762000"/>
            <a:ext cx="8686800" cy="6096000"/>
          </a:xfrm>
        </p:spPr>
        <p:txBody>
          <a:bodyPr/>
          <a:lstStyle/>
          <a:p>
            <a:pPr eaLnBrk="1" hangingPunct="1">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FF0000"/>
                </a:solidFill>
                <a:latin typeface="Times New Roman" pitchFamily="18" charset="0"/>
              </a:rPr>
              <a:t>replace</a:t>
            </a:r>
            <a:r>
              <a:rPr lang="en-US" altLang="zh-TW" sz="3600" dirty="0">
                <a:solidFill>
                  <a:srgbClr val="FF0000"/>
                </a:solidFill>
                <a:latin typeface="Times New Roman" pitchFamily="18" charset="0"/>
              </a:rPr>
              <a:t> (</a:t>
            </a:r>
            <a:r>
              <a:rPr lang="en-US" altLang="zh-TW" sz="3600" u="sng" dirty="0">
                <a:solidFill>
                  <a:srgbClr val="FF0000"/>
                </a:solidFill>
                <a:latin typeface="Times New Roman" pitchFamily="18" charset="0"/>
              </a:rPr>
              <a:t>tr</a:t>
            </a:r>
            <a:r>
              <a:rPr lang="en-US" altLang="zh-TW" sz="3600" dirty="0">
                <a:solidFill>
                  <a:srgbClr val="FF0000"/>
                </a:solidFill>
                <a:latin typeface="Times New Roman" pitchFamily="18" charset="0"/>
              </a:rPr>
              <a:t>anslate) or </a:t>
            </a:r>
            <a:r>
              <a:rPr lang="en-US" altLang="zh-TW" sz="3600" i="1" dirty="0">
                <a:solidFill>
                  <a:srgbClr val="FF0000"/>
                </a:solidFill>
                <a:latin typeface="Times New Roman" pitchFamily="18" charset="0"/>
              </a:rPr>
              <a:t>delete</a:t>
            </a:r>
            <a:r>
              <a:rPr lang="en-US" altLang="zh-TW" sz="3600" dirty="0">
                <a:solidFill>
                  <a:srgbClr val="FF0000"/>
                </a:solidFill>
                <a:latin typeface="Times New Roman" pitchFamily="18" charset="0"/>
              </a:rPr>
              <a:t> characters</a:t>
            </a:r>
          </a:p>
          <a:p>
            <a:pPr eaLnBrk="1" hangingPunct="1">
              <a:buFontTx/>
              <a:buNone/>
            </a:pPr>
            <a:endParaRPr lang="en-US" altLang="zh-TW" sz="200" dirty="0">
              <a:solidFill>
                <a:srgbClr val="000000"/>
              </a:solidFill>
              <a:latin typeface="Lucida Grande" charset="0"/>
            </a:endParaRPr>
          </a:p>
        </p:txBody>
      </p:sp>
      <p:sp>
        <p:nvSpPr>
          <p:cNvPr id="31747"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1748"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2E840BEA-BEA3-4AED-A819-7A46A5DE2C67}" type="slidenum">
              <a:rPr lang="zh-TW" altLang="en-US" sz="1400" b="0">
                <a:latin typeface="Arial" pitchFamily="34" charset="0"/>
              </a:rPr>
              <a:pPr algn="r"/>
              <a:t>8</a:t>
            </a:fld>
            <a:endParaRPr lang="en-US" altLang="zh-TW" sz="1400" b="0">
              <a:latin typeface="Arial" pitchFamily="34" charset="0"/>
            </a:endParaRPr>
          </a:p>
        </p:txBody>
      </p:sp>
    </p:spTree>
    <p:extLst>
      <p:ext uri="{BB962C8B-B14F-4D97-AF65-F5344CB8AC3E}">
        <p14:creationId xmlns:p14="http://schemas.microsoft.com/office/powerpoint/2010/main" val="3534104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228600" y="762000"/>
            <a:ext cx="8686800" cy="6096000"/>
          </a:xfrm>
        </p:spPr>
        <p:txBody>
          <a:bodyPr/>
          <a:lstStyle/>
          <a:p>
            <a:pPr eaLnBrk="1" hangingPunct="1">
              <a:buFontTx/>
              <a:buNone/>
            </a:pPr>
            <a:r>
              <a:rPr lang="en-US" altLang="zh-TW" sz="5400" dirty="0" err="1">
                <a:solidFill>
                  <a:srgbClr val="0033CC"/>
                </a:solidFill>
                <a:latin typeface="High Tower Text" pitchFamily="18" charset="0"/>
              </a:rPr>
              <a:t>tr</a:t>
            </a:r>
            <a:r>
              <a:rPr lang="en-US" altLang="zh-TW" sz="3600" dirty="0">
                <a:solidFill>
                  <a:srgbClr val="FF0000"/>
                </a:solidFill>
                <a:latin typeface="High Tower Text" pitchFamily="18" charset="0"/>
              </a:rPr>
              <a:t> </a:t>
            </a:r>
            <a:r>
              <a:rPr lang="en-US" altLang="zh-TW" sz="3600" dirty="0">
                <a:solidFill>
                  <a:srgbClr val="FF0000"/>
                </a:solidFill>
                <a:latin typeface="Courier" pitchFamily="49" charset="0"/>
              </a:rPr>
              <a:t>  </a:t>
            </a:r>
            <a:r>
              <a:rPr lang="en-US" altLang="zh-TW" sz="3600" i="1" dirty="0">
                <a:solidFill>
                  <a:srgbClr val="FF0000"/>
                </a:solidFill>
                <a:latin typeface="Times New Roman" pitchFamily="18" charset="0"/>
              </a:rPr>
              <a:t>replace</a:t>
            </a:r>
            <a:r>
              <a:rPr lang="en-US" altLang="zh-TW" sz="3600" dirty="0">
                <a:solidFill>
                  <a:srgbClr val="FF0000"/>
                </a:solidFill>
                <a:latin typeface="Times New Roman" pitchFamily="18" charset="0"/>
              </a:rPr>
              <a:t> </a:t>
            </a:r>
            <a:r>
              <a:rPr lang="en-US" altLang="zh-TW" sz="3600" dirty="0">
                <a:solidFill>
                  <a:srgbClr val="B2B2B2"/>
                </a:solidFill>
                <a:latin typeface="Times New Roman" pitchFamily="18" charset="0"/>
              </a:rPr>
              <a:t>(</a:t>
            </a:r>
            <a:r>
              <a:rPr lang="en-US" altLang="zh-TW" sz="3600" u="sng" dirty="0">
                <a:solidFill>
                  <a:srgbClr val="B2B2B2"/>
                </a:solidFill>
                <a:latin typeface="Times New Roman" pitchFamily="18" charset="0"/>
              </a:rPr>
              <a:t>tr</a:t>
            </a:r>
            <a:r>
              <a:rPr lang="en-US" altLang="zh-TW" sz="3600" dirty="0">
                <a:solidFill>
                  <a:srgbClr val="B2B2B2"/>
                </a:solidFill>
                <a:latin typeface="Times New Roman" pitchFamily="18" charset="0"/>
              </a:rPr>
              <a:t>anslate) or </a:t>
            </a:r>
            <a:r>
              <a:rPr lang="en-US" altLang="zh-TW" sz="3600" i="1" dirty="0">
                <a:solidFill>
                  <a:srgbClr val="B2B2B2"/>
                </a:solidFill>
                <a:latin typeface="Times New Roman" pitchFamily="18" charset="0"/>
              </a:rPr>
              <a:t>delete</a:t>
            </a:r>
            <a:r>
              <a:rPr lang="en-US" altLang="zh-TW" sz="3600" dirty="0">
                <a:solidFill>
                  <a:srgbClr val="FF0000"/>
                </a:solidFill>
                <a:latin typeface="Times New Roman" pitchFamily="18" charset="0"/>
              </a:rPr>
              <a:t> characters</a:t>
            </a:r>
          </a:p>
          <a:p>
            <a:pPr eaLnBrk="1" hangingPunct="1">
              <a:buFontTx/>
              <a:buNone/>
            </a:pPr>
            <a:endParaRPr lang="en-US" altLang="zh-TW" sz="200" dirty="0">
              <a:latin typeface="Lucida Grande" charset="0"/>
            </a:endParaRPr>
          </a:p>
          <a:p>
            <a:pPr eaLnBrk="1" hangingPunct="1"/>
            <a:r>
              <a:rPr lang="en-US" altLang="zh-TW" dirty="0">
                <a:latin typeface="Times New Roman" pitchFamily="18" charset="0"/>
              </a:rPr>
              <a:t>If you want to replace characters, use </a:t>
            </a:r>
            <a:r>
              <a:rPr lang="en-US" altLang="zh-TW" dirty="0" err="1">
                <a:latin typeface="Times New Roman" pitchFamily="18" charset="0"/>
              </a:rPr>
              <a:t>tr</a:t>
            </a:r>
            <a:r>
              <a:rPr lang="en-US" altLang="zh-TW" dirty="0">
                <a:latin typeface="Times New Roman" pitchFamily="18" charset="0"/>
              </a:rPr>
              <a:t> with two arguments:</a:t>
            </a:r>
          </a:p>
          <a:p>
            <a:pPr lvl="1" eaLnBrk="1" hangingPunct="1"/>
            <a:r>
              <a:rPr lang="en-US" altLang="zh-TW" dirty="0">
                <a:solidFill>
                  <a:srgbClr val="000000"/>
                </a:solidFill>
                <a:latin typeface="Times New Roman" pitchFamily="18" charset="0"/>
              </a:rPr>
              <a:t>As </a:t>
            </a:r>
            <a:r>
              <a:rPr lang="en-US" altLang="zh-TW" dirty="0" err="1">
                <a:solidFill>
                  <a:srgbClr val="000000"/>
                </a:solidFill>
                <a:latin typeface="Times New Roman" pitchFamily="18" charset="0"/>
              </a:rPr>
              <a:t>tr</a:t>
            </a:r>
            <a:r>
              <a:rPr lang="en-US" altLang="zh-TW" dirty="0">
                <a:solidFill>
                  <a:srgbClr val="000000"/>
                </a:solidFill>
                <a:latin typeface="Times New Roman" pitchFamily="18" charset="0"/>
              </a:rPr>
              <a:t> receives input from the input stream, it will replace any character from the 1</a:t>
            </a:r>
            <a:r>
              <a:rPr lang="en-US" altLang="zh-TW" baseline="30000" dirty="0">
                <a:solidFill>
                  <a:srgbClr val="000000"/>
                </a:solidFill>
                <a:latin typeface="Times New Roman" pitchFamily="18" charset="0"/>
              </a:rPr>
              <a:t>st</a:t>
            </a:r>
            <a:r>
              <a:rPr lang="en-US" altLang="zh-TW" dirty="0">
                <a:solidFill>
                  <a:srgbClr val="000000"/>
                </a:solidFill>
                <a:latin typeface="Times New Roman" pitchFamily="18" charset="0"/>
              </a:rPr>
              <a:t> set with the corresponding character at that position in the 2</a:t>
            </a:r>
            <a:r>
              <a:rPr lang="en-US" altLang="zh-TW" baseline="30000" dirty="0">
                <a:solidFill>
                  <a:srgbClr val="000000"/>
                </a:solidFill>
                <a:latin typeface="Times New Roman" pitchFamily="18" charset="0"/>
              </a:rPr>
              <a:t>nd</a:t>
            </a:r>
            <a:r>
              <a:rPr lang="en-US" altLang="zh-TW" dirty="0">
                <a:solidFill>
                  <a:srgbClr val="000000"/>
                </a:solidFill>
                <a:latin typeface="Times New Roman" pitchFamily="18" charset="0"/>
              </a:rPr>
              <a:t> set</a:t>
            </a:r>
          </a:p>
          <a:p>
            <a:pPr eaLnBrk="1" hangingPunct="1">
              <a:buFontTx/>
              <a:buNone/>
            </a:pPr>
            <a:r>
              <a:rPr lang="en-US" altLang="zh-TW" sz="1600" dirty="0">
                <a:solidFill>
                  <a:srgbClr val="000000"/>
                </a:solidFill>
                <a:latin typeface="Times New Roman" pitchFamily="18" charset="0"/>
              </a:rPr>
              <a:t> </a:t>
            </a:r>
            <a:endParaRPr lang="en-US" altLang="zh-TW" b="1" dirty="0">
              <a:latin typeface="High Tower Text" pitchFamily="18" charset="0"/>
            </a:endParaRPr>
          </a:p>
        </p:txBody>
      </p:sp>
      <p:sp>
        <p:nvSpPr>
          <p:cNvPr id="32771" name="Rectangle 2"/>
          <p:cNvSpPr>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r>
              <a:rPr lang="en-US" altLang="zh-TW" sz="4400" b="0">
                <a:solidFill>
                  <a:srgbClr val="0033CC"/>
                </a:solidFill>
                <a:latin typeface="Arial" pitchFamily="34" charset="0"/>
              </a:rPr>
              <a:t>The </a:t>
            </a:r>
            <a:r>
              <a:rPr lang="en-US" altLang="zh-TW" sz="6000">
                <a:solidFill>
                  <a:srgbClr val="0033CC"/>
                </a:solidFill>
                <a:latin typeface="High Tower Text" pitchFamily="18" charset="0"/>
              </a:rPr>
              <a:t>tr</a:t>
            </a:r>
            <a:r>
              <a:rPr lang="en-US" altLang="zh-TW" sz="4400" b="0">
                <a:solidFill>
                  <a:srgbClr val="0033CC"/>
                </a:solidFill>
                <a:latin typeface="Arial" pitchFamily="34" charset="0"/>
              </a:rPr>
              <a:t> command</a:t>
            </a:r>
          </a:p>
        </p:txBody>
      </p:sp>
      <p:sp>
        <p:nvSpPr>
          <p:cNvPr id="32772"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FDA66387-50EC-465C-83D4-1744B72A3AF1}" type="slidenum">
              <a:rPr lang="zh-TW" altLang="en-US" sz="1400" b="0">
                <a:latin typeface="Arial" pitchFamily="34" charset="0"/>
              </a:rPr>
              <a:pPr algn="r"/>
              <a:t>9</a:t>
            </a:fld>
            <a:endParaRPr lang="en-US" altLang="zh-TW" sz="1400" b="0">
              <a:latin typeface="Arial" pitchFamily="34" charset="0"/>
            </a:endParaRPr>
          </a:p>
        </p:txBody>
      </p:sp>
    </p:spTree>
    <p:extLst>
      <p:ext uri="{BB962C8B-B14F-4D97-AF65-F5344CB8AC3E}">
        <p14:creationId xmlns:p14="http://schemas.microsoft.com/office/powerpoint/2010/main" val="4271352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30992</TotalTime>
  <Words>5727</Words>
  <Application>Microsoft Office PowerPoint</Application>
  <PresentationFormat>如螢幕大小 (4:3)</PresentationFormat>
  <Paragraphs>786</Paragraphs>
  <Slides>78</Slides>
  <Notes>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78</vt:i4>
      </vt:variant>
    </vt:vector>
  </HeadingPairs>
  <TitlesOfParts>
    <vt:vector size="93" baseType="lpstr">
      <vt:lpstr>Batang</vt:lpstr>
      <vt:lpstr>Courier</vt:lpstr>
      <vt:lpstr>FrankRuehl</vt:lpstr>
      <vt:lpstr>Lucida Grande</vt:lpstr>
      <vt:lpstr>ＭＳ Ｐゴシック</vt:lpstr>
      <vt:lpstr>新細明體</vt:lpstr>
      <vt:lpstr>Arial</vt:lpstr>
      <vt:lpstr>Arial Narrow</vt:lpstr>
      <vt:lpstr>Arial Rounded MT Bold</vt:lpstr>
      <vt:lpstr>Bookman Old Style</vt:lpstr>
      <vt:lpstr>Garamond</vt:lpstr>
      <vt:lpstr>High Tower Text</vt:lpstr>
      <vt:lpstr>Times New Roman</vt:lpstr>
      <vt:lpstr>Wingdings</vt:lpstr>
      <vt:lpstr>Default Design</vt:lpstr>
      <vt:lpstr>Csh Conditional File Tests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Resolving the conflicting meanings of special symbols</vt:lpstr>
      <vt:lpstr>OK, so how do we quote them?</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Quotes Within Quotes</vt:lpstr>
      <vt:lpstr>Quotes Within Quotes</vt:lpstr>
      <vt:lpstr>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vector>
  </TitlesOfParts>
  <Company>Juliana Rew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Rew</dc:creator>
  <cp:lastModifiedBy>黃雅婕</cp:lastModifiedBy>
  <cp:revision>409</cp:revision>
  <cp:lastPrinted>2005-05-27T21:26:31Z</cp:lastPrinted>
  <dcterms:created xsi:type="dcterms:W3CDTF">2005-05-23T21:56:35Z</dcterms:created>
  <dcterms:modified xsi:type="dcterms:W3CDTF">2017-04-16T23:23:09Z</dcterms:modified>
</cp:coreProperties>
</file>