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51"/>
  </p:notesMasterIdLst>
  <p:handoutMasterIdLst>
    <p:handoutMasterId r:id="rId152"/>
  </p:handoutMasterIdLst>
  <p:sldIdLst>
    <p:sldId id="1561" r:id="rId2"/>
    <p:sldId id="1562" r:id="rId3"/>
    <p:sldId id="1563" r:id="rId4"/>
    <p:sldId id="1564" r:id="rId5"/>
    <p:sldId id="1565" r:id="rId6"/>
    <p:sldId id="1566" r:id="rId7"/>
    <p:sldId id="1454" r:id="rId8"/>
    <p:sldId id="1455" r:id="rId9"/>
    <p:sldId id="1456" r:id="rId10"/>
    <p:sldId id="1629" r:id="rId11"/>
    <p:sldId id="1457" r:id="rId12"/>
    <p:sldId id="1458" r:id="rId13"/>
    <p:sldId id="1459" r:id="rId14"/>
    <p:sldId id="1460" r:id="rId15"/>
    <p:sldId id="1461" r:id="rId16"/>
    <p:sldId id="1462" r:id="rId17"/>
    <p:sldId id="1463" r:id="rId18"/>
    <p:sldId id="1464" r:id="rId19"/>
    <p:sldId id="1465" r:id="rId20"/>
    <p:sldId id="1466" r:id="rId21"/>
    <p:sldId id="1568" r:id="rId22"/>
    <p:sldId id="1578" r:id="rId23"/>
    <p:sldId id="1569" r:id="rId24"/>
    <p:sldId id="1579" r:id="rId25"/>
    <p:sldId id="1631" r:id="rId26"/>
    <p:sldId id="1630" r:id="rId27"/>
    <p:sldId id="1573" r:id="rId28"/>
    <p:sldId id="1574" r:id="rId29"/>
    <p:sldId id="1576" r:id="rId30"/>
    <p:sldId id="1447" r:id="rId31"/>
    <p:sldId id="1448" r:id="rId32"/>
    <p:sldId id="1449" r:id="rId33"/>
    <p:sldId id="1450" r:id="rId34"/>
    <p:sldId id="1529" r:id="rId35"/>
    <p:sldId id="1628" r:id="rId36"/>
    <p:sldId id="1469" r:id="rId37"/>
    <p:sldId id="1698" r:id="rId38"/>
    <p:sldId id="1692" r:id="rId39"/>
    <p:sldId id="1693" r:id="rId40"/>
    <p:sldId id="1694" r:id="rId41"/>
    <p:sldId id="1695" r:id="rId42"/>
    <p:sldId id="1699" r:id="rId43"/>
    <p:sldId id="1700" r:id="rId44"/>
    <p:sldId id="1471" r:id="rId45"/>
    <p:sldId id="1536" r:id="rId46"/>
    <p:sldId id="1539" r:id="rId47"/>
    <p:sldId id="1541" r:id="rId48"/>
    <p:sldId id="1544" r:id="rId49"/>
    <p:sldId id="1545" r:id="rId50"/>
    <p:sldId id="1551" r:id="rId51"/>
    <p:sldId id="1552" r:id="rId52"/>
    <p:sldId id="1549" r:id="rId53"/>
    <p:sldId id="1558" r:id="rId54"/>
    <p:sldId id="1559" r:id="rId55"/>
    <p:sldId id="1553" r:id="rId56"/>
    <p:sldId id="1560" r:id="rId57"/>
    <p:sldId id="1476" r:id="rId58"/>
    <p:sldId id="1477" r:id="rId59"/>
    <p:sldId id="1478" r:id="rId60"/>
    <p:sldId id="1479" r:id="rId61"/>
    <p:sldId id="1480" r:id="rId62"/>
    <p:sldId id="1528" r:id="rId63"/>
    <p:sldId id="1482" r:id="rId64"/>
    <p:sldId id="1483" r:id="rId65"/>
    <p:sldId id="1484" r:id="rId66"/>
    <p:sldId id="1485" r:id="rId67"/>
    <p:sldId id="1486" r:id="rId68"/>
    <p:sldId id="1487" r:id="rId69"/>
    <p:sldId id="1702" r:id="rId70"/>
    <p:sldId id="1689" r:id="rId71"/>
    <p:sldId id="1690" r:id="rId72"/>
    <p:sldId id="1691" r:id="rId73"/>
    <p:sldId id="1490" r:id="rId74"/>
    <p:sldId id="1491" r:id="rId75"/>
    <p:sldId id="1492" r:id="rId76"/>
    <p:sldId id="1493" r:id="rId77"/>
    <p:sldId id="1494" r:id="rId78"/>
    <p:sldId id="1495" r:id="rId79"/>
    <p:sldId id="1496" r:id="rId80"/>
    <p:sldId id="1497" r:id="rId81"/>
    <p:sldId id="1498" r:id="rId82"/>
    <p:sldId id="1499" r:id="rId83"/>
    <p:sldId id="1626" r:id="rId84"/>
    <p:sldId id="1627" r:id="rId85"/>
    <p:sldId id="1624" r:id="rId86"/>
    <p:sldId id="1625" r:id="rId87"/>
    <p:sldId id="1647" r:id="rId88"/>
    <p:sldId id="1648" r:id="rId89"/>
    <p:sldId id="1649" r:id="rId90"/>
    <p:sldId id="1650" r:id="rId91"/>
    <p:sldId id="1651" r:id="rId92"/>
    <p:sldId id="1652" r:id="rId93"/>
    <p:sldId id="1653" r:id="rId94"/>
    <p:sldId id="1654" r:id="rId95"/>
    <p:sldId id="1655" r:id="rId96"/>
    <p:sldId id="1656" r:id="rId97"/>
    <p:sldId id="1657" r:id="rId98"/>
    <p:sldId id="1658" r:id="rId99"/>
    <p:sldId id="1659" r:id="rId100"/>
    <p:sldId id="1660" r:id="rId101"/>
    <p:sldId id="1661" r:id="rId102"/>
    <p:sldId id="1662" r:id="rId103"/>
    <p:sldId id="1663" r:id="rId104"/>
    <p:sldId id="1664" r:id="rId105"/>
    <p:sldId id="1665" r:id="rId106"/>
    <p:sldId id="1666" r:id="rId107"/>
    <p:sldId id="1667" r:id="rId108"/>
    <p:sldId id="1668" r:id="rId109"/>
    <p:sldId id="1669" r:id="rId110"/>
    <p:sldId id="1670" r:id="rId111"/>
    <p:sldId id="1671" r:id="rId112"/>
    <p:sldId id="1672" r:id="rId113"/>
    <p:sldId id="1673" r:id="rId114"/>
    <p:sldId id="1674" r:id="rId115"/>
    <p:sldId id="1675" r:id="rId116"/>
    <p:sldId id="1676" r:id="rId117"/>
    <p:sldId id="1677" r:id="rId118"/>
    <p:sldId id="1678" r:id="rId119"/>
    <p:sldId id="1679" r:id="rId120"/>
    <p:sldId id="1680" r:id="rId121"/>
    <p:sldId id="1681" r:id="rId122"/>
    <p:sldId id="1682" r:id="rId123"/>
    <p:sldId id="1683" r:id="rId124"/>
    <p:sldId id="1684" r:id="rId125"/>
    <p:sldId id="1685" r:id="rId126"/>
    <p:sldId id="1686" r:id="rId127"/>
    <p:sldId id="1703" r:id="rId128"/>
    <p:sldId id="1687" r:id="rId129"/>
    <p:sldId id="1525" r:id="rId130"/>
    <p:sldId id="1526" r:id="rId131"/>
    <p:sldId id="1523" r:id="rId132"/>
    <p:sldId id="1524" r:id="rId133"/>
    <p:sldId id="1521" r:id="rId134"/>
    <p:sldId id="1522" r:id="rId135"/>
    <p:sldId id="1520" r:id="rId136"/>
    <p:sldId id="1507" r:id="rId137"/>
    <p:sldId id="1632" r:id="rId138"/>
    <p:sldId id="1633" r:id="rId139"/>
    <p:sldId id="1634" r:id="rId140"/>
    <p:sldId id="1635" r:id="rId141"/>
    <p:sldId id="1636" r:id="rId142"/>
    <p:sldId id="1637" r:id="rId143"/>
    <p:sldId id="1638" r:id="rId144"/>
    <p:sldId id="1639" r:id="rId145"/>
    <p:sldId id="1640" r:id="rId146"/>
    <p:sldId id="1642" r:id="rId147"/>
    <p:sldId id="1641" r:id="rId148"/>
    <p:sldId id="1623" r:id="rId149"/>
    <p:sldId id="1701" r:id="rId1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FF0000"/>
    <a:srgbClr val="0033CC"/>
    <a:srgbClr val="A9A9A9"/>
    <a:srgbClr val="7A7A7A"/>
    <a:srgbClr val="8E5500"/>
    <a:srgbClr val="FF9900"/>
    <a:srgbClr val="A6A6A6"/>
    <a:srgbClr val="19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66" d="100"/>
          <a:sy n="66" d="100"/>
        </p:scale>
        <p:origin x="9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38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576A8DE-AB86-4899-AB02-14AFC0687B85}" type="slidenum">
              <a:rPr kumimoji="0" lang="zh-TW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144</a:t>
            </a:fld>
            <a:endParaRPr kumimoji="0" lang="en-US" altLang="zh-TW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E4B5F10-CE4D-425D-8E1B-DA5B9A10D38B}" type="slidenum">
              <a:rPr kumimoji="0" lang="en-US" altLang="en-US" sz="1200" b="0">
                <a:latin typeface="Arial" pitchFamily="34" charset="0"/>
                <a:ea typeface="ＭＳ Ｐゴシック" pitchFamily="34" charset="-128"/>
              </a:rPr>
              <a:pPr algn="r" eaLnBrk="0" hangingPunct="0"/>
              <a:t>43</a:t>
            </a:fld>
            <a:endParaRPr kumimoji="0" lang="en-US" altLang="en-US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F6879-313A-45BD-8C10-B40ADD1AFC05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789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7E461F3-08FF-4EDE-AFEE-AE28EC9F527E}" type="slidenum">
              <a:rPr kumimoji="0" lang="zh-TW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138</a:t>
            </a:fld>
            <a:endParaRPr kumimoji="0" lang="en-US" altLang="zh-TW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8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ABBC841-006E-4D01-A02D-EEE090809E6F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139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140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6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A0BF803-0B22-4EBC-93A6-899F405A066F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141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8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A809ABA-CD30-44AE-B821-81ACEC71ABEA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142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1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3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\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or check that the next symbol doesn’t have special meaning.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3945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5815584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6826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160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58399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274434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48463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1,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endParaRPr lang="en-US" sz="2400" dirty="0"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90600" y="653796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0476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" |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3568" y="3214686"/>
            <a:ext cx="8305800" cy="1052514"/>
            <a:chOff x="685800" y="3214686"/>
            <a:chExt cx="8305800" cy="1052514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685800" y="3810000"/>
              <a:ext cx="8305800" cy="457200"/>
            </a:xfrm>
            <a:prstGeom prst="wedgeRoundRectCallout">
              <a:avLst>
                <a:gd name="adj1" fmla="val -41213"/>
                <a:gd name="adj2" fmla="val -13659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Only one match, because there is no space 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 but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a space is required 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.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3638128" y="3214686"/>
              <a:ext cx="1772072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7166520" y="3214686"/>
              <a:ext cx="1291680" cy="6715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350520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53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8464" y="3703490"/>
            <a:ext cx="6019800" cy="1309686"/>
            <a:chOff x="685800" y="3109914"/>
            <a:chExt cx="6019800" cy="1309686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685800" y="3962400"/>
              <a:ext cx="6019800" cy="457200"/>
            </a:xfrm>
            <a:prstGeom prst="wedgeRoundRectCallout">
              <a:avLst>
                <a:gd name="adj1" fmla="val -43025"/>
                <a:gd name="adj2" fmla="val -18664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Arial" charset="0"/>
                  <a:ea typeface="新細明體" charset="-120"/>
                </a:rPr>
                <a:t>If we add a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space 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here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, then there are now two matches.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 flipH="1" flipV="1">
              <a:off x="2733672" y="3348042"/>
              <a:ext cx="928686" cy="4524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64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86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519"/>
              <a:gd name="adj2" fmla="val -100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3717032"/>
            <a:ext cx="648072" cy="2016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334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46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8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144854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endParaRPr lang="en-US" sz="2200" b="0" kern="0" dirty="0">
              <a:latin typeface="High Tower Text" panose="02040502050506030303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419872" y="4725144"/>
            <a:ext cx="5256584" cy="2132856"/>
          </a:xfrm>
          <a:prstGeom prst="wedgeRoundRectCallout">
            <a:avLst>
              <a:gd name="adj1" fmla="val -45791"/>
              <a:gd name="adj2" fmla="val -67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But getting the matches that we wanted by changing the input is a cheat. What we actually want is to use a correct pattern.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Maybe the solution is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to remove the space at the end</a:t>
            </a:r>
            <a:r>
              <a:rPr lang="en-US" b="0" dirty="0">
                <a:latin typeface="Arial" charset="0"/>
                <a:ea typeface="新細明體" charset="-120"/>
              </a:rPr>
              <a:t> of the pattern, because it is that space which is preventing “the others” from matching (since there is no space after “others”).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6516216" y="4496544"/>
            <a:ext cx="432048" cy="12367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239000" y="4187952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52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1" dirty="0"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latin typeface="Arial" charset="0"/>
                <a:ea typeface="新細明體" charset="-120"/>
              </a:rPr>
              <a:t>nd</a:t>
            </a:r>
            <a:r>
              <a:rPr lang="en-US" b="0" dirty="0"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latin typeface="Arial" charset="0"/>
                <a:ea typeface="新細明體" charset="-120"/>
              </a:rPr>
              <a:t>rd</a:t>
            </a:r>
            <a:r>
              <a:rPr lang="en-US" b="0" dirty="0">
                <a:latin typeface="Arial" charset="0"/>
                <a:ea typeface="新細明體" charset="-120"/>
              </a:rPr>
              <a:t> matches is actually at the end of a word (because that’s where the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i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previous matches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 ended</a:t>
            </a:r>
            <a:r>
              <a:rPr lang="en-US" b="0" dirty="0">
                <a:latin typeface="Arial" charset="0"/>
                <a:ea typeface="新細明體" charset="-120"/>
              </a:rPr>
              <a:t>)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39752" y="4342984"/>
            <a:ext cx="2376264" cy="1822320"/>
            <a:chOff x="2339752" y="4342984"/>
            <a:chExt cx="2376264" cy="182232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2339752" y="4342984"/>
              <a:ext cx="2160240" cy="182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771800" y="4365104"/>
              <a:ext cx="1944216" cy="1800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80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</a:t>
            </a:r>
            <a:r>
              <a:rPr lang="en-US" sz="1600" b="0" kern="0" dirty="0"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466928"/>
            <a:ext cx="7914456" cy="914400"/>
          </a:xfrm>
          <a:prstGeom prst="wedgeRoundRectCallout">
            <a:avLst>
              <a:gd name="adj1" fmla="val -47783"/>
              <a:gd name="adj2" fmla="val -1251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1" dirty="0">
                <a:latin typeface="Arial" charset="0"/>
                <a:ea typeface="新細明體" charset="-120"/>
              </a:rPr>
              <a:t>3 matches</a:t>
            </a:r>
            <a:r>
              <a:rPr lang="en-US" b="0" dirty="0">
                <a:latin typeface="Arial" charset="0"/>
                <a:ea typeface="新細明體" charset="-120"/>
              </a:rPr>
              <a:t>? That doesn’t make sense – until we realize that the starting position of the 2</a:t>
            </a:r>
            <a:r>
              <a:rPr lang="en-US" b="0" baseline="30000" dirty="0">
                <a:latin typeface="Arial" charset="0"/>
                <a:ea typeface="新細明體" charset="-120"/>
              </a:rPr>
              <a:t>nd</a:t>
            </a:r>
            <a:r>
              <a:rPr lang="en-US" b="0" dirty="0">
                <a:latin typeface="Arial" charset="0"/>
                <a:ea typeface="新細明體" charset="-120"/>
              </a:rPr>
              <a:t> and 3</a:t>
            </a:r>
            <a:r>
              <a:rPr lang="en-US" b="0" baseline="30000" dirty="0">
                <a:latin typeface="Arial" charset="0"/>
                <a:ea typeface="新細明體" charset="-120"/>
              </a:rPr>
              <a:t>rd</a:t>
            </a:r>
            <a:r>
              <a:rPr lang="en-US" b="0" dirty="0">
                <a:latin typeface="Arial" charset="0"/>
                <a:ea typeface="新細明體" charset="-120"/>
              </a:rPr>
              <a:t> matches is actually at the end of a word (because that’s where the previous matches ended)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These spaces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matched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to 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this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150" y="4581128"/>
            <a:ext cx="5448022" cy="1656184"/>
            <a:chOff x="357158" y="4581128"/>
            <a:chExt cx="5006930" cy="1656184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357158" y="4985926"/>
              <a:ext cx="4574882" cy="12513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357158" y="4771612"/>
              <a:ext cx="4718898" cy="13811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005230" y="4581128"/>
              <a:ext cx="4358858" cy="1571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048316" y="4342984"/>
            <a:ext cx="1980068" cy="1809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5105400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649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rgbClr val="0033CC"/>
                </a:solidFill>
              </a:rPr>
              <a:t>use 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720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To get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two matches, we should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have allow</a:t>
            </a:r>
            <a:r>
              <a:rPr kumimoji="1" lang="en-US" sz="1800" b="0" i="0" u="none" strike="noStrike" cap="none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ed 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spaces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 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732240" y="5229200"/>
            <a:ext cx="506760" cy="11043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993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kern="0" dirty="0">
                <a:latin typeface="High Tower Text" panose="02040502050506030303" pitchFamily="18" charset="0"/>
              </a:rPr>
              <a:t>echo 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latin typeface="High Tower Text" panose="02040502050506030303" pitchFamily="18" charset="0"/>
              </a:rPr>
              <a:t>others" |  "[a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latin typeface="High Tower Text" panose="02040502050506030303" pitchFamily="18" charset="0"/>
              </a:rPr>
              <a:t>]*\&gt;e"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00200" y="6172200"/>
            <a:ext cx="5638800" cy="609600"/>
          </a:xfrm>
          <a:prstGeom prst="wedgeRoundRectCallout">
            <a:avLst>
              <a:gd name="adj1" fmla="val -53391"/>
              <a:gd name="adj2" fmla="val -1464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To get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two matches, we should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have allow</a:t>
            </a:r>
            <a:r>
              <a:rPr kumimoji="1" lang="en-US" sz="1800" b="0" i="0" u="none" strike="noStrike" cap="none" normalizeH="0" dirty="0">
                <a:ln>
                  <a:noFill/>
                </a:ln>
                <a:effectLst/>
                <a:latin typeface="Arial" charset="0"/>
                <a:ea typeface="新細明體" charset="-120"/>
              </a:rPr>
              <a:t>ed spaces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 (But 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not required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them.)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3429000" y="5229200"/>
            <a:ext cx="3951312" cy="138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262086" y="5373216"/>
            <a:ext cx="373810" cy="1176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57881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0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e"\!e\"e\'e | g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latin typeface="High Tower Text" panose="02040502050506030303" pitchFamily="18" charset="0"/>
              </a:rPr>
              <a:t>color "e\&gt;"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latin typeface="High Tower Text" panose="02040502050506030303" pitchFamily="18" charset="0"/>
              </a:rPr>
              <a:t>e!e"e'e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6021288"/>
            <a:ext cx="5638800" cy="760512"/>
            <a:chOff x="751384" y="6021288"/>
            <a:chExt cx="5638800" cy="760512"/>
          </a:xfrm>
        </p:grpSpPr>
        <p:sp>
          <p:nvSpPr>
            <p:cNvPr id="14" name="Rounded Rectangular Callout 13"/>
            <p:cNvSpPr/>
            <p:nvPr/>
          </p:nvSpPr>
          <p:spPr bwMode="auto">
            <a:xfrm>
              <a:off x="751384" y="6477000"/>
              <a:ext cx="5638800" cy="304800"/>
            </a:xfrm>
            <a:prstGeom prst="wedgeRoundRectCallout">
              <a:avLst>
                <a:gd name="adj1" fmla="val 38272"/>
                <a:gd name="adj2" fmla="val -18731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Arial" charset="0"/>
                  <a:ea typeface="新細明體" charset="-120"/>
                </a:rPr>
                <a:t>\&gt; really does have to match to the </a:t>
              </a:r>
              <a:r>
                <a:rPr lang="en-US" b="0" dirty="0">
                  <a:solidFill>
                    <a:srgbClr val="FF0000"/>
                  </a:solidFill>
                  <a:latin typeface="Arial" charset="0"/>
                  <a:ea typeface="新細明體" charset="-120"/>
                </a:rPr>
                <a:t>end</a:t>
              </a:r>
              <a:r>
                <a:rPr lang="en-US" b="0" dirty="0">
                  <a:latin typeface="Arial" charset="0"/>
                  <a:ea typeface="新細明體" charset="-120"/>
                </a:rPr>
                <a:t> of a word.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 flipV="1">
              <a:off x="1759496" y="6021288"/>
              <a:ext cx="2736304" cy="6081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6016752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196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 \&lt;	the following expression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\(…\)	remembers the specific pattern matched, it works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\1, \2...  to let you identify a rematch to the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/>
              <a:t> This one is a bit tricky.  An example will make it simpler. Suppose that you wanted to find any double-repeated letters, such as in “b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b="1" dirty="0">
                <a:solidFill>
                  <a:srgbClr val="00FF00"/>
                </a:solidFill>
              </a:rPr>
              <a:t>a</a:t>
            </a:r>
            <a:r>
              <a:rPr lang="en-US" altLang="zh-TW" sz="2000" b="1" dirty="0">
                <a:solidFill>
                  <a:srgbClr val="0066CC"/>
                </a:solidFill>
              </a:rPr>
              <a:t>n</a:t>
            </a:r>
            <a:r>
              <a:rPr lang="en-US" altLang="zh-TW" sz="2000" dirty="0"/>
              <a:t>a” and “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b="1" dirty="0" err="1">
                <a:solidFill>
                  <a:srgbClr val="00FF00"/>
                </a:solidFill>
              </a:rPr>
              <a:t>n</a:t>
            </a:r>
            <a:r>
              <a:rPr lang="en-US" altLang="zh-TW" sz="2000" b="1" dirty="0" err="1">
                <a:solidFill>
                  <a:srgbClr val="0066CC"/>
                </a:solidFill>
              </a:rPr>
              <a:t>o</a:t>
            </a:r>
            <a:r>
              <a:rPr lang="en-US" altLang="zh-TW" sz="2000" dirty="0" err="1"/>
              <a:t>gram</a:t>
            </a:r>
            <a:r>
              <a:rPr lang="en-US" altLang="zh-TW" sz="2000" dirty="0"/>
              <a:t>”.</a:t>
            </a:r>
            <a:br>
              <a:rPr lang="en-US" altLang="zh-TW" sz="2000" dirty="0"/>
            </a:br>
            <a:br>
              <a:rPr lang="en-US" altLang="zh-TW" sz="1000" dirty="0"/>
            </a:br>
            <a:r>
              <a:rPr lang="en-US" altLang="zh-TW" sz="2000" dirty="0"/>
              <a:t>	Then your regular expression is: </a:t>
            </a:r>
            <a:r>
              <a:rPr lang="en-US" altLang="zh-TW" sz="2000" dirty="0">
                <a:solidFill>
                  <a:srgbClr val="00FF00"/>
                </a:solidFill>
              </a:rPr>
              <a:t>\([a-z]\)</a:t>
            </a:r>
            <a:r>
              <a:rPr lang="en-US" altLang="zh-TW" sz="2000" dirty="0">
                <a:solidFill>
                  <a:srgbClr val="0066CC"/>
                </a:solidFill>
              </a:rPr>
              <a:t>\([a-z]\)</a:t>
            </a:r>
            <a:r>
              <a:rPr lang="en-US" altLang="zh-TW" sz="2000" dirty="0">
                <a:solidFill>
                  <a:srgbClr val="00FF00"/>
                </a:solidFill>
              </a:rPr>
              <a:t>\1</a:t>
            </a:r>
            <a:r>
              <a:rPr lang="en-US" altLang="zh-TW" sz="2000" dirty="0">
                <a:solidFill>
                  <a:srgbClr val="0066CC"/>
                </a:solidFill>
              </a:rPr>
              <a:t>\2</a:t>
            </a:r>
            <a:br>
              <a:rPr lang="en-US" altLang="zh-TW" sz="2000" dirty="0">
                <a:solidFill>
                  <a:srgbClr val="0066CC"/>
                </a:solidFill>
              </a:rPr>
            </a:br>
            <a:r>
              <a:rPr lang="en-US" altLang="zh-TW" sz="2000" dirty="0">
                <a:solidFill>
                  <a:srgbClr val="0066CC"/>
                </a:solidFill>
              </a:rPr>
              <a:t>	</a:t>
            </a:r>
            <a:r>
              <a:rPr lang="en-US" altLang="zh-TW" sz="2000" dirty="0"/>
              <a:t>(“banana” is a double-match, because there is also</a:t>
            </a:r>
            <a:r>
              <a:rPr lang="en-US" altLang="zh-TW" sz="2000" dirty="0">
                <a:solidFill>
                  <a:srgbClr val="0066CC"/>
                </a:solidFill>
              </a:rPr>
              <a:t> </a:t>
            </a:r>
            <a:r>
              <a:rPr lang="en-US" altLang="zh-TW" sz="2000" dirty="0"/>
              <a:t>ba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>
                <a:solidFill>
                  <a:srgbClr val="00FF00"/>
                </a:solidFill>
              </a:rPr>
              <a:t>n</a:t>
            </a:r>
            <a:r>
              <a:rPr lang="en-US" altLang="zh-TW" sz="2000" dirty="0">
                <a:solidFill>
                  <a:srgbClr val="0066CC"/>
                </a:solidFill>
              </a:rPr>
              <a:t>a</a:t>
            </a:r>
            <a:r>
              <a:rPr lang="en-US" altLang="zh-TW" sz="2000" dirty="0"/>
              <a:t>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257800"/>
            <a:ext cx="1600200" cy="1447800"/>
            <a:chOff x="7315200" y="0"/>
            <a:chExt cx="1600200" cy="1447800"/>
          </a:xfrm>
        </p:grpSpPr>
        <p:sp>
          <p:nvSpPr>
            <p:cNvPr id="5" name="12-Point Star 4"/>
            <p:cNvSpPr/>
            <p:nvPr/>
          </p:nvSpPr>
          <p:spPr bwMode="auto">
            <a:xfrm>
              <a:off x="7467600" y="76200"/>
              <a:ext cx="1295400" cy="1143000"/>
            </a:xfrm>
            <a:prstGeom prst="star12">
              <a:avLst/>
            </a:prstGeom>
            <a:solidFill>
              <a:srgbClr val="FF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>
                  <a:latin typeface="Arial" charset="0"/>
                  <a:ea typeface="新細明體" charset="-120"/>
                </a:rPr>
                <a:t> </a:t>
              </a:r>
              <a:endPara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12-Point Star 5"/>
            <p:cNvSpPr/>
            <p:nvPr/>
          </p:nvSpPr>
          <p:spPr bwMode="auto">
            <a:xfrm>
              <a:off x="7315200" y="0"/>
              <a:ext cx="1600200" cy="1447800"/>
            </a:xfrm>
            <a:prstGeom prst="star12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>
                  <a:latin typeface="Arial" charset="0"/>
                  <a:ea typeface="新細明體" charset="-120"/>
                </a:rPr>
                <a:t>Not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>
                  <a:latin typeface="Arial" charset="0"/>
                  <a:ea typeface="新細明體" charset="-120"/>
                </a:rPr>
                <a:t>for the midterm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>
                  <a:latin typeface="Arial" charset="0"/>
                  <a:ea typeface="新細明體" charset="-120"/>
                </a:rPr>
                <a:t> </a:t>
              </a: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0"/>
            <a:ext cx="8839200" cy="3657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18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*"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echo 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others" |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io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"[a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]*\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echo "e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e+e_e:e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e.e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e"\!e\"e\'e | </a:t>
            </a:r>
            <a:r>
              <a:rPr lang="en-US" sz="2200" b="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grep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color "e\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&gt;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,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;</a:t>
            </a:r>
            <a:r>
              <a:rPr lang="en-US" sz="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1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+e_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:e</a:t>
            </a:r>
            <a:r>
              <a:rPr 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.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!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"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  <a:r>
              <a:rPr lang="en-US" sz="2200" b="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</a:rPr>
              <a:t>'</a:t>
            </a:r>
            <a:r>
              <a:rPr lang="en-US" sz="2200" b="0" dirty="0">
                <a:solidFill>
                  <a:srgbClr val="FF0000"/>
                </a:solidFill>
                <a:latin typeface="High Tower Text" panose="02040502050506030303" pitchFamily="18" charset="0"/>
              </a:rPr>
              <a:t>e</a:t>
            </a:r>
          </a:p>
          <a:p>
            <a:pPr marL="0" indent="0">
              <a:lnSpc>
                <a:spcPct val="68000"/>
              </a:lnSpc>
              <a:spcBef>
                <a:spcPts val="0"/>
              </a:spcBef>
              <a:buFontTx/>
              <a:buNone/>
            </a:pPr>
            <a:r>
              <a:rPr lang="en-US" altLang="zh-TW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200" b="0" kern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200400" y="6477000"/>
            <a:ext cx="5943600" cy="381000"/>
          </a:xfrm>
          <a:prstGeom prst="wedgeRoundRectCallout">
            <a:avLst>
              <a:gd name="adj1" fmla="val -75993"/>
              <a:gd name="adj2" fmla="val -517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Arial" charset="0"/>
                <a:ea typeface="新細明體" charset="-120"/>
              </a:rPr>
              <a:t>Punctuation and \n are OK, but _ and numbers are not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" y="6455664"/>
            <a:ext cx="0" cy="2103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41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others"|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others"|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  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o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3995928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97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o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None of these alternatives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000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latin typeface="High Tower Text" pitchFamily="18" charset="0"/>
              </a:rPr>
              <a:t>color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o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5674569"/>
            <a:ext cx="2514600" cy="914400"/>
          </a:xfrm>
          <a:prstGeom prst="wedgeRoundRectCallout">
            <a:avLst>
              <a:gd name="adj1" fmla="val 165"/>
              <a:gd name="adj2" fmla="val -1132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561947" y="5674569"/>
            <a:ext cx="2402541" cy="914400"/>
          </a:xfrm>
          <a:prstGeom prst="wedgeRoundRectCallout">
            <a:avLst>
              <a:gd name="adj1" fmla="val -56885"/>
              <a:gd name="adj2" fmla="val -21632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99040" y="3617169"/>
            <a:ext cx="1371600" cy="3124199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32040" y="5674569"/>
            <a:ext cx="2971800" cy="914400"/>
          </a:xfrm>
          <a:prstGeom prst="wedgeRoundRectCallout">
            <a:avLst>
              <a:gd name="adj1" fmla="val 409"/>
              <a:gd name="adj2" fmla="val -1563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None of these alternatives can find precisely those same 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two matches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624114" y="4023320"/>
            <a:ext cx="5124785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763688" y="4023320"/>
            <a:ext cx="4176464" cy="2286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33400" y="53949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95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&lt;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"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are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others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o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"</a:t>
            </a:r>
            <a:r>
              <a:rPr lang="en-US" sz="1600" b="0" kern="0" dirty="0"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the"  </a:t>
            </a:r>
            <a:r>
              <a:rPr lang="en-US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="0" kern="0" dirty="0"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36096" y="5898976"/>
            <a:ext cx="2971800" cy="914400"/>
          </a:xfrm>
          <a:prstGeom prst="wedgeRoundRectCallout">
            <a:avLst>
              <a:gd name="adj1" fmla="val -142883"/>
              <a:gd name="adj2" fmla="val -6190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This is as close as you could get without using the “\&lt;” symbol.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33400" y="5852160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4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\&lt;</a:t>
            </a:r>
            <a:r>
              <a:rPr lang="en-US" altLang="zh-TW" sz="2400" dirty="0"/>
              <a:t>	The expression that follows must begin a word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505200"/>
            <a:ext cx="8839200" cy="3352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"\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"^the"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"the"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o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color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he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are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others"|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grep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"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the"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  ^the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the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654710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ounded Rectangular Callout 7"/>
          <p:cNvSpPr/>
          <p:nvPr/>
        </p:nvSpPr>
        <p:spPr bwMode="auto">
          <a:xfrm>
            <a:off x="1371600" y="6203776"/>
            <a:ext cx="3810000" cy="609600"/>
          </a:xfrm>
          <a:prstGeom prst="wedgeRoundRectCallout">
            <a:avLst>
              <a:gd name="adj1" fmla="val -80429"/>
              <a:gd name="adj2" fmla="val 15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But even it is not a perfect match, as can be seen by this space here.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8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latin typeface="High Tower Text" pitchFamily="18" charset="0"/>
              </a:rPr>
              <a:t>echo</a:t>
            </a:r>
            <a:r>
              <a:rPr lang="en-US" sz="1600" b="0" kern="0" dirty="0">
                <a:latin typeface="High Tower Text" pitchFamily="18" charset="0"/>
              </a:rPr>
              <a:t> </a:t>
            </a:r>
            <a:r>
              <a:rPr lang="en-US" sz="800" b="0" kern="0" dirty="0"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4953000"/>
            <a:ext cx="1143000" cy="687161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Arial" charset="0"/>
                <a:ea typeface="新細明體" charset="-120"/>
              </a:rPr>
              <a:t>consonant(</a:t>
            </a:r>
            <a:r>
              <a:rPr lang="zh-TW" altLang="en-US" b="0" dirty="0"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4953000"/>
            <a:ext cx="685800" cy="687161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0" dirty="0">
                <a:latin typeface="Arial" charset="0"/>
                <a:ea typeface="新細明體" charset="-120"/>
              </a:rPr>
              <a:t> </a:t>
            </a:r>
            <a:r>
              <a:rPr lang="en-US" b="0" dirty="0">
                <a:latin typeface="Arial" charset="0"/>
                <a:ea typeface="新細明體" charset="-120"/>
              </a:rPr>
              <a:t>vowel</a:t>
            </a:r>
            <a:r>
              <a:rPr lang="en-US" altLang="zh-TW" b="0" dirty="0"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4953000"/>
            <a:ext cx="1143000" cy="687161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latin typeface="Arial" charset="0"/>
                <a:ea typeface="新細明體" charset="-120"/>
              </a:rPr>
            </a:br>
            <a:r>
              <a:rPr lang="en-US" b="0" dirty="0"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4953000"/>
            <a:ext cx="685800" cy="687161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0" dirty="0">
                <a:latin typeface="Arial" charset="0"/>
                <a:ea typeface="新細明體" charset="-120"/>
              </a:rPr>
              <a:t> </a:t>
            </a:r>
            <a:r>
              <a:rPr lang="en-US" b="0" dirty="0"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latin typeface="Arial" charset="0"/>
                <a:ea typeface="新細明體" charset="-120"/>
              </a:rPr>
              <a:t>)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latin typeface="Arial" charset="0"/>
                <a:ea typeface="新細明體" charset="-120"/>
              </a:rPr>
              <a:t>”.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6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\T</a:t>
            </a:r>
            <a:r>
              <a:rPr lang="en-US" altLang="zh-TW" sz="2600" b="1" dirty="0">
                <a:latin typeface="High Tower Text" pitchFamily="18" charset="0"/>
              </a:rPr>
              <a:t>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m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use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, or check that the </a:t>
            </a:r>
            <a:r>
              <a:rPr lang="en-US" altLang="zh-TW" sz="2800" dirty="0">
                <a:solidFill>
                  <a:srgbClr val="FF9900"/>
                </a:solidFill>
              </a:rPr>
              <a:t>next symbol doesn’t have special meaning</a:t>
            </a:r>
            <a:r>
              <a:rPr lang="en-US" altLang="zh-TW" sz="2800" dirty="0"/>
              <a:t>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00600" y="2667000"/>
            <a:ext cx="2971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That is why 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four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outputs have backslashes in them.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295400" y="2514600"/>
            <a:ext cx="38100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1407318" y="3152775"/>
            <a:ext cx="3605213" cy="47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1447800" y="3352800"/>
            <a:ext cx="3564731" cy="1485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990600" y="3414713"/>
            <a:ext cx="4138613" cy="20716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133600" y="1157287"/>
            <a:ext cx="4800600" cy="242411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Note: a </a:t>
            </a:r>
            <a:r>
              <a:rPr lang="en-US" sz="2400" b="0" i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few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students may find that their echo command does not work quite this way, even though they are in C shell. </a:t>
            </a:r>
          </a:p>
          <a:p>
            <a:pPr algn="ctr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Well: this slide presents the version of echo that I’m teaching.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68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latin typeface="Arial" charset="0"/>
                <a:ea typeface="新細明體" charset="-120"/>
              </a:rPr>
              <a:t> to make it shorter? 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12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latin typeface="Arial" charset="0"/>
                <a:ea typeface="新細明體" charset="-120"/>
              </a:rPr>
              <a:t> to make it shorter? 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Arial" charset="0"/>
                <a:ea typeface="新細明體" charset="-120"/>
              </a:rPr>
              <a:t>Yes, we can.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ea typeface="新細明體" pitchFamily="18" charset="-12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212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7284138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692722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79487796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743200" y="3048000"/>
            <a:ext cx="3388094" cy="990600"/>
          </a:xfrm>
          <a:prstGeom prst="wedgeRectCallout">
            <a:avLst>
              <a:gd name="adj1" fmla="val -100728"/>
              <a:gd name="adj2" fmla="val 14532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This will not be on the midterm...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 err="1"/>
              <a:t>x</a:t>
            </a:r>
            <a:r>
              <a:rPr lang="en-US" altLang="zh-TW" sz="2400" b="1" dirty="0" err="1"/>
              <a:t>,</a:t>
            </a:r>
            <a:r>
              <a:rPr lang="en-US" altLang="zh-TW" sz="2400" i="1" dirty="0" err="1"/>
              <a:t>y</a:t>
            </a:r>
            <a:r>
              <a:rPr lang="en-US" altLang="zh-TW" sz="2400" b="1" dirty="0"/>
              <a:t>\}</a:t>
            </a:r>
            <a:r>
              <a:rPr lang="en-US" altLang="zh-TW" sz="1600" dirty="0"/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\{,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\}</a:t>
            </a:r>
            <a:r>
              <a:rPr lang="en-US" altLang="zh-TW" sz="2400" dirty="0"/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,\}</a:t>
            </a:r>
            <a:r>
              <a:rPr lang="en-US" altLang="zh-TW" sz="2400" dirty="0"/>
              <a:t> 	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\&lt;</a:t>
            </a:r>
            <a:r>
              <a:rPr lang="en-US" altLang="zh-TW" sz="2400" dirty="0"/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\(</a:t>
            </a:r>
            <a:r>
              <a:rPr lang="en-US" altLang="zh-TW" sz="2400" dirty="0"/>
              <a:t>…</a:t>
            </a:r>
            <a:r>
              <a:rPr lang="en-US" altLang="zh-TW" sz="2400" b="1" dirty="0"/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/>
                </a:solidFill>
              </a:rPr>
              <a:t>backreferences</a:t>
            </a:r>
            <a:r>
              <a:rPr lang="en-US" altLang="zh-TW" sz="2400" dirty="0">
                <a:solidFill>
                  <a:schemeClr val="bg1"/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dirty="0" err="1">
                <a:solidFill>
                  <a:schemeClr val="bg1"/>
                </a:solidFill>
              </a:rPr>
              <a:t>Backreferencing</a:t>
            </a:r>
            <a:r>
              <a:rPr lang="en-US" altLang="zh-TW" sz="2400" dirty="0">
                <a:solidFill>
                  <a:schemeClr val="bg1"/>
                </a:solidFill>
              </a:rPr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\1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b="1" dirty="0">
                <a:solidFill>
                  <a:schemeClr val="bg1"/>
                </a:solidFill>
              </a:rPr>
              <a:t>\2</a:t>
            </a:r>
            <a:r>
              <a:rPr lang="en-US" altLang="zh-TW" sz="2400" dirty="0">
                <a:solidFill>
                  <a:schemeClr val="bg1"/>
                </a:solidFill>
              </a:rPr>
              <a:t>...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>
                <a:solidFill>
                  <a:schemeClr val="bg1"/>
                </a:solidFill>
              </a:rPr>
              <a:t>Eg</a:t>
            </a:r>
            <a:r>
              <a:rPr lang="en-US" altLang="zh-TW" sz="2400" dirty="0">
                <a:solidFill>
                  <a:schemeClr val="bg1"/>
                </a:solidFill>
              </a:rPr>
              <a:t>, suppose that you wanted to find any double-repeated letters, such as in “b</a:t>
            </a:r>
            <a:r>
              <a:rPr lang="en-US" altLang="zh-TW" sz="2400" b="1" dirty="0">
                <a:solidFill>
                  <a:schemeClr val="bg1"/>
                </a:solidFill>
              </a:rPr>
              <a:t>anan</a:t>
            </a:r>
            <a:r>
              <a:rPr lang="en-US" altLang="zh-TW" sz="2400" dirty="0">
                <a:solidFill>
                  <a:schemeClr val="bg1"/>
                </a:solidFill>
              </a:rPr>
              <a:t>a” and “</a:t>
            </a:r>
            <a:r>
              <a:rPr lang="en-US" altLang="zh-TW" sz="2400" b="1" dirty="0" err="1">
                <a:solidFill>
                  <a:schemeClr val="bg1"/>
                </a:solidFill>
              </a:rPr>
              <a:t>nono</a:t>
            </a:r>
            <a:r>
              <a:rPr lang="en-US" altLang="zh-TW" sz="2400" dirty="0" err="1">
                <a:solidFill>
                  <a:schemeClr val="bg1"/>
                </a:solidFill>
              </a:rPr>
              <a:t>gram</a:t>
            </a:r>
            <a:r>
              <a:rPr lang="en-US" altLang="zh-TW" sz="2400" dirty="0">
                <a:solidFill>
                  <a:schemeClr val="bg1"/>
                </a:solidFill>
              </a:rPr>
              <a:t>”.</a:t>
            </a:r>
            <a:br>
              <a:rPr lang="en-US" altLang="zh-TW" sz="2400" dirty="0">
                <a:solidFill>
                  <a:schemeClr val="bg1"/>
                </a:solidFill>
              </a:rPr>
            </a:br>
            <a:br>
              <a:rPr lang="en-US" altLang="zh-TW" sz="105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Then your regular expression is: \([a-z]\)\([a-z]\)\1\2</a:t>
            </a:r>
            <a:br>
              <a:rPr lang="en-US" altLang="zh-TW" sz="2400" dirty="0">
                <a:solidFill>
                  <a:schemeClr val="bg1"/>
                </a:solidFill>
              </a:rPr>
            </a:br>
            <a:endParaRPr lang="en-US" altLang="zh-TW" sz="400" dirty="0">
              <a:solidFill>
                <a:schemeClr val="bg1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(“banana” is a double-match, because there’s banana.)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743200" y="3048000"/>
            <a:ext cx="3388094" cy="990600"/>
          </a:xfrm>
          <a:prstGeom prst="wedgeRectCallout">
            <a:avLst>
              <a:gd name="adj1" fmla="val -100728"/>
              <a:gd name="adj2" fmla="val 14532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This will not be on the midterm...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9906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There are also some </a:t>
            </a:r>
            <a:br>
              <a:rPr lang="en-US" altLang="zh-TW" sz="4000" dirty="0">
                <a:solidFill>
                  <a:schemeClr val="accent2"/>
                </a:solidFill>
              </a:rPr>
            </a:br>
            <a:r>
              <a:rPr lang="en-US" altLang="zh-TW" sz="4000" dirty="0">
                <a:solidFill>
                  <a:schemeClr val="accent2"/>
                </a:solidFill>
              </a:rPr>
              <a:t>built-in patterns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These are called POSIX 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</a:t>
            </a:r>
            <a:r>
              <a:rPr lang="en-US" altLang="zh-TW" sz="2400" dirty="0" err="1"/>
              <a:t>alnum</a:t>
            </a:r>
            <a:r>
              <a:rPr lang="en-US" altLang="zh-TW" sz="2400" dirty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2743200" y="3048000"/>
            <a:ext cx="3962400" cy="1447800"/>
          </a:xfrm>
          <a:prstGeom prst="wedgeRectCallout">
            <a:avLst>
              <a:gd name="adj1" fmla="val -21278"/>
              <a:gd name="adj2" fmla="val -12427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 will not test you on these. But you are free to use them (if you do it correctly).</a:t>
            </a:r>
          </a:p>
          <a:p>
            <a:endParaRPr lang="en-US" altLang="zh-TW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129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we see that the current directory holds just two files that have one-letter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14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130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chemeClr val="bg1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069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131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So the word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STACK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uses regular expressions, but the second argument is never seen by ; the UNIX shell converts it into a list of files before it initiates the program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684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132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– and the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chemeClr val="bg1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090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133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 we clear on the concept? </a:t>
            </a: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– and the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UNIX shell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solidFill>
                  <a:srgbClr val="FF0000"/>
                </a:solidFill>
                <a:latin typeface="Times New Roman" pitchFamily="18" charset="0"/>
              </a:rPr>
              <a:t>wildcards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chemeClr val="bg1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0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134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72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135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solidFill>
                  <a:srgbClr val="FF0000"/>
                </a:solidFill>
                <a:latin typeface="Courier" pitchFamily="49" charset="0"/>
              </a:rPr>
              <a:t>'AB*C'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169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34A64158-1DA1-4142-80EE-8E248A9A8AB6}" type="slidenum">
              <a:rPr lang="zh-TW" altLang="en-US" sz="1400" b="0">
                <a:solidFill>
                  <a:srgbClr val="000000"/>
                </a:solidFill>
                <a:latin typeface="Arial" pitchFamily="34" charset="0"/>
              </a:rPr>
              <a:pPr algn="ctr"/>
              <a:t>136</a:t>
            </a:fld>
            <a:endParaRPr lang="en-US" altLang="zh-TW" sz="1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Regular Expressions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Are we clear on the concept?</a:t>
            </a:r>
            <a:endParaRPr lang="en-US" altLang="zh-TW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5410200"/>
          </a:xfrm>
          <a:solidFill>
            <a:schemeClr val="bg1"/>
          </a:solidFill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What will this do: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1F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1F4343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1F4343"/>
                </a:solidFill>
                <a:latin typeface="High Tower Text" pitchFamily="18" charset="0"/>
              </a:rPr>
              <a:t> 'AB*C' AB*C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800" dirty="0">
              <a:latin typeface="High Tower Text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Answer: it will search for all patterns such as AC, ABC, ABBC, ABBBC, etc.  Within files that have names such as: ABC, ABXC, ABBDC, etc.</a:t>
            </a:r>
            <a:br>
              <a:rPr lang="en-US" altLang="zh-TW" sz="2000" dirty="0">
                <a:latin typeface="Times New Roman" pitchFamily="18" charset="0"/>
              </a:rPr>
            </a:br>
            <a:r>
              <a:rPr lang="en-US" altLang="zh-TW" sz="2000" dirty="0">
                <a:latin typeface="Times New Roman" pitchFamily="18" charset="0"/>
              </a:rPr>
              <a:t>So the word </a:t>
            </a:r>
            <a:r>
              <a:rPr lang="en-US" altLang="zh-TW" sz="2000" b="1" dirty="0">
                <a:latin typeface="Times New Roman" pitchFamily="18" charset="0"/>
              </a:rPr>
              <a:t>STACK</a:t>
            </a:r>
            <a:r>
              <a:rPr lang="en-US" altLang="zh-TW" sz="2000" dirty="0">
                <a:latin typeface="Times New Roman" pitchFamily="18" charset="0"/>
              </a:rPr>
              <a:t> will match, if found in a file named </a:t>
            </a:r>
            <a:r>
              <a:rPr lang="en-US" altLang="zh-TW" sz="2000" b="1" u="sng" dirty="0">
                <a:latin typeface="Times New Roman" pitchFamily="18" charset="0"/>
              </a:rPr>
              <a:t>AB</a:t>
            </a:r>
            <a:r>
              <a:rPr lang="en-US" altLang="zh-TW" sz="2000" b="1" dirty="0">
                <a:latin typeface="Times New Roman" pitchFamily="18" charset="0"/>
              </a:rPr>
              <a:t>FDSCFFGFG</a:t>
            </a:r>
            <a:r>
              <a:rPr lang="en-US" altLang="zh-TW" sz="2000" b="1" u="sng" dirty="0">
                <a:latin typeface="Times New Roman" pitchFamily="18" charset="0"/>
              </a:rPr>
              <a:t>C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Are we clear on the concept? 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tabLst>
                <a:tab pos="338138" algn="l"/>
              </a:tabLst>
            </a:pPr>
            <a:r>
              <a:rPr lang="en-US" altLang="zh-TW" sz="2000" dirty="0">
                <a:latin typeface="Times New Roman" pitchFamily="18" charset="0"/>
              </a:rPr>
              <a:t>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uses regular expressions, but the second argument is never seen by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; the UNIX shell converts it into a list of files before it initiates the </a:t>
            </a:r>
            <a:r>
              <a:rPr lang="en-US" altLang="zh-TW" sz="2000" dirty="0" err="1">
                <a:latin typeface="Times New Roman" pitchFamily="18" charset="0"/>
              </a:rPr>
              <a:t>grep</a:t>
            </a:r>
            <a:r>
              <a:rPr lang="en-US" altLang="zh-TW" sz="2000" dirty="0">
                <a:latin typeface="Times New Roman" pitchFamily="18" charset="0"/>
              </a:rPr>
              <a:t> program – and the </a:t>
            </a:r>
            <a:r>
              <a:rPr lang="en-US" altLang="zh-TW" sz="2000" b="1" u="sng" dirty="0">
                <a:latin typeface="Times New Roman" pitchFamily="18" charset="0"/>
              </a:rPr>
              <a:t>UNIX shell</a:t>
            </a:r>
            <a:r>
              <a:rPr lang="en-US" altLang="zh-TW" sz="2000" dirty="0">
                <a:latin typeface="Times New Roman" pitchFamily="18" charset="0"/>
              </a:rPr>
              <a:t> does </a:t>
            </a:r>
            <a:r>
              <a:rPr lang="en-US" altLang="zh-TW" sz="2000" b="1" u="sng" dirty="0">
                <a:latin typeface="Times New Roman" pitchFamily="18" charset="0"/>
              </a:rPr>
              <a:t>not</a:t>
            </a:r>
            <a:r>
              <a:rPr lang="en-US" altLang="zh-TW" sz="2000" dirty="0">
                <a:latin typeface="Times New Roman" pitchFamily="18" charset="0"/>
              </a:rPr>
              <a:t> use regular expressions. It uses </a:t>
            </a:r>
            <a:r>
              <a:rPr lang="en-US" altLang="zh-TW" sz="2000" b="1" u="sng" dirty="0">
                <a:latin typeface="Times New Roman" pitchFamily="18" charset="0"/>
              </a:rPr>
              <a:t>wildcards</a:t>
            </a:r>
            <a:r>
              <a:rPr lang="en-US" altLang="zh-TW" sz="2000" dirty="0">
                <a:latin typeface="Times New Roman" pitchFamily="18" charset="0"/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20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How do you specify the regular expression </a:t>
            </a:r>
            <a:r>
              <a:rPr lang="en-US" altLang="zh-TW" sz="2400" dirty="0">
                <a:latin typeface="Courier" pitchFamily="49" charset="0"/>
              </a:rPr>
              <a:t>'AB*C'</a:t>
            </a:r>
            <a:r>
              <a:rPr lang="en-US" altLang="zh-TW" sz="2400" dirty="0">
                <a:latin typeface="Times New Roman" pitchFamily="18" charset="0"/>
              </a:rPr>
              <a:t> using wildcards?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66CC"/>
                </a:solidFill>
                <a:latin typeface="Times New Roman" pitchFamily="18" charset="0"/>
              </a:rPr>
              <a:t>Answer:  *A*C*  would be as close as you can get.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endParaRPr lang="en-US" altLang="zh-TW" sz="1600" dirty="0">
              <a:solidFill>
                <a:srgbClr val="00FF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b="1" dirty="0">
                <a:solidFill>
                  <a:srgbClr val="FF0000"/>
                </a:solidFill>
                <a:latin typeface="Times New Roman" pitchFamily="18" charset="0"/>
              </a:rPr>
              <a:t>Why can’t we get any closer that that?</a:t>
            </a:r>
            <a:endParaRPr lang="en-US" altLang="zh-TW" sz="28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651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r>
              <a:rPr lang="en-US" dirty="0"/>
              <a:t>Let’s summarize what we </a:t>
            </a:r>
            <a:br>
              <a:rPr lang="en-US" dirty="0"/>
            </a:br>
            <a:r>
              <a:rPr lang="en-US" dirty="0"/>
              <a:t>have learned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(Many of the commands we’ve learned have a lot of flags. But, to make your studying easier, only the flags indicated in the following slides will be covered on the midterm.)</a:t>
            </a:r>
          </a:p>
        </p:txBody>
      </p:sp>
    </p:spTree>
    <p:extLst>
      <p:ext uri="{BB962C8B-B14F-4D97-AF65-F5344CB8AC3E}">
        <p14:creationId xmlns:p14="http://schemas.microsoft.com/office/powerpoint/2010/main" val="24477501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Viewing Files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cat</a:t>
            </a:r>
            <a:r>
              <a:rPr lang="en-US" altLang="zh-TW" sz="2800" dirty="0"/>
              <a:t> &lt;filename&gt; - display a file on screen </a:t>
            </a:r>
            <a:br>
              <a:rPr lang="en-US" altLang="zh-TW" sz="2800" dirty="0"/>
            </a:br>
            <a:r>
              <a:rPr lang="en-US" altLang="zh-TW" sz="2800" b="1" dirty="0"/>
              <a:t>cat -n</a:t>
            </a:r>
            <a:r>
              <a:rPr lang="en-US" altLang="zh-TW" sz="2800" dirty="0"/>
              <a:t> &lt;filename&gt; - display with line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more</a:t>
            </a:r>
            <a:r>
              <a:rPr lang="en-US" altLang="zh-TW" sz="2800" dirty="0"/>
              <a:t> &lt;filename&gt; - to see a </a:t>
            </a:r>
            <a:r>
              <a:rPr lang="en-US" altLang="zh-TW" sz="2800" dirty="0" err="1"/>
              <a:t>screenful</a:t>
            </a:r>
            <a:r>
              <a:rPr lang="en-US" altLang="zh-TW" sz="2800" dirty="0"/>
              <a:t> at a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less</a:t>
            </a:r>
            <a:r>
              <a:rPr lang="en-US" altLang="zh-TW" sz="2800" dirty="0"/>
              <a:t> &lt;filename&gt;  - a better version of more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/>
              <a:t>	(</a:t>
            </a:r>
            <a:r>
              <a:rPr lang="en-US" altLang="zh-TW" sz="2800" i="1" dirty="0"/>
              <a:t>Because, in life, less is often better than more.</a:t>
            </a:r>
            <a:r>
              <a:rPr lang="en-US" altLang="zh-TW" sz="28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head</a:t>
            </a:r>
            <a:r>
              <a:rPr lang="en-US" altLang="zh-TW" sz="2800" dirty="0"/>
              <a:t> &lt;filename&gt; - display the first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b="1" dirty="0"/>
              <a:t>head -n </a:t>
            </a:r>
            <a:r>
              <a:rPr lang="en-US" altLang="zh-TW" sz="2800" i="1" dirty="0" err="1"/>
              <a:t>n</a:t>
            </a:r>
            <a:r>
              <a:rPr lang="en-US" altLang="zh-TW" sz="2800" dirty="0"/>
              <a:t> &lt;filename&gt; - displays the first </a:t>
            </a:r>
            <a:r>
              <a:rPr lang="en-US" altLang="zh-TW" sz="2800" i="1" dirty="0"/>
              <a:t>n</a:t>
            </a:r>
            <a:r>
              <a:rPr lang="en-US" altLang="zh-TW" sz="2800" dirty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tail </a:t>
            </a:r>
            <a:r>
              <a:rPr lang="en-US" altLang="zh-TW" sz="2800" dirty="0"/>
              <a:t>&lt;filename&gt; - display the last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b="1" dirty="0"/>
              <a:t>tail -n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n</a:t>
            </a:r>
            <a:r>
              <a:rPr lang="en-US" altLang="zh-TW" sz="2800" dirty="0"/>
              <a:t> &lt;filename&gt; - displays the last </a:t>
            </a:r>
            <a:r>
              <a:rPr lang="en-US" altLang="zh-TW" sz="2800" i="1" dirty="0"/>
              <a:t>n</a:t>
            </a:r>
            <a:r>
              <a:rPr lang="en-US" altLang="zh-TW" sz="2800" dirty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7274147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36"/>
              </p:ext>
            </p:extLst>
          </p:nvPr>
        </p:nvGraphicFramePr>
        <p:xfrm>
          <a:off x="228600" y="838200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pwd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anose="020B0606020202030204" pitchFamily="34" charset="0"/>
                        </a:rPr>
                        <a:t>(-P)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cfvx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(u+-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4250350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? is not quoted. So it will get expanded before calling echo. Thus, echo outputs the two file names. 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333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01605"/>
              </p:ext>
            </p:extLst>
          </p:nvPr>
        </p:nvGraphicFramePr>
        <p:xfrm>
          <a:off x="0" y="1089025"/>
          <a:ext cx="9144000" cy="433361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(-y)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clw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grep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373927120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75435"/>
              </p:ext>
            </p:extLst>
          </p:nvPr>
        </p:nvGraphicFramePr>
        <p:xfrm>
          <a:off x="152400" y="91440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(-n)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name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/>
                        <a:t> 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Identifies</a:t>
                      </a:r>
                      <a:r>
                        <a:rPr lang="en-US" sz="2800" baseline="0" dirty="0"/>
                        <a:t> the location of an executable</a:t>
                      </a:r>
                      <a:endParaRPr lang="en-US" sz="28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 </a:t>
                      </a: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(won’t be</a:t>
                      </a:r>
                      <a:b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    on the test)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097534450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51365"/>
              </p:ext>
            </p:extLst>
          </p:nvPr>
        </p:nvGraphicFramePr>
        <p:xfrm>
          <a:off x="152400" y="1295400"/>
          <a:ext cx="8991600" cy="49840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a calculated expression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(-dc)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Remove certain column or field positions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--complement)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114300" marR="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alias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Define a new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4200" dirty="0">
                <a:solidFill>
                  <a:srgbClr val="0033CC"/>
                </a:solidFill>
              </a:rPr>
              <a:t>More 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013467311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100" dirty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if () </a:t>
            </a:r>
            <a:r>
              <a:rPr lang="en-US" altLang="zh-TW" i="1" dirty="0" err="1"/>
              <a:t>cmd</a:t>
            </a:r>
            <a:endParaRPr lang="en-US" altLang="zh-TW" i="1" dirty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else 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endif</a:t>
            </a:r>
            <a:r>
              <a:rPr lang="en-US" altLang="zh-TW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if (-z/e </a:t>
            </a:r>
            <a:r>
              <a:rPr lang="en-US" altLang="zh-TW" i="1" dirty="0"/>
              <a:t>file</a:t>
            </a:r>
            <a:r>
              <a:rPr lang="en-US" altLang="zh-TW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/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err="1"/>
              <a:t>foreach</a:t>
            </a:r>
            <a:r>
              <a:rPr lang="en-US" altLang="zh-TW" dirty="0"/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2954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$#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endParaRPr lang="en-US" altLang="zh-TW" sz="3200" b="0" kern="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[$#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$&lt;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word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$3:q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T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unset T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32737697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Summary of C-Shell Variables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/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200" dirty="0"/>
              <a:t>$</a:t>
            </a:r>
            <a:r>
              <a:rPr lang="en-US" altLang="zh-TW" sz="2200" dirty="0" err="1"/>
              <a:t>myvar</a:t>
            </a:r>
            <a:r>
              <a:rPr lang="en-US" altLang="zh-TW" sz="2200" dirty="0"/>
              <a:t>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/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200" dirty="0"/>
              <a:t>$PATH, $prompt, $HOME,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/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200" dirty="0"/>
              <a:t>$1, $2, etc.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Need to use </a:t>
            </a:r>
            <a:r>
              <a:rPr lang="en-US" altLang="zh-TW" sz="1800" b="1" dirty="0"/>
              <a:t>shift</a:t>
            </a:r>
            <a:r>
              <a:rPr lang="en-US" altLang="zh-TW" sz="1800" dirty="0"/>
              <a:t> if there are more than 9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1600" dirty="0"/>
          </a:p>
          <a:p>
            <a:pPr marL="233363" indent="-233363" eaLnBrk="1" hangingPunct="1">
              <a:lnSpc>
                <a:spcPct val="80000"/>
              </a:lnSpc>
              <a:defRPr/>
            </a:pPr>
            <a:r>
              <a:rPr lang="en-US" altLang="zh-TW" sz="2400" dirty="0"/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200" dirty="0"/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/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/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/>
              <a:t>	$&lt; - A line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/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200" dirty="0"/>
              <a:t>	$?X-Test to see if variable X exists</a:t>
            </a:r>
          </a:p>
        </p:txBody>
      </p:sp>
    </p:spTree>
    <p:extLst>
      <p:ext uri="{BB962C8B-B14F-4D97-AF65-F5344CB8AC3E}">
        <p14:creationId xmlns:p14="http://schemas.microsoft.com/office/powerpoint/2010/main" val="29719794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400">
                <a:solidFill>
                  <a:srgbClr val="0033CC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024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You will also want to understand the difference between wildcard patterns, regular expression patterns and simple lists: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2209800"/>
            <a:ext cx="8762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0" kern="0" dirty="0"/>
              <a:t>A wild card pattern:</a:t>
            </a:r>
          </a:p>
          <a:p>
            <a:pPr algn="l">
              <a:lnSpc>
                <a:spcPct val="90000"/>
              </a:lnSpc>
            </a:pPr>
            <a:r>
              <a:rPr lang="en-US" sz="2400" b="0" kern="0" dirty="0"/>
              <a:t>     % ls [A-E]*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This lists all files beginning with one of the first 5 letters</a:t>
            </a: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/>
              <a:t>A regular expression pattern:</a:t>
            </a:r>
          </a:p>
          <a:p>
            <a:pPr algn="l">
              <a:lnSpc>
                <a:spcPct val="90000"/>
              </a:lnSpc>
            </a:pPr>
            <a:r>
              <a:rPr lang="en-US" sz="2400" b="0" kern="0" dirty="0"/>
              <a:t>     % grep '[A-E]*'  </a:t>
            </a:r>
            <a:r>
              <a:rPr lang="en-US" sz="2400" b="0" i="1" kern="0" dirty="0"/>
              <a:t>file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This matches all lines that contain strings of 0 or more elements of the first 5 letters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For example, </a:t>
            </a:r>
            <a:r>
              <a:rPr lang="en-US" sz="2000" b="0" kern="0" dirty="0" err="1"/>
              <a:t>abcdebaceda</a:t>
            </a:r>
            <a:endParaRPr lang="en-US" sz="2000" b="0" kern="0" dirty="0"/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But the empty string is also a match (because 0 is allowed)</a:t>
            </a: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/>
              <a:t>A simple list:</a:t>
            </a:r>
          </a:p>
          <a:p>
            <a:pPr algn="l">
              <a:lnSpc>
                <a:spcPct val="90000"/>
              </a:lnSpc>
            </a:pPr>
            <a:r>
              <a:rPr lang="en-US" sz="2400" b="0" kern="0" dirty="0"/>
              <a:t>     % </a:t>
            </a:r>
            <a:r>
              <a:rPr lang="en-US" sz="2400" b="0" kern="0" dirty="0" err="1"/>
              <a:t>tr</a:t>
            </a:r>
            <a:r>
              <a:rPr lang="en-US" sz="2400" b="0" kern="0" dirty="0"/>
              <a:t> -d '[A-E]*' &lt; </a:t>
            </a:r>
            <a:r>
              <a:rPr lang="en-US" sz="2400" b="0" i="1" kern="0" dirty="0"/>
              <a:t>file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This deleted every instance of any of the first 5 letters. But it also deletes the [, ], and * symbols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/>
              <a:t>You see that? You don’t use  [ and ]  to enclose the lists for tr.</a:t>
            </a:r>
            <a:endParaRPr 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294701920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accent6"/>
                </a:solidFill>
              </a:rPr>
              <a:t>The * and ? Wildcards</a:t>
            </a:r>
            <a:endParaRPr lang="en-US" altLang="zh-TW" dirty="0">
              <a:solidFill>
                <a:schemeClr val="accent6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/>
              <a:t>  All files starting with 'a'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/>
              <a:t>  All filenames with 'a' in them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/>
          </a:p>
        </p:txBody>
      </p:sp>
    </p:spTree>
    <p:extLst>
      <p:ext uri="{BB962C8B-B14F-4D97-AF65-F5344CB8AC3E}">
        <p14:creationId xmlns:p14="http://schemas.microsoft.com/office/powerpoint/2010/main" val="309778574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^</a:t>
            </a:r>
            <a:r>
              <a:rPr lang="en-US" altLang="zh-TW" sz="2800" dirty="0"/>
              <a:t>	</a:t>
            </a:r>
            <a:r>
              <a:rPr lang="en-US" altLang="zh-TW" sz="2400" dirty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\</a:t>
            </a:r>
            <a:r>
              <a:rPr lang="en-US" altLang="zh-TW" sz="2400" dirty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[ ]</a:t>
            </a:r>
            <a:r>
              <a:rPr lang="en-US" altLang="zh-TW" sz="2400" dirty="0"/>
              <a:t>	(brackets) matches to any one of the enclosed characters, as in: [</a:t>
            </a:r>
            <a:r>
              <a:rPr lang="en-US" altLang="zh-TW" sz="2400" dirty="0" err="1"/>
              <a:t>aeiou</a:t>
            </a:r>
            <a:r>
              <a:rPr lang="en-US" altLang="zh-TW" sz="2400" dirty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(asterisk) matches to zero or more of the preceding</a:t>
            </a:r>
            <a:r>
              <a:rPr lang="en-US" altLang="zh-TW" sz="2800" dirty="0"/>
              <a:t> </a:t>
            </a:r>
            <a:r>
              <a:rPr lang="en-US" altLang="zh-TW" sz="2400" dirty="0"/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40226894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 err="1"/>
              <a:t>x</a:t>
            </a:r>
            <a:r>
              <a:rPr lang="en-US" altLang="zh-TW" sz="2400" b="1" dirty="0" err="1"/>
              <a:t>,</a:t>
            </a:r>
            <a:r>
              <a:rPr lang="en-US" altLang="zh-TW" sz="2400" i="1" dirty="0" err="1"/>
              <a:t>y</a:t>
            </a:r>
            <a:r>
              <a:rPr lang="en-US" altLang="zh-TW" sz="2400" b="1" dirty="0"/>
              <a:t>\}</a:t>
            </a:r>
            <a:r>
              <a:rPr lang="en-US" altLang="zh-TW" sz="1600" dirty="0"/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\{,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\}</a:t>
            </a:r>
            <a:r>
              <a:rPr lang="en-US" altLang="zh-TW" sz="2400" dirty="0"/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/>
              <a:t>\{</a:t>
            </a:r>
            <a:r>
              <a:rPr lang="en-US" altLang="zh-TW" sz="2400" i="1" dirty="0"/>
              <a:t>x</a:t>
            </a:r>
            <a:r>
              <a:rPr lang="en-US" altLang="zh-TW" sz="2400" b="1" dirty="0"/>
              <a:t>,\}</a:t>
            </a:r>
            <a:r>
              <a:rPr lang="en-US" altLang="zh-TW" sz="2400" dirty="0"/>
              <a:t> 	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\&gt;</a:t>
            </a:r>
            <a:r>
              <a:rPr lang="en-US" altLang="zh-TW" sz="2400" dirty="0"/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\&lt;</a:t>
            </a:r>
            <a:r>
              <a:rPr lang="en-US" altLang="zh-TW" sz="2400" dirty="0"/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\(</a:t>
            </a:r>
            <a:r>
              <a:rPr lang="en-US" altLang="zh-TW" sz="2400" dirty="0"/>
              <a:t>…</a:t>
            </a:r>
            <a:r>
              <a:rPr lang="en-US" altLang="zh-TW" sz="2400" b="1" dirty="0"/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chemeClr val="bg1"/>
                </a:solidFill>
              </a:rPr>
              <a:t>backreferences</a:t>
            </a:r>
            <a:r>
              <a:rPr lang="en-US" altLang="zh-TW" sz="2400" dirty="0">
                <a:solidFill>
                  <a:schemeClr val="bg1"/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dirty="0" err="1">
                <a:solidFill>
                  <a:schemeClr val="bg1"/>
                </a:solidFill>
              </a:rPr>
              <a:t>Backreferencing</a:t>
            </a:r>
            <a:r>
              <a:rPr lang="en-US" altLang="zh-TW" sz="2400" dirty="0">
                <a:solidFill>
                  <a:schemeClr val="bg1"/>
                </a:solidFill>
              </a:rPr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\1</a:t>
            </a:r>
            <a:r>
              <a:rPr lang="en-US" altLang="zh-TW" sz="2400" dirty="0">
                <a:solidFill>
                  <a:schemeClr val="bg1"/>
                </a:solidFill>
              </a:rPr>
              <a:t>, </a:t>
            </a:r>
            <a:r>
              <a:rPr lang="en-US" altLang="zh-TW" sz="2400" b="1" dirty="0">
                <a:solidFill>
                  <a:schemeClr val="bg1"/>
                </a:solidFill>
              </a:rPr>
              <a:t>\2</a:t>
            </a:r>
            <a:r>
              <a:rPr lang="en-US" altLang="zh-TW" sz="2400" dirty="0">
                <a:solidFill>
                  <a:schemeClr val="bg1"/>
                </a:solidFill>
              </a:rPr>
              <a:t>...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>
                <a:solidFill>
                  <a:schemeClr val="bg1"/>
                </a:solidFill>
              </a:rPr>
              <a:t>Eg</a:t>
            </a:r>
            <a:r>
              <a:rPr lang="en-US" altLang="zh-TW" sz="2400" dirty="0">
                <a:solidFill>
                  <a:schemeClr val="bg1"/>
                </a:solidFill>
              </a:rPr>
              <a:t>, suppose that you wanted to find any double-repeated letters, such as in “b</a:t>
            </a:r>
            <a:r>
              <a:rPr lang="en-US" altLang="zh-TW" sz="2400" b="1" dirty="0">
                <a:solidFill>
                  <a:schemeClr val="bg1"/>
                </a:solidFill>
              </a:rPr>
              <a:t>anan</a:t>
            </a:r>
            <a:r>
              <a:rPr lang="en-US" altLang="zh-TW" sz="2400" dirty="0">
                <a:solidFill>
                  <a:schemeClr val="bg1"/>
                </a:solidFill>
              </a:rPr>
              <a:t>a” and “</a:t>
            </a:r>
            <a:r>
              <a:rPr lang="en-US" altLang="zh-TW" sz="2400" b="1" dirty="0" err="1">
                <a:solidFill>
                  <a:schemeClr val="bg1"/>
                </a:solidFill>
              </a:rPr>
              <a:t>nono</a:t>
            </a:r>
            <a:r>
              <a:rPr lang="en-US" altLang="zh-TW" sz="2400" dirty="0" err="1">
                <a:solidFill>
                  <a:schemeClr val="bg1"/>
                </a:solidFill>
              </a:rPr>
              <a:t>gram</a:t>
            </a:r>
            <a:r>
              <a:rPr lang="en-US" altLang="zh-TW" sz="2400" dirty="0">
                <a:solidFill>
                  <a:schemeClr val="bg1"/>
                </a:solidFill>
              </a:rPr>
              <a:t>”.</a:t>
            </a:r>
            <a:br>
              <a:rPr lang="en-US" altLang="zh-TW" sz="2400" dirty="0">
                <a:solidFill>
                  <a:schemeClr val="bg1"/>
                </a:solidFill>
              </a:rPr>
            </a:br>
            <a:br>
              <a:rPr lang="en-US" altLang="zh-TW" sz="105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Then your regular expression is: \([a-z]\)\([a-z]\)\1\2</a:t>
            </a:r>
            <a:br>
              <a:rPr lang="en-US" altLang="zh-TW" sz="2400" dirty="0">
                <a:solidFill>
                  <a:schemeClr val="bg1"/>
                </a:solidFill>
              </a:rPr>
            </a:br>
            <a:endParaRPr lang="en-US" altLang="zh-TW" sz="400" dirty="0">
              <a:solidFill>
                <a:schemeClr val="bg1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(“banana” is a double-match, because there’s banana.)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413316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Here, the output of the first echo is A B. These then become the arguments to the second echo. So it produces </a:t>
            </a:r>
            <a:r>
              <a:rPr lang="en-US" altLang="zh-TW" sz="2800" u="sng" dirty="0"/>
              <a:t>the same output as if you’d typed: echo A B</a:t>
            </a:r>
            <a:endParaRPr lang="en-US" altLang="zh-TW" sz="2800" u="sng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2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… </a:t>
            </a:r>
            <a:br>
              <a:rPr lang="en-US" altLang="zh-TW" sz="2800" dirty="0"/>
            </a:br>
            <a:br>
              <a:rPr lang="en-US" altLang="zh-TW" sz="2800" dirty="0"/>
            </a:br>
            <a:endParaRPr lang="en-US" altLang="zh-TW" sz="28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c 7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2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chemeClr val="bg1"/>
                </a:solidFill>
              </a:rPr>
              <a:t> which is NOT the same output that we would’ve gotten if we’d typed: echo ? (as can be seen here)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rc 8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64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</a:t>
            </a: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solidFill>
                  <a:srgbClr val="0C9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|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The piped-input to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is just a </a:t>
            </a:r>
            <a:r>
              <a:rPr lang="en-US" altLang="zh-TW" sz="2800" dirty="0">
                <a:solidFill>
                  <a:srgbClr val="0C9B4D"/>
                </a:solidFill>
              </a:rPr>
              <a:t>question mark </a:t>
            </a:r>
            <a:r>
              <a:rPr lang="en-US" altLang="zh-TW" sz="2800" dirty="0"/>
              <a:t>(as  we see </a:t>
            </a:r>
            <a:r>
              <a:rPr lang="en-US" altLang="zh-TW" sz="2800" dirty="0">
                <a:solidFill>
                  <a:srgbClr val="0C9B4D"/>
                </a:solidFill>
              </a:rPr>
              <a:t>here</a:t>
            </a:r>
            <a:r>
              <a:rPr lang="en-US" altLang="zh-TW" sz="2800" dirty="0"/>
              <a:t>), but the output of </a:t>
            </a:r>
            <a:r>
              <a:rPr lang="en-US" altLang="zh-TW" sz="2800" dirty="0">
                <a:solidFill>
                  <a:srgbClr val="FF0000"/>
                </a:solidFill>
              </a:rPr>
              <a:t>the echo that receives its arguments from the pipe</a:t>
            </a:r>
            <a:r>
              <a:rPr lang="en-US" altLang="zh-TW" sz="2800" dirty="0"/>
              <a:t> is a </a:t>
            </a:r>
            <a:r>
              <a:rPr lang="en-US" altLang="zh-TW" sz="2800" dirty="0">
                <a:solidFill>
                  <a:srgbClr val="0033CC"/>
                </a:solidFill>
              </a:rPr>
              <a:t>question mark</a:t>
            </a:r>
            <a:r>
              <a:rPr lang="en-US" altLang="zh-TW" sz="2800" dirty="0"/>
              <a:t>, which is </a:t>
            </a:r>
            <a:r>
              <a:rPr lang="en-US" altLang="zh-TW" sz="2800" u="sng" dirty="0"/>
              <a:t>NOT</a:t>
            </a:r>
            <a:r>
              <a:rPr lang="en-US" altLang="zh-TW" sz="2800" dirty="0"/>
              <a:t> the same output that we would’ve gotten if we’d typed: </a:t>
            </a:r>
            <a:r>
              <a:rPr lang="en-US" altLang="zh-TW" sz="2800" u="sng" dirty="0"/>
              <a:t>echo ?</a:t>
            </a:r>
            <a:r>
              <a:rPr lang="en-US" altLang="zh-TW" sz="2800" dirty="0"/>
              <a:t> (as can be seen </a:t>
            </a:r>
            <a:r>
              <a:rPr lang="en-US" altLang="zh-TW" sz="2800" dirty="0">
                <a:solidFill>
                  <a:srgbClr val="CC0099"/>
                </a:solidFill>
              </a:rPr>
              <a:t>here</a:t>
            </a:r>
            <a:r>
              <a:rPr lang="en-US" altLang="zh-TW" sz="2800" dirty="0"/>
              <a:t>).</a:t>
            </a:r>
            <a:endParaRPr lang="en-US" altLang="zh-TW" sz="2800" dirty="0">
              <a:latin typeface="High Tower Tex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581400" y="4267200"/>
            <a:ext cx="2173014" cy="966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762000" y="4495800"/>
            <a:ext cx="45720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rc 12"/>
          <p:cNvSpPr/>
          <p:nvPr/>
        </p:nvSpPr>
        <p:spPr bwMode="auto">
          <a:xfrm>
            <a:off x="-6477000" y="2476500"/>
            <a:ext cx="15544800" cy="4610100"/>
          </a:xfrm>
          <a:prstGeom prst="arc">
            <a:avLst>
              <a:gd name="adj1" fmla="val 16200000"/>
              <a:gd name="adj2" fmla="val 1033602"/>
            </a:avLst>
          </a:prstGeom>
          <a:noFill/>
          <a:ln w="38100" cap="flat" cmpd="sng" algn="ctr">
            <a:solidFill>
              <a:srgbClr val="CC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6" name="Arc 15"/>
          <p:cNvSpPr/>
          <p:nvPr/>
        </p:nvSpPr>
        <p:spPr bwMode="auto">
          <a:xfrm rot="10800000">
            <a:off x="76197" y="3505199"/>
            <a:ext cx="4876801" cy="1823545"/>
          </a:xfrm>
          <a:prstGeom prst="arc">
            <a:avLst>
              <a:gd name="adj1" fmla="val 19332050"/>
              <a:gd name="adj2" fmla="val 1068241"/>
            </a:avLst>
          </a:prstGeom>
          <a:noFill/>
          <a:ln w="38100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17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endParaRPr lang="es-E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Thus, we have discovered that the </a:t>
            </a:r>
            <a:r>
              <a:rPr lang="en-US" altLang="zh-TW" sz="2800" dirty="0" err="1"/>
              <a:t>xargs</a:t>
            </a:r>
            <a:r>
              <a:rPr lang="en-US" altLang="zh-TW" sz="2800" dirty="0"/>
              <a:t> command does not allow wildcard substitution before it passes arguments to the next command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it passes arguments as-is).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24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Does </a:t>
            </a:r>
            <a:r>
              <a:rPr lang="en-US" altLang="zh-TW" sz="5400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4000" dirty="0">
                <a:solidFill>
                  <a:srgbClr val="0033CC"/>
                </a:solidFill>
              </a:rPr>
              <a:t> do wildcard expansion?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 echo '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| </a:t>
            </a:r>
            <a:r>
              <a:rPr lang="es-E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 echo `echo 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s-ES" altLang="zh-TW" sz="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 B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en-US" altLang="zh-TW" sz="2800" dirty="0"/>
              <a:t>Here we see that the same </a:t>
            </a:r>
            <a:r>
              <a:rPr lang="en-US" altLang="zh-TW" sz="2800" b="1" dirty="0"/>
              <a:t>cannot</a:t>
            </a:r>
            <a:r>
              <a:rPr lang="en-US" altLang="zh-TW" sz="2800" dirty="0"/>
              <a:t> be said for ``. The `` command clearly applies shell substitution before passing the resultant arguments to the outside echo. (We know this because the result was “A B”, not “?”.)</a:t>
            </a:r>
            <a:endParaRPr lang="en-US" altLang="zh-TW" sz="2800" dirty="0"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4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9320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383959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306984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hit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Ctrl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-C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 to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prompt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 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            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5025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9395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17997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5675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s-ES" altLang="zh-TW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s-ES" altLang="zh-TW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</p:txBody>
      </p:sp>
    </p:spTree>
    <p:extLst>
      <p:ext uri="{BB962C8B-B14F-4D97-AF65-F5344CB8AC3E}">
        <p14:creationId xmlns:p14="http://schemas.microsoft.com/office/powerpoint/2010/main" val="357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What is the output of this?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TW" sz="1000" dirty="0"/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      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one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next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character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	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hangs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waiting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more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command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-line input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 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two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echo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“\\\\\\\\”.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four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plain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echo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\\\\\\\\\\\\\\\\ 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  <a:endParaRPr lang="es-ES" altLang="zh-TW" sz="2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\\\\\\\\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echo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	      </a:t>
            </a:r>
            <a:r>
              <a:rPr lang="es-ES" altLang="zh-TW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xargs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receives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(and 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passes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echo, as-</a:t>
            </a:r>
            <a:r>
              <a:rPr lang="es-ES" altLang="zh-TW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</a:t>
            </a:r>
            <a:r>
              <a:rPr lang="es-ES" altLang="zh-TW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“\\\\”.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s-E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478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8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/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A: By adding an "echo" before the command so that 	you can see: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echo fgrep 'He said, "She said, 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6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b="1">
                <a:solidFill>
                  <a:schemeClr val="bg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fgrep He said, "She said,'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" file</a:t>
            </a:r>
            <a:endParaRPr lang="en-US" altLang="zh-TW" sz="2800" b="1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en-US" altLang="zh-TW" sz="1600" b="1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By putting the echo in the front, we don’t do the fgrep. Instead we are printing what the arguments to the fgrep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357335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rgbClr val="00B050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</a:t>
            </a:r>
            <a:r>
              <a:rPr lang="en-US" altLang="zh-TW" sz="2800" b="1"/>
              <a:t> </a:t>
            </a:r>
            <a:r>
              <a:rPr lang="en-US" altLang="zh-TW" sz="2800" b="1">
                <a:latin typeface="High Tower Text" pitchFamily="18" charset="0"/>
              </a:rPr>
              <a:t>echo fgrep 'He said, "She said, 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"</a:t>
            </a:r>
            <a:r>
              <a:rPr lang="en-US" altLang="zh-TW" sz="6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Hello!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"</a:t>
            </a:r>
            <a:r>
              <a:rPr lang="en-US" altLang="zh-TW" b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fgrep He said, "She said,'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Hello!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" file</a:t>
            </a:r>
            <a:endParaRPr lang="en-US" altLang="zh-TW" sz="2800" b="1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/>
              <a:t>%</a:t>
            </a:r>
            <a:endParaRPr lang="en-US" altLang="zh-TW" sz="1600" b="1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By putting the echo in the front, we don’t do the fgrep. Instead we are printing what the arguments to the fgrep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216819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>
                <a:solidFill>
                  <a:srgbClr val="B2B2B2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</a:t>
            </a:r>
            <a:r>
              <a:rPr lang="en-US" altLang="zh-TW" sz="2800" b="1"/>
              <a:t> </a:t>
            </a:r>
            <a:r>
              <a:rPr lang="en-US" altLang="zh-TW" sz="2800" b="1">
                <a:latin typeface="High Tower Text" pitchFamily="18" charset="0"/>
              </a:rPr>
              <a:t>echo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fgrep 'He said, "She said, '</a:t>
            </a:r>
            <a:r>
              <a:rPr lang="en-US" altLang="zh-TW" sz="800" b="1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>
                <a:latin typeface="High Tower Text" pitchFamily="18" charset="0"/>
              </a:rPr>
              <a:t> He said, "She said,'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Hello!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'</a:t>
            </a:r>
            <a:r>
              <a:rPr lang="en-US" altLang="zh-TW" sz="800" b="1">
                <a:latin typeface="High Tower Text" pitchFamily="18" charset="0"/>
              </a:rPr>
              <a:t> </a:t>
            </a:r>
            <a:r>
              <a:rPr lang="en-US" altLang="zh-TW" sz="2800" b="1">
                <a:latin typeface="High Tower Text" pitchFamily="18" charset="0"/>
              </a:rPr>
              <a:t>" file</a:t>
            </a:r>
            <a:endParaRPr lang="en-US" altLang="zh-TW" sz="2800" b="1"/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/>
              <a:t>%</a:t>
            </a:r>
            <a:endParaRPr lang="en-US" altLang="zh-TW" sz="1600" b="1"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/>
              <a:t>By putting the echo in the front, we don’t do the fgrep. Instead we are printing what the arguments to the fgrep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>
                <a:solidFill>
                  <a:schemeClr val="bg1"/>
                </a:solidFill>
              </a:rPr>
              <a:t>If you are debugging a shell script, and you want to see what your script is doing, you can duplicate lines and insert an "echo" in front of the copies. </a:t>
            </a:r>
          </a:p>
        </p:txBody>
      </p:sp>
    </p:spTree>
    <p:extLst>
      <p:ext uri="{BB962C8B-B14F-4D97-AF65-F5344CB8AC3E}">
        <p14:creationId xmlns:p14="http://schemas.microsoft.com/office/powerpoint/2010/main" val="520885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Finding out if your quotes are wrong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You may become confused about when to use the backslash and when not to. </a:t>
            </a: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Q: So, how can you find out if you’re quoting correctly?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A: By adding an "echo" before the command so that 	you can see how it ends up: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r>
              <a:rPr lang="en-US" altLang="zh-TW" sz="2800" b="1" dirty="0">
                <a:solidFill>
                  <a:srgbClr val="BFBFBF"/>
                </a:solidFill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echo </a:t>
            </a: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'He said, "She said, 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sz="6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</a:t>
            </a:r>
            <a:r>
              <a:rPr lang="en-US" altLang="zh-TW" b="1" dirty="0">
                <a:solidFill>
                  <a:srgbClr val="BFBFB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\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file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dirty="0" err="1">
                <a:solidFill>
                  <a:srgbClr val="BFBFBF"/>
                </a:solidFill>
                <a:latin typeface="High Tower Text" pitchFamily="18" charset="0"/>
              </a:rPr>
              <a:t>fgrep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 He said, "She said,'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Hello!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BFBFBF"/>
                </a:solidFill>
                <a:latin typeface="High Tower Text" pitchFamily="18" charset="0"/>
              </a:rPr>
              <a:t>" file</a:t>
            </a:r>
            <a:endParaRPr lang="en-US" altLang="zh-TW" sz="2800" b="1" dirty="0">
              <a:solidFill>
                <a:srgbClr val="BFBFB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BFBFBF"/>
                </a:solidFill>
              </a:rPr>
              <a:t>%</a:t>
            </a:r>
            <a:endParaRPr lang="en-US" altLang="zh-TW" sz="1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3000" dirty="0">
                <a:solidFill>
                  <a:srgbClr val="BFBFBF"/>
                </a:solidFill>
              </a:rPr>
              <a:t>By putting the echo in the front, we don’t do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. Instead we are printing what the arguments to the </a:t>
            </a:r>
            <a:r>
              <a:rPr lang="en-US" altLang="zh-TW" sz="3000" dirty="0" err="1">
                <a:solidFill>
                  <a:srgbClr val="BFBFBF"/>
                </a:solidFill>
              </a:rPr>
              <a:t>fgrep</a:t>
            </a:r>
            <a:r>
              <a:rPr lang="en-US" altLang="zh-TW" sz="3000" dirty="0">
                <a:solidFill>
                  <a:srgbClr val="BFBFBF"/>
                </a:solidFill>
              </a:rPr>
              <a:t> would have actually been.</a:t>
            </a:r>
          </a:p>
          <a:p>
            <a:pPr marL="0" indent="0" eaLnBrk="1" hangingPunct="1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en-US" altLang="zh-TW" sz="3000" dirty="0">
                <a:solidFill>
                  <a:srgbClr val="FF0000"/>
                </a:solidFill>
              </a:rPr>
              <a:t>If you are debugging a script, and want to see what it is doing, you can duplicate lines and insert an "echo" in front of the copies. Or, you can</a:t>
            </a:r>
            <a:r>
              <a:rPr lang="en-US" altLang="zh-TW" sz="2800" dirty="0">
                <a:solidFill>
                  <a:srgbClr val="FF0000"/>
                </a:solidFill>
              </a:rPr>
              <a:t>…</a:t>
            </a:r>
            <a:r>
              <a:rPr lang="en-US" altLang="zh-TW" sz="2400" i="1" dirty="0">
                <a:solidFill>
                  <a:srgbClr val="FF0000"/>
                </a:solidFill>
              </a:rPr>
              <a:t>(next slide)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endParaRPr lang="en-US" altLang="zh-TW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2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Checking without using an echo</a:t>
            </a:r>
            <a:r>
              <a:rPr lang="en-US" altLang="zh-TW"/>
              <a:t>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 marL="858838" indent="-858838"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The C shell has 2 variables that, when set, will help </a:t>
            </a:r>
          </a:p>
          <a:p>
            <a:pPr marL="858838" indent="-858838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you follow the trail of variable and symbol expansions: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verbose</a:t>
            </a:r>
            <a:br>
              <a:rPr lang="en-US" altLang="zh-TW" sz="3000" dirty="0"/>
            </a:br>
            <a:r>
              <a:rPr lang="en-US" altLang="zh-TW" sz="3000" dirty="0"/>
              <a:t>	</a:t>
            </a:r>
            <a:r>
              <a:rPr lang="en-US" altLang="zh-TW" sz="2600" dirty="0"/>
              <a:t>will echo every line of your script before the 	variables have been evaluated. </a:t>
            </a:r>
          </a:p>
          <a:p>
            <a:pPr marL="858838" indent="-858838" eaLnBrk="1" hangingPunct="1">
              <a:spcBef>
                <a:spcPct val="70000"/>
              </a:spcBef>
              <a:buFontTx/>
              <a:buNone/>
            </a:pPr>
            <a:r>
              <a:rPr lang="en-US" altLang="zh-TW" sz="3000" b="1" dirty="0"/>
              <a:t>   set echo</a:t>
            </a:r>
            <a:br>
              <a:rPr lang="en-US" altLang="zh-TW" sz="3000" dirty="0"/>
            </a:br>
            <a:r>
              <a:rPr lang="en-US" altLang="zh-TW" sz="3000" dirty="0"/>
              <a:t>	</a:t>
            </a:r>
            <a:r>
              <a:rPr lang="en-US" altLang="zh-TW" sz="2600" dirty="0"/>
              <a:t>will display each line after the variables and meta-characters have been substituted.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   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If you wish to turn these variables off again, use </a:t>
            </a:r>
            <a:r>
              <a:rPr lang="en-US" altLang="zh-TW" sz="2600" b="1" dirty="0"/>
              <a:t>unset</a:t>
            </a:r>
          </a:p>
          <a:p>
            <a:pPr marL="858838" indent="-858838" eaLnBrk="1" hangingPunct="1">
              <a:spcBef>
                <a:spcPts val="0"/>
              </a:spcBef>
              <a:buFontTx/>
              <a:buNone/>
            </a:pPr>
            <a:r>
              <a:rPr lang="en-US" altLang="zh-TW" sz="2600" dirty="0"/>
              <a:t>instead of </a:t>
            </a:r>
            <a:r>
              <a:rPr lang="en-US" altLang="zh-TW" sz="2600" b="1" dirty="0"/>
              <a:t>set</a:t>
            </a:r>
            <a:r>
              <a:rPr lang="en-US" altLang="zh-TW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27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86000" y="22860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Now, 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34906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a collection of three </a:t>
            </a:r>
            <a:r>
              <a:rPr lang="en-US" altLang="zh-TW" sz="3400" dirty="0">
                <a:latin typeface="Times New Roman" pitchFamily="18" charset="0"/>
              </a:rPr>
              <a:t>programs for finding patterns in files: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 a regular-expression matcher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Regular Expressions will be covered today.</a:t>
            </a:r>
          </a:p>
          <a:p>
            <a:pPr lvl="1" eaLnBrk="1" hangingPunct="1">
              <a:lnSpc>
                <a:spcPct val="90000"/>
              </a:lnSpc>
              <a:spcAft>
                <a:spcPts val="90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“re” in g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re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p stands for “regular expression”</a:t>
            </a:r>
            <a:endParaRPr lang="en-US" altLang="zh-TW" sz="2000" dirty="0">
              <a:solidFill>
                <a:srgbClr val="9F0D4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 “fixed-string grep”, only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This was covered in lecture 2 (but we’ll try some new flags)</a:t>
            </a:r>
          </a:p>
          <a:p>
            <a:pPr lvl="1" eaLnBrk="1" hangingPunct="1">
              <a:lnSpc>
                <a:spcPct val="90000"/>
              </a:lnSpc>
              <a:spcAft>
                <a:spcPts val="900"/>
              </a:spcAft>
            </a:pP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“extended grep”  (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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after the midterm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39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Searching for something in a file</a:t>
            </a:r>
            <a:br>
              <a:rPr lang="en-US" altLang="zh-TW" dirty="0">
                <a:solidFill>
                  <a:srgbClr val="0033CC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the </a:t>
            </a:r>
            <a:r>
              <a:rPr lang="en-US" altLang="zh-TW" dirty="0" err="1">
                <a:solidFill>
                  <a:srgbClr val="E10B08"/>
                </a:solidFill>
              </a:rPr>
              <a:t>greps</a:t>
            </a:r>
            <a:endParaRPr lang="en-US" altLang="zh-TW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648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The greps are a collection of three </a:t>
            </a:r>
            <a:r>
              <a:rPr lang="en-US" altLang="zh-TW" sz="3400" dirty="0">
                <a:latin typeface="Times New Roman" pitchFamily="18" charset="0"/>
              </a:rPr>
              <a:t>programs for finding patterns in files:</a:t>
            </a:r>
            <a:r>
              <a:rPr lang="en-US" altLang="zh-TW" sz="3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latin typeface="Times New Roman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 a regular-expression matcher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Regular Expressions will be covered today.</a:t>
            </a:r>
          </a:p>
          <a:p>
            <a:pPr lvl="1" eaLnBrk="1" hangingPunct="1">
              <a:lnSpc>
                <a:spcPct val="90000"/>
              </a:lnSpc>
              <a:spcAft>
                <a:spcPts val="900"/>
              </a:spcAf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“re” in g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re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p stands for “regular expression”</a:t>
            </a:r>
            <a:endParaRPr lang="en-US" altLang="zh-TW" sz="2000" dirty="0">
              <a:solidFill>
                <a:srgbClr val="9F0D46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fgrep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 “fixed-string grep”, only searches for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This was covered in lecture 2 (but we’ll try some new flags)</a:t>
            </a:r>
          </a:p>
          <a:p>
            <a:pPr lvl="1" eaLnBrk="1" hangingPunct="1">
              <a:lnSpc>
                <a:spcPct val="90000"/>
              </a:lnSpc>
              <a:spcAft>
                <a:spcPts val="900"/>
              </a:spcAft>
            </a:pP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fgrep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doesn’t use regular expressions, despite its name.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>
                <a:solidFill>
                  <a:srgbClr val="FF0000"/>
                </a:solidFill>
                <a:latin typeface="Times New Roman" pitchFamily="18" charset="0"/>
              </a:rPr>
              <a:t>egrep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= “extended grep”  (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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 after the midterm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828800"/>
            <a:ext cx="8305800" cy="2438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5181600"/>
            <a:ext cx="8305800" cy="13716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464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29687"/>
              </p:ext>
            </p:extLst>
          </p:nvPr>
        </p:nvGraphicFramePr>
        <p:xfrm>
          <a:off x="107504" y="1188510"/>
          <a:ext cx="9036496" cy="58538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ua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ln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find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-name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tar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Combine a directory structure into one file / </a:t>
                      </a:r>
                      <a:r>
                        <a:rPr kumimoji="1" lang="en-US" altLang="en-US" sz="2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Compress / uncompress a file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yWq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fgrep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two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Managing Files and Directories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0507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286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34144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nb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chemeClr val="bg1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8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528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339933"/>
                </a:solidFill>
              </a:rPr>
              <a:t>%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 fgrep </a:t>
            </a:r>
            <a:r>
              <a:rPr lang="en-US" altLang="zh-TW" sz="2400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solidFill>
                  <a:srgbClr val="339933"/>
                </a:solidFill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solidFill>
                  <a:srgbClr val="339933"/>
                </a:solidFill>
                <a:latin typeface="High Tower Text" pitchFamily="18" charset="0"/>
              </a:rPr>
              <a:t>jekyll</a:t>
            </a:r>
            <a:endParaRPr lang="en-US" altLang="zh-TW" sz="2400" dirty="0">
              <a:solidFill>
                <a:srgbClr val="339933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fgrep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experiments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experiments,</a:t>
            </a:r>
            <a:r>
              <a:rPr lang="en-US" altLang="zh-TW" sz="2400" dirty="0">
                <a:latin typeface="High Tower Text" pitchFamily="18" charset="0"/>
              </a:rPr>
              <a:t> to be the last ingredient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74490" y="0"/>
            <a:ext cx="4800600" cy="1036638"/>
          </a:xfrm>
          <a:prstGeom prst="wedgeRoundRectCallout">
            <a:avLst>
              <a:gd name="adj1" fmla="val -27049"/>
              <a:gd name="adj2" fmla="val 1832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5 lines match. But some are singular and some are plural.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1520" y="3861048"/>
            <a:ext cx="8534400" cy="1800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Trapezoid 11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343400" y="6268418"/>
            <a:ext cx="4800600" cy="544958"/>
          </a:xfrm>
          <a:prstGeom prst="wedgeRoundRectCallout">
            <a:avLst>
              <a:gd name="adj1" fmla="val -56277"/>
              <a:gd name="adj2" fmla="val -2920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4 lines match. All are singular.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275856" y="3884513"/>
            <a:ext cx="4800600" cy="1036638"/>
          </a:xfrm>
          <a:prstGeom prst="wedgeRoundRectCallout">
            <a:avLst>
              <a:gd name="adj1" fmla="val -46097"/>
              <a:gd name="adj2" fmla="val 1315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To get the 1 plural line, we just use a longer search string.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-31090" y="-12576"/>
            <a:ext cx="3851920" cy="1536576"/>
          </a:xfrm>
          <a:prstGeom prst="wedgeRoundRectCallout">
            <a:avLst>
              <a:gd name="adj1" fmla="val 14997"/>
              <a:gd name="adj2" fmla="val 2070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But, if I require “whole-word” matches, then the plural one won’t match.</a:t>
            </a:r>
          </a:p>
        </p:txBody>
      </p:sp>
    </p:spTree>
    <p:extLst>
      <p:ext uri="{BB962C8B-B14F-4D97-AF65-F5344CB8AC3E}">
        <p14:creationId xmlns:p14="http://schemas.microsoft.com/office/powerpoint/2010/main" val="38088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fgrep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fgrep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searches for a string in a file.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228600" y="1524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experiment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being laid on glass saucers, as though for an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in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salt which I knew, from my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s, to be the last ingredient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 had yet to be attempted; it yet remained to be seen if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the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first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experiment</a:t>
            </a:r>
            <a:r>
              <a:rPr lang="en-US" altLang="zh-TW" sz="2400" dirty="0">
                <a:latin typeface="High Tower Text" pitchFamily="18" charset="0"/>
              </a:rPr>
              <a:t>, began to run low. I sent out for a fresh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r>
              <a:rPr lang="en-US" altLang="zh-TW" sz="2400" dirty="0">
                <a:latin typeface="High Tower Text" pitchFamily="18" charset="0"/>
              </a:rPr>
              <a:t> fgrep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"the experiment" </a:t>
            </a:r>
            <a:r>
              <a:rPr lang="en-US" altLang="zh-TW" sz="2400" dirty="0" err="1">
                <a:latin typeface="High Tower Text" pitchFamily="18" charset="0"/>
              </a:rPr>
              <a:t>jekyll</a:t>
            </a:r>
            <a:endParaRPr lang="en-US" altLang="zh-TW" sz="2400" dirty="0">
              <a:latin typeface="High Tower Text" pitchFamily="18" charset="0"/>
            </a:endParaRPr>
          </a:p>
          <a:p>
            <a:pPr marL="342900" indent="-342900">
              <a:lnSpc>
                <a:spcPct val="98000"/>
              </a:lnSpc>
            </a:pPr>
            <a:r>
              <a:rPr lang="en-US" altLang="zh-TW" sz="2400" dirty="0">
                <a:latin typeface="High Tower Text" pitchFamily="18" charset="0"/>
              </a:rPr>
              <a:t>my discovery in a more noble spirit, had I risked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</a:rPr>
              <a:t>the experiment</a:t>
            </a:r>
          </a:p>
          <a:p>
            <a:pPr marL="342900" indent="-342900">
              <a:lnSpc>
                <a:spcPct val="98000"/>
              </a:lnSpc>
              <a:spcBef>
                <a:spcPct val="20000"/>
              </a:spcBef>
            </a:pPr>
            <a:r>
              <a:rPr lang="en-US" altLang="zh-TW" sz="2400" dirty="0"/>
              <a:t>%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524000"/>
            <a:ext cx="8534400" cy="2193032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39752" y="685800"/>
            <a:ext cx="4724400" cy="2286000"/>
          </a:xfrm>
          <a:prstGeom prst="wedgeRoundRectCallout">
            <a:avLst>
              <a:gd name="adj1" fmla="val -48889"/>
              <a:gd name="adj2" fmla="val 89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dirty="0"/>
              <a:t>1 match for “the experiment”.</a:t>
            </a:r>
          </a:p>
          <a:p>
            <a:pPr algn="ctr"/>
            <a:r>
              <a:rPr lang="en-US" altLang="zh-TW" sz="2800" dirty="0"/>
              <a:t>Notice that we need the quotes ("..."), or else the multi-word string would look like separate arguments.</a:t>
            </a: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98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72520"/>
              </p:ext>
            </p:extLst>
          </p:nvPr>
        </p:nvGraphicFramePr>
        <p:xfrm>
          <a:off x="107504" y="1188510"/>
          <a:ext cx="9036496" cy="58538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ua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ln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find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-name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tar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Combine a directory structure into one file / </a:t>
                      </a:r>
                      <a:r>
                        <a:rPr kumimoji="1" lang="en-US" altLang="en-US" sz="2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Compress / uncompress a file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yWq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fgrep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two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Managing Files and Directories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4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2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896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78374"/>
              </p:ext>
            </p:extLst>
          </p:nvPr>
        </p:nvGraphicFramePr>
        <p:xfrm>
          <a:off x="107504" y="1188510"/>
          <a:ext cx="9036496" cy="58538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ua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ln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Create a symbolic link</a:t>
                      </a:r>
                      <a:r>
                        <a:rPr kumimoji="0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to a file/directory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source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Run a script &amp; maintain state afterwards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find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-name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Search for a file in a directory structure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tar </a:t>
                      </a:r>
                      <a:r>
                        <a:rPr kumimoji="1" lang="en-US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cvf</a:t>
                      </a:r>
                      <a:endParaRPr kumimoji="1" lang="en-US" altLang="en-US" sz="2800" b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xvf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Combine a directory structure into one file / </a:t>
                      </a:r>
                      <a:r>
                        <a:rPr kumimoji="1" lang="en-US" altLang="en-US" sz="2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eXpand</a:t>
                      </a: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the directory from the file 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gzip</a:t>
                      </a:r>
                      <a:r>
                        <a:rPr kumimoji="1" lang="en-US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kumimoji="1" lang="en-US" altLang="en-US" sz="2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gunzip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Compress / uncompress a file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yWq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fgrep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b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two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4630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1231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33CC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06686863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5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altLang="zh-TW" sz="5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6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5000" dirty="0">
                <a:solidFill>
                  <a:srgbClr val="0033CC"/>
                </a:solidFill>
                <a:latin typeface="+mn-lt"/>
              </a:rPr>
              <a:t>Flags</a:t>
            </a: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Not case sensitive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gnore case)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line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umbers (with a colon after each)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 the matches (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print if not match)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matches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nly display the match, not the entire line containing it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After this flag goes a regular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xpression to match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</a:t>
            </a:r>
            <a:r>
              <a:rPr lang="en-US" altLang="zh-TW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fgrep</a:t>
            </a: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“regular expression” is just a fixed string. But the flag is named “e” for consistency with the other greps. </a:t>
            </a:r>
          </a:p>
          <a:p>
            <a:pPr marL="628650" indent="-628650">
              <a:spcBef>
                <a:spcPts val="0"/>
              </a:spcBef>
            </a:pPr>
            <a:r>
              <a:rPr lang="en-US" altLang="zh-TW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Also, this flag is only required if you have multiple expressions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fter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context to print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efore each match</a:t>
            </a:r>
          </a:p>
          <a:p>
            <a:pPr marL="628650" indent="-62865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Set the # of lines of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ontext to print before </a:t>
            </a:r>
            <a:r>
              <a:rPr lang="en-US" altLang="zh-TW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marL="342900" indent="-342900">
              <a:spcBef>
                <a:spcPts val="600"/>
              </a:spcBef>
            </a:pPr>
            <a:r>
              <a:rPr lang="en-US" altLang="zh-TW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matching pattern within its line of text</a:t>
            </a:r>
          </a:p>
        </p:txBody>
      </p:sp>
    </p:spTree>
    <p:extLst>
      <p:ext uri="{BB962C8B-B14F-4D97-AF65-F5344CB8AC3E}">
        <p14:creationId xmlns:p14="http://schemas.microsoft.com/office/powerpoint/2010/main" val="353768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24231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3429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833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spcBef>
                <a:spcPts val="0"/>
              </a:spcBef>
            </a:pP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49530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40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587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7467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66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12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altLang="zh-TW" sz="2400" b="0" dirty="0">
              <a:solidFill>
                <a:srgbClr val="00B0F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71500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153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77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/>
                </a:solidFill>
                <a:latin typeface="High Tower Text" pitchFamily="18" charset="0"/>
              </a:rPr>
              <a:t>     \</a:t>
            </a:r>
            <a:endParaRPr lang="en-US" altLang="zh-TW" sz="26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From this, we see that there are special sequences, such as: \t (tab), \n (newline), \\ (plain \).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0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clo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wi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er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2296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28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1956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85344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92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iwC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there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other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800" dirty="0" err="1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686800" y="161696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3375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nC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cloth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is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with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watch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on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tHiNg.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653796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0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A9A9A9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ov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oth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800" dirty="0">
                <a:solidFill>
                  <a:srgbClr val="BFBFBF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386791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40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e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424281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00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sz="6000" b="1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fgrep</a:t>
            </a:r>
            <a:endParaRPr lang="en-US" altLang="zh-TW" sz="6000" b="1" dirty="0">
              <a:solidFill>
                <a:srgbClr val="0033CC"/>
              </a:solidFill>
              <a:latin typeface="High Tower Text" panose="02040502050506030303" pitchFamily="18" charset="0"/>
            </a:endParaRPr>
          </a:p>
        </p:txBody>
      </p:sp>
      <p:sp>
        <p:nvSpPr>
          <p:cNvPr id="4100" name="Content Placeholder 2"/>
          <p:cNvSpPr txBox="1">
            <a:spLocks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echo The cloth is over there with THE watch \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"on the other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tHiNg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."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\  \\n |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fgrep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no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color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High Tower Text" pitchFamily="18" charset="0"/>
              </a:rPr>
              <a:t>e r</a:t>
            </a:r>
            <a:endParaRPr lang="en-US" altLang="zh-TW" sz="2400" dirty="0">
              <a:solidFill>
                <a:srgbClr val="FF0000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e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A9A9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</a:t>
            </a:r>
            <a:r>
              <a:rPr lang="en-US" altLang="zh-TW" sz="2800" dirty="0">
                <a:solidFill>
                  <a:srgbClr val="FF0000"/>
                </a:solidFill>
                <a:latin typeface="High Tower Text" pitchFamily="18" charset="0"/>
                <a:cs typeface="Times New Roman" panose="02020603050405020304" pitchFamily="18" charset="0"/>
              </a:rPr>
              <a:t>r</a:t>
            </a:r>
            <a:endParaRPr lang="en-US" altLang="zh-TW" sz="2400" dirty="0">
              <a:solidFill>
                <a:srgbClr val="BFBFBF"/>
              </a:solidFill>
              <a:latin typeface="High Tower Text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%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  <a:latin typeface="High Tower Text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200" y="540410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92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3399"/>
                </a:solidFill>
              </a:rPr>
              <a:t>When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E10B08"/>
                </a:solidFill>
              </a:rPr>
              <a:t>fgrep</a:t>
            </a:r>
            <a:r>
              <a:rPr lang="en-US" altLang="zh-TW" dirty="0">
                <a:solidFill>
                  <a:srgbClr val="E10B08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z 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-ic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gm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83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rgbClr val="B2B2B2"/>
                </a:solidFill>
                <a:latin typeface="Times New Roman" pitchFamily="18" charset="0"/>
              </a:rPr>
              <a:t>Key limitations of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>
                <a:latin typeface="Times New Roman" pitchFamily="18" charset="0"/>
              </a:rPr>
              <a:t>z </a:t>
            </a:r>
            <a:r>
              <a:rPr lang="en-US" altLang="zh-TW" sz="2400">
                <a:latin typeface="Times New Roman" pitchFamily="18" charset="0"/>
              </a:rPr>
              <a:t>and ends with </a:t>
            </a:r>
            <a:r>
              <a:rPr lang="en-US" altLang="zh-TW" sz="2400" b="1">
                <a:latin typeface="Times New Roman" pitchFamily="18" charset="0"/>
              </a:rPr>
              <a:t>-ic</a:t>
            </a:r>
            <a:r>
              <a:rPr lang="en-US" altLang="zh-TW" sz="2400">
                <a:latin typeface="Times New Roman" pitchFamily="18" charset="0"/>
              </a:rPr>
              <a:t>, and had the sequence </a:t>
            </a:r>
            <a:r>
              <a:rPr lang="en-US" altLang="zh-TW" sz="2400" b="1">
                <a:latin typeface="Times New Roman" pitchFamily="18" charset="0"/>
              </a:rPr>
              <a:t>gm</a:t>
            </a:r>
            <a:r>
              <a:rPr lang="en-US" altLang="zh-TW" sz="2400"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What you need, then, is something more than fgrep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"begins with z and ends with -ic or -ics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>
                <a:solidFill>
                  <a:schemeClr val="bg1"/>
                </a:solidFill>
                <a:latin typeface="Times New Roman" pitchFamily="18" charset="0"/>
              </a:rPr>
              <a:t>You need grep, a searching program for</a:t>
            </a:r>
            <a:r>
              <a:rPr lang="en-US" altLang="zh-TW" sz="2400" b="1" u="sng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Reg xpressionoa</a:t>
            </a:r>
            <a:endParaRPr lang="en-US" altLang="zh-TW" sz="2400" b="1" u="sng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303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latin typeface="Times New Roman" pitchFamily="18" charset="0"/>
              </a:rPr>
              <a:t>fgrep</a:t>
            </a:r>
            <a:endParaRPr lang="en-US" altLang="zh-TW" sz="2800" dirty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latin typeface="Times New Roman" pitchFamily="18" charset="0"/>
              </a:rPr>
              <a:t>ic</a:t>
            </a:r>
            <a:r>
              <a:rPr lang="en-US" altLang="zh-TW" sz="2400" b="1" dirty="0">
                <a:latin typeface="Times New Roman" pitchFamily="18" charset="0"/>
              </a:rPr>
              <a:t> or </a:t>
            </a:r>
            <a:r>
              <a:rPr lang="en-US" altLang="zh-TW" sz="2400" b="1" dirty="0" err="1">
                <a:latin typeface="Times New Roman" pitchFamily="18" charset="0"/>
              </a:rPr>
              <a:t>ics</a:t>
            </a:r>
            <a:r>
              <a:rPr lang="en-US" altLang="zh-TW" sz="2400" b="1" dirty="0"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chemeClr val="bg1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chemeClr val="bg1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chemeClr val="bg1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BFBFBF"/>
                </a:solidFill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solidFill>
                  <a:srgbClr val="BFBFBF"/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rgbClr val="BFBFBF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\t (tab), \n (newline), \\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0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38800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000000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400" b="1" u="sng" dirty="0">
                <a:solidFill>
                  <a:srgbClr val="FF0000"/>
                </a:solidFill>
                <a:latin typeface="Times New Roman" pitchFamily="18" charset="0"/>
              </a:rPr>
              <a:t>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Reg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itchFamily="18" charset="0"/>
              </a:rPr>
              <a:t>xpressionoa</a:t>
            </a:r>
            <a:endParaRPr lang="en-US" altLang="zh-TW" sz="2400" b="1" u="sng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04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When</a:t>
            </a:r>
            <a:r>
              <a:rPr lang="en-US" altLang="zh-TW"/>
              <a:t> </a:t>
            </a:r>
            <a:r>
              <a:rPr lang="en-US" altLang="zh-TW">
                <a:solidFill>
                  <a:srgbClr val="E10B08"/>
                </a:solidFill>
              </a:rPr>
              <a:t>fgrep </a:t>
            </a:r>
            <a:r>
              <a:rPr lang="en-US" altLang="zh-TW">
                <a:solidFill>
                  <a:schemeClr val="accent2"/>
                </a:solidFill>
              </a:rPr>
              <a:t>is not enough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5608637"/>
          </a:xfrm>
        </p:spPr>
        <p:txBody>
          <a:bodyPr/>
          <a:lstStyle/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Key limitations of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approximate matches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cannot use it to get matches of more complicated patterns that cannot be described by just giving a fixed string.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Sometimes you are not sure about the string you want.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for example, you might know only that the word you are seeking begins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z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and ends with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, and had the sequence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 in it somewhere. </a:t>
            </a:r>
          </a:p>
          <a:p>
            <a:pPr marL="233363" indent="-233363" algn="just"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What you need, then, is something more than </a:t>
            </a:r>
            <a:r>
              <a:rPr lang="en-US" altLang="zh-TW" sz="2800" dirty="0" err="1">
                <a:solidFill>
                  <a:srgbClr val="B2B2B2"/>
                </a:solidFill>
                <a:latin typeface="Times New Roman" pitchFamily="18" charset="0"/>
              </a:rPr>
              <a:t>fgrep</a:t>
            </a:r>
            <a:endParaRPr lang="en-US" altLang="zh-TW" sz="2800" dirty="0">
              <a:solidFill>
                <a:srgbClr val="B2B2B2"/>
              </a:solidFill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need a program that can understand a language in which you can say things like 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"begins with z and ends with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or </a:t>
            </a:r>
            <a:r>
              <a:rPr lang="en-US" altLang="zh-TW" sz="2400" b="1" dirty="0" err="1">
                <a:solidFill>
                  <a:srgbClr val="B2B2B2"/>
                </a:solidFill>
                <a:latin typeface="Times New Roman" pitchFamily="18" charset="0"/>
              </a:rPr>
              <a:t>ics</a:t>
            </a: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 and had gm in it somewhere."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You need </a:t>
            </a:r>
            <a:r>
              <a:rPr lang="en-US" altLang="zh-TW" sz="2400" u="sng" dirty="0" err="1">
                <a:solidFill>
                  <a:srgbClr val="B2B2B2"/>
                </a:solidFill>
                <a:latin typeface="Times New Roman" pitchFamily="18" charset="0"/>
              </a:rPr>
              <a:t>grep</a:t>
            </a:r>
            <a:r>
              <a:rPr lang="en-US" altLang="zh-TW" sz="2400" u="sng" dirty="0">
                <a:solidFill>
                  <a:srgbClr val="B2B2B2"/>
                </a:solidFill>
                <a:latin typeface="Times New Roman" pitchFamily="18" charset="0"/>
              </a:rPr>
              <a:t>, a searching program for</a:t>
            </a:r>
            <a:r>
              <a:rPr lang="en-US" altLang="zh-TW" sz="2400" b="1" u="sng" dirty="0">
                <a:solidFill>
                  <a:srgbClr val="B2B2B2"/>
                </a:solidFill>
                <a:latin typeface="Times New Roman" pitchFamily="18" charset="0"/>
              </a:rPr>
              <a:t> regular expressions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Reg. expressions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are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</a:rPr>
              <a:t> keyboard-based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</a:rPr>
              <a:t>pattern specifications</a:t>
            </a:r>
            <a:endParaRPr lang="en-US" altLang="zh-TW" sz="2400" u="sng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90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Suppose you want to write a C-shell script that recognizes whether the second command-line parameter begins with "-e”. It then prints that argument, but only if it begins with “-e”.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1 2 3 4</a:t>
            </a:r>
          </a:p>
          <a:p>
            <a:pPr marL="0" indent="0"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-e </a:t>
            </a:r>
            <a:r>
              <a:rPr lang="en-US" altLang="zh-TW" sz="2400" dirty="0" err="1"/>
              <a:t>e</a:t>
            </a:r>
            <a:r>
              <a:rPr lang="en-US" altLang="zh-TW" sz="2400" dirty="0"/>
              <a:t> 2 3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1 -e 2 3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-e</a:t>
            </a:r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% ./</a:t>
            </a:r>
            <a:r>
              <a:rPr lang="en-US" altLang="zh-TW" sz="2400" dirty="0" err="1"/>
              <a:t>prog</a:t>
            </a:r>
            <a:r>
              <a:rPr lang="en-US" altLang="zh-TW" sz="2400" dirty="0"/>
              <a:t> 1 -</a:t>
            </a:r>
            <a:r>
              <a:rPr lang="en-US" altLang="zh-TW" sz="2400" dirty="0" err="1"/>
              <a:t>exyz</a:t>
            </a:r>
            <a:r>
              <a:rPr lang="en-US" altLang="zh-TW" sz="2400" dirty="0"/>
              <a:t> </a:t>
            </a:r>
          </a:p>
          <a:p>
            <a:pPr>
              <a:buFontTx/>
              <a:buNone/>
              <a:defRPr/>
            </a:pPr>
            <a:r>
              <a:rPr lang="en-US" altLang="zh-TW" sz="2400" dirty="0"/>
              <a:t>-</a:t>
            </a:r>
            <a:r>
              <a:rPr lang="en-US" altLang="zh-TW" sz="2400" dirty="0" err="1"/>
              <a:t>exyz</a:t>
            </a:r>
            <a:endParaRPr lang="en-US" altLang="zh-TW" sz="2400" dirty="0"/>
          </a:p>
          <a:p>
            <a:pPr>
              <a:buFontTx/>
              <a:buNone/>
              <a:defRPr/>
            </a:pPr>
            <a:r>
              <a:rPr lang="en-US" altLang="zh-TW" sz="2400" dirty="0"/>
              <a:t>%		</a:t>
            </a:r>
            <a:endParaRPr lang="zh-TW" altLang="en-US" sz="24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 dirty="0">
                <a:solidFill>
                  <a:srgbClr val="FF0000"/>
                </a:solidFill>
              </a:rPr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9000" y="1828800"/>
            <a:ext cx="3581400" cy="1524000"/>
          </a:xfrm>
          <a:prstGeom prst="wedgeRectCallout">
            <a:avLst>
              <a:gd name="adj1" fmla="val -59710"/>
              <a:gd name="adj2" fmla="val -11362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chemeClr val="tx2"/>
                </a:solidFill>
                <a:latin typeface="Arial Narrow" panose="020B0606020202030204" pitchFamily="34" charset="0"/>
              </a:rPr>
              <a:t>Let’s look at this one…</a:t>
            </a:r>
          </a:p>
        </p:txBody>
      </p:sp>
    </p:spTree>
    <p:extLst>
      <p:ext uri="{BB962C8B-B14F-4D97-AF65-F5344CB8AC3E}">
        <p14:creationId xmlns:p14="http://schemas.microsoft.com/office/powerpoint/2010/main" val="2107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/>
              <a:t>	</a:t>
            </a:r>
            <a:r>
              <a:rPr lang="en-US" altLang="zh-TW" sz="2400" dirty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$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[ ]	(brackets) matches to any one of the enclosed characters, as in: [</a:t>
            </a:r>
            <a:r>
              <a:rPr lang="en-US" altLang="zh-TW" sz="2400" dirty="0" err="1">
                <a:solidFill>
                  <a:schemeClr val="bg1"/>
                </a:solidFill>
              </a:rPr>
              <a:t>aeiou</a:t>
            </a:r>
            <a:r>
              <a:rPr lang="en-US" altLang="zh-TW" sz="2400" dirty="0">
                <a:solidFill>
                  <a:schemeClr val="bg1"/>
                </a:solidFill>
              </a:rPr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>
                <a:solidFill>
                  <a:schemeClr val="bg1"/>
                </a:solidFill>
              </a:rPr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.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*	(asterisk) matches to zero or more of the preceding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3450308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/>
              <a:t>	</a:t>
            </a:r>
            <a:r>
              <a:rPr lang="en-US" altLang="zh-TW" sz="2400" dirty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\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[ ]	(brackets) matches to any one of the enclosed characters, as in: [</a:t>
            </a:r>
            <a:r>
              <a:rPr lang="en-US" altLang="zh-TW" sz="2400" dirty="0" err="1">
                <a:solidFill>
                  <a:schemeClr val="bg1"/>
                </a:solidFill>
              </a:rPr>
              <a:t>aeiou</a:t>
            </a:r>
            <a:r>
              <a:rPr lang="en-US" altLang="zh-TW" sz="2400" dirty="0">
                <a:solidFill>
                  <a:schemeClr val="bg1"/>
                </a:solidFill>
              </a:rPr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>
                <a:solidFill>
                  <a:schemeClr val="bg1"/>
                </a:solidFill>
              </a:rPr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.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*	(asterisk) matches to zero or more of the preceding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20392220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</a:t>
            </a:r>
            <a:r>
              <a:rPr lang="en-US" altLang="zh-TW" sz="2400" dirty="0"/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[ ]	(brackets) matches to any one of the enclosed characters, as in: [</a:t>
            </a:r>
            <a:r>
              <a:rPr lang="en-US" altLang="zh-TW" sz="2400" dirty="0" err="1">
                <a:solidFill>
                  <a:schemeClr val="bg1"/>
                </a:solidFill>
              </a:rPr>
              <a:t>aeiou</a:t>
            </a:r>
            <a:r>
              <a:rPr lang="en-US" altLang="zh-TW" sz="2400" dirty="0">
                <a:solidFill>
                  <a:schemeClr val="bg1"/>
                </a:solidFill>
              </a:rPr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>
                <a:solidFill>
                  <a:schemeClr val="bg1"/>
                </a:solidFill>
              </a:rPr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.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*	(asterisk) matches to zero or more of the preceding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3644214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\</a:t>
            </a:r>
            <a:r>
              <a:rPr lang="en-US" altLang="zh-TW" sz="2400" dirty="0">
                <a:solidFill>
                  <a:srgbClr val="B2B2B2"/>
                </a:solidFill>
              </a:rPr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characters, as in: [</a:t>
            </a:r>
            <a:r>
              <a:rPr lang="en-US" altLang="zh-TW" sz="2400" dirty="0" err="1"/>
              <a:t>aeiou</a:t>
            </a:r>
            <a:r>
              <a:rPr lang="en-US" altLang="zh-TW" sz="2400" dirty="0"/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.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*	(asterisk) matches to zero or more of the preceding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4262128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\</a:t>
            </a:r>
            <a:r>
              <a:rPr lang="en-US" altLang="zh-TW" sz="2400" dirty="0">
                <a:solidFill>
                  <a:srgbClr val="B2B2B2"/>
                </a:solidFill>
              </a:rPr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[</a:t>
            </a:r>
            <a:r>
              <a:rPr lang="en-US" altLang="zh-TW" sz="1800" b="1" dirty="0">
                <a:solidFill>
                  <a:srgbClr val="B2B2B2"/>
                </a:solidFill>
              </a:rPr>
              <a:t> </a:t>
            </a:r>
            <a:r>
              <a:rPr lang="en-US" altLang="zh-TW" sz="2400" b="1" dirty="0">
                <a:solidFill>
                  <a:srgbClr val="B2B2B2"/>
                </a:solidFill>
              </a:rPr>
              <a:t>]</a:t>
            </a:r>
            <a:r>
              <a:rPr lang="en-US" altLang="zh-TW" sz="2400" dirty="0">
                <a:solidFill>
                  <a:srgbClr val="B2B2B2"/>
                </a:solidFill>
              </a:rPr>
              <a:t>	(brackets) matches to any one of the enclosed characters, as in: [</a:t>
            </a:r>
            <a:r>
              <a:rPr lang="en-US" altLang="zh-TW" sz="2400" dirty="0" err="1">
                <a:solidFill>
                  <a:srgbClr val="B2B2B2"/>
                </a:solidFill>
              </a:rPr>
              <a:t>aeiou</a:t>
            </a:r>
            <a:r>
              <a:rPr lang="en-US" altLang="zh-TW" sz="2400" dirty="0">
                <a:solidFill>
                  <a:srgbClr val="B2B2B2"/>
                </a:solidFill>
              </a:rPr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>
                <a:solidFill>
                  <a:srgbClr val="B2B2B2"/>
                </a:solidFill>
              </a:rPr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rgbClr val="B2B2B2"/>
                </a:solidFill>
              </a:rPr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*	(asterisk) matches to zero or more of the preceding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1456385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>
                <a:solidFill>
                  <a:schemeClr val="accent2"/>
                </a:solidFill>
              </a:rPr>
              <a:t>Regular Expressions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</a:rPr>
              <a:t>^</a:t>
            </a:r>
            <a:r>
              <a:rPr lang="en-US" altLang="zh-TW" sz="2800" dirty="0">
                <a:solidFill>
                  <a:srgbClr val="B2B2B2"/>
                </a:solidFill>
              </a:rPr>
              <a:t>	</a:t>
            </a:r>
            <a:r>
              <a:rPr lang="en-US" altLang="zh-TW" sz="2400" dirty="0">
                <a:solidFill>
                  <a:srgbClr val="B2B2B2"/>
                </a:solidFill>
              </a:rPr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$</a:t>
            </a:r>
            <a:r>
              <a:rPr lang="en-US" altLang="zh-TW" sz="2400" dirty="0">
                <a:solidFill>
                  <a:srgbClr val="B2B2B2"/>
                </a:solidFill>
              </a:rPr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\</a:t>
            </a:r>
            <a:r>
              <a:rPr lang="en-US" altLang="zh-TW" sz="2400" dirty="0">
                <a:solidFill>
                  <a:srgbClr val="B2B2B2"/>
                </a:solidFill>
              </a:rPr>
              <a:t>	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[</a:t>
            </a:r>
            <a:r>
              <a:rPr lang="en-US" altLang="zh-TW" sz="1800" b="1" dirty="0">
                <a:solidFill>
                  <a:srgbClr val="B2B2B2"/>
                </a:solidFill>
              </a:rPr>
              <a:t> </a:t>
            </a:r>
            <a:r>
              <a:rPr lang="en-US" altLang="zh-TW" sz="2400" b="1" dirty="0">
                <a:solidFill>
                  <a:srgbClr val="B2B2B2"/>
                </a:solidFill>
              </a:rPr>
              <a:t>]</a:t>
            </a:r>
            <a:r>
              <a:rPr lang="en-US" altLang="zh-TW" sz="2400" dirty="0">
                <a:solidFill>
                  <a:srgbClr val="B2B2B2"/>
                </a:solidFill>
              </a:rPr>
              <a:t>	(brackets) matches to any one of the enclosed characters, as in: [</a:t>
            </a:r>
            <a:r>
              <a:rPr lang="en-US" altLang="zh-TW" sz="2400" dirty="0" err="1">
                <a:solidFill>
                  <a:srgbClr val="B2B2B2"/>
                </a:solidFill>
              </a:rPr>
              <a:t>aeiou</a:t>
            </a:r>
            <a:r>
              <a:rPr lang="en-US" altLang="zh-TW" sz="2400" dirty="0">
                <a:solidFill>
                  <a:srgbClr val="B2B2B2"/>
                </a:solidFill>
              </a:rPr>
              <a:t>]</a:t>
            </a:r>
          </a:p>
          <a:p>
            <a:pPr lvl="1">
              <a:buFontTx/>
              <a:buChar char="-"/>
            </a:pPr>
            <a:r>
              <a:rPr lang="en-US" altLang="zh-TW" sz="2000" dirty="0">
                <a:solidFill>
                  <a:srgbClr val="B2B2B2"/>
                </a:solidFill>
              </a:rPr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dirty="0">
                <a:solidFill>
                  <a:srgbClr val="B2B2B2"/>
                </a:solidFill>
              </a:rPr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.</a:t>
            </a:r>
            <a:r>
              <a:rPr lang="en-US" altLang="zh-TW" sz="2400" dirty="0">
                <a:solidFill>
                  <a:srgbClr val="B2B2B2"/>
                </a:solidFill>
              </a:rPr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(asterisk) matches to zero or more of the preceding</a:t>
            </a:r>
            <a:r>
              <a:rPr lang="en-US" altLang="zh-TW" sz="2800" dirty="0"/>
              <a:t> </a:t>
            </a:r>
            <a:r>
              <a:rPr lang="en-US" altLang="zh-TW" sz="2400" dirty="0"/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1984171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-76200"/>
            <a:ext cx="89916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/>
              <a:t>^</a:t>
            </a:r>
            <a:r>
              <a:rPr lang="en-US" altLang="zh-TW" dirty="0"/>
              <a:t>	</a:t>
            </a:r>
            <a:r>
              <a:rPr lang="en-US" altLang="zh-TW" sz="2800" dirty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2800" b="1" dirty="0"/>
              <a:t>$</a:t>
            </a:r>
            <a:r>
              <a:rPr lang="en-US" altLang="zh-TW" sz="2800" dirty="0"/>
              <a:t>	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800" b="1" dirty="0"/>
              <a:t>[</a:t>
            </a:r>
            <a:r>
              <a:rPr lang="en-US" altLang="zh-TW" sz="2000" b="1" dirty="0"/>
              <a:t> </a:t>
            </a:r>
            <a:r>
              <a:rPr lang="en-US" altLang="zh-TW" sz="2800" b="1" dirty="0"/>
              <a:t>]</a:t>
            </a:r>
            <a:r>
              <a:rPr lang="en-US" altLang="zh-TW" sz="2800" dirty="0"/>
              <a:t>	(brackets) matches to any one of the enclosed characters, as in: [</a:t>
            </a:r>
            <a:r>
              <a:rPr lang="en-US" altLang="zh-TW" sz="2800" dirty="0" err="1"/>
              <a:t>aeiou</a:t>
            </a:r>
            <a:r>
              <a:rPr lang="en-US" altLang="zh-TW" sz="2800" dirty="0"/>
              <a:t>]</a:t>
            </a:r>
          </a:p>
          <a:p>
            <a:pPr lvl="1">
              <a:buFontTx/>
              <a:buChar char="-"/>
            </a:pPr>
            <a:r>
              <a:rPr lang="en-US" altLang="zh-TW" sz="2400" dirty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400" dirty="0"/>
              <a:t>^	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2800" b="1" dirty="0"/>
              <a:t>.</a:t>
            </a:r>
            <a:r>
              <a:rPr lang="en-US" altLang="zh-TW" sz="2800" dirty="0"/>
              <a:t>	(period) matches to any one character, as in: ^.$ </a:t>
            </a:r>
          </a:p>
          <a:p>
            <a:pPr>
              <a:buFontTx/>
              <a:buNone/>
            </a:pPr>
            <a:r>
              <a:rPr lang="en-US" altLang="zh-TW" sz="2800" b="1" dirty="0"/>
              <a:t>*</a:t>
            </a:r>
            <a:r>
              <a:rPr lang="en-US" altLang="zh-TW" sz="2800" dirty="0"/>
              <a:t>	(asterisk) matches to zero or more of the preceding</a:t>
            </a:r>
            <a:r>
              <a:rPr lang="en-US" altLang="zh-TW" dirty="0"/>
              <a:t> </a:t>
            </a:r>
            <a:r>
              <a:rPr lang="en-US" altLang="zh-TW" sz="2800" dirty="0"/>
              <a:t>character or expression, as in: </a:t>
            </a:r>
            <a:r>
              <a:rPr lang="en-US" altLang="zh-TW" dirty="0">
                <a:solidFill>
                  <a:srgbClr val="FF0000"/>
                </a:solidFill>
              </a:rPr>
              <a:t>^[^a-z]*$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7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C0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7454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785360" y="228600"/>
            <a:ext cx="4282440" cy="1573923"/>
            <a:chOff x="1965960" y="4038600"/>
            <a:chExt cx="4282440" cy="1573923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19600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3108960" y="4533900"/>
              <a:ext cx="146304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13" name="Arc 12"/>
            <p:cNvSpPr/>
            <p:nvPr/>
          </p:nvSpPr>
          <p:spPr bwMode="auto">
            <a:xfrm>
              <a:off x="533400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7" name="Oval 16"/>
          <p:cNvSpPr/>
          <p:nvPr/>
        </p:nvSpPr>
        <p:spPr bwMode="auto">
          <a:xfrm>
            <a:off x="7391400" y="152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709160" y="3210912"/>
            <a:ext cx="3749040" cy="1573923"/>
            <a:chOff x="1965960" y="4038600"/>
            <a:chExt cx="3749040" cy="1573923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965960" y="4038600"/>
              <a:ext cx="1066800" cy="990600"/>
            </a:xfrm>
            <a:prstGeom prst="ellipse">
              <a:avLst/>
            </a:prstGeom>
            <a:solidFill>
              <a:srgbClr val="BBE0E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b="0" dirty="0">
                  <a:latin typeface="Arial" charset="0"/>
                </a:rPr>
                <a:t>start</a:t>
              </a:r>
            </a:p>
          </p:txBody>
        </p:sp>
        <p:sp>
          <p:nvSpPr>
            <p:cNvPr id="20" name="Arc 19"/>
            <p:cNvSpPr/>
            <p:nvPr/>
          </p:nvSpPr>
          <p:spPr bwMode="auto">
            <a:xfrm>
              <a:off x="2651760" y="4648200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>
                <a:latin typeface="Arial" charset="0"/>
                <a:ea typeface="新細明體" charset="-12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808101" y="5155324"/>
              <a:ext cx="16764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648200" y="4038600"/>
              <a:ext cx="1066800" cy="9906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en-US" altLang="zh-TW" b="0" dirty="0">
                <a:latin typeface="Arial" charset="0"/>
              </a:endParaRPr>
            </a:p>
          </p:txBody>
        </p:sp>
        <p:cxnSp>
          <p:nvCxnSpPr>
            <p:cNvPr id="23" name="Straight Arrow Connector 8"/>
            <p:cNvCxnSpPr>
              <a:cxnSpLocks noChangeShapeType="1"/>
            </p:cNvCxnSpPr>
            <p:nvPr/>
          </p:nvCxnSpPr>
          <p:spPr bwMode="auto">
            <a:xfrm>
              <a:off x="3108960" y="4533900"/>
              <a:ext cx="146304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108960" y="4038600"/>
              <a:ext cx="1539240" cy="533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7315200" y="3134712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  <a:r>
              <a:rPr lang="en-US" sz="2400" kern="0" dirty="0">
                <a:solidFill>
                  <a:srgbClr val="0C9B4D"/>
                </a:solidFill>
              </a:rPr>
              <a:t>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18039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27" grpId="1"/>
      <p:bldP spid="28" grpId="0"/>
      <p:bldP spid="28" grpId="1"/>
      <p:bldP spid="29" grpId="0"/>
      <p:bldP spid="29" grpId="1"/>
      <p:bldP spid="32" grpId="0" build="p"/>
      <p:bldP spid="32" grpId="1" build="allAtOnce"/>
      <p:bldP spid="33" grpId="0"/>
      <p:bldP spid="33" grpId="1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22"/>
            <a:ext cx="4495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Q:	Give the regular expression for this Deterministic Finite State Automaton (DFA):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85360" y="152400"/>
            <a:ext cx="4282440" cy="1650123"/>
            <a:chOff x="4785360" y="152400"/>
            <a:chExt cx="4282440" cy="165012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09160" y="3134712"/>
            <a:ext cx="3825240" cy="1650123"/>
            <a:chOff x="4709160" y="3134712"/>
            <a:chExt cx="3825240" cy="1650123"/>
          </a:xfrm>
        </p:grpSpPr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709160" y="3210912"/>
              <a:ext cx="3749040" cy="1573923"/>
              <a:chOff x="1965960" y="4038600"/>
              <a:chExt cx="3749040" cy="1573923"/>
            </a:xfrm>
          </p:grpSpPr>
          <p:sp>
            <p:nvSpPr>
              <p:cNvPr id="19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20" name="Arc 19"/>
              <p:cNvSpPr/>
              <p:nvPr/>
            </p:nvSpPr>
            <p:spPr bwMode="auto">
              <a:xfrm>
                <a:off x="265176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808101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23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</p:grpSp>
        <p:sp>
          <p:nvSpPr>
            <p:cNvPr id="26" name="Oval 25"/>
            <p:cNvSpPr/>
            <p:nvPr/>
          </p:nvSpPr>
          <p:spPr bwMode="auto">
            <a:xfrm>
              <a:off x="7315200" y="3134712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1587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</a:t>
            </a:r>
            <a:r>
              <a:rPr lang="en-US" sz="2400" kern="0" dirty="0">
                <a:solidFill>
                  <a:srgbClr val="0C9B4D"/>
                </a:solidFill>
              </a:rPr>
              <a:t>aa*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1676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20574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0" y="3032235"/>
            <a:ext cx="4632960" cy="12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Give the reg. expression for this Nondeterministic Finite State Automaton (NDFA):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0" y="4191000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kern="0" dirty="0">
                <a:solidFill>
                  <a:srgbClr val="0C9B4D"/>
                </a:solidFill>
              </a:rPr>
              <a:t>	a*a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70863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Q:	Why is this nondeterministic?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05400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chemeClr val="bg1">
                    <a:lumMod val="50000"/>
                  </a:schemeClr>
                </a:solidFill>
              </a:rPr>
              <a:t>A:	Because the same character occurs in two labels of out-edges from the same state.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0" y="5883165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0" y="632460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chemeClr val="bg1"/>
                </a:solidFill>
              </a:rPr>
              <a:t>A:</a:t>
            </a:r>
            <a:r>
              <a:rPr lang="en-US" sz="2400" b="0" kern="0" dirty="0">
                <a:solidFill>
                  <a:srgbClr val="C00000"/>
                </a:solidFill>
              </a:rPr>
              <a:t>	“Any string of at least one a.”</a:t>
            </a:r>
          </a:p>
        </p:txBody>
      </p:sp>
    </p:spTree>
    <p:extLst>
      <p:ext uri="{BB962C8B-B14F-4D97-AF65-F5344CB8AC3E}">
        <p14:creationId xmlns:p14="http://schemas.microsoft.com/office/powerpoint/2010/main" val="41409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24913 0.0821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8333 0.093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6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18577 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9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6545 0.1844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9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8577 -0.0861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22"/>
            <a:ext cx="7543800" cy="1248102"/>
          </a:xfrm>
        </p:spPr>
        <p:txBody>
          <a:bodyPr/>
          <a:lstStyle/>
          <a:p>
            <a:pPr marL="512763" indent="-512763">
              <a:buNone/>
            </a:pPr>
            <a:r>
              <a:rPr lang="en-US" sz="2400" dirty="0">
                <a:solidFill>
                  <a:srgbClr val="C00000"/>
                </a:solidFill>
              </a:rPr>
              <a:t>Q:	Draw the NDFA for this regular expression: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              </a:t>
            </a:r>
            <a:r>
              <a:rPr lang="en-US" sz="2400" b="1" dirty="0">
                <a:solidFill>
                  <a:srgbClr val="C00000"/>
                </a:solidFill>
              </a:rPr>
              <a:t>    </a:t>
            </a:r>
            <a:r>
              <a:rPr lang="en-US" sz="2400" b="1" dirty="0">
                <a:solidFill>
                  <a:srgbClr val="0C9B4D"/>
                </a:solidFill>
              </a:rPr>
              <a:t>a*a*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0" y="1311165"/>
            <a:ext cx="4419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0" y="3460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What does it mean, in English?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0" y="3841530"/>
            <a:ext cx="5867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“Any string of 0 or more a’s.”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0" y="4800600"/>
            <a:ext cx="78486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Q:	Was there an easier way of saying the same thing?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0" y="5197365"/>
            <a:ext cx="6629400" cy="5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2763" indent="-512763">
              <a:lnSpc>
                <a:spcPct val="90000"/>
              </a:lnSpc>
              <a:buFontTx/>
              <a:buNone/>
            </a:pPr>
            <a:r>
              <a:rPr lang="en-US" sz="2400" b="0" kern="0" dirty="0">
                <a:solidFill>
                  <a:srgbClr val="C00000"/>
                </a:solidFill>
              </a:rPr>
              <a:t>A:	Yes: </a:t>
            </a:r>
            <a:r>
              <a:rPr lang="en-US" sz="2400" kern="0" dirty="0">
                <a:solidFill>
                  <a:srgbClr val="0C9B4D"/>
                </a:solidFill>
              </a:rPr>
              <a:t>a*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1255582"/>
            <a:ext cx="4358640" cy="1676399"/>
            <a:chOff x="4709160" y="152400"/>
            <a:chExt cx="4358640" cy="1676399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785360" y="228600"/>
              <a:ext cx="4282440" cy="1573923"/>
              <a:chOff x="1965960" y="4038600"/>
              <a:chExt cx="4282440" cy="1573923"/>
            </a:xfrm>
          </p:grpSpPr>
          <p:sp>
            <p:nvSpPr>
              <p:cNvPr id="7" name="Oval 3"/>
              <p:cNvSpPr>
                <a:spLocks noChangeArrowheads="1"/>
              </p:cNvSpPr>
              <p:nvPr/>
            </p:nvSpPr>
            <p:spPr bwMode="auto">
              <a:xfrm>
                <a:off x="1965960" y="4038600"/>
                <a:ext cx="1066800" cy="990600"/>
              </a:xfrm>
              <a:prstGeom prst="ellipse">
                <a:avLst/>
              </a:prstGeom>
              <a:solidFill>
                <a:srgbClr val="BBE0E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altLang="zh-TW" b="0" dirty="0">
                    <a:latin typeface="Arial" charset="0"/>
                  </a:rPr>
                  <a:t>start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19600" y="5155324"/>
                <a:ext cx="1676400" cy="457199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4648200" y="4038600"/>
                <a:ext cx="1066800" cy="9906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US" altLang="zh-TW" b="0" dirty="0">
                  <a:latin typeface="Arial" charset="0"/>
                </a:endParaRPr>
              </a:p>
            </p:txBody>
          </p:sp>
          <p:cxnSp>
            <p:nvCxnSpPr>
              <p:cNvPr id="11" name="Straight Arrow Connector 8"/>
              <p:cNvCxnSpPr>
                <a:cxnSpLocks noChangeShapeType="1"/>
              </p:cNvCxnSpPr>
              <p:nvPr/>
            </p:nvCxnSpPr>
            <p:spPr bwMode="auto">
              <a:xfrm>
                <a:off x="3108960" y="4533900"/>
                <a:ext cx="146304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108960" y="4038600"/>
                <a:ext cx="1539240" cy="533400"/>
              </a:xfrm>
              <a:prstGeom prst="rect">
                <a:avLst/>
              </a:prstGeom>
              <a:noFill/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TW" sz="280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3" name="Arc 12"/>
              <p:cNvSpPr/>
              <p:nvPr/>
            </p:nvSpPr>
            <p:spPr bwMode="auto">
              <a:xfrm>
                <a:off x="5334000" y="4648200"/>
                <a:ext cx="914400" cy="9144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b="0"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 bwMode="auto">
            <a:xfrm>
              <a:off x="470916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5486400" y="841248"/>
              <a:ext cx="914400" cy="914400"/>
            </a:xfrm>
            <a:prstGeom prst="arc">
              <a:avLst>
                <a:gd name="adj1" fmla="val 16200000"/>
                <a:gd name="adj2" fmla="val 108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 dirty="0">
                <a:latin typeface="Arial" charset="0"/>
                <a:ea typeface="新細明體" charset="-12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91400" y="152400"/>
              <a:ext cx="1219200" cy="1143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5715000" y="1371600"/>
              <a:ext cx="1524000" cy="45719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TW" sz="2800" dirty="0">
                  <a:latin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4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7" grpId="1"/>
      <p:bldP spid="28" grpId="0"/>
      <p:bldP spid="28" grpId="1"/>
      <p:bldP spid="29" grpId="0"/>
      <p:bldP spid="29" grpId="1"/>
      <p:bldP spid="34" grpId="0"/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E10B08"/>
                </a:solidFill>
              </a:rPr>
              <a:t>grep using a regular expression</a:t>
            </a:r>
            <a:endParaRPr lang="en-US" altLang="zh-TW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152400" y="18288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000000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	 grep [</a:t>
            </a:r>
            <a:r>
              <a:rPr lang="en-US" altLang="zh-TW" sz="2400" b="0">
                <a:solidFill>
                  <a:srgbClr val="000000"/>
                </a:solidFill>
              </a:rPr>
              <a:t>options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]  </a:t>
            </a:r>
            <a:r>
              <a:rPr lang="en-US" altLang="zh-TW" sz="2400" b="0">
                <a:solidFill>
                  <a:srgbClr val="000000"/>
                </a:solidFill>
              </a:rPr>
              <a:t>regular_expression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       </a:t>
            </a:r>
            <a:r>
              <a:rPr lang="en-US" altLang="zh-TW" sz="2400" b="0">
                <a:solidFill>
                  <a:srgbClr val="000000"/>
                </a:solidFill>
              </a:rPr>
              <a:t>files_to_search_in</a:t>
            </a:r>
          </a:p>
          <a:p>
            <a:pPr marL="285750" indent="-285750"/>
            <a:endParaRPr lang="en-US" altLang="zh-TW" sz="1400" b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i     '[s]t[aeiou][rv]'         file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>
                <a:solidFill>
                  <a:srgbClr val="FFFFFF"/>
                </a:solidFill>
                <a:latin typeface="Arial" pitchFamily="34" charset="0"/>
              </a:rPr>
              <a:t>file1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and </a:t>
            </a:r>
            <a:r>
              <a:rPr lang="en-US" altLang="zh-TW" sz="2400">
                <a:solidFill>
                  <a:srgbClr val="FFFFFF"/>
                </a:solidFill>
                <a:latin typeface="Arial" pitchFamily="34" charset="0"/>
              </a:rPr>
              <a:t>file2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for lines that contain: St or st, followed by a vowel letter, followed by an r or v. </a:t>
            </a:r>
          </a:p>
          <a:p>
            <a:pPr marL="285750" indent="-285750"/>
            <a:endParaRPr lang="en-US" altLang="zh-TW" sz="2400" b="0">
              <a:solidFill>
                <a:srgbClr val="FFFFFF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etc. </a:t>
            </a:r>
            <a:endParaRPr lang="en-US" altLang="zh-TW" sz="2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1141" name="Line 7"/>
          <p:cNvSpPr>
            <a:spLocks noChangeShapeType="1"/>
          </p:cNvSpPr>
          <p:nvPr/>
        </p:nvSpPr>
        <p:spPr bwMode="auto">
          <a:xfrm>
            <a:off x="19050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2" name="Line 8"/>
          <p:cNvSpPr>
            <a:spLocks noChangeShapeType="1"/>
          </p:cNvSpPr>
          <p:nvPr/>
        </p:nvSpPr>
        <p:spPr bwMode="auto">
          <a:xfrm>
            <a:off x="3657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1143" name="Line 9"/>
          <p:cNvSpPr>
            <a:spLocks noChangeShapeType="1"/>
          </p:cNvSpPr>
          <p:nvPr/>
        </p:nvSpPr>
        <p:spPr bwMode="auto">
          <a:xfrm>
            <a:off x="66294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1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52400" y="18288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>
                <a:solidFill>
                  <a:srgbClr val="B2B2B2"/>
                </a:solidFill>
              </a:rPr>
              <a:t>options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>
                <a:solidFill>
                  <a:srgbClr val="B2B2B2"/>
                </a:solidFill>
              </a:rPr>
              <a:t>regular_expression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>
                <a:solidFill>
                  <a:srgbClr val="B2B2B2"/>
                </a:solidFill>
              </a:rPr>
              <a:t>files_to_search_in</a:t>
            </a:r>
          </a:p>
          <a:p>
            <a:pPr marL="285750" indent="-285750"/>
            <a:endParaRPr lang="en-US" altLang="zh-TW" sz="1400" b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i     '[s]t[aeiou][rv]'         file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file</a:t>
            </a:r>
            <a:r>
              <a:rPr lang="en-US" altLang="zh-TW" sz="2800" b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>
              <a:solidFill>
                <a:srgbClr val="000000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for lines that: contain s, followed by a t, followed by a vowel letter, followed by an r or v. </a:t>
            </a:r>
          </a:p>
          <a:p>
            <a:pPr marL="285750" indent="-285750"/>
            <a:endParaRPr lang="en-US" altLang="zh-TW" sz="2400" b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213162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52400" y="18288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>
                <a:solidFill>
                  <a:srgbClr val="B2B2B2"/>
                </a:solidFill>
              </a:rPr>
              <a:t>options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>
                <a:solidFill>
                  <a:srgbClr val="B2B2B2"/>
                </a:solidFill>
              </a:rPr>
              <a:t>regular_expression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>
                <a:solidFill>
                  <a:srgbClr val="B2B2B2"/>
                </a:solidFill>
              </a:rPr>
              <a:t>files_to_search_in</a:t>
            </a:r>
          </a:p>
          <a:p>
            <a:pPr marL="285750" indent="-285750"/>
            <a:endParaRPr lang="en-US" altLang="zh-TW" sz="1400" b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	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grep       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>
                <a:solidFill>
                  <a:srgbClr val="00FF00"/>
                </a:solidFill>
                <a:latin typeface="High Tower Text" pitchFamily="18" charset="0"/>
              </a:rPr>
              <a:t>[aeiou]</a:t>
            </a:r>
            <a:r>
              <a:rPr lang="en-US" altLang="zh-TW" sz="2800" b="0">
                <a:solidFill>
                  <a:srgbClr val="CC00FF"/>
                </a:solidFill>
                <a:latin typeface="High Tower Text" pitchFamily="18" charset="0"/>
              </a:rPr>
              <a:t>[rv]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>
                <a:solidFill>
                  <a:srgbClr val="FFFFFF"/>
                </a:solidFill>
                <a:latin typeface="High Tower Text" pitchFamily="18" charset="0"/>
              </a:rPr>
              <a:t>	   Steve, mystery, stevewhaga@nsysu.edu, store,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76857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52400" y="18288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Format:</a:t>
            </a:r>
          </a:p>
          <a:p>
            <a:pPr marL="285750" indent="-285750"/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	 grep [</a:t>
            </a:r>
            <a:r>
              <a:rPr lang="en-US" altLang="zh-TW" sz="2400" b="0">
                <a:solidFill>
                  <a:srgbClr val="B2B2B2"/>
                </a:solidFill>
              </a:rPr>
              <a:t>options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]  </a:t>
            </a:r>
            <a:r>
              <a:rPr lang="en-US" altLang="zh-TW" sz="2400" b="0">
                <a:solidFill>
                  <a:srgbClr val="B2B2B2"/>
                </a:solidFill>
              </a:rPr>
              <a:t>regular_expression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         </a:t>
            </a:r>
            <a:r>
              <a:rPr lang="en-US" altLang="zh-TW" sz="2400" b="0">
                <a:solidFill>
                  <a:srgbClr val="B2B2B2"/>
                </a:solidFill>
              </a:rPr>
              <a:t>files_to_search_in</a:t>
            </a:r>
          </a:p>
          <a:p>
            <a:pPr marL="285750" indent="-285750"/>
            <a:endParaRPr lang="en-US" altLang="zh-TW" sz="1400" b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>
                <a:solidFill>
                  <a:srgbClr val="B2B2B2"/>
                </a:solidFill>
                <a:latin typeface="Times New Roman" pitchFamily="18" charset="0"/>
              </a:rPr>
              <a:t>Example:</a:t>
            </a:r>
          </a:p>
          <a:p>
            <a:pPr marL="285750" indent="-285750"/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	grep       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i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   '</a:t>
            </a:r>
            <a:r>
              <a:rPr lang="en-US" altLang="zh-TW" sz="2800" b="0">
                <a:solidFill>
                  <a:srgbClr val="996633"/>
                </a:solidFill>
                <a:latin typeface="High Tower Text" pitchFamily="18" charset="0"/>
              </a:rPr>
              <a:t>[s]</a:t>
            </a:r>
            <a:r>
              <a:rPr lang="en-US" altLang="zh-TW" sz="2800" b="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 b="0">
                <a:solidFill>
                  <a:srgbClr val="00FF00"/>
                </a:solidFill>
                <a:latin typeface="High Tower Text" pitchFamily="18" charset="0"/>
              </a:rPr>
              <a:t>[aeiou]</a:t>
            </a:r>
            <a:r>
              <a:rPr lang="en-US" altLang="zh-TW" sz="2800" b="0">
                <a:solidFill>
                  <a:srgbClr val="CC00FF"/>
                </a:solidFill>
                <a:latin typeface="High Tower Text" pitchFamily="18" charset="0"/>
              </a:rPr>
              <a:t>[rv]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'         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file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  file</a:t>
            </a:r>
            <a:r>
              <a:rPr lang="en-US" altLang="zh-TW" sz="2800" b="0">
                <a:solidFill>
                  <a:srgbClr val="B2B2B2"/>
                </a:solidFill>
                <a:latin typeface="Times New Roman" pitchFamily="18" charset="0"/>
              </a:rPr>
              <a:t>2</a:t>
            </a:r>
          </a:p>
          <a:p>
            <a:pPr marL="285750" indent="-285750"/>
            <a:endParaRPr lang="en-US" altLang="zh-TW" sz="1400" b="0">
              <a:solidFill>
                <a:srgbClr val="B2B2B2"/>
              </a:solidFill>
              <a:latin typeface="High Tower Text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This means: </a:t>
            </a:r>
          </a:p>
          <a:p>
            <a:pPr marL="285750" indent="-285750"/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	without distinguishing between upper and lower case, search the files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file1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altLang="zh-TW" sz="2400">
                <a:solidFill>
                  <a:srgbClr val="000000"/>
                </a:solidFill>
                <a:latin typeface="Arial" pitchFamily="34" charset="0"/>
              </a:rPr>
              <a:t>file2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 for lines that: contain</a:t>
            </a:r>
            <a:r>
              <a:rPr lang="en-US" altLang="zh-TW" sz="2400" b="0">
                <a:solidFill>
                  <a:srgbClr val="996633"/>
                </a:solidFill>
                <a:latin typeface="Arial" pitchFamily="34" charset="0"/>
              </a:rPr>
              <a:t> s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 </a:t>
            </a:r>
            <a:r>
              <a:rPr lang="en-US" altLang="zh-TW" sz="2400" b="0">
                <a:solidFill>
                  <a:srgbClr val="CC3300"/>
                </a:solidFill>
                <a:latin typeface="Arial" pitchFamily="34" charset="0"/>
              </a:rPr>
              <a:t>t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</a:t>
            </a:r>
            <a:r>
              <a:rPr lang="en-US" altLang="zh-TW" sz="2400" b="0">
                <a:solidFill>
                  <a:srgbClr val="00FF00"/>
                </a:solidFill>
                <a:latin typeface="Arial" pitchFamily="34" charset="0"/>
              </a:rPr>
              <a:t> vowel letter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, followed by an </a:t>
            </a:r>
            <a:r>
              <a:rPr lang="en-US" altLang="zh-TW" sz="2400" b="0">
                <a:solidFill>
                  <a:srgbClr val="CC00FF"/>
                </a:solidFill>
                <a:latin typeface="Arial" pitchFamily="34" charset="0"/>
              </a:rPr>
              <a:t>r or v</a:t>
            </a: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. </a:t>
            </a:r>
          </a:p>
          <a:p>
            <a:pPr marL="285750" indent="-285750"/>
            <a:endParaRPr lang="en-US" altLang="zh-TW" sz="2400" b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>
              <a:buFontTx/>
              <a:buChar char="•"/>
            </a:pPr>
            <a:r>
              <a:rPr lang="en-US" altLang="zh-TW" sz="2400" b="0">
                <a:solidFill>
                  <a:srgbClr val="000000"/>
                </a:solidFill>
                <a:latin typeface="Arial" pitchFamily="34" charset="0"/>
              </a:rPr>
              <a:t>So it looks for: </a:t>
            </a:r>
          </a:p>
          <a:p>
            <a:pPr marL="285750" indent="-285750"/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	   </a:t>
            </a:r>
            <a:r>
              <a:rPr lang="en-US" altLang="zh-TW" sz="280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>
                <a:solidFill>
                  <a:srgbClr val="00CC00"/>
                </a:solidFill>
                <a:latin typeface="High Tower Text" pitchFamily="18" charset="0"/>
              </a:rPr>
              <a:t>o</a:t>
            </a:r>
            <a:r>
              <a:rPr lang="en-US" altLang="zh-TW" sz="280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e,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my</a:t>
            </a:r>
            <a:r>
              <a:rPr lang="en-US" altLang="zh-TW" sz="280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>
                <a:solidFill>
                  <a:srgbClr val="CC00FF"/>
                </a:solidFill>
                <a:latin typeface="High Tower Text" pitchFamily="18" charset="0"/>
              </a:rPr>
              <a:t>r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y, </a:t>
            </a:r>
            <a:r>
              <a:rPr lang="en-US" altLang="zh-TW" sz="2800" b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996633"/>
                </a:solidFill>
                <a:latin typeface="High Tower Text" pitchFamily="18" charset="0"/>
              </a:rPr>
              <a:t>s</a:t>
            </a:r>
            <a:r>
              <a:rPr lang="en-US" altLang="zh-TW" sz="2800">
                <a:solidFill>
                  <a:srgbClr val="CC3300"/>
                </a:solidFill>
                <a:latin typeface="High Tower Text" pitchFamily="18" charset="0"/>
              </a:rPr>
              <a:t>t</a:t>
            </a:r>
            <a:r>
              <a:rPr lang="en-US" altLang="zh-TW" sz="2800">
                <a:solidFill>
                  <a:srgbClr val="00CC00"/>
                </a:solidFill>
                <a:latin typeface="High Tower Text" pitchFamily="18" charset="0"/>
              </a:rPr>
              <a:t>e</a:t>
            </a:r>
            <a:r>
              <a:rPr lang="en-US" altLang="zh-TW" sz="2800">
                <a:solidFill>
                  <a:srgbClr val="CC00FF"/>
                </a:solidFill>
                <a:latin typeface="High Tower Text" pitchFamily="18" charset="0"/>
              </a:rPr>
              <a:t>v</a:t>
            </a:r>
            <a:r>
              <a:rPr lang="en-US" altLang="zh-TW" sz="2800" b="0">
                <a:solidFill>
                  <a:srgbClr val="B2B2B2"/>
                </a:solidFill>
                <a:latin typeface="High Tower Text" pitchFamily="18" charset="0"/>
              </a:rPr>
              <a:t>ewhaga@nsysu.edu,</a:t>
            </a:r>
            <a:r>
              <a:rPr lang="en-US" altLang="zh-TW" sz="2400" b="0">
                <a:solidFill>
                  <a:srgbClr val="B2B2B2"/>
                </a:solidFill>
                <a:latin typeface="Arial" pitchFamily="34" charset="0"/>
              </a:rPr>
              <a:t>  etc.</a:t>
            </a:r>
            <a:r>
              <a:rPr lang="en-US" altLang="zh-TW" sz="2400" b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6629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starts with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ics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</a:rPr>
              <a:t>, etc.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22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534400" cy="48768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Suppose you can’t remember how to spell a word.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You remember that it starts with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(but if you don’t remember the second letter, then you can’t just look it up in a dictionary).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But you do know that it has a “</a:t>
            </a:r>
            <a:r>
              <a:rPr lang="en-US" altLang="zh-TW" sz="2400" b="1" dirty="0">
                <a:solidFill>
                  <a:srgbClr val="000000"/>
                </a:solidFill>
                <a:latin typeface="Times New Roman" pitchFamily="18" charset="0"/>
              </a:rPr>
              <a:t>gm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somewhere in it and that it ends in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 or “</a:t>
            </a:r>
            <a:r>
              <a:rPr lang="en-US" altLang="zh-TW" sz="2400" b="1" dirty="0" err="1">
                <a:solidFill>
                  <a:srgbClr val="0000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”.  </a:t>
            </a:r>
          </a:p>
          <a:p>
            <a:pPr marL="0" indent="0" algn="just" eaLnBrk="1" hangingPunct="1">
              <a:lnSpc>
                <a:spcPct val="80000"/>
              </a:lnSpc>
              <a:spcBef>
                <a:spcPct val="70000"/>
              </a:spcBef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Then you can find it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000000"/>
                </a:solidFill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'^z.*gm.*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ics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dictionary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zeugmatic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Now, the “s*” was imprecise because it would match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CC3300"/>
                </a:solidFill>
                <a:latin typeface="Times New Roman" pitchFamily="18" charset="0"/>
              </a:rPr>
              <a:t>icsss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, etc.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 But, as you can see, it was good enough in this case.</a:t>
            </a:r>
          </a:p>
          <a:p>
            <a:pPr marL="0" indent="0" eaLnBrk="1" hangingPunct="1">
              <a:lnSpc>
                <a:spcPct val="80000"/>
              </a:lnSpc>
              <a:tabLst>
                <a:tab pos="338138" algn="l"/>
              </a:tabLst>
            </a:pPr>
            <a:endParaRPr lang="zh-TW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61" name="Line 6"/>
          <p:cNvSpPr>
            <a:spLocks noChangeShapeType="1"/>
          </p:cNvSpPr>
          <p:nvPr/>
        </p:nvSpPr>
        <p:spPr bwMode="auto">
          <a:xfrm flipV="1">
            <a:off x="1905000" y="5105400"/>
            <a:ext cx="12192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74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latin typeface="High Tower Text" pitchFamily="18" charset="0"/>
              </a:rPr>
              <a:t>	John Doe: </a:t>
            </a:r>
            <a:r>
              <a:rPr lang="en-US" altLang="zh-TW" sz="2400">
                <a:latin typeface="Times New Roman" pitchFamily="18" charset="0"/>
              </a:rPr>
              <a:t>213</a:t>
            </a:r>
            <a:r>
              <a:rPr lang="en-US" altLang="zh-TW" sz="2400">
                <a:latin typeface="High Tower Text" pitchFamily="18" charset="0"/>
              </a:rPr>
              <a:t> Elm  Street, Palm City, CA </a:t>
            </a:r>
            <a:r>
              <a:rPr lang="en-US" altLang="zh-TW" sz="2400"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latin typeface="High Tower Text" pitchFamily="18" charset="0"/>
              </a:rPr>
              <a:t>	Jane Smith: </a:t>
            </a:r>
            <a:r>
              <a:rPr lang="en-US" altLang="zh-TW" sz="2400">
                <a:latin typeface="Times New Roman" pitchFamily="18" charset="0"/>
              </a:rPr>
              <a:t>1234</a:t>
            </a:r>
            <a:r>
              <a:rPr lang="en-US" altLang="zh-TW" sz="2400">
                <a:latin typeface="High Tower Text" pitchFamily="18" charset="0"/>
              </a:rPr>
              <a:t> Pine Lane, Springfield, NV </a:t>
            </a:r>
            <a:r>
              <a:rPr lang="en-US" altLang="zh-TW" sz="2400"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Suppose that you want to find people who live near you – and, because of where you live, that would mean people with zipcodes: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These zipcodes are all for California. But Some people have types CA, other Ca, and still others California. Moreover, they may (or may not) have placed a space (or more than one space) after the state and before the address.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</a:rPr>
              <a:t>% grep 'C[Aa][liforna]*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09692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C9B4D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0C9B4D"/>
                </a:solidFill>
                <a:latin typeface="High Tower Text" pitchFamily="18" charset="0"/>
              </a:rPr>
              <a:t>t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0033CC"/>
                </a:solidFill>
                <a:latin typeface="High Tower Text" pitchFamily="18" charset="0"/>
              </a:rPr>
              <a:t>\\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tb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</a:t>
            </a:r>
            <a:r>
              <a:rPr lang="en-US" altLang="zh-TW" sz="2600" b="1" dirty="0">
                <a:solidFill>
                  <a:srgbClr val="FF99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rgbClr val="FF9900"/>
                </a:solidFill>
                <a:latin typeface="High Tower Text" pitchFamily="18" charset="0"/>
              </a:rPr>
              <a:t>n</a:t>
            </a:r>
            <a:r>
              <a:rPr lang="en-US" altLang="zh-TW" sz="2600" b="1" dirty="0" err="1">
                <a:latin typeface="High Tower Text" pitchFamily="18" charset="0"/>
              </a:rPr>
              <a:t>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r>
              <a:rPr lang="en-US" altLang="zh-TW" sz="2600" b="1" dirty="0"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r>
              <a:rPr lang="en-US" altLang="zh-TW" sz="2600" b="1" dirty="0" err="1">
                <a:latin typeface="High Tower Text" pitchFamily="18" charset="0"/>
              </a:rPr>
              <a:t>mb</a:t>
            </a:r>
            <a:endParaRPr lang="en-US" altLang="zh-TW" sz="2600" b="1" dirty="0"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latin typeface="High Tower Text" pitchFamily="18" charset="0"/>
              </a:rPr>
              <a:t> </a:t>
            </a:r>
            <a:r>
              <a:rPr lang="en-US" altLang="zh-TW" sz="2600" b="1" dirty="0"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latin typeface="High Tower Text" pitchFamily="18" charset="0"/>
              </a:rPr>
              <a:t>     a\</a:t>
            </a:r>
            <a:endParaRPr lang="en-US" altLang="zh-TW" sz="26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From this, we see that there are special sequences, such as: </a:t>
            </a:r>
            <a:r>
              <a:rPr lang="en-US" altLang="zh-TW" sz="2800" dirty="0">
                <a:solidFill>
                  <a:srgbClr val="0C9B4D"/>
                </a:solidFill>
              </a:rPr>
              <a:t>\t</a:t>
            </a:r>
            <a:r>
              <a:rPr lang="en-US" altLang="zh-TW" sz="2800" dirty="0"/>
              <a:t> (tab), </a:t>
            </a:r>
            <a:r>
              <a:rPr lang="en-US" altLang="zh-TW" sz="2800" dirty="0">
                <a:solidFill>
                  <a:srgbClr val="FFC000"/>
                </a:solidFill>
              </a:rPr>
              <a:t>\n</a:t>
            </a:r>
            <a:r>
              <a:rPr lang="en-US" altLang="zh-TW" sz="2800" dirty="0"/>
              <a:t> (newline), </a:t>
            </a:r>
            <a:r>
              <a:rPr lang="en-US" altLang="zh-TW" sz="2800" dirty="0">
                <a:solidFill>
                  <a:srgbClr val="0033CC"/>
                </a:solidFill>
              </a:rPr>
              <a:t>\\</a:t>
            </a:r>
            <a:r>
              <a:rPr lang="en-US" altLang="zh-TW" sz="2800" dirty="0"/>
              <a:t> (plain \).</a:t>
            </a:r>
            <a:endParaRPr lang="en-US" altLang="zh-TW" sz="2800" dirty="0"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43400" y="1295400"/>
            <a:ext cx="3657600" cy="1981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Only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had special meaning, so they are the only ones that didn’t produce outputs identical to the argument.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438400" y="1524000"/>
            <a:ext cx="297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590800" y="1643063"/>
            <a:ext cx="2852738" cy="4905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514600" y="1676400"/>
            <a:ext cx="3124200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6799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% 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 'C[Aa][</a:t>
            </a:r>
            <a:r>
              <a:rPr lang="en-US" altLang="zh-TW" dirty="0" err="1">
                <a:solidFill>
                  <a:schemeClr val="bg1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chemeClr val="bg1"/>
                </a:solidFill>
                <a:latin typeface="High Tower Text" pitchFamily="18" charset="0"/>
              </a:rPr>
              <a:t>]* *9506[024-6]' addresses</a:t>
            </a:r>
          </a:p>
        </p:txBody>
      </p:sp>
    </p:spTree>
    <p:extLst>
      <p:ext uri="{BB962C8B-B14F-4D97-AF65-F5344CB8AC3E}">
        <p14:creationId xmlns:p14="http://schemas.microsoft.com/office/powerpoint/2010/main" val="11438474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: 95060, 95062, 95064, 95065, 95066.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latin typeface="Times New Roman" pitchFamily="18" charset="0"/>
              </a:rPr>
              <a:t>These </a:t>
            </a:r>
            <a:r>
              <a:rPr lang="en-US" altLang="zh-TW" sz="2400" dirty="0" err="1">
                <a:latin typeface="Times New Roman" pitchFamily="18" charset="0"/>
              </a:rPr>
              <a:t>zipcodes</a:t>
            </a:r>
            <a:r>
              <a:rPr lang="en-US" altLang="zh-TW" sz="2400" dirty="0">
                <a:latin typeface="Times New Roman" pitchFamily="18" charset="0"/>
              </a:rPr>
              <a:t> are all for California. But some people have typed CA, others Ca, and still others California. Moreover, they may (or may not) have placed a space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'C[Aa][</a:t>
            </a:r>
            <a:r>
              <a:rPr lang="en-US" altLang="zh-TW" dirty="0" err="1">
                <a:latin typeface="High Tower Text" pitchFamily="18" charset="0"/>
              </a:rPr>
              <a:t>liforna</a:t>
            </a:r>
            <a:r>
              <a:rPr lang="en-US" altLang="zh-TW" dirty="0">
                <a:latin typeface="High Tower Text" pitchFamily="18" charset="0"/>
              </a:rPr>
              <a:t>]* 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latin typeface="High Tower Text" pitchFamily="18" charset="0"/>
              </a:rPr>
              <a:t>[</a:t>
            </a:r>
            <a:r>
              <a:rPr lang="en-US" altLang="zh-TW" dirty="0">
                <a:latin typeface="Times New Roman" pitchFamily="18" charset="0"/>
              </a:rPr>
              <a:t>024-6</a:t>
            </a:r>
            <a:r>
              <a:rPr lang="en-US" altLang="zh-TW" dirty="0">
                <a:latin typeface="High Tower Text" pitchFamily="18" charset="0"/>
              </a:rPr>
              <a:t>]' addresses</a:t>
            </a:r>
          </a:p>
        </p:txBody>
      </p:sp>
    </p:spTree>
    <p:extLst>
      <p:ext uri="{BB962C8B-B14F-4D97-AF65-F5344CB8AC3E}">
        <p14:creationId xmlns:p14="http://schemas.microsoft.com/office/powerpoint/2010/main" val="12123835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>
                <a:solidFill>
                  <a:schemeClr val="accent2"/>
                </a:solidFill>
              </a:rPr>
            </a:br>
            <a:r>
              <a:rPr lang="en-US" altLang="zh-TW">
                <a:solidFill>
                  <a:srgbClr val="E10B08"/>
                </a:solidFill>
              </a:rPr>
              <a:t>grep</a:t>
            </a:r>
            <a:endParaRPr lang="en-US" altLang="zh-TW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86800" cy="4953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You have a file of names and addresses. For example: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John Doe: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213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Elm  Street, Palm City, CA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95000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Jane Smith: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1234</a:t>
            </a: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 Pine Lane, Springfield, NV </a:t>
            </a:r>
            <a:r>
              <a:rPr lang="en-US" altLang="zh-TW" sz="2400" dirty="0">
                <a:solidFill>
                  <a:srgbClr val="B2B2B2"/>
                </a:solidFill>
                <a:latin typeface="Times New Roman" pitchFamily="18" charset="0"/>
              </a:rPr>
              <a:t>85102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rgbClr val="B2B2B2"/>
                </a:solidFill>
                <a:latin typeface="High Tower Text" pitchFamily="18" charset="0"/>
              </a:rPr>
              <a:t>	…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solidFill>
                <a:srgbClr val="B2B2B2"/>
              </a:solidFill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Suppose that you want to find people who live near you – and, because of where you live, that would mean people with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:</a:t>
            </a:r>
            <a:r>
              <a:rPr lang="en-US" altLang="zh-TW" sz="2400" dirty="0">
                <a:latin typeface="Times New Roman" pitchFamily="18" charset="0"/>
              </a:rPr>
              <a:t>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0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2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5</a:t>
            </a:r>
            <a:r>
              <a:rPr lang="en-US" altLang="zh-TW" sz="2400" dirty="0">
                <a:latin typeface="Times New Roman" pitchFamily="18" charset="0"/>
              </a:rPr>
              <a:t>, 9506</a:t>
            </a:r>
            <a:r>
              <a:rPr lang="en-US" altLang="zh-TW" sz="2400" dirty="0">
                <a:solidFill>
                  <a:srgbClr val="0099FF"/>
                </a:solidFill>
                <a:latin typeface="Times New Roman" pitchFamily="18" charset="0"/>
              </a:rPr>
              <a:t>6</a:t>
            </a:r>
            <a:r>
              <a:rPr lang="en-US" altLang="zh-TW" sz="2400" dirty="0">
                <a:latin typeface="Times New Roman" pitchFamily="18" charset="0"/>
              </a:rPr>
              <a:t>. 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These </a:t>
            </a:r>
            <a:r>
              <a:rPr lang="en-US" altLang="zh-TW" sz="2400" dirty="0" err="1">
                <a:solidFill>
                  <a:schemeClr val="bg2"/>
                </a:solidFill>
                <a:latin typeface="Times New Roman" pitchFamily="18" charset="0"/>
              </a:rPr>
              <a:t>zipcodes</a:t>
            </a:r>
            <a:r>
              <a:rPr lang="en-US" altLang="zh-TW" sz="2400" dirty="0">
                <a:solidFill>
                  <a:schemeClr val="bg2"/>
                </a:solidFill>
                <a:latin typeface="Times New Roman" pitchFamily="18" charset="0"/>
              </a:rPr>
              <a:t> are all for California. But some people have typed</a:t>
            </a:r>
            <a:r>
              <a:rPr lang="en-US" altLang="zh-TW" sz="2400" dirty="0">
                <a:latin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</a:t>
            </a:r>
            <a:r>
              <a:rPr lang="en-US" altLang="zh-TW" sz="2400" dirty="0">
                <a:latin typeface="Times New Roman" pitchFamily="18" charset="0"/>
              </a:rPr>
              <a:t>, and still others </a:t>
            </a:r>
            <a:r>
              <a:rPr lang="en-US" altLang="zh-TW" sz="2400" dirty="0">
                <a:solidFill>
                  <a:srgbClr val="CC3300"/>
                </a:solidFill>
                <a:latin typeface="Times New Roman" pitchFamily="18" charset="0"/>
              </a:rPr>
              <a:t>California</a:t>
            </a:r>
            <a:r>
              <a:rPr lang="en-US" altLang="zh-TW" sz="2400" dirty="0">
                <a:latin typeface="Times New Roman" pitchFamily="18" charset="0"/>
              </a:rPr>
              <a:t>. Moreover, they may (or may not) have placed a </a:t>
            </a:r>
            <a:r>
              <a:rPr lang="en-US" altLang="zh-TW" sz="2400" dirty="0">
                <a:solidFill>
                  <a:srgbClr val="00CC00"/>
                </a:solidFill>
                <a:latin typeface="Times New Roman" pitchFamily="18" charset="0"/>
              </a:rPr>
              <a:t>space</a:t>
            </a:r>
            <a:r>
              <a:rPr lang="en-US" altLang="zh-TW" sz="2400" dirty="0">
                <a:latin typeface="Times New Roman" pitchFamily="18" charset="0"/>
              </a:rPr>
              <a:t> (or more than one space) after the state and before the </a:t>
            </a:r>
            <a:r>
              <a:rPr lang="en-US" altLang="zh-TW" sz="2400" dirty="0" err="1">
                <a:latin typeface="Times New Roman" pitchFamily="18" charset="0"/>
              </a:rPr>
              <a:t>zipcode</a:t>
            </a:r>
            <a:r>
              <a:rPr lang="en-US" altLang="zh-TW" sz="2400" dirty="0">
                <a:latin typeface="Times New Roman" pitchFamily="18" charset="0"/>
              </a:rPr>
              <a:t>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endParaRPr lang="en-US" altLang="zh-TW" sz="2400" dirty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Tx/>
              <a:buNone/>
              <a:tabLst>
                <a:tab pos="338138" algn="l"/>
              </a:tabLst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grep</a:t>
            </a:r>
            <a:r>
              <a:rPr lang="en-US" altLang="zh-TW" dirty="0">
                <a:latin typeface="High Tower Text" pitchFamily="18" charset="0"/>
              </a:rPr>
              <a:t> '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C[Aa][</a:t>
            </a:r>
            <a:r>
              <a:rPr lang="en-US" altLang="zh-TW" dirty="0" err="1">
                <a:solidFill>
                  <a:srgbClr val="CC3300"/>
                </a:solidFill>
                <a:latin typeface="High Tower Text" pitchFamily="18" charset="0"/>
              </a:rPr>
              <a:t>liforna</a:t>
            </a:r>
            <a:r>
              <a:rPr lang="en-US" altLang="zh-TW" dirty="0">
                <a:solidFill>
                  <a:srgbClr val="CC3300"/>
                </a:solidFill>
                <a:latin typeface="High Tower Text" pitchFamily="18" charset="0"/>
              </a:rPr>
              <a:t>]*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CC00"/>
                </a:solidFill>
                <a:latin typeface="High Tower Text" pitchFamily="18" charset="0"/>
              </a:rPr>
              <a:t>*</a:t>
            </a:r>
            <a:r>
              <a:rPr lang="en-US" altLang="zh-TW" dirty="0">
                <a:latin typeface="Times New Roman" pitchFamily="18" charset="0"/>
              </a:rPr>
              <a:t>9506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[</a:t>
            </a:r>
            <a:r>
              <a:rPr lang="en-US" altLang="zh-TW" dirty="0">
                <a:solidFill>
                  <a:srgbClr val="0099FF"/>
                </a:solidFill>
                <a:latin typeface="Times New Roman" pitchFamily="18" charset="0"/>
              </a:rPr>
              <a:t>024-6</a:t>
            </a:r>
            <a:r>
              <a:rPr lang="en-US" altLang="zh-TW" dirty="0">
                <a:solidFill>
                  <a:srgbClr val="0099FF"/>
                </a:solidFill>
                <a:latin typeface="High Tower Text" pitchFamily="18" charset="0"/>
              </a:rPr>
              <a:t>]</a:t>
            </a:r>
            <a:r>
              <a:rPr lang="en-US" altLang="zh-TW" dirty="0">
                <a:latin typeface="High Tower Text" pitchFamily="18" charset="0"/>
              </a:rPr>
              <a:t>' addresses</a:t>
            </a:r>
          </a:p>
        </p:txBody>
      </p:sp>
    </p:spTree>
    <p:extLst>
      <p:ext uri="{BB962C8B-B14F-4D97-AF65-F5344CB8AC3E}">
        <p14:creationId xmlns:p14="http://schemas.microsoft.com/office/powerpoint/2010/main" val="16628481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latin typeface="High Tower Text" pitchFamily="18" charset="0"/>
              </a:rPr>
              <a:t> grep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o "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z]*</a:t>
            </a:r>
            <a:r>
              <a:rPr lang="en-US" altLang="zh-TW" dirty="0">
                <a:solidFill>
                  <a:srgbClr val="C00000"/>
                </a:solidFill>
                <a:latin typeface="High Tower Text" pitchFamily="18" charset="0"/>
              </a:rPr>
              <a:t>in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[a</a:t>
            </a:r>
            <a:r>
              <a:rPr lang="en-US" altLang="zh-TW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chemeClr val="accent2"/>
                </a:solidFill>
                <a:latin typeface="High Tower Text" pitchFamily="18" charset="0"/>
              </a:rPr>
              <a:t>z]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altLang="zh-TW" dirty="0">
                <a:latin typeface="High Tower Text" pitchFamily="18" charset="0"/>
              </a:rPr>
              <a:t>" </a:t>
            </a:r>
            <a:r>
              <a:rPr lang="en-US" altLang="zh-TW" dirty="0" err="1">
                <a:latin typeface="High Tower Text" pitchFamily="18" charset="0"/>
              </a:rPr>
              <a:t>helloworld.c</a:t>
            </a:r>
            <a:endParaRPr lang="en-US" altLang="zh-TW" dirty="0">
              <a:latin typeface="High Tower Text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include &lt;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main()</a:t>
            </a:r>
          </a:p>
          <a:p>
            <a:pPr marL="0" indent="0" algn="just" eaLnBrk="1" hangingPunct="1">
              <a:buFontTx/>
              <a:buNone/>
            </a:pPr>
            <a:r>
              <a:rPr lang="en-US" altLang="zh-TW" dirty="0" err="1">
                <a:latin typeface="Times New Roman" pitchFamily="18" charset="0"/>
              </a:rPr>
              <a:t>printf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dirty="0">
                <a:latin typeface="High Tower Text" pitchFamily="18" charset="0"/>
              </a:rPr>
              <a:t>"</a:t>
            </a:r>
            <a:endParaRPr lang="en-US" altLang="zh-TW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zh-TW" sz="1600" dirty="0">
              <a:latin typeface="Times New Roman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Only print the words which contain the substring “</a:t>
            </a:r>
            <a:r>
              <a:rPr lang="en-US" altLang="zh-TW" dirty="0">
                <a:solidFill>
                  <a:srgbClr val="C00000"/>
                </a:solidFill>
                <a:latin typeface="Times New Roman" pitchFamily="18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” (and print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</a:rPr>
              <a:t>two extra characters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after each such </a:t>
            </a:r>
            <a:r>
              <a:rPr lang="en-US" altLang="zh-TW" dirty="0">
                <a:solidFill>
                  <a:schemeClr val="accent2"/>
                </a:solidFill>
                <a:latin typeface="Times New Roman" pitchFamily="18" charset="0"/>
              </a:rPr>
              <a:t>word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  <a:endParaRPr lang="en-US" altLang="zh-TW" dirty="0">
              <a:solidFill>
                <a:srgbClr val="CC00FF"/>
              </a:solidFill>
              <a:latin typeface="Courier" pitchFamily="49" charset="0"/>
            </a:endParaRPr>
          </a:p>
          <a:p>
            <a:pPr marL="0" indent="0" eaLnBrk="1" hangingPunct="1"/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/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0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Searching for something in a file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another sample regular expression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91440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TW" altLang="en-US" sz="6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grep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w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color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'three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</a:rPr>
              <a:t>e 'four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400" dirty="0">
                <a:latin typeface="High Tower Text" pitchFamily="18" charset="0"/>
              </a:rPr>
              <a:t>' lewis.txt 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very large house with a housekeeper called Mrs. Macready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shall be only a statue of a Faun in her horrible house until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time of those four thrones at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).  Once you were all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else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dirty="0">
                <a:latin typeface="High Tower Text" pitchFamily="18" charset="0"/>
              </a:rPr>
              <a:t>namely a little dwarf who stood with his back to it about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four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there's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sugar,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matches.</a:t>
            </a:r>
            <a:r>
              <a:rPr lang="en-US" altLang="zh-TW" sz="2000" dirty="0">
                <a:latin typeface="High Tower Text" pitchFamily="18" charset="0"/>
              </a:rPr>
              <a:t>  </a:t>
            </a:r>
            <a:r>
              <a:rPr lang="en-US" altLang="zh-TW" sz="2400" dirty="0">
                <a:latin typeface="High Tower Text" pitchFamily="18" charset="0"/>
              </a:rPr>
              <a:t>And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if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someone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will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get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two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High Tower Text" pitchFamily="18" charset="0"/>
              </a:rPr>
              <a:t>or</a:t>
            </a:r>
            <a:r>
              <a:rPr lang="en-US" altLang="zh-TW" sz="2000" dirty="0"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"Four thrones in </a:t>
            </a:r>
            <a:r>
              <a:rPr lang="en-US" altLang="zh-TW" sz="2400" dirty="0" err="1">
                <a:latin typeface="High Tower Text" pitchFamily="18" charset="0"/>
              </a:rPr>
              <a:t>Cair</a:t>
            </a:r>
            <a:r>
              <a:rPr lang="en-US" altLang="zh-TW" sz="2400" dirty="0">
                <a:latin typeface="High Tower Text" pitchFamily="18" charset="0"/>
              </a:rPr>
              <a:t> </a:t>
            </a:r>
            <a:r>
              <a:rPr lang="en-US" altLang="zh-TW" sz="2400" dirty="0" err="1">
                <a:latin typeface="High Tower Text" pitchFamily="18" charset="0"/>
              </a:rPr>
              <a:t>Paravel</a:t>
            </a:r>
            <a:r>
              <a:rPr lang="en-US" altLang="zh-TW" sz="2400" dirty="0">
                <a:latin typeface="High Tower Text" pitchFamily="18" charset="0"/>
              </a:rPr>
              <a:t>," said the Witch.  "How if only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hill and came straight across and stood before </a:t>
            </a:r>
            <a:r>
              <a:rPr lang="en-US" altLang="zh-TW" sz="2400" dirty="0" err="1">
                <a:latin typeface="High Tower Text" pitchFamily="18" charset="0"/>
              </a:rPr>
              <a:t>Aslan</a:t>
            </a:r>
            <a:r>
              <a:rPr lang="en-US" altLang="zh-TW" sz="2400" dirty="0">
                <a:latin typeface="High Tower Text" pitchFamily="18" charset="0"/>
              </a:rPr>
              <a:t>.  The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  <a:p>
            <a:pPr marL="0" indent="0" eaLnBrk="1" hangingPunct="1">
              <a:buFontTx/>
              <a:buNone/>
            </a:pPr>
            <a:r>
              <a:rPr lang="en-US" altLang="zh-TW" sz="2400" dirty="0">
                <a:latin typeface="High Tower Text" pitchFamily="18" charset="0"/>
              </a:rPr>
              <a:t>flashing so quickly that they looked like three knives and </a:t>
            </a:r>
            <a:r>
              <a:rPr lang="en-US" altLang="zh-TW" sz="2400" b="1" dirty="0">
                <a:solidFill>
                  <a:srgbClr val="FF0000"/>
                </a:solidFill>
                <a:latin typeface="High Tower Text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6132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 marL="0" indent="0" eaLnBrk="1" hangingPunct="1"/>
            <a:endParaRPr lang="zh-TW" altLang="en-US" sz="7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r>
              <a:rPr lang="zh-TW" altLang="en-US" sz="24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start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 at the end of a line}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'^word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only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'\^s' files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containing “^s”}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Ww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ord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“Word” or “word”}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'B[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oO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bB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files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BOB, Bob,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or </a:t>
            </a:r>
            <a:r>
              <a:rPr lang="en-US" altLang="zh-TW" sz="2800" dirty="0" err="1">
                <a:solidFill>
                  <a:srgbClr val="000000"/>
                </a:solidFill>
                <a:latin typeface="Arial Narrow" pitchFamily="34" charset="0"/>
              </a:rPr>
              <a:t>BoB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 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files       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blank lines}</a:t>
            </a:r>
          </a:p>
          <a:p>
            <a:pPr marL="0" indent="0" eaLnBrk="1" hangingPunct="1"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][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]' file  	 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{search for pairs of numeric digits}</a:t>
            </a:r>
            <a:endParaRPr lang="en-US" altLang="zh-TW" sz="2800" dirty="0">
              <a:solidFill>
                <a:srgbClr val="000000"/>
              </a:solidFill>
              <a:latin typeface="High Tower Text" pitchFamily="18" charset="0"/>
            </a:endParaRPr>
          </a:p>
        </p:txBody>
      </p:sp>
      <p:sp>
        <p:nvSpPr>
          <p:cNvPr id="11059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2968834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endParaRPr lang="zh-TW" altLang="en-US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80000"/>
              </a:lnSpc>
            </a:pPr>
            <a:endParaRPr lang="zh-TW" altLang="en-US" sz="2000" dirty="0">
              <a:solidFill>
                <a:srgbClr val="00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zh-TW" altLang="en-US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'[^a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0-9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]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{anything not a letter or number}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'^.</a:t>
            </a: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'   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{lines with exactly one character}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'"word"'              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{"word" within double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'"*word"*'          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{“word”, with or without quotes}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'^\.'         		  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{any line that starts with “.”}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   </a:t>
            </a:r>
            <a:r>
              <a:rPr lang="en-US" altLang="zh-TW" sz="2800" dirty="0" err="1">
                <a:solidFill>
                  <a:srgbClr val="000000"/>
                </a:solidFill>
                <a:latin typeface="High Tower Text" pitchFamily="18" charset="0"/>
              </a:rPr>
              <a:t>grep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 '^\.[a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z][a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z]' 		 </a:t>
            </a:r>
            <a:r>
              <a:rPr lang="en-US" altLang="zh-TW" sz="2800" dirty="0">
                <a:solidFill>
                  <a:srgbClr val="000000"/>
                </a:solidFill>
                <a:latin typeface="Arial Narrow" pitchFamily="34" charset="0"/>
              </a:rPr>
              <a:t>{line start with “.” followed by 2 					  lower-case letters}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  <a:t>Searching for something in a file</a:t>
            </a:r>
            <a:br>
              <a:rPr lang="en-US" altLang="zh-TW" sz="4400" b="0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altLang="zh-TW" sz="4400" b="0" dirty="0">
                <a:solidFill>
                  <a:srgbClr val="FF0000"/>
                </a:solidFill>
                <a:latin typeface="Arial" pitchFamily="34" charset="0"/>
              </a:rPr>
              <a:t>some more grep examples</a:t>
            </a:r>
          </a:p>
        </p:txBody>
      </p:sp>
    </p:spTree>
    <p:extLst>
      <p:ext uri="{BB962C8B-B14F-4D97-AF65-F5344CB8AC3E}">
        <p14:creationId xmlns:p14="http://schemas.microsoft.com/office/powerpoint/2010/main" val="4281396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2438400" cy="6096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And now…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80840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happy"</a:t>
            </a: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153400" y="19050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05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endParaRPr lang="en-US" altLang="zh-TW" sz="2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1752600"/>
            <a:ext cx="8001000" cy="2057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echo '</a:t>
            </a: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happy"</a:t>
            </a:r>
            <a:r>
              <a:rPr kumimoji="1" 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' | grep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"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py"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kumimoji="1" lang="en-US" sz="32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143000" y="2819400"/>
            <a:ext cx="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7950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How does </a:t>
            </a: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4000" dirty="0">
                <a:solidFill>
                  <a:srgbClr val="0033CC"/>
                </a:solidFill>
              </a:rPr>
              <a:t> interpret the \ symbol?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152400" y="838200"/>
            <a:ext cx="883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2800" dirty="0"/>
              <a:t>Consider: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  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'a\Tb'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Tb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nb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b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    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r>
              <a:rPr lang="en-US" altLang="zh-TW" sz="2600" b="1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mb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</a:t>
            </a:r>
            <a:r>
              <a:rPr lang="en-US" altLang="zh-TW" sz="26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echo 'a\'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    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a</a:t>
            </a:r>
            <a:r>
              <a:rPr lang="en-US" altLang="zh-TW" sz="2600" b="1" dirty="0">
                <a:solidFill>
                  <a:srgbClr val="FF0000"/>
                </a:solidFill>
                <a:latin typeface="High Tower Text" pitchFamily="18" charset="0"/>
              </a:rPr>
              <a:t>\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/>
              <a:t>So, to make a \ print as a </a:t>
            </a:r>
            <a:r>
              <a:rPr lang="en-US" altLang="zh-TW" sz="2800" dirty="0">
                <a:solidFill>
                  <a:srgbClr val="FF0000"/>
                </a:solidFill>
              </a:rPr>
              <a:t>\</a:t>
            </a:r>
            <a:r>
              <a:rPr lang="en-US" altLang="zh-TW" sz="2800" dirty="0"/>
              <a:t> without getting used to interpret the next symbol, either: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use \\, or check that the next symbol doesn’t have special meaning.</a:t>
            </a:r>
            <a:endParaRPr lang="en-US" altLang="zh-TW" sz="2800" dirty="0">
              <a:latin typeface="High Tower Text" pitchFamily="18" charset="0"/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4" y="30175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8841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725227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934200" y="220980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36866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2926080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wait! We said 2-3, not 5!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Well actually, it is a match of 3 and another of 2, b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ut since they’re next to each other, </a:t>
            </a:r>
            <a:r>
              <a:rPr lang="en-US" sz="2400" b="0" dirty="0">
                <a:latin typeface="Arial" charset="0"/>
                <a:ea typeface="新細明體" charset="-120"/>
              </a:rPr>
              <a:t>we see 5 red letters.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30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248400" y="2916936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38400" y="3048000"/>
            <a:ext cx="5181600" cy="1600200"/>
          </a:xfrm>
          <a:prstGeom prst="wedgeRoundRectCallout">
            <a:avLst>
              <a:gd name="adj1" fmla="val -70245"/>
              <a:gd name="adj2" fmla="val -684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wait! We said 2-3, not 5!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latin typeface="Arial" charset="0"/>
                <a:ea typeface="新細明體" charset="-120"/>
              </a:rPr>
              <a:t>Well actually, it is a match of 3 and another of 2, b</a:t>
            </a: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ut since they’re next to each other, </a:t>
            </a:r>
            <a:r>
              <a:rPr lang="en-US" sz="2400" b="0" dirty="0">
                <a:latin typeface="Arial" charset="0"/>
                <a:ea typeface="新細明體" charset="-120"/>
              </a:rPr>
              <a:t>we see 5 red letters.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2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995928"/>
            <a:ext cx="0" cy="2377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See. I</a:t>
            </a:r>
            <a:r>
              <a:rPr lang="en-US" sz="2400" b="0" dirty="0">
                <a:latin typeface="Arial" charset="0"/>
                <a:ea typeface="新細明體" charset="-120"/>
              </a:rPr>
              <a:t>t is one match of 3 and another of 2.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7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96000" y="4011168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667000" y="3962400"/>
            <a:ext cx="3200400" cy="842825"/>
          </a:xfrm>
          <a:prstGeom prst="wedgeRoundRectCallout">
            <a:avLst>
              <a:gd name="adj1" fmla="val -100018"/>
              <a:gd name="adj2" fmla="val -847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See. I</a:t>
            </a:r>
            <a:r>
              <a:rPr lang="en-US" sz="2400" b="0" dirty="0">
                <a:latin typeface="Arial" charset="0"/>
                <a:ea typeface="新細明體" charset="-120"/>
              </a:rPr>
              <a:t>t is one match of 3 and another of 2.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Now this one has 4</a:t>
            </a:r>
            <a:r>
              <a:rPr lang="en-US" sz="2400" b="0" dirty="0">
                <a:latin typeface="Arial" charset="0"/>
                <a:ea typeface="新細明體" charset="-120"/>
              </a:rPr>
              <a:t>. That could be two matches of size 2.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2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0480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Now this one has 4</a:t>
            </a:r>
            <a:r>
              <a:rPr lang="en-US" sz="2400" b="0" dirty="0">
                <a:latin typeface="Arial" charset="0"/>
                <a:ea typeface="新細明體" charset="-120"/>
              </a:rPr>
              <a:t>. That could be two matches of size 2.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it isn’t.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It is one match of size 3. (which only leaves 1 character – thus, not enough for a second match.)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1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 err="1">
                <a:solidFill>
                  <a:srgbClr val="FF0000"/>
                </a:solidFill>
              </a:rPr>
              <a:t>x</a:t>
            </a:r>
            <a:r>
              <a:rPr lang="en-US" altLang="zh-TW" sz="2400" b="1" dirty="0" err="1">
                <a:solidFill>
                  <a:srgbClr val="FF0000"/>
                </a:solidFill>
              </a:rPr>
              <a:t>,</a:t>
            </a:r>
            <a:r>
              <a:rPr lang="en-US" altLang="zh-TW" sz="2400" i="1" dirty="0" err="1">
                <a:solidFill>
                  <a:srgbClr val="FF0000"/>
                </a:solidFill>
              </a:rPr>
              <a:t>y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Matches the preceding regular expression only if the number of repetitions is in the range of x to 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057400"/>
            <a:ext cx="8001000" cy="304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echo happy | </a:t>
            </a:r>
            <a:r>
              <a:rPr kumimoji="1" lang="en-US" sz="280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4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igh Tower Text" panose="02040502050506030303" pitchFamily="18" charset="0"/>
                <a:ea typeface="新細明體" charset="-120"/>
              </a:rPr>
              <a:t>happy</a:t>
            </a:r>
            <a:endParaRPr kumimoji="1" lang="en-US" sz="280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2791968"/>
            <a:ext cx="3200400" cy="1098857"/>
          </a:xfrm>
          <a:prstGeom prst="wedgeRoundRectCallout">
            <a:avLst>
              <a:gd name="adj1" fmla="val -82284"/>
              <a:gd name="adj2" fmla="val 63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Now this one has 4</a:t>
            </a:r>
            <a:r>
              <a:rPr lang="en-US" sz="2400" b="0" dirty="0">
                <a:latin typeface="Arial" charset="0"/>
                <a:ea typeface="新細明體" charset="-120"/>
              </a:rPr>
              <a:t>. That could be two matches of size 2.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1" y="4302987"/>
            <a:ext cx="5410199" cy="842825"/>
          </a:xfrm>
          <a:prstGeom prst="wedgeRoundRectCallout">
            <a:avLst>
              <a:gd name="adj1" fmla="val -62917"/>
              <a:gd name="adj2" fmla="val -267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But it isn’t.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It is one match of size 3. (which only leaves 1 character – thus, 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not enough for a second match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.)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334000" y="2016989"/>
            <a:ext cx="3200400" cy="2174012"/>
          </a:xfrm>
          <a:prstGeom prst="wedgeRoundRectCallout">
            <a:avLst>
              <a:gd name="adj1" fmla="val -98385"/>
              <a:gd name="adj2" fmla="val 784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Thus, we learn that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regular expressions are greedy – always taking the longest possible match, without considering how this will affect later matches.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0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latin typeface="High Tower Text" panose="02040502050506030303" pitchFamily="18" charset="0"/>
                <a:ea typeface="新細明體" charset="-120"/>
              </a:rPr>
              <a:t>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1999"/>
            <a:ext cx="8839200" cy="2057401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</a:t>
            </a:r>
            <a:r>
              <a:rPr lang="en-US" altLang="zh-TW" sz="2400" dirty="0">
                <a:solidFill>
                  <a:srgbClr val="FF0000"/>
                </a:solidFill>
              </a:rPr>
              <a:t> 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9958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33400" y="2011680"/>
            <a:ext cx="8001000" cy="30937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kumimoji="1" lang="en-US" sz="3200" i="0" u="none" strike="noStrike" cap="none" normalizeH="0" baseline="0" dirty="0" err="1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kumimoji="1" lang="en-US" sz="2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color "[a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20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  <a:ea typeface="新細明體" charset="-120"/>
              </a:rPr>
              <a:t>h</a:t>
            </a:r>
            <a:endParaRPr kumimoji="1" lang="en-US" sz="2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happy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py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High Tower Text" panose="02040502050506030303" pitchFamily="18" charset="0"/>
              <a:ea typeface="新細明體" charset="-12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echo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happ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|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grep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o "[a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z]\{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,3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High Tower Text" panose="02040502050506030303" pitchFamily="18" charset="0"/>
                <a:ea typeface="新細明體" charset="-120"/>
              </a:rPr>
              <a:t>\}"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2057400"/>
          </a:xfrm>
          <a:solidFill>
            <a:schemeClr val="bg1"/>
          </a:solidFill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\{,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\}</a:t>
            </a:r>
            <a:r>
              <a:rPr lang="en-US" altLang="zh-TW" sz="2400" dirty="0"/>
              <a:t>	Matches the preceding regular expression only if the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\{</a:t>
            </a:r>
            <a:r>
              <a:rPr lang="en-US" altLang="zh-TW" sz="2400" i="1" dirty="0">
                <a:solidFill>
                  <a:srgbClr val="FF0000"/>
                </a:solidFill>
              </a:rPr>
              <a:t>x</a:t>
            </a:r>
            <a:r>
              <a:rPr lang="en-US" altLang="zh-TW" sz="2400" b="1" dirty="0">
                <a:solidFill>
                  <a:srgbClr val="FF0000"/>
                </a:solidFill>
              </a:rPr>
              <a:t>,\} 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dirty="0"/>
              <a:t>number of repetitions is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/>
              <a:t>x or  </a:t>
            </a:r>
            <a:r>
              <a:rPr lang="en-US" altLang="zh-TW" sz="2400" dirty="0">
                <a:sym typeface="Symbol" pitchFamily="18" charset="2"/>
              </a:rPr>
              <a:t> </a:t>
            </a:r>
            <a:r>
              <a:rPr lang="en-US" altLang="zh-TW" sz="2400" dirty="0"/>
              <a:t>x, respectively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4724400"/>
            <a:ext cx="0" cy="256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</p:spTree>
    <p:extLst>
      <p:ext uri="{BB962C8B-B14F-4D97-AF65-F5344CB8AC3E}">
        <p14:creationId xmlns:p14="http://schemas.microsoft.com/office/powerpoint/2010/main" val="10837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30877</TotalTime>
  <Words>10772</Words>
  <Application>Microsoft Office PowerPoint</Application>
  <PresentationFormat>如螢幕大小 (4:3)</PresentationFormat>
  <Paragraphs>2186</Paragraphs>
  <Slides>149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149</vt:i4>
      </vt:variant>
    </vt:vector>
  </HeadingPairs>
  <TitlesOfParts>
    <vt:vector size="163" baseType="lpstr">
      <vt:lpstr>Andale Mono</vt:lpstr>
      <vt:lpstr>Arial Unicode MS</vt:lpstr>
      <vt:lpstr>Courier</vt:lpstr>
      <vt:lpstr>Lucida Grande</vt:lpstr>
      <vt:lpstr>MS PGothic</vt:lpstr>
      <vt:lpstr>MS PGothic</vt:lpstr>
      <vt:lpstr>新細明體</vt:lpstr>
      <vt:lpstr>Arial</vt:lpstr>
      <vt:lpstr>Arial Narrow</vt:lpstr>
      <vt:lpstr>High Tower Text</vt:lpstr>
      <vt:lpstr>Symbol</vt:lpstr>
      <vt:lpstr>Times New Roman</vt:lpstr>
      <vt:lpstr>Wingdings</vt:lpstr>
      <vt:lpstr>Default Design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How does echo interpret the \ symbol?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Does xargs do wildcard expansion?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What is the output of this?</vt:lpstr>
      <vt:lpstr>Finding out if your quotes are wrong</vt:lpstr>
      <vt:lpstr>Finding out if your quotes are wrong</vt:lpstr>
      <vt:lpstr>Finding out if your quotes are wrong</vt:lpstr>
      <vt:lpstr>Finding out if your quotes are wrong</vt:lpstr>
      <vt:lpstr>Checking without using an echo </vt:lpstr>
      <vt:lpstr>PowerPoint 簡報</vt:lpstr>
      <vt:lpstr>Searching for something in a file the greps</vt:lpstr>
      <vt:lpstr>Searching for something in a file the greps</vt:lpstr>
      <vt:lpstr>Managing Files and Directories</vt:lpstr>
      <vt:lpstr>fgrep</vt:lpstr>
      <vt:lpstr>fgrep</vt:lpstr>
      <vt:lpstr>fgrep</vt:lpstr>
      <vt:lpstr>Managing Files and Directories</vt:lpstr>
      <vt:lpstr>Managing Files and Directories</vt:lpstr>
      <vt:lpstr>Important fgrep Flags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fgrep</vt:lpstr>
      <vt:lpstr>When fgrep is not enough</vt:lpstr>
      <vt:lpstr>When fgrep is not enough</vt:lpstr>
      <vt:lpstr>When fgrep is not enough</vt:lpstr>
      <vt:lpstr>When fgrep is not enough</vt:lpstr>
      <vt:lpstr>When fgrep is not enough</vt:lpstr>
      <vt:lpstr>PowerPoint 簡報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PowerPoint 簡報</vt:lpstr>
      <vt:lpstr>PowerPoint 簡報</vt:lpstr>
      <vt:lpstr>PowerPoint 簡報</vt:lpstr>
      <vt:lpstr>PowerPoint 簡報</vt:lpstr>
      <vt:lpstr>Searching for something in a file grep using a regular expression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grep</vt:lpstr>
      <vt:lpstr>Searching for something in a file another sample regular expression</vt:lpstr>
      <vt:lpstr>Searching for something in a file another sample regular expression</vt:lpstr>
      <vt:lpstr>PowerPoint 簡報</vt:lpstr>
      <vt:lpstr>PowerPoint 簡報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There are also some  built-in patterns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Regular Expressions Are we clear on the concept?</vt:lpstr>
      <vt:lpstr>Let’s summarize what we  have learned  (Many of the commands we’ve learned have a lot of flags. But, to make your studying easier, only the flags indicated in the following slides will be covered on the midterm.)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You will also want to understand the difference between wildcard patterns, regular expression patterns and simple lists:</vt:lpstr>
      <vt:lpstr>The * and ? Wildcards</vt:lpstr>
      <vt:lpstr>Regular Expressions</vt:lpstr>
      <vt:lpstr>More Regular Expression Syntax</vt:lpstr>
    </vt:vector>
  </TitlesOfParts>
  <Company>Juliana Rew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Rew</dc:creator>
  <cp:lastModifiedBy>adm</cp:lastModifiedBy>
  <cp:revision>407</cp:revision>
  <cp:lastPrinted>2005-05-27T21:26:31Z</cp:lastPrinted>
  <dcterms:created xsi:type="dcterms:W3CDTF">2005-05-23T21:56:35Z</dcterms:created>
  <dcterms:modified xsi:type="dcterms:W3CDTF">2017-04-10T04:46:40Z</dcterms:modified>
</cp:coreProperties>
</file>