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41"/>
  </p:notesMasterIdLst>
  <p:handoutMasterIdLst>
    <p:handoutMasterId r:id="rId142"/>
  </p:handoutMasterIdLst>
  <p:sldIdLst>
    <p:sldId id="1689" r:id="rId2"/>
    <p:sldId id="1690" r:id="rId3"/>
    <p:sldId id="1691" r:id="rId4"/>
    <p:sldId id="1692" r:id="rId5"/>
    <p:sldId id="1693" r:id="rId6"/>
    <p:sldId id="1694" r:id="rId7"/>
    <p:sldId id="1695" r:id="rId8"/>
    <p:sldId id="1696" r:id="rId9"/>
    <p:sldId id="1697" r:id="rId10"/>
    <p:sldId id="1698" r:id="rId11"/>
    <p:sldId id="1699" r:id="rId12"/>
    <p:sldId id="1700" r:id="rId13"/>
    <p:sldId id="1701" r:id="rId14"/>
    <p:sldId id="1702" r:id="rId15"/>
    <p:sldId id="1703" r:id="rId16"/>
    <p:sldId id="1623" r:id="rId17"/>
    <p:sldId id="1615" r:id="rId18"/>
    <p:sldId id="1634" r:id="rId19"/>
    <p:sldId id="1632" r:id="rId20"/>
    <p:sldId id="1633" r:id="rId21"/>
    <p:sldId id="1636" r:id="rId22"/>
    <p:sldId id="1618" r:id="rId23"/>
    <p:sldId id="1619" r:id="rId24"/>
    <p:sldId id="1620" r:id="rId25"/>
    <p:sldId id="1621" r:id="rId26"/>
    <p:sldId id="1653" r:id="rId27"/>
    <p:sldId id="1654" r:id="rId28"/>
    <p:sldId id="1655" r:id="rId29"/>
    <p:sldId id="1656" r:id="rId30"/>
    <p:sldId id="1657" r:id="rId31"/>
    <p:sldId id="1658" r:id="rId32"/>
    <p:sldId id="1659" r:id="rId33"/>
    <p:sldId id="1660" r:id="rId34"/>
    <p:sldId id="1661" r:id="rId35"/>
    <p:sldId id="1662" r:id="rId36"/>
    <p:sldId id="1663" r:id="rId37"/>
    <p:sldId id="1664" r:id="rId38"/>
    <p:sldId id="1665" r:id="rId39"/>
    <p:sldId id="1666" r:id="rId40"/>
    <p:sldId id="1667" r:id="rId41"/>
    <p:sldId id="1668" r:id="rId42"/>
    <p:sldId id="1669" r:id="rId43"/>
    <p:sldId id="1670" r:id="rId44"/>
    <p:sldId id="1672" r:id="rId45"/>
    <p:sldId id="1673" r:id="rId46"/>
    <p:sldId id="1674" r:id="rId47"/>
    <p:sldId id="1685" r:id="rId48"/>
    <p:sldId id="1687" r:id="rId49"/>
    <p:sldId id="1679" r:id="rId50"/>
    <p:sldId id="1704" r:id="rId51"/>
    <p:sldId id="1826" r:id="rId52"/>
    <p:sldId id="1827" r:id="rId53"/>
    <p:sldId id="1828" r:id="rId54"/>
    <p:sldId id="1829" r:id="rId55"/>
    <p:sldId id="1830" r:id="rId56"/>
    <p:sldId id="1831" r:id="rId57"/>
    <p:sldId id="1832" r:id="rId58"/>
    <p:sldId id="1833" r:id="rId59"/>
    <p:sldId id="1834" r:id="rId60"/>
    <p:sldId id="1835" r:id="rId61"/>
    <p:sldId id="1836" r:id="rId62"/>
    <p:sldId id="1837" r:id="rId63"/>
    <p:sldId id="1838" r:id="rId64"/>
    <p:sldId id="1839" r:id="rId65"/>
    <p:sldId id="1840" r:id="rId66"/>
    <p:sldId id="1841" r:id="rId67"/>
    <p:sldId id="1842" r:id="rId68"/>
    <p:sldId id="1843" r:id="rId69"/>
    <p:sldId id="1844" r:id="rId70"/>
    <p:sldId id="1845" r:id="rId71"/>
    <p:sldId id="1846" r:id="rId72"/>
    <p:sldId id="1847" r:id="rId73"/>
    <p:sldId id="1848" r:id="rId74"/>
    <p:sldId id="1849" r:id="rId75"/>
    <p:sldId id="1850" r:id="rId76"/>
    <p:sldId id="1851" r:id="rId77"/>
    <p:sldId id="1852" r:id="rId78"/>
    <p:sldId id="1918" r:id="rId79"/>
    <p:sldId id="1919" r:id="rId80"/>
    <p:sldId id="1920" r:id="rId81"/>
    <p:sldId id="1921" r:id="rId82"/>
    <p:sldId id="1922" r:id="rId83"/>
    <p:sldId id="1924" r:id="rId84"/>
    <p:sldId id="1925" r:id="rId85"/>
    <p:sldId id="1926" r:id="rId86"/>
    <p:sldId id="1862" r:id="rId87"/>
    <p:sldId id="1863" r:id="rId88"/>
    <p:sldId id="1864" r:id="rId89"/>
    <p:sldId id="1865" r:id="rId90"/>
    <p:sldId id="1866" r:id="rId91"/>
    <p:sldId id="1867" r:id="rId92"/>
    <p:sldId id="1868" r:id="rId93"/>
    <p:sldId id="1869" r:id="rId94"/>
    <p:sldId id="1870" r:id="rId95"/>
    <p:sldId id="1871" r:id="rId96"/>
    <p:sldId id="1872" r:id="rId97"/>
    <p:sldId id="1873" r:id="rId98"/>
    <p:sldId id="1874" r:id="rId99"/>
    <p:sldId id="1875" r:id="rId100"/>
    <p:sldId id="1876" r:id="rId101"/>
    <p:sldId id="1877" r:id="rId102"/>
    <p:sldId id="1878" r:id="rId103"/>
    <p:sldId id="1879" r:id="rId104"/>
    <p:sldId id="1880" r:id="rId105"/>
    <p:sldId id="1881" r:id="rId106"/>
    <p:sldId id="1882" r:id="rId107"/>
    <p:sldId id="1883" r:id="rId108"/>
    <p:sldId id="1884" r:id="rId109"/>
    <p:sldId id="1885" r:id="rId110"/>
    <p:sldId id="1886" r:id="rId111"/>
    <p:sldId id="1887" r:id="rId112"/>
    <p:sldId id="1888" r:id="rId113"/>
    <p:sldId id="1889" r:id="rId114"/>
    <p:sldId id="1890" r:id="rId115"/>
    <p:sldId id="1891" r:id="rId116"/>
    <p:sldId id="1892" r:id="rId117"/>
    <p:sldId id="1893" r:id="rId118"/>
    <p:sldId id="1894" r:id="rId119"/>
    <p:sldId id="1895" r:id="rId120"/>
    <p:sldId id="1896" r:id="rId121"/>
    <p:sldId id="1897" r:id="rId122"/>
    <p:sldId id="1898" r:id="rId123"/>
    <p:sldId id="1899" r:id="rId124"/>
    <p:sldId id="1900" r:id="rId125"/>
    <p:sldId id="1901" r:id="rId126"/>
    <p:sldId id="1902" r:id="rId127"/>
    <p:sldId id="1903" r:id="rId128"/>
    <p:sldId id="1904" r:id="rId129"/>
    <p:sldId id="1905" r:id="rId130"/>
    <p:sldId id="1906" r:id="rId131"/>
    <p:sldId id="1907" r:id="rId132"/>
    <p:sldId id="1908" r:id="rId133"/>
    <p:sldId id="1909" r:id="rId134"/>
    <p:sldId id="1910" r:id="rId135"/>
    <p:sldId id="1911" r:id="rId136"/>
    <p:sldId id="1912" r:id="rId137"/>
    <p:sldId id="1913" r:id="rId138"/>
    <p:sldId id="1914" r:id="rId139"/>
    <p:sldId id="1915" r:id="rId1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B4D"/>
    <a:srgbClr val="FF9900"/>
    <a:srgbClr val="BBE0E3"/>
    <a:srgbClr val="E10B08"/>
    <a:srgbClr val="D9D9D9"/>
    <a:srgbClr val="BFBFBF"/>
    <a:srgbClr val="FF0000"/>
    <a:srgbClr val="A9A9A9"/>
    <a:srgbClr val="7A7A7A"/>
    <a:srgbClr val="8E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624" autoAdjust="0"/>
  </p:normalViewPr>
  <p:slideViewPr>
    <p:cSldViewPr>
      <p:cViewPr varScale="1">
        <p:scale>
          <a:sx n="57" d="100"/>
          <a:sy n="57" d="100"/>
        </p:scale>
        <p:origin x="-2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7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40A41-1CBA-4128-8D43-184BC0D87307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8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8F5BD-FC10-486B-BB45-4FB04BC997C4}" type="slidenum">
              <a:rPr lang="en-US" altLang="zh-TW"/>
              <a:pPr/>
              <a:t>104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960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AE333-EC79-46F0-9F62-928F221D1644}" type="slidenum">
              <a:rPr lang="en-US" altLang="zh-TW"/>
              <a:pPr/>
              <a:t>105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43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547BC-0B67-4073-9C44-CDB6104E734C}" type="slidenum">
              <a:rPr lang="en-US" altLang="zh-TW"/>
              <a:pPr/>
              <a:t>106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53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6D660-940F-41C5-A1F3-FBA52DF30D0F}" type="slidenum">
              <a:rPr lang="en-US" altLang="zh-TW"/>
              <a:pPr/>
              <a:t>107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97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E9F78-B05F-4E93-848C-286962B90747}" type="slidenum">
              <a:rPr lang="en-US" altLang="zh-TW"/>
              <a:pPr/>
              <a:t>108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3369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C473A-477F-4332-ADD1-C3FD6F275C95}" type="slidenum">
              <a:rPr lang="en-US" altLang="zh-TW"/>
              <a:pPr/>
              <a:t>109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5458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43B9B-2751-40A7-B9AB-9020EDFCE52A}" type="slidenum">
              <a:rPr lang="en-US" altLang="zh-TW"/>
              <a:pPr/>
              <a:t>110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748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25F7-45CE-4247-B339-F80F51D404F5}" type="slidenum">
              <a:rPr lang="en-US" altLang="zh-TW"/>
              <a:pPr/>
              <a:t>111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03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2975E-1F05-4521-ADE7-003ACF3D67C1}" type="slidenum">
              <a:rPr lang="en-US" altLang="zh-TW"/>
              <a:pPr/>
              <a:t>112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22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4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B8A4C-71EE-4188-B44D-F009DBFAEAFF}" type="slidenum">
              <a:rPr lang="en-US" altLang="zh-TW"/>
              <a:pPr/>
              <a:t>113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540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E24AB-1259-45F8-B258-CDE2FAD7A811}" type="slidenum">
              <a:rPr lang="en-US" altLang="zh-TW"/>
              <a:pPr/>
              <a:t>114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8540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535D8-0222-435C-978D-6139EEA4395A}" type="slidenum">
              <a:rPr lang="en-US" altLang="zh-TW"/>
              <a:pPr/>
              <a:t>115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22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0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6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6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C070B-252B-4F03-8A4C-75D07DA82BCB}" type="slidenum">
              <a:rPr lang="zh-TW" altLang="en-US" smtClean="0">
                <a:latin typeface="Arial" pitchFamily="34" charset="0"/>
              </a:rPr>
              <a:pPr/>
              <a:t>13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6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C070B-252B-4F03-8A4C-75D07DA82BCB}" type="slidenum">
              <a:rPr lang="zh-TW" altLang="en-US" smtClean="0">
                <a:latin typeface="Arial" pitchFamily="34" charset="0"/>
              </a:rPr>
              <a:pPr/>
              <a:t>14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2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9E677-0268-499C-B5EB-17EC6812D168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0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Comparing C-shell &amp; bash?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525963"/>
          </a:xfrm>
        </p:spPr>
        <p:txBody>
          <a:bodyPr/>
          <a:lstStyle/>
          <a:p>
            <a:r>
              <a:rPr lang="en-US" dirty="0" smtClean="0"/>
              <a:t>Sometimes you’ll hear me say something about bash shell.</a:t>
            </a:r>
          </a:p>
          <a:p>
            <a:pPr lvl="1"/>
            <a:r>
              <a:rPr lang="en-US" dirty="0" smtClean="0"/>
              <a:t>Like: “This thing over here is C-shell syntax.”</a:t>
            </a:r>
          </a:p>
          <a:p>
            <a:pPr lvl="1"/>
            <a:r>
              <a:rPr lang="en-US" dirty="0" smtClean="0"/>
              <a:t>Or: “bash does quotes better than C-shell.”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Well, I think that might make you curious: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Like: “Why does he mentioning bash?”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Answer – because is a more popular shell.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Or: “Well, then, why doesn’t he teach bash?”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Answer – because its syntax is uglier.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Or: “Just what is the difference between shells?”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Answer – I’ll show you some examples now…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C784F-64B8-4389-86D6-BEBC710DF2ED}" type="slidenum">
              <a:rPr lang="zh-TW" altLang="en-US" smtClean="0">
                <a:latin typeface="Arial" pitchFamily="34" charset="0"/>
              </a:rPr>
              <a:pPr/>
              <a:t>1</a:t>
            </a:fld>
            <a:endParaRPr lang="en-US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Flavors of Unix Shells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77963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There are 2 main flavors of Unix Shells: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Bourne (Standard Shell): </a:t>
            </a: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</a:rPr>
              <a:t>sh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</a:rPr>
              <a:t>ksh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3200" dirty="0" smtClean="0">
                <a:solidFill>
                  <a:srgbClr val="0033CC"/>
                </a:solidFill>
              </a:rPr>
              <a:t>bash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</a:rPr>
              <a:t>zsh</a:t>
            </a:r>
            <a:endParaRPr lang="en-US" altLang="zh-TW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Faster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rgbClr val="0033CC"/>
                </a:solidFill>
              </a:rPr>
              <a:t>Has a more consistent behavior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C shell : 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csh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3200" dirty="0" err="1" smtClean="0">
                <a:solidFill>
                  <a:schemeClr val="bg1">
                    <a:lumMod val="65000"/>
                  </a:schemeClr>
                </a:solidFill>
              </a:rPr>
              <a:t>tcsh</a:t>
            </a:r>
            <a:endParaRPr lang="en-US" altLang="zh-TW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Easier to learn at first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Has features that make it good working at the command prompt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But, as you get more advanced, you begin to encounter </a:t>
            </a:r>
            <a:r>
              <a:rPr lang="en-US" altLang="zh-TW" sz="2800" dirty="0" smtClean="0">
                <a:solidFill>
                  <a:srgbClr val="FF0000"/>
                </a:solidFill>
              </a:rPr>
              <a:t>weird features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zh-TW" sz="20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996687" y="525137"/>
            <a:ext cx="4062666" cy="1019014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dirty="0">
                <a:latin typeface="Arial" charset="0"/>
                <a:ea typeface="新細明體" charset="-120"/>
              </a:rPr>
              <a:t>R</a:t>
            </a:r>
            <a:r>
              <a:rPr lang="en-US" sz="2800" b="0" dirty="0" smtClean="0">
                <a:latin typeface="Arial" charset="0"/>
                <a:ea typeface="新細明體" charset="-120"/>
              </a:rPr>
              <a:t>emember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this from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Lecture 4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?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3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So, since the “*” need to be both to the left and to the right of the “\)”, the solution is to make a 3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rd</a:t>
            </a:r>
            <a:r>
              <a:rPr lang="en-US" altLang="zh-TW" dirty="0" smtClean="0">
                <a:solidFill>
                  <a:schemeClr val="bg1"/>
                </a:solidFill>
              </a:rPr>
              <a:t>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% cat f |  's,\(the \(\([a-z]* \)*\)the\),[\2],'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[quick brown fox jumped over ] lazy dog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620688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9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So, since the “*” need to be both to the left and to the right of the “\)”, the solution is to make a 3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rd</a:t>
            </a:r>
            <a:r>
              <a:rPr lang="en-US" altLang="zh-TW" dirty="0" smtClean="0">
                <a:solidFill>
                  <a:schemeClr val="bg1"/>
                </a:solidFill>
              </a:rPr>
              <a:t>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% cat f |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's,\(the </a:t>
            </a:r>
            <a:r>
              <a:rPr lang="en-US" altLang="zh-TW" dirty="0" smtClean="0">
                <a:solidFill>
                  <a:schemeClr val="bg1"/>
                </a:solidFill>
              </a:rPr>
              <a:t>\(\([a-z]* \)*\)the\),[\2],'</a:t>
            </a:r>
            <a:endParaRPr lang="en-US" altLang="zh-TW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[quick </a:t>
            </a:r>
            <a:r>
              <a:rPr lang="en-US" altLang="zh-TW" dirty="0">
                <a:solidFill>
                  <a:schemeClr val="bg1"/>
                </a:solidFill>
              </a:rPr>
              <a:t>brown fox jumped over </a:t>
            </a:r>
            <a:r>
              <a:rPr lang="en-US" altLang="zh-TW" dirty="0" smtClean="0">
                <a:solidFill>
                  <a:schemeClr val="bg1"/>
                </a:solidFill>
              </a:rPr>
              <a:t>] </a:t>
            </a:r>
            <a:r>
              <a:rPr lang="en-US" altLang="zh-TW" dirty="0">
                <a:solidFill>
                  <a:schemeClr val="bg1"/>
                </a:solidFill>
              </a:rPr>
              <a:t>lazy </a:t>
            </a:r>
            <a:r>
              <a:rPr lang="en-US" altLang="zh-TW" dirty="0" smtClean="0">
                <a:solidFill>
                  <a:schemeClr val="bg1"/>
                </a:solidFill>
              </a:rPr>
              <a:t>dog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620688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6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So, since the “*” needs to be both to the left and to the right of the “\)”, 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\(\([a-z]* \)*\)the\),[\2],'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[quick </a:t>
            </a:r>
            <a:r>
              <a:rPr lang="en-US" altLang="zh-TW" dirty="0">
                <a:solidFill>
                  <a:srgbClr val="0033CC"/>
                </a:solidFill>
              </a:rPr>
              <a:t>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620688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5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So, since the “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/>
              <a:t>” needs to be both </a:t>
            </a:r>
            <a:r>
              <a:rPr lang="en-US" altLang="zh-TW" dirty="0" smtClean="0">
                <a:solidFill>
                  <a:srgbClr val="00B050"/>
                </a:solidFill>
              </a:rPr>
              <a:t>to the left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7030A0"/>
                </a:solidFill>
              </a:rPr>
              <a:t>to the right</a:t>
            </a:r>
            <a:r>
              <a:rPr lang="en-US" altLang="zh-TW" dirty="0" smtClean="0"/>
              <a:t> of the “\)”, 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cat f | </a:t>
            </a:r>
            <a:r>
              <a:rPr lang="en-US" altLang="zh-TW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's,\(the 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\(\([a-z]* </a:t>
            </a:r>
            <a:r>
              <a:rPr lang="en-US" altLang="zh-TW" dirty="0" smtClean="0">
                <a:solidFill>
                  <a:srgbClr val="7030A0"/>
                </a:solidFill>
              </a:rPr>
              <a:t>\)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00B050"/>
                </a:solidFill>
              </a:rPr>
              <a:t>\)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the\),[\2],'</a:t>
            </a:r>
            <a:endParaRPr lang="en-US" altLang="zh-TW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[quick 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brown fox jumped over 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] </a:t>
            </a:r>
            <a:r>
              <a:rPr lang="en-US" altLang="zh-TW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lazy </a:t>
            </a:r>
            <a:r>
              <a:rPr lang="en-US" altLang="zh-TW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dog</a:t>
            </a:r>
            <a:endParaRPr lang="en-US" altLang="zh-TW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9512" y="620688"/>
            <a:ext cx="8964488" cy="4824536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99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latin typeface="Courier New" pitchFamily="49" charset="0"/>
              </a:rPr>
              <a:t>echo "Amy enjoys hiking and Ben enjoys skiing"\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latin typeface="Courier New" pitchFamily="49" charset="0"/>
              </a:rPr>
              <a:t> | </a:t>
            </a:r>
            <a:r>
              <a:rPr lang="en-US" altLang="zh-TW" sz="2400" dirty="0" err="1" smtClean="0">
                <a:latin typeface="Courier New" pitchFamily="49" charset="0"/>
              </a:rPr>
              <a:t>sed</a:t>
            </a:r>
            <a:r>
              <a:rPr lang="en-US" altLang="zh-TW" sz="2400" dirty="0" smtClean="0">
                <a:latin typeface="Courier New" pitchFamily="49" charset="0"/>
              </a:rPr>
              <a:t> 's/skiing/hiking/g; s/hiking/biking/g'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1 ) </a:t>
            </a:r>
            <a:r>
              <a:rPr lang="en-US" altLang="zh-TW" sz="2800" dirty="0" err="1" smtClean="0"/>
              <a:t>Sed</a:t>
            </a:r>
            <a:r>
              <a:rPr lang="en-US" altLang="zh-TW" sz="2800" dirty="0" smtClean="0"/>
              <a:t> reads in </a:t>
            </a:r>
            <a:r>
              <a:rPr lang="en-US" altLang="zh-TW" sz="2400" dirty="0" smtClean="0">
                <a:latin typeface="Courier New" pitchFamily="49" charset="0"/>
              </a:rPr>
              <a:t>"Amy enjoys hiking and Ben enjoys skiing"</a:t>
            </a:r>
            <a:r>
              <a:rPr lang="en-US" altLang="zh-TW" sz="1800" dirty="0" smtClean="0">
                <a:latin typeface="Courier New" pitchFamily="49" charset="0"/>
              </a:rPr>
              <a:t> </a:t>
            </a:r>
            <a:r>
              <a:rPr lang="en-US" altLang="zh-TW" sz="2800" dirty="0" smtClean="0"/>
              <a:t>and executed  the </a:t>
            </a:r>
            <a:r>
              <a:rPr lang="en-US" altLang="zh-TW" sz="2800" i="1" dirty="0" smtClean="0"/>
              <a:t>first</a:t>
            </a:r>
            <a:r>
              <a:rPr lang="en-US" altLang="zh-TW" sz="1400" i="1" dirty="0" smtClean="0"/>
              <a:t>  </a:t>
            </a:r>
            <a:r>
              <a:rPr lang="en-US" altLang="zh-TW" sz="2800" dirty="0" smtClean="0"/>
              <a:t>‘substitute’ command.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The resulting line – in the pattern space: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	 </a:t>
            </a:r>
            <a:r>
              <a:rPr lang="en-US" altLang="zh-TW" sz="2400" dirty="0" smtClean="0">
                <a:latin typeface="Courier New" pitchFamily="49" charset="0"/>
              </a:rPr>
              <a:t>"Amy enjoys hiking and Ben enjoys hiking"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2) Then the second substitute command is executed on the line in the pattern space, and the result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 </a:t>
            </a:r>
            <a:r>
              <a:rPr lang="en-US" altLang="zh-TW" sz="2400" dirty="0" smtClean="0">
                <a:latin typeface="Courier New" pitchFamily="49" charset="0"/>
              </a:rPr>
              <a:t>"Amy enjoys biking and Ben enjoys biking"</a:t>
            </a:r>
            <a:r>
              <a:rPr lang="en-US" altLang="zh-TW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3) The result is written to standard out.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6456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dirty="0" smtClean="0">
                <a:solidFill>
                  <a:srgbClr val="0033CC"/>
                </a:solidFill>
              </a:rPr>
              <a:t>Running multiple </a:t>
            </a:r>
            <a:r>
              <a:rPr lang="en-US" altLang="zh-TW" sz="72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commands using the semicolon:</a:t>
            </a:r>
          </a:p>
        </p:txBody>
      </p:sp>
    </p:spTree>
    <p:extLst>
      <p:ext uri="{BB962C8B-B14F-4D97-AF65-F5344CB8AC3E}">
        <p14:creationId xmlns:p14="http://schemas.microsoft.com/office/powerpoint/2010/main" val="9426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971800" y="3733800"/>
            <a:ext cx="4953000" cy="3124200"/>
          </a:xfrm>
          <a:prstGeom prst="wedgeRectCallout">
            <a:avLst>
              <a:gd name="adj1" fmla="val -60314"/>
              <a:gd name="adj2" fmla="val -1054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Yes, you can use the -e flag. But we haven’t used it befo</a:t>
            </a:r>
            <a:r>
              <a:rPr lang="en-US" altLang="zh-TW" sz="2800" dirty="0" smtClean="0"/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e, because we haven’t needed to, because it is assumed, by default. 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(I’m just using it he</a:t>
            </a:r>
            <a:r>
              <a:rPr lang="en-US" altLang="zh-TW" sz="2800" dirty="0" smtClean="0"/>
              <a:t>r</a:t>
            </a:r>
            <a:r>
              <a:rPr lang="en-US" sz="2800" dirty="0" smtClean="0">
                <a:solidFill>
                  <a:schemeClr val="tx1"/>
                </a:solidFill>
              </a:rPr>
              <a:t>e to show that you can)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609600" y="3733800"/>
            <a:ext cx="4800600" cy="1828800"/>
          </a:xfrm>
          <a:prstGeom prst="wedgeRectCallout">
            <a:avLst>
              <a:gd name="adj1" fmla="val 39635"/>
              <a:gd name="adj2" fmla="val -1438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This one is syntactically correct. The </a:t>
            </a:r>
            <a:r>
              <a:rPr lang="en-US" sz="2800" dirty="0" err="1">
                <a:solidFill>
                  <a:schemeClr val="tx1"/>
                </a:solidFill>
              </a:rPr>
              <a:t>sed</a:t>
            </a:r>
            <a:r>
              <a:rPr lang="en-US" sz="2800" dirty="0">
                <a:solidFill>
                  <a:schemeClr val="tx1"/>
                </a:solidFill>
              </a:rPr>
              <a:t> command has two subcommands separated by a semicolon</a:t>
            </a:r>
          </a:p>
        </p:txBody>
      </p:sp>
    </p:spTree>
    <p:extLst>
      <p:ext uri="{BB962C8B-B14F-4D97-AF65-F5344CB8AC3E}">
        <p14:creationId xmlns:p14="http://schemas.microsoft.com/office/powerpoint/2010/main" val="15079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762000" y="3733800"/>
            <a:ext cx="4419600" cy="1676400"/>
          </a:xfrm>
          <a:prstGeom prst="wedgeRectCallout">
            <a:avLst>
              <a:gd name="adj1" fmla="val 53384"/>
              <a:gd name="adj2" fmla="val -1076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600" dirty="0">
                <a:solidFill>
                  <a:schemeClr val="tx1"/>
                </a:solidFill>
              </a:rPr>
              <a:t>This is wrong because you are already in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, so you can’t put a UNIX command (such as  “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”) in here</a:t>
            </a:r>
          </a:p>
        </p:txBody>
      </p:sp>
    </p:spTree>
    <p:extLst>
      <p:ext uri="{BB962C8B-B14F-4D97-AF65-F5344CB8AC3E}">
        <p14:creationId xmlns:p14="http://schemas.microsoft.com/office/powerpoint/2010/main" val="39235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228600" y="4343400"/>
            <a:ext cx="5334000" cy="1828800"/>
          </a:xfrm>
          <a:prstGeom prst="wedgeRectCallout">
            <a:avLst>
              <a:gd name="adj1" fmla="val 43473"/>
              <a:gd name="adj2" fmla="val -93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chemeClr val="tx1"/>
                </a:solidFill>
              </a:rPr>
              <a:t>This is wrong because flags are part of the way UNIX runs sed.  But, at this point,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has already begun  running, so you don’t get to add new flags.</a:t>
            </a:r>
          </a:p>
        </p:txBody>
      </p:sp>
    </p:spTree>
    <p:extLst>
      <p:ext uri="{BB962C8B-B14F-4D97-AF65-F5344CB8AC3E}">
        <p14:creationId xmlns:p14="http://schemas.microsoft.com/office/powerpoint/2010/main" val="18469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 bwMode="auto">
          <a:xfrm>
            <a:off x="1905000" y="990600"/>
            <a:ext cx="5943600" cy="2590800"/>
          </a:xfrm>
          <a:prstGeom prst="wedgeRectCallout">
            <a:avLst>
              <a:gd name="adj1" fmla="val -250"/>
              <a:gd name="adj2" fmla="val 717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>
                <a:solidFill>
                  <a:schemeClr val="tx1"/>
                </a:solidFill>
              </a:rPr>
              <a:t>This is wrong because the close quote after the first subcommand has caused the shell to only pass this part into sed.  The semicolon is therefore a UNIX command separator – but what follows is not a UNIX command, hence the error</a:t>
            </a:r>
          </a:p>
          <a:p>
            <a:endParaRPr lang="en-US" altLang="zh-TW" sz="24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14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1910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3600" dirty="0" smtClean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</a:t>
            </a:r>
            <a:r>
              <a:rPr lang="en-US" altLang="zh-TW" sz="3600" dirty="0" err="1" smtClean="0">
                <a:latin typeface="High Tower Text" pitchFamily="18" charset="0"/>
              </a:rPr>
              <a:t>csh</a:t>
            </a:r>
            <a:endParaRPr lang="en-US" altLang="zh-TW" sz="3600" dirty="0" smtClean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set</a:t>
            </a:r>
            <a:r>
              <a:rPr lang="en-US" altLang="zh-TW" sz="3600" dirty="0" smtClean="0">
                <a:solidFill>
                  <a:srgbClr val="0033CC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latin typeface="High Tower Text" pitchFamily="18" charset="0"/>
              </a:rPr>
              <a:t>A =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  <a:r>
              <a:rPr lang="en-US" altLang="zh-TW" sz="3600" dirty="0" smtClean="0">
                <a:latin typeface="High Tower Text" pitchFamily="18" charset="0"/>
              </a:rPr>
              <a:t>*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Courier" pitchFamily="49" charset="0"/>
              </a:rPr>
              <a:t>&lt;lists all the files&gt;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'</a:t>
            </a: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'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  <a:endParaRPr lang="en-US" altLang="zh-TW" sz="3600" dirty="0" smtClean="0">
              <a:latin typeface="High Tower Text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  <a:r>
              <a:rPr lang="en-US" altLang="zh-TW" dirty="0" smtClean="0"/>
              <a:t>$A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*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%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 echo </a:t>
            </a:r>
            <a:r>
              <a:rPr lang="en-US" altLang="zh-TW" sz="3600" dirty="0" smtClean="0">
                <a:cs typeface="Times New Roman" pitchFamily="18" charset="0"/>
              </a:rPr>
              <a:t>$</a:t>
            </a:r>
            <a:r>
              <a:rPr lang="en-US" altLang="zh-TW" sz="3600" dirty="0" err="1" smtClean="0">
                <a:latin typeface="High Tower Text" pitchFamily="18" charset="0"/>
                <a:cs typeface="Times New Roman" pitchFamily="18" charset="0"/>
              </a:rPr>
              <a:t>A:q</a:t>
            </a:r>
            <a:endParaRPr lang="en-US" altLang="zh-TW" sz="3600" dirty="0" smtClean="0">
              <a:latin typeface="High Tower Text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*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%</a:t>
            </a:r>
            <a:endParaRPr lang="en-US" altLang="zh-TW" sz="3600" dirty="0" smtClean="0">
              <a:cs typeface="Times New Roman" pitchFamily="18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csh vs. bash:</a:t>
            </a:r>
            <a:br>
              <a:rPr lang="en-US" altLang="zh-TW" smtClean="0">
                <a:solidFill>
                  <a:srgbClr val="0066CC"/>
                </a:solidFill>
              </a:rPr>
            </a:br>
            <a:r>
              <a:rPr lang="en-US" altLang="zh-TW" b="1" smtClean="0">
                <a:solidFill>
                  <a:srgbClr val="0066CC"/>
                </a:solidFill>
              </a:rPr>
              <a:t>set</a:t>
            </a:r>
            <a:r>
              <a:rPr lang="en-US" altLang="zh-TW" smtClean="0">
                <a:solidFill>
                  <a:srgbClr val="0066CC"/>
                </a:solidFill>
              </a:rPr>
              <a:t>, </a:t>
            </a:r>
            <a:r>
              <a:rPr lang="en-US" altLang="zh-TW" b="1" smtClean="0">
                <a:solidFill>
                  <a:srgbClr val="0066CC"/>
                </a:solidFill>
              </a:rPr>
              <a:t>:q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371600"/>
            <a:ext cx="419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zh-TW" sz="3600" b="0" kern="0" dirty="0">
              <a:latin typeface="High Tower Text" pitchFamily="18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3600" b="0" kern="0" dirty="0" err="1">
                <a:latin typeface="High Tower Text" pitchFamily="18" charset="0"/>
                <a:ea typeface="+mn-ea"/>
                <a:cs typeface="+mn-cs"/>
              </a:rPr>
              <a:t>bash</a:t>
            </a:r>
            <a:endParaRPr lang="en-US" altLang="zh-TW" sz="3600" b="0" kern="0" dirty="0">
              <a:latin typeface="High Tower Text" pitchFamily="18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A=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*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2800" b="0" kern="0" dirty="0">
                <a:latin typeface="Courier" pitchFamily="49" charset="0"/>
                <a:ea typeface="+mn-ea"/>
                <a:cs typeface="+mn-cs"/>
              </a:rPr>
              <a:t>&lt;lists all the files&gt;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'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'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  <a:endParaRPr lang="en-US" altLang="zh-TW" sz="3600" b="0" kern="0" dirty="0">
              <a:latin typeface="High Tower Text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$A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*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Times New Roman" pitchFamily="18" charset="0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 echo </a:t>
            </a:r>
            <a:r>
              <a:rPr lang="en-US" altLang="zh-TW" sz="3600" b="0" kern="0" dirty="0">
                <a:latin typeface="+mn-lt"/>
                <a:ea typeface="+mn-ea"/>
                <a:cs typeface="Times New Roman" pitchFamily="18" charset="0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A:q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*:q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Times New Roman" pitchFamily="18" charset="0"/>
              </a:rPr>
              <a:t>%</a:t>
            </a:r>
            <a:endParaRPr lang="en-US" altLang="zh-TW" sz="3600" b="0" kern="0" dirty="0">
              <a:latin typeface="+mn-lt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33400" y="1447800"/>
            <a:ext cx="5943600" cy="2362200"/>
          </a:xfrm>
          <a:prstGeom prst="wedgeRectCallout">
            <a:avLst>
              <a:gd name="adj1" fmla="val 27182"/>
              <a:gd name="adj2" fmla="val 1065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chemeClr val="tx1"/>
                </a:solidFill>
              </a:rPr>
              <a:t>This works.  But it is not an example of a </a:t>
            </a:r>
            <a:r>
              <a:rPr lang="en-US" altLang="zh-TW" sz="2400" dirty="0" err="1">
                <a:solidFill>
                  <a:schemeClr val="tx1"/>
                </a:solidFill>
              </a:rPr>
              <a:t>sed</a:t>
            </a:r>
            <a:r>
              <a:rPr lang="en-US" altLang="zh-TW" sz="2400" dirty="0">
                <a:solidFill>
                  <a:schemeClr val="tx1"/>
                </a:solidFill>
              </a:rPr>
              <a:t> multi-command. It’s two different </a:t>
            </a:r>
            <a:r>
              <a:rPr lang="en-US" altLang="zh-TW" sz="2400" dirty="0" err="1">
                <a:solidFill>
                  <a:schemeClr val="tx1"/>
                </a:solidFill>
              </a:rPr>
              <a:t>seds</a:t>
            </a:r>
            <a:r>
              <a:rPr lang="en-US" altLang="zh-TW" sz="2400" dirty="0">
                <a:solidFill>
                  <a:schemeClr val="tx1"/>
                </a:solidFill>
              </a:rPr>
              <a:t> running through a UNIX pipe.</a:t>
            </a: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Though </a:t>
            </a:r>
            <a:r>
              <a:rPr lang="en-US" altLang="zh-TW" sz="2400" dirty="0">
                <a:solidFill>
                  <a:schemeClr val="tx1"/>
                </a:solidFill>
              </a:rPr>
              <a:t>it gets the same output as the </a:t>
            </a:r>
            <a:r>
              <a:rPr lang="en-US" altLang="zh-TW" sz="2400" dirty="0" err="1">
                <a:solidFill>
                  <a:schemeClr val="tx1"/>
                </a:solidFill>
              </a:rPr>
              <a:t>sed</a:t>
            </a:r>
            <a:r>
              <a:rPr lang="en-US" altLang="zh-TW" sz="2400" dirty="0">
                <a:solidFill>
                  <a:schemeClr val="tx1"/>
                </a:solidFill>
              </a:rPr>
              <a:t>-multi command, in this </a:t>
            </a:r>
            <a:r>
              <a:rPr lang="en-US" altLang="zh-TW" sz="2400" dirty="0" smtClean="0">
                <a:solidFill>
                  <a:schemeClr val="tx1"/>
                </a:solidFill>
              </a:rPr>
              <a:t>case, yet </a:t>
            </a:r>
            <a:r>
              <a:rPr lang="en-US" altLang="zh-TW" sz="2400" dirty="0">
                <a:solidFill>
                  <a:schemeClr val="tx1"/>
                </a:solidFill>
              </a:rPr>
              <a:t>it will not in more-complex cases.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1000" y="1447800"/>
            <a:ext cx="6096000" cy="2971800"/>
          </a:xfrm>
          <a:prstGeom prst="wedgeRectCallout">
            <a:avLst>
              <a:gd name="adj1" fmla="val 11407"/>
              <a:gd name="adj2" fmla="val 104380"/>
            </a:avLst>
          </a:prstGeom>
          <a:solidFill>
            <a:schemeClr val="bg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dirty="0">
                <a:latin typeface="Arial" pitchFamily="34" charset="0"/>
              </a:rPr>
              <a:t>This is probably what the user *</a:t>
            </a:r>
            <a:r>
              <a:rPr lang="en-US" altLang="zh-TW" sz="2400" i="1" dirty="0">
                <a:latin typeface="Arial" pitchFamily="34" charset="0"/>
              </a:rPr>
              <a:t>meant* </a:t>
            </a:r>
            <a:r>
              <a:rPr lang="en-US" altLang="zh-TW" sz="2400" dirty="0">
                <a:latin typeface="Arial" pitchFamily="34" charset="0"/>
              </a:rPr>
              <a:t>to do. He wanted to switch hiking and biking, but he couldn’t do it with a </a:t>
            </a:r>
            <a:r>
              <a:rPr lang="en-US" altLang="zh-TW" sz="2400" dirty="0" smtClean="0">
                <a:latin typeface="Arial" pitchFamily="34" charset="0"/>
              </a:rPr>
              <a:t>“;”, </a:t>
            </a:r>
            <a:r>
              <a:rPr lang="en-US" altLang="zh-TW" sz="2400" dirty="0">
                <a:latin typeface="Arial" pitchFamily="34" charset="0"/>
              </a:rPr>
              <a:t>because the first command destroyed the word biking, and there was no way to get it back. </a:t>
            </a:r>
            <a:br>
              <a:rPr lang="en-US" altLang="zh-TW" sz="2400" dirty="0">
                <a:latin typeface="Arial" pitchFamily="34" charset="0"/>
              </a:rPr>
            </a:br>
            <a:r>
              <a:rPr lang="en-US" altLang="zh-TW" sz="2400" dirty="0">
                <a:latin typeface="Arial" pitchFamily="34" charset="0"/>
              </a:rPr>
              <a:t>He should have done both substitutions together with one pattern, as </a:t>
            </a:r>
            <a:r>
              <a:rPr lang="en-US" altLang="zh-TW" sz="2400" dirty="0" smtClean="0">
                <a:latin typeface="Arial" pitchFamily="34" charset="0"/>
              </a:rPr>
              <a:t>done here</a:t>
            </a:r>
            <a:r>
              <a:rPr lang="en-US" altLang="zh-TW" sz="2400" dirty="0">
                <a:latin typeface="Arial" pitchFamily="34" charset="0"/>
              </a:rPr>
              <a:t>:</a:t>
            </a:r>
          </a:p>
          <a:p>
            <a:endParaRPr lang="en-US" altLang="zh-TW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5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4196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2672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0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1148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477000" y="39624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9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38100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36576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838200" y="990600"/>
            <a:ext cx="7620000" cy="3657600"/>
          </a:xfrm>
          <a:prstGeom prst="wedgeRectCallout">
            <a:avLst>
              <a:gd name="adj1" fmla="val 5280"/>
              <a:gd name="adj2" fmla="val 837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chemeClr val="tx1"/>
                </a:solidFill>
              </a:rPr>
              <a:t>T</a:t>
            </a:r>
            <a:r>
              <a:rPr lang="en-US" altLang="zh-TW" sz="2400" dirty="0" smtClean="0">
                <a:solidFill>
                  <a:schemeClr val="tx1"/>
                </a:solidFill>
              </a:rPr>
              <a:t>his </a:t>
            </a:r>
            <a:r>
              <a:rPr lang="en-US" altLang="zh-TW" sz="2400" dirty="0">
                <a:solidFill>
                  <a:schemeClr val="tx1"/>
                </a:solidFill>
              </a:rPr>
              <a:t>command hangs, and you have to hit Ctrl-C to stop it.</a:t>
            </a:r>
          </a:p>
          <a:p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The reason is that the close quote makes the second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sed</a:t>
            </a:r>
            <a:r>
              <a:rPr lang="en-US" altLang="zh-TW" sz="2400" dirty="0" smtClean="0">
                <a:solidFill>
                  <a:schemeClr val="tx1"/>
                </a:solidFill>
              </a:rPr>
              <a:t> a </a:t>
            </a:r>
            <a:r>
              <a:rPr lang="en-US" altLang="zh-TW" sz="2400" dirty="0">
                <a:solidFill>
                  <a:schemeClr val="tx1"/>
                </a:solidFill>
              </a:rPr>
              <a:t>separate UNIX command. But the input to this </a:t>
            </a:r>
            <a:r>
              <a:rPr lang="en-US" altLang="zh-TW" sz="2400" dirty="0" err="1">
                <a:solidFill>
                  <a:schemeClr val="tx1"/>
                </a:solidFill>
              </a:rPr>
              <a:t>sed</a:t>
            </a:r>
            <a:r>
              <a:rPr lang="en-US" altLang="zh-TW" sz="2400" dirty="0">
                <a:solidFill>
                  <a:schemeClr val="tx1"/>
                </a:solidFill>
              </a:rPr>
              <a:t> was not piped into it (because </a:t>
            </a:r>
            <a:r>
              <a:rPr lang="en-US" altLang="zh-TW" sz="2400" dirty="0" smtClean="0">
                <a:solidFill>
                  <a:schemeClr val="tx1"/>
                </a:solidFill>
              </a:rPr>
              <a:t>“;” </a:t>
            </a:r>
            <a:r>
              <a:rPr lang="en-US" altLang="zh-TW" sz="2400" dirty="0">
                <a:solidFill>
                  <a:schemeClr val="tx1"/>
                </a:solidFill>
              </a:rPr>
              <a:t>is not the same as </a:t>
            </a:r>
            <a:r>
              <a:rPr lang="en-US" altLang="zh-TW" sz="2400" dirty="0" smtClean="0">
                <a:solidFill>
                  <a:schemeClr val="tx1"/>
                </a:solidFill>
              </a:rPr>
              <a:t>“|”).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T</a:t>
            </a:r>
            <a:r>
              <a:rPr lang="en-US" altLang="zh-TW" sz="2400" dirty="0" smtClean="0">
                <a:solidFill>
                  <a:schemeClr val="tx1"/>
                </a:solidFill>
              </a:rPr>
              <a:t>he program hangs because </a:t>
            </a:r>
            <a:r>
              <a:rPr lang="en-US" altLang="zh-TW" sz="2400" dirty="0">
                <a:solidFill>
                  <a:schemeClr val="tx1"/>
                </a:solidFill>
              </a:rPr>
              <a:t>the second </a:t>
            </a:r>
            <a:r>
              <a:rPr lang="en-US" altLang="zh-TW" sz="2400" dirty="0" err="1">
                <a:solidFill>
                  <a:schemeClr val="tx1"/>
                </a:solidFill>
              </a:rPr>
              <a:t>sed</a:t>
            </a:r>
            <a:r>
              <a:rPr lang="en-US" altLang="zh-TW" sz="2400" dirty="0">
                <a:solidFill>
                  <a:schemeClr val="tx1"/>
                </a:solidFill>
              </a:rPr>
              <a:t> is waiting for you to type something from the keyboard.</a:t>
            </a:r>
          </a:p>
        </p:txBody>
      </p:sp>
    </p:spTree>
    <p:extLst>
      <p:ext uri="{BB962C8B-B14F-4D97-AF65-F5344CB8AC3E}">
        <p14:creationId xmlns:p14="http://schemas.microsoft.com/office/powerpoint/2010/main" val="7021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smtClean="0"/>
              <a:t>	</a:t>
            </a:r>
            <a:r>
              <a:rPr lang="en-US" altLang="zh-TW" sz="1800" b="1" i="1" smtClean="0"/>
              <a:t>Pattern Space</a:t>
            </a:r>
            <a:r>
              <a:rPr lang="en-US" altLang="zh-TW" sz="1800" i="1" smtClean="0"/>
              <a:t> = </a:t>
            </a:r>
            <a:r>
              <a:rPr lang="en-US" altLang="zh-TW" sz="180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	</a:t>
            </a: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2)  foreach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3) Write the pattern space to STDOUT (if the -n flag is not used).</a:t>
            </a:r>
            <a:r>
              <a:rPr lang="en-US" altLang="zh-TW" sz="1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1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smtClean="0"/>
              <a:t>	</a:t>
            </a:r>
            <a:r>
              <a:rPr lang="en-US" altLang="zh-TW" sz="1800" b="1" i="1" smtClean="0"/>
              <a:t>Pattern Space</a:t>
            </a:r>
            <a:r>
              <a:rPr lang="en-US" altLang="zh-TW" sz="1800" i="1" smtClean="0"/>
              <a:t> = </a:t>
            </a:r>
            <a:r>
              <a:rPr lang="en-US" altLang="zh-TW" sz="180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	</a:t>
            </a:r>
            <a:r>
              <a:rPr lang="en-US" altLang="zh-TW" sz="1800" b="1" smtClean="0">
                <a:solidFill>
                  <a:srgbClr val="FF0000"/>
                </a:solidFill>
              </a:rPr>
              <a:t>“As it’s being edited” means your substitutions change the pattern space.</a:t>
            </a:r>
            <a:endParaRPr lang="en-US" altLang="zh-TW" sz="20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2)  foreach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3) Write the pattern space to STDOUT (if the -n flag is not used).</a:t>
            </a:r>
            <a:r>
              <a:rPr lang="en-US" altLang="zh-TW" sz="1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6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4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29700" name="Rectangular Callout 3"/>
          <p:cNvSpPr>
            <a:spLocks noChangeArrowheads="1"/>
          </p:cNvSpPr>
          <p:nvPr/>
        </p:nvSpPr>
        <p:spPr bwMode="auto">
          <a:xfrm>
            <a:off x="5724128" y="260648"/>
            <a:ext cx="3312368" cy="1828800"/>
          </a:xfrm>
          <a:prstGeom prst="wedgeRectCallout">
            <a:avLst>
              <a:gd name="adj1" fmla="val -90208"/>
              <a:gd name="adj2" fmla="val 71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Note: the -e was not put here, because </a:t>
            </a:r>
            <a:r>
              <a:rPr lang="en-US" altLang="zh-TW" sz="2800" dirty="0" smtClean="0"/>
              <a:t>it</a:t>
            </a:r>
            <a:br>
              <a:rPr lang="en-US" altLang="zh-TW" sz="2800" dirty="0" smtClean="0"/>
            </a:br>
            <a:r>
              <a:rPr lang="en-US" altLang="zh-TW" sz="2800" dirty="0" smtClean="0"/>
              <a:t>is </a:t>
            </a:r>
            <a:r>
              <a:rPr lang="en-US" altLang="zh-TW" sz="2800" dirty="0"/>
              <a:t>the default flag, so it can be skipped</a:t>
            </a:r>
          </a:p>
        </p:txBody>
      </p:sp>
    </p:spTree>
    <p:extLst>
      <p:ext uri="{BB962C8B-B14F-4D97-AF65-F5344CB8AC3E}">
        <p14:creationId xmlns:p14="http://schemas.microsoft.com/office/powerpoint/2010/main" val="40119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1910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3600" dirty="0" smtClean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</a:t>
            </a:r>
            <a:r>
              <a:rPr lang="en-US" altLang="zh-TW" sz="3600" dirty="0" err="1" smtClean="0">
                <a:latin typeface="High Tower Text" pitchFamily="18" charset="0"/>
              </a:rPr>
              <a:t>csh</a:t>
            </a:r>
            <a:endParaRPr lang="en-US" altLang="zh-TW" sz="3600" dirty="0" smtClean="0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rgbClr val="0033CC"/>
                </a:solidFill>
                <a:latin typeface="High Tower Text" pitchFamily="18" charset="0"/>
              </a:rPr>
              <a:t>set </a:t>
            </a:r>
            <a:r>
              <a:rPr lang="en-US" altLang="zh-TW" sz="3600" dirty="0" smtClean="0">
                <a:latin typeface="High Tower Text" pitchFamily="18" charset="0"/>
              </a:rPr>
              <a:t>A =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  <a:r>
              <a:rPr lang="en-US" altLang="zh-TW" sz="3600" dirty="0" smtClean="0">
                <a:latin typeface="High Tower Text" pitchFamily="18" charset="0"/>
              </a:rPr>
              <a:t>*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latin typeface="Courier" pitchFamily="49" charset="0"/>
              </a:rPr>
              <a:t>&lt;lists all the files&gt;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'</a:t>
            </a: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'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$</a:t>
            </a:r>
            <a:r>
              <a:rPr lang="en-US" altLang="zh-TW" sz="3600" dirty="0" smtClean="0">
                <a:latin typeface="High Tower Text" pitchFamily="18" charset="0"/>
              </a:rPr>
              <a:t>A</a:t>
            </a:r>
            <a:endParaRPr lang="en-US" altLang="zh-TW" sz="3600" dirty="0" smtClean="0">
              <a:latin typeface="High Tower Text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  <a:r>
              <a:rPr lang="en-US" altLang="zh-TW" sz="3600" dirty="0" smtClean="0">
                <a:latin typeface="High Tower Text" pitchFamily="18" charset="0"/>
              </a:rPr>
              <a:t> echo 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  <a:r>
              <a:rPr lang="en-US" altLang="zh-TW" dirty="0" smtClean="0"/>
              <a:t>$A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*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%</a:t>
            </a: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 echo </a:t>
            </a:r>
            <a:r>
              <a:rPr lang="en-US" altLang="zh-TW" sz="3600" dirty="0" smtClean="0">
                <a:cs typeface="Times New Roman" pitchFamily="18" charset="0"/>
              </a:rPr>
              <a:t>$</a:t>
            </a:r>
            <a:r>
              <a:rPr lang="en-US" altLang="zh-TW" sz="3600" dirty="0" err="1" smtClean="0">
                <a:latin typeface="High Tower Text" pitchFamily="18" charset="0"/>
                <a:cs typeface="Times New Roman" pitchFamily="18" charset="0"/>
              </a:rPr>
              <a:t>A:q</a:t>
            </a:r>
            <a:endParaRPr lang="en-US" altLang="zh-TW" sz="3600" dirty="0" smtClean="0">
              <a:latin typeface="High Tower Text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latin typeface="High Tower Text" pitchFamily="18" charset="0"/>
                <a:cs typeface="Times New Roman" pitchFamily="18" charset="0"/>
              </a:rPr>
              <a:t>*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%</a:t>
            </a:r>
            <a:endParaRPr lang="en-US" altLang="zh-TW" sz="3600" dirty="0" smtClean="0">
              <a:cs typeface="Times New Roman" pitchFamily="18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csh vs. bash:</a:t>
            </a:r>
            <a:br>
              <a:rPr lang="en-US" altLang="zh-TW" smtClean="0">
                <a:solidFill>
                  <a:srgbClr val="0066CC"/>
                </a:solidFill>
              </a:rPr>
            </a:br>
            <a:r>
              <a:rPr lang="en-US" altLang="zh-TW" b="1" smtClean="0">
                <a:solidFill>
                  <a:srgbClr val="0066CC"/>
                </a:solidFill>
              </a:rPr>
              <a:t>set</a:t>
            </a:r>
            <a:r>
              <a:rPr lang="en-US" altLang="zh-TW" smtClean="0">
                <a:solidFill>
                  <a:srgbClr val="0066CC"/>
                </a:solidFill>
              </a:rPr>
              <a:t>, </a:t>
            </a:r>
            <a:r>
              <a:rPr lang="en-US" altLang="zh-TW" b="1" smtClean="0">
                <a:solidFill>
                  <a:srgbClr val="0066CC"/>
                </a:solidFill>
              </a:rPr>
              <a:t>:q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371600"/>
            <a:ext cx="419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zh-TW" sz="3600" b="0" kern="0" dirty="0">
              <a:latin typeface="High Tower Text" pitchFamily="18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3600" b="0" kern="0" dirty="0" err="1">
                <a:latin typeface="High Tower Text" pitchFamily="18" charset="0"/>
                <a:ea typeface="+mn-ea"/>
                <a:cs typeface="+mn-cs"/>
              </a:rPr>
              <a:t>bash</a:t>
            </a:r>
            <a:endParaRPr lang="en-US" altLang="zh-TW" sz="3600" b="0" kern="0" dirty="0">
              <a:latin typeface="High Tower Text" pitchFamily="18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A=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*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2800" b="0" kern="0" dirty="0">
                <a:latin typeface="Courier" pitchFamily="49" charset="0"/>
                <a:ea typeface="+mn-ea"/>
                <a:cs typeface="+mn-cs"/>
              </a:rPr>
              <a:t>&lt;lists all the files&gt;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'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'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A</a:t>
            </a:r>
            <a:endParaRPr lang="en-US" altLang="zh-TW" sz="3600" b="0" kern="0" dirty="0">
              <a:latin typeface="High Tower Text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+mn-cs"/>
              </a:rPr>
              <a:t> echo 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$A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"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*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Times New Roman" pitchFamily="18" charset="0"/>
              </a:rPr>
              <a:t>%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 echo </a:t>
            </a:r>
            <a:r>
              <a:rPr lang="en-US" altLang="zh-TW" sz="3600" b="0" kern="0" dirty="0">
                <a:latin typeface="+mn-lt"/>
                <a:ea typeface="+mn-ea"/>
                <a:cs typeface="Times New Roman" pitchFamily="18" charset="0"/>
              </a:rPr>
              <a:t>$</a:t>
            </a: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A:q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b="0" kern="0" dirty="0">
                <a:latin typeface="High Tower Text" pitchFamily="18" charset="0"/>
                <a:ea typeface="+mn-ea"/>
                <a:cs typeface="Times New Roman" pitchFamily="18" charset="0"/>
              </a:rPr>
              <a:t>*</a:t>
            </a:r>
            <a:r>
              <a:rPr lang="en-US" altLang="zh-TW" sz="3600" b="0" kern="0" dirty="0">
                <a:solidFill>
                  <a:srgbClr val="FF0000"/>
                </a:solidFill>
                <a:latin typeface="High Tower Text" pitchFamily="18" charset="0"/>
                <a:ea typeface="+mn-ea"/>
                <a:cs typeface="Times New Roman" pitchFamily="18" charset="0"/>
              </a:rPr>
              <a:t>:q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b="0" kern="0" dirty="0">
                <a:latin typeface="+mn-lt"/>
                <a:ea typeface="+mn-ea"/>
                <a:cs typeface="Times New Roman" pitchFamily="18" charset="0"/>
              </a:rPr>
              <a:t>%</a:t>
            </a:r>
            <a:endParaRPr lang="en-US" altLang="zh-TW" sz="3600" b="0" kern="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752600" y="2216085"/>
            <a:ext cx="533400" cy="597031"/>
          </a:xfrm>
          <a:prstGeom prst="ellipse">
            <a:avLst/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1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0724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616896" cy="1371600"/>
          </a:xfrm>
          <a:prstGeom prst="wedgeRectCallout">
            <a:avLst>
              <a:gd name="adj1" fmla="val -112078"/>
              <a:gd name="adj2" fmla="val -822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20663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 smtClean="0"/>
              <a:t>	</a:t>
            </a:r>
            <a:r>
              <a:rPr lang="en-US" altLang="zh-TW" sz="1800" b="1" i="1" dirty="0" smtClean="0"/>
              <a:t>Pattern Space</a:t>
            </a:r>
            <a:r>
              <a:rPr lang="en-US" altLang="zh-TW" sz="1800" i="1" dirty="0" smtClean="0"/>
              <a:t> = </a:t>
            </a:r>
            <a:r>
              <a:rPr lang="en-US" altLang="zh-TW" sz="1800" dirty="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	“As it’s being edited” means that your substitutions change the pattern space.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2)  </a:t>
            </a:r>
            <a:r>
              <a:rPr lang="en-US" altLang="zh-TW" sz="2000" dirty="0" err="1" smtClean="0"/>
              <a:t>foreach</a:t>
            </a:r>
            <a:r>
              <a:rPr lang="en-US" altLang="zh-TW" sz="2000" dirty="0" smtClean="0"/>
              <a:t> subcommand within this </a:t>
            </a:r>
            <a:r>
              <a:rPr lang="en-US" altLang="zh-TW" sz="2000" dirty="0" err="1" smtClean="0"/>
              <a:t>sed</a:t>
            </a:r>
            <a:r>
              <a:rPr lang="en-US" altLang="zh-TW" sz="2000" dirty="0" smtClean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Do the subcommand,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3) Write the pattern space to STDOUT  (if the -n flag is not used).</a:t>
            </a:r>
            <a:r>
              <a:rPr lang="en-US" altLang="zh-TW" sz="1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31748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572000" cy="1371600"/>
          </a:xfrm>
          <a:prstGeom prst="wedgeRectCallout">
            <a:avLst>
              <a:gd name="adj1" fmla="val -123306"/>
              <a:gd name="adj2" fmla="val 1221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1312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2772" name="Rectangular Callout 4"/>
          <p:cNvSpPr>
            <a:spLocks noChangeArrowheads="1"/>
          </p:cNvSpPr>
          <p:nvPr/>
        </p:nvSpPr>
        <p:spPr bwMode="auto">
          <a:xfrm>
            <a:off x="4191000" y="2362200"/>
            <a:ext cx="4343400" cy="1371600"/>
          </a:xfrm>
          <a:prstGeom prst="wedgeRectCallout">
            <a:avLst>
              <a:gd name="adj1" fmla="val -108005"/>
              <a:gd name="adj2" fmla="val 106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It printed twice:</a:t>
            </a:r>
          </a:p>
          <a:p>
            <a:r>
              <a:rPr lang="en-US" altLang="zh-TW" sz="2800" dirty="0"/>
              <a:t>Once because of the /p and Once because of no -n</a:t>
            </a:r>
          </a:p>
        </p:txBody>
      </p:sp>
    </p:spTree>
    <p:extLst>
      <p:ext uri="{BB962C8B-B14F-4D97-AF65-F5344CB8AC3E}">
        <p14:creationId xmlns:p14="http://schemas.microsoft.com/office/powerpoint/2010/main" val="38092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smtClean="0"/>
              <a:t>	</a:t>
            </a:r>
            <a:r>
              <a:rPr lang="en-US" altLang="zh-TW" sz="1800" b="1" i="1" smtClean="0"/>
              <a:t>Pattern Space</a:t>
            </a:r>
            <a:r>
              <a:rPr lang="en-US" altLang="zh-TW" sz="1800" i="1" smtClean="0"/>
              <a:t> = </a:t>
            </a:r>
            <a:r>
              <a:rPr lang="en-US" altLang="zh-TW" sz="180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	“As it’s being edited” means that your substitutions change the pattern space.</a:t>
            </a: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2)  foreach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	 Do the subcommand,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    </a:t>
            </a:r>
            <a:r>
              <a:rPr lang="en-US" altLang="zh-TW" sz="2000" smtClean="0">
                <a:solidFill>
                  <a:schemeClr val="bg1"/>
                </a:solidFill>
              </a:rPr>
              <a:t>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	3) Write the pattern space to STDOUT (if the -n flag is not used).</a:t>
            </a:r>
            <a:r>
              <a:rPr lang="en-US" altLang="zh-TW" sz="1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}</a:t>
            </a:r>
          </a:p>
        </p:txBody>
      </p:sp>
      <p:sp>
        <p:nvSpPr>
          <p:cNvPr id="33796" name="Rectangular Callout 3"/>
          <p:cNvSpPr>
            <a:spLocks noChangeArrowheads="1"/>
          </p:cNvSpPr>
          <p:nvPr/>
        </p:nvSpPr>
        <p:spPr bwMode="auto">
          <a:xfrm>
            <a:off x="4191000" y="2362200"/>
            <a:ext cx="4343400" cy="1371600"/>
          </a:xfrm>
          <a:prstGeom prst="wedgeRectCallout">
            <a:avLst>
              <a:gd name="adj1" fmla="val -82972"/>
              <a:gd name="adj2" fmla="val 742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/>
              <a:t>It printed twice:</a:t>
            </a:r>
          </a:p>
          <a:p>
            <a:r>
              <a:rPr lang="en-US" altLang="zh-TW" sz="2400"/>
              <a:t>Once because of the /p and Once because of no -n</a:t>
            </a:r>
          </a:p>
        </p:txBody>
      </p:sp>
      <p:sp>
        <p:nvSpPr>
          <p:cNvPr id="33797" name="Rectangular Callout 4"/>
          <p:cNvSpPr>
            <a:spLocks noChangeArrowheads="1"/>
          </p:cNvSpPr>
          <p:nvPr/>
        </p:nvSpPr>
        <p:spPr bwMode="auto">
          <a:xfrm>
            <a:off x="4191000" y="2362200"/>
            <a:ext cx="4343400" cy="1371600"/>
          </a:xfrm>
          <a:prstGeom prst="wedgeRectCallout">
            <a:avLst>
              <a:gd name="adj1" fmla="val -114755"/>
              <a:gd name="adj2" fmla="val 2078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/>
              <a:t>It printed twice:</a:t>
            </a:r>
          </a:p>
          <a:p>
            <a:r>
              <a:rPr lang="en-US" altLang="zh-TW" sz="2800"/>
              <a:t>Once because of the /p and Once because of no -n</a:t>
            </a:r>
          </a:p>
        </p:txBody>
      </p:sp>
    </p:spTree>
    <p:extLst>
      <p:ext uri="{BB962C8B-B14F-4D97-AF65-F5344CB8AC3E}">
        <p14:creationId xmlns:p14="http://schemas.microsoft.com/office/powerpoint/2010/main" val="15210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Recall: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4820" name="Rectangular Callout 3"/>
          <p:cNvSpPr>
            <a:spLocks noChangeArrowheads="1"/>
          </p:cNvSpPr>
          <p:nvPr/>
        </p:nvSpPr>
        <p:spPr bwMode="auto">
          <a:xfrm>
            <a:off x="2590800" y="3581400"/>
            <a:ext cx="2743200" cy="990600"/>
          </a:xfrm>
          <a:prstGeom prst="wedgeRectCallout">
            <a:avLst>
              <a:gd name="adj1" fmla="val -87435"/>
              <a:gd name="adj2" fmla="val 1796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It printed once, because of the /p</a:t>
            </a:r>
          </a:p>
        </p:txBody>
      </p:sp>
    </p:spTree>
    <p:extLst>
      <p:ext uri="{BB962C8B-B14F-4D97-AF65-F5344CB8AC3E}">
        <p14:creationId xmlns:p14="http://schemas.microsoft.com/office/powerpoint/2010/main" val="16912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03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6868" name="Rectangular Callout 4"/>
          <p:cNvSpPr>
            <a:spLocks noChangeArrowheads="1"/>
          </p:cNvSpPr>
          <p:nvPr/>
        </p:nvSpPr>
        <p:spPr bwMode="auto">
          <a:xfrm>
            <a:off x="2667000" y="228600"/>
            <a:ext cx="6225480" cy="1828800"/>
          </a:xfrm>
          <a:prstGeom prst="wedgeRectCallout">
            <a:avLst>
              <a:gd name="adj1" fmla="val -68699"/>
              <a:gd name="adj2" fmla="val 102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The pattern space was processed by each subcommand, in turn. Then, since there was no –n,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printed the exiting value of the string in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21097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95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Printing straight to STDOUT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8916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sz="2800"/>
              <a:t>The two prints are from:  having a /p and not having a -n</a:t>
            </a:r>
          </a:p>
        </p:txBody>
      </p:sp>
      <p:cxnSp>
        <p:nvCxnSpPr>
          <p:cNvPr id="38917" name="Straight Arrow Connector 6"/>
          <p:cNvCxnSpPr>
            <a:cxnSpLocks noChangeShapeType="1"/>
          </p:cNvCxnSpPr>
          <p:nvPr/>
        </p:nvCxnSpPr>
        <p:spPr bwMode="auto">
          <a:xfrm rot="5400000">
            <a:off x="-609600" y="1981200"/>
            <a:ext cx="3733800" cy="5334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3810000" y="1676400"/>
            <a:ext cx="2971800" cy="685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9" name="Straight Arrow Connector 10"/>
          <p:cNvCxnSpPr>
            <a:cxnSpLocks noChangeShapeType="1"/>
          </p:cNvCxnSpPr>
          <p:nvPr/>
        </p:nvCxnSpPr>
        <p:spPr bwMode="auto">
          <a:xfrm flipH="1">
            <a:off x="4343400" y="381000"/>
            <a:ext cx="3309938" cy="31242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3734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Printing straight to STDOUT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39940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/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/>
              <a:t>But wait! The two outputs are different!</a:t>
            </a:r>
          </a:p>
        </p:txBody>
      </p:sp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rot="5400000">
            <a:off x="1371600" y="1143000"/>
            <a:ext cx="3352800" cy="28956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 rot="5400000">
            <a:off x="1066800" y="1371600"/>
            <a:ext cx="3886200" cy="2971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469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838200" y="1225550"/>
            <a:ext cx="3124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% cat </a:t>
            </a:r>
            <a:r>
              <a:rPr lang="en-US" altLang="zh-TW" dirty="0" err="1"/>
              <a:t>for_test.csh</a:t>
            </a:r>
            <a:endParaRPr lang="en-US" altLang="zh-TW" dirty="0"/>
          </a:p>
          <a:p>
            <a:r>
              <a:rPr lang="en-US" altLang="zh-TW" dirty="0"/>
              <a:t>#!/bin/</a:t>
            </a:r>
            <a:r>
              <a:rPr lang="en-US" altLang="zh-TW" dirty="0" err="1"/>
              <a:t>csh</a:t>
            </a:r>
            <a:endParaRPr lang="en-US" altLang="zh-TW" dirty="0"/>
          </a:p>
          <a:p>
            <a:r>
              <a:rPr lang="en-US" altLang="zh-TW" dirty="0"/>
              <a:t>echo 'using $*'</a:t>
            </a:r>
          </a:p>
          <a:p>
            <a:r>
              <a:rPr lang="en-US" altLang="zh-TW" dirty="0" err="1"/>
              <a:t>foreach</a:t>
            </a:r>
            <a:r>
              <a:rPr lang="en-US" altLang="zh-TW" dirty="0"/>
              <a:t> </a:t>
            </a:r>
            <a:r>
              <a:rPr lang="en-US" altLang="zh-TW" dirty="0" err="1"/>
              <a:t>arg</a:t>
            </a:r>
            <a:r>
              <a:rPr lang="en-US" altLang="zh-TW" dirty="0"/>
              <a:t> ($*)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end</a:t>
            </a:r>
          </a:p>
          <a:p>
            <a:endParaRPr lang="en-US" altLang="zh-TW" dirty="0"/>
          </a:p>
          <a:p>
            <a:r>
              <a:rPr lang="en-US" altLang="zh-TW" dirty="0"/>
              <a:t>echo 'using $@'</a:t>
            </a:r>
          </a:p>
          <a:p>
            <a:r>
              <a:rPr lang="en-US" altLang="zh-TW" dirty="0" err="1"/>
              <a:t>foreach</a:t>
            </a:r>
            <a:r>
              <a:rPr lang="en-US" altLang="zh-TW" dirty="0"/>
              <a:t> </a:t>
            </a:r>
            <a:r>
              <a:rPr lang="en-US" altLang="zh-TW" dirty="0" err="1"/>
              <a:t>arg</a:t>
            </a:r>
            <a:r>
              <a:rPr lang="en-US" altLang="zh-TW" dirty="0"/>
              <a:t> ($@)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end</a:t>
            </a:r>
          </a:p>
          <a:p>
            <a:endParaRPr lang="en-US" altLang="zh-TW" dirty="0"/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5486400" y="1225550"/>
            <a:ext cx="3657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% cat </a:t>
            </a:r>
            <a:r>
              <a:rPr lang="en-US" altLang="zh-TW" dirty="0" err="1"/>
              <a:t>for_test.bash</a:t>
            </a:r>
            <a:endParaRPr lang="en-US" altLang="zh-TW" dirty="0"/>
          </a:p>
          <a:p>
            <a:r>
              <a:rPr lang="en-US" altLang="zh-TW" dirty="0"/>
              <a:t>#!/bin/bash</a:t>
            </a:r>
          </a:p>
          <a:p>
            <a:r>
              <a:rPr lang="en-US" altLang="zh-TW" dirty="0"/>
              <a:t>echo </a:t>
            </a:r>
            <a:r>
              <a:rPr lang="en-US" altLang="zh-TW" dirty="0" smtClean="0"/>
              <a:t>'using $* '</a:t>
            </a:r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err="1"/>
              <a:t>arg</a:t>
            </a:r>
            <a:r>
              <a:rPr lang="en-US" altLang="zh-TW" dirty="0"/>
              <a:t> in "$*"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done</a:t>
            </a:r>
          </a:p>
          <a:p>
            <a:r>
              <a:rPr lang="en-US" altLang="zh-TW" dirty="0"/>
              <a:t>echo "using \$@ "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arg</a:t>
            </a:r>
            <a:r>
              <a:rPr lang="en-US" altLang="zh-TW" dirty="0"/>
              <a:t> in "$@"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 smtClean="0"/>
              <a:t>done</a:t>
            </a:r>
            <a:endParaRPr lang="en-US" altLang="zh-TW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153400" cy="1295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4400" b="0" kern="0" dirty="0" err="1" smtClean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csh</a:t>
            </a:r>
            <a:r>
              <a:rPr lang="en-US" altLang="zh-TW" sz="4400" b="0" kern="0" dirty="0" smtClean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4400" b="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vs. bash:</a:t>
            </a:r>
            <a:br>
              <a:rPr lang="en-US" altLang="zh-TW" sz="4400" b="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40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for, $*, </a:t>
            </a:r>
            <a:r>
              <a:rPr lang="en-US" altLang="zh-TW" sz="4400" strike="sngStrike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5055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Printing straight to STDOUT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0964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This is because /p puts its result immediately to STDOUT. </a:t>
            </a:r>
            <a:r>
              <a:rPr lang="en-US" altLang="zh-TW" sz="2800" dirty="0" smtClean="0"/>
              <a:t>So</a:t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1st output line is from the 1st subcommand’s /p. Since this output happens before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runs, that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has no chance to change the output. </a:t>
            </a:r>
          </a:p>
        </p:txBody>
      </p:sp>
      <p:cxnSp>
        <p:nvCxnSpPr>
          <p:cNvPr id="4096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1600200" y="3733800"/>
            <a:ext cx="3886200" cy="5334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0966" name="Straight Arrow Connector 8"/>
          <p:cNvCxnSpPr>
            <a:cxnSpLocks noChangeShapeType="1"/>
          </p:cNvCxnSpPr>
          <p:nvPr/>
        </p:nvCxnSpPr>
        <p:spPr bwMode="auto">
          <a:xfrm flipH="1">
            <a:off x="5715000" y="1844824"/>
            <a:ext cx="1233264" cy="1660376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739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Printing straight to STDOUT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1988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This is because /p puts its result immediately to STDOUT. </a:t>
            </a:r>
            <a:r>
              <a:rPr lang="en-US" altLang="zh-TW" sz="2800" dirty="0" smtClean="0"/>
              <a:t>So</a:t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1st output line is from the 1st subcommand’s /p. Since this output happens before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runs, that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has no chance to change the output. 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/>
              <a:t>But it does get to run on the pattern space, hence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print.</a:t>
            </a:r>
          </a:p>
        </p:txBody>
      </p:sp>
      <p:cxnSp>
        <p:nvCxnSpPr>
          <p:cNvPr id="41989" name="Straight Arrow Connector 6"/>
          <p:cNvCxnSpPr>
            <a:cxnSpLocks noChangeShapeType="1"/>
          </p:cNvCxnSpPr>
          <p:nvPr/>
        </p:nvCxnSpPr>
        <p:spPr bwMode="auto">
          <a:xfrm rot="16200000" flipH="1">
            <a:off x="5410200" y="3124200"/>
            <a:ext cx="457200" cy="304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1990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1524000" y="3810000"/>
            <a:ext cx="4800600" cy="8382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199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6629400" y="3124200"/>
            <a:ext cx="1219200" cy="3810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0555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3012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Q: Where did the output from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chemeClr val="accent1"/>
                </a:solidFill>
              </a:rPr>
              <a:t>A: Well, we told </a:t>
            </a:r>
            <a:r>
              <a:rPr lang="en-US" altLang="zh-TW" sz="2800" dirty="0" err="1">
                <a:solidFill>
                  <a:schemeClr val="accent1"/>
                </a:solidFill>
              </a:rPr>
              <a:t>sed</a:t>
            </a:r>
            <a:r>
              <a:rPr lang="en-US" altLang="zh-TW" sz="2800" dirty="0">
                <a:solidFill>
                  <a:schemeClr val="accent1"/>
                </a:solidFill>
              </a:rPr>
              <a:t> not to print the pattern space at the end. So the 2</a:t>
            </a:r>
            <a:r>
              <a:rPr lang="en-US" altLang="zh-TW" sz="2800" baseline="30000" dirty="0">
                <a:solidFill>
                  <a:schemeClr val="accent1"/>
                </a:solidFill>
              </a:rPr>
              <a:t>nd</a:t>
            </a:r>
            <a:r>
              <a:rPr lang="en-US" altLang="zh-TW" sz="2800" dirty="0">
                <a:solidFill>
                  <a:schemeClr val="accent1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chemeClr val="accent1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chemeClr val="accent1"/>
                </a:solidFill>
              </a:rPr>
              <a:t>st</a:t>
            </a:r>
            <a:r>
              <a:rPr lang="en-US" altLang="zh-TW" sz="2800" dirty="0">
                <a:solidFill>
                  <a:schemeClr val="accent1"/>
                </a:solidFill>
              </a:rPr>
              <a:t> command.</a:t>
            </a:r>
          </a:p>
        </p:txBody>
      </p:sp>
      <p:cxnSp>
        <p:nvCxnSpPr>
          <p:cNvPr id="43013" name="Straight Arrow Connector 7"/>
          <p:cNvCxnSpPr>
            <a:cxnSpLocks noChangeShapeType="1"/>
          </p:cNvCxnSpPr>
          <p:nvPr/>
        </p:nvCxnSpPr>
        <p:spPr bwMode="auto">
          <a:xfrm>
            <a:off x="6911975" y="947738"/>
            <a:ext cx="76200" cy="4244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3014" name="Straight Arrow Connector 10"/>
          <p:cNvCxnSpPr>
            <a:cxnSpLocks noChangeShapeType="1"/>
          </p:cNvCxnSpPr>
          <p:nvPr/>
        </p:nvCxnSpPr>
        <p:spPr bwMode="auto">
          <a:xfrm flipH="1">
            <a:off x="914400" y="5595938"/>
            <a:ext cx="5900738" cy="728662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208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4036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Q: Where did the output from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A: Well, we told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not to print the pattern space </a:t>
            </a:r>
            <a:r>
              <a:rPr lang="en-US" altLang="zh-TW" sz="2800" dirty="0" smtClean="0"/>
              <a:t>at</a:t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end. So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chemeClr val="accent1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chemeClr val="accent1"/>
                </a:solidFill>
              </a:rPr>
              <a:t>st</a:t>
            </a:r>
            <a:r>
              <a:rPr lang="en-US" altLang="zh-TW" sz="2800" dirty="0">
                <a:solidFill>
                  <a:schemeClr val="accent1"/>
                </a:solidFill>
              </a:rPr>
              <a:t> command.</a:t>
            </a:r>
          </a:p>
        </p:txBody>
      </p:sp>
      <p:cxnSp>
        <p:nvCxnSpPr>
          <p:cNvPr id="44037" name="Straight Arrow Connector 7"/>
          <p:cNvCxnSpPr>
            <a:cxnSpLocks noChangeShapeType="1"/>
          </p:cNvCxnSpPr>
          <p:nvPr/>
        </p:nvCxnSpPr>
        <p:spPr bwMode="auto">
          <a:xfrm flipH="1">
            <a:off x="4495800" y="1470025"/>
            <a:ext cx="773113" cy="3863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4038" name="Straight Arrow Connector 7"/>
          <p:cNvCxnSpPr>
            <a:cxnSpLocks noChangeShapeType="1"/>
          </p:cNvCxnSpPr>
          <p:nvPr/>
        </p:nvCxnSpPr>
        <p:spPr bwMode="auto">
          <a:xfrm>
            <a:off x="5954713" y="2317750"/>
            <a:ext cx="1470025" cy="3046413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280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5060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Q: Where did the output from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A: Well, we told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not to print the pattern space </a:t>
            </a:r>
            <a:r>
              <a:rPr lang="en-US" altLang="zh-TW" sz="2800" dirty="0" smtClean="0"/>
              <a:t>at</a:t>
            </a:r>
            <a:br>
              <a:rPr lang="en-US" altLang="zh-TW" sz="2800" dirty="0" smtClean="0"/>
            </a:br>
            <a:r>
              <a:rPr lang="en-US" altLang="zh-TW" sz="2800" dirty="0" smtClean="0"/>
              <a:t>the </a:t>
            </a:r>
            <a:r>
              <a:rPr lang="en-US" altLang="zh-TW" sz="2800" dirty="0"/>
              <a:t>end. So the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/>
              <a:t>The only output is from the /p, and this only used the 1</a:t>
            </a:r>
            <a:r>
              <a:rPr lang="en-US" altLang="zh-TW" sz="2800" baseline="30000" dirty="0"/>
              <a:t>st</a:t>
            </a:r>
            <a:r>
              <a:rPr lang="en-US" altLang="zh-TW" sz="2800" dirty="0"/>
              <a:t> command.</a:t>
            </a:r>
          </a:p>
        </p:txBody>
      </p:sp>
      <p:cxnSp>
        <p:nvCxnSpPr>
          <p:cNvPr id="45061" name="Straight Arrow Connector 7"/>
          <p:cNvCxnSpPr>
            <a:cxnSpLocks noChangeShapeType="1"/>
          </p:cNvCxnSpPr>
          <p:nvPr/>
        </p:nvCxnSpPr>
        <p:spPr bwMode="auto">
          <a:xfrm>
            <a:off x="5376863" y="2928938"/>
            <a:ext cx="642937" cy="2328862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5062" name="Straight Arrow Connector 8"/>
          <p:cNvCxnSpPr>
            <a:cxnSpLocks noChangeShapeType="1"/>
          </p:cNvCxnSpPr>
          <p:nvPr/>
        </p:nvCxnSpPr>
        <p:spPr bwMode="auto">
          <a:xfrm flipH="1">
            <a:off x="1600200" y="5562600"/>
            <a:ext cx="4343400" cy="41275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634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 smtClean="0"/>
              <a:t>Of course a /p at the end undoes a -n: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 smtClean="0"/>
              <a:t>And you can print multiple places: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cxnSp>
        <p:nvCxnSpPr>
          <p:cNvPr id="46084" name="Straight Arrow Connector 5"/>
          <p:cNvCxnSpPr>
            <a:cxnSpLocks noChangeShapeType="1"/>
          </p:cNvCxnSpPr>
          <p:nvPr/>
        </p:nvCxnSpPr>
        <p:spPr bwMode="auto">
          <a:xfrm rot="10800000" flipV="1">
            <a:off x="1509713" y="4495800"/>
            <a:ext cx="4052887" cy="366713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6085" name="Straight Arrow Connector 9"/>
          <p:cNvCxnSpPr>
            <a:cxnSpLocks noChangeShapeType="1"/>
          </p:cNvCxnSpPr>
          <p:nvPr/>
        </p:nvCxnSpPr>
        <p:spPr bwMode="auto">
          <a:xfrm rot="10800000" flipV="1">
            <a:off x="1497013" y="4572000"/>
            <a:ext cx="5589587" cy="7620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770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smtClean="0">
                <a:solidFill>
                  <a:schemeClr val="accent2"/>
                </a:solidFill>
              </a:rPr>
              <a:t>st</a:t>
            </a:r>
            <a:r>
              <a:rPr lang="en-US" altLang="zh-TW" smtClean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smtClean="0">
                <a:solidFill>
                  <a:schemeClr val="accent2"/>
                </a:solidFill>
              </a:rPr>
              <a:t>nd</a:t>
            </a:r>
            <a:r>
              <a:rPr lang="en-US" altLang="zh-TW" smtClean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cxnSp>
        <p:nvCxnSpPr>
          <p:cNvPr id="47108" name="Straight Arrow Connector 5"/>
          <p:cNvCxnSpPr>
            <a:cxnSpLocks noChangeShapeType="1"/>
          </p:cNvCxnSpPr>
          <p:nvPr/>
        </p:nvCxnSpPr>
        <p:spPr bwMode="auto">
          <a:xfrm flipV="1">
            <a:off x="4267200" y="1981200"/>
            <a:ext cx="6858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7109" name="Straight Arrow Connector 11"/>
          <p:cNvCxnSpPr>
            <a:cxnSpLocks noChangeShapeType="1"/>
          </p:cNvCxnSpPr>
          <p:nvPr/>
        </p:nvCxnSpPr>
        <p:spPr bwMode="auto">
          <a:xfrm flipV="1">
            <a:off x="5791200" y="2057400"/>
            <a:ext cx="4572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711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smtClean="0">
                <a:solidFill>
                  <a:schemeClr val="accent2"/>
                </a:solidFill>
              </a:rPr>
              <a:t>st</a:t>
            </a:r>
            <a:r>
              <a:rPr lang="en-US" altLang="zh-TW" smtClean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smtClean="0">
                <a:solidFill>
                  <a:schemeClr val="accent2"/>
                </a:solidFill>
              </a:rPr>
              <a:t>nd</a:t>
            </a:r>
            <a:r>
              <a:rPr lang="en-US" altLang="zh-TW" smtClean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995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smtClean="0">
                <a:solidFill>
                  <a:schemeClr val="accent2"/>
                </a:solidFill>
              </a:rPr>
              <a:t>st</a:t>
            </a:r>
            <a:r>
              <a:rPr lang="en-US" altLang="zh-TW" smtClean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smtClean="0">
                <a:solidFill>
                  <a:schemeClr val="accent2"/>
                </a:solidFill>
              </a:rPr>
              <a:t>nd</a:t>
            </a:r>
            <a:r>
              <a:rPr lang="en-US" altLang="zh-TW" smtClean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9156" name="Rectangular Callout 8"/>
          <p:cNvSpPr>
            <a:spLocks noChangeArrowheads="1"/>
          </p:cNvSpPr>
          <p:nvPr/>
        </p:nvSpPr>
        <p:spPr bwMode="auto">
          <a:xfrm>
            <a:off x="2131640" y="4343400"/>
            <a:ext cx="6400800" cy="1828800"/>
          </a:xfrm>
          <a:prstGeom prst="wedgeRectCallout">
            <a:avLst>
              <a:gd name="adj1" fmla="val 13514"/>
              <a:gd name="adj2" fmla="val -109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Well look at that! A p does not need to </a:t>
            </a:r>
            <a:r>
              <a:rPr lang="en-US" altLang="zh-TW" sz="2800" dirty="0" smtClean="0"/>
              <a:t>go</a:t>
            </a:r>
            <a:br>
              <a:rPr lang="en-US" altLang="zh-TW" sz="2800" dirty="0" smtClean="0"/>
            </a:br>
            <a:r>
              <a:rPr lang="en-US" altLang="zh-TW" sz="2800" dirty="0" smtClean="0"/>
              <a:t>in </a:t>
            </a:r>
            <a:r>
              <a:rPr lang="en-US" altLang="zh-TW" sz="2800" dirty="0"/>
              <a:t>a /p. It can be subcommand all by itself.</a:t>
            </a:r>
          </a:p>
          <a:p>
            <a:r>
              <a:rPr lang="en-US" altLang="zh-TW" sz="2800" dirty="0"/>
              <a:t>Actually, there are a number of useful commands besides the p.</a:t>
            </a:r>
          </a:p>
        </p:txBody>
      </p:sp>
    </p:spTree>
    <p:extLst>
      <p:ext uri="{BB962C8B-B14F-4D97-AF65-F5344CB8AC3E}">
        <p14:creationId xmlns:p14="http://schemas.microsoft.com/office/powerpoint/2010/main" val="13311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smtClean="0">
                <a:solidFill>
                  <a:schemeClr val="accent2"/>
                </a:solidFill>
              </a:rPr>
              <a:t>st</a:t>
            </a:r>
            <a:r>
              <a:rPr lang="en-US" altLang="zh-TW" smtClean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smtClean="0">
                <a:solidFill>
                  <a:schemeClr val="accent2"/>
                </a:solidFill>
              </a:rPr>
              <a:t>nd</a:t>
            </a:r>
            <a:r>
              <a:rPr lang="en-US" altLang="zh-TW" smtClean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cxnSp>
        <p:nvCxnSpPr>
          <p:cNvPr id="5018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1600200" y="3200400"/>
            <a:ext cx="3962400" cy="4572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0181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1600200" y="3276600"/>
            <a:ext cx="4419600" cy="9144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0182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1524000" y="3276600"/>
            <a:ext cx="5943600" cy="15240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4592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838200" y="1225550"/>
            <a:ext cx="3124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/>
          </a:p>
          <a:p>
            <a:r>
              <a:rPr lang="en-US" altLang="zh-TW"/>
              <a:t>% cat for_test.csh</a:t>
            </a:r>
          </a:p>
          <a:p>
            <a:r>
              <a:rPr lang="en-US" altLang="zh-TW"/>
              <a:t>#!/bin/csh</a:t>
            </a:r>
          </a:p>
          <a:p>
            <a:r>
              <a:rPr lang="en-US" altLang="zh-TW"/>
              <a:t>echo 'using $*'</a:t>
            </a:r>
          </a:p>
          <a:p>
            <a:r>
              <a:rPr lang="en-US" altLang="zh-TW"/>
              <a:t>foreach arg ($*)</a:t>
            </a:r>
          </a:p>
          <a:p>
            <a:r>
              <a:rPr lang="en-US" altLang="zh-TW"/>
              <a:t>        echo "$arg"</a:t>
            </a:r>
          </a:p>
          <a:p>
            <a:r>
              <a:rPr lang="en-US" altLang="zh-TW"/>
              <a:t>end</a:t>
            </a:r>
          </a:p>
          <a:p>
            <a:endParaRPr lang="en-US" altLang="zh-TW"/>
          </a:p>
          <a:p>
            <a:r>
              <a:rPr lang="en-US" altLang="zh-TW"/>
              <a:t>echo 'using $@'</a:t>
            </a:r>
          </a:p>
          <a:p>
            <a:r>
              <a:rPr lang="en-US" altLang="zh-TW"/>
              <a:t>foreach arg ($@)</a:t>
            </a:r>
          </a:p>
          <a:p>
            <a:r>
              <a:rPr lang="en-US" altLang="zh-TW"/>
              <a:t>        echo "$arg"</a:t>
            </a:r>
          </a:p>
          <a:p>
            <a:r>
              <a:rPr lang="en-US" altLang="zh-TW"/>
              <a:t>end</a:t>
            </a:r>
          </a:p>
          <a:p>
            <a:endParaRPr lang="en-US" altLang="zh-TW"/>
          </a:p>
          <a:p>
            <a:r>
              <a:rPr lang="en-US" altLang="zh-TW"/>
              <a:t>% ./for_test.csh 1 2 3 </a:t>
            </a:r>
          </a:p>
          <a:p>
            <a:r>
              <a:rPr lang="en-US" altLang="zh-TW"/>
              <a:t>using $*</a:t>
            </a:r>
          </a:p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>
                <a:solidFill>
                  <a:srgbClr val="FF0000"/>
                </a:solidFill>
              </a:rPr>
              <a:t>using $@</a:t>
            </a:r>
          </a:p>
          <a:p>
            <a:r>
              <a:rPr lang="en-US" altLang="zh-TW">
                <a:solidFill>
                  <a:srgbClr val="FF0000"/>
                </a:solidFill>
              </a:rPr>
              <a:t>Illegal variable name.</a:t>
            </a:r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5486400" y="1225550"/>
            <a:ext cx="3657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% cat </a:t>
            </a:r>
            <a:r>
              <a:rPr lang="en-US" altLang="zh-TW" dirty="0" err="1"/>
              <a:t>for_test.bash</a:t>
            </a:r>
            <a:endParaRPr lang="en-US" altLang="zh-TW" dirty="0"/>
          </a:p>
          <a:p>
            <a:r>
              <a:rPr lang="en-US" altLang="zh-TW" dirty="0"/>
              <a:t>#!/bin/bash</a:t>
            </a:r>
          </a:p>
          <a:p>
            <a:r>
              <a:rPr lang="en-US" altLang="zh-TW" dirty="0"/>
              <a:t>echo </a:t>
            </a:r>
            <a:r>
              <a:rPr lang="en-US" altLang="zh-TW" dirty="0" smtClean="0"/>
              <a:t>'using $* '</a:t>
            </a:r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err="1"/>
              <a:t>arg</a:t>
            </a:r>
            <a:r>
              <a:rPr lang="en-US" altLang="zh-TW" dirty="0"/>
              <a:t> in "$*"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done</a:t>
            </a:r>
          </a:p>
          <a:p>
            <a:r>
              <a:rPr lang="en-US" altLang="zh-TW" dirty="0"/>
              <a:t>echo "using \$@ "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arg</a:t>
            </a:r>
            <a:r>
              <a:rPr lang="en-US" altLang="zh-TW" dirty="0"/>
              <a:t> in "$@"</a:t>
            </a:r>
          </a:p>
          <a:p>
            <a:r>
              <a:rPr lang="en-US" altLang="zh-TW" dirty="0"/>
              <a:t>do</a:t>
            </a:r>
          </a:p>
          <a:p>
            <a:r>
              <a:rPr lang="en-US" altLang="zh-TW" dirty="0"/>
              <a:t>        echo "$</a:t>
            </a:r>
            <a:r>
              <a:rPr lang="en-US" altLang="zh-TW" dirty="0" err="1"/>
              <a:t>arg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done</a:t>
            </a:r>
          </a:p>
          <a:p>
            <a:r>
              <a:rPr lang="en-US" altLang="zh-TW" dirty="0"/>
              <a:t>% ./</a:t>
            </a:r>
            <a:r>
              <a:rPr lang="en-US" altLang="zh-TW" dirty="0" err="1"/>
              <a:t>for_test.bash</a:t>
            </a:r>
            <a:r>
              <a:rPr lang="en-US" altLang="zh-TW" dirty="0"/>
              <a:t> 1 2 3 </a:t>
            </a:r>
          </a:p>
          <a:p>
            <a:r>
              <a:rPr lang="en-US" altLang="zh-TW" dirty="0"/>
              <a:t>using $* </a:t>
            </a:r>
          </a:p>
          <a:p>
            <a:r>
              <a:rPr lang="en-US" altLang="zh-TW" dirty="0"/>
              <a:t>1 2 3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using $@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153400" cy="1295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4400" b="0" kern="0" dirty="0" err="1" smtClean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csh</a:t>
            </a:r>
            <a:r>
              <a:rPr lang="en-US" altLang="zh-TW" sz="4400" b="0" kern="0" dirty="0" smtClean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4400" b="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vs. bash:</a:t>
            </a:r>
            <a:br>
              <a:rPr lang="en-US" altLang="zh-TW" sz="4400" b="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400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for, $*, </a:t>
            </a:r>
            <a:r>
              <a:rPr lang="en-US" altLang="zh-TW" sz="4400" strike="sngStrike" kern="0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42003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F1288-7323-4236-92D5-3D8CA787DFBC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066800"/>
            <a:ext cx="7010400" cy="2209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3600" b="0" dirty="0" smtClean="0">
                <a:latin typeface="Arial" pitchFamily="34" charset="0"/>
              </a:rPr>
              <a:t>So the differences between shells are less than their similarities.</a:t>
            </a:r>
          </a:p>
          <a:p>
            <a:r>
              <a:rPr lang="en-US" sz="3600" b="0" dirty="0" smtClean="0">
                <a:latin typeface="Arial" pitchFamily="34" charset="0"/>
              </a:rPr>
              <a:t>If you master one shell, you can easily learn a different one.</a:t>
            </a:r>
            <a:endParaRPr lang="en-US" sz="3600" b="0" dirty="0">
              <a:latin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3276600"/>
            <a:ext cx="7010400" cy="2819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3600" b="0" dirty="0" smtClean="0">
                <a:latin typeface="Arial" pitchFamily="34" charset="0"/>
              </a:rPr>
              <a:t>C-shell’s quoting oddities are good in the sense that they force students to really understand the concept of UNIX quoting, which is: that they are </a:t>
            </a:r>
            <a:r>
              <a:rPr lang="en-US" sz="3600" dirty="0" smtClean="0">
                <a:latin typeface="Arial" pitchFamily="34" charset="0"/>
              </a:rPr>
              <a:t>not strings</a:t>
            </a:r>
            <a:r>
              <a:rPr lang="en-US" sz="3600" b="0" dirty="0" smtClean="0">
                <a:latin typeface="Arial" pitchFamily="34" charset="0"/>
              </a:rPr>
              <a:t>.</a:t>
            </a:r>
            <a:endParaRPr lang="en-US" sz="3600" b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4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dirty="0" smtClean="0">
                <a:solidFill>
                  <a:schemeClr val="accent2"/>
                </a:solidFill>
              </a:rPr>
              <a:t>Basic Regular Expression Syntax</a:t>
            </a:r>
            <a:endParaRPr lang="en-US" altLang="zh-TW" b="0" kern="0" dirty="0" smtClean="0">
              <a:solidFill>
                <a:schemeClr val="accent2"/>
              </a:solidFill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 smtClean="0">
                <a:solidFill>
                  <a:srgbClr val="FF0000"/>
                </a:solidFill>
              </a:rPr>
              <a:t>^</a:t>
            </a:r>
            <a:r>
              <a:rPr lang="en-US" altLang="zh-TW" sz="2800" dirty="0" smtClean="0"/>
              <a:t>	</a:t>
            </a:r>
            <a:r>
              <a:rPr lang="en-US" altLang="zh-TW" sz="2400" dirty="0" smtClean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 smtClean="0"/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</a:t>
            </a:r>
            <a:r>
              <a:rPr lang="en-US" altLang="zh-TW" sz="2400" dirty="0" smtClean="0"/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[ ]</a:t>
            </a:r>
            <a:r>
              <a:rPr lang="en-US" altLang="zh-TW" sz="2400" dirty="0" smtClean="0"/>
              <a:t>	(brackets) matches to any one of the enclosed characters, as in: [</a:t>
            </a:r>
            <a:r>
              <a:rPr lang="en-US" altLang="zh-TW" sz="2400" dirty="0" err="1" smtClean="0"/>
              <a:t>aeiou</a:t>
            </a:r>
            <a:r>
              <a:rPr lang="en-US" altLang="zh-TW" sz="24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 smtClean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 smtClean="0"/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.</a:t>
            </a:r>
            <a:r>
              <a:rPr lang="en-US" altLang="zh-TW" sz="2400" dirty="0" smtClean="0"/>
              <a:t>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 smtClean="0"/>
              <a:t>	(asterisk) matches to zero or more of the preceding</a:t>
            </a:r>
            <a:r>
              <a:rPr lang="en-US" altLang="zh-TW" sz="2800" dirty="0" smtClean="0"/>
              <a:t> </a:t>
            </a:r>
            <a:r>
              <a:rPr lang="en-US" altLang="zh-TW" sz="2400" dirty="0" smtClean="0"/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4022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\{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\} 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 smtClean="0">
                <a:solidFill>
                  <a:srgbClr val="FF0000"/>
                </a:solidFill>
              </a:rPr>
              <a:t>x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,</a:t>
            </a:r>
            <a:r>
              <a:rPr lang="en-US" altLang="zh-TW" sz="2400" i="1" dirty="0" err="1" smtClean="0">
                <a:solidFill>
                  <a:srgbClr val="FF0000"/>
                </a:solidFill>
              </a:rPr>
              <a:t>y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\}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\{,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\}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Matches the preceding regular expression only </a:t>
            </a:r>
            <a:r>
              <a:rPr lang="en-US" altLang="zh-TW" sz="2400" dirty="0"/>
              <a:t>if the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number of repetitions is 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</a:t>
            </a:r>
            <a:r>
              <a:rPr lang="en-US" altLang="zh-TW" sz="2400" dirty="0" smtClean="0"/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smtClean="0"/>
              <a:t>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\&lt;</a:t>
            </a:r>
            <a:r>
              <a:rPr lang="en-US" altLang="zh-TW" sz="2400" dirty="0" smtClean="0"/>
              <a:t>	The expression that follows must begin a word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72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\(</a:t>
            </a:r>
            <a:r>
              <a:rPr lang="en-US" altLang="zh-TW" sz="2400" dirty="0" smtClean="0">
                <a:solidFill>
                  <a:srgbClr val="FF0000"/>
                </a:solidFill>
              </a:rPr>
              <a:t>…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\)</a:t>
            </a:r>
            <a:r>
              <a:rPr lang="en-US" altLang="zh-TW" sz="2400" dirty="0" smtClean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Groups extend the reach of the “*” and \{…\}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8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latin typeface="High Tower Text" pitchFamily="18" charset="0"/>
              </a:rPr>
              <a:t>echo</a:t>
            </a:r>
            <a:r>
              <a:rPr lang="en-US" sz="1600" b="0" kern="0" dirty="0" smtClean="0">
                <a:latin typeface="High Tower Text" pitchFamily="18" charset="0"/>
              </a:rPr>
              <a:t> </a:t>
            </a:r>
            <a:r>
              <a:rPr lang="en-US" sz="800" b="0" kern="0" dirty="0" smtClean="0"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4953000"/>
            <a:ext cx="1143000" cy="687161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Arial" charset="0"/>
                <a:ea typeface="新細明體" charset="-120"/>
              </a:rPr>
              <a:t>consonant</a:t>
            </a:r>
            <a:r>
              <a:rPr lang="en-US" b="0" dirty="0"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4953000"/>
            <a:ext cx="685800" cy="687161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0" dirty="0" smtClean="0">
                <a:latin typeface="Arial" charset="0"/>
                <a:ea typeface="新細明體" charset="-120"/>
              </a:rPr>
              <a:t> </a:t>
            </a:r>
            <a:r>
              <a:rPr lang="en-US" b="0" dirty="0" smtClean="0">
                <a:latin typeface="Arial" charset="0"/>
                <a:ea typeface="新細明體" charset="-120"/>
              </a:rPr>
              <a:t>vowel</a:t>
            </a:r>
            <a:r>
              <a:rPr lang="en-US" altLang="zh-TW" b="0" dirty="0">
                <a:latin typeface="Arial" charset="0"/>
                <a:ea typeface="新細明體" charset="-120"/>
              </a:rPr>
              <a:t> (</a:t>
            </a:r>
            <a:r>
              <a:rPr lang="zh-TW" altLang="en-US" b="0" dirty="0"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latin typeface="Arial" charset="0"/>
                <a:ea typeface="新細明體" charset="-120"/>
              </a:rPr>
              <a:t>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4953000"/>
            <a:ext cx="1143000" cy="687161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Arial" charset="0"/>
                <a:ea typeface="新細明體" charset="-120"/>
              </a:rPr>
              <a:t>consonant</a:t>
            </a:r>
            <a:br>
              <a:rPr lang="en-US" b="0" dirty="0" smtClean="0">
                <a:latin typeface="Arial" charset="0"/>
                <a:ea typeface="新細明體" charset="-120"/>
              </a:rPr>
            </a:br>
            <a:r>
              <a:rPr lang="en-US" b="0" dirty="0" smtClean="0"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latin typeface="Arial" charset="0"/>
                <a:ea typeface="新細明體" charset="-120"/>
              </a:rPr>
              <a:t>輔音</a:t>
            </a:r>
            <a:r>
              <a:rPr lang="en-US" b="0" dirty="0" smtClean="0">
                <a:latin typeface="Arial" charset="0"/>
                <a:ea typeface="新細明體" charset="-120"/>
              </a:rPr>
              <a:t>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4953000"/>
            <a:ext cx="685800" cy="687161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 smtClean="0">
                <a:latin typeface="Arial" charset="0"/>
                <a:ea typeface="新細明體" charset="-120"/>
              </a:rPr>
              <a:t> </a:t>
            </a:r>
            <a:r>
              <a:rPr lang="en-US" b="0" dirty="0" smtClean="0">
                <a:latin typeface="Arial" charset="0"/>
                <a:ea typeface="新細明體" charset="-120"/>
              </a:rPr>
              <a:t>vowel</a:t>
            </a:r>
          </a:p>
          <a:p>
            <a:pPr algn="ctr"/>
            <a:r>
              <a:rPr lang="en-US" altLang="zh-TW" b="0" dirty="0"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latin typeface="Arial" charset="0"/>
                <a:ea typeface="新細明體" charset="-120"/>
              </a:rPr>
              <a:t>元音</a:t>
            </a:r>
            <a:r>
              <a:rPr lang="en-US" altLang="zh-TW" b="0" dirty="0" smtClean="0">
                <a:latin typeface="Arial" charset="0"/>
                <a:ea typeface="新細明體" charset="-120"/>
              </a:rPr>
              <a:t>)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“</a:t>
            </a:r>
            <a:r>
              <a:rPr lang="en-US" b="0" dirty="0" err="1" smtClean="0">
                <a:latin typeface="Arial" charset="0"/>
                <a:ea typeface="新細明體" charset="-120"/>
              </a:rPr>
              <a:t>gula</a:t>
            </a:r>
            <a:r>
              <a:rPr lang="en-US" b="0" dirty="0" smtClean="0">
                <a:latin typeface="Arial" charset="0"/>
                <a:ea typeface="新細明體" charset="-120"/>
              </a:rPr>
              <a:t>” is also matching to the pattern. But, since “</a:t>
            </a:r>
            <a:r>
              <a:rPr lang="en-US" b="0" dirty="0" err="1" smtClean="0">
                <a:latin typeface="Arial" charset="0"/>
                <a:ea typeface="新細明體" charset="-120"/>
              </a:rPr>
              <a:t>regu</a:t>
            </a:r>
            <a:r>
              <a:rPr lang="en-US" b="0" dirty="0" smtClean="0">
                <a:latin typeface="Arial" charset="0"/>
                <a:ea typeface="新細明體" charset="-120"/>
              </a:rPr>
              <a:t>” already took the “g” &amp; “u”, we can’t find “</a:t>
            </a:r>
            <a:r>
              <a:rPr lang="en-US" b="0" dirty="0" err="1" smtClean="0">
                <a:latin typeface="Arial" charset="0"/>
                <a:ea typeface="新細明體" charset="-120"/>
              </a:rPr>
              <a:t>gula</a:t>
            </a:r>
            <a:r>
              <a:rPr lang="en-US" b="0" dirty="0" smtClean="0">
                <a:latin typeface="Arial" charset="0"/>
                <a:ea typeface="新細明體" charset="-120"/>
              </a:rPr>
              <a:t>”.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This was a very long regular expression. Can we use grouping to make it shorter? 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Trapezoid 12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92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\(</a:t>
            </a:r>
            <a:r>
              <a:rPr lang="en-US" altLang="zh-TW" sz="2400" dirty="0" smtClean="0">
                <a:solidFill>
                  <a:srgbClr val="FF0000"/>
                </a:solidFill>
              </a:rPr>
              <a:t>…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\)</a:t>
            </a:r>
            <a:r>
              <a:rPr lang="en-US" altLang="zh-TW" sz="2400" dirty="0" smtClean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Groups extend the reach of the “*” and </a:t>
            </a:r>
            <a:r>
              <a:rPr lang="en-US" altLang="zh-TW" sz="2400" b="1" dirty="0" smtClean="0">
                <a:solidFill>
                  <a:srgbClr val="0C9B4D"/>
                </a:solidFill>
              </a:rPr>
              <a:t>\{</a:t>
            </a:r>
            <a:r>
              <a:rPr lang="en-US" altLang="zh-TW" sz="2400" dirty="0" smtClean="0"/>
              <a:t>…</a:t>
            </a:r>
            <a:r>
              <a:rPr lang="en-US" altLang="zh-TW" sz="2400" b="1" dirty="0" smtClean="0">
                <a:solidFill>
                  <a:srgbClr val="0C9B4D"/>
                </a:solidFill>
              </a:rPr>
              <a:t>\}</a:t>
            </a:r>
            <a:r>
              <a:rPr lang="en-US" altLang="zh-TW" sz="2400" dirty="0" smtClean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8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8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</a:t>
            </a:r>
            <a:r>
              <a:rPr lang="en-US" sz="2200" kern="0" dirty="0" smtClean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 smtClean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 smtClean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 smtClean="0">
                <a:latin typeface="Arial" charset="0"/>
                <a:ea typeface="新細明體" charset="-120"/>
              </a:rPr>
              <a:t> to make it shorter? 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Comparing C-shell &amp; 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Sometimes you’ll hear me say something about bash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Like: “This thing over here is C-shell syntax.”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Or: “bash does quotes better than C-shell.”</a:t>
            </a:r>
          </a:p>
          <a:p>
            <a:pPr>
              <a:defRPr/>
            </a:pPr>
            <a:r>
              <a:rPr lang="en-US" dirty="0" smtClean="0"/>
              <a:t>Well, I think that might make you curious:</a:t>
            </a:r>
          </a:p>
          <a:p>
            <a:pPr lvl="1">
              <a:defRPr/>
            </a:pPr>
            <a:r>
              <a:rPr lang="en-US" dirty="0" smtClean="0"/>
              <a:t>Like: </a:t>
            </a:r>
            <a:r>
              <a:rPr lang="en-US" dirty="0" smtClean="0">
                <a:solidFill>
                  <a:srgbClr val="FF0000"/>
                </a:solidFill>
              </a:rPr>
              <a:t>“Why does he keep mentioning bash?”</a:t>
            </a:r>
          </a:p>
          <a:p>
            <a:pPr lvl="2">
              <a:defRPr/>
            </a:pPr>
            <a:r>
              <a:rPr lang="en-US" dirty="0" smtClean="0"/>
              <a:t>Answer – </a:t>
            </a:r>
            <a:r>
              <a:rPr lang="en-US" b="1" dirty="0" smtClean="0">
                <a:solidFill>
                  <a:srgbClr val="00CC00"/>
                </a:solidFill>
              </a:rPr>
              <a:t>Because bash is a more popular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/>
                </a:solidFill>
              </a:rPr>
              <a:t>Or: “Well, then, why doesn’t he teach bash?”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bg1"/>
                </a:solidFill>
              </a:rPr>
              <a:t>Answer – because its syntax is uglier.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/>
                </a:solidFill>
              </a:rPr>
              <a:t>Or: “Just what is the difference between shells?”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bg1"/>
                </a:solidFill>
              </a:rPr>
              <a:t>Answer – I’ll show you some examples now…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EEC79-BDD0-4891-A5F8-B7A843F85B4B}" type="slidenum">
              <a:rPr lang="zh-TW" altLang="en-US" smtClean="0">
                <a:latin typeface="Arial" pitchFamily="34" charset="0"/>
              </a:rPr>
              <a:pPr/>
              <a:t>2</a:t>
            </a:fld>
            <a:endParaRPr lang="en-US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\(</a:t>
            </a:r>
            <a:r>
              <a:rPr lang="en-US" altLang="zh-TW" sz="2400" dirty="0" smtClean="0">
                <a:solidFill>
                  <a:srgbClr val="FF0000"/>
                </a:solidFill>
              </a:rPr>
              <a:t>…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\)</a:t>
            </a:r>
            <a:r>
              <a:rPr lang="en-US" altLang="zh-TW" sz="2400" dirty="0" smtClean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Groups extend the reach of the “*” and </a:t>
            </a:r>
            <a:r>
              <a:rPr lang="en-US" altLang="zh-TW" sz="2400" b="1" dirty="0" smtClean="0">
                <a:solidFill>
                  <a:srgbClr val="0C9B4D"/>
                </a:solidFill>
              </a:rPr>
              <a:t>\{</a:t>
            </a:r>
            <a:r>
              <a:rPr lang="en-US" altLang="zh-TW" sz="2400" dirty="0" smtClean="0"/>
              <a:t>…</a:t>
            </a:r>
            <a:r>
              <a:rPr lang="en-US" altLang="zh-TW" sz="2400" b="1" dirty="0" smtClean="0">
                <a:solidFill>
                  <a:srgbClr val="0C9B4D"/>
                </a:solidFill>
              </a:rPr>
              <a:t>\}</a:t>
            </a:r>
            <a:r>
              <a:rPr lang="en-US" altLang="zh-TW" sz="2400" dirty="0" smtClean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8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8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</a:t>
            </a:r>
            <a:r>
              <a:rPr lang="en-US" sz="2200" kern="0" dirty="0" smtClean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 smtClean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latin typeface="High Tower Text" pitchFamily="18" charset="0"/>
              </a:rPr>
              <a:t>e</a:t>
            </a:r>
            <a:endParaRPr lang="en-US" sz="2200" b="0" kern="0" dirty="0">
              <a:latin typeface="High Tower Text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 smtClean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 smtClean="0">
                <a:latin typeface="Arial" charset="0"/>
                <a:ea typeface="新細明體" charset="-120"/>
              </a:rPr>
              <a:t> to make it shorter? 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latin typeface="Arial" charset="0"/>
                <a:ea typeface="新細明體" charset="-120"/>
              </a:rPr>
              <a:t>Yes, we can.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8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\(</a:t>
            </a:r>
            <a:r>
              <a:rPr lang="en-US" altLang="zh-TW" sz="2400" dirty="0" smtClean="0">
                <a:solidFill>
                  <a:srgbClr val="FF0000"/>
                </a:solidFill>
              </a:rPr>
              <a:t>…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\)</a:t>
            </a:r>
            <a:r>
              <a:rPr lang="en-US" altLang="zh-TW" sz="2400" dirty="0" smtClean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Groups extend the reach of the “</a:t>
            </a:r>
            <a:r>
              <a:rPr lang="en-US" altLang="zh-TW" sz="2400" b="1" dirty="0" smtClean="0">
                <a:solidFill>
                  <a:srgbClr val="00B0F0"/>
                </a:solidFill>
              </a:rPr>
              <a:t>*</a:t>
            </a:r>
            <a:r>
              <a:rPr lang="en-US" altLang="zh-TW" sz="2400" dirty="0" smtClean="0"/>
              <a:t>” and </a:t>
            </a:r>
            <a:r>
              <a:rPr lang="en-US" altLang="zh-TW" sz="2400" b="1" dirty="0" smtClean="0">
                <a:solidFill>
                  <a:srgbClr val="0C9B4D"/>
                </a:solidFill>
              </a:rPr>
              <a:t>\{</a:t>
            </a:r>
            <a:r>
              <a:rPr lang="en-US" altLang="zh-TW" sz="2400" dirty="0" smtClean="0"/>
              <a:t>…</a:t>
            </a:r>
            <a:r>
              <a:rPr lang="en-US" altLang="zh-TW" sz="2400" b="1" dirty="0" smtClean="0">
                <a:solidFill>
                  <a:srgbClr val="0C9B4D"/>
                </a:solidFill>
              </a:rPr>
              <a:t>\}</a:t>
            </a:r>
            <a:r>
              <a:rPr lang="en-US" altLang="zh-TW" sz="2400" dirty="0" smtClean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8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 smtClean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8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1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"\([b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</a:t>
            </a:r>
            <a:r>
              <a:rPr lang="en-US" sz="2200" kern="0" dirty="0" smtClean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 smtClean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 smtClean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</a:rPr>
              <a:t>echo</a:t>
            </a:r>
            <a:r>
              <a:rPr lang="en-US" sz="1600" b="0" kern="0" dirty="0" smtClean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800" b="0" kern="0" dirty="0" smtClean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2200" b="0" kern="0" dirty="0" err="1" smtClean="0">
                <a:solidFill>
                  <a:srgbClr val="D9D9D9"/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 smtClean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</a:rPr>
              <a:t>color</a:t>
            </a:r>
            <a:r>
              <a:rPr lang="en-US" sz="1100" b="0" kern="0" dirty="0" smtClean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</a:rPr>
              <a:t>]\)</a:t>
            </a:r>
            <a:r>
              <a:rPr lang="en-US" sz="2200" kern="0" dirty="0" smtClean="0">
                <a:solidFill>
                  <a:srgbClr val="00B0F0"/>
                </a:solidFill>
                <a:latin typeface="High Tower Text" pitchFamily="18" charset="0"/>
              </a:rPr>
              <a:t>*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</a:rPr>
              <a:t>ir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regula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</a:rPr>
              <a:t>rs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 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"\([</a:t>
            </a:r>
            <a:r>
              <a:rPr lang="en-US" sz="2200" b="0" kern="0" dirty="0" err="1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aeiou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][b</a:t>
            </a:r>
            <a:r>
              <a:rPr lang="en-US" sz="2000" b="0" kern="0" dirty="0" smtClean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df</a:t>
            </a:r>
            <a:r>
              <a:rPr lang="en-US" sz="2000" b="0" kern="0" dirty="0" smtClean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hj</a:t>
            </a:r>
            <a:r>
              <a:rPr lang="en-US" sz="2000" b="0" kern="0" dirty="0" smtClean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np</a:t>
            </a:r>
            <a:r>
              <a:rPr lang="en-US" sz="2000" b="0" kern="0" dirty="0" smtClean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 err="1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tv</a:t>
            </a:r>
            <a:r>
              <a:rPr lang="en-US" sz="2000" b="0" kern="0" dirty="0" smtClean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z]\)</a:t>
            </a:r>
            <a:r>
              <a:rPr lang="en-US" sz="2200" kern="0" dirty="0" smtClean="0">
                <a:solidFill>
                  <a:srgbClr val="00B0F0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*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"</a:t>
            </a:r>
            <a:endParaRPr lang="en-US" sz="2200" b="0" kern="0" dirty="0">
              <a:solidFill>
                <a:srgbClr val="D9D9D9"/>
              </a:solidFill>
              <a:latin typeface="High Tower Text" pitchFamily="18" charset="0"/>
              <a:ea typeface="新細明體" pitchFamily="18" charset="-12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ir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</a:rPr>
              <a:t>r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egular</a:t>
            </a:r>
            <a:r>
              <a:rPr lang="en-US" sz="2200" b="0" kern="0" dirty="0" smtClean="0">
                <a:solidFill>
                  <a:srgbClr val="D9D9D9"/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75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\(</a:t>
            </a:r>
            <a:r>
              <a:rPr lang="en-US" altLang="zh-TW" sz="2400" dirty="0" smtClean="0">
                <a:solidFill>
                  <a:srgbClr val="FF0000"/>
                </a:solidFill>
              </a:rPr>
              <a:t>…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\)</a:t>
            </a:r>
            <a:r>
              <a:rPr lang="en-US" altLang="zh-TW" sz="2400" dirty="0" smtClean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backreferences</a:t>
            </a:r>
            <a:r>
              <a:rPr lang="en-US" altLang="zh-TW" sz="2400" dirty="0" smtClean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1146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\(</a:t>
            </a:r>
            <a:r>
              <a:rPr lang="en-US" altLang="zh-TW" sz="2400" dirty="0" smtClean="0">
                <a:solidFill>
                  <a:srgbClr val="FF0000"/>
                </a:solidFill>
              </a:rPr>
              <a:t>…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\)</a:t>
            </a:r>
            <a:r>
              <a:rPr lang="en-US" altLang="zh-TW" sz="2400" dirty="0" smtClean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Groups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Backreferencing</a:t>
            </a:r>
            <a:r>
              <a:rPr lang="en-US" altLang="zh-TW" sz="2400" dirty="0" smtClean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\1</a:t>
            </a:r>
            <a:r>
              <a:rPr lang="en-US" altLang="zh-TW" sz="2400" dirty="0" smtClean="0">
                <a:solidFill>
                  <a:srgbClr val="FF0000"/>
                </a:solidFill>
              </a:rPr>
              <a:t>,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\2</a:t>
            </a:r>
            <a:r>
              <a:rPr lang="en-US" altLang="zh-TW" sz="2400" dirty="0" smtClean="0">
                <a:solidFill>
                  <a:srgbClr val="FF0000"/>
                </a:solidFill>
              </a:rPr>
              <a:t>...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8394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\(</a:t>
            </a:r>
            <a:r>
              <a:rPr lang="en-US" altLang="zh-TW" sz="2400" dirty="0" smtClean="0">
                <a:solidFill>
                  <a:srgbClr val="FF0000"/>
                </a:solidFill>
              </a:rPr>
              <a:t>…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\)</a:t>
            </a:r>
            <a:r>
              <a:rPr lang="en-US" altLang="zh-TW" sz="2400" dirty="0" smtClean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Groups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Backreferencing</a:t>
            </a:r>
            <a:r>
              <a:rPr lang="en-US" altLang="zh-TW" sz="2400" dirty="0" smtClean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\1</a:t>
            </a:r>
            <a:r>
              <a:rPr lang="en-US" altLang="zh-TW" sz="2400" dirty="0" smtClean="0">
                <a:solidFill>
                  <a:srgbClr val="FF0000"/>
                </a:solidFill>
              </a:rPr>
              <a:t>,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\2</a:t>
            </a:r>
            <a:r>
              <a:rPr lang="en-US" altLang="zh-TW" sz="2400" dirty="0" smtClean="0">
                <a:solidFill>
                  <a:srgbClr val="FF0000"/>
                </a:solidFill>
              </a:rPr>
              <a:t>...</a:t>
            </a:r>
            <a:r>
              <a:rPr lang="en-US" altLang="zh-TW" sz="2400" dirty="0" smtClean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2130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Matches the preceding regular expression only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number of repetitions is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\(</a:t>
            </a:r>
            <a:r>
              <a:rPr lang="en-US" altLang="zh-TW" sz="2400" dirty="0" smtClean="0">
                <a:solidFill>
                  <a:srgbClr val="FF0000"/>
                </a:solidFill>
              </a:rPr>
              <a:t>…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Groups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Backreferencing</a:t>
            </a:r>
            <a:r>
              <a:rPr lang="en-US" altLang="zh-TW" sz="2400" dirty="0" smtClean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\1</a:t>
            </a:r>
            <a:r>
              <a:rPr lang="en-US" altLang="zh-TW" sz="2400" dirty="0" smtClean="0">
                <a:solidFill>
                  <a:srgbClr val="FF0000"/>
                </a:solidFill>
              </a:rPr>
              <a:t>,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\2</a:t>
            </a:r>
            <a:r>
              <a:rPr lang="en-US" altLang="zh-TW" sz="2400" dirty="0" smtClean="0">
                <a:solidFill>
                  <a:srgbClr val="FF0000"/>
                </a:solidFill>
              </a:rPr>
              <a:t>...</a:t>
            </a:r>
            <a:r>
              <a:rPr lang="en-US" altLang="zh-TW" sz="2400" dirty="0" smtClean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 smtClean="0"/>
              <a:t>Eg</a:t>
            </a:r>
            <a:r>
              <a:rPr lang="en-US" altLang="zh-TW" sz="2400" dirty="0" smtClean="0"/>
              <a:t>, suppose that you wanted to find any double-repeated letters, such as in “b</a:t>
            </a:r>
            <a:r>
              <a:rPr lang="en-US" altLang="zh-TW" sz="24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4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400" b="1" dirty="0" smtClean="0">
                <a:solidFill>
                  <a:srgbClr val="00FF00"/>
                </a:solidFill>
              </a:rPr>
              <a:t>a</a:t>
            </a:r>
            <a:r>
              <a:rPr lang="en-US" altLang="zh-TW" sz="2400" b="1" dirty="0" smtClean="0">
                <a:solidFill>
                  <a:srgbClr val="0066CC"/>
                </a:solidFill>
              </a:rPr>
              <a:t>n</a:t>
            </a:r>
            <a:r>
              <a:rPr lang="en-US" altLang="zh-TW" sz="2400" dirty="0" smtClean="0"/>
              <a:t>a” and “</a:t>
            </a:r>
            <a:r>
              <a:rPr lang="en-US" altLang="zh-TW" sz="24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4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400" b="1" dirty="0" err="1" smtClean="0">
                <a:solidFill>
                  <a:srgbClr val="00FF00"/>
                </a:solidFill>
              </a:rPr>
              <a:t>n</a:t>
            </a:r>
            <a:r>
              <a:rPr lang="en-US" altLang="zh-TW" sz="2400" b="1" dirty="0" err="1" smtClean="0">
                <a:solidFill>
                  <a:srgbClr val="0066CC"/>
                </a:solidFill>
              </a:rPr>
              <a:t>o</a:t>
            </a:r>
            <a:r>
              <a:rPr lang="en-US" altLang="zh-TW" sz="2400" dirty="0" err="1" smtClean="0"/>
              <a:t>gram</a:t>
            </a:r>
            <a:r>
              <a:rPr lang="en-US" altLang="zh-TW" sz="2400" dirty="0" smtClean="0"/>
              <a:t>”.</a:t>
            </a:r>
            <a:br>
              <a:rPr lang="en-US" altLang="zh-TW" sz="2400" dirty="0" smtClean="0"/>
            </a:br>
            <a:r>
              <a:rPr lang="en-US" altLang="zh-TW" sz="1050" dirty="0" smtClean="0"/>
              <a:t/>
            </a:r>
            <a:br>
              <a:rPr lang="en-US" altLang="zh-TW" sz="1050" dirty="0" smtClean="0"/>
            </a:br>
            <a:r>
              <a:rPr lang="en-US" altLang="zh-TW" sz="2400" dirty="0" smtClean="0"/>
              <a:t>Then your regular expression is: </a:t>
            </a:r>
            <a:r>
              <a:rPr lang="en-US" altLang="zh-TW" sz="2400" dirty="0" smtClean="0">
                <a:solidFill>
                  <a:srgbClr val="00FF00"/>
                </a:solidFill>
              </a:rPr>
              <a:t>\([a-z]\)</a:t>
            </a:r>
            <a:r>
              <a:rPr lang="en-US" altLang="zh-TW" sz="2400" dirty="0" smtClean="0">
                <a:solidFill>
                  <a:srgbClr val="0066CC"/>
                </a:solidFill>
              </a:rPr>
              <a:t>\([a-z]\)</a:t>
            </a:r>
            <a:r>
              <a:rPr lang="en-US" altLang="zh-TW" sz="2400" dirty="0" smtClean="0">
                <a:solidFill>
                  <a:srgbClr val="00FF00"/>
                </a:solidFill>
              </a:rPr>
              <a:t>\1</a:t>
            </a:r>
            <a:r>
              <a:rPr lang="en-US" altLang="zh-TW" sz="2400" dirty="0" smtClean="0">
                <a:solidFill>
                  <a:srgbClr val="0066CC"/>
                </a:solidFill>
              </a:rPr>
              <a:t>\2</a:t>
            </a:r>
            <a:br>
              <a:rPr lang="en-US" altLang="zh-TW" sz="2400" dirty="0" smtClean="0">
                <a:solidFill>
                  <a:srgbClr val="0066CC"/>
                </a:solidFill>
              </a:rPr>
            </a:br>
            <a:endParaRPr lang="en-US" altLang="zh-TW" sz="400" dirty="0" smtClean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 smtClean="0"/>
              <a:t>(“banana” is a double-match, because there’s ba</a:t>
            </a:r>
            <a:r>
              <a:rPr lang="en-US" altLang="zh-TW" sz="2400" dirty="0" smtClean="0">
                <a:solidFill>
                  <a:srgbClr val="00FF00"/>
                </a:solidFill>
              </a:rPr>
              <a:t>n</a:t>
            </a:r>
            <a:r>
              <a:rPr lang="en-US" altLang="zh-TW" sz="2400" dirty="0" smtClean="0">
                <a:solidFill>
                  <a:srgbClr val="0066CC"/>
                </a:solidFill>
              </a:rPr>
              <a:t>a</a:t>
            </a:r>
            <a:r>
              <a:rPr lang="en-US" altLang="zh-TW" sz="2400" dirty="0" smtClean="0">
                <a:solidFill>
                  <a:srgbClr val="00FF00"/>
                </a:solidFill>
              </a:rPr>
              <a:t>n</a:t>
            </a:r>
            <a:r>
              <a:rPr lang="en-US" altLang="zh-TW" sz="2400" dirty="0" smtClean="0">
                <a:solidFill>
                  <a:srgbClr val="0066CC"/>
                </a:solidFill>
              </a:rPr>
              <a:t>a</a:t>
            </a:r>
            <a:r>
              <a:rPr lang="en-US" altLang="zh-TW" sz="2400" dirty="0" smtClean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2556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smtClean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This does not alter the expressitivity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smtClean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smtClean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</a:t>
            </a:r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</a:rPr>
              <a:t>automaton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</a:rPr>
              <a:t>NDFA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4480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</a:t>
            </a:r>
            <a:r>
              <a:rPr lang="en-US" altLang="zh-TW" sz="2800" b="0" dirty="0" smtClean="0">
                <a:solidFill>
                  <a:srgbClr val="B2B2B2"/>
                </a:solidFill>
                <a:latin typeface="Times New Roman" pitchFamily="18" charset="0"/>
              </a:rPr>
              <a:t>NDFA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42783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B2B2B2"/>
                </a:solidFill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9813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</a:t>
            </a:r>
            <a:r>
              <a:rPr lang="en-US" altLang="zh-TW" sz="2800" b="0" dirty="0" smtClean="0">
                <a:solidFill>
                  <a:srgbClr val="B2B2B2"/>
                </a:solidFill>
                <a:latin typeface="Times New Roman" pitchFamily="18" charset="0"/>
              </a:rPr>
              <a:t>NDFA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1541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1A02F4A-B205-4098-9C8E-4DA998FB1880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29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B2B2B2"/>
                </a:solidFill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B2B2B2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</a:t>
            </a:r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</a:rPr>
              <a:t>NDFA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Regular expressions are a simple case of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they aren’t that useful for UNIX </a:t>
            </a:r>
            <a:r>
              <a:rPr lang="en-US" altLang="zh-TW" sz="2400" b="0" dirty="0" smtClean="0">
                <a:solidFill>
                  <a:srgbClr val="FF0000"/>
                </a:solidFill>
                <a:latin typeface="Times New Roman" pitchFamily="18" charset="0"/>
              </a:rPr>
              <a:t>programming.</a:t>
            </a:r>
            <a:endParaRPr lang="en-US" altLang="zh-TW" sz="24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Comparing C-shell &amp; 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Sometimes you’ll hear me say something about bash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Like: “This thing over here is C-shell syntax.”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Or: “bash does quotes better than C-shell.”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Well, I think that might make you curious: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Like: “Why does he keep mentioning bash?”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 –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bash is a more popular shell.</a:t>
            </a:r>
          </a:p>
          <a:p>
            <a:pPr lvl="1">
              <a:defRPr/>
            </a:pPr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“Well, then, why not just teach bash?”</a:t>
            </a:r>
          </a:p>
          <a:p>
            <a:pPr lvl="2">
              <a:defRPr/>
            </a:pPr>
            <a:r>
              <a:rPr lang="en-US" dirty="0" smtClean="0"/>
              <a:t>Answer – </a:t>
            </a:r>
            <a:r>
              <a:rPr lang="en-US" b="1" dirty="0" smtClean="0">
                <a:solidFill>
                  <a:srgbClr val="00CC00"/>
                </a:solidFill>
              </a:rPr>
              <a:t>Because its syntax is uglier.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/>
                </a:solidFill>
              </a:rPr>
              <a:t>Or: “Just what is the difference between shells?”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bg1"/>
                </a:solidFill>
              </a:rPr>
              <a:t>Answer – I’ll show you some examples now…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C1088-3365-4F93-A1BA-A6B2AEE7BDC4}" type="slidenum">
              <a:rPr lang="zh-TW" altLang="en-US" smtClean="0">
                <a:latin typeface="Arial" pitchFamily="34" charset="0"/>
              </a:rPr>
              <a:pPr/>
              <a:t>3</a:t>
            </a:fld>
            <a:endParaRPr lang="en-US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 smtClean="0">
                <a:latin typeface="Times New Roman" pitchFamily="18" charset="0"/>
              </a:rPr>
              <a:t>The OR operation</a:t>
            </a:r>
          </a:p>
        </p:txBody>
      </p:sp>
      <p:sp>
        <p:nvSpPr>
          <p:cNvPr id="13312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>
                <a:solidFill>
                  <a:srgbClr val="000000"/>
                </a:solidFill>
                <a:latin typeface="Times New Roman" pitchFamily="18" charset="0"/>
              </a:rPr>
              <a:t>Regular expressions are a simple case of </a:t>
            </a:r>
            <a:r>
              <a:rPr lang="en-US" altLang="zh-TW" sz="2400" b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>
                <a:solidFill>
                  <a:srgbClr val="000000"/>
                </a:solidFill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>
                <a:solidFill>
                  <a:srgbClr val="FF0000"/>
                </a:solidFill>
                <a:latin typeface="Times New Roman" pitchFamily="18" charset="0"/>
              </a:rPr>
              <a:t>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113967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When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E10B08"/>
                </a:solidFill>
              </a:rPr>
              <a:t>grep </a:t>
            </a:r>
            <a:r>
              <a:rPr lang="en-US" altLang="zh-TW" smtClean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 smtClean="0">
                <a:latin typeface="Times New Roman" pitchFamily="18" charset="0"/>
              </a:rPr>
              <a:t>This does not alter the expressivity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 smtClean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 smtClean="0">
                <a:latin typeface="Times New Roman" pitchFamily="18" charset="0"/>
              </a:rPr>
              <a:t>The OR operation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endParaRPr lang="en-US" altLang="zh-TW" sz="2400" dirty="0" smtClean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 smtClean="0">
                <a:latin typeface="Times New Roman" pitchFamily="18" charset="0"/>
              </a:rPr>
              <a:t>To make these extensions, we will need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u="sng" dirty="0" smtClean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sz="2800" dirty="0" smtClean="0">
                <a:latin typeface="Times New Roman" pitchFamily="18" charset="0"/>
              </a:rPr>
              <a:t>,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a search program using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</a:rPr>
              <a:t>extended regular expressions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17899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 smtClean="0">
                <a:solidFill>
                  <a:srgbClr val="FF0000"/>
                </a:solidFill>
              </a:rPr>
              <a:t>^</a:t>
            </a:r>
            <a:r>
              <a:rPr lang="en-US" altLang="zh-TW" sz="2800" dirty="0" smtClean="0"/>
              <a:t>	</a:t>
            </a:r>
            <a:r>
              <a:rPr lang="en-US" altLang="zh-TW" sz="2400" dirty="0" smtClean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 smtClean="0"/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\</a:t>
            </a:r>
            <a:r>
              <a:rPr lang="en-US" altLang="zh-TW" sz="2400" dirty="0" smtClean="0"/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[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]</a:t>
            </a:r>
            <a:r>
              <a:rPr lang="en-US" altLang="zh-TW" sz="2400" dirty="0" smtClean="0"/>
              <a:t>	(brackets) matches to any one of the enclosed characters, as in: [</a:t>
            </a:r>
            <a:r>
              <a:rPr lang="en-US" altLang="zh-TW" sz="2400" dirty="0" err="1" smtClean="0"/>
              <a:t>aeiou</a:t>
            </a:r>
            <a:r>
              <a:rPr lang="en-US" altLang="zh-TW" sz="24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 smtClean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 smtClean="0"/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.</a:t>
            </a:r>
            <a:r>
              <a:rPr lang="en-US" altLang="zh-TW" sz="2400" dirty="0" smtClean="0"/>
              <a:t>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 smtClean="0"/>
              <a:t>	(asterisk) matches to zero or more of the preceding</a:t>
            </a:r>
            <a:r>
              <a:rPr lang="en-US" altLang="zh-TW" sz="2800" dirty="0" smtClean="0"/>
              <a:t> </a:t>
            </a:r>
            <a:r>
              <a:rPr lang="en-US" altLang="zh-TW" sz="2400" dirty="0" smtClean="0"/>
              <a:t>character or expression, as in: ^[^a-z]*$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mtClean="0">
                <a:solidFill>
                  <a:srgbClr val="FF0000"/>
                </a:solidFill>
              </a:rPr>
              <a:t>Extended</a:t>
            </a:r>
            <a:r>
              <a:rPr lang="en-US" altLang="zh-TW" b="0" kern="0" smtClean="0">
                <a:solidFill>
                  <a:srgbClr val="333399"/>
                </a:solidFill>
              </a:rPr>
              <a:t> Regular Expressions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600" b="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3600" b="0" kern="0" dirty="0" smtClean="0">
                <a:solidFill>
                  <a:srgbClr val="FF9900"/>
                </a:solidFill>
              </a:rPr>
              <a:t>no difference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in this part)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133600" y="2425930"/>
            <a:ext cx="5410200" cy="2374670"/>
          </a:xfrm>
          <a:prstGeom prst="wedgeRoundRectCallout">
            <a:avLst>
              <a:gd name="adj1" fmla="val -22345"/>
              <a:gd name="adj2" fmla="val -111577"/>
              <a:gd name="adj3" fmla="val 16667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1. 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charset="-120"/>
              </a:rPr>
              <a:t>^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,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charset="-120"/>
              </a:rPr>
              <a:t> $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charset="-120"/>
              </a:rPr>
              <a:t>\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charset="-120"/>
              </a:rPr>
              <a:t>[]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,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charset="-120"/>
              </a:rPr>
              <a:t> .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,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新細明體" charset="-120"/>
              </a:rPr>
              <a:t> *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all</a:t>
            </a:r>
            <a:r>
              <a:rPr kumimoji="1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interpret </a:t>
            </a:r>
            <a:b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   the same as grep.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2. But the</a:t>
            </a:r>
            <a:r>
              <a:rPr kumimoji="1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next slide of </a:t>
            </a:r>
            <a:br>
              <a:rPr kumimoji="1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   symbols </a:t>
            </a:r>
            <a:r>
              <a:rPr kumimoji="1" lang="en-US" sz="3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aren’t</a:t>
            </a:r>
            <a:r>
              <a:rPr kumimoji="1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the same.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6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800" dirty="0" smtClean="0"/>
              <a:t>	</a:t>
            </a:r>
            <a:r>
              <a:rPr lang="en-US" altLang="zh-TW" sz="2400" dirty="0" smtClean="0"/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+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chemeClr val="bg1"/>
                </a:solidFill>
              </a:rPr>
              <a:t>requires the</a:t>
            </a:r>
          </a:p>
        </p:txBody>
      </p:sp>
    </p:spTree>
    <p:extLst>
      <p:ext uri="{BB962C8B-B14F-4D97-AF65-F5344CB8AC3E}">
        <p14:creationId xmlns:p14="http://schemas.microsoft.com/office/powerpoint/2010/main" val="9704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smtClean="0">
                <a:solidFill>
                  <a:schemeClr val="bg2"/>
                </a:solidFill>
              </a:rPr>
              <a:t>?</a:t>
            </a:r>
            <a:r>
              <a:rPr lang="en-US" altLang="zh-TW" sz="2800" dirty="0" smtClean="0">
                <a:solidFill>
                  <a:schemeClr val="bg2"/>
                </a:solidFill>
              </a:rPr>
              <a:t>	</a:t>
            </a:r>
            <a:r>
              <a:rPr lang="en-US" altLang="zh-TW" sz="2400" dirty="0" smtClean="0">
                <a:solidFill>
                  <a:schemeClr val="bg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+</a:t>
            </a:r>
            <a:r>
              <a:rPr lang="en-US" altLang="zh-TW" sz="2400" dirty="0" smtClean="0"/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|	the OR operation. To search for one of 2 different words, you) </a:t>
            </a:r>
          </a:p>
        </p:txBody>
      </p:sp>
    </p:spTree>
    <p:extLst>
      <p:ext uri="{BB962C8B-B14F-4D97-AF65-F5344CB8AC3E}">
        <p14:creationId xmlns:p14="http://schemas.microsoft.com/office/powerpoint/2010/main" val="36356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</a:rPr>
              <a:t>?</a:t>
            </a:r>
            <a:r>
              <a:rPr lang="en-US" altLang="zh-TW" sz="2800" dirty="0" smtClean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+</a:t>
            </a:r>
            <a:r>
              <a:rPr lang="en-US" altLang="zh-TW" sz="2400" dirty="0" smtClean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|</a:t>
            </a:r>
            <a:r>
              <a:rPr lang="en-US" altLang="zh-TW" sz="2400" dirty="0" smtClean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()	used with the OR operation to change the associativity of the OR operator.  So w(x)z matches to exactly these 2 strings: w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\{, \}, \&lt;, \&gt;, \(, \), \1, … \9</a:t>
            </a:r>
            <a:br>
              <a:rPr lang="en-US" altLang="zh-TW" sz="2400" dirty="0" smtClean="0">
                <a:solidFill>
                  <a:schemeClr val="bg1"/>
                </a:solidFill>
              </a:rPr>
            </a:br>
            <a:r>
              <a:rPr lang="en-US" altLang="zh-TW" sz="2400" dirty="0" smtClean="0">
                <a:solidFill>
                  <a:schemeClr val="bg1"/>
                </a:solidFill>
              </a:rPr>
              <a:t>These special symbols of regular expression are disallowed for extended regular expressions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     - this has a negative impact on ex </a:t>
            </a:r>
          </a:p>
        </p:txBody>
      </p:sp>
    </p:spTree>
    <p:extLst>
      <p:ext uri="{BB962C8B-B14F-4D97-AF65-F5344CB8AC3E}">
        <p14:creationId xmlns:p14="http://schemas.microsoft.com/office/powerpoint/2010/main" val="42506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</a:rPr>
              <a:t>?</a:t>
            </a:r>
            <a:r>
              <a:rPr lang="en-US" altLang="zh-TW" sz="2800" dirty="0" smtClean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+</a:t>
            </a:r>
            <a:r>
              <a:rPr lang="en-US" altLang="zh-TW" sz="2400" dirty="0" smtClean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|</a:t>
            </a:r>
            <a:r>
              <a:rPr lang="en-US" altLang="zh-TW" sz="2400" dirty="0" smtClean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	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So </a:t>
            </a:r>
            <a:r>
              <a:rPr lang="en-US" altLang="zh-TW" sz="2400" dirty="0" smtClean="0">
                <a:solidFill>
                  <a:srgbClr val="FF0000"/>
                </a:solidFill>
              </a:rPr>
              <a:t>w(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x|y</a:t>
            </a:r>
            <a:r>
              <a:rPr lang="en-US" altLang="zh-TW" sz="2400" dirty="0" smtClean="0">
                <a:solidFill>
                  <a:srgbClr val="FF0000"/>
                </a:solidFill>
              </a:rPr>
              <a:t>)z</a:t>
            </a:r>
            <a:r>
              <a:rPr lang="en-US" altLang="zh-TW" sz="2400" dirty="0" smtClean="0"/>
              <a:t> matches to exactly these 2 strings: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wxz</a:t>
            </a:r>
            <a:r>
              <a:rPr lang="en-US" altLang="zh-TW" sz="2400" dirty="0" smtClean="0"/>
              <a:t> or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wyz</a:t>
            </a:r>
            <a:r>
              <a:rPr lang="en-US" altLang="zh-TW" sz="2400" dirty="0" smtClean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0881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</a:rPr>
              <a:t>?</a:t>
            </a:r>
            <a:r>
              <a:rPr lang="en-US" altLang="zh-TW" sz="2800" dirty="0" smtClean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+</a:t>
            </a:r>
            <a:r>
              <a:rPr lang="en-US" altLang="zh-TW" sz="2400" dirty="0" smtClean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|</a:t>
            </a:r>
            <a:r>
              <a:rPr lang="en-US" altLang="zh-TW" sz="2400" dirty="0" smtClean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So w(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x|y</a:t>
            </a:r>
            <a:r>
              <a:rPr lang="en-US" altLang="zh-TW" sz="2400" dirty="0" smtClean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wxz</a:t>
            </a:r>
            <a:r>
              <a:rPr lang="en-US" altLang="zh-TW" sz="2400" dirty="0" smtClean="0">
                <a:solidFill>
                  <a:srgbClr val="B2B2B2"/>
                </a:solidFill>
              </a:rPr>
              <a:t> or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wyz</a:t>
            </a:r>
            <a:r>
              <a:rPr lang="en-US" altLang="zh-TW" sz="2400" dirty="0" smtClean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Also, the () operator can extend the range of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*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+,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?.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1521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200" b="0" kern="0" dirty="0">
              <a:solidFill>
                <a:srgbClr val="00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8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</a:rPr>
              <a:t>?</a:t>
            </a:r>
            <a:r>
              <a:rPr lang="en-US" altLang="zh-TW" sz="2800" dirty="0" smtClean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+</a:t>
            </a:r>
            <a:r>
              <a:rPr lang="en-US" altLang="zh-TW" sz="2400" dirty="0" smtClean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|</a:t>
            </a:r>
            <a:r>
              <a:rPr lang="en-US" altLang="zh-TW" sz="2400" dirty="0" smtClean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So w(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x|y</a:t>
            </a:r>
            <a:r>
              <a:rPr lang="en-US" altLang="zh-TW" sz="2400" dirty="0" smtClean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wxz</a:t>
            </a:r>
            <a:r>
              <a:rPr lang="en-US" altLang="zh-TW" sz="2400" dirty="0" smtClean="0">
                <a:solidFill>
                  <a:srgbClr val="B2B2B2"/>
                </a:solidFill>
              </a:rPr>
              <a:t> or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wyz</a:t>
            </a:r>
            <a:r>
              <a:rPr lang="en-US" altLang="zh-TW" sz="2400" dirty="0" smtClean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Also, the () operator can extend the range of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*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+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?.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7728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]+"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nas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])+"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Extended</a:t>
            </a:r>
            <a:r>
              <a:rPr lang="en-US" altLang="zh-TW" smtClean="0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496" y="5085184"/>
            <a:ext cx="9144000" cy="2592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]+"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nas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16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])+"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</a:t>
            </a:r>
            <a:r>
              <a:rPr lang="en-US" sz="2000" b="0" kern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 smtClean="0">
                <a:solidFill>
                  <a:srgbClr val="FF0000"/>
                </a:solidFill>
                <a:latin typeface="High Tower Text" pitchFamily="18" charset="0"/>
              </a:rPr>
              <a:t>a</a:t>
            </a:r>
            <a:r>
              <a:rPr lang="en-US" sz="2200" b="0" kern="0" dirty="0" smtClean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365104"/>
            <a:ext cx="9180512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424698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smtClean="0">
                <a:solidFill>
                  <a:srgbClr val="B2B2B2"/>
                </a:solidFill>
              </a:rPr>
              <a:t>?</a:t>
            </a:r>
            <a:r>
              <a:rPr lang="en-US" altLang="zh-TW" sz="2800" dirty="0" smtClean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+</a:t>
            </a:r>
            <a:r>
              <a:rPr lang="en-US" altLang="zh-TW" sz="2400" dirty="0" smtClean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B2B2B2"/>
                </a:solidFill>
              </a:rPr>
              <a:t>|</a:t>
            </a:r>
            <a:r>
              <a:rPr lang="en-US" altLang="zh-TW" sz="2400" dirty="0" smtClean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dirty="0" smtClean="0">
                <a:solidFill>
                  <a:srgbClr val="B2B2B2"/>
                </a:solidFill>
              </a:rPr>
              <a:t>So w(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x|y</a:t>
            </a:r>
            <a:r>
              <a:rPr lang="en-US" altLang="zh-TW" sz="2400" dirty="0" smtClean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wxz</a:t>
            </a:r>
            <a:r>
              <a:rPr lang="en-US" altLang="zh-TW" sz="2400" dirty="0" smtClean="0">
                <a:solidFill>
                  <a:srgbClr val="B2B2B2"/>
                </a:solidFill>
              </a:rPr>
              <a:t> or </a:t>
            </a:r>
            <a:r>
              <a:rPr lang="en-US" altLang="zh-TW" sz="2400" dirty="0" err="1" smtClean="0">
                <a:solidFill>
                  <a:srgbClr val="B2B2B2"/>
                </a:solidFill>
              </a:rPr>
              <a:t>wyz</a:t>
            </a:r>
            <a:r>
              <a:rPr lang="en-US" altLang="zh-TW" sz="2400" dirty="0" smtClean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Also, the () operator can extend the range of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*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+</a:t>
            </a:r>
            <a:r>
              <a:rPr lang="en-US" altLang="zh-TW" sz="2400" dirty="0" smtClean="0"/>
              <a:t>, </a:t>
            </a:r>
            <a:r>
              <a:rPr lang="en-US" altLang="zh-TW" sz="2400" dirty="0" smtClean="0"/>
              <a:t>and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?</a:t>
            </a:r>
            <a:r>
              <a:rPr lang="en-US" altLang="zh-TW" sz="2400" dirty="0" smtClean="0"/>
              <a:t>.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078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0174 -0.09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0033CC"/>
                </a:solidFill>
              </a:rPr>
              <a:t>Comparing C-shell &amp; 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Sometimes you’ll hear me say something about bash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Like: “This thing over here is C-shell syntax.”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Or: “bash does quotes better than C-shell.”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Well, I think that might make you curious: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Like: “Why does he keep mentioning bash?”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 –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bash is a more popular shell.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Or: “Well, then, why not just teach bash?”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 –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its syntax is uglier.</a:t>
            </a:r>
          </a:p>
          <a:p>
            <a:pPr lvl="1">
              <a:defRPr/>
            </a:pPr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“Just what is the difference between shells?”</a:t>
            </a:r>
          </a:p>
          <a:p>
            <a:pPr lvl="2">
              <a:defRPr/>
            </a:pPr>
            <a:r>
              <a:rPr lang="en-US" dirty="0" smtClean="0"/>
              <a:t>Answer – </a:t>
            </a:r>
            <a:r>
              <a:rPr lang="en-US" b="1" dirty="0" smtClean="0">
                <a:solidFill>
                  <a:srgbClr val="00CC00"/>
                </a:solidFill>
              </a:rPr>
              <a:t>I’ll show you some examples now…</a:t>
            </a:r>
            <a:endParaRPr lang="en-US" b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And so,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u="sng" dirty="0" smtClean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is syntactically </a:t>
            </a:r>
            <a:r>
              <a:rPr lang="en-US" altLang="zh-TW" sz="4400" b="0" dirty="0" smtClean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dirty="0" smtClean="0">
                <a:solidFill>
                  <a:srgbClr val="FF0000"/>
                </a:solidFill>
                <a:latin typeface="Arial" pitchFamily="34" charset="0"/>
              </a:rPr>
              <a:t>egrep</a:t>
            </a:r>
            <a:endParaRPr lang="en-US" altLang="zh-TW" sz="4400" b="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abc|def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”</a:t>
            </a:r>
            <a:b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egrep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'(a</a:t>
            </a:r>
            <a:r>
              <a:rPr lang="en-US" altLang="zh-TW" sz="2400" b="0" kern="0" dirty="0" smtClean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)e)'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(a$)|(b(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c|d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)e)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egrep</a:t>
            </a:r>
            <a:endParaRPr lang="en-US" altLang="zh-TW" sz="2400" b="0" kern="0" dirty="0" smtClean="0">
              <a:solidFill>
                <a:srgbClr val="000000"/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ab+c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”</a:t>
            </a:r>
            <a:b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egrep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530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And so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dirty="0" smtClean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is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syntactically </a:t>
            </a:r>
            <a:r>
              <a:rPr lang="en-US" altLang="zh-TW" sz="4400" b="0" dirty="0" smtClean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 smtClean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u="sng" dirty="0" smtClean="0">
                <a:solidFill>
                  <a:srgbClr val="FF0000"/>
                </a:solidFill>
                <a:latin typeface="Arial" pitchFamily="34" charset="0"/>
              </a:rPr>
              <a:t>egrep</a:t>
            </a:r>
            <a:endParaRPr lang="en-US" altLang="zh-TW" sz="4400" b="0" u="sng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</a:t>
            </a:r>
            <a:r>
              <a:rPr lang="en-US" altLang="zh-TW" sz="2800" b="0" kern="0" dirty="0" err="1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abc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 or 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def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/>
            </a:r>
            <a:b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 smtClean="0">
                <a:solidFill>
                  <a:srgbClr val="FFFFFF"/>
                </a:solidFill>
              </a:rPr>
              <a:t>-</a:t>
            </a:r>
            <a:endParaRPr lang="en-US" altLang="zh-TW" sz="2400" b="0" kern="0" dirty="0" smtClean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'(a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)e)'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ending in 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a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 or containing either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bce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 or 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bde</a:t>
            </a:r>
            <a:endParaRPr lang="en-US" altLang="zh-TW" sz="2400" b="0" u="sng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 smtClean="0">
                <a:solidFill>
                  <a:srgbClr val="FFFFFF"/>
                </a:solidFill>
              </a:rPr>
              <a:t>-</a:t>
            </a:r>
            <a:endParaRPr lang="en-US" altLang="zh-TW" b="0" kern="0" dirty="0" smtClean="0">
              <a:solidFill>
                <a:srgbClr val="FFFFFF"/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</a:t>
            </a:r>
            <a:r>
              <a:rPr lang="en-US" altLang="zh-TW" sz="2800" b="0" kern="0" dirty="0" err="1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 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abc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, or 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abbc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, or </a:t>
            </a:r>
            <a:r>
              <a:rPr lang="en-US" altLang="zh-TW" sz="2400" b="0" u="sng" kern="0" dirty="0" err="1" smtClean="0">
                <a:solidFill>
                  <a:srgbClr val="000000"/>
                </a:solidFill>
                <a:ea typeface="新細明體"/>
              </a:rPr>
              <a:t>abbbc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, </a:t>
            </a:r>
            <a:r>
              <a:rPr lang="en-US" altLang="zh-TW" sz="2400" b="0" kern="0" dirty="0" err="1" smtClean="0">
                <a:solidFill>
                  <a:srgbClr val="000000"/>
                </a:solidFill>
                <a:ea typeface="新細明體"/>
              </a:rPr>
              <a:t>etc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/>
            </a:r>
            <a:b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 smtClean="0">
                <a:solidFill>
                  <a:srgbClr val="FFFFFF"/>
                </a:solidFill>
              </a:rPr>
              <a:t>-</a:t>
            </a:r>
            <a:endParaRPr lang="en-US" altLang="zh-TW" sz="2400" b="0" kern="0" dirty="0" smtClean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 smtClean="0">
              <a:solidFill>
                <a:srgbClr val="FFFFFF">
                  <a:lumMod val="50000"/>
                </a:srgbClr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076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u="sng" dirty="0" smtClean="0">
                <a:solidFill>
                  <a:srgbClr val="FF0000"/>
                </a:solidFill>
                <a:latin typeface="Arial" pitchFamily="34" charset="0"/>
              </a:rPr>
              <a:t>grep</a:t>
            </a:r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is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syntactically </a:t>
            </a:r>
            <a:r>
              <a:rPr lang="en-US" altLang="zh-TW" sz="4400" b="0" dirty="0" smtClean="0">
                <a:solidFill>
                  <a:srgbClr val="0C9B4D"/>
                </a:solidFill>
                <a:latin typeface="Arial" pitchFamily="34" charset="0"/>
              </a:rPr>
              <a:t>stronger</a:t>
            </a:r>
            <a:r>
              <a:rPr lang="en-US" altLang="zh-TW" sz="4400" b="0" dirty="0" smtClean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dirty="0" smtClean="0">
                <a:solidFill>
                  <a:srgbClr val="00B0F0"/>
                </a:solidFill>
                <a:latin typeface="Arial" pitchFamily="34" charset="0"/>
              </a:rPr>
              <a:t>egrep</a:t>
            </a:r>
            <a:endParaRPr lang="en-US" altLang="zh-TW" sz="4400" b="0" dirty="0">
              <a:solidFill>
                <a:srgbClr val="00B0F0"/>
              </a:solidFill>
              <a:latin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abc|def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  <a:b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</a:rPr>
              <a:t>egrep</a:t>
            </a:r>
            <a:endParaRPr lang="en-US" altLang="zh-TW" sz="2400" b="0" kern="0" dirty="0" smtClean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'(a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)e)'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(a$)|(b(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c|d</a:t>
            </a:r>
            <a:r>
              <a:rPr lang="en-US" altLang="zh-TW" sz="2400" b="0" u="sng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)e)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</a:rPr>
              <a:t>egrep</a:t>
            </a:r>
            <a:endParaRPr lang="en-US" altLang="zh-TW" sz="2400" b="0" kern="0" dirty="0" smtClean="0">
              <a:solidFill>
                <a:srgbClr val="FFFFFF">
                  <a:lumMod val="50000"/>
                </a:srgbClr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ab+c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  <a:b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</a:rPr>
              <a:t>egrep</a:t>
            </a:r>
            <a:endParaRPr lang="en-US" altLang="zh-TW" sz="2400" b="0" kern="0" dirty="0" smtClean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'\([ab]\)\</a:t>
            </a:r>
            <a:r>
              <a:rPr lang="en-US" altLang="zh-TW" sz="2400" b="0" kern="0" dirty="0" smtClean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 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aa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or </a:t>
            </a:r>
            <a:r>
              <a:rPr lang="en-US" altLang="zh-TW" sz="2400" b="0" u="sng" kern="0" dirty="0" smtClean="0">
                <a:solidFill>
                  <a:srgbClr val="000000"/>
                </a:solidFill>
              </a:rPr>
              <a:t>bb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			      </a:t>
            </a:r>
            <a:r>
              <a:rPr lang="en-US" altLang="zh-TW" sz="2400" b="0" kern="0" dirty="0" smtClean="0">
                <a:solidFill>
                  <a:srgbClr val="FFFFFF"/>
                </a:solidFill>
                <a:ea typeface="新細明體"/>
              </a:rPr>
              <a:t>-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'a\{</a:t>
            </a:r>
            <a:r>
              <a:rPr lang="en-US" altLang="zh-TW" sz="2400" b="0" kern="0" dirty="0" smtClean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  	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an error, because there is no closing \}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			     </a:t>
            </a:r>
            <a:r>
              <a:rPr lang="en-US" altLang="zh-TW" sz="2400" b="0" kern="0" dirty="0" smtClean="0">
                <a:solidFill>
                  <a:srgbClr val="FFFFFF"/>
                </a:solidFill>
                <a:ea typeface="新細明體"/>
              </a:rPr>
              <a:t>-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'\</a:t>
            </a:r>
            <a:r>
              <a:rPr lang="en-US" altLang="zh-TW" sz="2400" b="0" kern="0" dirty="0" smtClean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2800" b="0" kern="0" dirty="0" smtClean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a'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	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words that begin with 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a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9648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</a:t>
            </a:r>
            <a:r>
              <a:rPr lang="en-US" altLang="zh-TW" sz="2800" b="0" kern="0" dirty="0" err="1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abc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 or 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def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/>
            </a:r>
            <a:b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</a:t>
            </a:r>
            <a:endParaRPr lang="en-US" altLang="zh-TW" sz="2400" b="0" kern="0" dirty="0" smtClean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'(a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)e)'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ending in </a:t>
            </a:r>
            <a:r>
              <a:rPr lang="en-US" altLang="zh-TW" sz="2400" b="0" u="sng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a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 or containing either</a:t>
            </a:r>
            <a:r>
              <a:rPr lang="en-US" altLang="zh-TW" sz="2400" b="0" u="sng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 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bce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 or 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bde</a:t>
            </a:r>
            <a:endParaRPr lang="en-US" altLang="zh-TW" sz="2400" b="0" u="sng" kern="0" dirty="0" smtClean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</a:t>
            </a:r>
            <a:endParaRPr lang="en-US" altLang="zh-TW" b="0" kern="0" dirty="0" smtClean="0">
              <a:solidFill>
                <a:srgbClr val="FFFFFF">
                  <a:lumMod val="50000"/>
                </a:srgbClr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</a:t>
            </a:r>
            <a:r>
              <a:rPr lang="en-US" altLang="zh-TW" sz="2800" b="0" kern="0" dirty="0" err="1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abc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, or 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abbc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, or </a:t>
            </a:r>
            <a:r>
              <a:rPr lang="en-US" altLang="zh-TW" sz="2400" b="0" u="sng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abbbc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, </a:t>
            </a:r>
            <a:r>
              <a:rPr lang="en-US" altLang="zh-TW" sz="2400" b="0" kern="0" dirty="0" err="1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>etc</a:t>
            </a:r>
            <a: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  <a:t/>
            </a:r>
            <a:br>
              <a:rPr lang="en-US" altLang="zh-TW" sz="2400" b="0" kern="0" dirty="0" smtClean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 smtClean="0">
                <a:solidFill>
                  <a:srgbClr val="FFFFFF"/>
                </a:solidFill>
              </a:rPr>
              <a:t>-</a:t>
            </a:r>
            <a:endParaRPr lang="en-US" altLang="zh-TW" sz="2400" b="0" kern="0" dirty="0" smtClean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'\([ab]\)\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 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(a)1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OR </a:t>
            </a:r>
            <a:r>
              <a:rPr lang="en-US" altLang="zh-TW" sz="2400" b="0" u="sng" kern="0" dirty="0" smtClean="0">
                <a:solidFill>
                  <a:srgbClr val="000000"/>
                </a:solidFill>
              </a:rPr>
              <a:t>(b)1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			      - note: there’s </a:t>
            </a:r>
            <a:r>
              <a:rPr lang="en-US" altLang="zh-TW" sz="2400" b="0" kern="0" dirty="0" smtClean="0">
                <a:solidFill>
                  <a:srgbClr val="0C9B4D"/>
                </a:solidFill>
                <a:ea typeface="新細明體"/>
              </a:rPr>
              <a:t>no special meaning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, unlike in </a:t>
            </a:r>
            <a:r>
              <a:rPr lang="en-US" altLang="zh-TW" sz="2400" b="0" kern="0" dirty="0" err="1" smtClean="0">
                <a:solidFill>
                  <a:srgbClr val="000000"/>
                </a:solidFill>
                <a:ea typeface="新細明體"/>
              </a:rPr>
              <a:t>grep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'a\{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 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       	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a{</a:t>
            </a:r>
            <a:r>
              <a:rPr lang="en-US" altLang="zh-TW" sz="2200" b="0" u="sng" kern="0" dirty="0" smtClean="0">
                <a:solidFill>
                  <a:srgbClr val="000000"/>
                </a:solidFill>
                <a:ea typeface="新細明體"/>
              </a:rPr>
              <a:t>2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			     - note: there’s </a:t>
            </a:r>
            <a:r>
              <a:rPr lang="en-US" altLang="zh-TW" sz="2400" b="0" kern="0" dirty="0" smtClean="0">
                <a:solidFill>
                  <a:srgbClr val="0C9B4D"/>
                </a:solidFill>
                <a:ea typeface="新細明體"/>
              </a:rPr>
              <a:t>no special meaning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, unlike in </a:t>
            </a:r>
            <a:r>
              <a:rPr lang="en-US" altLang="zh-TW" sz="2400" b="0" kern="0" dirty="0" err="1" smtClean="0">
                <a:solidFill>
                  <a:srgbClr val="000000"/>
                </a:solidFill>
                <a:ea typeface="新細明體"/>
              </a:rPr>
              <a:t>grep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'\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28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a' 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    	</a:t>
            </a:r>
            <a:r>
              <a:rPr lang="en-US" altLang="zh-TW" sz="24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 smtClean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smtClean="0">
                <a:solidFill>
                  <a:srgbClr val="000000"/>
                </a:solidFill>
                <a:ea typeface="新細明體"/>
              </a:rPr>
              <a:t>&lt;a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    - note: </a:t>
            </a:r>
            <a:r>
              <a:rPr lang="en-US" altLang="zh-TW" sz="2400" b="0" kern="0" dirty="0">
                <a:solidFill>
                  <a:srgbClr val="000000"/>
                </a:solidFill>
              </a:rPr>
              <a:t>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</a:t>
            </a:r>
            <a:r>
              <a:rPr lang="en-US" altLang="zh-TW" sz="2400" b="0" kern="0" dirty="0" err="1" smtClean="0">
                <a:solidFill>
                  <a:srgbClr val="000000"/>
                </a:solidFill>
              </a:rPr>
              <a:t>grep</a:t>
            </a:r>
            <a:endParaRPr lang="en-US" altLang="zh-TW" sz="2400" b="0" kern="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	</a:t>
            </a:r>
            <a:r>
              <a:rPr lang="en-US" altLang="zh-TW" sz="2400" b="0" kern="0" dirty="0">
                <a:solidFill>
                  <a:srgbClr val="000000"/>
                </a:solidFill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TW" sz="2000" b="0" kern="0" dirty="0" smtClean="0">
                <a:solidFill>
                  <a:srgbClr val="000000"/>
                </a:solidFill>
              </a:rPr>
              <a:t>(actually, there is, maybe, a meaning, as we’ll see in a minute…)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 </a:t>
            </a:r>
            <a:endParaRPr lang="en-US" altLang="zh-TW" sz="2400" b="0" kern="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 smtClean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 smtClean="0">
              <a:solidFill>
                <a:srgbClr val="000000"/>
              </a:solidFill>
              <a:ea typeface="新細明體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dirty="0" smtClean="0">
                <a:solidFill>
                  <a:srgbClr val="FF0000"/>
                </a:solidFill>
                <a:latin typeface="Arial" pitchFamily="34" charset="0"/>
              </a:rPr>
              <a:t>grep</a:t>
            </a:r>
            <a:r>
              <a:rPr lang="en-US" altLang="zh-TW" sz="4400" b="0" dirty="0" smtClean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is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syntactically </a:t>
            </a:r>
            <a:r>
              <a:rPr lang="en-US" altLang="zh-TW" sz="4400" b="0" dirty="0" smtClean="0">
                <a:solidFill>
                  <a:srgbClr val="0C9B4D"/>
                </a:solidFill>
                <a:latin typeface="Arial" pitchFamily="34" charset="0"/>
              </a:rPr>
              <a:t>stronger</a:t>
            </a:r>
            <a:r>
              <a:rPr lang="en-US" altLang="zh-TW" sz="4400" b="0" dirty="0" smtClean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u="sng" dirty="0" smtClean="0">
                <a:solidFill>
                  <a:srgbClr val="00B0F0"/>
                </a:solidFill>
                <a:latin typeface="Arial" pitchFamily="34" charset="0"/>
              </a:rPr>
              <a:t>egrep</a:t>
            </a:r>
            <a:endParaRPr lang="en-US" altLang="zh-TW" sz="4400" b="0" u="sng" dirty="0">
              <a:solidFill>
                <a:srgbClr val="00B0F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Regular Expressions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 smtClean="0"/>
              <a:t>It is made quite clear, in our textbook (</a:t>
            </a:r>
            <a:r>
              <a:rPr lang="en-US" sz="3000" dirty="0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www.grymoire.com/Unix/Regular.html</a:t>
            </a:r>
            <a:r>
              <a:rPr lang="en-US" sz="3000" dirty="0" smtClean="0"/>
              <a:t>), </a:t>
            </a:r>
            <a:r>
              <a:rPr lang="en-US" sz="3000" dirty="0" smtClean="0"/>
              <a:t>that the weaknesses and strengths of </a:t>
            </a:r>
            <a:r>
              <a:rPr lang="en-US" sz="3000" dirty="0" smtClean="0"/>
              <a:t>regular expressions vs extended regular expressions </a:t>
            </a:r>
            <a:r>
              <a:rPr lang="en-US" sz="3000" dirty="0" smtClean="0"/>
              <a:t>are precisely as have just been described.</a:t>
            </a:r>
          </a:p>
        </p:txBody>
      </p:sp>
    </p:spTree>
    <p:extLst>
      <p:ext uri="{BB962C8B-B14F-4D97-AF65-F5344CB8AC3E}">
        <p14:creationId xmlns:p14="http://schemas.microsoft.com/office/powerpoint/2010/main" val="11257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 smtClean="0"/>
              <a:t>It is made quite clear, in our textbook (</a:t>
            </a:r>
            <a:r>
              <a:rPr lang="en-US" sz="3000" dirty="0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www.grymoire.com/Unix/Regular.html</a:t>
            </a:r>
            <a:r>
              <a:rPr lang="en-US" sz="3000" dirty="0" smtClean="0"/>
              <a:t>), </a:t>
            </a:r>
            <a:r>
              <a:rPr lang="en-US" sz="3000" dirty="0"/>
              <a:t>that the weaknesses and strengths of regular expressions vs extended regular expressions are precisely as have just been </a:t>
            </a:r>
            <a:r>
              <a:rPr lang="en-US" sz="3000" dirty="0" smtClean="0"/>
              <a:t>described.</a:t>
            </a:r>
            <a:endParaRPr lang="en-US" sz="3000" dirty="0" smtClean="0"/>
          </a:p>
          <a:p>
            <a:r>
              <a:rPr lang="en-US" sz="3000" dirty="0" smtClean="0"/>
              <a:t>But when I try it in Cygwin, I find </a:t>
            </a:r>
            <a:r>
              <a:rPr lang="en-US" sz="3000" dirty="0" smtClean="0">
                <a:solidFill>
                  <a:srgbClr val="FF0000"/>
                </a:solidFill>
              </a:rPr>
              <a:t>nonstandard </a:t>
            </a:r>
            <a:r>
              <a:rPr lang="en-US" sz="3000" dirty="0" smtClean="0">
                <a:solidFill>
                  <a:srgbClr val="FF0000"/>
                </a:solidFill>
              </a:rPr>
              <a:t>features</a:t>
            </a:r>
            <a:r>
              <a:rPr lang="en-US" sz="3000" dirty="0" smtClean="0"/>
              <a:t> </a:t>
            </a:r>
            <a:r>
              <a:rPr lang="en-US" sz="3000" dirty="0" smtClean="0"/>
              <a:t>that have been added to both grep and egrep</a:t>
            </a:r>
            <a:r>
              <a:rPr lang="en-US" sz="3000" dirty="0"/>
              <a:t>!</a:t>
            </a:r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Regular Expressions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 smtClean="0"/>
              <a:t>It is made quite clear, in our textbook (</a:t>
            </a:r>
            <a:r>
              <a:rPr lang="en-US" sz="3000" dirty="0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www.grymoire.com/Unix/Regular.html</a:t>
            </a:r>
            <a:r>
              <a:rPr lang="en-US" sz="3000" dirty="0" smtClean="0"/>
              <a:t>), </a:t>
            </a:r>
            <a:r>
              <a:rPr lang="en-US" sz="3000" dirty="0"/>
              <a:t>that the weaknesses and strengths of regular expressions vs extended regular expressions are precisely as have just been </a:t>
            </a:r>
            <a:r>
              <a:rPr lang="en-US" sz="3000" dirty="0" smtClean="0"/>
              <a:t>described.</a:t>
            </a:r>
            <a:endParaRPr lang="en-US" sz="3000" dirty="0" smtClean="0"/>
          </a:p>
          <a:p>
            <a:r>
              <a:rPr lang="en-US" sz="3000" dirty="0" smtClean="0"/>
              <a:t>But when I try it in Cygwin, I find </a:t>
            </a:r>
            <a:r>
              <a:rPr lang="en-US" sz="3000" dirty="0" smtClean="0">
                <a:solidFill>
                  <a:srgbClr val="FF0000"/>
                </a:solidFill>
              </a:rPr>
              <a:t>nonstandard features </a:t>
            </a:r>
            <a:r>
              <a:rPr lang="en-US" sz="3000" dirty="0" smtClean="0"/>
              <a:t>that have been added to both grep and </a:t>
            </a: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egrep!</a:t>
            </a:r>
            <a:r>
              <a:rPr lang="en-US" sz="3000" dirty="0" smtClean="0"/>
              <a:t> Consequently:</a:t>
            </a:r>
            <a:endParaRPr lang="en-US" sz="2600" dirty="0" smtClean="0"/>
          </a:p>
          <a:p>
            <a:pPr lvl="1">
              <a:spcBef>
                <a:spcPts val="0"/>
              </a:spcBef>
            </a:pPr>
            <a:r>
              <a:rPr lang="en-US" sz="2600" dirty="0" smtClean="0"/>
              <a:t>Each </a:t>
            </a:r>
            <a:r>
              <a:rPr lang="en-US" sz="2600" dirty="0" smtClean="0"/>
              <a:t>seems to have all of the expressivity and strength of the other.</a:t>
            </a:r>
          </a:p>
          <a:p>
            <a:pPr lvl="1"/>
            <a:r>
              <a:rPr lang="en-US" sz="2600" dirty="0" smtClean="0"/>
              <a:t>Backwards compatibility (to the syntax in our textbook) seems to have been abandoned. </a:t>
            </a:r>
          </a:p>
          <a:p>
            <a:r>
              <a:rPr lang="en-US" sz="3000" dirty="0" smtClean="0"/>
              <a:t>The following slide will list the added features…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Regular Expressions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 grep -o "[0-9][0-9]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* *+ *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[0-9][0-9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]*" text</a:t>
            </a:r>
          </a:p>
          <a:p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43 + 2</a:t>
            </a:r>
          </a:p>
          <a:p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500 + 123</a:t>
            </a:r>
          </a:p>
          <a:p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1+2</a:t>
            </a:r>
          </a:p>
          <a:p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 grep -o "[A-Z][^A-Z.,!?]*?" text</a:t>
            </a:r>
          </a:p>
          <a:p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Is that a question?</a:t>
            </a:r>
          </a:p>
          <a:p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What time is it?</a:t>
            </a:r>
          </a:p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 grep -o "[0-9]</a:t>
            </a:r>
            <a:r>
              <a:rPr kumimoji="1" lang="en-US" sz="180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\+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 *+ *</a:t>
            </a:r>
            <a:r>
              <a:rPr lang="en-US" dirty="0" smtClean="0">
                <a:solidFill>
                  <a:srgbClr val="0C9B4D"/>
                </a:solidFill>
                <a:latin typeface="Lucida Console" panose="020B0609040504020204" pitchFamily="49" charset="0"/>
                <a:ea typeface="新細明體" charset="-120"/>
              </a:rPr>
              <a:t>\+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" text</a:t>
            </a:r>
          </a:p>
          <a:p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43 + 2</a:t>
            </a:r>
          </a:p>
          <a:p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500 + 123</a:t>
            </a:r>
          </a:p>
          <a:p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1+2</a:t>
            </a:r>
          </a:p>
          <a:p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% grep -o "[A-Z][^A-Z.,!?]*?" text</a:t>
            </a:r>
          </a:p>
          <a:p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Is that a question?</a:t>
            </a:r>
          </a:p>
          <a:p>
            <a:r>
              <a:rPr lang="en-US" b="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  <a:ea typeface="新細明體" charset="-120"/>
              </a:rPr>
              <a:t>What time is it?</a:t>
            </a:r>
          </a:p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Lucida Console" panose="020B0609040504020204" pitchFamily="49" charset="0"/>
                <a:ea typeface="新細明體" charset="-120"/>
              </a:rPr>
              <a:t>%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Lucida Console" panose="020B0609040504020204" pitchFamily="49" charset="0"/>
              <a:ea typeface="新細明體" charset="-12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0" y="4267200"/>
            <a:ext cx="8153400" cy="259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en-US" sz="2800" b="0" kern="0" dirty="0" smtClean="0"/>
              <a:t>Although this would break any old scripts using pairs like “\?” or “\+”, yet these were far fewer than scripts containing “?” or “+”</a:t>
            </a:r>
          </a:p>
          <a:p>
            <a:pPr lvl="3">
              <a:spcBef>
                <a:spcPts val="0"/>
              </a:spcBef>
            </a:pPr>
            <a:r>
              <a:rPr lang="en-US" sz="2800" b="0" kern="0" dirty="0" smtClean="0"/>
              <a:t>Because the “\” in “\?” or “\+” would’ve been unnecessary, so unlikely to have been typed.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smtClean="0"/>
              <a:t>day Grep got jealous and </a:t>
            </a:r>
            <a:r>
              <a:rPr lang="en-US" sz="2800" dirty="0" smtClean="0"/>
              <a:t>said,</a:t>
            </a:r>
            <a:br>
              <a:rPr lang="en-US" sz="2800" dirty="0" smtClean="0"/>
            </a:br>
            <a:r>
              <a:rPr lang="en-US" sz="2800" dirty="0" smtClean="0"/>
              <a:t>“</a:t>
            </a:r>
            <a:r>
              <a:rPr lang="en-US" sz="2800" dirty="0" smtClean="0"/>
              <a:t>I wish I could be like egrep</a:t>
            </a:r>
            <a:r>
              <a:rPr lang="en-US" sz="2800" dirty="0"/>
              <a:t>:</a:t>
            </a:r>
            <a:r>
              <a:rPr lang="en-US" sz="2800" dirty="0" smtClean="0"/>
              <a:t> using ‘?’ to quickly say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‘</a:t>
            </a:r>
            <a:r>
              <a:rPr lang="en-US" sz="2800" dirty="0" smtClean="0"/>
              <a:t>0 or 1 times’, using ‘+’ to quickly say ‘1 or more times’, and creating OR patterns</a:t>
            </a:r>
            <a:r>
              <a:rPr lang="en-US" sz="2800" dirty="0" smtClean="0"/>
              <a:t>!”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 But </a:t>
            </a:r>
            <a:r>
              <a:rPr lang="en-US" dirty="0">
                <a:solidFill>
                  <a:srgbClr val="FF0000"/>
                </a:solidFill>
              </a:rPr>
              <a:t>Grep had a problem. He couldn’t just borrow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the </a:t>
            </a:r>
            <a:r>
              <a:rPr lang="en-US" dirty="0">
                <a:solidFill>
                  <a:srgbClr val="FF0000"/>
                </a:solidFill>
              </a:rPr>
              <a:t>syntax, because many previously-designed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scripts </a:t>
            </a:r>
            <a:r>
              <a:rPr lang="en-US" dirty="0">
                <a:solidFill>
                  <a:srgbClr val="FF0000"/>
                </a:solidFill>
              </a:rPr>
              <a:t>already used literal “?”, “+”, or “|” </a:t>
            </a:r>
            <a:r>
              <a:rPr lang="en-US" dirty="0" smtClean="0">
                <a:solidFill>
                  <a:srgbClr val="FF0000"/>
                </a:solidFill>
              </a:rPr>
              <a:t>symbols.</a:t>
            </a:r>
            <a:endParaRPr lang="en-US" sz="3200" dirty="0" smtClean="0">
              <a:solidFill>
                <a:srgbClr val="0C9B4D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800" dirty="0">
                <a:solidFill>
                  <a:srgbClr val="0C9B4D"/>
                </a:solidFill>
              </a:rPr>
              <a:t>So instead he decided to use “\?”, “\+”, and “\|”.</a:t>
            </a:r>
            <a:endParaRPr lang="en-US" dirty="0" smtClean="0">
              <a:solidFill>
                <a:srgbClr val="0C9B4D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52562" y="1219200"/>
            <a:ext cx="7005638" cy="2895600"/>
            <a:chOff x="1452562" y="1219200"/>
            <a:chExt cx="7005638" cy="2895600"/>
          </a:xfrm>
        </p:grpSpPr>
        <p:sp>
          <p:nvSpPr>
            <p:cNvPr id="4" name="Cloud Callout 3"/>
            <p:cNvSpPr/>
            <p:nvPr/>
          </p:nvSpPr>
          <p:spPr bwMode="auto">
            <a:xfrm>
              <a:off x="1452562" y="1219200"/>
              <a:ext cx="6853238" cy="2895600"/>
            </a:xfrm>
            <a:prstGeom prst="cloudCallout">
              <a:avLst>
                <a:gd name="adj1" fmla="val -52613"/>
                <a:gd name="adj2" fmla="val 4757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19325" y="1676400"/>
              <a:ext cx="6238875" cy="19001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 smtClean="0">
                  <a:latin typeface="Comic Sans MS" panose="030F0702030302020204" pitchFamily="66" charset="0"/>
                </a:rPr>
                <a:t>I wish </a:t>
              </a:r>
              <a:r>
                <a:rPr lang="en-US" sz="2800" dirty="0">
                  <a:latin typeface="Comic Sans MS" panose="030F0702030302020204" pitchFamily="66" charset="0"/>
                </a:rPr>
                <a:t>I could be like egrep: </a:t>
              </a:r>
              <a:r>
                <a:rPr lang="en-US" sz="2800" dirty="0" smtClean="0">
                  <a:latin typeface="Comic Sans MS" panose="030F0702030302020204" pitchFamily="66" charset="0"/>
                </a:rPr>
                <a:t/>
              </a:r>
              <a:br>
                <a:rPr lang="en-US" sz="2800" dirty="0" smtClean="0">
                  <a:latin typeface="Comic Sans MS" panose="030F0702030302020204" pitchFamily="66" charset="0"/>
                </a:rPr>
              </a:br>
              <a:r>
                <a:rPr lang="en-US" sz="2800" dirty="0" smtClean="0">
                  <a:latin typeface="Comic Sans MS" panose="030F0702030302020204" pitchFamily="66" charset="0"/>
                </a:rPr>
                <a:t>using </a:t>
              </a:r>
              <a:r>
                <a:rPr lang="en-US" sz="2800" dirty="0">
                  <a:latin typeface="Comic Sans MS" panose="030F0702030302020204" pitchFamily="66" charset="0"/>
                </a:rPr>
                <a:t>‘?’ </a:t>
              </a:r>
              <a:r>
                <a:rPr lang="en-US" sz="2800" dirty="0" smtClean="0">
                  <a:latin typeface="Comic Sans MS" panose="030F0702030302020204" pitchFamily="66" charset="0"/>
                </a:rPr>
                <a:t>to </a:t>
              </a:r>
              <a:r>
                <a:rPr lang="en-US" sz="2800" dirty="0">
                  <a:latin typeface="Comic Sans MS" panose="030F0702030302020204" pitchFamily="66" charset="0"/>
                </a:rPr>
                <a:t>say ‘0 or 1 times’, using ‘+’ </a:t>
              </a:r>
              <a:r>
                <a:rPr lang="en-US" sz="2800" dirty="0" smtClean="0">
                  <a:latin typeface="Comic Sans MS" panose="030F0702030302020204" pitchFamily="66" charset="0"/>
                </a:rPr>
                <a:t>to </a:t>
              </a:r>
              <a:r>
                <a:rPr lang="en-US" sz="2800" dirty="0">
                  <a:latin typeface="Comic Sans MS" panose="030F0702030302020204" pitchFamily="66" charset="0"/>
                </a:rPr>
                <a:t>say ‘1 or more times’, and creating OR patterns!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ea typeface="新細明體" charset="-120"/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51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/>
          <a:lstStyle/>
          <a:p>
            <a:r>
              <a:rPr lang="en-US" sz="2800" dirty="0" smtClean="0"/>
              <a:t>But </a:t>
            </a:r>
            <a:r>
              <a:rPr lang="en-US" sz="2800" dirty="0" smtClean="0"/>
              <a:t>egrep was jealous, too, pining,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“</a:t>
            </a:r>
            <a:r>
              <a:rPr lang="en-US" sz="2800" dirty="0" smtClean="0"/>
              <a:t>I wish I could use the ‘\{ \}’, ‘\&lt;’, ‘\&gt;’, and </a:t>
            </a:r>
            <a:r>
              <a:rPr lang="en-US" sz="2800" dirty="0" err="1" smtClean="0"/>
              <a:t>backreferencing</a:t>
            </a:r>
            <a:r>
              <a:rPr lang="en-US" sz="2800" dirty="0" smtClean="0"/>
              <a:t> </a:t>
            </a:r>
            <a:r>
              <a:rPr lang="en-US" sz="2800" dirty="0" smtClean="0"/>
              <a:t>methods of grep!”</a:t>
            </a:r>
          </a:p>
          <a:p>
            <a:pPr lvl="2"/>
            <a:r>
              <a:rPr lang="en-US" sz="2800" dirty="0" err="1" smtClean="0">
                <a:solidFill>
                  <a:srgbClr val="0C9B4D"/>
                </a:solidFill>
              </a:rPr>
              <a:t>Egrep’s</a:t>
            </a:r>
            <a:r>
              <a:rPr lang="en-US" sz="2800" dirty="0" smtClean="0">
                <a:solidFill>
                  <a:srgbClr val="0C9B4D"/>
                </a:solidFill>
              </a:rPr>
              <a:t> solution was varied:</a:t>
            </a:r>
          </a:p>
          <a:p>
            <a:pPr lvl="3"/>
            <a:r>
              <a:rPr lang="en-US" sz="2800" dirty="0" smtClean="0">
                <a:solidFill>
                  <a:srgbClr val="FF0000"/>
                </a:solidFill>
              </a:rPr>
              <a:t>Since “(“ and “)” were already defined, use them for </a:t>
            </a:r>
            <a:r>
              <a:rPr lang="en-US" sz="2800" dirty="0" err="1" smtClean="0">
                <a:solidFill>
                  <a:srgbClr val="FF0000"/>
                </a:solidFill>
              </a:rPr>
              <a:t>backreferencing</a:t>
            </a:r>
            <a:r>
              <a:rPr lang="en-US" sz="2800" dirty="0" smtClean="0">
                <a:solidFill>
                  <a:srgbClr val="FF0000"/>
                </a:solidFill>
              </a:rPr>
              <a:t> too.</a:t>
            </a:r>
          </a:p>
          <a:p>
            <a:pPr lvl="3"/>
            <a:r>
              <a:rPr lang="en-US" sz="2800" dirty="0" smtClean="0">
                <a:solidFill>
                  <a:srgbClr val="FF0000"/>
                </a:solidFill>
              </a:rPr>
              <a:t>Use the same “\&lt;“,“\&gt;”, “\1”, </a:t>
            </a:r>
            <a:r>
              <a:rPr lang="en-US" sz="2800" dirty="0" smtClean="0">
                <a:solidFill>
                  <a:srgbClr val="FF0000"/>
                </a:solidFill>
              </a:rPr>
              <a:t>“\2</a:t>
            </a:r>
            <a:r>
              <a:rPr lang="en-US" sz="2800" dirty="0" smtClean="0">
                <a:solidFill>
                  <a:srgbClr val="FF0000"/>
                </a:solidFill>
              </a:rPr>
              <a:t>”, … 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“\</a:t>
            </a:r>
            <a:r>
              <a:rPr lang="en-US" sz="2800" dirty="0" smtClean="0">
                <a:solidFill>
                  <a:srgbClr val="FF0000"/>
                </a:solidFill>
              </a:rPr>
              <a:t>9” symbols as grep uses.</a:t>
            </a:r>
          </a:p>
          <a:p>
            <a:pPr lvl="3"/>
            <a:r>
              <a:rPr lang="en-US" sz="2800" dirty="0" smtClean="0">
                <a:solidFill>
                  <a:srgbClr val="FF0000"/>
                </a:solidFill>
              </a:rPr>
              <a:t>Use the “{” and “}” symbols in place 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of </a:t>
            </a:r>
            <a:r>
              <a:rPr lang="en-US" sz="2800" dirty="0" smtClean="0">
                <a:solidFill>
                  <a:srgbClr val="FF0000"/>
                </a:solidFill>
              </a:rPr>
              <a:t>grep’s “\{“ and “\}” </a:t>
            </a:r>
            <a:r>
              <a:rPr lang="en-US" sz="2800" dirty="0" smtClean="0">
                <a:solidFill>
                  <a:srgbClr val="FF0000"/>
                </a:solidFill>
              </a:rPr>
              <a:t>symbols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lvl="3"/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584448"/>
            <a:ext cx="1514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28762" y="1752600"/>
            <a:ext cx="6929438" cy="2133600"/>
            <a:chOff x="1528762" y="1752600"/>
            <a:chExt cx="6929438" cy="2133600"/>
          </a:xfrm>
        </p:grpSpPr>
        <p:sp>
          <p:nvSpPr>
            <p:cNvPr id="11" name="Cloud Callout 10"/>
            <p:cNvSpPr/>
            <p:nvPr/>
          </p:nvSpPr>
          <p:spPr bwMode="auto">
            <a:xfrm>
              <a:off x="1528762" y="1752600"/>
              <a:ext cx="6853238" cy="2133600"/>
            </a:xfrm>
            <a:prstGeom prst="cloudCallout">
              <a:avLst>
                <a:gd name="adj1" fmla="val 39330"/>
                <a:gd name="adj2" fmla="val 5812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553200" y="259080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19325" y="2209801"/>
              <a:ext cx="6238875" cy="1447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latin typeface="Comic Sans MS" panose="030F0702030302020204" pitchFamily="66" charset="0"/>
                </a:rPr>
                <a:t>I wish I could use the ‘\{ </a:t>
              </a:r>
              <a:r>
                <a:rPr lang="en-US" sz="2800" dirty="0" smtClean="0">
                  <a:latin typeface="Comic Sans MS" panose="030F0702030302020204" pitchFamily="66" charset="0"/>
                </a:rPr>
                <a:t>\}’,</a:t>
              </a:r>
              <a:br>
                <a:rPr lang="en-US" sz="2800" dirty="0" smtClean="0">
                  <a:latin typeface="Comic Sans MS" panose="030F0702030302020204" pitchFamily="66" charset="0"/>
                </a:rPr>
              </a:br>
              <a:r>
                <a:rPr lang="en-US" sz="2800" dirty="0" smtClean="0">
                  <a:latin typeface="Comic Sans MS" panose="030F0702030302020204" pitchFamily="66" charset="0"/>
                </a:rPr>
                <a:t> </a:t>
              </a:r>
              <a:r>
                <a:rPr lang="en-US" sz="2800" dirty="0">
                  <a:latin typeface="Comic Sans MS" panose="030F0702030302020204" pitchFamily="66" charset="0"/>
                </a:rPr>
                <a:t>‘\&lt;’, ‘\&gt;’, and </a:t>
              </a:r>
              <a:r>
                <a:rPr lang="en-US" sz="2800" dirty="0" err="1">
                  <a:latin typeface="Comic Sans MS" panose="030F0702030302020204" pitchFamily="66" charset="0"/>
                </a:rPr>
                <a:t>backreferencing</a:t>
              </a:r>
              <a:r>
                <a:rPr lang="en-US" sz="2800" dirty="0">
                  <a:latin typeface="Comic Sans MS" panose="030F0702030302020204" pitchFamily="66" charset="0"/>
                </a:rPr>
                <a:t> methods of grep!”</a:t>
              </a:r>
              <a:endParaRPr kumimoji="1" lang="en-US" sz="2800" b="0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4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Nonstandard 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/>
          <a:lstStyle/>
          <a:p>
            <a:r>
              <a:rPr lang="en-US" sz="2800" dirty="0" smtClean="0"/>
              <a:t>Thus:</a:t>
            </a:r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574800"/>
          <a:ext cx="8153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Regular Expression 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Extended </a:t>
                      </a:r>
                      <a:br>
                        <a:rPr lang="en-US" dirty="0" smtClean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Regular Expression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Meaning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?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or 1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\+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more</a:t>
                      </a:r>
                      <a:r>
                        <a:rPr lang="en-US" baseline="0" dirty="0" smtClean="0"/>
                        <a:t>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\|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|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\( … \)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( … )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\{</a:t>
                      </a:r>
                      <a:r>
                        <a:rPr lang="en-US" b="1" baseline="0" dirty="0" smtClean="0">
                          <a:solidFill>
                            <a:srgbClr val="0C9B4D"/>
                          </a:solidFill>
                        </a:rPr>
                        <a:t> … \}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… 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a range of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\1,</a:t>
                      </a:r>
                      <a:r>
                        <a:rPr lang="en-US" b="1" baseline="0" dirty="0" smtClean="0">
                          <a:solidFill>
                            <a:srgbClr val="0C9B4D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\1,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Backreference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\&lt;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\&lt;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beginning</a:t>
                      </a:r>
                      <a:r>
                        <a:rPr lang="en-US" baseline="0" dirty="0" smtClean="0"/>
                        <a:t> of a 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C9B4D"/>
                          </a:solidFill>
                        </a:rPr>
                        <a:t>\&gt;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\&gt;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end of a word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6096000"/>
            <a:ext cx="7620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6096000"/>
            <a:ext cx="3657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Added (non standard)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562600"/>
            <a:ext cx="762000" cy="304800"/>
          </a:xfrm>
          <a:prstGeom prst="rect">
            <a:avLst/>
          </a:prstGeom>
          <a:solidFill>
            <a:srgbClr val="0C9B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5562600"/>
            <a:ext cx="1371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C9B4D"/>
                </a:solidFill>
                <a:latin typeface="Arial" charset="0"/>
                <a:ea typeface="新細明體" charset="-120"/>
              </a:rPr>
              <a:t>O</a:t>
            </a:r>
            <a:r>
              <a:rPr lang="en-US" b="0" dirty="0" smtClean="0">
                <a:solidFill>
                  <a:srgbClr val="0C9B4D"/>
                </a:solidFill>
                <a:latin typeface="Arial" charset="0"/>
                <a:ea typeface="新細明體" charset="-120"/>
              </a:rPr>
              <a:t>riginal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2209800"/>
            <a:ext cx="8153400" cy="2971800"/>
            <a:chOff x="457200" y="2209800"/>
            <a:chExt cx="8153400" cy="2971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57200" y="2209800"/>
              <a:ext cx="8153400" cy="1828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7200" y="4114800"/>
              <a:ext cx="8153400" cy="1066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70C0"/>
                </a:solidFill>
              </a:rPr>
              <a:t>An example of one of csh’s </a:t>
            </a:r>
            <a:r>
              <a:rPr lang="en-US" altLang="zh-TW" sz="4000" smtClean="0">
                <a:solidFill>
                  <a:srgbClr val="CC3300"/>
                </a:solidFill>
              </a:rPr>
              <a:t>weird features</a:t>
            </a:r>
            <a:r>
              <a:rPr lang="en-US" altLang="zh-TW" sz="4000" smtClean="0">
                <a:solidFill>
                  <a:srgbClr val="0070C0"/>
                </a:solidFill>
              </a:rPr>
              <a:t> (in comparison to bash)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csh,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grep 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Times New Roman" pitchFamily="18" charset="0"/>
                <a:cs typeface="Times New Roman" pitchFamily="18" charset="0"/>
              </a:rPr>
              <a:t>$1$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 helloworld.c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Instead you need: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"'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'</a:t>
            </a:r>
            <a:endParaRPr lang="en-US" altLang="zh-TW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Interestingly (and illogically) the $ inside of a 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""</a:t>
            </a:r>
            <a:r>
              <a:rPr lang="en-US" altLang="zh-TW" smtClean="0">
                <a:solidFill>
                  <a:schemeClr val="bg1"/>
                </a:solidFill>
              </a:rPr>
              <a:t> is sometimes OK: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	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Allice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 smtClean="0"/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-e </a:t>
            </a:r>
            <a:r>
              <a:rPr lang="en-US" altLang="zh-TW" sz="2400" dirty="0" err="1" smtClean="0"/>
              <a:t>e</a:t>
            </a:r>
            <a:r>
              <a:rPr lang="en-US" altLang="zh-TW" sz="2400" dirty="0" smtClean="0"/>
              <a:t> 2 </a:t>
            </a:r>
            <a:r>
              <a:rPr lang="en-US" altLang="zh-TW" sz="2400" dirty="0"/>
              <a:t>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 smtClean="0"/>
              <a:t>% ./</a:t>
            </a:r>
            <a:r>
              <a:rPr lang="en-US" altLang="zh-TW" sz="2400" dirty="0" err="1" smtClean="0"/>
              <a:t>prog</a:t>
            </a:r>
            <a:r>
              <a:rPr lang="en-US" altLang="zh-TW" sz="2400" dirty="0" smtClean="0"/>
              <a:t> 1 -</a:t>
            </a:r>
            <a:r>
              <a:rPr lang="en-US" altLang="zh-TW" sz="2400" dirty="0" err="1" smtClean="0"/>
              <a:t>exyz</a:t>
            </a:r>
            <a:r>
              <a:rPr lang="en-US" altLang="zh-TW" sz="2400" dirty="0" smtClean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exyz</a:t>
            </a:r>
            <a:endParaRPr lang="en-US" altLang="zh-TW" sz="2400" dirty="0" smtClean="0"/>
          </a:p>
          <a:p>
            <a:pPr>
              <a:buFontTx/>
              <a:buNone/>
              <a:defRPr/>
            </a:pPr>
            <a:r>
              <a:rPr lang="en-US" altLang="zh-TW" sz="2400" dirty="0" smtClean="0"/>
              <a:t>%		</a:t>
            </a:r>
            <a:endParaRPr lang="zh-TW" altLang="en-US" sz="2400" dirty="0" smtClean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438400" y="2819400"/>
            <a:ext cx="3581400" cy="15240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L</a:t>
            </a:r>
            <a:r>
              <a:rPr kumimoji="0" lang="en-US" altLang="zh-TW" sz="4000" b="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et’s look at this one…</a:t>
            </a:r>
            <a:endParaRPr kumimoji="0" lang="en-US" altLang="zh-TW" sz="4000" b="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69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altLang="zh-TW" sz="66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sz="54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Stream Editor</a:t>
            </a:r>
            <a:endParaRPr lang="en-US" altLang="zh-TW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endParaRPr lang="en-US" altLang="zh-TW" sz="2800" smtClean="0"/>
          </a:p>
          <a:p>
            <a:pPr>
              <a:lnSpc>
                <a:spcPct val="80000"/>
              </a:lnSpc>
            </a:pPr>
            <a:r>
              <a:rPr lang="en-US" altLang="zh-TW" sz="3600" smtClean="0"/>
              <a:t>It is a</a:t>
            </a:r>
            <a:r>
              <a:rPr lang="en-US" altLang="zh-TW" sz="3600" smtClean="0">
                <a:cs typeface="Times New Roman" pitchFamily="18" charset="0"/>
              </a:rPr>
              <a:t> “non-interactive” text editor</a:t>
            </a:r>
            <a:br>
              <a:rPr lang="en-US" altLang="zh-TW" sz="3600" smtClean="0">
                <a:cs typeface="Times New Roman" pitchFamily="18" charset="0"/>
              </a:rPr>
            </a:br>
            <a:endParaRPr lang="en-US" altLang="zh-TW" sz="280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3600" smtClean="0">
                <a:cs typeface="Times New Roman" pitchFamily="18" charset="0"/>
              </a:rPr>
              <a:t>It is called from the UNIX command line, so a piped input can: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 smtClean="0">
                <a:cs typeface="Times New Roman" pitchFamily="18" charset="0"/>
              </a:rPr>
              <a:t>Pass into the editor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 smtClean="0">
                <a:cs typeface="Times New Roman" pitchFamily="18" charset="0"/>
              </a:rPr>
              <a:t>Be modified as it passes through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 smtClean="0">
                <a:cs typeface="Times New Roman" pitchFamily="18" charset="0"/>
              </a:rPr>
              <a:t>Pass out to screen or to next stage of the pipe</a:t>
            </a:r>
          </a:p>
        </p:txBody>
      </p:sp>
    </p:spTree>
    <p:extLst>
      <p:ext uri="{BB962C8B-B14F-4D97-AF65-F5344CB8AC3E}">
        <p14:creationId xmlns:p14="http://schemas.microsoft.com/office/powerpoint/2010/main" val="40178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A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b="1" dirty="0" smtClean="0">
                <a:solidFill>
                  <a:srgbClr val="0033CC"/>
                </a:solidFill>
              </a:rPr>
              <a:t>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209800"/>
            <a:ext cx="8686800" cy="3276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latin typeface="+mn-lt"/>
                <a:ea typeface="新細明體" charset="-120"/>
              </a:rPr>
              <a:t>%</a:t>
            </a: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9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grep</a:t>
            </a: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 marketing  resume</a:t>
            </a:r>
          </a:p>
          <a:p>
            <a:pPr>
              <a:defRPr/>
            </a:pP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Instrumental in ruining the entire marketing division.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124200"/>
            <a:ext cx="8686800" cy="762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 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cat resume | </a:t>
            </a:r>
            <a:r>
              <a:rPr lang="en-US" altLang="zh-TW" sz="2900" b="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's/ruining/running/g' &gt; resume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657600"/>
            <a:ext cx="8686800" cy="1371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 </a:t>
            </a:r>
            <a:r>
              <a:rPr lang="en-US" altLang="zh-TW" sz="2900" b="0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marketing resume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Instrumental in running the entire marketing division.</a:t>
            </a:r>
          </a:p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</a:t>
            </a:r>
          </a:p>
          <a:p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3200" y="2590800"/>
            <a:ext cx="13716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43200" y="4038600"/>
            <a:ext cx="14478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cs typeface="Times New Roman" pitchFamily="18" charset="0"/>
              </a:rPr>
              <a:t>Eliminate the tedium of routine editing tasks</a:t>
            </a:r>
          </a:p>
          <a:p>
            <a:pPr marL="533400" indent="-533400"/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find, replace, delete, append, insert, etc.</a:t>
            </a:r>
          </a:p>
          <a:p>
            <a:pPr marL="533400" indent="-533400">
              <a:buFont typeface="Monotype Sorts"/>
              <a:buNone/>
            </a:pPr>
            <a:endParaRPr lang="en-US" altLang="zh-TW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buFont typeface="Monotype Sorts"/>
              <a:buNone/>
            </a:pPr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Q: But can’t any word processor already do that?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</a:t>
            </a:r>
            <a:r>
              <a:rPr kumimoji="1" lang="en-US" altLang="zh-TW" sz="6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+mj-ea"/>
                <a:cs typeface="+mj-cs"/>
              </a:rPr>
              <a:t>sed</a:t>
            </a: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7714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TW" dirty="0" smtClean="0">
                <a:solidFill>
                  <a:srgbClr val="7F7F7F"/>
                </a:solidFill>
                <a:cs typeface="Times New Roman" pitchFamily="18" charset="0"/>
              </a:rPr>
              <a:t>Eliminate the tedium of routine editing tasks</a:t>
            </a:r>
          </a:p>
          <a:p>
            <a:pPr marL="533400" indent="-533400"/>
            <a:r>
              <a:rPr lang="en-US" altLang="zh-TW" sz="2800" dirty="0" smtClean="0">
                <a:solidFill>
                  <a:srgbClr val="7F7F7F"/>
                </a:solidFill>
                <a:cs typeface="Times New Roman" pitchFamily="18" charset="0"/>
              </a:rPr>
              <a:t>find, replace, delete, append, insert, etc.</a:t>
            </a:r>
          </a:p>
          <a:p>
            <a:pPr marL="533400" indent="-533400">
              <a:buFont typeface="Monotype Sorts"/>
              <a:buNone/>
            </a:pPr>
            <a:endParaRPr lang="en-US" altLang="zh-TW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buFont typeface="Monotype Sorts"/>
              <a:buNone/>
            </a:pPr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Q: But can’t any word processor already do that?</a:t>
            </a:r>
          </a:p>
          <a:p>
            <a:pPr marL="533400" lvl="1" indent="-533400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cs typeface="Times New Roman" pitchFamily="18" charset="0"/>
              </a:rPr>
              <a:t>A: The non-interactive feature is useful for:</a:t>
            </a:r>
          </a:p>
          <a:p>
            <a:pPr marL="533400" indent="-533400"/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Including in scripts.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Doing things that are more complex than you find in a word processor’s menu bar.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TW" sz="2800" dirty="0" smtClean="0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diting files too large for interactive editing.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 smtClean="0">
                <a:solidFill>
                  <a:srgbClr val="000000"/>
                </a:solidFill>
                <a:latin typeface="Arial Unicode MS" pitchFamily="34" charset="-128"/>
                <a:cs typeface="Times New Roman" pitchFamily="18" charset="0"/>
              </a:rPr>
              <a:t>Performing a sequence of commands that is too complicated for easy typing in interactive mode. 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</a:t>
            </a:r>
            <a:r>
              <a:rPr kumimoji="1" lang="en-US" altLang="zh-TW" sz="6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+mj-ea"/>
                <a:cs typeface="+mj-cs"/>
              </a:rPr>
              <a:t>sed</a:t>
            </a:r>
            <a:r>
              <a:rPr kumimoji="1" lang="en-US" altLang="zh-TW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91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pattern that you are looking for</a:t>
            </a:r>
          </a:p>
          <a:p>
            <a:pPr lvl="1"/>
            <a:r>
              <a:rPr lang="en-US" altLang="zh-TW" smtClean="0"/>
              <a:t>A type of action to perform when matched</a:t>
            </a:r>
          </a:p>
          <a:p>
            <a:pPr lvl="1"/>
            <a:r>
              <a:rPr lang="en-US" altLang="zh-TW" smtClean="0"/>
              <a:t>The exact details of the action</a:t>
            </a:r>
          </a:p>
          <a:p>
            <a:pPr lvl="1"/>
            <a:r>
              <a:rPr lang="en-US" altLang="zh-TW" smtClean="0"/>
              <a:t>Some flags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3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pattern that you are looking for</a:t>
            </a:r>
          </a:p>
          <a:p>
            <a:pPr lvl="1"/>
            <a:r>
              <a:rPr lang="en-US" altLang="zh-TW" smtClean="0"/>
              <a:t>A type of action to perform when matched</a:t>
            </a:r>
          </a:p>
          <a:p>
            <a:pPr lvl="1"/>
            <a:r>
              <a:rPr lang="en-US" altLang="zh-TW" smtClean="0"/>
              <a:t>The exact details of the action</a:t>
            </a:r>
          </a:p>
          <a:p>
            <a:pPr lvl="1"/>
            <a:r>
              <a:rPr lang="en-US" altLang="zh-TW" smtClean="0"/>
              <a:t>Some flags</a:t>
            </a: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using …</a:t>
            </a:r>
            <a:r>
              <a:rPr lang="en-US" altLang="zh-TW" sz="24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 smtClean="0">
                <a:solidFill>
                  <a:schemeClr val="accent1"/>
                </a:solidFill>
                <a:latin typeface="Arial" charset="0"/>
                <a:ea typeface="新細明體" charset="-120"/>
              </a:rPr>
              <a:t>se </a:t>
            </a:r>
            <a:r>
              <a:rPr lang="en-US" altLang="zh-TW" sz="3600" kern="0" dirty="0">
                <a:solidFill>
                  <a:schemeClr val="accent1"/>
                </a:solidFill>
                <a:latin typeface="Arial" charset="0"/>
                <a:ea typeface="新細明體" charset="-120"/>
              </a:rPr>
              <a:t>three “/” symbols to separate four areas. </a:t>
            </a:r>
          </a:p>
        </p:txBody>
      </p:sp>
    </p:spTree>
    <p:extLst>
      <p:ext uri="{BB962C8B-B14F-4D97-AF65-F5344CB8AC3E}">
        <p14:creationId xmlns:p14="http://schemas.microsoft.com/office/powerpoint/2010/main" val="8331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pattern that you are looking for</a:t>
            </a:r>
          </a:p>
          <a:p>
            <a:pPr lvl="1"/>
            <a:r>
              <a:rPr lang="en-US" altLang="zh-TW" smtClean="0"/>
              <a:t>A type of action to perform when matched</a:t>
            </a:r>
          </a:p>
          <a:p>
            <a:pPr lvl="1"/>
            <a:r>
              <a:rPr lang="en-US" altLang="zh-TW" smtClean="0"/>
              <a:t>The exact details of the action</a:t>
            </a:r>
          </a:p>
          <a:p>
            <a:pPr lvl="1"/>
            <a:r>
              <a:rPr lang="en-US" altLang="zh-TW" smtClean="0"/>
              <a:t>Some flags</a:t>
            </a: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g'</a:t>
            </a:r>
            <a:endParaRPr lang="en-US" altLang="zh-TW" sz="2800" b="0"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these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chemeClr val="accent1"/>
                </a:solidFill>
                <a:latin typeface="Arial" charset="0"/>
                <a:ea typeface="新細明體" charset="-120"/>
              </a:rPr>
              <a:t>to separate four areas. </a:t>
            </a: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flipH="1">
            <a:off x="2438400" y="3581400"/>
            <a:ext cx="8382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11"/>
          <p:cNvCxnSpPr>
            <a:cxnSpLocks noChangeShapeType="1"/>
          </p:cNvCxnSpPr>
          <p:nvPr/>
        </p:nvCxnSpPr>
        <p:spPr bwMode="auto">
          <a:xfrm>
            <a:off x="3276600" y="3581400"/>
            <a:ext cx="7620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13"/>
          <p:cNvCxnSpPr>
            <a:cxnSpLocks noChangeShapeType="1"/>
          </p:cNvCxnSpPr>
          <p:nvPr/>
        </p:nvCxnSpPr>
        <p:spPr bwMode="auto">
          <a:xfrm>
            <a:off x="3276600" y="3581400"/>
            <a:ext cx="24384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699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uses regular expressions, just like </a:t>
            </a:r>
            <a:r>
              <a:rPr lang="en-US" altLang="zh-TW" dirty="0" err="1" smtClean="0"/>
              <a:t>grep</a:t>
            </a:r>
            <a:endParaRPr lang="en-US" altLang="zh-TW" dirty="0" smtClean="0"/>
          </a:p>
          <a:p>
            <a:pPr>
              <a:spcAft>
                <a:spcPts val="2400"/>
              </a:spcAft>
            </a:pPr>
            <a:r>
              <a:rPr lang="en-US" altLang="zh-TW" dirty="0" smtClean="0"/>
              <a:t>Each line of the input file is processed individually by your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command</a:t>
            </a:r>
          </a:p>
          <a:p>
            <a:r>
              <a:rPr lang="en-US" altLang="zh-TW" dirty="0" smtClean="0"/>
              <a:t>You specify:</a:t>
            </a:r>
          </a:p>
          <a:p>
            <a:pPr lvl="1"/>
            <a:r>
              <a:rPr lang="en-US" altLang="zh-TW" dirty="0" smtClean="0"/>
              <a:t>A pattern that you are looking for</a:t>
            </a:r>
          </a:p>
          <a:p>
            <a:pPr lvl="1"/>
            <a:r>
              <a:rPr lang="en-US" altLang="zh-TW" dirty="0" smtClean="0"/>
              <a:t>A type of action to perform when matched</a:t>
            </a:r>
          </a:p>
          <a:p>
            <a:pPr lvl="1"/>
            <a:r>
              <a:rPr lang="en-US" altLang="zh-TW" dirty="0" smtClean="0"/>
              <a:t>The exact details of the action</a:t>
            </a:r>
          </a:p>
          <a:p>
            <a:pPr lvl="1"/>
            <a:r>
              <a:rPr lang="en-US" altLang="zh-TW" dirty="0" smtClean="0"/>
              <a:t>Some flags</a:t>
            </a: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 dirty="0" err="1">
                <a:solidFill>
                  <a:srgbClr val="0033CC"/>
                </a:solidFill>
                <a:latin typeface="Courier New" pitchFamily="49" charset="0"/>
              </a:rPr>
              <a:t>sed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 '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s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ruining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running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g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 dirty="0"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these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to separate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four areas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. </a:t>
            </a:r>
          </a:p>
        </p:txBody>
      </p:sp>
      <p:cxnSp>
        <p:nvCxnSpPr>
          <p:cNvPr id="10246" name="Straight Arrow Connector 17"/>
          <p:cNvCxnSpPr>
            <a:cxnSpLocks noChangeShapeType="1"/>
          </p:cNvCxnSpPr>
          <p:nvPr/>
        </p:nvCxnSpPr>
        <p:spPr bwMode="auto">
          <a:xfrm flipH="1">
            <a:off x="3276600" y="4191000"/>
            <a:ext cx="1600200" cy="20574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7" name="Straight Arrow Connector 18"/>
          <p:cNvCxnSpPr>
            <a:cxnSpLocks noChangeShapeType="1"/>
          </p:cNvCxnSpPr>
          <p:nvPr/>
        </p:nvCxnSpPr>
        <p:spPr bwMode="auto">
          <a:xfrm flipH="1">
            <a:off x="4800600" y="4191000"/>
            <a:ext cx="76200" cy="20574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8" name="Straight Arrow Connector 19"/>
          <p:cNvCxnSpPr>
            <a:cxnSpLocks noChangeShapeType="1"/>
          </p:cNvCxnSpPr>
          <p:nvPr/>
        </p:nvCxnSpPr>
        <p:spPr bwMode="auto">
          <a:xfrm>
            <a:off x="4876800" y="4191000"/>
            <a:ext cx="1066800" cy="20574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9" name="Straight Arrow Connector 38"/>
          <p:cNvCxnSpPr>
            <a:cxnSpLocks noChangeShapeType="1"/>
          </p:cNvCxnSpPr>
          <p:nvPr/>
        </p:nvCxnSpPr>
        <p:spPr bwMode="auto">
          <a:xfrm flipH="1">
            <a:off x="2286000" y="4191000"/>
            <a:ext cx="2590800" cy="20574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7577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type of action</a:t>
            </a:r>
            <a:r>
              <a:rPr lang="en-US" altLang="zh-TW" smtClean="0"/>
              <a:t> 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70C0"/>
                </a:solidFill>
              </a:rPr>
              <a:t>An example of one of csh’s </a:t>
            </a:r>
            <a:r>
              <a:rPr lang="en-US" altLang="zh-TW" sz="4000" smtClean="0">
                <a:solidFill>
                  <a:srgbClr val="CC3300"/>
                </a:solidFill>
              </a:rPr>
              <a:t>weird features</a:t>
            </a:r>
            <a:r>
              <a:rPr lang="en-US" altLang="zh-TW" sz="4000" smtClean="0">
                <a:solidFill>
                  <a:srgbClr val="0070C0"/>
                </a:solidFill>
              </a:rPr>
              <a:t> (in comparison to bash)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csh,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grep 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000" b="1" smtClean="0">
                <a:solidFill>
                  <a:srgbClr val="F279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 helloworld.c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Instead you need: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"'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'</a:t>
            </a:r>
            <a:endParaRPr lang="en-US" altLang="zh-TW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Interestingly (and illogically) the $ inside of a 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""</a:t>
            </a:r>
            <a:r>
              <a:rPr lang="en-US" altLang="zh-TW" smtClean="0">
                <a:solidFill>
                  <a:schemeClr val="bg1"/>
                </a:solidFill>
              </a:rPr>
              <a:t> is sometimes OK: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	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Allice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mtClean="0">
              <a:solidFill>
                <a:schemeClr val="bg1"/>
              </a:solidFill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419600" y="2819400"/>
            <a:ext cx="3962400" cy="838200"/>
          </a:xfrm>
          <a:prstGeom prst="wedgeRectCallout">
            <a:avLst>
              <a:gd name="adj1" fmla="val -111714"/>
              <a:gd name="adj2" fmla="val -10870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As you know, </a:t>
            </a:r>
            <a:r>
              <a:rPr lang="en-US" altLang="zh-TW" sz="2400" dirty="0">
                <a:solidFill>
                  <a:schemeClr val="bg1"/>
                </a:solidFill>
              </a:rPr>
              <a:t>$ has </a:t>
            </a:r>
            <a:r>
              <a:rPr lang="en-US" altLang="zh-TW" sz="2400" dirty="0" smtClean="0">
                <a:solidFill>
                  <a:schemeClr val="bg1"/>
                </a:solidFill>
              </a:rPr>
              <a:t>a special </a:t>
            </a:r>
            <a:r>
              <a:rPr lang="en-US" altLang="zh-TW" sz="2400" dirty="0">
                <a:solidFill>
                  <a:schemeClr val="bg1"/>
                </a:solidFill>
              </a:rPr>
              <a:t>meaning </a:t>
            </a:r>
            <a:r>
              <a:rPr lang="en-US" altLang="zh-TW" sz="2400" dirty="0" smtClean="0">
                <a:solidFill>
                  <a:schemeClr val="bg1"/>
                </a:solidFill>
              </a:rPr>
              <a:t>in regular expressions. 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>
                <a:solidFill>
                  <a:srgbClr val="FF0000"/>
                </a:solidFill>
              </a:rPr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</a:t>
            </a:r>
            <a:r>
              <a:rPr lang="en-US" altLang="zh-TW" b="1" smtClean="0"/>
              <a:t> type of action </a:t>
            </a:r>
            <a:r>
              <a:rPr lang="en-US" altLang="zh-TW" smtClean="0"/>
              <a:t>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2293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2743200" y="2209800"/>
            <a:ext cx="2692896" cy="1676400"/>
          </a:xfrm>
          <a:prstGeom prst="wedgeRoundRectCallout">
            <a:avLst>
              <a:gd name="adj1" fmla="val -71903"/>
              <a:gd name="adj2" fmla="val 60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/>
              <a:t>These patterns are regular </a:t>
            </a:r>
            <a:r>
              <a:rPr lang="en-US" altLang="zh-TW" sz="2800" dirty="0" smtClean="0"/>
              <a:t>expressions!</a:t>
            </a:r>
            <a:endParaRPr lang="en-US" altLang="zh-TW" sz="2800" dirty="0"/>
          </a:p>
          <a:p>
            <a:pPr algn="ctr">
              <a:lnSpc>
                <a:spcPct val="85000"/>
              </a:lnSpc>
            </a:pPr>
            <a:r>
              <a:rPr lang="en-US" altLang="zh-TW" sz="2800" dirty="0"/>
              <a:t>(not extended)</a:t>
            </a:r>
          </a:p>
        </p:txBody>
      </p:sp>
      <p:sp>
        <p:nvSpPr>
          <p:cNvPr id="10" name="Rounded Rectangular Callout 7"/>
          <p:cNvSpPr>
            <a:spLocks noChangeArrowheads="1"/>
          </p:cNvSpPr>
          <p:nvPr/>
        </p:nvSpPr>
        <p:spPr bwMode="auto">
          <a:xfrm>
            <a:off x="0" y="4572000"/>
            <a:ext cx="2514600" cy="16002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sz="2800" b="0" dirty="0"/>
              <a:t>This </a:t>
            </a:r>
            <a:r>
              <a:rPr lang="en-US" altLang="zh-TW" sz="2800" b="0" dirty="0" smtClean="0"/>
              <a:t>one is </a:t>
            </a:r>
            <a:r>
              <a:rPr lang="en-US" altLang="zh-TW" sz="2800" b="0" dirty="0"/>
              <a:t>a trivially-simple reg. expression, but it is, still, a reg. expression.</a:t>
            </a:r>
          </a:p>
        </p:txBody>
      </p:sp>
    </p:spTree>
    <p:extLst>
      <p:ext uri="{BB962C8B-B14F-4D97-AF65-F5344CB8AC3E}">
        <p14:creationId xmlns:p14="http://schemas.microsoft.com/office/powerpoint/2010/main" val="34916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>
                <a:solidFill>
                  <a:srgbClr val="FF0000"/>
                </a:solidFill>
              </a:rPr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</a:t>
            </a:r>
            <a:r>
              <a:rPr lang="en-US" altLang="zh-TW" b="1" smtClean="0"/>
              <a:t> type of action </a:t>
            </a:r>
            <a:r>
              <a:rPr lang="en-US" altLang="zh-TW" smtClean="0"/>
              <a:t>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3317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2743200" y="2209800"/>
            <a:ext cx="2697480" cy="1676400"/>
          </a:xfrm>
          <a:prstGeom prst="wedgeRoundRectCallout">
            <a:avLst>
              <a:gd name="adj1" fmla="val -71903"/>
              <a:gd name="adj2" fmla="val 60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/>
              <a:t>These patterns are regular expressions!</a:t>
            </a:r>
          </a:p>
          <a:p>
            <a:pPr algn="ctr">
              <a:lnSpc>
                <a:spcPct val="85000"/>
              </a:lnSpc>
            </a:pPr>
            <a:r>
              <a:rPr lang="en-US" altLang="zh-TW" sz="2800" dirty="0"/>
              <a:t>(not extended)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572000" y="304800"/>
            <a:ext cx="4038600" cy="1371600"/>
          </a:xfrm>
          <a:prstGeom prst="wedgeRoundRectCallout">
            <a:avLst>
              <a:gd name="adj1" fmla="val -45241"/>
              <a:gd name="adj2" fmla="val 8518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/>
              <a:t>“You mean regular expressions are good for more than just grep?”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038600" y="2743200"/>
            <a:ext cx="4876800" cy="2514600"/>
          </a:xfrm>
          <a:prstGeom prst="wedgeRoundRectCallout">
            <a:avLst>
              <a:gd name="adj1" fmla="val 5866"/>
              <a:gd name="adj2" fmla="val -9077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/>
              <a:t>They sure are! They are going to be used continually for the rest of the course in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awk</a:t>
            </a:r>
            <a:r>
              <a:rPr lang="en-US" altLang="zh-TW" sz="2800" dirty="0"/>
              <a:t>. They are also used in compilers, spoken language translators, data mining, etc. </a:t>
            </a:r>
          </a:p>
        </p:txBody>
      </p:sp>
    </p:spTree>
    <p:extLst>
      <p:ext uri="{BB962C8B-B14F-4D97-AF65-F5344CB8AC3E}">
        <p14:creationId xmlns:p14="http://schemas.microsoft.com/office/powerpoint/2010/main" val="59169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>
                <a:solidFill>
                  <a:srgbClr val="FF0000"/>
                </a:solidFill>
              </a:rPr>
              <a:t>type of action</a:t>
            </a:r>
            <a:r>
              <a:rPr lang="en-US" altLang="zh-TW" smtClean="0"/>
              <a:t> 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/ruining/running/g'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4341" name="Straight Arrow Connector 4"/>
          <p:cNvCxnSpPr>
            <a:cxnSpLocks noChangeShapeType="1"/>
          </p:cNvCxnSpPr>
          <p:nvPr/>
        </p:nvCxnSpPr>
        <p:spPr bwMode="auto">
          <a:xfrm flipH="1">
            <a:off x="2209800" y="4876800"/>
            <a:ext cx="304800" cy="1371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“s” means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s</a:t>
            </a:r>
            <a:r>
              <a:rPr lang="en-US" altLang="zh-TW" sz="2800" b="0" dirty="0" smtClean="0"/>
              <a:t>ubstitute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468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type of action</a:t>
            </a:r>
            <a:r>
              <a:rPr lang="en-US" altLang="zh-TW" smtClean="0"/>
              <a:t> 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>
                <a:solidFill>
                  <a:srgbClr val="FF0000"/>
                </a:solidFill>
              </a:rPr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/>
              <a:t>flags</a:t>
            </a: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/g'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5365" name="Straight Arrow Connector 4"/>
          <p:cNvCxnSpPr>
            <a:cxnSpLocks noChangeShapeType="1"/>
          </p:cNvCxnSpPr>
          <p:nvPr/>
        </p:nvCxnSpPr>
        <p:spPr bwMode="auto">
          <a:xfrm>
            <a:off x="4724400" y="5334000"/>
            <a:ext cx="228600" cy="914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400799" y="4876800"/>
            <a:ext cx="2500313" cy="1295400"/>
          </a:xfrm>
          <a:prstGeom prst="wedgeRoundRectCallout">
            <a:avLst>
              <a:gd name="adj1" fmla="val -90181"/>
              <a:gd name="adj2" fmla="val 584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2800" dirty="0"/>
              <a:t>This time, we just substitute a string</a:t>
            </a:r>
          </a:p>
        </p:txBody>
      </p: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“s” means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s</a:t>
            </a:r>
            <a:r>
              <a:rPr lang="en-US" altLang="zh-TW" sz="2800" b="0" dirty="0" smtClean="0"/>
              <a:t>ubstitute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8922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 </a:t>
            </a:r>
            <a:r>
              <a:rPr lang="en-US" altLang="zh-TW" sz="5400" dirty="0" smtClean="0">
                <a:solidFill>
                  <a:srgbClr val="0033CC"/>
                </a:solidFill>
              </a:rPr>
              <a:t>basics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smtClean="0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 smtClean="0"/>
              <a:t>Each line of the input file is processed individually by your sed command</a:t>
            </a:r>
          </a:p>
          <a:p>
            <a:r>
              <a:rPr lang="en-US" altLang="zh-TW" smtClean="0"/>
              <a:t>You specify: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pattern</a:t>
            </a:r>
            <a:r>
              <a:rPr lang="en-US" altLang="zh-TW" smtClean="0"/>
              <a:t> that you are looking for</a:t>
            </a:r>
          </a:p>
          <a:p>
            <a:pPr lvl="1"/>
            <a:r>
              <a:rPr lang="en-US" altLang="zh-TW" smtClean="0"/>
              <a:t>A </a:t>
            </a:r>
            <a:r>
              <a:rPr lang="en-US" altLang="zh-TW" b="1" smtClean="0"/>
              <a:t>type of action</a:t>
            </a:r>
            <a:r>
              <a:rPr lang="en-US" altLang="zh-TW" smtClean="0"/>
              <a:t> to perform when matched</a:t>
            </a:r>
          </a:p>
          <a:p>
            <a:pPr lvl="1"/>
            <a:r>
              <a:rPr lang="en-US" altLang="zh-TW" smtClean="0"/>
              <a:t>The exact </a:t>
            </a:r>
            <a:r>
              <a:rPr lang="en-US" altLang="zh-TW" b="1" smtClean="0"/>
              <a:t>details of the action</a:t>
            </a:r>
          </a:p>
          <a:p>
            <a:pPr lvl="1"/>
            <a:r>
              <a:rPr lang="en-US" altLang="zh-TW" smtClean="0"/>
              <a:t>Some </a:t>
            </a:r>
            <a:r>
              <a:rPr lang="en-US" altLang="zh-TW" b="1" smtClean="0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248400" y="4876800"/>
            <a:ext cx="1828800" cy="1066800"/>
          </a:xfrm>
          <a:prstGeom prst="wedgeRoundRectCallout">
            <a:avLst>
              <a:gd name="adj1" fmla="val -59583"/>
              <a:gd name="adj2" fmla="val 83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000" b="0" dirty="0"/>
              <a:t>“g” means </a:t>
            </a:r>
            <a:endParaRPr lang="en-US" altLang="zh-TW" sz="3000" b="0" dirty="0" smtClean="0"/>
          </a:p>
          <a:p>
            <a:r>
              <a:rPr lang="en-US" altLang="zh-TW" sz="3000" b="0" dirty="0">
                <a:solidFill>
                  <a:srgbClr val="FF0000"/>
                </a:solidFill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</a:rPr>
              <a:t>g</a:t>
            </a:r>
            <a:r>
              <a:rPr lang="en-US" altLang="zh-TW" sz="3000" b="0" dirty="0" smtClean="0"/>
              <a:t>lobal</a:t>
            </a:r>
            <a:endParaRPr lang="en-US" altLang="zh-TW" sz="3000" b="0" dirty="0"/>
          </a:p>
        </p:txBody>
      </p:sp>
      <p:sp>
        <p:nvSpPr>
          <p:cNvPr id="10" name="Rounded Rectangular Callout 7"/>
          <p:cNvSpPr>
            <a:spLocks noChangeArrowheads="1"/>
          </p:cNvSpPr>
          <p:nvPr/>
        </p:nvSpPr>
        <p:spPr bwMode="auto">
          <a:xfrm>
            <a:off x="3352800" y="2514600"/>
            <a:ext cx="3883496" cy="1524000"/>
          </a:xfrm>
          <a:prstGeom prst="wedgeRoundRectCallout">
            <a:avLst>
              <a:gd name="adj1" fmla="val 39826"/>
              <a:gd name="adj2" fmla="val 10786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000" b="0" dirty="0"/>
              <a:t>And “global” means that </a:t>
            </a:r>
            <a:r>
              <a:rPr lang="en-US" altLang="zh-TW" sz="3000" u="sng" dirty="0">
                <a:solidFill>
                  <a:srgbClr val="7030A0"/>
                </a:solidFill>
              </a:rPr>
              <a:t>every</a:t>
            </a:r>
            <a:r>
              <a:rPr lang="en-US" altLang="zh-TW" sz="3000" dirty="0">
                <a:solidFill>
                  <a:srgbClr val="7030A0"/>
                </a:solidFill>
              </a:rPr>
              <a:t> </a:t>
            </a:r>
            <a:r>
              <a:rPr lang="en-US" altLang="zh-TW" sz="3000" b="0" dirty="0"/>
              <a:t>match to “ruining” will become “running.”</a:t>
            </a:r>
          </a:p>
        </p:txBody>
      </p: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V="1">
            <a:off x="1828800" y="5867400"/>
            <a:ext cx="6096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11" name="Rounded Rectangular Callout 7"/>
          <p:cNvSpPr>
            <a:spLocks noChangeArrowheads="1"/>
          </p:cNvSpPr>
          <p:nvPr/>
        </p:nvSpPr>
        <p:spPr bwMode="auto">
          <a:xfrm>
            <a:off x="251520" y="808037"/>
            <a:ext cx="3240360" cy="1630363"/>
          </a:xfrm>
          <a:prstGeom prst="wedgeRoundRectCallout">
            <a:avLst>
              <a:gd name="adj1" fmla="val 65222"/>
              <a:gd name="adj2" fmla="val 10090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/>
              <a:t>But, </a:t>
            </a:r>
            <a:r>
              <a:rPr lang="en-US" altLang="zh-TW" sz="3000" dirty="0">
                <a:solidFill>
                  <a:schemeClr val="bg1"/>
                </a:solidFill>
              </a:rPr>
              <a:t>without</a:t>
            </a:r>
            <a:r>
              <a:rPr lang="en-US" altLang="zh-TW" sz="3000" b="0" dirty="0"/>
              <a:t> the “g</a:t>
            </a:r>
            <a:r>
              <a:rPr lang="en-US" altLang="zh-TW" sz="3000" b="0" dirty="0" smtClean="0"/>
              <a:t>,”</a:t>
            </a:r>
            <a:br>
              <a:rPr lang="en-US" altLang="zh-TW" sz="3000" b="0" dirty="0" smtClean="0"/>
            </a:br>
            <a:r>
              <a:rPr lang="en-US" altLang="zh-TW" sz="3000" b="0" dirty="0" smtClean="0"/>
              <a:t>it </a:t>
            </a:r>
            <a:r>
              <a:rPr lang="en-US" altLang="zh-TW" sz="3000" b="0" dirty="0"/>
              <a:t>would only have replaced the </a:t>
            </a:r>
            <a:r>
              <a:rPr lang="en-US" altLang="zh-TW" sz="3000" dirty="0">
                <a:solidFill>
                  <a:schemeClr val="bg1"/>
                </a:solidFill>
              </a:rPr>
              <a:t>first</a:t>
            </a:r>
            <a:r>
              <a:rPr lang="en-US" altLang="zh-TW" sz="3000" b="0" dirty="0"/>
              <a:t> match on </a:t>
            </a:r>
            <a:r>
              <a:rPr lang="en-US" altLang="zh-TW" sz="3000" dirty="0">
                <a:solidFill>
                  <a:schemeClr val="bg1"/>
                </a:solidFill>
              </a:rPr>
              <a:t>each</a:t>
            </a:r>
            <a:r>
              <a:rPr lang="en-US" altLang="zh-TW" sz="3000" b="0" dirty="0"/>
              <a:t> line.</a:t>
            </a:r>
          </a:p>
        </p:txBody>
      </p:sp>
      <p:sp>
        <p:nvSpPr>
          <p:cNvPr id="12" name="Rounded Rectangular Callout 7"/>
          <p:cNvSpPr>
            <a:spLocks noChangeArrowheads="1"/>
          </p:cNvSpPr>
          <p:nvPr/>
        </p:nvSpPr>
        <p:spPr bwMode="auto">
          <a:xfrm>
            <a:off x="0" y="4293096"/>
            <a:ext cx="2555776" cy="1269504"/>
          </a:xfrm>
          <a:prstGeom prst="wedgeRoundRectCallout">
            <a:avLst>
              <a:gd name="adj1" fmla="val 18968"/>
              <a:gd name="adj2" fmla="val 107622"/>
              <a:gd name="adj3" fmla="val 16667"/>
            </a:avLst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/>
              <a:t>There are also flags that could have gone </a:t>
            </a:r>
            <a:r>
              <a:rPr lang="en-US" altLang="zh-TW" sz="3000" b="0" dirty="0" smtClean="0"/>
              <a:t>here.</a:t>
            </a:r>
            <a:endParaRPr lang="en-US" altLang="zh-TW" sz="3000" b="0" dirty="0"/>
          </a:p>
        </p:txBody>
      </p:sp>
    </p:spTree>
    <p:extLst>
      <p:ext uri="{BB962C8B-B14F-4D97-AF65-F5344CB8AC3E}">
        <p14:creationId xmlns:p14="http://schemas.microsoft.com/office/powerpoint/2010/main" val="2623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For the Following Slides…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Let us assume a file called aab_cab_c: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% cat aab_cab_B</a:t>
            </a:r>
          </a:p>
          <a:p>
            <a:pPr>
              <a:buFontTx/>
              <a:buNone/>
            </a:pPr>
            <a:r>
              <a:rPr lang="en-US" altLang="zh-TW" smtClean="0"/>
              <a:t>aab</a:t>
            </a:r>
          </a:p>
          <a:p>
            <a:pPr>
              <a:buFontTx/>
              <a:buNone/>
            </a:pPr>
            <a:r>
              <a:rPr lang="en-US" altLang="zh-TW" smtClean="0"/>
              <a:t>cab</a:t>
            </a:r>
          </a:p>
          <a:p>
            <a:pPr>
              <a:buFontTx/>
              <a:buNone/>
            </a:pPr>
            <a:r>
              <a:rPr lang="en-US" altLang="zh-TW" smtClean="0"/>
              <a:t>B</a:t>
            </a:r>
          </a:p>
          <a:p>
            <a:pPr>
              <a:buFontTx/>
              <a:buNone/>
            </a:pPr>
            <a:r>
              <a:rPr lang="en-US" altLang="zh-TW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1446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g </a:t>
            </a:r>
            <a:r>
              <a:rPr lang="en-US" altLang="zh-TW" sz="1800" dirty="0" smtClean="0">
                <a:latin typeface="Arial Unicode MS" pitchFamily="34" charset="-128"/>
              </a:rPr>
              <a:t> 		Replace all instances of /</a:t>
            </a:r>
            <a:r>
              <a:rPr lang="en-US" altLang="zh-TW" sz="1800" i="1" dirty="0" smtClean="0">
                <a:latin typeface="Arial Unicode MS" pitchFamily="34" charset="-128"/>
              </a:rPr>
              <a:t>pattern </a:t>
            </a:r>
            <a:r>
              <a:rPr lang="en-US" altLang="zh-TW" sz="1800" dirty="0" smtClean="0"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#n</a:t>
            </a:r>
            <a:r>
              <a:rPr lang="en-US" altLang="zh-TW" sz="1800" dirty="0" smtClean="0">
                <a:latin typeface="Arial Unicode MS" pitchFamily="34" charset="-128"/>
              </a:rPr>
              <a:t>		Replace only the </a:t>
            </a:r>
            <a:r>
              <a:rPr lang="en-US" altLang="zh-TW" sz="1800" i="1" dirty="0" smtClean="0">
                <a:latin typeface="Arial Unicode MS" pitchFamily="34" charset="-128"/>
              </a:rPr>
              <a:t>n</a:t>
            </a:r>
            <a:r>
              <a:rPr lang="en-US" altLang="zh-TW" sz="1800" i="1" baseline="-25000" dirty="0" smtClean="0">
                <a:latin typeface="Arial Unicode MS" pitchFamily="34" charset="-128"/>
              </a:rPr>
              <a:t>th</a:t>
            </a:r>
            <a:r>
              <a:rPr lang="en-US" altLang="zh-TW" sz="1800" dirty="0" smtClean="0">
                <a:latin typeface="Arial Unicode MS" pitchFamily="34" charset="-128"/>
              </a:rPr>
              <a:t> instance of /</a:t>
            </a:r>
            <a:r>
              <a:rPr lang="en-US" altLang="zh-TW" sz="1800" i="1" dirty="0" smtClean="0">
                <a:latin typeface="Arial Unicode MS" pitchFamily="34" charset="-128"/>
              </a:rPr>
              <a:t>pattern </a:t>
            </a:r>
            <a:r>
              <a:rPr lang="en-US" altLang="zh-TW" sz="1800" dirty="0" smtClean="0"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 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p</a:t>
            </a:r>
            <a:r>
              <a:rPr lang="en-US" altLang="zh-TW" sz="1800" dirty="0" smtClean="0">
                <a:latin typeface="Arial Unicode MS" pitchFamily="34" charset="-128"/>
              </a:rPr>
              <a:t>  	Print the line if a successful substitution is done. </a:t>
            </a:r>
            <a:r>
              <a:rPr lang="en-US" altLang="zh-TW" sz="1800" dirty="0">
                <a:latin typeface="Arial Unicode MS" pitchFamily="34" charset="-128"/>
              </a:rPr>
              <a:t>If a /g flag allows several 	substitutions to be done, only the result after the final substitution is printed.</a:t>
            </a:r>
            <a:endParaRPr lang="en-US" altLang="zh-TW" sz="1800" dirty="0" smtClean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  </a:t>
            </a:r>
            <a:r>
              <a:rPr lang="en-US" altLang="zh-TW" sz="1600" dirty="0" smtClean="0">
                <a:latin typeface="Arial Unicode MS" pitchFamily="34" charset="-128"/>
              </a:rPr>
              <a:t>						</a:t>
            </a:r>
            <a:r>
              <a:rPr lang="en-US" altLang="zh-TW" sz="1600" b="1" dirty="0" smtClean="0">
                <a:latin typeface="Arial Unicode MS" pitchFamily="34" charset="-128"/>
              </a:rPr>
              <a:t>	 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b="1" i="1" dirty="0" smtClean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  <a:endParaRPr lang="en-US" altLang="zh-TW" sz="1800" b="1" dirty="0" smtClean="0">
              <a:solidFill>
                <a:srgbClr val="BFBFBF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If a /g flag allows several 	substitutions to be done, only the result after the final substitution is printed.</a:t>
            </a:r>
            <a:endParaRPr lang="en-US" altLang="zh-TW" sz="18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 smtClean="0">
                <a:latin typeface="Arial Unicode MS" pitchFamily="34" charset="-128"/>
              </a:rPr>
              <a:t>						</a:t>
            </a:r>
            <a:r>
              <a:rPr lang="en-US" altLang="zh-TW" sz="900" b="1" dirty="0" smtClean="0">
                <a:latin typeface="Arial Unicode MS" pitchFamily="34" charset="-128"/>
              </a:rPr>
              <a:t>	 </a:t>
            </a:r>
            <a:endParaRPr lang="en-US" altLang="zh-TW" sz="9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b="1" i="1" dirty="0" smtClean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  <a:endParaRPr lang="en-US" altLang="zh-TW" sz="1800" b="1" dirty="0" smtClean="0">
              <a:solidFill>
                <a:srgbClr val="BFBFBF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If a /g flag allows several 	substitutions to be done, only the result after the final substitution is printed.</a:t>
            </a:r>
            <a:endParaRPr lang="en-US" altLang="zh-TW" sz="18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 smtClean="0">
                <a:latin typeface="Arial Unicode MS" pitchFamily="34" charset="-128"/>
              </a:rPr>
              <a:t>						</a:t>
            </a:r>
            <a:r>
              <a:rPr lang="en-US" altLang="zh-TW" sz="900" b="1" dirty="0" smtClean="0">
                <a:latin typeface="Arial Unicode MS" pitchFamily="34" charset="-128"/>
              </a:rPr>
              <a:t>	 </a:t>
            </a:r>
            <a:endParaRPr lang="en-US" altLang="zh-TW" sz="9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Arial Unicode MS" pitchFamily="34" charset="-128"/>
              </a:rPr>
              <a:t>Example for </a:t>
            </a:r>
            <a:r>
              <a:rPr lang="en-US" altLang="zh-TW" sz="2000" b="1" dirty="0" smtClean="0">
                <a:solidFill>
                  <a:srgbClr val="0033CC"/>
                </a:solidFill>
                <a:latin typeface="Arial Unicode MS" pitchFamily="34" charset="-128"/>
              </a:rPr>
              <a:t>/g</a:t>
            </a:r>
            <a:r>
              <a:rPr lang="en-US" altLang="zh-TW" sz="2000" dirty="0" smtClean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 smtClean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 smtClean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%</a:t>
            </a:r>
            <a:r>
              <a:rPr lang="en-US" altLang="zh-TW" sz="1000" b="1" dirty="0" smtClean="0">
                <a:latin typeface="Courier New" pitchFamily="49" charset="0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cat </a:t>
            </a:r>
            <a:r>
              <a:rPr lang="en-US" altLang="zh-TW" sz="2000" b="1" dirty="0" err="1" smtClean="0">
                <a:latin typeface="Courier New" pitchFamily="49" charset="0"/>
              </a:rPr>
              <a:t>aab_cab_B</a:t>
            </a:r>
            <a:r>
              <a:rPr lang="en-US" altLang="zh-TW" sz="2000" dirty="0" smtClean="0">
                <a:latin typeface="Courier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| 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's/[</a:t>
            </a:r>
            <a:r>
              <a:rPr lang="en-US" altLang="zh-TW" sz="2000" b="1" dirty="0" err="1" smtClean="0">
                <a:latin typeface="Courier New" pitchFamily="49" charset="0"/>
              </a:rPr>
              <a:t>ab</a:t>
            </a:r>
            <a:r>
              <a:rPr lang="en-US" altLang="zh-TW" sz="2000" b="1" dirty="0" smtClean="0">
                <a:latin typeface="Courier New" pitchFamily="49" charset="0"/>
              </a:rPr>
              <a:t>]/X/g'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XXX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</a:rPr>
              <a:t>cXX</a:t>
            </a:r>
            <a:endParaRPr lang="en-US" altLang="zh-TW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B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b="1" i="1" dirty="0" smtClean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altLang="zh-TW" sz="1800" b="1" i="1" baseline="-25000" dirty="0" smtClean="0">
                <a:solidFill>
                  <a:srgbClr val="FF0000"/>
                </a:solidFill>
                <a:latin typeface="Arial Unicode MS" pitchFamily="34" charset="-128"/>
              </a:rPr>
              <a:t>th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b="1" i="1" dirty="0" smtClean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If a /g flag allows several 	substitutions to be done, only the result after the final substitution is printed.</a:t>
            </a:r>
            <a:endParaRPr lang="en-US" altLang="zh-TW" sz="18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 smtClean="0">
                <a:latin typeface="Arial Unicode MS" pitchFamily="34" charset="-128"/>
              </a:rPr>
              <a:t>						</a:t>
            </a:r>
            <a:r>
              <a:rPr lang="en-US" altLang="zh-TW" sz="900" b="1" dirty="0" smtClean="0">
                <a:latin typeface="Arial Unicode MS" pitchFamily="34" charset="-128"/>
              </a:rPr>
              <a:t>	 </a:t>
            </a:r>
            <a:endParaRPr lang="en-US" altLang="zh-TW" sz="9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Arial Unicode MS" pitchFamily="34" charset="-128"/>
              </a:rPr>
              <a:t>Example for </a:t>
            </a:r>
            <a:r>
              <a:rPr lang="en-US" altLang="zh-TW" sz="2000" b="1" dirty="0" smtClean="0">
                <a:solidFill>
                  <a:srgbClr val="0033CC"/>
                </a:solidFill>
                <a:latin typeface="Arial Unicode MS" pitchFamily="34" charset="-128"/>
              </a:rPr>
              <a:t>/#</a:t>
            </a:r>
            <a:r>
              <a:rPr lang="en-US" altLang="zh-TW" sz="2000" dirty="0" smtClean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 smtClean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 smtClean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 smtClean="0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%</a:t>
            </a:r>
            <a:r>
              <a:rPr lang="en-US" altLang="zh-TW" sz="1000" b="1" dirty="0" smtClean="0">
                <a:latin typeface="Courier New" pitchFamily="49" charset="0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cat </a:t>
            </a:r>
            <a:r>
              <a:rPr lang="en-US" altLang="zh-TW" sz="2000" b="1" dirty="0" err="1" smtClean="0">
                <a:latin typeface="Courier New" pitchFamily="49" charset="0"/>
              </a:rPr>
              <a:t>aab_cab_B</a:t>
            </a:r>
            <a:r>
              <a:rPr lang="en-US" altLang="zh-TW" sz="2000" dirty="0" smtClean="0">
                <a:latin typeface="Courier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| 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's/[</a:t>
            </a:r>
            <a:r>
              <a:rPr lang="en-US" altLang="zh-TW" sz="2000" b="1" dirty="0" err="1" smtClean="0">
                <a:latin typeface="Courier New" pitchFamily="49" charset="0"/>
              </a:rPr>
              <a:t>ab</a:t>
            </a:r>
            <a:r>
              <a:rPr lang="en-US" altLang="zh-TW" sz="2000" b="1" dirty="0" smtClean="0">
                <a:latin typeface="Courier New" pitchFamily="49" charset="0"/>
              </a:rPr>
              <a:t>]/X/3'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</a:rPr>
              <a:t>aaX</a:t>
            </a:r>
            <a:endParaRPr lang="en-US" altLang="zh-TW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cab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	B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4038600" y="3962400"/>
            <a:ext cx="3429000" cy="685800"/>
          </a:xfrm>
          <a:prstGeom prst="wedgeRoundRectCallout">
            <a:avLst>
              <a:gd name="adj1" fmla="val -141787"/>
              <a:gd name="adj2" fmla="val 213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here?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962400" y="6019800"/>
            <a:ext cx="3429000" cy="685800"/>
          </a:xfrm>
          <a:prstGeom prst="wedgeRoundRectCallout">
            <a:avLst>
              <a:gd name="adj1" fmla="val -137523"/>
              <a:gd name="adj2" fmla="val -3675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not here?</a:t>
            </a:r>
          </a:p>
        </p:txBody>
      </p:sp>
    </p:spTree>
    <p:extLst>
      <p:ext uri="{BB962C8B-B14F-4D97-AF65-F5344CB8AC3E}">
        <p14:creationId xmlns:p14="http://schemas.microsoft.com/office/powerpoint/2010/main" val="17371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70C0"/>
                </a:solidFill>
                <a:cs typeface="Arial" pitchFamily="34" charset="0"/>
              </a:rPr>
              <a:t>An example of one of csh’s </a:t>
            </a:r>
            <a:r>
              <a:rPr lang="en-US" altLang="zh-TW" sz="4000" smtClean="0">
                <a:solidFill>
                  <a:srgbClr val="CC3300"/>
                </a:solidFill>
                <a:cs typeface="Arial" pitchFamily="34" charset="0"/>
              </a:rPr>
              <a:t>weird features</a:t>
            </a:r>
            <a:r>
              <a:rPr lang="en-US" altLang="zh-TW" sz="4000" smtClean="0">
                <a:solidFill>
                  <a:srgbClr val="0070C0"/>
                </a:solidFill>
                <a:cs typeface="Arial" pitchFamily="34" charset="0"/>
              </a:rPr>
              <a:t> (in comparison to bash)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csh,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grep 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000" b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000" b="1" smtClean="0">
                <a:solidFill>
                  <a:srgbClr val="FF9933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 helloworld.c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error message occurs because </a:t>
            </a:r>
            <a:r>
              <a:rPr lang="en-US" altLang="zh-TW" smtClean="0">
                <a:solidFill>
                  <a:srgbClr val="FF9933"/>
                </a:solidFill>
              </a:rPr>
              <a:t>*this*</a:t>
            </a:r>
            <a:r>
              <a:rPr lang="en-US" altLang="zh-TW" smtClean="0">
                <a:solidFill>
                  <a:srgbClr val="FFC000"/>
                </a:solidFill>
              </a:rPr>
              <a:t> </a:t>
            </a:r>
            <a:r>
              <a:rPr lang="en-US" altLang="zh-TW" smtClean="0"/>
              <a:t>is considered as a variable </a:t>
            </a:r>
            <a:r>
              <a:rPr lang="en-US" altLang="zh-TW" i="1" smtClean="0"/>
              <a:t>with no name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Instead you need: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"'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'</a:t>
            </a:r>
            <a:endParaRPr lang="en-US" altLang="zh-TW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Interestingly (and illogically) the $ inside of a 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""</a:t>
            </a:r>
            <a:r>
              <a:rPr lang="en-US" altLang="zh-TW" smtClean="0">
                <a:solidFill>
                  <a:schemeClr val="bg1"/>
                </a:solidFill>
              </a:rPr>
              <a:t> is sometimes OK: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	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Allice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mtClean="0">
              <a:solidFill>
                <a:schemeClr val="bg1"/>
              </a:solidFill>
            </a:endParaRPr>
          </a:p>
        </p:txBody>
      </p:sp>
      <p:cxnSp>
        <p:nvCxnSpPr>
          <p:cNvPr id="84996" name="Straight Arrow Connector 4"/>
          <p:cNvCxnSpPr>
            <a:cxnSpLocks noChangeShapeType="1"/>
          </p:cNvCxnSpPr>
          <p:nvPr/>
        </p:nvCxnSpPr>
        <p:spPr bwMode="auto">
          <a:xfrm flipH="1" flipV="1">
            <a:off x="1981200" y="2286000"/>
            <a:ext cx="5029200" cy="914400"/>
          </a:xfrm>
          <a:prstGeom prst="straightConnector1">
            <a:avLst/>
          </a:prstGeom>
          <a:noFill/>
          <a:ln w="28575" algn="ctr">
            <a:solidFill>
              <a:srgbClr val="FF9933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000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205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 smtClean="0">
                <a:latin typeface="Courier New" pitchFamily="49" charset="0"/>
              </a:rPr>
              <a:t>SUBSTITUTE	</a:t>
            </a:r>
            <a:r>
              <a:rPr lang="en-US" altLang="zh-TW" sz="2000" dirty="0" smtClean="0">
                <a:latin typeface="Arial Unicode MS" pitchFamily="34" charset="-128"/>
              </a:rPr>
              <a:t>s/</a:t>
            </a:r>
            <a:r>
              <a:rPr lang="en-US" altLang="zh-TW" sz="2000" i="1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 smtClean="0">
                <a:latin typeface="Arial Unicode MS" pitchFamily="34" charset="-128"/>
              </a:rPr>
              <a:t>/</a:t>
            </a:r>
            <a:r>
              <a:rPr lang="en-US" altLang="zh-TW" sz="2000" i="1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 smtClean="0">
                <a:latin typeface="Arial Unicode MS" pitchFamily="34" charset="-128"/>
              </a:rPr>
              <a:t>/[</a:t>
            </a:r>
            <a:r>
              <a:rPr lang="en-US" altLang="zh-TW" sz="2000" i="1" dirty="0" smtClean="0">
                <a:latin typeface="Arial Unicode MS" pitchFamily="34" charset="-128"/>
              </a:rPr>
              <a:t>f</a:t>
            </a:r>
            <a:r>
              <a:rPr lang="en-US" altLang="zh-TW" sz="2000" i="1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</a:t>
            </a:r>
            <a:r>
              <a:rPr lang="en-US" altLang="zh-TW" sz="1800" i="1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 smtClean="0">
                <a:latin typeface="Arial Unicode MS" pitchFamily="34" charset="-128"/>
              </a:rPr>
              <a:t> </a:t>
            </a:r>
            <a:r>
              <a:rPr lang="en-US" altLang="zh-TW" sz="1800" dirty="0" smtClean="0">
                <a:latin typeface="Arial Unicode MS" pitchFamily="34" charset="-128"/>
              </a:rPr>
              <a:t> becomes </a:t>
            </a:r>
            <a:r>
              <a:rPr lang="en-US" altLang="zh-TW" sz="1800" i="1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 smtClean="0">
                <a:latin typeface="Arial Unicode MS" pitchFamily="34" charset="-128"/>
              </a:rPr>
              <a:t>The following </a:t>
            </a:r>
            <a:r>
              <a:rPr lang="en-US" altLang="zh-TW" sz="180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 smtClean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i="1" dirty="0" smtClean="0">
                <a:solidFill>
                  <a:srgbClr val="B3B3B3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 smtClean="0">
                <a:solidFill>
                  <a:srgbClr val="B3B3B3"/>
                </a:solidFill>
                <a:latin typeface="Arial Unicode MS" pitchFamily="34" charset="-128"/>
              </a:rPr>
              <a:t>/, not just the first on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1800" dirty="0" smtClean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 smtClean="0">
                <a:latin typeface="Arial Unicode MS" pitchFamily="34" charset="-128"/>
              </a:rPr>
              <a:t>	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 Unicode MS" pitchFamily="34" charset="-128"/>
              </a:rPr>
              <a:t> p   	Print the line if a successful substitution is done. If a /g flag allows several 	substitutions to be done, only the result after the final substitution is printed.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264408"/>
            <a:ext cx="8915400" cy="495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200" dirty="0">
                <a:latin typeface="Arial Unicode MS" pitchFamily="34" charset="-128"/>
              </a:rPr>
              <a:t>		 </a:t>
            </a:r>
            <a:endParaRPr lang="en-US" altLang="zh-TW" sz="14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%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cat </a:t>
            </a:r>
            <a:r>
              <a:rPr lang="en-US" altLang="zh-TW" sz="2000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| </a:t>
            </a:r>
            <a:r>
              <a:rPr lang="en-US" altLang="zh-TW" sz="2000" dirty="0" err="1">
                <a:latin typeface="Courier New" pitchFamily="49" charset="0"/>
              </a:rPr>
              <a:t>sed</a:t>
            </a:r>
            <a:r>
              <a:rPr lang="en-US" altLang="zh-TW" sz="2000" dirty="0">
                <a:latin typeface="Courier New" pitchFamily="49" charset="0"/>
              </a:rPr>
              <a:t> 's/[</a:t>
            </a:r>
            <a:r>
              <a:rPr lang="en-US" altLang="zh-TW" sz="2000" dirty="0" err="1">
                <a:latin typeface="Courier New" pitchFamily="49" charset="0"/>
              </a:rPr>
              <a:t>ab</a:t>
            </a:r>
            <a:r>
              <a:rPr lang="en-US" altLang="zh-TW" sz="2000" dirty="0"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33CC"/>
                </a:solidFill>
                <a:latin typeface="Courier New" pitchFamily="49" charset="0"/>
              </a:rPr>
              <a:t>Huh?</a:t>
            </a:r>
            <a:r>
              <a:rPr lang="en-US" altLang="zh-TW" sz="2000" dirty="0">
                <a:latin typeface="Courier New" pitchFamily="49" charset="0"/>
              </a:rPr>
              <a:t>  </a:t>
            </a:r>
            <a:endParaRPr lang="en-US" altLang="zh-TW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035 -0.29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0" y="1162050"/>
            <a:ext cx="8915400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600" dirty="0">
                <a:latin typeface="Arial Unicode MS" pitchFamily="34" charset="-128"/>
              </a:rPr>
              <a:t>					 </a:t>
            </a:r>
            <a:endParaRPr lang="en-US" altLang="zh-TW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%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cat </a:t>
            </a:r>
            <a:r>
              <a:rPr lang="en-US" altLang="zh-TW" sz="2000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| </a:t>
            </a:r>
            <a:r>
              <a:rPr lang="en-US" altLang="zh-TW" sz="2000" dirty="0" err="1">
                <a:latin typeface="Courier New" pitchFamily="49" charset="0"/>
              </a:rPr>
              <a:t>sed</a:t>
            </a:r>
            <a:r>
              <a:rPr lang="en-US" altLang="zh-TW" sz="2000" dirty="0">
                <a:latin typeface="Courier New" pitchFamily="49" charset="0"/>
              </a:rPr>
              <a:t> 's/[</a:t>
            </a:r>
            <a:r>
              <a:rPr lang="en-US" altLang="zh-TW" sz="2000" dirty="0" err="1">
                <a:latin typeface="Courier New" pitchFamily="49" charset="0"/>
              </a:rPr>
              <a:t>ab</a:t>
            </a:r>
            <a:r>
              <a:rPr lang="en-US" altLang="zh-TW" sz="2000" dirty="0"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B</a:t>
            </a:r>
            <a:endParaRPr lang="en-US" altLang="zh-TW" dirty="0">
              <a:latin typeface="Courier New" pitchFamily="49" charset="0"/>
            </a:endParaRPr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0" y="4876800"/>
            <a:ext cx="89154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600">
                <a:latin typeface="Arial Unicode MS" pitchFamily="34" charset="-128"/>
              </a:rPr>
              <a:t>					 </a:t>
            </a:r>
            <a:endParaRPr lang="en-US" altLang="zh-TW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</a:rPr>
              <a:t>Huh?  Well, you usually use the /p flag with the </a:t>
            </a:r>
            <a:r>
              <a:rPr lang="en-US" altLang="zh-TW" sz="2000">
                <a:solidFill>
                  <a:srgbClr val="0033CC"/>
                </a:solidFill>
                <a:latin typeface="Courier New" pitchFamily="49" charset="0"/>
              </a:rPr>
              <a:t>output suppression flag, –n</a:t>
            </a:r>
            <a:r>
              <a:rPr lang="en-US" altLang="zh-TW" sz="2000">
                <a:latin typeface="Courier New" pitchFamily="49" charset="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%</a:t>
            </a:r>
            <a:r>
              <a:rPr lang="en-US" altLang="zh-TW" sz="900">
                <a:latin typeface="Courier New" pitchFamily="49" charset="0"/>
              </a:rPr>
              <a:t> </a:t>
            </a:r>
            <a:r>
              <a:rPr lang="en-US" altLang="zh-TW">
                <a:latin typeface="Courier New" pitchFamily="49" charset="0"/>
              </a:rPr>
              <a:t>cat aab_cab_B</a:t>
            </a:r>
            <a:r>
              <a:rPr lang="en-US" altLang="zh-TW">
                <a:latin typeface="Courier"/>
              </a:rPr>
              <a:t> </a:t>
            </a:r>
            <a:r>
              <a:rPr lang="en-US" altLang="zh-TW">
                <a:latin typeface="Courier New" pitchFamily="49" charset="0"/>
              </a:rPr>
              <a:t>| sed –n 's/[ab]/X/p'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Xab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cXb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solidFill>
                  <a:srgbClr val="0033CC"/>
                </a:solidFill>
              </a:rPr>
              <a:t>The -n and /p sed flags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If you just want to print the lines that match, combine /p with -n: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$20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100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 smtClean="0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n 's/ten/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endParaRPr lang="en-US" altLang="zh-TW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 smtClean="0">
                <a:solidFill>
                  <a:srgbClr val="0033CC"/>
                </a:solidFill>
              </a:rPr>
              <a:t>The &amp; symbol</a:t>
            </a:r>
            <a:endParaRPr lang="en-US" altLang="zh-TW" dirty="0" smtClean="0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You reinsert all of the matched pattern with &amp;: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$20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100</a:t>
            </a: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 smtClean="0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n 's/ten/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endParaRPr lang="en-US" altLang="zh-TW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solidFill>
                  <a:srgbClr val="0033CC"/>
                </a:solidFill>
              </a:rPr>
              <a:t>The &amp; symbol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smtClean="0">
                <a:solidFill>
                  <a:schemeClr val="bg1"/>
                </a:solidFill>
              </a:rPr>
              <a:t>%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smtClean="0">
                <a:solidFill>
                  <a:schemeClr val="bg1"/>
                </a:solidFill>
              </a:rPr>
              <a:t>$20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smtClean="0">
                <a:solidFill>
                  <a:schemeClr val="bg1"/>
                </a:solidFill>
              </a:rPr>
              <a:t>100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smtClean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smtClean="0">
                <a:solidFill>
                  <a:schemeClr val="bg1"/>
                </a:solidFill>
              </a:rPr>
              <a:t>0-9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smtClean="0">
                <a:solidFill>
                  <a:schemeClr val="bg1"/>
                </a:solidFill>
              </a:rPr>
              <a:t>&amp;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smtClean="0">
                <a:solidFill>
                  <a:schemeClr val="bg1"/>
                </a:solidFill>
              </a:rPr>
              <a:t>$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smtClean="0">
                <a:solidFill>
                  <a:schemeClr val="bg1"/>
                </a:solidFill>
              </a:rPr>
              <a:t>20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smtClean="0">
                <a:solidFill>
                  <a:schemeClr val="bg1"/>
                </a:solidFill>
              </a:rPr>
              <a:t>100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smtClean="0">
                <a:solidFill>
                  <a:schemeClr val="bg1"/>
                </a:solidFill>
              </a:rPr>
              <a:t>%</a:t>
            </a:r>
            <a:endParaRPr lang="en-US" altLang="zh-TW" sz="3600" smtClean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 smtClean="0"/>
              <a:t>	Note: Based on the above example, we can see that </a:t>
            </a:r>
            <a:r>
              <a:rPr lang="en-US" altLang="zh-TW" sz="2600" dirty="0" err="1" smtClean="0"/>
              <a:t>sed</a:t>
            </a:r>
            <a:r>
              <a:rPr lang="en-US" altLang="zh-TW" sz="2600" dirty="0" smtClean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2839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 smtClean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 smtClean="0"/>
          </a:p>
          <a:p>
            <a:pPr>
              <a:buFontTx/>
              <a:buNone/>
            </a:pPr>
            <a:endParaRPr lang="zh-TW" altLang="en-US" sz="2400" dirty="0" smtClean="0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TW" sz="2400"/>
              <a:t>S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981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06" name="Straight Arrow Connector 6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1524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600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r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09" name="Straight Arrow Connector 10"/>
          <p:cNvCxnSpPr>
            <a:cxnSpLocks noChangeShapeType="1"/>
            <a:endCxn id="25608" idx="2"/>
          </p:cNvCxnSpPr>
          <p:nvPr/>
        </p:nvCxnSpPr>
        <p:spPr bwMode="auto">
          <a:xfrm>
            <a:off x="2438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u</a:t>
            </a: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2" name="Straight Arrow Connector 13"/>
          <p:cNvCxnSpPr>
            <a:cxnSpLocks noChangeShapeType="1"/>
            <a:endCxn id="25611" idx="2"/>
          </p:cNvCxnSpPr>
          <p:nvPr/>
        </p:nvCxnSpPr>
        <p:spPr bwMode="auto">
          <a:xfrm>
            <a:off x="33528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34290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5" name="Straight Arrow Connector 16"/>
          <p:cNvCxnSpPr>
            <a:cxnSpLocks noChangeShapeType="1"/>
            <a:endCxn id="25614" idx="2"/>
          </p:cNvCxnSpPr>
          <p:nvPr/>
        </p:nvCxnSpPr>
        <p:spPr bwMode="auto">
          <a:xfrm>
            <a:off x="4267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5617" name="Oval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8" name="Straight Arrow Connector 19"/>
          <p:cNvCxnSpPr>
            <a:cxnSpLocks noChangeShapeType="1"/>
            <a:endCxn id="25617" idx="2"/>
          </p:cNvCxnSpPr>
          <p:nvPr/>
        </p:nvCxnSpPr>
        <p:spPr bwMode="auto">
          <a:xfrm>
            <a:off x="51816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52578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21" name="Straight Arrow Connector 22"/>
          <p:cNvCxnSpPr>
            <a:cxnSpLocks noChangeShapeType="1"/>
            <a:endCxn id="25620" idx="2"/>
          </p:cNvCxnSpPr>
          <p:nvPr/>
        </p:nvCxnSpPr>
        <p:spPr bwMode="auto">
          <a:xfrm>
            <a:off x="6096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24" name="Straight Arrow Connector 25"/>
          <p:cNvCxnSpPr>
            <a:cxnSpLocks noChangeShapeType="1"/>
            <a:endCxn id="25623" idx="2"/>
          </p:cNvCxnSpPr>
          <p:nvPr/>
        </p:nvCxnSpPr>
        <p:spPr bwMode="auto">
          <a:xfrm>
            <a:off x="7010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7086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g</a:t>
            </a:r>
          </a:p>
        </p:txBody>
      </p:sp>
      <p:sp>
        <p:nvSpPr>
          <p:cNvPr id="25626" name="Oval 27"/>
          <p:cNvSpPr>
            <a:spLocks noChangeArrowheads="1"/>
          </p:cNvSpPr>
          <p:nvPr/>
        </p:nvSpPr>
        <p:spPr bwMode="auto">
          <a:xfrm>
            <a:off x="7391400" y="3276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6701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smtClean="0"/>
              <a:t>Patterns are specified with regular expressions (just like grep).  Such patterns represent DFAs (Deterministic Finite State Automata):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endParaRPr lang="en-US" altLang="zh-TW" sz="2400" smtClean="0"/>
          </a:p>
          <a:p>
            <a:r>
              <a:rPr lang="en-US" altLang="zh-TW" smtClean="0"/>
              <a:t>But replacements are </a:t>
            </a:r>
            <a:r>
              <a:rPr lang="en-US" altLang="zh-TW" b="1" u="sng" smtClean="0"/>
              <a:t>strings</a:t>
            </a:r>
            <a:r>
              <a:rPr lang="en-US" altLang="zh-TW" smtClean="0"/>
              <a:t>:</a:t>
            </a:r>
          </a:p>
          <a:p>
            <a:pPr>
              <a:buFontTx/>
              <a:buNone/>
            </a:pPr>
            <a:r>
              <a:rPr lang="en-US" altLang="zh-TW" smtClean="0"/>
              <a:t>		“running”</a:t>
            </a:r>
          </a:p>
          <a:p>
            <a:pPr>
              <a:buFontTx/>
              <a:buNone/>
            </a:pPr>
            <a:endParaRPr lang="zh-TW" altLang="en-US" sz="1800" smtClean="0"/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6629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sz="2400"/>
                <a:t>S</a:t>
              </a:r>
            </a:p>
          </p:txBody>
        </p:sp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1" name="Straight Arrow Connector 6"/>
            <p:cNvCxnSpPr>
              <a:cxnSpLocks noChangeShapeType="1"/>
              <a:stCxn id="26629" idx="6"/>
              <a:endCxn id="26630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4" name="Straight Arrow Connector 10"/>
            <p:cNvCxnSpPr>
              <a:cxnSpLocks noChangeShapeType="1"/>
              <a:endCxn id="26633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u</a:t>
              </a: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7" name="Straight Arrow Connector 13"/>
            <p:cNvCxnSpPr>
              <a:cxnSpLocks noChangeShapeType="1"/>
              <a:endCxn id="26636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0" name="Straight Arrow Connector 16"/>
            <p:cNvCxnSpPr>
              <a:cxnSpLocks noChangeShapeType="1"/>
              <a:endCxn id="26639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3" name="Straight Arrow Connector 19"/>
            <p:cNvCxnSpPr>
              <a:cxnSpLocks noChangeShapeType="1"/>
              <a:endCxn id="26642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6" name="Straight Arrow Connector 22"/>
            <p:cNvCxnSpPr>
              <a:cxnSpLocks noChangeShapeType="1"/>
              <a:endCxn id="26645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9" name="Straight Arrow Connector 25"/>
            <p:cNvCxnSpPr>
              <a:cxnSpLocks noChangeShapeType="1"/>
              <a:endCxn id="26648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26651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04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 smtClean="0"/>
              <a:t>Patterns are specified with regular expressions (just like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).  Such patterns represent DFAs (Deterministic Finite State Automata):</a:t>
            </a:r>
          </a:p>
          <a:p>
            <a:pPr>
              <a:buFontTx/>
              <a:buNone/>
            </a:pPr>
            <a:endParaRPr lang="en-US" altLang="zh-TW" dirty="0" smtClean="0"/>
          </a:p>
          <a:p>
            <a:pPr>
              <a:buFontTx/>
              <a:buNone/>
            </a:pPr>
            <a:endParaRPr lang="en-US" altLang="zh-TW" sz="2400" dirty="0" smtClean="0"/>
          </a:p>
          <a:p>
            <a:r>
              <a:rPr lang="en-US" altLang="zh-TW" dirty="0" smtClean="0"/>
              <a:t>But replacements are </a:t>
            </a:r>
            <a:r>
              <a:rPr lang="en-US" altLang="zh-TW" b="1" u="sng" dirty="0" smtClean="0"/>
              <a:t>strings</a:t>
            </a:r>
            <a:r>
              <a:rPr lang="en-US" altLang="zh-TW" dirty="0" smtClean="0"/>
              <a:t>:</a:t>
            </a:r>
          </a:p>
          <a:p>
            <a:pPr>
              <a:buFontTx/>
              <a:buNone/>
            </a:pPr>
            <a:r>
              <a:rPr lang="en-US" altLang="zh-TW" dirty="0" smtClean="0"/>
              <a:t>		“running”</a:t>
            </a:r>
          </a:p>
          <a:p>
            <a:pPr>
              <a:buFontTx/>
              <a:buNone/>
            </a:pPr>
            <a:endParaRPr lang="en-US" altLang="zh-TW" sz="1800" dirty="0" smtClean="0"/>
          </a:p>
          <a:p>
            <a:pPr>
              <a:buFontTx/>
              <a:buNone/>
            </a:pPr>
            <a:r>
              <a:rPr lang="en-US" altLang="zh-TW" sz="2800" dirty="0" smtClean="0"/>
              <a:t>So a problem arises when you need to keep the pattern.</a:t>
            </a:r>
          </a:p>
          <a:p>
            <a:pPr>
              <a:buFontTx/>
              <a:buNone/>
            </a:pPr>
            <a:r>
              <a:rPr lang="en-US" altLang="zh-TW" sz="2800" dirty="0" smtClean="0"/>
              <a:t>A pattern can match many things, but strings are fixed.</a:t>
            </a: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TW" sz="2400"/>
              <a:t>S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1981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54" name="Straight Arrow Connector 6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1524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1600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r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57" name="Straight Arrow Connector 10"/>
          <p:cNvCxnSpPr>
            <a:cxnSpLocks noChangeShapeType="1"/>
            <a:endCxn id="27656" idx="2"/>
          </p:cNvCxnSpPr>
          <p:nvPr/>
        </p:nvCxnSpPr>
        <p:spPr bwMode="auto">
          <a:xfrm>
            <a:off x="2438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u</a:t>
            </a:r>
          </a:p>
        </p:txBody>
      </p:sp>
      <p:sp>
        <p:nvSpPr>
          <p:cNvPr id="27659" name="Oval 12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60" name="Straight Arrow Connector 13"/>
          <p:cNvCxnSpPr>
            <a:cxnSpLocks noChangeShapeType="1"/>
            <a:endCxn id="27659" idx="2"/>
          </p:cNvCxnSpPr>
          <p:nvPr/>
        </p:nvCxnSpPr>
        <p:spPr bwMode="auto">
          <a:xfrm>
            <a:off x="33528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34290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7662" name="Oval 15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63" name="Straight Arrow Connector 16"/>
          <p:cNvCxnSpPr>
            <a:cxnSpLocks noChangeShapeType="1"/>
            <a:endCxn id="27662" idx="2"/>
          </p:cNvCxnSpPr>
          <p:nvPr/>
        </p:nvCxnSpPr>
        <p:spPr bwMode="auto">
          <a:xfrm>
            <a:off x="4267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7665" name="Oval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66" name="Straight Arrow Connector 19"/>
          <p:cNvCxnSpPr>
            <a:cxnSpLocks noChangeShapeType="1"/>
            <a:endCxn id="27665" idx="2"/>
          </p:cNvCxnSpPr>
          <p:nvPr/>
        </p:nvCxnSpPr>
        <p:spPr bwMode="auto">
          <a:xfrm>
            <a:off x="51816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52578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7668" name="Oval 21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69" name="Straight Arrow Connector 22"/>
          <p:cNvCxnSpPr>
            <a:cxnSpLocks noChangeShapeType="1"/>
            <a:endCxn id="27668" idx="2"/>
          </p:cNvCxnSpPr>
          <p:nvPr/>
        </p:nvCxnSpPr>
        <p:spPr bwMode="auto">
          <a:xfrm>
            <a:off x="6096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70" name="Rectangle 23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7672" name="Straight Arrow Connector 25"/>
          <p:cNvCxnSpPr>
            <a:cxnSpLocks noChangeShapeType="1"/>
            <a:endCxn id="27671" idx="2"/>
          </p:cNvCxnSpPr>
          <p:nvPr/>
        </p:nvCxnSpPr>
        <p:spPr bwMode="auto">
          <a:xfrm>
            <a:off x="7010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73" name="Rectangle 26"/>
          <p:cNvSpPr>
            <a:spLocks noChangeArrowheads="1"/>
          </p:cNvSpPr>
          <p:nvPr/>
        </p:nvSpPr>
        <p:spPr bwMode="auto">
          <a:xfrm>
            <a:off x="7086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g</a:t>
            </a:r>
          </a:p>
        </p:txBody>
      </p:sp>
      <p:sp>
        <p:nvSpPr>
          <p:cNvPr id="27674" name="Oval 27"/>
          <p:cNvSpPr>
            <a:spLocks noChangeArrowheads="1"/>
          </p:cNvSpPr>
          <p:nvPr/>
        </p:nvSpPr>
        <p:spPr bwMode="auto">
          <a:xfrm>
            <a:off x="7391400" y="3276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5796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smtClean="0"/>
              <a:t>Let me show you what I mean when I say that there is a problem with using fixed strings…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smtClean="0">
                <a:solidFill>
                  <a:schemeClr val="bg1"/>
                </a:solidFill>
              </a:rPr>
              <a:t>    </a:t>
            </a:r>
            <a:endParaRPr lang="en-US" altLang="zh-TW" sz="2800" smtClean="0"/>
          </a:p>
        </p:txBody>
      </p:sp>
    </p:spTree>
    <p:extLst>
      <p:ext uri="{BB962C8B-B14F-4D97-AF65-F5344CB8AC3E}">
        <p14:creationId xmlns:p14="http://schemas.microsoft.com/office/powerpoint/2010/main" val="42269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8"/>
          <p:cNvSpPr>
            <a:spLocks noChangeArrowheads="1"/>
          </p:cNvSpPr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chemeClr val="bg1"/>
                </a:solidFill>
              </a:rPr>
              <a:t>    % echo </a:t>
            </a:r>
            <a:r>
              <a:rPr lang="en-US" altLang="zh-TW" b="1" dirty="0" smtClean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dirty="0" smtClean="0">
                <a:solidFill>
                  <a:schemeClr val="bg1"/>
                </a:solidFill>
              </a:rPr>
              <a:t>Hello! %$%</a:t>
            </a:r>
            <a:r>
              <a:rPr lang="en-US" altLang="zh-TW" b="1" dirty="0" smtClean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zh-TW" sz="2800" dirty="0" err="1" smtClean="0">
                <a:solidFill>
                  <a:schemeClr val="bg1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chemeClr val="bg1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a word!</a:t>
            </a:r>
            <a:r>
              <a:rPr lang="en-US" altLang="zh-TW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4100513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Note: </a:t>
            </a:r>
          </a:p>
          <a:p>
            <a:pPr>
              <a:spcBef>
                <a:spcPct val="50000"/>
              </a:spcBef>
            </a:pPr>
            <a:r>
              <a:rPr kumimoji="0" lang="en-US" altLang="zh-TW" sz="3200" dirty="0" smtClean="0">
                <a:solidFill>
                  <a:srgbClr val="0033CC"/>
                </a:solidFill>
                <a:latin typeface="Times New Roman" pitchFamily="18" charset="0"/>
              </a:rPr>
              <a:t>I hope that you can see here that </a:t>
            </a:r>
            <a:r>
              <a:rPr kumimoji="0" lang="en-US" altLang="zh-TW" sz="3200" dirty="0" err="1" smtClean="0">
                <a:solidFill>
                  <a:srgbClr val="0033CC"/>
                </a:solidFill>
                <a:latin typeface="Times New Roman" pitchFamily="18" charset="0"/>
              </a:rPr>
              <a:t>sed</a:t>
            </a:r>
            <a:r>
              <a:rPr kumimoji="0" lang="en-US" altLang="zh-TW" sz="32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always </a:t>
            </a:r>
            <a:r>
              <a:rPr kumimoji="0" lang="en-US" altLang="zh-TW" sz="3200" dirty="0" smtClean="0">
                <a:solidFill>
                  <a:srgbClr val="0033CC"/>
                </a:solidFill>
                <a:latin typeface="Times New Roman" pitchFamily="18" charset="0"/>
              </a:rPr>
              <a:t>find 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the </a:t>
            </a:r>
            <a:r>
              <a:rPr kumimoji="0" lang="en-US" altLang="zh-TW" sz="3200" i="1" dirty="0">
                <a:solidFill>
                  <a:srgbClr val="0033CC"/>
                </a:solidFill>
                <a:latin typeface="Times New Roman" pitchFamily="18" charset="0"/>
              </a:rPr>
              <a:t>longest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0" lang="en-US" altLang="zh-TW" sz="3200" dirty="0" smtClean="0">
                <a:solidFill>
                  <a:srgbClr val="0033CC"/>
                </a:solidFill>
                <a:latin typeface="Times New Roman" pitchFamily="18" charset="0"/>
              </a:rPr>
              <a:t>(first) matching 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pattern in the input. </a:t>
            </a:r>
          </a:p>
        </p:txBody>
      </p:sp>
    </p:spTree>
    <p:extLst>
      <p:ext uri="{BB962C8B-B14F-4D97-AF65-F5344CB8AC3E}">
        <p14:creationId xmlns:p14="http://schemas.microsoft.com/office/powerpoint/2010/main" val="11083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csh,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grep 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Times New Roman" pitchFamily="18" charset="0"/>
                <a:cs typeface="Times New Roman" pitchFamily="18" charset="0"/>
              </a:rPr>
              <a:t>$1$</a:t>
            </a:r>
            <a:r>
              <a:rPr lang="en-US" altLang="zh-TW" sz="300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 helloworld.c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error message occurs because </a:t>
            </a:r>
            <a:r>
              <a:rPr lang="en-US" altLang="zh-TW" smtClean="0">
                <a:solidFill>
                  <a:srgbClr val="FF9933"/>
                </a:solidFill>
              </a:rPr>
              <a:t>*this*</a:t>
            </a:r>
            <a:r>
              <a:rPr lang="en-US" altLang="zh-TW" smtClean="0">
                <a:solidFill>
                  <a:srgbClr val="FFC000"/>
                </a:solidFill>
              </a:rPr>
              <a:t> </a:t>
            </a:r>
            <a:r>
              <a:rPr lang="en-US" altLang="zh-TW" smtClean="0"/>
              <a:t>is considered as a variable </a:t>
            </a:r>
            <a:r>
              <a:rPr lang="en-US" altLang="zh-TW" i="1" smtClean="0"/>
              <a:t>with no name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Instead you need: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smtClean="0">
                <a:latin typeface="High Tower Text" pitchFamily="18" charset="0"/>
              </a:rPr>
              <a:t>		</a:t>
            </a:r>
            <a:r>
              <a:rPr lang="en-US" altLang="zh-TW" smtClean="0">
                <a:latin typeface="High Tower Text" pitchFamily="18" charset="0"/>
              </a:rPr>
              <a:t>grep</a:t>
            </a:r>
            <a:r>
              <a:rPr lang="en-US" altLang="zh-TW" sz="2800" smtClean="0"/>
              <a:t> 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2800" smtClean="0"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"'</a:t>
            </a:r>
            <a:r>
              <a:rPr lang="en-US" altLang="zh-TW" sz="280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800" smtClean="0">
                <a:latin typeface="High Tower Text" pitchFamily="18" charset="0"/>
                <a:cs typeface="Times New Roman" pitchFamily="18" charset="0"/>
              </a:rPr>
              <a:t> helloworld.c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Interestingly (and illogically) the $ inside of a 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""</a:t>
            </a:r>
            <a:r>
              <a:rPr lang="en-US" altLang="zh-TW" smtClean="0">
                <a:solidFill>
                  <a:schemeClr val="bg1"/>
                </a:solidFill>
              </a:rPr>
              <a:t> is sometimes OK: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chemeClr val="bg1"/>
                </a:solidFill>
              </a:rPr>
              <a:t>		</a:t>
            </a:r>
            <a:r>
              <a:rPr lang="en-US" altLang="zh-TW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mtClean="0">
                <a:solidFill>
                  <a:schemeClr val="bg1"/>
                </a:solidFill>
              </a:rPr>
              <a:t>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Allice</a:t>
            </a:r>
            <a:r>
              <a:rPr lang="en-US" altLang="zh-TW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mtClean="0">
              <a:solidFill>
                <a:schemeClr val="bg1"/>
              </a:solidFill>
            </a:endParaRPr>
          </a:p>
        </p:txBody>
      </p:sp>
      <p:cxnSp>
        <p:nvCxnSpPr>
          <p:cNvPr id="86019" name="Straight Arrow Connector 4"/>
          <p:cNvCxnSpPr>
            <a:cxnSpLocks noChangeShapeType="1"/>
          </p:cNvCxnSpPr>
          <p:nvPr/>
        </p:nvCxnSpPr>
        <p:spPr bwMode="auto">
          <a:xfrm flipH="1" flipV="1">
            <a:off x="1981200" y="2286000"/>
            <a:ext cx="5029200" cy="914400"/>
          </a:xfrm>
          <a:prstGeom prst="straightConnector1">
            <a:avLst/>
          </a:prstGeom>
          <a:noFill/>
          <a:ln w="28575" algn="ctr">
            <a:solidFill>
              <a:srgbClr val="FF9933"/>
            </a:solidFill>
            <a:round/>
            <a:headEnd/>
            <a:tailEnd type="arrow" w="med" len="med"/>
          </a:ln>
        </p:spPr>
      </p:cxn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4000" b="0">
                <a:solidFill>
                  <a:srgbClr val="0070C0"/>
                </a:solidFill>
                <a:latin typeface="Arial" pitchFamily="34" charset="0"/>
              </a:rPr>
              <a:t>An example of one of csh’s </a:t>
            </a:r>
            <a:r>
              <a:rPr lang="en-US" altLang="zh-TW" sz="4000" b="0">
                <a:solidFill>
                  <a:srgbClr val="CC3300"/>
                </a:solidFill>
                <a:latin typeface="Arial" pitchFamily="34" charset="0"/>
              </a:rPr>
              <a:t>weird features</a:t>
            </a:r>
            <a:r>
              <a:rPr lang="en-US" altLang="zh-TW" sz="4000" b="0">
                <a:solidFill>
                  <a:srgbClr val="0070C0"/>
                </a:solidFill>
                <a:latin typeface="Arial" pitchFamily="34" charset="0"/>
              </a:rPr>
              <a:t> (in comparison to bash)</a:t>
            </a:r>
          </a:p>
        </p:txBody>
      </p:sp>
    </p:spTree>
    <p:extLst>
      <p:ext uri="{BB962C8B-B14F-4D97-AF65-F5344CB8AC3E}">
        <p14:creationId xmlns:p14="http://schemas.microsoft.com/office/powerpoint/2010/main" val="29351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chemeClr val="bg1"/>
                </a:solidFill>
              </a:rPr>
              <a:t>    </a:t>
            </a:r>
            <a:r>
              <a:rPr lang="en-US" altLang="zh-TW" sz="2800" dirty="0" smtClean="0">
                <a:solidFill>
                  <a:srgbClr val="7F7F7F"/>
                </a:solidFill>
              </a:rPr>
              <a:t>% echo 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</a:rPr>
              <a:t>5Hello! %$%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 smtClean="0"/>
          </a:p>
          <a:p>
            <a:r>
              <a:rPr lang="en-US" altLang="zh-TW" dirty="0" smtClean="0"/>
              <a:t>The above is fine for what it is. </a:t>
            </a:r>
            <a:br>
              <a:rPr lang="en-US" altLang="zh-TW" dirty="0" smtClean="0"/>
            </a:br>
            <a:r>
              <a:rPr lang="en-US" altLang="zh-TW" dirty="0" smtClean="0"/>
              <a:t>But what if you need to </a:t>
            </a:r>
            <a:r>
              <a:rPr lang="en-US" altLang="zh-TW" i="1" u="sng" dirty="0" smtClean="0">
                <a:solidFill>
                  <a:srgbClr val="0033CC"/>
                </a:solidFill>
              </a:rPr>
              <a:t>keep</a:t>
            </a:r>
            <a:r>
              <a:rPr lang="en-US" altLang="zh-TW" dirty="0" smtClean="0"/>
              <a:t> the original word?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40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7F7F7F"/>
                </a:solidFill>
              </a:rPr>
              <a:t>    % echo 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</a:rPr>
              <a:t>5Hello! %$%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 smtClean="0">
              <a:solidFill>
                <a:srgbClr val="B3B3B3"/>
              </a:solidFill>
            </a:endParaRPr>
          </a:p>
          <a:p>
            <a:r>
              <a:rPr lang="en-US" altLang="zh-TW" dirty="0" smtClean="0"/>
              <a:t>The above is fine for what it is. </a:t>
            </a:r>
            <a:br>
              <a:rPr lang="en-US" altLang="zh-TW" dirty="0" smtClean="0"/>
            </a:br>
            <a:r>
              <a:rPr lang="en-US" altLang="zh-TW" dirty="0" smtClean="0"/>
              <a:t>But what if you need to </a:t>
            </a:r>
            <a:r>
              <a:rPr lang="en-US" altLang="zh-TW" i="1" u="sng" dirty="0" smtClean="0">
                <a:solidFill>
                  <a:srgbClr val="0033CC"/>
                </a:solidFill>
              </a:rPr>
              <a:t>keep</a:t>
            </a:r>
            <a:r>
              <a:rPr lang="en-US" altLang="zh-TW" dirty="0" smtClean="0"/>
              <a:t> the original word?</a:t>
            </a:r>
          </a:p>
          <a:p>
            <a:pPr lvl="1"/>
            <a:r>
              <a:rPr lang="en-US" altLang="zh-TW" dirty="0" smtClean="0"/>
              <a:t>What about using a replacement string of:</a:t>
            </a:r>
            <a:br>
              <a:rPr lang="en-US" altLang="zh-TW" dirty="0" smtClean="0"/>
            </a:br>
            <a:r>
              <a:rPr lang="en-US" altLang="zh-TW" dirty="0" smtClean="0"/>
              <a:t> “</a:t>
            </a:r>
            <a:r>
              <a:rPr lang="en-US" altLang="zh-TW" b="1" dirty="0" smtClean="0"/>
              <a:t>I found the word Hello!”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619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3B3B3"/>
                </a:solidFill>
              </a:rPr>
              <a:t>    </a:t>
            </a:r>
            <a:r>
              <a:rPr lang="en-US" altLang="zh-TW" sz="2800" dirty="0" smtClean="0">
                <a:solidFill>
                  <a:srgbClr val="7F7F7F"/>
                </a:solidFill>
              </a:rPr>
              <a:t>% echo 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</a:rPr>
              <a:t>5Hello! %$%</a:t>
            </a:r>
            <a:r>
              <a:rPr lang="en-US" altLang="zh-TW" b="1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 smtClean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 smtClean="0">
              <a:solidFill>
                <a:srgbClr val="B3B3B3"/>
              </a:solidFill>
            </a:endParaRPr>
          </a:p>
          <a:p>
            <a:r>
              <a:rPr lang="en-US" altLang="zh-TW" dirty="0" smtClean="0"/>
              <a:t>The above is fine for what it is. </a:t>
            </a:r>
            <a:br>
              <a:rPr lang="en-US" altLang="zh-TW" dirty="0" smtClean="0"/>
            </a:br>
            <a:r>
              <a:rPr lang="en-US" altLang="zh-TW" dirty="0" smtClean="0"/>
              <a:t>But what if you need to </a:t>
            </a:r>
            <a:r>
              <a:rPr lang="en-US" altLang="zh-TW" i="1" u="sng" dirty="0" smtClean="0">
                <a:solidFill>
                  <a:srgbClr val="0033CC"/>
                </a:solidFill>
              </a:rPr>
              <a:t>keep</a:t>
            </a:r>
            <a:r>
              <a:rPr lang="en-US" altLang="zh-TW" dirty="0" smtClean="0"/>
              <a:t> the original word?</a:t>
            </a:r>
          </a:p>
          <a:p>
            <a:pPr lvl="1"/>
            <a:r>
              <a:rPr lang="en-US" altLang="zh-TW" dirty="0" smtClean="0"/>
              <a:t>What about using a replacement string of:</a:t>
            </a:r>
            <a:br>
              <a:rPr lang="en-US" altLang="zh-TW" dirty="0" smtClean="0"/>
            </a:br>
            <a:r>
              <a:rPr lang="en-US" altLang="zh-TW" dirty="0" smtClean="0"/>
              <a:t> “</a:t>
            </a:r>
            <a:r>
              <a:rPr lang="en-US" altLang="zh-TW" b="1" dirty="0" smtClean="0"/>
              <a:t>I found the word Hello!”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No, that won’t work, because other lines will begin with different words. They won’t all be “Hello”.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166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ChangeArrowheads="1"/>
          </p:cNvSpPr>
          <p:nvPr/>
        </p:nvSpPr>
        <p:spPr bwMode="auto">
          <a:xfrm>
            <a:off x="457200" y="2362200"/>
            <a:ext cx="80010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The answer is that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has a special symbol “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dirty="0" smtClean="0"/>
              <a:t>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</a:rPr>
              <a:t>    % echo 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BFBFBF"/>
                </a:solidFill>
              </a:rPr>
              <a:t>5Hello! %$%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found the word 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FFFF00"/>
                </a:solidFill>
                <a:cs typeface="Arial" pitchFamily="34" charset="0"/>
              </a:rPr>
              <a:t>&amp;</a:t>
            </a:r>
            <a:r>
              <a:rPr lang="en-US" altLang="zh-TW" dirty="0" smtClean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'!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 smtClean="0"/>
          </a:p>
          <a:p>
            <a:r>
              <a:rPr lang="en-US" altLang="zh-TW" sz="2800" dirty="0" smtClean="0"/>
              <a:t>The “</a:t>
            </a:r>
            <a:r>
              <a:rPr lang="en-US" altLang="zh-TW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sz="2800" dirty="0" smtClean="0"/>
              <a:t>” will print whatever matched to the pattern.</a:t>
            </a:r>
          </a:p>
          <a:p>
            <a:endParaRPr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3400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8"/>
          <p:cNvSpPr>
            <a:spLocks noChangeArrowheads="1"/>
          </p:cNvSpPr>
          <p:nvPr/>
        </p:nvSpPr>
        <p:spPr bwMode="auto">
          <a:xfrm>
            <a:off x="457200" y="2362200"/>
            <a:ext cx="80010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The answer is that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has a special symbol “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dirty="0" smtClean="0"/>
              <a:t>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</a:rPr>
              <a:t>    % echo 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BFBFBF"/>
                </a:solidFill>
              </a:rPr>
              <a:t>5Hello! %$%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found the word 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FFFF00"/>
                </a:solidFill>
                <a:cs typeface="Arial" pitchFamily="34" charset="0"/>
              </a:rPr>
              <a:t>&amp;</a:t>
            </a:r>
            <a:r>
              <a:rPr lang="en-US" altLang="zh-TW" dirty="0" smtClean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'!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 smtClean="0"/>
          </a:p>
          <a:p>
            <a:r>
              <a:rPr lang="en-US" altLang="zh-TW" sz="2800" dirty="0" smtClean="0"/>
              <a:t>The “</a:t>
            </a:r>
            <a:r>
              <a:rPr lang="en-US" altLang="zh-TW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sz="2800" dirty="0" smtClean="0"/>
              <a:t>” will print whatever matched to the pattern.</a:t>
            </a:r>
          </a:p>
          <a:p>
            <a:endParaRPr lang="en-US" altLang="zh-TW" sz="800" dirty="0" smtClean="0"/>
          </a:p>
          <a:p>
            <a:r>
              <a:rPr lang="en-US" altLang="zh-TW" sz="2800" dirty="0" smtClean="0"/>
              <a:t>If your string need to use an </a:t>
            </a:r>
            <a:r>
              <a:rPr lang="en-US" altLang="zh-TW" sz="2800" i="1" dirty="0" smtClean="0"/>
              <a:t>actual</a:t>
            </a:r>
            <a:r>
              <a:rPr lang="en-US" altLang="zh-TW" sz="2800" dirty="0" smtClean="0"/>
              <a:t> &amp;, then use the backslash or quoting to fix it:</a:t>
            </a:r>
          </a:p>
        </p:txBody>
      </p:sp>
    </p:spTree>
    <p:extLst>
      <p:ext uri="{BB962C8B-B14F-4D97-AF65-F5344CB8AC3E}">
        <p14:creationId xmlns:p14="http://schemas.microsoft.com/office/powerpoint/2010/main" val="28990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20688" y="5791200"/>
            <a:ext cx="8037512" cy="9144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67" name="Rectangle 28"/>
          <p:cNvSpPr>
            <a:spLocks noChangeArrowheads="1"/>
          </p:cNvSpPr>
          <p:nvPr/>
        </p:nvSpPr>
        <p:spPr bwMode="auto">
          <a:xfrm>
            <a:off x="457200" y="2362200"/>
            <a:ext cx="80010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6869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 smtClean="0"/>
              <a:t>The answer is that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has a special symbol “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dirty="0" smtClean="0"/>
              <a:t>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</a:rPr>
              <a:t>    % echo 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BFBFBF"/>
                </a:solidFill>
              </a:rPr>
              <a:t>5Hello! %$%</a:t>
            </a:r>
            <a:r>
              <a:rPr lang="en-US" altLang="zh-TW" b="1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 smtClean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 smtClean="0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found the word 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 smtClean="0">
                <a:solidFill>
                  <a:srgbClr val="FFFF00"/>
                </a:solidFill>
                <a:cs typeface="Arial" pitchFamily="34" charset="0"/>
              </a:rPr>
              <a:t>&amp;</a:t>
            </a:r>
            <a:r>
              <a:rPr lang="en-US" altLang="zh-TW" dirty="0" smtClean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'!</a:t>
            </a:r>
            <a:r>
              <a:rPr lang="en-US" altLang="zh-TW" b="1" dirty="0" smtClean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 smtClean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 smtClean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dirty="0" smtClean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 smtClean="0">
                <a:solidFill>
                  <a:schemeClr val="bg1"/>
                </a:solidFill>
              </a:rPr>
              <a:t>!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 smtClean="0"/>
          </a:p>
          <a:p>
            <a:r>
              <a:rPr lang="en-US" altLang="zh-TW" sz="2800" dirty="0" smtClean="0"/>
              <a:t>The “</a:t>
            </a:r>
            <a:r>
              <a:rPr lang="en-US" altLang="zh-TW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sz="2800" dirty="0" smtClean="0"/>
              <a:t>” will print whatever matched to the pattern.</a:t>
            </a:r>
          </a:p>
          <a:p>
            <a:endParaRPr lang="en-US" altLang="zh-TW" sz="800" dirty="0" smtClean="0"/>
          </a:p>
          <a:p>
            <a:r>
              <a:rPr lang="en-US" altLang="zh-TW" sz="2800" dirty="0" smtClean="0"/>
              <a:t>If your string need to use an </a:t>
            </a:r>
            <a:r>
              <a:rPr lang="en-US" altLang="zh-TW" sz="2800" i="1" dirty="0" smtClean="0"/>
              <a:t>actual</a:t>
            </a:r>
            <a:r>
              <a:rPr lang="en-US" altLang="zh-TW" sz="2800" dirty="0" smtClean="0"/>
              <a:t> &amp;, then use the backslash or quoting to fix it: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800" dirty="0" smtClean="0">
                <a:solidFill>
                  <a:schemeClr val="bg1"/>
                </a:solidFill>
              </a:rPr>
              <a:t>	% echo "a b c " |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sed</a:t>
            </a:r>
            <a:r>
              <a:rPr lang="en-US" altLang="zh-TW" sz="2800" dirty="0" smtClean="0">
                <a:solidFill>
                  <a:schemeClr val="bg1"/>
                </a:solidFill>
              </a:rPr>
              <a:t> 's/[ad][^f]/I found either an \ </a:t>
            </a:r>
            <a:br>
              <a:rPr lang="en-US" altLang="zh-TW" sz="2800" dirty="0" smtClean="0">
                <a:solidFill>
                  <a:schemeClr val="bg1"/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a or d </a:t>
            </a:r>
            <a:r>
              <a:rPr lang="en-US" altLang="zh-TW" sz="2800" dirty="0" smtClean="0">
                <a:solidFill>
                  <a:srgbClr val="FFFF00"/>
                </a:solidFill>
              </a:rPr>
              <a:t>\&amp;</a:t>
            </a:r>
            <a:r>
              <a:rPr lang="en-US" altLang="zh-TW" sz="2800" dirty="0" smtClean="0">
                <a:solidFill>
                  <a:schemeClr val="bg1"/>
                </a:solidFill>
              </a:rPr>
              <a:t> it was not followed by an f/</a:t>
            </a:r>
            <a:r>
              <a:rPr lang="en-US" altLang="zh-TW" sz="6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754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solidFill>
                  <a:srgbClr val="0033CC"/>
                </a:solidFill>
              </a:rPr>
              <a:t>The \(..\) and \1, \2 symbols</a:t>
            </a:r>
            <a:endParaRPr lang="en-US" altLang="zh-TW" smtClean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If you just want to re-insert </a:t>
            </a:r>
            <a:r>
              <a:rPr lang="en-US" altLang="zh-TW" i="1" smtClean="0"/>
              <a:t>part</a:t>
            </a:r>
            <a:r>
              <a:rPr lang="en-US" altLang="zh-TW" smtClean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 smtClean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 smtClean="0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 smtClean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 smtClean="0">
                <a:solidFill>
                  <a:schemeClr val="bg1"/>
                </a:solidFill>
              </a:rPr>
              <a:t>%</a:t>
            </a:r>
            <a:endParaRPr lang="en-US" altLang="zh-TW" sz="3600" dirty="0" smtClean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smtClean="0"/>
              <a:t>	Note: Here, the “\2” was not used in the replacement string, because the second “\(”, “\)”  pair was used for finding any number of not-p-starting words.</a:t>
            </a:r>
          </a:p>
        </p:txBody>
      </p:sp>
    </p:spTree>
    <p:extLst>
      <p:ext uri="{BB962C8B-B14F-4D97-AF65-F5344CB8AC3E}">
        <p14:creationId xmlns:p14="http://schemas.microsoft.com/office/powerpoint/2010/main" val="25527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 smtClean="0"/>
              <a:t>Behave like </a:t>
            </a:r>
            <a:r>
              <a:rPr lang="en-US" altLang="zh-TW" sz="3800" dirty="0" err="1" smtClean="0"/>
              <a:t>grep</a:t>
            </a:r>
            <a:r>
              <a:rPr lang="en-US" altLang="zh-TW" sz="3800" dirty="0" smtClean="0"/>
              <a:t>?</a:t>
            </a:r>
            <a:br>
              <a:rPr lang="en-US" altLang="zh-TW" sz="3800" dirty="0" smtClean="0"/>
            </a:br>
            <a:endParaRPr lang="en-US" altLang="zh-TW" sz="3800" dirty="0" smtClean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57200" y="23622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 smtClean="0"/>
              <a:t>Behave like </a:t>
            </a:r>
            <a:r>
              <a:rPr lang="en-US" altLang="zh-TW" sz="3800" dirty="0" err="1" smtClean="0"/>
              <a:t>grep</a:t>
            </a:r>
            <a:r>
              <a:rPr lang="en-US" altLang="zh-TW" sz="3800" dirty="0" smtClean="0"/>
              <a:t>?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900" dirty="0" smtClean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% cat </a:t>
            </a:r>
            <a:r>
              <a:rPr lang="en-US" altLang="zh-TW" dirty="0" err="1" smtClean="0">
                <a:solidFill>
                  <a:srgbClr val="D9D9D9"/>
                </a:solidFill>
              </a:rPr>
              <a:t>sedBasedGrep</a:t>
            </a:r>
            <a:endParaRPr lang="en-US" altLang="zh-TW" dirty="0" smtClean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#!/bin/</a:t>
            </a:r>
            <a:r>
              <a:rPr lang="en-US" altLang="zh-TW" dirty="0" err="1" smtClean="0">
                <a:solidFill>
                  <a:srgbClr val="D9D9D9"/>
                </a:solidFill>
              </a:rPr>
              <a:t>tcsh</a:t>
            </a:r>
            <a:endParaRPr lang="en-US" altLang="zh-TW" dirty="0" smtClean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	</a:t>
            </a:r>
            <a:r>
              <a:rPr lang="en-US" altLang="zh-TW" dirty="0" err="1" smtClean="0">
                <a:solidFill>
                  <a:srgbClr val="D9D9D9"/>
                </a:solidFill>
              </a:rPr>
              <a:t>sed</a:t>
            </a:r>
            <a:r>
              <a:rPr lang="en-US" altLang="zh-TW" dirty="0" smtClean="0">
                <a:solidFill>
                  <a:srgbClr val="D9D9D9"/>
                </a:solidFill>
              </a:rPr>
              <a:t> -n 's/'$1:q'/&amp;/p'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	</a:t>
            </a:r>
            <a:r>
              <a:rPr lang="en-US" altLang="zh-TW" dirty="0" err="1" smtClean="0">
                <a:solidFill>
                  <a:srgbClr val="D9D9D9"/>
                </a:solidFill>
              </a:rPr>
              <a:t>sed</a:t>
            </a:r>
            <a:r>
              <a:rPr lang="en-US" altLang="zh-TW" dirty="0" smtClean="0">
                <a:solidFill>
                  <a:srgbClr val="D9D9D9"/>
                </a:solidFill>
              </a:rPr>
              <a:t> -n 's/'$1:q'/&amp;/p'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 smtClean="0">
                <a:solidFill>
                  <a:srgbClr val="D9D9D9"/>
                </a:solidFill>
              </a:rPr>
              <a:t>endif</a:t>
            </a:r>
            <a:endParaRPr lang="en-US" altLang="zh-TW" dirty="0" smtClean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 smtClean="0"/>
              <a:t>Be like </a:t>
            </a:r>
            <a:r>
              <a:rPr lang="en-US" altLang="zh-TW" sz="3800" dirty="0" err="1" smtClean="0"/>
              <a:t>grep</a:t>
            </a:r>
            <a:r>
              <a:rPr lang="en-US" altLang="zh-TW" sz="3800" dirty="0" smtClean="0"/>
              <a:t> but require 2 matches</a:t>
            </a:r>
            <a:r>
              <a:rPr lang="en-US" altLang="zh-TW" sz="4000" dirty="0" smtClean="0"/>
              <a:t>?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900" dirty="0" smtClean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% cat </a:t>
            </a:r>
            <a:r>
              <a:rPr lang="en-US" altLang="zh-TW" dirty="0" err="1" smtClean="0">
                <a:solidFill>
                  <a:srgbClr val="D9D9D9"/>
                </a:solidFill>
              </a:rPr>
              <a:t>twoMatches</a:t>
            </a:r>
            <a:endParaRPr lang="en-US" altLang="zh-TW" dirty="0" smtClean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#!/bin/</a:t>
            </a:r>
            <a:r>
              <a:rPr lang="en-US" altLang="zh-TW" dirty="0" err="1" smtClean="0">
                <a:solidFill>
                  <a:srgbClr val="D9D9D9"/>
                </a:solidFill>
              </a:rPr>
              <a:t>tcsh</a:t>
            </a:r>
            <a:endParaRPr lang="en-US" altLang="zh-TW" dirty="0" smtClean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	</a:t>
            </a:r>
            <a:r>
              <a:rPr lang="en-US" altLang="zh-TW" dirty="0" err="1" smtClean="0">
                <a:solidFill>
                  <a:srgbClr val="D9D9D9"/>
                </a:solidFill>
              </a:rPr>
              <a:t>sed</a:t>
            </a:r>
            <a:r>
              <a:rPr lang="en-US" altLang="zh-TW" dirty="0" smtClean="0">
                <a:solidFill>
                  <a:srgbClr val="D9D9D9"/>
                </a:solidFill>
              </a:rPr>
              <a:t> -n 's/'$1:q'/&amp;/2p'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D9D9D9"/>
                </a:solidFill>
              </a:rPr>
              <a:t>	</a:t>
            </a:r>
            <a:r>
              <a:rPr lang="en-US" altLang="zh-TW" dirty="0" err="1" smtClean="0">
                <a:solidFill>
                  <a:srgbClr val="D9D9D9"/>
                </a:solidFill>
              </a:rPr>
              <a:t>sed</a:t>
            </a:r>
            <a:r>
              <a:rPr lang="en-US" altLang="zh-TW" dirty="0" smtClean="0">
                <a:solidFill>
                  <a:srgbClr val="D9D9D9"/>
                </a:solidFill>
              </a:rPr>
              <a:t> -n 's/'$1:q'/&amp;/2p'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 smtClean="0">
                <a:solidFill>
                  <a:srgbClr val="D9D9D9"/>
                </a:solidFill>
              </a:rPr>
              <a:t>endif</a:t>
            </a:r>
            <a:endParaRPr lang="en-US" altLang="zh-TW" dirty="0" smtClean="0">
              <a:solidFill>
                <a:srgbClr val="D9D9D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438399"/>
            <a:ext cx="8839200" cy="387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7"/>
          <p:cNvSpPr>
            <a:spLocks noChangeArrowheads="1"/>
          </p:cNvSpPr>
          <p:nvPr/>
        </p:nvSpPr>
        <p:spPr bwMode="auto">
          <a:xfrm>
            <a:off x="4419600" y="1676400"/>
            <a:ext cx="4267200" cy="1524000"/>
          </a:xfrm>
          <a:prstGeom prst="wedgeRoundRectCallout">
            <a:avLst>
              <a:gd name="adj1" fmla="val -55944"/>
              <a:gd name="adj2" fmla="val 10959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 smtClean="0"/>
              <a:t>Notice that there can be more than one flag.</a:t>
            </a:r>
          </a:p>
          <a:p>
            <a:r>
              <a:rPr lang="en-US" altLang="zh-TW" sz="2800" b="0" dirty="0" smtClean="0"/>
              <a:t>Here we have both 2 and p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4450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 </a:t>
            </a:r>
            <a:r>
              <a:rPr lang="en-US" altLang="zh-TW" dirty="0" err="1" smtClean="0"/>
              <a:t>csh</a:t>
            </a:r>
            <a:r>
              <a:rPr lang="en-US" altLang="zh-TW" dirty="0" smtClean="0"/>
              <a:t>, this is an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3000" dirty="0" err="1" smtClean="0">
                <a:latin typeface="High Tower Text" pitchFamily="18" charset="0"/>
                <a:cs typeface="Times New Roman" pitchFamily="18" charset="0"/>
              </a:rPr>
              <a:t>grep</a:t>
            </a:r>
            <a:r>
              <a:rPr lang="en-US" altLang="zh-TW" sz="3000" dirty="0" smtClean="0">
                <a:latin typeface="High Tower Text" pitchFamily="18" charset="0"/>
                <a:cs typeface="Times New Roman" pitchFamily="18" charset="0"/>
              </a:rPr>
              <a:t> </a:t>
            </a:r>
            <a:r>
              <a:rPr lang="en-US" altLang="zh-TW" sz="3000" dirty="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dirty="0" smtClean="0">
                <a:latin typeface="Times New Roman" pitchFamily="18" charset="0"/>
                <a:cs typeface="Times New Roman" pitchFamily="18" charset="0"/>
              </a:rPr>
              <a:t>$1$</a:t>
            </a:r>
            <a:r>
              <a:rPr lang="en-US" altLang="zh-TW" sz="3000" dirty="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3000" dirty="0" smtClean="0">
                <a:latin typeface="High Tower Text" pitchFamily="18" charset="0"/>
                <a:cs typeface="Times New Roman" pitchFamily="18" charset="0"/>
              </a:rPr>
              <a:t> </a:t>
            </a:r>
            <a:r>
              <a:rPr lang="en-US" altLang="zh-TW" sz="3000" dirty="0" err="1" smtClean="0">
                <a:latin typeface="High Tower Text" pitchFamily="18" charset="0"/>
                <a:cs typeface="Times New Roman" pitchFamily="18" charset="0"/>
              </a:rPr>
              <a:t>helloworld.c</a:t>
            </a:r>
            <a:endParaRPr lang="en-US" altLang="zh-TW" sz="3000" dirty="0" smtClean="0">
              <a:latin typeface="High Tower Text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 smtClean="0">
                <a:latin typeface="High Tower Text" pitchFamily="18" charset="0"/>
                <a:cs typeface="Times New Roman" pitchFamily="18" charset="0"/>
              </a:rPr>
              <a:t>	Variable name must contain alphanumeric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error message occurs because </a:t>
            </a:r>
            <a:r>
              <a:rPr lang="en-US" altLang="zh-TW" dirty="0" smtClean="0">
                <a:solidFill>
                  <a:srgbClr val="FFC000"/>
                </a:solidFill>
              </a:rPr>
              <a:t>*this* </a:t>
            </a:r>
            <a:r>
              <a:rPr lang="en-US" altLang="zh-TW" dirty="0" smtClean="0"/>
              <a:t>is considered as a variable </a:t>
            </a:r>
            <a:r>
              <a:rPr lang="en-US" altLang="zh-TW" i="1" dirty="0" smtClean="0"/>
              <a:t>with no name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Instead you need: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sz="2800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grep</a:t>
            </a:r>
            <a:r>
              <a:rPr lang="en-US" altLang="zh-TW" sz="2800" dirty="0" smtClean="0"/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$1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"'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'</a:t>
            </a:r>
            <a:r>
              <a:rPr lang="en-US" altLang="zh-TW" sz="2800" dirty="0" smtClean="0">
                <a:latin typeface="High Tower Text" pitchFamily="18" charset="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  <a:cs typeface="Times New Roman" pitchFamily="18" charset="0"/>
              </a:rPr>
              <a:t>helloworld.c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dirty="0" smtClean="0"/>
              <a:t>Interestingly (and illogically) the $ outside of the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"..."</a:t>
            </a:r>
            <a:r>
              <a:rPr lang="en-US" altLang="zh-TW" dirty="0" smtClean="0"/>
              <a:t> is also OK, if nothing comes after it: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/>
              <a:t>		</a:t>
            </a:r>
            <a:r>
              <a:rPr lang="en-US" altLang="zh-TW" sz="2800" dirty="0" smtClean="0">
                <a:latin typeface="High Tower Text" pitchFamily="18" charset="0"/>
              </a:rPr>
              <a:t> </a:t>
            </a:r>
            <a:r>
              <a:rPr lang="en-US" altLang="zh-TW" dirty="0" err="1" smtClean="0">
                <a:latin typeface="High Tower Text" pitchFamily="18" charset="0"/>
              </a:rPr>
              <a:t>grep</a:t>
            </a:r>
            <a:r>
              <a:rPr lang="en-US" altLang="zh-TW" sz="2800" dirty="0" smtClean="0"/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altLang="zh-TW" dirty="0" smtClean="0">
                <a:latin typeface="High Tower Text" pitchFamily="18" charset="0"/>
                <a:cs typeface="Times New Roman" pitchFamily="18" charset="0"/>
              </a:rPr>
              <a:t>Hello"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 smtClean="0">
                <a:latin typeface="High Tower Text" pitchFamily="18" charset="0"/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  <a:cs typeface="Times New Roman" pitchFamily="18" charset="0"/>
              </a:rPr>
              <a:t>helloworld.c</a:t>
            </a:r>
            <a:endParaRPr lang="en-US" altLang="zh-TW" sz="2800" dirty="0" smtClean="0"/>
          </a:p>
        </p:txBody>
      </p:sp>
      <p:cxnSp>
        <p:nvCxnSpPr>
          <p:cNvPr id="87043" name="Straight Arrow Connector 4"/>
          <p:cNvCxnSpPr>
            <a:cxnSpLocks noChangeShapeType="1"/>
          </p:cNvCxnSpPr>
          <p:nvPr/>
        </p:nvCxnSpPr>
        <p:spPr bwMode="auto">
          <a:xfrm flipH="1" flipV="1">
            <a:off x="1981200" y="2286000"/>
            <a:ext cx="5029200" cy="914400"/>
          </a:xfrm>
          <a:prstGeom prst="straightConnector1">
            <a:avLst/>
          </a:prstGeom>
          <a:noFill/>
          <a:ln w="28575" algn="ctr">
            <a:solidFill>
              <a:srgbClr val="FF9933"/>
            </a:solidFill>
            <a:round/>
            <a:headEnd/>
            <a:tailEnd type="arrow" w="med" len="med"/>
          </a:ln>
        </p:spPr>
      </p:cxn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381750"/>
            <a:ext cx="609600" cy="476250"/>
          </a:xfrm>
          <a:noFill/>
        </p:spPr>
        <p:txBody>
          <a:bodyPr/>
          <a:lstStyle/>
          <a:p>
            <a:pPr algn="ctr"/>
            <a:fld id="{A50404E2-F05E-49B2-A768-CAEEF8D74EC7}" type="slidenum">
              <a:rPr lang="zh-TW" altLang="en-US" smtClean="0">
                <a:latin typeface="Arial" pitchFamily="34" charset="0"/>
              </a:rPr>
              <a:pPr algn="ctr"/>
              <a:t>9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TW" sz="4000" b="0">
                <a:solidFill>
                  <a:srgbClr val="0070C0"/>
                </a:solidFill>
                <a:latin typeface="Arial" pitchFamily="34" charset="0"/>
              </a:rPr>
              <a:t>An example of one of csh’s </a:t>
            </a:r>
            <a:r>
              <a:rPr lang="en-US" altLang="zh-TW" sz="4000" b="0">
                <a:solidFill>
                  <a:srgbClr val="CC3300"/>
                </a:solidFill>
                <a:latin typeface="Arial" pitchFamily="34" charset="0"/>
              </a:rPr>
              <a:t>weird features</a:t>
            </a:r>
            <a:r>
              <a:rPr lang="en-US" altLang="zh-TW" sz="4000" b="0">
                <a:solidFill>
                  <a:srgbClr val="0070C0"/>
                </a:solidFill>
                <a:latin typeface="Arial" pitchFamily="34" charset="0"/>
              </a:rPr>
              <a:t> (in comparison to bash)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724400" y="2971800"/>
            <a:ext cx="3886200" cy="1219200"/>
          </a:xfrm>
          <a:prstGeom prst="wedgeRectCallout">
            <a:avLst>
              <a:gd name="adj1" fmla="val -52736"/>
              <a:gd name="adj2" fmla="val 12600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illogicality here is that the </a:t>
            </a:r>
            <a:r>
              <a:rPr lang="en-US" altLang="zh-TW" sz="2400" dirty="0" smtClean="0">
                <a:solidFill>
                  <a:schemeClr val="bg1"/>
                </a:solidFill>
              </a:rPr>
              <a:t>" </a:t>
            </a:r>
            <a:r>
              <a:rPr lang="en-US" altLang="zh-TW" sz="2400" dirty="0">
                <a:solidFill>
                  <a:schemeClr val="bg1"/>
                </a:solidFill>
              </a:rPr>
              <a:t>has </a:t>
            </a:r>
            <a:r>
              <a:rPr lang="en-US" altLang="zh-TW" sz="2400" i="1" dirty="0" smtClean="0">
                <a:solidFill>
                  <a:schemeClr val="bg1"/>
                </a:solidFill>
              </a:rPr>
              <a:t>less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quoting </a:t>
            </a:r>
            <a:r>
              <a:rPr lang="en-US" altLang="zh-TW" sz="2400" dirty="0" smtClean="0">
                <a:solidFill>
                  <a:schemeClr val="bg1"/>
                </a:solidFill>
              </a:rPr>
              <a:t>power than nothing has </a:t>
            </a:r>
            <a:r>
              <a:rPr lang="en-US" altLang="zh-TW" sz="2400" dirty="0">
                <a:solidFill>
                  <a:schemeClr val="bg1"/>
                </a:solidFill>
              </a:rPr>
              <a:t>(in this case).</a:t>
            </a:r>
          </a:p>
        </p:txBody>
      </p:sp>
    </p:spTree>
    <p:extLst>
      <p:ext uri="{BB962C8B-B14F-4D97-AF65-F5344CB8AC3E}">
        <p14:creationId xmlns:p14="http://schemas.microsoft.com/office/powerpoint/2010/main" val="6150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33CC"/>
                </a:solidFill>
              </a:rPr>
              <a:t>OR…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smtClean="0"/>
              <a:t>Be like grep but require 2 matches</a:t>
            </a:r>
            <a:r>
              <a:rPr lang="en-US" altLang="zh-TW" sz="4000" smtClean="0"/>
              <a:t>?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z="900" smtClean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% cat twoMatchesVersion2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#!/bin/tcsh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	sed -n 's/'$1:q'.*'$1:q'/&amp;/p'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	sed -n 's/'$1:q'.*'$1:q'/&amp;/p'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mtClean="0">
                <a:solidFill>
                  <a:srgbClr val="D9D9D9"/>
                </a:solidFill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5973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</p:txBody>
      </p:sp>
    </p:spTree>
    <p:extLst>
      <p:ext uri="{BB962C8B-B14F-4D97-AF65-F5344CB8AC3E}">
        <p14:creationId xmlns:p14="http://schemas.microsoft.com/office/powerpoint/2010/main" val="23178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Note:	</a:t>
            </a:r>
            <a:r>
              <a:rPr lang="en-US" altLang="zh-TW" sz="3000" dirty="0" smtClean="0">
                <a:solidFill>
                  <a:srgbClr val="FF0000"/>
                </a:solidFill>
              </a:rPr>
              <a:t>You don’t have to use a “/” </a:t>
            </a:r>
            <a:r>
              <a:rPr lang="en-US" altLang="zh-TW" sz="3000" dirty="0" smtClean="0"/>
              <a:t>to separate the 		4 parts of a substitute command.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	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endParaRPr lang="en-US" altLang="zh-TW" sz="3000" dirty="0" smtClean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" y="1219200"/>
            <a:ext cx="8839200" cy="29718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58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Note:	</a:t>
            </a:r>
            <a:r>
              <a:rPr lang="en-US" altLang="zh-TW" sz="3000" dirty="0" smtClean="0">
                <a:solidFill>
                  <a:srgbClr val="FF0000"/>
                </a:solidFill>
              </a:rPr>
              <a:t>You don’t have to use a “/” </a:t>
            </a:r>
            <a:r>
              <a:rPr lang="en-US" altLang="zh-TW" sz="3000" dirty="0" smtClean="0"/>
              <a:t>to separate the 		4 parts of a substitute command.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FF0000"/>
                </a:solidFill>
              </a:rPr>
              <a:t>Any symbol</a:t>
            </a:r>
            <a:r>
              <a:rPr lang="en-US" altLang="zh-TW" sz="3000" dirty="0" smtClean="0"/>
              <a:t> going after the “s” becomes 		the separator. </a:t>
            </a:r>
            <a:endParaRPr lang="en-US" altLang="zh-TW" sz="300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endParaRPr lang="en-US" altLang="zh-TW" sz="3000" dirty="0" smtClean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" y="1219200"/>
            <a:ext cx="8839200" cy="3048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4191000"/>
            <a:ext cx="7696200" cy="9144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Note:	</a:t>
            </a:r>
            <a:r>
              <a:rPr lang="en-US" altLang="zh-TW" sz="3000" dirty="0" smtClean="0">
                <a:solidFill>
                  <a:srgbClr val="FF0000"/>
                </a:solidFill>
              </a:rPr>
              <a:t>You don’t have to use a “/” </a:t>
            </a:r>
            <a:r>
              <a:rPr lang="en-US" altLang="zh-TW" sz="3000" dirty="0" smtClean="0"/>
              <a:t>to separate the 		4 parts of a substitute command.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FF0000"/>
                </a:solidFill>
              </a:rPr>
              <a:t>Any symbol</a:t>
            </a:r>
            <a:r>
              <a:rPr lang="en-US" altLang="zh-TW" sz="3000" dirty="0" smtClean="0"/>
              <a:t> going after the “s” becomes 		the separator. </a:t>
            </a:r>
            <a:endParaRPr lang="en-US" altLang="zh-TW" sz="30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FF0000"/>
                </a:solidFill>
              </a:rPr>
              <a:t>This sometimes improves readability 	</a:t>
            </a:r>
            <a:r>
              <a:rPr lang="en-US" altLang="zh-TW" sz="3000" dirty="0" smtClean="0"/>
              <a:t>		(especially if “/” is in your pattern).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endParaRPr lang="en-US" altLang="zh-TW" sz="3000" dirty="0" smtClean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2400" y="1219200"/>
            <a:ext cx="8839200" cy="3048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4191000"/>
            <a:ext cx="7696200" cy="18288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7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's/^\(.*\)\/\/\(.*\)/\1\#\2/'</a:t>
            </a:r>
          </a:p>
        </p:txBody>
      </p:sp>
    </p:spTree>
    <p:extLst>
      <p:ext uri="{BB962C8B-B14F-4D97-AF65-F5344CB8AC3E}">
        <p14:creationId xmlns:p14="http://schemas.microsoft.com/office/powerpoint/2010/main" val="19288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Using a different separator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's_//.*_&amp;: COMMENT_'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's_^\(.*\)//\(.*\)_\1\#\2_'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Using a different separator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's_//.*_&amp;: COMMENT_' &lt;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file.c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 smtClean="0"/>
              <a:t>You can put part of the matched pattern back to the output with \1, \2, etc: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 smtClean="0"/>
              <a:t>	</a:t>
            </a:r>
            <a:r>
              <a:rPr lang="en-US" altLang="zh-TW" sz="3000" dirty="0" smtClean="0">
                <a:solidFill>
                  <a:srgbClr val="0033CC"/>
                </a:solidFill>
              </a:rPr>
              <a:t>% 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sed</a:t>
            </a:r>
            <a:r>
              <a:rPr lang="en-US" altLang="zh-TW" sz="3000" dirty="0" smtClean="0">
                <a:solidFill>
                  <a:srgbClr val="0033CC"/>
                </a:solidFill>
              </a:rPr>
              <a:t> 's_^\(.*\)//\(.*\)_\1\#\2_'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's:^\(.*\)//\(.*\):\1\#\2:'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</a:t>
            </a:r>
            <a:r>
              <a:rPr lang="en-US" altLang="zh-TW" sz="3000" dirty="0" smtClean="0">
                <a:solidFill>
                  <a:srgbClr val="0033CC"/>
                </a:solidFill>
              </a:rPr>
              <a:t>'s,^\(.*\)//\(.*\),\</a:t>
            </a:r>
            <a:r>
              <a:rPr lang="en-US" altLang="zh-TW" sz="3000" dirty="0">
                <a:solidFill>
                  <a:srgbClr val="0033CC"/>
                </a:solidFill>
              </a:rPr>
              <a:t>1\#\</a:t>
            </a:r>
            <a:r>
              <a:rPr lang="en-US" altLang="zh-TW" sz="3000" dirty="0" smtClean="0">
                <a:solidFill>
                  <a:srgbClr val="0033CC"/>
                </a:solidFill>
              </a:rPr>
              <a:t>2,'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</a:t>
            </a:r>
            <a:r>
              <a:rPr lang="en-US" altLang="zh-TW" sz="3000" dirty="0" smtClean="0">
                <a:solidFill>
                  <a:srgbClr val="0033CC"/>
                </a:solidFill>
              </a:rPr>
              <a:t>'s ^\(.*\)//\(.*\) \</a:t>
            </a:r>
            <a:r>
              <a:rPr lang="en-US" altLang="zh-TW" sz="3000" dirty="0">
                <a:solidFill>
                  <a:srgbClr val="0033CC"/>
                </a:solidFill>
              </a:rPr>
              <a:t>1\#\</a:t>
            </a:r>
            <a:r>
              <a:rPr lang="en-US" altLang="zh-TW" sz="3000" dirty="0" smtClean="0">
                <a:solidFill>
                  <a:srgbClr val="0033CC"/>
                </a:solidFill>
              </a:rPr>
              <a:t>2 '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Notice that the “\2” matched to 5 words in turn, but only the last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So, since the “*” need to be both to the left and to the right of the “\)”, the solution is to make a 3</a:t>
            </a:r>
            <a:r>
              <a:rPr lang="en-US" altLang="zh-TW" baseline="30000" dirty="0" smtClean="0">
                <a:solidFill>
                  <a:srgbClr val="FFFFFF"/>
                </a:solidFill>
              </a:rPr>
              <a:t>rd</a:t>
            </a:r>
            <a:r>
              <a:rPr lang="en-US" altLang="zh-TW" dirty="0" smtClean="0">
                <a:solidFill>
                  <a:srgbClr val="FFFFFF"/>
                </a:solidFill>
              </a:rPr>
              <a:t>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FFFF"/>
                </a:solidFill>
              </a:rPr>
              <a:t>% cat f </a:t>
            </a:r>
            <a:r>
              <a:rPr lang="en-US" altLang="zh-TW" dirty="0" smtClean="0">
                <a:solidFill>
                  <a:srgbClr val="FFFFFF"/>
                </a:solidFill>
              </a:rPr>
              <a:t>| </a:t>
            </a:r>
            <a:r>
              <a:rPr lang="en-US" altLang="zh-TW" dirty="0">
                <a:solidFill>
                  <a:srgbClr val="FFFFFF"/>
                </a:solidFill>
              </a:rPr>
              <a:t>'s,\(the </a:t>
            </a:r>
            <a:r>
              <a:rPr lang="en-US" altLang="zh-TW" dirty="0" smtClean="0">
                <a:solidFill>
                  <a:srgbClr val="FFFFFF"/>
                </a:solidFill>
              </a:rPr>
              <a:t>\(\([a-z]* \)*\)the\),[\2],'</a:t>
            </a:r>
            <a:endParaRPr lang="en-US" altLang="zh-TW" dirty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FFFFFF"/>
                </a:solidFill>
              </a:rPr>
              <a:t>[quick </a:t>
            </a:r>
            <a:r>
              <a:rPr lang="en-US" altLang="zh-TW" dirty="0">
                <a:solidFill>
                  <a:srgbClr val="FFFFFF"/>
                </a:solidFill>
              </a:rPr>
              <a:t>brown fox jumped over </a:t>
            </a:r>
            <a:r>
              <a:rPr lang="en-US" altLang="zh-TW" dirty="0" smtClean="0">
                <a:solidFill>
                  <a:srgbClr val="FFFFFF"/>
                </a:solidFill>
              </a:rPr>
              <a:t>] </a:t>
            </a:r>
            <a:r>
              <a:rPr lang="en-US" altLang="zh-TW" dirty="0">
                <a:solidFill>
                  <a:srgbClr val="FFFFFF"/>
                </a:solidFill>
              </a:rPr>
              <a:t>lazy </a:t>
            </a:r>
            <a:r>
              <a:rPr lang="en-US" altLang="zh-TW" dirty="0" smtClean="0">
                <a:solidFill>
                  <a:srgbClr val="FFFFFF"/>
                </a:solidFill>
              </a:rPr>
              <a:t>dog</a:t>
            </a:r>
            <a:endParaRPr lang="en-US" altLang="zh-TW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Group numbers are defined in the order of their “\(” symbols (i.e., where they begin).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cat f | </a:t>
            </a:r>
            <a:r>
              <a:rPr lang="en-US" altLang="zh-TW" dirty="0" err="1" smtClean="0">
                <a:solidFill>
                  <a:srgbClr val="0033CC"/>
                </a:solidFill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</a:rPr>
              <a:t> 's,\(the \([a-z]* \)*the\),[\1],'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[the </a:t>
            </a:r>
            <a:r>
              <a:rPr lang="en-US" altLang="zh-TW" dirty="0">
                <a:solidFill>
                  <a:srgbClr val="0033CC"/>
                </a:solidFill>
              </a:rPr>
              <a:t>quick brown fox jumped over </a:t>
            </a:r>
            <a:r>
              <a:rPr lang="en-US" altLang="zh-TW" dirty="0" smtClean="0">
                <a:solidFill>
                  <a:srgbClr val="0033CC"/>
                </a:solidFill>
              </a:rPr>
              <a:t>the] </a:t>
            </a:r>
            <a:r>
              <a:rPr lang="en-US" altLang="zh-TW" dirty="0">
                <a:solidFill>
                  <a:srgbClr val="0033CC"/>
                </a:solidFill>
              </a:rPr>
              <a:t>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%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 smtClean="0">
                <a:solidFill>
                  <a:srgbClr val="0033CC"/>
                </a:solidFill>
              </a:rPr>
              <a:t>\([a-z]* \)*the\),[\2],'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[over ] </a:t>
            </a:r>
            <a:r>
              <a:rPr lang="en-US" altLang="zh-TW" dirty="0">
                <a:solidFill>
                  <a:srgbClr val="0033CC"/>
                </a:solidFill>
              </a:rPr>
              <a:t>lazy </a:t>
            </a:r>
            <a:r>
              <a:rPr lang="en-US" altLang="zh-TW" dirty="0" smtClean="0">
                <a:solidFill>
                  <a:srgbClr val="0033CC"/>
                </a:solidFill>
              </a:rPr>
              <a:t>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Notice that the “\2” matched to 5 words in turn, but only the </a:t>
            </a:r>
            <a:r>
              <a:rPr lang="en-US" altLang="zh-TW" dirty="0" smtClean="0">
                <a:solidFill>
                  <a:srgbClr val="0033CC"/>
                </a:solidFill>
              </a:rPr>
              <a:t>last</a:t>
            </a:r>
            <a:r>
              <a:rPr lang="en-US" altLang="zh-TW" dirty="0" smtClean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To get all 5 words, the “*” would have had to have been to the left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But “\([a-z] 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FFFF"/>
                </a:solidFill>
              </a:rPr>
              <a:t>So, since the “*” need to be both to the left and to the right of the “\)”, the solution is to make a 3</a:t>
            </a:r>
            <a:r>
              <a:rPr lang="en-US" altLang="zh-TW" baseline="30000" dirty="0" smtClean="0">
                <a:solidFill>
                  <a:srgbClr val="FFFFFF"/>
                </a:solidFill>
              </a:rPr>
              <a:t>rd</a:t>
            </a:r>
            <a:r>
              <a:rPr lang="en-US" altLang="zh-TW" dirty="0" smtClean="0">
                <a:solidFill>
                  <a:srgbClr val="FFFFFF"/>
                </a:solidFill>
              </a:rPr>
              <a:t>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FFFFFF"/>
                </a:solidFill>
              </a:rPr>
              <a:t>% cat f | </a:t>
            </a:r>
            <a:r>
              <a:rPr lang="en-US" altLang="zh-TW" dirty="0" smtClean="0">
                <a:solidFill>
                  <a:srgbClr val="FFFFFF"/>
                </a:solidFill>
              </a:rPr>
              <a:t> </a:t>
            </a:r>
            <a:r>
              <a:rPr lang="en-US" altLang="zh-TW" dirty="0">
                <a:solidFill>
                  <a:srgbClr val="FFFFFF"/>
                </a:solidFill>
              </a:rPr>
              <a:t>'s,\(the </a:t>
            </a:r>
            <a:r>
              <a:rPr lang="en-US" altLang="zh-TW" dirty="0" smtClean="0">
                <a:solidFill>
                  <a:srgbClr val="FFFFFF"/>
                </a:solidFill>
              </a:rPr>
              <a:t>\(\([a-z]* \)*\)the\),[\2],'</a:t>
            </a:r>
            <a:endParaRPr lang="en-US" altLang="zh-TW" dirty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FFFFFF"/>
                </a:solidFill>
              </a:rPr>
              <a:t>[quick </a:t>
            </a:r>
            <a:r>
              <a:rPr lang="en-US" altLang="zh-TW" dirty="0">
                <a:solidFill>
                  <a:srgbClr val="FFFFFF"/>
                </a:solidFill>
              </a:rPr>
              <a:t>brown fox jumped over </a:t>
            </a:r>
            <a:r>
              <a:rPr lang="en-US" altLang="zh-TW" dirty="0" smtClean="0">
                <a:solidFill>
                  <a:srgbClr val="FFFFFF"/>
                </a:solidFill>
              </a:rPr>
              <a:t>] </a:t>
            </a:r>
            <a:r>
              <a:rPr lang="en-US" altLang="zh-TW" dirty="0">
                <a:solidFill>
                  <a:srgbClr val="FFFFFF"/>
                </a:solidFill>
              </a:rPr>
              <a:t>lazy </a:t>
            </a:r>
            <a:r>
              <a:rPr lang="en-US" altLang="zh-TW" dirty="0" smtClean="0">
                <a:solidFill>
                  <a:srgbClr val="FFFFFF"/>
                </a:solidFill>
              </a:rPr>
              <a:t>dog</a:t>
            </a:r>
            <a:endParaRPr lang="en-US" altLang="zh-TW" dirty="0">
              <a:solidFill>
                <a:srgbClr val="FFFFFF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827584" y="3573016"/>
            <a:ext cx="1368152" cy="5760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81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30750</TotalTime>
  <Words>6725</Words>
  <Application>Microsoft Office PowerPoint</Application>
  <PresentationFormat>On-screen Show (4:3)</PresentationFormat>
  <Paragraphs>1539</Paragraphs>
  <Slides>139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0" baseType="lpstr">
      <vt:lpstr>Default Design</vt:lpstr>
      <vt:lpstr>Comparing C-shell &amp; bash?</vt:lpstr>
      <vt:lpstr>Comparing C-shell &amp; bash?</vt:lpstr>
      <vt:lpstr>Comparing C-shell &amp; bash?</vt:lpstr>
      <vt:lpstr>Comparing C-shell &amp; bash?</vt:lpstr>
      <vt:lpstr>An example of one of csh’s weird features (in comparison to bash)</vt:lpstr>
      <vt:lpstr>An example of one of csh’s weird features (in comparison to bash)</vt:lpstr>
      <vt:lpstr>An example of one of csh’s weird features (in comparison to bash)</vt:lpstr>
      <vt:lpstr>PowerPoint Presentation</vt:lpstr>
      <vt:lpstr>PowerPoint Presentation</vt:lpstr>
      <vt:lpstr>Flavors of Unix Shells</vt:lpstr>
      <vt:lpstr>csh vs. bash: set, :q</vt:lpstr>
      <vt:lpstr>csh vs. bash: set, :q</vt:lpstr>
      <vt:lpstr>PowerPoint Presentation</vt:lpstr>
      <vt:lpstr>PowerPoint Presentation</vt:lpstr>
      <vt:lpstr>PowerPoint Presentation</vt:lpstr>
      <vt:lpstr>PowerPoint Presentation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PowerPoint Presentation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PowerPoint Presentation</vt:lpstr>
      <vt:lpstr>PowerPoint Presentation</vt:lpstr>
      <vt:lpstr>PowerPoint Presentation</vt:lpstr>
      <vt:lpstr>PowerPoint Presentation</vt:lpstr>
      <vt:lpstr>Nonstandard Regular Expressions</vt:lpstr>
      <vt:lpstr>Nonstandard Regular Expressions</vt:lpstr>
      <vt:lpstr>Nonstandard Regular Expressions</vt:lpstr>
      <vt:lpstr>Nonstandard Added Features</vt:lpstr>
      <vt:lpstr>Nonstandard Added Features</vt:lpstr>
      <vt:lpstr>Nonstandard Added Features</vt:lpstr>
      <vt:lpstr>PowerPoint Presentation</vt:lpstr>
      <vt:lpstr>sed = Stream Editor</vt:lpstr>
      <vt:lpstr>A sed example</vt:lpstr>
      <vt:lpstr>PowerPoint Presentation</vt:lpstr>
      <vt:lpstr>PowerPoint Presentation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For the Following Slides…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The -n and /p sed flags</vt:lpstr>
      <vt:lpstr>The &amp; symbol</vt:lpstr>
      <vt:lpstr>The &amp; symbol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The \(..\) and \1, \2 symbols</vt:lpstr>
      <vt:lpstr>So how would you get sed to…?</vt:lpstr>
      <vt:lpstr>So how would you get sed to…?</vt:lpstr>
      <vt:lpstr>So how would you get sed to…?</vt:lpstr>
      <vt:lpstr>OR…</vt:lpstr>
      <vt:lpstr>Putting the matching part back</vt:lpstr>
      <vt:lpstr>Putting the matching part back</vt:lpstr>
      <vt:lpstr>Putting the matching part back</vt:lpstr>
      <vt:lpstr>Putting the matching part back</vt:lpstr>
      <vt:lpstr>Putting the matching part back</vt:lpstr>
      <vt:lpstr>Using a different separator</vt:lpstr>
      <vt:lpstr>Using a different separator</vt:lpstr>
      <vt:lpstr>Nested groups</vt:lpstr>
      <vt:lpstr>Nested groups</vt:lpstr>
      <vt:lpstr>Nested groups</vt:lpstr>
      <vt:lpstr>Nested groups</vt:lpstr>
      <vt:lpstr>Nested groups</vt:lpstr>
      <vt:lpstr>Nested groups</vt:lpstr>
      <vt:lpstr>Running multiple sed commands using the semicolon: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How Sed Works</vt:lpstr>
      <vt:lpstr>How Sed Works</vt:lpstr>
      <vt:lpstr>Printing straight to STDOUT</vt:lpstr>
      <vt:lpstr>Printing straight to STDOUT</vt:lpstr>
      <vt:lpstr>Printing straight to STDOUT</vt:lpstr>
      <vt:lpstr>How Sed Works</vt:lpstr>
      <vt:lpstr>Printing straight to STDOUT</vt:lpstr>
      <vt:lpstr>How Sed Works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451</cp:revision>
  <cp:lastPrinted>2005-05-27T21:26:31Z</cp:lastPrinted>
  <dcterms:created xsi:type="dcterms:W3CDTF">2005-05-23T21:56:35Z</dcterms:created>
  <dcterms:modified xsi:type="dcterms:W3CDTF">2017-04-23T19:15:19Z</dcterms:modified>
</cp:coreProperties>
</file>