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1" r:id="rId6"/>
    <p:sldId id="264" r:id="rId7"/>
    <p:sldId id="265" r:id="rId8"/>
    <p:sldId id="263" r:id="rId9"/>
    <p:sldId id="262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39" autoAdjust="0"/>
    <p:restoredTop sz="94708"/>
  </p:normalViewPr>
  <p:slideViewPr>
    <p:cSldViewPr snapToGrid="0">
      <p:cViewPr varScale="1">
        <p:scale>
          <a:sx n="70" d="100"/>
          <a:sy n="70" d="100"/>
        </p:scale>
        <p:origin x="6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C9A871-EAD0-432E-BB9A-F7FCBB97E937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C894A0-6342-41BE-B869-E647164FE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50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C894A0-6342-41BE-B869-E647164FEE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63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C894A0-6342-41BE-B869-E647164FEE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6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C894A0-6342-41BE-B869-E647164FEE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17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07B8E6-0E94-4992-B8C2-8AD546A6D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97C4983F-43D9-4CE1-9054-A5D0091F1F2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/>
              <a:t>早稲田大学　上田研究室 </a:t>
            </a:r>
            <a:r>
              <a:rPr lang="en-US" altLang="ja-JP" dirty="0"/>
              <a:t>M1</a:t>
            </a:r>
          </a:p>
          <a:p>
            <a:r>
              <a:rPr lang="ja-JP" altLang="en-US" dirty="0"/>
              <a:t>佐藤 柾史</a:t>
            </a:r>
            <a:endParaRPr 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283F77-4362-4E59-82A8-309B20E83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26E4-BF83-43F1-84B1-52493FE7E50A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E272AB-1E27-4267-A262-69DFCABC2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E57D0F-A064-4349-A08B-E52E1E4C3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C497-0838-4EE8-9FA6-C27567C07BC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0B06E41-E487-4EDC-B190-B7AAA02A04D7}"/>
              </a:ext>
            </a:extLst>
          </p:cNvPr>
          <p:cNvCxnSpPr>
            <a:cxnSpLocks/>
          </p:cNvCxnSpPr>
          <p:nvPr userDrawn="1"/>
        </p:nvCxnSpPr>
        <p:spPr>
          <a:xfrm>
            <a:off x="981891" y="3569291"/>
            <a:ext cx="7193280" cy="0"/>
          </a:xfrm>
          <a:prstGeom prst="line">
            <a:avLst/>
          </a:prstGeom>
          <a:ln w="38100" cap="flat" cmpd="thinThick">
            <a:solidFill>
              <a:srgbClr val="00206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59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391B55-0B4F-4F3F-9E86-E017C680D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946C724-51D5-4869-AFAC-02D07D6B9E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C884E1-11B2-4FE2-A384-03553B09B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26E4-BF83-43F1-84B1-52493FE7E50A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FDC284-E10A-49F4-B558-5C59FBFBB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7017D6-2AF9-40FE-A112-FDBC5F510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C497-0838-4EE8-9FA6-C27567C07BC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054B11D3-5F60-4B57-A5A0-FAE23813FC83}"/>
              </a:ext>
            </a:extLst>
          </p:cNvPr>
          <p:cNvCxnSpPr>
            <a:cxnSpLocks/>
          </p:cNvCxnSpPr>
          <p:nvPr userDrawn="1"/>
        </p:nvCxnSpPr>
        <p:spPr>
          <a:xfrm>
            <a:off x="0" y="1054102"/>
            <a:ext cx="9144000" cy="0"/>
          </a:xfrm>
          <a:prstGeom prst="line">
            <a:avLst/>
          </a:prstGeom>
          <a:ln w="38100" cap="flat" cmpd="thinThick">
            <a:solidFill>
              <a:srgbClr val="00206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100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C5853DB-3621-471A-B446-C92BB6145D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ED77D90-A168-4EAF-9A5F-D7C3AA7D1B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1F7322-7E5F-44D0-859B-2AF096E3B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26E4-BF83-43F1-84B1-52493FE7E50A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02A292-5A49-4D93-9447-325559F89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A64F8F-0C9E-4DAE-8601-1ABA346FE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C497-0838-4EE8-9FA6-C27567C07BC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75B4BB75-0C3D-43D5-9541-51A1037D9726}"/>
              </a:ext>
            </a:extLst>
          </p:cNvPr>
          <p:cNvCxnSpPr>
            <a:cxnSpLocks/>
          </p:cNvCxnSpPr>
          <p:nvPr userDrawn="1"/>
        </p:nvCxnSpPr>
        <p:spPr>
          <a:xfrm>
            <a:off x="6543675" y="296545"/>
            <a:ext cx="0" cy="5880418"/>
          </a:xfrm>
          <a:prstGeom prst="line">
            <a:avLst/>
          </a:prstGeom>
          <a:ln w="38100" cap="flat" cmpd="thinThick">
            <a:solidFill>
              <a:srgbClr val="00206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24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2DB473-A353-41DD-93D3-2FB42FE41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2AAFA8-3275-4F03-85F0-D2E4227C9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819EEA-6C99-4CD4-A8B9-3CF6DA32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26E4-BF83-43F1-84B1-52493FE7E50A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2F5976-7FB1-49A2-92A6-A3FFBE1D1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35175C-5088-4799-8693-50E4D2E84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C497-0838-4EE8-9FA6-C27567C07BC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EF2C45EF-FCAF-48F1-90F8-4A1FFB4DBCD8}"/>
              </a:ext>
            </a:extLst>
          </p:cNvPr>
          <p:cNvCxnSpPr>
            <a:cxnSpLocks/>
          </p:cNvCxnSpPr>
          <p:nvPr userDrawn="1"/>
        </p:nvCxnSpPr>
        <p:spPr>
          <a:xfrm>
            <a:off x="0" y="1054102"/>
            <a:ext cx="9144000" cy="0"/>
          </a:xfrm>
          <a:prstGeom prst="line">
            <a:avLst/>
          </a:prstGeom>
          <a:ln w="38100" cap="flat" cmpd="thinThick">
            <a:solidFill>
              <a:srgbClr val="00206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889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9FDB9D-9C3A-42EE-BFD5-399E1EC21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3AF53AF-8BCB-442E-B011-1D338659B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5044AD-6682-4909-A25A-444E704BF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26E4-BF83-43F1-84B1-52493FE7E50A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95592F-7A24-4E1B-9EDD-331435A7B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3311F7-DBC8-424F-B205-7D1B21A78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C497-0838-4EE8-9FA6-C27567C07BC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A9F2CEF0-C4AD-4001-ABD7-AA11FBF7689F}"/>
              </a:ext>
            </a:extLst>
          </p:cNvPr>
          <p:cNvCxnSpPr>
            <a:cxnSpLocks/>
          </p:cNvCxnSpPr>
          <p:nvPr userDrawn="1"/>
        </p:nvCxnSpPr>
        <p:spPr>
          <a:xfrm>
            <a:off x="623888" y="4570824"/>
            <a:ext cx="7886700" cy="18640"/>
          </a:xfrm>
          <a:prstGeom prst="line">
            <a:avLst/>
          </a:prstGeom>
          <a:ln w="38100" cap="flat" cmpd="thinThick">
            <a:solidFill>
              <a:srgbClr val="00206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133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4A35FC-52E3-404B-A012-A2F39CC76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BED11B-40AC-4676-BCE3-920529C9F6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97DF1EA-DE4D-4B92-B3CA-16347C10B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1D8B66-1603-423E-A66D-EA0D929AA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26E4-BF83-43F1-84B1-52493FE7E50A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E098CF3-F450-4F44-BBE8-184DAF8C1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5A8EC0E-0977-44EA-9432-DB104BB0A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C497-0838-4EE8-9FA6-C27567C07BC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AEE105CD-BB97-415F-A661-CC53F9A93DF0}"/>
              </a:ext>
            </a:extLst>
          </p:cNvPr>
          <p:cNvCxnSpPr>
            <a:cxnSpLocks/>
          </p:cNvCxnSpPr>
          <p:nvPr userDrawn="1"/>
        </p:nvCxnSpPr>
        <p:spPr>
          <a:xfrm>
            <a:off x="0" y="1054102"/>
            <a:ext cx="9144000" cy="0"/>
          </a:xfrm>
          <a:prstGeom prst="line">
            <a:avLst/>
          </a:prstGeom>
          <a:ln w="38100" cap="flat" cmpd="thinThick">
            <a:solidFill>
              <a:srgbClr val="00206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319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A1CC10-15DA-4EFF-ADBB-CE5C1CA7B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719091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DD67593-B1E5-4814-AE43-A4BF5F872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4319" y="1269207"/>
            <a:ext cx="4233863" cy="677159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2504227-8B01-4E93-A762-12959B3F2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4319" y="2091393"/>
            <a:ext cx="4233863" cy="409827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2B71782-D4C5-462C-8399-D6BCE952A5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9207"/>
            <a:ext cx="4250531" cy="677159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04F74C0-4BD0-4867-8CE3-523673DCBB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091393"/>
            <a:ext cx="4250531" cy="409827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D3D520A-27B7-4FE1-8545-7F63FAD2C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26E4-BF83-43F1-84B1-52493FE7E50A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7DCF7A5-AD80-41C8-8A5E-B775726A9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E2F17C7-B625-478C-B5BE-696DEBF5D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C497-0838-4EE8-9FA6-C27567C07BC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E164C67-F5D0-4F8D-AAD6-BBF73E4982A7}"/>
              </a:ext>
            </a:extLst>
          </p:cNvPr>
          <p:cNvCxnSpPr>
            <a:cxnSpLocks/>
          </p:cNvCxnSpPr>
          <p:nvPr userDrawn="1"/>
        </p:nvCxnSpPr>
        <p:spPr>
          <a:xfrm>
            <a:off x="57150" y="1124179"/>
            <a:ext cx="9144000" cy="0"/>
          </a:xfrm>
          <a:prstGeom prst="line">
            <a:avLst/>
          </a:prstGeom>
          <a:ln w="38100" cap="flat" cmpd="thinThick">
            <a:solidFill>
              <a:srgbClr val="00206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633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07784F-5F20-4F7B-BC12-31D6ABB84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5C150B5-E6B2-42DB-9E3E-2E3505C39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26E4-BF83-43F1-84B1-52493FE7E50A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30264DF-9B2E-414D-8019-870ECDCC6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D7B2453-3823-4907-AEAB-E4DCBCF53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C497-0838-4EE8-9FA6-C27567C07BC6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AF08434E-F6E5-4704-8DC7-354F7A2A9011}"/>
              </a:ext>
            </a:extLst>
          </p:cNvPr>
          <p:cNvCxnSpPr>
            <a:cxnSpLocks/>
          </p:cNvCxnSpPr>
          <p:nvPr userDrawn="1"/>
        </p:nvCxnSpPr>
        <p:spPr>
          <a:xfrm>
            <a:off x="0" y="1054102"/>
            <a:ext cx="9144000" cy="0"/>
          </a:xfrm>
          <a:prstGeom prst="line">
            <a:avLst/>
          </a:prstGeom>
          <a:ln w="38100" cap="flat" cmpd="thinThick">
            <a:solidFill>
              <a:srgbClr val="00206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264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D8FC419-D750-4CC5-918C-0D2B2467F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26E4-BF83-43F1-84B1-52493FE7E50A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8DC5669-E973-4664-AB60-34D7E7185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26287A3-2671-4EEC-8FC5-86369D5DB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C497-0838-4EE8-9FA6-C27567C07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06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28665C-D369-43E3-AE1D-4347FAFC9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5FC0D7-1E35-4915-9296-F4C435EA7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8852673-9FFC-41DC-BED8-DB6CCFDB3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45BDC01-CE2A-4FBB-9702-23C9B1C89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26E4-BF83-43F1-84B1-52493FE7E50A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8CE3F6A-B5B6-446C-8326-0DC7BC769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3B5E365-1302-431D-A7C0-3A6BEF53C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C497-0838-4EE8-9FA6-C27567C07BC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9DA3082E-2548-4A37-8B8B-692F33DE102E}"/>
              </a:ext>
            </a:extLst>
          </p:cNvPr>
          <p:cNvCxnSpPr>
            <a:cxnSpLocks/>
          </p:cNvCxnSpPr>
          <p:nvPr userDrawn="1"/>
        </p:nvCxnSpPr>
        <p:spPr>
          <a:xfrm>
            <a:off x="629841" y="2066473"/>
            <a:ext cx="2949178" cy="0"/>
          </a:xfrm>
          <a:prstGeom prst="line">
            <a:avLst/>
          </a:prstGeom>
          <a:ln w="38100" cap="flat" cmpd="thinThick">
            <a:solidFill>
              <a:srgbClr val="00206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513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72D64F-64EB-410A-9DAA-43EBDD7C4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D540D82-3267-412E-BA6F-4481E76716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33024A9-67FF-4A25-8849-38B7B575A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C7CA306-1F9B-44C9-8D59-BBECE5FD8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26E4-BF83-43F1-84B1-52493FE7E50A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3E09A84-DE2D-46A2-847F-E74399E70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16D48B-E642-466B-ADB0-A09701979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C497-0838-4EE8-9FA6-C27567C07BC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7B882F7-2DB8-41B0-888E-1419D7266726}"/>
              </a:ext>
            </a:extLst>
          </p:cNvPr>
          <p:cNvCxnSpPr>
            <a:cxnSpLocks/>
          </p:cNvCxnSpPr>
          <p:nvPr userDrawn="1"/>
        </p:nvCxnSpPr>
        <p:spPr>
          <a:xfrm>
            <a:off x="629841" y="2066473"/>
            <a:ext cx="2949178" cy="0"/>
          </a:xfrm>
          <a:prstGeom prst="line">
            <a:avLst/>
          </a:prstGeom>
          <a:ln w="38100" cap="flat" cmpd="thinThick">
            <a:solidFill>
              <a:srgbClr val="00206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027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1522CA8-9644-4C2A-A27D-75AE4E0539D4}"/>
              </a:ext>
            </a:extLst>
          </p:cNvPr>
          <p:cNvSpPr/>
          <p:nvPr userDrawn="1"/>
        </p:nvSpPr>
        <p:spPr>
          <a:xfrm>
            <a:off x="0" y="6507956"/>
            <a:ext cx="9144000" cy="350044"/>
          </a:xfrm>
          <a:prstGeom prst="rect">
            <a:avLst/>
          </a:prstGeom>
          <a:gradFill>
            <a:gsLst>
              <a:gs pos="47000">
                <a:srgbClr val="8B9AB8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00206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1F28CFF-66F3-4ECD-B2F5-7A76470B6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319" y="285752"/>
            <a:ext cx="8622506" cy="76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F95E837-45DA-4798-96AB-736DE2834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4319" y="1264444"/>
            <a:ext cx="8622506" cy="4912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778DD1-3AC2-43FB-A76C-C1A201C8D3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64319" y="6266656"/>
            <a:ext cx="2057400" cy="287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C26E4-BF83-43F1-84B1-52493FE7E50A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E2D9E7-80BF-4460-AE27-5EBCDFF51E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32522" y="6266656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324D2E-5D88-4E8E-A8A8-B2500825C4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22281" y="6272214"/>
            <a:ext cx="2057400" cy="2817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DC497-0838-4EE8-9FA6-C27567C07BC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142CB7B-DF48-4B13-A8F6-D04939C983E5}"/>
              </a:ext>
            </a:extLst>
          </p:cNvPr>
          <p:cNvSpPr/>
          <p:nvPr userDrawn="1"/>
        </p:nvSpPr>
        <p:spPr>
          <a:xfrm flipV="1">
            <a:off x="0" y="-18255"/>
            <a:ext cx="9144000" cy="319129"/>
          </a:xfrm>
          <a:prstGeom prst="rect">
            <a:avLst/>
          </a:prstGeom>
          <a:pattFill prst="pct75">
            <a:fgClr>
              <a:srgbClr val="00206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83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2060"/>
          </a:solidFill>
          <a:latin typeface="+mj-lt"/>
          <a:ea typeface="+mn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2060"/>
        </a:buClr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2060"/>
        </a:buClr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2060"/>
        </a:buClr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2060"/>
        </a:buClr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2060"/>
        </a:buClr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A4D2A7-36EB-4DE6-9E26-808491A146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IoT</a:t>
            </a:r>
            <a:r>
              <a:rPr lang="ja-JP" altLang="en-US" dirty="0"/>
              <a:t>システム設計</a:t>
            </a:r>
            <a:br>
              <a:rPr lang="en-US" altLang="ja-JP" dirty="0"/>
            </a:br>
            <a:r>
              <a:rPr lang="ja-JP" altLang="en-US" dirty="0"/>
              <a:t>制作システム発表</a:t>
            </a:r>
            <a:endParaRPr lang="en-US" dirty="0"/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6F8508AE-5A85-439F-BF9A-36C27A7055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5118F047 </a:t>
            </a:r>
            <a:r>
              <a:rPr lang="ja-JP" altLang="en-US" dirty="0"/>
              <a:t>佐藤柾史</a:t>
            </a:r>
            <a:endParaRPr lang="en-US" altLang="ja-JP" dirty="0"/>
          </a:p>
          <a:p>
            <a:r>
              <a:rPr lang="en-US" dirty="0"/>
              <a:t>1W152021 </a:t>
            </a:r>
            <a:r>
              <a:rPr lang="ja-JP" altLang="en-US" dirty="0"/>
              <a:t>岩田裕登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796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9068C7-3ABA-449A-978F-975F8619C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苦労した</a:t>
            </a:r>
            <a:r>
              <a:rPr lang="en-US" altLang="ja-JP" dirty="0"/>
              <a:t>/</a:t>
            </a:r>
            <a:r>
              <a:rPr lang="ja-JP" altLang="en-US" dirty="0"/>
              <a:t>できなかったところ</a:t>
            </a:r>
            <a:endParaRPr 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E87AFD-7B6C-4625-9D5A-7D4DD785B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/>
              <a:t>ゲーム内クロックとシステムクロックがあるところ</a:t>
            </a:r>
            <a:endParaRPr lang="en-US" altLang="ja-JP" dirty="0"/>
          </a:p>
          <a:p>
            <a:pPr lvl="1"/>
            <a:r>
              <a:rPr lang="ja-JP" altLang="en-US" dirty="0"/>
              <a:t>入力はシステムクロックで</a:t>
            </a:r>
            <a:r>
              <a:rPr lang="en-US" altLang="ja-JP" dirty="0"/>
              <a:t>, </a:t>
            </a:r>
            <a:r>
              <a:rPr lang="ja-JP" altLang="en-US" dirty="0"/>
              <a:t>得点計算はゲーム内クロックと同期したい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ja-JP" altLang="en-US" dirty="0"/>
              <a:t>コンパイルに失敗すると、以後予期せぬエラーで必ず失敗する</a:t>
            </a:r>
            <a:r>
              <a:rPr lang="en-US" altLang="ja-JP" dirty="0" err="1"/>
              <a:t>quartus</a:t>
            </a:r>
            <a:r>
              <a:rPr lang="ja-JP" altLang="en-US" dirty="0"/>
              <a:t>のバグ</a:t>
            </a:r>
            <a:r>
              <a:rPr lang="en-US" altLang="ja-JP" dirty="0"/>
              <a:t>?</a:t>
            </a:r>
            <a:r>
              <a:rPr lang="ja-JP" altLang="en-US" dirty="0"/>
              <a:t>があった。</a:t>
            </a:r>
            <a:endParaRPr lang="en-US" altLang="ja-JP" dirty="0"/>
          </a:p>
          <a:p>
            <a:pPr lvl="1"/>
            <a:r>
              <a:rPr lang="ja-JP" altLang="en-US" dirty="0"/>
              <a:t>当初は毎回プロジェクトを作り直していたので、大幅に遅れた。</a:t>
            </a:r>
            <a:endParaRPr lang="en-US" altLang="ja-JP" dirty="0"/>
          </a:p>
          <a:p>
            <a:pPr lvl="1"/>
            <a:r>
              <a:rPr lang="en-US" dirty="0"/>
              <a:t>Verilog</a:t>
            </a:r>
            <a:r>
              <a:rPr lang="ja-JP" altLang="en-US" dirty="0"/>
              <a:t>ファイル以外を</a:t>
            </a:r>
            <a:r>
              <a:rPr lang="en-US" altLang="ja-JP" dirty="0"/>
              <a:t>git</a:t>
            </a:r>
            <a:r>
              <a:rPr lang="ja-JP" altLang="en-US" dirty="0"/>
              <a:t>で</a:t>
            </a:r>
            <a:r>
              <a:rPr lang="en-US" altLang="ja-JP" dirty="0"/>
              <a:t>revert</a:t>
            </a:r>
            <a:r>
              <a:rPr lang="ja-JP" altLang="en-US" dirty="0"/>
              <a:t>すると直ることが判明。</a:t>
            </a:r>
            <a:endParaRPr lang="en-US" altLang="ja-JP" dirty="0"/>
          </a:p>
          <a:p>
            <a:pPr lvl="1"/>
            <a:endParaRPr lang="en-US" dirty="0"/>
          </a:p>
          <a:p>
            <a:r>
              <a:rPr lang="ja-JP" altLang="en-US" dirty="0"/>
              <a:t>当初は、タイミングを合わせて得点計算をする使用だったが、チューニングが間に合わず早押しに仕様変更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42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A59C6E-E351-4A2A-A6C9-80F391ED2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319" y="285752"/>
            <a:ext cx="8622506" cy="768350"/>
          </a:xfrm>
        </p:spPr>
        <p:txBody>
          <a:bodyPr>
            <a:normAutofit/>
          </a:bodyPr>
          <a:lstStyle/>
          <a:p>
            <a:r>
              <a:rPr lang="ja-JP" altLang="en-US" dirty="0"/>
              <a:t>システムの概要</a:t>
            </a:r>
            <a:endParaRPr 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B9C7D7-F650-4C5B-A29F-FE8E30705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b="1" dirty="0"/>
              <a:t>ＬＥＤを光らせ、それに対応したキーを速く入力するゲーム</a:t>
            </a:r>
            <a:endParaRPr lang="en-US" altLang="ja-JP" dirty="0"/>
          </a:p>
          <a:p>
            <a:r>
              <a:rPr lang="ja-JP" altLang="en-US" b="1" dirty="0"/>
              <a:t>スイッチで、難易度</a:t>
            </a:r>
            <a:r>
              <a:rPr lang="en-US" altLang="ja-JP" b="1" dirty="0"/>
              <a:t>(</a:t>
            </a:r>
            <a:r>
              <a:rPr lang="ja-JP" altLang="en-US" b="1" dirty="0"/>
              <a:t>速さ</a:t>
            </a:r>
            <a:r>
              <a:rPr lang="en-US" altLang="ja-JP" b="1" dirty="0"/>
              <a:t>)</a:t>
            </a:r>
            <a:r>
              <a:rPr lang="ja-JP" altLang="en-US" b="1" dirty="0"/>
              <a:t>を調節</a:t>
            </a:r>
            <a:endParaRPr lang="en-US" altLang="ja-JP" b="1" dirty="0"/>
          </a:p>
          <a:p>
            <a:r>
              <a:rPr lang="ja-JP" altLang="en-US" b="1" dirty="0"/>
              <a:t>入力パターンはランダム</a:t>
            </a:r>
            <a:endParaRPr lang="en-US" altLang="ja-JP" b="1" dirty="0"/>
          </a:p>
          <a:p>
            <a:endParaRPr lang="en-US" b="1" dirty="0"/>
          </a:p>
          <a:p>
            <a:endParaRPr lang="en-US" b="1" dirty="0"/>
          </a:p>
          <a:p>
            <a:pPr marL="0" indent="0" algn="ctr">
              <a:buNone/>
            </a:pPr>
            <a:r>
              <a:rPr lang="ja-JP" altLang="en-US" b="1" dirty="0"/>
              <a:t>ここに画像をはる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28411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994267-CAF4-4AE0-B049-3F41CB1C6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システムのアーキテクチャ</a:t>
            </a:r>
            <a:endParaRPr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491F9E-6499-4652-9D98-64DCE44E4D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ja-JP" altLang="en-US" dirty="0"/>
              <a:t>ソフトウェア</a:t>
            </a:r>
            <a:r>
              <a:rPr lang="en-US" altLang="ja-JP" dirty="0"/>
              <a:t>(</a:t>
            </a:r>
            <a:r>
              <a:rPr lang="ja-JP" altLang="en-US" dirty="0"/>
              <a:t>岩田担当</a:t>
            </a:r>
            <a:r>
              <a:rPr lang="en-US" altLang="ja-JP" dirty="0"/>
              <a:t>)</a:t>
            </a:r>
            <a:endParaRPr lang="en-US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BCD7517-6344-4EAB-BAD9-7FB20A774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4319" y="2167697"/>
            <a:ext cx="4233863" cy="4098270"/>
          </a:xfrm>
        </p:spPr>
        <p:txBody>
          <a:bodyPr/>
          <a:lstStyle/>
          <a:p>
            <a:r>
              <a:rPr lang="en-US" altLang="ja-JP" dirty="0"/>
              <a:t>LED</a:t>
            </a:r>
            <a:r>
              <a:rPr lang="ja-JP" altLang="en-US" dirty="0"/>
              <a:t>の点灯パターン</a:t>
            </a:r>
            <a:r>
              <a:rPr lang="en-US" altLang="ja-JP" dirty="0"/>
              <a:t>(</a:t>
            </a:r>
            <a:r>
              <a:rPr lang="ja-JP" altLang="en-US" dirty="0"/>
              <a:t>時刻と</a:t>
            </a:r>
            <a:r>
              <a:rPr lang="en-US" altLang="ja-JP" dirty="0"/>
              <a:t>LED</a:t>
            </a:r>
            <a:r>
              <a:rPr lang="ja-JP" altLang="en-US" dirty="0"/>
              <a:t>の指定</a:t>
            </a:r>
            <a:r>
              <a:rPr lang="en-US" altLang="ja-JP" dirty="0"/>
              <a:t>)</a:t>
            </a:r>
            <a:r>
              <a:rPr lang="ja-JP" altLang="en-US" dirty="0"/>
              <a:t>をハードに書き込む</a:t>
            </a:r>
            <a:endParaRPr lang="en-US" altLang="ja-JP" dirty="0"/>
          </a:p>
          <a:p>
            <a:r>
              <a:rPr lang="ja-JP" altLang="en-US" dirty="0"/>
              <a:t>キーボードの入力情報を</a:t>
            </a:r>
            <a:r>
              <a:rPr lang="en-US" altLang="ja-JP" dirty="0"/>
              <a:t>100ms</a:t>
            </a:r>
            <a:r>
              <a:rPr lang="ja-JP" altLang="en-US" dirty="0"/>
              <a:t>おきにハードに書き込む</a:t>
            </a:r>
            <a:endParaRPr 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E07E828-C647-4256-990C-9B30F90823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73191" y="1300968"/>
            <a:ext cx="4250531" cy="677159"/>
          </a:xfrm>
        </p:spPr>
        <p:txBody>
          <a:bodyPr/>
          <a:lstStyle/>
          <a:p>
            <a:pPr algn="ctr"/>
            <a:r>
              <a:rPr lang="ja-JP" altLang="en-US" dirty="0"/>
              <a:t>ハードウェア</a:t>
            </a:r>
            <a:r>
              <a:rPr lang="en-US" altLang="ja-JP" dirty="0"/>
              <a:t>(</a:t>
            </a:r>
            <a:r>
              <a:rPr lang="ja-JP" altLang="en-US" dirty="0"/>
              <a:t>佐藤担当</a:t>
            </a:r>
            <a:r>
              <a:rPr lang="en-US" altLang="ja-JP" dirty="0"/>
              <a:t>)</a:t>
            </a:r>
            <a:endParaRPr lang="en-US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F486141-E291-4007-83D8-DA9381F0B9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73191" y="2167061"/>
            <a:ext cx="4250531" cy="4098270"/>
          </a:xfrm>
        </p:spPr>
        <p:txBody>
          <a:bodyPr/>
          <a:lstStyle/>
          <a:p>
            <a:r>
              <a:rPr lang="ja-JP" altLang="en-US" dirty="0"/>
              <a:t>パターンとユーザーの入力を受信</a:t>
            </a:r>
            <a:endParaRPr lang="en-US" altLang="ja-JP" dirty="0"/>
          </a:p>
          <a:p>
            <a:r>
              <a:rPr lang="ja-JP" altLang="en-US" dirty="0"/>
              <a:t>タイミングに応じた得点計算</a:t>
            </a:r>
            <a:endParaRPr lang="en-US" altLang="ja-JP" dirty="0"/>
          </a:p>
          <a:p>
            <a:r>
              <a:rPr lang="en-US" altLang="ja-JP" dirty="0"/>
              <a:t>GPIO</a:t>
            </a:r>
            <a:r>
              <a:rPr lang="ja-JP" altLang="en-US" dirty="0"/>
              <a:t>に出力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11852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048496-76AD-4C5C-AA31-4B0D0C250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ソフトウェアの実装詳細</a:t>
            </a:r>
            <a:endParaRPr 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8D1D71-0885-489A-8A92-6C62E2E32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点灯パターンを</a:t>
            </a:r>
            <a:r>
              <a:rPr lang="en-US" altLang="ja-JP" dirty="0"/>
              <a:t>map</a:t>
            </a:r>
            <a:r>
              <a:rPr lang="ja-JP" altLang="en-US" dirty="0"/>
              <a:t>したメモリに書き込む。</a:t>
            </a:r>
            <a:endParaRPr lang="en-US" altLang="ja-JP" dirty="0"/>
          </a:p>
          <a:p>
            <a:pPr lvl="1"/>
            <a:r>
              <a:rPr lang="ja-JP" altLang="en-US" dirty="0"/>
              <a:t>初期化時に行う</a:t>
            </a:r>
            <a:endParaRPr lang="en-US" altLang="ja-JP" dirty="0"/>
          </a:p>
          <a:p>
            <a:pPr lvl="1"/>
            <a:r>
              <a:rPr lang="ja-JP" altLang="en-US" dirty="0"/>
              <a:t>書き込むデータ</a:t>
            </a:r>
            <a:r>
              <a:rPr lang="en-US" altLang="ja-JP" dirty="0"/>
              <a:t>: </a:t>
            </a:r>
            <a:r>
              <a:rPr lang="ja-JP" altLang="en-US" dirty="0"/>
              <a:t>時刻</a:t>
            </a:r>
            <a:r>
              <a:rPr lang="en-US" altLang="ja-JP" dirty="0"/>
              <a:t>10bit, LED</a:t>
            </a:r>
            <a:r>
              <a:rPr lang="ja-JP" altLang="en-US" dirty="0"/>
              <a:t>指定</a:t>
            </a:r>
            <a:r>
              <a:rPr lang="en-US" altLang="ja-JP" dirty="0"/>
              <a:t> 8bit</a:t>
            </a:r>
            <a:r>
              <a:rPr lang="ja-JP" altLang="en-US" dirty="0"/>
              <a:t>の</a:t>
            </a:r>
            <a:r>
              <a:rPr lang="en-US" altLang="ja-JP" dirty="0"/>
              <a:t>18bit </a:t>
            </a:r>
          </a:p>
          <a:p>
            <a:pPr lvl="1"/>
            <a:r>
              <a:rPr lang="ja-JP" altLang="en-US" dirty="0"/>
              <a:t>メモリの</a:t>
            </a:r>
            <a:r>
              <a:rPr lang="en-US" altLang="ja-JP" dirty="0"/>
              <a:t>map</a:t>
            </a:r>
            <a:r>
              <a:rPr lang="ja-JP" altLang="en-US" dirty="0"/>
              <a:t>は講義時の</a:t>
            </a:r>
            <a:r>
              <a:rPr lang="en-US" altLang="ja-JP" dirty="0" err="1"/>
              <a:t>mmap</a:t>
            </a:r>
            <a:r>
              <a:rPr lang="ja-JP" altLang="en-US"/>
              <a:t>を活用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LED</a:t>
            </a:r>
            <a:r>
              <a:rPr lang="ja-JP" altLang="en-US" dirty="0"/>
              <a:t>に対応したキー</a:t>
            </a:r>
            <a:r>
              <a:rPr lang="en-US" altLang="ja-JP" dirty="0"/>
              <a:t>(</a:t>
            </a:r>
            <a:r>
              <a:rPr lang="en-US" altLang="ja-JP" dirty="0" err="1"/>
              <a:t>asdf</a:t>
            </a:r>
            <a:r>
              <a:rPr lang="en-US" altLang="ja-JP" dirty="0"/>
              <a:t> </a:t>
            </a:r>
            <a:r>
              <a:rPr lang="en-US" altLang="ja-JP" dirty="0" err="1"/>
              <a:t>jkl</a:t>
            </a:r>
            <a:r>
              <a:rPr lang="en-US" altLang="ja-JP" dirty="0"/>
              <a:t>;)</a:t>
            </a:r>
            <a:r>
              <a:rPr lang="ja-JP" altLang="en-US" dirty="0"/>
              <a:t>を</a:t>
            </a:r>
            <a:r>
              <a:rPr lang="en-US" altLang="ja-JP" dirty="0"/>
              <a:t>0/1</a:t>
            </a:r>
            <a:r>
              <a:rPr lang="ja-JP" altLang="en-US" dirty="0"/>
              <a:t>に変換し、メモリに書き込む</a:t>
            </a:r>
            <a:endParaRPr lang="en-US" altLang="ja-JP" dirty="0"/>
          </a:p>
          <a:p>
            <a:pPr lvl="1"/>
            <a:r>
              <a:rPr lang="ja-JP" altLang="en-US"/>
              <a:t>書き込むデータ</a:t>
            </a:r>
            <a:r>
              <a:rPr lang="en-US" altLang="ja-JP" dirty="0"/>
              <a:t>: 8bit(</a:t>
            </a:r>
            <a:r>
              <a:rPr lang="ja-JP" altLang="en-US"/>
              <a:t>各キーを</a:t>
            </a:r>
            <a:r>
              <a:rPr lang="en-US" altLang="ja-JP"/>
              <a:t>1: </a:t>
            </a:r>
            <a:r>
              <a:rPr lang="ja-JP" altLang="en-US"/>
              <a:t>押したか</a:t>
            </a:r>
            <a:r>
              <a:rPr lang="en-US" altLang="ja-JP" dirty="0"/>
              <a:t>/0: </a:t>
            </a:r>
            <a:r>
              <a:rPr lang="ja-JP" altLang="en-US"/>
              <a:t>押してないか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 err="1"/>
              <a:t>fcntl</a:t>
            </a:r>
            <a:r>
              <a:rPr lang="ja-JP" altLang="en-US"/>
              <a:t>を使用</a:t>
            </a:r>
            <a:r>
              <a:rPr lang="en-US" altLang="ja-JP" dirty="0"/>
              <a:t>(</a:t>
            </a:r>
            <a:r>
              <a:rPr lang="en-US" altLang="ja-JP" dirty="0" err="1"/>
              <a:t>non_blocking</a:t>
            </a:r>
            <a:r>
              <a:rPr lang="ja-JP" altLang="en-US"/>
              <a:t>になるよう工夫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100 </a:t>
            </a:r>
            <a:r>
              <a:rPr lang="en-US" altLang="ja-JP" dirty="0" err="1"/>
              <a:t>ms</a:t>
            </a:r>
            <a:r>
              <a:rPr lang="ja-JP" altLang="en-US"/>
              <a:t>ごとにキーを読みメモリに書込。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62630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3130C4-5E85-4DE0-B539-B66467EEA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モジュールの概略図</a:t>
            </a:r>
            <a:endParaRPr 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A83DDF-C399-47FC-8B29-EFB4AAC52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DE10_NANO_SoC_GHRD</a:t>
            </a:r>
            <a:r>
              <a:rPr lang="ja-JP" altLang="en-US" sz="2400" dirty="0"/>
              <a:t>に組み込んだ</a:t>
            </a:r>
            <a:endParaRPr lang="en-US" altLang="ja-JP" sz="24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29C0EB06-86D6-484D-AC18-0CC6669072D4}"/>
              </a:ext>
            </a:extLst>
          </p:cNvPr>
          <p:cNvSpPr txBox="1"/>
          <p:nvPr/>
        </p:nvSpPr>
        <p:spPr>
          <a:xfrm>
            <a:off x="620605" y="4084962"/>
            <a:ext cx="1274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input[31:0]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4E08D22C-8C2D-434E-BFEE-FA7FA01991CD}"/>
              </a:ext>
            </a:extLst>
          </p:cNvPr>
          <p:cNvCxnSpPr>
            <a:cxnSpLocks/>
          </p:cNvCxnSpPr>
          <p:nvPr/>
        </p:nvCxnSpPr>
        <p:spPr>
          <a:xfrm>
            <a:off x="340963" y="4128847"/>
            <a:ext cx="1825936" cy="302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863B508A-BA0A-497E-AF3C-F26E329F06FB}"/>
              </a:ext>
            </a:extLst>
          </p:cNvPr>
          <p:cNvSpPr/>
          <p:nvPr/>
        </p:nvSpPr>
        <p:spPr>
          <a:xfrm>
            <a:off x="650929" y="2228849"/>
            <a:ext cx="8152107" cy="4158455"/>
          </a:xfrm>
          <a:prstGeom prst="rect">
            <a:avLst/>
          </a:prstGeom>
          <a:noFill/>
          <a:ln w="19050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0852FFBF-EC51-400C-8E1F-875062F37B88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2154264" y="5429369"/>
            <a:ext cx="2037812" cy="1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153E7406-BC49-4BFB-9C95-AAB4595C74AD}"/>
              </a:ext>
            </a:extLst>
          </p:cNvPr>
          <p:cNvCxnSpPr>
            <a:cxnSpLocks/>
          </p:cNvCxnSpPr>
          <p:nvPr/>
        </p:nvCxnSpPr>
        <p:spPr>
          <a:xfrm>
            <a:off x="2154264" y="3886199"/>
            <a:ext cx="0" cy="1556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BF83A5B2-48B4-4846-B201-6786D96D8F02}"/>
              </a:ext>
            </a:extLst>
          </p:cNvPr>
          <p:cNvCxnSpPr>
            <a:cxnSpLocks/>
          </p:cNvCxnSpPr>
          <p:nvPr/>
        </p:nvCxnSpPr>
        <p:spPr>
          <a:xfrm>
            <a:off x="2136379" y="2986435"/>
            <a:ext cx="17885" cy="1027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C67DD06A-F1E4-4AA4-8CDA-2133F0C9810A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2137822" y="2986435"/>
            <a:ext cx="2008663" cy="1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74B9717F-5B40-4A16-AD1E-44F51D399368}"/>
              </a:ext>
            </a:extLst>
          </p:cNvPr>
          <p:cNvSpPr/>
          <p:nvPr/>
        </p:nvSpPr>
        <p:spPr>
          <a:xfrm>
            <a:off x="5751800" y="3549362"/>
            <a:ext cx="1097291" cy="112912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score_calculator.v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1C58E421-4343-4465-B558-61ED27D2F97A}"/>
              </a:ext>
            </a:extLst>
          </p:cNvPr>
          <p:cNvSpPr/>
          <p:nvPr/>
        </p:nvSpPr>
        <p:spPr>
          <a:xfrm>
            <a:off x="7551740" y="3549362"/>
            <a:ext cx="1097291" cy="112912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seg_decoder.v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10" name="コネクタ: カギ線 109">
            <a:extLst>
              <a:ext uri="{FF2B5EF4-FFF2-40B4-BE49-F238E27FC236}">
                <a16:creationId xmlns:a16="http://schemas.microsoft.com/office/drawing/2014/main" id="{6204B247-D1A2-4B68-8A7C-6BEE86F2D50E}"/>
              </a:ext>
            </a:extLst>
          </p:cNvPr>
          <p:cNvCxnSpPr>
            <a:cxnSpLocks/>
          </p:cNvCxnSpPr>
          <p:nvPr/>
        </p:nvCxnSpPr>
        <p:spPr>
          <a:xfrm>
            <a:off x="3016197" y="4289508"/>
            <a:ext cx="1175075" cy="850022"/>
          </a:xfrm>
          <a:prstGeom prst="bentConnector3">
            <a:avLst>
              <a:gd name="adj1" fmla="val 763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8E8304E3-69AF-4BA9-96ED-C32F70F079FC}"/>
              </a:ext>
            </a:extLst>
          </p:cNvPr>
          <p:cNvSpPr/>
          <p:nvPr/>
        </p:nvSpPr>
        <p:spPr>
          <a:xfrm>
            <a:off x="2475809" y="3567308"/>
            <a:ext cx="1097291" cy="1129127"/>
          </a:xfrm>
          <a:prstGeom prst="rect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game_clock.v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8" name="直線矢印コネクタ 117">
            <a:extLst>
              <a:ext uri="{FF2B5EF4-FFF2-40B4-BE49-F238E27FC236}">
                <a16:creationId xmlns:a16="http://schemas.microsoft.com/office/drawing/2014/main" id="{0AF5C82B-AA8E-4E3A-B99A-ED2AA08BED78}"/>
              </a:ext>
            </a:extLst>
          </p:cNvPr>
          <p:cNvCxnSpPr>
            <a:cxnSpLocks/>
            <a:stCxn id="80" idx="3"/>
            <a:endCxn id="86" idx="1"/>
          </p:cNvCxnSpPr>
          <p:nvPr/>
        </p:nvCxnSpPr>
        <p:spPr>
          <a:xfrm flipV="1">
            <a:off x="3573100" y="4113926"/>
            <a:ext cx="2178700" cy="17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コネクタ: カギ線 129">
            <a:extLst>
              <a:ext uri="{FF2B5EF4-FFF2-40B4-BE49-F238E27FC236}">
                <a16:creationId xmlns:a16="http://schemas.microsoft.com/office/drawing/2014/main" id="{0C851FDF-08E0-4C64-B1D6-3722F6A81028}"/>
              </a:ext>
            </a:extLst>
          </p:cNvPr>
          <p:cNvCxnSpPr>
            <a:cxnSpLocks/>
          </p:cNvCxnSpPr>
          <p:nvPr/>
        </p:nvCxnSpPr>
        <p:spPr>
          <a:xfrm>
            <a:off x="4785276" y="2986434"/>
            <a:ext cx="966524" cy="899765"/>
          </a:xfrm>
          <a:prstGeom prst="bentConnector3">
            <a:avLst>
              <a:gd name="adj1" fmla="val 736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コネクタ: カギ線 133">
            <a:extLst>
              <a:ext uri="{FF2B5EF4-FFF2-40B4-BE49-F238E27FC236}">
                <a16:creationId xmlns:a16="http://schemas.microsoft.com/office/drawing/2014/main" id="{7620300B-6290-4D7B-B355-0351DE0C1793}"/>
              </a:ext>
            </a:extLst>
          </p:cNvPr>
          <p:cNvCxnSpPr>
            <a:cxnSpLocks/>
          </p:cNvCxnSpPr>
          <p:nvPr/>
        </p:nvCxnSpPr>
        <p:spPr>
          <a:xfrm flipV="1">
            <a:off x="4508239" y="4361317"/>
            <a:ext cx="1250777" cy="1068052"/>
          </a:xfrm>
          <a:prstGeom prst="bentConnector3">
            <a:avLst>
              <a:gd name="adj1" fmla="val 794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5E2ACF78-99E7-45A5-9F8C-A0609BFC5B04}"/>
              </a:ext>
            </a:extLst>
          </p:cNvPr>
          <p:cNvSpPr/>
          <p:nvPr/>
        </p:nvSpPr>
        <p:spPr>
          <a:xfrm>
            <a:off x="4146485" y="2421871"/>
            <a:ext cx="1097291" cy="1129127"/>
          </a:xfrm>
          <a:prstGeom prst="rect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Input_manager.v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0553BC29-5545-4287-8BCA-B8961352A275}"/>
              </a:ext>
            </a:extLst>
          </p:cNvPr>
          <p:cNvSpPr/>
          <p:nvPr/>
        </p:nvSpPr>
        <p:spPr>
          <a:xfrm>
            <a:off x="4192076" y="4866318"/>
            <a:ext cx="1097291" cy="1129127"/>
          </a:xfrm>
          <a:prstGeom prst="rect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pattern_manager.v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37" name="直線矢印コネクタ 136">
            <a:extLst>
              <a:ext uri="{FF2B5EF4-FFF2-40B4-BE49-F238E27FC236}">
                <a16:creationId xmlns:a16="http://schemas.microsoft.com/office/drawing/2014/main" id="{B695683C-76AE-45EB-9948-D20B0AA63E26}"/>
              </a:ext>
            </a:extLst>
          </p:cNvPr>
          <p:cNvCxnSpPr>
            <a:stCxn id="86" idx="3"/>
            <a:endCxn id="87" idx="1"/>
          </p:cNvCxnSpPr>
          <p:nvPr/>
        </p:nvCxnSpPr>
        <p:spPr>
          <a:xfrm>
            <a:off x="6849091" y="4113926"/>
            <a:ext cx="7026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矢印コネクタ 138">
            <a:extLst>
              <a:ext uri="{FF2B5EF4-FFF2-40B4-BE49-F238E27FC236}">
                <a16:creationId xmlns:a16="http://schemas.microsoft.com/office/drawing/2014/main" id="{E7F91C44-6165-4B20-A753-C1483D04E8B9}"/>
              </a:ext>
            </a:extLst>
          </p:cNvPr>
          <p:cNvCxnSpPr>
            <a:stCxn id="87" idx="3"/>
          </p:cNvCxnSpPr>
          <p:nvPr/>
        </p:nvCxnSpPr>
        <p:spPr>
          <a:xfrm flipV="1">
            <a:off x="8649031" y="4113925"/>
            <a:ext cx="3616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92F22101-15A6-4C41-A425-B19018AABE18}"/>
              </a:ext>
            </a:extLst>
          </p:cNvPr>
          <p:cNvSpPr txBox="1"/>
          <p:nvPr/>
        </p:nvSpPr>
        <p:spPr>
          <a:xfrm>
            <a:off x="2656366" y="2623230"/>
            <a:ext cx="1274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input[7:0]</a:t>
            </a:r>
          </a:p>
        </p:txBody>
      </p:sp>
      <p:sp>
        <p:nvSpPr>
          <p:cNvPr id="141" name="テキスト ボックス 140">
            <a:extLst>
              <a:ext uri="{FF2B5EF4-FFF2-40B4-BE49-F238E27FC236}">
                <a16:creationId xmlns:a16="http://schemas.microsoft.com/office/drawing/2014/main" id="{AFBAC27C-DFAC-4A50-B249-D5FCC8F9A5AF}"/>
              </a:ext>
            </a:extLst>
          </p:cNvPr>
          <p:cNvSpPr txBox="1"/>
          <p:nvPr/>
        </p:nvSpPr>
        <p:spPr>
          <a:xfrm>
            <a:off x="2556277" y="5384778"/>
            <a:ext cx="1274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input[31:15]</a:t>
            </a:r>
          </a:p>
        </p:txBody>
      </p: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1137E76C-B90F-4FB0-BE1C-3BD9568DB531}"/>
              </a:ext>
            </a:extLst>
          </p:cNvPr>
          <p:cNvSpPr txBox="1"/>
          <p:nvPr/>
        </p:nvSpPr>
        <p:spPr>
          <a:xfrm>
            <a:off x="5459008" y="3182112"/>
            <a:ext cx="10985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キー入力</a:t>
            </a:r>
            <a:endParaRPr lang="en-US" sz="1200" dirty="0"/>
          </a:p>
        </p:txBody>
      </p: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A0920E56-051E-4ED0-8D2A-ABE9E88D5670}"/>
              </a:ext>
            </a:extLst>
          </p:cNvPr>
          <p:cNvSpPr txBox="1"/>
          <p:nvPr/>
        </p:nvSpPr>
        <p:spPr>
          <a:xfrm>
            <a:off x="3514146" y="4077898"/>
            <a:ext cx="1705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ゲーム内時刻</a:t>
            </a:r>
            <a:r>
              <a:rPr lang="en-US" altLang="ja-JP" sz="1200" dirty="0"/>
              <a:t>[1023:0]</a:t>
            </a:r>
            <a:endParaRPr lang="en-US" sz="1200" dirty="0"/>
          </a:p>
        </p:txBody>
      </p: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F06278E2-B786-4EC3-B392-9EBBA1AF253A}"/>
              </a:ext>
            </a:extLst>
          </p:cNvPr>
          <p:cNvSpPr txBox="1"/>
          <p:nvPr/>
        </p:nvSpPr>
        <p:spPr>
          <a:xfrm>
            <a:off x="5601567" y="5165517"/>
            <a:ext cx="10985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パターン</a:t>
            </a:r>
            <a:endParaRPr lang="en-US" sz="1200" dirty="0"/>
          </a:p>
        </p:txBody>
      </p: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B0B2DF89-4B83-479A-BBE6-B50BEEAA9BCC}"/>
              </a:ext>
            </a:extLst>
          </p:cNvPr>
          <p:cNvSpPr txBox="1"/>
          <p:nvPr/>
        </p:nvSpPr>
        <p:spPr>
          <a:xfrm>
            <a:off x="6928354" y="3800899"/>
            <a:ext cx="610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得点</a:t>
            </a:r>
            <a:endParaRPr lang="en-US" sz="1200" dirty="0"/>
          </a:p>
        </p:txBody>
      </p: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FAEDBC64-F773-4F7D-A0E5-C0369B0A13D2}"/>
              </a:ext>
            </a:extLst>
          </p:cNvPr>
          <p:cNvSpPr txBox="1"/>
          <p:nvPr/>
        </p:nvSpPr>
        <p:spPr>
          <a:xfrm>
            <a:off x="7878247" y="4660198"/>
            <a:ext cx="1342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デコード後の得点</a:t>
            </a:r>
            <a:endParaRPr lang="en-US" sz="1200" dirty="0"/>
          </a:p>
        </p:txBody>
      </p: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7E54B117-1900-4225-870C-625601BE85F4}"/>
              </a:ext>
            </a:extLst>
          </p:cNvPr>
          <p:cNvSpPr txBox="1"/>
          <p:nvPr/>
        </p:nvSpPr>
        <p:spPr>
          <a:xfrm>
            <a:off x="5370827" y="2044197"/>
            <a:ext cx="218091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トップレベルモジュール</a:t>
            </a:r>
            <a:endParaRPr lang="en-US" sz="1600" dirty="0"/>
          </a:p>
        </p:txBody>
      </p:sp>
      <p:cxnSp>
        <p:nvCxnSpPr>
          <p:cNvPr id="151" name="直線矢印コネクタ 150">
            <a:extLst>
              <a:ext uri="{FF2B5EF4-FFF2-40B4-BE49-F238E27FC236}">
                <a16:creationId xmlns:a16="http://schemas.microsoft.com/office/drawing/2014/main" id="{16635AD6-B3E5-4282-9083-0A7090BE5309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5243776" y="2961784"/>
            <a:ext cx="3766874" cy="24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矢印コネクタ 153">
            <a:extLst>
              <a:ext uri="{FF2B5EF4-FFF2-40B4-BE49-F238E27FC236}">
                <a16:creationId xmlns:a16="http://schemas.microsoft.com/office/drawing/2014/main" id="{C2CD2E99-C2FC-4417-A1D0-03BCCAEAAA95}"/>
              </a:ext>
            </a:extLst>
          </p:cNvPr>
          <p:cNvCxnSpPr>
            <a:cxnSpLocks/>
          </p:cNvCxnSpPr>
          <p:nvPr/>
        </p:nvCxnSpPr>
        <p:spPr>
          <a:xfrm flipV="1">
            <a:off x="5300407" y="5411138"/>
            <a:ext cx="3766874" cy="24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F740706E-3653-4E9C-AC37-82FF9642D590}"/>
              </a:ext>
            </a:extLst>
          </p:cNvPr>
          <p:cNvSpPr/>
          <p:nvPr/>
        </p:nvSpPr>
        <p:spPr>
          <a:xfrm>
            <a:off x="161331" y="2945746"/>
            <a:ext cx="1755513" cy="98114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メモリアドレスはオフセット</a:t>
            </a:r>
            <a:r>
              <a:rPr lang="en-US" altLang="ja-JP" dirty="0"/>
              <a:t>0x0000 3000</a:t>
            </a:r>
          </a:p>
        </p:txBody>
      </p:sp>
    </p:spTree>
    <p:extLst>
      <p:ext uri="{BB962C8B-B14F-4D97-AF65-F5344CB8AC3E}">
        <p14:creationId xmlns:p14="http://schemas.microsoft.com/office/powerpoint/2010/main" val="1045968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3130C4-5E85-4DE0-B539-B66467EEA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pattern_manager.v</a:t>
            </a:r>
            <a:endParaRPr 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5E1FF25-26D4-48CE-973D-69932EF78AB8}"/>
              </a:ext>
            </a:extLst>
          </p:cNvPr>
          <p:cNvSpPr/>
          <p:nvPr/>
        </p:nvSpPr>
        <p:spPr>
          <a:xfrm>
            <a:off x="429775" y="1395065"/>
            <a:ext cx="8291593" cy="5078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MigMix 2M" panose="020B0509020203020207" pitchFamily="49" charset="-128"/>
                <a:ea typeface="MigMix 2M" panose="020B0509020203020207" pitchFamily="49" charset="-128"/>
              </a:rPr>
              <a:t>module </a:t>
            </a:r>
            <a:r>
              <a:rPr lang="en-US" dirty="0" err="1">
                <a:solidFill>
                  <a:prstClr val="black"/>
                </a:solidFill>
                <a:latin typeface="MigMix 2M" panose="020B0509020203020207" pitchFamily="49" charset="-128"/>
                <a:ea typeface="MigMix 2M" panose="020B0509020203020207" pitchFamily="49" charset="-128"/>
              </a:rPr>
              <a:t>pattern_manager</a:t>
            </a:r>
            <a:r>
              <a:rPr lang="en-US" dirty="0">
                <a:solidFill>
                  <a:prstClr val="black"/>
                </a:solidFill>
                <a:latin typeface="MigMix 2M" panose="020B0509020203020207" pitchFamily="49" charset="-128"/>
                <a:ea typeface="MigMix 2M" panose="020B0509020203020207" pitchFamily="49" charset="-128"/>
              </a:rPr>
              <a:t> (</a:t>
            </a:r>
          </a:p>
          <a:p>
            <a:r>
              <a:rPr lang="en-US" dirty="0">
                <a:solidFill>
                  <a:prstClr val="black"/>
                </a:solidFill>
                <a:latin typeface="MigMix 2M" panose="020B0509020203020207" pitchFamily="49" charset="-128"/>
                <a:ea typeface="MigMix 2M" panose="020B0509020203020207" pitchFamily="49" charset="-128"/>
              </a:rPr>
              <a:t>  input CLOCK50M,</a:t>
            </a:r>
          </a:p>
          <a:p>
            <a:r>
              <a:rPr lang="en-US" dirty="0">
                <a:solidFill>
                  <a:prstClr val="black"/>
                </a:solidFill>
                <a:latin typeface="MigMix 2M" panose="020B0509020203020207" pitchFamily="49" charset="-128"/>
                <a:ea typeface="MigMix 2M" panose="020B0509020203020207" pitchFamily="49" charset="-128"/>
              </a:rPr>
              <a:t>  input write,</a:t>
            </a:r>
          </a:p>
          <a:p>
            <a:r>
              <a:rPr lang="en-US" dirty="0">
                <a:solidFill>
                  <a:prstClr val="black"/>
                </a:solidFill>
                <a:latin typeface="MigMix 2M" panose="020B0509020203020207" pitchFamily="49" charset="-128"/>
                <a:ea typeface="MigMix 2M" panose="020B0509020203020207" pitchFamily="49" charset="-128"/>
              </a:rPr>
              <a:t>  input [9:0] </a:t>
            </a:r>
            <a:r>
              <a:rPr lang="en-US" dirty="0" err="1">
                <a:solidFill>
                  <a:prstClr val="black"/>
                </a:solidFill>
                <a:latin typeface="MigMix 2M" panose="020B0509020203020207" pitchFamily="49" charset="-128"/>
                <a:ea typeface="MigMix 2M" panose="020B0509020203020207" pitchFamily="49" charset="-128"/>
              </a:rPr>
              <a:t>game_timer</a:t>
            </a:r>
            <a:r>
              <a:rPr lang="en-US" dirty="0">
                <a:solidFill>
                  <a:prstClr val="black"/>
                </a:solidFill>
                <a:latin typeface="MigMix 2M" panose="020B0509020203020207" pitchFamily="49" charset="-128"/>
                <a:ea typeface="MigMix 2M" panose="020B0509020203020207" pitchFamily="49" charset="-128"/>
              </a:rPr>
              <a:t>, </a:t>
            </a:r>
            <a:r>
              <a:rPr lang="en-US" dirty="0">
                <a:solidFill>
                  <a:srgbClr val="33CC33"/>
                </a:solidFill>
                <a:latin typeface="MigMix 2M" panose="020B0509020203020207" pitchFamily="49" charset="-128"/>
                <a:ea typeface="MigMix 2M" panose="020B0509020203020207" pitchFamily="49" charset="-128"/>
              </a:rPr>
              <a:t>//</a:t>
            </a:r>
            <a:r>
              <a:rPr lang="ja-JP" altLang="en-US" dirty="0">
                <a:solidFill>
                  <a:srgbClr val="33CC33"/>
                </a:solidFill>
                <a:latin typeface="MigMix 2M" panose="020B0509020203020207" pitchFamily="49" charset="-128"/>
                <a:ea typeface="MigMix 2M" panose="020B0509020203020207" pitchFamily="49" charset="-128"/>
              </a:rPr>
              <a:t>ゲーム内時刻</a:t>
            </a:r>
            <a:endParaRPr lang="en-US" dirty="0">
              <a:solidFill>
                <a:srgbClr val="33CC33"/>
              </a:solidFill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r>
              <a:rPr lang="en-US" dirty="0">
                <a:solidFill>
                  <a:prstClr val="black"/>
                </a:solidFill>
                <a:latin typeface="MigMix 2M" panose="020B0509020203020207" pitchFamily="49" charset="-128"/>
                <a:ea typeface="MigMix 2M" panose="020B0509020203020207" pitchFamily="49" charset="-128"/>
              </a:rPr>
              <a:t>  input [17:0] </a:t>
            </a:r>
            <a:r>
              <a:rPr lang="en-US" dirty="0" err="1">
                <a:solidFill>
                  <a:prstClr val="black"/>
                </a:solidFill>
                <a:latin typeface="MigMix 2M" panose="020B0509020203020207" pitchFamily="49" charset="-128"/>
                <a:ea typeface="MigMix 2M" panose="020B0509020203020207" pitchFamily="49" charset="-128"/>
              </a:rPr>
              <a:t>pattern_timestamp</a:t>
            </a:r>
            <a:r>
              <a:rPr lang="en-US" dirty="0">
                <a:solidFill>
                  <a:prstClr val="black"/>
                </a:solidFill>
                <a:latin typeface="MigMix 2M" panose="020B0509020203020207" pitchFamily="49" charset="-128"/>
                <a:ea typeface="MigMix 2M" panose="020B0509020203020207" pitchFamily="49" charset="-128"/>
              </a:rPr>
              <a:t>, </a:t>
            </a:r>
            <a:r>
              <a:rPr lang="en-US" dirty="0">
                <a:solidFill>
                  <a:srgbClr val="33CC33"/>
                </a:solidFill>
                <a:latin typeface="MigMix 2M" panose="020B0509020203020207" pitchFamily="49" charset="-128"/>
                <a:ea typeface="MigMix 2M" panose="020B0509020203020207" pitchFamily="49" charset="-128"/>
              </a:rPr>
              <a:t>//</a:t>
            </a:r>
            <a:r>
              <a:rPr lang="ja-JP" altLang="en-US" dirty="0">
                <a:solidFill>
                  <a:srgbClr val="33CC33"/>
                </a:solidFill>
                <a:latin typeface="MigMix 2M" panose="020B0509020203020207" pitchFamily="49" charset="-128"/>
                <a:ea typeface="MigMix 2M" panose="020B0509020203020207" pitchFamily="49" charset="-128"/>
              </a:rPr>
              <a:t>ユーザーのキー入力</a:t>
            </a:r>
            <a:endParaRPr lang="en-US" dirty="0">
              <a:solidFill>
                <a:srgbClr val="33CC33"/>
              </a:solidFill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r>
              <a:rPr lang="en-US" dirty="0">
                <a:solidFill>
                  <a:prstClr val="black"/>
                </a:solidFill>
                <a:latin typeface="MigMix 2M" panose="020B0509020203020207" pitchFamily="49" charset="-128"/>
                <a:ea typeface="MigMix 2M" panose="020B0509020203020207" pitchFamily="49" charset="-128"/>
              </a:rPr>
              <a:t>  output [7:0] </a:t>
            </a:r>
            <a:r>
              <a:rPr lang="en-US" dirty="0" err="1">
                <a:solidFill>
                  <a:prstClr val="black"/>
                </a:solidFill>
                <a:latin typeface="MigMix 2M" panose="020B0509020203020207" pitchFamily="49" charset="-128"/>
                <a:ea typeface="MigMix 2M" panose="020B0509020203020207" pitchFamily="49" charset="-128"/>
              </a:rPr>
              <a:t>pattern_out</a:t>
            </a:r>
            <a:r>
              <a:rPr lang="en-US" dirty="0">
                <a:solidFill>
                  <a:prstClr val="black"/>
                </a:solidFill>
                <a:latin typeface="MigMix 2M" panose="020B0509020203020207" pitchFamily="49" charset="-128"/>
                <a:ea typeface="MigMix 2M" panose="020B0509020203020207" pitchFamily="49" charset="-128"/>
              </a:rPr>
              <a:t> </a:t>
            </a:r>
            <a:r>
              <a:rPr lang="en-US" dirty="0">
                <a:solidFill>
                  <a:srgbClr val="33CC33"/>
                </a:solidFill>
                <a:latin typeface="MigMix 2M" panose="020B0509020203020207" pitchFamily="49" charset="-128"/>
                <a:ea typeface="MigMix 2M" panose="020B0509020203020207" pitchFamily="49" charset="-128"/>
              </a:rPr>
              <a:t>//</a:t>
            </a:r>
            <a:r>
              <a:rPr lang="ja-JP" altLang="en-US" dirty="0">
                <a:solidFill>
                  <a:srgbClr val="33CC33"/>
                </a:solidFill>
                <a:latin typeface="MigMix 2M" panose="020B0509020203020207" pitchFamily="49" charset="-128"/>
                <a:ea typeface="MigMix 2M" panose="020B0509020203020207" pitchFamily="49" charset="-128"/>
              </a:rPr>
              <a:t>現在時刻のパターン</a:t>
            </a:r>
            <a:endParaRPr lang="en-US" dirty="0">
              <a:solidFill>
                <a:srgbClr val="33CC33"/>
              </a:solidFill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r>
              <a:rPr lang="en-US" dirty="0">
                <a:solidFill>
                  <a:prstClr val="black"/>
                </a:solidFill>
                <a:latin typeface="MigMix 2M" panose="020B0509020203020207" pitchFamily="49" charset="-128"/>
                <a:ea typeface="MigMix 2M" panose="020B0509020203020207" pitchFamily="49" charset="-128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MigMix 2M" panose="020B0509020203020207" pitchFamily="49" charset="-128"/>
                <a:ea typeface="MigMix 2M" panose="020B0509020203020207" pitchFamily="49" charset="-128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MigMix 2M" panose="020B0509020203020207" pitchFamily="49" charset="-128"/>
                <a:ea typeface="MigMix 2M" panose="020B0509020203020207" pitchFamily="49" charset="-128"/>
              </a:rPr>
              <a:t>reg</a:t>
            </a:r>
            <a:r>
              <a:rPr lang="en-US" dirty="0">
                <a:solidFill>
                  <a:prstClr val="black"/>
                </a:solidFill>
                <a:latin typeface="MigMix 2M" panose="020B0509020203020207" pitchFamily="49" charset="-128"/>
                <a:ea typeface="MigMix 2M" panose="020B0509020203020207" pitchFamily="49" charset="-128"/>
              </a:rPr>
              <a:t> [7:0] patterns [1023:0]; </a:t>
            </a:r>
          </a:p>
          <a:p>
            <a:r>
              <a:rPr lang="ja-JP" altLang="en-US" dirty="0">
                <a:solidFill>
                  <a:prstClr val="black"/>
                </a:solidFill>
                <a:latin typeface="MigMix 2M" panose="020B0509020203020207" pitchFamily="49" charset="-128"/>
                <a:ea typeface="MigMix 2M" panose="020B0509020203020207" pitchFamily="49" charset="-128"/>
              </a:rPr>
              <a:t>　　　　　　</a:t>
            </a:r>
            <a:r>
              <a:rPr lang="en-US" dirty="0">
                <a:solidFill>
                  <a:srgbClr val="33CC33"/>
                </a:solidFill>
                <a:latin typeface="MigMix 2M" panose="020B0509020203020207" pitchFamily="49" charset="-128"/>
                <a:ea typeface="MigMix 2M" panose="020B0509020203020207" pitchFamily="49" charset="-128"/>
              </a:rPr>
              <a:t>//pattern[</a:t>
            </a:r>
            <a:r>
              <a:rPr lang="ja-JP" altLang="en-US" dirty="0">
                <a:solidFill>
                  <a:srgbClr val="33CC33"/>
                </a:solidFill>
                <a:latin typeface="MigMix 2M" panose="020B0509020203020207" pitchFamily="49" charset="-128"/>
                <a:ea typeface="MigMix 2M" panose="020B0509020203020207" pitchFamily="49" charset="-128"/>
              </a:rPr>
              <a:t>時刻</a:t>
            </a:r>
            <a:r>
              <a:rPr lang="en-US" altLang="ja-JP" dirty="0">
                <a:solidFill>
                  <a:srgbClr val="33CC33"/>
                </a:solidFill>
                <a:latin typeface="MigMix 2M" panose="020B0509020203020207" pitchFamily="49" charset="-128"/>
                <a:ea typeface="MigMix 2M" panose="020B0509020203020207" pitchFamily="49" charset="-128"/>
              </a:rPr>
              <a:t>] </a:t>
            </a:r>
            <a:r>
              <a:rPr lang="ja-JP" altLang="en-US" dirty="0">
                <a:solidFill>
                  <a:srgbClr val="33CC33"/>
                </a:solidFill>
                <a:latin typeface="MigMix 2M" panose="020B0509020203020207" pitchFamily="49" charset="-128"/>
                <a:ea typeface="MigMix 2M" panose="020B0509020203020207" pitchFamily="49" charset="-128"/>
              </a:rPr>
              <a:t>で、その時刻のパターンを取り出す</a:t>
            </a:r>
            <a:endParaRPr lang="en-US" dirty="0">
              <a:solidFill>
                <a:srgbClr val="33CC33"/>
              </a:solidFill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endParaRPr lang="en-US" dirty="0">
              <a:solidFill>
                <a:prstClr val="black"/>
              </a:solidFill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r>
              <a:rPr lang="en-US" dirty="0">
                <a:solidFill>
                  <a:prstClr val="black"/>
                </a:solidFill>
                <a:latin typeface="MigMix 2M" panose="020B0509020203020207" pitchFamily="49" charset="-128"/>
                <a:ea typeface="MigMix 2M" panose="020B0509020203020207" pitchFamily="49" charset="-128"/>
              </a:rPr>
              <a:t>  always @ (</a:t>
            </a:r>
            <a:r>
              <a:rPr lang="en-US" dirty="0" err="1">
                <a:solidFill>
                  <a:prstClr val="black"/>
                </a:solidFill>
                <a:latin typeface="MigMix 2M" panose="020B0509020203020207" pitchFamily="49" charset="-128"/>
                <a:ea typeface="MigMix 2M" panose="020B0509020203020207" pitchFamily="49" charset="-128"/>
              </a:rPr>
              <a:t>posedge</a:t>
            </a:r>
            <a:r>
              <a:rPr lang="en-US" dirty="0">
                <a:solidFill>
                  <a:prstClr val="black"/>
                </a:solidFill>
                <a:latin typeface="MigMix 2M" panose="020B0509020203020207" pitchFamily="49" charset="-128"/>
                <a:ea typeface="MigMix 2M" panose="020B0509020203020207" pitchFamily="49" charset="-128"/>
              </a:rPr>
              <a:t> CLOCK50M) begin</a:t>
            </a:r>
          </a:p>
          <a:p>
            <a:r>
              <a:rPr lang="en-US" dirty="0">
                <a:solidFill>
                  <a:prstClr val="black"/>
                </a:solidFill>
                <a:latin typeface="MigMix 2M" panose="020B0509020203020207" pitchFamily="49" charset="-128"/>
                <a:ea typeface="MigMix 2M" panose="020B0509020203020207" pitchFamily="49" charset="-128"/>
              </a:rPr>
              <a:t>    if(write) begin</a:t>
            </a:r>
          </a:p>
          <a:p>
            <a:r>
              <a:rPr lang="en-US" dirty="0">
                <a:solidFill>
                  <a:prstClr val="black"/>
                </a:solidFill>
                <a:latin typeface="MigMix 2M" panose="020B0509020203020207" pitchFamily="49" charset="-128"/>
                <a:ea typeface="MigMix 2M" panose="020B0509020203020207" pitchFamily="49" charset="-128"/>
              </a:rPr>
              <a:t>      patterns[</a:t>
            </a:r>
            <a:r>
              <a:rPr lang="en-US" dirty="0" err="1">
                <a:solidFill>
                  <a:prstClr val="black"/>
                </a:solidFill>
                <a:latin typeface="MigMix 2M" panose="020B0509020203020207" pitchFamily="49" charset="-128"/>
                <a:ea typeface="MigMix 2M" panose="020B0509020203020207" pitchFamily="49" charset="-128"/>
              </a:rPr>
              <a:t>pattern_timestamp</a:t>
            </a:r>
            <a:r>
              <a:rPr lang="en-US" dirty="0">
                <a:solidFill>
                  <a:prstClr val="black"/>
                </a:solidFill>
                <a:latin typeface="MigMix 2M" panose="020B0509020203020207" pitchFamily="49" charset="-128"/>
                <a:ea typeface="MigMix 2M" panose="020B0509020203020207" pitchFamily="49" charset="-128"/>
              </a:rPr>
              <a:t>[17:8]] &lt;= </a:t>
            </a:r>
            <a:r>
              <a:rPr lang="en-US" dirty="0" err="1">
                <a:solidFill>
                  <a:prstClr val="black"/>
                </a:solidFill>
                <a:latin typeface="MigMix 2M" panose="020B0509020203020207" pitchFamily="49" charset="-128"/>
                <a:ea typeface="MigMix 2M" panose="020B0509020203020207" pitchFamily="49" charset="-128"/>
              </a:rPr>
              <a:t>pattern_timestamp</a:t>
            </a:r>
            <a:r>
              <a:rPr lang="en-US" dirty="0">
                <a:solidFill>
                  <a:prstClr val="black"/>
                </a:solidFill>
                <a:latin typeface="MigMix 2M" panose="020B0509020203020207" pitchFamily="49" charset="-128"/>
                <a:ea typeface="MigMix 2M" panose="020B0509020203020207" pitchFamily="49" charset="-128"/>
              </a:rPr>
              <a:t>[7:0];</a:t>
            </a:r>
          </a:p>
          <a:p>
            <a:r>
              <a:rPr lang="en-US" dirty="0">
                <a:solidFill>
                  <a:prstClr val="black"/>
                </a:solidFill>
                <a:latin typeface="MigMix 2M" panose="020B0509020203020207" pitchFamily="49" charset="-128"/>
                <a:ea typeface="MigMix 2M" panose="020B0509020203020207" pitchFamily="49" charset="-128"/>
              </a:rPr>
              <a:t>    end</a:t>
            </a:r>
          </a:p>
          <a:p>
            <a:r>
              <a:rPr lang="en-US" dirty="0">
                <a:solidFill>
                  <a:prstClr val="black"/>
                </a:solidFill>
                <a:latin typeface="MigMix 2M" panose="020B0509020203020207" pitchFamily="49" charset="-128"/>
                <a:ea typeface="MigMix 2M" panose="020B0509020203020207" pitchFamily="49" charset="-128"/>
              </a:rPr>
              <a:t>  end</a:t>
            </a:r>
          </a:p>
          <a:p>
            <a:endParaRPr lang="en-US" dirty="0">
              <a:solidFill>
                <a:prstClr val="black"/>
              </a:solidFill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r>
              <a:rPr lang="en-US" dirty="0">
                <a:solidFill>
                  <a:prstClr val="black"/>
                </a:solidFill>
                <a:latin typeface="MigMix 2M" panose="020B0509020203020207" pitchFamily="49" charset="-128"/>
                <a:ea typeface="MigMix 2M" panose="020B0509020203020207" pitchFamily="49" charset="-128"/>
              </a:rPr>
              <a:t>  assign </a:t>
            </a:r>
            <a:r>
              <a:rPr lang="en-US" dirty="0" err="1">
                <a:solidFill>
                  <a:prstClr val="black"/>
                </a:solidFill>
                <a:latin typeface="MigMix 2M" panose="020B0509020203020207" pitchFamily="49" charset="-128"/>
                <a:ea typeface="MigMix 2M" panose="020B0509020203020207" pitchFamily="49" charset="-128"/>
              </a:rPr>
              <a:t>pattern_out</a:t>
            </a:r>
            <a:r>
              <a:rPr lang="en-US" dirty="0">
                <a:solidFill>
                  <a:prstClr val="black"/>
                </a:solidFill>
                <a:latin typeface="MigMix 2M" panose="020B0509020203020207" pitchFamily="49" charset="-128"/>
                <a:ea typeface="MigMix 2M" panose="020B0509020203020207" pitchFamily="49" charset="-128"/>
              </a:rPr>
              <a:t> = patterns[</a:t>
            </a:r>
            <a:r>
              <a:rPr lang="en-US" dirty="0" err="1">
                <a:solidFill>
                  <a:prstClr val="black"/>
                </a:solidFill>
                <a:latin typeface="MigMix 2M" panose="020B0509020203020207" pitchFamily="49" charset="-128"/>
                <a:ea typeface="MigMix 2M" panose="020B0509020203020207" pitchFamily="49" charset="-128"/>
              </a:rPr>
              <a:t>game_timer</a:t>
            </a:r>
            <a:r>
              <a:rPr lang="en-US" dirty="0">
                <a:solidFill>
                  <a:prstClr val="black"/>
                </a:solidFill>
                <a:latin typeface="MigMix 2M" panose="020B0509020203020207" pitchFamily="49" charset="-128"/>
                <a:ea typeface="MigMix 2M" panose="020B0509020203020207" pitchFamily="49" charset="-128"/>
              </a:rPr>
              <a:t>[9:0]];</a:t>
            </a:r>
          </a:p>
          <a:p>
            <a:r>
              <a:rPr lang="en-US" dirty="0" err="1">
                <a:solidFill>
                  <a:prstClr val="black"/>
                </a:solidFill>
                <a:latin typeface="MigMix 2M" panose="020B0509020203020207" pitchFamily="49" charset="-128"/>
                <a:ea typeface="MigMix 2M" panose="020B0509020203020207" pitchFamily="49" charset="-128"/>
              </a:rPr>
              <a:t>endmodule</a:t>
            </a:r>
            <a:endParaRPr lang="en-US" dirty="0">
              <a:latin typeface="MigMix 2M" panose="020B0509020203020207" pitchFamily="49" charset="-128"/>
              <a:ea typeface="MigMix 2M" panose="020B05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35561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3130C4-5E85-4DE0-B539-B66467EEA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score_calculator.v</a:t>
            </a:r>
            <a:r>
              <a:rPr lang="en-US" dirty="0"/>
              <a:t> (always</a:t>
            </a:r>
            <a:r>
              <a:rPr lang="ja-JP" altLang="en-US" dirty="0"/>
              <a:t>を抜粋</a:t>
            </a:r>
            <a:r>
              <a:rPr lang="en-US" dirty="0"/>
              <a:t>)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5E1FF25-26D4-48CE-973D-69932EF78AB8}"/>
              </a:ext>
            </a:extLst>
          </p:cNvPr>
          <p:cNvSpPr/>
          <p:nvPr/>
        </p:nvSpPr>
        <p:spPr>
          <a:xfrm>
            <a:off x="429775" y="1395065"/>
            <a:ext cx="8291593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33CC33"/>
                </a:solidFill>
                <a:latin typeface="MigMix 2M" panose="020B0509020203020207" pitchFamily="49" charset="-128"/>
                <a:ea typeface="MigMix 2M" panose="020B0509020203020207" pitchFamily="49" charset="-128"/>
              </a:rPr>
              <a:t>// </a:t>
            </a:r>
            <a:r>
              <a:rPr lang="ja-JP" altLang="en-US" sz="1600" dirty="0">
                <a:solidFill>
                  <a:srgbClr val="33CC33"/>
                </a:solidFill>
                <a:latin typeface="MigMix 2M" panose="020B0509020203020207" pitchFamily="49" charset="-128"/>
                <a:ea typeface="MigMix 2M" panose="020B0509020203020207" pitchFamily="49" charset="-128"/>
              </a:rPr>
              <a:t>入力</a:t>
            </a:r>
            <a:r>
              <a:rPr lang="en-US" altLang="ja-JP" sz="1600" dirty="0">
                <a:solidFill>
                  <a:srgbClr val="33CC33"/>
                </a:solidFill>
                <a:latin typeface="MigMix 2M" panose="020B0509020203020207" pitchFamily="49" charset="-128"/>
                <a:ea typeface="MigMix 2M" panose="020B0509020203020207" pitchFamily="49" charset="-128"/>
              </a:rPr>
              <a:t>: </a:t>
            </a:r>
            <a:r>
              <a:rPr lang="ja-JP" altLang="en-US" sz="1600" dirty="0">
                <a:solidFill>
                  <a:srgbClr val="33CC33"/>
                </a:solidFill>
                <a:latin typeface="MigMix 2M" panose="020B0509020203020207" pitchFamily="49" charset="-128"/>
                <a:ea typeface="MigMix 2M" panose="020B0509020203020207" pitchFamily="49" charset="-128"/>
              </a:rPr>
              <a:t>キー入力</a:t>
            </a:r>
            <a:r>
              <a:rPr lang="en-US" altLang="ja-JP" sz="1600" dirty="0">
                <a:solidFill>
                  <a:srgbClr val="33CC33"/>
                </a:solidFill>
                <a:latin typeface="MigMix 2M" panose="020B0509020203020207" pitchFamily="49" charset="-128"/>
                <a:ea typeface="MigMix 2M" panose="020B0509020203020207" pitchFamily="49" charset="-128"/>
              </a:rPr>
              <a:t>, </a:t>
            </a:r>
            <a:r>
              <a:rPr lang="ja-JP" altLang="en-US" sz="1600" dirty="0">
                <a:solidFill>
                  <a:srgbClr val="33CC33"/>
                </a:solidFill>
                <a:latin typeface="MigMix 2M" panose="020B0509020203020207" pitchFamily="49" charset="-128"/>
                <a:ea typeface="MigMix 2M" panose="020B0509020203020207" pitchFamily="49" charset="-128"/>
              </a:rPr>
              <a:t>パターン等</a:t>
            </a:r>
            <a:endParaRPr lang="en-US" altLang="ja-JP" sz="1600" dirty="0">
              <a:solidFill>
                <a:srgbClr val="33CC33"/>
              </a:solidFill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r>
              <a:rPr lang="en-US" sz="1600" dirty="0">
                <a:solidFill>
                  <a:srgbClr val="33CC33"/>
                </a:solidFill>
                <a:latin typeface="MigMix 2M" panose="020B0509020203020207" pitchFamily="49" charset="-128"/>
                <a:ea typeface="MigMix 2M" panose="020B0509020203020207" pitchFamily="49" charset="-128"/>
              </a:rPr>
              <a:t>// </a:t>
            </a:r>
            <a:r>
              <a:rPr lang="ja-JP" altLang="en-US" sz="1600" dirty="0">
                <a:solidFill>
                  <a:srgbClr val="33CC33"/>
                </a:solidFill>
                <a:latin typeface="MigMix 2M" panose="020B0509020203020207" pitchFamily="49" charset="-128"/>
                <a:ea typeface="MigMix 2M" panose="020B0509020203020207" pitchFamily="49" charset="-128"/>
              </a:rPr>
              <a:t>出力</a:t>
            </a:r>
            <a:r>
              <a:rPr lang="en-US" altLang="ja-JP" sz="1600" dirty="0">
                <a:solidFill>
                  <a:srgbClr val="33CC33"/>
                </a:solidFill>
                <a:latin typeface="MigMix 2M" panose="020B0509020203020207" pitchFamily="49" charset="-128"/>
                <a:ea typeface="MigMix 2M" panose="020B0509020203020207" pitchFamily="49" charset="-128"/>
              </a:rPr>
              <a:t>: </a:t>
            </a:r>
            <a:r>
              <a:rPr lang="ja-JP" altLang="en-US" sz="1600" dirty="0">
                <a:solidFill>
                  <a:srgbClr val="33CC33"/>
                </a:solidFill>
                <a:latin typeface="MigMix 2M" panose="020B0509020203020207" pitchFamily="49" charset="-128"/>
                <a:ea typeface="MigMix 2M" panose="020B0509020203020207" pitchFamily="49" charset="-128"/>
              </a:rPr>
              <a:t>グローバルスコア</a:t>
            </a:r>
            <a:r>
              <a:rPr lang="en-US" altLang="ja-JP" sz="1600" dirty="0">
                <a:solidFill>
                  <a:srgbClr val="33CC33"/>
                </a:solidFill>
                <a:latin typeface="MigMix 2M" panose="020B0509020203020207" pitchFamily="49" charset="-128"/>
                <a:ea typeface="MigMix 2M" panose="020B0509020203020207" pitchFamily="49" charset="-128"/>
              </a:rPr>
              <a:t>, </a:t>
            </a:r>
            <a:r>
              <a:rPr lang="ja-JP" altLang="en-US" sz="1600" dirty="0">
                <a:solidFill>
                  <a:srgbClr val="33CC33"/>
                </a:solidFill>
                <a:latin typeface="MigMix 2M" panose="020B0509020203020207" pitchFamily="49" charset="-128"/>
                <a:ea typeface="MigMix 2M" panose="020B0509020203020207" pitchFamily="49" charset="-128"/>
              </a:rPr>
              <a:t>出力</a:t>
            </a:r>
            <a:r>
              <a:rPr lang="en-US" altLang="ja-JP" sz="1600" dirty="0">
                <a:solidFill>
                  <a:srgbClr val="33CC33"/>
                </a:solidFill>
                <a:latin typeface="MigMix 2M" panose="020B0509020203020207" pitchFamily="49" charset="-128"/>
                <a:ea typeface="MigMix 2M" panose="020B0509020203020207" pitchFamily="49" charset="-128"/>
              </a:rPr>
              <a:t>LED</a:t>
            </a:r>
            <a:r>
              <a:rPr lang="ja-JP" altLang="en-US" sz="1600" dirty="0">
                <a:solidFill>
                  <a:srgbClr val="33CC33"/>
                </a:solidFill>
                <a:latin typeface="MigMix 2M" panose="020B0509020203020207" pitchFamily="49" charset="-128"/>
                <a:ea typeface="MigMix 2M" panose="020B0509020203020207" pitchFamily="49" charset="-128"/>
              </a:rPr>
              <a:t>パターン</a:t>
            </a:r>
            <a:endParaRPr lang="en-US" altLang="ja-JP" sz="1600" dirty="0">
              <a:solidFill>
                <a:srgbClr val="33CC33"/>
              </a:solidFill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r>
              <a:rPr lang="en-US" sz="1600" dirty="0">
                <a:solidFill>
                  <a:srgbClr val="33CC33"/>
                </a:solidFill>
                <a:latin typeface="MigMix 2M" panose="020B0509020203020207" pitchFamily="49" charset="-128"/>
                <a:ea typeface="MigMix 2M" panose="020B0509020203020207" pitchFamily="49" charset="-128"/>
              </a:rPr>
              <a:t>// </a:t>
            </a:r>
            <a:r>
              <a:rPr lang="ja-JP" altLang="en-US" sz="1600" dirty="0">
                <a:solidFill>
                  <a:srgbClr val="33CC33"/>
                </a:solidFill>
                <a:latin typeface="MigMix 2M" panose="020B0509020203020207" pitchFamily="49" charset="-128"/>
                <a:ea typeface="MigMix 2M" panose="020B0509020203020207" pitchFamily="49" charset="-128"/>
              </a:rPr>
              <a:t>レジスタ</a:t>
            </a:r>
            <a:r>
              <a:rPr lang="en-US" altLang="ja-JP" sz="1600" dirty="0">
                <a:solidFill>
                  <a:srgbClr val="33CC33"/>
                </a:solidFill>
                <a:latin typeface="MigMix 2M" panose="020B0509020203020207" pitchFamily="49" charset="-128"/>
                <a:ea typeface="MigMix 2M" panose="020B0509020203020207" pitchFamily="49" charset="-128"/>
              </a:rPr>
              <a:t>: </a:t>
            </a:r>
            <a:r>
              <a:rPr lang="ja-JP" altLang="en-US" sz="1600" dirty="0">
                <a:solidFill>
                  <a:srgbClr val="33CC33"/>
                </a:solidFill>
                <a:latin typeface="MigMix 2M" panose="020B0509020203020207" pitchFamily="49" charset="-128"/>
                <a:ea typeface="MigMix 2M" panose="020B0509020203020207" pitchFamily="49" charset="-128"/>
              </a:rPr>
              <a:t>グローバルスコア</a:t>
            </a:r>
            <a:r>
              <a:rPr lang="en-US" altLang="ja-JP" sz="1600" dirty="0">
                <a:solidFill>
                  <a:srgbClr val="33CC33"/>
                </a:solidFill>
                <a:latin typeface="MigMix 2M" panose="020B0509020203020207" pitchFamily="49" charset="-128"/>
                <a:ea typeface="MigMix 2M" panose="020B0509020203020207" pitchFamily="49" charset="-128"/>
              </a:rPr>
              <a:t>(</a:t>
            </a:r>
            <a:r>
              <a:rPr lang="ja-JP" altLang="en-US" sz="1600" dirty="0">
                <a:solidFill>
                  <a:srgbClr val="33CC33"/>
                </a:solidFill>
                <a:latin typeface="MigMix 2M" panose="020B0509020203020207" pitchFamily="49" charset="-128"/>
                <a:ea typeface="MigMix 2M" panose="020B0509020203020207" pitchFamily="49" charset="-128"/>
              </a:rPr>
              <a:t>累積</a:t>
            </a:r>
            <a:r>
              <a:rPr lang="en-US" altLang="ja-JP" sz="1600" dirty="0">
                <a:solidFill>
                  <a:srgbClr val="33CC33"/>
                </a:solidFill>
                <a:latin typeface="MigMix 2M" panose="020B0509020203020207" pitchFamily="49" charset="-128"/>
                <a:ea typeface="MigMix 2M" panose="020B0509020203020207" pitchFamily="49" charset="-128"/>
              </a:rPr>
              <a:t>), </a:t>
            </a:r>
            <a:r>
              <a:rPr lang="ja-JP" altLang="en-US" sz="1600" dirty="0">
                <a:solidFill>
                  <a:srgbClr val="33CC33"/>
                </a:solidFill>
                <a:latin typeface="MigMix 2M" panose="020B0509020203020207" pitchFamily="49" charset="-128"/>
                <a:ea typeface="MigMix 2M" panose="020B0509020203020207" pitchFamily="49" charset="-128"/>
              </a:rPr>
              <a:t>現在パターンのスコア</a:t>
            </a:r>
            <a:r>
              <a:rPr lang="en-US" altLang="ja-JP" sz="1600" dirty="0">
                <a:solidFill>
                  <a:srgbClr val="33CC33"/>
                </a:solidFill>
                <a:latin typeface="MigMix 2M" panose="020B0509020203020207" pitchFamily="49" charset="-128"/>
                <a:ea typeface="MigMix 2M" panose="020B0509020203020207" pitchFamily="49" charset="-128"/>
              </a:rPr>
              <a:t>,</a:t>
            </a:r>
            <a:r>
              <a:rPr lang="ja-JP" altLang="en-US" sz="1600" dirty="0">
                <a:solidFill>
                  <a:srgbClr val="33CC33"/>
                </a:solidFill>
                <a:latin typeface="MigMix 2M" panose="020B0509020203020207" pitchFamily="49" charset="-128"/>
                <a:ea typeface="MigMix 2M" panose="020B0509020203020207" pitchFamily="49" charset="-128"/>
              </a:rPr>
              <a:t> 現在パターン</a:t>
            </a:r>
            <a:r>
              <a:rPr lang="en-US" altLang="ja-JP" sz="1600" dirty="0">
                <a:solidFill>
                  <a:srgbClr val="33CC33"/>
                </a:solidFill>
                <a:latin typeface="MigMix 2M" panose="020B0509020203020207" pitchFamily="49" charset="-128"/>
                <a:ea typeface="MigMix 2M" panose="020B0509020203020207" pitchFamily="49" charset="-128"/>
              </a:rPr>
              <a:t> </a:t>
            </a:r>
            <a:endParaRPr lang="en-US" sz="1600" dirty="0">
              <a:solidFill>
                <a:srgbClr val="33CC33"/>
              </a:solidFill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r>
              <a:rPr lang="en-US" sz="1600" dirty="0">
                <a:latin typeface="MigMix 2M" panose="020B0509020203020207" pitchFamily="49" charset="-128"/>
                <a:ea typeface="MigMix 2M" panose="020B0509020203020207" pitchFamily="49" charset="-128"/>
              </a:rPr>
              <a:t>always @ (</a:t>
            </a:r>
            <a:r>
              <a:rPr lang="en-US" sz="1600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posedge</a:t>
            </a:r>
            <a:r>
              <a:rPr lang="en-US" sz="1600" dirty="0">
                <a:latin typeface="MigMix 2M" panose="020B0509020203020207" pitchFamily="49" charset="-128"/>
                <a:ea typeface="MigMix 2M" panose="020B0509020203020207" pitchFamily="49" charset="-128"/>
              </a:rPr>
              <a:t> CLOCK50M, </a:t>
            </a:r>
            <a:r>
              <a:rPr lang="en-US" sz="1600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posedge</a:t>
            </a:r>
            <a:r>
              <a:rPr lang="en-US" sz="1600" dirty="0">
                <a:latin typeface="MigMix 2M" panose="020B0509020203020207" pitchFamily="49" charset="-128"/>
                <a:ea typeface="MigMix 2M" panose="020B0509020203020207" pitchFamily="49" charset="-128"/>
              </a:rPr>
              <a:t> reset, </a:t>
            </a:r>
            <a:r>
              <a:rPr lang="en-US" sz="1600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posedge</a:t>
            </a:r>
            <a:r>
              <a:rPr lang="en-US" sz="1600" dirty="0">
                <a:latin typeface="MigMix 2M" panose="020B0509020203020207" pitchFamily="49" charset="-128"/>
                <a:ea typeface="MigMix 2M" panose="020B0509020203020207" pitchFamily="49" charset="-128"/>
              </a:rPr>
              <a:t> </a:t>
            </a:r>
            <a:r>
              <a:rPr lang="en-US" sz="1600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game_clk</a:t>
            </a:r>
            <a:r>
              <a:rPr lang="en-US" sz="1600" dirty="0">
                <a:latin typeface="MigMix 2M" panose="020B0509020203020207" pitchFamily="49" charset="-128"/>
                <a:ea typeface="MigMix 2M" panose="020B0509020203020207" pitchFamily="49" charset="-128"/>
              </a:rPr>
              <a:t>) begin</a:t>
            </a:r>
          </a:p>
          <a:p>
            <a:r>
              <a:rPr lang="en-US" sz="1600" dirty="0">
                <a:latin typeface="MigMix 2M" panose="020B0509020203020207" pitchFamily="49" charset="-128"/>
                <a:ea typeface="MigMix 2M" panose="020B0509020203020207" pitchFamily="49" charset="-128"/>
              </a:rPr>
              <a:t>    if (reset) begin</a:t>
            </a:r>
          </a:p>
          <a:p>
            <a:r>
              <a:rPr lang="en-US" sz="1600" dirty="0">
                <a:latin typeface="MigMix 2M" panose="020B0509020203020207" pitchFamily="49" charset="-128"/>
                <a:ea typeface="MigMix 2M" panose="020B0509020203020207" pitchFamily="49" charset="-128"/>
              </a:rPr>
              <a:t>      </a:t>
            </a:r>
            <a:r>
              <a:rPr lang="en-US" sz="1600" dirty="0">
                <a:solidFill>
                  <a:srgbClr val="33CC33"/>
                </a:solidFill>
                <a:latin typeface="MigMix 2M" panose="020B0509020203020207" pitchFamily="49" charset="-128"/>
                <a:ea typeface="MigMix 2M" panose="020B0509020203020207" pitchFamily="49" charset="-128"/>
              </a:rPr>
              <a:t>//</a:t>
            </a:r>
            <a:r>
              <a:rPr lang="ja-JP" altLang="en-US" sz="1600" dirty="0">
                <a:solidFill>
                  <a:srgbClr val="33CC33"/>
                </a:solidFill>
                <a:latin typeface="MigMix 2M" panose="020B0509020203020207" pitchFamily="49" charset="-128"/>
                <a:ea typeface="MigMix 2M" panose="020B0509020203020207" pitchFamily="49" charset="-128"/>
              </a:rPr>
              <a:t>初期化</a:t>
            </a:r>
            <a:r>
              <a:rPr lang="en-US" altLang="ja-JP" sz="1600" dirty="0">
                <a:solidFill>
                  <a:srgbClr val="33CC33"/>
                </a:solidFill>
                <a:latin typeface="MigMix 2M" panose="020B0509020203020207" pitchFamily="49" charset="-128"/>
                <a:ea typeface="MigMix 2M" panose="020B0509020203020207" pitchFamily="49" charset="-128"/>
              </a:rPr>
              <a:t>(</a:t>
            </a:r>
            <a:r>
              <a:rPr lang="ja-JP" altLang="en-US" sz="1600" dirty="0">
                <a:solidFill>
                  <a:srgbClr val="33CC33"/>
                </a:solidFill>
                <a:latin typeface="MigMix 2M" panose="020B0509020203020207" pitchFamily="49" charset="-128"/>
                <a:ea typeface="MigMix 2M" panose="020B0509020203020207" pitchFamily="49" charset="-128"/>
              </a:rPr>
              <a:t>省略</a:t>
            </a:r>
            <a:r>
              <a:rPr lang="en-US" altLang="ja-JP" sz="1600" dirty="0">
                <a:solidFill>
                  <a:srgbClr val="33CC33"/>
                </a:solidFill>
                <a:latin typeface="MigMix 2M" panose="020B0509020203020207" pitchFamily="49" charset="-128"/>
                <a:ea typeface="MigMix 2M" panose="020B0509020203020207" pitchFamily="49" charset="-128"/>
              </a:rPr>
              <a:t>)</a:t>
            </a:r>
            <a:endParaRPr lang="en-US" sz="1600" dirty="0">
              <a:solidFill>
                <a:srgbClr val="33CC33"/>
              </a:solidFill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r>
              <a:rPr lang="en-US" sz="1600" dirty="0">
                <a:latin typeface="MigMix 2M" panose="020B0509020203020207" pitchFamily="49" charset="-128"/>
                <a:ea typeface="MigMix 2M" panose="020B0509020203020207" pitchFamily="49" charset="-128"/>
              </a:rPr>
              <a:t>    end else if (</a:t>
            </a:r>
            <a:r>
              <a:rPr lang="en-US" sz="1600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game_clk</a:t>
            </a:r>
            <a:r>
              <a:rPr lang="en-US" sz="1600" dirty="0">
                <a:latin typeface="MigMix 2M" panose="020B0509020203020207" pitchFamily="49" charset="-128"/>
                <a:ea typeface="MigMix 2M" panose="020B0509020203020207" pitchFamily="49" charset="-128"/>
              </a:rPr>
              <a:t>) begin</a:t>
            </a:r>
          </a:p>
          <a:p>
            <a:r>
              <a:rPr lang="en-US" sz="1600" dirty="0">
                <a:latin typeface="MigMix 2M" panose="020B0509020203020207" pitchFamily="49" charset="-128"/>
                <a:ea typeface="MigMix 2M" panose="020B0509020203020207" pitchFamily="49" charset="-128"/>
              </a:rPr>
              <a:t>      if (pattern == 8’b00000000) begin</a:t>
            </a:r>
          </a:p>
          <a:p>
            <a:r>
              <a:rPr lang="fr-FR" sz="1600" dirty="0">
                <a:latin typeface="MigMix 2M" panose="020B0509020203020207" pitchFamily="49" charset="-128"/>
                <a:ea typeface="MigMix 2M" panose="020B0509020203020207" pitchFamily="49" charset="-128"/>
              </a:rPr>
              <a:t>       </a:t>
            </a:r>
            <a:r>
              <a:rPr lang="ja-JP" altLang="en-US" sz="1600" dirty="0">
                <a:latin typeface="MigMix 2M" panose="020B0509020203020207" pitchFamily="49" charset="-128"/>
                <a:ea typeface="MigMix 2M" panose="020B0509020203020207" pitchFamily="49" charset="-128"/>
              </a:rPr>
              <a:t> </a:t>
            </a:r>
            <a:r>
              <a:rPr lang="fr-FR" sz="1600" dirty="0">
                <a:latin typeface="MigMix 2M" panose="020B0509020203020207" pitchFamily="49" charset="-128"/>
                <a:ea typeface="MigMix 2M" panose="020B0509020203020207" pitchFamily="49" charset="-128"/>
              </a:rPr>
              <a:t>current_score &lt;= (current_score == 0 ? 0 : current_score - 1);</a:t>
            </a:r>
          </a:p>
          <a:p>
            <a:r>
              <a:rPr lang="en-US" sz="1600" dirty="0">
                <a:latin typeface="MigMix 2M" panose="020B0509020203020207" pitchFamily="49" charset="-128"/>
                <a:ea typeface="MigMix 2M" panose="020B0509020203020207" pitchFamily="49" charset="-128"/>
              </a:rPr>
              <a:t>      end else begin</a:t>
            </a:r>
          </a:p>
          <a:p>
            <a:r>
              <a:rPr lang="en-US" sz="1600" dirty="0">
                <a:latin typeface="MigMix 2M" panose="020B0509020203020207" pitchFamily="49" charset="-128"/>
                <a:ea typeface="MigMix 2M" panose="020B0509020203020207" pitchFamily="49" charset="-128"/>
              </a:rPr>
              <a:t>        </a:t>
            </a:r>
            <a:r>
              <a:rPr lang="en-US" sz="1600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current_pattern</a:t>
            </a:r>
            <a:r>
              <a:rPr lang="en-US" sz="1600" dirty="0">
                <a:latin typeface="MigMix 2M" panose="020B0509020203020207" pitchFamily="49" charset="-128"/>
                <a:ea typeface="MigMix 2M" panose="020B0509020203020207" pitchFamily="49" charset="-128"/>
              </a:rPr>
              <a:t> &lt;= pattern;</a:t>
            </a:r>
          </a:p>
          <a:p>
            <a:r>
              <a:rPr lang="en-US" sz="1600" dirty="0">
                <a:latin typeface="MigMix 2M" panose="020B0509020203020207" pitchFamily="49" charset="-128"/>
                <a:ea typeface="MigMix 2M" panose="020B0509020203020207" pitchFamily="49" charset="-128"/>
              </a:rPr>
              <a:t>        </a:t>
            </a:r>
            <a:r>
              <a:rPr lang="en-US" sz="1600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current_score</a:t>
            </a:r>
            <a:r>
              <a:rPr lang="en-US" sz="1600" dirty="0">
                <a:latin typeface="MigMix 2M" panose="020B0509020203020207" pitchFamily="49" charset="-128"/>
                <a:ea typeface="MigMix 2M" panose="020B0509020203020207" pitchFamily="49" charset="-128"/>
              </a:rPr>
              <a:t> &lt;= 4'd10;</a:t>
            </a:r>
          </a:p>
          <a:p>
            <a:r>
              <a:rPr lang="en-US" sz="1600" dirty="0">
                <a:latin typeface="MigMix 2M" panose="020B0509020203020207" pitchFamily="49" charset="-128"/>
                <a:ea typeface="MigMix 2M" panose="020B0509020203020207" pitchFamily="49" charset="-128"/>
              </a:rPr>
              <a:t>      end</a:t>
            </a:r>
          </a:p>
          <a:p>
            <a:r>
              <a:rPr lang="en-US" sz="1600" dirty="0">
                <a:latin typeface="MigMix 2M" panose="020B0509020203020207" pitchFamily="49" charset="-128"/>
                <a:ea typeface="MigMix 2M" panose="020B0509020203020207" pitchFamily="49" charset="-128"/>
              </a:rPr>
              <a:t>    end else begin</a:t>
            </a:r>
          </a:p>
          <a:p>
            <a:r>
              <a:rPr lang="en-US" sz="1600" dirty="0">
                <a:latin typeface="MigMix 2M" panose="020B0509020203020207" pitchFamily="49" charset="-128"/>
                <a:ea typeface="MigMix 2M" panose="020B0509020203020207" pitchFamily="49" charset="-128"/>
              </a:rPr>
              <a:t>      </a:t>
            </a:r>
            <a:r>
              <a:rPr lang="en-US" sz="1600" dirty="0">
                <a:solidFill>
                  <a:srgbClr val="33CC33"/>
                </a:solidFill>
                <a:latin typeface="MigMix 2M" panose="020B0509020203020207" pitchFamily="49" charset="-128"/>
                <a:ea typeface="MigMix 2M" panose="020B0509020203020207" pitchFamily="49" charset="-128"/>
              </a:rPr>
              <a:t>//</a:t>
            </a:r>
            <a:r>
              <a:rPr lang="ja-JP" altLang="en-US" sz="1600" dirty="0">
                <a:solidFill>
                  <a:srgbClr val="33CC33"/>
                </a:solidFill>
                <a:latin typeface="MigMix 2M" panose="020B0509020203020207" pitchFamily="49" charset="-128"/>
                <a:ea typeface="MigMix 2M" panose="020B0509020203020207" pitchFamily="49" charset="-128"/>
              </a:rPr>
              <a:t>キー入力は、</a:t>
            </a:r>
            <a:r>
              <a:rPr lang="en-US" altLang="ja-JP" sz="1600" dirty="0">
                <a:solidFill>
                  <a:srgbClr val="33CC33"/>
                </a:solidFill>
                <a:latin typeface="MigMix 2M" panose="020B0509020203020207" pitchFamily="49" charset="-128"/>
                <a:ea typeface="MigMix 2M" panose="020B0509020203020207" pitchFamily="49" charset="-128"/>
              </a:rPr>
              <a:t>(</a:t>
            </a:r>
            <a:r>
              <a:rPr lang="ja-JP" altLang="en-US" sz="1600" dirty="0">
                <a:solidFill>
                  <a:srgbClr val="33CC33"/>
                </a:solidFill>
                <a:latin typeface="MigMix 2M" panose="020B0509020203020207" pitchFamily="49" charset="-128"/>
                <a:ea typeface="MigMix 2M" panose="020B0509020203020207" pitchFamily="49" charset="-128"/>
              </a:rPr>
              <a:t>ゲーム内クロックから見たら</a:t>
            </a:r>
            <a:r>
              <a:rPr lang="en-US" altLang="ja-JP" sz="1600" dirty="0">
                <a:solidFill>
                  <a:srgbClr val="33CC33"/>
                </a:solidFill>
                <a:latin typeface="MigMix 2M" panose="020B0509020203020207" pitchFamily="49" charset="-128"/>
                <a:ea typeface="MigMix 2M" panose="020B0509020203020207" pitchFamily="49" charset="-128"/>
              </a:rPr>
              <a:t>)</a:t>
            </a:r>
            <a:r>
              <a:rPr lang="ja-JP" altLang="en-US" sz="1600" dirty="0">
                <a:solidFill>
                  <a:srgbClr val="33CC33"/>
                </a:solidFill>
                <a:latin typeface="MigMix 2M" panose="020B0509020203020207" pitchFamily="49" charset="-128"/>
                <a:ea typeface="MigMix 2M" panose="020B0509020203020207" pitchFamily="49" charset="-128"/>
              </a:rPr>
              <a:t>非同期で</a:t>
            </a:r>
            <a:endParaRPr lang="en-US" sz="1600" dirty="0">
              <a:solidFill>
                <a:srgbClr val="33CC33"/>
              </a:solidFill>
              <a:latin typeface="MigMix 2M" panose="020B0509020203020207" pitchFamily="49" charset="-128"/>
              <a:ea typeface="MigMix 2M" panose="020B0509020203020207" pitchFamily="49" charset="-128"/>
            </a:endParaRPr>
          </a:p>
          <a:p>
            <a:r>
              <a:rPr lang="en-US" sz="1600" dirty="0">
                <a:latin typeface="MigMix 2M" panose="020B0509020203020207" pitchFamily="49" charset="-128"/>
                <a:ea typeface="MigMix 2M" panose="020B0509020203020207" pitchFamily="49" charset="-128"/>
              </a:rPr>
              <a:t>      if (write &amp; </a:t>
            </a:r>
            <a:r>
              <a:rPr lang="en-US" sz="1600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user_input</a:t>
            </a:r>
            <a:r>
              <a:rPr lang="en-US" sz="1600" dirty="0">
                <a:latin typeface="MigMix 2M" panose="020B0509020203020207" pitchFamily="49" charset="-128"/>
                <a:ea typeface="MigMix 2M" panose="020B0509020203020207" pitchFamily="49" charset="-128"/>
              </a:rPr>
              <a:t> == </a:t>
            </a:r>
            <a:r>
              <a:rPr lang="en-US" sz="1600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current_pattern</a:t>
            </a:r>
            <a:r>
              <a:rPr lang="en-US" sz="1600" dirty="0">
                <a:latin typeface="MigMix 2M" panose="020B0509020203020207" pitchFamily="49" charset="-128"/>
                <a:ea typeface="MigMix 2M" panose="020B0509020203020207" pitchFamily="49" charset="-128"/>
              </a:rPr>
              <a:t>) begin</a:t>
            </a:r>
          </a:p>
          <a:p>
            <a:r>
              <a:rPr lang="en-US" sz="1600" dirty="0">
                <a:latin typeface="MigMix 2M" panose="020B0509020203020207" pitchFamily="49" charset="-128"/>
                <a:ea typeface="MigMix 2M" panose="020B0509020203020207" pitchFamily="49" charset="-128"/>
              </a:rPr>
              <a:t>        </a:t>
            </a:r>
            <a:r>
              <a:rPr lang="en-US" sz="1600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global_score</a:t>
            </a:r>
            <a:r>
              <a:rPr lang="en-US" sz="1600" dirty="0">
                <a:latin typeface="MigMix 2M" panose="020B0509020203020207" pitchFamily="49" charset="-128"/>
                <a:ea typeface="MigMix 2M" panose="020B0509020203020207" pitchFamily="49" charset="-128"/>
              </a:rPr>
              <a:t> &lt;= </a:t>
            </a:r>
            <a:r>
              <a:rPr lang="en-US" sz="1600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global_score</a:t>
            </a:r>
            <a:r>
              <a:rPr lang="en-US" sz="1600" dirty="0">
                <a:latin typeface="MigMix 2M" panose="020B0509020203020207" pitchFamily="49" charset="-128"/>
                <a:ea typeface="MigMix 2M" panose="020B0509020203020207" pitchFamily="49" charset="-128"/>
              </a:rPr>
              <a:t> + </a:t>
            </a:r>
            <a:r>
              <a:rPr lang="en-US" sz="1600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current_score</a:t>
            </a:r>
            <a:r>
              <a:rPr lang="en-US" sz="1600" dirty="0">
                <a:latin typeface="MigMix 2M" panose="020B0509020203020207" pitchFamily="49" charset="-128"/>
                <a:ea typeface="MigMix 2M" panose="020B0509020203020207" pitchFamily="49" charset="-128"/>
              </a:rPr>
              <a:t>;</a:t>
            </a:r>
          </a:p>
          <a:p>
            <a:r>
              <a:rPr lang="en-US" sz="1600" dirty="0">
                <a:latin typeface="MigMix 2M" panose="020B0509020203020207" pitchFamily="49" charset="-128"/>
                <a:ea typeface="MigMix 2M" panose="020B0509020203020207" pitchFamily="49" charset="-128"/>
              </a:rPr>
              <a:t>        </a:t>
            </a:r>
            <a:r>
              <a:rPr lang="en-US" sz="1600" dirty="0" err="1">
                <a:latin typeface="MigMix 2M" panose="020B0509020203020207" pitchFamily="49" charset="-128"/>
                <a:ea typeface="MigMix 2M" panose="020B0509020203020207" pitchFamily="49" charset="-128"/>
              </a:rPr>
              <a:t>current_score</a:t>
            </a:r>
            <a:r>
              <a:rPr lang="en-US" sz="1600" dirty="0">
                <a:latin typeface="MigMix 2M" panose="020B0509020203020207" pitchFamily="49" charset="-128"/>
                <a:ea typeface="MigMix 2M" panose="020B0509020203020207" pitchFamily="49" charset="-128"/>
              </a:rPr>
              <a:t> &lt;= 3’o0;</a:t>
            </a:r>
          </a:p>
          <a:p>
            <a:r>
              <a:rPr lang="en-US" sz="1600" dirty="0">
                <a:latin typeface="MigMix 2M" panose="020B0509020203020207" pitchFamily="49" charset="-128"/>
                <a:ea typeface="MigMix 2M" panose="020B0509020203020207" pitchFamily="49" charset="-128"/>
              </a:rPr>
              <a:t>      end</a:t>
            </a:r>
          </a:p>
          <a:p>
            <a:r>
              <a:rPr lang="en-US" sz="1600" dirty="0">
                <a:latin typeface="MigMix 2M" panose="020B0509020203020207" pitchFamily="49" charset="-128"/>
                <a:ea typeface="MigMix 2M" panose="020B0509020203020207" pitchFamily="49" charset="-128"/>
              </a:rPr>
              <a:t>    end</a:t>
            </a:r>
          </a:p>
          <a:p>
            <a:r>
              <a:rPr lang="en-US" sz="1600" dirty="0">
                <a:latin typeface="MigMix 2M" panose="020B0509020203020207" pitchFamily="49" charset="-128"/>
                <a:ea typeface="MigMix 2M" panose="020B0509020203020207" pitchFamily="49" charset="-128"/>
              </a:rPr>
              <a:t>  end</a:t>
            </a:r>
          </a:p>
        </p:txBody>
      </p:sp>
    </p:spTree>
    <p:extLst>
      <p:ext uri="{BB962C8B-B14F-4D97-AF65-F5344CB8AC3E}">
        <p14:creationId xmlns:p14="http://schemas.microsoft.com/office/powerpoint/2010/main" val="463230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2B4A595B-F80A-9A4D-89FB-BE466475F3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実機デモ</a:t>
            </a:r>
          </a:p>
        </p:txBody>
      </p:sp>
    </p:spTree>
    <p:extLst>
      <p:ext uri="{BB962C8B-B14F-4D97-AF65-F5344CB8AC3E}">
        <p14:creationId xmlns:p14="http://schemas.microsoft.com/office/powerpoint/2010/main" val="4125491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184852-E06A-47B3-A427-25E221C6E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当初のスケージュール</a:t>
            </a:r>
            <a:endParaRPr 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37D04A-6E73-4305-8011-25B20AECF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スケジュール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第</a:t>
            </a:r>
            <a:r>
              <a:rPr lang="en-US" altLang="ja-JP" dirty="0"/>
              <a:t>11, 12</a:t>
            </a:r>
            <a:r>
              <a:rPr lang="ja-JP" altLang="en-US" dirty="0"/>
              <a:t>回： 実装・単体テスト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第</a:t>
            </a:r>
            <a:r>
              <a:rPr lang="en-US" altLang="ja-JP" dirty="0"/>
              <a:t>13</a:t>
            </a:r>
            <a:r>
              <a:rPr lang="ja-JP" altLang="en-US" dirty="0"/>
              <a:t>回： 統合テスト・改良</a:t>
            </a:r>
            <a:endParaRPr lang="en-US" altLang="ja-JP" dirty="0"/>
          </a:p>
          <a:p>
            <a:r>
              <a:rPr lang="ja-JP" altLang="en-US" dirty="0"/>
              <a:t>検証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ソフトは、</a:t>
            </a:r>
            <a:r>
              <a:rPr lang="en-US" altLang="ja-JP" dirty="0" err="1"/>
              <a:t>printf</a:t>
            </a:r>
            <a:r>
              <a:rPr lang="ja-JP" altLang="en-US" dirty="0"/>
              <a:t>テスト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ハードは</a:t>
            </a:r>
            <a:r>
              <a:rPr lang="en-US" altLang="ja-JP" dirty="0" err="1"/>
              <a:t>ModelSim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統合テストは、実際に動かす。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基本的には、予定通りに進めることができた。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バグ取りが間に合わなかったので、最後は持ち帰って作業をした。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7820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0FE934AF-83D8-458E-AC2D-E92A6CB0250F}" vid="{9F4E641A-49A3-4906-A329-E750FA17F50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254</TotalTime>
  <Words>676</Words>
  <Application>Microsoft Office PowerPoint</Application>
  <PresentationFormat>画面に合わせる (4:3)</PresentationFormat>
  <Paragraphs>109</Paragraphs>
  <Slides>10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8" baseType="lpstr">
      <vt:lpstr>MigMix 2M</vt:lpstr>
      <vt:lpstr>ＭＳ Ｐゴシック</vt:lpstr>
      <vt:lpstr>游ゴシック</vt:lpstr>
      <vt:lpstr>Arial</vt:lpstr>
      <vt:lpstr>Calibri</vt:lpstr>
      <vt:lpstr>Cambria</vt:lpstr>
      <vt:lpstr>Wingdings</vt:lpstr>
      <vt:lpstr>Office テーマ</vt:lpstr>
      <vt:lpstr>IoTシステム設計 制作システム発表</vt:lpstr>
      <vt:lpstr>システムの概要</vt:lpstr>
      <vt:lpstr>システムのアーキテクチャ</vt:lpstr>
      <vt:lpstr>ソフトウェアの実装詳細</vt:lpstr>
      <vt:lpstr>モジュールの概略図</vt:lpstr>
      <vt:lpstr>pattern_manager.v</vt:lpstr>
      <vt:lpstr>score_calculator.v (alwaysを抜粋)</vt:lpstr>
      <vt:lpstr>実機デモ</vt:lpstr>
      <vt:lpstr>当初のスケージュール</vt:lpstr>
      <vt:lpstr>苦労した/できなかったところ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IoTシステム設計 制作システムの企画</dc:title>
  <dc:creator>masashi</dc:creator>
  <cp:lastModifiedBy>masashi</cp:lastModifiedBy>
  <cp:revision>56</cp:revision>
  <dcterms:created xsi:type="dcterms:W3CDTF">2018-06-14T09:52:53Z</dcterms:created>
  <dcterms:modified xsi:type="dcterms:W3CDTF">2018-07-19T01:06:25Z</dcterms:modified>
</cp:coreProperties>
</file>