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94708"/>
  </p:normalViewPr>
  <p:slideViewPr>
    <p:cSldViewPr snapToGrid="0">
      <p:cViewPr varScale="1">
        <p:scale>
          <a:sx n="84" d="100"/>
          <a:sy n="84" d="100"/>
        </p:scale>
        <p:origin x="1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7B8E6-0E94-4992-B8C2-8AD546A6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7C4983F-43D9-4CE1-9054-A5D0091F1F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早稲田大学　上田研究室 </a:t>
            </a:r>
            <a:r>
              <a:rPr lang="en-US" altLang="ja-JP" dirty="0"/>
              <a:t>M1</a:t>
            </a:r>
          </a:p>
          <a:p>
            <a:r>
              <a:rPr lang="ja-JP" altLang="en-US" dirty="0"/>
              <a:t>佐藤 柾史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83F77-4362-4E59-82A8-309B20E8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272AB-1E27-4267-A262-69DFCAB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E57D0F-A064-4349-A08B-E52E1E4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B06E41-E487-4EDC-B190-B7AAA02A04D7}"/>
              </a:ext>
            </a:extLst>
          </p:cNvPr>
          <p:cNvCxnSpPr>
            <a:cxnSpLocks/>
          </p:cNvCxnSpPr>
          <p:nvPr userDrawn="1"/>
        </p:nvCxnSpPr>
        <p:spPr>
          <a:xfrm>
            <a:off x="981891" y="3569291"/>
            <a:ext cx="719328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91B55-0B4F-4F3F-9E86-E017C68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46C724-51D5-4869-AFAC-02D07D6B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884E1-11B2-4FE2-A384-03553B09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DC284-E10A-49F4-B558-5C59FBFB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7017D6-2AF9-40FE-A112-FDBC5F51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54B11D3-5F60-4B57-A5A0-FAE23813FC83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0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5853DB-3621-471A-B446-C92BB6145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D77D90-A168-4EAF-9A5F-D7C3AA7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F7322-7E5F-44D0-859B-2AF096E3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2A292-5A49-4D93-9447-325559F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A64F8F-0C9E-4DAE-8601-1ABA346F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5B4BB75-0C3D-43D5-9541-51A1037D9726}"/>
              </a:ext>
            </a:extLst>
          </p:cNvPr>
          <p:cNvCxnSpPr>
            <a:cxnSpLocks/>
          </p:cNvCxnSpPr>
          <p:nvPr userDrawn="1"/>
        </p:nvCxnSpPr>
        <p:spPr>
          <a:xfrm>
            <a:off x="6543675" y="296545"/>
            <a:ext cx="0" cy="5880418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DB473-A353-41DD-93D3-2FB42FE4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AAFA8-3275-4F03-85F0-D2E4227C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819EEA-6C99-4CD4-A8B9-3CF6DA3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F5976-7FB1-49A2-92A6-A3FFBE1D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5175C-5088-4799-8693-50E4D2E8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2C45EF-FCAF-48F1-90F8-4A1FFB4DBCD8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DB9D-9C3A-42EE-BFD5-399E1EC2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F53AF-8BCB-442E-B011-1D338659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5044AD-6682-4909-A25A-444E704B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5592F-7A24-4E1B-9EDD-331435A7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311F7-DBC8-424F-B205-7D1B21A7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9F2CEF0-C4AD-4001-ABD7-AA11FBF7689F}"/>
              </a:ext>
            </a:extLst>
          </p:cNvPr>
          <p:cNvCxnSpPr>
            <a:cxnSpLocks/>
          </p:cNvCxnSpPr>
          <p:nvPr userDrawn="1"/>
        </p:nvCxnSpPr>
        <p:spPr>
          <a:xfrm>
            <a:off x="623888" y="4570824"/>
            <a:ext cx="7886700" cy="1864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3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35FC-52E3-404B-A012-A2F39CC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ED11B-40AC-4676-BCE3-920529C9F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7DF1EA-DE4D-4B92-B3CA-16347C10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1D8B66-1603-423E-A66D-EA0D929A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098CF3-F450-4F44-BBE8-184DAF8C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8EC0E-0977-44EA-9432-DB104BB0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EE105CD-BB97-415F-A661-CC53F9A93DF0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1CC10-15DA-4EFF-ADBB-CE5C1CA7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1909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D67593-B1E5-4814-AE43-A4BF5F87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9" y="1269207"/>
            <a:ext cx="4233863" cy="677159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504227-8B01-4E93-A762-12959B3F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319" y="2091393"/>
            <a:ext cx="4233863" cy="40982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B71782-D4C5-462C-8399-D6BCE952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9207"/>
            <a:ext cx="4250531" cy="677159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4F74C0-4BD0-4867-8CE3-523673DCB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91393"/>
            <a:ext cx="4250531" cy="40982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3D520A-27B7-4FE1-8545-7F63FAD2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DCF7A5-AD80-41C8-8A5E-B775726A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2F17C7-B625-478C-B5BE-696DEBF5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E164C67-F5D0-4F8D-AAD6-BBF73E4982A7}"/>
              </a:ext>
            </a:extLst>
          </p:cNvPr>
          <p:cNvCxnSpPr>
            <a:cxnSpLocks/>
          </p:cNvCxnSpPr>
          <p:nvPr userDrawn="1"/>
        </p:nvCxnSpPr>
        <p:spPr>
          <a:xfrm>
            <a:off x="57150" y="1124179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784F-5F20-4F7B-BC12-31D6ABB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C150B5-E6B2-42DB-9E3E-2E3505C3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0264DF-9B2E-414D-8019-870ECDCC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7B2453-3823-4907-AEAB-E4DCBCF5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F08434E-F6E5-4704-8DC7-354F7A2A9011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8FC419-D750-4CC5-918C-0D2B2467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DC5669-E973-4664-AB60-34D7E718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6287A3-2671-4EEC-8FC5-86369D5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8665C-D369-43E3-AE1D-4347FAFC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FC0D7-1E35-4915-9296-F4C435EA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852673-9FFC-41DC-BED8-DB6CCFDB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BDC01-CE2A-4FBB-9702-23C9B1C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CE3F6A-B5B6-446C-8326-0DC7BC76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B5E365-1302-431D-A7C0-3A6BEF53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DA3082E-2548-4A37-8B8B-692F33DE102E}"/>
              </a:ext>
            </a:extLst>
          </p:cNvPr>
          <p:cNvCxnSpPr>
            <a:cxnSpLocks/>
          </p:cNvCxnSpPr>
          <p:nvPr userDrawn="1"/>
        </p:nvCxnSpPr>
        <p:spPr>
          <a:xfrm>
            <a:off x="629841" y="2066473"/>
            <a:ext cx="2949178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D64F-64EB-410A-9DAA-43EBDD7C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540D82-3267-412E-BA6F-4481E7671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3024A9-67FF-4A25-8849-38B7B575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CA306-1F9B-44C9-8D59-BBECE5FD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E09A84-DE2D-46A2-847F-E74399E7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16D48B-E642-466B-ADB0-A0970197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7B882F7-2DB8-41B0-888E-1419D7266726}"/>
              </a:ext>
            </a:extLst>
          </p:cNvPr>
          <p:cNvCxnSpPr>
            <a:cxnSpLocks/>
          </p:cNvCxnSpPr>
          <p:nvPr userDrawn="1"/>
        </p:nvCxnSpPr>
        <p:spPr>
          <a:xfrm>
            <a:off x="629841" y="2066473"/>
            <a:ext cx="2949178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522CA8-9644-4C2A-A27D-75AE4E0539D4}"/>
              </a:ext>
            </a:extLst>
          </p:cNvPr>
          <p:cNvSpPr/>
          <p:nvPr userDrawn="1"/>
        </p:nvSpPr>
        <p:spPr>
          <a:xfrm>
            <a:off x="0" y="6507956"/>
            <a:ext cx="9144000" cy="350044"/>
          </a:xfrm>
          <a:prstGeom prst="rect">
            <a:avLst/>
          </a:prstGeom>
          <a:gradFill>
            <a:gsLst>
              <a:gs pos="47000">
                <a:srgbClr val="8B9AB8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F28CFF-66F3-4ECD-B2F5-7A76470B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9" y="285752"/>
            <a:ext cx="8622506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5E837-45DA-4798-96AB-736DE283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9" y="1264444"/>
            <a:ext cx="8622506" cy="491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78DD1-3AC2-43FB-A76C-C1A201C8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319" y="6266656"/>
            <a:ext cx="20574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26E4-BF83-43F1-84B1-52493FE7E5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E2D9E7-80BF-4460-AE27-5EBCDFF5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2522" y="62666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24D2E-5D88-4E8E-A8A8-B2500825C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22281" y="6272214"/>
            <a:ext cx="2057400" cy="28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42CB7B-DF48-4B13-A8F6-D04939C983E5}"/>
              </a:ext>
            </a:extLst>
          </p:cNvPr>
          <p:cNvSpPr/>
          <p:nvPr userDrawn="1"/>
        </p:nvSpPr>
        <p:spPr>
          <a:xfrm flipV="1">
            <a:off x="0" y="-18255"/>
            <a:ext cx="9144000" cy="319129"/>
          </a:xfrm>
          <a:prstGeom prst="rect">
            <a:avLst/>
          </a:prstGeom>
          <a:pattFill prst="pct75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D2A7-36EB-4DE6-9E26-808491A14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</a:t>
            </a:r>
            <a:r>
              <a:rPr lang="ja-JP" altLang="en-US" dirty="0"/>
              <a:t>システム設計</a:t>
            </a:r>
            <a:br>
              <a:rPr lang="en-US" altLang="ja-JP" dirty="0"/>
            </a:br>
            <a:r>
              <a:rPr lang="ja-JP" altLang="en-US"/>
              <a:t>制作システム発表</a:t>
            </a:r>
            <a:endParaRPr 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F8508AE-5A85-439F-BF9A-36C27A705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5118F047 </a:t>
            </a:r>
            <a:r>
              <a:rPr lang="ja-JP" altLang="en-US" dirty="0"/>
              <a:t>佐藤柾史</a:t>
            </a:r>
            <a:endParaRPr lang="en-US" altLang="ja-JP" dirty="0"/>
          </a:p>
          <a:p>
            <a:r>
              <a:rPr lang="en-US" dirty="0"/>
              <a:t>1W152021 </a:t>
            </a:r>
            <a:r>
              <a:rPr lang="ja-JP" altLang="en-US" dirty="0"/>
              <a:t>岩田裕登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59C6E-E351-4A2A-A6C9-80F391ED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9" y="285752"/>
            <a:ext cx="8622506" cy="768350"/>
          </a:xfrm>
        </p:spPr>
        <p:txBody>
          <a:bodyPr>
            <a:normAutofit/>
          </a:bodyPr>
          <a:lstStyle/>
          <a:p>
            <a:r>
              <a:rPr lang="ja-JP" altLang="en-US"/>
              <a:t>システム</a:t>
            </a:r>
            <a:r>
              <a:rPr lang="ja-JP" altLang="en-US" dirty="0"/>
              <a:t>の概要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9C7D7-F650-4C5B-A29F-FE8E3070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/>
              <a:t>ＬＥＤを光らせ、それに対応したキーをタイミングよく入力するゲーム</a:t>
            </a:r>
            <a:endParaRPr lang="en-US" altLang="ja-JP" b="1" dirty="0"/>
          </a:p>
          <a:p>
            <a:endParaRPr lang="en-US" altLang="ja-JP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1A3AB7-880D-456D-A261-04E19D22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21" y="4505283"/>
            <a:ext cx="2369953" cy="18820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CF5B59C-CA55-44C5-AE4E-56464528E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7590">
            <a:off x="4665726" y="4792702"/>
            <a:ext cx="1613547" cy="1613547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F0F56E-112E-4008-AA5D-971E208A9D10}"/>
              </a:ext>
            </a:extLst>
          </p:cNvPr>
          <p:cNvSpPr/>
          <p:nvPr/>
        </p:nvSpPr>
        <p:spPr>
          <a:xfrm>
            <a:off x="4605494" y="3159185"/>
            <a:ext cx="1734012" cy="2004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scene3d>
            <a:camera prst="perspectiveRelaxedModerately">
              <a:rot lat="17400000" lon="0" rev="0"/>
            </a:camera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CAB9833-E628-4C58-91A3-0131DD7D7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42" y="3944254"/>
            <a:ext cx="353927" cy="50118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2446172-7E56-4332-BAE1-8904C37B1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71" y="3944254"/>
            <a:ext cx="353927" cy="50118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989942-8687-48A1-9FEA-0043219C3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00" y="3944254"/>
            <a:ext cx="353927" cy="5011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1484698-FD86-4579-B801-5C81C71B8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29" y="3944254"/>
            <a:ext cx="353927" cy="50118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62A25FF-93F1-4587-8EF3-97ED1CC3F7E0}"/>
              </a:ext>
            </a:extLst>
          </p:cNvPr>
          <p:cNvSpPr/>
          <p:nvPr/>
        </p:nvSpPr>
        <p:spPr>
          <a:xfrm rot="158637">
            <a:off x="3502855" y="5570806"/>
            <a:ext cx="1392702" cy="309489"/>
          </a:xfrm>
          <a:custGeom>
            <a:avLst/>
            <a:gdLst>
              <a:gd name="connsiteX0" fmla="*/ 0 w 1392702"/>
              <a:gd name="connsiteY0" fmla="*/ 281354 h 309489"/>
              <a:gd name="connsiteX1" fmla="*/ 211016 w 1392702"/>
              <a:gd name="connsiteY1" fmla="*/ 309489 h 309489"/>
              <a:gd name="connsiteX2" fmla="*/ 675250 w 1392702"/>
              <a:gd name="connsiteY2" fmla="*/ 295422 h 309489"/>
              <a:gd name="connsiteX3" fmla="*/ 801859 w 1392702"/>
              <a:gd name="connsiteY3" fmla="*/ 239151 h 309489"/>
              <a:gd name="connsiteX4" fmla="*/ 858130 w 1392702"/>
              <a:gd name="connsiteY4" fmla="*/ 225083 h 309489"/>
              <a:gd name="connsiteX5" fmla="*/ 914400 w 1392702"/>
              <a:gd name="connsiteY5" fmla="*/ 196948 h 309489"/>
              <a:gd name="connsiteX6" fmla="*/ 1069145 w 1392702"/>
              <a:gd name="connsiteY6" fmla="*/ 168812 h 309489"/>
              <a:gd name="connsiteX7" fmla="*/ 1181687 w 1392702"/>
              <a:gd name="connsiteY7" fmla="*/ 112542 h 309489"/>
              <a:gd name="connsiteX8" fmla="*/ 1223890 w 1392702"/>
              <a:gd name="connsiteY8" fmla="*/ 98474 h 309489"/>
              <a:gd name="connsiteX9" fmla="*/ 1308296 w 1392702"/>
              <a:gd name="connsiteY9" fmla="*/ 56271 h 309489"/>
              <a:gd name="connsiteX10" fmla="*/ 1350499 w 1392702"/>
              <a:gd name="connsiteY10" fmla="*/ 14068 h 309489"/>
              <a:gd name="connsiteX11" fmla="*/ 1392702 w 1392702"/>
              <a:gd name="connsiteY11" fmla="*/ 0 h 30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2702" h="309489">
                <a:moveTo>
                  <a:pt x="0" y="281354"/>
                </a:moveTo>
                <a:cubicBezTo>
                  <a:pt x="74829" y="296320"/>
                  <a:pt x="128776" y="309489"/>
                  <a:pt x="211016" y="309489"/>
                </a:cubicBezTo>
                <a:cubicBezTo>
                  <a:pt x="365832" y="309489"/>
                  <a:pt x="520505" y="300111"/>
                  <a:pt x="675250" y="295422"/>
                </a:cubicBezTo>
                <a:cubicBezTo>
                  <a:pt x="832656" y="263940"/>
                  <a:pt x="663627" y="308267"/>
                  <a:pt x="801859" y="239151"/>
                </a:cubicBezTo>
                <a:cubicBezTo>
                  <a:pt x="819152" y="230504"/>
                  <a:pt x="840027" y="231872"/>
                  <a:pt x="858130" y="225083"/>
                </a:cubicBezTo>
                <a:cubicBezTo>
                  <a:pt x="877765" y="217720"/>
                  <a:pt x="894506" y="203579"/>
                  <a:pt x="914400" y="196948"/>
                </a:cubicBezTo>
                <a:cubicBezTo>
                  <a:pt x="934062" y="190394"/>
                  <a:pt x="1054973" y="171174"/>
                  <a:pt x="1069145" y="168812"/>
                </a:cubicBezTo>
                <a:cubicBezTo>
                  <a:pt x="1106659" y="150055"/>
                  <a:pt x="1141898" y="125805"/>
                  <a:pt x="1181687" y="112542"/>
                </a:cubicBezTo>
                <a:cubicBezTo>
                  <a:pt x="1195755" y="107853"/>
                  <a:pt x="1210627" y="105106"/>
                  <a:pt x="1223890" y="98474"/>
                </a:cubicBezTo>
                <a:cubicBezTo>
                  <a:pt x="1332972" y="43933"/>
                  <a:pt x="1202217" y="91631"/>
                  <a:pt x="1308296" y="56271"/>
                </a:cubicBezTo>
                <a:cubicBezTo>
                  <a:pt x="1322364" y="42203"/>
                  <a:pt x="1333946" y="25104"/>
                  <a:pt x="1350499" y="14068"/>
                </a:cubicBezTo>
                <a:cubicBezTo>
                  <a:pt x="1362837" y="5843"/>
                  <a:pt x="1392702" y="0"/>
                  <a:pt x="139270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6AB8D0E7-44BB-40EF-BEE9-60723269A5B8}"/>
              </a:ext>
            </a:extLst>
          </p:cNvPr>
          <p:cNvSpPr/>
          <p:nvPr/>
        </p:nvSpPr>
        <p:spPr>
          <a:xfrm>
            <a:off x="4895557" y="4518216"/>
            <a:ext cx="562708" cy="630559"/>
          </a:xfrm>
          <a:custGeom>
            <a:avLst/>
            <a:gdLst>
              <a:gd name="connsiteX0" fmla="*/ 562708 w 562708"/>
              <a:gd name="connsiteY0" fmla="*/ 630559 h 630559"/>
              <a:gd name="connsiteX1" fmla="*/ 548640 w 562708"/>
              <a:gd name="connsiteY1" fmla="*/ 532086 h 630559"/>
              <a:gd name="connsiteX2" fmla="*/ 436098 w 562708"/>
              <a:gd name="connsiteY2" fmla="*/ 447679 h 630559"/>
              <a:gd name="connsiteX3" fmla="*/ 351692 w 562708"/>
              <a:gd name="connsiteY3" fmla="*/ 363273 h 630559"/>
              <a:gd name="connsiteX4" fmla="*/ 295421 w 562708"/>
              <a:gd name="connsiteY4" fmla="*/ 292935 h 630559"/>
              <a:gd name="connsiteX5" fmla="*/ 267286 w 562708"/>
              <a:gd name="connsiteY5" fmla="*/ 194461 h 630559"/>
              <a:gd name="connsiteX6" fmla="*/ 239151 w 562708"/>
              <a:gd name="connsiteY6" fmla="*/ 152258 h 630559"/>
              <a:gd name="connsiteX7" fmla="*/ 211015 w 562708"/>
              <a:gd name="connsiteY7" fmla="*/ 95987 h 630559"/>
              <a:gd name="connsiteX8" fmla="*/ 196948 w 562708"/>
              <a:gd name="connsiteY8" fmla="*/ 39716 h 630559"/>
              <a:gd name="connsiteX9" fmla="*/ 0 w 562708"/>
              <a:gd name="connsiteY9" fmla="*/ 11581 h 63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708" h="630559">
                <a:moveTo>
                  <a:pt x="562708" y="630559"/>
                </a:moveTo>
                <a:cubicBezTo>
                  <a:pt x="558019" y="597735"/>
                  <a:pt x="560954" y="562872"/>
                  <a:pt x="548640" y="532086"/>
                </a:cubicBezTo>
                <a:cubicBezTo>
                  <a:pt x="533736" y="494827"/>
                  <a:pt x="459406" y="466749"/>
                  <a:pt x="436098" y="447679"/>
                </a:cubicBezTo>
                <a:cubicBezTo>
                  <a:pt x="405303" y="422483"/>
                  <a:pt x="373763" y="396380"/>
                  <a:pt x="351692" y="363273"/>
                </a:cubicBezTo>
                <a:cubicBezTo>
                  <a:pt x="316200" y="310034"/>
                  <a:pt x="335512" y="333025"/>
                  <a:pt x="295421" y="292935"/>
                </a:cubicBezTo>
                <a:cubicBezTo>
                  <a:pt x="290913" y="274900"/>
                  <a:pt x="277379" y="214647"/>
                  <a:pt x="267286" y="194461"/>
                </a:cubicBezTo>
                <a:cubicBezTo>
                  <a:pt x="259725" y="179339"/>
                  <a:pt x="247539" y="166938"/>
                  <a:pt x="239151" y="152258"/>
                </a:cubicBezTo>
                <a:cubicBezTo>
                  <a:pt x="228746" y="134050"/>
                  <a:pt x="220394" y="114744"/>
                  <a:pt x="211015" y="95987"/>
                </a:cubicBezTo>
                <a:cubicBezTo>
                  <a:pt x="206326" y="77230"/>
                  <a:pt x="205595" y="57009"/>
                  <a:pt x="196948" y="39716"/>
                </a:cubicBezTo>
                <a:cubicBezTo>
                  <a:pt x="162986" y="-28208"/>
                  <a:pt x="37978" y="11581"/>
                  <a:pt x="0" y="1158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20520DC-A5AF-4683-B439-298A53948D58}"/>
              </a:ext>
            </a:extLst>
          </p:cNvPr>
          <p:cNvSpPr/>
          <p:nvPr/>
        </p:nvSpPr>
        <p:spPr>
          <a:xfrm>
            <a:off x="5345723" y="4445391"/>
            <a:ext cx="323557" cy="661181"/>
          </a:xfrm>
          <a:custGeom>
            <a:avLst/>
            <a:gdLst>
              <a:gd name="connsiteX0" fmla="*/ 323557 w 323557"/>
              <a:gd name="connsiteY0" fmla="*/ 661181 h 661181"/>
              <a:gd name="connsiteX1" fmla="*/ 112542 w 323557"/>
              <a:gd name="connsiteY1" fmla="*/ 112541 h 661181"/>
              <a:gd name="connsiteX2" fmla="*/ 0 w 323557"/>
              <a:gd name="connsiteY2" fmla="*/ 14067 h 661181"/>
              <a:gd name="connsiteX3" fmla="*/ 0 w 323557"/>
              <a:gd name="connsiteY3" fmla="*/ 0 h 66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557" h="661181">
                <a:moveTo>
                  <a:pt x="323557" y="661181"/>
                </a:moveTo>
                <a:cubicBezTo>
                  <a:pt x="253219" y="478301"/>
                  <a:pt x="193623" y="290918"/>
                  <a:pt x="112542" y="112541"/>
                </a:cubicBezTo>
                <a:cubicBezTo>
                  <a:pt x="74525" y="28903"/>
                  <a:pt x="47215" y="61282"/>
                  <a:pt x="0" y="14067"/>
                </a:cubicBez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2E4ED0FB-4929-4AD1-870B-E5305ABCC7A3}"/>
              </a:ext>
            </a:extLst>
          </p:cNvPr>
          <p:cNvSpPr/>
          <p:nvPr/>
        </p:nvSpPr>
        <p:spPr>
          <a:xfrm>
            <a:off x="5669280" y="4431323"/>
            <a:ext cx="140677" cy="675249"/>
          </a:xfrm>
          <a:custGeom>
            <a:avLst/>
            <a:gdLst>
              <a:gd name="connsiteX0" fmla="*/ 140677 w 140677"/>
              <a:gd name="connsiteY0" fmla="*/ 675249 h 675249"/>
              <a:gd name="connsiteX1" fmla="*/ 0 w 140677"/>
              <a:gd name="connsiteY1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7" h="675249">
                <a:moveTo>
                  <a:pt x="140677" y="675249"/>
                </a:moveTo>
                <a:cubicBezTo>
                  <a:pt x="26376" y="3731"/>
                  <a:pt x="228095" y="114052"/>
                  <a:pt x="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18511232-5EAD-448E-82D1-1D4F4AB42681}"/>
              </a:ext>
            </a:extLst>
          </p:cNvPr>
          <p:cNvSpPr/>
          <p:nvPr/>
        </p:nvSpPr>
        <p:spPr>
          <a:xfrm>
            <a:off x="5936566" y="4431323"/>
            <a:ext cx="28257" cy="661182"/>
          </a:xfrm>
          <a:custGeom>
            <a:avLst/>
            <a:gdLst>
              <a:gd name="connsiteX0" fmla="*/ 0 w 28257"/>
              <a:gd name="connsiteY0" fmla="*/ 661182 h 661182"/>
              <a:gd name="connsiteX1" fmla="*/ 28136 w 28257"/>
              <a:gd name="connsiteY1" fmla="*/ 0 h 66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57" h="661182">
                <a:moveTo>
                  <a:pt x="0" y="661182"/>
                </a:moveTo>
                <a:cubicBezTo>
                  <a:pt x="31716" y="122025"/>
                  <a:pt x="28136" y="342590"/>
                  <a:pt x="28136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69EE73D-D2A5-4980-A092-42DF7860F16A}"/>
              </a:ext>
            </a:extLst>
          </p:cNvPr>
          <p:cNvSpPr/>
          <p:nvPr/>
        </p:nvSpPr>
        <p:spPr>
          <a:xfrm>
            <a:off x="5922498" y="4473526"/>
            <a:ext cx="404984" cy="618979"/>
          </a:xfrm>
          <a:custGeom>
            <a:avLst/>
            <a:gdLst>
              <a:gd name="connsiteX0" fmla="*/ 0 w 404984"/>
              <a:gd name="connsiteY0" fmla="*/ 618979 h 618979"/>
              <a:gd name="connsiteX1" fmla="*/ 393896 w 404984"/>
              <a:gd name="connsiteY1" fmla="*/ 154745 h 618979"/>
              <a:gd name="connsiteX2" fmla="*/ 379828 w 404984"/>
              <a:gd name="connsiteY2" fmla="*/ 14068 h 618979"/>
              <a:gd name="connsiteX3" fmla="*/ 337625 w 404984"/>
              <a:gd name="connsiteY3" fmla="*/ 0 h 61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84" h="618979">
                <a:moveTo>
                  <a:pt x="0" y="618979"/>
                </a:moveTo>
                <a:cubicBezTo>
                  <a:pt x="131299" y="464234"/>
                  <a:pt x="285978" y="326614"/>
                  <a:pt x="393896" y="154745"/>
                </a:cubicBezTo>
                <a:cubicBezTo>
                  <a:pt x="418956" y="114834"/>
                  <a:pt x="395933" y="58357"/>
                  <a:pt x="379828" y="14068"/>
                </a:cubicBezTo>
                <a:cubicBezTo>
                  <a:pt x="374760" y="132"/>
                  <a:pt x="337625" y="0"/>
                  <a:pt x="33762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505E2C9C-1E5B-487E-AAF3-6FB44436A65F}"/>
              </a:ext>
            </a:extLst>
          </p:cNvPr>
          <p:cNvSpPr/>
          <p:nvPr/>
        </p:nvSpPr>
        <p:spPr>
          <a:xfrm rot="1749571">
            <a:off x="1154710" y="5260646"/>
            <a:ext cx="941078" cy="46427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694E10F-5CBB-45B6-9428-A1C9CF195EFB}"/>
              </a:ext>
            </a:extLst>
          </p:cNvPr>
          <p:cNvSpPr txBox="1"/>
          <p:nvPr/>
        </p:nvSpPr>
        <p:spPr>
          <a:xfrm>
            <a:off x="338669" y="4632462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キーボードから</a:t>
            </a:r>
            <a:endParaRPr lang="en-US" altLang="ja-JP" sz="2000" dirty="0"/>
          </a:p>
          <a:p>
            <a:r>
              <a:rPr lang="ja-JP" altLang="en-US" sz="2000" dirty="0"/>
              <a:t>入力</a:t>
            </a:r>
            <a:endParaRPr lang="en-US" sz="2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1C22FB-54B2-4D16-A42F-796FA390E37E}"/>
              </a:ext>
            </a:extLst>
          </p:cNvPr>
          <p:cNvSpPr txBox="1"/>
          <p:nvPr/>
        </p:nvSpPr>
        <p:spPr>
          <a:xfrm>
            <a:off x="6358539" y="5446294"/>
            <a:ext cx="293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ピンからブレッドボード上のＬＥＤに出力</a:t>
            </a:r>
            <a:endParaRPr lang="en-US" sz="2000" dirty="0"/>
          </a:p>
        </p:txBody>
      </p:sp>
      <p:sp>
        <p:nvSpPr>
          <p:cNvPr id="29" name="矢印: 左 28">
            <a:extLst>
              <a:ext uri="{FF2B5EF4-FFF2-40B4-BE49-F238E27FC236}">
                <a16:creationId xmlns:a16="http://schemas.microsoft.com/office/drawing/2014/main" id="{773CEE87-67A8-484F-A713-A090591A294F}"/>
              </a:ext>
            </a:extLst>
          </p:cNvPr>
          <p:cNvSpPr/>
          <p:nvPr/>
        </p:nvSpPr>
        <p:spPr>
          <a:xfrm rot="1725362">
            <a:off x="6062147" y="5067112"/>
            <a:ext cx="582854" cy="350687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B1F5B50A-AA1F-45BD-843D-CE75ACAA60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4049" r="20466" b="2873"/>
          <a:stretch/>
        </p:blipFill>
        <p:spPr>
          <a:xfrm>
            <a:off x="5110600" y="3354412"/>
            <a:ext cx="430949" cy="57396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66389E0-998C-4048-B6FB-02F3C82D5C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4049" r="20466" b="2873"/>
          <a:stretch/>
        </p:blipFill>
        <p:spPr>
          <a:xfrm>
            <a:off x="5649584" y="3348752"/>
            <a:ext cx="430949" cy="573963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878CA02-98EA-48DD-9FFE-EEC49949B364}"/>
              </a:ext>
            </a:extLst>
          </p:cNvPr>
          <p:cNvSpPr txBox="1"/>
          <p:nvPr/>
        </p:nvSpPr>
        <p:spPr>
          <a:xfrm>
            <a:off x="6669460" y="3421804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ja-JP" altLang="en-US" dirty="0"/>
              <a:t>セグ</a:t>
            </a:r>
            <a:r>
              <a:rPr lang="en-US" altLang="ja-JP" dirty="0"/>
              <a:t>LED</a:t>
            </a:r>
            <a:r>
              <a:rPr lang="ja-JP" altLang="en-US" dirty="0"/>
              <a:t>に得点を出力</a:t>
            </a:r>
            <a:endParaRPr lang="en-US" dirty="0"/>
          </a:p>
        </p:txBody>
      </p:sp>
      <p:sp>
        <p:nvSpPr>
          <p:cNvPr id="34" name="矢印: 左 33">
            <a:extLst>
              <a:ext uri="{FF2B5EF4-FFF2-40B4-BE49-F238E27FC236}">
                <a16:creationId xmlns:a16="http://schemas.microsoft.com/office/drawing/2014/main" id="{A346195D-50F2-40D1-A1A6-7AC2157A5609}"/>
              </a:ext>
            </a:extLst>
          </p:cNvPr>
          <p:cNvSpPr/>
          <p:nvPr/>
        </p:nvSpPr>
        <p:spPr>
          <a:xfrm>
            <a:off x="6199356" y="3319489"/>
            <a:ext cx="388336" cy="573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94267-CAF4-4AE0-B049-3F41CB1C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システムのアーキテクチャ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491F9E-6499-4652-9D98-64DCE44E4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 dirty="0"/>
              <a:t>ソフトウェア</a:t>
            </a:r>
            <a:r>
              <a:rPr lang="en-US" altLang="ja-JP" dirty="0"/>
              <a:t>(</a:t>
            </a:r>
            <a:r>
              <a:rPr lang="ja-JP" altLang="en-US" dirty="0"/>
              <a:t>岩田担当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CD7517-6344-4EAB-BAD9-7FB20A774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319" y="2167697"/>
            <a:ext cx="4233863" cy="4098270"/>
          </a:xfrm>
        </p:spPr>
        <p:txBody>
          <a:bodyPr/>
          <a:lstStyle/>
          <a:p>
            <a:r>
              <a:rPr lang="en-US" altLang="ja-JP" dirty="0"/>
              <a:t>LED</a:t>
            </a:r>
            <a:r>
              <a:rPr lang="ja-JP" altLang="en-US"/>
              <a:t>の点灯パターン</a:t>
            </a:r>
            <a:r>
              <a:rPr lang="en-US" altLang="ja-JP" dirty="0"/>
              <a:t>(</a:t>
            </a:r>
            <a:r>
              <a:rPr lang="ja-JP" altLang="en-US"/>
              <a:t>時刻と</a:t>
            </a:r>
            <a:r>
              <a:rPr lang="en-US" altLang="ja-JP" dirty="0"/>
              <a:t>LED</a:t>
            </a:r>
            <a:r>
              <a:rPr lang="ja-JP" altLang="en-US"/>
              <a:t>の指定</a:t>
            </a:r>
            <a:r>
              <a:rPr lang="en-US" altLang="ja-JP" dirty="0"/>
              <a:t>)</a:t>
            </a:r>
            <a:r>
              <a:rPr lang="ja-JP" altLang="en-US"/>
              <a:t>をハードに書き込む</a:t>
            </a:r>
            <a:endParaRPr lang="en-US" altLang="ja-JP" dirty="0"/>
          </a:p>
          <a:p>
            <a:r>
              <a:rPr lang="ja-JP" altLang="en-US" dirty="0"/>
              <a:t>キーボード</a:t>
            </a:r>
            <a:r>
              <a:rPr lang="ja-JP" altLang="en-US"/>
              <a:t>の入力情報を</a:t>
            </a:r>
            <a:r>
              <a:rPr lang="en-US" altLang="ja-JP" dirty="0"/>
              <a:t>100ms</a:t>
            </a:r>
            <a:r>
              <a:rPr lang="ja-JP" altLang="en-US"/>
              <a:t>おきにハードに書き込む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7E828-C647-4256-990C-9B30F9082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3191" y="1300968"/>
            <a:ext cx="4250531" cy="677159"/>
          </a:xfrm>
        </p:spPr>
        <p:txBody>
          <a:bodyPr/>
          <a:lstStyle/>
          <a:p>
            <a:pPr algn="ctr"/>
            <a:r>
              <a:rPr lang="ja-JP" altLang="en-US" dirty="0"/>
              <a:t>ハードウェア</a:t>
            </a:r>
            <a:r>
              <a:rPr lang="en-US" altLang="ja-JP" dirty="0"/>
              <a:t>(</a:t>
            </a:r>
            <a:r>
              <a:rPr lang="ja-JP" altLang="en-US" dirty="0"/>
              <a:t>佐藤担当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486141-E291-4007-83D8-DA9381F0B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3191" y="2167061"/>
            <a:ext cx="4250531" cy="4098270"/>
          </a:xfrm>
        </p:spPr>
        <p:txBody>
          <a:bodyPr/>
          <a:lstStyle/>
          <a:p>
            <a:r>
              <a:rPr lang="ja-JP" altLang="en-US" dirty="0"/>
              <a:t>パターンとユーザーの入力を受信</a:t>
            </a:r>
            <a:endParaRPr lang="en-US" altLang="ja-JP" dirty="0"/>
          </a:p>
          <a:p>
            <a:r>
              <a:rPr lang="ja-JP" altLang="en-US" dirty="0"/>
              <a:t>タイミングに応じた得点計算</a:t>
            </a:r>
            <a:endParaRPr lang="en-US" altLang="ja-JP" dirty="0"/>
          </a:p>
          <a:p>
            <a:r>
              <a:rPr lang="en-US" altLang="ja-JP" dirty="0"/>
              <a:t>GPIO</a:t>
            </a:r>
            <a:r>
              <a:rPr lang="ja-JP" altLang="en-US" dirty="0"/>
              <a:t>に出力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18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48496-76AD-4C5C-AA31-4B0D0C2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ソフトウェアの実装詳細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D1D71-0885-489A-8A92-6C62E2E3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点灯パターンを</a:t>
            </a:r>
            <a:r>
              <a:rPr lang="en-US" altLang="ja-JP" dirty="0"/>
              <a:t>map</a:t>
            </a:r>
            <a:r>
              <a:rPr lang="ja-JP" altLang="en-US" dirty="0"/>
              <a:t>したメモリに書き込む。</a:t>
            </a:r>
            <a:endParaRPr lang="en-US" altLang="ja-JP" dirty="0"/>
          </a:p>
          <a:p>
            <a:pPr lvl="1"/>
            <a:r>
              <a:rPr lang="ja-JP" altLang="en-US" dirty="0"/>
              <a:t>初期化時</a:t>
            </a:r>
            <a:r>
              <a:rPr lang="ja-JP" altLang="en-US"/>
              <a:t>に行う</a:t>
            </a:r>
            <a:endParaRPr lang="en-US" altLang="ja-JP" dirty="0"/>
          </a:p>
          <a:p>
            <a:pPr lvl="1"/>
            <a:r>
              <a:rPr lang="ja-JP" altLang="en-US"/>
              <a:t>書き込むデータ</a:t>
            </a:r>
            <a:r>
              <a:rPr lang="en-US" altLang="ja-JP" dirty="0"/>
              <a:t>: </a:t>
            </a:r>
            <a:r>
              <a:rPr lang="ja-JP" altLang="en-US"/>
              <a:t>時刻</a:t>
            </a:r>
            <a:r>
              <a:rPr lang="en-US" altLang="ja-JP" dirty="0"/>
              <a:t>10bit, LED</a:t>
            </a:r>
            <a:r>
              <a:rPr lang="ja-JP" altLang="en-US"/>
              <a:t>指定</a:t>
            </a:r>
            <a:r>
              <a:rPr lang="en-US" altLang="ja-JP" dirty="0"/>
              <a:t> 8bit</a:t>
            </a:r>
            <a:r>
              <a:rPr lang="ja-JP" altLang="en-US"/>
              <a:t>の</a:t>
            </a:r>
            <a:r>
              <a:rPr lang="en-US" altLang="ja-JP" dirty="0"/>
              <a:t>18bit </a:t>
            </a:r>
          </a:p>
          <a:p>
            <a:pPr lvl="1"/>
            <a:r>
              <a:rPr lang="ja-JP" altLang="en-US"/>
              <a:t>メモリの</a:t>
            </a:r>
            <a:r>
              <a:rPr lang="en-US" altLang="ja-JP" dirty="0"/>
              <a:t>map</a:t>
            </a:r>
            <a:r>
              <a:rPr lang="ja-JP" altLang="en-US"/>
              <a:t>は講義時の</a:t>
            </a:r>
            <a:r>
              <a:rPr lang="en-US" altLang="ja-JP" dirty="0" err="1"/>
              <a:t>mmap</a:t>
            </a:r>
            <a:r>
              <a:rPr lang="ja-JP" altLang="en-US"/>
              <a:t>を活用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LED</a:t>
            </a:r>
            <a:r>
              <a:rPr lang="ja-JP" altLang="en-US" dirty="0"/>
              <a:t>に対応したキー</a:t>
            </a:r>
            <a:r>
              <a:rPr lang="en-US" altLang="ja-JP" dirty="0"/>
              <a:t>(</a:t>
            </a:r>
            <a:r>
              <a:rPr lang="en-US" altLang="ja-JP" dirty="0" err="1"/>
              <a:t>asdf</a:t>
            </a:r>
            <a:r>
              <a:rPr lang="en-US" altLang="ja-JP" dirty="0"/>
              <a:t> </a:t>
            </a:r>
            <a:r>
              <a:rPr lang="en-US" altLang="ja-JP" dirty="0" err="1"/>
              <a:t>jkl</a:t>
            </a:r>
            <a:r>
              <a:rPr lang="en-US" altLang="ja-JP" dirty="0"/>
              <a:t>;)</a:t>
            </a:r>
            <a:r>
              <a:rPr lang="ja-JP" altLang="en-US" dirty="0"/>
              <a:t>を</a:t>
            </a:r>
            <a:r>
              <a:rPr lang="en-US" altLang="ja-JP" dirty="0"/>
              <a:t>0/1</a:t>
            </a:r>
            <a:r>
              <a:rPr lang="ja-JP" altLang="en-US" dirty="0"/>
              <a:t>に変換し、メモリに書き込む</a:t>
            </a:r>
            <a:endParaRPr lang="en-US" altLang="ja-JP" dirty="0"/>
          </a:p>
          <a:p>
            <a:pPr lvl="1"/>
            <a:r>
              <a:rPr lang="ja-JP" altLang="en-US"/>
              <a:t>書き込むデータ</a:t>
            </a:r>
            <a:r>
              <a:rPr lang="en-US" altLang="ja-JP" dirty="0"/>
              <a:t>: 8bit(</a:t>
            </a:r>
            <a:r>
              <a:rPr lang="ja-JP" altLang="en-US"/>
              <a:t>各キーを</a:t>
            </a:r>
            <a:r>
              <a:rPr lang="en-US" altLang="ja-JP"/>
              <a:t>1: </a:t>
            </a:r>
            <a:r>
              <a:rPr lang="ja-JP" altLang="en-US"/>
              <a:t>押したか</a:t>
            </a:r>
            <a:r>
              <a:rPr lang="en-US" altLang="ja-JP" dirty="0"/>
              <a:t>/0: </a:t>
            </a:r>
            <a:r>
              <a:rPr lang="ja-JP" altLang="en-US"/>
              <a:t>押してないか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fcntl</a:t>
            </a:r>
            <a:r>
              <a:rPr lang="ja-JP" altLang="en-US"/>
              <a:t>を使用</a:t>
            </a:r>
            <a:r>
              <a:rPr lang="en-US" altLang="ja-JP" dirty="0"/>
              <a:t>(</a:t>
            </a:r>
            <a:r>
              <a:rPr lang="en-US" altLang="ja-JP" dirty="0" err="1"/>
              <a:t>non_blocking</a:t>
            </a:r>
            <a:r>
              <a:rPr lang="ja-JP" altLang="en-US"/>
              <a:t>になるよう工夫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 </a:t>
            </a:r>
            <a:r>
              <a:rPr lang="en-US" altLang="ja-JP" dirty="0" err="1"/>
              <a:t>ms</a:t>
            </a:r>
            <a:r>
              <a:rPr lang="ja-JP" altLang="en-US"/>
              <a:t>ごとにキーを読みメモリに書込。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26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130C4-5E85-4DE0-B539-B66467EE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ハードウェアの実装詳細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83DDF-C399-47FC-8B29-EFB4AAC5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パターンは初期化時にレジスタに貯め、決められた時刻に出力。</a:t>
            </a:r>
            <a:endParaRPr lang="en-US" altLang="ja-JP" sz="2400" dirty="0"/>
          </a:p>
          <a:p>
            <a:r>
              <a:rPr lang="ja-JP" altLang="en-US" sz="2400" dirty="0"/>
              <a:t>得点計算は、パターンと入力の時刻の差を数値化</a:t>
            </a:r>
            <a:endParaRPr 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79DA91-A3A3-4706-B882-143B70108A63}"/>
              </a:ext>
            </a:extLst>
          </p:cNvPr>
          <p:cNvSpPr/>
          <p:nvPr/>
        </p:nvSpPr>
        <p:spPr>
          <a:xfrm>
            <a:off x="2461846" y="3133347"/>
            <a:ext cx="1531460" cy="128016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9222F1E-FE78-461F-90B3-0FD6B9571114}"/>
              </a:ext>
            </a:extLst>
          </p:cNvPr>
          <p:cNvCxnSpPr>
            <a:cxnSpLocks/>
          </p:cNvCxnSpPr>
          <p:nvPr/>
        </p:nvCxnSpPr>
        <p:spPr>
          <a:xfrm>
            <a:off x="1378634" y="3414701"/>
            <a:ext cx="108321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C423BF-C174-4251-8636-CFCA5DCEF17E}"/>
              </a:ext>
            </a:extLst>
          </p:cNvPr>
          <p:cNvCxnSpPr>
            <a:cxnSpLocks/>
          </p:cNvCxnSpPr>
          <p:nvPr/>
        </p:nvCxnSpPr>
        <p:spPr>
          <a:xfrm>
            <a:off x="1378634" y="4129809"/>
            <a:ext cx="108321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6689A74-08D2-4835-8E8F-3B130567C36F}"/>
              </a:ext>
            </a:extLst>
          </p:cNvPr>
          <p:cNvCxnSpPr>
            <a:cxnSpLocks/>
          </p:cNvCxnSpPr>
          <p:nvPr/>
        </p:nvCxnSpPr>
        <p:spPr>
          <a:xfrm>
            <a:off x="1378634" y="5526649"/>
            <a:ext cx="108321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9CD31F-F4FC-40B6-9983-054D83DE46F4}"/>
              </a:ext>
            </a:extLst>
          </p:cNvPr>
          <p:cNvSpPr txBox="1"/>
          <p:nvPr/>
        </p:nvSpPr>
        <p:spPr>
          <a:xfrm>
            <a:off x="1232967" y="298855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時刻</a:t>
            </a:r>
            <a:r>
              <a:rPr lang="en-US" altLang="ja-JP" dirty="0"/>
              <a:t>(32bit)</a:t>
            </a:r>
            <a:endParaRPr 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9CBB6D-377B-4DA2-8A85-1CCC162DC5ED}"/>
              </a:ext>
            </a:extLst>
          </p:cNvPr>
          <p:cNvSpPr txBox="1"/>
          <p:nvPr/>
        </p:nvSpPr>
        <p:spPr>
          <a:xfrm>
            <a:off x="1012874" y="371766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パターン</a:t>
            </a:r>
            <a:r>
              <a:rPr lang="en-US" altLang="ja-JP" dirty="0"/>
              <a:t>(8bit)</a:t>
            </a:r>
            <a:endParaRPr 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4AE3CF-4B43-4E70-AA53-632D72F75BB9}"/>
              </a:ext>
            </a:extLst>
          </p:cNvPr>
          <p:cNvSpPr txBox="1"/>
          <p:nvPr/>
        </p:nvSpPr>
        <p:spPr>
          <a:xfrm>
            <a:off x="1277193" y="4876969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キー入力</a:t>
            </a:r>
            <a:endParaRPr lang="en-US" altLang="ja-JP" dirty="0"/>
          </a:p>
          <a:p>
            <a:r>
              <a:rPr lang="en-US" altLang="ja-JP" dirty="0"/>
              <a:t>(8bit)</a:t>
            </a:r>
            <a:endParaRPr lang="en-US" dirty="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74E486B3-8F0D-425B-9E17-6F5B0F9B842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993306" y="4886569"/>
            <a:ext cx="845980" cy="640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9DEF236-07FE-482A-B12B-A16D2B838EA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93306" y="3773427"/>
            <a:ext cx="845980" cy="64008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15BBE6-E92C-4DA2-AA18-F15EE52A6004}"/>
              </a:ext>
            </a:extLst>
          </p:cNvPr>
          <p:cNvSpPr/>
          <p:nvPr/>
        </p:nvSpPr>
        <p:spPr>
          <a:xfrm>
            <a:off x="4839286" y="4009330"/>
            <a:ext cx="1852770" cy="128016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75F1C02-4CB1-4CCF-81CE-CF1978BAA765}"/>
              </a:ext>
            </a:extLst>
          </p:cNvPr>
          <p:cNvCxnSpPr/>
          <p:nvPr/>
        </p:nvCxnSpPr>
        <p:spPr>
          <a:xfrm flipV="1">
            <a:off x="2926080" y="6166729"/>
            <a:ext cx="0" cy="5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4DA93EC-8281-4D45-9FC3-D0D08931AE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53667" y="5185920"/>
            <a:ext cx="2009060" cy="464235"/>
          </a:xfrm>
          <a:prstGeom prst="bentConnector3">
            <a:avLst>
              <a:gd name="adj1" fmla="val 1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E92550-B688-4DE9-8A8D-5DC6E8E4CC84}"/>
              </a:ext>
            </a:extLst>
          </p:cNvPr>
          <p:cNvSpPr txBox="1"/>
          <p:nvPr/>
        </p:nvSpPr>
        <p:spPr>
          <a:xfrm>
            <a:off x="2043445" y="624665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クロック</a:t>
            </a:r>
            <a:endParaRPr 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0021A11-674A-4F16-8410-7DB24870B792}"/>
              </a:ext>
            </a:extLst>
          </p:cNvPr>
          <p:cNvSpPr txBox="1"/>
          <p:nvPr/>
        </p:nvSpPr>
        <p:spPr>
          <a:xfrm>
            <a:off x="3905464" y="547207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キー</a:t>
            </a:r>
            <a:r>
              <a:rPr lang="en-US" altLang="ja-JP" dirty="0"/>
              <a:t>(8bit)</a:t>
            </a:r>
            <a:endParaRPr 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9C0EB06-86D6-484D-AC18-0CC6669072D4}"/>
              </a:ext>
            </a:extLst>
          </p:cNvPr>
          <p:cNvSpPr txBox="1"/>
          <p:nvPr/>
        </p:nvSpPr>
        <p:spPr>
          <a:xfrm>
            <a:off x="3966070" y="3399395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パターン</a:t>
            </a:r>
            <a:r>
              <a:rPr lang="en-US" altLang="ja-JP" dirty="0"/>
              <a:t>(8bit)</a:t>
            </a:r>
            <a:endParaRPr 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8E807A6-D5E3-4E67-A41E-22F70A9A63A5}"/>
              </a:ext>
            </a:extLst>
          </p:cNvPr>
          <p:cNvSpPr txBox="1"/>
          <p:nvPr/>
        </p:nvSpPr>
        <p:spPr>
          <a:xfrm>
            <a:off x="4883512" y="44135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得点計算＆出力</a:t>
            </a:r>
            <a:endParaRPr lang="en-US" altLang="ja-JP" b="1" dirty="0"/>
          </a:p>
          <a:p>
            <a:r>
              <a:rPr lang="ja-JP" altLang="en-US" b="1" dirty="0"/>
              <a:t>モジュール</a:t>
            </a:r>
            <a:endParaRPr lang="en-US" b="1" dirty="0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280D9D01-3A7C-428F-8CF6-97331CD0BB84}"/>
              </a:ext>
            </a:extLst>
          </p:cNvPr>
          <p:cNvCxnSpPr>
            <a:cxnSpLocks/>
          </p:cNvCxnSpPr>
          <p:nvPr/>
        </p:nvCxnSpPr>
        <p:spPr>
          <a:xfrm flipV="1">
            <a:off x="2942822" y="5254227"/>
            <a:ext cx="2609558" cy="11330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D18D37F-32D6-4C24-9882-9894F28CA2F7}"/>
              </a:ext>
            </a:extLst>
          </p:cNvPr>
          <p:cNvSpPr txBox="1"/>
          <p:nvPr/>
        </p:nvSpPr>
        <p:spPr>
          <a:xfrm>
            <a:off x="2519826" y="3500068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パターン管理</a:t>
            </a:r>
            <a:endParaRPr lang="en-US" altLang="ja-JP" b="1" dirty="0"/>
          </a:p>
          <a:p>
            <a:r>
              <a:rPr lang="ja-JP" altLang="en-US" b="1" dirty="0"/>
              <a:t>モジュール</a:t>
            </a:r>
            <a:endParaRPr lang="en-US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279F4BF-6A30-49F5-8176-84F7B8C5D29D}"/>
              </a:ext>
            </a:extLst>
          </p:cNvPr>
          <p:cNvSpPr/>
          <p:nvPr/>
        </p:nvSpPr>
        <p:spPr>
          <a:xfrm>
            <a:off x="2461845" y="4886569"/>
            <a:ext cx="1531461" cy="128016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6A77D0B-B633-4EC7-9450-0AA61D348FCA}"/>
              </a:ext>
            </a:extLst>
          </p:cNvPr>
          <p:cNvSpPr txBox="1"/>
          <p:nvPr/>
        </p:nvSpPr>
        <p:spPr>
          <a:xfrm>
            <a:off x="2433264" y="5225101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キー入力管理</a:t>
            </a:r>
            <a:endParaRPr lang="en-US" altLang="ja-JP" b="1" dirty="0"/>
          </a:p>
          <a:p>
            <a:r>
              <a:rPr lang="ja-JP" altLang="en-US" b="1" dirty="0"/>
              <a:t>モジュール</a:t>
            </a:r>
            <a:endParaRPr lang="en-US" b="1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452018-BB0B-4751-AE65-C34BF7EFF2AF}"/>
              </a:ext>
            </a:extLst>
          </p:cNvPr>
          <p:cNvCxnSpPr>
            <a:cxnSpLocks/>
          </p:cNvCxnSpPr>
          <p:nvPr/>
        </p:nvCxnSpPr>
        <p:spPr>
          <a:xfrm>
            <a:off x="6692056" y="4284553"/>
            <a:ext cx="150648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096F075-18F2-43AC-B49C-1DA603D4AEA5}"/>
              </a:ext>
            </a:extLst>
          </p:cNvPr>
          <p:cNvSpPr txBox="1"/>
          <p:nvPr/>
        </p:nvSpPr>
        <p:spPr>
          <a:xfrm>
            <a:off x="6676968" y="381926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パターン</a:t>
            </a:r>
            <a:r>
              <a:rPr lang="en-US" altLang="ja-JP" dirty="0"/>
              <a:t>(8bit)</a:t>
            </a:r>
            <a:endParaRPr lang="en-US" dirty="0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762C098-D656-49FA-A4A7-13DDF8A17DF5}"/>
              </a:ext>
            </a:extLst>
          </p:cNvPr>
          <p:cNvCxnSpPr>
            <a:cxnSpLocks/>
          </p:cNvCxnSpPr>
          <p:nvPr/>
        </p:nvCxnSpPr>
        <p:spPr>
          <a:xfrm>
            <a:off x="6692056" y="5059838"/>
            <a:ext cx="150648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A22776-F4E2-47E9-A85B-85E875CD9BD9}"/>
              </a:ext>
            </a:extLst>
          </p:cNvPr>
          <p:cNvSpPr txBox="1"/>
          <p:nvPr/>
        </p:nvSpPr>
        <p:spPr>
          <a:xfrm>
            <a:off x="6728231" y="464552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得点</a:t>
            </a:r>
            <a:r>
              <a:rPr lang="en-US" altLang="ja-JP" dirty="0"/>
              <a:t>(7×2bit)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6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B4A595B-F80A-9A4D-89FB-BE466475F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実機デモ</a:t>
            </a:r>
          </a:p>
        </p:txBody>
      </p:sp>
    </p:spTree>
    <p:extLst>
      <p:ext uri="{BB962C8B-B14F-4D97-AF65-F5344CB8AC3E}">
        <p14:creationId xmlns:p14="http://schemas.microsoft.com/office/powerpoint/2010/main" val="412549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84852-E06A-47B3-A427-25E221C6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37D04A-6E73-4305-8011-25B20AEC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第</a:t>
            </a:r>
            <a:r>
              <a:rPr lang="en-US" altLang="ja-JP" dirty="0"/>
              <a:t>11, 12</a:t>
            </a:r>
            <a:r>
              <a:rPr lang="ja-JP" altLang="en-US" dirty="0"/>
              <a:t>回： 実装・単体テスト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回： 統合テスト・改良</a:t>
            </a:r>
            <a:endParaRPr lang="en-US" altLang="ja-JP" dirty="0"/>
          </a:p>
          <a:p>
            <a:r>
              <a:rPr lang="ja-JP" altLang="en-US" dirty="0"/>
              <a:t>検証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ソフトの単体は、</a:t>
            </a:r>
            <a:r>
              <a:rPr lang="en-US" altLang="ja-JP" dirty="0" err="1"/>
              <a:t>printf</a:t>
            </a:r>
            <a:r>
              <a:rPr lang="ja-JP" altLang="en-US" dirty="0"/>
              <a:t>テスト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ハードは</a:t>
            </a:r>
            <a:r>
              <a:rPr lang="en-US" altLang="ja-JP" dirty="0" err="1"/>
              <a:t>ModelSim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統合テストは、実際に動かす。</a:t>
            </a:r>
            <a:endParaRPr lang="en-US" altLang="ja-JP" dirty="0"/>
          </a:p>
          <a:p>
            <a:r>
              <a:rPr lang="ja-JP" altLang="en-US" dirty="0"/>
              <a:t>電子工作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コンデンサなど使って</a:t>
            </a:r>
            <a:r>
              <a:rPr lang="en-US" altLang="ja-JP" dirty="0"/>
              <a:t>LED</a:t>
            </a:r>
            <a:r>
              <a:rPr lang="ja-JP" altLang="en-US" dirty="0" err="1"/>
              <a:t>を遅</a:t>
            </a:r>
            <a:r>
              <a:rPr lang="ja-JP" altLang="en-US" dirty="0"/>
              <a:t>延して光らせることができたら面白い</a:t>
            </a:r>
            <a:endParaRPr lang="en-US" altLang="ja-JP" dirty="0"/>
          </a:p>
          <a:p>
            <a:pPr lvl="1"/>
            <a:r>
              <a:rPr lang="ja-JP" altLang="en-US" dirty="0"/>
              <a:t>タイミングの管理が難しいので、余裕があれば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FE934AF-83D8-458E-AC2D-E92A6CB0250F}" vid="{9F4E641A-49A3-4906-A329-E750FA17F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142</TotalTime>
  <Words>331</Words>
  <Application>Microsoft Macintosh PowerPoint</Application>
  <PresentationFormat>画面に合わせる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Cambria</vt:lpstr>
      <vt:lpstr>Wingdings</vt:lpstr>
      <vt:lpstr>Office テーマ</vt:lpstr>
      <vt:lpstr>IoTシステム設計 制作システム発表</vt:lpstr>
      <vt:lpstr>システムの概要</vt:lpstr>
      <vt:lpstr>システムのアーキテクチャ</vt:lpstr>
      <vt:lpstr>ソフトウェアの実装詳細</vt:lpstr>
      <vt:lpstr>ハードウェアの実装詳細</vt:lpstr>
      <vt:lpstr>実機デモ</vt:lpstr>
      <vt:lpstr>その他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IoTシステム設計 制作システムの企画</dc:title>
  <dc:creator>masashi</dc:creator>
  <cp:lastModifiedBy>S152610599</cp:lastModifiedBy>
  <cp:revision>44</cp:revision>
  <dcterms:created xsi:type="dcterms:W3CDTF">2018-06-14T09:52:53Z</dcterms:created>
  <dcterms:modified xsi:type="dcterms:W3CDTF">2018-07-12T09:36:58Z</dcterms:modified>
</cp:coreProperties>
</file>