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15"/>
  </p:notesMasterIdLst>
  <p:sldIdLst>
    <p:sldId id="256" r:id="rId4"/>
    <p:sldId id="257" r:id="rId5"/>
    <p:sldId id="298" r:id="rId6"/>
    <p:sldId id="266" r:id="rId7"/>
    <p:sldId id="285" r:id="rId8"/>
    <p:sldId id="288" r:id="rId9"/>
    <p:sldId id="279" r:id="rId10"/>
    <p:sldId id="280" r:id="rId11"/>
    <p:sldId id="272" r:id="rId12"/>
    <p:sldId id="268" r:id="rId13"/>
    <p:sldId id="265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055" rtl="0" fontAlgn="auto" latinLnBrk="0" hangingPunct="0">
      <a:lnSpc>
        <a:spcPct val="140000"/>
      </a:lnSpc>
      <a:spcBef>
        <a:spcPts val="0"/>
      </a:spcBef>
      <a:spcAft>
        <a:spcPts val="0"/>
      </a:spcAft>
      <a:buClrTx/>
      <a:buSzTx/>
      <a:buFontTx/>
      <a:buNone/>
      <a:defRPr kumimoji="0" sz="28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 Light" panose="02000503000000020004"/>
        <a:ea typeface="Helvetica Neue Light" panose="02000503000000020004"/>
        <a:cs typeface="Helvetica Neue Light" panose="02000503000000020004"/>
        <a:sym typeface="Helvetica Neue Light" panose="02000503000000020004"/>
      </a:defRPr>
    </a:lvl1pPr>
    <a:lvl2pPr marL="0" marR="0" indent="228600" algn="l" defTabSz="821055" rtl="0" fontAlgn="auto" latinLnBrk="0" hangingPunct="0">
      <a:lnSpc>
        <a:spcPct val="140000"/>
      </a:lnSpc>
      <a:spcBef>
        <a:spcPts val="0"/>
      </a:spcBef>
      <a:spcAft>
        <a:spcPts val="0"/>
      </a:spcAft>
      <a:buClrTx/>
      <a:buSzTx/>
      <a:buFontTx/>
      <a:buNone/>
      <a:defRPr kumimoji="0" sz="28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 Light" panose="02000503000000020004"/>
        <a:ea typeface="Helvetica Neue Light" panose="02000503000000020004"/>
        <a:cs typeface="Helvetica Neue Light" panose="02000503000000020004"/>
        <a:sym typeface="Helvetica Neue Light" panose="02000503000000020004"/>
      </a:defRPr>
    </a:lvl2pPr>
    <a:lvl3pPr marL="0" marR="0" indent="457200" algn="l" defTabSz="821055" rtl="0" fontAlgn="auto" latinLnBrk="0" hangingPunct="0">
      <a:lnSpc>
        <a:spcPct val="140000"/>
      </a:lnSpc>
      <a:spcBef>
        <a:spcPts val="0"/>
      </a:spcBef>
      <a:spcAft>
        <a:spcPts val="0"/>
      </a:spcAft>
      <a:buClrTx/>
      <a:buSzTx/>
      <a:buFontTx/>
      <a:buNone/>
      <a:defRPr kumimoji="0" sz="28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 Light" panose="02000503000000020004"/>
        <a:ea typeface="Helvetica Neue Light" panose="02000503000000020004"/>
        <a:cs typeface="Helvetica Neue Light" panose="02000503000000020004"/>
        <a:sym typeface="Helvetica Neue Light" panose="02000503000000020004"/>
      </a:defRPr>
    </a:lvl3pPr>
    <a:lvl4pPr marL="0" marR="0" indent="685800" algn="l" defTabSz="821055" rtl="0" fontAlgn="auto" latinLnBrk="0" hangingPunct="0">
      <a:lnSpc>
        <a:spcPct val="140000"/>
      </a:lnSpc>
      <a:spcBef>
        <a:spcPts val="0"/>
      </a:spcBef>
      <a:spcAft>
        <a:spcPts val="0"/>
      </a:spcAft>
      <a:buClrTx/>
      <a:buSzTx/>
      <a:buFontTx/>
      <a:buNone/>
      <a:defRPr kumimoji="0" sz="28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 Light" panose="02000503000000020004"/>
        <a:ea typeface="Helvetica Neue Light" panose="02000503000000020004"/>
        <a:cs typeface="Helvetica Neue Light" panose="02000503000000020004"/>
        <a:sym typeface="Helvetica Neue Light" panose="02000503000000020004"/>
      </a:defRPr>
    </a:lvl4pPr>
    <a:lvl5pPr marL="0" marR="0" indent="914400" algn="l" defTabSz="821055" rtl="0" fontAlgn="auto" latinLnBrk="0" hangingPunct="0">
      <a:lnSpc>
        <a:spcPct val="140000"/>
      </a:lnSpc>
      <a:spcBef>
        <a:spcPts val="0"/>
      </a:spcBef>
      <a:spcAft>
        <a:spcPts val="0"/>
      </a:spcAft>
      <a:buClrTx/>
      <a:buSzTx/>
      <a:buFontTx/>
      <a:buNone/>
      <a:defRPr kumimoji="0" sz="28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 Light" panose="02000503000000020004"/>
        <a:ea typeface="Helvetica Neue Light" panose="02000503000000020004"/>
        <a:cs typeface="Helvetica Neue Light" panose="02000503000000020004"/>
        <a:sym typeface="Helvetica Neue Light" panose="02000503000000020004"/>
      </a:defRPr>
    </a:lvl5pPr>
    <a:lvl6pPr marL="0" marR="0" indent="1143000" algn="l" defTabSz="821055" rtl="0" fontAlgn="auto" latinLnBrk="0" hangingPunct="0">
      <a:lnSpc>
        <a:spcPct val="140000"/>
      </a:lnSpc>
      <a:spcBef>
        <a:spcPts val="0"/>
      </a:spcBef>
      <a:spcAft>
        <a:spcPts val="0"/>
      </a:spcAft>
      <a:buClrTx/>
      <a:buSzTx/>
      <a:buFontTx/>
      <a:buNone/>
      <a:defRPr kumimoji="0" sz="28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 Light" panose="02000503000000020004"/>
        <a:ea typeface="Helvetica Neue Light" panose="02000503000000020004"/>
        <a:cs typeface="Helvetica Neue Light" panose="02000503000000020004"/>
        <a:sym typeface="Helvetica Neue Light" panose="02000503000000020004"/>
      </a:defRPr>
    </a:lvl6pPr>
    <a:lvl7pPr marL="0" marR="0" indent="1371600" algn="l" defTabSz="821055" rtl="0" fontAlgn="auto" latinLnBrk="0" hangingPunct="0">
      <a:lnSpc>
        <a:spcPct val="140000"/>
      </a:lnSpc>
      <a:spcBef>
        <a:spcPts val="0"/>
      </a:spcBef>
      <a:spcAft>
        <a:spcPts val="0"/>
      </a:spcAft>
      <a:buClrTx/>
      <a:buSzTx/>
      <a:buFontTx/>
      <a:buNone/>
      <a:defRPr kumimoji="0" sz="28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 Light" panose="02000503000000020004"/>
        <a:ea typeface="Helvetica Neue Light" panose="02000503000000020004"/>
        <a:cs typeface="Helvetica Neue Light" panose="02000503000000020004"/>
        <a:sym typeface="Helvetica Neue Light" panose="02000503000000020004"/>
      </a:defRPr>
    </a:lvl7pPr>
    <a:lvl8pPr marL="0" marR="0" indent="1600200" algn="l" defTabSz="821055" rtl="0" fontAlgn="auto" latinLnBrk="0" hangingPunct="0">
      <a:lnSpc>
        <a:spcPct val="140000"/>
      </a:lnSpc>
      <a:spcBef>
        <a:spcPts val="0"/>
      </a:spcBef>
      <a:spcAft>
        <a:spcPts val="0"/>
      </a:spcAft>
      <a:buClrTx/>
      <a:buSzTx/>
      <a:buFontTx/>
      <a:buNone/>
      <a:defRPr kumimoji="0" sz="28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 Light" panose="02000503000000020004"/>
        <a:ea typeface="Helvetica Neue Light" panose="02000503000000020004"/>
        <a:cs typeface="Helvetica Neue Light" panose="02000503000000020004"/>
        <a:sym typeface="Helvetica Neue Light" panose="02000503000000020004"/>
      </a:defRPr>
    </a:lvl8pPr>
    <a:lvl9pPr marL="0" marR="0" indent="1828800" algn="l" defTabSz="821055" rtl="0" fontAlgn="auto" latinLnBrk="0" hangingPunct="0">
      <a:lnSpc>
        <a:spcPct val="140000"/>
      </a:lnSpc>
      <a:spcBef>
        <a:spcPts val="0"/>
      </a:spcBef>
      <a:spcAft>
        <a:spcPts val="0"/>
      </a:spcAft>
      <a:buClrTx/>
      <a:buSzTx/>
      <a:buFontTx/>
      <a:buNone/>
      <a:defRPr kumimoji="0" sz="28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 Light" panose="02000503000000020004"/>
        <a:ea typeface="Helvetica Neue Light" panose="02000503000000020004"/>
        <a:cs typeface="Helvetica Neue Light" panose="02000503000000020004"/>
        <a:sym typeface="Helvetica Neue Light" panose="02000503000000020004"/>
      </a:defRPr>
    </a:lvl9pPr>
  </p:defaultTextStyle>
  <p:extLst>
    <p:ext uri="{521415D9-36F7-43E2-AB2F-B90AF26B5E84}">
      <p14:sectionLst xmlns:p14="http://schemas.microsoft.com/office/powerpoint/2010/main">
        <p14:section name="默认节" id="{2169BA99-E6FE-8748-B77E-6288806CB3AB}">
          <p14:sldIdLst>
            <p14:sldId id="256"/>
            <p14:sldId id="257"/>
            <p14:sldId id="298"/>
            <p14:sldId id="266"/>
            <p14:sldId id="285"/>
            <p14:sldId id="288"/>
            <p14:sldId id="279"/>
            <p14:sldId id="280"/>
            <p14:sldId id="272"/>
            <p14:sldId id="268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6FA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6"/>
    <p:restoredTop sz="94754"/>
  </p:normalViewPr>
  <p:slideViewPr>
    <p:cSldViewPr snapToGrid="0">
      <p:cViewPr varScale="1">
        <p:scale>
          <a:sx n="51" d="100"/>
          <a:sy n="51" d="100"/>
        </p:scale>
        <p:origin x="8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线条"/>
          <p:cNvSpPr/>
          <p:nvPr/>
        </p:nvSpPr>
        <p:spPr>
          <a:xfrm flipV="1">
            <a:off x="23985490" y="4547001"/>
            <a:ext cx="1" cy="1171576"/>
          </a:xfrm>
          <a:prstGeom prst="line">
            <a:avLst/>
          </a:prstGeom>
          <a:ln w="25400">
            <a:solidFill>
              <a:srgbClr val="929292">
                <a:alpha val="2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17" name="圆形"/>
          <p:cNvSpPr/>
          <p:nvPr/>
        </p:nvSpPr>
        <p:spPr>
          <a:xfrm>
            <a:off x="23401075" y="6762177"/>
            <a:ext cx="191647" cy="191647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 panose="02000503000000020004"/>
                <a:ea typeface="Helvetica Neue Thin" panose="02000503000000020004"/>
                <a:cs typeface="Helvetica Neue Thin" panose="02000503000000020004"/>
                <a:sym typeface="Helvetica Neue Thin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带logo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hanks"/>
          <p:cNvSpPr txBox="1"/>
          <p:nvPr/>
        </p:nvSpPr>
        <p:spPr>
          <a:xfrm>
            <a:off x="10137889" y="5503634"/>
            <a:ext cx="4108222" cy="1556539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9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/>
              </a:defRPr>
            </a:lvl1pPr>
          </a:lstStyle>
          <a:p>
            <a:r>
              <a:t>Thanks</a:t>
            </a:r>
          </a:p>
        </p:txBody>
      </p:sp>
      <p:sp>
        <p:nvSpPr>
          <p:cNvPr id="40" name="线条"/>
          <p:cNvSpPr/>
          <p:nvPr/>
        </p:nvSpPr>
        <p:spPr>
          <a:xfrm flipV="1">
            <a:off x="23985491" y="-2006051"/>
            <a:ext cx="1" cy="6003096"/>
          </a:xfrm>
          <a:prstGeom prst="line">
            <a:avLst/>
          </a:prstGeom>
          <a:ln w="25400">
            <a:solidFill>
              <a:srgbClr val="929292">
                <a:alpha val="2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41" name="线条"/>
          <p:cNvSpPr/>
          <p:nvPr/>
        </p:nvSpPr>
        <p:spPr>
          <a:xfrm flipV="1">
            <a:off x="432493" y="12171264"/>
            <a:ext cx="1" cy="1110997"/>
          </a:xfrm>
          <a:prstGeom prst="line">
            <a:avLst/>
          </a:prstGeom>
          <a:ln w="25400">
            <a:solidFill>
              <a:srgbClr val="929292">
                <a:alpha val="2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pic>
        <p:nvPicPr>
          <p:cNvPr id="42" name="图像" descr="图像"/>
          <p:cNvPicPr>
            <a:picLocks noChangeAspect="1"/>
          </p:cNvPicPr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>
            <a:off x="269699" y="11413401"/>
            <a:ext cx="325590" cy="3597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3" name="矩形"/>
          <p:cNvSpPr/>
          <p:nvPr/>
        </p:nvSpPr>
        <p:spPr>
          <a:xfrm>
            <a:off x="-1634422" y="13516395"/>
            <a:ext cx="26043412" cy="234031"/>
          </a:xfrm>
          <a:prstGeom prst="rect">
            <a:avLst/>
          </a:prstGeom>
          <a:solidFill>
            <a:srgbClr val="3296F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pic>
        <p:nvPicPr>
          <p:cNvPr id="44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687" y="3970906"/>
            <a:ext cx="1936702" cy="14085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5" name="圆形"/>
          <p:cNvSpPr/>
          <p:nvPr/>
        </p:nvSpPr>
        <p:spPr>
          <a:xfrm>
            <a:off x="22984348" y="12171264"/>
            <a:ext cx="1110998" cy="1110998"/>
          </a:xfrm>
          <a:prstGeom prst="ellipse">
            <a:avLst/>
          </a:prstGeom>
          <a:solidFill>
            <a:srgbClr val="3296FA">
              <a:alpha val="738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46" name="圆形"/>
          <p:cNvSpPr/>
          <p:nvPr/>
        </p:nvSpPr>
        <p:spPr>
          <a:xfrm>
            <a:off x="581511" y="1088189"/>
            <a:ext cx="1408511" cy="1408511"/>
          </a:xfrm>
          <a:prstGeom prst="ellipse">
            <a:avLst/>
          </a:prstGeom>
          <a:solidFill>
            <a:srgbClr val="F6FB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47" name="圆形"/>
          <p:cNvSpPr/>
          <p:nvPr/>
        </p:nvSpPr>
        <p:spPr>
          <a:xfrm>
            <a:off x="-271762" y="-238297"/>
            <a:ext cx="1408511" cy="1408511"/>
          </a:xfrm>
          <a:prstGeom prst="ellipse">
            <a:avLst/>
          </a:prstGeom>
          <a:solidFill>
            <a:srgbClr val="E7F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48" name="圆形"/>
          <p:cNvSpPr/>
          <p:nvPr/>
        </p:nvSpPr>
        <p:spPr>
          <a:xfrm>
            <a:off x="1413987" y="-238297"/>
            <a:ext cx="1408511" cy="1408511"/>
          </a:xfrm>
          <a:prstGeom prst="ellipse">
            <a:avLst/>
          </a:prstGeom>
          <a:solidFill>
            <a:srgbClr val="F7FB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线条"/>
          <p:cNvSpPr/>
          <p:nvPr/>
        </p:nvSpPr>
        <p:spPr>
          <a:xfrm flipV="1">
            <a:off x="23985490" y="4547001"/>
            <a:ext cx="1" cy="1171576"/>
          </a:xfrm>
          <a:prstGeom prst="line">
            <a:avLst/>
          </a:prstGeom>
          <a:ln w="25400">
            <a:solidFill>
              <a:srgbClr val="929292">
                <a:alpha val="2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sz="2800"/>
          </a:p>
        </p:txBody>
      </p:sp>
      <p:sp>
        <p:nvSpPr>
          <p:cNvPr id="17" name="圆形"/>
          <p:cNvSpPr/>
          <p:nvPr/>
        </p:nvSpPr>
        <p:spPr>
          <a:xfrm>
            <a:off x="23401075" y="6762177"/>
            <a:ext cx="191647" cy="191647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sz="2800"/>
          </a:p>
        </p:txBody>
      </p:sp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 panose="02000503000000020004"/>
                <a:ea typeface="Helvetica Neue Thin" panose="02000503000000020004"/>
                <a:cs typeface="Helvetica Neue Thin" panose="02000503000000020004"/>
                <a:sym typeface="Helvetica Neue Thin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带logo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hanks"/>
          <p:cNvSpPr txBox="1"/>
          <p:nvPr/>
        </p:nvSpPr>
        <p:spPr>
          <a:xfrm>
            <a:off x="10137889" y="5503634"/>
            <a:ext cx="4108222" cy="1556539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 algn="ctr">
              <a:lnSpc>
                <a:spcPct val="100000"/>
              </a:lnSpc>
              <a:defRPr sz="9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/>
              </a:defRPr>
            </a:lvl1pPr>
          </a:lstStyle>
          <a:p>
            <a:r>
              <a:t>Thanks</a:t>
            </a:r>
          </a:p>
        </p:txBody>
      </p:sp>
      <p:sp>
        <p:nvSpPr>
          <p:cNvPr id="40" name="线条"/>
          <p:cNvSpPr/>
          <p:nvPr/>
        </p:nvSpPr>
        <p:spPr>
          <a:xfrm flipV="1">
            <a:off x="23985491" y="-2006051"/>
            <a:ext cx="1" cy="6003096"/>
          </a:xfrm>
          <a:prstGeom prst="line">
            <a:avLst/>
          </a:prstGeom>
          <a:ln w="25400">
            <a:solidFill>
              <a:srgbClr val="929292">
                <a:alpha val="2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sz="2800"/>
          </a:p>
        </p:txBody>
      </p:sp>
      <p:sp>
        <p:nvSpPr>
          <p:cNvPr id="41" name="线条"/>
          <p:cNvSpPr/>
          <p:nvPr/>
        </p:nvSpPr>
        <p:spPr>
          <a:xfrm flipV="1">
            <a:off x="432493" y="12171264"/>
            <a:ext cx="1" cy="1110997"/>
          </a:xfrm>
          <a:prstGeom prst="line">
            <a:avLst/>
          </a:prstGeom>
          <a:ln w="25400">
            <a:solidFill>
              <a:srgbClr val="929292">
                <a:alpha val="2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sz="2800"/>
          </a:p>
        </p:txBody>
      </p:sp>
      <p:pic>
        <p:nvPicPr>
          <p:cNvPr id="42" name="图像" descr="图像"/>
          <p:cNvPicPr>
            <a:picLocks noChangeAspect="1"/>
          </p:cNvPicPr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>
            <a:off x="269699" y="11413401"/>
            <a:ext cx="325590" cy="3597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3" name="矩形"/>
          <p:cNvSpPr/>
          <p:nvPr/>
        </p:nvSpPr>
        <p:spPr>
          <a:xfrm>
            <a:off x="-1634422" y="13516395"/>
            <a:ext cx="26043412" cy="234031"/>
          </a:xfrm>
          <a:prstGeom prst="rect">
            <a:avLst/>
          </a:prstGeom>
          <a:solidFill>
            <a:srgbClr val="3296F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sz="2800"/>
          </a:p>
        </p:txBody>
      </p:sp>
      <p:pic>
        <p:nvPicPr>
          <p:cNvPr id="44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687" y="3970906"/>
            <a:ext cx="1936702" cy="14085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5" name="圆形"/>
          <p:cNvSpPr/>
          <p:nvPr/>
        </p:nvSpPr>
        <p:spPr>
          <a:xfrm>
            <a:off x="22984348" y="12171264"/>
            <a:ext cx="1110998" cy="1110998"/>
          </a:xfrm>
          <a:prstGeom prst="ellipse">
            <a:avLst/>
          </a:prstGeom>
          <a:solidFill>
            <a:srgbClr val="3296FA">
              <a:alpha val="738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sz="2800"/>
          </a:p>
        </p:txBody>
      </p:sp>
      <p:sp>
        <p:nvSpPr>
          <p:cNvPr id="46" name="圆形"/>
          <p:cNvSpPr/>
          <p:nvPr/>
        </p:nvSpPr>
        <p:spPr>
          <a:xfrm>
            <a:off x="581511" y="1088189"/>
            <a:ext cx="1408511" cy="1408511"/>
          </a:xfrm>
          <a:prstGeom prst="ellipse">
            <a:avLst/>
          </a:prstGeom>
          <a:solidFill>
            <a:srgbClr val="F6FB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sz="2800"/>
          </a:p>
        </p:txBody>
      </p:sp>
      <p:sp>
        <p:nvSpPr>
          <p:cNvPr id="47" name="圆形"/>
          <p:cNvSpPr/>
          <p:nvPr/>
        </p:nvSpPr>
        <p:spPr>
          <a:xfrm>
            <a:off x="-271762" y="-238297"/>
            <a:ext cx="1408511" cy="1408511"/>
          </a:xfrm>
          <a:prstGeom prst="ellipse">
            <a:avLst/>
          </a:prstGeom>
          <a:solidFill>
            <a:srgbClr val="E7F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sz="2800"/>
          </a:p>
        </p:txBody>
      </p:sp>
      <p:sp>
        <p:nvSpPr>
          <p:cNvPr id="48" name="圆形"/>
          <p:cNvSpPr/>
          <p:nvPr/>
        </p:nvSpPr>
        <p:spPr>
          <a:xfrm>
            <a:off x="1413987" y="-238297"/>
            <a:ext cx="1408511" cy="1408511"/>
          </a:xfrm>
          <a:prstGeom prst="ellipse">
            <a:avLst/>
          </a:prstGeom>
          <a:solidFill>
            <a:srgbClr val="F7FB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sz="2800"/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1634422" y="13516395"/>
            <a:ext cx="26043412" cy="234031"/>
          </a:xfrm>
          <a:prstGeom prst="rect">
            <a:avLst/>
          </a:prstGeom>
          <a:solidFill>
            <a:srgbClr val="3296F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3" name="线条"/>
          <p:cNvSpPr/>
          <p:nvPr/>
        </p:nvSpPr>
        <p:spPr>
          <a:xfrm flipV="1">
            <a:off x="23985490" y="7063752"/>
            <a:ext cx="1" cy="3655055"/>
          </a:xfrm>
          <a:prstGeom prst="line">
            <a:avLst/>
          </a:prstGeom>
          <a:ln w="25400">
            <a:solidFill>
              <a:srgbClr val="929292">
                <a:alpha val="2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4" name="圆形"/>
          <p:cNvSpPr/>
          <p:nvPr/>
        </p:nvSpPr>
        <p:spPr>
          <a:xfrm>
            <a:off x="21900055" y="10634898"/>
            <a:ext cx="1780761" cy="1780762"/>
          </a:xfrm>
          <a:prstGeom prst="ellipse">
            <a:avLst/>
          </a:prstGeom>
          <a:solidFill>
            <a:srgbClr val="3296FA">
              <a:alpha val="738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5" name="圆形"/>
          <p:cNvSpPr/>
          <p:nvPr/>
        </p:nvSpPr>
        <p:spPr>
          <a:xfrm>
            <a:off x="23064829" y="12215700"/>
            <a:ext cx="1780761" cy="1780761"/>
          </a:xfrm>
          <a:prstGeom prst="ellipse">
            <a:avLst/>
          </a:prstGeom>
          <a:solidFill>
            <a:srgbClr val="3296FA">
              <a:alpha val="12508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pic>
        <p:nvPicPr>
          <p:cNvPr id="6" name="图像" descr="图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0835" y="501820"/>
            <a:ext cx="2167739" cy="4512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ctr">
              <a:lnSpc>
                <a:spcPct val="100000"/>
              </a:lnSpc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0" marR="0" indent="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0" marR="0" indent="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0" marR="0" indent="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0" marR="0" indent="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0" marR="0" indent="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0" marR="0" indent="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0" marR="0" indent="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0" marR="0" indent="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titleStyle>
    <p:bodyStyle>
      <a:lvl1pPr marL="610870" marR="0" indent="-610870" algn="l" defTabSz="82105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1055370" marR="0" indent="-610870" algn="l" defTabSz="82105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1499870" marR="0" indent="-610870" algn="l" defTabSz="82105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1944370" marR="0" indent="-610870" algn="l" defTabSz="82105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2388870" marR="0" indent="-610870" algn="l" defTabSz="82105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2833370" marR="0" indent="-610870" algn="l" defTabSz="82105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3277870" marR="0" indent="-610870" algn="l" defTabSz="82105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3722370" marR="0" indent="-610870" algn="l" defTabSz="82105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4166870" marR="0" indent="-610870" algn="l" defTabSz="82105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bodyStyle>
    <p:otherStyle>
      <a:lvl1pPr marL="0" marR="0" indent="0" algn="ctr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1634422" y="13516395"/>
            <a:ext cx="26043412" cy="234031"/>
          </a:xfrm>
          <a:prstGeom prst="rect">
            <a:avLst/>
          </a:prstGeom>
          <a:solidFill>
            <a:srgbClr val="3296F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sz="2800"/>
          </a:p>
        </p:txBody>
      </p:sp>
      <p:sp>
        <p:nvSpPr>
          <p:cNvPr id="3" name="线条"/>
          <p:cNvSpPr/>
          <p:nvPr/>
        </p:nvSpPr>
        <p:spPr>
          <a:xfrm flipV="1">
            <a:off x="23985490" y="7063752"/>
            <a:ext cx="1" cy="3655055"/>
          </a:xfrm>
          <a:prstGeom prst="line">
            <a:avLst/>
          </a:prstGeom>
          <a:ln w="25400">
            <a:solidFill>
              <a:srgbClr val="929292">
                <a:alpha val="2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sz="2800"/>
          </a:p>
        </p:txBody>
      </p:sp>
      <p:sp>
        <p:nvSpPr>
          <p:cNvPr id="4" name="圆形"/>
          <p:cNvSpPr/>
          <p:nvPr/>
        </p:nvSpPr>
        <p:spPr>
          <a:xfrm>
            <a:off x="21900055" y="10634898"/>
            <a:ext cx="1780761" cy="1780762"/>
          </a:xfrm>
          <a:prstGeom prst="ellipse">
            <a:avLst/>
          </a:prstGeom>
          <a:solidFill>
            <a:srgbClr val="3296FA">
              <a:alpha val="738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sz="2800"/>
          </a:p>
        </p:txBody>
      </p:sp>
      <p:sp>
        <p:nvSpPr>
          <p:cNvPr id="5" name="圆形"/>
          <p:cNvSpPr/>
          <p:nvPr/>
        </p:nvSpPr>
        <p:spPr>
          <a:xfrm>
            <a:off x="23064829" y="12215700"/>
            <a:ext cx="1780761" cy="1780761"/>
          </a:xfrm>
          <a:prstGeom prst="ellipse">
            <a:avLst/>
          </a:prstGeom>
          <a:solidFill>
            <a:srgbClr val="3296FA">
              <a:alpha val="12508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sz="2800"/>
          </a:p>
        </p:txBody>
      </p:sp>
      <p:pic>
        <p:nvPicPr>
          <p:cNvPr id="6" name="图像" descr="图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0835" y="501820"/>
            <a:ext cx="2167739" cy="4512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ctr">
              <a:lnSpc>
                <a:spcPct val="100000"/>
              </a:lnSpc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ransition spd="med"/>
  <p:txStyles>
    <p:titleStyle>
      <a:lvl1pPr marL="0" marR="0" indent="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0" marR="0" indent="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0" marR="0" indent="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0" marR="0" indent="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0" marR="0" indent="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0" marR="0" indent="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0" marR="0" indent="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0" marR="0" indent="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0" marR="0" indent="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titleStyle>
    <p:bodyStyle>
      <a:lvl1pPr marL="610870" marR="0" indent="-610870" algn="l" defTabSz="82105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1055370" marR="0" indent="-610870" algn="l" defTabSz="82105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1499870" marR="0" indent="-610870" algn="l" defTabSz="82105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1944370" marR="0" indent="-610870" algn="l" defTabSz="82105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2388870" marR="0" indent="-610870" algn="l" defTabSz="82105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2833370" marR="0" indent="-610870" algn="l" defTabSz="82105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3277870" marR="0" indent="-610870" algn="l" defTabSz="82105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3722370" marR="0" indent="-610870" algn="l" defTabSz="82105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4166870" marR="0" indent="-610870" algn="l" defTabSz="82105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bodyStyle>
    <p:otherStyle>
      <a:lvl1pPr marL="0" marR="0" indent="0" algn="ctr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105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封面标题区域"/>
          <p:cNvSpPr txBox="1"/>
          <p:nvPr/>
        </p:nvSpPr>
        <p:spPr>
          <a:xfrm>
            <a:off x="6806854" y="5010487"/>
            <a:ext cx="15490843" cy="2327474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b">
            <a:normAutofit/>
          </a:bodyPr>
          <a:lstStyle>
            <a:lvl1pPr>
              <a:lnSpc>
                <a:spcPct val="100000"/>
              </a:lnSpc>
              <a:defRPr sz="10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panose="02000503000000020004"/>
              </a:defRPr>
            </a:lvl1pPr>
          </a:lstStyle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</a:rPr>
              <a:t>试用期中期述职</a:t>
            </a:r>
            <a:endParaRPr lang="en-US" dirty="0" err="1">
              <a:solidFill>
                <a:schemeClr val="tx1">
                  <a:lumMod val="50000"/>
                </a:schemeClr>
              </a:solidFill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pic>
        <p:nvPicPr>
          <p:cNvPr id="6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2901" y="4371379"/>
            <a:ext cx="3147548" cy="6551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2" name="图像" descr="图像"/>
          <p:cNvPicPr>
            <a:picLocks noChangeAspect="1"/>
          </p:cNvPicPr>
          <p:nvPr/>
        </p:nvPicPr>
        <p:blipFill>
          <a:blip r:embed="rId2">
            <a:alphaModFix amt="7144"/>
          </a:blip>
          <a:stretch>
            <a:fillRect/>
          </a:stretch>
        </p:blipFill>
        <p:spPr>
          <a:xfrm>
            <a:off x="17519206" y="6464615"/>
            <a:ext cx="12932570" cy="128905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3" name="圆形"/>
          <p:cNvSpPr/>
          <p:nvPr/>
        </p:nvSpPr>
        <p:spPr>
          <a:xfrm>
            <a:off x="-12057270" y="-850998"/>
            <a:ext cx="16377917" cy="16377918"/>
          </a:xfrm>
          <a:prstGeom prst="ellipse">
            <a:avLst/>
          </a:prstGeom>
          <a:solidFill>
            <a:srgbClr val="3296F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64" name="圆形"/>
          <p:cNvSpPr/>
          <p:nvPr/>
        </p:nvSpPr>
        <p:spPr>
          <a:xfrm>
            <a:off x="17880169" y="12598327"/>
            <a:ext cx="1550461" cy="1550461"/>
          </a:xfrm>
          <a:prstGeom prst="ellipse">
            <a:avLst/>
          </a:prstGeom>
          <a:solidFill>
            <a:srgbClr val="3296F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65" name="圆形"/>
          <p:cNvSpPr/>
          <p:nvPr/>
        </p:nvSpPr>
        <p:spPr>
          <a:xfrm>
            <a:off x="20924863" y="-1689600"/>
            <a:ext cx="4448603" cy="4448602"/>
          </a:xfrm>
          <a:prstGeom prst="ellipse">
            <a:avLst/>
          </a:prstGeom>
          <a:solidFill>
            <a:srgbClr val="3296F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66" name="圆形"/>
          <p:cNvSpPr/>
          <p:nvPr/>
        </p:nvSpPr>
        <p:spPr>
          <a:xfrm>
            <a:off x="22491620" y="12182281"/>
            <a:ext cx="2987741" cy="2987741"/>
          </a:xfrm>
          <a:prstGeom prst="ellipse">
            <a:avLst/>
          </a:prstGeom>
          <a:solidFill>
            <a:srgbClr val="3296FA">
              <a:alpha val="738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67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E6636BC20180234D78A0072836F0BA90E2B9B2091C5FFB20AED98431B1EB2BFEAB43B03891665B0722192408C8468DEBDA0921EAE1D05B211BBFC21D7F2E29D924FD98AD9122E6E794BB24B765B2414EEAD0ED5A75F976E74899E197485EACD8D6B62991CE3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064375" y="8181768"/>
            <a:ext cx="2952000" cy="757190"/>
          </a:xfrm>
          <a:prstGeom prst="roundRect">
            <a:avLst/>
          </a:prstGeom>
          <a:solidFill>
            <a:srgbClr val="3296FA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ctr" defTabSz="821055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Helvetica Neue Medium" panose="02000503000000020004"/>
              </a:rPr>
              <a:t>俞超程 </a:t>
            </a:r>
            <a:r>
              <a:rPr kumimoji="0" lang="en-US" altLang="zh-CN" sz="320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Helvetica Neue Medium" panose="02000503000000020004"/>
              </a:rPr>
              <a:t>/ </a:t>
            </a:r>
            <a:r>
              <a:rPr kumimoji="0" lang="zh-CN" altLang="en-US" sz="320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Helvetica Neue Medium" panose="02000503000000020004"/>
              </a:rPr>
              <a:t>萌鱼</a:t>
            </a:r>
            <a:endParaRPr kumimoji="0" lang="zh-CN" altLang="en-US" sz="320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  <a:sym typeface="Helvetica Neue Medium" panose="02000503000000020004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064375" y="7294245"/>
            <a:ext cx="9284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1">
            <a:alphaModFix amt="7144"/>
          </a:blip>
          <a:stretch>
            <a:fillRect/>
          </a:stretch>
        </p:blipFill>
        <p:spPr>
          <a:xfrm flipH="1">
            <a:off x="-6370129" y="7445690"/>
            <a:ext cx="12932570" cy="128905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8071485" y="1731010"/>
            <a:ext cx="8078470" cy="14344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p>
            <a:pPr marL="0" marR="0" indent="0" algn="ctr" defTabSz="821055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PingFang SC Medium" panose="020B0400000000000000" charset="-122"/>
                <a:ea typeface="PingFang SC Medium" panose="020B0400000000000000" charset="-122"/>
                <a:cs typeface="Helvetica Neue Light" panose="02000503000000020004"/>
                <a:sym typeface="Helvetica Neue Light" panose="02000503000000020004"/>
              </a:rPr>
              <a:t>下一阶段工作内容汇总</a:t>
            </a:r>
            <a:endParaRPr kumimoji="0" lang="zh-CN" altLang="en-US" sz="60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PingFang SC Medium" panose="020B0400000000000000" charset="-122"/>
              <a:ea typeface="PingFang SC Medium" panose="020B0400000000000000" charset="-122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69275" y="4848860"/>
            <a:ext cx="12753340" cy="40182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p>
            <a:pPr marR="0" algn="l" defTabSz="821055" rtl="0" fontAlgn="auto" latinLnBrk="0" hangingPunct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4000" dirty="0">
                <a:latin typeface="PingFang SC Regular" panose="020B0400000000000000" charset="-122"/>
                <a:ea typeface="PingFang SC Regular" panose="020B0400000000000000" charset="-122"/>
              </a:rPr>
              <a:t>旧设计器页面使用新渲染引擎渲染</a:t>
            </a:r>
            <a:endParaRPr lang="zh-CN" altLang="en-US" sz="4000" dirty="0">
              <a:latin typeface="PingFang SC Regular" panose="020B0400000000000000" charset="-122"/>
              <a:ea typeface="PingFang SC Regular" panose="020B0400000000000000" charset="-122"/>
            </a:endParaRPr>
          </a:p>
          <a:p>
            <a:pPr marR="0" algn="l" defTabSz="821055" rtl="0" fontAlgn="auto" latinLnBrk="0" hangingPunct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PingFang SC Regular" panose="020B0400000000000000" charset="-122"/>
                <a:ea typeface="PingFang SC Regular" panose="020B0400000000000000" charset="-122"/>
                <a:cs typeface="Helvetica Neue Light" panose="02000503000000020004"/>
                <a:sym typeface="Helvetica Neue Light" panose="02000503000000020004"/>
              </a:rPr>
              <a:t>组件脚手架模板调研和开发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Helvetica Neue Light" panose="02000503000000020004"/>
              <a:sym typeface="Helvetica Neue Light" panose="02000503000000020004"/>
            </a:endParaRPr>
          </a:p>
          <a:p>
            <a:pPr marR="0" algn="l" defTabSz="821055" rtl="0" fontAlgn="auto" latinLnBrk="0" hangingPunct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PingFang SC Regular" panose="020B0400000000000000" charset="-122"/>
                <a:ea typeface="PingFang SC Regular" panose="020B0400000000000000" charset="-122"/>
                <a:cs typeface="Helvetica Neue Light" panose="02000503000000020004"/>
                <a:sym typeface="Helvetica Neue Light" panose="02000503000000020004"/>
              </a:rPr>
              <a:t>新设计器页面统一改造（插件、setter等）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165340" y="5718175"/>
            <a:ext cx="144145" cy="14414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165340" y="7019290"/>
            <a:ext cx="381635" cy="143510"/>
            <a:chOff x="11284" y="11350"/>
            <a:chExt cx="601" cy="226"/>
          </a:xfrm>
        </p:grpSpPr>
        <p:sp>
          <p:nvSpPr>
            <p:cNvPr id="31" name="椭圆 30"/>
            <p:cNvSpPr/>
            <p:nvPr/>
          </p:nvSpPr>
          <p:spPr>
            <a:xfrm>
              <a:off x="11284" y="11350"/>
              <a:ext cx="227" cy="2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p>
              <a:pPr marL="0" marR="0" indent="0" algn="ctr" defTabSz="8210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1659" y="11350"/>
              <a:ext cx="226" cy="2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p>
              <a:pPr marL="0" marR="0" indent="0" algn="ctr" defTabSz="8210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165340" y="8331835"/>
            <a:ext cx="619125" cy="143510"/>
            <a:chOff x="11284" y="13343"/>
            <a:chExt cx="975" cy="226"/>
          </a:xfrm>
        </p:grpSpPr>
        <p:sp>
          <p:nvSpPr>
            <p:cNvPr id="35" name="椭圆 34"/>
            <p:cNvSpPr/>
            <p:nvPr/>
          </p:nvSpPr>
          <p:spPr>
            <a:xfrm>
              <a:off x="11284" y="13343"/>
              <a:ext cx="227" cy="2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p>
              <a:pPr marL="0" marR="0" indent="0" algn="ctr" defTabSz="8210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1659" y="13343"/>
              <a:ext cx="226" cy="2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p>
              <a:pPr marL="0" marR="0" indent="0" algn="ctr" defTabSz="8210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2033" y="13343"/>
              <a:ext cx="226" cy="2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p>
              <a:pPr marL="0" marR="0" indent="0" algn="ctr" defTabSz="8210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endParaRPr>
            </a:p>
          </p:txBody>
        </p:sp>
      </p:grpSp>
      <p:sp>
        <p:nvSpPr>
          <p:cNvPr id="3" name="圆形"/>
          <p:cNvSpPr/>
          <p:nvPr/>
        </p:nvSpPr>
        <p:spPr>
          <a:xfrm>
            <a:off x="-984250" y="11560175"/>
            <a:ext cx="4658995" cy="4661535"/>
          </a:xfrm>
          <a:prstGeom prst="ellipse">
            <a:avLst/>
          </a:prstGeom>
          <a:noFill/>
          <a:ln w="12700">
            <a:solidFill>
              <a:srgbClr val="3296FA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71437" tIns="71437" rIns="71437" bIns="71437" anchor="ctr"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6" name="等腰三角形 5"/>
          <p:cNvSpPr/>
          <p:nvPr/>
        </p:nvSpPr>
        <p:spPr>
          <a:xfrm rot="4860000">
            <a:off x="7414895" y="2292350"/>
            <a:ext cx="454660" cy="454660"/>
          </a:xfrm>
          <a:prstGeom prst="triangle">
            <a:avLst/>
          </a:prstGeom>
          <a:solidFill>
            <a:srgbClr val="3296FA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2" name="等腰三角形 1"/>
          <p:cNvSpPr/>
          <p:nvPr/>
        </p:nvSpPr>
        <p:spPr>
          <a:xfrm rot="14820000">
            <a:off x="16413480" y="2353310"/>
            <a:ext cx="454660" cy="454660"/>
          </a:xfrm>
          <a:prstGeom prst="triangle">
            <a:avLst/>
          </a:prstGeom>
          <a:solidFill>
            <a:srgbClr val="3296FA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By YourName"/>
          <p:cNvSpPr txBox="1"/>
          <p:nvPr/>
        </p:nvSpPr>
        <p:spPr>
          <a:xfrm>
            <a:off x="9394242" y="7098641"/>
            <a:ext cx="5595517" cy="899815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>
            <a:normAutofit/>
          </a:bodyPr>
          <a:lstStyle>
            <a:lvl1pPr algn="ctr">
              <a:lnSpc>
                <a:spcPct val="100000"/>
              </a:lnSpc>
              <a:defRPr sz="3600">
                <a:solidFill>
                  <a:srgbClr val="929292"/>
                </a:solidFill>
              </a:defRPr>
            </a:lvl1pPr>
          </a:lstStyle>
          <a:p>
            <a:r>
              <a:rPr lang="zh-CN" altLang="en-US" dirty="0">
                <a:latin typeface="PingFang SC Regular" panose="020B0400000000000000" charset="-122"/>
                <a:ea typeface="PingFang SC Regular" panose="020B0400000000000000" charset="-122"/>
              </a:rPr>
              <a:t>俞超程（萌鱼）</a:t>
            </a:r>
            <a:endParaRPr dirty="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91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E6636BC20180234D78A0072836F0BA90E2B9B2091C5FFB20AED98431B1EB2BFEAB43B03891665B0722192408C8468DEBDA0921EAE1D05B211BBFC21D7F2E29D924FD98AD9122E6E794BB24B765B2414EEAD0ED5A75F976E74899E197485EACD8D6B62991CE3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E6636BC20180234D78A0072836F0BA90E2B9B2091C5FFB20AED98431B1EB2BFEAB43B03891665B0722192408C8468DEBDA0921EAE1D05B211BBFC21D7F2E29D924FD98AD9122E6E794BB24B765B2414EEAD0ED5A75F976E74899E197485EACD8D6B62991CE3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18470" y="1401763"/>
            <a:ext cx="3147060" cy="14344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055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PingFang SC Medium" panose="020B0400000000000000" charset="-122"/>
                <a:ea typeface="PingFang SC Medium" panose="020B0400000000000000" charset="-122"/>
                <a:cs typeface="Helvetica Neue Light" panose="02000503000000020004"/>
                <a:sym typeface="Helvetica Neue Light" panose="02000503000000020004"/>
              </a:rPr>
              <a:t>概述</a:t>
            </a:r>
            <a:endParaRPr kumimoji="0" lang="zh-CN" altLang="en-US" sz="60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PingFang SC Medium" panose="020B0400000000000000" charset="-122"/>
              <a:ea typeface="PingFang SC Medium" panose="020B0400000000000000" charset="-122"/>
              <a:cs typeface="Helvetica Neue Light" panose="02000503000000020004"/>
              <a:sym typeface="Helvetica Neue Light" panose="020005030000000200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60590" y="3264218"/>
            <a:ext cx="9862820" cy="7816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055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dirty="0">
                <a:latin typeface="PingFang SC Regular" panose="020B0400000000000000" charset="-122"/>
                <a:ea typeface="PingFang SC Regular" panose="020B0400000000000000" charset="-122"/>
              </a:rPr>
              <a:t>近三个月以来专注于零代码项目。核心分为两个部分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Helvetica Neue Light" panose="02000503000000020004"/>
              <a:sym typeface="Helvetica Neue Light" panose="02000503000000020004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233420" y="6148705"/>
            <a:ext cx="7898765" cy="2016760"/>
            <a:chOff x="5277" y="9683"/>
            <a:chExt cx="12439" cy="3176"/>
          </a:xfrm>
        </p:grpSpPr>
        <p:sp>
          <p:nvSpPr>
            <p:cNvPr id="10" name="文本框 9"/>
            <p:cNvSpPr txBox="1"/>
            <p:nvPr/>
          </p:nvSpPr>
          <p:spPr>
            <a:xfrm>
              <a:off x="5277" y="9683"/>
              <a:ext cx="3016" cy="2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L="0" marR="0" indent="0" algn="ctr" defTabSz="821055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40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PingFang SC Regular" panose="020B0400000000000000" charset="-122"/>
                  <a:ea typeface="PingFang SC Regular" panose="020B0400000000000000" charset="-122"/>
                  <a:cs typeface="+mn-ea"/>
                  <a:sym typeface="Helvetica Neue Light" panose="02000503000000020004"/>
                </a:rPr>
                <a:t>01</a:t>
              </a:r>
              <a:endParaRPr kumimoji="0" lang="en-US" altLang="zh-CN" sz="10400" i="0" u="none" strike="noStrike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PingFang SC Regular" panose="020B0400000000000000" charset="-122"/>
                <a:ea typeface="PingFang SC Regular" panose="020B0400000000000000" charset="-122"/>
                <a:cs typeface="+mn-ea"/>
                <a:sym typeface="Helvetica Neue Light" panose="02000503000000020004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997" y="9798"/>
              <a:ext cx="57" cy="30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p>
              <a:pPr marL="0" marR="0" indent="0" algn="ctr" defTabSz="8210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534" y="10286"/>
              <a:ext cx="9182" cy="1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L="0" marR="0" indent="0" algn="l" defTabSz="821055" rtl="0" fontAlgn="auto" latinLnBrk="0" hangingPunct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3296FA"/>
                  </a:solidFill>
                  <a:effectLst/>
                  <a:uFillTx/>
                  <a:latin typeface="PingFang SC Medium" panose="020B0400000000000000" charset="-122"/>
                  <a:ea typeface="PingFang SC Medium" panose="020B0400000000000000" charset="-122"/>
                  <a:cs typeface="Helvetica Neue Light" panose="02000503000000020004"/>
                  <a:sym typeface="Helvetica Neue Light" panose="02000503000000020004"/>
                </a:rPr>
                <a:t>橙蜂体验优化项目组件开发</a:t>
              </a: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3296FA"/>
                </a:solidFill>
                <a:effectLst/>
                <a:uFillTx/>
                <a:latin typeface="PingFang SC Medium" panose="020B0400000000000000" charset="-122"/>
                <a:ea typeface="PingFang SC Medium" panose="020B0400000000000000" charset="-122"/>
                <a:cs typeface="Helvetica Neue Light" panose="02000503000000020004"/>
                <a:sym typeface="Helvetica Neue Light" panose="02000503000000020004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8606" y="11950"/>
              <a:ext cx="8844" cy="0"/>
            </a:xfrm>
            <a:prstGeom prst="line">
              <a:avLst/>
            </a:prstGeom>
            <a:noFill/>
            <a:ln w="19050" cap="flat">
              <a:solidFill>
                <a:schemeClr val="bg1">
                  <a:lumMod val="50000"/>
                </a:schemeClr>
              </a:solidFill>
              <a:prstDash val="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1" name="组合 10"/>
          <p:cNvGrpSpPr/>
          <p:nvPr/>
        </p:nvGrpSpPr>
        <p:grpSpPr>
          <a:xfrm>
            <a:off x="13027660" y="6148705"/>
            <a:ext cx="8086090" cy="2016760"/>
            <a:chOff x="20010" y="9683"/>
            <a:chExt cx="12734" cy="3176"/>
          </a:xfrm>
        </p:grpSpPr>
        <p:sp>
          <p:nvSpPr>
            <p:cNvPr id="17" name="文本框 16"/>
            <p:cNvSpPr txBox="1"/>
            <p:nvPr/>
          </p:nvSpPr>
          <p:spPr>
            <a:xfrm>
              <a:off x="20010" y="9683"/>
              <a:ext cx="3016" cy="2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L="0" marR="0" indent="0" algn="ctr" defTabSz="821055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40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PingFang SC Regular" panose="020B0400000000000000" charset="-122"/>
                  <a:ea typeface="PingFang SC Regular" panose="020B0400000000000000" charset="-122"/>
                  <a:cs typeface="+mn-ea"/>
                  <a:sym typeface="Helvetica Neue Light" panose="02000503000000020004"/>
                </a:rPr>
                <a:t>02</a:t>
              </a:r>
              <a:endParaRPr kumimoji="0" lang="en-US" altLang="zh-CN" sz="10400" i="0" u="none" strike="noStrike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PingFang SC Regular" panose="020B0400000000000000" charset="-122"/>
                <a:ea typeface="PingFang SC Regular" panose="020B0400000000000000" charset="-122"/>
                <a:cs typeface="+mn-ea"/>
                <a:sym typeface="Helvetica Neue Light" panose="02000503000000020004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3025" y="9798"/>
              <a:ext cx="57" cy="30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p>
              <a:pPr marL="0" marR="0" indent="0" algn="ctr" defTabSz="8210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3562" y="10286"/>
              <a:ext cx="9182" cy="1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L="0" marR="0" indent="0" algn="l" defTabSz="821055" rtl="0" fontAlgn="auto" latinLnBrk="0" hangingPunct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3296FA"/>
                  </a:solidFill>
                  <a:effectLst/>
                  <a:uFillTx/>
                  <a:latin typeface="PingFang SC Medium" panose="020B0400000000000000" charset="-122"/>
                  <a:ea typeface="PingFang SC Medium" panose="020B0400000000000000" charset="-122"/>
                  <a:cs typeface="PingFang SC Medium" panose="020B0400000000000000" charset="-122"/>
                  <a:sym typeface="Helvetica Neue Light" panose="02000503000000020004"/>
                </a:rPr>
                <a:t>新Zen设计器底层能力建设</a:t>
              </a: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3296FA"/>
                </a:solidFill>
                <a:effectLst/>
                <a:uFillTx/>
                <a:latin typeface="PingFang SC Medium" panose="020B0400000000000000" charset="-122"/>
                <a:ea typeface="PingFang SC Medium" panose="020B0400000000000000" charset="-122"/>
                <a:cs typeface="PingFang SC Medium" panose="020B0400000000000000" charset="-122"/>
                <a:sym typeface="Helvetica Neue Light" panose="02000503000000020004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3634" y="11950"/>
              <a:ext cx="8844" cy="0"/>
            </a:xfrm>
            <a:prstGeom prst="line">
              <a:avLst/>
            </a:prstGeom>
            <a:noFill/>
            <a:ln w="19050" cap="flat">
              <a:solidFill>
                <a:schemeClr val="bg1">
                  <a:lumMod val="50000"/>
                </a:schemeClr>
              </a:solidFill>
              <a:prstDash val="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" name="等腰三角形 2"/>
          <p:cNvSpPr/>
          <p:nvPr/>
        </p:nvSpPr>
        <p:spPr>
          <a:xfrm rot="5400000">
            <a:off x="10862555" y="2033270"/>
            <a:ext cx="468000" cy="360000"/>
          </a:xfrm>
          <a:prstGeom prst="triangle">
            <a:avLst/>
          </a:prstGeom>
          <a:solidFill>
            <a:srgbClr val="3296FA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8" name="圆形"/>
          <p:cNvSpPr/>
          <p:nvPr/>
        </p:nvSpPr>
        <p:spPr>
          <a:xfrm>
            <a:off x="23642375" y="8413812"/>
            <a:ext cx="191647" cy="191647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71437" tIns="71437" rIns="71437" bIns="71437" anchor="ctr"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sz="2800"/>
          </a:p>
        </p:txBody>
      </p:sp>
      <p:sp>
        <p:nvSpPr>
          <p:cNvPr id="15" name="线条"/>
          <p:cNvSpPr/>
          <p:nvPr/>
        </p:nvSpPr>
        <p:spPr>
          <a:xfrm flipV="1">
            <a:off x="609235" y="12204466"/>
            <a:ext cx="1" cy="1171576"/>
          </a:xfrm>
          <a:prstGeom prst="line">
            <a:avLst/>
          </a:prstGeom>
          <a:ln w="25400">
            <a:solidFill>
              <a:srgbClr val="929292">
                <a:alpha val="20000"/>
              </a:srgbClr>
            </a:solidFill>
            <a:miter lim="400000"/>
          </a:ln>
        </p:spPr>
        <p:txBody>
          <a:bodyPr lIns="71437" tIns="71437" rIns="71437" bIns="71437" anchor="ctr"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sz="2800"/>
          </a:p>
        </p:txBody>
      </p:sp>
      <p:sp>
        <p:nvSpPr>
          <p:cNvPr id="21" name="线条"/>
          <p:cNvSpPr/>
          <p:nvPr/>
        </p:nvSpPr>
        <p:spPr>
          <a:xfrm rot="5400000" flipV="1">
            <a:off x="1805463" y="11695719"/>
            <a:ext cx="1" cy="2772000"/>
          </a:xfrm>
          <a:prstGeom prst="line">
            <a:avLst/>
          </a:prstGeom>
          <a:ln w="25400">
            <a:solidFill>
              <a:srgbClr val="929292">
                <a:alpha val="20000"/>
              </a:srgbClr>
            </a:solidFill>
            <a:miter lim="400000"/>
          </a:ln>
        </p:spPr>
        <p:txBody>
          <a:bodyPr lIns="71437" tIns="71437" rIns="71437" bIns="71437" anchor="ctr"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BBAAD9C20180234D78A0072836F0B6C012B9B20118E87BB0ABD98A3EB11C2BBCAB43BA38416CDB0622692208C8460BEB0209210A31D0EB411BBFC26A745E2DD824FB24AD5A26D6D7F48229D76E6245E79DDCEC367D6BD3C758BE119F03706CE8DED62B93BE3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59560" y="1791970"/>
            <a:ext cx="21699855" cy="15208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055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橙蜂体验优化的目的是增强线上旧设计器的使用体验，组件的升级是其核心。</a:t>
            </a:r>
            <a:endParaRPr lang="en-US" altLang="zh-CN" sz="3200" dirty="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  <a:p>
            <a:pPr marL="0" marR="0" indent="0" algn="l" defTabSz="821055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基础组件开发计划是在</a:t>
            </a:r>
            <a:r>
              <a:rPr lang="en-US" altLang="zh-CN" sz="3200" b="1" dirty="0">
                <a:latin typeface="PingFang SC Semibold" panose="020B0400000000000000" charset="-122"/>
                <a:ea typeface="PingFang SC Semibold" panose="020B0400000000000000" charset="-122"/>
                <a:cs typeface="PingFang SC Regular" panose="020B0400000000000000" charset="-122"/>
              </a:rPr>
              <a:t>8</a:t>
            </a:r>
            <a:r>
              <a:rPr lang="zh-CN" altLang="en-US" sz="32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月底能够完成所有的基础组件。目前一期组件已经提测，</a:t>
            </a:r>
            <a:r>
              <a:rPr lang="en-US" altLang="zh-CN" sz="32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bug</a:t>
            </a:r>
            <a:r>
              <a:rPr lang="zh-CN" altLang="en-US" sz="32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修复中。二期三期组件刚刚提测。</a:t>
            </a:r>
            <a:endParaRPr lang="en-US" altLang="zh-CN" sz="3200" dirty="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22910" y="427355"/>
            <a:ext cx="6765290" cy="798195"/>
            <a:chOff x="370" y="521"/>
            <a:chExt cx="10654" cy="1257"/>
          </a:xfrm>
        </p:grpSpPr>
        <p:sp>
          <p:nvSpPr>
            <p:cNvPr id="79" name="标题"/>
            <p:cNvSpPr txBox="1"/>
            <p:nvPr/>
          </p:nvSpPr>
          <p:spPr>
            <a:xfrm>
              <a:off x="2160" y="521"/>
              <a:ext cx="8864" cy="118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71437" tIns="71437" rIns="71437" bIns="71437">
              <a:spAutoFit/>
            </a:bodyPr>
            <a:lstStyle>
              <a:lvl1pPr>
                <a:lnSpc>
                  <a:spcPct val="100000"/>
                </a:lnSpc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panose="02000503000000020004"/>
                </a:defRPr>
              </a:lvl1pPr>
            </a:lstStyle>
            <a:p>
              <a:pPr>
                <a:lnSpc>
                  <a:spcPct val="110000"/>
                </a:lnSpc>
              </a:pPr>
              <a:r>
                <a:rPr lang="zh-CN" altLang="en-US" dirty="0">
                  <a:solidFill>
                    <a:srgbClr val="5E5E5E"/>
                  </a:solidFill>
                  <a:latin typeface="PingFang SC Medium" panose="020B0400000000000000" charset="-122"/>
                  <a:ea typeface="PingFang SC Medium" panose="020B0400000000000000" charset="-122"/>
                  <a:cs typeface="Helvetica Neue Light" panose="02000503000000020004"/>
                  <a:sym typeface="Helvetica Neue Light" panose="02000503000000020004"/>
                </a:rPr>
                <a:t>橙蜂体验优化项目组件开发</a:t>
              </a:r>
              <a:endParaRPr lang="en-US" altLang="zh-CN" dirty="0">
                <a:solidFill>
                  <a:srgbClr val="5E5E5E"/>
                </a:solidFill>
                <a:latin typeface="PingFang SC Medium" panose="020B0400000000000000" charset="-122"/>
                <a:ea typeface="PingFang SC Medium" panose="020B0400000000000000" charset="-122"/>
                <a:cs typeface="Helvetica Neue Light" panose="02000503000000020004"/>
                <a:sym typeface="Helvetica Neue Light" panose="02000503000000020004"/>
              </a:endParaRPr>
            </a:p>
          </p:txBody>
        </p:sp>
        <p:sp>
          <p:nvSpPr>
            <p:cNvPr id="64" name="圆形"/>
            <p:cNvSpPr/>
            <p:nvPr/>
          </p:nvSpPr>
          <p:spPr>
            <a:xfrm>
              <a:off x="1085" y="557"/>
              <a:ext cx="680" cy="680"/>
            </a:xfrm>
            <a:prstGeom prst="ellipse">
              <a:avLst/>
            </a:prstGeom>
            <a:solidFill>
              <a:srgbClr val="3296FA"/>
            </a:solidFill>
            <a:ln w="12700">
              <a:miter lim="400000"/>
            </a:ln>
          </p:spPr>
          <p:txBody>
            <a:bodyPr lIns="71437" tIns="71437" rIns="71437" bIns="71437" anchor="ctr"/>
            <a:p>
              <a:pPr algn="ctr">
                <a:lnSpc>
                  <a:spcPct val="100000"/>
                </a:lnSpc>
                <a:defRPr sz="3000">
                  <a:solidFill>
                    <a:srgbClr val="FFFFFF"/>
                  </a:solidFill>
                  <a:latin typeface="Helvetica Neue Medium" panose="02000503000000020004"/>
                  <a:ea typeface="Helvetica Neue Medium" panose="02000503000000020004"/>
                  <a:cs typeface="Helvetica Neue Medium" panose="02000503000000020004"/>
                  <a:sym typeface="Helvetica Neue Medium" panose="02000503000000020004"/>
                </a:defRPr>
              </a:pPr>
              <a:endParaRPr sz="2800"/>
            </a:p>
          </p:txBody>
        </p:sp>
        <p:sp>
          <p:nvSpPr>
            <p:cNvPr id="66" name="圆形"/>
            <p:cNvSpPr/>
            <p:nvPr/>
          </p:nvSpPr>
          <p:spPr>
            <a:xfrm>
              <a:off x="370" y="644"/>
              <a:ext cx="1134" cy="1134"/>
            </a:xfrm>
            <a:prstGeom prst="ellipse">
              <a:avLst/>
            </a:prstGeom>
            <a:solidFill>
              <a:srgbClr val="3296FA">
                <a:alpha val="7384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p>
              <a:pPr algn="ctr">
                <a:lnSpc>
                  <a:spcPct val="100000"/>
                </a:lnSpc>
                <a:defRPr sz="3000">
                  <a:solidFill>
                    <a:srgbClr val="FFFFFF"/>
                  </a:solidFill>
                  <a:latin typeface="Helvetica Neue Medium" panose="02000503000000020004"/>
                  <a:ea typeface="Helvetica Neue Medium" panose="02000503000000020004"/>
                  <a:cs typeface="Helvetica Neue Medium" panose="02000503000000020004"/>
                  <a:sym typeface="Helvetica Neue Medium" panose="02000503000000020004"/>
                </a:defRPr>
              </a:pPr>
              <a:endParaRPr sz="2800"/>
            </a:p>
          </p:txBody>
        </p:sp>
      </p:grpSp>
      <p:sp>
        <p:nvSpPr>
          <p:cNvPr id="36" name="圆形"/>
          <p:cNvSpPr/>
          <p:nvPr/>
        </p:nvSpPr>
        <p:spPr>
          <a:xfrm>
            <a:off x="22491620" y="12182281"/>
            <a:ext cx="2987741" cy="2987741"/>
          </a:xfrm>
          <a:prstGeom prst="ellipse">
            <a:avLst/>
          </a:prstGeom>
          <a:solidFill>
            <a:srgbClr val="3296FA">
              <a:alpha val="7384"/>
            </a:srgbClr>
          </a:solidFill>
          <a:ln w="12700">
            <a:miter lim="400000"/>
          </a:ln>
        </p:spPr>
        <p:txBody>
          <a:bodyPr lIns="71437" tIns="71437" rIns="71437" bIns="71437" anchor="ctr"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sz="2800"/>
          </a:p>
        </p:txBody>
      </p:sp>
      <p:grpSp>
        <p:nvGrpSpPr>
          <p:cNvPr id="11" name="组合 10"/>
          <p:cNvGrpSpPr/>
          <p:nvPr/>
        </p:nvGrpSpPr>
        <p:grpSpPr>
          <a:xfrm>
            <a:off x="15100300" y="9777730"/>
            <a:ext cx="6553835" cy="3803015"/>
            <a:chOff x="23780" y="15398"/>
            <a:chExt cx="10321" cy="5989"/>
          </a:xfrm>
        </p:grpSpPr>
        <p:sp>
          <p:nvSpPr>
            <p:cNvPr id="51" name="文本框 50"/>
            <p:cNvSpPr txBox="1"/>
            <p:nvPr/>
          </p:nvSpPr>
          <p:spPr>
            <a:xfrm>
              <a:off x="24627" y="17638"/>
              <a:ext cx="5072" cy="11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L="0" marR="0" algn="l" defTabSz="82105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90204" pitchFamily="34" charset="0"/>
                <a:buNone/>
              </a:pPr>
              <a:r>
                <a:rPr lang="zh-CN" altLang="en-US" sz="3200" dirty="0"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超链接</a:t>
              </a:r>
              <a:endParaRPr lang="zh-CN" altLang="en-US" sz="32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4627" y="15398"/>
              <a:ext cx="9474" cy="20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L="0" marR="0" algn="l" defTabSz="82105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90204" pitchFamily="34" charset="0"/>
                <a:buNone/>
              </a:pPr>
              <a:r>
                <a:rPr lang="zh-CN" altLang="en-US" sz="3200" dirty="0">
                  <a:solidFill>
                    <a:srgbClr val="3296FA"/>
                  </a:solidFill>
                  <a:latin typeface="PingFang SC Medium" panose="020B0400000000000000" charset="-122"/>
                  <a:ea typeface="PingFang SC Medium" panose="020B0400000000000000" charset="-122"/>
                </a:rPr>
                <a:t>3.编写组件开发流程和规范文档，帮助其他开发人员快速上手</a:t>
              </a:r>
              <a:endParaRPr lang="zh-CN" altLang="en-US" sz="3200" dirty="0">
                <a:solidFill>
                  <a:srgbClr val="3296FA"/>
                </a:solidFill>
                <a:latin typeface="PingFang SC Medium" panose="020B0400000000000000" charset="-122"/>
                <a:ea typeface="PingFang SC Medium" panose="020B0400000000000000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24021" y="16908"/>
              <a:ext cx="57" cy="4479"/>
            </a:xfrm>
            <a:prstGeom prst="roundRect">
              <a:avLst/>
            </a:prstGeom>
            <a:solidFill>
              <a:srgbClr val="3296FA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p>
              <a:pPr marL="0" marR="0" indent="0" algn="ctr" defTabSz="8210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endParaRPr>
            </a:p>
          </p:txBody>
        </p:sp>
        <p:sp>
          <p:nvSpPr>
            <p:cNvPr id="54" name="圆形"/>
            <p:cNvSpPr/>
            <p:nvPr/>
          </p:nvSpPr>
          <p:spPr>
            <a:xfrm>
              <a:off x="23780" y="16389"/>
              <a:ext cx="567" cy="56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296FA"/>
              </a:solidFill>
              <a:miter lim="400000"/>
            </a:ln>
          </p:spPr>
          <p:txBody>
            <a:bodyPr lIns="71437" tIns="71437" rIns="71437" bIns="71437" anchor="ctr"/>
            <a:p>
              <a:pPr algn="ctr">
                <a:lnSpc>
                  <a:spcPct val="100000"/>
                </a:lnSpc>
                <a:defRPr sz="3000">
                  <a:solidFill>
                    <a:srgbClr val="FFFFFF"/>
                  </a:solidFill>
                  <a:latin typeface="Helvetica Neue Medium" panose="02000503000000020004"/>
                  <a:ea typeface="Helvetica Neue Medium" panose="02000503000000020004"/>
                  <a:cs typeface="Helvetica Neue Medium" panose="02000503000000020004"/>
                  <a:sym typeface="Helvetica Neue Medium" panose="02000503000000020004"/>
                </a:defRPr>
              </a:pPr>
              <a:endParaRPr sz="28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720705" y="4639310"/>
            <a:ext cx="9243695" cy="8941435"/>
            <a:chOff x="16883" y="7223"/>
            <a:chExt cx="14557" cy="14081"/>
          </a:xfrm>
        </p:grpSpPr>
        <p:sp>
          <p:nvSpPr>
            <p:cNvPr id="47" name="文本框 46"/>
            <p:cNvSpPr txBox="1"/>
            <p:nvPr/>
          </p:nvSpPr>
          <p:spPr>
            <a:xfrm>
              <a:off x="17828" y="8563"/>
              <a:ext cx="13612" cy="39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L="0" marR="0" algn="l" defTabSz="82105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90204" pitchFamily="34" charset="0"/>
                <a:buNone/>
              </a:pPr>
              <a:r>
                <a:rPr lang="zh-CN" altLang="en-US" sz="3200" dirty="0"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a.基于fusion主题配置能力，创建新零代码自己的主题 </a:t>
              </a:r>
              <a:endParaRPr lang="zh-CN" altLang="en-US" sz="32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endParaRPr>
            </a:p>
            <a:p>
              <a:pPr algn="l">
                <a:lnSpc>
                  <a:spcPct val="120000"/>
                </a:lnSpc>
                <a:buFont typeface="Arial" panose="020B0604020202090204" pitchFamily="34" charset="0"/>
              </a:pPr>
              <a:r>
                <a:rPr lang="zh-CN" altLang="en-US" sz="3200" dirty="0"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b.指导UED理解主题配置概念，推动其设计符合相关规范，为后期新设计器主题切换打下基础</a:t>
              </a:r>
              <a:endParaRPr lang="zh-CN" altLang="en-US" sz="32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7828" y="7223"/>
              <a:ext cx="6140" cy="13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L="0" marR="0" algn="l" defTabSz="821055" rtl="0" fontAlgn="auto" latinLnBrk="0" hangingPunct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90204" pitchFamily="34" charset="0"/>
                <a:buNone/>
              </a:pPr>
              <a:r>
                <a:rPr lang="zh-CN" altLang="en-US" sz="3200" dirty="0">
                  <a:solidFill>
                    <a:srgbClr val="3296FA"/>
                  </a:solidFill>
                  <a:latin typeface="PingFang SC Medium" panose="020B0400000000000000" charset="-122"/>
                  <a:ea typeface="PingFang SC Medium" panose="020B0400000000000000" charset="-122"/>
                </a:rPr>
                <a:t>2.主题配置能力建设</a:t>
              </a:r>
              <a:endParaRPr lang="zh-CN" altLang="en-US" sz="3200" dirty="0">
                <a:solidFill>
                  <a:srgbClr val="3296FA"/>
                </a:solidFill>
                <a:latin typeface="PingFang SC Medium" panose="020B0400000000000000" charset="-122"/>
                <a:ea typeface="PingFang SC Medium" panose="020B0400000000000000" charset="-122"/>
              </a:endParaRPr>
            </a:p>
          </p:txBody>
        </p:sp>
        <p:sp>
          <p:nvSpPr>
            <p:cNvPr id="50" name="圆形"/>
            <p:cNvSpPr/>
            <p:nvPr/>
          </p:nvSpPr>
          <p:spPr>
            <a:xfrm>
              <a:off x="16883" y="7922"/>
              <a:ext cx="567" cy="567"/>
            </a:xfrm>
            <a:prstGeom prst="ellipse">
              <a:avLst/>
            </a:prstGeom>
            <a:solidFill>
              <a:srgbClr val="3296FA"/>
            </a:solidFill>
            <a:ln w="38100">
              <a:noFill/>
              <a:miter lim="400000"/>
            </a:ln>
          </p:spPr>
          <p:txBody>
            <a:bodyPr lIns="71437" tIns="71437" rIns="71437" bIns="71437" anchor="ctr"/>
            <a:p>
              <a:pPr algn="ctr">
                <a:lnSpc>
                  <a:spcPct val="100000"/>
                </a:lnSpc>
                <a:defRPr sz="3000">
                  <a:solidFill>
                    <a:srgbClr val="FFFFFF"/>
                  </a:solidFill>
                  <a:latin typeface="Helvetica Neue Medium" panose="02000503000000020004"/>
                  <a:ea typeface="Helvetica Neue Medium" panose="02000503000000020004"/>
                  <a:cs typeface="Helvetica Neue Medium" panose="02000503000000020004"/>
                  <a:sym typeface="Helvetica Neue Medium" panose="02000503000000020004"/>
                </a:defRPr>
              </a:pPr>
              <a:endParaRPr sz="2800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7203" y="8280"/>
              <a:ext cx="0" cy="13024"/>
            </a:xfrm>
            <a:prstGeom prst="line">
              <a:avLst/>
            </a:prstGeom>
            <a:ln w="19050">
              <a:solidFill>
                <a:srgbClr val="3296F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7152" y="8272"/>
              <a:ext cx="0" cy="13024"/>
            </a:xfrm>
            <a:prstGeom prst="line">
              <a:avLst/>
            </a:prstGeom>
            <a:ln w="19050">
              <a:solidFill>
                <a:srgbClr val="3296F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12"/>
          <p:cNvSpPr/>
          <p:nvPr/>
        </p:nvSpPr>
        <p:spPr>
          <a:xfrm>
            <a:off x="-762635" y="6751320"/>
            <a:ext cx="53975" cy="6047740"/>
          </a:xfrm>
          <a:prstGeom prst="roundRect">
            <a:avLst/>
          </a:prstGeom>
          <a:solidFill>
            <a:srgbClr val="3296FA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-1148715" y="6499459"/>
            <a:ext cx="53975" cy="28439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17" name="圆形"/>
          <p:cNvSpPr/>
          <p:nvPr/>
        </p:nvSpPr>
        <p:spPr>
          <a:xfrm>
            <a:off x="-1301750" y="6197223"/>
            <a:ext cx="360045" cy="360016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  <a:miter lim="400000"/>
          </a:ln>
        </p:spPr>
        <p:txBody>
          <a:bodyPr lIns="71437" tIns="71437" rIns="71437" bIns="71437" anchor="ctr"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sz="2800"/>
          </a:p>
        </p:txBody>
      </p:sp>
      <p:grpSp>
        <p:nvGrpSpPr>
          <p:cNvPr id="30" name="组合 29"/>
          <p:cNvGrpSpPr/>
          <p:nvPr/>
        </p:nvGrpSpPr>
        <p:grpSpPr>
          <a:xfrm>
            <a:off x="2247900" y="6751320"/>
            <a:ext cx="6841490" cy="6936105"/>
            <a:chOff x="3540" y="10632"/>
            <a:chExt cx="10774" cy="10923"/>
          </a:xfrm>
        </p:grpSpPr>
        <p:sp>
          <p:nvSpPr>
            <p:cNvPr id="9" name="文本框 8"/>
            <p:cNvSpPr txBox="1"/>
            <p:nvPr/>
          </p:nvSpPr>
          <p:spPr>
            <a:xfrm>
              <a:off x="4842" y="11951"/>
              <a:ext cx="9473" cy="4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L="0" marR="0" algn="l" defTabSz="82105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90204" pitchFamily="34" charset="0"/>
                <a:buNone/>
              </a:pPr>
              <a:r>
                <a:rPr lang="zh-CN" altLang="en-US" sz="3200" dirty="0"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a.基础组件：单行文本、多行文本、数字输入、文件上传、图片上传、级联、FormItem</a:t>
              </a:r>
              <a:endParaRPr lang="zh-CN" altLang="en-US" sz="32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endParaRPr>
            </a:p>
            <a:p>
              <a:pPr algn="l">
                <a:lnSpc>
                  <a:spcPct val="120000"/>
                </a:lnSpc>
                <a:buFont typeface="Arial" panose="020B0604020202090204" pitchFamily="34" charset="0"/>
              </a:pPr>
              <a:r>
                <a:rPr lang="zh-CN" altLang="en-US" sz="3200" dirty="0"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b.容器组件：表格、表单、搜索表单、详情、锚点</a:t>
              </a:r>
              <a:endParaRPr lang="zh-CN" altLang="en-US" sz="32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endParaRPr>
            </a:p>
          </p:txBody>
        </p:sp>
        <p:sp>
          <p:nvSpPr>
            <p:cNvPr id="34" name="圆形"/>
            <p:cNvSpPr/>
            <p:nvPr/>
          </p:nvSpPr>
          <p:spPr>
            <a:xfrm>
              <a:off x="3831" y="11396"/>
              <a:ext cx="567" cy="567"/>
            </a:xfrm>
            <a:prstGeom prst="ellipse">
              <a:avLst/>
            </a:prstGeom>
            <a:solidFill>
              <a:srgbClr val="3296FA"/>
            </a:solidFill>
            <a:ln w="38100">
              <a:noFill/>
              <a:miter lim="400000"/>
            </a:ln>
          </p:spPr>
          <p:txBody>
            <a:bodyPr lIns="71437" tIns="71437" rIns="71437" bIns="71437" anchor="ctr"/>
            <a:p>
              <a:pPr algn="ctr">
                <a:lnSpc>
                  <a:spcPct val="100000"/>
                </a:lnSpc>
                <a:defRPr sz="3000">
                  <a:solidFill>
                    <a:srgbClr val="FFFFFF"/>
                  </a:solidFill>
                  <a:latin typeface="Helvetica Neue Medium" panose="02000503000000020004"/>
                  <a:ea typeface="Helvetica Neue Medium" panose="02000503000000020004"/>
                  <a:cs typeface="Helvetica Neue Medium" panose="02000503000000020004"/>
                  <a:sym typeface="Helvetica Neue Medium" panose="02000503000000020004"/>
                </a:defRPr>
              </a:pPr>
              <a:endParaRPr sz="280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842" y="10632"/>
              <a:ext cx="6140" cy="13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L="0" marR="0" algn="l" defTabSz="821055" rtl="0" fontAlgn="auto" latinLnBrk="0" hangingPunct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90204" pitchFamily="34" charset="0"/>
                <a:buNone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3296FA"/>
                  </a:solidFill>
                  <a:effectLst/>
                  <a:uFillTx/>
                  <a:latin typeface="PingFang SC Medium" panose="020B0400000000000000" charset="-122"/>
                  <a:ea typeface="PingFang SC Medium" panose="020B0400000000000000" charset="-122"/>
                  <a:sym typeface="Helvetica Neue Light" panose="02000503000000020004"/>
                </a:rPr>
                <a:t>1.</a:t>
              </a:r>
              <a:r>
                <a:rPr lang="zh-CN" altLang="en-US" sz="3200" dirty="0">
                  <a:solidFill>
                    <a:srgbClr val="3296FA"/>
                  </a:solidFill>
                  <a:latin typeface="PingFang SC Medium" panose="020B0400000000000000" charset="-122"/>
                  <a:ea typeface="PingFang SC Medium" panose="020B0400000000000000" charset="-122"/>
                </a:rPr>
                <a:t>个人负责组件开发</a:t>
              </a:r>
              <a:endParaRPr lang="zh-CN" altLang="en-US" sz="3200" dirty="0">
                <a:solidFill>
                  <a:srgbClr val="3296FA"/>
                </a:solidFill>
                <a:latin typeface="PingFang SC Medium" panose="020B0400000000000000" charset="-122"/>
                <a:ea typeface="PingFang SC Medium" panose="020B0400000000000000" charset="-122"/>
              </a:endParaRPr>
            </a:p>
          </p:txBody>
        </p:sp>
        <p:cxnSp>
          <p:nvCxnSpPr>
            <p:cNvPr id="2" name="直接连接符 1"/>
            <p:cNvCxnSpPr/>
            <p:nvPr/>
          </p:nvCxnSpPr>
          <p:spPr>
            <a:xfrm>
              <a:off x="4108" y="11819"/>
              <a:ext cx="0" cy="9737"/>
            </a:xfrm>
            <a:prstGeom prst="line">
              <a:avLst/>
            </a:prstGeom>
            <a:ln w="19050">
              <a:solidFill>
                <a:srgbClr val="3296F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4143" y="11804"/>
              <a:ext cx="0" cy="9737"/>
            </a:xfrm>
            <a:prstGeom prst="line">
              <a:avLst/>
            </a:prstGeom>
            <a:ln w="19050">
              <a:solidFill>
                <a:srgbClr val="3296F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4072" y="11911"/>
              <a:ext cx="85" cy="9524"/>
            </a:xfrm>
            <a:prstGeom prst="roundRect">
              <a:avLst/>
            </a:prstGeom>
            <a:solidFill>
              <a:srgbClr val="3296FA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p>
              <a:pPr marL="0" marR="0" indent="0" algn="ctr" defTabSz="8210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3540" y="11112"/>
              <a:ext cx="1134" cy="1134"/>
              <a:chOff x="18486" y="1856"/>
              <a:chExt cx="1134" cy="1134"/>
            </a:xfrm>
          </p:grpSpPr>
          <p:sp>
            <p:nvSpPr>
              <p:cNvPr id="39" name="圆形"/>
              <p:cNvSpPr/>
              <p:nvPr/>
            </p:nvSpPr>
            <p:spPr>
              <a:xfrm>
                <a:off x="18770" y="2140"/>
                <a:ext cx="567" cy="56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miter lim="4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3296FA"/>
                    </a:solidFill>
                  </a14:hiddenFill>
                </a:ext>
              </a:extLst>
            </p:spPr>
            <p:txBody>
              <a:bodyPr lIns="71437" tIns="71437" rIns="71437" bIns="71437" anchor="ctr"/>
              <a:p>
                <a:pPr algn="ctr">
                  <a:lnSpc>
                    <a:spcPct val="100000"/>
                  </a:lnSpc>
                  <a:defRPr sz="3000">
                    <a:solidFill>
                      <a:srgbClr val="FFFFFF"/>
                    </a:solidFill>
                    <a:latin typeface="Helvetica Neue Medium" panose="02000503000000020004"/>
                    <a:ea typeface="Helvetica Neue Medium" panose="02000503000000020004"/>
                    <a:cs typeface="Helvetica Neue Medium" panose="02000503000000020004"/>
                    <a:sym typeface="Helvetica Neue Medium" panose="02000503000000020004"/>
                  </a:defRPr>
                </a:pPr>
                <a:endParaRPr sz="2800"/>
              </a:p>
            </p:txBody>
          </p:sp>
          <p:grpSp>
            <p:nvGrpSpPr>
              <p:cNvPr id="59" name="组合 58"/>
              <p:cNvGrpSpPr/>
              <p:nvPr/>
            </p:nvGrpSpPr>
            <p:grpSpPr>
              <a:xfrm>
                <a:off x="18486" y="1856"/>
                <a:ext cx="1134" cy="1134"/>
                <a:chOff x="18486" y="1856"/>
                <a:chExt cx="1134" cy="1134"/>
              </a:xfrm>
            </p:grpSpPr>
            <p:sp>
              <p:nvSpPr>
                <p:cNvPr id="60" name="圆形"/>
                <p:cNvSpPr/>
                <p:nvPr/>
              </p:nvSpPr>
              <p:spPr>
                <a:xfrm>
                  <a:off x="18486" y="1856"/>
                  <a:ext cx="1134" cy="1134"/>
                </a:xfrm>
                <a:prstGeom prst="ellipse">
                  <a:avLst/>
                </a:prstGeom>
                <a:solidFill>
                  <a:srgbClr val="3296FA"/>
                </a:solidFill>
                <a:ln w="12700">
                  <a:miter lim="400000"/>
                </a:ln>
              </p:spPr>
              <p:txBody>
                <a:bodyPr lIns="71437" tIns="71437" rIns="71437" bIns="71437" anchor="ctr"/>
                <a:p>
                  <a:pPr algn="ctr">
                    <a:lnSpc>
                      <a:spcPct val="100000"/>
                    </a:lnSpc>
                    <a:defRPr sz="3000">
                      <a:solidFill>
                        <a:srgbClr val="FFFFFF"/>
                      </a:solidFill>
                      <a:latin typeface="Helvetica Neue Medium" panose="02000503000000020004"/>
                      <a:ea typeface="Helvetica Neue Medium" panose="02000503000000020004"/>
                      <a:cs typeface="Helvetica Neue Medium" panose="02000503000000020004"/>
                      <a:sym typeface="Helvetica Neue Medium" panose="02000503000000020004"/>
                    </a:defRPr>
                  </a:pPr>
                  <a:endParaRPr sz="2800"/>
                </a:p>
              </p:txBody>
            </p:sp>
            <p:sp>
              <p:nvSpPr>
                <p:cNvPr id="61" name="圆形"/>
                <p:cNvSpPr/>
                <p:nvPr/>
              </p:nvSpPr>
              <p:spPr>
                <a:xfrm>
                  <a:off x="18770" y="2140"/>
                  <a:ext cx="567" cy="567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  <a:miter lim="4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296FA"/>
                      </a:solidFill>
                    </a14:hiddenFill>
                  </a:ext>
                </a:extLst>
              </p:spPr>
              <p:txBody>
                <a:bodyPr lIns="71437" tIns="71437" rIns="71437" bIns="71437" anchor="ctr"/>
                <a:p>
                  <a:pPr algn="ctr">
                    <a:lnSpc>
                      <a:spcPct val="100000"/>
                    </a:lnSpc>
                    <a:defRPr sz="3000">
                      <a:solidFill>
                        <a:srgbClr val="FFFFFF"/>
                      </a:solidFill>
                      <a:latin typeface="Helvetica Neue Medium" panose="02000503000000020004"/>
                      <a:ea typeface="Helvetica Neue Medium" panose="02000503000000020004"/>
                      <a:cs typeface="Helvetica Neue Medium" panose="02000503000000020004"/>
                      <a:sym typeface="Helvetica Neue Medium" panose="02000503000000020004"/>
                    </a:defRPr>
                  </a:pPr>
                  <a:endParaRPr sz="2800"/>
                </a:p>
              </p:txBody>
            </p:sp>
          </p:grp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3858895" y="3782695"/>
            <a:ext cx="0" cy="5328285"/>
          </a:xfrm>
          <a:prstGeom prst="line">
            <a:avLst/>
          </a:prstGeom>
          <a:noFill/>
          <a:ln w="19050" cap="flat">
            <a:solidFill>
              <a:schemeClr val="tx1">
                <a:lumMod val="60000"/>
                <a:lumOff val="40000"/>
              </a:schemeClr>
            </a:solidFill>
            <a:prstDash val="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1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BBAAD9C20180234D78A0072836F0B6C012B9B20118E87BB0ABD98A3EB11C2BBCAB43BA38416CDB0622692208C8460BEB0209210A31D0EB411BBFC26A745E2DD824FB24AD5A26D6D7F48229D76E6245E79DDCEC367D6BD3C758BE119F03706CE8DED62B93BE3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22910" y="427355"/>
            <a:ext cx="6645275" cy="798195"/>
            <a:chOff x="370" y="521"/>
            <a:chExt cx="10465" cy="1257"/>
          </a:xfrm>
        </p:grpSpPr>
        <p:sp>
          <p:nvSpPr>
            <p:cNvPr id="2" name="标题"/>
            <p:cNvSpPr txBox="1"/>
            <p:nvPr/>
          </p:nvSpPr>
          <p:spPr>
            <a:xfrm>
              <a:off x="2160" y="521"/>
              <a:ext cx="8675" cy="118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71437" tIns="71437" rIns="71437" bIns="71437">
              <a:spAutoFit/>
            </a:bodyPr>
            <a:lstStyle>
              <a:lvl1pPr>
                <a:lnSpc>
                  <a:spcPct val="100000"/>
                </a:lnSpc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panose="02000503000000020004"/>
                </a:defRPr>
              </a:lvl1pPr>
            </a:lstStyle>
            <a:p>
              <a:pPr algn="l">
                <a:lnSpc>
                  <a:spcPct val="110000"/>
                </a:lnSpc>
              </a:pPr>
              <a:r>
                <a:rPr lang="zh-CN" altLang="en-US" dirty="0">
                  <a:solidFill>
                    <a:srgbClr val="5E5E5E"/>
                  </a:solidFill>
                  <a:latin typeface="PingFang SC Medium" panose="020B0400000000000000" charset="-122"/>
                  <a:ea typeface="PingFang SC Medium" panose="020B0400000000000000" charset="-122"/>
                  <a:cs typeface="Helvetica Neue Light" panose="02000503000000020004"/>
                  <a:sym typeface="Helvetica Neue Light" panose="02000503000000020004"/>
                </a:rPr>
                <a:t>新Zen设计器底层能力建设</a:t>
              </a:r>
              <a:endParaRPr lang="zh-CN" altLang="en-US" dirty="0">
                <a:solidFill>
                  <a:srgbClr val="5E5E5E"/>
                </a:solidFill>
                <a:latin typeface="PingFang SC Medium" panose="020B0400000000000000" charset="-122"/>
                <a:ea typeface="PingFang SC Medium" panose="020B0400000000000000" charset="-122"/>
                <a:cs typeface="Helvetica Neue Light" panose="02000503000000020004"/>
                <a:sym typeface="Helvetica Neue Light" panose="02000503000000020004"/>
              </a:endParaRPr>
            </a:p>
          </p:txBody>
        </p:sp>
        <p:sp>
          <p:nvSpPr>
            <p:cNvPr id="64" name="圆形"/>
            <p:cNvSpPr/>
            <p:nvPr/>
          </p:nvSpPr>
          <p:spPr>
            <a:xfrm>
              <a:off x="1085" y="557"/>
              <a:ext cx="680" cy="680"/>
            </a:xfrm>
            <a:prstGeom prst="ellipse">
              <a:avLst/>
            </a:prstGeom>
            <a:solidFill>
              <a:srgbClr val="3296FA"/>
            </a:solidFill>
            <a:ln w="12700">
              <a:miter lim="400000"/>
            </a:ln>
          </p:spPr>
          <p:txBody>
            <a:bodyPr lIns="71437" tIns="71437" rIns="71437" bIns="71437" anchor="ctr"/>
            <a:p>
              <a:pPr algn="ctr">
                <a:lnSpc>
                  <a:spcPct val="100000"/>
                </a:lnSpc>
                <a:defRPr sz="3000">
                  <a:solidFill>
                    <a:srgbClr val="FFFFFF"/>
                  </a:solidFill>
                  <a:latin typeface="Helvetica Neue Medium" panose="02000503000000020004"/>
                  <a:ea typeface="Helvetica Neue Medium" panose="02000503000000020004"/>
                  <a:cs typeface="Helvetica Neue Medium" panose="02000503000000020004"/>
                  <a:sym typeface="Helvetica Neue Medium" panose="02000503000000020004"/>
                </a:defRPr>
              </a:pPr>
            </a:p>
          </p:txBody>
        </p:sp>
        <p:sp>
          <p:nvSpPr>
            <p:cNvPr id="66" name="圆形"/>
            <p:cNvSpPr/>
            <p:nvPr/>
          </p:nvSpPr>
          <p:spPr>
            <a:xfrm>
              <a:off x="370" y="644"/>
              <a:ext cx="1134" cy="1134"/>
            </a:xfrm>
            <a:prstGeom prst="ellipse">
              <a:avLst/>
            </a:prstGeom>
            <a:solidFill>
              <a:srgbClr val="3296FA">
                <a:alpha val="7384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p>
              <a:pPr algn="ctr">
                <a:lnSpc>
                  <a:spcPct val="100000"/>
                </a:lnSpc>
                <a:defRPr sz="3000">
                  <a:solidFill>
                    <a:srgbClr val="FFFFFF"/>
                  </a:solidFill>
                  <a:latin typeface="Helvetica Neue Medium" panose="02000503000000020004"/>
                  <a:ea typeface="Helvetica Neue Medium" panose="02000503000000020004"/>
                  <a:cs typeface="Helvetica Neue Medium" panose="02000503000000020004"/>
                  <a:sym typeface="Helvetica Neue Medium" panose="02000503000000020004"/>
                </a:defRPr>
              </a:p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559560" y="2042795"/>
            <a:ext cx="21699855" cy="8312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p>
            <a:pPr marL="0" marR="0" indent="0" algn="l" defTabSz="821055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零代码设计器作为ESDP的核心和底座，具有较高的复杂性。在理解其内部原理的基础上，参与了部分事项的开发。</a:t>
            </a:r>
            <a:endParaRPr lang="en-US" altLang="zh-CN" sz="3200" dirty="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631565" y="7180580"/>
            <a:ext cx="17134840" cy="2899410"/>
            <a:chOff x="5719" y="11086"/>
            <a:chExt cx="26984" cy="4566"/>
          </a:xfrm>
        </p:grpSpPr>
        <p:sp>
          <p:nvSpPr>
            <p:cNvPr id="19" name="文本框 18"/>
            <p:cNvSpPr txBox="1"/>
            <p:nvPr/>
          </p:nvSpPr>
          <p:spPr>
            <a:xfrm>
              <a:off x="6778" y="11086"/>
              <a:ext cx="25925" cy="45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L="0" marR="0" indent="0" algn="l" defTabSz="821055" rtl="0" fontAlgn="auto" latinLnBrk="0" hangingPunct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3200" dirty="0">
                  <a:solidFill>
                    <a:srgbClr val="3296FA"/>
                  </a:solidFill>
                  <a:latin typeface="PingFang SC Medium" panose="020B0400000000000000" charset="-122"/>
                  <a:ea typeface="PingFang SC Medium" panose="020B0400000000000000" charset="-122"/>
                </a:rPr>
                <a:t>2.设计器setter相关工作</a:t>
              </a:r>
              <a:endParaRPr lang="zh-CN" altLang="en-US" sz="3200" dirty="0">
                <a:solidFill>
                  <a:srgbClr val="3296FA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endParaRPr>
            </a:p>
            <a:p>
              <a:r>
                <a:rPr lang="en-US" altLang="zh-CN" sz="3200" dirty="0"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	a.自定义setter开发和完善：如字段选择setter、 带开关的配置setter等</a:t>
              </a:r>
              <a:endParaRPr lang="en-US" altLang="zh-CN" sz="32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endParaRPr>
            </a:p>
            <a:p>
              <a:r>
                <a:rPr lang="en-US" altLang="zh-CN" sz="3200" dirty="0"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	b.公共setter部分整理封装：校验setter统一封装，基于PRD分类的基础配置、提示语	配置统一封装，这些内容可供其他组件直接复用，只需要保证props一致即可</a:t>
              </a:r>
              <a:endParaRPr lang="en-US" altLang="zh-CN" sz="32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4860000">
              <a:off x="5719" y="11522"/>
              <a:ext cx="716" cy="716"/>
            </a:xfrm>
            <a:prstGeom prst="triangle">
              <a:avLst/>
            </a:prstGeom>
            <a:solidFill>
              <a:srgbClr val="3296FA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p>
              <a:pPr marL="0" marR="0" indent="0" algn="ctr" defTabSz="8210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523615" y="4218305"/>
            <a:ext cx="18005425" cy="2209800"/>
            <a:chOff x="5549" y="6643"/>
            <a:chExt cx="28355" cy="3480"/>
          </a:xfrm>
        </p:grpSpPr>
        <p:sp>
          <p:nvSpPr>
            <p:cNvPr id="9" name="文本框 8"/>
            <p:cNvSpPr txBox="1"/>
            <p:nvPr/>
          </p:nvSpPr>
          <p:spPr>
            <a:xfrm>
              <a:off x="6778" y="6643"/>
              <a:ext cx="27126" cy="3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L="0" marR="0" indent="0" algn="l" defTabSz="821055" rtl="0" fontAlgn="auto" latinLnBrk="0" hangingPunct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3200" dirty="0">
                  <a:solidFill>
                    <a:srgbClr val="3296FA"/>
                  </a:solidFill>
                  <a:latin typeface="PingFang SC Medium" panose="020B0400000000000000" charset="-122"/>
                  <a:ea typeface="PingFang SC Medium" panose="020B0400000000000000" charset="-122"/>
                </a:rPr>
                <a:t>1.表单校验能力开发，其核心包含两点</a:t>
              </a:r>
              <a:endParaRPr lang="zh-CN" altLang="en-US" sz="32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endParaRPr>
            </a:p>
            <a:p>
              <a:r>
                <a:rPr lang="en-US" altLang="zh-CN" sz="3200" dirty="0"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	a.基于底层的数据驱动，所以表单项的数据通过被接管后内部存储的对象获取</a:t>
              </a:r>
              <a:endParaRPr lang="en-US" altLang="zh-CN" sz="32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endParaRPr>
            </a:p>
            <a:p>
              <a:r>
                <a:rPr lang="en-US" altLang="zh-CN" sz="3200" dirty="0"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	b.校验能力作为独立部分接入底层，底层传入数据和校验类型，校验部分给出校验结果</a:t>
              </a:r>
              <a:endParaRPr lang="en-US" altLang="zh-CN" sz="32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13440000">
              <a:off x="5549" y="7164"/>
              <a:ext cx="716" cy="716"/>
            </a:xfrm>
            <a:prstGeom prst="triangle">
              <a:avLst/>
            </a:prstGeom>
            <a:solidFill>
              <a:srgbClr val="474747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p>
              <a:pPr marL="0" marR="0" indent="0" algn="ctr" defTabSz="8210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-608330" y="5380990"/>
            <a:ext cx="215900" cy="215900"/>
          </a:xfrm>
          <a:prstGeom prst="ellipse">
            <a:avLst/>
          </a:prstGeom>
          <a:solidFill>
            <a:schemeClr val="tx1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15" name="线条"/>
          <p:cNvSpPr/>
          <p:nvPr/>
        </p:nvSpPr>
        <p:spPr>
          <a:xfrm flipV="1">
            <a:off x="609235" y="12204466"/>
            <a:ext cx="1" cy="1171576"/>
          </a:xfrm>
          <a:prstGeom prst="line">
            <a:avLst/>
          </a:prstGeom>
          <a:ln w="25400">
            <a:solidFill>
              <a:srgbClr val="929292">
                <a:alpha val="20000"/>
              </a:srgbClr>
            </a:solidFill>
            <a:miter lim="400000"/>
          </a:ln>
        </p:spPr>
        <p:txBody>
          <a:bodyPr lIns="71437" tIns="71437" rIns="71437" bIns="71437" anchor="ctr"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sz="2800"/>
          </a:p>
        </p:txBody>
      </p:sp>
      <p:sp>
        <p:nvSpPr>
          <p:cNvPr id="21" name="线条"/>
          <p:cNvSpPr/>
          <p:nvPr/>
        </p:nvSpPr>
        <p:spPr>
          <a:xfrm rot="5400000" flipV="1">
            <a:off x="1805463" y="11695719"/>
            <a:ext cx="1" cy="2772000"/>
          </a:xfrm>
          <a:prstGeom prst="line">
            <a:avLst/>
          </a:prstGeom>
          <a:ln w="25400">
            <a:solidFill>
              <a:srgbClr val="929292">
                <a:alpha val="20000"/>
              </a:srgbClr>
            </a:solidFill>
            <a:miter lim="400000"/>
          </a:ln>
        </p:spPr>
        <p:txBody>
          <a:bodyPr lIns="71437" tIns="71437" rIns="71437" bIns="71437" anchor="ctr"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BBAAD9C20180234D78A0072836F0B6C012B9B20118E87BB0ABD98A3EB11C2BBCAB43BA38416CDB0622692208C8460BEB0209210A31D0EB411BBFC26A745E2DD824FB24AD5A26D6D7F48229D76E6245E79DDCEC367D6BD3C758BE119F03706CE8DED62B93BE3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05380" y="1758315"/>
            <a:ext cx="2909570" cy="2849245"/>
            <a:chOff x="6280" y="6139"/>
            <a:chExt cx="4582" cy="4487"/>
          </a:xfrm>
        </p:grpSpPr>
        <p:sp>
          <p:nvSpPr>
            <p:cNvPr id="15" name="文本框 14"/>
            <p:cNvSpPr txBox="1"/>
            <p:nvPr/>
          </p:nvSpPr>
          <p:spPr>
            <a:xfrm>
              <a:off x="6280" y="6139"/>
              <a:ext cx="4552" cy="3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L="0" marR="0" indent="0" algn="l" defTabSz="821055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400" i="1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FillTx/>
                  <a:latin typeface="Helvetica Neue Medium Italic" panose="02000503000000020004" charset="0"/>
                  <a:ea typeface="PingFang SC Semibold" panose="020B0400000000000000" charset="-122"/>
                  <a:cs typeface="Helvetica Neue Medium Italic" panose="02000503000000020004" charset="0"/>
                  <a:sym typeface="Helvetica Neue Light" panose="02000503000000020004"/>
                </a:rPr>
                <a:t>01</a:t>
              </a:r>
              <a:r>
                <a:rPr kumimoji="0" lang="en-US" altLang="zh-CN" sz="12400" b="1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FillTx/>
                  <a:latin typeface="+mn-lt"/>
                  <a:ea typeface="PingFang SC Semibold" panose="020B0400000000000000" charset="-122"/>
                  <a:cs typeface="+mn-lt"/>
                  <a:sym typeface="Helvetica Neue Light" panose="02000503000000020004"/>
                </a:rPr>
                <a:t>.</a:t>
              </a:r>
              <a:endParaRPr kumimoji="0" lang="en-US" altLang="zh-CN" sz="124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FillTx/>
                <a:latin typeface="+mn-lt"/>
                <a:ea typeface="PingFang SC Semibold" panose="020B0400000000000000" charset="-122"/>
                <a:cs typeface="+mn-lt"/>
                <a:sym typeface="Helvetica Neue Light" panose="02000503000000020004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310" y="9230"/>
              <a:ext cx="4552" cy="1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R="0" algn="l" defTabSz="821055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</a:pPr>
              <a:r>
                <a:rPr kumimoji="0" lang="zh-CN" altLang="en-US" sz="4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PingFang SC Medium" panose="020B0400000000000000" charset="-122"/>
                  <a:ea typeface="PingFang SC Medium" panose="020B0400000000000000" charset="-122"/>
                  <a:cs typeface="Helvetica Neue Light" panose="02000503000000020004"/>
                  <a:sym typeface="Helvetica Neue Light" panose="02000503000000020004"/>
                </a:rPr>
                <a:t>项目开发</a:t>
              </a:r>
              <a:endPara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PingFang SC Medium" panose="020B0400000000000000" charset="-122"/>
                <a:ea typeface="PingFang SC Medium" panose="020B0400000000000000" charset="-122"/>
                <a:cs typeface="Helvetica Neue Light" panose="02000503000000020004"/>
                <a:sym typeface="Helvetica Neue Light" panose="02000503000000020004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405380" y="5440045"/>
            <a:ext cx="2909570" cy="2849245"/>
            <a:chOff x="13330" y="6146"/>
            <a:chExt cx="4582" cy="4487"/>
          </a:xfrm>
        </p:grpSpPr>
        <p:sp>
          <p:nvSpPr>
            <p:cNvPr id="19" name="文本框 18"/>
            <p:cNvSpPr txBox="1"/>
            <p:nvPr/>
          </p:nvSpPr>
          <p:spPr>
            <a:xfrm>
              <a:off x="13330" y="6146"/>
              <a:ext cx="4552" cy="3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L="0" marR="0" indent="0" algn="l" defTabSz="821055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400" i="1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FillTx/>
                  <a:latin typeface="Helvetica Neue Medium Italic" panose="02000503000000020004" charset="0"/>
                  <a:ea typeface="PingFang SC Semibold" panose="020B0400000000000000" charset="-122"/>
                  <a:cs typeface="Helvetica Neue Medium Italic" panose="02000503000000020004" charset="0"/>
                  <a:sym typeface="Helvetica Neue Light" panose="02000503000000020004"/>
                </a:rPr>
                <a:t>02</a:t>
              </a:r>
              <a:r>
                <a:rPr kumimoji="0" lang="en-US" altLang="zh-CN" sz="12400" b="1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FillTx/>
                  <a:latin typeface="+mn-lt"/>
                  <a:ea typeface="PingFang SC Semibold" panose="020B0400000000000000" charset="-122"/>
                  <a:cs typeface="+mn-lt"/>
                  <a:sym typeface="Helvetica Neue Light" panose="02000503000000020004"/>
                </a:rPr>
                <a:t>.</a:t>
              </a:r>
              <a:endParaRPr kumimoji="0" lang="en-US" altLang="zh-CN" sz="124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FillTx/>
                <a:latin typeface="+mn-lt"/>
                <a:ea typeface="PingFang SC Semibold" panose="020B0400000000000000" charset="-122"/>
                <a:cs typeface="+mn-lt"/>
                <a:sym typeface="Helvetica Neue Light" panose="02000503000000020004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360" y="9237"/>
              <a:ext cx="4552" cy="1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R="0" algn="l" defTabSz="821055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</a:pPr>
              <a:r>
                <a:rPr kumimoji="0" lang="zh-CN" altLang="en-US" sz="4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PingFang SC Medium" panose="020B0400000000000000" charset="-122"/>
                  <a:ea typeface="PingFang SC Medium" panose="020B0400000000000000" charset="-122"/>
                  <a:cs typeface="Helvetica Neue Light" panose="02000503000000020004"/>
                  <a:sym typeface="Helvetica Neue Light" panose="02000503000000020004"/>
                </a:rPr>
                <a:t>个人成长</a:t>
              </a:r>
              <a:endPara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PingFang SC Medium" panose="020B0400000000000000" charset="-122"/>
                <a:ea typeface="PingFang SC Medium" panose="020B0400000000000000" charset="-122"/>
                <a:cs typeface="Helvetica Neue Light" panose="02000503000000020004"/>
                <a:sym typeface="Helvetica Neue Light" panose="02000503000000020004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05380" y="9108440"/>
            <a:ext cx="2909570" cy="2849245"/>
            <a:chOff x="20193" y="6146"/>
            <a:chExt cx="4582" cy="4487"/>
          </a:xfrm>
        </p:grpSpPr>
        <p:sp>
          <p:nvSpPr>
            <p:cNvPr id="21" name="文本框 20"/>
            <p:cNvSpPr txBox="1"/>
            <p:nvPr/>
          </p:nvSpPr>
          <p:spPr>
            <a:xfrm>
              <a:off x="20193" y="6146"/>
              <a:ext cx="4552" cy="3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L="0" marR="0" indent="0" algn="l" defTabSz="821055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400" i="1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FillTx/>
                  <a:latin typeface="Helvetica Neue Medium Italic" panose="02000503000000020004" charset="0"/>
                  <a:ea typeface="PingFang SC Semibold" panose="020B0400000000000000" charset="-122"/>
                  <a:cs typeface="Helvetica Neue Medium Italic" panose="02000503000000020004" charset="0"/>
                  <a:sym typeface="Helvetica Neue Light" panose="02000503000000020004"/>
                </a:rPr>
                <a:t>03</a:t>
              </a:r>
              <a:r>
                <a:rPr kumimoji="0" lang="en-US" altLang="zh-CN" sz="12400" b="1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FillTx/>
                  <a:latin typeface="+mn-lt"/>
                  <a:ea typeface="PingFang SC Semibold" panose="020B0400000000000000" charset="-122"/>
                  <a:cs typeface="+mn-lt"/>
                  <a:sym typeface="Helvetica Neue Light" panose="02000503000000020004"/>
                </a:rPr>
                <a:t>.</a:t>
              </a:r>
              <a:endParaRPr kumimoji="0" lang="en-US" altLang="zh-CN" sz="124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FillTx/>
                <a:latin typeface="+mn-lt"/>
                <a:ea typeface="PingFang SC Semibold" panose="020B0400000000000000" charset="-122"/>
                <a:cs typeface="+mn-lt"/>
                <a:sym typeface="Helvetica Neue Light" panose="02000503000000020004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0223" y="9237"/>
              <a:ext cx="4552" cy="1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R="0" algn="l" defTabSz="821055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</a:pPr>
              <a:r>
                <a:rPr kumimoji="0" lang="zh-CN" altLang="en-US" sz="4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PingFang SC Medium" panose="020B0400000000000000" charset="-122"/>
                  <a:ea typeface="PingFang SC Medium" panose="020B0400000000000000" charset="-122"/>
                  <a:cs typeface="Helvetica Neue Light" panose="02000503000000020004"/>
                  <a:sym typeface="Helvetica Neue Light" panose="02000503000000020004"/>
                </a:rPr>
                <a:t>待提升点</a:t>
              </a:r>
              <a:endPara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PingFang SC Medium" panose="020B0400000000000000" charset="-122"/>
                <a:ea typeface="PingFang SC Medium" panose="020B0400000000000000" charset="-122"/>
                <a:cs typeface="Helvetica Neue Light" panose="02000503000000020004"/>
                <a:sym typeface="Helvetica Neue Light" panose="02000503000000020004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22910" y="427355"/>
            <a:ext cx="3564890" cy="798195"/>
            <a:chOff x="370" y="521"/>
            <a:chExt cx="5614" cy="1257"/>
          </a:xfrm>
        </p:grpSpPr>
        <p:sp>
          <p:nvSpPr>
            <p:cNvPr id="7" name="标题"/>
            <p:cNvSpPr txBox="1"/>
            <p:nvPr/>
          </p:nvSpPr>
          <p:spPr>
            <a:xfrm>
              <a:off x="2160" y="521"/>
              <a:ext cx="3824" cy="118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71437" tIns="71437" rIns="71437" bIns="71437">
              <a:spAutoFit/>
            </a:bodyPr>
            <a:lstStyle>
              <a:lvl1pPr>
                <a:lnSpc>
                  <a:spcPct val="100000"/>
                </a:lnSpc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panose="02000503000000020004"/>
                </a:defRPr>
              </a:lvl1pPr>
            </a:lstStyle>
            <a:p>
              <a:pPr algn="l">
                <a:lnSpc>
                  <a:spcPct val="110000"/>
                </a:lnSpc>
              </a:pPr>
              <a:r>
                <a:rPr lang="zh-CN" altLang="en-US" dirty="0">
                  <a:solidFill>
                    <a:srgbClr val="5E5E5E"/>
                  </a:solidFill>
                  <a:latin typeface="PingFang SC Medium" panose="020B0400000000000000" charset="-122"/>
                  <a:ea typeface="PingFang SC Medium" panose="020B0400000000000000" charset="-122"/>
                  <a:cs typeface="Helvetica Neue Light" panose="02000503000000020004"/>
                  <a:sym typeface="Helvetica Neue Light" panose="02000503000000020004"/>
                </a:rPr>
                <a:t>思考与总结</a:t>
              </a:r>
              <a:endParaRPr lang="zh-CN" altLang="en-US" dirty="0">
                <a:solidFill>
                  <a:srgbClr val="5E5E5E"/>
                </a:solidFill>
                <a:latin typeface="PingFang SC Medium" panose="020B0400000000000000" charset="-122"/>
                <a:ea typeface="PingFang SC Medium" panose="020B0400000000000000" charset="-122"/>
                <a:cs typeface="Helvetica Neue Light" panose="02000503000000020004"/>
                <a:sym typeface="Helvetica Neue Light" panose="02000503000000020004"/>
              </a:endParaRPr>
            </a:p>
          </p:txBody>
        </p:sp>
        <p:sp>
          <p:nvSpPr>
            <p:cNvPr id="9" name="圆形"/>
            <p:cNvSpPr/>
            <p:nvPr/>
          </p:nvSpPr>
          <p:spPr>
            <a:xfrm>
              <a:off x="1085" y="557"/>
              <a:ext cx="680" cy="680"/>
            </a:xfrm>
            <a:prstGeom prst="ellipse">
              <a:avLst/>
            </a:prstGeom>
            <a:solidFill>
              <a:srgbClr val="3296FA"/>
            </a:solidFill>
            <a:ln w="12700">
              <a:miter lim="400000"/>
            </a:ln>
          </p:spPr>
          <p:txBody>
            <a:bodyPr lIns="71437" tIns="71437" rIns="71437" bIns="71437" anchor="ctr"/>
            <a:p>
              <a:pPr algn="ctr">
                <a:lnSpc>
                  <a:spcPct val="100000"/>
                </a:lnSpc>
                <a:defRPr sz="3000">
                  <a:solidFill>
                    <a:srgbClr val="FFFFFF"/>
                  </a:solidFill>
                  <a:latin typeface="Helvetica Neue Medium" panose="02000503000000020004"/>
                  <a:ea typeface="Helvetica Neue Medium" panose="02000503000000020004"/>
                  <a:cs typeface="Helvetica Neue Medium" panose="02000503000000020004"/>
                  <a:sym typeface="Helvetica Neue Medium" panose="02000503000000020004"/>
                </a:defRPr>
              </a:pPr>
            </a:p>
          </p:txBody>
        </p:sp>
        <p:sp>
          <p:nvSpPr>
            <p:cNvPr id="10" name="圆形"/>
            <p:cNvSpPr/>
            <p:nvPr/>
          </p:nvSpPr>
          <p:spPr>
            <a:xfrm>
              <a:off x="370" y="644"/>
              <a:ext cx="1134" cy="1134"/>
            </a:xfrm>
            <a:prstGeom prst="ellipse">
              <a:avLst/>
            </a:prstGeom>
            <a:solidFill>
              <a:srgbClr val="3296FA">
                <a:alpha val="7384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p>
              <a:pPr algn="ctr">
                <a:lnSpc>
                  <a:spcPct val="100000"/>
                </a:lnSpc>
                <a:defRPr sz="3000">
                  <a:solidFill>
                    <a:srgbClr val="FFFFFF"/>
                  </a:solidFill>
                  <a:latin typeface="Helvetica Neue Medium" panose="02000503000000020004"/>
                  <a:ea typeface="Helvetica Neue Medium" panose="02000503000000020004"/>
                  <a:cs typeface="Helvetica Neue Medium" panose="02000503000000020004"/>
                  <a:sym typeface="Helvetica Neue Medium" panose="02000503000000020004"/>
                </a:defRPr>
              </a:pPr>
            </a:p>
          </p:txBody>
        </p:sp>
      </p:grpSp>
      <p:sp>
        <p:nvSpPr>
          <p:cNvPr id="41" name="线条"/>
          <p:cNvSpPr/>
          <p:nvPr/>
        </p:nvSpPr>
        <p:spPr>
          <a:xfrm flipV="1">
            <a:off x="432493" y="12171264"/>
            <a:ext cx="1" cy="1110997"/>
          </a:xfrm>
          <a:prstGeom prst="line">
            <a:avLst/>
          </a:prstGeom>
          <a:ln w="25400">
            <a:solidFill>
              <a:srgbClr val="929292">
                <a:alpha val="20000"/>
              </a:srgbClr>
            </a:solidFill>
            <a:miter lim="400000"/>
          </a:ln>
        </p:spPr>
        <p:txBody>
          <a:bodyPr lIns="71437" tIns="71437" rIns="71437" bIns="71437" anchor="ctr"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pic>
        <p:nvPicPr>
          <p:cNvPr id="42" name="图像" descr="图像"/>
          <p:cNvPicPr>
            <a:picLocks noChangeAspect="1"/>
          </p:cNvPicPr>
          <p:nvPr/>
        </p:nvPicPr>
        <p:blipFill>
          <a:blip r:embed="rId1">
            <a:alphaModFix amt="8000"/>
          </a:blip>
          <a:stretch>
            <a:fillRect/>
          </a:stretch>
        </p:blipFill>
        <p:spPr>
          <a:xfrm>
            <a:off x="269699" y="11413401"/>
            <a:ext cx="325590" cy="35976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BBAAD9C20180234D78A0072836F0B6C012B9B20118E87BB0ABD98A3EB11C2BBCAB43BA38416CDB0622692208C8460BEB0209210A31D0EB411BBFC26A745E2DD824FB24AD5A26D6D7F48229D76E6245E79DDCEC367D6BD3C758BE119F03706CE8DED62B93BE3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22910" y="427355"/>
            <a:ext cx="3564890" cy="798195"/>
            <a:chOff x="370" y="521"/>
            <a:chExt cx="5614" cy="1257"/>
          </a:xfrm>
        </p:grpSpPr>
        <p:sp>
          <p:nvSpPr>
            <p:cNvPr id="4" name="标题"/>
            <p:cNvSpPr txBox="1"/>
            <p:nvPr/>
          </p:nvSpPr>
          <p:spPr>
            <a:xfrm>
              <a:off x="2160" y="521"/>
              <a:ext cx="3824" cy="118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71437" tIns="71437" rIns="71437" bIns="71437">
              <a:spAutoFit/>
            </a:bodyPr>
            <a:lstStyle>
              <a:lvl1pPr>
                <a:lnSpc>
                  <a:spcPct val="100000"/>
                </a:lnSpc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panose="02000503000000020004"/>
                </a:defRPr>
              </a:lvl1pPr>
            </a:lstStyle>
            <a:p>
              <a:pPr algn="l">
                <a:lnSpc>
                  <a:spcPct val="110000"/>
                </a:lnSpc>
              </a:pPr>
              <a:r>
                <a:rPr lang="zh-CN" altLang="en-US" dirty="0">
                  <a:solidFill>
                    <a:srgbClr val="5E5E5E"/>
                  </a:solidFill>
                  <a:latin typeface="PingFang SC Medium" panose="020B0400000000000000" charset="-122"/>
                  <a:ea typeface="PingFang SC Medium" panose="020B0400000000000000" charset="-122"/>
                  <a:cs typeface="Helvetica Neue Light" panose="02000503000000020004"/>
                  <a:sym typeface="Helvetica Neue Light" panose="02000503000000020004"/>
                </a:rPr>
                <a:t>思考与总结</a:t>
              </a:r>
              <a:endParaRPr lang="zh-CN" altLang="en-US" dirty="0">
                <a:solidFill>
                  <a:srgbClr val="5E5E5E"/>
                </a:solidFill>
                <a:latin typeface="PingFang SC Medium" panose="020B0400000000000000" charset="-122"/>
                <a:ea typeface="PingFang SC Medium" panose="020B0400000000000000" charset="-122"/>
                <a:cs typeface="Helvetica Neue Light" panose="02000503000000020004"/>
                <a:sym typeface="Helvetica Neue Light" panose="02000503000000020004"/>
              </a:endParaRPr>
            </a:p>
          </p:txBody>
        </p:sp>
        <p:sp>
          <p:nvSpPr>
            <p:cNvPr id="64" name="圆形"/>
            <p:cNvSpPr/>
            <p:nvPr/>
          </p:nvSpPr>
          <p:spPr>
            <a:xfrm>
              <a:off x="1085" y="557"/>
              <a:ext cx="680" cy="680"/>
            </a:xfrm>
            <a:prstGeom prst="ellipse">
              <a:avLst/>
            </a:prstGeom>
            <a:solidFill>
              <a:srgbClr val="3296FA"/>
            </a:solidFill>
            <a:ln w="12700">
              <a:miter lim="400000"/>
            </a:ln>
          </p:spPr>
          <p:txBody>
            <a:bodyPr lIns="71437" tIns="71437" rIns="71437" bIns="71437" anchor="ctr"/>
            <a:p>
              <a:pPr algn="ctr">
                <a:lnSpc>
                  <a:spcPct val="100000"/>
                </a:lnSpc>
                <a:defRPr sz="3000">
                  <a:solidFill>
                    <a:srgbClr val="FFFFFF"/>
                  </a:solidFill>
                  <a:latin typeface="Helvetica Neue Medium" panose="02000503000000020004"/>
                  <a:ea typeface="Helvetica Neue Medium" panose="02000503000000020004"/>
                  <a:cs typeface="Helvetica Neue Medium" panose="02000503000000020004"/>
                  <a:sym typeface="Helvetica Neue Medium" panose="02000503000000020004"/>
                </a:defRPr>
              </a:pPr>
              <a:endParaRPr sz="2800"/>
            </a:p>
          </p:txBody>
        </p:sp>
        <p:sp>
          <p:nvSpPr>
            <p:cNvPr id="66" name="圆形"/>
            <p:cNvSpPr/>
            <p:nvPr/>
          </p:nvSpPr>
          <p:spPr>
            <a:xfrm>
              <a:off x="370" y="644"/>
              <a:ext cx="1134" cy="1134"/>
            </a:xfrm>
            <a:prstGeom prst="ellipse">
              <a:avLst/>
            </a:prstGeom>
            <a:solidFill>
              <a:srgbClr val="3296FA">
                <a:alpha val="7384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p>
              <a:pPr algn="ctr">
                <a:lnSpc>
                  <a:spcPct val="100000"/>
                </a:lnSpc>
                <a:defRPr sz="3000">
                  <a:solidFill>
                    <a:srgbClr val="FFFFFF"/>
                  </a:solidFill>
                  <a:latin typeface="Helvetica Neue Medium" panose="02000503000000020004"/>
                  <a:ea typeface="Helvetica Neue Medium" panose="02000503000000020004"/>
                  <a:cs typeface="Helvetica Neue Medium" panose="02000503000000020004"/>
                  <a:sym typeface="Helvetica Neue Medium" panose="02000503000000020004"/>
                </a:defRPr>
              </a:pPr>
              <a:endParaRPr sz="28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405380" y="1758315"/>
            <a:ext cx="2909570" cy="2849245"/>
            <a:chOff x="6280" y="6139"/>
            <a:chExt cx="4582" cy="4487"/>
          </a:xfrm>
        </p:grpSpPr>
        <p:sp>
          <p:nvSpPr>
            <p:cNvPr id="15" name="文本框 14"/>
            <p:cNvSpPr txBox="1"/>
            <p:nvPr/>
          </p:nvSpPr>
          <p:spPr>
            <a:xfrm>
              <a:off x="6280" y="6139"/>
              <a:ext cx="4552" cy="3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L="0" marR="0" indent="0" algn="l" defTabSz="821055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400" i="1" u="none" strike="noStrike" cap="none" spc="0" normalizeH="0" baseline="0" dirty="0">
                  <a:ln>
                    <a:noFill/>
                  </a:ln>
                  <a:solidFill>
                    <a:srgbClr val="3296FA"/>
                  </a:solidFill>
                  <a:effectLst/>
                  <a:uFillTx/>
                  <a:latin typeface="Helvetica Neue Medium Italic" panose="02000503000000020004" charset="0"/>
                  <a:ea typeface="PingFang SC Semibold" panose="020B0400000000000000" charset="-122"/>
                  <a:cs typeface="Helvetica Neue Medium Italic" panose="02000503000000020004" charset="0"/>
                  <a:sym typeface="Helvetica Neue Light" panose="02000503000000020004"/>
                </a:rPr>
                <a:t>01</a:t>
              </a:r>
              <a:r>
                <a:rPr kumimoji="0" lang="en-US" altLang="zh-CN" sz="12400" b="1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FillTx/>
                  <a:latin typeface="+mn-lt"/>
                  <a:ea typeface="PingFang SC Semibold" panose="020B0400000000000000" charset="-122"/>
                  <a:cs typeface="+mn-lt"/>
                  <a:sym typeface="Helvetica Neue Light" panose="02000503000000020004"/>
                </a:rPr>
                <a:t>.</a:t>
              </a:r>
              <a:endParaRPr kumimoji="0" lang="en-US" altLang="zh-CN" sz="124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FillTx/>
                <a:latin typeface="+mn-lt"/>
                <a:ea typeface="PingFang SC Semibold" panose="020B0400000000000000" charset="-122"/>
                <a:cs typeface="+mn-lt"/>
                <a:sym typeface="Helvetica Neue Light" panose="02000503000000020004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310" y="9230"/>
              <a:ext cx="4552" cy="1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R="0" algn="l" defTabSz="821055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</a:pPr>
              <a:r>
                <a:rPr kumimoji="0" lang="zh-CN" altLang="en-US" sz="4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PingFang SC Medium" panose="020B0400000000000000" charset="-122"/>
                  <a:ea typeface="PingFang SC Medium" panose="020B0400000000000000" charset="-122"/>
                  <a:cs typeface="Helvetica Neue Light" panose="02000503000000020004"/>
                  <a:sym typeface="Helvetica Neue Light" panose="02000503000000020004"/>
                </a:rPr>
                <a:t>项目开发</a:t>
              </a:r>
              <a:endPara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PingFang SC Medium" panose="020B0400000000000000" charset="-122"/>
                <a:ea typeface="PingFang SC Medium" panose="020B0400000000000000" charset="-122"/>
                <a:cs typeface="Helvetica Neue Light" panose="02000503000000020004"/>
                <a:sym typeface="Helvetica Neue Light" panose="02000503000000020004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405380" y="5440045"/>
            <a:ext cx="2909570" cy="2849245"/>
            <a:chOff x="13330" y="6146"/>
            <a:chExt cx="4582" cy="4487"/>
          </a:xfrm>
        </p:grpSpPr>
        <p:sp>
          <p:nvSpPr>
            <p:cNvPr id="19" name="文本框 18"/>
            <p:cNvSpPr txBox="1"/>
            <p:nvPr/>
          </p:nvSpPr>
          <p:spPr>
            <a:xfrm>
              <a:off x="13330" y="6146"/>
              <a:ext cx="4552" cy="3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L="0" marR="0" indent="0" algn="l" defTabSz="821055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400" i="1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FillTx/>
                  <a:latin typeface="Helvetica Neue Medium Italic" panose="02000503000000020004" charset="0"/>
                  <a:ea typeface="PingFang SC Semibold" panose="020B0400000000000000" charset="-122"/>
                  <a:cs typeface="Helvetica Neue Medium Italic" panose="02000503000000020004" charset="0"/>
                  <a:sym typeface="Helvetica Neue Light" panose="02000503000000020004"/>
                </a:rPr>
                <a:t>02</a:t>
              </a:r>
              <a:r>
                <a:rPr kumimoji="0" lang="en-US" altLang="zh-CN" sz="12400" b="1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FillTx/>
                  <a:latin typeface="+mn-lt"/>
                  <a:ea typeface="PingFang SC Semibold" panose="020B0400000000000000" charset="-122"/>
                  <a:cs typeface="+mn-lt"/>
                  <a:sym typeface="Helvetica Neue Light" panose="02000503000000020004"/>
                </a:rPr>
                <a:t>.</a:t>
              </a:r>
              <a:endParaRPr kumimoji="0" lang="en-US" altLang="zh-CN" sz="124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FillTx/>
                <a:latin typeface="+mn-lt"/>
                <a:ea typeface="PingFang SC Semibold" panose="020B0400000000000000" charset="-122"/>
                <a:cs typeface="+mn-lt"/>
                <a:sym typeface="Helvetica Neue Light" panose="02000503000000020004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360" y="9237"/>
              <a:ext cx="4552" cy="1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R="0" algn="l" defTabSz="821055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</a:pPr>
              <a:r>
                <a:rPr kumimoji="0" lang="zh-CN" altLang="en-US" sz="4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PingFang SC Medium" panose="020B0400000000000000" charset="-122"/>
                  <a:ea typeface="PingFang SC Medium" panose="020B0400000000000000" charset="-122"/>
                  <a:cs typeface="Helvetica Neue Light" panose="02000503000000020004"/>
                  <a:sym typeface="Helvetica Neue Light" panose="02000503000000020004"/>
                </a:rPr>
                <a:t>个人成长</a:t>
              </a:r>
              <a:endPara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PingFang SC Medium" panose="020B0400000000000000" charset="-122"/>
                <a:ea typeface="PingFang SC Medium" panose="020B0400000000000000" charset="-122"/>
                <a:cs typeface="Helvetica Neue Light" panose="02000503000000020004"/>
                <a:sym typeface="Helvetica Neue Light" panose="02000503000000020004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05380" y="9108440"/>
            <a:ext cx="2909570" cy="2849245"/>
            <a:chOff x="20193" y="6146"/>
            <a:chExt cx="4582" cy="4487"/>
          </a:xfrm>
        </p:grpSpPr>
        <p:sp>
          <p:nvSpPr>
            <p:cNvPr id="21" name="文本框 20"/>
            <p:cNvSpPr txBox="1"/>
            <p:nvPr/>
          </p:nvSpPr>
          <p:spPr>
            <a:xfrm>
              <a:off x="20193" y="6146"/>
              <a:ext cx="4552" cy="3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L="0" marR="0" indent="0" algn="l" defTabSz="821055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400" i="1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FillTx/>
                  <a:latin typeface="Helvetica Neue Medium Italic" panose="02000503000000020004" charset="0"/>
                  <a:ea typeface="PingFang SC Semibold" panose="020B0400000000000000" charset="-122"/>
                  <a:cs typeface="Helvetica Neue Medium Italic" panose="02000503000000020004" charset="0"/>
                  <a:sym typeface="Helvetica Neue Light" panose="02000503000000020004"/>
                </a:rPr>
                <a:t>03</a:t>
              </a:r>
              <a:r>
                <a:rPr kumimoji="0" lang="en-US" altLang="zh-CN" sz="12400" b="1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FillTx/>
                  <a:latin typeface="+mn-lt"/>
                  <a:ea typeface="PingFang SC Semibold" panose="020B0400000000000000" charset="-122"/>
                  <a:cs typeface="+mn-lt"/>
                  <a:sym typeface="Helvetica Neue Light" panose="02000503000000020004"/>
                </a:rPr>
                <a:t>.</a:t>
              </a:r>
              <a:endParaRPr kumimoji="0" lang="en-US" altLang="zh-CN" sz="124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FillTx/>
                <a:latin typeface="+mn-lt"/>
                <a:ea typeface="PingFang SC Semibold" panose="020B0400000000000000" charset="-122"/>
                <a:cs typeface="+mn-lt"/>
                <a:sym typeface="Helvetica Neue Light" panose="02000503000000020004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0223" y="9237"/>
              <a:ext cx="4552" cy="1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R="0" algn="l" defTabSz="821055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</a:pPr>
              <a:r>
                <a:rPr kumimoji="0" lang="zh-CN" altLang="en-US" sz="4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PingFang SC Medium" panose="020B0400000000000000" charset="-122"/>
                  <a:ea typeface="PingFang SC Medium" panose="020B0400000000000000" charset="-122"/>
                  <a:cs typeface="Helvetica Neue Light" panose="02000503000000020004"/>
                  <a:sym typeface="Helvetica Neue Light" panose="02000503000000020004"/>
                </a:rPr>
                <a:t>待提升点</a:t>
              </a:r>
              <a:endPara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PingFang SC Medium" panose="020B0400000000000000" charset="-122"/>
                <a:ea typeface="PingFang SC Medium" panose="020B0400000000000000" charset="-122"/>
                <a:cs typeface="Helvetica Neue Light" panose="02000503000000020004"/>
                <a:sym typeface="Helvetica Neue Light" panose="02000503000000020004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424430" y="3733165"/>
            <a:ext cx="19685000" cy="7565390"/>
            <a:chOff x="3818" y="5879"/>
            <a:chExt cx="31000" cy="11914"/>
          </a:xfrm>
        </p:grpSpPr>
        <p:cxnSp>
          <p:nvCxnSpPr>
            <p:cNvPr id="13" name="直接连接符 12"/>
            <p:cNvCxnSpPr/>
            <p:nvPr/>
          </p:nvCxnSpPr>
          <p:spPr>
            <a:xfrm flipV="1">
              <a:off x="3818" y="7346"/>
              <a:ext cx="8118" cy="10"/>
            </a:xfrm>
            <a:prstGeom prst="line">
              <a:avLst/>
            </a:prstGeom>
            <a:noFill/>
            <a:ln w="19050" cap="flat">
              <a:solidFill>
                <a:schemeClr val="bg1">
                  <a:lumMod val="50000"/>
                </a:schemeClr>
              </a:solidFill>
              <a:prstDash val="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文本框 25"/>
            <p:cNvSpPr txBox="1"/>
            <p:nvPr/>
          </p:nvSpPr>
          <p:spPr>
            <a:xfrm>
              <a:off x="12630" y="5879"/>
              <a:ext cx="6023" cy="13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>
                <a:buFont typeface="Arial" panose="020B0604020202090204" pitchFamily="34" charset="0"/>
              </a:pPr>
              <a:r>
                <a: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PingFang SC Medium" panose="020B0400000000000000" charset="-122"/>
                  <a:ea typeface="PingFang SC Medium" panose="020B0400000000000000" charset="-122"/>
                  <a:cs typeface="PingFang SC Regular" panose="020B0400000000000000" charset="-122"/>
                </a:rPr>
                <a:t>从整体到局部</a:t>
              </a:r>
              <a:endParaRPr lang="zh-CN" altLang="en-US" sz="3200" dirty="0">
                <a:solidFill>
                  <a:schemeClr val="bg1">
                    <a:lumMod val="50000"/>
                  </a:schemeClr>
                </a:solidFill>
                <a:latin typeface="PingFang SC Medium" panose="020B0400000000000000" charset="-122"/>
                <a:ea typeface="PingFang SC Medium" panose="020B0400000000000000" charset="-122"/>
                <a:cs typeface="PingFang SC Regular" panose="020B0400000000000000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2630" y="7206"/>
              <a:ext cx="21133" cy="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algn="l">
                <a:lnSpc>
                  <a:spcPct val="130000"/>
                </a:lnSpc>
                <a:buFont typeface="Arial" panose="020B0604020202090204" pitchFamily="34" charset="0"/>
              </a:pPr>
              <a:r>
                <a:rPr lang="zh-CN" altLang="en-US" sz="3200" dirty="0"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理解整个新零代码设计器的运作过程很重要，特别是在开发容器组件的时候会碰到一些底层问题，比如组件在低代码引擎的循环、组件如何具备交互能力等。了解整体的架构和流程不至于在碰到这些问题时一筹莫展。</a:t>
              </a:r>
              <a:endParaRPr lang="zh-CN" altLang="en-US" sz="32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endParaRPr>
            </a:p>
            <a:p>
              <a:pPr algn="l">
                <a:lnSpc>
                  <a:spcPct val="130000"/>
                </a:lnSpc>
                <a:buFont typeface="Arial" panose="020B0604020202090204" pitchFamily="34" charset="0"/>
              </a:pPr>
              <a:r>
                <a:rPr lang="zh-CN" altLang="en-US" sz="3200" dirty="0"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出问题是不怕的，怕的是没有解决问题的方向。</a:t>
              </a:r>
              <a:endParaRPr lang="zh-CN" altLang="en-US" sz="32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2012" y="6407"/>
              <a:ext cx="57" cy="19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p>
              <a:pPr marL="0" marR="0" indent="0" algn="ctr" defTabSz="8210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1871" y="7188"/>
              <a:ext cx="340" cy="340"/>
            </a:xfrm>
            <a:prstGeom prst="ellipse">
              <a:avLst/>
            </a:prstGeom>
            <a:solidFill>
              <a:srgbClr val="474747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p>
              <a:pPr marL="0" marR="0" indent="0" algn="ctr" defTabSz="8210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630" y="13538"/>
              <a:ext cx="22188" cy="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>
                <a:lnSpc>
                  <a:spcPct val="130000"/>
                </a:lnSpc>
                <a:buFont typeface="Arial" panose="020B0604020202090204" pitchFamily="34" charset="0"/>
              </a:pPr>
              <a:r>
                <a:rPr lang="zh-CN" altLang="en-US" sz="3200" dirty="0"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组件的开发反复修改了多次，第一个原因是流程不严谨，比如没有</a:t>
              </a:r>
              <a:r>
                <a:rPr lang="en-US" altLang="zh-CN" sz="3200" dirty="0"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PRD</a:t>
              </a:r>
              <a:r>
                <a:rPr lang="zh-CN" altLang="en-US" sz="3200" dirty="0"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先出了设计稿，当</a:t>
              </a:r>
              <a:r>
                <a:rPr lang="en-US" altLang="zh-CN" sz="3200" dirty="0"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PRD</a:t>
              </a:r>
              <a:r>
                <a:rPr lang="zh-CN" altLang="en-US" sz="3200" dirty="0"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提供后发现设计稿部分缺失或者有冲突等。当然组件修改还有一个原因是底层方案有改动，不过对于这个问题，因为底层也是在淌着石头过河，组件开发相当于是底层的实践，有改动也是正常的。</a:t>
              </a:r>
              <a:endParaRPr lang="zh-CN" altLang="en-US" sz="32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630" y="12222"/>
              <a:ext cx="6140" cy="13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algn="l">
                <a:buFont typeface="Arial" panose="020B0604020202090204" pitchFamily="34" charset="0"/>
              </a:pPr>
              <a:r>
                <a:rPr lang="zh-CN" altLang="en-US" sz="3200" dirty="0">
                  <a:latin typeface="PingFang SC Medium" panose="020B0400000000000000" charset="-122"/>
                  <a:ea typeface="PingFang SC Medium" panose="020B0400000000000000" charset="-122"/>
                </a:rPr>
                <a:t>研发流程的规范性</a:t>
              </a:r>
              <a:endParaRPr lang="zh-CN" altLang="en-US" sz="3200" dirty="0">
                <a:latin typeface="PingFang SC Medium" panose="020B0400000000000000" charset="-122"/>
                <a:ea typeface="PingFang SC Medium" panose="020B0400000000000000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2741" y="13494"/>
              <a:ext cx="792" cy="11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p>
              <a:pPr marL="0" marR="0" indent="0" algn="ctr" defTabSz="8210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741" y="7155"/>
              <a:ext cx="792" cy="11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p>
              <a:pPr marL="0" marR="0" indent="0" algn="ctr" defTabSz="8210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endParaRPr>
            </a:p>
          </p:txBody>
        </p:sp>
      </p:grpSp>
      <p:sp>
        <p:nvSpPr>
          <p:cNvPr id="41" name="线条"/>
          <p:cNvSpPr/>
          <p:nvPr/>
        </p:nvSpPr>
        <p:spPr>
          <a:xfrm flipV="1">
            <a:off x="432493" y="12171264"/>
            <a:ext cx="1" cy="1110997"/>
          </a:xfrm>
          <a:prstGeom prst="line">
            <a:avLst/>
          </a:prstGeom>
          <a:ln w="25400">
            <a:solidFill>
              <a:srgbClr val="929292">
                <a:alpha val="2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pic>
        <p:nvPicPr>
          <p:cNvPr id="42" name="图像" descr="图像"/>
          <p:cNvPicPr>
            <a:picLocks noChangeAspect="1"/>
          </p:cNvPicPr>
          <p:nvPr/>
        </p:nvPicPr>
        <p:blipFill>
          <a:blip r:embed="rId1">
            <a:alphaModFix amt="8000"/>
          </a:blip>
          <a:stretch>
            <a:fillRect/>
          </a:stretch>
        </p:blipFill>
        <p:spPr>
          <a:xfrm>
            <a:off x="269699" y="11413401"/>
            <a:ext cx="325590" cy="35976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BBAAD9C20180234D78A0072836F0B6C012B9B20118E87BB0ABD98A3EB11C2BBCAB43BA38416CDB0622692208C8460BEB0209210A31D0EB411BBFC26A745E2DD824FB24AD5A26D6D7F48229D76E6245E79DDCEC367D6BD3C758BE119F03706CE8DED62B93BE3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22910" y="427355"/>
            <a:ext cx="3564890" cy="798195"/>
            <a:chOff x="370" y="521"/>
            <a:chExt cx="5614" cy="1257"/>
          </a:xfrm>
        </p:grpSpPr>
        <p:sp>
          <p:nvSpPr>
            <p:cNvPr id="4" name="标题"/>
            <p:cNvSpPr txBox="1"/>
            <p:nvPr/>
          </p:nvSpPr>
          <p:spPr>
            <a:xfrm>
              <a:off x="2160" y="521"/>
              <a:ext cx="3824" cy="118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71437" tIns="71437" rIns="71437" bIns="71437">
              <a:spAutoFit/>
            </a:bodyPr>
            <a:lstStyle>
              <a:lvl1pPr>
                <a:lnSpc>
                  <a:spcPct val="100000"/>
                </a:lnSpc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panose="02000503000000020004"/>
                </a:defRPr>
              </a:lvl1pPr>
            </a:lstStyle>
            <a:p>
              <a:pPr algn="l">
                <a:lnSpc>
                  <a:spcPct val="110000"/>
                </a:lnSpc>
              </a:pPr>
              <a:r>
                <a:rPr lang="zh-CN" altLang="en-US" dirty="0">
                  <a:solidFill>
                    <a:srgbClr val="5E5E5E"/>
                  </a:solidFill>
                  <a:latin typeface="PingFang SC Medium" panose="020B0400000000000000" charset="-122"/>
                  <a:ea typeface="PingFang SC Medium" panose="020B0400000000000000" charset="-122"/>
                  <a:cs typeface="Helvetica Neue Light" panose="02000503000000020004"/>
                  <a:sym typeface="Helvetica Neue Light" panose="02000503000000020004"/>
                </a:rPr>
                <a:t>思考与总结</a:t>
              </a:r>
              <a:endParaRPr lang="zh-CN" altLang="en-US" dirty="0">
                <a:solidFill>
                  <a:srgbClr val="5E5E5E"/>
                </a:solidFill>
                <a:latin typeface="PingFang SC Medium" panose="020B0400000000000000" charset="-122"/>
                <a:ea typeface="PingFang SC Medium" panose="020B0400000000000000" charset="-122"/>
                <a:cs typeface="Helvetica Neue Light" panose="02000503000000020004"/>
                <a:sym typeface="Helvetica Neue Light" panose="02000503000000020004"/>
              </a:endParaRPr>
            </a:p>
          </p:txBody>
        </p:sp>
        <p:sp>
          <p:nvSpPr>
            <p:cNvPr id="64" name="圆形"/>
            <p:cNvSpPr/>
            <p:nvPr/>
          </p:nvSpPr>
          <p:spPr>
            <a:xfrm>
              <a:off x="1085" y="557"/>
              <a:ext cx="680" cy="680"/>
            </a:xfrm>
            <a:prstGeom prst="ellipse">
              <a:avLst/>
            </a:prstGeom>
            <a:solidFill>
              <a:srgbClr val="3296FA"/>
            </a:solidFill>
            <a:ln w="12700">
              <a:miter lim="400000"/>
            </a:ln>
          </p:spPr>
          <p:txBody>
            <a:bodyPr lIns="71437" tIns="71437" rIns="71437" bIns="71437" anchor="ctr"/>
            <a:p>
              <a:pPr algn="ctr">
                <a:lnSpc>
                  <a:spcPct val="100000"/>
                </a:lnSpc>
                <a:defRPr sz="3000">
                  <a:solidFill>
                    <a:srgbClr val="FFFFFF"/>
                  </a:solidFill>
                  <a:latin typeface="Helvetica Neue Medium" panose="02000503000000020004"/>
                  <a:ea typeface="Helvetica Neue Medium" panose="02000503000000020004"/>
                  <a:cs typeface="Helvetica Neue Medium" panose="02000503000000020004"/>
                  <a:sym typeface="Helvetica Neue Medium" panose="02000503000000020004"/>
                </a:defRPr>
              </a:pPr>
              <a:endParaRPr sz="2800"/>
            </a:p>
          </p:txBody>
        </p:sp>
        <p:sp>
          <p:nvSpPr>
            <p:cNvPr id="66" name="圆形"/>
            <p:cNvSpPr/>
            <p:nvPr/>
          </p:nvSpPr>
          <p:spPr>
            <a:xfrm>
              <a:off x="370" y="644"/>
              <a:ext cx="1134" cy="1134"/>
            </a:xfrm>
            <a:prstGeom prst="ellipse">
              <a:avLst/>
            </a:prstGeom>
            <a:solidFill>
              <a:srgbClr val="3296FA">
                <a:alpha val="7384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p>
              <a:pPr algn="ctr">
                <a:lnSpc>
                  <a:spcPct val="100000"/>
                </a:lnSpc>
                <a:defRPr sz="3000">
                  <a:solidFill>
                    <a:srgbClr val="FFFFFF"/>
                  </a:solidFill>
                  <a:latin typeface="Helvetica Neue Medium" panose="02000503000000020004"/>
                  <a:ea typeface="Helvetica Neue Medium" panose="02000503000000020004"/>
                  <a:cs typeface="Helvetica Neue Medium" panose="02000503000000020004"/>
                  <a:sym typeface="Helvetica Neue Medium" panose="02000503000000020004"/>
                </a:defRPr>
              </a:pPr>
              <a:endParaRPr sz="28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405380" y="1771650"/>
            <a:ext cx="2909570" cy="2849245"/>
            <a:chOff x="6280" y="6139"/>
            <a:chExt cx="4582" cy="4487"/>
          </a:xfrm>
        </p:grpSpPr>
        <p:sp>
          <p:nvSpPr>
            <p:cNvPr id="15" name="文本框 14"/>
            <p:cNvSpPr txBox="1"/>
            <p:nvPr/>
          </p:nvSpPr>
          <p:spPr>
            <a:xfrm>
              <a:off x="6280" y="6139"/>
              <a:ext cx="4552" cy="3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L="0" marR="0" indent="0" algn="l" defTabSz="821055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400" i="1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FillTx/>
                  <a:latin typeface="Helvetica Neue Medium Italic" panose="02000503000000020004" charset="0"/>
                  <a:ea typeface="PingFang SC Semibold" panose="020B0400000000000000" charset="-122"/>
                  <a:cs typeface="Helvetica Neue Medium Italic" panose="02000503000000020004" charset="0"/>
                  <a:sym typeface="Helvetica Neue Light" panose="02000503000000020004"/>
                </a:rPr>
                <a:t>01</a:t>
              </a:r>
              <a:r>
                <a:rPr kumimoji="0" lang="en-US" altLang="zh-CN" sz="12400" b="1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FillTx/>
                  <a:latin typeface="+mn-lt"/>
                  <a:ea typeface="PingFang SC Semibold" panose="020B0400000000000000" charset="-122"/>
                  <a:cs typeface="+mn-lt"/>
                  <a:sym typeface="Helvetica Neue Light" panose="02000503000000020004"/>
                </a:rPr>
                <a:t>.</a:t>
              </a:r>
              <a:endParaRPr kumimoji="0" lang="en-US" altLang="zh-CN" sz="124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FillTx/>
                <a:latin typeface="+mn-lt"/>
                <a:ea typeface="PingFang SC Semibold" panose="020B0400000000000000" charset="-122"/>
                <a:cs typeface="+mn-lt"/>
                <a:sym typeface="Helvetica Neue Light" panose="02000503000000020004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310" y="9230"/>
              <a:ext cx="4552" cy="1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R="0" algn="l" defTabSz="821055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</a:pPr>
              <a:r>
                <a:rPr kumimoji="0" lang="zh-CN" altLang="en-US" sz="4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PingFang SC Medium" panose="020B0400000000000000" charset="-122"/>
                  <a:ea typeface="PingFang SC Medium" panose="020B0400000000000000" charset="-122"/>
                  <a:cs typeface="Helvetica Neue Light" panose="02000503000000020004"/>
                  <a:sym typeface="Helvetica Neue Light" panose="02000503000000020004"/>
                </a:rPr>
                <a:t>项目开发</a:t>
              </a:r>
              <a:endPara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PingFang SC Medium" panose="020B0400000000000000" charset="-122"/>
                <a:ea typeface="PingFang SC Medium" panose="020B0400000000000000" charset="-122"/>
                <a:cs typeface="Helvetica Neue Light" panose="02000503000000020004"/>
                <a:sym typeface="Helvetica Neue Light" panose="02000503000000020004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405380" y="5440045"/>
            <a:ext cx="2909570" cy="2849245"/>
            <a:chOff x="13330" y="6146"/>
            <a:chExt cx="4582" cy="4487"/>
          </a:xfrm>
        </p:grpSpPr>
        <p:sp>
          <p:nvSpPr>
            <p:cNvPr id="19" name="文本框 18"/>
            <p:cNvSpPr txBox="1"/>
            <p:nvPr/>
          </p:nvSpPr>
          <p:spPr>
            <a:xfrm>
              <a:off x="13330" y="6146"/>
              <a:ext cx="4552" cy="3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L="0" marR="0" indent="0" algn="l" defTabSz="821055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400" i="1" u="none" strike="noStrike" cap="none" spc="0" normalizeH="0" baseline="0" dirty="0">
                  <a:ln>
                    <a:noFill/>
                  </a:ln>
                  <a:solidFill>
                    <a:srgbClr val="3296FA"/>
                  </a:solidFill>
                  <a:effectLst/>
                  <a:uFillTx/>
                  <a:latin typeface="Helvetica Neue Medium Italic" panose="02000503000000020004" charset="0"/>
                  <a:ea typeface="PingFang SC Semibold" panose="020B0400000000000000" charset="-122"/>
                  <a:cs typeface="Helvetica Neue Medium Italic" panose="02000503000000020004" charset="0"/>
                  <a:sym typeface="Helvetica Neue Light" panose="02000503000000020004"/>
                </a:rPr>
                <a:t>02</a:t>
              </a:r>
              <a:r>
                <a:rPr kumimoji="0" lang="en-US" altLang="zh-CN" sz="12400" b="1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FillTx/>
                  <a:latin typeface="+mn-lt"/>
                  <a:ea typeface="PingFang SC Semibold" panose="020B0400000000000000" charset="-122"/>
                  <a:cs typeface="+mn-lt"/>
                  <a:sym typeface="Helvetica Neue Light" panose="02000503000000020004"/>
                </a:rPr>
                <a:t>.</a:t>
              </a:r>
              <a:endParaRPr kumimoji="0" lang="en-US" altLang="zh-CN" sz="124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FillTx/>
                <a:latin typeface="+mn-lt"/>
                <a:ea typeface="PingFang SC Semibold" panose="020B0400000000000000" charset="-122"/>
                <a:cs typeface="+mn-lt"/>
                <a:sym typeface="Helvetica Neue Light" panose="02000503000000020004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360" y="9237"/>
              <a:ext cx="4552" cy="1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R="0" algn="l" defTabSz="821055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</a:pPr>
              <a:r>
                <a:rPr kumimoji="0" lang="zh-CN" altLang="en-US" sz="4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PingFang SC Medium" panose="020B0400000000000000" charset="-122"/>
                  <a:ea typeface="PingFang SC Medium" panose="020B0400000000000000" charset="-122"/>
                  <a:cs typeface="Helvetica Neue Light" panose="02000503000000020004"/>
                  <a:sym typeface="Helvetica Neue Light" panose="02000503000000020004"/>
                </a:rPr>
                <a:t>个人成长</a:t>
              </a:r>
              <a:endPara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PingFang SC Medium" panose="020B0400000000000000" charset="-122"/>
                <a:ea typeface="PingFang SC Medium" panose="020B0400000000000000" charset="-122"/>
                <a:cs typeface="Helvetica Neue Light" panose="02000503000000020004"/>
                <a:sym typeface="Helvetica Neue Light" panose="02000503000000020004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05380" y="9108440"/>
            <a:ext cx="2909570" cy="2849245"/>
            <a:chOff x="20193" y="6146"/>
            <a:chExt cx="4582" cy="4487"/>
          </a:xfrm>
        </p:grpSpPr>
        <p:sp>
          <p:nvSpPr>
            <p:cNvPr id="21" name="文本框 20"/>
            <p:cNvSpPr txBox="1"/>
            <p:nvPr/>
          </p:nvSpPr>
          <p:spPr>
            <a:xfrm>
              <a:off x="20193" y="6146"/>
              <a:ext cx="4552" cy="3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L="0" marR="0" indent="0" algn="l" defTabSz="821055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400" i="1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FillTx/>
                  <a:latin typeface="Helvetica Neue Medium Italic" panose="02000503000000020004" charset="0"/>
                  <a:ea typeface="PingFang SC Semibold" panose="020B0400000000000000" charset="-122"/>
                  <a:cs typeface="Helvetica Neue Medium Italic" panose="02000503000000020004" charset="0"/>
                  <a:sym typeface="Helvetica Neue Light" panose="02000503000000020004"/>
                </a:rPr>
                <a:t>03</a:t>
              </a:r>
              <a:r>
                <a:rPr kumimoji="0" lang="en-US" altLang="zh-CN" sz="12400" b="1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FillTx/>
                  <a:latin typeface="+mn-lt"/>
                  <a:ea typeface="PingFang SC Semibold" panose="020B0400000000000000" charset="-122"/>
                  <a:cs typeface="+mn-lt"/>
                  <a:sym typeface="Helvetica Neue Light" panose="02000503000000020004"/>
                </a:rPr>
                <a:t>.</a:t>
              </a:r>
              <a:endParaRPr kumimoji="0" lang="en-US" altLang="zh-CN" sz="124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FillTx/>
                <a:latin typeface="+mn-lt"/>
                <a:ea typeface="PingFang SC Semibold" panose="020B0400000000000000" charset="-122"/>
                <a:cs typeface="+mn-lt"/>
                <a:sym typeface="Helvetica Neue Light" panose="02000503000000020004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0223" y="9237"/>
              <a:ext cx="4552" cy="1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R="0" algn="l" defTabSz="821055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</a:pPr>
              <a:r>
                <a:rPr kumimoji="0" lang="zh-CN" altLang="en-US" sz="4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PingFang SC Medium" panose="020B0400000000000000" charset="-122"/>
                  <a:ea typeface="PingFang SC Medium" panose="020B0400000000000000" charset="-122"/>
                  <a:cs typeface="Helvetica Neue Light" panose="02000503000000020004"/>
                  <a:sym typeface="Helvetica Neue Light" panose="02000503000000020004"/>
                </a:rPr>
                <a:t>待提升点</a:t>
              </a:r>
              <a:endPara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PingFang SC Medium" panose="020B0400000000000000" charset="-122"/>
                <a:ea typeface="PingFang SC Medium" panose="020B0400000000000000" charset="-122"/>
                <a:cs typeface="Helvetica Neue Light" panose="02000503000000020004"/>
                <a:sym typeface="Helvetica Neue Light" panose="02000503000000020004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424430" y="4824095"/>
            <a:ext cx="19041110" cy="7931785"/>
            <a:chOff x="3818" y="7597"/>
            <a:chExt cx="29986" cy="12491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3818" y="13109"/>
              <a:ext cx="8118" cy="10"/>
            </a:xfrm>
            <a:prstGeom prst="line">
              <a:avLst/>
            </a:prstGeom>
            <a:noFill/>
            <a:ln w="19050" cap="flat">
              <a:solidFill>
                <a:schemeClr val="bg1">
                  <a:lumMod val="50000"/>
                </a:schemeClr>
              </a:solidFill>
              <a:prstDash val="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" name="文本框 9"/>
            <p:cNvSpPr txBox="1"/>
            <p:nvPr/>
          </p:nvSpPr>
          <p:spPr>
            <a:xfrm>
              <a:off x="12746" y="8927"/>
              <a:ext cx="20997" cy="2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>
                <a:lnSpc>
                  <a:spcPct val="120000"/>
                </a:lnSpc>
                <a:buFont typeface="Arial" panose="020B0604020202090204" pitchFamily="34" charset="0"/>
              </a:pPr>
              <a:r>
                <a:rPr lang="zh-CN" altLang="en-US" sz="3200" dirty="0"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在研发流程上学到很多，比如npm包的发布、项目上线的流程等，之前接触的相对较少。</a:t>
              </a:r>
              <a:endParaRPr lang="zh-CN" altLang="en-US" sz="32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746" y="7597"/>
              <a:ext cx="6140" cy="13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algn="l">
                <a:buFont typeface="Arial" panose="020B0604020202090204" pitchFamily="34" charset="0"/>
              </a:pPr>
              <a:r>
                <a:rPr lang="zh-CN" altLang="en-US" sz="3200" dirty="0">
                  <a:latin typeface="PingFang SC Medium" panose="020B0400000000000000" charset="-122"/>
                  <a:ea typeface="PingFang SC Medium" panose="020B0400000000000000" charset="-122"/>
                </a:rPr>
                <a:t>研发流程</a:t>
              </a:r>
              <a:endParaRPr lang="zh-CN" altLang="en-US" sz="3200" dirty="0">
                <a:solidFill>
                  <a:srgbClr val="3296FA"/>
                </a:solidFill>
                <a:latin typeface="PingFang SC Medium" panose="020B0400000000000000" charset="-122"/>
                <a:ea typeface="PingFang SC Medium" panose="020B0400000000000000" charset="-122"/>
                <a:cs typeface="PingFang SC Regular" panose="020B0400000000000000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 rot="0">
              <a:off x="11936" y="11638"/>
              <a:ext cx="21868" cy="3401"/>
              <a:chOff x="12506" y="8318"/>
              <a:chExt cx="21868" cy="3401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13377" y="9625"/>
                <a:ext cx="20997" cy="20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spAutoFit/>
              </a:bodyPr>
              <a:p>
                <a:pPr>
                  <a:lnSpc>
                    <a:spcPct val="120000"/>
                  </a:lnSpc>
                  <a:buFont typeface="Arial" panose="020B0604020202090204" pitchFamily="34" charset="0"/>
                </a:pPr>
                <a:r>
                  <a:rPr lang="zh-CN" altLang="en-US" sz="3200" dirty="0">
                    <a:latin typeface="PingFang SC Regular" panose="020B0400000000000000" charset="-122"/>
                    <a:ea typeface="PingFang SC Regular" panose="020B0400000000000000" charset="-122"/>
                    <a:cs typeface="PingFang SC Regular" panose="020B0400000000000000" charset="-122"/>
                  </a:rPr>
                  <a:t>在react和ts过渡中也有很多收获，但是目前来说还不算非常娴熟，需要再多看看相关同事的优秀代码学习。</a:t>
                </a:r>
                <a:endParaRPr lang="zh-CN" altLang="en-US" sz="3200" dirty="0"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endParaRPr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 rot="0">
                <a:off x="12506" y="8818"/>
                <a:ext cx="340" cy="1928"/>
                <a:chOff x="6965" y="13514"/>
                <a:chExt cx="340" cy="1928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7136" y="13514"/>
                  <a:ext cx="57" cy="192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vertOverflow="overflow" horzOverflow="overflow" vert="horz" wrap="square" lIns="71437" tIns="71437" rIns="71437" bIns="71437" numCol="1" spcCol="38100" rtlCol="0" anchor="ctr" forceAA="0">
                  <a:spAutoFit/>
                </a:bodyPr>
                <a:p>
                  <a:pPr marL="0" marR="0" indent="0" algn="ctr" defTabSz="821055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30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 panose="02000503000000020004"/>
                    <a:ea typeface="Helvetica Neue Medium" panose="02000503000000020004"/>
                    <a:cs typeface="Helvetica Neue Medium" panose="02000503000000020004"/>
                    <a:sym typeface="Helvetica Neue Medium" panose="02000503000000020004"/>
                  </a:endParaRPr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6965" y="14308"/>
                  <a:ext cx="340" cy="340"/>
                </a:xfrm>
                <a:prstGeom prst="ellipse">
                  <a:avLst/>
                </a:prstGeom>
                <a:solidFill>
                  <a:schemeClr val="tx1">
                    <a:lumMod val="75000"/>
                  </a:schemeClr>
                </a:solidFill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vertOverflow="overflow" horzOverflow="overflow" vert="horz" wrap="square" lIns="71437" tIns="71437" rIns="71437" bIns="71437" numCol="1" spcCol="38100" rtlCol="0" anchor="ctr" forceAA="0">
                  <a:spAutoFit/>
                </a:bodyPr>
                <a:p>
                  <a:pPr marL="0" marR="0" indent="0" algn="ctr" defTabSz="821055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30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 panose="02000503000000020004"/>
                    <a:ea typeface="Helvetica Neue Medium" panose="02000503000000020004"/>
                    <a:cs typeface="Helvetica Neue Medium" panose="02000503000000020004"/>
                    <a:sym typeface="Helvetica Neue Medium" panose="02000503000000020004"/>
                  </a:endParaRPr>
                </a:p>
              </p:txBody>
            </p:sp>
          </p:grpSp>
          <p:sp>
            <p:nvSpPr>
              <p:cNvPr id="38" name="文本框 37"/>
              <p:cNvSpPr txBox="1"/>
              <p:nvPr/>
            </p:nvSpPr>
            <p:spPr>
              <a:xfrm>
                <a:off x="13318" y="8318"/>
                <a:ext cx="6140" cy="13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spAutoFit/>
              </a:bodyPr>
              <a:p>
                <a:pPr algn="l">
                  <a:buFont typeface="Arial" panose="020B0604020202090204" pitchFamily="34" charset="0"/>
                </a:pPr>
                <a:r>
                  <a:rPr lang="zh-CN" altLang="en-US" sz="3200" dirty="0">
                    <a:latin typeface="PingFang SC Medium" panose="020B0400000000000000" charset="-122"/>
                    <a:ea typeface="PingFang SC Medium" panose="020B0400000000000000" charset="-122"/>
                  </a:rPr>
                  <a:t>react和ts过渡</a:t>
                </a:r>
                <a:endParaRPr lang="zh-CN" altLang="en-US" sz="3200" dirty="0">
                  <a:latin typeface="PingFang SC Medium" panose="020B0400000000000000" charset="-122"/>
                  <a:ea typeface="PingFang SC Medium" panose="020B0400000000000000" charset="-122"/>
                </a:endParaRP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12746" y="17074"/>
              <a:ext cx="20997" cy="30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>
                <a:lnSpc>
                  <a:spcPct val="120000"/>
                </a:lnSpc>
                <a:buFont typeface="Arial" panose="020B0604020202090204" pitchFamily="34" charset="0"/>
              </a:pPr>
              <a:r>
                <a:rPr lang="zh-CN" altLang="en-US" sz="3200" dirty="0"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新设计器是以低代码引擎为基础的，对于低代码引擎的学习会对后续的工作有较大的帮助，所以个人也是在跟着官网进行比较系统的学习，后续产出一些重点知识的总结和提炼。</a:t>
              </a:r>
              <a:endParaRPr lang="zh-CN" altLang="en-US" sz="32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2746" y="15743"/>
              <a:ext cx="6140" cy="13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algn="l">
                <a:buFont typeface="Arial" panose="020B0604020202090204" pitchFamily="34" charset="0"/>
              </a:pPr>
              <a:r>
                <a:rPr lang="zh-CN" altLang="en-US" sz="3200" dirty="0">
                  <a:latin typeface="PingFang SC Medium" panose="020B0400000000000000" charset="-122"/>
                  <a:ea typeface="PingFang SC Medium" panose="020B0400000000000000" charset="-122"/>
                </a:rPr>
                <a:t>低代码</a:t>
              </a:r>
              <a:endParaRPr lang="zh-CN" altLang="en-US" sz="3200" dirty="0">
                <a:latin typeface="PingFang SC Medium" panose="020B0400000000000000" charset="-122"/>
                <a:ea typeface="PingFang SC Medium" panose="020B0400000000000000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2903" y="8862"/>
              <a:ext cx="792" cy="11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p>
              <a:pPr marL="0" marR="0" indent="0" algn="ctr" defTabSz="8210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2903" y="12857"/>
              <a:ext cx="792" cy="11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p>
              <a:pPr marL="0" marR="0" indent="0" algn="ctr" defTabSz="8210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2903" y="16986"/>
              <a:ext cx="792" cy="11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p>
              <a:pPr marL="0" marR="0" indent="0" algn="ctr" defTabSz="8210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endParaRPr>
            </a:p>
          </p:txBody>
        </p:sp>
      </p:grpSp>
      <p:sp>
        <p:nvSpPr>
          <p:cNvPr id="41" name="线条"/>
          <p:cNvSpPr/>
          <p:nvPr/>
        </p:nvSpPr>
        <p:spPr>
          <a:xfrm flipV="1">
            <a:off x="432493" y="12171264"/>
            <a:ext cx="1" cy="1110997"/>
          </a:xfrm>
          <a:prstGeom prst="line">
            <a:avLst/>
          </a:prstGeom>
          <a:ln w="25400">
            <a:solidFill>
              <a:srgbClr val="929292">
                <a:alpha val="2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pic>
        <p:nvPicPr>
          <p:cNvPr id="42" name="图像" descr="图像"/>
          <p:cNvPicPr>
            <a:picLocks noChangeAspect="1"/>
          </p:cNvPicPr>
          <p:nvPr/>
        </p:nvPicPr>
        <p:blipFill>
          <a:blip r:embed="rId1">
            <a:alphaModFix amt="8000"/>
          </a:blip>
          <a:stretch>
            <a:fillRect/>
          </a:stretch>
        </p:blipFill>
        <p:spPr>
          <a:xfrm>
            <a:off x="269699" y="11413401"/>
            <a:ext cx="325590" cy="35976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BBAAD9C20180234D78A0072836F0B6C012B9B20118E87BB0ABD98A3EB11C2BBCAB43BA38416CDB0622692208C8460BEB0209210A31D0EB411BBFC26A745E2DD824FB24AD5A26D6D7F48229D76E6245E79DDCEC367D6BD3C758BE119F03706CE8DED62B93BE3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22910" y="427355"/>
            <a:ext cx="3564890" cy="798195"/>
            <a:chOff x="370" y="521"/>
            <a:chExt cx="5614" cy="1257"/>
          </a:xfrm>
        </p:grpSpPr>
        <p:sp>
          <p:nvSpPr>
            <p:cNvPr id="4" name="标题"/>
            <p:cNvSpPr txBox="1"/>
            <p:nvPr/>
          </p:nvSpPr>
          <p:spPr>
            <a:xfrm>
              <a:off x="2160" y="521"/>
              <a:ext cx="3824" cy="118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71437" tIns="71437" rIns="71437" bIns="71437">
              <a:spAutoFit/>
            </a:bodyPr>
            <a:lstStyle>
              <a:lvl1pPr>
                <a:lnSpc>
                  <a:spcPct val="100000"/>
                </a:lnSpc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panose="02000503000000020004"/>
                </a:defRPr>
              </a:lvl1pPr>
            </a:lstStyle>
            <a:p>
              <a:pPr algn="l">
                <a:lnSpc>
                  <a:spcPct val="110000"/>
                </a:lnSpc>
              </a:pPr>
              <a:r>
                <a:rPr lang="zh-CN" altLang="en-US" dirty="0">
                  <a:solidFill>
                    <a:srgbClr val="5E5E5E"/>
                  </a:solidFill>
                  <a:latin typeface="PingFang SC Medium" panose="020B0400000000000000" charset="-122"/>
                  <a:ea typeface="PingFang SC Medium" panose="020B0400000000000000" charset="-122"/>
                  <a:cs typeface="Helvetica Neue Light" panose="02000503000000020004"/>
                  <a:sym typeface="Helvetica Neue Light" panose="02000503000000020004"/>
                </a:rPr>
                <a:t>思考与总结</a:t>
              </a:r>
              <a:endParaRPr lang="zh-CN" altLang="en-US" dirty="0">
                <a:solidFill>
                  <a:srgbClr val="5E5E5E"/>
                </a:solidFill>
                <a:latin typeface="PingFang SC Medium" panose="020B0400000000000000" charset="-122"/>
                <a:ea typeface="PingFang SC Medium" panose="020B0400000000000000" charset="-122"/>
                <a:cs typeface="Helvetica Neue Light" panose="02000503000000020004"/>
                <a:sym typeface="Helvetica Neue Light" panose="02000503000000020004"/>
              </a:endParaRPr>
            </a:p>
          </p:txBody>
        </p:sp>
        <p:sp>
          <p:nvSpPr>
            <p:cNvPr id="64" name="圆形"/>
            <p:cNvSpPr/>
            <p:nvPr/>
          </p:nvSpPr>
          <p:spPr>
            <a:xfrm>
              <a:off x="1085" y="557"/>
              <a:ext cx="680" cy="680"/>
            </a:xfrm>
            <a:prstGeom prst="ellipse">
              <a:avLst/>
            </a:prstGeom>
            <a:solidFill>
              <a:srgbClr val="3296FA"/>
            </a:solidFill>
            <a:ln w="12700">
              <a:miter lim="400000"/>
            </a:ln>
          </p:spPr>
          <p:txBody>
            <a:bodyPr lIns="71437" tIns="71437" rIns="71437" bIns="71437" anchor="ctr"/>
            <a:p>
              <a:pPr algn="ctr">
                <a:lnSpc>
                  <a:spcPct val="100000"/>
                </a:lnSpc>
                <a:defRPr sz="3000">
                  <a:solidFill>
                    <a:srgbClr val="FFFFFF"/>
                  </a:solidFill>
                  <a:latin typeface="Helvetica Neue Medium" panose="02000503000000020004"/>
                  <a:ea typeface="Helvetica Neue Medium" panose="02000503000000020004"/>
                  <a:cs typeface="Helvetica Neue Medium" panose="02000503000000020004"/>
                  <a:sym typeface="Helvetica Neue Medium" panose="02000503000000020004"/>
                </a:defRPr>
              </a:pPr>
              <a:endParaRPr sz="2800"/>
            </a:p>
          </p:txBody>
        </p:sp>
        <p:sp>
          <p:nvSpPr>
            <p:cNvPr id="66" name="圆形"/>
            <p:cNvSpPr/>
            <p:nvPr/>
          </p:nvSpPr>
          <p:spPr>
            <a:xfrm>
              <a:off x="370" y="644"/>
              <a:ext cx="1134" cy="1134"/>
            </a:xfrm>
            <a:prstGeom prst="ellipse">
              <a:avLst/>
            </a:prstGeom>
            <a:solidFill>
              <a:srgbClr val="3296FA">
                <a:alpha val="7384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p>
              <a:pPr algn="ctr">
                <a:lnSpc>
                  <a:spcPct val="100000"/>
                </a:lnSpc>
                <a:defRPr sz="3000">
                  <a:solidFill>
                    <a:srgbClr val="FFFFFF"/>
                  </a:solidFill>
                  <a:latin typeface="Helvetica Neue Medium" panose="02000503000000020004"/>
                  <a:ea typeface="Helvetica Neue Medium" panose="02000503000000020004"/>
                  <a:cs typeface="Helvetica Neue Medium" panose="02000503000000020004"/>
                  <a:sym typeface="Helvetica Neue Medium" panose="02000503000000020004"/>
                </a:defRPr>
              </a:pPr>
              <a:endParaRPr sz="28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405380" y="1771650"/>
            <a:ext cx="2909570" cy="2849245"/>
            <a:chOff x="6280" y="6139"/>
            <a:chExt cx="4582" cy="4487"/>
          </a:xfrm>
        </p:grpSpPr>
        <p:sp>
          <p:nvSpPr>
            <p:cNvPr id="15" name="文本框 14"/>
            <p:cNvSpPr txBox="1"/>
            <p:nvPr/>
          </p:nvSpPr>
          <p:spPr>
            <a:xfrm>
              <a:off x="6280" y="6139"/>
              <a:ext cx="4552" cy="3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L="0" marR="0" indent="0" algn="l" defTabSz="821055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400" i="1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FillTx/>
                  <a:latin typeface="Helvetica Neue Medium Italic" panose="02000503000000020004" charset="0"/>
                  <a:ea typeface="PingFang SC Semibold" panose="020B0400000000000000" charset="-122"/>
                  <a:cs typeface="Helvetica Neue Medium Italic" panose="02000503000000020004" charset="0"/>
                  <a:sym typeface="Helvetica Neue Light" panose="02000503000000020004"/>
                </a:rPr>
                <a:t>01</a:t>
              </a:r>
              <a:r>
                <a:rPr kumimoji="0" lang="en-US" altLang="zh-CN" sz="12400" b="1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FillTx/>
                  <a:latin typeface="+mn-lt"/>
                  <a:ea typeface="PingFang SC Semibold" panose="020B0400000000000000" charset="-122"/>
                  <a:cs typeface="+mn-lt"/>
                  <a:sym typeface="Helvetica Neue Light" panose="02000503000000020004"/>
                </a:rPr>
                <a:t>.</a:t>
              </a:r>
              <a:endParaRPr kumimoji="0" lang="en-US" altLang="zh-CN" sz="124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FillTx/>
                <a:latin typeface="+mn-lt"/>
                <a:ea typeface="PingFang SC Semibold" panose="020B0400000000000000" charset="-122"/>
                <a:cs typeface="+mn-lt"/>
                <a:sym typeface="Helvetica Neue Light" panose="02000503000000020004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310" y="9230"/>
              <a:ext cx="4552" cy="1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R="0" algn="l" defTabSz="821055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</a:pPr>
              <a:r>
                <a:rPr kumimoji="0" lang="zh-CN" altLang="en-US" sz="4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PingFang SC Medium" panose="020B0400000000000000" charset="-122"/>
                  <a:ea typeface="PingFang SC Medium" panose="020B0400000000000000" charset="-122"/>
                  <a:cs typeface="Helvetica Neue Light" panose="02000503000000020004"/>
                  <a:sym typeface="Helvetica Neue Light" panose="02000503000000020004"/>
                </a:rPr>
                <a:t>项目开发</a:t>
              </a:r>
              <a:endPara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PingFang SC Medium" panose="020B0400000000000000" charset="-122"/>
                <a:ea typeface="PingFang SC Medium" panose="020B0400000000000000" charset="-122"/>
                <a:cs typeface="Helvetica Neue Light" panose="02000503000000020004"/>
                <a:sym typeface="Helvetica Neue Light" panose="02000503000000020004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405380" y="5440045"/>
            <a:ext cx="2909570" cy="2849245"/>
            <a:chOff x="13330" y="6146"/>
            <a:chExt cx="4582" cy="4487"/>
          </a:xfrm>
        </p:grpSpPr>
        <p:sp>
          <p:nvSpPr>
            <p:cNvPr id="19" name="文本框 18"/>
            <p:cNvSpPr txBox="1"/>
            <p:nvPr/>
          </p:nvSpPr>
          <p:spPr>
            <a:xfrm>
              <a:off x="13330" y="6146"/>
              <a:ext cx="4552" cy="3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L="0" marR="0" indent="0" algn="l" defTabSz="821055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400" i="1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FillTx/>
                  <a:latin typeface="Helvetica Neue Medium Italic" panose="02000503000000020004" charset="0"/>
                  <a:ea typeface="PingFang SC Semibold" panose="020B0400000000000000" charset="-122"/>
                  <a:cs typeface="Helvetica Neue Medium Italic" panose="02000503000000020004" charset="0"/>
                  <a:sym typeface="Helvetica Neue Light" panose="02000503000000020004"/>
                </a:rPr>
                <a:t>02</a:t>
              </a:r>
              <a:r>
                <a:rPr kumimoji="0" lang="en-US" altLang="zh-CN" sz="12400" b="1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FillTx/>
                  <a:latin typeface="+mn-lt"/>
                  <a:ea typeface="PingFang SC Semibold" panose="020B0400000000000000" charset="-122"/>
                  <a:cs typeface="+mn-lt"/>
                  <a:sym typeface="Helvetica Neue Light" panose="02000503000000020004"/>
                </a:rPr>
                <a:t>.</a:t>
              </a:r>
              <a:endParaRPr kumimoji="0" lang="en-US" altLang="zh-CN" sz="124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FillTx/>
                <a:latin typeface="+mn-lt"/>
                <a:ea typeface="PingFang SC Semibold" panose="020B0400000000000000" charset="-122"/>
                <a:cs typeface="+mn-lt"/>
                <a:sym typeface="Helvetica Neue Light" panose="02000503000000020004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360" y="9237"/>
              <a:ext cx="4552" cy="1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R="0" algn="l" defTabSz="821055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</a:pPr>
              <a:r>
                <a:rPr kumimoji="0" lang="zh-CN" altLang="en-US" sz="4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PingFang SC Medium" panose="020B0400000000000000" charset="-122"/>
                  <a:ea typeface="PingFang SC Medium" panose="020B0400000000000000" charset="-122"/>
                  <a:cs typeface="Helvetica Neue Light" panose="02000503000000020004"/>
                  <a:sym typeface="Helvetica Neue Light" panose="02000503000000020004"/>
                </a:rPr>
                <a:t>个人成长</a:t>
              </a:r>
              <a:endPara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PingFang SC Medium" panose="020B0400000000000000" charset="-122"/>
                <a:ea typeface="PingFang SC Medium" panose="020B0400000000000000" charset="-122"/>
                <a:cs typeface="Helvetica Neue Light" panose="02000503000000020004"/>
                <a:sym typeface="Helvetica Neue Light" panose="02000503000000020004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05380" y="9108440"/>
            <a:ext cx="2909570" cy="2849245"/>
            <a:chOff x="20193" y="6146"/>
            <a:chExt cx="4582" cy="4487"/>
          </a:xfrm>
        </p:grpSpPr>
        <p:sp>
          <p:nvSpPr>
            <p:cNvPr id="21" name="文本框 20"/>
            <p:cNvSpPr txBox="1"/>
            <p:nvPr/>
          </p:nvSpPr>
          <p:spPr>
            <a:xfrm>
              <a:off x="20193" y="6146"/>
              <a:ext cx="4552" cy="3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L="0" marR="0" indent="0" algn="l" defTabSz="821055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400" i="1" u="none" strike="noStrike" cap="none" spc="0" normalizeH="0" baseline="0" dirty="0">
                  <a:ln>
                    <a:noFill/>
                  </a:ln>
                  <a:solidFill>
                    <a:srgbClr val="3296FA"/>
                  </a:solidFill>
                  <a:effectLst/>
                  <a:uFillTx/>
                  <a:latin typeface="Helvetica Neue Medium Italic" panose="02000503000000020004" charset="0"/>
                  <a:ea typeface="PingFang SC Semibold" panose="020B0400000000000000" charset="-122"/>
                  <a:cs typeface="Helvetica Neue Medium Italic" panose="02000503000000020004" charset="0"/>
                  <a:sym typeface="Helvetica Neue Light" panose="02000503000000020004"/>
                </a:rPr>
                <a:t>03</a:t>
              </a:r>
              <a:r>
                <a:rPr kumimoji="0" lang="en-US" altLang="zh-CN" sz="12400" b="1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FillTx/>
                  <a:latin typeface="+mn-lt"/>
                  <a:ea typeface="PingFang SC Semibold" panose="020B0400000000000000" charset="-122"/>
                  <a:cs typeface="+mn-lt"/>
                  <a:sym typeface="Helvetica Neue Light" panose="02000503000000020004"/>
                </a:rPr>
                <a:t>.</a:t>
              </a:r>
              <a:endParaRPr kumimoji="0" lang="en-US" altLang="zh-CN" sz="124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FillTx/>
                <a:latin typeface="+mn-lt"/>
                <a:ea typeface="PingFang SC Semibold" panose="020B0400000000000000" charset="-122"/>
                <a:cs typeface="+mn-lt"/>
                <a:sym typeface="Helvetica Neue Light" panose="02000503000000020004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0223" y="9237"/>
              <a:ext cx="4552" cy="1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marR="0" algn="l" defTabSz="821055" rtl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</a:pPr>
              <a:r>
                <a:rPr kumimoji="0" lang="zh-CN" altLang="en-US" sz="4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PingFang SC Medium" panose="020B0400000000000000" charset="-122"/>
                  <a:ea typeface="PingFang SC Medium" panose="020B0400000000000000" charset="-122"/>
                  <a:cs typeface="Helvetica Neue Light" panose="02000503000000020004"/>
                  <a:sym typeface="Helvetica Neue Light" panose="02000503000000020004"/>
                </a:rPr>
                <a:t>待提升点</a:t>
              </a:r>
              <a:endPara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PingFang SC Medium" panose="020B0400000000000000" charset="-122"/>
                <a:ea typeface="PingFang SC Medium" panose="020B0400000000000000" charset="-122"/>
                <a:cs typeface="Helvetica Neue Light" panose="02000503000000020004"/>
                <a:sym typeface="Helvetica Neue Light" panose="02000503000000020004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424430" y="8427085"/>
            <a:ext cx="21207095" cy="4278630"/>
            <a:chOff x="3818" y="13271"/>
            <a:chExt cx="33397" cy="673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3818" y="18874"/>
              <a:ext cx="8118" cy="10"/>
            </a:xfrm>
            <a:prstGeom prst="line">
              <a:avLst/>
            </a:prstGeom>
            <a:noFill/>
            <a:ln w="19050" cap="flat">
              <a:solidFill>
                <a:schemeClr val="bg1">
                  <a:lumMod val="50000"/>
                </a:schemeClr>
              </a:solidFill>
              <a:prstDash val="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8" name="文本框 17"/>
            <p:cNvSpPr txBox="1"/>
            <p:nvPr/>
          </p:nvSpPr>
          <p:spPr>
            <a:xfrm>
              <a:off x="12748" y="14592"/>
              <a:ext cx="23432" cy="2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>
                <a:lnSpc>
                  <a:spcPct val="120000"/>
                </a:lnSpc>
                <a:buFont typeface="Arial" panose="020B0604020202090204" pitchFamily="34" charset="0"/>
              </a:pPr>
              <a:r>
                <a:rPr lang="zh-CN" altLang="en-US" sz="3200" dirty="0"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没有考虑到卡点问题以及其他因素影响，高估了自己的承受能力。后续要考虑的更加全面一些。</a:t>
              </a:r>
              <a:endParaRPr lang="zh-CN" altLang="en-US" sz="32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2748" y="13271"/>
              <a:ext cx="8207" cy="13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p>
              <a:pPr algn="l">
                <a:buFont typeface="Arial" panose="020B0604020202090204" pitchFamily="34" charset="0"/>
              </a:pPr>
              <a:r>
                <a:rPr lang="zh-CN" altLang="en-US" sz="3200" dirty="0">
                  <a:latin typeface="PingFang SC Medium" panose="020B0400000000000000" charset="-122"/>
                  <a:ea typeface="PingFang SC Medium" panose="020B0400000000000000" charset="-122"/>
                </a:rPr>
                <a:t>开发时间评估上相对乐观</a:t>
              </a:r>
              <a:endParaRPr lang="zh-CN" altLang="en-US" sz="3200" dirty="0">
                <a:latin typeface="PingFang SC Medium" panose="020B0400000000000000" charset="-122"/>
                <a:ea typeface="PingFang SC Medium" panose="020B0400000000000000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11936" y="17521"/>
              <a:ext cx="25279" cy="2488"/>
              <a:chOff x="11936" y="17891"/>
              <a:chExt cx="25279" cy="2488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12748" y="19070"/>
                <a:ext cx="24467" cy="13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spAutoFit/>
              </a:bodyPr>
              <a:p>
                <a:pPr>
                  <a:buFont typeface="Arial" panose="020B0604020202090204" pitchFamily="34" charset="0"/>
                </a:pPr>
                <a:r>
                  <a:rPr lang="zh-CN" altLang="en-US" sz="3200" dirty="0">
                    <a:latin typeface="PingFang SC Regular" panose="020B0400000000000000" charset="-122"/>
                    <a:ea typeface="PingFang SC Regular" panose="020B0400000000000000" charset="-122"/>
                    <a:cs typeface="PingFang SC Regular" panose="020B0400000000000000" charset="-122"/>
                  </a:rPr>
                  <a:t>对于旧设计器的原理和使用了解不够。在空闲时间多使用测试以及与新设计器对比。</a:t>
                </a:r>
                <a:endParaRPr lang="zh-CN" altLang="en-US" sz="3200" dirty="0"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2748" y="17891"/>
                <a:ext cx="10791" cy="13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spAutoFit/>
              </a:bodyPr>
              <a:p>
                <a:pPr algn="l">
                  <a:buFont typeface="Arial" panose="020B0604020202090204" pitchFamily="34" charset="0"/>
                </a:pPr>
                <a:r>
                  <a:rPr lang="zh-CN" altLang="en-US" sz="3200" dirty="0">
                    <a:latin typeface="PingFang SC Medium" panose="020B0400000000000000" charset="-122"/>
                    <a:ea typeface="PingFang SC Medium" panose="020B0400000000000000" charset="-122"/>
                  </a:rPr>
                  <a:t>旧设计器的原理和使用了解不够</a:t>
                </a:r>
                <a:endParaRPr lang="zh-CN" altLang="en-US" sz="3200" dirty="0">
                  <a:latin typeface="PingFang SC Medium" panose="020B0400000000000000" charset="-122"/>
                  <a:ea typeface="PingFang SC Medium" panose="020B0400000000000000" charset="-122"/>
                </a:endParaRPr>
              </a:p>
            </p:txBody>
          </p:sp>
          <p:grpSp>
            <p:nvGrpSpPr>
              <p:cNvPr id="43" name="组合 42"/>
              <p:cNvGrpSpPr/>
              <p:nvPr/>
            </p:nvGrpSpPr>
            <p:grpSpPr>
              <a:xfrm rot="0">
                <a:off x="11936" y="18280"/>
                <a:ext cx="340" cy="1928"/>
                <a:chOff x="6965" y="13514"/>
                <a:chExt cx="340" cy="1928"/>
              </a:xfrm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7136" y="13514"/>
                  <a:ext cx="57" cy="192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vertOverflow="overflow" horzOverflow="overflow" vert="horz" wrap="square" lIns="71437" tIns="71437" rIns="71437" bIns="71437" numCol="1" spcCol="38100" rtlCol="0" anchor="ctr" forceAA="0">
                  <a:spAutoFit/>
                </a:bodyPr>
                <a:p>
                  <a:pPr marL="0" marR="0" indent="0" algn="ctr" defTabSz="821055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30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 panose="02000503000000020004"/>
                    <a:ea typeface="Helvetica Neue Medium" panose="02000503000000020004"/>
                    <a:cs typeface="Helvetica Neue Medium" panose="02000503000000020004"/>
                    <a:sym typeface="Helvetica Neue Medium" panose="02000503000000020004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6965" y="14308"/>
                  <a:ext cx="340" cy="340"/>
                </a:xfrm>
                <a:prstGeom prst="ellipse">
                  <a:avLst/>
                </a:prstGeom>
                <a:solidFill>
                  <a:schemeClr val="tx1">
                    <a:lumMod val="75000"/>
                  </a:schemeClr>
                </a:solidFill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vertOverflow="overflow" horzOverflow="overflow" vert="horz" wrap="square" lIns="71437" tIns="71437" rIns="71437" bIns="71437" numCol="1" spcCol="38100" rtlCol="0" anchor="ctr" forceAA="0">
                  <a:spAutoFit/>
                </a:bodyPr>
                <a:p>
                  <a:pPr marL="0" marR="0" indent="0" algn="ctr" defTabSz="821055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30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 panose="02000503000000020004"/>
                    <a:ea typeface="Helvetica Neue Medium" panose="02000503000000020004"/>
                    <a:cs typeface="Helvetica Neue Medium" panose="02000503000000020004"/>
                    <a:sym typeface="Helvetica Neue Medium" panose="02000503000000020004"/>
                  </a:endParaRPr>
                </a:p>
              </p:txBody>
            </p:sp>
          </p:grpSp>
        </p:grpSp>
        <p:sp>
          <p:nvSpPr>
            <p:cNvPr id="50" name="矩形 49"/>
            <p:cNvSpPr/>
            <p:nvPr/>
          </p:nvSpPr>
          <p:spPr>
            <a:xfrm>
              <a:off x="12905" y="14544"/>
              <a:ext cx="792" cy="11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p>
              <a:pPr marL="0" marR="0" indent="0" algn="ctr" defTabSz="8210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2905" y="18785"/>
              <a:ext cx="792" cy="11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p>
              <a:pPr marL="0" marR="0" indent="0" algn="ctr" defTabSz="8210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endParaRPr>
            </a:p>
          </p:txBody>
        </p:sp>
      </p:grpSp>
      <p:sp>
        <p:nvSpPr>
          <p:cNvPr id="41" name="线条"/>
          <p:cNvSpPr/>
          <p:nvPr/>
        </p:nvSpPr>
        <p:spPr>
          <a:xfrm flipV="1">
            <a:off x="432493" y="12171264"/>
            <a:ext cx="1" cy="1110997"/>
          </a:xfrm>
          <a:prstGeom prst="line">
            <a:avLst/>
          </a:prstGeom>
          <a:ln w="25400">
            <a:solidFill>
              <a:srgbClr val="929292">
                <a:alpha val="2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pic>
        <p:nvPicPr>
          <p:cNvPr id="42" name="图像" descr="图像"/>
          <p:cNvPicPr>
            <a:picLocks noChangeAspect="1"/>
          </p:cNvPicPr>
          <p:nvPr/>
        </p:nvPicPr>
        <p:blipFill>
          <a:blip r:embed="rId1">
            <a:alphaModFix amt="8000"/>
          </a:blip>
          <a:stretch>
            <a:fillRect/>
          </a:stretch>
        </p:blipFill>
        <p:spPr>
          <a:xfrm>
            <a:off x="269699" y="11413401"/>
            <a:ext cx="325590" cy="35976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BBAAD9C20180234D78A0072836F0B6C012B9B20118E87BB0ABD98A3EB11C2BBCAB43BA38416CDB0622692208C8460BEB0209210A31D0EB411BBFC26A745E2DD824FB24AD5A26D6D7F48229D76E6245E79DDCEC367D6BD3C758BE119F03706CE8DED62B93BE3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67748" y="3471863"/>
            <a:ext cx="17248505" cy="6345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457200" indent="-457200" algn="l">
              <a:buFont typeface="Arial" panose="020B0604020202090204" pitchFamily="34" charset="0"/>
              <a:buChar char="•"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Helvetica Neue Light" panose="02000503000000020004"/>
              </a:rPr>
              <a:t>三个月的时间，还是扎根在新零代码设计器里面</a:t>
            </a:r>
            <a:r>
              <a:rPr lang="zh-CN" altLang="en-US" sz="32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，并且是以组件开发为主。围绕组件进行周边的更深层次的能力建设。</a:t>
            </a:r>
            <a:endParaRPr lang="zh-CN" altLang="en-US" sz="3200" dirty="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  <a:p>
            <a:pPr marL="457200" indent="-457200" algn="l">
              <a:buFont typeface="Arial" panose="020B0604020202090204" pitchFamily="34" charset="0"/>
              <a:buChar char="•"/>
            </a:pPr>
            <a:endParaRPr lang="zh-CN" altLang="en-US" sz="3200" dirty="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  <a:p>
            <a:pPr marL="457200" indent="-457200" algn="l">
              <a:buFont typeface="Arial" panose="020B0604020202090204" pitchFamily="34" charset="0"/>
              <a:buChar char="•"/>
            </a:pPr>
            <a:r>
              <a:rPr lang="zh-CN" altLang="en-US" sz="32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组件开发本身对于个人适应新的框架和模式有较大帮助。之后应该会参与到更加复杂和困难的事务中。比如旧设计器迁移、组件脚手架模板等等。</a:t>
            </a:r>
            <a:endParaRPr lang="zh-CN" altLang="en-US" sz="3200" dirty="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  <a:p>
            <a:pPr marL="457200" indent="-457200" algn="l">
              <a:buFont typeface="Arial" panose="020B0604020202090204" pitchFamily="34" charset="0"/>
              <a:buChar char="•"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Helvetica Neue Light" panose="02000503000000020004"/>
            </a:endParaRPr>
          </a:p>
          <a:p>
            <a:pPr marL="457200" indent="-457200" algn="l">
              <a:buFont typeface="Arial" panose="020B0604020202090204" pitchFamily="34" charset="0"/>
              <a:buChar char="•"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Helvetica Neue Light" panose="02000503000000020004"/>
              </a:rPr>
              <a:t>个人的感觉来到我们组后，做的工作难度较大，自己也比较感兴趣，可以给我学习和发挥的空间很大，对自己后续的要求是更加勤奋的学习和更多的总结，目标是能够完全掌握甚至可以独立负责新设计器相关的工作。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Helvetica Neue Light" panose="02000503000000020004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752330" y="1948180"/>
            <a:ext cx="4879429" cy="1249680"/>
            <a:chOff x="13634" y="3068"/>
            <a:chExt cx="7684" cy="1968"/>
          </a:xfrm>
        </p:grpSpPr>
        <p:sp>
          <p:nvSpPr>
            <p:cNvPr id="69" name="目录"/>
            <p:cNvSpPr txBox="1"/>
            <p:nvPr/>
          </p:nvSpPr>
          <p:spPr>
            <a:xfrm>
              <a:off x="15924" y="3068"/>
              <a:ext cx="3104" cy="1968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71437" tIns="71437" rIns="71437" bIns="71437" anchor="ctr">
              <a:spAutoFit/>
            </a:bodyPr>
            <a:lstStyle>
              <a:lvl1pPr algn="ctr">
                <a:lnSpc>
                  <a:spcPct val="100000"/>
                </a:lnSpc>
                <a:defRPr sz="7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panose="02000503000000020004"/>
                </a:defRPr>
              </a:lvl1pPr>
            </a:lstStyle>
            <a:p>
              <a:r>
                <a:rPr lang="zh-CN" altLang="en-US" sz="6000" dirty="0">
                  <a:solidFill>
                    <a:srgbClr val="5E5E5E"/>
                  </a:solidFill>
                  <a:latin typeface="PingFang SC Medium" panose="020B0400000000000000" charset="-122"/>
                  <a:ea typeface="PingFang SC Medium" panose="020B0400000000000000" charset="-122"/>
                  <a:cs typeface="Helvetica Neue Light" panose="02000503000000020004"/>
                </a:rPr>
                <a:t>总结</a:t>
              </a:r>
              <a:endParaRPr dirty="0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9428" y="3845"/>
              <a:ext cx="1890" cy="340"/>
              <a:chOff x="25799" y="6622"/>
              <a:chExt cx="1890" cy="340"/>
            </a:xfrm>
          </p:grpSpPr>
          <p:sp>
            <p:nvSpPr>
              <p:cNvPr id="12" name="矩形 11"/>
              <p:cNvSpPr/>
              <p:nvPr/>
            </p:nvSpPr>
            <p:spPr>
              <a:xfrm rot="5400000">
                <a:off x="26564" y="5981"/>
                <a:ext cx="57" cy="15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71437" tIns="71437" rIns="71437" bIns="71437" numCol="1" spcCol="38100" rtlCol="0" anchor="ctr" forceAA="0">
                <a:spAutoFit/>
              </a:bodyPr>
              <a:p>
                <a:pPr marL="0" marR="0" indent="0" algn="ctr" defTabSz="82105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 panose="02000503000000020004"/>
                  <a:ea typeface="Helvetica Neue Medium" panose="02000503000000020004"/>
                  <a:cs typeface="Helvetica Neue Medium" panose="02000503000000020004"/>
                  <a:sym typeface="Helvetica Neue Medium" panose="02000503000000020004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7349" y="6622"/>
                <a:ext cx="340" cy="340"/>
              </a:xfrm>
              <a:prstGeom prst="ellipse">
                <a:avLst/>
              </a:prstGeom>
              <a:solidFill>
                <a:schemeClr val="tx1">
                  <a:lumMod val="75000"/>
                </a:schemeClr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71437" tIns="71437" rIns="71437" bIns="71437" numCol="1" spcCol="38100" rtlCol="0" anchor="ctr" forceAA="0">
                <a:spAutoFit/>
              </a:bodyPr>
              <a:p>
                <a:pPr marL="0" marR="0" indent="0" algn="ctr" defTabSz="82105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 panose="02000503000000020004"/>
                  <a:ea typeface="Helvetica Neue Medium" panose="02000503000000020004"/>
                  <a:cs typeface="Helvetica Neue Medium" panose="02000503000000020004"/>
                  <a:sym typeface="Helvetica Neue Medium" panose="020005030000000200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flipH="1">
              <a:off x="13634" y="3845"/>
              <a:ext cx="1890" cy="340"/>
              <a:chOff x="25799" y="6622"/>
              <a:chExt cx="1890" cy="340"/>
            </a:xfrm>
          </p:grpSpPr>
          <p:sp>
            <p:nvSpPr>
              <p:cNvPr id="19" name="矩形 18"/>
              <p:cNvSpPr/>
              <p:nvPr/>
            </p:nvSpPr>
            <p:spPr>
              <a:xfrm rot="5400000">
                <a:off x="26564" y="5981"/>
                <a:ext cx="57" cy="15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71437" tIns="71437" rIns="71437" bIns="71437" numCol="1" spcCol="38100" rtlCol="0" anchor="ctr" forceAA="0">
                <a:spAutoFit/>
              </a:bodyPr>
              <a:p>
                <a:pPr marL="0" marR="0" indent="0" algn="ctr" defTabSz="82105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 panose="02000503000000020004"/>
                  <a:ea typeface="Helvetica Neue Medium" panose="02000503000000020004"/>
                  <a:cs typeface="Helvetica Neue Medium" panose="02000503000000020004"/>
                  <a:sym typeface="Helvetica Neue Medium" panose="02000503000000020004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7349" y="6622"/>
                <a:ext cx="340" cy="340"/>
              </a:xfrm>
              <a:prstGeom prst="ellipse">
                <a:avLst/>
              </a:prstGeom>
              <a:solidFill>
                <a:schemeClr val="tx1">
                  <a:lumMod val="75000"/>
                </a:schemeClr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71437" tIns="71437" rIns="71437" bIns="71437" numCol="1" spcCol="38100" rtlCol="0" anchor="ctr" forceAA="0">
                <a:spAutoFit/>
              </a:bodyPr>
              <a:p>
                <a:pPr marL="0" marR="0" indent="0" algn="ctr" defTabSz="82105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 panose="02000503000000020004"/>
                  <a:ea typeface="Helvetica Neue Medium" panose="02000503000000020004"/>
                  <a:cs typeface="Helvetica Neue Medium" panose="02000503000000020004"/>
                  <a:sym typeface="Helvetica Neue Medium" panose="02000503000000020004"/>
                </a:endParaRPr>
              </a:p>
            </p:txBody>
          </p:sp>
        </p:grpSp>
      </p:grpSp>
      <p:sp>
        <p:nvSpPr>
          <p:cNvPr id="7" name="线条"/>
          <p:cNvSpPr/>
          <p:nvPr/>
        </p:nvSpPr>
        <p:spPr>
          <a:xfrm flipV="1">
            <a:off x="609235" y="12204466"/>
            <a:ext cx="1" cy="1171576"/>
          </a:xfrm>
          <a:prstGeom prst="line">
            <a:avLst/>
          </a:prstGeom>
          <a:ln w="25400">
            <a:solidFill>
              <a:srgbClr val="929292">
                <a:alpha val="20000"/>
              </a:srgbClr>
            </a:solidFill>
            <a:miter lim="400000"/>
          </a:ln>
        </p:spPr>
        <p:txBody>
          <a:bodyPr lIns="71437" tIns="71437" rIns="71437" bIns="71437" anchor="ctr"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sz="2800"/>
          </a:p>
        </p:txBody>
      </p:sp>
      <p:sp>
        <p:nvSpPr>
          <p:cNvPr id="9" name="线条"/>
          <p:cNvSpPr/>
          <p:nvPr/>
        </p:nvSpPr>
        <p:spPr>
          <a:xfrm rot="5400000" flipV="1">
            <a:off x="1805463" y="11695719"/>
            <a:ext cx="1" cy="2772000"/>
          </a:xfrm>
          <a:prstGeom prst="line">
            <a:avLst/>
          </a:prstGeom>
          <a:ln w="25400">
            <a:solidFill>
              <a:srgbClr val="929292">
                <a:alpha val="20000"/>
              </a:srgbClr>
            </a:solidFill>
            <a:miter lim="400000"/>
          </a:ln>
        </p:spPr>
        <p:txBody>
          <a:bodyPr lIns="71437" tIns="71437" rIns="71437" bIns="71437" anchor="ctr"/>
          <a:p>
            <a:pPr algn="ctr">
              <a:lnSpc>
                <a:spcPct val="100000"/>
              </a:lnSpc>
              <a:defRPr sz="3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sz="2800"/>
          </a:p>
        </p:txBody>
      </p:sp>
      <p:sp>
        <p:nvSpPr>
          <p:cNvPr id="6" name="等腰三角形 5"/>
          <p:cNvSpPr/>
          <p:nvPr/>
        </p:nvSpPr>
        <p:spPr>
          <a:xfrm rot="4860000">
            <a:off x="730885" y="12854305"/>
            <a:ext cx="454660" cy="454660"/>
          </a:xfrm>
          <a:prstGeom prst="triangle">
            <a:avLst/>
          </a:prstGeom>
          <a:solidFill>
            <a:srgbClr val="3296FA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3" name="等腰三角形 2"/>
          <p:cNvSpPr/>
          <p:nvPr/>
        </p:nvSpPr>
        <p:spPr>
          <a:xfrm rot="13440000">
            <a:off x="1312545" y="12111990"/>
            <a:ext cx="454660" cy="454660"/>
          </a:xfrm>
          <a:prstGeom prst="triangle">
            <a:avLst/>
          </a:prstGeom>
          <a:solidFill>
            <a:srgbClr val="474747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1055" rtl="0" fontAlgn="auto" latinLnBrk="0" hangingPunct="0">
          <a:lnSpc>
            <a:spcPct val="14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elvetica Neue Light" panose="02000503000000020004"/>
            <a:ea typeface="Helvetica Neue Light" panose="02000503000000020004"/>
            <a:cs typeface="Helvetica Neue Light" panose="02000503000000020004"/>
            <a:sym typeface="Helvetica Neue Light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1055" rtl="0" fontAlgn="auto" latinLnBrk="0" hangingPunct="0">
          <a:lnSpc>
            <a:spcPct val="14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elvetica Neue Light" panose="02000503000000020004"/>
            <a:ea typeface="Helvetica Neue Light" panose="02000503000000020004"/>
            <a:cs typeface="Helvetica Neue Light" panose="02000503000000020004"/>
            <a:sym typeface="Helvetica Neue Light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1055" rtl="0" fontAlgn="auto" latinLnBrk="0" hangingPunct="0">
          <a:lnSpc>
            <a:spcPct val="14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elvetica Neue Light" panose="02000503000000020004"/>
            <a:ea typeface="Helvetica Neue Light" panose="02000503000000020004"/>
            <a:cs typeface="Helvetica Neue Light" panose="02000503000000020004"/>
            <a:sym typeface="Helvetica Neue Light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3632</Words>
  <Application>WPS 演示</Application>
  <PresentationFormat>自定义</PresentationFormat>
  <Paragraphs>168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方正书宋_GBK</vt:lpstr>
      <vt:lpstr>Wingdings</vt:lpstr>
      <vt:lpstr>Helvetica Neue Light</vt:lpstr>
      <vt:lpstr>Helvetica Neue Medium</vt:lpstr>
      <vt:lpstr>Helvetica Neue</vt:lpstr>
      <vt:lpstr>Helvetica Neue Thin</vt:lpstr>
      <vt:lpstr>PingFang SC Regular</vt:lpstr>
      <vt:lpstr>PingFang SC</vt:lpstr>
      <vt:lpstr>PingFang SC Medium</vt:lpstr>
      <vt:lpstr>PingFang SC Semibold</vt:lpstr>
      <vt:lpstr>Helvetica Neue Medium Italic</vt:lpstr>
      <vt:lpstr>微软雅黑</vt:lpstr>
      <vt:lpstr>汉仪旗黑</vt:lpstr>
      <vt:lpstr>宋体</vt:lpstr>
      <vt:lpstr>Arial Unicode MS</vt:lpstr>
      <vt:lpstr>汉仪书宋二KW</vt:lpstr>
      <vt:lpstr>White</vt:lpstr>
      <vt:lpstr>1_White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yuchaocheng</cp:lastModifiedBy>
  <cp:revision>99</cp:revision>
  <dcterms:created xsi:type="dcterms:W3CDTF">2022-08-30T09:05:07Z</dcterms:created>
  <dcterms:modified xsi:type="dcterms:W3CDTF">2022-08-30T09:05:07Z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E6636BC20180234D78A0072836F0BA90E2B9B2091C5FFB20AED98431B1EB2BFEAB43B03891665B0722192408C8468DEBDA0921EAE1D05B211BBFC21D7F2E29D924FD98AD9122E6E794BB24B765B2414EEAD0ED5A75F976E74899E197485EACD8D6B62991CE3</vt:lpwstr>
  </property>
  <property fmtid="{D5CDD505-2E9C-101B-9397-08002B2CF9AE}" pid="3" name="KSOProductBuildVer">
    <vt:lpwstr>2052-4.0.0.6524</vt:lpwstr>
  </property>
</Properties>
</file>