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"/>
  </p:notesMasterIdLst>
  <p:sldIdLst>
    <p:sldId id="300" r:id="rId2"/>
    <p:sldId id="301" r:id="rId3"/>
    <p:sldId id="302" r:id="rId4"/>
    <p:sldId id="303" r:id="rId5"/>
    <p:sldId id="337" r:id="rId6"/>
    <p:sldId id="383" r:id="rId7"/>
    <p:sldId id="397" r:id="rId8"/>
    <p:sldId id="398" r:id="rId9"/>
    <p:sldId id="399" r:id="rId10"/>
    <p:sldId id="400" r:id="rId11"/>
    <p:sldId id="401" r:id="rId12"/>
    <p:sldId id="402" r:id="rId13"/>
    <p:sldId id="308" r:id="rId14"/>
    <p:sldId id="353" r:id="rId15"/>
    <p:sldId id="404" r:id="rId16"/>
    <p:sldId id="405" r:id="rId17"/>
    <p:sldId id="406" r:id="rId18"/>
    <p:sldId id="407" r:id="rId19"/>
    <p:sldId id="403" r:id="rId20"/>
    <p:sldId id="408" r:id="rId21"/>
    <p:sldId id="32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B06"/>
    <a:srgbClr val="BF090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99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7BE0-35E1-4B34-A2E3-97EBEA883FE5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C2FD-CD5E-43E5-99FD-29B9527FB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8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2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7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5C2FD-CD5E-43E5-99FD-29B9527FB1B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3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8537-6FC7-4116-97B4-9AB9C38D3C64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内容占位符 8"/>
          <p:cNvSpPr>
            <a:spLocks noGrp="1"/>
          </p:cNvSpPr>
          <p:nvPr>
            <p:ph sz="quarter" idx="10"/>
          </p:nvPr>
        </p:nvSpPr>
        <p:spPr>
          <a:xfrm>
            <a:off x="678657" y="1090614"/>
            <a:ext cx="3117056" cy="537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955257" y="1090614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2" hasCustomPrompt="1"/>
          </p:nvPr>
        </p:nvSpPr>
        <p:spPr>
          <a:xfrm>
            <a:off x="678657" y="268430"/>
            <a:ext cx="3657383" cy="534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955257" y="4101669"/>
            <a:ext cx="4766072" cy="23637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05" y="319107"/>
            <a:ext cx="1238246" cy="2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86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itepointstatic.com/examples/tech/canvas-curves/quadratic-curv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sp>
        <p:nvSpPr>
          <p:cNvPr id="19" name="平行四边形 2"/>
          <p:cNvSpPr/>
          <p:nvPr/>
        </p:nvSpPr>
        <p:spPr>
          <a:xfrm>
            <a:off x="3071613" y="-8918"/>
            <a:ext cx="6072188" cy="6867526"/>
          </a:xfrm>
          <a:custGeom>
            <a:avLst/>
            <a:gdLst>
              <a:gd name="connsiteX0" fmla="*/ 0 w 6867525"/>
              <a:gd name="connsiteY0" fmla="*/ 6858001 h 6858001"/>
              <a:gd name="connsiteX1" fmla="*/ 1714500 w 6867525"/>
              <a:gd name="connsiteY1" fmla="*/ 0 h 6858001"/>
              <a:gd name="connsiteX2" fmla="*/ 6867525 w 6867525"/>
              <a:gd name="connsiteY2" fmla="*/ 0 h 6858001"/>
              <a:gd name="connsiteX3" fmla="*/ 5153025 w 6867525"/>
              <a:gd name="connsiteY3" fmla="*/ 6858001 h 6858001"/>
              <a:gd name="connsiteX4" fmla="*/ 0 w 6867525"/>
              <a:gd name="connsiteY4" fmla="*/ 6858001 h 6858001"/>
              <a:gd name="connsiteX0" fmla="*/ 0 w 8096250"/>
              <a:gd name="connsiteY0" fmla="*/ 6858001 h 6858001"/>
              <a:gd name="connsiteX1" fmla="*/ 2943225 w 8096250"/>
              <a:gd name="connsiteY1" fmla="*/ 0 h 6858001"/>
              <a:gd name="connsiteX2" fmla="*/ 8096250 w 8096250"/>
              <a:gd name="connsiteY2" fmla="*/ 0 h 6858001"/>
              <a:gd name="connsiteX3" fmla="*/ 6381750 w 8096250"/>
              <a:gd name="connsiteY3" fmla="*/ 6858001 h 6858001"/>
              <a:gd name="connsiteX4" fmla="*/ 0 w 8096250"/>
              <a:gd name="connsiteY4" fmla="*/ 6858001 h 6858001"/>
              <a:gd name="connsiteX0" fmla="*/ 0 w 8096250"/>
              <a:gd name="connsiteY0" fmla="*/ 6858001 h 6867526"/>
              <a:gd name="connsiteX1" fmla="*/ 2943225 w 8096250"/>
              <a:gd name="connsiteY1" fmla="*/ 0 h 6867526"/>
              <a:gd name="connsiteX2" fmla="*/ 8096250 w 8096250"/>
              <a:gd name="connsiteY2" fmla="*/ 0 h 6867526"/>
              <a:gd name="connsiteX3" fmla="*/ 5886450 w 8096250"/>
              <a:gd name="connsiteY3" fmla="*/ 6867526 h 6867526"/>
              <a:gd name="connsiteX4" fmla="*/ 0 w 8096250"/>
              <a:gd name="connsiteY4" fmla="*/ 6858001 h 6867526"/>
              <a:gd name="connsiteX0" fmla="*/ 0 w 8096250"/>
              <a:gd name="connsiteY0" fmla="*/ 6858001 h 6877051"/>
              <a:gd name="connsiteX1" fmla="*/ 2943225 w 8096250"/>
              <a:gd name="connsiteY1" fmla="*/ 0 h 6877051"/>
              <a:gd name="connsiteX2" fmla="*/ 8096250 w 8096250"/>
              <a:gd name="connsiteY2" fmla="*/ 0 h 6877051"/>
              <a:gd name="connsiteX3" fmla="*/ 5153025 w 8096250"/>
              <a:gd name="connsiteY3" fmla="*/ 6877051 h 6877051"/>
              <a:gd name="connsiteX4" fmla="*/ 0 w 8096250"/>
              <a:gd name="connsiteY4" fmla="*/ 6858001 h 6877051"/>
              <a:gd name="connsiteX0" fmla="*/ 0 w 8096250"/>
              <a:gd name="connsiteY0" fmla="*/ 6858001 h 6877051"/>
              <a:gd name="connsiteX1" fmla="*/ 2943225 w 8096250"/>
              <a:gd name="connsiteY1" fmla="*/ 0 h 6877051"/>
              <a:gd name="connsiteX2" fmla="*/ 8096250 w 8096250"/>
              <a:gd name="connsiteY2" fmla="*/ 0 h 6877051"/>
              <a:gd name="connsiteX3" fmla="*/ 4867275 w 8096250"/>
              <a:gd name="connsiteY3" fmla="*/ 6877051 h 6877051"/>
              <a:gd name="connsiteX4" fmla="*/ 0 w 8096250"/>
              <a:gd name="connsiteY4" fmla="*/ 6858001 h 6877051"/>
              <a:gd name="connsiteX0" fmla="*/ 0 w 8096250"/>
              <a:gd name="connsiteY0" fmla="*/ 6858001 h 6867526"/>
              <a:gd name="connsiteX1" fmla="*/ 2943225 w 8096250"/>
              <a:gd name="connsiteY1" fmla="*/ 0 h 6867526"/>
              <a:gd name="connsiteX2" fmla="*/ 8096250 w 8096250"/>
              <a:gd name="connsiteY2" fmla="*/ 0 h 6867526"/>
              <a:gd name="connsiteX3" fmla="*/ 5143500 w 8096250"/>
              <a:gd name="connsiteY3" fmla="*/ 6867526 h 6867526"/>
              <a:gd name="connsiteX4" fmla="*/ 0 w 8096250"/>
              <a:gd name="connsiteY4" fmla="*/ 6858001 h 686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0" h="6867526">
                <a:moveTo>
                  <a:pt x="0" y="6858001"/>
                </a:moveTo>
                <a:lnTo>
                  <a:pt x="2943225" y="0"/>
                </a:lnTo>
                <a:lnTo>
                  <a:pt x="8096250" y="0"/>
                </a:lnTo>
                <a:lnTo>
                  <a:pt x="5143500" y="6867526"/>
                </a:lnTo>
                <a:lnTo>
                  <a:pt x="0" y="6858001"/>
                </a:lnTo>
                <a:close/>
              </a:path>
            </a:pathLst>
          </a:custGeom>
          <a:solidFill>
            <a:srgbClr val="D7192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06" y="0"/>
            <a:ext cx="221679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1960" y="2749298"/>
            <a:ext cx="440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zh-CN" altLang="en-US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基础部分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290769" y="3352037"/>
            <a:ext cx="3943723" cy="127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5" y="554573"/>
            <a:ext cx="1722410" cy="29632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43479" y="6346036"/>
            <a:ext cx="103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2020.12.08</a:t>
            </a:r>
            <a:endParaRPr lang="zh-CN" altLang="en-US" sz="16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4788" y="5838628"/>
            <a:ext cx="172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俞超程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 smtClean="0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91017" y="1012801"/>
            <a:ext cx="7214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问题：当线宽为奇数特别是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时画出的直线颜色和宽度都不正常。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78" y="1353341"/>
            <a:ext cx="2664296" cy="2579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8" y="3679089"/>
            <a:ext cx="493333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06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267165" y="1043109"/>
            <a:ext cx="856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分析：根本原因是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canvas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最小绘制单位是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1px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，以及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canvas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画线方式决定。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1072" y="1556792"/>
            <a:ext cx="812739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canvas </a:t>
            </a:r>
            <a:r>
              <a:rPr lang="zh-CN" altLang="en-US" dirty="0"/>
              <a:t>在画线时是以给定路径为中心，像两边延伸，各自延伸线宽的一半。如下第二副图所示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2344" y="4433271"/>
            <a:ext cx="7804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当我们画了一条</a:t>
            </a:r>
            <a:r>
              <a:rPr lang="en-US" altLang="zh-CN" dirty="0"/>
              <a:t>(3,1) </a:t>
            </a:r>
            <a:r>
              <a:rPr lang="zh-CN" altLang="en-US" dirty="0"/>
              <a:t>到 </a:t>
            </a:r>
            <a:r>
              <a:rPr lang="en-US" altLang="zh-CN" dirty="0"/>
              <a:t>(3,5) </a:t>
            </a:r>
            <a:r>
              <a:rPr lang="zh-CN" altLang="en-US" dirty="0"/>
              <a:t>的直线时，先以 </a:t>
            </a:r>
            <a:r>
              <a:rPr lang="en-US" altLang="zh-CN" dirty="0" smtClean="0"/>
              <a:t>x </a:t>
            </a:r>
            <a:r>
              <a:rPr lang="zh-CN" altLang="en-US" dirty="0"/>
              <a:t>坐标 </a:t>
            </a:r>
            <a:r>
              <a:rPr lang="en-US" altLang="zh-CN" dirty="0"/>
              <a:t>3 </a:t>
            </a:r>
            <a:r>
              <a:rPr lang="zh-CN" altLang="en-US" dirty="0"/>
              <a:t>为中心，然后两边各自画 </a:t>
            </a:r>
            <a:r>
              <a:rPr lang="en-US" altLang="zh-CN" dirty="0"/>
              <a:t>0.5 </a:t>
            </a:r>
            <a:r>
              <a:rPr lang="zh-CN" altLang="en-US" dirty="0"/>
              <a:t>个像素，正常来讲就是图二深蓝色部分。但是因为 </a:t>
            </a:r>
            <a:r>
              <a:rPr lang="en-US" altLang="zh-CN" dirty="0"/>
              <a:t>canvas </a:t>
            </a:r>
            <a:r>
              <a:rPr lang="zh-CN" altLang="en-US" dirty="0"/>
              <a:t>最小绘制单位是 </a:t>
            </a:r>
            <a:r>
              <a:rPr lang="en-US" altLang="zh-CN" dirty="0"/>
              <a:t>1 </a:t>
            </a:r>
            <a:r>
              <a:rPr lang="zh-CN" altLang="en-US" dirty="0"/>
              <a:t>像素，而当前绘制的是 </a:t>
            </a:r>
            <a:r>
              <a:rPr lang="en-US" altLang="zh-CN" dirty="0"/>
              <a:t>2.5-3.5 </a:t>
            </a:r>
            <a:r>
              <a:rPr lang="zh-CN" altLang="en-US" dirty="0"/>
              <a:t>区域，所以 </a:t>
            </a:r>
            <a:r>
              <a:rPr lang="en-US" altLang="zh-CN" dirty="0"/>
              <a:t>2-2.5 </a:t>
            </a:r>
            <a:r>
              <a:rPr lang="zh-CN" altLang="en-US" dirty="0"/>
              <a:t>像素的区域也必须要绘制，结果就是 </a:t>
            </a:r>
            <a:r>
              <a:rPr lang="en-US" altLang="zh-CN" dirty="0"/>
              <a:t>2-3 </a:t>
            </a:r>
            <a:r>
              <a:rPr lang="zh-CN" altLang="en-US" dirty="0"/>
              <a:t>像素的区域会以给的颜色值平均分摊，视觉上颜色就变</a:t>
            </a:r>
            <a:r>
              <a:rPr lang="zh-CN" altLang="en-US" dirty="0" smtClean="0"/>
              <a:t>淡</a:t>
            </a:r>
            <a:r>
              <a:rPr lang="zh-CN" altLang="en-US" dirty="0"/>
              <a:t>了</a:t>
            </a:r>
            <a:r>
              <a:rPr lang="zh-CN" altLang="en-US" dirty="0" smtClean="0"/>
              <a:t>。</a:t>
            </a:r>
            <a:r>
              <a:rPr lang="en-US" altLang="zh-CN" dirty="0"/>
              <a:t>3-4 </a:t>
            </a:r>
            <a:r>
              <a:rPr lang="zh-CN" altLang="en-US" dirty="0"/>
              <a:t>同理。所以最终的宽度也由 </a:t>
            </a:r>
            <a:r>
              <a:rPr lang="en-US" altLang="zh-CN" dirty="0"/>
              <a:t>1 </a:t>
            </a:r>
            <a:r>
              <a:rPr lang="zh-CN" altLang="en-US" dirty="0"/>
              <a:t>像素变成了 </a:t>
            </a:r>
            <a:r>
              <a:rPr lang="en-US" altLang="zh-CN" dirty="0"/>
              <a:t>2 </a:t>
            </a:r>
            <a:r>
              <a:rPr lang="zh-CN" altLang="en-US" dirty="0"/>
              <a:t>像素。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349215"/>
            <a:ext cx="170476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06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lineWidth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是奇数时画出的直线异常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072" y="1772816"/>
            <a:ext cx="747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为什么说这个问题在 </a:t>
            </a:r>
            <a:r>
              <a:rPr lang="en-US" altLang="zh-CN" dirty="0"/>
              <a:t>1 </a:t>
            </a:r>
            <a:r>
              <a:rPr lang="zh-CN" altLang="en-US" dirty="0"/>
              <a:t>像素中特别明显，首先是因为 </a:t>
            </a:r>
            <a:r>
              <a:rPr lang="en-US" altLang="zh-CN" dirty="0"/>
              <a:t>1 </a:t>
            </a:r>
            <a:r>
              <a:rPr lang="zh-CN" altLang="en-US" dirty="0"/>
              <a:t>像素变到 </a:t>
            </a:r>
            <a:r>
              <a:rPr lang="en-US" altLang="zh-CN" dirty="0"/>
              <a:t>2 </a:t>
            </a:r>
            <a:r>
              <a:rPr lang="zh-CN" altLang="en-US" dirty="0"/>
              <a:t>像素很直观，线宽越宽增加 </a:t>
            </a:r>
            <a:r>
              <a:rPr lang="en-US" altLang="zh-CN" dirty="0"/>
              <a:t>1 </a:t>
            </a:r>
            <a:r>
              <a:rPr lang="zh-CN" altLang="en-US" dirty="0"/>
              <a:t>像素感官上不明显，第二是因为画 </a:t>
            </a:r>
            <a:r>
              <a:rPr lang="en-US" altLang="zh-CN" dirty="0"/>
              <a:t>1 </a:t>
            </a:r>
            <a:r>
              <a:rPr lang="zh-CN" altLang="en-US" dirty="0"/>
              <a:t>像素时整个线条的颜色值都变化了，而画 </a:t>
            </a:r>
            <a:r>
              <a:rPr lang="en-US" altLang="zh-CN" dirty="0"/>
              <a:t>3 </a:t>
            </a:r>
            <a:r>
              <a:rPr lang="zh-CN" altLang="en-US" dirty="0"/>
              <a:t>像素或其他奇数像素时，只有边缘的半像素扩大并变淡了，中间的线条颜色还是设置的颜色。</a:t>
            </a:r>
          </a:p>
        </p:txBody>
      </p:sp>
      <p:sp>
        <p:nvSpPr>
          <p:cNvPr id="3" name="矩形 2"/>
          <p:cNvSpPr/>
          <p:nvPr/>
        </p:nvSpPr>
        <p:spPr>
          <a:xfrm>
            <a:off x="225646" y="3161245"/>
            <a:ext cx="8270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解决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方法：根据上面的分析，解决办法就是画直线时平移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0.5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像素，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如下图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所示。即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(3.5,1)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画至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(3.5,5)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。实际绘制的是横坐标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3-4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像素的垂直线。有个简便的操作可以直接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translate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半像素，就不用去动坐标值了。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86" y="4314031"/>
            <a:ext cx="1800000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9" y="2525995"/>
            <a:ext cx="585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重点了解的功能</a:t>
            </a:r>
            <a:endParaRPr lang="zh-CN" altLang="en-US" sz="48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03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中的变形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41277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变形在 </a:t>
            </a:r>
            <a:r>
              <a:rPr lang="en-US" altLang="zh-CN" dirty="0"/>
              <a:t>canvas </a:t>
            </a:r>
            <a:r>
              <a:rPr lang="zh-CN" altLang="en-US" dirty="0"/>
              <a:t>中是一个很实用的功能。它的种类和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一样，</a:t>
            </a:r>
            <a:r>
              <a:rPr lang="en-US" altLang="zh-CN" dirty="0"/>
              <a:t>translate</a:t>
            </a:r>
            <a:r>
              <a:rPr lang="zh-CN" altLang="en-US" dirty="0"/>
              <a:t>、</a:t>
            </a:r>
            <a:r>
              <a:rPr lang="en-US" altLang="zh-CN" dirty="0"/>
              <a:t>rotate</a:t>
            </a:r>
            <a:r>
              <a:rPr lang="zh-CN" altLang="en-US" dirty="0"/>
              <a:t>、</a:t>
            </a:r>
            <a:r>
              <a:rPr lang="en-US" altLang="zh-CN" dirty="0"/>
              <a:t>scale</a:t>
            </a:r>
            <a:r>
              <a:rPr lang="zh-CN" altLang="en-US" dirty="0"/>
              <a:t>。正因为两者比较类似，加上一开始对 </a:t>
            </a:r>
            <a:r>
              <a:rPr lang="en-US" altLang="zh-CN" dirty="0"/>
              <a:t>canvas </a:t>
            </a:r>
            <a:r>
              <a:rPr lang="zh-CN" altLang="en-US" dirty="0"/>
              <a:t>理解地也不够，就错误地认为 </a:t>
            </a:r>
            <a:r>
              <a:rPr lang="en-US" altLang="zh-CN" dirty="0" err="1"/>
              <a:t>cavans</a:t>
            </a:r>
            <a:r>
              <a:rPr lang="en-US" altLang="zh-CN" dirty="0"/>
              <a:t> </a:t>
            </a:r>
            <a:r>
              <a:rPr lang="zh-CN" altLang="en-US" dirty="0"/>
              <a:t>中的变形会影响到之前绘制的图形。这是不对的。</a:t>
            </a:r>
            <a:r>
              <a:rPr lang="en-US" altLang="zh-CN" dirty="0">
                <a:solidFill>
                  <a:srgbClr val="FF0000"/>
                </a:solidFill>
              </a:rPr>
              <a:t>canvas </a:t>
            </a:r>
            <a:r>
              <a:rPr lang="zh-CN" altLang="en-US" dirty="0">
                <a:solidFill>
                  <a:srgbClr val="FF0000"/>
                </a:solidFill>
              </a:rPr>
              <a:t>中的图像一旦绘制出来，它就是一直保持那样了，除非清除后重绘或者直接在原有区域进行覆盖。</a:t>
            </a:r>
          </a:p>
        </p:txBody>
      </p:sp>
      <p:sp>
        <p:nvSpPr>
          <p:cNvPr id="3" name="矩形 2"/>
          <p:cNvSpPr/>
          <p:nvPr/>
        </p:nvSpPr>
        <p:spPr>
          <a:xfrm>
            <a:off x="363360" y="3163895"/>
            <a:ext cx="7855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zh-CN" altLang="en-US" dirty="0"/>
              <a:t> </a:t>
            </a:r>
            <a:r>
              <a:rPr lang="en-US" altLang="zh-CN" dirty="0"/>
              <a:t>translate </a:t>
            </a:r>
            <a:r>
              <a:rPr lang="zh-CN" altLang="en-US" dirty="0"/>
              <a:t>是</a:t>
            </a:r>
            <a:r>
              <a:rPr lang="zh-CN" altLang="en-US" dirty="0" smtClean="0"/>
              <a:t>移动整个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。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 smtClean="0"/>
              <a:t>很多时候是</a:t>
            </a:r>
            <a:r>
              <a:rPr lang="zh-CN" altLang="en-US" dirty="0"/>
              <a:t>可以简化计算的，比方说上面提到的 </a:t>
            </a:r>
            <a:r>
              <a:rPr lang="en-US" altLang="zh-CN" dirty="0" err="1"/>
              <a:t>tranlate</a:t>
            </a:r>
            <a:r>
              <a:rPr lang="en-US" altLang="zh-CN" dirty="0"/>
              <a:t> </a:t>
            </a:r>
            <a:r>
              <a:rPr lang="zh-CN" altLang="en-US" dirty="0"/>
              <a:t>半像素，就不用去关注坐标值是多少了。</a:t>
            </a:r>
            <a:r>
              <a:rPr lang="en-US" altLang="zh-CN" dirty="0"/>
              <a:t>translate </a:t>
            </a:r>
            <a:r>
              <a:rPr lang="zh-CN" altLang="en-US" dirty="0"/>
              <a:t>还有一个很重要的作用就是配合 </a:t>
            </a:r>
            <a:r>
              <a:rPr lang="en-US" altLang="zh-CN" dirty="0"/>
              <a:t>rotate </a:t>
            </a:r>
            <a:r>
              <a:rPr lang="zh-CN" altLang="en-US" dirty="0"/>
              <a:t>和 </a:t>
            </a:r>
            <a:r>
              <a:rPr lang="en-US" altLang="zh-CN" dirty="0"/>
              <a:t>scale </a:t>
            </a:r>
            <a:r>
              <a:rPr lang="zh-CN" altLang="en-US" dirty="0"/>
              <a:t>使用。</a:t>
            </a:r>
            <a:r>
              <a:rPr lang="en-US" altLang="zh-CN" dirty="0"/>
              <a:t>rotate </a:t>
            </a:r>
            <a:r>
              <a:rPr lang="zh-CN" altLang="en-US" dirty="0"/>
              <a:t>是按照 </a:t>
            </a:r>
            <a:r>
              <a:rPr lang="en-US" altLang="zh-CN" dirty="0" err="1"/>
              <a:t>cavas</a:t>
            </a:r>
            <a:r>
              <a:rPr lang="en-US" altLang="zh-CN" dirty="0"/>
              <a:t> </a:t>
            </a:r>
            <a:r>
              <a:rPr lang="zh-CN" altLang="en-US" dirty="0"/>
              <a:t>原点旋转的，默认情况下就是以</a:t>
            </a:r>
            <a:r>
              <a:rPr lang="en-US" altLang="zh-CN" dirty="0"/>
              <a:t>(0,0)</a:t>
            </a:r>
            <a:r>
              <a:rPr lang="zh-CN" altLang="en-US" dirty="0"/>
              <a:t>为中心旋转。这个在很多时候显然是无法满足需求的。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" y="4463857"/>
            <a:ext cx="2266950" cy="2314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36522" y="4638015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比方说这个时钟动画</a:t>
            </a:r>
            <a:r>
              <a:rPr lang="zh-CN" altLang="en-US" dirty="0" smtClean="0"/>
              <a:t>。实现原理：静态的东西略过，就说需要</a:t>
            </a:r>
            <a:r>
              <a:rPr lang="zh-CN" altLang="en-US" dirty="0"/>
              <a:t>转动的三个指针，首先全部指在 </a:t>
            </a:r>
            <a:r>
              <a:rPr lang="en-US" altLang="zh-CN" dirty="0"/>
              <a:t>0 </a:t>
            </a:r>
            <a:r>
              <a:rPr lang="zh-CN" altLang="en-US" dirty="0"/>
              <a:t>点。然后根据当前时刻获取到时分秒，再做一定比例的旋转就可以了。那么再旋转变形的时候，就得把画布原点 </a:t>
            </a:r>
            <a:r>
              <a:rPr lang="en-US" altLang="zh-CN" dirty="0"/>
              <a:t>translate </a:t>
            </a:r>
            <a:r>
              <a:rPr lang="zh-CN" altLang="en-US" dirty="0"/>
              <a:t>到时钟中心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7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中的变形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360" y="106237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/>
            <a:r>
              <a:rPr lang="zh-CN" altLang="en-US" dirty="0" smtClean="0"/>
              <a:t>上面那个动画，如果</a:t>
            </a:r>
            <a:r>
              <a:rPr lang="zh-CN" altLang="en-US" dirty="0"/>
              <a:t>不用 </a:t>
            </a:r>
            <a:r>
              <a:rPr lang="en-US" altLang="zh-CN" dirty="0"/>
              <a:t>rotate </a:t>
            </a:r>
            <a:r>
              <a:rPr lang="zh-CN" altLang="en-US" dirty="0"/>
              <a:t>每次重绘的时候就需要去计算坐标，首先按照当前时刻计算出旋转的角度（</a:t>
            </a:r>
            <a:r>
              <a:rPr lang="en-US" altLang="zh-CN" dirty="0"/>
              <a:t>rotate </a:t>
            </a:r>
            <a:r>
              <a:rPr lang="zh-CN" altLang="en-US" dirty="0"/>
              <a:t>到这一步就完成了），然后用三角函数算出终点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，才能绘制从圆心到终点的一条直线。如果没用 </a:t>
            </a:r>
            <a:r>
              <a:rPr lang="en-US" altLang="zh-CN" dirty="0"/>
              <a:t>translate </a:t>
            </a:r>
            <a:r>
              <a:rPr lang="zh-CN" altLang="en-US" dirty="0"/>
              <a:t>还需要加上相对 </a:t>
            </a:r>
            <a:r>
              <a:rPr lang="en-US" altLang="zh-CN" dirty="0"/>
              <a:t>canvas </a:t>
            </a:r>
            <a:r>
              <a:rPr lang="zh-CN" altLang="en-US" dirty="0"/>
              <a:t>左上角的坐标。很明显使用变形过后工作量降低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2852936"/>
            <a:ext cx="811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/>
              <a:t>scale </a:t>
            </a:r>
            <a:r>
              <a:rPr lang="zh-CN" altLang="en-US" dirty="0"/>
              <a:t>同理，需要注意的就是使用前移动画布原点。</a:t>
            </a:r>
            <a:r>
              <a:rPr lang="en-US" altLang="zh-CN" dirty="0"/>
              <a:t>canvas </a:t>
            </a:r>
            <a:r>
              <a:rPr lang="zh-CN" altLang="en-US" dirty="0"/>
              <a:t>中的 </a:t>
            </a:r>
            <a:r>
              <a:rPr lang="en-US" altLang="zh-CN" dirty="0"/>
              <a:t>rotate </a:t>
            </a:r>
            <a:r>
              <a:rPr lang="zh-CN" altLang="en-US" dirty="0"/>
              <a:t>和 </a:t>
            </a:r>
            <a:r>
              <a:rPr lang="en-US" altLang="zh-CN" dirty="0"/>
              <a:t>scale </a:t>
            </a:r>
            <a:r>
              <a:rPr lang="zh-CN" altLang="en-US" dirty="0"/>
              <a:t>是可以参照 </a:t>
            </a:r>
            <a:r>
              <a:rPr lang="en-US" altLang="zh-CN" dirty="0"/>
              <a:t>css3 </a:t>
            </a:r>
            <a:r>
              <a:rPr lang="zh-CN" altLang="en-US" dirty="0"/>
              <a:t>变形的，变形原点</a:t>
            </a:r>
            <a:r>
              <a:rPr lang="en-US" altLang="zh-CN" dirty="0"/>
              <a:t>translate</a:t>
            </a:r>
            <a:r>
              <a:rPr lang="zh-CN" altLang="en-US" dirty="0"/>
              <a:t>对应</a:t>
            </a:r>
            <a:r>
              <a:rPr lang="en-US" altLang="zh-CN" dirty="0"/>
              <a:t>css3</a:t>
            </a:r>
            <a:r>
              <a:rPr lang="zh-CN" altLang="en-US" dirty="0"/>
              <a:t>设置 </a:t>
            </a:r>
            <a:r>
              <a:rPr lang="en-US" altLang="zh-CN" dirty="0"/>
              <a:t>transform-origin </a:t>
            </a:r>
            <a:r>
              <a:rPr lang="zh-CN" altLang="en-US" dirty="0"/>
              <a:t>，后面的效果是完全一样的。包括 </a:t>
            </a:r>
            <a:r>
              <a:rPr lang="en-US" altLang="zh-CN" dirty="0" err="1"/>
              <a:t>sacle</a:t>
            </a:r>
            <a:r>
              <a:rPr lang="en-US" altLang="zh-CN" dirty="0"/>
              <a:t> </a:t>
            </a:r>
            <a:r>
              <a:rPr lang="zh-CN" altLang="en-US" dirty="0"/>
              <a:t>如果设置为负值，可以产生镜像变换的效果。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72" y="4797152"/>
            <a:ext cx="812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变形一般配合 </a:t>
            </a:r>
            <a:r>
              <a:rPr lang="en-US" altLang="zh-CN" dirty="0"/>
              <a:t>save </a:t>
            </a:r>
            <a:r>
              <a:rPr lang="zh-CN" altLang="en-US" dirty="0"/>
              <a:t>和 </a:t>
            </a:r>
            <a:r>
              <a:rPr lang="en-US" altLang="zh-CN" dirty="0"/>
              <a:t>restore </a:t>
            </a:r>
            <a:r>
              <a:rPr lang="zh-CN" altLang="en-US" dirty="0" smtClean="0"/>
              <a:t>使用</a:t>
            </a:r>
            <a:r>
              <a:rPr lang="zh-CN" altLang="en-US" dirty="0"/>
              <a:t>。</a:t>
            </a:r>
            <a:r>
              <a:rPr lang="en-US" altLang="zh-CN" dirty="0"/>
              <a:t>save </a:t>
            </a:r>
            <a:r>
              <a:rPr lang="zh-CN" altLang="en-US" dirty="0"/>
              <a:t>会保存 </a:t>
            </a:r>
            <a:r>
              <a:rPr lang="en-US" altLang="zh-CN" dirty="0" err="1"/>
              <a:t>cavans</a:t>
            </a:r>
            <a:r>
              <a:rPr lang="en-US" altLang="zh-CN" dirty="0"/>
              <a:t> </a:t>
            </a:r>
            <a:r>
              <a:rPr lang="zh-CN" altLang="en-US" dirty="0"/>
              <a:t>的所有状态，这个所有</a:t>
            </a:r>
            <a:r>
              <a:rPr lang="zh-CN" altLang="en-US" dirty="0" smtClean="0"/>
              <a:t>状态分为</a:t>
            </a:r>
            <a:r>
              <a:rPr lang="zh-CN" altLang="en-US" dirty="0"/>
              <a:t>：变形、样式属性、裁剪路径</a:t>
            </a:r>
            <a:r>
              <a:rPr lang="zh-CN" altLang="en-US" dirty="0" smtClean="0"/>
              <a:t>。裁剪</a:t>
            </a:r>
            <a:r>
              <a:rPr lang="zh-CN" altLang="en-US" dirty="0"/>
              <a:t>路径后面单独</a:t>
            </a:r>
            <a:r>
              <a:rPr lang="zh-CN" altLang="en-US" dirty="0" smtClean="0"/>
              <a:t>讲下。</a:t>
            </a:r>
            <a:r>
              <a:rPr lang="zh-CN" altLang="en-US" dirty="0"/>
              <a:t>这两</a:t>
            </a:r>
            <a:r>
              <a:rPr lang="zh-CN" altLang="en-US" dirty="0" smtClean="0"/>
              <a:t>个方法可以</a:t>
            </a:r>
            <a:r>
              <a:rPr lang="zh-CN" altLang="en-US" dirty="0"/>
              <a:t>让我们不需要</a:t>
            </a:r>
            <a:r>
              <a:rPr lang="zh-CN" altLang="en-US" dirty="0" smtClean="0"/>
              <a:t>知道状态的初始值</a:t>
            </a:r>
            <a:r>
              <a:rPr lang="zh-CN" altLang="en-US" dirty="0"/>
              <a:t>。</a:t>
            </a:r>
            <a:r>
              <a:rPr lang="en-US" altLang="zh-CN" dirty="0"/>
              <a:t>save </a:t>
            </a:r>
            <a:r>
              <a:rPr lang="zh-CN" altLang="en-US" dirty="0"/>
              <a:t>和 </a:t>
            </a:r>
            <a:r>
              <a:rPr lang="en-US" altLang="zh-CN" dirty="0"/>
              <a:t>restore </a:t>
            </a:r>
            <a:r>
              <a:rPr lang="zh-CN" altLang="en-US" dirty="0"/>
              <a:t>是可以嵌套使用的。就像有个数组，调用一次 </a:t>
            </a:r>
            <a:r>
              <a:rPr lang="en-US" altLang="zh-CN" dirty="0"/>
              <a:t>save </a:t>
            </a:r>
            <a:r>
              <a:rPr lang="zh-CN" altLang="en-US" dirty="0"/>
              <a:t>就往这个数组里 </a:t>
            </a:r>
            <a:r>
              <a:rPr lang="en-US" altLang="zh-CN" dirty="0"/>
              <a:t>push </a:t>
            </a:r>
            <a:r>
              <a:rPr lang="zh-CN" altLang="en-US" dirty="0"/>
              <a:t>进一个状态，</a:t>
            </a:r>
            <a:r>
              <a:rPr lang="en-US" altLang="zh-CN" dirty="0"/>
              <a:t>restore </a:t>
            </a:r>
            <a:r>
              <a:rPr lang="zh-CN" altLang="en-US" dirty="0"/>
              <a:t>后又把数组最后一个元素 </a:t>
            </a:r>
            <a:r>
              <a:rPr lang="en-US" altLang="zh-CN" dirty="0"/>
              <a:t>pop </a:t>
            </a:r>
            <a:r>
              <a:rPr lang="zh-CN" altLang="en-US" dirty="0"/>
              <a:t>出来作为当前状态。</a:t>
            </a:r>
          </a:p>
        </p:txBody>
      </p:sp>
    </p:spTree>
    <p:extLst>
      <p:ext uri="{BB962C8B-B14F-4D97-AF65-F5344CB8AC3E}">
        <p14:creationId xmlns:p14="http://schemas.microsoft.com/office/powerpoint/2010/main" val="2929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关于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路径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39969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298" y="899623"/>
            <a:ext cx="8609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路径之前说过清除的问题。还有两点这里</a:t>
            </a:r>
            <a:r>
              <a:rPr lang="zh-CN" altLang="en-US" dirty="0" smtClean="0"/>
              <a:t>谈下</a:t>
            </a:r>
            <a:r>
              <a:rPr lang="zh-CN" altLang="en-US" dirty="0"/>
              <a:t>。一个</a:t>
            </a:r>
            <a:r>
              <a:rPr lang="zh-CN" altLang="en-US" dirty="0" smtClean="0"/>
              <a:t>就是上面提到的</a:t>
            </a:r>
            <a:r>
              <a:rPr lang="zh-CN" altLang="en-US" dirty="0"/>
              <a:t>裁剪路径 </a:t>
            </a:r>
            <a:r>
              <a:rPr lang="en-US" altLang="zh-CN" dirty="0"/>
              <a:t>clip</a:t>
            </a:r>
            <a:r>
              <a:rPr lang="zh-CN" altLang="en-US" dirty="0"/>
              <a:t>，</a:t>
            </a:r>
            <a:r>
              <a:rPr lang="zh-CN" altLang="en-US" dirty="0" smtClean="0"/>
              <a:t>另一</a:t>
            </a:r>
            <a:r>
              <a:rPr lang="zh-CN" altLang="en-US" dirty="0"/>
              <a:t>个分享一下 </a:t>
            </a:r>
            <a:r>
              <a:rPr lang="en-US" altLang="zh-CN" dirty="0" err="1"/>
              <a:t>isPointInPath</a:t>
            </a:r>
            <a:r>
              <a:rPr lang="en-US" altLang="zh-CN" dirty="0"/>
              <a:t> </a:t>
            </a:r>
            <a:r>
              <a:rPr lang="zh-CN" altLang="en-US" dirty="0"/>
              <a:t>方法。灵活运用这两个方法同样可以带来便捷。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" y="2642611"/>
            <a:ext cx="28575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5936" y="196351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裁剪路径 </a:t>
            </a:r>
            <a:r>
              <a:rPr lang="en-US" altLang="zh-CN" dirty="0"/>
              <a:t>clip </a:t>
            </a:r>
            <a:r>
              <a:rPr lang="zh-CN" altLang="en-US" dirty="0"/>
              <a:t>后，</a:t>
            </a:r>
            <a:r>
              <a:rPr lang="en-US" altLang="zh-CN" dirty="0"/>
              <a:t>canvas </a:t>
            </a:r>
            <a:r>
              <a:rPr lang="zh-CN" altLang="en-US" dirty="0"/>
              <a:t>上的绘制都只针对裁剪后的区域</a:t>
            </a:r>
            <a:r>
              <a:rPr lang="zh-CN" altLang="en-US" dirty="0" smtClean="0"/>
              <a:t>生效。</a:t>
            </a:r>
            <a:r>
              <a:rPr lang="en-US" altLang="zh-CN" dirty="0" smtClean="0"/>
              <a:t>clip </a:t>
            </a:r>
            <a:r>
              <a:rPr lang="zh-CN" altLang="en-US" dirty="0"/>
              <a:t>针对的是最近的一次路径绘制。默认裁剪的是整块</a:t>
            </a:r>
            <a:r>
              <a:rPr lang="zh-CN" altLang="en-US" dirty="0" smtClean="0"/>
              <a:t>画布。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39952" y="3356992"/>
            <a:ext cx="468052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比方说</a:t>
            </a:r>
            <a:r>
              <a:rPr lang="zh-CN" altLang="en-US" dirty="0"/>
              <a:t>要绘制下面这个图形，即在圆形区域内的网格</a:t>
            </a:r>
            <a:r>
              <a:rPr lang="zh-CN" altLang="en-US" dirty="0" smtClean="0"/>
              <a:t>。不用</a:t>
            </a:r>
            <a:r>
              <a:rPr lang="en-US" altLang="zh-CN" dirty="0" smtClean="0"/>
              <a:t>clip</a:t>
            </a:r>
            <a:r>
              <a:rPr lang="zh-CN" altLang="en-US" dirty="0" smtClean="0"/>
              <a:t>有什么好的方法？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67944" y="4437112"/>
            <a:ext cx="468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运用</a:t>
            </a:r>
            <a:r>
              <a:rPr lang="en-US" altLang="zh-CN" dirty="0" smtClean="0"/>
              <a:t>clip</a:t>
            </a:r>
            <a:r>
              <a:rPr lang="zh-CN" altLang="en-US" dirty="0" smtClean="0"/>
              <a:t>：绘制</a:t>
            </a:r>
            <a:r>
              <a:rPr lang="zh-CN" altLang="en-US" dirty="0"/>
              <a:t>一个圆调用 </a:t>
            </a:r>
            <a:r>
              <a:rPr lang="en-US" altLang="zh-CN" dirty="0"/>
              <a:t>clip</a:t>
            </a:r>
            <a:r>
              <a:rPr lang="zh-CN" altLang="en-US" dirty="0"/>
              <a:t>，然后就可以放心大胆的画网格了，直接针对整个画布绘制即可，最终只有被裁剪区域才会被绘制，注意，调用 </a:t>
            </a:r>
            <a:r>
              <a:rPr lang="en-US" altLang="zh-CN" dirty="0"/>
              <a:t>clip </a:t>
            </a:r>
            <a:r>
              <a:rPr lang="zh-CN" altLang="en-US" dirty="0"/>
              <a:t>前后必须使用 </a:t>
            </a:r>
            <a:r>
              <a:rPr lang="en-US" altLang="zh-CN" dirty="0"/>
              <a:t>save </a:t>
            </a:r>
            <a:r>
              <a:rPr lang="zh-CN" altLang="en-US" dirty="0"/>
              <a:t>和 </a:t>
            </a:r>
            <a:r>
              <a:rPr lang="en-US" altLang="zh-CN" dirty="0"/>
              <a:t>restore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关于路径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360" y="996691"/>
            <a:ext cx="8292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clip</a:t>
            </a:r>
            <a:r>
              <a:rPr lang="zh-CN" altLang="en-US" dirty="0" smtClean="0"/>
              <a:t>再</a:t>
            </a:r>
            <a:r>
              <a:rPr lang="zh-CN" altLang="en-US" dirty="0"/>
              <a:t>举一</a:t>
            </a:r>
            <a:r>
              <a:rPr lang="zh-CN" altLang="en-US" dirty="0" smtClean="0"/>
              <a:t>个</a:t>
            </a:r>
            <a:r>
              <a:rPr lang="zh-CN" altLang="en-US" dirty="0"/>
              <a:t>场景</a:t>
            </a:r>
            <a:r>
              <a:rPr lang="zh-CN" altLang="en-US" dirty="0" smtClean="0"/>
              <a:t>，</a:t>
            </a:r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是清楚画布模块区域的常用方法，但是这样只能清除矩形，如果想清除圆形或者其他区域呢</a:t>
            </a:r>
            <a:r>
              <a:rPr lang="zh-CN" altLang="en-US" dirty="0" smtClean="0"/>
              <a:t>？使用 </a:t>
            </a:r>
            <a:r>
              <a:rPr lang="en-US" altLang="zh-CN" dirty="0"/>
              <a:t>clip </a:t>
            </a:r>
            <a:r>
              <a:rPr lang="zh-CN" altLang="en-US" dirty="0"/>
              <a:t>就</a:t>
            </a:r>
            <a:r>
              <a:rPr lang="zh-CN" altLang="en-US" dirty="0" smtClean="0"/>
              <a:t>可以办到。</a:t>
            </a:r>
            <a:r>
              <a:rPr lang="zh-CN" altLang="en-US" dirty="0"/>
              <a:t>只想清除圆形的话就先绘制圆形的路径，然后调用包含这个路径区域的 </a:t>
            </a:r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即可。其他形状同理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2492896"/>
            <a:ext cx="811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isPointInPath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判断当前点位是否在绘制路径中，也是最近的一次绘制路径。这个方法呢</a:t>
            </a:r>
            <a:r>
              <a:rPr lang="zh-CN" altLang="en-US" dirty="0" smtClean="0"/>
              <a:t>在交互</a:t>
            </a:r>
            <a:r>
              <a:rPr lang="zh-CN" altLang="en-US" dirty="0"/>
              <a:t>的时候使用的会比较多。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4" y="3284984"/>
            <a:ext cx="4386136" cy="32262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80" y="3284984"/>
            <a:ext cx="3600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展示</a:t>
            </a:r>
            <a:r>
              <a:rPr lang="zh-CN" altLang="en-US" sz="1400" dirty="0"/>
              <a:t>了绘制二次贝塞尔曲线的二种情况，一种就是拖动了小球即控制点，那么相应</a:t>
            </a:r>
            <a:r>
              <a:rPr lang="zh-CN" altLang="en-US" sz="1400" dirty="0" smtClean="0"/>
              <a:t>地就绘制</a:t>
            </a:r>
            <a:r>
              <a:rPr lang="zh-CN" altLang="en-US" sz="1400" dirty="0"/>
              <a:t>贝塞尔曲线。如果没有点击到小球，那么就是</a:t>
            </a:r>
            <a:r>
              <a:rPr lang="zh-CN" altLang="en-US" sz="1400" dirty="0" smtClean="0"/>
              <a:t>去其他地方</a:t>
            </a:r>
            <a:r>
              <a:rPr lang="zh-CN" altLang="en-US" sz="1400" dirty="0"/>
              <a:t>绘制贝塞尔曲线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这里</a:t>
            </a:r>
            <a:r>
              <a:rPr lang="zh-CN" altLang="en-US" sz="1400" dirty="0"/>
              <a:t>就需要去判断鼠标是否在小球内 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这个时候就可以运用 </a:t>
            </a:r>
            <a:r>
              <a:rPr lang="en-US" altLang="zh-CN" sz="1400" dirty="0" err="1"/>
              <a:t>isPointInPath</a:t>
            </a:r>
            <a:r>
              <a:rPr lang="en-US" altLang="zh-CN" sz="1400" dirty="0"/>
              <a:t> </a:t>
            </a:r>
            <a:r>
              <a:rPr lang="zh-CN" altLang="en-US" sz="1400" dirty="0"/>
              <a:t>方法</a:t>
            </a:r>
            <a:r>
              <a:rPr lang="zh-CN" altLang="en-US" sz="1400" dirty="0" smtClean="0"/>
              <a:t>了。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这里</a:t>
            </a:r>
            <a:r>
              <a:rPr lang="zh-CN" altLang="en-US" sz="1400" dirty="0"/>
              <a:t>如果不用这个</a:t>
            </a:r>
            <a:r>
              <a:rPr lang="zh-CN" altLang="en-US" sz="1400" dirty="0" smtClean="0"/>
              <a:t>方法，有没有方式可以判断？</a:t>
            </a:r>
            <a:endParaRPr lang="zh-CN" altLang="en-US" sz="1400" dirty="0"/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0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57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合成图形 </a:t>
            </a:r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globalCompositeOperation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8776" y="1222826"/>
            <a:ext cx="8782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globalCompositeOperation</a:t>
            </a:r>
            <a:r>
              <a:rPr lang="en-US" altLang="zh-CN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属性主要就是用来设置已绘图形和新绘图形的合成方式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很明显地就是新图形覆盖老图形，新图形的层级比较高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 </a:t>
            </a:r>
            <a:r>
              <a:rPr lang="en-US" altLang="zh-CN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source-over</a:t>
            </a:r>
          </a:p>
          <a:p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如果想设置</a:t>
            </a:r>
            <a:r>
              <a:rPr lang="zh-CN" altLang="en-US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新绘制图形在老图形之下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1600" b="1" dirty="0" err="1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globalCompositeOperation</a:t>
            </a:r>
            <a:r>
              <a:rPr lang="en-US" altLang="zh-CN" sz="1600" b="1" dirty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 </a:t>
            </a:r>
            <a:r>
              <a:rPr lang="en-US" altLang="zh-CN" sz="1600" b="1" dirty="0" smtClean="0">
                <a:solidFill>
                  <a:srgbClr val="2B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destination-over</a:t>
            </a:r>
            <a:endParaRPr lang="zh-CN" altLang="en-US" sz="1600" b="1" dirty="0">
              <a:solidFill>
                <a:srgbClr val="2B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072" y="294811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使用场景就是这个例子中的选中</a:t>
            </a:r>
            <a:r>
              <a:rPr lang="zh-CN" altLang="en-US" dirty="0" smtClean="0"/>
              <a:t>效果，选中</a:t>
            </a:r>
            <a:r>
              <a:rPr lang="zh-CN" altLang="en-US" dirty="0"/>
              <a:t>后给框框增加了一个阴影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2707051"/>
            <a:ext cx="469907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5573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合成图形 </a:t>
            </a:r>
            <a:r>
              <a:rPr lang="en-US" altLang="zh-CN" sz="3200" b="1" dirty="0" err="1">
                <a:solidFill>
                  <a:srgbClr val="D71920"/>
                </a:solidFill>
                <a:latin typeface="Agency FB" panose="020B0503020202020204" pitchFamily="34" charset="0"/>
              </a:rPr>
              <a:t>globalCompositeOperation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globalCompositeOperation</a:t>
            </a:r>
            <a:r>
              <a:rPr lang="en-US" altLang="zh-CN" dirty="0" smtClean="0"/>
              <a:t> </a:t>
            </a:r>
            <a:r>
              <a:rPr lang="zh-CN" altLang="en-US" dirty="0"/>
              <a:t>还有一些常用的值可以用来组合出一些新图形，比如说下面就是用 </a:t>
            </a:r>
            <a:r>
              <a:rPr lang="en-US" altLang="zh-CN" dirty="0" err="1"/>
              <a:t>globalCompositeOperation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source-out </a:t>
            </a:r>
            <a:r>
              <a:rPr lang="zh-CN" altLang="en-US" dirty="0"/>
              <a:t>合成的月亮。</a:t>
            </a:r>
            <a:r>
              <a:rPr lang="en-US" altLang="zh-CN" dirty="0"/>
              <a:t>source-out </a:t>
            </a:r>
            <a:r>
              <a:rPr lang="zh-CN" altLang="en-US" dirty="0"/>
              <a:t>就是说新图形 </a:t>
            </a:r>
            <a:r>
              <a:rPr lang="en-US" altLang="zh-CN" dirty="0"/>
              <a:t>out </a:t>
            </a:r>
            <a:r>
              <a:rPr lang="zh-CN" altLang="en-US" dirty="0"/>
              <a:t>部分即不重叠部分被绘制。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1" y="2817145"/>
            <a:ext cx="2857500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846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653453" y="2312283"/>
            <a:ext cx="1705185" cy="2273580"/>
          </a:xfrm>
          <a:prstGeom prst="ellips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95" y="3064355"/>
            <a:ext cx="2178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CONTENTS</a:t>
            </a:r>
            <a:endParaRPr lang="zh-CN" altLang="en-US" sz="44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06819" y="1795707"/>
            <a:ext cx="3105465" cy="1015663"/>
            <a:chOff x="5075757" y="561471"/>
            <a:chExt cx="4140618" cy="1015663"/>
          </a:xfrm>
        </p:grpSpPr>
        <p:sp>
          <p:nvSpPr>
            <p:cNvPr id="7" name="文本框 6"/>
            <p:cNvSpPr txBox="1"/>
            <p:nvPr/>
          </p:nvSpPr>
          <p:spPr>
            <a:xfrm>
              <a:off x="5075757" y="561471"/>
              <a:ext cx="1410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1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07943" y="692378"/>
              <a:ext cx="2708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基本形状绘制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06817" y="2680586"/>
            <a:ext cx="3721020" cy="1015663"/>
            <a:chOff x="5075756" y="1428781"/>
            <a:chExt cx="4961358" cy="1015663"/>
          </a:xfrm>
        </p:grpSpPr>
        <p:sp>
          <p:nvSpPr>
            <p:cNvPr id="8" name="文本框 7"/>
            <p:cNvSpPr txBox="1"/>
            <p:nvPr/>
          </p:nvSpPr>
          <p:spPr>
            <a:xfrm>
              <a:off x="5075756" y="1428781"/>
              <a:ext cx="1504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07945" y="1532392"/>
              <a:ext cx="3529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我踩的那些“坑”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06820" y="3565465"/>
            <a:ext cx="3413244" cy="1015663"/>
            <a:chOff x="5075757" y="2513006"/>
            <a:chExt cx="4550990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5075757" y="2513006"/>
              <a:ext cx="1410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0 3</a:t>
              </a:r>
              <a:r>
                <a:rPr lang="zh-CN" altLang="en-US" sz="60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 </a:t>
              </a:r>
              <a:endParaRPr lang="zh-CN" altLang="en-US" sz="6000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07946" y="2641193"/>
              <a:ext cx="3118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D71920"/>
                  </a:solidFill>
                  <a:latin typeface="Agency FB" panose="020B0503020202020204" pitchFamily="34" charset="0"/>
                </a:rPr>
                <a:t>重点了解的功能</a:t>
              </a:r>
              <a:endParaRPr lang="zh-CN" altLang="en-US" sz="2400" b="1" dirty="0">
                <a:solidFill>
                  <a:srgbClr val="D7192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07943" y="3061060"/>
              <a:ext cx="246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8630256" y="3250406"/>
            <a:ext cx="673672" cy="366636"/>
          </a:xfrm>
          <a:prstGeom prst="triangle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801378" y="2716399"/>
            <a:ext cx="105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0 2</a:t>
            </a:r>
            <a:endParaRPr lang="zh-CN" altLang="en-US" sz="6000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性能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 </a:t>
            </a:r>
            <a:r>
              <a:rPr lang="en-US" altLang="zh-CN" dirty="0"/>
              <a:t>canvas </a:t>
            </a:r>
            <a:r>
              <a:rPr lang="zh-CN" altLang="en-US" dirty="0"/>
              <a:t>性能</a:t>
            </a:r>
            <a:r>
              <a:rPr lang="zh-CN" altLang="en-US" dirty="0" smtClean="0"/>
              <a:t>，我</a:t>
            </a:r>
            <a:r>
              <a:rPr lang="zh-CN" altLang="en-US" dirty="0"/>
              <a:t>个人的看法。如果图形你只绘制了一遍，那么</a:t>
            </a:r>
            <a:r>
              <a:rPr lang="zh-CN" altLang="en-US" dirty="0" smtClean="0"/>
              <a:t>你不用</a:t>
            </a:r>
            <a:r>
              <a:rPr lang="zh-CN" altLang="en-US" dirty="0"/>
              <a:t>太关注性能。因为以现代浏览器的性能，不管你的</a:t>
            </a:r>
            <a:r>
              <a:rPr lang="zh-CN" altLang="en-US" dirty="0" smtClean="0"/>
              <a:t>图形多么</a:t>
            </a:r>
            <a:r>
              <a:rPr lang="zh-CN" altLang="en-US" dirty="0"/>
              <a:t>复杂，绘制一遍对它来说都是小儿科。只有当你的图形需要频繁重绘，比方说动画或者有交互像鼠标移动事件等的</a:t>
            </a:r>
            <a:r>
              <a:rPr lang="zh-CN" altLang="en-US" dirty="0" smtClean="0"/>
              <a:t>时候才</a:t>
            </a:r>
            <a:r>
              <a:rPr lang="zh-CN" altLang="en-US" dirty="0"/>
              <a:t>需要考虑性能。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3140968"/>
            <a:ext cx="8127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我认为最</a:t>
            </a:r>
            <a:r>
              <a:rPr lang="zh-CN" altLang="en-US" dirty="0"/>
              <a:t>关键的就是</a:t>
            </a:r>
            <a:r>
              <a:rPr lang="zh-CN" altLang="en-US" dirty="0" smtClean="0"/>
              <a:t>不重复</a:t>
            </a:r>
            <a:r>
              <a:rPr lang="zh-CN" altLang="en-US" dirty="0"/>
              <a:t>绘制 </a:t>
            </a:r>
            <a:r>
              <a:rPr lang="en-US" altLang="zh-CN" dirty="0"/>
              <a:t>canvas </a:t>
            </a:r>
            <a:r>
              <a:rPr lang="zh-CN" altLang="en-US" dirty="0"/>
              <a:t>静态部分</a:t>
            </a:r>
            <a:r>
              <a:rPr lang="zh-CN" altLang="en-US" dirty="0" smtClean="0"/>
              <a:t>，比如那个</a:t>
            </a:r>
            <a:r>
              <a:rPr lang="zh-CN" altLang="en-US" dirty="0"/>
              <a:t>时钟动画。除了指针其他都是一经画好就不需要动的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一多</a:t>
            </a:r>
            <a:r>
              <a:rPr lang="zh-CN" altLang="en-US" dirty="0"/>
              <a:t>层</a:t>
            </a:r>
            <a:r>
              <a:rPr lang="zh-CN" altLang="en-US" dirty="0" smtClean="0"/>
              <a:t>画布：这个</a:t>
            </a:r>
            <a:r>
              <a:rPr lang="zh-CN" altLang="en-US" dirty="0"/>
              <a:t>例子中除了指针外的其他东西可以放在底层互画布上，指针呢画在上层画布上，这种性能是最好的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使用离屏 </a:t>
            </a:r>
            <a:r>
              <a:rPr lang="en-US" altLang="zh-CN" dirty="0" err="1" smtClean="0"/>
              <a:t>cavans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就是再创建一个 </a:t>
            </a:r>
            <a:r>
              <a:rPr lang="en-US" altLang="zh-CN" dirty="0"/>
              <a:t>canvas </a:t>
            </a:r>
            <a:r>
              <a:rPr lang="zh-CN" altLang="en-US" dirty="0"/>
              <a:t>元素，将静态的图画到这个 </a:t>
            </a:r>
            <a:r>
              <a:rPr lang="en-US" altLang="zh-CN" dirty="0"/>
              <a:t>canvas </a:t>
            </a:r>
            <a:r>
              <a:rPr lang="zh-CN" altLang="en-US" dirty="0"/>
              <a:t>上后再使用 </a:t>
            </a:r>
            <a:r>
              <a:rPr lang="en-US" altLang="zh-CN" dirty="0" err="1"/>
              <a:t>drawImage</a:t>
            </a:r>
            <a:r>
              <a:rPr lang="en-US" altLang="zh-CN" dirty="0"/>
              <a:t> </a:t>
            </a:r>
            <a:r>
              <a:rPr lang="zh-CN" altLang="en-US" dirty="0"/>
              <a:t>方法将这个 </a:t>
            </a:r>
            <a:r>
              <a:rPr lang="en-US" altLang="zh-CN" dirty="0"/>
              <a:t>canvas </a:t>
            </a:r>
            <a:r>
              <a:rPr lang="zh-CN" altLang="en-US" dirty="0"/>
              <a:t>的内容渲染到展示的 </a:t>
            </a:r>
            <a:r>
              <a:rPr lang="en-US" altLang="zh-CN" dirty="0"/>
              <a:t>canvas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en-US" altLang="zh-CN" dirty="0" err="1"/>
              <a:t>ImageData</a:t>
            </a:r>
            <a:r>
              <a:rPr lang="en-US" altLang="zh-CN" dirty="0"/>
              <a:t> </a:t>
            </a:r>
            <a:r>
              <a:rPr lang="zh-CN" altLang="en-US" dirty="0"/>
              <a:t>保存 </a:t>
            </a:r>
            <a:r>
              <a:rPr lang="en-US" altLang="zh-CN" dirty="0"/>
              <a:t>canvas </a:t>
            </a:r>
            <a:r>
              <a:rPr lang="zh-CN" altLang="en-US" dirty="0" smtClean="0"/>
              <a:t>的静态内容，</a:t>
            </a:r>
            <a:r>
              <a:rPr lang="en-US" altLang="zh-CN" dirty="0" err="1"/>
              <a:t>ImageData</a:t>
            </a:r>
            <a:r>
              <a:rPr lang="en-US" altLang="zh-CN" dirty="0"/>
              <a:t> </a:t>
            </a:r>
            <a:r>
              <a:rPr lang="zh-CN" altLang="en-US" dirty="0"/>
              <a:t>是像素级别的保存，在 </a:t>
            </a:r>
            <a:r>
              <a:rPr lang="en-US" altLang="zh-CN" dirty="0"/>
              <a:t>canvas </a:t>
            </a:r>
            <a:r>
              <a:rPr lang="zh-CN" altLang="en-US" dirty="0"/>
              <a:t>每一个像素点上保存 </a:t>
            </a:r>
            <a:r>
              <a:rPr lang="en-US" altLang="zh-CN" dirty="0" err="1"/>
              <a:t>rgba</a:t>
            </a:r>
            <a:r>
              <a:rPr lang="en-US" altLang="zh-CN" dirty="0"/>
              <a:t> 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1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9144000" cy="6854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0" r="7431"/>
          <a:stretch/>
        </p:blipFill>
        <p:spPr>
          <a:xfrm>
            <a:off x="454452" y="307265"/>
            <a:ext cx="1517084" cy="337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0058" y="4022944"/>
            <a:ext cx="6604006" cy="1996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0"/>
          <a:stretch/>
        </p:blipFill>
        <p:spPr>
          <a:xfrm flipV="1">
            <a:off x="1" y="4022940"/>
            <a:ext cx="3248000" cy="1996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93"/>
          <a:stretch/>
        </p:blipFill>
        <p:spPr>
          <a:xfrm flipH="1">
            <a:off x="8694064" y="4022943"/>
            <a:ext cx="450792" cy="1996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46915" y="4467227"/>
            <a:ext cx="3447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</a:rPr>
              <a:t>THANKS !</a:t>
            </a:r>
            <a:endParaRPr lang="zh-CN" altLang="en-US" sz="6400" b="1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619673" y="2130241"/>
            <a:ext cx="1160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01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基本形状绘制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7218" y="1895947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、绘制直线：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,y)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二、绘制矩形：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y, w, h) 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fillRect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三、绘制圆弧：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arc(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x,y,r,startAngle,endAngle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clockwise=true)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绘制曲线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：二次贝塞尔曲线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quadraticCurveTo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(cp1x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cp1y, x, y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和三次贝塞尔曲线</a:t>
            </a:r>
            <a:r>
              <a:rPr lang="es-E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bezierCurveTo(cp1x, cp1y, cp2x, cp2y, x, y</a:t>
            </a:r>
            <a:r>
              <a:rPr lang="es-ES" altLang="zh-CN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0" hangingPunct="0">
              <a:spcBef>
                <a:spcPts val="800"/>
              </a:spcBef>
              <a:defRPr/>
            </a:pP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中的绘制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我认为是很简单的，在下方罗列了</a:t>
            </a:r>
          </a:p>
        </p:txBody>
      </p:sp>
    </p:spTree>
    <p:extLst>
      <p:ext uri="{BB962C8B-B14F-4D97-AF65-F5344CB8AC3E}">
        <p14:creationId xmlns:p14="http://schemas.microsoft.com/office/powerpoint/2010/main" val="14570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0918" y="2492896"/>
            <a:ext cx="4491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D71920"/>
                </a:solidFill>
                <a:latin typeface="Agency FB" panose="020B0503020202020204" pitchFamily="34" charset="0"/>
              </a:rPr>
              <a:t>我踩的那些“坑”</a:t>
            </a:r>
          </a:p>
          <a:p>
            <a:endParaRPr lang="zh-CN" altLang="en-US" sz="48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1331640" y="2130241"/>
            <a:ext cx="1448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02</a:t>
            </a:r>
            <a:endParaRPr lang="zh-CN" altLang="en-US" sz="100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90615" y="2432613"/>
            <a:ext cx="1910" cy="1011342"/>
          </a:xfrm>
          <a:prstGeom prst="line">
            <a:avLst/>
          </a:prstGeom>
          <a:ln w="19050">
            <a:solidFill>
              <a:srgbClr val="D7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我踩的那些“坑”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80060" y="1950116"/>
            <a:ext cx="7929563" cy="4882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一、用属性设置 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</a:t>
            </a: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二、绘制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的路径在调用 </a:t>
            </a:r>
            <a:r>
              <a:rPr lang="en-US" altLang="zh-CN" sz="2000" kern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beginPath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前会一直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lineWidth</a:t>
            </a:r>
            <a:r>
              <a:rPr lang="en-US" altLang="zh-CN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是奇数时画出的直线异常</a:t>
            </a:r>
          </a:p>
          <a:p>
            <a:pPr lvl="1" indent="0" eaLnBrk="0" hangingPunct="0">
              <a:spcBef>
                <a:spcPts val="800"/>
              </a:spcBef>
              <a:defRPr/>
            </a:pPr>
            <a:endParaRPr lang="en-US" altLang="zh-CN" sz="20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4"/>
          <p:cNvSpPr>
            <a:spLocks noGrp="1"/>
          </p:cNvSpPr>
          <p:nvPr/>
        </p:nvSpPr>
        <p:spPr bwMode="auto">
          <a:xfrm>
            <a:off x="434011" y="1052736"/>
            <a:ext cx="822166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分享一下我学习过程中碰到的一些问题。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4204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用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属性设置 </a:t>
            </a:r>
            <a:r>
              <a:rPr lang="en-US" altLang="zh-CN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canvas 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宽高</a:t>
            </a: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7BA907-8FB8-4F9A-A8AE-11C325DDC205}"/>
              </a:ext>
            </a:extLst>
          </p:cNvPr>
          <p:cNvSpPr txBox="1"/>
          <p:nvPr/>
        </p:nvSpPr>
        <p:spPr>
          <a:xfrm>
            <a:off x="309025" y="4329833"/>
            <a:ext cx="318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用样式设置长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，宽</a:t>
            </a:r>
            <a:r>
              <a:rPr lang="en-US" altLang="zh-CN" dirty="0" smtClean="0"/>
              <a:t>200</a:t>
            </a:r>
            <a:r>
              <a:rPr lang="zh-CN" altLang="en-US" dirty="0"/>
              <a:t>画布</a:t>
            </a:r>
            <a:endParaRPr lang="en-US" altLang="zh-CN" dirty="0" smtClean="0"/>
          </a:p>
          <a:p>
            <a:r>
              <a:rPr lang="en-US" altLang="zh-CN" dirty="0" smtClean="0"/>
              <a:t>arc(100</a:t>
            </a:r>
            <a:r>
              <a:rPr lang="en-US" altLang="zh-CN" dirty="0"/>
              <a:t>, 70, 50, 0, </a:t>
            </a:r>
            <a:r>
              <a:rPr lang="en-US" altLang="zh-CN" dirty="0" err="1"/>
              <a:t>Math.PI</a:t>
            </a:r>
            <a:r>
              <a:rPr lang="en-US" altLang="zh-CN" dirty="0"/>
              <a:t> * 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代码绘制的圆形</a:t>
            </a:r>
            <a:endParaRPr lang="en-US" altLang="zh-CN" dirty="0"/>
          </a:p>
        </p:txBody>
      </p:sp>
      <p:sp>
        <p:nvSpPr>
          <p:cNvPr id="17" name="PA-矩形 9">
            <a:extLst>
              <a:ext uri="{FF2B5EF4-FFF2-40B4-BE49-F238E27FC236}">
                <a16:creationId xmlns:a16="http://schemas.microsoft.com/office/drawing/2014/main" id="{ECB36C80-3532-476C-BC34-D73DA6B63A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46790" y="1409517"/>
            <a:ext cx="524475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/>
              <a:t>直接使用属性对 </a:t>
            </a:r>
            <a:r>
              <a:rPr lang="en-US" altLang="zh-CN" dirty="0"/>
              <a:t>canvas </a:t>
            </a:r>
            <a:r>
              <a:rPr lang="zh-CN" altLang="en-US" dirty="0"/>
              <a:t>设置宽</a:t>
            </a:r>
            <a:r>
              <a:rPr lang="zh-CN" altLang="en-US" dirty="0" smtClean="0"/>
              <a:t>高：</a:t>
            </a:r>
            <a:r>
              <a:rPr lang="en-US" altLang="zh-CN" dirty="0" smtClean="0"/>
              <a:t>`&lt;</a:t>
            </a:r>
            <a:r>
              <a:rPr lang="en-US" altLang="zh-CN" dirty="0"/>
              <a:t>canvas width="600" height="300"&gt;&lt;/canvas</a:t>
            </a:r>
            <a:r>
              <a:rPr lang="en-US" altLang="zh-CN" dirty="0" smtClean="0"/>
              <a:t>&gt;`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/>
              <a:t>或者用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`</a:t>
            </a:r>
            <a:r>
              <a:rPr lang="en-US" altLang="zh-CN" dirty="0" err="1"/>
              <a:t>canvas.width</a:t>
            </a:r>
            <a:r>
              <a:rPr lang="en-US" altLang="zh-CN" dirty="0"/>
              <a:t>=600;canvas.height=300</a:t>
            </a:r>
            <a:r>
              <a:rPr lang="en-US" altLang="zh-CN" dirty="0" smtClean="0"/>
              <a:t>;`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/>
              <a:t>宽</a:t>
            </a:r>
            <a:r>
              <a:rPr lang="zh-CN" altLang="en-US" dirty="0" smtClean="0"/>
              <a:t>高不要写单位，默认也只能设置为像素。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endParaRPr lang="en-US" altLang="zh-CN" dirty="0"/>
          </a:p>
          <a:p>
            <a:r>
              <a:rPr lang="zh-CN" altLang="en-US" dirty="0"/>
              <a:t>不要使用 </a:t>
            </a:r>
            <a:r>
              <a:rPr lang="en-US" altLang="zh-CN" dirty="0"/>
              <a:t>style </a:t>
            </a:r>
            <a:r>
              <a:rPr lang="zh-CN" altLang="en-US" dirty="0"/>
              <a:t>设置宽高，</a:t>
            </a:r>
            <a:r>
              <a:rPr lang="en-US" altLang="zh-CN" dirty="0"/>
              <a:t>style </a:t>
            </a:r>
            <a:r>
              <a:rPr lang="zh-CN" altLang="en-US" dirty="0"/>
              <a:t>设置的宽高改变不了 </a:t>
            </a:r>
            <a:r>
              <a:rPr lang="en-US" altLang="zh-CN" dirty="0" err="1"/>
              <a:t>dom</a:t>
            </a:r>
            <a:r>
              <a:rPr lang="en-US" altLang="zh-CN" dirty="0"/>
              <a:t> </a:t>
            </a:r>
            <a:r>
              <a:rPr lang="zh-CN" altLang="en-US" dirty="0"/>
              <a:t>元素属性宽高</a:t>
            </a:r>
            <a:r>
              <a:rPr lang="zh-CN" altLang="en-US" dirty="0" smtClean="0"/>
              <a:t>。对</a:t>
            </a:r>
            <a:r>
              <a:rPr lang="zh-CN" altLang="en-US" dirty="0"/>
              <a:t>别的元素来说，视觉上宽高正确就可以</a:t>
            </a:r>
            <a:r>
              <a:rPr lang="zh-CN" altLang="en-US" dirty="0" smtClean="0"/>
              <a:t>了</a:t>
            </a:r>
            <a:r>
              <a:rPr lang="zh-CN" altLang="en-US" dirty="0"/>
              <a:t>，</a:t>
            </a:r>
            <a:r>
              <a:rPr lang="zh-CN" altLang="en-US" dirty="0" smtClean="0"/>
              <a:t>没人关心它的属性宽高。但是</a:t>
            </a:r>
            <a:r>
              <a:rPr lang="en-US" altLang="zh-CN" dirty="0" smtClean="0"/>
              <a:t>canvas</a:t>
            </a:r>
            <a:r>
              <a:rPr lang="en-US" altLang="zh-CN" dirty="0"/>
              <a:t> </a:t>
            </a:r>
            <a:r>
              <a:rPr lang="zh-CN" altLang="en-US" dirty="0" smtClean="0"/>
              <a:t>不行。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因为</a:t>
            </a:r>
            <a:r>
              <a:rPr lang="zh-CN" altLang="en-US" dirty="0"/>
              <a:t> </a:t>
            </a:r>
            <a:r>
              <a:rPr lang="en-US" altLang="zh-CN" dirty="0"/>
              <a:t>canvas </a:t>
            </a:r>
            <a:r>
              <a:rPr lang="zh-CN" altLang="en-US" dirty="0"/>
              <a:t>的绘制是先以属性宽高绘制，绘制完后再放大到视觉宽高，所以相当于绘制的图形被缩放</a:t>
            </a:r>
            <a:r>
              <a:rPr lang="zh-CN" altLang="en-US" dirty="0" smtClean="0"/>
              <a:t>了，会</a:t>
            </a:r>
            <a:r>
              <a:rPr lang="zh-CN" altLang="en-US" dirty="0"/>
              <a:t>有失真和比例不对的问题。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endParaRPr lang="en-US" altLang="zh-CN" dirty="0"/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10" y="1877210"/>
            <a:ext cx="291428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712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6495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绘制的路径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在 </a:t>
            </a:r>
            <a:r>
              <a:rPr lang="en-US" altLang="zh-CN" sz="3200" b="1" dirty="0" err="1" smtClean="0">
                <a:solidFill>
                  <a:srgbClr val="D71920"/>
                </a:solidFill>
                <a:latin typeface="Agency FB" panose="020B0503020202020204" pitchFamily="34" charset="0"/>
              </a:rPr>
              <a:t>beginPath</a:t>
            </a:r>
            <a:r>
              <a:rPr lang="en-US" altLang="zh-CN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() </a:t>
            </a:r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前一直</a:t>
            </a:r>
            <a:r>
              <a:rPr lang="zh-CN" altLang="en-US" sz="3200" b="1" dirty="0">
                <a:solidFill>
                  <a:srgbClr val="D71920"/>
                </a:solidFill>
                <a:latin typeface="Agency FB" panose="020B0503020202020204" pitchFamily="34" charset="0"/>
              </a:rPr>
              <a:t>存在</a:t>
            </a: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4699119" y="3720035"/>
            <a:ext cx="449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不会因为调用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stroke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而清除已绘制路径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619" y="1007894"/>
            <a:ext cx="772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比方说我想要画两条水平线，就写了下面的代码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2" y="1412124"/>
            <a:ext cx="8249963" cy="20682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66" y="3219995"/>
            <a:ext cx="5247396" cy="2623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570" y="4959441"/>
            <a:ext cx="42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上面代码实际的效果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32040" y="4429835"/>
            <a:ext cx="365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会绘制此前的所有路径，不管它是否已经被绘制过。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一点在很多时候不易发现，就是因为线条样式没变，重复绘制覆盖后看不出效果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35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1084847" y="231044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D71920"/>
                </a:solidFill>
                <a:latin typeface="Agency FB" panose="020B0503020202020204" pitchFamily="34" charset="0"/>
              </a:rPr>
              <a:t>路径清除问题</a:t>
            </a:r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  <a:p>
            <a:endParaRPr lang="zh-CN" altLang="en-US" sz="3200" b="1" dirty="0">
              <a:solidFill>
                <a:srgbClr val="D7192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流程图: 手动输入 1"/>
          <p:cNvSpPr/>
          <p:nvPr/>
        </p:nvSpPr>
        <p:spPr>
          <a:xfrm rot="5400000" flipH="1">
            <a:off x="247924" y="62032"/>
            <a:ext cx="403850" cy="85617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0000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40 w 10140"/>
              <a:gd name="connsiteY0" fmla="*/ 2000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140 w 10140"/>
              <a:gd name="connsiteY4" fmla="*/ 2000 h 11291"/>
              <a:gd name="connsiteX0" fmla="*/ 13 w 10153"/>
              <a:gd name="connsiteY0" fmla="*/ 2072 h 11291"/>
              <a:gd name="connsiteX1" fmla="*/ 10153 w 10153"/>
              <a:gd name="connsiteY1" fmla="*/ 0 h 11291"/>
              <a:gd name="connsiteX2" fmla="*/ 10153 w 10153"/>
              <a:gd name="connsiteY2" fmla="*/ 11291 h 11291"/>
              <a:gd name="connsiteX3" fmla="*/ 13 w 10153"/>
              <a:gd name="connsiteY3" fmla="*/ 11291 h 11291"/>
              <a:gd name="connsiteX4" fmla="*/ 13 w 10153"/>
              <a:gd name="connsiteY4" fmla="*/ 2072 h 11291"/>
              <a:gd name="connsiteX0" fmla="*/ 93 w 10140"/>
              <a:gd name="connsiteY0" fmla="*/ 2072 h 11291"/>
              <a:gd name="connsiteX1" fmla="*/ 10140 w 10140"/>
              <a:gd name="connsiteY1" fmla="*/ 0 h 11291"/>
              <a:gd name="connsiteX2" fmla="*/ 10140 w 10140"/>
              <a:gd name="connsiteY2" fmla="*/ 11291 h 11291"/>
              <a:gd name="connsiteX3" fmla="*/ 0 w 10140"/>
              <a:gd name="connsiteY3" fmla="*/ 11291 h 11291"/>
              <a:gd name="connsiteX4" fmla="*/ 93 w 10140"/>
              <a:gd name="connsiteY4" fmla="*/ 2072 h 11291"/>
              <a:gd name="connsiteX0" fmla="*/ 13 w 10060"/>
              <a:gd name="connsiteY0" fmla="*/ 2072 h 11291"/>
              <a:gd name="connsiteX1" fmla="*/ 10060 w 10060"/>
              <a:gd name="connsiteY1" fmla="*/ 0 h 11291"/>
              <a:gd name="connsiteX2" fmla="*/ 10060 w 10060"/>
              <a:gd name="connsiteY2" fmla="*/ 11291 h 11291"/>
              <a:gd name="connsiteX3" fmla="*/ 25 w 10060"/>
              <a:gd name="connsiteY3" fmla="*/ 11264 h 11291"/>
              <a:gd name="connsiteX4" fmla="*/ 13 w 10060"/>
              <a:gd name="connsiteY4" fmla="*/ 2072 h 11291"/>
              <a:gd name="connsiteX0" fmla="*/ 13 w 10060"/>
              <a:gd name="connsiteY0" fmla="*/ 2072 h 11345"/>
              <a:gd name="connsiteX1" fmla="*/ 10060 w 10060"/>
              <a:gd name="connsiteY1" fmla="*/ 0 h 11345"/>
              <a:gd name="connsiteX2" fmla="*/ 10060 w 10060"/>
              <a:gd name="connsiteY2" fmla="*/ 11291 h 11345"/>
              <a:gd name="connsiteX3" fmla="*/ 25 w 10060"/>
              <a:gd name="connsiteY3" fmla="*/ 11345 h 11345"/>
              <a:gd name="connsiteX4" fmla="*/ 13 w 10060"/>
              <a:gd name="connsiteY4" fmla="*/ 2072 h 11345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10 w 10057"/>
              <a:gd name="connsiteY0" fmla="*/ 2072 h 11291"/>
              <a:gd name="connsiteX1" fmla="*/ 10057 w 10057"/>
              <a:gd name="connsiteY1" fmla="*/ 0 h 11291"/>
              <a:gd name="connsiteX2" fmla="*/ 10057 w 10057"/>
              <a:gd name="connsiteY2" fmla="*/ 11291 h 11291"/>
              <a:gd name="connsiteX3" fmla="*/ 57 w 10057"/>
              <a:gd name="connsiteY3" fmla="*/ 11264 h 11291"/>
              <a:gd name="connsiteX4" fmla="*/ 10 w 10057"/>
              <a:gd name="connsiteY4" fmla="*/ 2072 h 11291"/>
              <a:gd name="connsiteX0" fmla="*/ 58 w 10105"/>
              <a:gd name="connsiteY0" fmla="*/ 2072 h 11291"/>
              <a:gd name="connsiteX1" fmla="*/ 10105 w 10105"/>
              <a:gd name="connsiteY1" fmla="*/ 0 h 11291"/>
              <a:gd name="connsiteX2" fmla="*/ 10105 w 10105"/>
              <a:gd name="connsiteY2" fmla="*/ 11291 h 11291"/>
              <a:gd name="connsiteX3" fmla="*/ 0 w 10105"/>
              <a:gd name="connsiteY3" fmla="*/ 11291 h 11291"/>
              <a:gd name="connsiteX4" fmla="*/ 58 w 10105"/>
              <a:gd name="connsiteY4" fmla="*/ 2072 h 11291"/>
              <a:gd name="connsiteX0" fmla="*/ 58 w 10105"/>
              <a:gd name="connsiteY0" fmla="*/ 4760 h 13979"/>
              <a:gd name="connsiteX1" fmla="*/ 10061 w 10105"/>
              <a:gd name="connsiteY1" fmla="*/ 0 h 13979"/>
              <a:gd name="connsiteX2" fmla="*/ 10105 w 10105"/>
              <a:gd name="connsiteY2" fmla="*/ 13979 h 13979"/>
              <a:gd name="connsiteX3" fmla="*/ 0 w 10105"/>
              <a:gd name="connsiteY3" fmla="*/ 13979 h 13979"/>
              <a:gd name="connsiteX4" fmla="*/ 58 w 10105"/>
              <a:gd name="connsiteY4" fmla="*/ 4760 h 13979"/>
              <a:gd name="connsiteX0" fmla="*/ 10 w 10144"/>
              <a:gd name="connsiteY0" fmla="*/ 4760 h 13979"/>
              <a:gd name="connsiteX1" fmla="*/ 10100 w 10144"/>
              <a:gd name="connsiteY1" fmla="*/ 0 h 13979"/>
              <a:gd name="connsiteX2" fmla="*/ 10144 w 10144"/>
              <a:gd name="connsiteY2" fmla="*/ 13979 h 13979"/>
              <a:gd name="connsiteX3" fmla="*/ 39 w 10144"/>
              <a:gd name="connsiteY3" fmla="*/ 13979 h 13979"/>
              <a:gd name="connsiteX4" fmla="*/ 10 w 10144"/>
              <a:gd name="connsiteY4" fmla="*/ 4760 h 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3979">
                <a:moveTo>
                  <a:pt x="10" y="4760"/>
                </a:moveTo>
                <a:lnTo>
                  <a:pt x="10100" y="0"/>
                </a:lnTo>
                <a:cubicBezTo>
                  <a:pt x="10115" y="4660"/>
                  <a:pt x="10129" y="9319"/>
                  <a:pt x="10144" y="13979"/>
                </a:cubicBezTo>
                <a:lnTo>
                  <a:pt x="39" y="13979"/>
                </a:lnTo>
                <a:cubicBezTo>
                  <a:pt x="86" y="10882"/>
                  <a:pt x="-37" y="7857"/>
                  <a:pt x="10" y="4760"/>
                </a:cubicBezTo>
                <a:close/>
              </a:path>
            </a:pathLst>
          </a:cu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/>
        </p:nvSpPr>
        <p:spPr>
          <a:xfrm>
            <a:off x="621072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平行四边形 13"/>
          <p:cNvSpPr/>
          <p:nvPr/>
        </p:nvSpPr>
        <p:spPr>
          <a:xfrm>
            <a:off x="733585" y="288196"/>
            <a:ext cx="358406" cy="403851"/>
          </a:xfrm>
          <a:custGeom>
            <a:avLst/>
            <a:gdLst>
              <a:gd name="connsiteX0" fmla="*/ 0 w 123825"/>
              <a:gd name="connsiteY0" fmla="*/ 556004 h 556004"/>
              <a:gd name="connsiteX1" fmla="*/ 23812 w 123825"/>
              <a:gd name="connsiteY1" fmla="*/ 0 h 556004"/>
              <a:gd name="connsiteX2" fmla="*/ 123825 w 123825"/>
              <a:gd name="connsiteY2" fmla="*/ 0 h 556004"/>
              <a:gd name="connsiteX3" fmla="*/ 100013 w 123825"/>
              <a:gd name="connsiteY3" fmla="*/ 556004 h 556004"/>
              <a:gd name="connsiteX4" fmla="*/ 0 w 123825"/>
              <a:gd name="connsiteY4" fmla="*/ 556004 h 556004"/>
              <a:gd name="connsiteX0" fmla="*/ 0 w 631032"/>
              <a:gd name="connsiteY0" fmla="*/ 532191 h 556004"/>
              <a:gd name="connsiteX1" fmla="*/ 531019 w 631032"/>
              <a:gd name="connsiteY1" fmla="*/ 0 h 556004"/>
              <a:gd name="connsiteX2" fmla="*/ 631032 w 631032"/>
              <a:gd name="connsiteY2" fmla="*/ 0 h 556004"/>
              <a:gd name="connsiteX3" fmla="*/ 607220 w 631032"/>
              <a:gd name="connsiteY3" fmla="*/ 556004 h 556004"/>
              <a:gd name="connsiteX4" fmla="*/ 0 w 631032"/>
              <a:gd name="connsiteY4" fmla="*/ 532191 h 556004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7158 w 631032"/>
              <a:gd name="connsiteY3" fmla="*/ 534573 h 534573"/>
              <a:gd name="connsiteX4" fmla="*/ 0 w 631032"/>
              <a:gd name="connsiteY4" fmla="*/ 532191 h 534573"/>
              <a:gd name="connsiteX0" fmla="*/ 0 w 631032"/>
              <a:gd name="connsiteY0" fmla="*/ 532191 h 534573"/>
              <a:gd name="connsiteX1" fmla="*/ 531019 w 631032"/>
              <a:gd name="connsiteY1" fmla="*/ 0 h 534573"/>
              <a:gd name="connsiteX2" fmla="*/ 631032 w 631032"/>
              <a:gd name="connsiteY2" fmla="*/ 0 h 534573"/>
              <a:gd name="connsiteX3" fmla="*/ 100015 w 631032"/>
              <a:gd name="connsiteY3" fmla="*/ 534573 h 534573"/>
              <a:gd name="connsiteX4" fmla="*/ 0 w 631032"/>
              <a:gd name="connsiteY4" fmla="*/ 532191 h 5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32" h="534573">
                <a:moveTo>
                  <a:pt x="0" y="532191"/>
                </a:moveTo>
                <a:lnTo>
                  <a:pt x="531019" y="0"/>
                </a:lnTo>
                <a:lnTo>
                  <a:pt x="631032" y="0"/>
                </a:lnTo>
                <a:lnTo>
                  <a:pt x="100015" y="534573"/>
                </a:lnTo>
                <a:lnTo>
                  <a:pt x="0" y="53219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-94066" y="372000"/>
            <a:ext cx="9148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zh-CN" sz="28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807201"/>
            <a:ext cx="9144000" cy="50800"/>
          </a:xfrm>
          <a:prstGeom prst="rect">
            <a:avLst/>
          </a:prstGeom>
          <a:solidFill>
            <a:srgbClr val="D7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FDDD5B9-1F3A-4CBF-9C99-75527FB8F0E1}"/>
              </a:ext>
            </a:extLst>
          </p:cNvPr>
          <p:cNvSpPr/>
          <p:nvPr/>
        </p:nvSpPr>
        <p:spPr>
          <a:xfrm>
            <a:off x="72051" y="1029012"/>
            <a:ext cx="291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lvl="0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clearRect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不能清除路径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439" y="154998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是清除画布某区域的常用方法，但是它是不能清除路径的，在你调用 </a:t>
            </a:r>
            <a:r>
              <a:rPr lang="en-US" altLang="zh-CN" dirty="0" err="1"/>
              <a:t>clearRect</a:t>
            </a:r>
            <a:r>
              <a:rPr lang="en-US" altLang="zh-CN" dirty="0"/>
              <a:t> </a:t>
            </a:r>
            <a:r>
              <a:rPr lang="zh-CN" altLang="en-US" dirty="0"/>
              <a:t>后再调用 </a:t>
            </a:r>
            <a:r>
              <a:rPr lang="en-US" altLang="zh-CN" dirty="0"/>
              <a:t>stroke </a:t>
            </a:r>
            <a:r>
              <a:rPr lang="zh-CN" altLang="en-US" dirty="0"/>
              <a:t>方法，之前的路径依然会被绘制。</a:t>
            </a:r>
          </a:p>
        </p:txBody>
      </p:sp>
      <p:sp>
        <p:nvSpPr>
          <p:cNvPr id="3" name="矩形 2"/>
          <p:cNvSpPr/>
          <p:nvPr/>
        </p:nvSpPr>
        <p:spPr>
          <a:xfrm>
            <a:off x="-93" y="3059708"/>
            <a:ext cx="52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canvas.width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= </a:t>
            </a:r>
            <a:r>
              <a:rPr lang="en-US" altLang="zh-CN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canvas.width</a:t>
            </a: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 </a:t>
            </a: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cs typeface="+mn-ea"/>
              </a:rPr>
              <a:t>可以清除路径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7170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当想要清空整个画布时可以使用这种方式代替 </a:t>
            </a:r>
            <a:r>
              <a:rPr lang="en-US" altLang="zh-CN" dirty="0" err="1"/>
              <a:t>clearRect</a:t>
            </a:r>
            <a:r>
              <a:rPr lang="zh-CN" altLang="en-US" dirty="0"/>
              <a:t>。但是这种方式实际是重置了整个画布，不仅路径被清除，设置的其他绘制属性同样会被设为默认值</a:t>
            </a:r>
            <a:r>
              <a:rPr lang="zh-CN" altLang="en-US" dirty="0" smtClean="0"/>
              <a:t>。就算你使用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保存画布当前状态也不行，恢复不回去的。所以只想</a:t>
            </a:r>
            <a:r>
              <a:rPr lang="zh-CN" altLang="en-US" dirty="0"/>
              <a:t>要清除路径时不太可能使用这个方法</a:t>
            </a:r>
            <a:r>
              <a:rPr lang="zh-CN" altLang="en-US" dirty="0" smtClean="0"/>
              <a:t>。绝大多数场景</a:t>
            </a:r>
            <a:r>
              <a:rPr lang="zh-CN" altLang="en-US" dirty="0"/>
              <a:t>还得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beginPath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清除</a:t>
            </a:r>
            <a:r>
              <a:rPr lang="zh-CN" altLang="en-US" dirty="0"/>
              <a:t>之前画的路径。</a:t>
            </a:r>
          </a:p>
        </p:txBody>
      </p:sp>
    </p:spTree>
    <p:extLst>
      <p:ext uri="{BB962C8B-B14F-4D97-AF65-F5344CB8AC3E}">
        <p14:creationId xmlns:p14="http://schemas.microsoft.com/office/powerpoint/2010/main" val="20391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3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1901</Words>
  <Application>Microsoft Office PowerPoint</Application>
  <PresentationFormat>全屏显示(4:3)</PresentationFormat>
  <Paragraphs>116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Agency FB</vt:lpstr>
      <vt:lpstr>Arial</vt:lpstr>
      <vt:lpstr>Calibri</vt:lpstr>
      <vt:lpstr>consolas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Web框架与设备交互</dc:title>
  <dc:creator>俞超程</dc:creator>
  <cp:lastModifiedBy>俞超程</cp:lastModifiedBy>
  <cp:revision>257</cp:revision>
  <dcterms:modified xsi:type="dcterms:W3CDTF">2020-12-07T13:42:22Z</dcterms:modified>
</cp:coreProperties>
</file>