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5"/>
  </p:notesMasterIdLst>
  <p:sldIdLst>
    <p:sldId id="300" r:id="rId2"/>
    <p:sldId id="301" r:id="rId3"/>
    <p:sldId id="302" r:id="rId4"/>
    <p:sldId id="303" r:id="rId5"/>
    <p:sldId id="334" r:id="rId6"/>
    <p:sldId id="335" r:id="rId7"/>
    <p:sldId id="336" r:id="rId8"/>
    <p:sldId id="372" r:id="rId9"/>
    <p:sldId id="373" r:id="rId10"/>
    <p:sldId id="374" r:id="rId11"/>
    <p:sldId id="375" r:id="rId12"/>
    <p:sldId id="395" r:id="rId13"/>
    <p:sldId id="376" r:id="rId14"/>
    <p:sldId id="379" r:id="rId15"/>
    <p:sldId id="396" r:id="rId16"/>
    <p:sldId id="380" r:id="rId17"/>
    <p:sldId id="381" r:id="rId18"/>
    <p:sldId id="337" r:id="rId19"/>
    <p:sldId id="383" r:id="rId20"/>
    <p:sldId id="397" r:id="rId21"/>
    <p:sldId id="398" r:id="rId22"/>
    <p:sldId id="399" r:id="rId23"/>
    <p:sldId id="400" r:id="rId24"/>
    <p:sldId id="401" r:id="rId25"/>
    <p:sldId id="402" r:id="rId26"/>
    <p:sldId id="308" r:id="rId27"/>
    <p:sldId id="353" r:id="rId28"/>
    <p:sldId id="404" r:id="rId29"/>
    <p:sldId id="405" r:id="rId30"/>
    <p:sldId id="406" r:id="rId31"/>
    <p:sldId id="407" r:id="rId32"/>
    <p:sldId id="403" r:id="rId33"/>
    <p:sldId id="32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B06"/>
    <a:srgbClr val="BF0905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99" autoAdjust="0"/>
  </p:normalViewPr>
  <p:slideViewPr>
    <p:cSldViewPr>
      <p:cViewPr varScale="1">
        <p:scale>
          <a:sx n="95" d="100"/>
          <a:sy n="95" d="100"/>
        </p:scale>
        <p:origin x="20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B31BF-E6DE-4F5A-B65F-5A89921289A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7D45FE-906D-45E5-A948-57228B0FC228}">
      <dgm:prSet phldrT="[文本]"/>
      <dgm:spPr/>
      <dgm:t>
        <a:bodyPr/>
        <a:lstStyle/>
        <a:p>
          <a:r>
            <a:rPr lang="zh-CN" altLang="en-US" dirty="0"/>
            <a:t>时间</a:t>
          </a:r>
        </a:p>
      </dgm:t>
    </dgm:pt>
    <dgm:pt modelId="{0076C283-A12F-4FE8-9AEB-609B6A98466E}" type="parTrans" cxnId="{03E388EA-AA44-423E-975F-96F9D54F43C3}">
      <dgm:prSet/>
      <dgm:spPr/>
      <dgm:t>
        <a:bodyPr/>
        <a:lstStyle/>
        <a:p>
          <a:endParaRPr lang="zh-CN" altLang="en-US"/>
        </a:p>
      </dgm:t>
    </dgm:pt>
    <dgm:pt modelId="{76AC3042-7A25-4857-AF7F-0C3FF36E247E}" type="sibTrans" cxnId="{03E388EA-AA44-423E-975F-96F9D54F43C3}">
      <dgm:prSet/>
      <dgm:spPr/>
      <dgm:t>
        <a:bodyPr/>
        <a:lstStyle/>
        <a:p>
          <a:endParaRPr lang="zh-CN" altLang="en-US"/>
        </a:p>
      </dgm:t>
    </dgm:pt>
    <dgm:pt modelId="{91A09178-74EF-4449-AC49-F4DD36EA4439}">
      <dgm:prSet phldrT="[文本]"/>
      <dgm:spPr/>
      <dgm:t>
        <a:bodyPr/>
        <a:lstStyle/>
        <a:p>
          <a:r>
            <a:rPr lang="zh-CN" altLang="en-US" dirty="0"/>
            <a:t>邮件</a:t>
          </a:r>
        </a:p>
      </dgm:t>
    </dgm:pt>
    <dgm:pt modelId="{806FACA6-76F5-4EE8-9444-E0EDD27DEF7C}" type="parTrans" cxnId="{01661324-1A7E-42AC-86A2-C3A75B87EC5C}">
      <dgm:prSet/>
      <dgm:spPr/>
      <dgm:t>
        <a:bodyPr/>
        <a:lstStyle/>
        <a:p>
          <a:endParaRPr lang="zh-CN" altLang="en-US"/>
        </a:p>
      </dgm:t>
    </dgm:pt>
    <dgm:pt modelId="{8C94640F-9F1C-45D5-8D55-1524B75DDD66}" type="sibTrans" cxnId="{01661324-1A7E-42AC-86A2-C3A75B87EC5C}">
      <dgm:prSet/>
      <dgm:spPr/>
      <dgm:t>
        <a:bodyPr/>
        <a:lstStyle/>
        <a:p>
          <a:endParaRPr lang="zh-CN" altLang="en-US"/>
        </a:p>
      </dgm:t>
    </dgm:pt>
    <dgm:pt modelId="{8D044C0F-A6E3-4B42-A3BE-4C758DD9B068}">
      <dgm:prSet phldrT="[文本]"/>
      <dgm:spPr/>
      <dgm:t>
        <a:bodyPr/>
        <a:lstStyle/>
        <a:p>
          <a:r>
            <a:rPr lang="zh-CN" altLang="en-US" dirty="0"/>
            <a:t>会议</a:t>
          </a:r>
        </a:p>
      </dgm:t>
    </dgm:pt>
    <dgm:pt modelId="{C21B7671-4649-4C07-8880-CC1DDFA1F4B5}" type="parTrans" cxnId="{6585F8C5-635C-4592-BE20-FD8E05B2EA57}">
      <dgm:prSet/>
      <dgm:spPr/>
      <dgm:t>
        <a:bodyPr/>
        <a:lstStyle/>
        <a:p>
          <a:endParaRPr lang="zh-CN" altLang="en-US"/>
        </a:p>
      </dgm:t>
    </dgm:pt>
    <dgm:pt modelId="{544A5355-DF3A-4091-8AA2-0C3EFA7DE9DF}" type="sibTrans" cxnId="{6585F8C5-635C-4592-BE20-FD8E05B2EA57}">
      <dgm:prSet/>
      <dgm:spPr/>
      <dgm:t>
        <a:bodyPr/>
        <a:lstStyle/>
        <a:p>
          <a:endParaRPr lang="zh-CN" altLang="en-US"/>
        </a:p>
      </dgm:t>
    </dgm:pt>
    <dgm:pt modelId="{0E4D89A7-192B-4DF0-A2D6-DE30DE6D7F3A}">
      <dgm:prSet phldrT="[文本]"/>
      <dgm:spPr/>
      <dgm:t>
        <a:bodyPr/>
        <a:lstStyle/>
        <a:p>
          <a:r>
            <a:rPr lang="zh-CN" altLang="en-US" dirty="0"/>
            <a:t>编码</a:t>
          </a:r>
        </a:p>
      </dgm:t>
    </dgm:pt>
    <dgm:pt modelId="{7A270F43-14CC-478B-8843-D177E74BDF90}" type="parTrans" cxnId="{4923B518-0D6F-44C5-BA74-A1CEEDB41DF5}">
      <dgm:prSet/>
      <dgm:spPr/>
      <dgm:t>
        <a:bodyPr/>
        <a:lstStyle/>
        <a:p>
          <a:endParaRPr lang="zh-CN" altLang="en-US"/>
        </a:p>
      </dgm:t>
    </dgm:pt>
    <dgm:pt modelId="{B7ECA845-65D9-424E-BD17-EC1793C9DF74}" type="sibTrans" cxnId="{4923B518-0D6F-44C5-BA74-A1CEEDB41DF5}">
      <dgm:prSet/>
      <dgm:spPr/>
      <dgm:t>
        <a:bodyPr/>
        <a:lstStyle/>
        <a:p>
          <a:endParaRPr lang="zh-CN" altLang="en-US"/>
        </a:p>
      </dgm:t>
    </dgm:pt>
    <dgm:pt modelId="{6C020799-7C74-413A-B759-85C706E468FD}">
      <dgm:prSet phldrT="[文本]"/>
      <dgm:spPr/>
      <dgm:t>
        <a:bodyPr/>
        <a:lstStyle/>
        <a:p>
          <a:r>
            <a:rPr lang="zh-CN" altLang="en-US" dirty="0"/>
            <a:t>电话</a:t>
          </a:r>
        </a:p>
      </dgm:t>
    </dgm:pt>
    <dgm:pt modelId="{1967DDEB-96D6-4DE2-9CB0-B80476223581}" type="parTrans" cxnId="{255A8B76-5905-4E53-8114-01549684B65E}">
      <dgm:prSet/>
      <dgm:spPr/>
      <dgm:t>
        <a:bodyPr/>
        <a:lstStyle/>
        <a:p>
          <a:endParaRPr lang="zh-CN" altLang="en-US"/>
        </a:p>
      </dgm:t>
    </dgm:pt>
    <dgm:pt modelId="{61C69DED-1B2E-4B5B-8D82-4EE4D1936A74}" type="sibTrans" cxnId="{255A8B76-5905-4E53-8114-01549684B65E}">
      <dgm:prSet/>
      <dgm:spPr/>
      <dgm:t>
        <a:bodyPr/>
        <a:lstStyle/>
        <a:p>
          <a:endParaRPr lang="zh-CN" altLang="en-US"/>
        </a:p>
      </dgm:t>
    </dgm:pt>
    <dgm:pt modelId="{343DB2FD-1753-4124-BA9E-B72C2F1E24BE}" type="pres">
      <dgm:prSet presAssocID="{537B31BF-E6DE-4F5A-B65F-5A89921289A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F5FE27-5A3E-4D78-8536-F5C1CED298AD}" type="pres">
      <dgm:prSet presAssocID="{A57D45FE-906D-45E5-A948-57228B0FC22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6C9FC11-9072-4AE9-B009-9C83B40C2103}" type="pres">
      <dgm:prSet presAssocID="{91A09178-74EF-4449-AC49-F4DD36EA443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4109C4-3E4B-4790-82A6-D3FC5D0F6864}" type="pres">
      <dgm:prSet presAssocID="{91A09178-74EF-4449-AC49-F4DD36EA4439}" presName="dummy" presStyleCnt="0"/>
      <dgm:spPr/>
    </dgm:pt>
    <dgm:pt modelId="{A879B58D-CA97-4652-B949-8B17BE608946}" type="pres">
      <dgm:prSet presAssocID="{8C94640F-9F1C-45D5-8D55-1524B75DDD66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64B8E0D-168E-4C0F-95F2-727578FBCAE9}" type="pres">
      <dgm:prSet presAssocID="{8D044C0F-A6E3-4B42-A3BE-4C758DD9B06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78EE33-9E3D-41A8-B2A8-4306DB533C9D}" type="pres">
      <dgm:prSet presAssocID="{8D044C0F-A6E3-4B42-A3BE-4C758DD9B068}" presName="dummy" presStyleCnt="0"/>
      <dgm:spPr/>
    </dgm:pt>
    <dgm:pt modelId="{68E92586-C604-4071-A86C-862C5327E479}" type="pres">
      <dgm:prSet presAssocID="{544A5355-DF3A-4091-8AA2-0C3EFA7DE9D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E5F8C1D-B10C-4CAB-8456-5A0F96A8FBB1}" type="pres">
      <dgm:prSet presAssocID="{0E4D89A7-192B-4DF0-A2D6-DE30DE6D7F3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9481E-5B56-4A8D-A634-D4A595562167}" type="pres">
      <dgm:prSet presAssocID="{0E4D89A7-192B-4DF0-A2D6-DE30DE6D7F3A}" presName="dummy" presStyleCnt="0"/>
      <dgm:spPr/>
    </dgm:pt>
    <dgm:pt modelId="{4EC65D53-317A-4955-946D-D77E5DD8C415}" type="pres">
      <dgm:prSet presAssocID="{B7ECA845-65D9-424E-BD17-EC1793C9DF7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289F2B9-FA3A-464A-BCF1-1EE83AAABC92}" type="pres">
      <dgm:prSet presAssocID="{6C020799-7C74-413A-B759-85C706E468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952CC-0BD8-4B93-8554-6EE2E05E1230}" type="pres">
      <dgm:prSet presAssocID="{6C020799-7C74-413A-B759-85C706E468FD}" presName="dummy" presStyleCnt="0"/>
      <dgm:spPr/>
    </dgm:pt>
    <dgm:pt modelId="{B39290D6-B0B1-4659-8152-1EA545CF3F7F}" type="pres">
      <dgm:prSet presAssocID="{61C69DED-1B2E-4B5B-8D82-4EE4D1936A74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8FBB915-7DD7-4678-B61D-3D41E8266B77}" type="presOf" srcId="{8D044C0F-A6E3-4B42-A3BE-4C758DD9B068}" destId="{E64B8E0D-168E-4C0F-95F2-727578FBCAE9}" srcOrd="0" destOrd="0" presId="urn:microsoft.com/office/officeart/2005/8/layout/radial6"/>
    <dgm:cxn modelId="{01661324-1A7E-42AC-86A2-C3A75B87EC5C}" srcId="{A57D45FE-906D-45E5-A948-57228B0FC228}" destId="{91A09178-74EF-4449-AC49-F4DD36EA4439}" srcOrd="0" destOrd="0" parTransId="{806FACA6-76F5-4EE8-9444-E0EDD27DEF7C}" sibTransId="{8C94640F-9F1C-45D5-8D55-1524B75DDD66}"/>
    <dgm:cxn modelId="{F0148308-92FF-4C37-A773-F2DC7F13D0C4}" type="presOf" srcId="{8C94640F-9F1C-45D5-8D55-1524B75DDD66}" destId="{A879B58D-CA97-4652-B949-8B17BE608946}" srcOrd="0" destOrd="0" presId="urn:microsoft.com/office/officeart/2005/8/layout/radial6"/>
    <dgm:cxn modelId="{2E509088-CEAB-412E-8531-DE41D4D7DC2C}" type="presOf" srcId="{537B31BF-E6DE-4F5A-B65F-5A89921289A1}" destId="{343DB2FD-1753-4124-BA9E-B72C2F1E24BE}" srcOrd="0" destOrd="0" presId="urn:microsoft.com/office/officeart/2005/8/layout/radial6"/>
    <dgm:cxn modelId="{0FBE6636-817E-4DE0-9294-AFA1585CE240}" type="presOf" srcId="{91A09178-74EF-4449-AC49-F4DD36EA4439}" destId="{C6C9FC11-9072-4AE9-B009-9C83B40C2103}" srcOrd="0" destOrd="0" presId="urn:microsoft.com/office/officeart/2005/8/layout/radial6"/>
    <dgm:cxn modelId="{CADB98F7-1821-41FF-A135-CABCF43D1FE4}" type="presOf" srcId="{6C020799-7C74-413A-B759-85C706E468FD}" destId="{6289F2B9-FA3A-464A-BCF1-1EE83AAABC92}" srcOrd="0" destOrd="0" presId="urn:microsoft.com/office/officeart/2005/8/layout/radial6"/>
    <dgm:cxn modelId="{271FD752-B05B-4FBE-8BCC-AC00438ACE75}" type="presOf" srcId="{544A5355-DF3A-4091-8AA2-0C3EFA7DE9DF}" destId="{68E92586-C604-4071-A86C-862C5327E479}" srcOrd="0" destOrd="0" presId="urn:microsoft.com/office/officeart/2005/8/layout/radial6"/>
    <dgm:cxn modelId="{4FA08B50-E7F4-4727-8664-FA6C6792CE52}" type="presOf" srcId="{0E4D89A7-192B-4DF0-A2D6-DE30DE6D7F3A}" destId="{1E5F8C1D-B10C-4CAB-8456-5A0F96A8FBB1}" srcOrd="0" destOrd="0" presId="urn:microsoft.com/office/officeart/2005/8/layout/radial6"/>
    <dgm:cxn modelId="{6585F8C5-635C-4592-BE20-FD8E05B2EA57}" srcId="{A57D45FE-906D-45E5-A948-57228B0FC228}" destId="{8D044C0F-A6E3-4B42-A3BE-4C758DD9B068}" srcOrd="1" destOrd="0" parTransId="{C21B7671-4649-4C07-8880-CC1DDFA1F4B5}" sibTransId="{544A5355-DF3A-4091-8AA2-0C3EFA7DE9DF}"/>
    <dgm:cxn modelId="{03E388EA-AA44-423E-975F-96F9D54F43C3}" srcId="{537B31BF-E6DE-4F5A-B65F-5A89921289A1}" destId="{A57D45FE-906D-45E5-A948-57228B0FC228}" srcOrd="0" destOrd="0" parTransId="{0076C283-A12F-4FE8-9AEB-609B6A98466E}" sibTransId="{76AC3042-7A25-4857-AF7F-0C3FF36E247E}"/>
    <dgm:cxn modelId="{0FD0B396-11ED-47EA-927B-C68334E7F23E}" type="presOf" srcId="{A57D45FE-906D-45E5-A948-57228B0FC228}" destId="{4FF5FE27-5A3E-4D78-8536-F5C1CED298AD}" srcOrd="0" destOrd="0" presId="urn:microsoft.com/office/officeart/2005/8/layout/radial6"/>
    <dgm:cxn modelId="{255A8B76-5905-4E53-8114-01549684B65E}" srcId="{A57D45FE-906D-45E5-A948-57228B0FC228}" destId="{6C020799-7C74-413A-B759-85C706E468FD}" srcOrd="3" destOrd="0" parTransId="{1967DDEB-96D6-4DE2-9CB0-B80476223581}" sibTransId="{61C69DED-1B2E-4B5B-8D82-4EE4D1936A74}"/>
    <dgm:cxn modelId="{9816C508-A099-4090-91D6-DD221F8A1D0A}" type="presOf" srcId="{61C69DED-1B2E-4B5B-8D82-4EE4D1936A74}" destId="{B39290D6-B0B1-4659-8152-1EA545CF3F7F}" srcOrd="0" destOrd="0" presId="urn:microsoft.com/office/officeart/2005/8/layout/radial6"/>
    <dgm:cxn modelId="{4923B518-0D6F-44C5-BA74-A1CEEDB41DF5}" srcId="{A57D45FE-906D-45E5-A948-57228B0FC228}" destId="{0E4D89A7-192B-4DF0-A2D6-DE30DE6D7F3A}" srcOrd="2" destOrd="0" parTransId="{7A270F43-14CC-478B-8843-D177E74BDF90}" sibTransId="{B7ECA845-65D9-424E-BD17-EC1793C9DF74}"/>
    <dgm:cxn modelId="{89B6CA52-B0FE-453B-947F-C9B69B886C2F}" type="presOf" srcId="{B7ECA845-65D9-424E-BD17-EC1793C9DF74}" destId="{4EC65D53-317A-4955-946D-D77E5DD8C415}" srcOrd="0" destOrd="0" presId="urn:microsoft.com/office/officeart/2005/8/layout/radial6"/>
    <dgm:cxn modelId="{11E1F228-3B37-433C-9A91-93143DE2264E}" type="presParOf" srcId="{343DB2FD-1753-4124-BA9E-B72C2F1E24BE}" destId="{4FF5FE27-5A3E-4D78-8536-F5C1CED298AD}" srcOrd="0" destOrd="0" presId="urn:microsoft.com/office/officeart/2005/8/layout/radial6"/>
    <dgm:cxn modelId="{10180754-C461-48BE-9F36-24B4BAA22346}" type="presParOf" srcId="{343DB2FD-1753-4124-BA9E-B72C2F1E24BE}" destId="{C6C9FC11-9072-4AE9-B009-9C83B40C2103}" srcOrd="1" destOrd="0" presId="urn:microsoft.com/office/officeart/2005/8/layout/radial6"/>
    <dgm:cxn modelId="{3E3D4DE1-54E1-44A8-B95A-238BE92764BB}" type="presParOf" srcId="{343DB2FD-1753-4124-BA9E-B72C2F1E24BE}" destId="{334109C4-3E4B-4790-82A6-D3FC5D0F6864}" srcOrd="2" destOrd="0" presId="urn:microsoft.com/office/officeart/2005/8/layout/radial6"/>
    <dgm:cxn modelId="{627F89BE-35E1-4725-B336-F613DCBDE2D3}" type="presParOf" srcId="{343DB2FD-1753-4124-BA9E-B72C2F1E24BE}" destId="{A879B58D-CA97-4652-B949-8B17BE608946}" srcOrd="3" destOrd="0" presId="urn:microsoft.com/office/officeart/2005/8/layout/radial6"/>
    <dgm:cxn modelId="{EEF64845-BD59-4322-91B2-0556DD984631}" type="presParOf" srcId="{343DB2FD-1753-4124-BA9E-B72C2F1E24BE}" destId="{E64B8E0D-168E-4C0F-95F2-727578FBCAE9}" srcOrd="4" destOrd="0" presId="urn:microsoft.com/office/officeart/2005/8/layout/radial6"/>
    <dgm:cxn modelId="{DA933547-925D-4DE6-8FAE-AEFFCEBCF1ED}" type="presParOf" srcId="{343DB2FD-1753-4124-BA9E-B72C2F1E24BE}" destId="{6078EE33-9E3D-41A8-B2A8-4306DB533C9D}" srcOrd="5" destOrd="0" presId="urn:microsoft.com/office/officeart/2005/8/layout/radial6"/>
    <dgm:cxn modelId="{AFF9C264-1B21-4F37-A97D-AC36F03F103B}" type="presParOf" srcId="{343DB2FD-1753-4124-BA9E-B72C2F1E24BE}" destId="{68E92586-C604-4071-A86C-862C5327E479}" srcOrd="6" destOrd="0" presId="urn:microsoft.com/office/officeart/2005/8/layout/radial6"/>
    <dgm:cxn modelId="{C3A9A818-6AF6-4C0E-9DCF-D24C867B63E8}" type="presParOf" srcId="{343DB2FD-1753-4124-BA9E-B72C2F1E24BE}" destId="{1E5F8C1D-B10C-4CAB-8456-5A0F96A8FBB1}" srcOrd="7" destOrd="0" presId="urn:microsoft.com/office/officeart/2005/8/layout/radial6"/>
    <dgm:cxn modelId="{60D47111-9307-4FB5-AC1E-D476B706C594}" type="presParOf" srcId="{343DB2FD-1753-4124-BA9E-B72C2F1E24BE}" destId="{0A19481E-5B56-4A8D-A634-D4A595562167}" srcOrd="8" destOrd="0" presId="urn:microsoft.com/office/officeart/2005/8/layout/radial6"/>
    <dgm:cxn modelId="{55CE995E-E3B1-45B0-9F03-6A01DAA459E1}" type="presParOf" srcId="{343DB2FD-1753-4124-BA9E-B72C2F1E24BE}" destId="{4EC65D53-317A-4955-946D-D77E5DD8C415}" srcOrd="9" destOrd="0" presId="urn:microsoft.com/office/officeart/2005/8/layout/radial6"/>
    <dgm:cxn modelId="{B3177A2B-A0D9-48C1-80BA-BF74F144FF1E}" type="presParOf" srcId="{343DB2FD-1753-4124-BA9E-B72C2F1E24BE}" destId="{6289F2B9-FA3A-464A-BCF1-1EE83AAABC92}" srcOrd="10" destOrd="0" presId="urn:microsoft.com/office/officeart/2005/8/layout/radial6"/>
    <dgm:cxn modelId="{8F475C3C-2457-4F9B-A71B-F26761C2CEA0}" type="presParOf" srcId="{343DB2FD-1753-4124-BA9E-B72C2F1E24BE}" destId="{738952CC-0BD8-4B93-8554-6EE2E05E1230}" srcOrd="11" destOrd="0" presId="urn:microsoft.com/office/officeart/2005/8/layout/radial6"/>
    <dgm:cxn modelId="{9E3F7E4C-74BD-4C54-B17B-B576BBA5AC10}" type="presParOf" srcId="{343DB2FD-1753-4124-BA9E-B72C2F1E24BE}" destId="{B39290D6-B0B1-4659-8152-1EA545CF3F7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6F6BD-8AF0-453A-8097-EF662F2EE5CB}" type="doc">
      <dgm:prSet loTypeId="urn:microsoft.com/office/officeart/2008/layout/AlternatingHexagons" loCatId="list" qsTypeId="urn:microsoft.com/office/officeart/2005/8/quickstyle/simple1#1" qsCatId="simple" csTypeId="urn:microsoft.com/office/officeart/2005/8/colors/colorful1#3" csCatId="colorful" phldr="1"/>
      <dgm:spPr/>
      <dgm:t>
        <a:bodyPr/>
        <a:lstStyle/>
        <a:p>
          <a:endParaRPr lang="zh-CN" altLang="en-US"/>
        </a:p>
      </dgm:t>
    </dgm:pt>
    <dgm:pt modelId="{4C7E079B-19EA-4D84-8789-B6FB0313B72E}">
      <dgm:prSet/>
      <dgm:spPr/>
      <dgm:t>
        <a:bodyPr/>
        <a:lstStyle/>
        <a:p>
          <a:pPr rtl="0"/>
          <a:r>
            <a:rPr lang="zh-CN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缺乏计划</a:t>
          </a:r>
        </a:p>
      </dgm:t>
    </dgm:pt>
    <dgm:pt modelId="{5EE999D1-9ACA-4D17-8DB0-625E4262F6C8}" type="parTrans" cxnId="{CDB0D985-CC9E-43EE-A61E-2C4056578CE2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3EAFCA71-49B2-4599-B5E5-FEB62F1EE454}" type="sibTrans" cxnId="{CDB0D985-CC9E-43EE-A61E-2C4056578CE2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0BB33716-CB56-40D9-8072-38C9519C0D83}">
      <dgm:prSet/>
      <dgm:spPr/>
      <dgm:t>
        <a:bodyPr/>
        <a:lstStyle/>
        <a:p>
          <a:pPr rtl="0"/>
          <a:r>
            <a:rPr lang="zh-CN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组织不当</a:t>
          </a:r>
        </a:p>
      </dgm:t>
    </dgm:pt>
    <dgm:pt modelId="{8BAAC3EE-30F9-4764-826C-7822C2F7392C}" type="parTrans" cxnId="{56DBA355-DF40-4B72-8EE5-3CEF04AA4818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4B933A15-D19D-4624-82D4-0835F8899C92}" type="sibTrans" cxnId="{56DBA355-DF40-4B72-8EE5-3CEF04AA4818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70B2CA51-04E7-499D-83DB-CBBBFB476B25}">
      <dgm:prSet/>
      <dgm:spPr/>
      <dgm:t>
        <a:bodyPr/>
        <a:lstStyle/>
        <a:p>
          <a:pPr rtl="0"/>
          <a:r>
            <a:rPr lang="zh-CN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控制不够</a:t>
          </a:r>
        </a:p>
      </dgm:t>
    </dgm:pt>
    <dgm:pt modelId="{D0459D15-5D09-4717-9AF8-6DF8637B66BB}" type="parTrans" cxnId="{40F6018E-389D-4173-AADE-F1603EB4142A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A877B22F-2CBD-4F28-9B01-9347388D30F4}" type="sibTrans" cxnId="{40F6018E-389D-4173-AADE-F1603EB4142A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3311A25B-93AC-44D7-837E-14030984D64C}">
      <dgm:prSet/>
      <dgm:spPr/>
      <dgm:t>
        <a:bodyPr/>
        <a:lstStyle/>
        <a:p>
          <a:pPr rtl="0"/>
          <a:r>
            <a:rPr lang="zh-CN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缺乏整理</a:t>
          </a:r>
        </a:p>
      </dgm:t>
    </dgm:pt>
    <dgm:pt modelId="{1636BA58-C62B-4047-8227-8CC50AADA835}" type="parTrans" cxnId="{9BAC5991-A880-4211-A3EA-3D2892F91CB5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D7AC82EF-6A5C-446C-96AB-562BDF947540}" type="sibTrans" cxnId="{9BAC5991-A880-4211-A3EA-3D2892F91CB5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04DAC51A-E058-4D28-A32F-78298178497E}">
      <dgm:prSet/>
      <dgm:spPr/>
      <dgm:t>
        <a:bodyPr/>
        <a:lstStyle/>
        <a:p>
          <a:pPr rtl="0"/>
          <a:r>
            <a:rPr lang="zh-CN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拖延消极</a:t>
          </a:r>
        </a:p>
      </dgm:t>
    </dgm:pt>
    <dgm:pt modelId="{525F446C-C09E-465E-B2E8-F2AC3723F344}" type="parTrans" cxnId="{5A3E4882-9D2D-4C7A-9289-7C2829640EF8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AD7C6D0C-B3AC-4B38-B391-95DA308C97AE}" type="sibTrans" cxnId="{5A3E4882-9D2D-4C7A-9289-7C2829640EF8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D6B2FD66-7CC6-47C4-9E2A-CAA059054FB5}">
      <dgm:prSet custT="1"/>
      <dgm:spPr/>
      <dgm:t>
        <a:bodyPr/>
        <a:lstStyle/>
        <a:p>
          <a:pPr rtl="0"/>
          <a:r>
            <a:rPr lang="zh-CN" altLang="en-US" sz="1400" dirty="0">
              <a:latin typeface="+mn-ea"/>
              <a:ea typeface="+mn-ea"/>
            </a:rPr>
            <a:t>没有完整的时间安排计划</a:t>
          </a:r>
        </a:p>
      </dgm:t>
    </dgm:pt>
    <dgm:pt modelId="{8D5DC626-383C-42E7-AD68-821F8AB90357}" type="parTrans" cxnId="{FE9056B9-3B1D-4F0A-9B8C-CE68F254D9EF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A2E54547-4C73-4808-B312-E390A401D82E}" type="sibTrans" cxnId="{FE9056B9-3B1D-4F0A-9B8C-CE68F254D9EF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996DDC25-429C-4852-8061-70774F5037DC}">
      <dgm:prSet custT="1"/>
      <dgm:spPr/>
      <dgm:t>
        <a:bodyPr/>
        <a:lstStyle/>
        <a:p>
          <a:pPr rtl="0"/>
          <a:r>
            <a:rPr lang="zh-CN" altLang="en-US" sz="1400" dirty="0">
              <a:latin typeface="+mn-ea"/>
              <a:ea typeface="+mn-ea"/>
            </a:rPr>
            <a:t>做事没有轻重缓急</a:t>
          </a:r>
        </a:p>
      </dgm:t>
    </dgm:pt>
    <dgm:pt modelId="{BF29F847-5F75-4D94-9371-29C3F2CAFD1E}" type="parTrans" cxnId="{C5BA1ED6-82BD-46AD-8686-5B640053F765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6309CDAC-26BB-4950-A5B9-9B6999CB258B}" type="sibTrans" cxnId="{C5BA1ED6-82BD-46AD-8686-5B640053F765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55C6A45C-491E-4DC9-9128-E545ADE38474}">
      <dgm:prSet custT="1"/>
      <dgm:spPr/>
      <dgm:t>
        <a:bodyPr/>
        <a:lstStyle/>
        <a:p>
          <a:pPr rtl="0"/>
          <a:r>
            <a:rPr lang="zh-CN" altLang="en-US" sz="1400" dirty="0">
              <a:latin typeface="+mn-ea"/>
              <a:ea typeface="+mn-ea"/>
            </a:rPr>
            <a:t>没有及时回顾执行效果</a:t>
          </a:r>
        </a:p>
      </dgm:t>
    </dgm:pt>
    <dgm:pt modelId="{F3BE0D93-F403-406D-A370-05DF367C1B3B}" type="parTrans" cxnId="{446D1ECE-A800-414C-B88B-58233A4B3DBA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94FCB80B-23FF-4944-8664-E30F4F3EE65E}" type="sibTrans" cxnId="{446D1ECE-A800-414C-B88B-58233A4B3DBA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6DC29D14-AC05-4550-9320-F2362EE90843}">
      <dgm:prSet custT="1"/>
      <dgm:spPr/>
      <dgm:t>
        <a:bodyPr/>
        <a:lstStyle/>
        <a:p>
          <a:pPr rtl="0"/>
          <a:r>
            <a:rPr lang="zh-CN" altLang="en-US" sz="1400" dirty="0">
              <a:latin typeface="+mn-ea"/>
              <a:ea typeface="+mn-ea"/>
            </a:rPr>
            <a:t>没有一套完善的整理规则，导致低效率</a:t>
          </a:r>
        </a:p>
      </dgm:t>
    </dgm:pt>
    <dgm:pt modelId="{38BF3512-CA7B-402E-8246-9B622C2E74B3}" type="parTrans" cxnId="{2CBAC827-8FEA-470A-AD43-3D2DEED3E85B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169EA18E-D0D1-4FDE-993C-56E3D7757526}" type="sibTrans" cxnId="{2CBAC827-8FEA-470A-AD43-3D2DEED3E85B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55E337D7-1232-4DE7-9F41-213996E7C082}">
      <dgm:prSet custT="1"/>
      <dgm:spPr/>
      <dgm:t>
        <a:bodyPr/>
        <a:lstStyle/>
        <a:p>
          <a:pPr rtl="0"/>
          <a:r>
            <a:rPr lang="zh-CN" altLang="en-US" sz="1400" dirty="0">
              <a:latin typeface="+mn-ea"/>
              <a:ea typeface="+mn-ea"/>
            </a:rPr>
            <a:t>没热情，消极对待计划</a:t>
          </a:r>
        </a:p>
      </dgm:t>
    </dgm:pt>
    <dgm:pt modelId="{E7464054-3515-494A-8BD2-75A1CD58E31A}" type="parTrans" cxnId="{112512CC-11F9-43ED-B6AD-E2D38BC295FB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7B4F5BD9-7DE7-4F4D-AFB0-9B69D12BA02C}" type="sibTrans" cxnId="{112512CC-11F9-43ED-B6AD-E2D38BC295FB}">
      <dgm:prSet/>
      <dgm:spPr/>
      <dgm:t>
        <a:bodyPr/>
        <a:lstStyle/>
        <a:p>
          <a:endParaRPr lang="zh-CN" altLang="en-US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gm:t>
    </dgm:pt>
    <dgm:pt modelId="{97D187AB-047F-47A6-A60C-9112A4473D0F}" type="pres">
      <dgm:prSet presAssocID="{02F6F6BD-8AF0-453A-8097-EF662F2EE5C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4302DC7-F695-4E83-801E-74F4F01F0108}" type="pres">
      <dgm:prSet presAssocID="{4C7E079B-19EA-4D84-8789-B6FB0313B72E}" presName="composite" presStyleCnt="0"/>
      <dgm:spPr/>
    </dgm:pt>
    <dgm:pt modelId="{19AF1CEC-0E95-400C-8416-4EEB279E19CD}" type="pres">
      <dgm:prSet presAssocID="{4C7E079B-19EA-4D84-8789-B6FB0313B72E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44C6C3-8064-4A2F-BEE9-64496AA66CDF}" type="pres">
      <dgm:prSet presAssocID="{4C7E079B-19EA-4D84-8789-B6FB0313B72E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C30D0-C2DA-4B3D-B4D6-80C0BECD1F24}" type="pres">
      <dgm:prSet presAssocID="{4C7E079B-19EA-4D84-8789-B6FB0313B72E}" presName="BalanceSpacing" presStyleCnt="0"/>
      <dgm:spPr/>
    </dgm:pt>
    <dgm:pt modelId="{129AB833-A9DD-4F33-97CD-71BF9D44E5D2}" type="pres">
      <dgm:prSet presAssocID="{4C7E079B-19EA-4D84-8789-B6FB0313B72E}" presName="BalanceSpacing1" presStyleCnt="0"/>
      <dgm:spPr/>
    </dgm:pt>
    <dgm:pt modelId="{14FF8109-B44C-4C56-9CD9-F77842359F72}" type="pres">
      <dgm:prSet presAssocID="{3EAFCA71-49B2-4599-B5E5-FEB62F1EE454}" presName="Accent1Text" presStyleLbl="node1" presStyleIdx="1" presStyleCnt="10"/>
      <dgm:spPr/>
      <dgm:t>
        <a:bodyPr/>
        <a:lstStyle/>
        <a:p>
          <a:endParaRPr lang="zh-CN" altLang="en-US"/>
        </a:p>
      </dgm:t>
    </dgm:pt>
    <dgm:pt modelId="{F1FF6216-B654-4BC0-B4B4-378F52C8F9E4}" type="pres">
      <dgm:prSet presAssocID="{3EAFCA71-49B2-4599-B5E5-FEB62F1EE454}" presName="spaceBetweenRectangles" presStyleCnt="0"/>
      <dgm:spPr/>
    </dgm:pt>
    <dgm:pt modelId="{E417B8C0-F898-4D76-AB61-58F8FF1A3123}" type="pres">
      <dgm:prSet presAssocID="{0BB33716-CB56-40D9-8072-38C9519C0D83}" presName="composite" presStyleCnt="0"/>
      <dgm:spPr/>
    </dgm:pt>
    <dgm:pt modelId="{982365F7-DF08-4CC4-A0AE-E4966BFB8A3D}" type="pres">
      <dgm:prSet presAssocID="{0BB33716-CB56-40D9-8072-38C9519C0D83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07C1FE-8714-4151-831E-A77DDC1ACA79}" type="pres">
      <dgm:prSet presAssocID="{0BB33716-CB56-40D9-8072-38C9519C0D83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48B298-5B15-4A5F-88CA-C10554482A46}" type="pres">
      <dgm:prSet presAssocID="{0BB33716-CB56-40D9-8072-38C9519C0D83}" presName="BalanceSpacing" presStyleCnt="0"/>
      <dgm:spPr/>
    </dgm:pt>
    <dgm:pt modelId="{CF45C211-D8A5-4AC9-836B-AA46714DABC1}" type="pres">
      <dgm:prSet presAssocID="{0BB33716-CB56-40D9-8072-38C9519C0D83}" presName="BalanceSpacing1" presStyleCnt="0"/>
      <dgm:spPr/>
    </dgm:pt>
    <dgm:pt modelId="{8369257E-75C3-4AD8-BFD5-6EE6CA4A3F91}" type="pres">
      <dgm:prSet presAssocID="{4B933A15-D19D-4624-82D4-0835F8899C92}" presName="Accent1Text" presStyleLbl="node1" presStyleIdx="3" presStyleCnt="10"/>
      <dgm:spPr/>
      <dgm:t>
        <a:bodyPr/>
        <a:lstStyle/>
        <a:p>
          <a:endParaRPr lang="zh-CN" altLang="en-US"/>
        </a:p>
      </dgm:t>
    </dgm:pt>
    <dgm:pt modelId="{D094F44E-6243-4B0F-B8D4-9EA01809CE0F}" type="pres">
      <dgm:prSet presAssocID="{4B933A15-D19D-4624-82D4-0835F8899C92}" presName="spaceBetweenRectangles" presStyleCnt="0"/>
      <dgm:spPr/>
    </dgm:pt>
    <dgm:pt modelId="{2CD723B0-487D-4097-8005-22200830744D}" type="pres">
      <dgm:prSet presAssocID="{70B2CA51-04E7-499D-83DB-CBBBFB476B25}" presName="composite" presStyleCnt="0"/>
      <dgm:spPr/>
    </dgm:pt>
    <dgm:pt modelId="{DE61BC14-2769-4182-951A-B546EB3569F5}" type="pres">
      <dgm:prSet presAssocID="{70B2CA51-04E7-499D-83DB-CBBBFB476B25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B80B55-9842-4DBE-BEA1-C5491277295F}" type="pres">
      <dgm:prSet presAssocID="{70B2CA51-04E7-499D-83DB-CBBBFB476B25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221D7-5AA5-4D5B-B779-063C63F73811}" type="pres">
      <dgm:prSet presAssocID="{70B2CA51-04E7-499D-83DB-CBBBFB476B25}" presName="BalanceSpacing" presStyleCnt="0"/>
      <dgm:spPr/>
    </dgm:pt>
    <dgm:pt modelId="{0EB56567-2FBA-4E72-B5FE-E43BFD81D12B}" type="pres">
      <dgm:prSet presAssocID="{70B2CA51-04E7-499D-83DB-CBBBFB476B25}" presName="BalanceSpacing1" presStyleCnt="0"/>
      <dgm:spPr/>
    </dgm:pt>
    <dgm:pt modelId="{7D9EB0C0-8E44-4DE0-96C9-23B3F03BBB5E}" type="pres">
      <dgm:prSet presAssocID="{A877B22F-2CBD-4F28-9B01-9347388D30F4}" presName="Accent1Text" presStyleLbl="node1" presStyleIdx="5" presStyleCnt="10"/>
      <dgm:spPr/>
      <dgm:t>
        <a:bodyPr/>
        <a:lstStyle/>
        <a:p>
          <a:endParaRPr lang="zh-CN" altLang="en-US"/>
        </a:p>
      </dgm:t>
    </dgm:pt>
    <dgm:pt modelId="{8167B3EA-3EDB-4EAC-955C-57969D93DED2}" type="pres">
      <dgm:prSet presAssocID="{A877B22F-2CBD-4F28-9B01-9347388D30F4}" presName="spaceBetweenRectangles" presStyleCnt="0"/>
      <dgm:spPr/>
    </dgm:pt>
    <dgm:pt modelId="{BA1FE638-948F-48B1-BAFE-C402C5CF9C26}" type="pres">
      <dgm:prSet presAssocID="{3311A25B-93AC-44D7-837E-14030984D64C}" presName="composite" presStyleCnt="0"/>
      <dgm:spPr/>
    </dgm:pt>
    <dgm:pt modelId="{7D04C784-CA16-44D6-A559-7BE1AA3105A4}" type="pres">
      <dgm:prSet presAssocID="{3311A25B-93AC-44D7-837E-14030984D64C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7C7C0-C20C-4CEE-80A9-07FD7EF18A06}" type="pres">
      <dgm:prSet presAssocID="{3311A25B-93AC-44D7-837E-14030984D64C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5ADC4A-EA6A-44E4-B3D5-80C9CAB43D96}" type="pres">
      <dgm:prSet presAssocID="{3311A25B-93AC-44D7-837E-14030984D64C}" presName="BalanceSpacing" presStyleCnt="0"/>
      <dgm:spPr/>
    </dgm:pt>
    <dgm:pt modelId="{7F33AC30-25E0-4900-BD20-31B738736AC9}" type="pres">
      <dgm:prSet presAssocID="{3311A25B-93AC-44D7-837E-14030984D64C}" presName="BalanceSpacing1" presStyleCnt="0"/>
      <dgm:spPr/>
    </dgm:pt>
    <dgm:pt modelId="{F8186E7A-C7DE-4426-A207-DF971D6BC434}" type="pres">
      <dgm:prSet presAssocID="{D7AC82EF-6A5C-446C-96AB-562BDF947540}" presName="Accent1Text" presStyleLbl="node1" presStyleIdx="7" presStyleCnt="10"/>
      <dgm:spPr/>
      <dgm:t>
        <a:bodyPr/>
        <a:lstStyle/>
        <a:p>
          <a:endParaRPr lang="zh-CN" altLang="en-US"/>
        </a:p>
      </dgm:t>
    </dgm:pt>
    <dgm:pt modelId="{B724A7F4-F3AC-4C6A-AAD7-0000B27DFC7E}" type="pres">
      <dgm:prSet presAssocID="{D7AC82EF-6A5C-446C-96AB-562BDF947540}" presName="spaceBetweenRectangles" presStyleCnt="0"/>
      <dgm:spPr/>
    </dgm:pt>
    <dgm:pt modelId="{B11F4356-4586-4D7B-90C0-B6E175DB734F}" type="pres">
      <dgm:prSet presAssocID="{04DAC51A-E058-4D28-A32F-78298178497E}" presName="composite" presStyleCnt="0"/>
      <dgm:spPr/>
    </dgm:pt>
    <dgm:pt modelId="{CE571FA5-02A1-4485-8B22-CC9657AF57A0}" type="pres">
      <dgm:prSet presAssocID="{04DAC51A-E058-4D28-A32F-78298178497E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65A88D-8031-40F0-AC5E-95CECA515A90}" type="pres">
      <dgm:prSet presAssocID="{04DAC51A-E058-4D28-A32F-78298178497E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85C773-2305-467A-8FD1-958E7818B241}" type="pres">
      <dgm:prSet presAssocID="{04DAC51A-E058-4D28-A32F-78298178497E}" presName="BalanceSpacing" presStyleCnt="0"/>
      <dgm:spPr/>
    </dgm:pt>
    <dgm:pt modelId="{2236B2EE-69AC-40A2-8923-3B9CF2A87F49}" type="pres">
      <dgm:prSet presAssocID="{04DAC51A-E058-4D28-A32F-78298178497E}" presName="BalanceSpacing1" presStyleCnt="0"/>
      <dgm:spPr/>
    </dgm:pt>
    <dgm:pt modelId="{357D443C-C4CA-44B7-A1D3-A67C4D1714D8}" type="pres">
      <dgm:prSet presAssocID="{AD7C6D0C-B3AC-4B38-B391-95DA308C97AE}" presName="Accent1Text" presStyleLbl="node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CFC9B1E4-983B-4C94-AD99-BA5AE6546BFA}" type="presOf" srcId="{04DAC51A-E058-4D28-A32F-78298178497E}" destId="{CE571FA5-02A1-4485-8B22-CC9657AF57A0}" srcOrd="0" destOrd="0" presId="urn:microsoft.com/office/officeart/2008/layout/AlternatingHexagons"/>
    <dgm:cxn modelId="{C7ADB4DF-9A8E-49AB-89F1-E9659BD15872}" type="presOf" srcId="{D6B2FD66-7CC6-47C4-9E2A-CAA059054FB5}" destId="{8444C6C3-8064-4A2F-BEE9-64496AA66CDF}" srcOrd="0" destOrd="0" presId="urn:microsoft.com/office/officeart/2008/layout/AlternatingHexagons"/>
    <dgm:cxn modelId="{B50C82D1-86D0-462E-A5EB-4D6411804A8B}" type="presOf" srcId="{55C6A45C-491E-4DC9-9128-E545ADE38474}" destId="{8FB80B55-9842-4DBE-BEA1-C5491277295F}" srcOrd="0" destOrd="0" presId="urn:microsoft.com/office/officeart/2008/layout/AlternatingHexagons"/>
    <dgm:cxn modelId="{49A2111A-10FF-4ADB-A14A-E52F74BFE706}" type="presOf" srcId="{996DDC25-429C-4852-8061-70774F5037DC}" destId="{0B07C1FE-8714-4151-831E-A77DDC1ACA79}" srcOrd="0" destOrd="0" presId="urn:microsoft.com/office/officeart/2008/layout/AlternatingHexagons"/>
    <dgm:cxn modelId="{B6E9B5D7-3C9E-47A8-AC90-A7306C145768}" type="presOf" srcId="{3EAFCA71-49B2-4599-B5E5-FEB62F1EE454}" destId="{14FF8109-B44C-4C56-9CD9-F77842359F72}" srcOrd="0" destOrd="0" presId="urn:microsoft.com/office/officeart/2008/layout/AlternatingHexagons"/>
    <dgm:cxn modelId="{CDB0D985-CC9E-43EE-A61E-2C4056578CE2}" srcId="{02F6F6BD-8AF0-453A-8097-EF662F2EE5CB}" destId="{4C7E079B-19EA-4D84-8789-B6FB0313B72E}" srcOrd="0" destOrd="0" parTransId="{5EE999D1-9ACA-4D17-8DB0-625E4262F6C8}" sibTransId="{3EAFCA71-49B2-4599-B5E5-FEB62F1EE454}"/>
    <dgm:cxn modelId="{03451D15-C144-47CF-9190-73B4E353AADD}" type="presOf" srcId="{0BB33716-CB56-40D9-8072-38C9519C0D83}" destId="{982365F7-DF08-4CC4-A0AE-E4966BFB8A3D}" srcOrd="0" destOrd="0" presId="urn:microsoft.com/office/officeart/2008/layout/AlternatingHexagons"/>
    <dgm:cxn modelId="{446D1ECE-A800-414C-B88B-58233A4B3DBA}" srcId="{70B2CA51-04E7-499D-83DB-CBBBFB476B25}" destId="{55C6A45C-491E-4DC9-9128-E545ADE38474}" srcOrd="0" destOrd="0" parTransId="{F3BE0D93-F403-406D-A370-05DF367C1B3B}" sibTransId="{94FCB80B-23FF-4944-8664-E30F4F3EE65E}"/>
    <dgm:cxn modelId="{112512CC-11F9-43ED-B6AD-E2D38BC295FB}" srcId="{04DAC51A-E058-4D28-A32F-78298178497E}" destId="{55E337D7-1232-4DE7-9F41-213996E7C082}" srcOrd="0" destOrd="0" parTransId="{E7464054-3515-494A-8BD2-75A1CD58E31A}" sibTransId="{7B4F5BD9-7DE7-4F4D-AFB0-9B69D12BA02C}"/>
    <dgm:cxn modelId="{2D20F536-7056-4454-9D5F-D2F1687927F0}" type="presOf" srcId="{02F6F6BD-8AF0-453A-8097-EF662F2EE5CB}" destId="{97D187AB-047F-47A6-A60C-9112A4473D0F}" srcOrd="0" destOrd="0" presId="urn:microsoft.com/office/officeart/2008/layout/AlternatingHexagons"/>
    <dgm:cxn modelId="{FE9056B9-3B1D-4F0A-9B8C-CE68F254D9EF}" srcId="{4C7E079B-19EA-4D84-8789-B6FB0313B72E}" destId="{D6B2FD66-7CC6-47C4-9E2A-CAA059054FB5}" srcOrd="0" destOrd="0" parTransId="{8D5DC626-383C-42E7-AD68-821F8AB90357}" sibTransId="{A2E54547-4C73-4808-B312-E390A401D82E}"/>
    <dgm:cxn modelId="{40F6018E-389D-4173-AADE-F1603EB4142A}" srcId="{02F6F6BD-8AF0-453A-8097-EF662F2EE5CB}" destId="{70B2CA51-04E7-499D-83DB-CBBBFB476B25}" srcOrd="2" destOrd="0" parTransId="{D0459D15-5D09-4717-9AF8-6DF8637B66BB}" sibTransId="{A877B22F-2CBD-4F28-9B01-9347388D30F4}"/>
    <dgm:cxn modelId="{A65F68BF-F4FA-41EB-94FF-F32849DD3BF6}" type="presOf" srcId="{D7AC82EF-6A5C-446C-96AB-562BDF947540}" destId="{F8186E7A-C7DE-4426-A207-DF971D6BC434}" srcOrd="0" destOrd="0" presId="urn:microsoft.com/office/officeart/2008/layout/AlternatingHexagons"/>
    <dgm:cxn modelId="{189C94B1-BBC5-49B4-9850-9E6B602E3190}" type="presOf" srcId="{3311A25B-93AC-44D7-837E-14030984D64C}" destId="{7D04C784-CA16-44D6-A559-7BE1AA3105A4}" srcOrd="0" destOrd="0" presId="urn:microsoft.com/office/officeart/2008/layout/AlternatingHexagons"/>
    <dgm:cxn modelId="{56DBA355-DF40-4B72-8EE5-3CEF04AA4818}" srcId="{02F6F6BD-8AF0-453A-8097-EF662F2EE5CB}" destId="{0BB33716-CB56-40D9-8072-38C9519C0D83}" srcOrd="1" destOrd="0" parTransId="{8BAAC3EE-30F9-4764-826C-7822C2F7392C}" sibTransId="{4B933A15-D19D-4624-82D4-0835F8899C92}"/>
    <dgm:cxn modelId="{47D72B5D-8583-4364-896D-970450C709B5}" type="presOf" srcId="{A877B22F-2CBD-4F28-9B01-9347388D30F4}" destId="{7D9EB0C0-8E44-4DE0-96C9-23B3F03BBB5E}" srcOrd="0" destOrd="0" presId="urn:microsoft.com/office/officeart/2008/layout/AlternatingHexagons"/>
    <dgm:cxn modelId="{2CBAC827-8FEA-470A-AD43-3D2DEED3E85B}" srcId="{3311A25B-93AC-44D7-837E-14030984D64C}" destId="{6DC29D14-AC05-4550-9320-F2362EE90843}" srcOrd="0" destOrd="0" parTransId="{38BF3512-CA7B-402E-8246-9B622C2E74B3}" sibTransId="{169EA18E-D0D1-4FDE-993C-56E3D7757526}"/>
    <dgm:cxn modelId="{7EA84886-D658-41A7-A650-D782F3501B60}" type="presOf" srcId="{4B933A15-D19D-4624-82D4-0835F8899C92}" destId="{8369257E-75C3-4AD8-BFD5-6EE6CA4A3F91}" srcOrd="0" destOrd="0" presId="urn:microsoft.com/office/officeart/2008/layout/AlternatingHexagons"/>
    <dgm:cxn modelId="{BEAF4E33-4378-4F31-9093-BB98FC41EAB7}" type="presOf" srcId="{70B2CA51-04E7-499D-83DB-CBBBFB476B25}" destId="{DE61BC14-2769-4182-951A-B546EB3569F5}" srcOrd="0" destOrd="0" presId="urn:microsoft.com/office/officeart/2008/layout/AlternatingHexagons"/>
    <dgm:cxn modelId="{5A3E4882-9D2D-4C7A-9289-7C2829640EF8}" srcId="{02F6F6BD-8AF0-453A-8097-EF662F2EE5CB}" destId="{04DAC51A-E058-4D28-A32F-78298178497E}" srcOrd="4" destOrd="0" parTransId="{525F446C-C09E-465E-B2E8-F2AC3723F344}" sibTransId="{AD7C6D0C-B3AC-4B38-B391-95DA308C97AE}"/>
    <dgm:cxn modelId="{43392CCF-8A18-452A-A3C7-6BD0A5897AA4}" type="presOf" srcId="{6DC29D14-AC05-4550-9320-F2362EE90843}" destId="{AFF7C7C0-C20C-4CEE-80A9-07FD7EF18A06}" srcOrd="0" destOrd="0" presId="urn:microsoft.com/office/officeart/2008/layout/AlternatingHexagons"/>
    <dgm:cxn modelId="{3146B66E-43C2-437D-8D39-A517A770CCFA}" type="presOf" srcId="{AD7C6D0C-B3AC-4B38-B391-95DA308C97AE}" destId="{357D443C-C4CA-44B7-A1D3-A67C4D1714D8}" srcOrd="0" destOrd="0" presId="urn:microsoft.com/office/officeart/2008/layout/AlternatingHexagons"/>
    <dgm:cxn modelId="{9BAC5991-A880-4211-A3EA-3D2892F91CB5}" srcId="{02F6F6BD-8AF0-453A-8097-EF662F2EE5CB}" destId="{3311A25B-93AC-44D7-837E-14030984D64C}" srcOrd="3" destOrd="0" parTransId="{1636BA58-C62B-4047-8227-8CC50AADA835}" sibTransId="{D7AC82EF-6A5C-446C-96AB-562BDF947540}"/>
    <dgm:cxn modelId="{20D66C61-C4F0-49D3-B8D8-96AF2F75758B}" type="presOf" srcId="{4C7E079B-19EA-4D84-8789-B6FB0313B72E}" destId="{19AF1CEC-0E95-400C-8416-4EEB279E19CD}" srcOrd="0" destOrd="0" presId="urn:microsoft.com/office/officeart/2008/layout/AlternatingHexagons"/>
    <dgm:cxn modelId="{C5BA1ED6-82BD-46AD-8686-5B640053F765}" srcId="{0BB33716-CB56-40D9-8072-38C9519C0D83}" destId="{996DDC25-429C-4852-8061-70774F5037DC}" srcOrd="0" destOrd="0" parTransId="{BF29F847-5F75-4D94-9371-29C3F2CAFD1E}" sibTransId="{6309CDAC-26BB-4950-A5B9-9B6999CB258B}"/>
    <dgm:cxn modelId="{88EA5E93-55C6-4CB0-9A54-280C7C881AD3}" type="presOf" srcId="{55E337D7-1232-4DE7-9F41-213996E7C082}" destId="{AF65A88D-8031-40F0-AC5E-95CECA515A90}" srcOrd="0" destOrd="0" presId="urn:microsoft.com/office/officeart/2008/layout/AlternatingHexagons"/>
    <dgm:cxn modelId="{251AD723-E7B0-4E7C-9F23-D48468079BA1}" type="presParOf" srcId="{97D187AB-047F-47A6-A60C-9112A4473D0F}" destId="{54302DC7-F695-4E83-801E-74F4F01F0108}" srcOrd="0" destOrd="0" presId="urn:microsoft.com/office/officeart/2008/layout/AlternatingHexagons"/>
    <dgm:cxn modelId="{D86B377B-6270-48EE-BBAC-0DAD1192502A}" type="presParOf" srcId="{54302DC7-F695-4E83-801E-74F4F01F0108}" destId="{19AF1CEC-0E95-400C-8416-4EEB279E19CD}" srcOrd="0" destOrd="0" presId="urn:microsoft.com/office/officeart/2008/layout/AlternatingHexagons"/>
    <dgm:cxn modelId="{C32BF3EE-59C0-42EF-B478-6CE216B265A4}" type="presParOf" srcId="{54302DC7-F695-4E83-801E-74F4F01F0108}" destId="{8444C6C3-8064-4A2F-BEE9-64496AA66CDF}" srcOrd="1" destOrd="0" presId="urn:microsoft.com/office/officeart/2008/layout/AlternatingHexagons"/>
    <dgm:cxn modelId="{B72AF656-9AAC-4667-B19F-932D56E1C426}" type="presParOf" srcId="{54302DC7-F695-4E83-801E-74F4F01F0108}" destId="{532C30D0-C2DA-4B3D-B4D6-80C0BECD1F24}" srcOrd="2" destOrd="0" presId="urn:microsoft.com/office/officeart/2008/layout/AlternatingHexagons"/>
    <dgm:cxn modelId="{1DE9CAF6-648A-4C35-85A1-CCDF1A64980B}" type="presParOf" srcId="{54302DC7-F695-4E83-801E-74F4F01F0108}" destId="{129AB833-A9DD-4F33-97CD-71BF9D44E5D2}" srcOrd="3" destOrd="0" presId="urn:microsoft.com/office/officeart/2008/layout/AlternatingHexagons"/>
    <dgm:cxn modelId="{2778D97F-2819-4EBE-B903-535FE08B33FD}" type="presParOf" srcId="{54302DC7-F695-4E83-801E-74F4F01F0108}" destId="{14FF8109-B44C-4C56-9CD9-F77842359F72}" srcOrd="4" destOrd="0" presId="urn:microsoft.com/office/officeart/2008/layout/AlternatingHexagons"/>
    <dgm:cxn modelId="{798D18B8-5125-4784-B067-802562F00A69}" type="presParOf" srcId="{97D187AB-047F-47A6-A60C-9112A4473D0F}" destId="{F1FF6216-B654-4BC0-B4B4-378F52C8F9E4}" srcOrd="1" destOrd="0" presId="urn:microsoft.com/office/officeart/2008/layout/AlternatingHexagons"/>
    <dgm:cxn modelId="{653110B3-EB89-4100-842B-4A12CD050327}" type="presParOf" srcId="{97D187AB-047F-47A6-A60C-9112A4473D0F}" destId="{E417B8C0-F898-4D76-AB61-58F8FF1A3123}" srcOrd="2" destOrd="0" presId="urn:microsoft.com/office/officeart/2008/layout/AlternatingHexagons"/>
    <dgm:cxn modelId="{FEE1C5F9-0B89-481B-A3AA-9093B4D3E0C0}" type="presParOf" srcId="{E417B8C0-F898-4D76-AB61-58F8FF1A3123}" destId="{982365F7-DF08-4CC4-A0AE-E4966BFB8A3D}" srcOrd="0" destOrd="0" presId="urn:microsoft.com/office/officeart/2008/layout/AlternatingHexagons"/>
    <dgm:cxn modelId="{70A04D77-199E-4809-B0E5-0567720F7CBC}" type="presParOf" srcId="{E417B8C0-F898-4D76-AB61-58F8FF1A3123}" destId="{0B07C1FE-8714-4151-831E-A77DDC1ACA79}" srcOrd="1" destOrd="0" presId="urn:microsoft.com/office/officeart/2008/layout/AlternatingHexagons"/>
    <dgm:cxn modelId="{6A729B26-22D3-463C-B858-01ED947260F8}" type="presParOf" srcId="{E417B8C0-F898-4D76-AB61-58F8FF1A3123}" destId="{CD48B298-5B15-4A5F-88CA-C10554482A46}" srcOrd="2" destOrd="0" presId="urn:microsoft.com/office/officeart/2008/layout/AlternatingHexagons"/>
    <dgm:cxn modelId="{3ED29CFB-628F-43BF-96E4-B7FEF19A5B89}" type="presParOf" srcId="{E417B8C0-F898-4D76-AB61-58F8FF1A3123}" destId="{CF45C211-D8A5-4AC9-836B-AA46714DABC1}" srcOrd="3" destOrd="0" presId="urn:microsoft.com/office/officeart/2008/layout/AlternatingHexagons"/>
    <dgm:cxn modelId="{359CF438-0413-447B-BED8-812986B7F7EB}" type="presParOf" srcId="{E417B8C0-F898-4D76-AB61-58F8FF1A3123}" destId="{8369257E-75C3-4AD8-BFD5-6EE6CA4A3F91}" srcOrd="4" destOrd="0" presId="urn:microsoft.com/office/officeart/2008/layout/AlternatingHexagons"/>
    <dgm:cxn modelId="{4D8C772F-7E0D-4DD3-8A67-1866FD43CBAE}" type="presParOf" srcId="{97D187AB-047F-47A6-A60C-9112A4473D0F}" destId="{D094F44E-6243-4B0F-B8D4-9EA01809CE0F}" srcOrd="3" destOrd="0" presId="urn:microsoft.com/office/officeart/2008/layout/AlternatingHexagons"/>
    <dgm:cxn modelId="{CF40FDE2-BC5F-46D4-8078-3F82E4B2597E}" type="presParOf" srcId="{97D187AB-047F-47A6-A60C-9112A4473D0F}" destId="{2CD723B0-487D-4097-8005-22200830744D}" srcOrd="4" destOrd="0" presId="urn:microsoft.com/office/officeart/2008/layout/AlternatingHexagons"/>
    <dgm:cxn modelId="{AEC941DA-7629-4B85-B853-5B91F60B6759}" type="presParOf" srcId="{2CD723B0-487D-4097-8005-22200830744D}" destId="{DE61BC14-2769-4182-951A-B546EB3569F5}" srcOrd="0" destOrd="0" presId="urn:microsoft.com/office/officeart/2008/layout/AlternatingHexagons"/>
    <dgm:cxn modelId="{BF9F9C3E-7894-42F6-8B2C-5338CEA90326}" type="presParOf" srcId="{2CD723B0-487D-4097-8005-22200830744D}" destId="{8FB80B55-9842-4DBE-BEA1-C5491277295F}" srcOrd="1" destOrd="0" presId="urn:microsoft.com/office/officeart/2008/layout/AlternatingHexagons"/>
    <dgm:cxn modelId="{764708CF-1424-45E0-ABBB-7C378AD3FB2F}" type="presParOf" srcId="{2CD723B0-487D-4097-8005-22200830744D}" destId="{1EE221D7-5AA5-4D5B-B779-063C63F73811}" srcOrd="2" destOrd="0" presId="urn:microsoft.com/office/officeart/2008/layout/AlternatingHexagons"/>
    <dgm:cxn modelId="{D83E24E7-B6C4-48CC-BBE5-0CD38765E477}" type="presParOf" srcId="{2CD723B0-487D-4097-8005-22200830744D}" destId="{0EB56567-2FBA-4E72-B5FE-E43BFD81D12B}" srcOrd="3" destOrd="0" presId="urn:microsoft.com/office/officeart/2008/layout/AlternatingHexagons"/>
    <dgm:cxn modelId="{CA5C8A17-7B84-415D-AF08-D4EA63793A0F}" type="presParOf" srcId="{2CD723B0-487D-4097-8005-22200830744D}" destId="{7D9EB0C0-8E44-4DE0-96C9-23B3F03BBB5E}" srcOrd="4" destOrd="0" presId="urn:microsoft.com/office/officeart/2008/layout/AlternatingHexagons"/>
    <dgm:cxn modelId="{2408F3B8-E5AB-4835-892F-F1167E55C9D1}" type="presParOf" srcId="{97D187AB-047F-47A6-A60C-9112A4473D0F}" destId="{8167B3EA-3EDB-4EAC-955C-57969D93DED2}" srcOrd="5" destOrd="0" presId="urn:microsoft.com/office/officeart/2008/layout/AlternatingHexagons"/>
    <dgm:cxn modelId="{C0F8DFBA-A63E-40E6-B92C-5BD8DD0C7A77}" type="presParOf" srcId="{97D187AB-047F-47A6-A60C-9112A4473D0F}" destId="{BA1FE638-948F-48B1-BAFE-C402C5CF9C26}" srcOrd="6" destOrd="0" presId="urn:microsoft.com/office/officeart/2008/layout/AlternatingHexagons"/>
    <dgm:cxn modelId="{0A161169-F2B6-4CA0-BD25-DBB45DFA2A0C}" type="presParOf" srcId="{BA1FE638-948F-48B1-BAFE-C402C5CF9C26}" destId="{7D04C784-CA16-44D6-A559-7BE1AA3105A4}" srcOrd="0" destOrd="0" presId="urn:microsoft.com/office/officeart/2008/layout/AlternatingHexagons"/>
    <dgm:cxn modelId="{A8D49560-5699-4CA5-ACA1-826BD1F1550F}" type="presParOf" srcId="{BA1FE638-948F-48B1-BAFE-C402C5CF9C26}" destId="{AFF7C7C0-C20C-4CEE-80A9-07FD7EF18A06}" srcOrd="1" destOrd="0" presId="urn:microsoft.com/office/officeart/2008/layout/AlternatingHexagons"/>
    <dgm:cxn modelId="{BB31A2E4-3DF4-4599-81AB-C70721776D23}" type="presParOf" srcId="{BA1FE638-948F-48B1-BAFE-C402C5CF9C26}" destId="{1A5ADC4A-EA6A-44E4-B3D5-80C9CAB43D96}" srcOrd="2" destOrd="0" presId="urn:microsoft.com/office/officeart/2008/layout/AlternatingHexagons"/>
    <dgm:cxn modelId="{CB807B15-FC4F-4629-8C3F-EFC793698029}" type="presParOf" srcId="{BA1FE638-948F-48B1-BAFE-C402C5CF9C26}" destId="{7F33AC30-25E0-4900-BD20-31B738736AC9}" srcOrd="3" destOrd="0" presId="urn:microsoft.com/office/officeart/2008/layout/AlternatingHexagons"/>
    <dgm:cxn modelId="{3C125C16-BEE7-4BCC-A7AD-9602CAF98678}" type="presParOf" srcId="{BA1FE638-948F-48B1-BAFE-C402C5CF9C26}" destId="{F8186E7A-C7DE-4426-A207-DF971D6BC434}" srcOrd="4" destOrd="0" presId="urn:microsoft.com/office/officeart/2008/layout/AlternatingHexagons"/>
    <dgm:cxn modelId="{9F2BFE0A-3C60-402B-A373-5EA62E4DB8DC}" type="presParOf" srcId="{97D187AB-047F-47A6-A60C-9112A4473D0F}" destId="{B724A7F4-F3AC-4C6A-AAD7-0000B27DFC7E}" srcOrd="7" destOrd="0" presId="urn:microsoft.com/office/officeart/2008/layout/AlternatingHexagons"/>
    <dgm:cxn modelId="{62D00EDA-7210-492D-89C3-4936232E890F}" type="presParOf" srcId="{97D187AB-047F-47A6-A60C-9112A4473D0F}" destId="{B11F4356-4586-4D7B-90C0-B6E175DB734F}" srcOrd="8" destOrd="0" presId="urn:microsoft.com/office/officeart/2008/layout/AlternatingHexagons"/>
    <dgm:cxn modelId="{F99F891B-ADA8-41D2-8BF8-FDE968900C21}" type="presParOf" srcId="{B11F4356-4586-4D7B-90C0-B6E175DB734F}" destId="{CE571FA5-02A1-4485-8B22-CC9657AF57A0}" srcOrd="0" destOrd="0" presId="urn:microsoft.com/office/officeart/2008/layout/AlternatingHexagons"/>
    <dgm:cxn modelId="{616D793F-5009-46A9-9910-DC19FE4EBFEE}" type="presParOf" srcId="{B11F4356-4586-4D7B-90C0-B6E175DB734F}" destId="{AF65A88D-8031-40F0-AC5E-95CECA515A90}" srcOrd="1" destOrd="0" presId="urn:microsoft.com/office/officeart/2008/layout/AlternatingHexagons"/>
    <dgm:cxn modelId="{B84626D0-3021-469C-BC40-C5CDA3ED9A6C}" type="presParOf" srcId="{B11F4356-4586-4D7B-90C0-B6E175DB734F}" destId="{A985C773-2305-467A-8FD1-958E7818B241}" srcOrd="2" destOrd="0" presId="urn:microsoft.com/office/officeart/2008/layout/AlternatingHexagons"/>
    <dgm:cxn modelId="{132D1538-6744-49C8-98B6-03812E988113}" type="presParOf" srcId="{B11F4356-4586-4D7B-90C0-B6E175DB734F}" destId="{2236B2EE-69AC-40A2-8923-3B9CF2A87F49}" srcOrd="3" destOrd="0" presId="urn:microsoft.com/office/officeart/2008/layout/AlternatingHexagons"/>
    <dgm:cxn modelId="{A90CC3DF-F42F-4A69-9F59-DDDBAA0FDB1B}" type="presParOf" srcId="{B11F4356-4586-4D7B-90C0-B6E175DB734F}" destId="{357D443C-C4CA-44B7-A1D3-A67C4D1714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290D6-B0B1-4659-8152-1EA545CF3F7F}">
      <dsp:nvSpPr>
        <dsp:cNvPr id="0" name=""/>
        <dsp:cNvSpPr/>
      </dsp:nvSpPr>
      <dsp:spPr>
        <a:xfrm>
          <a:off x="2233295" y="548303"/>
          <a:ext cx="3661408" cy="3661408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5D53-317A-4955-946D-D77E5DD8C415}">
      <dsp:nvSpPr>
        <dsp:cNvPr id="0" name=""/>
        <dsp:cNvSpPr/>
      </dsp:nvSpPr>
      <dsp:spPr>
        <a:xfrm>
          <a:off x="2233295" y="548303"/>
          <a:ext cx="3661408" cy="3661408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92586-C604-4071-A86C-862C5327E479}">
      <dsp:nvSpPr>
        <dsp:cNvPr id="0" name=""/>
        <dsp:cNvSpPr/>
      </dsp:nvSpPr>
      <dsp:spPr>
        <a:xfrm>
          <a:off x="2233295" y="548303"/>
          <a:ext cx="3661408" cy="3661408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9B58D-CA97-4652-B949-8B17BE608946}">
      <dsp:nvSpPr>
        <dsp:cNvPr id="0" name=""/>
        <dsp:cNvSpPr/>
      </dsp:nvSpPr>
      <dsp:spPr>
        <a:xfrm>
          <a:off x="2233295" y="548303"/>
          <a:ext cx="3661408" cy="3661408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5FE27-5A3E-4D78-8536-F5C1CED298AD}">
      <dsp:nvSpPr>
        <dsp:cNvPr id="0" name=""/>
        <dsp:cNvSpPr/>
      </dsp:nvSpPr>
      <dsp:spPr>
        <a:xfrm>
          <a:off x="3220640" y="1535648"/>
          <a:ext cx="1686718" cy="168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/>
            <a:t>时间</a:t>
          </a:r>
        </a:p>
      </dsp:txBody>
      <dsp:txXfrm>
        <a:off x="3467654" y="1782662"/>
        <a:ext cx="1192690" cy="1192690"/>
      </dsp:txXfrm>
    </dsp:sp>
    <dsp:sp modelId="{C6C9FC11-9072-4AE9-B009-9C83B40C2103}">
      <dsp:nvSpPr>
        <dsp:cNvPr id="0" name=""/>
        <dsp:cNvSpPr/>
      </dsp:nvSpPr>
      <dsp:spPr>
        <a:xfrm>
          <a:off x="3473648" y="457"/>
          <a:ext cx="1180703" cy="118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邮件</a:t>
          </a:r>
        </a:p>
      </dsp:txBody>
      <dsp:txXfrm>
        <a:off x="3646558" y="173367"/>
        <a:ext cx="834883" cy="834883"/>
      </dsp:txXfrm>
    </dsp:sp>
    <dsp:sp modelId="{E64B8E0D-168E-4C0F-95F2-727578FBCAE9}">
      <dsp:nvSpPr>
        <dsp:cNvPr id="0" name=""/>
        <dsp:cNvSpPr/>
      </dsp:nvSpPr>
      <dsp:spPr>
        <a:xfrm>
          <a:off x="5261847" y="1788655"/>
          <a:ext cx="1180703" cy="118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会议</a:t>
          </a:r>
        </a:p>
      </dsp:txBody>
      <dsp:txXfrm>
        <a:off x="5434757" y="1961565"/>
        <a:ext cx="834883" cy="834883"/>
      </dsp:txXfrm>
    </dsp:sp>
    <dsp:sp modelId="{1E5F8C1D-B10C-4CAB-8456-5A0F96A8FBB1}">
      <dsp:nvSpPr>
        <dsp:cNvPr id="0" name=""/>
        <dsp:cNvSpPr/>
      </dsp:nvSpPr>
      <dsp:spPr>
        <a:xfrm>
          <a:off x="3473648" y="3576854"/>
          <a:ext cx="1180703" cy="118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编码</a:t>
          </a:r>
        </a:p>
      </dsp:txBody>
      <dsp:txXfrm>
        <a:off x="3646558" y="3749764"/>
        <a:ext cx="834883" cy="834883"/>
      </dsp:txXfrm>
    </dsp:sp>
    <dsp:sp modelId="{6289F2B9-FA3A-464A-BCF1-1EE83AAABC92}">
      <dsp:nvSpPr>
        <dsp:cNvPr id="0" name=""/>
        <dsp:cNvSpPr/>
      </dsp:nvSpPr>
      <dsp:spPr>
        <a:xfrm>
          <a:off x="1685449" y="1788655"/>
          <a:ext cx="1180703" cy="118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电话</a:t>
          </a:r>
        </a:p>
      </dsp:txBody>
      <dsp:txXfrm>
        <a:off x="1858359" y="1961565"/>
        <a:ext cx="834883" cy="834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F1CEC-0E95-400C-8416-4EEB279E19CD}">
      <dsp:nvSpPr>
        <dsp:cNvPr id="0" name=""/>
        <dsp:cNvSpPr/>
      </dsp:nvSpPr>
      <dsp:spPr>
        <a:xfrm rot="5400000">
          <a:off x="2683629" y="78662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缺乏计划</a:t>
          </a:r>
        </a:p>
      </dsp:txBody>
      <dsp:txXfrm rot="-5400000">
        <a:off x="2923122" y="187120"/>
        <a:ext cx="715047" cy="821894"/>
      </dsp:txXfrm>
    </dsp:sp>
    <dsp:sp modelId="{8444C6C3-8064-4A2F-BEE9-64496AA66CDF}">
      <dsp:nvSpPr>
        <dsp:cNvPr id="0" name=""/>
        <dsp:cNvSpPr/>
      </dsp:nvSpPr>
      <dsp:spPr>
        <a:xfrm>
          <a:off x="3831573" y="239857"/>
          <a:ext cx="1332542" cy="71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+mn-ea"/>
              <a:ea typeface="+mn-ea"/>
            </a:rPr>
            <a:t>没有完整的时间安排计划</a:t>
          </a:r>
        </a:p>
      </dsp:txBody>
      <dsp:txXfrm>
        <a:off x="3831573" y="239857"/>
        <a:ext cx="1332542" cy="716420"/>
      </dsp:txXfrm>
    </dsp:sp>
    <dsp:sp modelId="{14FF8109-B44C-4C56-9CD9-F77842359F72}">
      <dsp:nvSpPr>
        <dsp:cNvPr id="0" name=""/>
        <dsp:cNvSpPr/>
      </dsp:nvSpPr>
      <dsp:spPr>
        <a:xfrm rot="5400000">
          <a:off x="1561714" y="78662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sp:txBody>
      <dsp:txXfrm rot="-5400000">
        <a:off x="1801207" y="187120"/>
        <a:ext cx="715047" cy="821894"/>
      </dsp:txXfrm>
    </dsp:sp>
    <dsp:sp modelId="{982365F7-DF08-4CC4-A0AE-E4966BFB8A3D}">
      <dsp:nvSpPr>
        <dsp:cNvPr id="0" name=""/>
        <dsp:cNvSpPr/>
      </dsp:nvSpPr>
      <dsp:spPr>
        <a:xfrm rot="5400000">
          <a:off x="2120522" y="1092158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组织不当</a:t>
          </a:r>
        </a:p>
      </dsp:txBody>
      <dsp:txXfrm rot="-5400000">
        <a:off x="2360015" y="1200616"/>
        <a:ext cx="715047" cy="821894"/>
      </dsp:txXfrm>
    </dsp:sp>
    <dsp:sp modelId="{0B07C1FE-8714-4151-831E-A77DDC1ACA79}">
      <dsp:nvSpPr>
        <dsp:cNvPr id="0" name=""/>
        <dsp:cNvSpPr/>
      </dsp:nvSpPr>
      <dsp:spPr>
        <a:xfrm>
          <a:off x="865592" y="1253353"/>
          <a:ext cx="1289556" cy="71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+mn-ea"/>
              <a:ea typeface="+mn-ea"/>
            </a:rPr>
            <a:t>做事没有轻重缓急</a:t>
          </a:r>
        </a:p>
      </dsp:txBody>
      <dsp:txXfrm>
        <a:off x="865592" y="1253353"/>
        <a:ext cx="1289556" cy="716420"/>
      </dsp:txXfrm>
    </dsp:sp>
    <dsp:sp modelId="{8369257E-75C3-4AD8-BFD5-6EE6CA4A3F91}">
      <dsp:nvSpPr>
        <dsp:cNvPr id="0" name=""/>
        <dsp:cNvSpPr/>
      </dsp:nvSpPr>
      <dsp:spPr>
        <a:xfrm rot="5400000">
          <a:off x="3242437" y="1092158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sp:txBody>
      <dsp:txXfrm rot="-5400000">
        <a:off x="3481930" y="1200616"/>
        <a:ext cx="715047" cy="821894"/>
      </dsp:txXfrm>
    </dsp:sp>
    <dsp:sp modelId="{DE61BC14-2769-4182-951A-B546EB3569F5}">
      <dsp:nvSpPr>
        <dsp:cNvPr id="0" name=""/>
        <dsp:cNvSpPr/>
      </dsp:nvSpPr>
      <dsp:spPr>
        <a:xfrm rot="5400000">
          <a:off x="2683629" y="2105655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控制不够</a:t>
          </a:r>
        </a:p>
      </dsp:txBody>
      <dsp:txXfrm rot="-5400000">
        <a:off x="2923122" y="2214113"/>
        <a:ext cx="715047" cy="821894"/>
      </dsp:txXfrm>
    </dsp:sp>
    <dsp:sp modelId="{8FB80B55-9842-4DBE-BEA1-C5491277295F}">
      <dsp:nvSpPr>
        <dsp:cNvPr id="0" name=""/>
        <dsp:cNvSpPr/>
      </dsp:nvSpPr>
      <dsp:spPr>
        <a:xfrm>
          <a:off x="3831573" y="2266849"/>
          <a:ext cx="1332542" cy="71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+mn-ea"/>
              <a:ea typeface="+mn-ea"/>
            </a:rPr>
            <a:t>没有及时回顾执行效果</a:t>
          </a:r>
        </a:p>
      </dsp:txBody>
      <dsp:txXfrm>
        <a:off x="3831573" y="2266849"/>
        <a:ext cx="1332542" cy="716420"/>
      </dsp:txXfrm>
    </dsp:sp>
    <dsp:sp modelId="{7D9EB0C0-8E44-4DE0-96C9-23B3F03BBB5E}">
      <dsp:nvSpPr>
        <dsp:cNvPr id="0" name=""/>
        <dsp:cNvSpPr/>
      </dsp:nvSpPr>
      <dsp:spPr>
        <a:xfrm rot="5400000">
          <a:off x="1561714" y="2105655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sp:txBody>
      <dsp:txXfrm rot="-5400000">
        <a:off x="1801207" y="2214113"/>
        <a:ext cx="715047" cy="821894"/>
      </dsp:txXfrm>
    </dsp:sp>
    <dsp:sp modelId="{7D04C784-CA16-44D6-A559-7BE1AA3105A4}">
      <dsp:nvSpPr>
        <dsp:cNvPr id="0" name=""/>
        <dsp:cNvSpPr/>
      </dsp:nvSpPr>
      <dsp:spPr>
        <a:xfrm rot="5400000">
          <a:off x="2120522" y="3119151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缺乏整理</a:t>
          </a:r>
        </a:p>
      </dsp:txBody>
      <dsp:txXfrm rot="-5400000">
        <a:off x="2360015" y="3227609"/>
        <a:ext cx="715047" cy="821894"/>
      </dsp:txXfrm>
    </dsp:sp>
    <dsp:sp modelId="{AFF7C7C0-C20C-4CEE-80A9-07FD7EF18A06}">
      <dsp:nvSpPr>
        <dsp:cNvPr id="0" name=""/>
        <dsp:cNvSpPr/>
      </dsp:nvSpPr>
      <dsp:spPr>
        <a:xfrm>
          <a:off x="865592" y="3280345"/>
          <a:ext cx="1289556" cy="71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+mn-ea"/>
              <a:ea typeface="+mn-ea"/>
            </a:rPr>
            <a:t>没有一套完善的整理规则，导致低效率</a:t>
          </a:r>
        </a:p>
      </dsp:txBody>
      <dsp:txXfrm>
        <a:off x="865592" y="3280345"/>
        <a:ext cx="1289556" cy="716420"/>
      </dsp:txXfrm>
    </dsp:sp>
    <dsp:sp modelId="{F8186E7A-C7DE-4426-A207-DF971D6BC434}">
      <dsp:nvSpPr>
        <dsp:cNvPr id="0" name=""/>
        <dsp:cNvSpPr/>
      </dsp:nvSpPr>
      <dsp:spPr>
        <a:xfrm rot="5400000">
          <a:off x="3242437" y="3119151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sp:txBody>
      <dsp:txXfrm rot="-5400000">
        <a:off x="3481930" y="3227609"/>
        <a:ext cx="715047" cy="821894"/>
      </dsp:txXfrm>
    </dsp:sp>
    <dsp:sp modelId="{CE571FA5-02A1-4485-8B22-CC9657AF57A0}">
      <dsp:nvSpPr>
        <dsp:cNvPr id="0" name=""/>
        <dsp:cNvSpPr/>
      </dsp:nvSpPr>
      <dsp:spPr>
        <a:xfrm rot="5400000">
          <a:off x="2683629" y="4132647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>
              <a:latin typeface="方正博雅宋简体" panose="02010600030101010101" pitchFamily="2" charset="-122"/>
              <a:ea typeface="方正博雅宋简体" panose="02010600030101010101" pitchFamily="2" charset="-122"/>
            </a:rPr>
            <a:t>拖延消极</a:t>
          </a:r>
        </a:p>
      </dsp:txBody>
      <dsp:txXfrm rot="-5400000">
        <a:off x="2923122" y="4241105"/>
        <a:ext cx="715047" cy="821894"/>
      </dsp:txXfrm>
    </dsp:sp>
    <dsp:sp modelId="{AF65A88D-8031-40F0-AC5E-95CECA515A90}">
      <dsp:nvSpPr>
        <dsp:cNvPr id="0" name=""/>
        <dsp:cNvSpPr/>
      </dsp:nvSpPr>
      <dsp:spPr>
        <a:xfrm>
          <a:off x="3831573" y="4293842"/>
          <a:ext cx="1332542" cy="71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+mn-ea"/>
              <a:ea typeface="+mn-ea"/>
            </a:rPr>
            <a:t>没热情，消极对待计划</a:t>
          </a:r>
        </a:p>
      </dsp:txBody>
      <dsp:txXfrm>
        <a:off x="3831573" y="4293842"/>
        <a:ext cx="1332542" cy="716420"/>
      </dsp:txXfrm>
    </dsp:sp>
    <dsp:sp modelId="{357D443C-C4CA-44B7-A1D3-A67C4D1714D8}">
      <dsp:nvSpPr>
        <dsp:cNvPr id="0" name=""/>
        <dsp:cNvSpPr/>
      </dsp:nvSpPr>
      <dsp:spPr>
        <a:xfrm rot="5400000">
          <a:off x="1561714" y="4132647"/>
          <a:ext cx="1194034" cy="103880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latin typeface="方正博雅宋简体" panose="02010600030101010101" pitchFamily="2" charset="-122"/>
            <a:ea typeface="方正博雅宋简体" panose="02010600030101010101" pitchFamily="2" charset="-122"/>
          </a:endParaRPr>
        </a:p>
      </dsp:txBody>
      <dsp:txXfrm rot="-5400000">
        <a:off x="1801207" y="4241105"/>
        <a:ext cx="715047" cy="821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77BE0-35E1-4B34-A2E3-97EBEA883FE5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C2FD-CD5E-43E5-99FD-29B9527FB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8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8537-6FC7-4116-97B4-9AB9C38D3C64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8537-6FC7-4116-97B4-9AB9C38D3C6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5C2FD-CD5E-43E5-99FD-29B9527FB1B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2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8537-6FC7-4116-97B4-9AB9C38D3C64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9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内容占位符 8"/>
          <p:cNvSpPr>
            <a:spLocks noGrp="1"/>
          </p:cNvSpPr>
          <p:nvPr>
            <p:ph sz="quarter" idx="10"/>
          </p:nvPr>
        </p:nvSpPr>
        <p:spPr>
          <a:xfrm>
            <a:off x="678657" y="1090614"/>
            <a:ext cx="3117056" cy="537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955257" y="1090614"/>
            <a:ext cx="4766072" cy="23637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2" hasCustomPrompt="1"/>
          </p:nvPr>
        </p:nvSpPr>
        <p:spPr>
          <a:xfrm>
            <a:off x="678657" y="268430"/>
            <a:ext cx="3657383" cy="534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14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955257" y="4101669"/>
            <a:ext cx="4766072" cy="23637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05" y="319107"/>
            <a:ext cx="1238246" cy="2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86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26696;&#20363;/&#32972;&#21253;&#29702;&#35770;.mp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itepointstatic.com/examples/tech/canvas-curves/quadratic-curv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9144000" cy="6854653"/>
          </a:xfrm>
          <a:prstGeom prst="rect">
            <a:avLst/>
          </a:prstGeom>
        </p:spPr>
      </p:pic>
      <p:sp>
        <p:nvSpPr>
          <p:cNvPr id="19" name="平行四边形 2"/>
          <p:cNvSpPr/>
          <p:nvPr/>
        </p:nvSpPr>
        <p:spPr>
          <a:xfrm>
            <a:off x="3071613" y="-8918"/>
            <a:ext cx="6072188" cy="6867526"/>
          </a:xfrm>
          <a:custGeom>
            <a:avLst/>
            <a:gdLst>
              <a:gd name="connsiteX0" fmla="*/ 0 w 6867525"/>
              <a:gd name="connsiteY0" fmla="*/ 6858001 h 6858001"/>
              <a:gd name="connsiteX1" fmla="*/ 1714500 w 6867525"/>
              <a:gd name="connsiteY1" fmla="*/ 0 h 6858001"/>
              <a:gd name="connsiteX2" fmla="*/ 6867525 w 6867525"/>
              <a:gd name="connsiteY2" fmla="*/ 0 h 6858001"/>
              <a:gd name="connsiteX3" fmla="*/ 5153025 w 6867525"/>
              <a:gd name="connsiteY3" fmla="*/ 6858001 h 6858001"/>
              <a:gd name="connsiteX4" fmla="*/ 0 w 6867525"/>
              <a:gd name="connsiteY4" fmla="*/ 6858001 h 6858001"/>
              <a:gd name="connsiteX0" fmla="*/ 0 w 8096250"/>
              <a:gd name="connsiteY0" fmla="*/ 6858001 h 6858001"/>
              <a:gd name="connsiteX1" fmla="*/ 2943225 w 8096250"/>
              <a:gd name="connsiteY1" fmla="*/ 0 h 6858001"/>
              <a:gd name="connsiteX2" fmla="*/ 8096250 w 8096250"/>
              <a:gd name="connsiteY2" fmla="*/ 0 h 6858001"/>
              <a:gd name="connsiteX3" fmla="*/ 6381750 w 8096250"/>
              <a:gd name="connsiteY3" fmla="*/ 6858001 h 6858001"/>
              <a:gd name="connsiteX4" fmla="*/ 0 w 8096250"/>
              <a:gd name="connsiteY4" fmla="*/ 6858001 h 6858001"/>
              <a:gd name="connsiteX0" fmla="*/ 0 w 8096250"/>
              <a:gd name="connsiteY0" fmla="*/ 6858001 h 6867526"/>
              <a:gd name="connsiteX1" fmla="*/ 2943225 w 8096250"/>
              <a:gd name="connsiteY1" fmla="*/ 0 h 6867526"/>
              <a:gd name="connsiteX2" fmla="*/ 8096250 w 8096250"/>
              <a:gd name="connsiteY2" fmla="*/ 0 h 6867526"/>
              <a:gd name="connsiteX3" fmla="*/ 5886450 w 8096250"/>
              <a:gd name="connsiteY3" fmla="*/ 6867526 h 6867526"/>
              <a:gd name="connsiteX4" fmla="*/ 0 w 8096250"/>
              <a:gd name="connsiteY4" fmla="*/ 6858001 h 6867526"/>
              <a:gd name="connsiteX0" fmla="*/ 0 w 8096250"/>
              <a:gd name="connsiteY0" fmla="*/ 6858001 h 6877051"/>
              <a:gd name="connsiteX1" fmla="*/ 2943225 w 8096250"/>
              <a:gd name="connsiteY1" fmla="*/ 0 h 6877051"/>
              <a:gd name="connsiteX2" fmla="*/ 8096250 w 8096250"/>
              <a:gd name="connsiteY2" fmla="*/ 0 h 6877051"/>
              <a:gd name="connsiteX3" fmla="*/ 5153025 w 8096250"/>
              <a:gd name="connsiteY3" fmla="*/ 6877051 h 6877051"/>
              <a:gd name="connsiteX4" fmla="*/ 0 w 8096250"/>
              <a:gd name="connsiteY4" fmla="*/ 6858001 h 6877051"/>
              <a:gd name="connsiteX0" fmla="*/ 0 w 8096250"/>
              <a:gd name="connsiteY0" fmla="*/ 6858001 h 6877051"/>
              <a:gd name="connsiteX1" fmla="*/ 2943225 w 8096250"/>
              <a:gd name="connsiteY1" fmla="*/ 0 h 6877051"/>
              <a:gd name="connsiteX2" fmla="*/ 8096250 w 8096250"/>
              <a:gd name="connsiteY2" fmla="*/ 0 h 6877051"/>
              <a:gd name="connsiteX3" fmla="*/ 4867275 w 8096250"/>
              <a:gd name="connsiteY3" fmla="*/ 6877051 h 6877051"/>
              <a:gd name="connsiteX4" fmla="*/ 0 w 8096250"/>
              <a:gd name="connsiteY4" fmla="*/ 6858001 h 6877051"/>
              <a:gd name="connsiteX0" fmla="*/ 0 w 8096250"/>
              <a:gd name="connsiteY0" fmla="*/ 6858001 h 6867526"/>
              <a:gd name="connsiteX1" fmla="*/ 2943225 w 8096250"/>
              <a:gd name="connsiteY1" fmla="*/ 0 h 6867526"/>
              <a:gd name="connsiteX2" fmla="*/ 8096250 w 8096250"/>
              <a:gd name="connsiteY2" fmla="*/ 0 h 6867526"/>
              <a:gd name="connsiteX3" fmla="*/ 5143500 w 8096250"/>
              <a:gd name="connsiteY3" fmla="*/ 6867526 h 6867526"/>
              <a:gd name="connsiteX4" fmla="*/ 0 w 8096250"/>
              <a:gd name="connsiteY4" fmla="*/ 6858001 h 686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0" h="6867526">
                <a:moveTo>
                  <a:pt x="0" y="6858001"/>
                </a:moveTo>
                <a:lnTo>
                  <a:pt x="2943225" y="0"/>
                </a:lnTo>
                <a:lnTo>
                  <a:pt x="8096250" y="0"/>
                </a:lnTo>
                <a:lnTo>
                  <a:pt x="5143500" y="6867526"/>
                </a:lnTo>
                <a:lnTo>
                  <a:pt x="0" y="6858001"/>
                </a:lnTo>
                <a:close/>
              </a:path>
            </a:pathLst>
          </a:custGeom>
          <a:solidFill>
            <a:srgbClr val="D7192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06" y="0"/>
            <a:ext cx="221679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11960" y="2749298"/>
            <a:ext cx="440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zh-CN" altLang="en-US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基础部分</a:t>
            </a:r>
            <a:endParaRPr lang="en-US" altLang="zh-CN" sz="2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290769" y="3352037"/>
            <a:ext cx="3943723" cy="127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5" y="554573"/>
            <a:ext cx="1722410" cy="29632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43479" y="6346036"/>
            <a:ext cx="103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2020.12.08</a:t>
            </a:r>
            <a:endParaRPr lang="zh-CN" altLang="en-US" sz="16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4788" y="5838628"/>
            <a:ext cx="172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俞超程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309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如何科学的做时间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管理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时间都去哪了？</a:t>
            </a: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31EA1A3D-E10E-49DD-9B8D-E06AF48C3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709084"/>
              </p:ext>
            </p:extLst>
          </p:nvPr>
        </p:nvGraphicFramePr>
        <p:xfrm>
          <a:off x="1529987" y="1212769"/>
          <a:ext cx="6029709" cy="525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5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309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如何科学的做时间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管理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效益公式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385042" y="2404636"/>
            <a:ext cx="1195270" cy="1168380"/>
          </a:xfrm>
          <a:custGeom>
            <a:avLst/>
            <a:gdLst>
              <a:gd name="connsiteX0" fmla="*/ 0 w 1189661"/>
              <a:gd name="connsiteY0" fmla="*/ 594831 h 1189661"/>
              <a:gd name="connsiteX1" fmla="*/ 594831 w 1189661"/>
              <a:gd name="connsiteY1" fmla="*/ 0 h 1189661"/>
              <a:gd name="connsiteX2" fmla="*/ 1189662 w 1189661"/>
              <a:gd name="connsiteY2" fmla="*/ 594831 h 1189661"/>
              <a:gd name="connsiteX3" fmla="*/ 594831 w 1189661"/>
              <a:gd name="connsiteY3" fmla="*/ 1189662 h 1189661"/>
              <a:gd name="connsiteX4" fmla="*/ 0 w 1189661"/>
              <a:gd name="connsiteY4" fmla="*/ 594831 h 118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661" h="1189661">
                <a:moveTo>
                  <a:pt x="0" y="594831"/>
                </a:moveTo>
                <a:cubicBezTo>
                  <a:pt x="0" y="266315"/>
                  <a:pt x="266315" y="0"/>
                  <a:pt x="594831" y="0"/>
                </a:cubicBezTo>
                <a:cubicBezTo>
                  <a:pt x="923347" y="0"/>
                  <a:pt x="1189662" y="266315"/>
                  <a:pt x="1189662" y="594831"/>
                </a:cubicBezTo>
                <a:cubicBezTo>
                  <a:pt x="1189662" y="923347"/>
                  <a:pt x="923347" y="1189662"/>
                  <a:pt x="594831" y="1189662"/>
                </a:cubicBezTo>
                <a:cubicBezTo>
                  <a:pt x="266315" y="1189662"/>
                  <a:pt x="0" y="923347"/>
                  <a:pt x="0" y="594831"/>
                </a:cubicBezTo>
                <a:close/>
              </a:path>
            </a:pathLst>
          </a:custGeom>
          <a:solidFill>
            <a:srgbClr val="2B3F46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822" tIns="184382" rIns="184382" bIns="18438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效益</a:t>
            </a:r>
            <a:endParaRPr lang="en-US" sz="2400" b="1" kern="1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686507" y="2323244"/>
            <a:ext cx="1172028" cy="1249772"/>
          </a:xfrm>
          <a:custGeom>
            <a:avLst/>
            <a:gdLst>
              <a:gd name="connsiteX0" fmla="*/ 0 w 1189661"/>
              <a:gd name="connsiteY0" fmla="*/ 594831 h 1189661"/>
              <a:gd name="connsiteX1" fmla="*/ 594831 w 1189661"/>
              <a:gd name="connsiteY1" fmla="*/ 0 h 1189661"/>
              <a:gd name="connsiteX2" fmla="*/ 1189662 w 1189661"/>
              <a:gd name="connsiteY2" fmla="*/ 594831 h 1189661"/>
              <a:gd name="connsiteX3" fmla="*/ 594831 w 1189661"/>
              <a:gd name="connsiteY3" fmla="*/ 1189662 h 1189661"/>
              <a:gd name="connsiteX4" fmla="*/ 0 w 1189661"/>
              <a:gd name="connsiteY4" fmla="*/ 594831 h 118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661" h="1189661">
                <a:moveTo>
                  <a:pt x="0" y="594831"/>
                </a:moveTo>
                <a:cubicBezTo>
                  <a:pt x="0" y="266315"/>
                  <a:pt x="266315" y="0"/>
                  <a:pt x="594831" y="0"/>
                </a:cubicBezTo>
                <a:cubicBezTo>
                  <a:pt x="923347" y="0"/>
                  <a:pt x="1189662" y="266315"/>
                  <a:pt x="1189662" y="594831"/>
                </a:cubicBezTo>
                <a:cubicBezTo>
                  <a:pt x="1189662" y="923347"/>
                  <a:pt x="923347" y="1189662"/>
                  <a:pt x="594831" y="1189662"/>
                </a:cubicBezTo>
                <a:cubicBezTo>
                  <a:pt x="266315" y="1189662"/>
                  <a:pt x="0" y="923347"/>
                  <a:pt x="0" y="594831"/>
                </a:cubicBezTo>
                <a:close/>
              </a:path>
            </a:pathLst>
          </a:custGeom>
          <a:solidFill>
            <a:srgbClr val="2B3F46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822" tIns="184382" rIns="184382" bIns="18438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效能</a:t>
            </a:r>
            <a:endParaRPr lang="en-US" altLang="zh-CN" sz="2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600823" y="2283474"/>
            <a:ext cx="1282059" cy="1256179"/>
          </a:xfrm>
          <a:custGeom>
            <a:avLst/>
            <a:gdLst>
              <a:gd name="connsiteX0" fmla="*/ 0 w 1189661"/>
              <a:gd name="connsiteY0" fmla="*/ 594831 h 1189661"/>
              <a:gd name="connsiteX1" fmla="*/ 594831 w 1189661"/>
              <a:gd name="connsiteY1" fmla="*/ 0 h 1189661"/>
              <a:gd name="connsiteX2" fmla="*/ 1189662 w 1189661"/>
              <a:gd name="connsiteY2" fmla="*/ 594831 h 1189661"/>
              <a:gd name="connsiteX3" fmla="*/ 594831 w 1189661"/>
              <a:gd name="connsiteY3" fmla="*/ 1189662 h 1189661"/>
              <a:gd name="connsiteX4" fmla="*/ 0 w 1189661"/>
              <a:gd name="connsiteY4" fmla="*/ 594831 h 118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661" h="1189661">
                <a:moveTo>
                  <a:pt x="0" y="594831"/>
                </a:moveTo>
                <a:cubicBezTo>
                  <a:pt x="0" y="266315"/>
                  <a:pt x="266315" y="0"/>
                  <a:pt x="594831" y="0"/>
                </a:cubicBezTo>
                <a:cubicBezTo>
                  <a:pt x="923347" y="0"/>
                  <a:pt x="1189662" y="266315"/>
                  <a:pt x="1189662" y="594831"/>
                </a:cubicBezTo>
                <a:cubicBezTo>
                  <a:pt x="1189662" y="923347"/>
                  <a:pt x="923347" y="1189662"/>
                  <a:pt x="594831" y="1189662"/>
                </a:cubicBezTo>
                <a:cubicBezTo>
                  <a:pt x="266315" y="1189662"/>
                  <a:pt x="0" y="923347"/>
                  <a:pt x="0" y="594831"/>
                </a:cubicBezTo>
                <a:close/>
              </a:path>
            </a:pathLst>
          </a:custGeom>
          <a:solidFill>
            <a:srgbClr val="2B3F46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822" tIns="184382" rIns="184382" bIns="18438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效率</a:t>
            </a:r>
            <a:endParaRPr lang="en-US" altLang="zh-CN" sz="2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712292" y="2548349"/>
            <a:ext cx="684853" cy="795838"/>
          </a:xfrm>
          <a:custGeom>
            <a:avLst/>
            <a:gdLst>
              <a:gd name="connsiteX0" fmla="*/ 91460 w 690003"/>
              <a:gd name="connsiteY0" fmla="*/ 142141 h 690003"/>
              <a:gd name="connsiteX1" fmla="*/ 598543 w 690003"/>
              <a:gd name="connsiteY1" fmla="*/ 142141 h 690003"/>
              <a:gd name="connsiteX2" fmla="*/ 598543 w 690003"/>
              <a:gd name="connsiteY2" fmla="*/ 304429 h 690003"/>
              <a:gd name="connsiteX3" fmla="*/ 91460 w 690003"/>
              <a:gd name="connsiteY3" fmla="*/ 304429 h 690003"/>
              <a:gd name="connsiteX4" fmla="*/ 91460 w 690003"/>
              <a:gd name="connsiteY4" fmla="*/ 142141 h 690003"/>
              <a:gd name="connsiteX5" fmla="*/ 91460 w 690003"/>
              <a:gd name="connsiteY5" fmla="*/ 385574 h 690003"/>
              <a:gd name="connsiteX6" fmla="*/ 598543 w 690003"/>
              <a:gd name="connsiteY6" fmla="*/ 385574 h 690003"/>
              <a:gd name="connsiteX7" fmla="*/ 598543 w 690003"/>
              <a:gd name="connsiteY7" fmla="*/ 547862 h 690003"/>
              <a:gd name="connsiteX8" fmla="*/ 91460 w 690003"/>
              <a:gd name="connsiteY8" fmla="*/ 547862 h 690003"/>
              <a:gd name="connsiteX9" fmla="*/ 91460 w 690003"/>
              <a:gd name="connsiteY9" fmla="*/ 385574 h 69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0003" h="690003">
                <a:moveTo>
                  <a:pt x="91460" y="142141"/>
                </a:moveTo>
                <a:lnTo>
                  <a:pt x="598543" y="142141"/>
                </a:lnTo>
                <a:lnTo>
                  <a:pt x="598543" y="304429"/>
                </a:lnTo>
                <a:lnTo>
                  <a:pt x="91460" y="304429"/>
                </a:lnTo>
                <a:lnTo>
                  <a:pt x="91460" y="142141"/>
                </a:lnTo>
                <a:close/>
                <a:moveTo>
                  <a:pt x="91460" y="385574"/>
                </a:moveTo>
                <a:lnTo>
                  <a:pt x="598543" y="385574"/>
                </a:lnTo>
                <a:lnTo>
                  <a:pt x="598543" y="547862"/>
                </a:lnTo>
                <a:lnTo>
                  <a:pt x="91460" y="547862"/>
                </a:lnTo>
                <a:lnTo>
                  <a:pt x="91460" y="385574"/>
                </a:lnTo>
                <a:close/>
              </a:path>
            </a:pathLst>
          </a:custGeom>
          <a:solidFill>
            <a:srgbClr val="2B3F46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60" tIns="142141" rIns="91460" bIns="142141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639264" y="2227480"/>
            <a:ext cx="1317111" cy="1312173"/>
          </a:xfrm>
          <a:custGeom>
            <a:avLst/>
            <a:gdLst>
              <a:gd name="connsiteX0" fmla="*/ 0 w 1189661"/>
              <a:gd name="connsiteY0" fmla="*/ 594831 h 1189661"/>
              <a:gd name="connsiteX1" fmla="*/ 594831 w 1189661"/>
              <a:gd name="connsiteY1" fmla="*/ 0 h 1189661"/>
              <a:gd name="connsiteX2" fmla="*/ 1189662 w 1189661"/>
              <a:gd name="connsiteY2" fmla="*/ 594831 h 1189661"/>
              <a:gd name="connsiteX3" fmla="*/ 594831 w 1189661"/>
              <a:gd name="connsiteY3" fmla="*/ 1189662 h 1189661"/>
              <a:gd name="connsiteX4" fmla="*/ 0 w 1189661"/>
              <a:gd name="connsiteY4" fmla="*/ 594831 h 118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661" h="1189661">
                <a:moveTo>
                  <a:pt x="0" y="594831"/>
                </a:moveTo>
                <a:cubicBezTo>
                  <a:pt x="0" y="266315"/>
                  <a:pt x="266315" y="0"/>
                  <a:pt x="594831" y="0"/>
                </a:cubicBezTo>
                <a:cubicBezTo>
                  <a:pt x="923347" y="0"/>
                  <a:pt x="1189662" y="266315"/>
                  <a:pt x="1189662" y="594831"/>
                </a:cubicBezTo>
                <a:cubicBezTo>
                  <a:pt x="1189662" y="923347"/>
                  <a:pt x="923347" y="1189662"/>
                  <a:pt x="594831" y="1189662"/>
                </a:cubicBezTo>
                <a:cubicBezTo>
                  <a:pt x="266315" y="1189662"/>
                  <a:pt x="0" y="923347"/>
                  <a:pt x="0" y="594831"/>
                </a:cubicBezTo>
                <a:close/>
              </a:path>
            </a:pathLst>
          </a:custGeom>
          <a:solidFill>
            <a:srgbClr val="2B3F46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822" tIns="184382" rIns="184382" bIns="184382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勤恳</a:t>
            </a:r>
            <a:endParaRPr lang="en-US" altLang="zh-CN" sz="2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4927" y="3903656"/>
            <a:ext cx="1298001" cy="857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zh-CN" altLang="en-US" sz="2400" b="1" kern="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效果与</a:t>
            </a:r>
            <a:endParaRPr lang="en-US" altLang="zh-CN" sz="2400" b="1" kern="0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zh-CN" altLang="en-US" sz="2400" b="1" kern="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利益</a:t>
            </a:r>
            <a:endParaRPr lang="zh-CN" altLang="en-US" sz="24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82141" y="3819875"/>
            <a:ext cx="1380759" cy="857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zh-CN" altLang="en-US" sz="2400" b="1" kern="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</a:t>
            </a:r>
            <a:endParaRPr lang="en-US" altLang="zh-CN" sz="2400" b="1" kern="0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zh-CN" altLang="en-US" sz="2400" b="1" kern="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事情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20071" y="3887768"/>
            <a:ext cx="1242276" cy="887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2B3F46"/>
                </a:solidFill>
                <a:latin typeface="微软雅黑" pitchFamily="34" charset="-122"/>
                <a:ea typeface="微软雅黑" pitchFamily="34" charset="-122"/>
              </a:rPr>
              <a:t>正确的</a:t>
            </a:r>
            <a:endParaRPr lang="en-US" altLang="zh-CN" sz="2400" b="1" dirty="0">
              <a:solidFill>
                <a:srgbClr val="2B3F46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2B3F46"/>
                </a:solidFill>
                <a:latin typeface="微软雅黑" pitchFamily="34" charset="-122"/>
                <a:ea typeface="微软雅黑" pitchFamily="34" charset="-122"/>
              </a:rPr>
              <a:t>做事</a:t>
            </a:r>
            <a:endParaRPr lang="en-US" sz="2400" b="1" dirty="0">
              <a:solidFill>
                <a:srgbClr val="2B3F4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639264" y="3898291"/>
            <a:ext cx="1453052" cy="941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2B3F46"/>
                </a:solidFill>
                <a:latin typeface="微软雅黑" pitchFamily="34" charset="-122"/>
                <a:ea typeface="微软雅黑" pitchFamily="34" charset="-122"/>
              </a:rPr>
              <a:t>充分利</a:t>
            </a:r>
            <a:endParaRPr lang="en-US" altLang="zh-CN" sz="2400" b="1" dirty="0">
              <a:solidFill>
                <a:srgbClr val="2B3F46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2B3F46"/>
                </a:solidFill>
                <a:latin typeface="微软雅黑" pitchFamily="34" charset="-122"/>
                <a:ea typeface="微软雅黑" pitchFamily="34" charset="-122"/>
              </a:rPr>
              <a:t>用时间</a:t>
            </a:r>
            <a:endParaRPr lang="en-US" sz="2400" b="1" dirty="0">
              <a:solidFill>
                <a:srgbClr val="2B3F4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61223" y="268073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B3F46"/>
                </a:solidFill>
                <a:latin typeface="方正超粗黑简体" panose="02010601030101010101" pitchFamily="2" charset="-122"/>
                <a:ea typeface="方正超粗黑简体" panose="02010601030101010101" pitchFamily="2" charset="-122"/>
              </a:rPr>
              <a:t>X</a:t>
            </a:r>
            <a:endParaRPr lang="zh-CN" altLang="en-US" sz="2400" b="1" dirty="0">
              <a:solidFill>
                <a:srgbClr val="2B3F46"/>
              </a:solidFill>
              <a:latin typeface="方正超粗黑简体" panose="02010601030101010101" pitchFamily="2" charset="-122"/>
              <a:ea typeface="方正超粗黑简体" panose="02010601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62347" y="271006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B3F46"/>
                </a:solidFill>
                <a:latin typeface="方正超粗黑简体" panose="02010601030101010101" pitchFamily="2" charset="-122"/>
                <a:ea typeface="方正超粗黑简体" panose="02010601030101010101" pitchFamily="2" charset="-122"/>
              </a:rPr>
              <a:t>X</a:t>
            </a:r>
            <a:endParaRPr lang="zh-CN" altLang="en-US" sz="2400" b="1" dirty="0">
              <a:solidFill>
                <a:srgbClr val="2B3F46"/>
              </a:solidFill>
              <a:latin typeface="方正超粗黑简体" panose="02010601030101010101" pitchFamily="2" charset="-122"/>
              <a:ea typeface="方正超粗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7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如何科学的做时间管理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346868" y="914678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时间管理矩阵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47800" y="1524000"/>
            <a:ext cx="3200400" cy="2743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648200" y="1524000"/>
            <a:ext cx="3089275" cy="2743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447800" y="4267200"/>
            <a:ext cx="3200400" cy="2209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648200" y="4267200"/>
            <a:ext cx="3089275" cy="2209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447800" y="1981200"/>
            <a:ext cx="6019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H="1">
            <a:off x="2057400" y="1524000"/>
            <a:ext cx="17462" cy="495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451475" y="1524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不紧急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900363" y="15240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紧 急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449388" y="2387600"/>
            <a:ext cx="549275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   要</a:t>
            </a:r>
            <a:endParaRPr kumimoji="0" lang="zh-CN" altLang="en-US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49388" y="4500563"/>
            <a:ext cx="549275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不重要</a:t>
            </a:r>
            <a:endParaRPr kumimoji="0" lang="zh-CN" altLang="en-US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133600" y="2209800"/>
            <a:ext cx="2514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危机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迫切问题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在限定时间内必须完成的事情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818063" y="2209800"/>
            <a:ext cx="2514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预防性措施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建立关系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明确新的发展机会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制定计划和休闲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192338" y="4449763"/>
            <a:ext cx="2514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接待访客、某些电话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某些会议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迫切需要解决的事物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公共活动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4818063" y="4443413"/>
            <a:ext cx="2514600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琐碎忙碌的工作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某些邮件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消磨时间的活动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令人愉快的活动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309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如何科学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的做时间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管理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12"/>
          <p:cNvGrpSpPr>
            <a:grpSpLocks/>
          </p:cNvGrpSpPr>
          <p:nvPr/>
        </p:nvGrpSpPr>
        <p:grpSpPr bwMode="auto">
          <a:xfrm>
            <a:off x="2969456" y="2245848"/>
            <a:ext cx="3221021" cy="3214052"/>
            <a:chOff x="3934966" y="1053530"/>
            <a:chExt cx="4402963" cy="4392248"/>
          </a:xfrm>
          <a:solidFill>
            <a:srgbClr val="2B3F46"/>
          </a:solidFill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 flipH="1" flipV="1">
              <a:off x="6167410" y="3285370"/>
              <a:ext cx="2159405" cy="2160408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2B3F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9">
              <a:hlinkClick r:id="rId2" action="ppaction://hlinkfile"/>
            </p:cNvPr>
            <p:cNvSpPr>
              <a:spLocks/>
            </p:cNvSpPr>
            <p:nvPr/>
          </p:nvSpPr>
          <p:spPr bwMode="auto">
            <a:xfrm flipV="1">
              <a:off x="3934966" y="3269496"/>
              <a:ext cx="2159405" cy="2160408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2B3F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 flipH="1">
              <a:off x="6178524" y="1053530"/>
              <a:ext cx="2159405" cy="2160408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2B3F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934966" y="1053530"/>
              <a:ext cx="2159405" cy="2160408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2B3F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Line 10"/>
          <p:cNvSpPr>
            <a:spLocks noChangeShapeType="1"/>
          </p:cNvSpPr>
          <p:nvPr/>
        </p:nvSpPr>
        <p:spPr bwMode="auto">
          <a:xfrm rot="5400000" flipV="1">
            <a:off x="4593311" y="1453857"/>
            <a:ext cx="0" cy="4811302"/>
          </a:xfrm>
          <a:prstGeom prst="line">
            <a:avLst/>
          </a:prstGeom>
          <a:ln>
            <a:solidFill>
              <a:srgbClr val="2B3F46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defTabSz="12188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2B3F4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992336" y="3575727"/>
            <a:ext cx="1055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047901" y="1181424"/>
            <a:ext cx="1123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2912610" y="3873502"/>
            <a:ext cx="1619540" cy="1169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r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公司邮件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推销电话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定期打球</a:t>
            </a: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4633797" y="3878683"/>
            <a:ext cx="1444725" cy="1200329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开发沟通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临时会议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当面请假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2576803" y="2586901"/>
            <a:ext cx="2020366" cy="1200329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r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项目规划</a:t>
            </a:r>
          </a:p>
          <a:p>
            <a:pPr algn="r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技能提升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经验案例</a:t>
            </a: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4609751" y="2582269"/>
            <a:ext cx="1444724" cy="1169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项目到期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突发任务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缺陷解决</a:t>
            </a: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4581573" y="1649769"/>
            <a:ext cx="0" cy="4375137"/>
          </a:xfrm>
          <a:prstGeom prst="line">
            <a:avLst/>
          </a:prstGeom>
          <a:ln>
            <a:solidFill>
              <a:srgbClr val="2B3F46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2B3F4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786744" y="6014438"/>
            <a:ext cx="1727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不重要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53432" y="3550597"/>
            <a:ext cx="1488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不紧急</a:t>
            </a:r>
          </a:p>
        </p:txBody>
      </p:sp>
      <p:sp>
        <p:nvSpPr>
          <p:cNvPr id="29" name="标题 4"/>
          <p:cNvSpPr>
            <a:spLocks noGrp="1"/>
          </p:cNvSpPr>
          <p:nvPr/>
        </p:nvSpPr>
        <p:spPr bwMode="auto">
          <a:xfrm>
            <a:off x="346868" y="914678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四象限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52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如何科学的做时间管理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预防胜于治疗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应努力避免紧急事情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609600" y="4038600"/>
            <a:ext cx="8077200" cy="0"/>
          </a:xfrm>
          <a:prstGeom prst="line">
            <a:avLst/>
          </a:prstGeom>
          <a:noFill/>
          <a:ln w="57150">
            <a:solidFill>
              <a:srgbClr val="00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4648200" y="1600200"/>
            <a:ext cx="0" cy="5029200"/>
          </a:xfrm>
          <a:prstGeom prst="line">
            <a:avLst/>
          </a:prstGeom>
          <a:noFill/>
          <a:ln w="5715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876800" y="12954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重要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65125" y="32004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紧急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447800" y="2133600"/>
            <a:ext cx="2667000" cy="457200"/>
          </a:xfrm>
          <a:prstGeom prst="rect">
            <a:avLst/>
          </a:prstGeom>
          <a:solidFill>
            <a:srgbClr val="DA2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全力以赴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089525" y="2001838"/>
            <a:ext cx="3232150" cy="822325"/>
          </a:xfrm>
          <a:prstGeom prst="rect">
            <a:avLst/>
          </a:prstGeom>
          <a:solidFill>
            <a:srgbClr val="F233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计划并有条不紊地进行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做到未雨先缪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203325" y="4689475"/>
            <a:ext cx="3003550" cy="822325"/>
          </a:xfrm>
          <a:prstGeom prst="rect">
            <a:avLst/>
          </a:prstGeom>
          <a:solidFill>
            <a:srgbClr val="F05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花一点时间做， 请人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代办， 集中处理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486400" y="4876800"/>
            <a:ext cx="2012950" cy="457200"/>
          </a:xfrm>
          <a:prstGeom prst="rect">
            <a:avLst/>
          </a:prstGeom>
          <a:solidFill>
            <a:srgbClr val="EE9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有空再或不做</a:t>
            </a:r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2209800" y="2667000"/>
            <a:ext cx="1447800" cy="1143000"/>
          </a:xfrm>
          <a:prstGeom prst="irregularSeal2">
            <a:avLst/>
          </a:prstGeom>
          <a:solidFill>
            <a:srgbClr val="E5F92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2"/>
                </a:solidFill>
              </a:rPr>
              <a:t>20%</a:t>
            </a: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5867400" y="2667000"/>
            <a:ext cx="1447800" cy="1143000"/>
          </a:xfrm>
          <a:prstGeom prst="irregularSeal2">
            <a:avLst/>
          </a:prstGeom>
          <a:solidFill>
            <a:srgbClr val="E5F92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2"/>
                </a:solidFill>
              </a:rPr>
              <a:t>65%</a:t>
            </a: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>
            <a:off x="2667000" y="5334000"/>
            <a:ext cx="1447800" cy="1143000"/>
          </a:xfrm>
          <a:prstGeom prst="irregularSeal2">
            <a:avLst/>
          </a:prstGeom>
          <a:solidFill>
            <a:srgbClr val="E5F92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2"/>
                </a:solidFill>
              </a:rPr>
              <a:t>15%</a:t>
            </a: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6553200" y="5334000"/>
            <a:ext cx="1447800" cy="1143000"/>
          </a:xfrm>
          <a:prstGeom prst="irregularSeal2">
            <a:avLst/>
          </a:prstGeom>
          <a:solidFill>
            <a:srgbClr val="E5F92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2"/>
                </a:solidFill>
              </a:rPr>
              <a:t>&lt;1%</a:t>
            </a:r>
          </a:p>
        </p:txBody>
      </p:sp>
    </p:spTree>
    <p:extLst>
      <p:ext uri="{BB962C8B-B14F-4D97-AF65-F5344CB8AC3E}">
        <p14:creationId xmlns:p14="http://schemas.microsoft.com/office/powerpoint/2010/main" val="30526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如何科学的做时间管理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7218" y="1895947"/>
            <a:ext cx="7929563" cy="4882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高效能人士总是避免陷入第三和第四类事务，因为不论是否紧迫，这些事都是不重要的，他们通过花费更多的时间在第二类事务，以期减少第一类事务的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数量。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要事第一</a:t>
            </a:r>
          </a:p>
        </p:txBody>
      </p:sp>
    </p:spTree>
    <p:extLst>
      <p:ext uri="{BB962C8B-B14F-4D97-AF65-F5344CB8AC3E}">
        <p14:creationId xmlns:p14="http://schemas.microsoft.com/office/powerpoint/2010/main" val="306138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如何科学的做时间管理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80/20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26">
            <a:extLst>
              <a:ext uri="{FF2B5EF4-FFF2-40B4-BE49-F238E27FC236}">
                <a16:creationId xmlns:a16="http://schemas.microsoft.com/office/drawing/2014/main" id="{6CC9C4A1-75C8-4F71-9152-06EA56CD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438400"/>
            <a:ext cx="2057400" cy="20574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80%最佳效</a:t>
            </a:r>
          </a:p>
          <a:p>
            <a:pPr algn="ctr" eaLnBrk="1" hangingPunct="1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果的工作</a:t>
            </a:r>
            <a:endParaRPr lang="zh-CN" altLang="en-US" sz="2800"/>
          </a:p>
        </p:txBody>
      </p:sp>
      <p:sp>
        <p:nvSpPr>
          <p:cNvPr id="15" name="Rectangle 1027">
            <a:extLst>
              <a:ext uri="{FF2B5EF4-FFF2-40B4-BE49-F238E27FC236}">
                <a16:creationId xmlns:a16="http://schemas.microsoft.com/office/drawing/2014/main" id="{337B4C7A-EC18-4505-BED4-48990C09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4495800"/>
            <a:ext cx="20574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20%较为</a:t>
            </a:r>
          </a:p>
          <a:p>
            <a:pPr algn="ctr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次要的工作</a:t>
            </a:r>
            <a:endParaRPr lang="zh-CN" altLang="en-US" sz="2800"/>
          </a:p>
        </p:txBody>
      </p:sp>
      <p:sp>
        <p:nvSpPr>
          <p:cNvPr id="16" name="Rectangle 1028">
            <a:extLst>
              <a:ext uri="{FF2B5EF4-FFF2-40B4-BE49-F238E27FC236}">
                <a16:creationId xmlns:a16="http://schemas.microsoft.com/office/drawing/2014/main" id="{BD0248A7-F92A-4681-90E5-456E9F5A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3276600"/>
            <a:ext cx="1828800" cy="20574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80%的时间</a:t>
            </a:r>
            <a:endParaRPr lang="zh-CN" altLang="en-US" sz="2800"/>
          </a:p>
        </p:txBody>
      </p:sp>
      <p:sp>
        <p:nvSpPr>
          <p:cNvPr id="17" name="Rectangle 1029">
            <a:extLst>
              <a:ext uri="{FF2B5EF4-FFF2-40B4-BE49-F238E27FC236}">
                <a16:creationId xmlns:a16="http://schemas.microsoft.com/office/drawing/2014/main" id="{A858041D-2893-41EC-AF1B-9E5EECB9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2438400"/>
            <a:ext cx="1828800" cy="8382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20%的时间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8" name="AutoShape 1030"/>
          <p:cNvSpPr>
            <a:spLocks noChangeArrowheads="1"/>
          </p:cNvSpPr>
          <p:nvPr/>
        </p:nvSpPr>
        <p:spPr bwMode="auto">
          <a:xfrm>
            <a:off x="4076700" y="2514600"/>
            <a:ext cx="1447800" cy="914400"/>
          </a:xfrm>
          <a:custGeom>
            <a:avLst/>
            <a:gdLst>
              <a:gd name="T0" fmla="*/ 1056894 w 21600"/>
              <a:gd name="T1" fmla="*/ 0 h 21600"/>
              <a:gd name="T2" fmla="*/ 1056894 w 21600"/>
              <a:gd name="T3" fmla="*/ 514689 h 21600"/>
              <a:gd name="T4" fmla="*/ 61934 w 21600"/>
              <a:gd name="T5" fmla="*/ 914400 h 21600"/>
              <a:gd name="T6" fmla="*/ 1447800 w 21600"/>
              <a:gd name="T7" fmla="*/ 25734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5175 h 21600"/>
              <a:gd name="T14" fmla="*/ 20733 w 21600"/>
              <a:gd name="T15" fmla="*/ 698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768" y="0"/>
                </a:lnTo>
                <a:lnTo>
                  <a:pt x="15768" y="5175"/>
                </a:lnTo>
                <a:lnTo>
                  <a:pt x="12427" y="5175"/>
                </a:lnTo>
                <a:cubicBezTo>
                  <a:pt x="5564" y="5175"/>
                  <a:pt x="0" y="8301"/>
                  <a:pt x="0" y="12158"/>
                </a:cubicBezTo>
                <a:lnTo>
                  <a:pt x="0" y="21600"/>
                </a:lnTo>
                <a:lnTo>
                  <a:pt x="1848" y="21600"/>
                </a:lnTo>
                <a:lnTo>
                  <a:pt x="1848" y="12158"/>
                </a:lnTo>
                <a:cubicBezTo>
                  <a:pt x="1848" y="9300"/>
                  <a:pt x="6584" y="6983"/>
                  <a:pt x="12427" y="6983"/>
                </a:cubicBezTo>
                <a:lnTo>
                  <a:pt x="15768" y="6983"/>
                </a:lnTo>
                <a:lnTo>
                  <a:pt x="15768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031"/>
          <p:cNvSpPr>
            <a:spLocks noChangeArrowheads="1"/>
          </p:cNvSpPr>
          <p:nvPr/>
        </p:nvSpPr>
        <p:spPr bwMode="auto">
          <a:xfrm>
            <a:off x="4000500" y="4343400"/>
            <a:ext cx="1504950" cy="990600"/>
          </a:xfrm>
          <a:custGeom>
            <a:avLst/>
            <a:gdLst>
              <a:gd name="T0" fmla="*/ 1015841 w 21600"/>
              <a:gd name="T1" fmla="*/ 0 h 21600"/>
              <a:gd name="T2" fmla="*/ 1015841 w 21600"/>
              <a:gd name="T3" fmla="*/ 557579 h 21600"/>
              <a:gd name="T4" fmla="*/ 77895 w 21600"/>
              <a:gd name="T5" fmla="*/ 990600 h 21600"/>
              <a:gd name="T6" fmla="*/ 1504950 w 21600"/>
              <a:gd name="T7" fmla="*/ 27879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985 h 21600"/>
              <a:gd name="T14" fmla="*/ 20337 w 21600"/>
              <a:gd name="T15" fmla="*/ 717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580" y="0"/>
                </a:lnTo>
                <a:lnTo>
                  <a:pt x="14580" y="4985"/>
                </a:lnTo>
                <a:lnTo>
                  <a:pt x="12427" y="4985"/>
                </a:lnTo>
                <a:cubicBezTo>
                  <a:pt x="5564" y="4985"/>
                  <a:pt x="0" y="8196"/>
                  <a:pt x="0" y="12158"/>
                </a:cubicBezTo>
                <a:lnTo>
                  <a:pt x="0" y="21600"/>
                </a:lnTo>
                <a:lnTo>
                  <a:pt x="2236" y="21600"/>
                </a:lnTo>
                <a:lnTo>
                  <a:pt x="2236" y="12158"/>
                </a:lnTo>
                <a:cubicBezTo>
                  <a:pt x="2236" y="9405"/>
                  <a:pt x="6799" y="7173"/>
                  <a:pt x="12427" y="7173"/>
                </a:cubicBezTo>
                <a:lnTo>
                  <a:pt x="14580" y="7173"/>
                </a:lnTo>
                <a:lnTo>
                  <a:pt x="14580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032">
            <a:extLst>
              <a:ext uri="{FF2B5EF4-FFF2-40B4-BE49-F238E27FC236}">
                <a16:creationId xmlns:a16="http://schemas.microsoft.com/office/drawing/2014/main" id="{A89D72B1-49C7-4CB4-B0F2-0BB4AB970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25908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来自</a:t>
            </a:r>
          </a:p>
        </p:txBody>
      </p:sp>
      <p:sp>
        <p:nvSpPr>
          <p:cNvPr id="21" name="Rectangle 1033">
            <a:extLst>
              <a:ext uri="{FF2B5EF4-FFF2-40B4-BE49-F238E27FC236}">
                <a16:creationId xmlns:a16="http://schemas.microsoft.com/office/drawing/2014/main" id="{74F61C40-FFD5-43C5-8168-08E795F9C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419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花去</a:t>
            </a:r>
          </a:p>
        </p:txBody>
      </p:sp>
    </p:spTree>
    <p:extLst>
      <p:ext uri="{BB962C8B-B14F-4D97-AF65-F5344CB8AC3E}">
        <p14:creationId xmlns:p14="http://schemas.microsoft.com/office/powerpoint/2010/main" val="5118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如何科学的做时间管理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7218" y="1895947"/>
            <a:ext cx="7929563" cy="4882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去寻找用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的努力就可得到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的效果的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</a:t>
            </a: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精力解决少数重要问题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而不是解决所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有问题；</a:t>
            </a: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每天中思维最活跃的时间内做最有挑战和最有创意的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工作；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Font typeface="Wingdings" panose="05000000000000000000" pitchFamily="2" charset="2"/>
              <a:buChar char="u"/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80/20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</p:txBody>
      </p:sp>
    </p:spTree>
    <p:extLst>
      <p:ext uri="{BB962C8B-B14F-4D97-AF65-F5344CB8AC3E}">
        <p14:creationId xmlns:p14="http://schemas.microsoft.com/office/powerpoint/2010/main" val="612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0918" y="2492896"/>
            <a:ext cx="4491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目标管理</a:t>
            </a:r>
            <a:endParaRPr lang="zh-CN" altLang="en-US" sz="48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1331640" y="2130241"/>
            <a:ext cx="14486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02</a:t>
            </a:r>
            <a:endParaRPr lang="zh-CN" altLang="en-US" sz="100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90615" y="2432613"/>
            <a:ext cx="1910" cy="1011342"/>
          </a:xfrm>
          <a:prstGeom prst="line">
            <a:avLst/>
          </a:prstGeom>
          <a:ln w="19050">
            <a:solidFill>
              <a:srgbClr val="D7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目标管理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7218" y="1895947"/>
            <a:ext cx="7929563" cy="4882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一、目标管理概述</a:t>
            </a: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  <a:p>
            <a:pPr lvl="1" indent="0" eaLnBrk="0" hangingPunct="0">
              <a:spcBef>
                <a:spcPts val="800"/>
              </a:spcBef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0" hangingPunct="0">
              <a:spcBef>
                <a:spcPts val="800"/>
              </a:spcBef>
              <a:defRPr/>
            </a:pP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关于目标管理，主要结合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原则来阐述</a:t>
            </a:r>
          </a:p>
        </p:txBody>
      </p:sp>
    </p:spTree>
    <p:extLst>
      <p:ext uri="{BB962C8B-B14F-4D97-AF65-F5344CB8AC3E}">
        <p14:creationId xmlns:p14="http://schemas.microsoft.com/office/powerpoint/2010/main" val="8121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653453" y="2312283"/>
            <a:ext cx="1705185" cy="2273580"/>
          </a:xfrm>
          <a:prstGeom prst="ellipse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8995" y="3064355"/>
            <a:ext cx="2178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CONTENTS</a:t>
            </a:r>
            <a:endParaRPr lang="zh-CN" altLang="en-US" sz="44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06819" y="1795707"/>
            <a:ext cx="3105465" cy="1015663"/>
            <a:chOff x="5075757" y="561471"/>
            <a:chExt cx="4140618" cy="1015663"/>
          </a:xfrm>
        </p:grpSpPr>
        <p:sp>
          <p:nvSpPr>
            <p:cNvPr id="7" name="文本框 6"/>
            <p:cNvSpPr txBox="1"/>
            <p:nvPr/>
          </p:nvSpPr>
          <p:spPr>
            <a:xfrm>
              <a:off x="5075757" y="561471"/>
              <a:ext cx="1410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0</a:t>
              </a:r>
              <a:r>
                <a:rPr lang="zh-CN" altLang="en-US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 </a:t>
              </a:r>
              <a:r>
                <a:rPr lang="en-US" altLang="zh-CN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1</a:t>
              </a:r>
              <a:r>
                <a:rPr lang="zh-CN" altLang="en-US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 </a:t>
              </a:r>
              <a:endParaRPr lang="zh-CN" altLang="en-US" sz="6000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07943" y="692378"/>
              <a:ext cx="2708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基本形状绘制</a:t>
              </a:r>
              <a:endParaRPr lang="zh-CN" altLang="en-US" sz="2400" b="1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06817" y="2680586"/>
            <a:ext cx="3721020" cy="1015663"/>
            <a:chOff x="5075756" y="1428781"/>
            <a:chExt cx="4961358" cy="1015663"/>
          </a:xfrm>
        </p:grpSpPr>
        <p:sp>
          <p:nvSpPr>
            <p:cNvPr id="8" name="文本框 7"/>
            <p:cNvSpPr txBox="1"/>
            <p:nvPr/>
          </p:nvSpPr>
          <p:spPr>
            <a:xfrm>
              <a:off x="5075756" y="1428781"/>
              <a:ext cx="15045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0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07945" y="1532392"/>
              <a:ext cx="3529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我踩的那些“坑”</a:t>
              </a:r>
              <a:endParaRPr lang="zh-CN" altLang="en-US" sz="2400" b="1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06820" y="3565465"/>
            <a:ext cx="3413244" cy="1015663"/>
            <a:chOff x="5075757" y="2513006"/>
            <a:chExt cx="4550990" cy="1015663"/>
          </a:xfrm>
        </p:grpSpPr>
        <p:sp>
          <p:nvSpPr>
            <p:cNvPr id="9" name="文本框 8"/>
            <p:cNvSpPr txBox="1"/>
            <p:nvPr/>
          </p:nvSpPr>
          <p:spPr>
            <a:xfrm>
              <a:off x="5075757" y="2513006"/>
              <a:ext cx="14105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0 3</a:t>
              </a:r>
              <a:r>
                <a:rPr lang="zh-CN" altLang="en-US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 </a:t>
              </a:r>
              <a:endParaRPr lang="zh-CN" altLang="en-US" sz="6000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507946" y="2641193"/>
              <a:ext cx="3118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重点了解的功能</a:t>
              </a:r>
              <a:endParaRPr lang="zh-CN" altLang="en-US" sz="2400" b="1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07943" y="3061060"/>
              <a:ext cx="246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8630256" y="3250406"/>
            <a:ext cx="673672" cy="366636"/>
          </a:xfrm>
          <a:prstGeom prst="triangle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3801378" y="2716399"/>
            <a:ext cx="1057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0 2</a:t>
            </a:r>
            <a:endParaRPr lang="zh-CN" altLang="en-US" sz="6000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46682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目标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管理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目标管理概述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320"/>
          <a:stretch/>
        </p:blipFill>
        <p:spPr>
          <a:xfrm>
            <a:off x="396152" y="1791893"/>
            <a:ext cx="2910231" cy="241214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37BA907-8FB8-4F9A-A8AE-11C325DDC205}"/>
              </a:ext>
            </a:extLst>
          </p:cNvPr>
          <p:cNvSpPr txBox="1"/>
          <p:nvPr/>
        </p:nvSpPr>
        <p:spPr>
          <a:xfrm>
            <a:off x="309025" y="4648016"/>
            <a:ext cx="318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ITC Avant Garde Std Bk" panose="020B0502020202020204" pitchFamily="34" charset="0"/>
                <a:cs typeface="+mn-ea"/>
              </a:rPr>
              <a:t>彼得</a:t>
            </a:r>
            <a:r>
              <a:rPr lang="en-US" altLang="zh-CN" dirty="0">
                <a:latin typeface="ITC Avant Garde Std Bk" panose="020B0502020202020204" pitchFamily="34" charset="0"/>
                <a:cs typeface="+mn-ea"/>
              </a:rPr>
              <a:t>·</a:t>
            </a:r>
            <a:r>
              <a:rPr lang="zh-CN" altLang="en-US" dirty="0">
                <a:latin typeface="ITC Avant Garde Std Bk" panose="020B0502020202020204" pitchFamily="34" charset="0"/>
                <a:cs typeface="+mn-ea"/>
              </a:rPr>
              <a:t>德鲁克（</a:t>
            </a:r>
            <a:r>
              <a:rPr lang="en-US" altLang="zh-CN" dirty="0">
                <a:latin typeface="ITC Avant Garde Std Bk" panose="020B0502020202020204" pitchFamily="34" charset="0"/>
                <a:cs typeface="+mn-ea"/>
              </a:rPr>
              <a:t>Peter Drucker</a:t>
            </a:r>
            <a:r>
              <a:rPr lang="zh-CN" altLang="en-US" dirty="0">
                <a:latin typeface="ITC Avant Garde Std Bk" panose="020B0502020202020204" pitchFamily="34" charset="0"/>
                <a:cs typeface="+mn-ea"/>
              </a:rPr>
              <a:t>）</a:t>
            </a:r>
          </a:p>
        </p:txBody>
      </p:sp>
      <p:sp>
        <p:nvSpPr>
          <p:cNvPr id="17" name="PA-矩形 9">
            <a:extLst>
              <a:ext uri="{FF2B5EF4-FFF2-40B4-BE49-F238E27FC236}">
                <a16:creationId xmlns:a16="http://schemas.microsoft.com/office/drawing/2014/main" id="{ECB36C80-3532-476C-BC34-D73DA6B63A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46790" y="1409517"/>
            <a:ext cx="52447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美国管理大师彼得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德鲁克（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Peter Drucker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其名著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《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管理实践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中最先提出了“目标管理”的概念。德鲁克认为，并不是有了工作才有目标，而是相反，有了目标才能确定每个人的工作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目标管理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是以目标为导向，以人为中心，以成果为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标准。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目标管理亦称“成果管理”，俗称责任制。是指在企业个体职工的积极参与下，自上而下地确定工作目标，并在工作中实行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“自我控制”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638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712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39773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目标管理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---SMART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原则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322780" y="1046052"/>
            <a:ext cx="308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Specific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——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明确性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074644-2270-4A32-A4CB-FDE3F63993A9}"/>
              </a:ext>
            </a:extLst>
          </p:cNvPr>
          <p:cNvSpPr/>
          <p:nvPr/>
        </p:nvSpPr>
        <p:spPr>
          <a:xfrm>
            <a:off x="979479" y="1769389"/>
            <a:ext cx="2432930" cy="442140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1924304" rIns="298704" bIns="1111505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AFB3E6-8B5D-497D-B399-84FAFA235117}"/>
              </a:ext>
            </a:extLst>
          </p:cNvPr>
          <p:cNvSpPr/>
          <p:nvPr/>
        </p:nvSpPr>
        <p:spPr>
          <a:xfrm>
            <a:off x="3613995" y="1769389"/>
            <a:ext cx="2210323" cy="442140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1924304" rIns="298704" bIns="1111505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78E642-95CA-461B-9031-859BD7684AB2}"/>
              </a:ext>
            </a:extLst>
          </p:cNvPr>
          <p:cNvSpPr/>
          <p:nvPr/>
        </p:nvSpPr>
        <p:spPr>
          <a:xfrm>
            <a:off x="6107345" y="1755698"/>
            <a:ext cx="2280049" cy="442140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1924304" rIns="298704" bIns="1111505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200">
              <a:latin typeface="+mn-ea"/>
              <a:cs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A8FBB1-5055-41DF-86EA-363802E326DD}"/>
              </a:ext>
            </a:extLst>
          </p:cNvPr>
          <p:cNvGrpSpPr/>
          <p:nvPr/>
        </p:nvGrpSpPr>
        <p:grpSpPr>
          <a:xfrm>
            <a:off x="2030822" y="1916617"/>
            <a:ext cx="808829" cy="912599"/>
            <a:chOff x="1784572" y="1862891"/>
            <a:chExt cx="2006156" cy="22635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AA008B4-C28F-40F8-A547-BEB3CE8B16F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655881" y="1991582"/>
              <a:ext cx="2263538" cy="200615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50000">
                  <a:srgbClr val="F6F6F6"/>
                </a:gs>
                <a:gs pos="50000">
                  <a:srgbClr val="FDFDFD"/>
                </a:gs>
              </a:gsLst>
              <a:lin ang="5400000" scaled="0"/>
            </a:gra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rgbClr val="FFFFFF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E19367C-BEA2-41E4-95EF-72F1EA465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02173" y="2209866"/>
              <a:ext cx="1770954" cy="156958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50000">
                  <a:srgbClr val="F6F6F6"/>
                </a:gs>
                <a:gs pos="50000">
                  <a:srgbClr val="FDFDFD"/>
                </a:gs>
              </a:gsLst>
              <a:lin ang="16200000" scaled="0"/>
            </a:gradFill>
            <a:ln w="952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rgbClr val="FFFFFF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FE61EFD-64E1-4DF3-91EA-083C4190165B}"/>
              </a:ext>
            </a:extLst>
          </p:cNvPr>
          <p:cNvGrpSpPr/>
          <p:nvPr/>
        </p:nvGrpSpPr>
        <p:grpSpPr>
          <a:xfrm>
            <a:off x="4174590" y="1886501"/>
            <a:ext cx="808829" cy="912599"/>
            <a:chOff x="1784572" y="1862891"/>
            <a:chExt cx="2006156" cy="226353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219E877-6F74-4265-A756-D5216C81CB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655881" y="1991582"/>
              <a:ext cx="2263538" cy="200615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50000">
                  <a:srgbClr val="F6F6F6"/>
                </a:gs>
                <a:gs pos="50000">
                  <a:srgbClr val="FDFDFD"/>
                </a:gs>
              </a:gsLst>
              <a:lin ang="5400000" scaled="0"/>
            </a:gra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rgbClr val="FFFFFF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0A3B1F9-EA99-45BA-A1A1-BB8FE542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02173" y="2209866"/>
              <a:ext cx="1770954" cy="156958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50000">
                  <a:srgbClr val="F6F6F6"/>
                </a:gs>
                <a:gs pos="50000">
                  <a:srgbClr val="FDFDFD"/>
                </a:gs>
              </a:gsLst>
              <a:lin ang="16200000" scaled="0"/>
            </a:gradFill>
            <a:ln w="952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rgbClr val="FFFFFF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88233FF-DF69-4E0D-B984-D7068F037985}"/>
              </a:ext>
            </a:extLst>
          </p:cNvPr>
          <p:cNvGrpSpPr/>
          <p:nvPr/>
        </p:nvGrpSpPr>
        <p:grpSpPr>
          <a:xfrm>
            <a:off x="6884884" y="1950305"/>
            <a:ext cx="808829" cy="912599"/>
            <a:chOff x="1784572" y="1862891"/>
            <a:chExt cx="2006156" cy="2263538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274CBDC-041D-49C0-A89A-C87FB5241B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655881" y="1991582"/>
              <a:ext cx="2263538" cy="200615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50000">
                  <a:srgbClr val="F6F6F6"/>
                </a:gs>
                <a:gs pos="50000">
                  <a:srgbClr val="FDFDFD"/>
                </a:gs>
              </a:gsLst>
              <a:lin ang="5400000" scaled="0"/>
            </a:gra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rgbClr val="FFFFFF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8D092A38-C9B7-4EBB-A3AA-850410997A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02173" y="2209866"/>
              <a:ext cx="1770954" cy="156958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50000">
                  <a:srgbClr val="F6F6F6"/>
                </a:gs>
                <a:gs pos="50000">
                  <a:srgbClr val="FDFDFD"/>
                </a:gs>
              </a:gsLst>
              <a:lin ang="16200000" scaled="0"/>
            </a:gradFill>
            <a:ln w="952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rgbClr val="FFFFFF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CC2E2E4-06E7-4C00-A1EF-CD1FB487EE3D}"/>
              </a:ext>
            </a:extLst>
          </p:cNvPr>
          <p:cNvGrpSpPr/>
          <p:nvPr/>
        </p:nvGrpSpPr>
        <p:grpSpPr>
          <a:xfrm>
            <a:off x="2300494" y="2238936"/>
            <a:ext cx="269483" cy="267447"/>
            <a:chOff x="7078908" y="5461438"/>
            <a:chExt cx="430461" cy="427208"/>
          </a:xfrm>
          <a:solidFill>
            <a:srgbClr val="134E6C"/>
          </a:solidFill>
        </p:grpSpPr>
        <p:sp>
          <p:nvSpPr>
            <p:cNvPr id="29" name="Freeform 236">
              <a:extLst>
                <a:ext uri="{FF2B5EF4-FFF2-40B4-BE49-F238E27FC236}">
                  <a16:creationId xmlns:a16="http://schemas.microsoft.com/office/drawing/2014/main" id="{F1687172-9B29-479A-9855-7DB56697F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Freeform 237">
              <a:extLst>
                <a:ext uri="{FF2B5EF4-FFF2-40B4-BE49-F238E27FC236}">
                  <a16:creationId xmlns:a16="http://schemas.microsoft.com/office/drawing/2014/main" id="{742FFBE8-4B78-456F-BA20-649B3AC3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29A57DC-88F1-4B49-903F-917014895A7A}"/>
              </a:ext>
            </a:extLst>
          </p:cNvPr>
          <p:cNvGrpSpPr/>
          <p:nvPr/>
        </p:nvGrpSpPr>
        <p:grpSpPr>
          <a:xfrm>
            <a:off x="4425343" y="2175135"/>
            <a:ext cx="335327" cy="335327"/>
            <a:chOff x="5958843" y="2994692"/>
            <a:chExt cx="535637" cy="535637"/>
          </a:xfrm>
          <a:solidFill>
            <a:srgbClr val="134E6C"/>
          </a:solidFill>
        </p:grpSpPr>
        <p:sp>
          <p:nvSpPr>
            <p:cNvPr id="32" name="Freeform 257">
              <a:extLst>
                <a:ext uri="{FF2B5EF4-FFF2-40B4-BE49-F238E27FC236}">
                  <a16:creationId xmlns:a16="http://schemas.microsoft.com/office/drawing/2014/main" id="{FE02D9DA-99AC-4842-B8DE-81B78E69C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7030" y="3109626"/>
              <a:ext cx="302516" cy="305768"/>
            </a:xfrm>
            <a:custGeom>
              <a:avLst/>
              <a:gdLst>
                <a:gd name="T0" fmla="*/ 101 w 118"/>
                <a:gd name="T1" fmla="*/ 91 h 119"/>
                <a:gd name="T2" fmla="*/ 107 w 118"/>
                <a:gd name="T3" fmla="*/ 77 h 119"/>
                <a:gd name="T4" fmla="*/ 23 w 118"/>
                <a:gd name="T5" fmla="*/ 25 h 119"/>
                <a:gd name="T6" fmla="*/ 30 w 118"/>
                <a:gd name="T7" fmla="*/ 25 h 119"/>
                <a:gd name="T8" fmla="*/ 27 w 118"/>
                <a:gd name="T9" fmla="*/ 24 h 119"/>
                <a:gd name="T10" fmla="*/ 21 w 118"/>
                <a:gd name="T11" fmla="*/ 35 h 119"/>
                <a:gd name="T12" fmla="*/ 28 w 118"/>
                <a:gd name="T13" fmla="*/ 33 h 119"/>
                <a:gd name="T14" fmla="*/ 33 w 118"/>
                <a:gd name="T15" fmla="*/ 41 h 119"/>
                <a:gd name="T16" fmla="*/ 25 w 118"/>
                <a:gd name="T17" fmla="*/ 46 h 119"/>
                <a:gd name="T18" fmla="*/ 15 w 118"/>
                <a:gd name="T19" fmla="*/ 54 h 119"/>
                <a:gd name="T20" fmla="*/ 25 w 118"/>
                <a:gd name="T21" fmla="*/ 63 h 119"/>
                <a:gd name="T22" fmla="*/ 40 w 118"/>
                <a:gd name="T23" fmla="*/ 72 h 119"/>
                <a:gd name="T24" fmla="*/ 34 w 118"/>
                <a:gd name="T25" fmla="*/ 89 h 119"/>
                <a:gd name="T26" fmla="*/ 28 w 118"/>
                <a:gd name="T27" fmla="*/ 102 h 119"/>
                <a:gd name="T28" fmla="*/ 25 w 118"/>
                <a:gd name="T29" fmla="*/ 92 h 119"/>
                <a:gd name="T30" fmla="*/ 21 w 118"/>
                <a:gd name="T31" fmla="*/ 70 h 119"/>
                <a:gd name="T32" fmla="*/ 11 w 118"/>
                <a:gd name="T33" fmla="*/ 57 h 119"/>
                <a:gd name="T34" fmla="*/ 34 w 118"/>
                <a:gd name="T35" fmla="*/ 12 h 119"/>
                <a:gd name="T36" fmla="*/ 23 w 118"/>
                <a:gd name="T37" fmla="*/ 20 h 119"/>
                <a:gd name="T38" fmla="*/ 105 w 118"/>
                <a:gd name="T39" fmla="*/ 50 h 119"/>
                <a:gd name="T40" fmla="*/ 98 w 118"/>
                <a:gd name="T41" fmla="*/ 59 h 119"/>
                <a:gd name="T42" fmla="*/ 94 w 118"/>
                <a:gd name="T43" fmla="*/ 64 h 119"/>
                <a:gd name="T44" fmla="*/ 86 w 118"/>
                <a:gd name="T45" fmla="*/ 65 h 119"/>
                <a:gd name="T46" fmla="*/ 76 w 118"/>
                <a:gd name="T47" fmla="*/ 55 h 119"/>
                <a:gd name="T48" fmla="*/ 70 w 118"/>
                <a:gd name="T49" fmla="*/ 60 h 119"/>
                <a:gd name="T50" fmla="*/ 70 w 118"/>
                <a:gd name="T51" fmla="*/ 70 h 119"/>
                <a:gd name="T52" fmla="*/ 57 w 118"/>
                <a:gd name="T53" fmla="*/ 77 h 119"/>
                <a:gd name="T54" fmla="*/ 45 w 118"/>
                <a:gd name="T55" fmla="*/ 58 h 119"/>
                <a:gd name="T56" fmla="*/ 61 w 118"/>
                <a:gd name="T57" fmla="*/ 51 h 119"/>
                <a:gd name="T58" fmla="*/ 63 w 118"/>
                <a:gd name="T59" fmla="*/ 49 h 119"/>
                <a:gd name="T60" fmla="*/ 59 w 118"/>
                <a:gd name="T61" fmla="*/ 48 h 119"/>
                <a:gd name="T62" fmla="*/ 48 w 118"/>
                <a:gd name="T63" fmla="*/ 48 h 119"/>
                <a:gd name="T64" fmla="*/ 50 w 118"/>
                <a:gd name="T65" fmla="*/ 39 h 119"/>
                <a:gd name="T66" fmla="*/ 54 w 118"/>
                <a:gd name="T67" fmla="*/ 38 h 119"/>
                <a:gd name="T68" fmla="*/ 59 w 118"/>
                <a:gd name="T69" fmla="*/ 24 h 119"/>
                <a:gd name="T70" fmla="*/ 75 w 118"/>
                <a:gd name="T71" fmla="*/ 25 h 119"/>
                <a:gd name="T72" fmla="*/ 83 w 118"/>
                <a:gd name="T73" fmla="*/ 20 h 119"/>
                <a:gd name="T74" fmla="*/ 95 w 118"/>
                <a:gd name="T75" fmla="*/ 21 h 119"/>
                <a:gd name="T76" fmla="*/ 105 w 118"/>
                <a:gd name="T77" fmla="*/ 63 h 119"/>
                <a:gd name="T78" fmla="*/ 105 w 118"/>
                <a:gd name="T79" fmla="*/ 70 h 119"/>
                <a:gd name="T80" fmla="*/ 102 w 118"/>
                <a:gd name="T81" fmla="*/ 68 h 119"/>
                <a:gd name="T82" fmla="*/ 105 w 118"/>
                <a:gd name="T83" fmla="*/ 59 h 119"/>
                <a:gd name="T84" fmla="*/ 107 w 118"/>
                <a:gd name="T85" fmla="*/ 50 h 119"/>
                <a:gd name="T86" fmla="*/ 109 w 118"/>
                <a:gd name="T87" fmla="*/ 39 h 119"/>
                <a:gd name="T88" fmla="*/ 86 w 118"/>
                <a:gd name="T89" fmla="*/ 66 h 119"/>
                <a:gd name="T90" fmla="*/ 73 w 118"/>
                <a:gd name="T91" fmla="*/ 76 h 119"/>
                <a:gd name="T92" fmla="*/ 35 w 118"/>
                <a:gd name="T93" fmla="*/ 26 h 119"/>
                <a:gd name="T94" fmla="*/ 31 w 118"/>
                <a:gd name="T95" fmla="*/ 17 h 119"/>
                <a:gd name="T96" fmla="*/ 46 w 118"/>
                <a:gd name="T97" fmla="*/ 11 h 119"/>
                <a:gd name="T98" fmla="*/ 50 w 118"/>
                <a:gd name="T99" fmla="*/ 18 h 119"/>
                <a:gd name="T100" fmla="*/ 42 w 118"/>
                <a:gd name="T101" fmla="*/ 27 h 119"/>
                <a:gd name="T102" fmla="*/ 57 w 118"/>
                <a:gd name="T103" fmla="*/ 16 h 119"/>
                <a:gd name="T104" fmla="*/ 59 w 118"/>
                <a:gd name="T105" fmla="*/ 14 h 119"/>
                <a:gd name="T106" fmla="*/ 47 w 118"/>
                <a:gd name="T107" fmla="*/ 27 h 119"/>
                <a:gd name="T108" fmla="*/ 75 w 118"/>
                <a:gd name="T109" fmla="*/ 19 h 119"/>
                <a:gd name="T110" fmla="*/ 87 w 118"/>
                <a:gd name="T111" fmla="*/ 15 h 119"/>
                <a:gd name="T112" fmla="*/ 27 w 118"/>
                <a:gd name="T113" fmla="*/ 59 h 119"/>
                <a:gd name="T114" fmla="*/ 24 w 118"/>
                <a:gd name="T115" fmla="*/ 59 h 119"/>
                <a:gd name="T116" fmla="*/ 23 w 118"/>
                <a:gd name="T117" fmla="*/ 55 h 119"/>
                <a:gd name="T118" fmla="*/ 111 w 118"/>
                <a:gd name="T119" fmla="*/ 7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60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1" y="119"/>
                    <a:pt x="118" y="92"/>
                    <a:pt x="118" y="60"/>
                  </a:cubicBezTo>
                  <a:cubicBezTo>
                    <a:pt x="118" y="27"/>
                    <a:pt x="91" y="0"/>
                    <a:pt x="59" y="0"/>
                  </a:cubicBezTo>
                  <a:close/>
                  <a:moveTo>
                    <a:pt x="110" y="77"/>
                  </a:moveTo>
                  <a:cubicBezTo>
                    <a:pt x="110" y="77"/>
                    <a:pt x="110" y="77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08" y="82"/>
                    <a:pt x="107" y="86"/>
                    <a:pt x="104" y="89"/>
                  </a:cubicBezTo>
                  <a:cubicBezTo>
                    <a:pt x="104" y="89"/>
                    <a:pt x="104" y="89"/>
                    <a:pt x="103" y="90"/>
                  </a:cubicBezTo>
                  <a:cubicBezTo>
                    <a:pt x="102" y="89"/>
                    <a:pt x="102" y="90"/>
                    <a:pt x="101" y="91"/>
                  </a:cubicBezTo>
                  <a:cubicBezTo>
                    <a:pt x="100" y="91"/>
                    <a:pt x="100" y="90"/>
                    <a:pt x="100" y="90"/>
                  </a:cubicBezTo>
                  <a:cubicBezTo>
                    <a:pt x="100" y="89"/>
                    <a:pt x="100" y="89"/>
                    <a:pt x="100" y="88"/>
                  </a:cubicBezTo>
                  <a:cubicBezTo>
                    <a:pt x="100" y="87"/>
                    <a:pt x="100" y="87"/>
                    <a:pt x="99" y="87"/>
                  </a:cubicBezTo>
                  <a:cubicBezTo>
                    <a:pt x="100" y="86"/>
                    <a:pt x="99" y="85"/>
                    <a:pt x="99" y="84"/>
                  </a:cubicBezTo>
                  <a:cubicBezTo>
                    <a:pt x="99" y="83"/>
                    <a:pt x="100" y="83"/>
                    <a:pt x="101" y="83"/>
                  </a:cubicBezTo>
                  <a:cubicBezTo>
                    <a:pt x="101" y="83"/>
                    <a:pt x="101" y="81"/>
                    <a:pt x="102" y="81"/>
                  </a:cubicBezTo>
                  <a:cubicBezTo>
                    <a:pt x="102" y="80"/>
                    <a:pt x="102" y="81"/>
                    <a:pt x="102" y="81"/>
                  </a:cubicBezTo>
                  <a:cubicBezTo>
                    <a:pt x="103" y="81"/>
                    <a:pt x="102" y="80"/>
                    <a:pt x="103" y="80"/>
                  </a:cubicBezTo>
                  <a:cubicBezTo>
                    <a:pt x="103" y="80"/>
                    <a:pt x="104" y="79"/>
                    <a:pt x="104" y="80"/>
                  </a:cubicBezTo>
                  <a:cubicBezTo>
                    <a:pt x="105" y="80"/>
                    <a:pt x="105" y="79"/>
                    <a:pt x="105" y="78"/>
                  </a:cubicBezTo>
                  <a:cubicBezTo>
                    <a:pt x="105" y="78"/>
                    <a:pt x="106" y="77"/>
                    <a:pt x="107" y="77"/>
                  </a:cubicBezTo>
                  <a:cubicBezTo>
                    <a:pt x="107" y="77"/>
                    <a:pt x="107" y="76"/>
                    <a:pt x="107" y="76"/>
                  </a:cubicBezTo>
                  <a:cubicBezTo>
                    <a:pt x="108" y="77"/>
                    <a:pt x="109" y="76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lose/>
                  <a:moveTo>
                    <a:pt x="17" y="25"/>
                  </a:moveTo>
                  <a:cubicBezTo>
                    <a:pt x="17" y="25"/>
                    <a:pt x="18" y="25"/>
                    <a:pt x="18" y="25"/>
                  </a:cubicBezTo>
                  <a:cubicBezTo>
                    <a:pt x="19" y="25"/>
                    <a:pt x="19" y="24"/>
                    <a:pt x="19" y="25"/>
                  </a:cubicBezTo>
                  <a:cubicBezTo>
                    <a:pt x="19" y="25"/>
                    <a:pt x="20" y="26"/>
                    <a:pt x="20" y="26"/>
                  </a:cubicBezTo>
                  <a:cubicBezTo>
                    <a:pt x="20" y="25"/>
                    <a:pt x="20" y="24"/>
                    <a:pt x="20" y="23"/>
                  </a:cubicBezTo>
                  <a:cubicBezTo>
                    <a:pt x="20" y="23"/>
                    <a:pt x="20" y="23"/>
                    <a:pt x="20" y="22"/>
                  </a:cubicBezTo>
                  <a:cubicBezTo>
                    <a:pt x="21" y="22"/>
                    <a:pt x="21" y="23"/>
                    <a:pt x="21" y="23"/>
                  </a:cubicBezTo>
                  <a:cubicBezTo>
                    <a:pt x="22" y="24"/>
                    <a:pt x="22" y="24"/>
                    <a:pt x="23" y="25"/>
                  </a:cubicBezTo>
                  <a:cubicBezTo>
                    <a:pt x="23" y="25"/>
                    <a:pt x="22" y="25"/>
                    <a:pt x="23" y="26"/>
                  </a:cubicBezTo>
                  <a:cubicBezTo>
                    <a:pt x="23" y="25"/>
                    <a:pt x="23" y="25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3"/>
                    <a:pt x="23" y="21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5" y="21"/>
                    <a:pt x="26" y="20"/>
                    <a:pt x="26" y="22"/>
                  </a:cubicBezTo>
                  <a:cubicBezTo>
                    <a:pt x="27" y="22"/>
                    <a:pt x="27" y="21"/>
                    <a:pt x="28" y="21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3"/>
                    <a:pt x="29" y="23"/>
                    <a:pt x="30" y="23"/>
                  </a:cubicBezTo>
                  <a:cubicBezTo>
                    <a:pt x="30" y="23"/>
                    <a:pt x="30" y="24"/>
                    <a:pt x="31" y="24"/>
                  </a:cubicBezTo>
                  <a:cubicBezTo>
                    <a:pt x="31" y="24"/>
                    <a:pt x="30" y="24"/>
                    <a:pt x="30" y="25"/>
                  </a:cubicBezTo>
                  <a:cubicBezTo>
                    <a:pt x="31" y="25"/>
                    <a:pt x="31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7"/>
                    <a:pt x="31" y="28"/>
                    <a:pt x="32" y="28"/>
                  </a:cubicBezTo>
                  <a:cubicBezTo>
                    <a:pt x="31" y="28"/>
                    <a:pt x="31" y="27"/>
                    <a:pt x="30" y="27"/>
                  </a:cubicBezTo>
                  <a:cubicBezTo>
                    <a:pt x="30" y="28"/>
                    <a:pt x="31" y="28"/>
                    <a:pt x="31" y="29"/>
                  </a:cubicBezTo>
                  <a:cubicBezTo>
                    <a:pt x="31" y="30"/>
                    <a:pt x="30" y="30"/>
                    <a:pt x="30" y="31"/>
                  </a:cubicBezTo>
                  <a:cubicBezTo>
                    <a:pt x="29" y="31"/>
                    <a:pt x="29" y="29"/>
                    <a:pt x="27" y="29"/>
                  </a:cubicBezTo>
                  <a:cubicBezTo>
                    <a:pt x="27" y="29"/>
                    <a:pt x="26" y="29"/>
                    <a:pt x="26" y="28"/>
                  </a:cubicBezTo>
                  <a:cubicBezTo>
                    <a:pt x="26" y="27"/>
                    <a:pt x="28" y="27"/>
                    <a:pt x="28" y="26"/>
                  </a:cubicBezTo>
                  <a:cubicBezTo>
                    <a:pt x="28" y="25"/>
                    <a:pt x="27" y="26"/>
                    <a:pt x="27" y="24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4"/>
                    <a:pt x="25" y="24"/>
                    <a:pt x="24" y="24"/>
                  </a:cubicBezTo>
                  <a:cubicBezTo>
                    <a:pt x="24" y="24"/>
                    <a:pt x="25" y="24"/>
                    <a:pt x="25" y="25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4" y="27"/>
                    <a:pt x="23" y="27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9"/>
                    <a:pt x="21" y="29"/>
                    <a:pt x="21" y="30"/>
                  </a:cubicBezTo>
                  <a:cubicBezTo>
                    <a:pt x="20" y="30"/>
                    <a:pt x="20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20" y="33"/>
                    <a:pt x="19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7"/>
                    <a:pt x="24" y="38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5" y="35"/>
                    <a:pt x="25" y="35"/>
                  </a:cubicBezTo>
                  <a:cubicBezTo>
                    <a:pt x="25" y="33"/>
                    <a:pt x="25" y="32"/>
                    <a:pt x="25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8" y="31"/>
                    <a:pt x="28" y="31"/>
                  </a:cubicBezTo>
                  <a:cubicBezTo>
                    <a:pt x="28" y="31"/>
                    <a:pt x="28" y="32"/>
                    <a:pt x="28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2"/>
                    <a:pt x="30" y="32"/>
                  </a:cubicBezTo>
                  <a:cubicBezTo>
                    <a:pt x="31" y="32"/>
                    <a:pt x="31" y="33"/>
                    <a:pt x="31" y="34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6"/>
                    <a:pt x="32" y="36"/>
                    <a:pt x="32" y="37"/>
                  </a:cubicBezTo>
                  <a:cubicBezTo>
                    <a:pt x="33" y="37"/>
                    <a:pt x="33" y="36"/>
                    <a:pt x="33" y="37"/>
                  </a:cubicBezTo>
                  <a:cubicBezTo>
                    <a:pt x="33" y="38"/>
                    <a:pt x="33" y="38"/>
                    <a:pt x="33" y="39"/>
                  </a:cubicBezTo>
                  <a:cubicBezTo>
                    <a:pt x="33" y="40"/>
                    <a:pt x="33" y="41"/>
                    <a:pt x="34" y="41"/>
                  </a:cubicBezTo>
                  <a:cubicBezTo>
                    <a:pt x="34" y="41"/>
                    <a:pt x="34" y="42"/>
                    <a:pt x="34" y="42"/>
                  </a:cubicBezTo>
                  <a:cubicBezTo>
                    <a:pt x="34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1"/>
                  </a:cubicBezTo>
                  <a:cubicBezTo>
                    <a:pt x="32" y="41"/>
                    <a:pt x="32" y="42"/>
                    <a:pt x="31" y="42"/>
                  </a:cubicBezTo>
                  <a:cubicBezTo>
                    <a:pt x="32" y="40"/>
                    <a:pt x="32" y="40"/>
                    <a:pt x="33" y="39"/>
                  </a:cubicBezTo>
                  <a:cubicBezTo>
                    <a:pt x="32" y="38"/>
                    <a:pt x="31" y="40"/>
                    <a:pt x="30" y="39"/>
                  </a:cubicBezTo>
                  <a:cubicBezTo>
                    <a:pt x="30" y="40"/>
                    <a:pt x="31" y="40"/>
                    <a:pt x="30" y="40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2"/>
                    <a:pt x="30" y="42"/>
                    <a:pt x="31" y="42"/>
                  </a:cubicBezTo>
                  <a:cubicBezTo>
                    <a:pt x="30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8" y="43"/>
                    <a:pt x="27" y="43"/>
                    <a:pt x="26" y="44"/>
                  </a:cubicBezTo>
                  <a:cubicBezTo>
                    <a:pt x="26" y="45"/>
                    <a:pt x="27" y="44"/>
                    <a:pt x="27" y="45"/>
                  </a:cubicBezTo>
                  <a:cubicBezTo>
                    <a:pt x="26" y="45"/>
                    <a:pt x="26" y="46"/>
                    <a:pt x="25" y="46"/>
                  </a:cubicBezTo>
                  <a:cubicBezTo>
                    <a:pt x="25" y="47"/>
                    <a:pt x="24" y="47"/>
                    <a:pt x="25" y="48"/>
                  </a:cubicBezTo>
                  <a:cubicBezTo>
                    <a:pt x="24" y="48"/>
                    <a:pt x="24" y="49"/>
                    <a:pt x="24" y="49"/>
                  </a:cubicBezTo>
                  <a:cubicBezTo>
                    <a:pt x="24" y="49"/>
                    <a:pt x="24" y="49"/>
                    <a:pt x="24" y="50"/>
                  </a:cubicBezTo>
                  <a:cubicBezTo>
                    <a:pt x="23" y="50"/>
                    <a:pt x="22" y="51"/>
                    <a:pt x="21" y="52"/>
                  </a:cubicBezTo>
                  <a:cubicBezTo>
                    <a:pt x="21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5"/>
                  </a:cubicBezTo>
                  <a:cubicBezTo>
                    <a:pt x="21" y="55"/>
                    <a:pt x="21" y="55"/>
                    <a:pt x="21" y="54"/>
                  </a:cubicBezTo>
                  <a:cubicBezTo>
                    <a:pt x="21" y="53"/>
                    <a:pt x="19" y="53"/>
                    <a:pt x="19" y="53"/>
                  </a:cubicBezTo>
                  <a:cubicBezTo>
                    <a:pt x="18" y="53"/>
                    <a:pt x="18" y="53"/>
                    <a:pt x="18" y="54"/>
                  </a:cubicBezTo>
                  <a:cubicBezTo>
                    <a:pt x="17" y="54"/>
                    <a:pt x="17" y="53"/>
                    <a:pt x="16" y="53"/>
                  </a:cubicBezTo>
                  <a:cubicBezTo>
                    <a:pt x="16" y="53"/>
                    <a:pt x="15" y="54"/>
                    <a:pt x="15" y="54"/>
                  </a:cubicBezTo>
                  <a:cubicBezTo>
                    <a:pt x="15" y="55"/>
                    <a:pt x="14" y="59"/>
                    <a:pt x="16" y="59"/>
                  </a:cubicBezTo>
                  <a:cubicBezTo>
                    <a:pt x="17" y="59"/>
                    <a:pt x="16" y="58"/>
                    <a:pt x="17" y="57"/>
                  </a:cubicBezTo>
                  <a:cubicBezTo>
                    <a:pt x="18" y="58"/>
                    <a:pt x="18" y="58"/>
                    <a:pt x="19" y="57"/>
                  </a:cubicBezTo>
                  <a:cubicBezTo>
                    <a:pt x="19" y="59"/>
                    <a:pt x="18" y="59"/>
                    <a:pt x="18" y="60"/>
                  </a:cubicBezTo>
                  <a:cubicBezTo>
                    <a:pt x="19" y="61"/>
                    <a:pt x="20" y="60"/>
                    <a:pt x="20" y="61"/>
                  </a:cubicBezTo>
                  <a:cubicBezTo>
                    <a:pt x="20" y="62"/>
                    <a:pt x="20" y="63"/>
                    <a:pt x="20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5"/>
                  </a:cubicBezTo>
                  <a:cubicBezTo>
                    <a:pt x="23" y="64"/>
                    <a:pt x="23" y="64"/>
                    <a:pt x="24" y="63"/>
                  </a:cubicBezTo>
                  <a:cubicBezTo>
                    <a:pt x="24" y="63"/>
                    <a:pt x="24" y="62"/>
                    <a:pt x="24" y="62"/>
                  </a:cubicBezTo>
                  <a:cubicBezTo>
                    <a:pt x="25" y="62"/>
                    <a:pt x="25" y="63"/>
                    <a:pt x="25" y="63"/>
                  </a:cubicBezTo>
                  <a:cubicBezTo>
                    <a:pt x="26" y="63"/>
                    <a:pt x="26" y="62"/>
                    <a:pt x="26" y="62"/>
                  </a:cubicBezTo>
                  <a:cubicBezTo>
                    <a:pt x="26" y="63"/>
                    <a:pt x="27" y="63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4"/>
                    <a:pt x="30" y="64"/>
                    <a:pt x="30" y="65"/>
                  </a:cubicBezTo>
                  <a:cubicBezTo>
                    <a:pt x="31" y="66"/>
                    <a:pt x="31" y="66"/>
                    <a:pt x="32" y="67"/>
                  </a:cubicBezTo>
                  <a:cubicBezTo>
                    <a:pt x="33" y="66"/>
                    <a:pt x="34" y="68"/>
                    <a:pt x="34" y="69"/>
                  </a:cubicBezTo>
                  <a:cubicBezTo>
                    <a:pt x="34" y="70"/>
                    <a:pt x="34" y="70"/>
                    <a:pt x="35" y="70"/>
                  </a:cubicBezTo>
                  <a:cubicBezTo>
                    <a:pt x="35" y="71"/>
                    <a:pt x="36" y="70"/>
                    <a:pt x="36" y="71"/>
                  </a:cubicBezTo>
                  <a:cubicBezTo>
                    <a:pt x="37" y="71"/>
                    <a:pt x="37" y="71"/>
                    <a:pt x="38" y="71"/>
                  </a:cubicBezTo>
                  <a:cubicBezTo>
                    <a:pt x="38" y="71"/>
                    <a:pt x="39" y="71"/>
                    <a:pt x="39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3"/>
                    <a:pt x="41" y="73"/>
                    <a:pt x="41" y="74"/>
                  </a:cubicBezTo>
                  <a:cubicBezTo>
                    <a:pt x="41" y="74"/>
                    <a:pt x="40" y="74"/>
                    <a:pt x="40" y="75"/>
                  </a:cubicBezTo>
                  <a:cubicBezTo>
                    <a:pt x="40" y="75"/>
                    <a:pt x="40" y="76"/>
                    <a:pt x="40" y="76"/>
                  </a:cubicBezTo>
                  <a:cubicBezTo>
                    <a:pt x="40" y="77"/>
                    <a:pt x="39" y="77"/>
                    <a:pt x="39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79"/>
                    <a:pt x="38" y="79"/>
                    <a:pt x="38" y="79"/>
                  </a:cubicBezTo>
                  <a:cubicBezTo>
                    <a:pt x="39" y="81"/>
                    <a:pt x="38" y="82"/>
                    <a:pt x="38" y="83"/>
                  </a:cubicBezTo>
                  <a:cubicBezTo>
                    <a:pt x="37" y="83"/>
                    <a:pt x="37" y="83"/>
                    <a:pt x="36" y="84"/>
                  </a:cubicBezTo>
                  <a:cubicBezTo>
                    <a:pt x="36" y="84"/>
                    <a:pt x="36" y="85"/>
                    <a:pt x="35" y="85"/>
                  </a:cubicBezTo>
                  <a:cubicBezTo>
                    <a:pt x="35" y="86"/>
                    <a:pt x="35" y="86"/>
                    <a:pt x="35" y="87"/>
                  </a:cubicBezTo>
                  <a:cubicBezTo>
                    <a:pt x="35" y="87"/>
                    <a:pt x="34" y="87"/>
                    <a:pt x="34" y="89"/>
                  </a:cubicBezTo>
                  <a:cubicBezTo>
                    <a:pt x="34" y="89"/>
                    <a:pt x="34" y="89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2" y="90"/>
                    <a:pt x="32" y="90"/>
                  </a:cubicBezTo>
                  <a:cubicBezTo>
                    <a:pt x="32" y="91"/>
                    <a:pt x="32" y="91"/>
                    <a:pt x="32" y="92"/>
                  </a:cubicBezTo>
                  <a:cubicBezTo>
                    <a:pt x="31" y="92"/>
                    <a:pt x="31" y="93"/>
                    <a:pt x="30" y="93"/>
                  </a:cubicBezTo>
                  <a:cubicBezTo>
                    <a:pt x="30" y="94"/>
                    <a:pt x="30" y="95"/>
                    <a:pt x="29" y="94"/>
                  </a:cubicBezTo>
                  <a:cubicBezTo>
                    <a:pt x="30" y="95"/>
                    <a:pt x="29" y="97"/>
                    <a:pt x="29" y="97"/>
                  </a:cubicBezTo>
                  <a:cubicBezTo>
                    <a:pt x="29" y="98"/>
                    <a:pt x="29" y="98"/>
                    <a:pt x="29" y="99"/>
                  </a:cubicBezTo>
                  <a:cubicBezTo>
                    <a:pt x="29" y="99"/>
                    <a:pt x="29" y="99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2"/>
                    <a:pt x="29" y="102"/>
                    <a:pt x="28" y="102"/>
                  </a:cubicBezTo>
                  <a:cubicBezTo>
                    <a:pt x="29" y="103"/>
                    <a:pt x="29" y="103"/>
                    <a:pt x="30" y="103"/>
                  </a:cubicBezTo>
                  <a:cubicBezTo>
                    <a:pt x="29" y="104"/>
                    <a:pt x="28" y="104"/>
                    <a:pt x="28" y="104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3"/>
                    <a:pt x="27" y="103"/>
                    <a:pt x="26" y="103"/>
                  </a:cubicBezTo>
                  <a:cubicBezTo>
                    <a:pt x="27" y="103"/>
                    <a:pt x="26" y="103"/>
                    <a:pt x="26" y="102"/>
                  </a:cubicBezTo>
                  <a:cubicBezTo>
                    <a:pt x="26" y="102"/>
                    <a:pt x="26" y="101"/>
                    <a:pt x="25" y="100"/>
                  </a:cubicBezTo>
                  <a:cubicBezTo>
                    <a:pt x="26" y="99"/>
                    <a:pt x="25" y="98"/>
                    <a:pt x="25" y="97"/>
                  </a:cubicBezTo>
                  <a:cubicBezTo>
                    <a:pt x="25" y="96"/>
                    <a:pt x="25" y="96"/>
                    <a:pt x="25" y="95"/>
                  </a:cubicBezTo>
                  <a:cubicBezTo>
                    <a:pt x="25" y="94"/>
                    <a:pt x="24" y="95"/>
                    <a:pt x="25" y="94"/>
                  </a:cubicBezTo>
                  <a:cubicBezTo>
                    <a:pt x="25" y="94"/>
                    <a:pt x="26" y="94"/>
                    <a:pt x="26" y="93"/>
                  </a:cubicBezTo>
                  <a:cubicBezTo>
                    <a:pt x="25" y="92"/>
                    <a:pt x="25" y="93"/>
                    <a:pt x="25" y="92"/>
                  </a:cubicBezTo>
                  <a:cubicBezTo>
                    <a:pt x="25" y="91"/>
                    <a:pt x="25" y="89"/>
                    <a:pt x="26" y="88"/>
                  </a:cubicBezTo>
                  <a:cubicBezTo>
                    <a:pt x="26" y="87"/>
                    <a:pt x="25" y="86"/>
                    <a:pt x="26" y="85"/>
                  </a:cubicBezTo>
                  <a:cubicBezTo>
                    <a:pt x="26" y="84"/>
                    <a:pt x="25" y="84"/>
                    <a:pt x="25" y="84"/>
                  </a:cubicBezTo>
                  <a:cubicBezTo>
                    <a:pt x="25" y="84"/>
                    <a:pt x="25" y="83"/>
                    <a:pt x="26" y="83"/>
                  </a:cubicBezTo>
                  <a:cubicBezTo>
                    <a:pt x="26" y="81"/>
                    <a:pt x="25" y="81"/>
                    <a:pt x="25" y="80"/>
                  </a:cubicBezTo>
                  <a:cubicBezTo>
                    <a:pt x="24" y="80"/>
                    <a:pt x="23" y="78"/>
                    <a:pt x="23" y="78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2" y="76"/>
                    <a:pt x="21" y="76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1" y="73"/>
                    <a:pt x="21" y="73"/>
                  </a:cubicBezTo>
                  <a:cubicBezTo>
                    <a:pt x="22" y="72"/>
                    <a:pt x="21" y="71"/>
                    <a:pt x="21" y="70"/>
                  </a:cubicBezTo>
                  <a:cubicBezTo>
                    <a:pt x="21" y="69"/>
                    <a:pt x="22" y="69"/>
                    <a:pt x="22" y="68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6"/>
                    <a:pt x="21" y="66"/>
                  </a:cubicBezTo>
                  <a:cubicBezTo>
                    <a:pt x="20" y="66"/>
                    <a:pt x="20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3"/>
                    <a:pt x="17" y="62"/>
                    <a:pt x="16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4" y="61"/>
                    <a:pt x="13" y="60"/>
                    <a:pt x="11" y="60"/>
                  </a:cubicBezTo>
                  <a:cubicBezTo>
                    <a:pt x="11" y="59"/>
                    <a:pt x="11" y="58"/>
                    <a:pt x="11" y="57"/>
                  </a:cubicBezTo>
                  <a:cubicBezTo>
                    <a:pt x="10" y="56"/>
                    <a:pt x="10" y="56"/>
                    <a:pt x="9" y="55"/>
                  </a:cubicBezTo>
                  <a:cubicBezTo>
                    <a:pt x="9" y="55"/>
                    <a:pt x="9" y="54"/>
                    <a:pt x="9" y="54"/>
                  </a:cubicBezTo>
                  <a:cubicBezTo>
                    <a:pt x="9" y="56"/>
                    <a:pt x="9" y="55"/>
                    <a:pt x="9" y="56"/>
                  </a:cubicBezTo>
                  <a:cubicBezTo>
                    <a:pt x="9" y="56"/>
                    <a:pt x="9" y="56"/>
                    <a:pt x="8" y="56"/>
                  </a:cubicBezTo>
                  <a:cubicBezTo>
                    <a:pt x="8" y="55"/>
                    <a:pt x="8" y="54"/>
                    <a:pt x="7" y="54"/>
                  </a:cubicBezTo>
                  <a:cubicBezTo>
                    <a:pt x="7" y="54"/>
                    <a:pt x="7" y="53"/>
                    <a:pt x="7" y="53"/>
                  </a:cubicBezTo>
                  <a:cubicBezTo>
                    <a:pt x="7" y="53"/>
                    <a:pt x="7" y="51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1"/>
                    <a:pt x="11" y="32"/>
                    <a:pt x="17" y="25"/>
                  </a:cubicBezTo>
                  <a:close/>
                  <a:moveTo>
                    <a:pt x="24" y="18"/>
                  </a:moveTo>
                  <a:cubicBezTo>
                    <a:pt x="27" y="16"/>
                    <a:pt x="30" y="14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3" y="13"/>
                    <a:pt x="32" y="13"/>
                  </a:cubicBezTo>
                  <a:cubicBezTo>
                    <a:pt x="32" y="13"/>
                    <a:pt x="32" y="14"/>
                    <a:pt x="32" y="14"/>
                  </a:cubicBezTo>
                  <a:cubicBezTo>
                    <a:pt x="31" y="14"/>
                    <a:pt x="31" y="15"/>
                    <a:pt x="31" y="15"/>
                  </a:cubicBezTo>
                  <a:cubicBezTo>
                    <a:pt x="30" y="15"/>
                    <a:pt x="30" y="16"/>
                    <a:pt x="29" y="16"/>
                  </a:cubicBezTo>
                  <a:cubicBezTo>
                    <a:pt x="29" y="17"/>
                    <a:pt x="28" y="17"/>
                    <a:pt x="28" y="18"/>
                  </a:cubicBezTo>
                  <a:cubicBezTo>
                    <a:pt x="27" y="18"/>
                    <a:pt x="27" y="18"/>
                    <a:pt x="26" y="18"/>
                  </a:cubicBezTo>
                  <a:cubicBezTo>
                    <a:pt x="26" y="19"/>
                    <a:pt x="27" y="18"/>
                    <a:pt x="27" y="19"/>
                  </a:cubicBezTo>
                  <a:cubicBezTo>
                    <a:pt x="27" y="19"/>
                    <a:pt x="27" y="19"/>
                    <a:pt x="26" y="19"/>
                  </a:cubicBezTo>
                  <a:cubicBezTo>
                    <a:pt x="26" y="21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9"/>
                  </a:cubicBezTo>
                  <a:cubicBezTo>
                    <a:pt x="25" y="19"/>
                    <a:pt x="24" y="18"/>
                    <a:pt x="24" y="18"/>
                  </a:cubicBezTo>
                  <a:close/>
                  <a:moveTo>
                    <a:pt x="107" y="35"/>
                  </a:moveTo>
                  <a:cubicBezTo>
                    <a:pt x="107" y="35"/>
                    <a:pt x="106" y="35"/>
                    <a:pt x="106" y="36"/>
                  </a:cubicBezTo>
                  <a:cubicBezTo>
                    <a:pt x="106" y="37"/>
                    <a:pt x="107" y="36"/>
                    <a:pt x="107" y="36"/>
                  </a:cubicBezTo>
                  <a:cubicBezTo>
                    <a:pt x="108" y="36"/>
                    <a:pt x="108" y="37"/>
                    <a:pt x="108" y="38"/>
                  </a:cubicBezTo>
                  <a:cubicBezTo>
                    <a:pt x="108" y="39"/>
                    <a:pt x="109" y="40"/>
                    <a:pt x="108" y="41"/>
                  </a:cubicBezTo>
                  <a:cubicBezTo>
                    <a:pt x="108" y="42"/>
                    <a:pt x="107" y="43"/>
                    <a:pt x="107" y="44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5" y="46"/>
                    <a:pt x="106" y="49"/>
                    <a:pt x="105" y="50"/>
                  </a:cubicBezTo>
                  <a:cubicBezTo>
                    <a:pt x="104" y="49"/>
                    <a:pt x="104" y="49"/>
                    <a:pt x="104" y="48"/>
                  </a:cubicBezTo>
                  <a:cubicBezTo>
                    <a:pt x="104" y="47"/>
                    <a:pt x="103" y="47"/>
                    <a:pt x="103" y="46"/>
                  </a:cubicBezTo>
                  <a:cubicBezTo>
                    <a:pt x="102" y="46"/>
                    <a:pt x="103" y="47"/>
                    <a:pt x="103" y="48"/>
                  </a:cubicBezTo>
                  <a:cubicBezTo>
                    <a:pt x="103" y="48"/>
                    <a:pt x="102" y="48"/>
                    <a:pt x="102" y="48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0"/>
                    <a:pt x="102" y="50"/>
                    <a:pt x="103" y="50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2"/>
                    <a:pt x="103" y="54"/>
                    <a:pt x="103" y="54"/>
                  </a:cubicBezTo>
                  <a:cubicBezTo>
                    <a:pt x="102" y="54"/>
                    <a:pt x="102" y="55"/>
                    <a:pt x="102" y="55"/>
                  </a:cubicBezTo>
                  <a:cubicBezTo>
                    <a:pt x="102" y="56"/>
                    <a:pt x="101" y="57"/>
                    <a:pt x="100" y="58"/>
                  </a:cubicBezTo>
                  <a:cubicBezTo>
                    <a:pt x="100" y="58"/>
                    <a:pt x="99" y="58"/>
                    <a:pt x="98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60"/>
                    <a:pt x="98" y="60"/>
                  </a:cubicBezTo>
                  <a:cubicBezTo>
                    <a:pt x="99" y="63"/>
                    <a:pt x="98" y="65"/>
                    <a:pt x="97" y="65"/>
                  </a:cubicBezTo>
                  <a:cubicBezTo>
                    <a:pt x="97" y="64"/>
                    <a:pt x="96" y="64"/>
                    <a:pt x="96" y="64"/>
                  </a:cubicBezTo>
                  <a:cubicBezTo>
                    <a:pt x="96" y="64"/>
                    <a:pt x="95" y="63"/>
                    <a:pt x="95" y="62"/>
                  </a:cubicBezTo>
                  <a:cubicBezTo>
                    <a:pt x="94" y="63"/>
                    <a:pt x="95" y="64"/>
                    <a:pt x="95" y="64"/>
                  </a:cubicBezTo>
                  <a:cubicBezTo>
                    <a:pt x="95" y="65"/>
                    <a:pt x="95" y="65"/>
                    <a:pt x="96" y="66"/>
                  </a:cubicBezTo>
                  <a:cubicBezTo>
                    <a:pt x="96" y="67"/>
                    <a:pt x="97" y="67"/>
                    <a:pt x="97" y="69"/>
                  </a:cubicBezTo>
                  <a:cubicBezTo>
                    <a:pt x="96" y="68"/>
                    <a:pt x="95" y="67"/>
                    <a:pt x="94" y="66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4"/>
                    <a:pt x="94" y="64"/>
                    <a:pt x="94" y="64"/>
                  </a:cubicBezTo>
                  <a:cubicBezTo>
                    <a:pt x="94" y="63"/>
                    <a:pt x="94" y="62"/>
                    <a:pt x="93" y="62"/>
                  </a:cubicBezTo>
                  <a:cubicBezTo>
                    <a:pt x="93" y="62"/>
                    <a:pt x="93" y="61"/>
                    <a:pt x="93" y="61"/>
                  </a:cubicBezTo>
                  <a:cubicBezTo>
                    <a:pt x="93" y="60"/>
                    <a:pt x="92" y="61"/>
                    <a:pt x="91" y="60"/>
                  </a:cubicBezTo>
                  <a:cubicBezTo>
                    <a:pt x="91" y="60"/>
                    <a:pt x="92" y="60"/>
                    <a:pt x="92" y="59"/>
                  </a:cubicBezTo>
                  <a:cubicBezTo>
                    <a:pt x="91" y="59"/>
                    <a:pt x="91" y="58"/>
                    <a:pt x="91" y="57"/>
                  </a:cubicBezTo>
                  <a:cubicBezTo>
                    <a:pt x="90" y="58"/>
                    <a:pt x="89" y="58"/>
                    <a:pt x="89" y="58"/>
                  </a:cubicBezTo>
                  <a:cubicBezTo>
                    <a:pt x="89" y="59"/>
                    <a:pt x="88" y="59"/>
                    <a:pt x="88" y="60"/>
                  </a:cubicBezTo>
                  <a:cubicBezTo>
                    <a:pt x="87" y="60"/>
                    <a:pt x="88" y="61"/>
                    <a:pt x="87" y="6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1"/>
                    <a:pt x="87" y="61"/>
                    <a:pt x="86" y="61"/>
                  </a:cubicBezTo>
                  <a:cubicBezTo>
                    <a:pt x="87" y="63"/>
                    <a:pt x="86" y="64"/>
                    <a:pt x="86" y="65"/>
                  </a:cubicBezTo>
                  <a:cubicBezTo>
                    <a:pt x="85" y="65"/>
                    <a:pt x="85" y="65"/>
                    <a:pt x="84" y="65"/>
                  </a:cubicBezTo>
                  <a:cubicBezTo>
                    <a:pt x="84" y="65"/>
                    <a:pt x="84" y="64"/>
                    <a:pt x="84" y="64"/>
                  </a:cubicBezTo>
                  <a:cubicBezTo>
                    <a:pt x="84" y="63"/>
                    <a:pt x="84" y="63"/>
                    <a:pt x="84" y="62"/>
                  </a:cubicBezTo>
                  <a:cubicBezTo>
                    <a:pt x="83" y="61"/>
                    <a:pt x="83" y="60"/>
                    <a:pt x="82" y="59"/>
                  </a:cubicBezTo>
                  <a:cubicBezTo>
                    <a:pt x="83" y="59"/>
                    <a:pt x="82" y="59"/>
                    <a:pt x="82" y="58"/>
                  </a:cubicBezTo>
                  <a:cubicBezTo>
                    <a:pt x="82" y="58"/>
                    <a:pt x="81" y="58"/>
                    <a:pt x="81" y="57"/>
                  </a:cubicBezTo>
                  <a:cubicBezTo>
                    <a:pt x="81" y="57"/>
                    <a:pt x="81" y="57"/>
                    <a:pt x="82" y="57"/>
                  </a:cubicBezTo>
                  <a:cubicBezTo>
                    <a:pt x="81" y="57"/>
                    <a:pt x="80" y="56"/>
                    <a:pt x="79" y="56"/>
                  </a:cubicBezTo>
                  <a:cubicBezTo>
                    <a:pt x="79" y="56"/>
                    <a:pt x="79" y="56"/>
                    <a:pt x="79" y="55"/>
                  </a:cubicBezTo>
                  <a:cubicBezTo>
                    <a:pt x="78" y="55"/>
                    <a:pt x="78" y="56"/>
                    <a:pt x="77" y="56"/>
                  </a:cubicBezTo>
                  <a:cubicBezTo>
                    <a:pt x="77" y="55"/>
                    <a:pt x="77" y="55"/>
                    <a:pt x="76" y="55"/>
                  </a:cubicBezTo>
                  <a:cubicBezTo>
                    <a:pt x="75" y="55"/>
                    <a:pt x="75" y="53"/>
                    <a:pt x="74" y="52"/>
                  </a:cubicBezTo>
                  <a:cubicBezTo>
                    <a:pt x="74" y="52"/>
                    <a:pt x="73" y="53"/>
                    <a:pt x="73" y="53"/>
                  </a:cubicBezTo>
                  <a:cubicBezTo>
                    <a:pt x="74" y="53"/>
                    <a:pt x="74" y="54"/>
                    <a:pt x="74" y="54"/>
                  </a:cubicBezTo>
                  <a:cubicBezTo>
                    <a:pt x="74" y="55"/>
                    <a:pt x="75" y="55"/>
                    <a:pt x="75" y="56"/>
                  </a:cubicBezTo>
                  <a:cubicBezTo>
                    <a:pt x="75" y="55"/>
                    <a:pt x="76" y="55"/>
                    <a:pt x="76" y="55"/>
                  </a:cubicBezTo>
                  <a:cubicBezTo>
                    <a:pt x="76" y="57"/>
                    <a:pt x="77" y="57"/>
                    <a:pt x="77" y="57"/>
                  </a:cubicBezTo>
                  <a:cubicBezTo>
                    <a:pt x="77" y="58"/>
                    <a:pt x="77" y="58"/>
                    <a:pt x="77" y="59"/>
                  </a:cubicBezTo>
                  <a:cubicBezTo>
                    <a:pt x="76" y="59"/>
                    <a:pt x="76" y="60"/>
                    <a:pt x="75" y="60"/>
                  </a:cubicBezTo>
                  <a:cubicBezTo>
                    <a:pt x="75" y="60"/>
                    <a:pt x="75" y="61"/>
                    <a:pt x="75" y="61"/>
                  </a:cubicBezTo>
                  <a:cubicBezTo>
                    <a:pt x="73" y="61"/>
                    <a:pt x="72" y="62"/>
                    <a:pt x="71" y="63"/>
                  </a:cubicBezTo>
                  <a:cubicBezTo>
                    <a:pt x="70" y="62"/>
                    <a:pt x="70" y="61"/>
                    <a:pt x="70" y="60"/>
                  </a:cubicBezTo>
                  <a:cubicBezTo>
                    <a:pt x="69" y="59"/>
                    <a:pt x="69" y="58"/>
                    <a:pt x="68" y="57"/>
                  </a:cubicBezTo>
                  <a:cubicBezTo>
                    <a:pt x="68" y="56"/>
                    <a:pt x="67" y="55"/>
                    <a:pt x="67" y="55"/>
                  </a:cubicBezTo>
                  <a:cubicBezTo>
                    <a:pt x="67" y="55"/>
                    <a:pt x="67" y="56"/>
                    <a:pt x="67" y="57"/>
                  </a:cubicBezTo>
                  <a:cubicBezTo>
                    <a:pt x="67" y="57"/>
                    <a:pt x="68" y="57"/>
                    <a:pt x="68" y="58"/>
                  </a:cubicBezTo>
                  <a:cubicBezTo>
                    <a:pt x="68" y="59"/>
                    <a:pt x="69" y="59"/>
                    <a:pt x="69" y="61"/>
                  </a:cubicBezTo>
                  <a:cubicBezTo>
                    <a:pt x="70" y="61"/>
                    <a:pt x="70" y="62"/>
                    <a:pt x="71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73" y="63"/>
                    <a:pt x="73" y="63"/>
                    <a:pt x="74" y="63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3" y="66"/>
                    <a:pt x="72" y="68"/>
                    <a:pt x="71" y="69"/>
                  </a:cubicBezTo>
                  <a:cubicBezTo>
                    <a:pt x="71" y="70"/>
                    <a:pt x="70" y="70"/>
                    <a:pt x="70" y="70"/>
                  </a:cubicBezTo>
                  <a:cubicBezTo>
                    <a:pt x="70" y="72"/>
                    <a:pt x="69" y="72"/>
                    <a:pt x="69" y="73"/>
                  </a:cubicBezTo>
                  <a:cubicBezTo>
                    <a:pt x="69" y="75"/>
                    <a:pt x="69" y="77"/>
                    <a:pt x="69" y="79"/>
                  </a:cubicBezTo>
                  <a:cubicBezTo>
                    <a:pt x="68" y="80"/>
                    <a:pt x="67" y="82"/>
                    <a:pt x="67" y="84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66" y="85"/>
                    <a:pt x="66" y="86"/>
                    <a:pt x="66" y="86"/>
                  </a:cubicBezTo>
                  <a:cubicBezTo>
                    <a:pt x="65" y="87"/>
                    <a:pt x="64" y="88"/>
                    <a:pt x="64" y="89"/>
                  </a:cubicBezTo>
                  <a:cubicBezTo>
                    <a:pt x="62" y="89"/>
                    <a:pt x="62" y="90"/>
                    <a:pt x="60" y="91"/>
                  </a:cubicBezTo>
                  <a:cubicBezTo>
                    <a:pt x="59" y="89"/>
                    <a:pt x="59" y="87"/>
                    <a:pt x="58" y="86"/>
                  </a:cubicBezTo>
                  <a:cubicBezTo>
                    <a:pt x="58" y="86"/>
                    <a:pt x="58" y="85"/>
                    <a:pt x="58" y="84"/>
                  </a:cubicBezTo>
                  <a:cubicBezTo>
                    <a:pt x="58" y="83"/>
                    <a:pt x="57" y="82"/>
                    <a:pt x="57" y="81"/>
                  </a:cubicBezTo>
                  <a:cubicBezTo>
                    <a:pt x="57" y="80"/>
                    <a:pt x="57" y="78"/>
                    <a:pt x="57" y="77"/>
                  </a:cubicBezTo>
                  <a:cubicBezTo>
                    <a:pt x="57" y="76"/>
                    <a:pt x="57" y="75"/>
                    <a:pt x="57" y="74"/>
                  </a:cubicBezTo>
                  <a:cubicBezTo>
                    <a:pt x="57" y="73"/>
                    <a:pt x="56" y="72"/>
                    <a:pt x="55" y="71"/>
                  </a:cubicBezTo>
                  <a:cubicBezTo>
                    <a:pt x="55" y="70"/>
                    <a:pt x="56" y="69"/>
                    <a:pt x="56" y="67"/>
                  </a:cubicBezTo>
                  <a:cubicBezTo>
                    <a:pt x="55" y="67"/>
                    <a:pt x="55" y="68"/>
                    <a:pt x="55" y="68"/>
                  </a:cubicBezTo>
                  <a:cubicBezTo>
                    <a:pt x="54" y="68"/>
                    <a:pt x="54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2" y="66"/>
                    <a:pt x="52" y="67"/>
                    <a:pt x="52" y="68"/>
                  </a:cubicBezTo>
                  <a:cubicBezTo>
                    <a:pt x="51" y="67"/>
                    <a:pt x="50" y="68"/>
                    <a:pt x="49" y="68"/>
                  </a:cubicBezTo>
                  <a:cubicBezTo>
                    <a:pt x="48" y="68"/>
                    <a:pt x="47" y="67"/>
                    <a:pt x="46" y="66"/>
                  </a:cubicBezTo>
                  <a:cubicBezTo>
                    <a:pt x="46" y="65"/>
                    <a:pt x="46" y="64"/>
                    <a:pt x="45" y="63"/>
                  </a:cubicBezTo>
                  <a:cubicBezTo>
                    <a:pt x="45" y="61"/>
                    <a:pt x="45" y="59"/>
                    <a:pt x="45" y="58"/>
                  </a:cubicBezTo>
                  <a:cubicBezTo>
                    <a:pt x="45" y="57"/>
                    <a:pt x="46" y="56"/>
                    <a:pt x="46" y="55"/>
                  </a:cubicBezTo>
                  <a:cubicBezTo>
                    <a:pt x="46" y="54"/>
                    <a:pt x="47" y="54"/>
                    <a:pt x="48" y="53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50" y="49"/>
                  </a:cubicBezTo>
                  <a:cubicBezTo>
                    <a:pt x="50" y="49"/>
                    <a:pt x="50" y="49"/>
                    <a:pt x="51" y="49"/>
                  </a:cubicBezTo>
                  <a:cubicBezTo>
                    <a:pt x="51" y="49"/>
                    <a:pt x="53" y="48"/>
                    <a:pt x="54" y="49"/>
                  </a:cubicBezTo>
                  <a:cubicBezTo>
                    <a:pt x="55" y="48"/>
                    <a:pt x="56" y="48"/>
                    <a:pt x="57" y="48"/>
                  </a:cubicBezTo>
                  <a:cubicBezTo>
                    <a:pt x="57" y="48"/>
                    <a:pt x="57" y="49"/>
                    <a:pt x="57" y="49"/>
                  </a:cubicBezTo>
                  <a:cubicBezTo>
                    <a:pt x="57" y="49"/>
                    <a:pt x="57" y="49"/>
                    <a:pt x="57" y="50"/>
                  </a:cubicBezTo>
                  <a:cubicBezTo>
                    <a:pt x="58" y="51"/>
                    <a:pt x="59" y="51"/>
                    <a:pt x="60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3" y="51"/>
                    <a:pt x="64" y="51"/>
                    <a:pt x="66" y="52"/>
                  </a:cubicBezTo>
                  <a:cubicBezTo>
                    <a:pt x="67" y="52"/>
                    <a:pt x="66" y="50"/>
                    <a:pt x="67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6" y="48"/>
                    <a:pt x="67" y="50"/>
                    <a:pt x="66" y="50"/>
                  </a:cubicBezTo>
                  <a:cubicBezTo>
                    <a:pt x="65" y="50"/>
                    <a:pt x="66" y="49"/>
                    <a:pt x="65" y="49"/>
                  </a:cubicBezTo>
                  <a:cubicBezTo>
                    <a:pt x="65" y="49"/>
                    <a:pt x="64" y="49"/>
                    <a:pt x="63" y="49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7"/>
                    <a:pt x="63" y="47"/>
                    <a:pt x="63" y="46"/>
                  </a:cubicBezTo>
                  <a:cubicBezTo>
                    <a:pt x="63" y="46"/>
                    <a:pt x="62" y="46"/>
                    <a:pt x="62" y="46"/>
                  </a:cubicBezTo>
                  <a:cubicBezTo>
                    <a:pt x="62" y="47"/>
                    <a:pt x="62" y="48"/>
                    <a:pt x="62" y="49"/>
                  </a:cubicBezTo>
                  <a:cubicBezTo>
                    <a:pt x="63" y="48"/>
                    <a:pt x="63" y="49"/>
                    <a:pt x="63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1" y="49"/>
                    <a:pt x="61" y="48"/>
                  </a:cubicBezTo>
                  <a:cubicBezTo>
                    <a:pt x="61" y="48"/>
                    <a:pt x="61" y="47"/>
                    <a:pt x="61" y="47"/>
                  </a:cubicBezTo>
                  <a:cubicBezTo>
                    <a:pt x="61" y="47"/>
                    <a:pt x="61" y="46"/>
                    <a:pt x="60" y="46"/>
                  </a:cubicBezTo>
                  <a:cubicBezTo>
                    <a:pt x="60" y="46"/>
                    <a:pt x="60" y="45"/>
                    <a:pt x="60" y="45"/>
                  </a:cubicBezTo>
                  <a:cubicBezTo>
                    <a:pt x="59" y="44"/>
                    <a:pt x="58" y="44"/>
                    <a:pt x="58" y="43"/>
                  </a:cubicBezTo>
                  <a:cubicBezTo>
                    <a:pt x="57" y="45"/>
                    <a:pt x="60" y="45"/>
                    <a:pt x="60" y="46"/>
                  </a:cubicBezTo>
                  <a:cubicBezTo>
                    <a:pt x="60" y="47"/>
                    <a:pt x="59" y="45"/>
                    <a:pt x="59" y="46"/>
                  </a:cubicBezTo>
                  <a:cubicBezTo>
                    <a:pt x="59" y="46"/>
                    <a:pt x="60" y="46"/>
                    <a:pt x="59" y="47"/>
                  </a:cubicBezTo>
                  <a:cubicBezTo>
                    <a:pt x="59" y="47"/>
                    <a:pt x="58" y="47"/>
                    <a:pt x="59" y="48"/>
                  </a:cubicBezTo>
                  <a:cubicBezTo>
                    <a:pt x="58" y="48"/>
                    <a:pt x="58" y="48"/>
                    <a:pt x="58" y="47"/>
                  </a:cubicBezTo>
                  <a:cubicBezTo>
                    <a:pt x="58" y="47"/>
                    <a:pt x="59" y="47"/>
                    <a:pt x="59" y="47"/>
                  </a:cubicBezTo>
                  <a:cubicBezTo>
                    <a:pt x="58" y="46"/>
                    <a:pt x="58" y="45"/>
                    <a:pt x="57" y="45"/>
                  </a:cubicBezTo>
                  <a:cubicBezTo>
                    <a:pt x="57" y="45"/>
                    <a:pt x="57" y="45"/>
                    <a:pt x="56" y="44"/>
                  </a:cubicBezTo>
                  <a:cubicBezTo>
                    <a:pt x="56" y="46"/>
                    <a:pt x="57" y="47"/>
                    <a:pt x="56" y="47"/>
                  </a:cubicBezTo>
                  <a:cubicBezTo>
                    <a:pt x="56" y="46"/>
                    <a:pt x="55" y="44"/>
                    <a:pt x="56" y="44"/>
                  </a:cubicBezTo>
                  <a:cubicBezTo>
                    <a:pt x="55" y="44"/>
                    <a:pt x="55" y="44"/>
                    <a:pt x="54" y="44"/>
                  </a:cubicBezTo>
                  <a:cubicBezTo>
                    <a:pt x="53" y="44"/>
                    <a:pt x="53" y="45"/>
                    <a:pt x="52" y="46"/>
                  </a:cubicBezTo>
                  <a:cubicBezTo>
                    <a:pt x="53" y="47"/>
                    <a:pt x="52" y="48"/>
                    <a:pt x="52" y="49"/>
                  </a:cubicBezTo>
                  <a:cubicBezTo>
                    <a:pt x="51" y="48"/>
                    <a:pt x="51" y="48"/>
                    <a:pt x="50" y="49"/>
                  </a:cubicBezTo>
                  <a:cubicBezTo>
                    <a:pt x="50" y="48"/>
                    <a:pt x="49" y="48"/>
                    <a:pt x="48" y="48"/>
                  </a:cubicBezTo>
                  <a:cubicBezTo>
                    <a:pt x="49" y="47"/>
                    <a:pt x="48" y="47"/>
                    <a:pt x="48" y="46"/>
                  </a:cubicBezTo>
                  <a:cubicBezTo>
                    <a:pt x="49" y="46"/>
                    <a:pt x="48" y="45"/>
                    <a:pt x="48" y="44"/>
                  </a:cubicBezTo>
                  <a:cubicBezTo>
                    <a:pt x="50" y="44"/>
                    <a:pt x="50" y="43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2"/>
                    <a:pt x="51" y="42"/>
                    <a:pt x="51" y="41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50" y="40"/>
                    <a:pt x="50" y="40"/>
                    <a:pt x="51" y="40"/>
                  </a:cubicBezTo>
                  <a:cubicBezTo>
                    <a:pt x="51" y="40"/>
                    <a:pt x="51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1" y="39"/>
                    <a:pt x="50" y="39"/>
                    <a:pt x="49" y="39"/>
                  </a:cubicBezTo>
                  <a:cubicBezTo>
                    <a:pt x="49" y="39"/>
                    <a:pt x="50" y="39"/>
                    <a:pt x="50" y="39"/>
                  </a:cubicBezTo>
                  <a:cubicBezTo>
                    <a:pt x="50" y="38"/>
                    <a:pt x="50" y="38"/>
                    <a:pt x="50" y="37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1" y="36"/>
                    <a:pt x="50" y="36"/>
                    <a:pt x="50" y="35"/>
                  </a:cubicBezTo>
                  <a:cubicBezTo>
                    <a:pt x="50" y="34"/>
                    <a:pt x="50" y="34"/>
                    <a:pt x="50" y="33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3"/>
                    <a:pt x="51" y="33"/>
                    <a:pt x="51" y="33"/>
                  </a:cubicBezTo>
                  <a:cubicBezTo>
                    <a:pt x="51" y="33"/>
                    <a:pt x="51" y="33"/>
                    <a:pt x="52" y="34"/>
                  </a:cubicBezTo>
                  <a:cubicBezTo>
                    <a:pt x="51" y="35"/>
                    <a:pt x="52" y="35"/>
                    <a:pt x="52" y="36"/>
                  </a:cubicBezTo>
                  <a:cubicBezTo>
                    <a:pt x="52" y="37"/>
                    <a:pt x="53" y="37"/>
                    <a:pt x="53" y="37"/>
                  </a:cubicBezTo>
                  <a:cubicBezTo>
                    <a:pt x="52" y="38"/>
                    <a:pt x="52" y="38"/>
                    <a:pt x="52" y="39"/>
                  </a:cubicBezTo>
                  <a:cubicBezTo>
                    <a:pt x="53" y="39"/>
                    <a:pt x="52" y="38"/>
                    <a:pt x="54" y="38"/>
                  </a:cubicBezTo>
                  <a:cubicBezTo>
                    <a:pt x="53" y="37"/>
                    <a:pt x="54" y="37"/>
                    <a:pt x="54" y="37"/>
                  </a:cubicBezTo>
                  <a:cubicBezTo>
                    <a:pt x="54" y="37"/>
                    <a:pt x="55" y="36"/>
                    <a:pt x="55" y="36"/>
                  </a:cubicBezTo>
                  <a:cubicBezTo>
                    <a:pt x="55" y="36"/>
                    <a:pt x="56" y="36"/>
                    <a:pt x="55" y="36"/>
                  </a:cubicBezTo>
                  <a:cubicBezTo>
                    <a:pt x="55" y="35"/>
                    <a:pt x="55" y="35"/>
                    <a:pt x="56" y="34"/>
                  </a:cubicBezTo>
                  <a:cubicBezTo>
                    <a:pt x="56" y="34"/>
                    <a:pt x="55" y="34"/>
                    <a:pt x="54" y="33"/>
                  </a:cubicBezTo>
                  <a:cubicBezTo>
                    <a:pt x="54" y="33"/>
                    <a:pt x="54" y="32"/>
                    <a:pt x="54" y="31"/>
                  </a:cubicBezTo>
                  <a:cubicBezTo>
                    <a:pt x="54" y="30"/>
                    <a:pt x="55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7"/>
                    <a:pt x="57" y="26"/>
                  </a:cubicBezTo>
                  <a:cubicBezTo>
                    <a:pt x="58" y="25"/>
                    <a:pt x="59" y="25"/>
                    <a:pt x="59" y="24"/>
                  </a:cubicBezTo>
                  <a:cubicBezTo>
                    <a:pt x="60" y="24"/>
                    <a:pt x="60" y="23"/>
                    <a:pt x="60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3"/>
                    <a:pt x="63" y="23"/>
                    <a:pt x="63" y="23"/>
                  </a:cubicBezTo>
                  <a:cubicBezTo>
                    <a:pt x="63" y="23"/>
                    <a:pt x="64" y="23"/>
                    <a:pt x="64" y="24"/>
                  </a:cubicBezTo>
                  <a:cubicBezTo>
                    <a:pt x="65" y="24"/>
                    <a:pt x="65" y="24"/>
                    <a:pt x="65" y="25"/>
                  </a:cubicBezTo>
                  <a:cubicBezTo>
                    <a:pt x="67" y="25"/>
                    <a:pt x="68" y="25"/>
                    <a:pt x="68" y="27"/>
                  </a:cubicBezTo>
                  <a:cubicBezTo>
                    <a:pt x="69" y="27"/>
                    <a:pt x="69" y="26"/>
                    <a:pt x="69" y="25"/>
                  </a:cubicBezTo>
                  <a:cubicBezTo>
                    <a:pt x="69" y="25"/>
                    <a:pt x="69" y="25"/>
                    <a:pt x="70" y="25"/>
                  </a:cubicBezTo>
                  <a:cubicBezTo>
                    <a:pt x="70" y="25"/>
                    <a:pt x="70" y="26"/>
                    <a:pt x="70" y="26"/>
                  </a:cubicBezTo>
                  <a:cubicBezTo>
                    <a:pt x="71" y="26"/>
                    <a:pt x="71" y="25"/>
                    <a:pt x="72" y="25"/>
                  </a:cubicBezTo>
                  <a:cubicBezTo>
                    <a:pt x="73" y="25"/>
                    <a:pt x="74" y="24"/>
                    <a:pt x="75" y="25"/>
                  </a:cubicBezTo>
                  <a:cubicBezTo>
                    <a:pt x="75" y="24"/>
                    <a:pt x="74" y="24"/>
                    <a:pt x="74" y="23"/>
                  </a:cubicBezTo>
                  <a:cubicBezTo>
                    <a:pt x="75" y="23"/>
                    <a:pt x="75" y="24"/>
                    <a:pt x="76" y="24"/>
                  </a:cubicBezTo>
                  <a:cubicBezTo>
                    <a:pt x="77" y="23"/>
                    <a:pt x="78" y="22"/>
                    <a:pt x="78" y="21"/>
                  </a:cubicBezTo>
                  <a:cubicBezTo>
                    <a:pt x="79" y="21"/>
                    <a:pt x="79" y="22"/>
                    <a:pt x="79" y="22"/>
                  </a:cubicBezTo>
                  <a:cubicBezTo>
                    <a:pt x="80" y="23"/>
                    <a:pt x="80" y="21"/>
                    <a:pt x="80" y="22"/>
                  </a:cubicBezTo>
                  <a:cubicBezTo>
                    <a:pt x="80" y="22"/>
                    <a:pt x="80" y="23"/>
                    <a:pt x="80" y="23"/>
                  </a:cubicBezTo>
                  <a:cubicBezTo>
                    <a:pt x="81" y="23"/>
                    <a:pt x="81" y="22"/>
                    <a:pt x="81" y="22"/>
                  </a:cubicBezTo>
                  <a:cubicBezTo>
                    <a:pt x="82" y="22"/>
                    <a:pt x="82" y="22"/>
                    <a:pt x="83" y="23"/>
                  </a:cubicBezTo>
                  <a:cubicBezTo>
                    <a:pt x="83" y="22"/>
                    <a:pt x="82" y="22"/>
                    <a:pt x="82" y="21"/>
                  </a:cubicBezTo>
                  <a:cubicBezTo>
                    <a:pt x="82" y="20"/>
                    <a:pt x="82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4" y="20"/>
                    <a:pt x="84" y="19"/>
                    <a:pt x="84" y="19"/>
                  </a:cubicBezTo>
                  <a:cubicBezTo>
                    <a:pt x="85" y="19"/>
                    <a:pt x="86" y="19"/>
                    <a:pt x="87" y="18"/>
                  </a:cubicBezTo>
                  <a:cubicBezTo>
                    <a:pt x="87" y="18"/>
                    <a:pt x="87" y="19"/>
                    <a:pt x="87" y="19"/>
                  </a:cubicBezTo>
                  <a:cubicBezTo>
                    <a:pt x="88" y="19"/>
                    <a:pt x="88" y="18"/>
                    <a:pt x="89" y="18"/>
                  </a:cubicBezTo>
                  <a:cubicBezTo>
                    <a:pt x="89" y="18"/>
                    <a:pt x="89" y="17"/>
                    <a:pt x="89" y="17"/>
                  </a:cubicBezTo>
                  <a:cubicBezTo>
                    <a:pt x="90" y="17"/>
                    <a:pt x="90" y="17"/>
                    <a:pt x="90" y="18"/>
                  </a:cubicBezTo>
                  <a:cubicBezTo>
                    <a:pt x="91" y="18"/>
                    <a:pt x="92" y="18"/>
                    <a:pt x="92" y="17"/>
                  </a:cubicBezTo>
                  <a:cubicBezTo>
                    <a:pt x="93" y="18"/>
                    <a:pt x="93" y="18"/>
                    <a:pt x="93" y="19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4" y="20"/>
                    <a:pt x="94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6" y="21"/>
                    <a:pt x="96" y="21"/>
                    <a:pt x="97" y="21"/>
                  </a:cubicBezTo>
                  <a:cubicBezTo>
                    <a:pt x="101" y="25"/>
                    <a:pt x="104" y="30"/>
                    <a:pt x="107" y="35"/>
                  </a:cubicBez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0" y="45"/>
                    <a:pt x="110" y="44"/>
                    <a:pt x="110" y="44"/>
                  </a:cubicBezTo>
                  <a:cubicBezTo>
                    <a:pt x="109" y="44"/>
                    <a:pt x="109" y="45"/>
                    <a:pt x="109" y="44"/>
                  </a:cubicBezTo>
                  <a:cubicBezTo>
                    <a:pt x="109" y="43"/>
                    <a:pt x="109" y="43"/>
                    <a:pt x="109" y="42"/>
                  </a:cubicBezTo>
                  <a:cubicBezTo>
                    <a:pt x="109" y="42"/>
                    <a:pt x="110" y="42"/>
                    <a:pt x="110" y="42"/>
                  </a:cubicBezTo>
                  <a:cubicBezTo>
                    <a:pt x="110" y="43"/>
                    <a:pt x="111" y="44"/>
                    <a:pt x="111" y="44"/>
                  </a:cubicBezTo>
                  <a:close/>
                  <a:moveTo>
                    <a:pt x="104" y="63"/>
                  </a:moveTo>
                  <a:cubicBezTo>
                    <a:pt x="105" y="63"/>
                    <a:pt x="105" y="62"/>
                    <a:pt x="105" y="63"/>
                  </a:cubicBezTo>
                  <a:cubicBezTo>
                    <a:pt x="105" y="62"/>
                    <a:pt x="105" y="61"/>
                    <a:pt x="106" y="61"/>
                  </a:cubicBezTo>
                  <a:cubicBezTo>
                    <a:pt x="106" y="61"/>
                    <a:pt x="106" y="62"/>
                    <a:pt x="106" y="62"/>
                  </a:cubicBezTo>
                  <a:cubicBezTo>
                    <a:pt x="107" y="63"/>
                    <a:pt x="107" y="63"/>
                    <a:pt x="107" y="64"/>
                  </a:cubicBezTo>
                  <a:cubicBezTo>
                    <a:pt x="106" y="63"/>
                    <a:pt x="106" y="64"/>
                    <a:pt x="106" y="64"/>
                  </a:cubicBezTo>
                  <a:cubicBezTo>
                    <a:pt x="105" y="64"/>
                    <a:pt x="105" y="64"/>
                    <a:pt x="105" y="63"/>
                  </a:cubicBezTo>
                  <a:cubicBezTo>
                    <a:pt x="105" y="63"/>
                    <a:pt x="105" y="64"/>
                    <a:pt x="104" y="63"/>
                  </a:cubicBezTo>
                  <a:close/>
                  <a:moveTo>
                    <a:pt x="105" y="72"/>
                  </a:moveTo>
                  <a:cubicBezTo>
                    <a:pt x="104" y="72"/>
                    <a:pt x="104" y="72"/>
                    <a:pt x="104" y="71"/>
                  </a:cubicBezTo>
                  <a:cubicBezTo>
                    <a:pt x="103" y="72"/>
                    <a:pt x="103" y="72"/>
                    <a:pt x="103" y="73"/>
                  </a:cubicBezTo>
                  <a:cubicBezTo>
                    <a:pt x="102" y="72"/>
                    <a:pt x="103" y="69"/>
                    <a:pt x="104" y="69"/>
                  </a:cubicBezTo>
                  <a:cubicBezTo>
                    <a:pt x="104" y="69"/>
                    <a:pt x="105" y="69"/>
                    <a:pt x="105" y="70"/>
                  </a:cubicBezTo>
                  <a:cubicBezTo>
                    <a:pt x="105" y="70"/>
                    <a:pt x="104" y="70"/>
                    <a:pt x="104" y="70"/>
                  </a:cubicBezTo>
                  <a:cubicBezTo>
                    <a:pt x="104" y="71"/>
                    <a:pt x="105" y="71"/>
                    <a:pt x="105" y="72"/>
                  </a:cubicBezTo>
                  <a:close/>
                  <a:moveTo>
                    <a:pt x="102" y="70"/>
                  </a:moveTo>
                  <a:cubicBezTo>
                    <a:pt x="102" y="70"/>
                    <a:pt x="102" y="71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1" y="72"/>
                    <a:pt x="101" y="72"/>
                  </a:cubicBezTo>
                  <a:cubicBezTo>
                    <a:pt x="100" y="73"/>
                    <a:pt x="100" y="71"/>
                    <a:pt x="99" y="72"/>
                  </a:cubicBezTo>
                  <a:cubicBezTo>
                    <a:pt x="99" y="71"/>
                    <a:pt x="98" y="70"/>
                    <a:pt x="98" y="70"/>
                  </a:cubicBezTo>
                  <a:cubicBezTo>
                    <a:pt x="99" y="68"/>
                    <a:pt x="101" y="68"/>
                    <a:pt x="101" y="66"/>
                  </a:cubicBezTo>
                  <a:cubicBezTo>
                    <a:pt x="102" y="66"/>
                    <a:pt x="102" y="66"/>
                    <a:pt x="103" y="67"/>
                  </a:cubicBezTo>
                  <a:cubicBezTo>
                    <a:pt x="103" y="67"/>
                    <a:pt x="103" y="68"/>
                    <a:pt x="102" y="68"/>
                  </a:cubicBezTo>
                  <a:cubicBezTo>
                    <a:pt x="103" y="68"/>
                    <a:pt x="102" y="69"/>
                    <a:pt x="102" y="70"/>
                  </a:cubicBezTo>
                  <a:close/>
                  <a:moveTo>
                    <a:pt x="101" y="75"/>
                  </a:moveTo>
                  <a:cubicBezTo>
                    <a:pt x="99" y="75"/>
                    <a:pt x="99" y="74"/>
                    <a:pt x="97" y="7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8" y="73"/>
                    <a:pt x="99" y="73"/>
                    <a:pt x="101" y="73"/>
                  </a:cubicBezTo>
                  <a:cubicBezTo>
                    <a:pt x="101" y="74"/>
                    <a:pt x="101" y="74"/>
                    <a:pt x="101" y="75"/>
                  </a:cubicBezTo>
                  <a:close/>
                  <a:moveTo>
                    <a:pt x="103" y="57"/>
                  </a:moveTo>
                  <a:cubicBezTo>
                    <a:pt x="103" y="57"/>
                    <a:pt x="102" y="56"/>
                    <a:pt x="102" y="56"/>
                  </a:cubicBezTo>
                  <a:cubicBezTo>
                    <a:pt x="102" y="55"/>
                    <a:pt x="103" y="55"/>
                    <a:pt x="103" y="55"/>
                  </a:cubicBezTo>
                  <a:cubicBezTo>
                    <a:pt x="103" y="56"/>
                    <a:pt x="103" y="57"/>
                    <a:pt x="103" y="57"/>
                  </a:cubicBezTo>
                  <a:close/>
                  <a:moveTo>
                    <a:pt x="105" y="59"/>
                  </a:moveTo>
                  <a:cubicBezTo>
                    <a:pt x="105" y="60"/>
                    <a:pt x="104" y="60"/>
                    <a:pt x="104" y="61"/>
                  </a:cubicBezTo>
                  <a:cubicBezTo>
                    <a:pt x="103" y="60"/>
                    <a:pt x="103" y="60"/>
                    <a:pt x="103" y="59"/>
                  </a:cubicBezTo>
                  <a:cubicBezTo>
                    <a:pt x="103" y="58"/>
                    <a:pt x="104" y="58"/>
                    <a:pt x="105" y="59"/>
                  </a:cubicBezTo>
                  <a:close/>
                  <a:moveTo>
                    <a:pt x="109" y="69"/>
                  </a:moveTo>
                  <a:cubicBezTo>
                    <a:pt x="109" y="70"/>
                    <a:pt x="108" y="70"/>
                    <a:pt x="107" y="70"/>
                  </a:cubicBezTo>
                  <a:cubicBezTo>
                    <a:pt x="107" y="69"/>
                    <a:pt x="108" y="69"/>
                    <a:pt x="109" y="69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1"/>
                    <a:pt x="107" y="51"/>
                    <a:pt x="107" y="52"/>
                  </a:cubicBezTo>
                  <a:cubicBezTo>
                    <a:pt x="106" y="51"/>
                    <a:pt x="106" y="51"/>
                    <a:pt x="106" y="50"/>
                  </a:cubicBezTo>
                  <a:cubicBezTo>
                    <a:pt x="106" y="50"/>
                    <a:pt x="107" y="50"/>
                    <a:pt x="107" y="50"/>
                  </a:cubicBezTo>
                  <a:cubicBezTo>
                    <a:pt x="107" y="50"/>
                    <a:pt x="106" y="51"/>
                    <a:pt x="106" y="50"/>
                  </a:cubicBezTo>
                  <a:cubicBezTo>
                    <a:pt x="106" y="49"/>
                    <a:pt x="107" y="49"/>
                    <a:pt x="108" y="49"/>
                  </a:cubicBezTo>
                  <a:cubicBezTo>
                    <a:pt x="109" y="48"/>
                    <a:pt x="109" y="48"/>
                    <a:pt x="110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09" y="46"/>
                    <a:pt x="110" y="45"/>
                    <a:pt x="110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46"/>
                    <a:pt x="111" y="47"/>
                    <a:pt x="111" y="49"/>
                  </a:cubicBezTo>
                  <a:cubicBezTo>
                    <a:pt x="110" y="50"/>
                    <a:pt x="109" y="50"/>
                    <a:pt x="108" y="50"/>
                  </a:cubicBezTo>
                  <a:close/>
                  <a:moveTo>
                    <a:pt x="109" y="39"/>
                  </a:moveTo>
                  <a:cubicBezTo>
                    <a:pt x="109" y="40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lose/>
                  <a:moveTo>
                    <a:pt x="93" y="66"/>
                  </a:moveTo>
                  <a:cubicBezTo>
                    <a:pt x="93" y="66"/>
                    <a:pt x="93" y="67"/>
                    <a:pt x="93" y="66"/>
                  </a:cubicBezTo>
                  <a:cubicBezTo>
                    <a:pt x="94" y="66"/>
                    <a:pt x="94" y="67"/>
                    <a:pt x="94" y="67"/>
                  </a:cubicBezTo>
                  <a:cubicBezTo>
                    <a:pt x="94" y="67"/>
                    <a:pt x="95" y="68"/>
                    <a:pt x="95" y="68"/>
                  </a:cubicBezTo>
                  <a:cubicBezTo>
                    <a:pt x="95" y="69"/>
                    <a:pt x="96" y="69"/>
                    <a:pt x="96" y="70"/>
                  </a:cubicBezTo>
                  <a:cubicBezTo>
                    <a:pt x="96" y="71"/>
                    <a:pt x="97" y="72"/>
                    <a:pt x="97" y="72"/>
                  </a:cubicBezTo>
                  <a:cubicBezTo>
                    <a:pt x="96" y="73"/>
                    <a:pt x="96" y="71"/>
                    <a:pt x="95" y="71"/>
                  </a:cubicBezTo>
                  <a:cubicBezTo>
                    <a:pt x="95" y="68"/>
                    <a:pt x="93" y="69"/>
                    <a:pt x="93" y="66"/>
                  </a:cubicBezTo>
                  <a:close/>
                  <a:moveTo>
                    <a:pt x="86" y="64"/>
                  </a:moveTo>
                  <a:cubicBezTo>
                    <a:pt x="87" y="64"/>
                    <a:pt x="87" y="65"/>
                    <a:pt x="87" y="65"/>
                  </a:cubicBezTo>
                  <a:cubicBezTo>
                    <a:pt x="87" y="65"/>
                    <a:pt x="87" y="66"/>
                    <a:pt x="86" y="66"/>
                  </a:cubicBezTo>
                  <a:cubicBezTo>
                    <a:pt x="86" y="65"/>
                    <a:pt x="87" y="65"/>
                    <a:pt x="86" y="64"/>
                  </a:cubicBezTo>
                  <a:close/>
                  <a:moveTo>
                    <a:pt x="73" y="81"/>
                  </a:moveTo>
                  <a:cubicBezTo>
                    <a:pt x="73" y="81"/>
                    <a:pt x="73" y="81"/>
                    <a:pt x="73" y="81"/>
                  </a:cubicBezTo>
                  <a:cubicBezTo>
                    <a:pt x="73" y="82"/>
                    <a:pt x="73" y="82"/>
                    <a:pt x="73" y="83"/>
                  </a:cubicBezTo>
                  <a:cubicBezTo>
                    <a:pt x="72" y="83"/>
                    <a:pt x="72" y="84"/>
                    <a:pt x="72" y="85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0" y="84"/>
                    <a:pt x="70" y="83"/>
                    <a:pt x="70" y="83"/>
                  </a:cubicBezTo>
                  <a:cubicBezTo>
                    <a:pt x="70" y="82"/>
                    <a:pt x="70" y="82"/>
                    <a:pt x="71" y="81"/>
                  </a:cubicBezTo>
                  <a:cubicBezTo>
                    <a:pt x="71" y="81"/>
                    <a:pt x="70" y="81"/>
                    <a:pt x="70" y="80"/>
                  </a:cubicBezTo>
                  <a:cubicBezTo>
                    <a:pt x="71" y="79"/>
                    <a:pt x="71" y="79"/>
                    <a:pt x="72" y="78"/>
                  </a:cubicBezTo>
                  <a:cubicBezTo>
                    <a:pt x="72" y="77"/>
                    <a:pt x="72" y="77"/>
                    <a:pt x="73" y="76"/>
                  </a:cubicBezTo>
                  <a:cubicBezTo>
                    <a:pt x="73" y="76"/>
                    <a:pt x="73" y="78"/>
                    <a:pt x="73" y="78"/>
                  </a:cubicBezTo>
                  <a:cubicBezTo>
                    <a:pt x="73" y="79"/>
                    <a:pt x="73" y="80"/>
                    <a:pt x="73" y="81"/>
                  </a:cubicBezTo>
                  <a:close/>
                  <a:moveTo>
                    <a:pt x="32" y="100"/>
                  </a:moveTo>
                  <a:cubicBezTo>
                    <a:pt x="32" y="100"/>
                    <a:pt x="33" y="99"/>
                    <a:pt x="33" y="100"/>
                  </a:cubicBezTo>
                  <a:cubicBezTo>
                    <a:pt x="33" y="100"/>
                    <a:pt x="33" y="100"/>
                    <a:pt x="32" y="100"/>
                  </a:cubicBezTo>
                  <a:close/>
                  <a:moveTo>
                    <a:pt x="39" y="31"/>
                  </a:moveTo>
                  <a:cubicBezTo>
                    <a:pt x="39" y="32"/>
                    <a:pt x="39" y="32"/>
                    <a:pt x="38" y="32"/>
                  </a:cubicBezTo>
                  <a:cubicBezTo>
                    <a:pt x="38" y="33"/>
                    <a:pt x="38" y="32"/>
                    <a:pt x="38" y="32"/>
                  </a:cubicBezTo>
                  <a:cubicBezTo>
                    <a:pt x="37" y="32"/>
                    <a:pt x="37" y="32"/>
                    <a:pt x="36" y="32"/>
                  </a:cubicBezTo>
                  <a:cubicBezTo>
                    <a:pt x="35" y="30"/>
                    <a:pt x="36" y="28"/>
                    <a:pt x="35" y="27"/>
                  </a:cubicBezTo>
                  <a:cubicBezTo>
                    <a:pt x="35" y="26"/>
                    <a:pt x="36" y="26"/>
                    <a:pt x="35" y="26"/>
                  </a:cubicBezTo>
                  <a:cubicBezTo>
                    <a:pt x="36" y="25"/>
                    <a:pt x="36" y="25"/>
                    <a:pt x="37" y="25"/>
                  </a:cubicBezTo>
                  <a:cubicBezTo>
                    <a:pt x="36" y="24"/>
                    <a:pt x="35" y="24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2"/>
                    <a:pt x="36" y="23"/>
                    <a:pt x="35" y="23"/>
                  </a:cubicBezTo>
                  <a:cubicBezTo>
                    <a:pt x="35" y="22"/>
                    <a:pt x="35" y="22"/>
                    <a:pt x="35" y="21"/>
                  </a:cubicBezTo>
                  <a:cubicBezTo>
                    <a:pt x="35" y="21"/>
                    <a:pt x="34" y="20"/>
                    <a:pt x="35" y="19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0" y="19"/>
                    <a:pt x="30" y="18"/>
                  </a:cubicBezTo>
                  <a:cubicBezTo>
                    <a:pt x="31" y="17"/>
                    <a:pt x="32" y="18"/>
                    <a:pt x="32" y="18"/>
                  </a:cubicBezTo>
                  <a:cubicBezTo>
                    <a:pt x="32" y="17"/>
                    <a:pt x="32" y="17"/>
                    <a:pt x="31" y="17"/>
                  </a:cubicBezTo>
                  <a:cubicBezTo>
                    <a:pt x="31" y="17"/>
                    <a:pt x="30" y="17"/>
                    <a:pt x="30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30" y="16"/>
                    <a:pt x="30" y="16"/>
                    <a:pt x="31" y="16"/>
                  </a:cubicBezTo>
                  <a:cubicBezTo>
                    <a:pt x="31" y="16"/>
                    <a:pt x="32" y="16"/>
                    <a:pt x="33" y="15"/>
                  </a:cubicBezTo>
                  <a:cubicBezTo>
                    <a:pt x="33" y="15"/>
                    <a:pt x="32" y="15"/>
                    <a:pt x="32" y="14"/>
                  </a:cubicBezTo>
                  <a:cubicBezTo>
                    <a:pt x="34" y="14"/>
                    <a:pt x="35" y="13"/>
                    <a:pt x="36" y="13"/>
                  </a:cubicBezTo>
                  <a:cubicBezTo>
                    <a:pt x="38" y="13"/>
                    <a:pt x="38" y="13"/>
                    <a:pt x="40" y="13"/>
                  </a:cubicBezTo>
                  <a:cubicBezTo>
                    <a:pt x="40" y="13"/>
                    <a:pt x="39" y="12"/>
                    <a:pt x="39" y="11"/>
                  </a:cubicBezTo>
                  <a:cubicBezTo>
                    <a:pt x="40" y="11"/>
                    <a:pt x="41" y="11"/>
                    <a:pt x="42" y="11"/>
                  </a:cubicBezTo>
                  <a:cubicBezTo>
                    <a:pt x="42" y="10"/>
                    <a:pt x="44" y="11"/>
                    <a:pt x="45" y="10"/>
                  </a:cubicBezTo>
                  <a:cubicBezTo>
                    <a:pt x="45" y="11"/>
                    <a:pt x="46" y="11"/>
                    <a:pt x="46" y="11"/>
                  </a:cubicBezTo>
                  <a:cubicBezTo>
                    <a:pt x="46" y="10"/>
                    <a:pt x="47" y="11"/>
                    <a:pt x="47" y="11"/>
                  </a:cubicBezTo>
                  <a:cubicBezTo>
                    <a:pt x="48" y="11"/>
                    <a:pt x="49" y="11"/>
                    <a:pt x="50" y="12"/>
                  </a:cubicBezTo>
                  <a:cubicBezTo>
                    <a:pt x="49" y="12"/>
                    <a:pt x="48" y="12"/>
                    <a:pt x="48" y="13"/>
                  </a:cubicBezTo>
                  <a:cubicBezTo>
                    <a:pt x="48" y="13"/>
                    <a:pt x="49" y="12"/>
                    <a:pt x="50" y="13"/>
                  </a:cubicBezTo>
                  <a:cubicBezTo>
                    <a:pt x="50" y="12"/>
                    <a:pt x="50" y="13"/>
                    <a:pt x="51" y="13"/>
                  </a:cubicBezTo>
                  <a:cubicBezTo>
                    <a:pt x="51" y="14"/>
                    <a:pt x="52" y="13"/>
                    <a:pt x="52" y="14"/>
                  </a:cubicBezTo>
                  <a:cubicBezTo>
                    <a:pt x="52" y="15"/>
                    <a:pt x="51" y="14"/>
                    <a:pt x="50" y="14"/>
                  </a:cubicBezTo>
                  <a:cubicBezTo>
                    <a:pt x="50" y="14"/>
                    <a:pt x="50" y="15"/>
                    <a:pt x="49" y="15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7"/>
                    <a:pt x="48" y="17"/>
                  </a:cubicBezTo>
                  <a:cubicBezTo>
                    <a:pt x="49" y="17"/>
                    <a:pt x="50" y="17"/>
                    <a:pt x="50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8" y="19"/>
                    <a:pt x="49" y="21"/>
                    <a:pt x="47" y="21"/>
                  </a:cubicBezTo>
                  <a:cubicBezTo>
                    <a:pt x="47" y="22"/>
                    <a:pt x="48" y="22"/>
                    <a:pt x="48" y="23"/>
                  </a:cubicBezTo>
                  <a:cubicBezTo>
                    <a:pt x="47" y="23"/>
                    <a:pt x="47" y="22"/>
                    <a:pt x="47" y="22"/>
                  </a:cubicBezTo>
                  <a:cubicBezTo>
                    <a:pt x="46" y="23"/>
                    <a:pt x="48" y="23"/>
                    <a:pt x="47" y="24"/>
                  </a:cubicBezTo>
                  <a:cubicBezTo>
                    <a:pt x="46" y="24"/>
                    <a:pt x="46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4"/>
                    <a:pt x="46" y="24"/>
                  </a:cubicBezTo>
                  <a:cubicBezTo>
                    <a:pt x="47" y="24"/>
                    <a:pt x="45" y="25"/>
                    <a:pt x="45" y="25"/>
                  </a:cubicBezTo>
                  <a:cubicBezTo>
                    <a:pt x="44" y="25"/>
                    <a:pt x="44" y="26"/>
                    <a:pt x="43" y="27"/>
                  </a:cubicBezTo>
                  <a:cubicBezTo>
                    <a:pt x="43" y="27"/>
                    <a:pt x="42" y="27"/>
                    <a:pt x="42" y="27"/>
                  </a:cubicBezTo>
                  <a:cubicBezTo>
                    <a:pt x="41" y="27"/>
                    <a:pt x="41" y="28"/>
                    <a:pt x="41" y="27"/>
                  </a:cubicBezTo>
                  <a:cubicBezTo>
                    <a:pt x="40" y="27"/>
                    <a:pt x="40" y="28"/>
                    <a:pt x="40" y="28"/>
                  </a:cubicBezTo>
                  <a:cubicBezTo>
                    <a:pt x="40" y="30"/>
                    <a:pt x="39" y="30"/>
                    <a:pt x="39" y="31"/>
                  </a:cubicBezTo>
                  <a:close/>
                  <a:moveTo>
                    <a:pt x="59" y="15"/>
                  </a:moveTo>
                  <a:cubicBezTo>
                    <a:pt x="59" y="15"/>
                    <a:pt x="60" y="16"/>
                    <a:pt x="60" y="15"/>
                  </a:cubicBezTo>
                  <a:cubicBezTo>
                    <a:pt x="60" y="16"/>
                    <a:pt x="61" y="16"/>
                    <a:pt x="61" y="18"/>
                  </a:cubicBezTo>
                  <a:cubicBezTo>
                    <a:pt x="60" y="18"/>
                    <a:pt x="60" y="17"/>
                    <a:pt x="59" y="17"/>
                  </a:cubicBezTo>
                  <a:cubicBezTo>
                    <a:pt x="59" y="18"/>
                    <a:pt x="59" y="18"/>
                    <a:pt x="59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8"/>
                    <a:pt x="57" y="18"/>
                  </a:cubicBezTo>
                  <a:cubicBezTo>
                    <a:pt x="57" y="17"/>
                    <a:pt x="57" y="17"/>
                    <a:pt x="57" y="16"/>
                  </a:cubicBezTo>
                  <a:cubicBezTo>
                    <a:pt x="57" y="16"/>
                    <a:pt x="57" y="17"/>
                    <a:pt x="56" y="17"/>
                  </a:cubicBezTo>
                  <a:cubicBezTo>
                    <a:pt x="56" y="17"/>
                    <a:pt x="56" y="16"/>
                    <a:pt x="56" y="16"/>
                  </a:cubicBezTo>
                  <a:cubicBezTo>
                    <a:pt x="56" y="15"/>
                    <a:pt x="55" y="16"/>
                    <a:pt x="55" y="15"/>
                  </a:cubicBezTo>
                  <a:cubicBezTo>
                    <a:pt x="55" y="13"/>
                    <a:pt x="57" y="14"/>
                    <a:pt x="57" y="15"/>
                  </a:cubicBezTo>
                  <a:cubicBezTo>
                    <a:pt x="58" y="15"/>
                    <a:pt x="57" y="14"/>
                    <a:pt x="57" y="14"/>
                  </a:cubicBezTo>
                  <a:cubicBezTo>
                    <a:pt x="58" y="13"/>
                    <a:pt x="59" y="14"/>
                    <a:pt x="58" y="15"/>
                  </a:cubicBezTo>
                  <a:cubicBezTo>
                    <a:pt x="58" y="15"/>
                    <a:pt x="59" y="15"/>
                    <a:pt x="59" y="15"/>
                  </a:cubicBezTo>
                  <a:close/>
                  <a:moveTo>
                    <a:pt x="59" y="13"/>
                  </a:moveTo>
                  <a:cubicBezTo>
                    <a:pt x="60" y="13"/>
                    <a:pt x="62" y="13"/>
                    <a:pt x="64" y="14"/>
                  </a:cubicBezTo>
                  <a:cubicBezTo>
                    <a:pt x="64" y="15"/>
                    <a:pt x="63" y="14"/>
                    <a:pt x="63" y="15"/>
                  </a:cubicBezTo>
                  <a:cubicBezTo>
                    <a:pt x="61" y="15"/>
                    <a:pt x="60" y="15"/>
                    <a:pt x="59" y="14"/>
                  </a:cubicBezTo>
                  <a:cubicBezTo>
                    <a:pt x="59" y="14"/>
                    <a:pt x="59" y="14"/>
                    <a:pt x="59" y="13"/>
                  </a:cubicBezTo>
                  <a:close/>
                  <a:moveTo>
                    <a:pt x="50" y="37"/>
                  </a:moveTo>
                  <a:cubicBezTo>
                    <a:pt x="49" y="38"/>
                    <a:pt x="48" y="38"/>
                    <a:pt x="48" y="38"/>
                  </a:cubicBezTo>
                  <a:cubicBezTo>
                    <a:pt x="48" y="37"/>
                    <a:pt x="48" y="37"/>
                    <a:pt x="48" y="36"/>
                  </a:cubicBezTo>
                  <a:cubicBezTo>
                    <a:pt x="48" y="36"/>
                    <a:pt x="49" y="36"/>
                    <a:pt x="49" y="35"/>
                  </a:cubicBezTo>
                  <a:cubicBezTo>
                    <a:pt x="49" y="35"/>
                    <a:pt x="49" y="35"/>
                    <a:pt x="50" y="35"/>
                  </a:cubicBezTo>
                  <a:cubicBezTo>
                    <a:pt x="49" y="36"/>
                    <a:pt x="49" y="36"/>
                    <a:pt x="50" y="37"/>
                  </a:cubicBezTo>
                  <a:close/>
                  <a:moveTo>
                    <a:pt x="48" y="29"/>
                  </a:moveTo>
                  <a:cubicBezTo>
                    <a:pt x="48" y="29"/>
                    <a:pt x="48" y="28"/>
                    <a:pt x="47" y="28"/>
                  </a:cubicBezTo>
                  <a:cubicBezTo>
                    <a:pt x="47" y="28"/>
                    <a:pt x="47" y="28"/>
                    <a:pt x="47" y="27"/>
                  </a:cubicBezTo>
                  <a:cubicBezTo>
                    <a:pt x="47" y="27"/>
                    <a:pt x="47" y="28"/>
                    <a:pt x="47" y="27"/>
                  </a:cubicBezTo>
                  <a:cubicBezTo>
                    <a:pt x="47" y="27"/>
                    <a:pt x="47" y="27"/>
                    <a:pt x="47" y="26"/>
                  </a:cubicBezTo>
                  <a:cubicBezTo>
                    <a:pt x="48" y="26"/>
                    <a:pt x="48" y="27"/>
                    <a:pt x="48" y="27"/>
                  </a:cubicBezTo>
                  <a:cubicBezTo>
                    <a:pt x="49" y="26"/>
                    <a:pt x="49" y="27"/>
                    <a:pt x="50" y="27"/>
                  </a:cubicBezTo>
                  <a:cubicBezTo>
                    <a:pt x="50" y="27"/>
                    <a:pt x="51" y="28"/>
                    <a:pt x="51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9" y="29"/>
                    <a:pt x="48" y="29"/>
                    <a:pt x="48" y="29"/>
                  </a:cubicBezTo>
                  <a:close/>
                  <a:moveTo>
                    <a:pt x="72" y="19"/>
                  </a:moveTo>
                  <a:cubicBezTo>
                    <a:pt x="74" y="19"/>
                    <a:pt x="75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7" y="18"/>
                    <a:pt x="77" y="18"/>
                  </a:cubicBezTo>
                  <a:cubicBezTo>
                    <a:pt x="77" y="19"/>
                    <a:pt x="76" y="19"/>
                    <a:pt x="75" y="19"/>
                  </a:cubicBezTo>
                  <a:cubicBezTo>
                    <a:pt x="74" y="20"/>
                    <a:pt x="74" y="21"/>
                    <a:pt x="72" y="21"/>
                  </a:cubicBezTo>
                  <a:cubicBezTo>
                    <a:pt x="72" y="22"/>
                    <a:pt x="73" y="23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2" y="24"/>
                    <a:pt x="72" y="23"/>
                    <a:pt x="71" y="23"/>
                  </a:cubicBezTo>
                  <a:cubicBezTo>
                    <a:pt x="71" y="22"/>
                    <a:pt x="72" y="22"/>
                    <a:pt x="72" y="21"/>
                  </a:cubicBezTo>
                  <a:cubicBezTo>
                    <a:pt x="72" y="20"/>
                    <a:pt x="73" y="20"/>
                    <a:pt x="72" y="19"/>
                  </a:cubicBezTo>
                  <a:close/>
                  <a:moveTo>
                    <a:pt x="72" y="15"/>
                  </a:moveTo>
                  <a:cubicBezTo>
                    <a:pt x="72" y="14"/>
                    <a:pt x="74" y="13"/>
                    <a:pt x="74" y="14"/>
                  </a:cubicBezTo>
                  <a:cubicBezTo>
                    <a:pt x="73" y="14"/>
                    <a:pt x="73" y="15"/>
                    <a:pt x="72" y="15"/>
                  </a:cubicBezTo>
                  <a:close/>
                  <a:moveTo>
                    <a:pt x="84" y="14"/>
                  </a:moveTo>
                  <a:cubicBezTo>
                    <a:pt x="85" y="14"/>
                    <a:pt x="87" y="14"/>
                    <a:pt x="87" y="15"/>
                  </a:cubicBezTo>
                  <a:cubicBezTo>
                    <a:pt x="87" y="16"/>
                    <a:pt x="86" y="15"/>
                    <a:pt x="84" y="16"/>
                  </a:cubicBezTo>
                  <a:cubicBezTo>
                    <a:pt x="84" y="15"/>
                    <a:pt x="84" y="15"/>
                    <a:pt x="84" y="14"/>
                  </a:cubicBezTo>
                  <a:close/>
                  <a:moveTo>
                    <a:pt x="25" y="29"/>
                  </a:moveTo>
                  <a:cubicBezTo>
                    <a:pt x="25" y="31"/>
                    <a:pt x="23" y="28"/>
                    <a:pt x="23" y="30"/>
                  </a:cubicBezTo>
                  <a:cubicBezTo>
                    <a:pt x="23" y="30"/>
                    <a:pt x="22" y="30"/>
                    <a:pt x="22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4" y="29"/>
                    <a:pt x="25" y="29"/>
                  </a:cubicBezTo>
                  <a:close/>
                  <a:moveTo>
                    <a:pt x="28" y="59"/>
                  </a:moveTo>
                  <a:cubicBezTo>
                    <a:pt x="28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8" y="59"/>
                    <a:pt x="28" y="59"/>
                  </a:cubicBezTo>
                  <a:close/>
                  <a:moveTo>
                    <a:pt x="23" y="58"/>
                  </a:moveTo>
                  <a:cubicBezTo>
                    <a:pt x="22" y="58"/>
                    <a:pt x="22" y="57"/>
                    <a:pt x="21" y="57"/>
                  </a:cubicBezTo>
                  <a:cubicBezTo>
                    <a:pt x="20" y="57"/>
                    <a:pt x="20" y="58"/>
                    <a:pt x="20" y="58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7"/>
                    <a:pt x="22" y="57"/>
                    <a:pt x="23" y="57"/>
                  </a:cubicBezTo>
                  <a:cubicBezTo>
                    <a:pt x="23" y="57"/>
                    <a:pt x="23" y="57"/>
                    <a:pt x="24" y="57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58"/>
                    <a:pt x="26" y="59"/>
                  </a:cubicBezTo>
                  <a:cubicBezTo>
                    <a:pt x="26" y="60"/>
                    <a:pt x="25" y="59"/>
                    <a:pt x="25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8"/>
                    <a:pt x="23" y="59"/>
                    <a:pt x="23" y="58"/>
                  </a:cubicBezTo>
                  <a:close/>
                  <a:moveTo>
                    <a:pt x="23" y="60"/>
                  </a:moveTo>
                  <a:cubicBezTo>
                    <a:pt x="23" y="60"/>
                    <a:pt x="23" y="60"/>
                    <a:pt x="22" y="60"/>
                  </a:cubicBezTo>
                  <a:cubicBezTo>
                    <a:pt x="22" y="60"/>
                    <a:pt x="22" y="59"/>
                    <a:pt x="22" y="59"/>
                  </a:cubicBezTo>
                  <a:cubicBezTo>
                    <a:pt x="23" y="59"/>
                    <a:pt x="23" y="59"/>
                    <a:pt x="23" y="60"/>
                  </a:cubicBezTo>
                  <a:close/>
                  <a:moveTo>
                    <a:pt x="22" y="56"/>
                  </a:moveTo>
                  <a:cubicBezTo>
                    <a:pt x="22" y="56"/>
                    <a:pt x="22" y="56"/>
                    <a:pt x="22" y="55"/>
                  </a:cubicBezTo>
                  <a:cubicBezTo>
                    <a:pt x="23" y="55"/>
                    <a:pt x="23" y="56"/>
                    <a:pt x="23" y="56"/>
                  </a:cubicBezTo>
                  <a:cubicBezTo>
                    <a:pt x="23" y="56"/>
                    <a:pt x="22" y="56"/>
                    <a:pt x="22" y="56"/>
                  </a:cubicBezTo>
                  <a:close/>
                  <a:moveTo>
                    <a:pt x="23" y="55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6"/>
                    <a:pt x="23" y="56"/>
                    <a:pt x="23" y="55"/>
                  </a:cubicBezTo>
                  <a:close/>
                  <a:moveTo>
                    <a:pt x="24" y="57"/>
                  </a:moveTo>
                  <a:cubicBezTo>
                    <a:pt x="24" y="57"/>
                    <a:pt x="24" y="56"/>
                    <a:pt x="24" y="56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5" y="57"/>
                    <a:pt x="26" y="57"/>
                    <a:pt x="26" y="57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25" y="57"/>
                    <a:pt x="25" y="57"/>
                    <a:pt x="24" y="57"/>
                  </a:cubicBezTo>
                  <a:close/>
                  <a:moveTo>
                    <a:pt x="111" y="74"/>
                  </a:moveTo>
                  <a:cubicBezTo>
                    <a:pt x="111" y="74"/>
                    <a:pt x="111" y="73"/>
                    <a:pt x="111" y="73"/>
                  </a:cubicBezTo>
                  <a:cubicBezTo>
                    <a:pt x="110" y="72"/>
                    <a:pt x="109" y="72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0"/>
                    <a:pt x="108" y="71"/>
                    <a:pt x="108" y="70"/>
                  </a:cubicBezTo>
                  <a:cubicBezTo>
                    <a:pt x="109" y="70"/>
                    <a:pt x="108" y="71"/>
                    <a:pt x="109" y="70"/>
                  </a:cubicBezTo>
                  <a:cubicBezTo>
                    <a:pt x="109" y="71"/>
                    <a:pt x="110" y="70"/>
                    <a:pt x="110" y="70"/>
                  </a:cubicBezTo>
                  <a:cubicBezTo>
                    <a:pt x="110" y="70"/>
                    <a:pt x="111" y="70"/>
                    <a:pt x="111" y="70"/>
                  </a:cubicBezTo>
                  <a:cubicBezTo>
                    <a:pt x="111" y="70"/>
                    <a:pt x="112" y="70"/>
                    <a:pt x="112" y="70"/>
                  </a:cubicBezTo>
                  <a:cubicBezTo>
                    <a:pt x="112" y="72"/>
                    <a:pt x="111" y="73"/>
                    <a:pt x="111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33" name="Freeform 258">
              <a:extLst>
                <a:ext uri="{FF2B5EF4-FFF2-40B4-BE49-F238E27FC236}">
                  <a16:creationId xmlns:a16="http://schemas.microsoft.com/office/drawing/2014/main" id="{E6E561A3-1E36-401A-8F5D-CA55FE666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171" y="315841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34" name="Freeform 259">
              <a:extLst>
                <a:ext uri="{FF2B5EF4-FFF2-40B4-BE49-F238E27FC236}">
                  <a16:creationId xmlns:a16="http://schemas.microsoft.com/office/drawing/2014/main" id="{AC3807C5-BF6E-4B5E-BE40-4D23DCCCE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089" y="3227813"/>
              <a:ext cx="3253" cy="5422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35" name="Freeform 260">
              <a:extLst>
                <a:ext uri="{FF2B5EF4-FFF2-40B4-BE49-F238E27FC236}">
                  <a16:creationId xmlns:a16="http://schemas.microsoft.com/office/drawing/2014/main" id="{1C390559-9B6F-48D1-BAB9-7749F1357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151" y="3163840"/>
              <a:ext cx="2169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36" name="Freeform 261">
              <a:extLst>
                <a:ext uri="{FF2B5EF4-FFF2-40B4-BE49-F238E27FC236}">
                  <a16:creationId xmlns:a16="http://schemas.microsoft.com/office/drawing/2014/main" id="{CCD05C09-0404-422E-AF8F-81ABC0846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320" y="31638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37" name="Freeform 262">
              <a:extLst>
                <a:ext uri="{FF2B5EF4-FFF2-40B4-BE49-F238E27FC236}">
                  <a16:creationId xmlns:a16="http://schemas.microsoft.com/office/drawing/2014/main" id="{3DF4F96F-C2C6-459D-B68B-3DE723EA6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707" y="3171431"/>
              <a:ext cx="3253" cy="325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Freeform 263">
              <a:extLst>
                <a:ext uri="{FF2B5EF4-FFF2-40B4-BE49-F238E27FC236}">
                  <a16:creationId xmlns:a16="http://schemas.microsoft.com/office/drawing/2014/main" id="{9F06952A-D80E-4A4F-AD69-B9AC26E54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800" y="32484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Freeform 264">
              <a:extLst>
                <a:ext uri="{FF2B5EF4-FFF2-40B4-BE49-F238E27FC236}">
                  <a16:creationId xmlns:a16="http://schemas.microsoft.com/office/drawing/2014/main" id="{1046B1FF-5D19-47D6-83A5-C984DB42A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155" y="32223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Freeform 265">
              <a:extLst>
                <a:ext uri="{FF2B5EF4-FFF2-40B4-BE49-F238E27FC236}">
                  <a16:creationId xmlns:a16="http://schemas.microsoft.com/office/drawing/2014/main" id="{A4B4BED9-DC23-4414-8CC9-EDD5FF7E9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155" y="3179020"/>
              <a:ext cx="15180" cy="23854"/>
            </a:xfrm>
            <a:custGeom>
              <a:avLst/>
              <a:gdLst>
                <a:gd name="T0" fmla="*/ 5 w 6"/>
                <a:gd name="T1" fmla="*/ 0 h 9"/>
                <a:gd name="T2" fmla="*/ 3 w 6"/>
                <a:gd name="T3" fmla="*/ 4 h 9"/>
                <a:gd name="T4" fmla="*/ 3 w 6"/>
                <a:gd name="T5" fmla="*/ 6 h 9"/>
                <a:gd name="T6" fmla="*/ 2 w 6"/>
                <a:gd name="T7" fmla="*/ 8 h 9"/>
                <a:gd name="T8" fmla="*/ 0 w 6"/>
                <a:gd name="T9" fmla="*/ 6 h 9"/>
                <a:gd name="T10" fmla="*/ 1 w 6"/>
                <a:gd name="T11" fmla="*/ 8 h 9"/>
                <a:gd name="T12" fmla="*/ 1 w 6"/>
                <a:gd name="T13" fmla="*/ 9 h 9"/>
                <a:gd name="T14" fmla="*/ 1 w 6"/>
                <a:gd name="T15" fmla="*/ 9 h 9"/>
                <a:gd name="T16" fmla="*/ 3 w 6"/>
                <a:gd name="T17" fmla="*/ 9 h 9"/>
                <a:gd name="T18" fmla="*/ 4 w 6"/>
                <a:gd name="T19" fmla="*/ 9 h 9"/>
                <a:gd name="T20" fmla="*/ 5 w 6"/>
                <a:gd name="T21" fmla="*/ 6 h 9"/>
                <a:gd name="T22" fmla="*/ 5 w 6"/>
                <a:gd name="T23" fmla="*/ 7 h 9"/>
                <a:gd name="T24" fmla="*/ 5 w 6"/>
                <a:gd name="T25" fmla="*/ 5 h 9"/>
                <a:gd name="T26" fmla="*/ 4 w 6"/>
                <a:gd name="T27" fmla="*/ 4 h 9"/>
                <a:gd name="T28" fmla="*/ 5 w 6"/>
                <a:gd name="T29" fmla="*/ 1 h 9"/>
                <a:gd name="T30" fmla="*/ 5 w 6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cubicBezTo>
                    <a:pt x="5" y="2"/>
                    <a:pt x="3" y="2"/>
                    <a:pt x="3" y="4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1" y="9"/>
                    <a:pt x="1" y="6"/>
                    <a:pt x="0" y="6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2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5" y="8"/>
                    <a:pt x="4" y="7"/>
                    <a:pt x="5" y="6"/>
                  </a:cubicBezTo>
                  <a:cubicBezTo>
                    <a:pt x="6" y="5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Freeform 266">
              <a:extLst>
                <a:ext uri="{FF2B5EF4-FFF2-40B4-BE49-F238E27FC236}">
                  <a16:creationId xmlns:a16="http://schemas.microsoft.com/office/drawing/2014/main" id="{5E9E0FF2-8DFB-46E5-842F-90B4ED4EB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351" y="320504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Freeform 267">
              <a:extLst>
                <a:ext uri="{FF2B5EF4-FFF2-40B4-BE49-F238E27FC236}">
                  <a16:creationId xmlns:a16="http://schemas.microsoft.com/office/drawing/2014/main" id="{8AE48B90-7334-4181-BE64-E3700C9CA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5331" y="3259257"/>
              <a:ext cx="2169" cy="433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3" name="Freeform 268">
              <a:extLst>
                <a:ext uri="{FF2B5EF4-FFF2-40B4-BE49-F238E27FC236}">
                  <a16:creationId xmlns:a16="http://schemas.microsoft.com/office/drawing/2014/main" id="{836DCAC9-266F-44B1-BF60-4FC65988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926" y="3176852"/>
              <a:ext cx="7590" cy="7590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2 h 3"/>
                <a:gd name="T4" fmla="*/ 2 w 3"/>
                <a:gd name="T5" fmla="*/ 2 h 3"/>
                <a:gd name="T6" fmla="*/ 3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2" y="2"/>
                    <a:pt x="1" y="2"/>
                    <a:pt x="2" y="2"/>
                  </a:cubicBezTo>
                  <a:cubicBezTo>
                    <a:pt x="2" y="1"/>
                    <a:pt x="3" y="2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4" name="Freeform 269">
              <a:extLst>
                <a:ext uri="{FF2B5EF4-FFF2-40B4-BE49-F238E27FC236}">
                  <a16:creationId xmlns:a16="http://schemas.microsoft.com/office/drawing/2014/main" id="{91CD6043-61DB-444C-942C-2FF45F2A1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588" y="3171431"/>
              <a:ext cx="2169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5" name="Freeform 270">
              <a:extLst>
                <a:ext uri="{FF2B5EF4-FFF2-40B4-BE49-F238E27FC236}">
                  <a16:creationId xmlns:a16="http://schemas.microsoft.com/office/drawing/2014/main" id="{C9FCBD6F-572D-480F-B6F2-AD235E6F1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347" y="32484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6" name="Freeform 271">
              <a:extLst>
                <a:ext uri="{FF2B5EF4-FFF2-40B4-BE49-F238E27FC236}">
                  <a16:creationId xmlns:a16="http://schemas.microsoft.com/office/drawing/2014/main" id="{BF4B638D-4255-4BD3-AE73-E8DBF9000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347" y="31822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7" name="Freeform 272">
              <a:extLst>
                <a:ext uri="{FF2B5EF4-FFF2-40B4-BE49-F238E27FC236}">
                  <a16:creationId xmlns:a16="http://schemas.microsoft.com/office/drawing/2014/main" id="{805ABF8C-6D10-4EFE-B7E4-7ABEA2452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707" y="3169262"/>
              <a:ext cx="3253" cy="21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8" name="Freeform 273">
              <a:extLst>
                <a:ext uri="{FF2B5EF4-FFF2-40B4-BE49-F238E27FC236}">
                  <a16:creationId xmlns:a16="http://schemas.microsoft.com/office/drawing/2014/main" id="{D2ECF516-2F7E-4B86-9D64-5704913A8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335" y="3192032"/>
              <a:ext cx="325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Freeform 274">
              <a:extLst>
                <a:ext uri="{FF2B5EF4-FFF2-40B4-BE49-F238E27FC236}">
                  <a16:creationId xmlns:a16="http://schemas.microsoft.com/office/drawing/2014/main" id="{B304E0AC-F707-4367-8019-7096313C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320" y="3161672"/>
              <a:ext cx="3253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0" name="Freeform 275">
              <a:extLst>
                <a:ext uri="{FF2B5EF4-FFF2-40B4-BE49-F238E27FC236}">
                  <a16:creationId xmlns:a16="http://schemas.microsoft.com/office/drawing/2014/main" id="{6AB260A4-9691-4C3C-819D-279B0F190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964" y="3141071"/>
              <a:ext cx="7590" cy="2169"/>
            </a:xfrm>
            <a:custGeom>
              <a:avLst/>
              <a:gdLst>
                <a:gd name="T0" fmla="*/ 2 w 3"/>
                <a:gd name="T1" fmla="*/ 1 h 1"/>
                <a:gd name="T2" fmla="*/ 3 w 3"/>
                <a:gd name="T3" fmla="*/ 0 h 1"/>
                <a:gd name="T4" fmla="*/ 0 w 3"/>
                <a:gd name="T5" fmla="*/ 1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1" name="Freeform 276">
              <a:extLst>
                <a:ext uri="{FF2B5EF4-FFF2-40B4-BE49-F238E27FC236}">
                  <a16:creationId xmlns:a16="http://schemas.microsoft.com/office/drawing/2014/main" id="{734174F4-763E-43A7-AE59-423707E29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132" y="3163840"/>
              <a:ext cx="3253" cy="2169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2" name="Freeform 277">
              <a:extLst>
                <a:ext uri="{FF2B5EF4-FFF2-40B4-BE49-F238E27FC236}">
                  <a16:creationId xmlns:a16="http://schemas.microsoft.com/office/drawing/2014/main" id="{9A8C199C-1C86-4945-A450-F02E1C964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631" y="3246246"/>
              <a:ext cx="2169" cy="2169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3" name="Freeform 278">
              <a:extLst>
                <a:ext uri="{FF2B5EF4-FFF2-40B4-BE49-F238E27FC236}">
                  <a16:creationId xmlns:a16="http://schemas.microsoft.com/office/drawing/2014/main" id="{52C74FCE-73A6-4AA8-AF5D-A64C2650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631" y="3242993"/>
              <a:ext cx="0" cy="325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4" name="Freeform 279">
              <a:extLst>
                <a:ext uri="{FF2B5EF4-FFF2-40B4-BE49-F238E27FC236}">
                  <a16:creationId xmlns:a16="http://schemas.microsoft.com/office/drawing/2014/main" id="{666C3A6E-9766-457E-8EFC-B42427B5F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843" y="3210465"/>
              <a:ext cx="66142" cy="107344"/>
            </a:xfrm>
            <a:custGeom>
              <a:avLst/>
              <a:gdLst>
                <a:gd name="T0" fmla="*/ 0 w 61"/>
                <a:gd name="T1" fmla="*/ 49 h 99"/>
                <a:gd name="T2" fmla="*/ 61 w 61"/>
                <a:gd name="T3" fmla="*/ 99 h 99"/>
                <a:gd name="T4" fmla="*/ 61 w 61"/>
                <a:gd name="T5" fmla="*/ 0 h 99"/>
                <a:gd name="T6" fmla="*/ 0 w 61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9">
                  <a:moveTo>
                    <a:pt x="0" y="49"/>
                  </a:moveTo>
                  <a:lnTo>
                    <a:pt x="61" y="99"/>
                  </a:lnTo>
                  <a:lnTo>
                    <a:pt x="61" y="0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5" name="Freeform 280">
              <a:extLst>
                <a:ext uri="{FF2B5EF4-FFF2-40B4-BE49-F238E27FC236}">
                  <a16:creationId xmlns:a16="http://schemas.microsoft.com/office/drawing/2014/main" id="{EF62371E-5CD8-420E-9FCD-B4780AA6D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647" y="3240825"/>
              <a:ext cx="40119" cy="43371"/>
            </a:xfrm>
            <a:custGeom>
              <a:avLst/>
              <a:gdLst>
                <a:gd name="T0" fmla="*/ 37 w 37"/>
                <a:gd name="T1" fmla="*/ 40 h 40"/>
                <a:gd name="T2" fmla="*/ 0 w 37"/>
                <a:gd name="T3" fmla="*/ 40 h 40"/>
                <a:gd name="T4" fmla="*/ 0 w 37"/>
                <a:gd name="T5" fmla="*/ 0 h 40"/>
                <a:gd name="T6" fmla="*/ 37 w 37"/>
                <a:gd name="T7" fmla="*/ 0 h 40"/>
                <a:gd name="T8" fmla="*/ 37 w 37"/>
                <a:gd name="T9" fmla="*/ 40 h 40"/>
                <a:gd name="T10" fmla="*/ 37 w 37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7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0"/>
                  </a:lnTo>
                  <a:lnTo>
                    <a:pt x="3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6" name="Freeform 281">
              <a:extLst>
                <a:ext uri="{FF2B5EF4-FFF2-40B4-BE49-F238E27FC236}">
                  <a16:creationId xmlns:a16="http://schemas.microsoft.com/office/drawing/2014/main" id="{A5A316AA-BB2C-47C4-969E-C75F4335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8338" y="3210465"/>
              <a:ext cx="66142" cy="107344"/>
            </a:xfrm>
            <a:custGeom>
              <a:avLst/>
              <a:gdLst>
                <a:gd name="T0" fmla="*/ 61 w 61"/>
                <a:gd name="T1" fmla="*/ 49 h 99"/>
                <a:gd name="T2" fmla="*/ 0 w 61"/>
                <a:gd name="T3" fmla="*/ 99 h 99"/>
                <a:gd name="T4" fmla="*/ 0 w 61"/>
                <a:gd name="T5" fmla="*/ 0 h 99"/>
                <a:gd name="T6" fmla="*/ 61 w 61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9">
                  <a:moveTo>
                    <a:pt x="61" y="4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6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7" name="Freeform 282">
              <a:extLst>
                <a:ext uri="{FF2B5EF4-FFF2-40B4-BE49-F238E27FC236}">
                  <a16:creationId xmlns:a16="http://schemas.microsoft.com/office/drawing/2014/main" id="{E18C768B-66AF-4ADA-959F-A2D931C3D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25" y="3240825"/>
              <a:ext cx="41203" cy="43371"/>
            </a:xfrm>
            <a:custGeom>
              <a:avLst/>
              <a:gdLst>
                <a:gd name="T0" fmla="*/ 38 w 38"/>
                <a:gd name="T1" fmla="*/ 40 h 40"/>
                <a:gd name="T2" fmla="*/ 0 w 38"/>
                <a:gd name="T3" fmla="*/ 40 h 40"/>
                <a:gd name="T4" fmla="*/ 0 w 38"/>
                <a:gd name="T5" fmla="*/ 0 h 40"/>
                <a:gd name="T6" fmla="*/ 38 w 38"/>
                <a:gd name="T7" fmla="*/ 0 h 40"/>
                <a:gd name="T8" fmla="*/ 38 w 38"/>
                <a:gd name="T9" fmla="*/ 40 h 40"/>
                <a:gd name="T10" fmla="*/ 38 w 38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0">
                  <a:moveTo>
                    <a:pt x="38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8" name="Freeform 283">
              <a:extLst>
                <a:ext uri="{FF2B5EF4-FFF2-40B4-BE49-F238E27FC236}">
                  <a16:creationId xmlns:a16="http://schemas.microsoft.com/office/drawing/2014/main" id="{86550AAE-1DC0-4BD1-AEDF-32AFC6C6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31" y="2994692"/>
              <a:ext cx="108428" cy="67226"/>
            </a:xfrm>
            <a:custGeom>
              <a:avLst/>
              <a:gdLst>
                <a:gd name="T0" fmla="*/ 50 w 100"/>
                <a:gd name="T1" fmla="*/ 0 h 62"/>
                <a:gd name="T2" fmla="*/ 0 w 100"/>
                <a:gd name="T3" fmla="*/ 62 h 62"/>
                <a:gd name="T4" fmla="*/ 100 w 100"/>
                <a:gd name="T5" fmla="*/ 62 h 62"/>
                <a:gd name="T6" fmla="*/ 50 w 100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2">
                  <a:moveTo>
                    <a:pt x="50" y="0"/>
                  </a:moveTo>
                  <a:lnTo>
                    <a:pt x="0" y="62"/>
                  </a:lnTo>
                  <a:lnTo>
                    <a:pt x="100" y="62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59" name="Freeform 284">
              <a:extLst>
                <a:ext uri="{FF2B5EF4-FFF2-40B4-BE49-F238E27FC236}">
                  <a16:creationId xmlns:a16="http://schemas.microsoft.com/office/drawing/2014/main" id="{1E8C89F1-17D8-4CD0-B213-40C2CA676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975" y="3056497"/>
              <a:ext cx="43371" cy="41203"/>
            </a:xfrm>
            <a:custGeom>
              <a:avLst/>
              <a:gdLst>
                <a:gd name="T0" fmla="*/ 40 w 40"/>
                <a:gd name="T1" fmla="*/ 38 h 38"/>
                <a:gd name="T2" fmla="*/ 0 w 40"/>
                <a:gd name="T3" fmla="*/ 38 h 38"/>
                <a:gd name="T4" fmla="*/ 0 w 40"/>
                <a:gd name="T5" fmla="*/ 0 h 38"/>
                <a:gd name="T6" fmla="*/ 40 w 40"/>
                <a:gd name="T7" fmla="*/ 0 h 38"/>
                <a:gd name="T8" fmla="*/ 40 w 40"/>
                <a:gd name="T9" fmla="*/ 38 h 38"/>
                <a:gd name="T10" fmla="*/ 40 w 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8">
                  <a:moveTo>
                    <a:pt x="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0" name="Freeform 285">
              <a:extLst>
                <a:ext uri="{FF2B5EF4-FFF2-40B4-BE49-F238E27FC236}">
                  <a16:creationId xmlns:a16="http://schemas.microsoft.com/office/drawing/2014/main" id="{AEDB39C3-7A59-49A1-8E26-2BD88CD05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31" y="3464187"/>
              <a:ext cx="108428" cy="66142"/>
            </a:xfrm>
            <a:custGeom>
              <a:avLst/>
              <a:gdLst>
                <a:gd name="T0" fmla="*/ 50 w 100"/>
                <a:gd name="T1" fmla="*/ 61 h 61"/>
                <a:gd name="T2" fmla="*/ 0 w 100"/>
                <a:gd name="T3" fmla="*/ 0 h 61"/>
                <a:gd name="T4" fmla="*/ 100 w 100"/>
                <a:gd name="T5" fmla="*/ 0 h 61"/>
                <a:gd name="T6" fmla="*/ 50 w 100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1">
                  <a:moveTo>
                    <a:pt x="50" y="61"/>
                  </a:moveTo>
                  <a:lnTo>
                    <a:pt x="0" y="0"/>
                  </a:lnTo>
                  <a:lnTo>
                    <a:pt x="100" y="0"/>
                  </a:lnTo>
                  <a:lnTo>
                    <a:pt x="50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1" name="Freeform 286">
              <a:extLst>
                <a:ext uri="{FF2B5EF4-FFF2-40B4-BE49-F238E27FC236}">
                  <a16:creationId xmlns:a16="http://schemas.microsoft.com/office/drawing/2014/main" id="{C653AB81-A055-49E7-ADD4-E08FE612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975" y="3430575"/>
              <a:ext cx="43371" cy="41203"/>
            </a:xfrm>
            <a:custGeom>
              <a:avLst/>
              <a:gdLst>
                <a:gd name="T0" fmla="*/ 40 w 40"/>
                <a:gd name="T1" fmla="*/ 38 h 38"/>
                <a:gd name="T2" fmla="*/ 0 w 40"/>
                <a:gd name="T3" fmla="*/ 38 h 38"/>
                <a:gd name="T4" fmla="*/ 0 w 40"/>
                <a:gd name="T5" fmla="*/ 0 h 38"/>
                <a:gd name="T6" fmla="*/ 40 w 40"/>
                <a:gd name="T7" fmla="*/ 0 h 38"/>
                <a:gd name="T8" fmla="*/ 40 w 40"/>
                <a:gd name="T9" fmla="*/ 38 h 38"/>
                <a:gd name="T10" fmla="*/ 40 w 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8">
                  <a:moveTo>
                    <a:pt x="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2" name="Freeform 287">
              <a:extLst>
                <a:ext uri="{FF2B5EF4-FFF2-40B4-BE49-F238E27FC236}">
                  <a16:creationId xmlns:a16="http://schemas.microsoft.com/office/drawing/2014/main" id="{93D1A2C1-4BEE-45CB-94BC-F14F3098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996" y="3073845"/>
              <a:ext cx="84574" cy="84574"/>
            </a:xfrm>
            <a:custGeom>
              <a:avLst/>
              <a:gdLst>
                <a:gd name="T0" fmla="*/ 0 w 78"/>
                <a:gd name="T1" fmla="*/ 0 h 78"/>
                <a:gd name="T2" fmla="*/ 7 w 78"/>
                <a:gd name="T3" fmla="*/ 78 h 78"/>
                <a:gd name="T4" fmla="*/ 78 w 78"/>
                <a:gd name="T5" fmla="*/ 7 h 78"/>
                <a:gd name="T6" fmla="*/ 0 w 78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8">
                  <a:moveTo>
                    <a:pt x="0" y="0"/>
                  </a:moveTo>
                  <a:lnTo>
                    <a:pt x="7" y="78"/>
                  </a:lnTo>
                  <a:lnTo>
                    <a:pt x="78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3" name="Freeform 288">
              <a:extLst>
                <a:ext uri="{FF2B5EF4-FFF2-40B4-BE49-F238E27FC236}">
                  <a16:creationId xmlns:a16="http://schemas.microsoft.com/office/drawing/2014/main" id="{7225889B-30FF-4A37-9425-F6E66C072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018" y="3099868"/>
              <a:ext cx="61805" cy="61805"/>
            </a:xfrm>
            <a:custGeom>
              <a:avLst/>
              <a:gdLst>
                <a:gd name="T0" fmla="*/ 28 w 57"/>
                <a:gd name="T1" fmla="*/ 57 h 57"/>
                <a:gd name="T2" fmla="*/ 0 w 57"/>
                <a:gd name="T3" fmla="*/ 31 h 57"/>
                <a:gd name="T4" fmla="*/ 31 w 57"/>
                <a:gd name="T5" fmla="*/ 0 h 57"/>
                <a:gd name="T6" fmla="*/ 57 w 57"/>
                <a:gd name="T7" fmla="*/ 28 h 57"/>
                <a:gd name="T8" fmla="*/ 28 w 57"/>
                <a:gd name="T9" fmla="*/ 57 h 57"/>
                <a:gd name="T10" fmla="*/ 28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28" y="57"/>
                  </a:moveTo>
                  <a:lnTo>
                    <a:pt x="0" y="31"/>
                  </a:lnTo>
                  <a:lnTo>
                    <a:pt x="31" y="0"/>
                  </a:lnTo>
                  <a:lnTo>
                    <a:pt x="57" y="28"/>
                  </a:lnTo>
                  <a:lnTo>
                    <a:pt x="28" y="57"/>
                  </a:lnTo>
                  <a:lnTo>
                    <a:pt x="2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4" name="Freeform 289">
              <a:extLst>
                <a:ext uri="{FF2B5EF4-FFF2-40B4-BE49-F238E27FC236}">
                  <a16:creationId xmlns:a16="http://schemas.microsoft.com/office/drawing/2014/main" id="{8DC59639-FF34-4CCA-A698-E2618CFF8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752" y="3366602"/>
              <a:ext cx="86743" cy="86743"/>
            </a:xfrm>
            <a:custGeom>
              <a:avLst/>
              <a:gdLst>
                <a:gd name="T0" fmla="*/ 80 w 80"/>
                <a:gd name="T1" fmla="*/ 80 h 80"/>
                <a:gd name="T2" fmla="*/ 0 w 80"/>
                <a:gd name="T3" fmla="*/ 71 h 80"/>
                <a:gd name="T4" fmla="*/ 71 w 80"/>
                <a:gd name="T5" fmla="*/ 0 h 80"/>
                <a:gd name="T6" fmla="*/ 80 w 80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80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5" name="Freeform 290">
              <a:extLst>
                <a:ext uri="{FF2B5EF4-FFF2-40B4-BE49-F238E27FC236}">
                  <a16:creationId xmlns:a16="http://schemas.microsoft.com/office/drawing/2014/main" id="{949C0CFE-D99A-4BB1-8948-5718D724C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00" y="3364433"/>
              <a:ext cx="61805" cy="60720"/>
            </a:xfrm>
            <a:custGeom>
              <a:avLst/>
              <a:gdLst>
                <a:gd name="T0" fmla="*/ 29 w 57"/>
                <a:gd name="T1" fmla="*/ 56 h 56"/>
                <a:gd name="T2" fmla="*/ 0 w 57"/>
                <a:gd name="T3" fmla="*/ 30 h 56"/>
                <a:gd name="T4" fmla="*/ 31 w 57"/>
                <a:gd name="T5" fmla="*/ 0 h 56"/>
                <a:gd name="T6" fmla="*/ 57 w 57"/>
                <a:gd name="T7" fmla="*/ 28 h 56"/>
                <a:gd name="T8" fmla="*/ 29 w 57"/>
                <a:gd name="T9" fmla="*/ 56 h 56"/>
                <a:gd name="T10" fmla="*/ 29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29" y="56"/>
                  </a:moveTo>
                  <a:lnTo>
                    <a:pt x="0" y="30"/>
                  </a:lnTo>
                  <a:lnTo>
                    <a:pt x="31" y="0"/>
                  </a:lnTo>
                  <a:lnTo>
                    <a:pt x="57" y="28"/>
                  </a:lnTo>
                  <a:lnTo>
                    <a:pt x="29" y="56"/>
                  </a:ln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6" name="Freeform 291">
              <a:extLst>
                <a:ext uri="{FF2B5EF4-FFF2-40B4-BE49-F238E27FC236}">
                  <a16:creationId xmlns:a16="http://schemas.microsoft.com/office/drawing/2014/main" id="{9EE42CDA-97AF-4D0F-81F6-550ECF5F9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752" y="3073845"/>
              <a:ext cx="86743" cy="84574"/>
            </a:xfrm>
            <a:custGeom>
              <a:avLst/>
              <a:gdLst>
                <a:gd name="T0" fmla="*/ 80 w 80"/>
                <a:gd name="T1" fmla="*/ 0 h 78"/>
                <a:gd name="T2" fmla="*/ 0 w 80"/>
                <a:gd name="T3" fmla="*/ 7 h 78"/>
                <a:gd name="T4" fmla="*/ 71 w 80"/>
                <a:gd name="T5" fmla="*/ 78 h 78"/>
                <a:gd name="T6" fmla="*/ 80 w 8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78">
                  <a:moveTo>
                    <a:pt x="80" y="0"/>
                  </a:moveTo>
                  <a:lnTo>
                    <a:pt x="0" y="7"/>
                  </a:lnTo>
                  <a:lnTo>
                    <a:pt x="71" y="78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7" name="Freeform 292">
              <a:extLst>
                <a:ext uri="{FF2B5EF4-FFF2-40B4-BE49-F238E27FC236}">
                  <a16:creationId xmlns:a16="http://schemas.microsoft.com/office/drawing/2014/main" id="{EFA9C284-DF3E-41DE-BDBA-8601754CB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00" y="3099868"/>
              <a:ext cx="61805" cy="61805"/>
            </a:xfrm>
            <a:custGeom>
              <a:avLst/>
              <a:gdLst>
                <a:gd name="T0" fmla="*/ 31 w 57"/>
                <a:gd name="T1" fmla="*/ 57 h 57"/>
                <a:gd name="T2" fmla="*/ 0 w 57"/>
                <a:gd name="T3" fmla="*/ 28 h 57"/>
                <a:gd name="T4" fmla="*/ 29 w 57"/>
                <a:gd name="T5" fmla="*/ 0 h 57"/>
                <a:gd name="T6" fmla="*/ 57 w 57"/>
                <a:gd name="T7" fmla="*/ 31 h 57"/>
                <a:gd name="T8" fmla="*/ 31 w 57"/>
                <a:gd name="T9" fmla="*/ 57 h 57"/>
                <a:gd name="T10" fmla="*/ 31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31" y="57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57" y="31"/>
                  </a:lnTo>
                  <a:lnTo>
                    <a:pt x="31" y="57"/>
                  </a:lnTo>
                  <a:lnTo>
                    <a:pt x="3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8" name="Freeform 293">
              <a:extLst>
                <a:ext uri="{FF2B5EF4-FFF2-40B4-BE49-F238E27FC236}">
                  <a16:creationId xmlns:a16="http://schemas.microsoft.com/office/drawing/2014/main" id="{A8AA9203-7F39-4EBF-8C94-D40EA0E2A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996" y="3366602"/>
              <a:ext cx="84574" cy="86743"/>
            </a:xfrm>
            <a:custGeom>
              <a:avLst/>
              <a:gdLst>
                <a:gd name="T0" fmla="*/ 0 w 78"/>
                <a:gd name="T1" fmla="*/ 80 h 80"/>
                <a:gd name="T2" fmla="*/ 7 w 78"/>
                <a:gd name="T3" fmla="*/ 0 h 80"/>
                <a:gd name="T4" fmla="*/ 78 w 78"/>
                <a:gd name="T5" fmla="*/ 71 h 80"/>
                <a:gd name="T6" fmla="*/ 0 w 78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80">
                  <a:moveTo>
                    <a:pt x="0" y="80"/>
                  </a:moveTo>
                  <a:lnTo>
                    <a:pt x="7" y="0"/>
                  </a:lnTo>
                  <a:lnTo>
                    <a:pt x="78" y="71"/>
                  </a:lnTo>
                  <a:lnTo>
                    <a:pt x="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69" name="Freeform 294">
              <a:extLst>
                <a:ext uri="{FF2B5EF4-FFF2-40B4-BE49-F238E27FC236}">
                  <a16:creationId xmlns:a16="http://schemas.microsoft.com/office/drawing/2014/main" id="{CF31D36D-85D9-434E-A7A0-9B372FCC1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018" y="3364433"/>
              <a:ext cx="61805" cy="60720"/>
            </a:xfrm>
            <a:custGeom>
              <a:avLst/>
              <a:gdLst>
                <a:gd name="T0" fmla="*/ 31 w 57"/>
                <a:gd name="T1" fmla="*/ 56 h 56"/>
                <a:gd name="T2" fmla="*/ 0 w 57"/>
                <a:gd name="T3" fmla="*/ 28 h 56"/>
                <a:gd name="T4" fmla="*/ 28 w 57"/>
                <a:gd name="T5" fmla="*/ 0 h 56"/>
                <a:gd name="T6" fmla="*/ 57 w 57"/>
                <a:gd name="T7" fmla="*/ 30 h 56"/>
                <a:gd name="T8" fmla="*/ 31 w 57"/>
                <a:gd name="T9" fmla="*/ 56 h 56"/>
                <a:gd name="T10" fmla="*/ 31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31" y="56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57" y="30"/>
                  </a:lnTo>
                  <a:lnTo>
                    <a:pt x="31" y="56"/>
                  </a:lnTo>
                  <a:lnTo>
                    <a:pt x="31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61D67EF-B62D-4279-BA0B-EEF220DCC9F3}"/>
              </a:ext>
            </a:extLst>
          </p:cNvPr>
          <p:cNvGrpSpPr/>
          <p:nvPr/>
        </p:nvGrpSpPr>
        <p:grpSpPr>
          <a:xfrm>
            <a:off x="7156255" y="2271128"/>
            <a:ext cx="274234" cy="243689"/>
            <a:chOff x="6007636" y="4287159"/>
            <a:chExt cx="438051" cy="389258"/>
          </a:xfrm>
          <a:solidFill>
            <a:srgbClr val="134E6C"/>
          </a:solidFill>
        </p:grpSpPr>
        <p:sp>
          <p:nvSpPr>
            <p:cNvPr id="71" name="Freeform 824">
              <a:extLst>
                <a:ext uri="{FF2B5EF4-FFF2-40B4-BE49-F238E27FC236}">
                  <a16:creationId xmlns:a16="http://schemas.microsoft.com/office/drawing/2014/main" id="{09CD3088-57DA-42B0-9369-B9CB79AF3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636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6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6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5 w 171"/>
                <a:gd name="T25" fmla="*/ 19 h 152"/>
                <a:gd name="T26" fmla="*/ 132 w 171"/>
                <a:gd name="T27" fmla="*/ 12 h 152"/>
                <a:gd name="T28" fmla="*/ 111 w 171"/>
                <a:gd name="T29" fmla="*/ 12 h 152"/>
                <a:gd name="T30" fmla="*/ 118 w 171"/>
                <a:gd name="T31" fmla="*/ 19 h 152"/>
                <a:gd name="T32" fmla="*/ 111 w 171"/>
                <a:gd name="T33" fmla="*/ 26 h 152"/>
                <a:gd name="T34" fmla="*/ 103 w 171"/>
                <a:gd name="T35" fmla="*/ 19 h 152"/>
                <a:gd name="T36" fmla="*/ 111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3" y="152"/>
                    <a:pt x="6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5" y="23"/>
                    <a:pt x="125" y="19"/>
                  </a:cubicBezTo>
                  <a:cubicBezTo>
                    <a:pt x="125" y="15"/>
                    <a:pt x="128" y="12"/>
                    <a:pt x="132" y="12"/>
                  </a:cubicBezTo>
                  <a:close/>
                  <a:moveTo>
                    <a:pt x="111" y="12"/>
                  </a:moveTo>
                  <a:cubicBezTo>
                    <a:pt x="115" y="12"/>
                    <a:pt x="118" y="15"/>
                    <a:pt x="118" y="19"/>
                  </a:cubicBezTo>
                  <a:cubicBezTo>
                    <a:pt x="118" y="23"/>
                    <a:pt x="115" y="26"/>
                    <a:pt x="111" y="26"/>
                  </a:cubicBezTo>
                  <a:cubicBezTo>
                    <a:pt x="107" y="26"/>
                    <a:pt x="103" y="23"/>
                    <a:pt x="103" y="19"/>
                  </a:cubicBezTo>
                  <a:cubicBezTo>
                    <a:pt x="103" y="15"/>
                    <a:pt x="107" y="12"/>
                    <a:pt x="111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72" name="Freeform 825">
              <a:extLst>
                <a:ext uri="{FF2B5EF4-FFF2-40B4-BE49-F238E27FC236}">
                  <a16:creationId xmlns:a16="http://schemas.microsoft.com/office/drawing/2014/main" id="{1CE95B30-E21D-4F97-8AA8-952ECB13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381" y="4404262"/>
              <a:ext cx="40119" cy="33613"/>
            </a:xfrm>
            <a:custGeom>
              <a:avLst/>
              <a:gdLst>
                <a:gd name="T0" fmla="*/ 16 w 16"/>
                <a:gd name="T1" fmla="*/ 11 h 13"/>
                <a:gd name="T2" fmla="*/ 13 w 16"/>
                <a:gd name="T3" fmla="*/ 13 h 13"/>
                <a:gd name="T4" fmla="*/ 2 w 16"/>
                <a:gd name="T5" fmla="*/ 13 h 13"/>
                <a:gd name="T6" fmla="*/ 0 w 16"/>
                <a:gd name="T7" fmla="*/ 11 h 13"/>
                <a:gd name="T8" fmla="*/ 0 w 16"/>
                <a:gd name="T9" fmla="*/ 2 h 13"/>
                <a:gd name="T10" fmla="*/ 2 w 16"/>
                <a:gd name="T11" fmla="*/ 0 h 13"/>
                <a:gd name="T12" fmla="*/ 13 w 16"/>
                <a:gd name="T13" fmla="*/ 0 h 13"/>
                <a:gd name="T14" fmla="*/ 16 w 16"/>
                <a:gd name="T15" fmla="*/ 2 h 13"/>
                <a:gd name="T16" fmla="*/ 16 w 16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6" y="11"/>
                  </a:moveTo>
                  <a:cubicBezTo>
                    <a:pt x="16" y="12"/>
                    <a:pt x="15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73" name="Freeform 826">
              <a:extLst>
                <a:ext uri="{FF2B5EF4-FFF2-40B4-BE49-F238E27FC236}">
                  <a16:creationId xmlns:a16="http://schemas.microsoft.com/office/drawing/2014/main" id="{889C1C38-25E2-4190-9F07-614BA73BE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324" y="4435706"/>
              <a:ext cx="46625" cy="48793"/>
            </a:xfrm>
            <a:custGeom>
              <a:avLst/>
              <a:gdLst>
                <a:gd name="T0" fmla="*/ 17 w 18"/>
                <a:gd name="T1" fmla="*/ 4 h 19"/>
                <a:gd name="T2" fmla="*/ 18 w 18"/>
                <a:gd name="T3" fmla="*/ 8 h 19"/>
                <a:gd name="T4" fmla="*/ 12 w 18"/>
                <a:gd name="T5" fmla="*/ 17 h 19"/>
                <a:gd name="T6" fmla="*/ 9 w 18"/>
                <a:gd name="T7" fmla="*/ 18 h 19"/>
                <a:gd name="T8" fmla="*/ 1 w 18"/>
                <a:gd name="T9" fmla="*/ 14 h 19"/>
                <a:gd name="T10" fmla="*/ 0 w 18"/>
                <a:gd name="T11" fmla="*/ 11 h 19"/>
                <a:gd name="T12" fmla="*/ 6 w 18"/>
                <a:gd name="T13" fmla="*/ 1 h 19"/>
                <a:gd name="T14" fmla="*/ 9 w 18"/>
                <a:gd name="T15" fmla="*/ 0 h 19"/>
                <a:gd name="T16" fmla="*/ 17 w 18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7" y="4"/>
                  </a:moveTo>
                  <a:cubicBezTo>
                    <a:pt x="18" y="5"/>
                    <a:pt x="18" y="7"/>
                    <a:pt x="18" y="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9"/>
                    <a:pt x="10" y="19"/>
                    <a:pt x="9" y="18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0"/>
                  </a:cubicBezTo>
                  <a:lnTo>
                    <a:pt x="1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74" name="Freeform 827">
              <a:extLst>
                <a:ext uri="{FF2B5EF4-FFF2-40B4-BE49-F238E27FC236}">
                  <a16:creationId xmlns:a16="http://schemas.microsoft.com/office/drawing/2014/main" id="{F9D96496-9816-44F6-AD13-D814CCF3C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577" y="4505100"/>
              <a:ext cx="45540" cy="50962"/>
            </a:xfrm>
            <a:custGeom>
              <a:avLst/>
              <a:gdLst>
                <a:gd name="T0" fmla="*/ 9 w 18"/>
                <a:gd name="T1" fmla="*/ 1 h 20"/>
                <a:gd name="T2" fmla="*/ 12 w 18"/>
                <a:gd name="T3" fmla="*/ 2 h 20"/>
                <a:gd name="T4" fmla="*/ 18 w 18"/>
                <a:gd name="T5" fmla="*/ 12 h 20"/>
                <a:gd name="T6" fmla="*/ 17 w 18"/>
                <a:gd name="T7" fmla="*/ 15 h 20"/>
                <a:gd name="T8" fmla="*/ 9 w 18"/>
                <a:gd name="T9" fmla="*/ 19 h 20"/>
                <a:gd name="T10" fmla="*/ 6 w 18"/>
                <a:gd name="T11" fmla="*/ 18 h 20"/>
                <a:gd name="T12" fmla="*/ 0 w 18"/>
                <a:gd name="T13" fmla="*/ 9 h 20"/>
                <a:gd name="T14" fmla="*/ 1 w 18"/>
                <a:gd name="T15" fmla="*/ 5 h 20"/>
                <a:gd name="T16" fmla="*/ 9 w 18"/>
                <a:gd name="T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1"/>
                  </a:moveTo>
                  <a:cubicBezTo>
                    <a:pt x="10" y="0"/>
                    <a:pt x="11" y="1"/>
                    <a:pt x="12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4"/>
                    <a:pt x="17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75" name="Freeform 828">
              <a:extLst>
                <a:ext uri="{FF2B5EF4-FFF2-40B4-BE49-F238E27FC236}">
                  <a16:creationId xmlns:a16="http://schemas.microsoft.com/office/drawing/2014/main" id="{EB111823-74ED-433B-947C-7B3621573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718" y="4548471"/>
              <a:ext cx="41203" cy="33613"/>
            </a:xfrm>
            <a:custGeom>
              <a:avLst/>
              <a:gdLst>
                <a:gd name="T0" fmla="*/ 0 w 16"/>
                <a:gd name="T1" fmla="*/ 2 h 13"/>
                <a:gd name="T2" fmla="*/ 2 w 16"/>
                <a:gd name="T3" fmla="*/ 0 h 13"/>
                <a:gd name="T4" fmla="*/ 13 w 16"/>
                <a:gd name="T5" fmla="*/ 0 h 13"/>
                <a:gd name="T6" fmla="*/ 16 w 16"/>
                <a:gd name="T7" fmla="*/ 2 h 13"/>
                <a:gd name="T8" fmla="*/ 16 w 16"/>
                <a:gd name="T9" fmla="*/ 10 h 13"/>
                <a:gd name="T10" fmla="*/ 13 w 16"/>
                <a:gd name="T11" fmla="*/ 13 h 13"/>
                <a:gd name="T12" fmla="*/ 2 w 16"/>
                <a:gd name="T13" fmla="*/ 13 h 13"/>
                <a:gd name="T14" fmla="*/ 0 w 16"/>
                <a:gd name="T15" fmla="*/ 10 h 13"/>
                <a:gd name="T16" fmla="*/ 0 w 16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5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76" name="Freeform 829">
              <a:extLst>
                <a:ext uri="{FF2B5EF4-FFF2-40B4-BE49-F238E27FC236}">
                  <a16:creationId xmlns:a16="http://schemas.microsoft.com/office/drawing/2014/main" id="{A1BF0423-368F-4B64-80A1-9EFDDF27B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101" y="4501847"/>
              <a:ext cx="48793" cy="48793"/>
            </a:xfrm>
            <a:custGeom>
              <a:avLst/>
              <a:gdLst>
                <a:gd name="T0" fmla="*/ 2 w 19"/>
                <a:gd name="T1" fmla="*/ 14 h 19"/>
                <a:gd name="T2" fmla="*/ 1 w 19"/>
                <a:gd name="T3" fmla="*/ 11 h 19"/>
                <a:gd name="T4" fmla="*/ 6 w 19"/>
                <a:gd name="T5" fmla="*/ 1 h 19"/>
                <a:gd name="T6" fmla="*/ 10 w 19"/>
                <a:gd name="T7" fmla="*/ 0 h 19"/>
                <a:gd name="T8" fmla="*/ 17 w 19"/>
                <a:gd name="T9" fmla="*/ 5 h 19"/>
                <a:gd name="T10" fmla="*/ 18 w 19"/>
                <a:gd name="T11" fmla="*/ 8 h 19"/>
                <a:gd name="T12" fmla="*/ 12 w 19"/>
                <a:gd name="T13" fmla="*/ 18 h 19"/>
                <a:gd name="T14" fmla="*/ 9 w 19"/>
                <a:gd name="T15" fmla="*/ 19 h 19"/>
                <a:gd name="T16" fmla="*/ 2 w 19"/>
                <a:gd name="T1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2" y="14"/>
                  </a:moveTo>
                  <a:cubicBezTo>
                    <a:pt x="1" y="14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9" y="7"/>
                    <a:pt x="18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0" y="19"/>
                    <a:pt x="9" y="19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77" name="Freeform 830">
              <a:extLst>
                <a:ext uri="{FF2B5EF4-FFF2-40B4-BE49-F238E27FC236}">
                  <a16:creationId xmlns:a16="http://schemas.microsoft.com/office/drawing/2014/main" id="{EC09DDD1-4EBB-4DC1-983C-920F6E79B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932" y="4430285"/>
              <a:ext cx="48793" cy="48793"/>
            </a:xfrm>
            <a:custGeom>
              <a:avLst/>
              <a:gdLst>
                <a:gd name="T0" fmla="*/ 10 w 19"/>
                <a:gd name="T1" fmla="*/ 19 h 19"/>
                <a:gd name="T2" fmla="*/ 6 w 19"/>
                <a:gd name="T3" fmla="*/ 18 h 19"/>
                <a:gd name="T4" fmla="*/ 1 w 19"/>
                <a:gd name="T5" fmla="*/ 8 h 19"/>
                <a:gd name="T6" fmla="*/ 2 w 19"/>
                <a:gd name="T7" fmla="*/ 5 h 19"/>
                <a:gd name="T8" fmla="*/ 9 w 19"/>
                <a:gd name="T9" fmla="*/ 1 h 19"/>
                <a:gd name="T10" fmla="*/ 12 w 19"/>
                <a:gd name="T11" fmla="*/ 2 h 19"/>
                <a:gd name="T12" fmla="*/ 18 w 19"/>
                <a:gd name="T13" fmla="*/ 11 h 19"/>
                <a:gd name="T14" fmla="*/ 17 w 19"/>
                <a:gd name="T15" fmla="*/ 14 h 19"/>
                <a:gd name="T16" fmla="*/ 10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9" y="19"/>
                    <a:pt x="7" y="19"/>
                    <a:pt x="6" y="1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2" y="0"/>
                    <a:pt x="12" y="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8" y="14"/>
                    <a:pt x="17" y="14"/>
                  </a:cubicBezTo>
                  <a:lnTo>
                    <a:pt x="1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78" name="Freeform 831">
              <a:extLst>
                <a:ext uri="{FF2B5EF4-FFF2-40B4-BE49-F238E27FC236}">
                  <a16:creationId xmlns:a16="http://schemas.microsoft.com/office/drawing/2014/main" id="{C8B591BC-D8F9-44E1-81F7-73EE63DDC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6178" y="4428116"/>
              <a:ext cx="127945" cy="127945"/>
            </a:xfrm>
            <a:custGeom>
              <a:avLst/>
              <a:gdLst>
                <a:gd name="T0" fmla="*/ 25 w 50"/>
                <a:gd name="T1" fmla="*/ 0 h 50"/>
                <a:gd name="T2" fmla="*/ 0 w 50"/>
                <a:gd name="T3" fmla="*/ 25 h 50"/>
                <a:gd name="T4" fmla="*/ 25 w 50"/>
                <a:gd name="T5" fmla="*/ 50 h 50"/>
                <a:gd name="T6" fmla="*/ 50 w 50"/>
                <a:gd name="T7" fmla="*/ 25 h 50"/>
                <a:gd name="T8" fmla="*/ 25 w 50"/>
                <a:gd name="T9" fmla="*/ 0 h 50"/>
                <a:gd name="T10" fmla="*/ 25 w 50"/>
                <a:gd name="T11" fmla="*/ 37 h 50"/>
                <a:gd name="T12" fmla="*/ 13 w 50"/>
                <a:gd name="T13" fmla="*/ 25 h 50"/>
                <a:gd name="T14" fmla="*/ 25 w 50"/>
                <a:gd name="T15" fmla="*/ 13 h 50"/>
                <a:gd name="T16" fmla="*/ 37 w 50"/>
                <a:gd name="T17" fmla="*/ 25 h 50"/>
                <a:gd name="T18" fmla="*/ 25 w 50"/>
                <a:gd name="T19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50" y="12"/>
                    <a:pt x="39" y="0"/>
                    <a:pt x="25" y="0"/>
                  </a:cubicBezTo>
                  <a:close/>
                  <a:moveTo>
                    <a:pt x="25" y="37"/>
                  </a:moveTo>
                  <a:cubicBezTo>
                    <a:pt x="18" y="37"/>
                    <a:pt x="13" y="32"/>
                    <a:pt x="13" y="25"/>
                  </a:cubicBezTo>
                  <a:cubicBezTo>
                    <a:pt x="13" y="19"/>
                    <a:pt x="18" y="13"/>
                    <a:pt x="25" y="13"/>
                  </a:cubicBezTo>
                  <a:cubicBezTo>
                    <a:pt x="31" y="13"/>
                    <a:pt x="37" y="19"/>
                    <a:pt x="37" y="25"/>
                  </a:cubicBezTo>
                  <a:cubicBezTo>
                    <a:pt x="37" y="32"/>
                    <a:pt x="31" y="37"/>
                    <a:pt x="2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  <p:sp>
          <p:nvSpPr>
            <p:cNvPr id="79" name="Freeform 832">
              <a:extLst>
                <a:ext uri="{FF2B5EF4-FFF2-40B4-BE49-F238E27FC236}">
                  <a16:creationId xmlns:a16="http://schemas.microsoft.com/office/drawing/2014/main" id="{26C98C54-85ED-4CC8-8D3A-4AD20399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8597" y="4412936"/>
              <a:ext cx="161559" cy="201677"/>
            </a:xfrm>
            <a:custGeom>
              <a:avLst/>
              <a:gdLst>
                <a:gd name="T0" fmla="*/ 27 w 63"/>
                <a:gd name="T1" fmla="*/ 78 h 79"/>
                <a:gd name="T2" fmla="*/ 28 w 63"/>
                <a:gd name="T3" fmla="*/ 78 h 79"/>
                <a:gd name="T4" fmla="*/ 29 w 63"/>
                <a:gd name="T5" fmla="*/ 78 h 79"/>
                <a:gd name="T6" fmla="*/ 30 w 63"/>
                <a:gd name="T7" fmla="*/ 78 h 79"/>
                <a:gd name="T8" fmla="*/ 30 w 63"/>
                <a:gd name="T9" fmla="*/ 79 h 79"/>
                <a:gd name="T10" fmla="*/ 31 w 63"/>
                <a:gd name="T11" fmla="*/ 79 h 79"/>
                <a:gd name="T12" fmla="*/ 31 w 63"/>
                <a:gd name="T13" fmla="*/ 79 h 79"/>
                <a:gd name="T14" fmla="*/ 31 w 63"/>
                <a:gd name="T15" fmla="*/ 79 h 79"/>
                <a:gd name="T16" fmla="*/ 33 w 63"/>
                <a:gd name="T17" fmla="*/ 79 h 79"/>
                <a:gd name="T18" fmla="*/ 33 w 63"/>
                <a:gd name="T19" fmla="*/ 78 h 79"/>
                <a:gd name="T20" fmla="*/ 34 w 63"/>
                <a:gd name="T21" fmla="*/ 78 h 79"/>
                <a:gd name="T22" fmla="*/ 35 w 63"/>
                <a:gd name="T23" fmla="*/ 78 h 79"/>
                <a:gd name="T24" fmla="*/ 35 w 63"/>
                <a:gd name="T25" fmla="*/ 78 h 79"/>
                <a:gd name="T26" fmla="*/ 36 w 63"/>
                <a:gd name="T27" fmla="*/ 77 h 79"/>
                <a:gd name="T28" fmla="*/ 36 w 63"/>
                <a:gd name="T29" fmla="*/ 77 h 79"/>
                <a:gd name="T30" fmla="*/ 59 w 63"/>
                <a:gd name="T31" fmla="*/ 60 h 79"/>
                <a:gd name="T32" fmla="*/ 61 w 63"/>
                <a:gd name="T33" fmla="*/ 50 h 79"/>
                <a:gd name="T34" fmla="*/ 50 w 63"/>
                <a:gd name="T35" fmla="*/ 48 h 79"/>
                <a:gd name="T36" fmla="*/ 39 w 63"/>
                <a:gd name="T37" fmla="*/ 56 h 79"/>
                <a:gd name="T38" fmla="*/ 39 w 63"/>
                <a:gd name="T39" fmla="*/ 7 h 79"/>
                <a:gd name="T40" fmla="*/ 31 w 63"/>
                <a:gd name="T41" fmla="*/ 0 h 79"/>
                <a:gd name="T42" fmla="*/ 24 w 63"/>
                <a:gd name="T43" fmla="*/ 7 h 79"/>
                <a:gd name="T44" fmla="*/ 24 w 63"/>
                <a:gd name="T45" fmla="*/ 56 h 79"/>
                <a:gd name="T46" fmla="*/ 13 w 63"/>
                <a:gd name="T47" fmla="*/ 48 h 79"/>
                <a:gd name="T48" fmla="*/ 2 w 63"/>
                <a:gd name="T49" fmla="*/ 50 h 79"/>
                <a:gd name="T50" fmla="*/ 0 w 63"/>
                <a:gd name="T51" fmla="*/ 54 h 79"/>
                <a:gd name="T52" fmla="*/ 4 w 63"/>
                <a:gd name="T53" fmla="*/ 60 h 79"/>
                <a:gd name="T54" fmla="*/ 27 w 63"/>
                <a:gd name="T55" fmla="*/ 77 h 79"/>
                <a:gd name="T56" fmla="*/ 27 w 63"/>
                <a:gd name="T57" fmla="*/ 77 h 79"/>
                <a:gd name="T58" fmla="*/ 27 w 63"/>
                <a:gd name="T5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" h="79">
                  <a:moveTo>
                    <a:pt x="27" y="78"/>
                  </a:moveTo>
                  <a:cubicBezTo>
                    <a:pt x="28" y="78"/>
                    <a:pt x="28" y="78"/>
                    <a:pt x="28" y="78"/>
                  </a:cubicBezTo>
                  <a:cubicBezTo>
                    <a:pt x="28" y="78"/>
                    <a:pt x="29" y="78"/>
                    <a:pt x="29" y="78"/>
                  </a:cubicBezTo>
                  <a:cubicBezTo>
                    <a:pt x="29" y="78"/>
                    <a:pt x="29" y="78"/>
                    <a:pt x="30" y="78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2" y="79"/>
                    <a:pt x="32" y="79"/>
                    <a:pt x="33" y="79"/>
                  </a:cubicBezTo>
                  <a:cubicBezTo>
                    <a:pt x="33" y="79"/>
                    <a:pt x="33" y="79"/>
                    <a:pt x="33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3" y="58"/>
                    <a:pt x="63" y="53"/>
                    <a:pt x="61" y="50"/>
                  </a:cubicBezTo>
                  <a:cubicBezTo>
                    <a:pt x="59" y="46"/>
                    <a:pt x="54" y="45"/>
                    <a:pt x="50" y="48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1" y="0"/>
                  </a:cubicBezTo>
                  <a:cubicBezTo>
                    <a:pt x="27" y="0"/>
                    <a:pt x="24" y="3"/>
                    <a:pt x="24" y="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9" y="45"/>
                    <a:pt x="4" y="46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6"/>
                    <a:pt x="1" y="59"/>
                    <a:pt x="4" y="60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8"/>
                    <a:pt x="27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BB6FDBBB-44A4-4F3C-ADA5-CBAF189336B8}"/>
              </a:ext>
            </a:extLst>
          </p:cNvPr>
          <p:cNvSpPr txBox="1"/>
          <p:nvPr/>
        </p:nvSpPr>
        <p:spPr bwMode="auto">
          <a:xfrm>
            <a:off x="1091991" y="3104681"/>
            <a:ext cx="2346442" cy="2733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+mn-ea"/>
                <a:cs typeface="+mn-ea"/>
              </a:rPr>
              <a:t>很多的时候，我们制定的目标没有实现，不是我们执行力不够，而是我们制定的目标太模糊，不够具体，尽量要用明确的数字表达，而不是多少、</a:t>
            </a:r>
            <a:r>
              <a:rPr lang="zh-CN" altLang="en-US" sz="1600" dirty="0" smtClean="0">
                <a:latin typeface="+mn-ea"/>
                <a:cs typeface="+mn-ea"/>
              </a:rPr>
              <a:t>很多等</a:t>
            </a:r>
            <a:r>
              <a:rPr lang="zh-CN" altLang="en-US" dirty="0" smtClean="0"/>
              <a:t>模棱两可的目标</a:t>
            </a:r>
            <a:r>
              <a:rPr lang="zh-CN" altLang="en-US" sz="1600" dirty="0" smtClean="0">
                <a:latin typeface="+mn-ea"/>
                <a:cs typeface="+mn-ea"/>
              </a:rPr>
              <a:t>。</a:t>
            </a:r>
            <a:endParaRPr lang="zh-CN" altLang="en-US" sz="1600" dirty="0">
              <a:latin typeface="+mn-ea"/>
              <a:cs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5C0B3DC-C2CE-42DD-B23E-8CD361D8C9F0}"/>
              </a:ext>
            </a:extLst>
          </p:cNvPr>
          <p:cNvSpPr txBox="1"/>
          <p:nvPr/>
        </p:nvSpPr>
        <p:spPr bwMode="auto">
          <a:xfrm>
            <a:off x="3740202" y="3093735"/>
            <a:ext cx="1909250" cy="265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ea"/>
                <a:cs typeface="+mn-ea"/>
              </a:rPr>
              <a:t>按时检查卫生，保持公司清洁”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zh-CN" altLang="en-US" sz="1600" dirty="0">
              <a:latin typeface="+mn-ea"/>
              <a:cs typeface="+mn-ea"/>
            </a:endParaRP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ea"/>
                <a:cs typeface="+mn-ea"/>
              </a:rPr>
              <a:t>您觉得这个目标合乎要求吗？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zh-CN" altLang="en-US" sz="1600" dirty="0">
              <a:latin typeface="+mn-ea"/>
              <a:cs typeface="+mn-ea"/>
            </a:endParaRP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ea"/>
                <a:cs typeface="+mn-ea"/>
              </a:rPr>
              <a:t>这个目标存在什么问题呢？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94C5C19-E4A6-4412-B737-E32B70815D3C}"/>
              </a:ext>
            </a:extLst>
          </p:cNvPr>
          <p:cNvSpPr txBox="1"/>
          <p:nvPr/>
        </p:nvSpPr>
        <p:spPr bwMode="auto">
          <a:xfrm>
            <a:off x="6144840" y="3104681"/>
            <a:ext cx="2187775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ea"/>
                <a:cs typeface="+mn-ea"/>
              </a:rPr>
              <a:t>公司“卫生”包括哪些方面？什么时候检查、检查几次才是“定期” 、什么样才算是达到了“清洁”？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zh-CN" altLang="en-US" sz="1600" dirty="0">
              <a:latin typeface="+mn-ea"/>
              <a:cs typeface="+mn-ea"/>
            </a:endParaRP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ea"/>
                <a:cs typeface="+mn-ea"/>
              </a:rPr>
              <a:t>目标不明确就没有办法评判、衡量与执行！ </a:t>
            </a:r>
          </a:p>
        </p:txBody>
      </p:sp>
    </p:spTree>
    <p:extLst>
      <p:ext uri="{BB962C8B-B14F-4D97-AF65-F5344CB8AC3E}">
        <p14:creationId xmlns:p14="http://schemas.microsoft.com/office/powerpoint/2010/main" val="6773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1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accel="60000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accel="60000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9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6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 animBg="1"/>
          <p:bldP spid="16" grpId="0" animBg="1"/>
          <p:bldP spid="18" grpId="0" animBg="1"/>
          <p:bldP spid="83" grpId="0"/>
          <p:bldP spid="84" grpId="0"/>
          <p:bldP spid="8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1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accel="6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accel="6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9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6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 animBg="1"/>
          <p:bldP spid="16" grpId="0" animBg="1"/>
          <p:bldP spid="18" grpId="0" animBg="1"/>
          <p:bldP spid="83" grpId="0"/>
          <p:bldP spid="84" grpId="0"/>
          <p:bldP spid="85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39773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目标管理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---SMART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原则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72051" y="1029012"/>
            <a:ext cx="348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Measurable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——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衡量性</a:t>
            </a:r>
          </a:p>
        </p:txBody>
      </p:sp>
      <p:grpSp>
        <p:nvGrpSpPr>
          <p:cNvPr id="87" name="44261cfe-ba97-4da8-b6a3-bb50c42e86a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7C1DC58-6844-45B9-9BD5-B94AD85991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59817" y="2771087"/>
            <a:ext cx="4626758" cy="2606604"/>
            <a:chOff x="2530929" y="2034000"/>
            <a:chExt cx="7076152" cy="3986536"/>
          </a:xfrm>
        </p:grpSpPr>
        <p:sp>
          <p:nvSpPr>
            <p:cNvPr id="88" name="ïsľíḓé">
              <a:extLst>
                <a:ext uri="{FF2B5EF4-FFF2-40B4-BE49-F238E27FC236}">
                  <a16:creationId xmlns:a16="http://schemas.microsoft.com/office/drawing/2014/main" id="{1E12954E-71F1-4073-880C-8056222AAB67}"/>
                </a:ext>
              </a:extLst>
            </p:cNvPr>
            <p:cNvSpPr/>
            <p:nvPr/>
          </p:nvSpPr>
          <p:spPr>
            <a:xfrm>
              <a:off x="2846472" y="3015427"/>
              <a:ext cx="1047859" cy="64910"/>
            </a:xfrm>
            <a:custGeom>
              <a:avLst/>
              <a:gdLst>
                <a:gd name="connsiteX0" fmla="*/ 0 w 1038225"/>
                <a:gd name="connsiteY0" fmla="*/ 0 h 64294"/>
                <a:gd name="connsiteX1" fmla="*/ 1038225 w 1038225"/>
                <a:gd name="connsiteY1" fmla="*/ 30956 h 64294"/>
                <a:gd name="connsiteX2" fmla="*/ 990600 w 1038225"/>
                <a:gd name="connsiteY2" fmla="*/ 64294 h 64294"/>
                <a:gd name="connsiteX3" fmla="*/ 0 w 1038225"/>
                <a:gd name="connsiteY3" fmla="*/ 0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5" h="64294">
                  <a:moveTo>
                    <a:pt x="0" y="0"/>
                  </a:moveTo>
                  <a:lnTo>
                    <a:pt x="1038225" y="30956"/>
                  </a:lnTo>
                  <a:lnTo>
                    <a:pt x="990600" y="64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89" name="îśľiďè">
              <a:extLst>
                <a:ext uri="{FF2B5EF4-FFF2-40B4-BE49-F238E27FC236}">
                  <a16:creationId xmlns:a16="http://schemas.microsoft.com/office/drawing/2014/main" id="{FD8FC6A8-0007-427B-A646-DF41C1887595}"/>
                </a:ext>
              </a:extLst>
            </p:cNvPr>
            <p:cNvSpPr/>
            <p:nvPr/>
          </p:nvSpPr>
          <p:spPr>
            <a:xfrm>
              <a:off x="3949606" y="3041870"/>
              <a:ext cx="1444412" cy="177902"/>
            </a:xfrm>
            <a:custGeom>
              <a:avLst/>
              <a:gdLst>
                <a:gd name="connsiteX0" fmla="*/ 35718 w 1431131"/>
                <a:gd name="connsiteY0" fmla="*/ 0 h 176212"/>
                <a:gd name="connsiteX1" fmla="*/ 0 w 1431131"/>
                <a:gd name="connsiteY1" fmla="*/ 38100 h 176212"/>
                <a:gd name="connsiteX2" fmla="*/ 1393031 w 1431131"/>
                <a:gd name="connsiteY2" fmla="*/ 176212 h 176212"/>
                <a:gd name="connsiteX3" fmla="*/ 1431131 w 1431131"/>
                <a:gd name="connsiteY3" fmla="*/ 145256 h 176212"/>
                <a:gd name="connsiteX4" fmla="*/ 35718 w 1431131"/>
                <a:gd name="connsiteY4" fmla="*/ 0 h 176212"/>
                <a:gd name="connsiteX0" fmla="*/ 35718 w 1431131"/>
                <a:gd name="connsiteY0" fmla="*/ 0 h 176212"/>
                <a:gd name="connsiteX1" fmla="*/ 0 w 1431131"/>
                <a:gd name="connsiteY1" fmla="*/ 38100 h 176212"/>
                <a:gd name="connsiteX2" fmla="*/ 1393031 w 1431131"/>
                <a:gd name="connsiteY2" fmla="*/ 176212 h 176212"/>
                <a:gd name="connsiteX3" fmla="*/ 1431131 w 1431131"/>
                <a:gd name="connsiteY3" fmla="*/ 145256 h 176212"/>
                <a:gd name="connsiteX4" fmla="*/ 35718 w 1431131"/>
                <a:gd name="connsiteY4" fmla="*/ 0 h 176212"/>
                <a:gd name="connsiteX0" fmla="*/ 35718 w 1431131"/>
                <a:gd name="connsiteY0" fmla="*/ 0 h 176212"/>
                <a:gd name="connsiteX1" fmla="*/ 0 w 1431131"/>
                <a:gd name="connsiteY1" fmla="*/ 38100 h 176212"/>
                <a:gd name="connsiteX2" fmla="*/ 1393031 w 1431131"/>
                <a:gd name="connsiteY2" fmla="*/ 176212 h 176212"/>
                <a:gd name="connsiteX3" fmla="*/ 1431131 w 1431131"/>
                <a:gd name="connsiteY3" fmla="*/ 145256 h 176212"/>
                <a:gd name="connsiteX4" fmla="*/ 35718 w 1431131"/>
                <a:gd name="connsiteY4" fmla="*/ 0 h 176212"/>
                <a:gd name="connsiteX0" fmla="*/ 35718 w 1431131"/>
                <a:gd name="connsiteY0" fmla="*/ 0 h 176212"/>
                <a:gd name="connsiteX1" fmla="*/ 0 w 1431131"/>
                <a:gd name="connsiteY1" fmla="*/ 38100 h 176212"/>
                <a:gd name="connsiteX2" fmla="*/ 1393031 w 1431131"/>
                <a:gd name="connsiteY2" fmla="*/ 176212 h 176212"/>
                <a:gd name="connsiteX3" fmla="*/ 1431131 w 1431131"/>
                <a:gd name="connsiteY3" fmla="*/ 145256 h 176212"/>
                <a:gd name="connsiteX4" fmla="*/ 35718 w 1431131"/>
                <a:gd name="connsiteY4" fmla="*/ 0 h 176212"/>
                <a:gd name="connsiteX0" fmla="*/ 35718 w 1431131"/>
                <a:gd name="connsiteY0" fmla="*/ 0 h 176212"/>
                <a:gd name="connsiteX1" fmla="*/ 0 w 1431131"/>
                <a:gd name="connsiteY1" fmla="*/ 38100 h 176212"/>
                <a:gd name="connsiteX2" fmla="*/ 1393031 w 1431131"/>
                <a:gd name="connsiteY2" fmla="*/ 176212 h 176212"/>
                <a:gd name="connsiteX3" fmla="*/ 1431131 w 1431131"/>
                <a:gd name="connsiteY3" fmla="*/ 145256 h 176212"/>
                <a:gd name="connsiteX4" fmla="*/ 35718 w 1431131"/>
                <a:gd name="connsiteY4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131" h="176212">
                  <a:moveTo>
                    <a:pt x="35718" y="0"/>
                  </a:moveTo>
                  <a:lnTo>
                    <a:pt x="0" y="38100"/>
                  </a:lnTo>
                  <a:cubicBezTo>
                    <a:pt x="466725" y="76993"/>
                    <a:pt x="928687" y="123031"/>
                    <a:pt x="1393031" y="176212"/>
                  </a:cubicBezTo>
                  <a:lnTo>
                    <a:pt x="1431131" y="145256"/>
                  </a:lnTo>
                  <a:cubicBezTo>
                    <a:pt x="965993" y="84931"/>
                    <a:pt x="507999" y="34132"/>
                    <a:pt x="35718" y="0"/>
                  </a:cubicBezTo>
                  <a:close/>
                </a:path>
              </a:pathLst>
            </a:cu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90" name="iṩḷíḍe">
              <a:extLst>
                <a:ext uri="{FF2B5EF4-FFF2-40B4-BE49-F238E27FC236}">
                  <a16:creationId xmlns:a16="http://schemas.microsoft.com/office/drawing/2014/main" id="{3FC9958C-3C11-4CFB-A453-869F88C81267}"/>
                </a:ext>
              </a:extLst>
            </p:cNvPr>
            <p:cNvSpPr/>
            <p:nvPr/>
          </p:nvSpPr>
          <p:spPr>
            <a:xfrm>
              <a:off x="5444490" y="3193328"/>
              <a:ext cx="1311321" cy="879896"/>
            </a:xfrm>
            <a:custGeom>
              <a:avLst/>
              <a:gdLst>
                <a:gd name="connsiteX0" fmla="*/ 45244 w 1057275"/>
                <a:gd name="connsiteY0" fmla="*/ 0 h 871537"/>
                <a:gd name="connsiteX1" fmla="*/ 0 w 1057275"/>
                <a:gd name="connsiteY1" fmla="*/ 50006 h 871537"/>
                <a:gd name="connsiteX2" fmla="*/ 881063 w 1057275"/>
                <a:gd name="connsiteY2" fmla="*/ 864393 h 871537"/>
                <a:gd name="connsiteX3" fmla="*/ 1057275 w 1057275"/>
                <a:gd name="connsiteY3" fmla="*/ 871537 h 871537"/>
                <a:gd name="connsiteX4" fmla="*/ 1016794 w 1057275"/>
                <a:gd name="connsiteY4" fmla="*/ 259556 h 871537"/>
                <a:gd name="connsiteX5" fmla="*/ 45244 w 1057275"/>
                <a:gd name="connsiteY5" fmla="*/ 0 h 871537"/>
                <a:gd name="connsiteX0" fmla="*/ 45244 w 1057275"/>
                <a:gd name="connsiteY0" fmla="*/ 0 h 871537"/>
                <a:gd name="connsiteX1" fmla="*/ 0 w 1057275"/>
                <a:gd name="connsiteY1" fmla="*/ 50006 h 871537"/>
                <a:gd name="connsiteX2" fmla="*/ 881063 w 1057275"/>
                <a:gd name="connsiteY2" fmla="*/ 864393 h 871537"/>
                <a:gd name="connsiteX3" fmla="*/ 1057275 w 1057275"/>
                <a:gd name="connsiteY3" fmla="*/ 871537 h 871537"/>
                <a:gd name="connsiteX4" fmla="*/ 1016794 w 1057275"/>
                <a:gd name="connsiteY4" fmla="*/ 259556 h 871537"/>
                <a:gd name="connsiteX5" fmla="*/ 45244 w 1057275"/>
                <a:gd name="connsiteY5" fmla="*/ 0 h 871537"/>
                <a:gd name="connsiteX0" fmla="*/ 45244 w 1057275"/>
                <a:gd name="connsiteY0" fmla="*/ 0 h 871537"/>
                <a:gd name="connsiteX1" fmla="*/ 0 w 1057275"/>
                <a:gd name="connsiteY1" fmla="*/ 50006 h 871537"/>
                <a:gd name="connsiteX2" fmla="*/ 881063 w 1057275"/>
                <a:gd name="connsiteY2" fmla="*/ 864393 h 871537"/>
                <a:gd name="connsiteX3" fmla="*/ 1057275 w 1057275"/>
                <a:gd name="connsiteY3" fmla="*/ 871537 h 871537"/>
                <a:gd name="connsiteX4" fmla="*/ 1016794 w 1057275"/>
                <a:gd name="connsiteY4" fmla="*/ 259556 h 871537"/>
                <a:gd name="connsiteX5" fmla="*/ 45244 w 1057275"/>
                <a:gd name="connsiteY5" fmla="*/ 0 h 871537"/>
                <a:gd name="connsiteX0" fmla="*/ 45244 w 1139868"/>
                <a:gd name="connsiteY0" fmla="*/ 0 h 871537"/>
                <a:gd name="connsiteX1" fmla="*/ 0 w 1139868"/>
                <a:gd name="connsiteY1" fmla="*/ 50006 h 871537"/>
                <a:gd name="connsiteX2" fmla="*/ 881063 w 1139868"/>
                <a:gd name="connsiteY2" fmla="*/ 864393 h 871537"/>
                <a:gd name="connsiteX3" fmla="*/ 1057275 w 1139868"/>
                <a:gd name="connsiteY3" fmla="*/ 871537 h 871537"/>
                <a:gd name="connsiteX4" fmla="*/ 1016794 w 1139868"/>
                <a:gd name="connsiteY4" fmla="*/ 259556 h 871537"/>
                <a:gd name="connsiteX5" fmla="*/ 45244 w 1139868"/>
                <a:gd name="connsiteY5" fmla="*/ 0 h 871537"/>
                <a:gd name="connsiteX0" fmla="*/ 45244 w 1299265"/>
                <a:gd name="connsiteY0" fmla="*/ 0 h 871537"/>
                <a:gd name="connsiteX1" fmla="*/ 0 w 1299265"/>
                <a:gd name="connsiteY1" fmla="*/ 50006 h 871537"/>
                <a:gd name="connsiteX2" fmla="*/ 881063 w 1299265"/>
                <a:gd name="connsiteY2" fmla="*/ 864393 h 871537"/>
                <a:gd name="connsiteX3" fmla="*/ 1057275 w 1299265"/>
                <a:gd name="connsiteY3" fmla="*/ 871537 h 871537"/>
                <a:gd name="connsiteX4" fmla="*/ 1016794 w 1299265"/>
                <a:gd name="connsiteY4" fmla="*/ 259556 h 871537"/>
                <a:gd name="connsiteX5" fmla="*/ 45244 w 1299265"/>
                <a:gd name="connsiteY5" fmla="*/ 0 h 871537"/>
                <a:gd name="connsiteX0" fmla="*/ 45244 w 1299265"/>
                <a:gd name="connsiteY0" fmla="*/ 0 h 871537"/>
                <a:gd name="connsiteX1" fmla="*/ 0 w 1299265"/>
                <a:gd name="connsiteY1" fmla="*/ 50006 h 871537"/>
                <a:gd name="connsiteX2" fmla="*/ 881063 w 1299265"/>
                <a:gd name="connsiteY2" fmla="*/ 864393 h 871537"/>
                <a:gd name="connsiteX3" fmla="*/ 1057275 w 1299265"/>
                <a:gd name="connsiteY3" fmla="*/ 871537 h 871537"/>
                <a:gd name="connsiteX4" fmla="*/ 1016794 w 1299265"/>
                <a:gd name="connsiteY4" fmla="*/ 259556 h 871537"/>
                <a:gd name="connsiteX5" fmla="*/ 45244 w 1299265"/>
                <a:gd name="connsiteY5" fmla="*/ 0 h 871537"/>
                <a:gd name="connsiteX0" fmla="*/ 45244 w 1299265"/>
                <a:gd name="connsiteY0" fmla="*/ 0 h 871537"/>
                <a:gd name="connsiteX1" fmla="*/ 0 w 1299265"/>
                <a:gd name="connsiteY1" fmla="*/ 50006 h 871537"/>
                <a:gd name="connsiteX2" fmla="*/ 881063 w 1299265"/>
                <a:gd name="connsiteY2" fmla="*/ 864393 h 871537"/>
                <a:gd name="connsiteX3" fmla="*/ 1057275 w 1299265"/>
                <a:gd name="connsiteY3" fmla="*/ 871537 h 871537"/>
                <a:gd name="connsiteX4" fmla="*/ 1016794 w 1299265"/>
                <a:gd name="connsiteY4" fmla="*/ 259556 h 871537"/>
                <a:gd name="connsiteX5" fmla="*/ 45244 w 1299265"/>
                <a:gd name="connsiteY5" fmla="*/ 0 h 871537"/>
                <a:gd name="connsiteX0" fmla="*/ 45244 w 1299265"/>
                <a:gd name="connsiteY0" fmla="*/ 0 h 871537"/>
                <a:gd name="connsiteX1" fmla="*/ 0 w 1299265"/>
                <a:gd name="connsiteY1" fmla="*/ 50006 h 871537"/>
                <a:gd name="connsiteX2" fmla="*/ 881063 w 1299265"/>
                <a:gd name="connsiteY2" fmla="*/ 864393 h 871537"/>
                <a:gd name="connsiteX3" fmla="*/ 1057275 w 1299265"/>
                <a:gd name="connsiteY3" fmla="*/ 871537 h 871537"/>
                <a:gd name="connsiteX4" fmla="*/ 1016794 w 1299265"/>
                <a:gd name="connsiteY4" fmla="*/ 259556 h 871537"/>
                <a:gd name="connsiteX5" fmla="*/ 45244 w 1299265"/>
                <a:gd name="connsiteY5" fmla="*/ 0 h 871537"/>
                <a:gd name="connsiteX0" fmla="*/ 45244 w 1299265"/>
                <a:gd name="connsiteY0" fmla="*/ 0 h 871537"/>
                <a:gd name="connsiteX1" fmla="*/ 0 w 1299265"/>
                <a:gd name="connsiteY1" fmla="*/ 50006 h 871537"/>
                <a:gd name="connsiteX2" fmla="*/ 881063 w 1299265"/>
                <a:gd name="connsiteY2" fmla="*/ 864393 h 871537"/>
                <a:gd name="connsiteX3" fmla="*/ 1057275 w 1299265"/>
                <a:gd name="connsiteY3" fmla="*/ 871537 h 871537"/>
                <a:gd name="connsiteX4" fmla="*/ 1016794 w 1299265"/>
                <a:gd name="connsiteY4" fmla="*/ 259556 h 871537"/>
                <a:gd name="connsiteX5" fmla="*/ 45244 w 1299265"/>
                <a:gd name="connsiteY5" fmla="*/ 0 h 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9265" h="871537">
                  <a:moveTo>
                    <a:pt x="45244" y="0"/>
                  </a:moveTo>
                  <a:lnTo>
                    <a:pt x="0" y="50006"/>
                  </a:lnTo>
                  <a:cubicBezTo>
                    <a:pt x="469901" y="147637"/>
                    <a:pt x="1658938" y="409575"/>
                    <a:pt x="881063" y="864393"/>
                  </a:cubicBezTo>
                  <a:lnTo>
                    <a:pt x="1057275" y="871537"/>
                  </a:lnTo>
                  <a:cubicBezTo>
                    <a:pt x="1477169" y="688974"/>
                    <a:pt x="1275556" y="370681"/>
                    <a:pt x="1016794" y="259556"/>
                  </a:cubicBezTo>
                  <a:cubicBezTo>
                    <a:pt x="690563" y="127794"/>
                    <a:pt x="373857" y="65088"/>
                    <a:pt x="45244" y="0"/>
                  </a:cubicBezTo>
                  <a:close/>
                </a:path>
              </a:pathLst>
            </a:cu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91" name="iṥḷîďê">
              <a:extLst>
                <a:ext uri="{FF2B5EF4-FFF2-40B4-BE49-F238E27FC236}">
                  <a16:creationId xmlns:a16="http://schemas.microsoft.com/office/drawing/2014/main" id="{10DC41A9-0CC7-4365-A8DE-B62AA4547ABA}"/>
                </a:ext>
              </a:extLst>
            </p:cNvPr>
            <p:cNvSpPr/>
            <p:nvPr/>
          </p:nvSpPr>
          <p:spPr>
            <a:xfrm>
              <a:off x="5025745" y="4121304"/>
              <a:ext cx="1351240" cy="1420817"/>
            </a:xfrm>
            <a:custGeom>
              <a:avLst/>
              <a:gdLst>
                <a:gd name="connsiteX0" fmla="*/ 1069181 w 1069181"/>
                <a:gd name="connsiteY0" fmla="*/ 16669 h 1407319"/>
                <a:gd name="connsiteX1" fmla="*/ 850106 w 1069181"/>
                <a:gd name="connsiteY1" fmla="*/ 0 h 1407319"/>
                <a:gd name="connsiteX2" fmla="*/ 0 w 1069181"/>
                <a:gd name="connsiteY2" fmla="*/ 388144 h 1407319"/>
                <a:gd name="connsiteX3" fmla="*/ 607219 w 1069181"/>
                <a:gd name="connsiteY3" fmla="*/ 1407319 h 1407319"/>
                <a:gd name="connsiteX4" fmla="*/ 964406 w 1069181"/>
                <a:gd name="connsiteY4" fmla="*/ 1252538 h 1407319"/>
                <a:gd name="connsiteX5" fmla="*/ 428625 w 1069181"/>
                <a:gd name="connsiteY5" fmla="*/ 302419 h 1407319"/>
                <a:gd name="connsiteX6" fmla="*/ 1069181 w 1069181"/>
                <a:gd name="connsiteY6" fmla="*/ 16669 h 1407319"/>
                <a:gd name="connsiteX0" fmla="*/ 1069181 w 1069181"/>
                <a:gd name="connsiteY0" fmla="*/ 16669 h 1407319"/>
                <a:gd name="connsiteX1" fmla="*/ 850106 w 1069181"/>
                <a:gd name="connsiteY1" fmla="*/ 0 h 1407319"/>
                <a:gd name="connsiteX2" fmla="*/ 0 w 1069181"/>
                <a:gd name="connsiteY2" fmla="*/ 388144 h 1407319"/>
                <a:gd name="connsiteX3" fmla="*/ 607219 w 1069181"/>
                <a:gd name="connsiteY3" fmla="*/ 1407319 h 1407319"/>
                <a:gd name="connsiteX4" fmla="*/ 964406 w 1069181"/>
                <a:gd name="connsiteY4" fmla="*/ 1252538 h 1407319"/>
                <a:gd name="connsiteX5" fmla="*/ 428625 w 1069181"/>
                <a:gd name="connsiteY5" fmla="*/ 302419 h 1407319"/>
                <a:gd name="connsiteX6" fmla="*/ 1069181 w 1069181"/>
                <a:gd name="connsiteY6" fmla="*/ 16669 h 1407319"/>
                <a:gd name="connsiteX0" fmla="*/ 1113650 w 1113650"/>
                <a:gd name="connsiteY0" fmla="*/ 16669 h 1407319"/>
                <a:gd name="connsiteX1" fmla="*/ 894575 w 1113650"/>
                <a:gd name="connsiteY1" fmla="*/ 0 h 1407319"/>
                <a:gd name="connsiteX2" fmla="*/ 44469 w 1113650"/>
                <a:gd name="connsiteY2" fmla="*/ 388144 h 1407319"/>
                <a:gd name="connsiteX3" fmla="*/ 651688 w 1113650"/>
                <a:gd name="connsiteY3" fmla="*/ 1407319 h 1407319"/>
                <a:gd name="connsiteX4" fmla="*/ 1008875 w 1113650"/>
                <a:gd name="connsiteY4" fmla="*/ 1252538 h 1407319"/>
                <a:gd name="connsiteX5" fmla="*/ 473094 w 1113650"/>
                <a:gd name="connsiteY5" fmla="*/ 302419 h 1407319"/>
                <a:gd name="connsiteX6" fmla="*/ 1113650 w 1113650"/>
                <a:gd name="connsiteY6" fmla="*/ 16669 h 1407319"/>
                <a:gd name="connsiteX0" fmla="*/ 1338815 w 1338815"/>
                <a:gd name="connsiteY0" fmla="*/ 16669 h 1407319"/>
                <a:gd name="connsiteX1" fmla="*/ 1119740 w 1338815"/>
                <a:gd name="connsiteY1" fmla="*/ 0 h 1407319"/>
                <a:gd name="connsiteX2" fmla="*/ 269634 w 1338815"/>
                <a:gd name="connsiteY2" fmla="*/ 388144 h 1407319"/>
                <a:gd name="connsiteX3" fmla="*/ 876853 w 1338815"/>
                <a:gd name="connsiteY3" fmla="*/ 1407319 h 1407319"/>
                <a:gd name="connsiteX4" fmla="*/ 1234040 w 1338815"/>
                <a:gd name="connsiteY4" fmla="*/ 1252538 h 1407319"/>
                <a:gd name="connsiteX5" fmla="*/ 698259 w 1338815"/>
                <a:gd name="connsiteY5" fmla="*/ 302419 h 1407319"/>
                <a:gd name="connsiteX6" fmla="*/ 1338815 w 1338815"/>
                <a:gd name="connsiteY6" fmla="*/ 16669 h 1407319"/>
                <a:gd name="connsiteX0" fmla="*/ 1338815 w 1338815"/>
                <a:gd name="connsiteY0" fmla="*/ 16669 h 1407319"/>
                <a:gd name="connsiteX1" fmla="*/ 1119740 w 1338815"/>
                <a:gd name="connsiteY1" fmla="*/ 0 h 1407319"/>
                <a:gd name="connsiteX2" fmla="*/ 269634 w 1338815"/>
                <a:gd name="connsiteY2" fmla="*/ 388144 h 1407319"/>
                <a:gd name="connsiteX3" fmla="*/ 876853 w 1338815"/>
                <a:gd name="connsiteY3" fmla="*/ 1407319 h 1407319"/>
                <a:gd name="connsiteX4" fmla="*/ 1234040 w 1338815"/>
                <a:gd name="connsiteY4" fmla="*/ 1252538 h 1407319"/>
                <a:gd name="connsiteX5" fmla="*/ 698259 w 1338815"/>
                <a:gd name="connsiteY5" fmla="*/ 302419 h 1407319"/>
                <a:gd name="connsiteX6" fmla="*/ 1338815 w 1338815"/>
                <a:gd name="connsiteY6" fmla="*/ 16669 h 1407319"/>
                <a:gd name="connsiteX0" fmla="*/ 1338815 w 1338815"/>
                <a:gd name="connsiteY0" fmla="*/ 16669 h 1407319"/>
                <a:gd name="connsiteX1" fmla="*/ 1119740 w 1338815"/>
                <a:gd name="connsiteY1" fmla="*/ 0 h 1407319"/>
                <a:gd name="connsiteX2" fmla="*/ 269634 w 1338815"/>
                <a:gd name="connsiteY2" fmla="*/ 388144 h 1407319"/>
                <a:gd name="connsiteX3" fmla="*/ 876853 w 1338815"/>
                <a:gd name="connsiteY3" fmla="*/ 1407319 h 1407319"/>
                <a:gd name="connsiteX4" fmla="*/ 1234040 w 1338815"/>
                <a:gd name="connsiteY4" fmla="*/ 1252538 h 1407319"/>
                <a:gd name="connsiteX5" fmla="*/ 698259 w 1338815"/>
                <a:gd name="connsiteY5" fmla="*/ 302419 h 1407319"/>
                <a:gd name="connsiteX6" fmla="*/ 1338815 w 1338815"/>
                <a:gd name="connsiteY6" fmla="*/ 16669 h 1407319"/>
                <a:gd name="connsiteX0" fmla="*/ 1338815 w 1338815"/>
                <a:gd name="connsiteY0" fmla="*/ 16669 h 1407319"/>
                <a:gd name="connsiteX1" fmla="*/ 1119740 w 1338815"/>
                <a:gd name="connsiteY1" fmla="*/ 0 h 1407319"/>
                <a:gd name="connsiteX2" fmla="*/ 269634 w 1338815"/>
                <a:gd name="connsiteY2" fmla="*/ 388144 h 1407319"/>
                <a:gd name="connsiteX3" fmla="*/ 876853 w 1338815"/>
                <a:gd name="connsiteY3" fmla="*/ 1407319 h 1407319"/>
                <a:gd name="connsiteX4" fmla="*/ 1234040 w 1338815"/>
                <a:gd name="connsiteY4" fmla="*/ 1252538 h 1407319"/>
                <a:gd name="connsiteX5" fmla="*/ 698259 w 1338815"/>
                <a:gd name="connsiteY5" fmla="*/ 302419 h 1407319"/>
                <a:gd name="connsiteX6" fmla="*/ 1338815 w 1338815"/>
                <a:gd name="connsiteY6" fmla="*/ 16669 h 1407319"/>
                <a:gd name="connsiteX0" fmla="*/ 1338815 w 1338815"/>
                <a:gd name="connsiteY0" fmla="*/ 16669 h 1407319"/>
                <a:gd name="connsiteX1" fmla="*/ 1119740 w 1338815"/>
                <a:gd name="connsiteY1" fmla="*/ 0 h 1407319"/>
                <a:gd name="connsiteX2" fmla="*/ 269634 w 1338815"/>
                <a:gd name="connsiteY2" fmla="*/ 388144 h 1407319"/>
                <a:gd name="connsiteX3" fmla="*/ 876853 w 1338815"/>
                <a:gd name="connsiteY3" fmla="*/ 1407319 h 1407319"/>
                <a:gd name="connsiteX4" fmla="*/ 1234040 w 1338815"/>
                <a:gd name="connsiteY4" fmla="*/ 1252538 h 1407319"/>
                <a:gd name="connsiteX5" fmla="*/ 700640 w 1338815"/>
                <a:gd name="connsiteY5" fmla="*/ 309563 h 1407319"/>
                <a:gd name="connsiteX6" fmla="*/ 1338815 w 1338815"/>
                <a:gd name="connsiteY6" fmla="*/ 16669 h 140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8815" h="1407319">
                  <a:moveTo>
                    <a:pt x="1338815" y="16669"/>
                  </a:moveTo>
                  <a:lnTo>
                    <a:pt x="1119740" y="0"/>
                  </a:lnTo>
                  <a:cubicBezTo>
                    <a:pt x="836371" y="129381"/>
                    <a:pt x="550622" y="237331"/>
                    <a:pt x="269634" y="388144"/>
                  </a:cubicBezTo>
                  <a:cubicBezTo>
                    <a:pt x="55321" y="496888"/>
                    <a:pt x="-435215" y="958057"/>
                    <a:pt x="876853" y="1407319"/>
                  </a:cubicBezTo>
                  <a:lnTo>
                    <a:pt x="1234040" y="1252538"/>
                  </a:lnTo>
                  <a:cubicBezTo>
                    <a:pt x="636346" y="1123951"/>
                    <a:pt x="-92316" y="685800"/>
                    <a:pt x="700640" y="309563"/>
                  </a:cubicBezTo>
                  <a:lnTo>
                    <a:pt x="1338815" y="16669"/>
                  </a:lnTo>
                  <a:close/>
                </a:path>
              </a:pathLst>
            </a:cu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92" name="ïŝ1ïďé">
              <a:extLst>
                <a:ext uri="{FF2B5EF4-FFF2-40B4-BE49-F238E27FC236}">
                  <a16:creationId xmlns:a16="http://schemas.microsoft.com/office/drawing/2014/main" id="{90CA83ED-FEAF-441B-ABC1-B297F2DEE50D}"/>
                </a:ext>
              </a:extLst>
            </p:cNvPr>
            <p:cNvSpPr/>
            <p:nvPr/>
          </p:nvSpPr>
          <p:spPr>
            <a:xfrm>
              <a:off x="6170298" y="5450765"/>
              <a:ext cx="3436783" cy="569771"/>
            </a:xfrm>
            <a:custGeom>
              <a:avLst/>
              <a:gdLst>
                <a:gd name="connsiteX0" fmla="*/ 383381 w 3405187"/>
                <a:gd name="connsiteY0" fmla="*/ 0 h 564357"/>
                <a:gd name="connsiteX1" fmla="*/ 0 w 3405187"/>
                <a:gd name="connsiteY1" fmla="*/ 150019 h 564357"/>
                <a:gd name="connsiteX2" fmla="*/ 2369343 w 3405187"/>
                <a:gd name="connsiteY2" fmla="*/ 438150 h 564357"/>
                <a:gd name="connsiteX3" fmla="*/ 2240756 w 3405187"/>
                <a:gd name="connsiteY3" fmla="*/ 564357 h 564357"/>
                <a:gd name="connsiteX4" fmla="*/ 3405187 w 3405187"/>
                <a:gd name="connsiteY4" fmla="*/ 402432 h 564357"/>
                <a:gd name="connsiteX5" fmla="*/ 2788443 w 3405187"/>
                <a:gd name="connsiteY5" fmla="*/ 107157 h 564357"/>
                <a:gd name="connsiteX6" fmla="*/ 2705100 w 3405187"/>
                <a:gd name="connsiteY6" fmla="*/ 180975 h 564357"/>
                <a:gd name="connsiteX7" fmla="*/ 383381 w 3405187"/>
                <a:gd name="connsiteY7" fmla="*/ 0 h 564357"/>
                <a:gd name="connsiteX0" fmla="*/ 383381 w 3405187"/>
                <a:gd name="connsiteY0" fmla="*/ 0 h 564357"/>
                <a:gd name="connsiteX1" fmla="*/ 0 w 3405187"/>
                <a:gd name="connsiteY1" fmla="*/ 150019 h 564357"/>
                <a:gd name="connsiteX2" fmla="*/ 2369343 w 3405187"/>
                <a:gd name="connsiteY2" fmla="*/ 438150 h 564357"/>
                <a:gd name="connsiteX3" fmla="*/ 2240756 w 3405187"/>
                <a:gd name="connsiteY3" fmla="*/ 564357 h 564357"/>
                <a:gd name="connsiteX4" fmla="*/ 3405187 w 3405187"/>
                <a:gd name="connsiteY4" fmla="*/ 402432 h 564357"/>
                <a:gd name="connsiteX5" fmla="*/ 2788443 w 3405187"/>
                <a:gd name="connsiteY5" fmla="*/ 107157 h 564357"/>
                <a:gd name="connsiteX6" fmla="*/ 2705100 w 3405187"/>
                <a:gd name="connsiteY6" fmla="*/ 180975 h 564357"/>
                <a:gd name="connsiteX7" fmla="*/ 383381 w 3405187"/>
                <a:gd name="connsiteY7" fmla="*/ 0 h 564357"/>
                <a:gd name="connsiteX0" fmla="*/ 383381 w 3405187"/>
                <a:gd name="connsiteY0" fmla="*/ 0 h 564357"/>
                <a:gd name="connsiteX1" fmla="*/ 0 w 3405187"/>
                <a:gd name="connsiteY1" fmla="*/ 150019 h 564357"/>
                <a:gd name="connsiteX2" fmla="*/ 2369343 w 3405187"/>
                <a:gd name="connsiteY2" fmla="*/ 438150 h 564357"/>
                <a:gd name="connsiteX3" fmla="*/ 2240756 w 3405187"/>
                <a:gd name="connsiteY3" fmla="*/ 564357 h 564357"/>
                <a:gd name="connsiteX4" fmla="*/ 3405187 w 3405187"/>
                <a:gd name="connsiteY4" fmla="*/ 402432 h 564357"/>
                <a:gd name="connsiteX5" fmla="*/ 2788443 w 3405187"/>
                <a:gd name="connsiteY5" fmla="*/ 107157 h 564357"/>
                <a:gd name="connsiteX6" fmla="*/ 2705100 w 3405187"/>
                <a:gd name="connsiteY6" fmla="*/ 180975 h 564357"/>
                <a:gd name="connsiteX7" fmla="*/ 383381 w 3405187"/>
                <a:gd name="connsiteY7" fmla="*/ 0 h 564357"/>
                <a:gd name="connsiteX0" fmla="*/ 383381 w 3405187"/>
                <a:gd name="connsiteY0" fmla="*/ 0 h 564357"/>
                <a:gd name="connsiteX1" fmla="*/ 0 w 3405187"/>
                <a:gd name="connsiteY1" fmla="*/ 150019 h 564357"/>
                <a:gd name="connsiteX2" fmla="*/ 2369343 w 3405187"/>
                <a:gd name="connsiteY2" fmla="*/ 438150 h 564357"/>
                <a:gd name="connsiteX3" fmla="*/ 2240756 w 3405187"/>
                <a:gd name="connsiteY3" fmla="*/ 564357 h 564357"/>
                <a:gd name="connsiteX4" fmla="*/ 3405187 w 3405187"/>
                <a:gd name="connsiteY4" fmla="*/ 402432 h 564357"/>
                <a:gd name="connsiteX5" fmla="*/ 2788443 w 3405187"/>
                <a:gd name="connsiteY5" fmla="*/ 107157 h 564357"/>
                <a:gd name="connsiteX6" fmla="*/ 2705100 w 3405187"/>
                <a:gd name="connsiteY6" fmla="*/ 180975 h 564357"/>
                <a:gd name="connsiteX7" fmla="*/ 383381 w 3405187"/>
                <a:gd name="connsiteY7" fmla="*/ 0 h 564357"/>
                <a:gd name="connsiteX0" fmla="*/ 383381 w 3405187"/>
                <a:gd name="connsiteY0" fmla="*/ 0 h 564357"/>
                <a:gd name="connsiteX1" fmla="*/ 0 w 3405187"/>
                <a:gd name="connsiteY1" fmla="*/ 150019 h 564357"/>
                <a:gd name="connsiteX2" fmla="*/ 2369343 w 3405187"/>
                <a:gd name="connsiteY2" fmla="*/ 438150 h 564357"/>
                <a:gd name="connsiteX3" fmla="*/ 2240756 w 3405187"/>
                <a:gd name="connsiteY3" fmla="*/ 564357 h 564357"/>
                <a:gd name="connsiteX4" fmla="*/ 3405187 w 3405187"/>
                <a:gd name="connsiteY4" fmla="*/ 402432 h 564357"/>
                <a:gd name="connsiteX5" fmla="*/ 2788443 w 3405187"/>
                <a:gd name="connsiteY5" fmla="*/ 107157 h 564357"/>
                <a:gd name="connsiteX6" fmla="*/ 2705100 w 3405187"/>
                <a:gd name="connsiteY6" fmla="*/ 180975 h 564357"/>
                <a:gd name="connsiteX7" fmla="*/ 383381 w 3405187"/>
                <a:gd name="connsiteY7" fmla="*/ 0 h 56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5187" h="564357">
                  <a:moveTo>
                    <a:pt x="383381" y="0"/>
                  </a:moveTo>
                  <a:lnTo>
                    <a:pt x="0" y="150019"/>
                  </a:lnTo>
                  <a:cubicBezTo>
                    <a:pt x="692150" y="307975"/>
                    <a:pt x="1527174" y="432594"/>
                    <a:pt x="2369343" y="438150"/>
                  </a:cubicBezTo>
                  <a:lnTo>
                    <a:pt x="2240756" y="564357"/>
                  </a:lnTo>
                  <a:lnTo>
                    <a:pt x="3405187" y="402432"/>
                  </a:lnTo>
                  <a:lnTo>
                    <a:pt x="2788443" y="107157"/>
                  </a:lnTo>
                  <a:lnTo>
                    <a:pt x="2705100" y="180975"/>
                  </a:lnTo>
                  <a:cubicBezTo>
                    <a:pt x="1933576" y="177800"/>
                    <a:pt x="1159668" y="98425"/>
                    <a:pt x="383381" y="0"/>
                  </a:cubicBezTo>
                  <a:close/>
                </a:path>
              </a:pathLst>
            </a:cu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93" name="íŝļíďê">
              <a:extLst>
                <a:ext uri="{FF2B5EF4-FFF2-40B4-BE49-F238E27FC236}">
                  <a16:creationId xmlns:a16="http://schemas.microsoft.com/office/drawing/2014/main" id="{29D96EF2-CB00-4515-B5E7-E79F955F2CFF}"/>
                </a:ext>
              </a:extLst>
            </p:cNvPr>
            <p:cNvSpPr/>
            <p:nvPr/>
          </p:nvSpPr>
          <p:spPr>
            <a:xfrm rot="8100000">
              <a:off x="2584920" y="2034000"/>
              <a:ext cx="719927" cy="720149"/>
            </a:xfrm>
            <a:prstGeom prst="teardrop">
              <a:avLst/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94" name="iSľiďé">
              <a:extLst>
                <a:ext uri="{FF2B5EF4-FFF2-40B4-BE49-F238E27FC236}">
                  <a16:creationId xmlns:a16="http://schemas.microsoft.com/office/drawing/2014/main" id="{5998495A-816E-4B29-ADFD-82CB83B92C3F}"/>
                </a:ext>
              </a:extLst>
            </p:cNvPr>
            <p:cNvSpPr/>
            <p:nvPr/>
          </p:nvSpPr>
          <p:spPr>
            <a:xfrm rot="8100000">
              <a:off x="3870819" y="3731808"/>
              <a:ext cx="1070308" cy="1070637"/>
            </a:xfrm>
            <a:prstGeom prst="teardrop">
              <a:avLst/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95" name="ï$1îḑê">
              <a:extLst>
                <a:ext uri="{FF2B5EF4-FFF2-40B4-BE49-F238E27FC236}">
                  <a16:creationId xmlns:a16="http://schemas.microsoft.com/office/drawing/2014/main" id="{9C6B2D35-508C-4E4F-B067-D72FD691BB02}"/>
                </a:ext>
              </a:extLst>
            </p:cNvPr>
            <p:cNvSpPr/>
            <p:nvPr/>
          </p:nvSpPr>
          <p:spPr>
            <a:xfrm rot="8100000">
              <a:off x="8160738" y="3742373"/>
              <a:ext cx="1313558" cy="1313964"/>
            </a:xfrm>
            <a:prstGeom prst="teardrop">
              <a:avLst/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96" name="îṣlîďe">
              <a:extLst>
                <a:ext uri="{FF2B5EF4-FFF2-40B4-BE49-F238E27FC236}">
                  <a16:creationId xmlns:a16="http://schemas.microsoft.com/office/drawing/2014/main" id="{4A4EFF64-6CDA-4657-95E2-24F44DF66278}"/>
                </a:ext>
              </a:extLst>
            </p:cNvPr>
            <p:cNvSpPr txBox="1"/>
            <p:nvPr/>
          </p:nvSpPr>
          <p:spPr>
            <a:xfrm>
              <a:off x="2530929" y="2163162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 fontScale="92500" lnSpcReduction="20000"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  <a:cs typeface="+mn-ea"/>
                </a:rPr>
                <a:t>01</a:t>
              </a:r>
              <a:endParaRPr lang="zh-CN" altLang="en-US" sz="1200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7" name="ïṧlïḓê">
              <a:extLst>
                <a:ext uri="{FF2B5EF4-FFF2-40B4-BE49-F238E27FC236}">
                  <a16:creationId xmlns:a16="http://schemas.microsoft.com/office/drawing/2014/main" id="{F95DCF0D-8237-4615-959F-F6843E622F63}"/>
                </a:ext>
              </a:extLst>
            </p:cNvPr>
            <p:cNvSpPr txBox="1"/>
            <p:nvPr/>
          </p:nvSpPr>
          <p:spPr>
            <a:xfrm>
              <a:off x="3992019" y="4055449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 fontScale="92500" lnSpcReduction="20000"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  <a:cs typeface="+mn-ea"/>
                </a:rPr>
                <a:t>02</a:t>
              </a:r>
              <a:endParaRPr lang="zh-CN" altLang="en-US" sz="1200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8" name="i$ḻiḍê">
              <a:extLst>
                <a:ext uri="{FF2B5EF4-FFF2-40B4-BE49-F238E27FC236}">
                  <a16:creationId xmlns:a16="http://schemas.microsoft.com/office/drawing/2014/main" id="{E36EA9CB-E1D9-4EAB-BA9F-E88813E3A7E9}"/>
                </a:ext>
              </a:extLst>
            </p:cNvPr>
            <p:cNvSpPr txBox="1"/>
            <p:nvPr/>
          </p:nvSpPr>
          <p:spPr>
            <a:xfrm>
              <a:off x="8403563" y="4207997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 fontScale="92500" lnSpcReduction="20000"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  <a:cs typeface="+mn-ea"/>
                </a:rPr>
                <a:t>03</a:t>
              </a:r>
              <a:endParaRPr lang="zh-CN" altLang="en-US" sz="1200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00" name="文本框 6">
            <a:extLst>
              <a:ext uri="{FF2B5EF4-FFF2-40B4-BE49-F238E27FC236}">
                <a16:creationId xmlns:a16="http://schemas.microsoft.com/office/drawing/2014/main" id="{13823021-EFC3-421D-8EE5-C012861C30B5}"/>
              </a:ext>
            </a:extLst>
          </p:cNvPr>
          <p:cNvSpPr txBox="1"/>
          <p:nvPr/>
        </p:nvSpPr>
        <p:spPr>
          <a:xfrm>
            <a:off x="4774569" y="1662115"/>
            <a:ext cx="21120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+mn-ea"/>
                <a:cs typeface="+mn-ea"/>
              </a:rPr>
              <a:t> “截止到</a:t>
            </a:r>
            <a:r>
              <a:rPr lang="en-US" altLang="zh-CN" sz="1600" dirty="0">
                <a:latin typeface="+mn-ea"/>
                <a:cs typeface="+mn-ea"/>
              </a:rPr>
              <a:t>12</a:t>
            </a:r>
            <a:r>
              <a:rPr lang="zh-CN" altLang="en-US" sz="1600" dirty="0">
                <a:latin typeface="+mn-ea"/>
                <a:cs typeface="+mn-ea"/>
              </a:rPr>
              <a:t>月末，各公司基本达成销售计划” 您觉得这个目标可以衡量吗？这个目标存在什么问题呢</a:t>
            </a:r>
          </a:p>
        </p:txBody>
      </p:sp>
      <p:sp>
        <p:nvSpPr>
          <p:cNvPr id="103" name="文本框 6">
            <a:extLst>
              <a:ext uri="{FF2B5EF4-FFF2-40B4-BE49-F238E27FC236}">
                <a16:creationId xmlns:a16="http://schemas.microsoft.com/office/drawing/2014/main" id="{BC3CFBBB-2797-4C07-A671-01F1C597E37E}"/>
              </a:ext>
            </a:extLst>
          </p:cNvPr>
          <p:cNvSpPr txBox="1"/>
          <p:nvPr/>
        </p:nvSpPr>
        <p:spPr>
          <a:xfrm>
            <a:off x="190721" y="2576652"/>
            <a:ext cx="1988785" cy="29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+mn-ea"/>
                <a:cs typeface="+mn-ea"/>
              </a:rPr>
              <a:t>衡量性就是指目标应该有数据来衡量，用来判断目标是否达成。目标进度是可以跟踪的，如果你制定的目标没有办法去衡量，你就无法判断这个目标是否实现。</a:t>
            </a:r>
          </a:p>
        </p:txBody>
      </p:sp>
      <p:sp>
        <p:nvSpPr>
          <p:cNvPr id="106" name="文本框 6">
            <a:extLst>
              <a:ext uri="{FF2B5EF4-FFF2-40B4-BE49-F238E27FC236}">
                <a16:creationId xmlns:a16="http://schemas.microsoft.com/office/drawing/2014/main" id="{774FAF42-DCF6-4494-AE1E-5F4525B9A547}"/>
              </a:ext>
            </a:extLst>
          </p:cNvPr>
          <p:cNvSpPr txBox="1"/>
          <p:nvPr/>
        </p:nvSpPr>
        <p:spPr>
          <a:xfrm>
            <a:off x="7223320" y="3217318"/>
            <a:ext cx="174116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+mn-ea"/>
                <a:cs typeface="+mn-ea"/>
              </a:rPr>
              <a:t> 示例中的“基本达成”是一个很难衡量的概念，达成多少才是 “基本达成”？完成计划的</a:t>
            </a:r>
            <a:r>
              <a:rPr lang="en-US" altLang="zh-CN" sz="1600" dirty="0">
                <a:latin typeface="+mn-ea"/>
                <a:cs typeface="+mn-ea"/>
              </a:rPr>
              <a:t>90%</a:t>
            </a:r>
            <a:r>
              <a:rPr lang="zh-CN" altLang="en-US" sz="1600" dirty="0">
                <a:latin typeface="+mn-ea"/>
                <a:cs typeface="+mn-ea"/>
              </a:rPr>
              <a:t>算不算基本达成，</a:t>
            </a:r>
            <a:r>
              <a:rPr lang="en-US" altLang="zh-CN" sz="1600" dirty="0">
                <a:latin typeface="+mn-ea"/>
                <a:cs typeface="+mn-ea"/>
              </a:rPr>
              <a:t>80%</a:t>
            </a:r>
            <a:r>
              <a:rPr lang="zh-CN" altLang="en-US" sz="1600" dirty="0">
                <a:latin typeface="+mn-ea"/>
                <a:cs typeface="+mn-ea"/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20391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39773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目标管理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---SMART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原则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291017" y="1012801"/>
            <a:ext cx="355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Attainable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——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可实现性</a:t>
            </a:r>
          </a:p>
        </p:txBody>
      </p:sp>
      <p:sp>
        <p:nvSpPr>
          <p:cNvPr id="31" name="íṣḷïḑé">
            <a:extLst>
              <a:ext uri="{FF2B5EF4-FFF2-40B4-BE49-F238E27FC236}">
                <a16:creationId xmlns:a16="http://schemas.microsoft.com/office/drawing/2014/main" id="{19D62282-7D28-416C-B614-74C8B702C2A2}"/>
              </a:ext>
            </a:extLst>
          </p:cNvPr>
          <p:cNvSpPr txBox="1"/>
          <p:nvPr/>
        </p:nvSpPr>
        <p:spPr bwMode="auto">
          <a:xfrm>
            <a:off x="1091991" y="1581788"/>
            <a:ext cx="94578" cy="184666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/>
          <a:p>
            <a:pPr algn="r">
              <a:defRPr/>
            </a:pPr>
            <a:r>
              <a:rPr lang="en-US" sz="1200" b="1">
                <a:solidFill>
                  <a:srgbClr val="134E6C"/>
                </a:solidFill>
                <a:latin typeface="+mn-ea"/>
                <a:cs typeface="+mn-ea"/>
              </a:rPr>
              <a:t>1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B888019-CE2D-45F1-8E38-7A496C8153EB}"/>
              </a:ext>
            </a:extLst>
          </p:cNvPr>
          <p:cNvCxnSpPr/>
          <p:nvPr/>
        </p:nvCxnSpPr>
        <p:spPr>
          <a:xfrm>
            <a:off x="1257880" y="1578080"/>
            <a:ext cx="0" cy="34126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í$ḷïďé">
            <a:extLst>
              <a:ext uri="{FF2B5EF4-FFF2-40B4-BE49-F238E27FC236}">
                <a16:creationId xmlns:a16="http://schemas.microsoft.com/office/drawing/2014/main" id="{73A41844-0188-44B0-ADBF-3770C0621678}"/>
              </a:ext>
            </a:extLst>
          </p:cNvPr>
          <p:cNvSpPr txBox="1"/>
          <p:nvPr/>
        </p:nvSpPr>
        <p:spPr bwMode="auto">
          <a:xfrm>
            <a:off x="3848914" y="1651458"/>
            <a:ext cx="94578" cy="184666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/>
          <a:p>
            <a:pPr algn="r">
              <a:defRPr/>
            </a:pPr>
            <a:r>
              <a:rPr lang="en-US" sz="1200" b="1">
                <a:solidFill>
                  <a:srgbClr val="134E6C"/>
                </a:solidFill>
                <a:latin typeface="+mn-ea"/>
                <a:cs typeface="+mn-ea"/>
              </a:rPr>
              <a:t>2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B1F134D-658F-4E33-B6B9-4B637521573B}"/>
              </a:ext>
            </a:extLst>
          </p:cNvPr>
          <p:cNvCxnSpPr/>
          <p:nvPr/>
        </p:nvCxnSpPr>
        <p:spPr>
          <a:xfrm>
            <a:off x="4014803" y="1647749"/>
            <a:ext cx="0" cy="34126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ïṩḻîďè">
            <a:extLst>
              <a:ext uri="{FF2B5EF4-FFF2-40B4-BE49-F238E27FC236}">
                <a16:creationId xmlns:a16="http://schemas.microsoft.com/office/drawing/2014/main" id="{2A1865BF-BA51-4D34-8781-CEA3C0D43046}"/>
              </a:ext>
            </a:extLst>
          </p:cNvPr>
          <p:cNvSpPr txBox="1"/>
          <p:nvPr/>
        </p:nvSpPr>
        <p:spPr bwMode="auto">
          <a:xfrm>
            <a:off x="6732927" y="1673987"/>
            <a:ext cx="94578" cy="184666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/>
          <a:p>
            <a:pPr algn="r">
              <a:defRPr/>
            </a:pPr>
            <a:r>
              <a:rPr lang="en-US" sz="1200" b="1">
                <a:solidFill>
                  <a:srgbClr val="134E6C"/>
                </a:solidFill>
                <a:latin typeface="+mn-ea"/>
                <a:cs typeface="+mn-ea"/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220E3E1-5975-4980-A1CF-822D46078C2E}"/>
              </a:ext>
            </a:extLst>
          </p:cNvPr>
          <p:cNvCxnSpPr/>
          <p:nvPr/>
        </p:nvCxnSpPr>
        <p:spPr>
          <a:xfrm>
            <a:off x="6898816" y="1670279"/>
            <a:ext cx="0" cy="34126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64102A8-FC14-4808-843C-64DED98EDF6E}"/>
              </a:ext>
            </a:extLst>
          </p:cNvPr>
          <p:cNvGrpSpPr/>
          <p:nvPr/>
        </p:nvGrpSpPr>
        <p:grpSpPr>
          <a:xfrm>
            <a:off x="1159528" y="2230398"/>
            <a:ext cx="922630" cy="894285"/>
            <a:chOff x="1667216" y="3836297"/>
            <a:chExt cx="1230173" cy="1192380"/>
          </a:xfrm>
        </p:grpSpPr>
        <p:sp>
          <p:nvSpPr>
            <p:cNvPr id="38" name="îṩ1ide">
              <a:extLst>
                <a:ext uri="{FF2B5EF4-FFF2-40B4-BE49-F238E27FC236}">
                  <a16:creationId xmlns:a16="http://schemas.microsoft.com/office/drawing/2014/main" id="{14D25F8B-FDC6-4940-9B3F-B010974259C8}"/>
                </a:ext>
              </a:extLst>
            </p:cNvPr>
            <p:cNvSpPr/>
            <p:nvPr/>
          </p:nvSpPr>
          <p:spPr>
            <a:xfrm>
              <a:off x="1705009" y="3836297"/>
              <a:ext cx="1192380" cy="1192380"/>
            </a:xfrm>
            <a:custGeom>
              <a:avLst/>
              <a:gdLst>
                <a:gd name="connsiteX0" fmla="*/ 818422 w 2064331"/>
                <a:gd name="connsiteY0" fmla="*/ 0 h 2064332"/>
                <a:gd name="connsiteX1" fmla="*/ 1811799 w 2064331"/>
                <a:gd name="connsiteY1" fmla="*/ 0 h 2064332"/>
                <a:gd name="connsiteX2" fmla="*/ 1811800 w 2064331"/>
                <a:gd name="connsiteY2" fmla="*/ 0 h 2064332"/>
                <a:gd name="connsiteX3" fmla="*/ 1811801 w 2064331"/>
                <a:gd name="connsiteY3" fmla="*/ 0 h 2064332"/>
                <a:gd name="connsiteX4" fmla="*/ 2064331 w 2064331"/>
                <a:gd name="connsiteY4" fmla="*/ 252530 h 2064332"/>
                <a:gd name="connsiteX5" fmla="*/ 2064330 w 2064331"/>
                <a:gd name="connsiteY5" fmla="*/ 252530 h 2064332"/>
                <a:gd name="connsiteX6" fmla="*/ 2064329 w 2064331"/>
                <a:gd name="connsiteY6" fmla="*/ 252540 h 2064332"/>
                <a:gd name="connsiteX7" fmla="*/ 2064329 w 2064331"/>
                <a:gd name="connsiteY7" fmla="*/ 1245908 h 2064332"/>
                <a:gd name="connsiteX8" fmla="*/ 1811799 w 2064331"/>
                <a:gd name="connsiteY8" fmla="*/ 1498438 h 2064332"/>
                <a:gd name="connsiteX9" fmla="*/ 1811799 w 2064331"/>
                <a:gd name="connsiteY9" fmla="*/ 1498437 h 2064332"/>
                <a:gd name="connsiteX10" fmla="*/ 1559269 w 2064331"/>
                <a:gd name="connsiteY10" fmla="*/ 1245907 h 2064332"/>
                <a:gd name="connsiteX11" fmla="*/ 1559270 w 2064331"/>
                <a:gd name="connsiteY11" fmla="*/ 862195 h 2064332"/>
                <a:gd name="connsiteX12" fmla="*/ 431094 w 2064331"/>
                <a:gd name="connsiteY12" fmla="*/ 1990368 h 2064332"/>
                <a:gd name="connsiteX13" fmla="*/ 73963 w 2064331"/>
                <a:gd name="connsiteY13" fmla="*/ 1990368 h 2064332"/>
                <a:gd name="connsiteX14" fmla="*/ 73964 w 2064331"/>
                <a:gd name="connsiteY14" fmla="*/ 1990369 h 2064332"/>
                <a:gd name="connsiteX15" fmla="*/ 73964 w 2064331"/>
                <a:gd name="connsiteY15" fmla="*/ 1633238 h 2064332"/>
                <a:gd name="connsiteX16" fmla="*/ 1202142 w 2064331"/>
                <a:gd name="connsiteY16" fmla="*/ 505060 h 2064332"/>
                <a:gd name="connsiteX17" fmla="*/ 818422 w 2064331"/>
                <a:gd name="connsiteY17" fmla="*/ 505059 h 2064332"/>
                <a:gd name="connsiteX18" fmla="*/ 571023 w 2064331"/>
                <a:gd name="connsiteY18" fmla="*/ 303423 h 2064332"/>
                <a:gd name="connsiteX19" fmla="*/ 565892 w 2064331"/>
                <a:gd name="connsiteY19" fmla="*/ 252530 h 2064332"/>
                <a:gd name="connsiteX20" fmla="*/ 571023 w 2064331"/>
                <a:gd name="connsiteY20" fmla="*/ 201637 h 2064332"/>
                <a:gd name="connsiteX21" fmla="*/ 818422 w 2064331"/>
                <a:gd name="connsiteY21" fmla="*/ 0 h 206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64331" h="2064332">
                  <a:moveTo>
                    <a:pt x="818422" y="0"/>
                  </a:moveTo>
                  <a:lnTo>
                    <a:pt x="1811799" y="0"/>
                  </a:lnTo>
                  <a:lnTo>
                    <a:pt x="1811800" y="0"/>
                  </a:lnTo>
                  <a:lnTo>
                    <a:pt x="1811801" y="0"/>
                  </a:lnTo>
                  <a:cubicBezTo>
                    <a:pt x="1951269" y="0"/>
                    <a:pt x="2064331" y="113062"/>
                    <a:pt x="2064331" y="252530"/>
                  </a:cubicBezTo>
                  <a:lnTo>
                    <a:pt x="2064330" y="252530"/>
                  </a:lnTo>
                  <a:lnTo>
                    <a:pt x="2064329" y="252540"/>
                  </a:lnTo>
                  <a:lnTo>
                    <a:pt x="2064329" y="1245908"/>
                  </a:lnTo>
                  <a:cubicBezTo>
                    <a:pt x="2064329" y="1385376"/>
                    <a:pt x="1951267" y="1498438"/>
                    <a:pt x="1811799" y="1498438"/>
                  </a:cubicBezTo>
                  <a:lnTo>
                    <a:pt x="1811799" y="1498437"/>
                  </a:lnTo>
                  <a:cubicBezTo>
                    <a:pt x="1672331" y="1498437"/>
                    <a:pt x="1559269" y="1385375"/>
                    <a:pt x="1559269" y="1245907"/>
                  </a:cubicBezTo>
                  <a:lnTo>
                    <a:pt x="1559270" y="862195"/>
                  </a:lnTo>
                  <a:lnTo>
                    <a:pt x="431094" y="1990368"/>
                  </a:lnTo>
                  <a:cubicBezTo>
                    <a:pt x="332476" y="2088987"/>
                    <a:pt x="172582" y="2088987"/>
                    <a:pt x="73963" y="1990368"/>
                  </a:cubicBezTo>
                  <a:lnTo>
                    <a:pt x="73964" y="1990369"/>
                  </a:lnTo>
                  <a:cubicBezTo>
                    <a:pt x="-24655" y="1891750"/>
                    <a:pt x="-24655" y="1731857"/>
                    <a:pt x="73964" y="1633238"/>
                  </a:cubicBezTo>
                  <a:lnTo>
                    <a:pt x="1202142" y="505060"/>
                  </a:lnTo>
                  <a:lnTo>
                    <a:pt x="818422" y="505059"/>
                  </a:lnTo>
                  <a:cubicBezTo>
                    <a:pt x="696388" y="505059"/>
                    <a:pt x="594570" y="418496"/>
                    <a:pt x="571023" y="303423"/>
                  </a:cubicBezTo>
                  <a:lnTo>
                    <a:pt x="565892" y="252530"/>
                  </a:lnTo>
                  <a:lnTo>
                    <a:pt x="571023" y="201637"/>
                  </a:lnTo>
                  <a:cubicBezTo>
                    <a:pt x="594570" y="86563"/>
                    <a:pt x="696388" y="0"/>
                    <a:pt x="818422" y="0"/>
                  </a:cubicBezTo>
                  <a:close/>
                </a:path>
              </a:pathLst>
            </a:cu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39" name="iSlîḓé">
              <a:extLst>
                <a:ext uri="{FF2B5EF4-FFF2-40B4-BE49-F238E27FC236}">
                  <a16:creationId xmlns:a16="http://schemas.microsoft.com/office/drawing/2014/main" id="{78B99BBB-67F5-4B7B-878D-EC414F5896FF}"/>
                </a:ext>
              </a:extLst>
            </p:cNvPr>
            <p:cNvSpPr txBox="1"/>
            <p:nvPr/>
          </p:nvSpPr>
          <p:spPr bwMode="auto">
            <a:xfrm rot="18900000">
              <a:off x="1667216" y="4396238"/>
              <a:ext cx="1002495" cy="34073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</a:rPr>
                <a:t>可实现性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8112B37-4F86-4F30-BAC5-AF76E3FD7749}"/>
              </a:ext>
            </a:extLst>
          </p:cNvPr>
          <p:cNvGrpSpPr/>
          <p:nvPr/>
        </p:nvGrpSpPr>
        <p:grpSpPr>
          <a:xfrm>
            <a:off x="3934648" y="2230398"/>
            <a:ext cx="894285" cy="894285"/>
            <a:chOff x="5367376" y="3836297"/>
            <a:chExt cx="1192380" cy="1192380"/>
          </a:xfrm>
        </p:grpSpPr>
        <p:sp>
          <p:nvSpPr>
            <p:cNvPr id="41" name="išḻïdè">
              <a:extLst>
                <a:ext uri="{FF2B5EF4-FFF2-40B4-BE49-F238E27FC236}">
                  <a16:creationId xmlns:a16="http://schemas.microsoft.com/office/drawing/2014/main" id="{E1420566-DBBB-481A-A065-4C3A96FB5CE9}"/>
                </a:ext>
              </a:extLst>
            </p:cNvPr>
            <p:cNvSpPr/>
            <p:nvPr/>
          </p:nvSpPr>
          <p:spPr>
            <a:xfrm>
              <a:off x="5367376" y="3836297"/>
              <a:ext cx="1192380" cy="1192380"/>
            </a:xfrm>
            <a:custGeom>
              <a:avLst/>
              <a:gdLst>
                <a:gd name="connsiteX0" fmla="*/ 73963 w 2064331"/>
                <a:gd name="connsiteY0" fmla="*/ 1990368 h 2064332"/>
                <a:gd name="connsiteX1" fmla="*/ 73963 w 2064331"/>
                <a:gd name="connsiteY1" fmla="*/ 1990369 h 2064332"/>
                <a:gd name="connsiteX2" fmla="*/ 73964 w 2064331"/>
                <a:gd name="connsiteY2" fmla="*/ 1990369 h 2064332"/>
                <a:gd name="connsiteX3" fmla="*/ 818422 w 2064331"/>
                <a:gd name="connsiteY3" fmla="*/ 0 h 2064332"/>
                <a:gd name="connsiteX4" fmla="*/ 1811799 w 2064331"/>
                <a:gd name="connsiteY4" fmla="*/ 0 h 2064332"/>
                <a:gd name="connsiteX5" fmla="*/ 1811800 w 2064331"/>
                <a:gd name="connsiteY5" fmla="*/ 0 h 2064332"/>
                <a:gd name="connsiteX6" fmla="*/ 1811801 w 2064331"/>
                <a:gd name="connsiteY6" fmla="*/ 0 h 2064332"/>
                <a:gd name="connsiteX7" fmla="*/ 2064331 w 2064331"/>
                <a:gd name="connsiteY7" fmla="*/ 252530 h 2064332"/>
                <a:gd name="connsiteX8" fmla="*/ 2064330 w 2064331"/>
                <a:gd name="connsiteY8" fmla="*/ 252530 h 2064332"/>
                <a:gd name="connsiteX9" fmla="*/ 2064329 w 2064331"/>
                <a:gd name="connsiteY9" fmla="*/ 252540 h 2064332"/>
                <a:gd name="connsiteX10" fmla="*/ 2064329 w 2064331"/>
                <a:gd name="connsiteY10" fmla="*/ 1245908 h 2064332"/>
                <a:gd name="connsiteX11" fmla="*/ 1811799 w 2064331"/>
                <a:gd name="connsiteY11" fmla="*/ 1498438 h 2064332"/>
                <a:gd name="connsiteX12" fmla="*/ 1811799 w 2064331"/>
                <a:gd name="connsiteY12" fmla="*/ 1498437 h 2064332"/>
                <a:gd name="connsiteX13" fmla="*/ 1559269 w 2064331"/>
                <a:gd name="connsiteY13" fmla="*/ 1245907 h 2064332"/>
                <a:gd name="connsiteX14" fmla="*/ 1559270 w 2064331"/>
                <a:gd name="connsiteY14" fmla="*/ 862194 h 2064332"/>
                <a:gd name="connsiteX15" fmla="*/ 431094 w 2064331"/>
                <a:gd name="connsiteY15" fmla="*/ 1990368 h 2064332"/>
                <a:gd name="connsiteX16" fmla="*/ 113578 w 2064331"/>
                <a:gd name="connsiteY16" fmla="*/ 2022728 h 2064332"/>
                <a:gd name="connsiteX17" fmla="*/ 73963 w 2064331"/>
                <a:gd name="connsiteY17" fmla="*/ 1990369 h 2064332"/>
                <a:gd name="connsiteX18" fmla="*/ 41604 w 2064331"/>
                <a:gd name="connsiteY18" fmla="*/ 1950754 h 2064332"/>
                <a:gd name="connsiteX19" fmla="*/ 73964 w 2064331"/>
                <a:gd name="connsiteY19" fmla="*/ 1633238 h 2064332"/>
                <a:gd name="connsiteX20" fmla="*/ 1202142 w 2064331"/>
                <a:gd name="connsiteY20" fmla="*/ 505060 h 2064332"/>
                <a:gd name="connsiteX21" fmla="*/ 818422 w 2064331"/>
                <a:gd name="connsiteY21" fmla="*/ 505059 h 2064332"/>
                <a:gd name="connsiteX22" fmla="*/ 571023 w 2064331"/>
                <a:gd name="connsiteY22" fmla="*/ 303423 h 2064332"/>
                <a:gd name="connsiteX23" fmla="*/ 565892 w 2064331"/>
                <a:gd name="connsiteY23" fmla="*/ 252530 h 2064332"/>
                <a:gd name="connsiteX24" fmla="*/ 571023 w 2064331"/>
                <a:gd name="connsiteY24" fmla="*/ 201637 h 2064332"/>
                <a:gd name="connsiteX25" fmla="*/ 818422 w 2064331"/>
                <a:gd name="connsiteY25" fmla="*/ 0 h 206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4331" h="2064332">
                  <a:moveTo>
                    <a:pt x="73963" y="1990368"/>
                  </a:moveTo>
                  <a:lnTo>
                    <a:pt x="73963" y="1990369"/>
                  </a:lnTo>
                  <a:lnTo>
                    <a:pt x="73964" y="1990369"/>
                  </a:lnTo>
                  <a:close/>
                  <a:moveTo>
                    <a:pt x="818422" y="0"/>
                  </a:moveTo>
                  <a:lnTo>
                    <a:pt x="1811799" y="0"/>
                  </a:lnTo>
                  <a:lnTo>
                    <a:pt x="1811800" y="0"/>
                  </a:lnTo>
                  <a:lnTo>
                    <a:pt x="1811801" y="0"/>
                  </a:lnTo>
                  <a:cubicBezTo>
                    <a:pt x="1951269" y="0"/>
                    <a:pt x="2064331" y="113062"/>
                    <a:pt x="2064331" y="252530"/>
                  </a:cubicBezTo>
                  <a:lnTo>
                    <a:pt x="2064330" y="252530"/>
                  </a:lnTo>
                  <a:lnTo>
                    <a:pt x="2064329" y="252540"/>
                  </a:lnTo>
                  <a:lnTo>
                    <a:pt x="2064329" y="1245908"/>
                  </a:lnTo>
                  <a:cubicBezTo>
                    <a:pt x="2064329" y="1385376"/>
                    <a:pt x="1951267" y="1498438"/>
                    <a:pt x="1811799" y="1498438"/>
                  </a:cubicBezTo>
                  <a:lnTo>
                    <a:pt x="1811799" y="1498437"/>
                  </a:lnTo>
                  <a:cubicBezTo>
                    <a:pt x="1672331" y="1498437"/>
                    <a:pt x="1559269" y="1385375"/>
                    <a:pt x="1559269" y="1245907"/>
                  </a:cubicBezTo>
                  <a:lnTo>
                    <a:pt x="1559270" y="862194"/>
                  </a:lnTo>
                  <a:lnTo>
                    <a:pt x="431094" y="1990368"/>
                  </a:lnTo>
                  <a:cubicBezTo>
                    <a:pt x="344803" y="2076660"/>
                    <a:pt x="211598" y="2087446"/>
                    <a:pt x="113578" y="2022728"/>
                  </a:cubicBezTo>
                  <a:lnTo>
                    <a:pt x="73963" y="1990369"/>
                  </a:lnTo>
                  <a:lnTo>
                    <a:pt x="41604" y="1950754"/>
                  </a:lnTo>
                  <a:cubicBezTo>
                    <a:pt x="-23114" y="1852734"/>
                    <a:pt x="-12328" y="1719529"/>
                    <a:pt x="73964" y="1633238"/>
                  </a:cubicBezTo>
                  <a:lnTo>
                    <a:pt x="1202142" y="505060"/>
                  </a:lnTo>
                  <a:lnTo>
                    <a:pt x="818422" y="505059"/>
                  </a:lnTo>
                  <a:cubicBezTo>
                    <a:pt x="696388" y="505059"/>
                    <a:pt x="594570" y="418496"/>
                    <a:pt x="571023" y="303423"/>
                  </a:cubicBezTo>
                  <a:lnTo>
                    <a:pt x="565892" y="252530"/>
                  </a:lnTo>
                  <a:lnTo>
                    <a:pt x="571023" y="201637"/>
                  </a:lnTo>
                  <a:cubicBezTo>
                    <a:pt x="594570" y="86563"/>
                    <a:pt x="696388" y="0"/>
                    <a:pt x="818422" y="0"/>
                  </a:cubicBezTo>
                  <a:close/>
                </a:path>
              </a:pathLst>
            </a:cu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42" name="îṡļïḋè">
              <a:extLst>
                <a:ext uri="{FF2B5EF4-FFF2-40B4-BE49-F238E27FC236}">
                  <a16:creationId xmlns:a16="http://schemas.microsoft.com/office/drawing/2014/main" id="{8FEC99F4-AEB8-42E2-B387-E12705B829DA}"/>
                </a:ext>
              </a:extLst>
            </p:cNvPr>
            <p:cNvSpPr txBox="1"/>
            <p:nvPr/>
          </p:nvSpPr>
          <p:spPr bwMode="auto">
            <a:xfrm rot="18900000">
              <a:off x="5455185" y="4373378"/>
              <a:ext cx="797311" cy="340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  <a:cs typeface="+mn-ea"/>
                </a:rPr>
                <a:t>示例一</a:t>
              </a:r>
            </a:p>
          </p:txBody>
        </p:sp>
      </p:grpSp>
      <p:sp>
        <p:nvSpPr>
          <p:cNvPr id="46" name="iṩlîďe">
            <a:extLst>
              <a:ext uri="{FF2B5EF4-FFF2-40B4-BE49-F238E27FC236}">
                <a16:creationId xmlns:a16="http://schemas.microsoft.com/office/drawing/2014/main" id="{DD134AC7-209C-4E8B-909F-F82E64AE03AF}"/>
              </a:ext>
            </a:extLst>
          </p:cNvPr>
          <p:cNvSpPr/>
          <p:nvPr/>
        </p:nvSpPr>
        <p:spPr bwMode="auto">
          <a:xfrm>
            <a:off x="592978" y="3062755"/>
            <a:ext cx="2223013" cy="302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t" anchorCtr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+mn-ea"/>
                <a:cs typeface="+mn-ea"/>
              </a:rPr>
              <a:t>可实现性是指你设定的目标通过自己的努力可以实现，如果你制定的目标高不可攀，也就失去了制定目标的</a:t>
            </a:r>
            <a:r>
              <a:rPr lang="zh-CN" altLang="en-US" sz="1600" dirty="0" smtClean="0">
                <a:latin typeface="+mn-ea"/>
                <a:cs typeface="+mn-ea"/>
              </a:rPr>
              <a:t>意义。</a:t>
            </a:r>
            <a:r>
              <a:rPr lang="zh-CN" altLang="en-US" sz="1600" dirty="0">
                <a:latin typeface="+mn-ea"/>
                <a:cs typeface="+mn-ea"/>
              </a:rPr>
              <a:t>所以要根据自身的条件，通过自己的努力，制定可实现的目标。</a:t>
            </a:r>
          </a:p>
        </p:txBody>
      </p:sp>
      <p:sp>
        <p:nvSpPr>
          <p:cNvPr id="47" name="îśḻiḋè">
            <a:extLst>
              <a:ext uri="{FF2B5EF4-FFF2-40B4-BE49-F238E27FC236}">
                <a16:creationId xmlns:a16="http://schemas.microsoft.com/office/drawing/2014/main" id="{207F181B-6C73-45FE-B992-1F31E5276180}"/>
              </a:ext>
            </a:extLst>
          </p:cNvPr>
          <p:cNvSpPr/>
          <p:nvPr/>
        </p:nvSpPr>
        <p:spPr bwMode="auto">
          <a:xfrm>
            <a:off x="3421231" y="3314996"/>
            <a:ext cx="1938508" cy="339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t" anchorCtr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+mn-ea"/>
                <a:cs typeface="+mn-ea"/>
              </a:rPr>
              <a:t>“接到公司招聘方案的书面通知后，两日内确保</a:t>
            </a:r>
            <a:r>
              <a:rPr lang="en-US" altLang="zh-CN" sz="1600" dirty="0">
                <a:latin typeface="+mn-ea"/>
                <a:cs typeface="+mn-ea"/>
              </a:rPr>
              <a:t>30</a:t>
            </a:r>
            <a:r>
              <a:rPr lang="zh-CN" altLang="en-US" sz="1600" dirty="0">
                <a:latin typeface="+mn-ea"/>
                <a:cs typeface="+mn-ea"/>
              </a:rPr>
              <a:t>名基层员工通过</a:t>
            </a:r>
            <a:r>
              <a:rPr lang="zh-CN" altLang="en-US" sz="1600" dirty="0" smtClean="0">
                <a:latin typeface="+mn-ea"/>
                <a:cs typeface="+mn-ea"/>
              </a:rPr>
              <a:t>面试、培训</a:t>
            </a:r>
            <a:r>
              <a:rPr lang="zh-CN" altLang="en-US" sz="1600" dirty="0">
                <a:latin typeface="+mn-ea"/>
                <a:cs typeface="+mn-ea"/>
              </a:rPr>
              <a:t>并到岗”</a:t>
            </a:r>
            <a:endParaRPr lang="en-US" altLang="zh-CN" sz="1600" dirty="0">
              <a:latin typeface="+mn-ea"/>
              <a:cs typeface="+mn-ea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+mn-ea"/>
                <a:cs typeface="+mn-ea"/>
              </a:rPr>
              <a:t>您觉得这个目标符合“</a:t>
            </a:r>
            <a:r>
              <a:rPr lang="en-US" altLang="zh-CN" sz="1600" dirty="0">
                <a:latin typeface="+mn-ea"/>
                <a:cs typeface="+mn-ea"/>
              </a:rPr>
              <a:t>A”</a:t>
            </a:r>
            <a:r>
              <a:rPr lang="zh-CN" altLang="en-US" sz="1600" dirty="0">
                <a:latin typeface="+mn-ea"/>
                <a:cs typeface="+mn-ea"/>
              </a:rPr>
              <a:t>的原则吗？</a:t>
            </a:r>
          </a:p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+mn-ea"/>
                <a:cs typeface="+mn-ea"/>
              </a:rPr>
              <a:t>这个目标存在什么问题呢？ </a:t>
            </a:r>
          </a:p>
        </p:txBody>
      </p:sp>
      <p:sp>
        <p:nvSpPr>
          <p:cNvPr id="48" name="ïṧ1iḑe">
            <a:extLst>
              <a:ext uri="{FF2B5EF4-FFF2-40B4-BE49-F238E27FC236}">
                <a16:creationId xmlns:a16="http://schemas.microsoft.com/office/drawing/2014/main" id="{470D8EDD-43D6-47ED-9E23-091FE18FEF74}"/>
              </a:ext>
            </a:extLst>
          </p:cNvPr>
          <p:cNvSpPr/>
          <p:nvPr/>
        </p:nvSpPr>
        <p:spPr bwMode="auto">
          <a:xfrm>
            <a:off x="6133586" y="3306696"/>
            <a:ext cx="2067887" cy="413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t" anchorCtr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+mn-ea"/>
                <a:cs typeface="+mn-ea"/>
              </a:rPr>
              <a:t>招聘方案、岗位职责、工作流程、电脑系统的操作等培训至少需要半天的时间，录入指纹、领取工服及更衣柜、办理用餐卡也需要几个小时的时间。那么只有</a:t>
            </a:r>
            <a:r>
              <a:rPr lang="en-US" altLang="zh-CN" sz="1600" dirty="0">
                <a:latin typeface="+mn-ea"/>
                <a:cs typeface="+mn-ea"/>
              </a:rPr>
              <a:t>1</a:t>
            </a:r>
            <a:r>
              <a:rPr lang="zh-CN" altLang="en-US" sz="1600" dirty="0">
                <a:latin typeface="+mn-ea"/>
                <a:cs typeface="+mn-ea"/>
              </a:rPr>
              <a:t>天的时间能够确保基层员工质量吗？</a:t>
            </a:r>
          </a:p>
          <a:p>
            <a:pPr algn="r">
              <a:lnSpc>
                <a:spcPct val="150000"/>
              </a:lnSpc>
              <a:spcBef>
                <a:spcPct val="0"/>
              </a:spcBef>
            </a:pPr>
            <a:endParaRPr lang="zh-CN" altLang="en-US" sz="1600" dirty="0">
              <a:latin typeface="+mn-ea"/>
              <a:cs typeface="+mn-ea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D24C8D-983C-4CF1-ABF6-EB08C2276EAE}"/>
              </a:ext>
            </a:extLst>
          </p:cNvPr>
          <p:cNvGrpSpPr/>
          <p:nvPr/>
        </p:nvGrpSpPr>
        <p:grpSpPr>
          <a:xfrm>
            <a:off x="6686328" y="2230398"/>
            <a:ext cx="928345" cy="894285"/>
            <a:chOff x="9036281" y="3836297"/>
            <a:chExt cx="1237793" cy="1192380"/>
          </a:xfrm>
        </p:grpSpPr>
        <p:sp>
          <p:nvSpPr>
            <p:cNvPr id="50" name="îṩ1ide">
              <a:extLst>
                <a:ext uri="{FF2B5EF4-FFF2-40B4-BE49-F238E27FC236}">
                  <a16:creationId xmlns:a16="http://schemas.microsoft.com/office/drawing/2014/main" id="{63AD0806-A389-4F02-94B9-8B584AF80E65}"/>
                </a:ext>
              </a:extLst>
            </p:cNvPr>
            <p:cNvSpPr/>
            <p:nvPr/>
          </p:nvSpPr>
          <p:spPr>
            <a:xfrm>
              <a:off x="9081694" y="3836297"/>
              <a:ext cx="1192380" cy="1192380"/>
            </a:xfrm>
            <a:custGeom>
              <a:avLst/>
              <a:gdLst>
                <a:gd name="connsiteX0" fmla="*/ 818422 w 2064331"/>
                <a:gd name="connsiteY0" fmla="*/ 0 h 2064332"/>
                <a:gd name="connsiteX1" fmla="*/ 1811799 w 2064331"/>
                <a:gd name="connsiteY1" fmla="*/ 0 h 2064332"/>
                <a:gd name="connsiteX2" fmla="*/ 1811800 w 2064331"/>
                <a:gd name="connsiteY2" fmla="*/ 0 h 2064332"/>
                <a:gd name="connsiteX3" fmla="*/ 1811801 w 2064331"/>
                <a:gd name="connsiteY3" fmla="*/ 0 h 2064332"/>
                <a:gd name="connsiteX4" fmla="*/ 2064331 w 2064331"/>
                <a:gd name="connsiteY4" fmla="*/ 252530 h 2064332"/>
                <a:gd name="connsiteX5" fmla="*/ 2064330 w 2064331"/>
                <a:gd name="connsiteY5" fmla="*/ 252530 h 2064332"/>
                <a:gd name="connsiteX6" fmla="*/ 2064329 w 2064331"/>
                <a:gd name="connsiteY6" fmla="*/ 252540 h 2064332"/>
                <a:gd name="connsiteX7" fmla="*/ 2064329 w 2064331"/>
                <a:gd name="connsiteY7" fmla="*/ 1245908 h 2064332"/>
                <a:gd name="connsiteX8" fmla="*/ 1811799 w 2064331"/>
                <a:gd name="connsiteY8" fmla="*/ 1498438 h 2064332"/>
                <a:gd name="connsiteX9" fmla="*/ 1811799 w 2064331"/>
                <a:gd name="connsiteY9" fmla="*/ 1498437 h 2064332"/>
                <a:gd name="connsiteX10" fmla="*/ 1559269 w 2064331"/>
                <a:gd name="connsiteY10" fmla="*/ 1245907 h 2064332"/>
                <a:gd name="connsiteX11" fmla="*/ 1559270 w 2064331"/>
                <a:gd name="connsiteY11" fmla="*/ 862195 h 2064332"/>
                <a:gd name="connsiteX12" fmla="*/ 431094 w 2064331"/>
                <a:gd name="connsiteY12" fmla="*/ 1990368 h 2064332"/>
                <a:gd name="connsiteX13" fmla="*/ 73963 w 2064331"/>
                <a:gd name="connsiteY13" fmla="*/ 1990368 h 2064332"/>
                <a:gd name="connsiteX14" fmla="*/ 73964 w 2064331"/>
                <a:gd name="connsiteY14" fmla="*/ 1990369 h 2064332"/>
                <a:gd name="connsiteX15" fmla="*/ 73964 w 2064331"/>
                <a:gd name="connsiteY15" fmla="*/ 1633238 h 2064332"/>
                <a:gd name="connsiteX16" fmla="*/ 1202142 w 2064331"/>
                <a:gd name="connsiteY16" fmla="*/ 505060 h 2064332"/>
                <a:gd name="connsiteX17" fmla="*/ 818422 w 2064331"/>
                <a:gd name="connsiteY17" fmla="*/ 505059 h 2064332"/>
                <a:gd name="connsiteX18" fmla="*/ 571023 w 2064331"/>
                <a:gd name="connsiteY18" fmla="*/ 303423 h 2064332"/>
                <a:gd name="connsiteX19" fmla="*/ 565892 w 2064331"/>
                <a:gd name="connsiteY19" fmla="*/ 252530 h 2064332"/>
                <a:gd name="connsiteX20" fmla="*/ 571023 w 2064331"/>
                <a:gd name="connsiteY20" fmla="*/ 201637 h 2064332"/>
                <a:gd name="connsiteX21" fmla="*/ 818422 w 2064331"/>
                <a:gd name="connsiteY21" fmla="*/ 0 h 206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64331" h="2064332">
                  <a:moveTo>
                    <a:pt x="818422" y="0"/>
                  </a:moveTo>
                  <a:lnTo>
                    <a:pt x="1811799" y="0"/>
                  </a:lnTo>
                  <a:lnTo>
                    <a:pt x="1811800" y="0"/>
                  </a:lnTo>
                  <a:lnTo>
                    <a:pt x="1811801" y="0"/>
                  </a:lnTo>
                  <a:cubicBezTo>
                    <a:pt x="1951269" y="0"/>
                    <a:pt x="2064331" y="113062"/>
                    <a:pt x="2064331" y="252530"/>
                  </a:cubicBezTo>
                  <a:lnTo>
                    <a:pt x="2064330" y="252530"/>
                  </a:lnTo>
                  <a:lnTo>
                    <a:pt x="2064329" y="252540"/>
                  </a:lnTo>
                  <a:lnTo>
                    <a:pt x="2064329" y="1245908"/>
                  </a:lnTo>
                  <a:cubicBezTo>
                    <a:pt x="2064329" y="1385376"/>
                    <a:pt x="1951267" y="1498438"/>
                    <a:pt x="1811799" y="1498438"/>
                  </a:cubicBezTo>
                  <a:lnTo>
                    <a:pt x="1811799" y="1498437"/>
                  </a:lnTo>
                  <a:cubicBezTo>
                    <a:pt x="1672331" y="1498437"/>
                    <a:pt x="1559269" y="1385375"/>
                    <a:pt x="1559269" y="1245907"/>
                  </a:cubicBezTo>
                  <a:lnTo>
                    <a:pt x="1559270" y="862195"/>
                  </a:lnTo>
                  <a:lnTo>
                    <a:pt x="431094" y="1990368"/>
                  </a:lnTo>
                  <a:cubicBezTo>
                    <a:pt x="332476" y="2088987"/>
                    <a:pt x="172582" y="2088987"/>
                    <a:pt x="73963" y="1990368"/>
                  </a:cubicBezTo>
                  <a:lnTo>
                    <a:pt x="73964" y="1990369"/>
                  </a:lnTo>
                  <a:cubicBezTo>
                    <a:pt x="-24655" y="1891750"/>
                    <a:pt x="-24655" y="1731857"/>
                    <a:pt x="73964" y="1633238"/>
                  </a:cubicBezTo>
                  <a:lnTo>
                    <a:pt x="1202142" y="505060"/>
                  </a:lnTo>
                  <a:lnTo>
                    <a:pt x="818422" y="505059"/>
                  </a:lnTo>
                  <a:cubicBezTo>
                    <a:pt x="696388" y="505059"/>
                    <a:pt x="594570" y="418496"/>
                    <a:pt x="571023" y="303423"/>
                  </a:cubicBezTo>
                  <a:lnTo>
                    <a:pt x="565892" y="252530"/>
                  </a:lnTo>
                  <a:lnTo>
                    <a:pt x="571023" y="201637"/>
                  </a:lnTo>
                  <a:cubicBezTo>
                    <a:pt x="594570" y="86563"/>
                    <a:pt x="696388" y="0"/>
                    <a:pt x="818422" y="0"/>
                  </a:cubicBezTo>
                  <a:close/>
                </a:path>
              </a:pathLst>
            </a:cu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51" name="iSlîḓé">
              <a:extLst>
                <a:ext uri="{FF2B5EF4-FFF2-40B4-BE49-F238E27FC236}">
                  <a16:creationId xmlns:a16="http://schemas.microsoft.com/office/drawing/2014/main" id="{805CDFE7-9930-44F8-9881-07D28B1F6B60}"/>
                </a:ext>
              </a:extLst>
            </p:cNvPr>
            <p:cNvSpPr txBox="1"/>
            <p:nvPr/>
          </p:nvSpPr>
          <p:spPr bwMode="auto">
            <a:xfrm rot="18900000">
              <a:off x="9036281" y="4396238"/>
              <a:ext cx="1002495" cy="34073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</a:rPr>
                <a:t>示例说明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9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5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5" grpId="0"/>
      <p:bldP spid="46" grpId="0"/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39773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目标管理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---SMART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原则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267165" y="1043109"/>
            <a:ext cx="335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Relevant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——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相关性 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8938BD9-BBDD-455B-86A5-AC3EADF34E1B}"/>
              </a:ext>
            </a:extLst>
          </p:cNvPr>
          <p:cNvSpPr/>
          <p:nvPr/>
        </p:nvSpPr>
        <p:spPr>
          <a:xfrm>
            <a:off x="406192" y="1451106"/>
            <a:ext cx="7623833" cy="1160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</a:rPr>
              <a:t>目标的相关性是指各项目标之间有关联，相互支持，符合实际。实现此目标与其他目标、目标和工作都要有相关性。如果实现了这个目标，但对其他的目标完全不相关，或者相关度很低，那这个目标即使被达到了，意义也不是很大。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32001D3-F96D-464D-A05C-1F4CC90A8921}"/>
              </a:ext>
            </a:extLst>
          </p:cNvPr>
          <p:cNvGrpSpPr/>
          <p:nvPr/>
        </p:nvGrpSpPr>
        <p:grpSpPr>
          <a:xfrm>
            <a:off x="587928" y="4411381"/>
            <a:ext cx="7623336" cy="596503"/>
            <a:chOff x="1528763" y="3526632"/>
            <a:chExt cx="9134475" cy="795337"/>
          </a:xfrm>
        </p:grpSpPr>
        <p:sp>
          <p:nvSpPr>
            <p:cNvPr id="55" name="Rectangle: Rounded Corners 7">
              <a:extLst>
                <a:ext uri="{FF2B5EF4-FFF2-40B4-BE49-F238E27FC236}">
                  <a16:creationId xmlns:a16="http://schemas.microsoft.com/office/drawing/2014/main" id="{1686BD21-2326-411C-A170-48FBC6097E57}"/>
                </a:ext>
              </a:extLst>
            </p:cNvPr>
            <p:cNvSpPr/>
            <p:nvPr/>
          </p:nvSpPr>
          <p:spPr>
            <a:xfrm>
              <a:off x="1528763" y="3625850"/>
              <a:ext cx="9134475" cy="596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cs typeface="+mn-ea"/>
              </a:endParaRPr>
            </a:p>
          </p:txBody>
        </p:sp>
        <p:sp>
          <p:nvSpPr>
            <p:cNvPr id="56" name="Rectangle: Rounded Corners 14">
              <a:extLst>
                <a:ext uri="{FF2B5EF4-FFF2-40B4-BE49-F238E27FC236}">
                  <a16:creationId xmlns:a16="http://schemas.microsoft.com/office/drawing/2014/main" id="{019693B6-62BB-42FF-9A1A-05D07D0E8D68}"/>
                </a:ext>
              </a:extLst>
            </p:cNvPr>
            <p:cNvSpPr/>
            <p:nvPr/>
          </p:nvSpPr>
          <p:spPr>
            <a:xfrm>
              <a:off x="1674652" y="3764756"/>
              <a:ext cx="8489799" cy="319088"/>
            </a:xfrm>
            <a:prstGeom prst="roundRect">
              <a:avLst>
                <a:gd name="adj" fmla="val 50000"/>
              </a:avLst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  <p:sp>
          <p:nvSpPr>
            <p:cNvPr id="57" name="Oval 2">
              <a:extLst>
                <a:ext uri="{FF2B5EF4-FFF2-40B4-BE49-F238E27FC236}">
                  <a16:creationId xmlns:a16="http://schemas.microsoft.com/office/drawing/2014/main" id="{E653ABB4-16A4-4DD8-925C-BB39CACB4373}"/>
                </a:ext>
              </a:extLst>
            </p:cNvPr>
            <p:cNvSpPr/>
            <p:nvPr/>
          </p:nvSpPr>
          <p:spPr>
            <a:xfrm>
              <a:off x="7783115" y="3526632"/>
              <a:ext cx="795337" cy="795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cs typeface="+mn-ea"/>
              </a:endParaRPr>
            </a:p>
          </p:txBody>
        </p:sp>
        <p:sp>
          <p:nvSpPr>
            <p:cNvPr id="58" name="Oval 3">
              <a:extLst>
                <a:ext uri="{FF2B5EF4-FFF2-40B4-BE49-F238E27FC236}">
                  <a16:creationId xmlns:a16="http://schemas.microsoft.com/office/drawing/2014/main" id="{32770C9F-1185-49F8-9411-72CF468B376D}"/>
                </a:ext>
              </a:extLst>
            </p:cNvPr>
            <p:cNvSpPr/>
            <p:nvPr/>
          </p:nvSpPr>
          <p:spPr>
            <a:xfrm>
              <a:off x="5698331" y="3526632"/>
              <a:ext cx="795337" cy="795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cs typeface="+mn-ea"/>
              </a:endParaRPr>
            </a:p>
          </p:txBody>
        </p:sp>
        <p:sp>
          <p:nvSpPr>
            <p:cNvPr id="59" name="Oval 5">
              <a:extLst>
                <a:ext uri="{FF2B5EF4-FFF2-40B4-BE49-F238E27FC236}">
                  <a16:creationId xmlns:a16="http://schemas.microsoft.com/office/drawing/2014/main" id="{6DFCA109-8BC4-49C6-9803-4AB13BB35656}"/>
                </a:ext>
              </a:extLst>
            </p:cNvPr>
            <p:cNvSpPr/>
            <p:nvPr/>
          </p:nvSpPr>
          <p:spPr>
            <a:xfrm>
              <a:off x="3613547" y="3526632"/>
              <a:ext cx="795337" cy="795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cs typeface="+mn-ea"/>
              </a:endParaRPr>
            </a:p>
          </p:txBody>
        </p:sp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1A6330D7-F812-4E64-A315-512D00E909C6}"/>
                </a:ext>
              </a:extLst>
            </p:cNvPr>
            <p:cNvSpPr/>
            <p:nvPr/>
          </p:nvSpPr>
          <p:spPr>
            <a:xfrm>
              <a:off x="3754041" y="3663316"/>
              <a:ext cx="514350" cy="514350"/>
            </a:xfrm>
            <a:prstGeom prst="ellipse">
              <a:avLst/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>
                  <a:latin typeface="Agency FB" panose="020B0503020202020204" pitchFamily="34" charset="0"/>
                  <a:cs typeface="+mn-ea"/>
                </a:rPr>
                <a:t>01</a:t>
              </a:r>
              <a:endParaRPr lang="en-US" altLang="zh-CN" sz="1200" dirty="0">
                <a:latin typeface="Agency FB" panose="020B0503020202020204" pitchFamily="34" charset="0"/>
                <a:cs typeface="+mn-ea"/>
              </a:endParaRPr>
            </a:p>
          </p:txBody>
        </p:sp>
        <p:sp>
          <p:nvSpPr>
            <p:cNvPr id="61" name="TextBox 18">
              <a:extLst>
                <a:ext uri="{FF2B5EF4-FFF2-40B4-BE49-F238E27FC236}">
                  <a16:creationId xmlns:a16="http://schemas.microsoft.com/office/drawing/2014/main" id="{AADC6C1E-54CD-4D9D-9D64-2FE666925716}"/>
                </a:ext>
              </a:extLst>
            </p:cNvPr>
            <p:cNvSpPr txBox="1"/>
            <p:nvPr/>
          </p:nvSpPr>
          <p:spPr>
            <a:xfrm>
              <a:off x="7960210" y="373582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r>
                <a:rPr lang="en-US" altLang="zh-CN" sz="1350" b="1">
                  <a:solidFill>
                    <a:schemeClr val="bg1"/>
                  </a:solidFill>
                  <a:cs typeface="+mn-ea"/>
                </a:rPr>
                <a:t>75</a:t>
              </a:r>
            </a:p>
          </p:txBody>
        </p:sp>
        <p:sp>
          <p:nvSpPr>
            <p:cNvPr id="62" name="Oval 30">
              <a:extLst>
                <a:ext uri="{FF2B5EF4-FFF2-40B4-BE49-F238E27FC236}">
                  <a16:creationId xmlns:a16="http://schemas.microsoft.com/office/drawing/2014/main" id="{16F01E12-514A-4207-9C5C-2BAD70EDF3CB}"/>
                </a:ext>
              </a:extLst>
            </p:cNvPr>
            <p:cNvSpPr/>
            <p:nvPr/>
          </p:nvSpPr>
          <p:spPr>
            <a:xfrm>
              <a:off x="5838824" y="3666701"/>
              <a:ext cx="514350" cy="514350"/>
            </a:xfrm>
            <a:prstGeom prst="ellipse">
              <a:avLst/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Agency FB" panose="020B0503020202020204" pitchFamily="34" charset="0"/>
                  <a:cs typeface="+mn-ea"/>
                </a:rPr>
                <a:t>02</a:t>
              </a:r>
            </a:p>
          </p:txBody>
        </p:sp>
        <p:sp>
          <p:nvSpPr>
            <p:cNvPr id="63" name="Oval 31">
              <a:extLst>
                <a:ext uri="{FF2B5EF4-FFF2-40B4-BE49-F238E27FC236}">
                  <a16:creationId xmlns:a16="http://schemas.microsoft.com/office/drawing/2014/main" id="{03BA63DF-938C-4106-B0C3-49C9C4A1187F}"/>
                </a:ext>
              </a:extLst>
            </p:cNvPr>
            <p:cNvSpPr/>
            <p:nvPr/>
          </p:nvSpPr>
          <p:spPr>
            <a:xfrm>
              <a:off x="7922946" y="3663316"/>
              <a:ext cx="514350" cy="514350"/>
            </a:xfrm>
            <a:prstGeom prst="ellipse">
              <a:avLst/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Agency FB" panose="020B0503020202020204" pitchFamily="34" charset="0"/>
                  <a:cs typeface="+mn-ea"/>
                </a:rPr>
                <a:t>03</a:t>
              </a:r>
            </a:p>
          </p:txBody>
        </p:sp>
      </p:grpSp>
      <p:sp>
        <p:nvSpPr>
          <p:cNvPr id="68" name="TextBox 11">
            <a:extLst>
              <a:ext uri="{FF2B5EF4-FFF2-40B4-BE49-F238E27FC236}">
                <a16:creationId xmlns:a16="http://schemas.microsoft.com/office/drawing/2014/main" id="{A5783DB1-DCF5-41A4-9249-0301B7EB97EA}"/>
              </a:ext>
            </a:extLst>
          </p:cNvPr>
          <p:cNvSpPr txBox="1"/>
          <p:nvPr/>
        </p:nvSpPr>
        <p:spPr>
          <a:xfrm>
            <a:off x="3602620" y="3102071"/>
            <a:ext cx="470965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latin typeface="+mn-ea"/>
                <a:cs typeface="+mn-ea"/>
              </a:rPr>
              <a:t>工作目标的设定，要和岗位职责相关联。提高员工素质有必要让所有的人都通过</a:t>
            </a:r>
            <a:r>
              <a:rPr lang="en-US" altLang="zh-CN" sz="1600" dirty="0" err="1">
                <a:latin typeface="+mn-ea"/>
                <a:cs typeface="+mn-ea"/>
              </a:rPr>
              <a:t>BECⅠ</a:t>
            </a:r>
            <a:r>
              <a:rPr lang="zh-CN" altLang="en-US" sz="1600" dirty="0">
                <a:latin typeface="+mn-ea"/>
                <a:cs typeface="+mn-ea"/>
              </a:rPr>
              <a:t>的测试吗？实现了这个目标又对与部门、公司的整体运营有相关性   吗？实现没有意义的目标是在浪费资源！</a:t>
            </a:r>
          </a:p>
        </p:txBody>
      </p:sp>
      <p:sp>
        <p:nvSpPr>
          <p:cNvPr id="71" name="TextBox 11">
            <a:extLst>
              <a:ext uri="{FF2B5EF4-FFF2-40B4-BE49-F238E27FC236}">
                <a16:creationId xmlns:a16="http://schemas.microsoft.com/office/drawing/2014/main" id="{637BE1A2-56DB-41BF-BBF6-3E2F228AF1FD}"/>
              </a:ext>
            </a:extLst>
          </p:cNvPr>
          <p:cNvSpPr txBox="1"/>
          <p:nvPr/>
        </p:nvSpPr>
        <p:spPr>
          <a:xfrm>
            <a:off x="861330" y="5406723"/>
            <a:ext cx="50184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latin typeface="+mn-ea"/>
                <a:cs typeface="+mn-ea"/>
              </a:rPr>
              <a:t> “实施全员职业素质的提升计划，要求各级员工于</a:t>
            </a:r>
            <a:r>
              <a:rPr lang="en-US" altLang="zh-CN" sz="1600" dirty="0">
                <a:latin typeface="+mn-ea"/>
                <a:cs typeface="+mn-ea"/>
              </a:rPr>
              <a:t>3</a:t>
            </a:r>
            <a:r>
              <a:rPr lang="zh-CN" altLang="en-US" sz="1600" dirty="0">
                <a:latin typeface="+mn-ea"/>
                <a:cs typeface="+mn-ea"/>
              </a:rPr>
              <a:t>月末前进行商务英语的培训，六月末各级员工须通过商务英语</a:t>
            </a:r>
            <a:r>
              <a:rPr lang="en-US" altLang="zh-CN" sz="1600" dirty="0">
                <a:latin typeface="+mn-ea"/>
                <a:cs typeface="+mn-ea"/>
              </a:rPr>
              <a:t>Ⅰ</a:t>
            </a:r>
            <a:r>
              <a:rPr lang="zh-CN" altLang="en-US" sz="1600" dirty="0">
                <a:latin typeface="+mn-ea"/>
                <a:cs typeface="+mn-ea"/>
              </a:rPr>
              <a:t>级的测试”</a:t>
            </a:r>
          </a:p>
        </p:txBody>
      </p:sp>
    </p:spTree>
    <p:extLst>
      <p:ext uri="{BB962C8B-B14F-4D97-AF65-F5344CB8AC3E}">
        <p14:creationId xmlns:p14="http://schemas.microsoft.com/office/powerpoint/2010/main" val="124791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39773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目标管理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---SMART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原则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226401" y="1546225"/>
            <a:ext cx="3699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Time-based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——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时限性 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071B1EA-DC40-49A9-90A1-2F1CA1C29978}"/>
              </a:ext>
            </a:extLst>
          </p:cNvPr>
          <p:cNvGrpSpPr/>
          <p:nvPr/>
        </p:nvGrpSpPr>
        <p:grpSpPr>
          <a:xfrm>
            <a:off x="1236518" y="3708906"/>
            <a:ext cx="6791866" cy="865383"/>
            <a:chOff x="2427148" y="2953995"/>
            <a:chExt cx="8104589" cy="724986"/>
          </a:xfrm>
        </p:grpSpPr>
        <p:sp>
          <p:nvSpPr>
            <p:cNvPr id="54" name="íşḷiḑê">
              <a:extLst>
                <a:ext uri="{FF2B5EF4-FFF2-40B4-BE49-F238E27FC236}">
                  <a16:creationId xmlns:a16="http://schemas.microsoft.com/office/drawing/2014/main" id="{492B05C9-F27B-4934-87F9-47D8AC7259DF}"/>
                </a:ext>
              </a:extLst>
            </p:cNvPr>
            <p:cNvSpPr/>
            <p:nvPr/>
          </p:nvSpPr>
          <p:spPr>
            <a:xfrm flipH="1">
              <a:off x="4712555" y="2953995"/>
              <a:ext cx="1636549" cy="724986"/>
            </a:xfrm>
            <a:prstGeom prst="chevron">
              <a:avLst>
                <a:gd name="adj" fmla="val 41391"/>
              </a:avLst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  <p:sp>
          <p:nvSpPr>
            <p:cNvPr id="55" name="îṧľïḑê">
              <a:extLst>
                <a:ext uri="{FF2B5EF4-FFF2-40B4-BE49-F238E27FC236}">
                  <a16:creationId xmlns:a16="http://schemas.microsoft.com/office/drawing/2014/main" id="{C15715FC-1F03-41E1-9062-33ECF9B976A5}"/>
                </a:ext>
              </a:extLst>
            </p:cNvPr>
            <p:cNvSpPr/>
            <p:nvPr/>
          </p:nvSpPr>
          <p:spPr>
            <a:xfrm flipH="1">
              <a:off x="6041147" y="2953995"/>
              <a:ext cx="4490590" cy="72498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350">
                <a:cs typeface="+mn-ea"/>
              </a:endParaRPr>
            </a:p>
          </p:txBody>
        </p:sp>
        <p:sp>
          <p:nvSpPr>
            <p:cNvPr id="56" name="iS1iďe">
              <a:extLst>
                <a:ext uri="{FF2B5EF4-FFF2-40B4-BE49-F238E27FC236}">
                  <a16:creationId xmlns:a16="http://schemas.microsoft.com/office/drawing/2014/main" id="{60B72DA4-DBA3-4E81-80FF-7387AEEC97C2}"/>
                </a:ext>
              </a:extLst>
            </p:cNvPr>
            <p:cNvSpPr/>
            <p:nvPr/>
          </p:nvSpPr>
          <p:spPr>
            <a:xfrm>
              <a:off x="6164198" y="3131132"/>
              <a:ext cx="370712" cy="370713"/>
            </a:xfrm>
            <a:prstGeom prst="ellipse">
              <a:avLst/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cs typeface="+mn-ea"/>
                </a:rPr>
                <a:t>2</a:t>
              </a:r>
            </a:p>
          </p:txBody>
        </p:sp>
        <p:sp>
          <p:nvSpPr>
            <p:cNvPr id="57" name="ïş1ïḓé">
              <a:extLst>
                <a:ext uri="{FF2B5EF4-FFF2-40B4-BE49-F238E27FC236}">
                  <a16:creationId xmlns:a16="http://schemas.microsoft.com/office/drawing/2014/main" id="{A2B919A6-B430-4841-BADA-CC381225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967" y="3147978"/>
              <a:ext cx="343724" cy="33702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350">
                <a:cs typeface="+mn-ea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6F7C332-296D-4B2E-95FB-264D63C97A8A}"/>
                </a:ext>
              </a:extLst>
            </p:cNvPr>
            <p:cNvSpPr txBox="1"/>
            <p:nvPr/>
          </p:nvSpPr>
          <p:spPr>
            <a:xfrm>
              <a:off x="6686536" y="3022659"/>
              <a:ext cx="3720024" cy="560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ts val="15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“每周按时提报工作计划”您觉得这个目标怎么样呢？</a:t>
              </a:r>
            </a:p>
            <a:p>
              <a:pPr algn="just">
                <a:lnSpc>
                  <a:spcPts val="15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是否符合要求呢？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0115A11-E3D0-4F40-A331-D1784FF22B94}"/>
                </a:ext>
              </a:extLst>
            </p:cNvPr>
            <p:cNvSpPr txBox="1"/>
            <p:nvPr/>
          </p:nvSpPr>
          <p:spPr>
            <a:xfrm>
              <a:off x="2427148" y="3147977"/>
              <a:ext cx="213378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</a:rPr>
                <a:t>示例一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C4DDF8E-1F09-4CF2-B5CF-581E9749CAF6}"/>
              </a:ext>
            </a:extLst>
          </p:cNvPr>
          <p:cNvGrpSpPr/>
          <p:nvPr/>
        </p:nvGrpSpPr>
        <p:grpSpPr>
          <a:xfrm>
            <a:off x="1236518" y="2460556"/>
            <a:ext cx="6791866" cy="1082777"/>
            <a:chOff x="1660265" y="2008243"/>
            <a:chExt cx="8264181" cy="724986"/>
          </a:xfrm>
        </p:grpSpPr>
        <p:sp>
          <p:nvSpPr>
            <p:cNvPr id="61" name="ïśḷîďè">
              <a:extLst>
                <a:ext uri="{FF2B5EF4-FFF2-40B4-BE49-F238E27FC236}">
                  <a16:creationId xmlns:a16="http://schemas.microsoft.com/office/drawing/2014/main" id="{02D660DD-CC77-4826-9235-D1EAF8D87BF1}"/>
                </a:ext>
              </a:extLst>
            </p:cNvPr>
            <p:cNvSpPr/>
            <p:nvPr/>
          </p:nvSpPr>
          <p:spPr>
            <a:xfrm>
              <a:off x="5842469" y="2008243"/>
              <a:ext cx="1636548" cy="724986"/>
            </a:xfrm>
            <a:prstGeom prst="chevron">
              <a:avLst>
                <a:gd name="adj" fmla="val 41391"/>
              </a:avLst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  <p:sp>
          <p:nvSpPr>
            <p:cNvPr id="62" name="íṧľïďè">
              <a:extLst>
                <a:ext uri="{FF2B5EF4-FFF2-40B4-BE49-F238E27FC236}">
                  <a16:creationId xmlns:a16="http://schemas.microsoft.com/office/drawing/2014/main" id="{75E2101B-D95D-42FA-A082-7F83393F1FBD}"/>
                </a:ext>
              </a:extLst>
            </p:cNvPr>
            <p:cNvSpPr/>
            <p:nvPr/>
          </p:nvSpPr>
          <p:spPr>
            <a:xfrm>
              <a:off x="1660265" y="2008243"/>
              <a:ext cx="4487288" cy="72498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350">
                <a:cs typeface="+mn-ea"/>
              </a:endParaRPr>
            </a:p>
          </p:txBody>
        </p:sp>
        <p:sp>
          <p:nvSpPr>
            <p:cNvPr id="63" name="îşľïďê">
              <a:extLst>
                <a:ext uri="{FF2B5EF4-FFF2-40B4-BE49-F238E27FC236}">
                  <a16:creationId xmlns:a16="http://schemas.microsoft.com/office/drawing/2014/main" id="{3C10BB13-2C86-4ECE-8005-8FDCE9B9BA57}"/>
                </a:ext>
              </a:extLst>
            </p:cNvPr>
            <p:cNvSpPr/>
            <p:nvPr/>
          </p:nvSpPr>
          <p:spPr>
            <a:xfrm>
              <a:off x="5657563" y="2185380"/>
              <a:ext cx="370712" cy="370713"/>
            </a:xfrm>
            <a:prstGeom prst="ellipse">
              <a:avLst/>
            </a:prstGeom>
            <a:solidFill>
              <a:srgbClr val="134E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cs typeface="+mn-ea"/>
                </a:rPr>
                <a:t>1</a:t>
              </a:r>
            </a:p>
          </p:txBody>
        </p:sp>
        <p:sp>
          <p:nvSpPr>
            <p:cNvPr id="64" name="iṩ1îḓê">
              <a:extLst>
                <a:ext uri="{FF2B5EF4-FFF2-40B4-BE49-F238E27FC236}">
                  <a16:creationId xmlns:a16="http://schemas.microsoft.com/office/drawing/2014/main" id="{6124350F-9CB4-4A37-AF12-665AA948A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201" y="2236845"/>
              <a:ext cx="330835" cy="267780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350">
                <a:cs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F36535B-6DF6-4178-9E49-95602C23C056}"/>
                </a:ext>
              </a:extLst>
            </p:cNvPr>
            <p:cNvSpPr txBox="1"/>
            <p:nvPr/>
          </p:nvSpPr>
          <p:spPr>
            <a:xfrm>
              <a:off x="1754583" y="2089004"/>
              <a:ext cx="3720024" cy="4482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ts val="15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时限性就是指目标的完成是有时间限制的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,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要在规定的时间内完成。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6BB73E5-D999-45FC-AB23-8DB0529505DA}"/>
                </a:ext>
              </a:extLst>
            </p:cNvPr>
            <p:cNvSpPr txBox="1"/>
            <p:nvPr/>
          </p:nvSpPr>
          <p:spPr>
            <a:xfrm>
              <a:off x="7790665" y="2185380"/>
              <a:ext cx="213378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</a:rPr>
                <a:t>时限性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4061B26-D827-4C40-91A6-CD80BD8A640A}"/>
              </a:ext>
            </a:extLst>
          </p:cNvPr>
          <p:cNvGrpSpPr/>
          <p:nvPr/>
        </p:nvGrpSpPr>
        <p:grpSpPr>
          <a:xfrm>
            <a:off x="1236518" y="4859947"/>
            <a:ext cx="6791866" cy="1237940"/>
            <a:chOff x="1660265" y="3899746"/>
            <a:chExt cx="8264181" cy="72498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D7D0DD3-005F-41CA-85A1-483536559AC4}"/>
                </a:ext>
              </a:extLst>
            </p:cNvPr>
            <p:cNvGrpSpPr/>
            <p:nvPr/>
          </p:nvGrpSpPr>
          <p:grpSpPr>
            <a:xfrm>
              <a:off x="1660265" y="3899746"/>
              <a:ext cx="5818752" cy="724986"/>
              <a:chOff x="1660265" y="3899746"/>
              <a:chExt cx="5818752" cy="724986"/>
            </a:xfrm>
          </p:grpSpPr>
          <p:sp>
            <p:nvSpPr>
              <p:cNvPr id="70" name="íṧļîḑê">
                <a:extLst>
                  <a:ext uri="{FF2B5EF4-FFF2-40B4-BE49-F238E27FC236}">
                    <a16:creationId xmlns:a16="http://schemas.microsoft.com/office/drawing/2014/main" id="{54DAEE1F-8583-40E6-A68A-4E2E3EF22069}"/>
                  </a:ext>
                </a:extLst>
              </p:cNvPr>
              <p:cNvSpPr/>
              <p:nvPr/>
            </p:nvSpPr>
            <p:spPr>
              <a:xfrm>
                <a:off x="5842469" y="3899746"/>
                <a:ext cx="1636548" cy="724986"/>
              </a:xfrm>
              <a:prstGeom prst="chevron">
                <a:avLst>
                  <a:gd name="adj" fmla="val 41391"/>
                </a:avLst>
              </a:prstGeom>
              <a:solidFill>
                <a:srgbClr val="134E6C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sz="13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endParaRPr>
              </a:p>
            </p:txBody>
          </p:sp>
          <p:sp>
            <p:nvSpPr>
              <p:cNvPr id="71" name="ïŝľíḋe">
                <a:extLst>
                  <a:ext uri="{FF2B5EF4-FFF2-40B4-BE49-F238E27FC236}">
                    <a16:creationId xmlns:a16="http://schemas.microsoft.com/office/drawing/2014/main" id="{B6FC18CF-25FE-4982-879D-774FB289011C}"/>
                  </a:ext>
                </a:extLst>
              </p:cNvPr>
              <p:cNvSpPr/>
              <p:nvPr/>
            </p:nvSpPr>
            <p:spPr>
              <a:xfrm>
                <a:off x="1660265" y="3899746"/>
                <a:ext cx="4487288" cy="7249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1350">
                  <a:cs typeface="+mn-ea"/>
                </a:endParaRPr>
              </a:p>
            </p:txBody>
          </p:sp>
          <p:sp>
            <p:nvSpPr>
              <p:cNvPr id="72" name="îŝļidé">
                <a:extLst>
                  <a:ext uri="{FF2B5EF4-FFF2-40B4-BE49-F238E27FC236}">
                    <a16:creationId xmlns:a16="http://schemas.microsoft.com/office/drawing/2014/main" id="{BFDE972C-068A-4E92-B7E8-912D17F32D5F}"/>
                  </a:ext>
                </a:extLst>
              </p:cNvPr>
              <p:cNvSpPr/>
              <p:nvPr/>
            </p:nvSpPr>
            <p:spPr>
              <a:xfrm>
                <a:off x="5657563" y="4076883"/>
                <a:ext cx="370712" cy="370713"/>
              </a:xfrm>
              <a:prstGeom prst="ellipse">
                <a:avLst/>
              </a:prstGeom>
              <a:solidFill>
                <a:srgbClr val="134E6C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350">
                    <a:solidFill>
                      <a:schemeClr val="bg1"/>
                    </a:solidFill>
                    <a:cs typeface="+mn-ea"/>
                  </a:rPr>
                  <a:t>3</a:t>
                </a:r>
              </a:p>
            </p:txBody>
          </p:sp>
          <p:sp>
            <p:nvSpPr>
              <p:cNvPr id="73" name="íṡḷïďé">
                <a:extLst>
                  <a:ext uri="{FF2B5EF4-FFF2-40B4-BE49-F238E27FC236}">
                    <a16:creationId xmlns:a16="http://schemas.microsoft.com/office/drawing/2014/main" id="{5DD8E1AD-071C-43CD-9DAF-BB60B30D7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54" y="4118565"/>
                <a:ext cx="287782" cy="287348"/>
              </a:xfrm>
              <a:custGeom>
                <a:avLst/>
                <a:gdLst>
                  <a:gd name="connsiteX0" fmla="*/ 278498 w 607639"/>
                  <a:gd name="connsiteY0" fmla="*/ 505578 h 606722"/>
                  <a:gd name="connsiteX1" fmla="*/ 253131 w 607639"/>
                  <a:gd name="connsiteY1" fmla="*/ 530820 h 606722"/>
                  <a:gd name="connsiteX2" fmla="*/ 278498 w 607639"/>
                  <a:gd name="connsiteY2" fmla="*/ 556150 h 606722"/>
                  <a:gd name="connsiteX3" fmla="*/ 506351 w 607639"/>
                  <a:gd name="connsiteY3" fmla="*/ 556150 h 606722"/>
                  <a:gd name="connsiteX4" fmla="*/ 531629 w 607639"/>
                  <a:gd name="connsiteY4" fmla="*/ 530820 h 606722"/>
                  <a:gd name="connsiteX5" fmla="*/ 506351 w 607639"/>
                  <a:gd name="connsiteY5" fmla="*/ 505578 h 606722"/>
                  <a:gd name="connsiteX6" fmla="*/ 126566 w 607639"/>
                  <a:gd name="connsiteY6" fmla="*/ 505578 h 606722"/>
                  <a:gd name="connsiteX7" fmla="*/ 101288 w 607639"/>
                  <a:gd name="connsiteY7" fmla="*/ 530820 h 606722"/>
                  <a:gd name="connsiteX8" fmla="*/ 126566 w 607639"/>
                  <a:gd name="connsiteY8" fmla="*/ 556150 h 606722"/>
                  <a:gd name="connsiteX9" fmla="*/ 177210 w 607639"/>
                  <a:gd name="connsiteY9" fmla="*/ 556150 h 606722"/>
                  <a:gd name="connsiteX10" fmla="*/ 202576 w 607639"/>
                  <a:gd name="connsiteY10" fmla="*/ 530820 h 606722"/>
                  <a:gd name="connsiteX11" fmla="*/ 177210 w 607639"/>
                  <a:gd name="connsiteY11" fmla="*/ 505578 h 606722"/>
                  <a:gd name="connsiteX12" fmla="*/ 0 w 607639"/>
                  <a:gd name="connsiteY12" fmla="*/ 455006 h 606722"/>
                  <a:gd name="connsiteX13" fmla="*/ 607639 w 607639"/>
                  <a:gd name="connsiteY13" fmla="*/ 455006 h 606722"/>
                  <a:gd name="connsiteX14" fmla="*/ 607639 w 607639"/>
                  <a:gd name="connsiteY14" fmla="*/ 581392 h 606722"/>
                  <a:gd name="connsiteX15" fmla="*/ 582273 w 607639"/>
                  <a:gd name="connsiteY15" fmla="*/ 606722 h 606722"/>
                  <a:gd name="connsiteX16" fmla="*/ 25278 w 607639"/>
                  <a:gd name="connsiteY16" fmla="*/ 606722 h 606722"/>
                  <a:gd name="connsiteX17" fmla="*/ 0 w 607639"/>
                  <a:gd name="connsiteY17" fmla="*/ 581392 h 606722"/>
                  <a:gd name="connsiteX18" fmla="*/ 253118 w 607639"/>
                  <a:gd name="connsiteY18" fmla="*/ 173662 h 606722"/>
                  <a:gd name="connsiteX19" fmla="*/ 334127 w 607639"/>
                  <a:gd name="connsiteY19" fmla="*/ 227503 h 606722"/>
                  <a:gd name="connsiteX20" fmla="*/ 253118 w 607639"/>
                  <a:gd name="connsiteY20" fmla="*/ 281345 h 606722"/>
                  <a:gd name="connsiteX21" fmla="*/ 215927 w 607639"/>
                  <a:gd name="connsiteY21" fmla="*/ 104075 h 606722"/>
                  <a:gd name="connsiteX22" fmla="*/ 202576 w 607639"/>
                  <a:gd name="connsiteY22" fmla="*/ 126384 h 606722"/>
                  <a:gd name="connsiteX23" fmla="*/ 202576 w 607639"/>
                  <a:gd name="connsiteY23" fmla="*/ 328669 h 606722"/>
                  <a:gd name="connsiteX24" fmla="*/ 215927 w 607639"/>
                  <a:gd name="connsiteY24" fmla="*/ 350977 h 606722"/>
                  <a:gd name="connsiteX25" fmla="*/ 227854 w 607639"/>
                  <a:gd name="connsiteY25" fmla="*/ 353910 h 606722"/>
                  <a:gd name="connsiteX26" fmla="*/ 241917 w 607639"/>
                  <a:gd name="connsiteY26" fmla="*/ 349644 h 606722"/>
                  <a:gd name="connsiteX27" fmla="*/ 393849 w 607639"/>
                  <a:gd name="connsiteY27" fmla="*/ 248590 h 606722"/>
                  <a:gd name="connsiteX28" fmla="*/ 405063 w 607639"/>
                  <a:gd name="connsiteY28" fmla="*/ 227526 h 606722"/>
                  <a:gd name="connsiteX29" fmla="*/ 393849 w 607639"/>
                  <a:gd name="connsiteY29" fmla="*/ 206462 h 606722"/>
                  <a:gd name="connsiteX30" fmla="*/ 241917 w 607639"/>
                  <a:gd name="connsiteY30" fmla="*/ 105409 h 606722"/>
                  <a:gd name="connsiteX31" fmla="*/ 215927 w 607639"/>
                  <a:gd name="connsiteY31" fmla="*/ 104075 h 606722"/>
                  <a:gd name="connsiteX32" fmla="*/ 25278 w 607639"/>
                  <a:gd name="connsiteY32" fmla="*/ 0 h 606722"/>
                  <a:gd name="connsiteX33" fmla="*/ 582273 w 607639"/>
                  <a:gd name="connsiteY33" fmla="*/ 0 h 606722"/>
                  <a:gd name="connsiteX34" fmla="*/ 607639 w 607639"/>
                  <a:gd name="connsiteY34" fmla="*/ 25241 h 606722"/>
                  <a:gd name="connsiteX35" fmla="*/ 607639 w 607639"/>
                  <a:gd name="connsiteY35" fmla="*/ 404481 h 606722"/>
                  <a:gd name="connsiteX36" fmla="*/ 0 w 607639"/>
                  <a:gd name="connsiteY36" fmla="*/ 404481 h 606722"/>
                  <a:gd name="connsiteX37" fmla="*/ 0 w 607639"/>
                  <a:gd name="connsiteY37" fmla="*/ 25241 h 606722"/>
                  <a:gd name="connsiteX38" fmla="*/ 25278 w 607639"/>
                  <a:gd name="connsiteY38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606722">
                    <a:moveTo>
                      <a:pt x="278498" y="505578"/>
                    </a:moveTo>
                    <a:cubicBezTo>
                      <a:pt x="264524" y="505578"/>
                      <a:pt x="253131" y="516866"/>
                      <a:pt x="253131" y="530820"/>
                    </a:cubicBezTo>
                    <a:cubicBezTo>
                      <a:pt x="253131" y="544774"/>
                      <a:pt x="264524" y="556150"/>
                      <a:pt x="278498" y="556150"/>
                    </a:cubicBezTo>
                    <a:lnTo>
                      <a:pt x="506351" y="556150"/>
                    </a:lnTo>
                    <a:cubicBezTo>
                      <a:pt x="520325" y="556150"/>
                      <a:pt x="531629" y="544774"/>
                      <a:pt x="531629" y="530820"/>
                    </a:cubicBezTo>
                    <a:cubicBezTo>
                      <a:pt x="531629" y="516866"/>
                      <a:pt x="520325" y="505578"/>
                      <a:pt x="506351" y="505578"/>
                    </a:cubicBezTo>
                    <a:close/>
                    <a:moveTo>
                      <a:pt x="126566" y="505578"/>
                    </a:moveTo>
                    <a:cubicBezTo>
                      <a:pt x="112592" y="505578"/>
                      <a:pt x="101288" y="516866"/>
                      <a:pt x="101288" y="530820"/>
                    </a:cubicBezTo>
                    <a:cubicBezTo>
                      <a:pt x="101288" y="544774"/>
                      <a:pt x="112592" y="556150"/>
                      <a:pt x="126566" y="556150"/>
                    </a:cubicBezTo>
                    <a:lnTo>
                      <a:pt x="177210" y="556150"/>
                    </a:lnTo>
                    <a:cubicBezTo>
                      <a:pt x="191184" y="556150"/>
                      <a:pt x="202576" y="544774"/>
                      <a:pt x="202576" y="530820"/>
                    </a:cubicBezTo>
                    <a:cubicBezTo>
                      <a:pt x="202576" y="516866"/>
                      <a:pt x="191184" y="505578"/>
                      <a:pt x="177210" y="505578"/>
                    </a:cubicBezTo>
                    <a:close/>
                    <a:moveTo>
                      <a:pt x="0" y="455006"/>
                    </a:moveTo>
                    <a:lnTo>
                      <a:pt x="607639" y="455006"/>
                    </a:lnTo>
                    <a:lnTo>
                      <a:pt x="607639" y="581392"/>
                    </a:lnTo>
                    <a:cubicBezTo>
                      <a:pt x="607639" y="595346"/>
                      <a:pt x="596336" y="606722"/>
                      <a:pt x="582273" y="606722"/>
                    </a:cubicBezTo>
                    <a:lnTo>
                      <a:pt x="25278" y="606722"/>
                    </a:lnTo>
                    <a:cubicBezTo>
                      <a:pt x="11304" y="606722"/>
                      <a:pt x="0" y="595346"/>
                      <a:pt x="0" y="581392"/>
                    </a:cubicBezTo>
                    <a:close/>
                    <a:moveTo>
                      <a:pt x="253118" y="173662"/>
                    </a:moveTo>
                    <a:lnTo>
                      <a:pt x="334127" y="227503"/>
                    </a:lnTo>
                    <a:lnTo>
                      <a:pt x="253118" y="281345"/>
                    </a:lnTo>
                    <a:close/>
                    <a:moveTo>
                      <a:pt x="215927" y="104075"/>
                    </a:moveTo>
                    <a:cubicBezTo>
                      <a:pt x="207650" y="108519"/>
                      <a:pt x="202576" y="117052"/>
                      <a:pt x="202576" y="126384"/>
                    </a:cubicBezTo>
                    <a:lnTo>
                      <a:pt x="202576" y="328669"/>
                    </a:lnTo>
                    <a:cubicBezTo>
                      <a:pt x="202576" y="338001"/>
                      <a:pt x="207650" y="346533"/>
                      <a:pt x="215927" y="350977"/>
                    </a:cubicBezTo>
                    <a:cubicBezTo>
                      <a:pt x="219665" y="352932"/>
                      <a:pt x="223759" y="353910"/>
                      <a:pt x="227854" y="353910"/>
                    </a:cubicBezTo>
                    <a:cubicBezTo>
                      <a:pt x="232749" y="353910"/>
                      <a:pt x="237644" y="352488"/>
                      <a:pt x="241917" y="349644"/>
                    </a:cubicBezTo>
                    <a:lnTo>
                      <a:pt x="393849" y="248590"/>
                    </a:lnTo>
                    <a:cubicBezTo>
                      <a:pt x="400880" y="243880"/>
                      <a:pt x="405063" y="235969"/>
                      <a:pt x="405063" y="227526"/>
                    </a:cubicBezTo>
                    <a:cubicBezTo>
                      <a:pt x="405063" y="219083"/>
                      <a:pt x="400880" y="211173"/>
                      <a:pt x="393849" y="206462"/>
                    </a:cubicBezTo>
                    <a:lnTo>
                      <a:pt x="241917" y="105409"/>
                    </a:lnTo>
                    <a:cubicBezTo>
                      <a:pt x="234173" y="100165"/>
                      <a:pt x="224116" y="99720"/>
                      <a:pt x="215927" y="104075"/>
                    </a:cubicBezTo>
                    <a:close/>
                    <a:moveTo>
                      <a:pt x="25278" y="0"/>
                    </a:moveTo>
                    <a:lnTo>
                      <a:pt x="582273" y="0"/>
                    </a:lnTo>
                    <a:cubicBezTo>
                      <a:pt x="596336" y="0"/>
                      <a:pt x="607639" y="11287"/>
                      <a:pt x="607639" y="25241"/>
                    </a:cubicBezTo>
                    <a:lnTo>
                      <a:pt x="607639" y="404481"/>
                    </a:lnTo>
                    <a:lnTo>
                      <a:pt x="0" y="404481"/>
                    </a:lnTo>
                    <a:lnTo>
                      <a:pt x="0" y="25241"/>
                    </a:lnTo>
                    <a:cubicBezTo>
                      <a:pt x="0" y="11287"/>
                      <a:pt x="11304" y="0"/>
                      <a:pt x="25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350">
                  <a:cs typeface="+mn-ea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0B883FE-64A1-4D38-8B01-F4B94D2F5980}"/>
                  </a:ext>
                </a:extLst>
              </p:cNvPr>
              <p:cNvSpPr txBox="1"/>
              <p:nvPr/>
            </p:nvSpPr>
            <p:spPr>
              <a:xfrm>
                <a:off x="1754583" y="3981543"/>
                <a:ext cx="3720023" cy="39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ts val="1500"/>
                  </a:lnSpc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+mn-ea"/>
                  </a:rPr>
                  <a:t> “按时”是指什么时候呢？上周五提报还是本周一？目标的完成期限一定不能留下任何余地！</a:t>
                </a:r>
                <a:endPara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8F9C075-7CA9-4499-9E84-E2CF3BFE5222}"/>
                </a:ext>
              </a:extLst>
            </p:cNvPr>
            <p:cNvSpPr txBox="1"/>
            <p:nvPr/>
          </p:nvSpPr>
          <p:spPr>
            <a:xfrm>
              <a:off x="7790665" y="4074726"/>
              <a:ext cx="213378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</a:rPr>
                <a:t>示例说明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23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0919" y="2525995"/>
            <a:ext cx="585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D71920"/>
                </a:solidFill>
                <a:latin typeface="Agency FB" panose="020B0503020202020204" pitchFamily="34" charset="0"/>
              </a:rPr>
              <a:t>团队效能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1331640" y="2130241"/>
            <a:ext cx="14486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03</a:t>
            </a:r>
            <a:endParaRPr lang="zh-CN" altLang="en-US" sz="100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90615" y="2432613"/>
            <a:ext cx="1910" cy="1011342"/>
          </a:xfrm>
          <a:prstGeom prst="line">
            <a:avLst/>
          </a:prstGeom>
          <a:ln w="19050">
            <a:solidFill>
              <a:srgbClr val="D7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团队效能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7218" y="1895947"/>
            <a:ext cx="7929563" cy="4882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舒适的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工作环境</a:t>
            </a: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良好的团队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氛围</a:t>
            </a: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合理的工作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良性的成长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团队效能应包含下面几点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75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团队效能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舒适的工作环境能让工作更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305" y="2414260"/>
            <a:ext cx="40877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干净、独立的办公设施</a:t>
            </a: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食堂</a:t>
            </a:r>
            <a:r>
              <a:rPr lang="zh-CN" altLang="en-US" sz="20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菜品丰富</a:t>
            </a: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健身</a:t>
            </a:r>
            <a:r>
              <a:rPr lang="zh-CN" altLang="en-US" sz="20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场所</a:t>
            </a: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夏日</a:t>
            </a:r>
            <a:r>
              <a:rPr lang="zh-CN" altLang="en-US" sz="20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和冬日提供空调等；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70" y="2491566"/>
            <a:ext cx="3083846" cy="22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团队效能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人在一起叫团伙，心在一起叫团队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02" y="2492896"/>
            <a:ext cx="3387852" cy="225856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16528" y="1823229"/>
            <a:ext cx="423407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好的团队氛围就像是肥沃的土壤，给团队的每个人滋养，让他们在工作中充满快乐的心情，并能发挥自己的主观能动性，开心工作，快乐生活，大大提高个人的工作积极性</a:t>
            </a:r>
            <a:r>
              <a:rPr lang="zh-CN" altLang="en-US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无谓的形式主义加班，在团队中形成结果导向的考核氛围，而不是让工作时长来成为团队绩效导向；</a:t>
            </a:r>
            <a:endParaRPr lang="en-US" altLang="zh-CN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500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500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6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0918" y="2492896"/>
            <a:ext cx="4491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D71920"/>
                </a:solidFill>
                <a:latin typeface="Agency FB" panose="020B0503020202020204" pitchFamily="34" charset="0"/>
              </a:rPr>
              <a:t>基本形状绘制</a:t>
            </a:r>
            <a:endParaRPr lang="zh-CN" altLang="en-US" sz="48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1619673" y="2130241"/>
            <a:ext cx="11605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01</a:t>
            </a:r>
            <a:endParaRPr lang="zh-CN" altLang="en-US" sz="100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90615" y="2432613"/>
            <a:ext cx="1910" cy="1011342"/>
          </a:xfrm>
          <a:prstGeom prst="line">
            <a:avLst/>
          </a:prstGeom>
          <a:ln w="19050">
            <a:solidFill>
              <a:srgbClr val="D7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团队效能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合理的工作任务</a:t>
            </a:r>
          </a:p>
        </p:txBody>
      </p:sp>
      <p:sp>
        <p:nvSpPr>
          <p:cNvPr id="12" name="矩形 11"/>
          <p:cNvSpPr/>
          <p:nvPr/>
        </p:nvSpPr>
        <p:spPr>
          <a:xfrm>
            <a:off x="1292867" y="3702975"/>
            <a:ext cx="6503949" cy="2454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对不同的员工要充分发挥他的</a:t>
            </a:r>
            <a:r>
              <a:rPr lang="zh-CN" altLang="en-US" sz="16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特长，而不是统一化的任务安排，</a:t>
            </a:r>
            <a:r>
              <a:rPr lang="zh-CN" altLang="en-US" sz="16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我们不是流水线上的工人，应当根据员工的特点合理安排任务</a:t>
            </a:r>
            <a:r>
              <a:rPr lang="zh-CN" altLang="en-US" sz="16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16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的评估是作为基层管理一个很重要的工作，应当重视，评估的不合理，下面的员工的工作将极为难受，影响整体团队氛围；</a:t>
            </a:r>
            <a:endParaRPr lang="en-US" altLang="zh-CN" sz="1600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500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4" b="41861"/>
          <a:stretch/>
        </p:blipFill>
        <p:spPr>
          <a:xfrm>
            <a:off x="1403648" y="1792808"/>
            <a:ext cx="5559186" cy="16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团队效能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0279" y="2505031"/>
            <a:ext cx="37217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完善的人员培养制度</a:t>
            </a: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</a:t>
            </a:r>
            <a:r>
              <a:rPr lang="zh-CN" altLang="en-US" sz="20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的人员晋升通道</a:t>
            </a: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</a:t>
            </a:r>
            <a:r>
              <a:rPr lang="zh-CN" altLang="en-US" sz="20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的激励制度</a:t>
            </a: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r>
              <a:rPr lang="zh-CN" altLang="en-US" sz="2000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度的成长平台；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59877"/>
            <a:ext cx="3369564" cy="22448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58776" y="1222826"/>
            <a:ext cx="522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良性</a:t>
            </a:r>
            <a:r>
              <a:rPr lang="zh-CN" altLang="en-US" sz="24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成长机制能带</a:t>
            </a:r>
            <a:r>
              <a:rPr lang="zh-CN" altLang="en-US" sz="24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来源源不断的动能</a:t>
            </a:r>
          </a:p>
        </p:txBody>
      </p:sp>
    </p:spTree>
    <p:extLst>
      <p:ext uri="{BB962C8B-B14F-4D97-AF65-F5344CB8AC3E}">
        <p14:creationId xmlns:p14="http://schemas.microsoft.com/office/powerpoint/2010/main" val="30913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14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团队效能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226401" y="154622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134E6C"/>
              </a:buClr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书籍推荐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DA1D0EA-434E-4C63-9E15-13115AD4C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56905"/>
            <a:ext cx="2682766" cy="34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9144000" cy="68546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30" r="7431"/>
          <a:stretch/>
        </p:blipFill>
        <p:spPr>
          <a:xfrm>
            <a:off x="454452" y="307265"/>
            <a:ext cx="1517084" cy="3374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0058" y="4022944"/>
            <a:ext cx="6604006" cy="19965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0"/>
          <a:stretch/>
        </p:blipFill>
        <p:spPr>
          <a:xfrm flipV="1">
            <a:off x="1" y="4022940"/>
            <a:ext cx="3248000" cy="19965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93"/>
          <a:stretch/>
        </p:blipFill>
        <p:spPr>
          <a:xfrm flipH="1">
            <a:off x="8694064" y="4022943"/>
            <a:ext cx="450792" cy="1996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46915" y="4467227"/>
            <a:ext cx="3447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</a:rPr>
              <a:t>THANKS !</a:t>
            </a:r>
            <a:endParaRPr lang="zh-CN" altLang="en-US" sz="6400" b="1" dirty="0">
              <a:solidFill>
                <a:prstClr val="black">
                  <a:lumMod val="75000"/>
                  <a:lumOff val="25000"/>
                </a:prst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基本形状绘制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7218" y="1895947"/>
            <a:ext cx="7929563" cy="4882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、绘制直线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lineTo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,y)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二、绘制矩形：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rect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 y, w, h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strokeRect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x,y,w,h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fillRect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x,y,w,h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、绘制圆弧：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arc(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x,y,r,startAngle,endAngle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clockwise=true)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绘制曲线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：二次贝塞尔曲线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quadraticCurveTo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(cp1x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cp1y, x, y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和三次贝塞尔曲线</a:t>
            </a:r>
            <a:r>
              <a:rPr lang="es-E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bezierCurveTo(cp1x, cp1y, cp2x, cp2y, x, y</a:t>
            </a:r>
            <a:r>
              <a:rPr lang="es-ES" altLang="zh-CN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0" hangingPunct="0">
              <a:spcBef>
                <a:spcPts val="800"/>
              </a:spcBef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中的绘制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我认为是很简单的，在下方罗列了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0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46682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何为时间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管理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770" y="1124406"/>
            <a:ext cx="9014734" cy="894945"/>
            <a:chOff x="21762" y="1124406"/>
            <a:chExt cx="11108544" cy="894945"/>
          </a:xfrm>
        </p:grpSpPr>
        <p:sp>
          <p:nvSpPr>
            <p:cNvPr id="16" name="矩形 15"/>
            <p:cNvSpPr/>
            <p:nvPr/>
          </p:nvSpPr>
          <p:spPr>
            <a:xfrm>
              <a:off x="21762" y="1124406"/>
              <a:ext cx="11108544" cy="894945"/>
            </a:xfrm>
            <a:prstGeom prst="rect">
              <a:avLst/>
            </a:prstGeom>
            <a:solidFill>
              <a:srgbClr val="2B3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61694" y="1419670"/>
              <a:ext cx="100686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减少时间浪费，科学安排时间以便有效地完成既定目标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E7F9DF6-9462-45CD-9CB9-03CA8FFA7DD2}"/>
              </a:ext>
            </a:extLst>
          </p:cNvPr>
          <p:cNvSpPr txBox="1"/>
          <p:nvPr/>
        </p:nvSpPr>
        <p:spPr>
          <a:xfrm>
            <a:off x="419409" y="2996952"/>
            <a:ext cx="4313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时间对每个人来说，是最公平的东西，无论你多么富有，亦或是多么贫穷，从你指尖逝去的时间都是一样的；</a:t>
            </a:r>
            <a:endParaRPr lang="en-US" altLang="zh-CN" dirty="0">
              <a:latin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那么，在相同的时间内，为何有些人总能高效的完成任务，而有些人却对任务疲于应付呢？</a:t>
            </a:r>
            <a:endParaRPr lang="en-US" altLang="zh-CN" dirty="0">
              <a:latin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其中</a:t>
            </a:r>
            <a:r>
              <a:rPr lang="zh-CN" altLang="en-US" dirty="0">
                <a:latin typeface="+mn-ea"/>
              </a:rPr>
              <a:t>的差异，就来自于对时间的管理的差异造成的。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B24B293-0422-4F3F-9FB3-0CD31942FB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2" r="-730"/>
          <a:stretch/>
        </p:blipFill>
        <p:spPr>
          <a:xfrm>
            <a:off x="5436096" y="2841816"/>
            <a:ext cx="3281051" cy="26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1" accel="15000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1" accel="1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589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为什么要做时间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管理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7218" y="1895947"/>
            <a:ext cx="7929563" cy="4882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lvl="1" indent="0" eaLnBrk="0" hangingPunct="0">
              <a:spcBef>
                <a:spcPts val="800"/>
              </a:spcBef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0" hangingPunct="0">
              <a:spcBef>
                <a:spcPts val="800"/>
              </a:spcBef>
              <a:defRPr/>
            </a:pP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074" y="872971"/>
            <a:ext cx="8849406" cy="894945"/>
            <a:chOff x="1061694" y="1264586"/>
            <a:chExt cx="10076476" cy="894945"/>
          </a:xfrm>
        </p:grpSpPr>
        <p:sp>
          <p:nvSpPr>
            <p:cNvPr id="17" name="矩形 16"/>
            <p:cNvSpPr/>
            <p:nvPr/>
          </p:nvSpPr>
          <p:spPr>
            <a:xfrm>
              <a:off x="1061694" y="1264586"/>
              <a:ext cx="10076476" cy="894945"/>
            </a:xfrm>
            <a:prstGeom prst="rect">
              <a:avLst/>
            </a:prstGeom>
            <a:solidFill>
              <a:srgbClr val="2B3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519464" y="1419670"/>
              <a:ext cx="61679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做好时间管理，也是一个人能力的体现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423209" y="2415392"/>
            <a:ext cx="33697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更高效率工作</a:t>
            </a:r>
            <a:r>
              <a:rPr lang="zh-CN" altLang="en-US" sz="24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4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从容的生活</a:t>
            </a:r>
            <a:r>
              <a:rPr lang="zh-CN" altLang="en-US" sz="24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节奏</a:t>
            </a:r>
            <a:endParaRPr lang="en-US" altLang="zh-CN" sz="24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24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无价值的</a:t>
            </a:r>
            <a:r>
              <a:rPr lang="zh-CN" altLang="en-US" sz="24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忙碌</a:t>
            </a:r>
            <a:endParaRPr lang="en-US" altLang="zh-CN" sz="24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人生价值；</a:t>
            </a:r>
            <a:endParaRPr lang="en-US" altLang="zh-CN" sz="24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80" y="2333568"/>
            <a:ext cx="4339820" cy="3397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34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589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为什么要做时间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管理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美国一项科学调查，人一生中的时间花费分布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09CE76-388E-4DFB-8A82-BDFACBBD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237" y="1556792"/>
            <a:ext cx="8481526" cy="506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36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589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为什么要做时间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管理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生活中的一切都是围绕着时间来进行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054975" y="2222630"/>
            <a:ext cx="1556292" cy="1446347"/>
            <a:chOff x="5232025" y="1729113"/>
            <a:chExt cx="1556292" cy="1446347"/>
          </a:xfrm>
          <a:solidFill>
            <a:srgbClr val="E6341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5232025" y="1729113"/>
              <a:ext cx="1556292" cy="1446347"/>
            </a:xfrm>
            <a:custGeom>
              <a:avLst/>
              <a:gdLst>
                <a:gd name="T0" fmla="*/ 635 w 694"/>
                <a:gd name="T1" fmla="*/ 186 h 645"/>
                <a:gd name="T2" fmla="*/ 418 w 694"/>
                <a:gd name="T3" fmla="*/ 29 h 645"/>
                <a:gd name="T4" fmla="*/ 276 w 694"/>
                <a:gd name="T5" fmla="*/ 29 h 645"/>
                <a:gd name="T6" fmla="*/ 59 w 694"/>
                <a:gd name="T7" fmla="*/ 186 h 645"/>
                <a:gd name="T8" fmla="*/ 15 w 694"/>
                <a:gd name="T9" fmla="*/ 321 h 645"/>
                <a:gd name="T10" fmla="*/ 42 w 694"/>
                <a:gd name="T11" fmla="*/ 402 h 645"/>
                <a:gd name="T12" fmla="*/ 98 w 694"/>
                <a:gd name="T13" fmla="*/ 576 h 645"/>
                <a:gd name="T14" fmla="*/ 159 w 694"/>
                <a:gd name="T15" fmla="*/ 645 h 645"/>
                <a:gd name="T16" fmla="*/ 233 w 694"/>
                <a:gd name="T17" fmla="*/ 589 h 645"/>
                <a:gd name="T18" fmla="*/ 347 w 694"/>
                <a:gd name="T19" fmla="*/ 562 h 645"/>
                <a:gd name="T20" fmla="*/ 458 w 694"/>
                <a:gd name="T21" fmla="*/ 587 h 645"/>
                <a:gd name="T22" fmla="*/ 535 w 694"/>
                <a:gd name="T23" fmla="*/ 645 h 645"/>
                <a:gd name="T24" fmla="*/ 596 w 694"/>
                <a:gd name="T25" fmla="*/ 576 h 645"/>
                <a:gd name="T26" fmla="*/ 651 w 694"/>
                <a:gd name="T27" fmla="*/ 406 h 645"/>
                <a:gd name="T28" fmla="*/ 679 w 694"/>
                <a:gd name="T29" fmla="*/ 321 h 645"/>
                <a:gd name="T30" fmla="*/ 635 w 694"/>
                <a:gd name="T31" fmla="*/ 18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645">
                  <a:moveTo>
                    <a:pt x="635" y="186"/>
                  </a:moveTo>
                  <a:cubicBezTo>
                    <a:pt x="418" y="29"/>
                    <a:pt x="418" y="29"/>
                    <a:pt x="418" y="29"/>
                  </a:cubicBezTo>
                  <a:cubicBezTo>
                    <a:pt x="379" y="0"/>
                    <a:pt x="315" y="0"/>
                    <a:pt x="276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5"/>
                    <a:pt x="0" y="275"/>
                    <a:pt x="15" y="321"/>
                  </a:cubicBezTo>
                  <a:cubicBezTo>
                    <a:pt x="42" y="402"/>
                    <a:pt x="42" y="402"/>
                    <a:pt x="42" y="402"/>
                  </a:cubicBezTo>
                  <a:cubicBezTo>
                    <a:pt x="98" y="576"/>
                    <a:pt x="98" y="576"/>
                    <a:pt x="98" y="576"/>
                  </a:cubicBezTo>
                  <a:cubicBezTo>
                    <a:pt x="107" y="605"/>
                    <a:pt x="131" y="630"/>
                    <a:pt x="159" y="645"/>
                  </a:cubicBezTo>
                  <a:cubicBezTo>
                    <a:pt x="180" y="622"/>
                    <a:pt x="205" y="603"/>
                    <a:pt x="233" y="589"/>
                  </a:cubicBezTo>
                  <a:cubicBezTo>
                    <a:pt x="268" y="572"/>
                    <a:pt x="306" y="562"/>
                    <a:pt x="347" y="562"/>
                  </a:cubicBezTo>
                  <a:cubicBezTo>
                    <a:pt x="387" y="562"/>
                    <a:pt x="424" y="571"/>
                    <a:pt x="458" y="587"/>
                  </a:cubicBezTo>
                  <a:cubicBezTo>
                    <a:pt x="487" y="601"/>
                    <a:pt x="514" y="621"/>
                    <a:pt x="535" y="645"/>
                  </a:cubicBezTo>
                  <a:cubicBezTo>
                    <a:pt x="563" y="630"/>
                    <a:pt x="587" y="605"/>
                    <a:pt x="596" y="576"/>
                  </a:cubicBezTo>
                  <a:cubicBezTo>
                    <a:pt x="651" y="406"/>
                    <a:pt x="651" y="406"/>
                    <a:pt x="651" y="406"/>
                  </a:cubicBezTo>
                  <a:cubicBezTo>
                    <a:pt x="679" y="321"/>
                    <a:pt x="679" y="321"/>
                    <a:pt x="679" y="321"/>
                  </a:cubicBezTo>
                  <a:cubicBezTo>
                    <a:pt x="694" y="275"/>
                    <a:pt x="674" y="215"/>
                    <a:pt x="635" y="186"/>
                  </a:cubicBezTo>
                </a:path>
              </a:pathLst>
            </a:custGeom>
            <a:solidFill>
              <a:srgbClr val="2B3F4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645245" y="218568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生活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254894" y="2958124"/>
            <a:ext cx="1352515" cy="1478573"/>
            <a:chOff x="6431944" y="2464607"/>
            <a:chExt cx="1352515" cy="1478573"/>
          </a:xfrm>
          <a:solidFill>
            <a:srgbClr val="E6341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6431944" y="2464607"/>
              <a:ext cx="1352515" cy="1478573"/>
            </a:xfrm>
            <a:custGeom>
              <a:avLst/>
              <a:gdLst>
                <a:gd name="T0" fmla="*/ 544 w 603"/>
                <a:gd name="T1" fmla="*/ 186 h 659"/>
                <a:gd name="T2" fmla="*/ 327 w 603"/>
                <a:gd name="T3" fmla="*/ 28 h 659"/>
                <a:gd name="T4" fmla="*/ 185 w 603"/>
                <a:gd name="T5" fmla="*/ 28 h 659"/>
                <a:gd name="T6" fmla="*/ 116 w 603"/>
                <a:gd name="T7" fmla="*/ 78 h 659"/>
                <a:gd name="T8" fmla="*/ 61 w 603"/>
                <a:gd name="T9" fmla="*/ 248 h 659"/>
                <a:gd name="T10" fmla="*/ 0 w 603"/>
                <a:gd name="T11" fmla="*/ 317 h 659"/>
                <a:gd name="T12" fmla="*/ 67 w 603"/>
                <a:gd name="T13" fmla="*/ 489 h 659"/>
                <a:gd name="T14" fmla="*/ 64 w 603"/>
                <a:gd name="T15" fmla="*/ 532 h 659"/>
                <a:gd name="T16" fmla="*/ 33 w 603"/>
                <a:gd name="T17" fmla="*/ 618 h 659"/>
                <a:gd name="T18" fmla="*/ 122 w 603"/>
                <a:gd name="T19" fmla="*/ 659 h 659"/>
                <a:gd name="T20" fmla="*/ 301 w 603"/>
                <a:gd name="T21" fmla="*/ 659 h 659"/>
                <a:gd name="T22" fmla="*/ 390 w 603"/>
                <a:gd name="T23" fmla="*/ 659 h 659"/>
                <a:gd name="T24" fmla="*/ 505 w 603"/>
                <a:gd name="T25" fmla="*/ 576 h 659"/>
                <a:gd name="T26" fmla="*/ 588 w 603"/>
                <a:gd name="T27" fmla="*/ 321 h 659"/>
                <a:gd name="T28" fmla="*/ 544 w 603"/>
                <a:gd name="T29" fmla="*/ 18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3" h="659">
                  <a:moveTo>
                    <a:pt x="544" y="186"/>
                  </a:moveTo>
                  <a:cubicBezTo>
                    <a:pt x="327" y="28"/>
                    <a:pt x="327" y="28"/>
                    <a:pt x="327" y="28"/>
                  </a:cubicBezTo>
                  <a:cubicBezTo>
                    <a:pt x="288" y="0"/>
                    <a:pt x="224" y="0"/>
                    <a:pt x="185" y="28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61" y="248"/>
                    <a:pt x="61" y="248"/>
                    <a:pt x="61" y="248"/>
                  </a:cubicBezTo>
                  <a:cubicBezTo>
                    <a:pt x="52" y="277"/>
                    <a:pt x="28" y="302"/>
                    <a:pt x="0" y="317"/>
                  </a:cubicBezTo>
                  <a:cubicBezTo>
                    <a:pt x="42" y="362"/>
                    <a:pt x="67" y="423"/>
                    <a:pt x="67" y="489"/>
                  </a:cubicBezTo>
                  <a:cubicBezTo>
                    <a:pt x="67" y="504"/>
                    <a:pt x="66" y="518"/>
                    <a:pt x="64" y="532"/>
                  </a:cubicBezTo>
                  <a:cubicBezTo>
                    <a:pt x="59" y="562"/>
                    <a:pt x="48" y="591"/>
                    <a:pt x="33" y="618"/>
                  </a:cubicBezTo>
                  <a:cubicBezTo>
                    <a:pt x="56" y="642"/>
                    <a:pt x="90" y="659"/>
                    <a:pt x="122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90" y="659"/>
                    <a:pt x="390" y="659"/>
                    <a:pt x="390" y="659"/>
                  </a:cubicBezTo>
                  <a:cubicBezTo>
                    <a:pt x="438" y="659"/>
                    <a:pt x="490" y="622"/>
                    <a:pt x="505" y="576"/>
                  </a:cubicBezTo>
                  <a:cubicBezTo>
                    <a:pt x="588" y="321"/>
                    <a:pt x="588" y="321"/>
                    <a:pt x="588" y="321"/>
                  </a:cubicBezTo>
                  <a:cubicBezTo>
                    <a:pt x="603" y="275"/>
                    <a:pt x="583" y="214"/>
                    <a:pt x="544" y="186"/>
                  </a:cubicBezTo>
                </a:path>
              </a:pathLst>
            </a:custGeom>
            <a:solidFill>
              <a:srgbClr val="2B3F4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723866" y="293965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金钱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669151" y="4344761"/>
            <a:ext cx="1545867" cy="1267213"/>
            <a:chOff x="5846201" y="3851244"/>
            <a:chExt cx="1545867" cy="1267213"/>
          </a:xfrm>
          <a:solidFill>
            <a:srgbClr val="E6341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Freeform 22"/>
            <p:cNvSpPr>
              <a:spLocks/>
            </p:cNvSpPr>
            <p:nvPr/>
          </p:nvSpPr>
          <p:spPr bwMode="auto">
            <a:xfrm>
              <a:off x="5846201" y="3851244"/>
              <a:ext cx="1545867" cy="1267213"/>
            </a:xfrm>
            <a:custGeom>
              <a:avLst/>
              <a:gdLst>
                <a:gd name="T0" fmla="*/ 630 w 689"/>
                <a:gd name="T1" fmla="*/ 91 h 565"/>
                <a:gd name="T2" fmla="*/ 562 w 689"/>
                <a:gd name="T3" fmla="*/ 41 h 565"/>
                <a:gd name="T4" fmla="*/ 383 w 689"/>
                <a:gd name="T5" fmla="*/ 41 h 565"/>
                <a:gd name="T6" fmla="*/ 294 w 689"/>
                <a:gd name="T7" fmla="*/ 0 h 565"/>
                <a:gd name="T8" fmla="*/ 110 w 689"/>
                <a:gd name="T9" fmla="*/ 124 h 565"/>
                <a:gd name="T10" fmla="*/ 73 w 689"/>
                <a:gd name="T11" fmla="*/ 126 h 565"/>
                <a:gd name="T12" fmla="*/ 27 w 689"/>
                <a:gd name="T13" fmla="*/ 122 h 565"/>
                <a:gd name="T14" fmla="*/ 11 w 689"/>
                <a:gd name="T15" fmla="*/ 226 h 565"/>
                <a:gd name="T16" fmla="*/ 66 w 689"/>
                <a:gd name="T17" fmla="*/ 396 h 565"/>
                <a:gd name="T18" fmla="*/ 94 w 689"/>
                <a:gd name="T19" fmla="*/ 481 h 565"/>
                <a:gd name="T20" fmla="*/ 209 w 689"/>
                <a:gd name="T21" fmla="*/ 565 h 565"/>
                <a:gd name="T22" fmla="*/ 476 w 689"/>
                <a:gd name="T23" fmla="*/ 565 h 565"/>
                <a:gd name="T24" fmla="*/ 592 w 689"/>
                <a:gd name="T25" fmla="*/ 481 h 565"/>
                <a:gd name="T26" fmla="*/ 674 w 689"/>
                <a:gd name="T27" fmla="*/ 226 h 565"/>
                <a:gd name="T28" fmla="*/ 630 w 689"/>
                <a:gd name="T29" fmla="*/ 9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565">
                  <a:moveTo>
                    <a:pt x="630" y="91"/>
                  </a:moveTo>
                  <a:cubicBezTo>
                    <a:pt x="562" y="41"/>
                    <a:pt x="562" y="41"/>
                    <a:pt x="562" y="41"/>
                  </a:cubicBezTo>
                  <a:cubicBezTo>
                    <a:pt x="383" y="41"/>
                    <a:pt x="383" y="41"/>
                    <a:pt x="383" y="41"/>
                  </a:cubicBezTo>
                  <a:cubicBezTo>
                    <a:pt x="351" y="41"/>
                    <a:pt x="317" y="24"/>
                    <a:pt x="294" y="0"/>
                  </a:cubicBezTo>
                  <a:cubicBezTo>
                    <a:pt x="255" y="65"/>
                    <a:pt x="189" y="112"/>
                    <a:pt x="110" y="124"/>
                  </a:cubicBezTo>
                  <a:cubicBezTo>
                    <a:pt x="98" y="125"/>
                    <a:pt x="86" y="126"/>
                    <a:pt x="73" y="126"/>
                  </a:cubicBezTo>
                  <a:cubicBezTo>
                    <a:pt x="57" y="126"/>
                    <a:pt x="42" y="125"/>
                    <a:pt x="27" y="122"/>
                  </a:cubicBezTo>
                  <a:cubicBezTo>
                    <a:pt x="7" y="153"/>
                    <a:pt x="0" y="193"/>
                    <a:pt x="11" y="226"/>
                  </a:cubicBezTo>
                  <a:cubicBezTo>
                    <a:pt x="66" y="396"/>
                    <a:pt x="66" y="396"/>
                    <a:pt x="66" y="396"/>
                  </a:cubicBezTo>
                  <a:cubicBezTo>
                    <a:pt x="94" y="481"/>
                    <a:pt x="94" y="481"/>
                    <a:pt x="94" y="481"/>
                  </a:cubicBezTo>
                  <a:cubicBezTo>
                    <a:pt x="109" y="527"/>
                    <a:pt x="160" y="565"/>
                    <a:pt x="209" y="565"/>
                  </a:cubicBezTo>
                  <a:cubicBezTo>
                    <a:pt x="476" y="565"/>
                    <a:pt x="476" y="565"/>
                    <a:pt x="476" y="565"/>
                  </a:cubicBezTo>
                  <a:cubicBezTo>
                    <a:pt x="525" y="565"/>
                    <a:pt x="577" y="527"/>
                    <a:pt x="592" y="481"/>
                  </a:cubicBezTo>
                  <a:cubicBezTo>
                    <a:pt x="674" y="226"/>
                    <a:pt x="674" y="226"/>
                    <a:pt x="674" y="226"/>
                  </a:cubicBezTo>
                  <a:cubicBezTo>
                    <a:pt x="689" y="180"/>
                    <a:pt x="669" y="119"/>
                    <a:pt x="630" y="91"/>
                  </a:cubicBezTo>
                </a:path>
              </a:pathLst>
            </a:custGeom>
            <a:solidFill>
              <a:srgbClr val="2B3F4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157711" y="420785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资源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421843" y="4326753"/>
            <a:ext cx="1395166" cy="1273847"/>
            <a:chOff x="4598893" y="3833236"/>
            <a:chExt cx="1395166" cy="1273847"/>
          </a:xfrm>
          <a:solidFill>
            <a:srgbClr val="E6341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4598893" y="3833236"/>
              <a:ext cx="1395166" cy="1273847"/>
            </a:xfrm>
            <a:custGeom>
              <a:avLst/>
              <a:gdLst>
                <a:gd name="T0" fmla="*/ 583 w 622"/>
                <a:gd name="T1" fmla="*/ 130 h 568"/>
                <a:gd name="T2" fmla="*/ 404 w 622"/>
                <a:gd name="T3" fmla="*/ 0 h 568"/>
                <a:gd name="T4" fmla="*/ 314 w 622"/>
                <a:gd name="T5" fmla="*/ 43 h 568"/>
                <a:gd name="T6" fmla="*/ 131 w 622"/>
                <a:gd name="T7" fmla="*/ 43 h 568"/>
                <a:gd name="T8" fmla="*/ 59 w 622"/>
                <a:gd name="T9" fmla="*/ 95 h 568"/>
                <a:gd name="T10" fmla="*/ 15 w 622"/>
                <a:gd name="T11" fmla="*/ 230 h 568"/>
                <a:gd name="T12" fmla="*/ 98 w 622"/>
                <a:gd name="T13" fmla="*/ 485 h 568"/>
                <a:gd name="T14" fmla="*/ 213 w 622"/>
                <a:gd name="T15" fmla="*/ 568 h 568"/>
                <a:gd name="T16" fmla="*/ 481 w 622"/>
                <a:gd name="T17" fmla="*/ 568 h 568"/>
                <a:gd name="T18" fmla="*/ 596 w 622"/>
                <a:gd name="T19" fmla="*/ 485 h 568"/>
                <a:gd name="T20" fmla="*/ 622 w 622"/>
                <a:gd name="T21" fmla="*/ 404 h 568"/>
                <a:gd name="T22" fmla="*/ 567 w 622"/>
                <a:gd name="T23" fmla="*/ 234 h 568"/>
                <a:gd name="T24" fmla="*/ 583 w 622"/>
                <a:gd name="T2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568">
                  <a:moveTo>
                    <a:pt x="583" y="130"/>
                  </a:moveTo>
                  <a:cubicBezTo>
                    <a:pt x="506" y="116"/>
                    <a:pt x="441" y="67"/>
                    <a:pt x="404" y="0"/>
                  </a:cubicBezTo>
                  <a:cubicBezTo>
                    <a:pt x="381" y="25"/>
                    <a:pt x="347" y="43"/>
                    <a:pt x="314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20" y="123"/>
                    <a:pt x="0" y="184"/>
                    <a:pt x="15" y="230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113" y="531"/>
                    <a:pt x="165" y="568"/>
                    <a:pt x="213" y="568"/>
                  </a:cubicBezTo>
                  <a:cubicBezTo>
                    <a:pt x="481" y="568"/>
                    <a:pt x="481" y="568"/>
                    <a:pt x="481" y="568"/>
                  </a:cubicBezTo>
                  <a:cubicBezTo>
                    <a:pt x="529" y="568"/>
                    <a:pt x="581" y="531"/>
                    <a:pt x="596" y="485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567" y="234"/>
                    <a:pt x="567" y="234"/>
                    <a:pt x="567" y="234"/>
                  </a:cubicBezTo>
                  <a:cubicBezTo>
                    <a:pt x="556" y="201"/>
                    <a:pt x="563" y="161"/>
                    <a:pt x="583" y="130"/>
                  </a:cubicBezTo>
                </a:path>
              </a:pathLst>
            </a:custGeom>
            <a:solidFill>
              <a:srgbClr val="2B3F4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749992" y="417467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债务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049357" y="2942959"/>
            <a:ext cx="1361993" cy="1479521"/>
            <a:chOff x="4226407" y="2449442"/>
            <a:chExt cx="1361993" cy="1479521"/>
          </a:xfrm>
          <a:solidFill>
            <a:srgbClr val="E6341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4226407" y="2449442"/>
              <a:ext cx="1361993" cy="1479521"/>
            </a:xfrm>
            <a:custGeom>
              <a:avLst/>
              <a:gdLst>
                <a:gd name="T0" fmla="*/ 540 w 607"/>
                <a:gd name="T1" fmla="*/ 496 h 660"/>
                <a:gd name="T2" fmla="*/ 607 w 607"/>
                <a:gd name="T3" fmla="*/ 324 h 660"/>
                <a:gd name="T4" fmla="*/ 546 w 607"/>
                <a:gd name="T5" fmla="*/ 255 h 660"/>
                <a:gd name="T6" fmla="*/ 490 w 607"/>
                <a:gd name="T7" fmla="*/ 81 h 660"/>
                <a:gd name="T8" fmla="*/ 418 w 607"/>
                <a:gd name="T9" fmla="*/ 29 h 660"/>
                <a:gd name="T10" fmla="*/ 275 w 607"/>
                <a:gd name="T11" fmla="*/ 29 h 660"/>
                <a:gd name="T12" fmla="*/ 59 w 607"/>
                <a:gd name="T13" fmla="*/ 186 h 660"/>
                <a:gd name="T14" fmla="*/ 15 w 607"/>
                <a:gd name="T15" fmla="*/ 321 h 660"/>
                <a:gd name="T16" fmla="*/ 97 w 607"/>
                <a:gd name="T17" fmla="*/ 576 h 660"/>
                <a:gd name="T18" fmla="*/ 213 w 607"/>
                <a:gd name="T19" fmla="*/ 660 h 660"/>
                <a:gd name="T20" fmla="*/ 297 w 607"/>
                <a:gd name="T21" fmla="*/ 660 h 660"/>
                <a:gd name="T22" fmla="*/ 480 w 607"/>
                <a:gd name="T23" fmla="*/ 660 h 660"/>
                <a:gd name="T24" fmla="*/ 570 w 607"/>
                <a:gd name="T25" fmla="*/ 617 h 660"/>
                <a:gd name="T26" fmla="*/ 543 w 607"/>
                <a:gd name="T27" fmla="*/ 537 h 660"/>
                <a:gd name="T28" fmla="*/ 540 w 607"/>
                <a:gd name="T29" fmla="*/ 4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7" h="660">
                  <a:moveTo>
                    <a:pt x="540" y="496"/>
                  </a:moveTo>
                  <a:cubicBezTo>
                    <a:pt x="540" y="430"/>
                    <a:pt x="565" y="369"/>
                    <a:pt x="607" y="324"/>
                  </a:cubicBezTo>
                  <a:cubicBezTo>
                    <a:pt x="579" y="309"/>
                    <a:pt x="555" y="284"/>
                    <a:pt x="546" y="255"/>
                  </a:cubicBezTo>
                  <a:cubicBezTo>
                    <a:pt x="490" y="81"/>
                    <a:pt x="490" y="81"/>
                    <a:pt x="490" y="81"/>
                  </a:cubicBezTo>
                  <a:cubicBezTo>
                    <a:pt x="418" y="29"/>
                    <a:pt x="418" y="29"/>
                    <a:pt x="418" y="29"/>
                  </a:cubicBezTo>
                  <a:cubicBezTo>
                    <a:pt x="378" y="0"/>
                    <a:pt x="314" y="0"/>
                    <a:pt x="275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4"/>
                    <a:pt x="0" y="275"/>
                    <a:pt x="15" y="321"/>
                  </a:cubicBezTo>
                  <a:cubicBezTo>
                    <a:pt x="97" y="576"/>
                    <a:pt x="97" y="576"/>
                    <a:pt x="97" y="576"/>
                  </a:cubicBezTo>
                  <a:cubicBezTo>
                    <a:pt x="112" y="622"/>
                    <a:pt x="164" y="660"/>
                    <a:pt x="213" y="660"/>
                  </a:cubicBezTo>
                  <a:cubicBezTo>
                    <a:pt x="297" y="660"/>
                    <a:pt x="297" y="660"/>
                    <a:pt x="297" y="660"/>
                  </a:cubicBezTo>
                  <a:cubicBezTo>
                    <a:pt x="480" y="660"/>
                    <a:pt x="480" y="660"/>
                    <a:pt x="480" y="660"/>
                  </a:cubicBezTo>
                  <a:cubicBezTo>
                    <a:pt x="513" y="660"/>
                    <a:pt x="547" y="642"/>
                    <a:pt x="570" y="617"/>
                  </a:cubicBezTo>
                  <a:cubicBezTo>
                    <a:pt x="557" y="592"/>
                    <a:pt x="548" y="565"/>
                    <a:pt x="543" y="537"/>
                  </a:cubicBezTo>
                  <a:cubicBezTo>
                    <a:pt x="541" y="523"/>
                    <a:pt x="540" y="510"/>
                    <a:pt x="540" y="496"/>
                  </a:cubicBezTo>
                </a:path>
              </a:pathLst>
            </a:custGeom>
            <a:solidFill>
              <a:srgbClr val="2B3F4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452933" y="29539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财务</a:t>
              </a: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3305675" y="37517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23452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589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时间管理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---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为什么要做时间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管理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工作上各种事情都需要花费时间</a:t>
            </a:r>
          </a:p>
        </p:txBody>
      </p:sp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CD056EF8-4E36-4B51-A6D3-643F0D886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082627"/>
              </p:ext>
            </p:extLst>
          </p:nvPr>
        </p:nvGraphicFramePr>
        <p:xfrm>
          <a:off x="357248" y="1556792"/>
          <a:ext cx="8128000" cy="47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0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4261cfe-ba97-4da8-b6a3-bb50c42e86a3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1785</Words>
  <Application>Microsoft Office PowerPoint</Application>
  <PresentationFormat>全屏显示(4:3)</PresentationFormat>
  <Paragraphs>281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ITC Avant Garde Std Bk</vt:lpstr>
      <vt:lpstr>方正博雅宋简体</vt:lpstr>
      <vt:lpstr>方正超粗黑简体</vt:lpstr>
      <vt:lpstr>黑体</vt:lpstr>
      <vt:lpstr>宋体</vt:lpstr>
      <vt:lpstr>微软雅黑</vt:lpstr>
      <vt:lpstr>Agency FB</vt:lpstr>
      <vt:lpstr>Arial</vt:lpstr>
      <vt:lpstr>Calibri</vt:lpstr>
      <vt:lpstr>consolas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Web框架与设备交互</dc:title>
  <dc:creator>俞超程</dc:creator>
  <cp:lastModifiedBy>俞超程</cp:lastModifiedBy>
  <cp:revision>231</cp:revision>
  <dcterms:modified xsi:type="dcterms:W3CDTF">2020-12-06T11:12:08Z</dcterms:modified>
</cp:coreProperties>
</file>