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0" r:id="rId2"/>
    <p:sldId id="301" r:id="rId3"/>
    <p:sldId id="302" r:id="rId4"/>
    <p:sldId id="303" r:id="rId5"/>
    <p:sldId id="337" r:id="rId6"/>
    <p:sldId id="383" r:id="rId7"/>
    <p:sldId id="397" r:id="rId8"/>
    <p:sldId id="398" r:id="rId9"/>
    <p:sldId id="399" r:id="rId10"/>
    <p:sldId id="400" r:id="rId11"/>
    <p:sldId id="401" r:id="rId12"/>
    <p:sldId id="402" r:id="rId13"/>
    <p:sldId id="308" r:id="rId14"/>
    <p:sldId id="353" r:id="rId15"/>
    <p:sldId id="404" r:id="rId16"/>
    <p:sldId id="405" r:id="rId17"/>
    <p:sldId id="406" r:id="rId18"/>
    <p:sldId id="407" r:id="rId19"/>
    <p:sldId id="403" r:id="rId20"/>
    <p:sldId id="408" r:id="rId21"/>
    <p:sldId id="32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B06"/>
    <a:srgbClr val="BF090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9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192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7BE0-35E1-4B34-A2E3-97EBEA883FE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C2FD-CD5E-43E5-99FD-29B9527FB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内容占位符 8"/>
          <p:cNvSpPr>
            <a:spLocks noGrp="1"/>
          </p:cNvSpPr>
          <p:nvPr>
            <p:ph sz="quarter" idx="10"/>
          </p:nvPr>
        </p:nvSpPr>
        <p:spPr>
          <a:xfrm>
            <a:off x="678657" y="1090614"/>
            <a:ext cx="3117056" cy="537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955257" y="1090614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2" hasCustomPrompt="1"/>
          </p:nvPr>
        </p:nvSpPr>
        <p:spPr>
          <a:xfrm>
            <a:off x="678657" y="268430"/>
            <a:ext cx="3657383" cy="534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955257" y="4101669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319107"/>
            <a:ext cx="1238246" cy="213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itepointstatic.com/examples/tech/canvas-curves/quadratic-curv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sp>
        <p:nvSpPr>
          <p:cNvPr id="19" name="平行四边形 2"/>
          <p:cNvSpPr/>
          <p:nvPr/>
        </p:nvSpPr>
        <p:spPr>
          <a:xfrm>
            <a:off x="3071613" y="-8918"/>
            <a:ext cx="6072188" cy="6867526"/>
          </a:xfrm>
          <a:custGeom>
            <a:avLst/>
            <a:gdLst>
              <a:gd name="connsiteX0" fmla="*/ 0 w 6867525"/>
              <a:gd name="connsiteY0" fmla="*/ 6858001 h 6858001"/>
              <a:gd name="connsiteX1" fmla="*/ 1714500 w 6867525"/>
              <a:gd name="connsiteY1" fmla="*/ 0 h 6858001"/>
              <a:gd name="connsiteX2" fmla="*/ 6867525 w 6867525"/>
              <a:gd name="connsiteY2" fmla="*/ 0 h 6858001"/>
              <a:gd name="connsiteX3" fmla="*/ 5153025 w 6867525"/>
              <a:gd name="connsiteY3" fmla="*/ 6858001 h 6858001"/>
              <a:gd name="connsiteX4" fmla="*/ 0 w 6867525"/>
              <a:gd name="connsiteY4" fmla="*/ 6858001 h 6858001"/>
              <a:gd name="connsiteX0-1" fmla="*/ 0 w 8096250"/>
              <a:gd name="connsiteY0-2" fmla="*/ 6858001 h 6858001"/>
              <a:gd name="connsiteX1-3" fmla="*/ 2943225 w 8096250"/>
              <a:gd name="connsiteY1-4" fmla="*/ 0 h 6858001"/>
              <a:gd name="connsiteX2-5" fmla="*/ 8096250 w 8096250"/>
              <a:gd name="connsiteY2-6" fmla="*/ 0 h 6858001"/>
              <a:gd name="connsiteX3-7" fmla="*/ 6381750 w 8096250"/>
              <a:gd name="connsiteY3-8" fmla="*/ 6858001 h 6858001"/>
              <a:gd name="connsiteX4-9" fmla="*/ 0 w 8096250"/>
              <a:gd name="connsiteY4-10" fmla="*/ 6858001 h 6858001"/>
              <a:gd name="connsiteX0-11" fmla="*/ 0 w 8096250"/>
              <a:gd name="connsiteY0-12" fmla="*/ 6858001 h 6867526"/>
              <a:gd name="connsiteX1-13" fmla="*/ 2943225 w 8096250"/>
              <a:gd name="connsiteY1-14" fmla="*/ 0 h 6867526"/>
              <a:gd name="connsiteX2-15" fmla="*/ 8096250 w 8096250"/>
              <a:gd name="connsiteY2-16" fmla="*/ 0 h 6867526"/>
              <a:gd name="connsiteX3-17" fmla="*/ 5886450 w 8096250"/>
              <a:gd name="connsiteY3-18" fmla="*/ 6867526 h 6867526"/>
              <a:gd name="connsiteX4-19" fmla="*/ 0 w 8096250"/>
              <a:gd name="connsiteY4-20" fmla="*/ 6858001 h 6867526"/>
              <a:gd name="connsiteX0-21" fmla="*/ 0 w 8096250"/>
              <a:gd name="connsiteY0-22" fmla="*/ 6858001 h 6877051"/>
              <a:gd name="connsiteX1-23" fmla="*/ 2943225 w 8096250"/>
              <a:gd name="connsiteY1-24" fmla="*/ 0 h 6877051"/>
              <a:gd name="connsiteX2-25" fmla="*/ 8096250 w 8096250"/>
              <a:gd name="connsiteY2-26" fmla="*/ 0 h 6877051"/>
              <a:gd name="connsiteX3-27" fmla="*/ 5153025 w 8096250"/>
              <a:gd name="connsiteY3-28" fmla="*/ 6877051 h 6877051"/>
              <a:gd name="connsiteX4-29" fmla="*/ 0 w 8096250"/>
              <a:gd name="connsiteY4-30" fmla="*/ 6858001 h 6877051"/>
              <a:gd name="connsiteX0-31" fmla="*/ 0 w 8096250"/>
              <a:gd name="connsiteY0-32" fmla="*/ 6858001 h 6877051"/>
              <a:gd name="connsiteX1-33" fmla="*/ 2943225 w 8096250"/>
              <a:gd name="connsiteY1-34" fmla="*/ 0 h 6877051"/>
              <a:gd name="connsiteX2-35" fmla="*/ 8096250 w 8096250"/>
              <a:gd name="connsiteY2-36" fmla="*/ 0 h 6877051"/>
              <a:gd name="connsiteX3-37" fmla="*/ 4867275 w 8096250"/>
              <a:gd name="connsiteY3-38" fmla="*/ 6877051 h 6877051"/>
              <a:gd name="connsiteX4-39" fmla="*/ 0 w 8096250"/>
              <a:gd name="connsiteY4-40" fmla="*/ 6858001 h 6877051"/>
              <a:gd name="connsiteX0-41" fmla="*/ 0 w 8096250"/>
              <a:gd name="connsiteY0-42" fmla="*/ 6858001 h 6867526"/>
              <a:gd name="connsiteX1-43" fmla="*/ 2943225 w 8096250"/>
              <a:gd name="connsiteY1-44" fmla="*/ 0 h 6867526"/>
              <a:gd name="connsiteX2-45" fmla="*/ 8096250 w 8096250"/>
              <a:gd name="connsiteY2-46" fmla="*/ 0 h 6867526"/>
              <a:gd name="connsiteX3-47" fmla="*/ 5143500 w 8096250"/>
              <a:gd name="connsiteY3-48" fmla="*/ 6867526 h 6867526"/>
              <a:gd name="connsiteX4-49" fmla="*/ 0 w 8096250"/>
              <a:gd name="connsiteY4-50" fmla="*/ 6858001 h 68675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96250" h="6867526">
                <a:moveTo>
                  <a:pt x="0" y="6858001"/>
                </a:moveTo>
                <a:lnTo>
                  <a:pt x="2943225" y="0"/>
                </a:lnTo>
                <a:lnTo>
                  <a:pt x="8096250" y="0"/>
                </a:lnTo>
                <a:lnTo>
                  <a:pt x="5143500" y="6867526"/>
                </a:lnTo>
                <a:lnTo>
                  <a:pt x="0" y="6858001"/>
                </a:lnTo>
                <a:close/>
              </a:path>
            </a:pathLst>
          </a:custGeom>
          <a:solidFill>
            <a:srgbClr val="D7192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06" y="0"/>
            <a:ext cx="221679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1960" y="2749298"/>
            <a:ext cx="4406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Canvas</a:t>
            </a:r>
            <a:r>
              <a:rPr lang="zh-CN" altLang="en-US" sz="3600" b="1" dirty="0" smtClean="0">
                <a:solidFill>
                  <a:prstClr val="white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基础部分</a:t>
            </a:r>
            <a:endParaRPr lang="en-US" altLang="zh-CN" sz="3600" b="1" dirty="0">
              <a:solidFill>
                <a:prstClr val="white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290769" y="3352037"/>
            <a:ext cx="3943723" cy="127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5" y="554573"/>
            <a:ext cx="1722410" cy="29632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24475" y="6207760"/>
            <a:ext cx="1569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2020.12.08</a:t>
            </a:r>
            <a:endParaRPr lang="zh-CN" altLang="en-US" sz="16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4788" y="5838628"/>
            <a:ext cx="172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俞超程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 smtClean="0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1017" y="1012801"/>
            <a:ext cx="7214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63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问题：当线宽为奇数特别是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时画出的直线颜色和宽度都不正常。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78" y="1353341"/>
            <a:ext cx="2664296" cy="2579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8" y="3679089"/>
            <a:ext cx="4933333" cy="23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06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7165" y="1043109"/>
            <a:ext cx="856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63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分析：根本原因是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canvas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最小绘制单位是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1px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，以及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canvas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画线方式决定。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1072" y="1556792"/>
            <a:ext cx="812739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 </a:t>
            </a:r>
            <a:r>
              <a:rPr lang="zh-CN" altLang="en-US" dirty="0"/>
              <a:t>在画线时是以给定路径为中心，像两边延伸，各自延伸线宽的一半。</a:t>
            </a:r>
            <a:r>
              <a:rPr lang="zh-CN" altLang="en-US" dirty="0" smtClean="0"/>
              <a:t>如下图</a:t>
            </a:r>
            <a:r>
              <a:rPr lang="zh-CN" altLang="en-US" dirty="0"/>
              <a:t>所示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440" y="4716279"/>
            <a:ext cx="78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为什么说在 线宽为</a:t>
            </a:r>
            <a:r>
              <a:rPr lang="en-US" altLang="zh-CN" dirty="0" smtClean="0"/>
              <a:t>1 </a:t>
            </a:r>
            <a:r>
              <a:rPr lang="zh-CN" altLang="en-US" dirty="0" smtClean="0"/>
              <a:t>像素时这个问题特别明显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349215"/>
            <a:ext cx="1704762" cy="17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06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072" y="1772816"/>
            <a:ext cx="747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34231" y="1280375"/>
            <a:ext cx="8270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解决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方法：根据上面的分析，解决办法就是画直线时平移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0.5 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像素。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有个简便的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操作直接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translate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半像素，就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不用关心实际坐标了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46" y="2966561"/>
            <a:ext cx="1800000" cy="16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9" y="2525995"/>
            <a:ext cx="585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重点了解的功能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03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中的变形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4127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canvas </a:t>
            </a:r>
            <a:r>
              <a:rPr lang="zh-CN" altLang="en-US" dirty="0"/>
              <a:t>中的</a:t>
            </a:r>
            <a:r>
              <a:rPr lang="zh-CN" altLang="en-US" dirty="0" smtClean="0"/>
              <a:t>变形</a:t>
            </a:r>
            <a:r>
              <a:rPr lang="zh-CN" altLang="en-US" dirty="0"/>
              <a:t>种类</a:t>
            </a:r>
            <a:r>
              <a:rPr lang="zh-CN" altLang="en-US" dirty="0" smtClean="0"/>
              <a:t>和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一样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translate</a:t>
            </a:r>
            <a:r>
              <a:rPr lang="zh-CN" altLang="en-US" dirty="0"/>
              <a:t>、</a:t>
            </a:r>
            <a:r>
              <a:rPr lang="en-US" altLang="zh-CN" dirty="0"/>
              <a:t>rotate</a:t>
            </a:r>
            <a:r>
              <a:rPr lang="zh-CN" altLang="en-US" dirty="0"/>
              <a:t>、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。但是它们的使用并不是一样的。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canvas </a:t>
            </a:r>
            <a:r>
              <a:rPr lang="zh-CN" altLang="en-US" dirty="0">
                <a:solidFill>
                  <a:srgbClr val="FF0000"/>
                </a:solidFill>
              </a:rPr>
              <a:t>中的图像一旦绘制出来，它就是一直保持那样了，除非清除后重绘或者直接在原有区域进行覆盖。</a:t>
            </a:r>
          </a:p>
        </p:txBody>
      </p:sp>
      <p:sp>
        <p:nvSpPr>
          <p:cNvPr id="3" name="矩形 2"/>
          <p:cNvSpPr/>
          <p:nvPr/>
        </p:nvSpPr>
        <p:spPr>
          <a:xfrm>
            <a:off x="363360" y="2892272"/>
            <a:ext cx="78556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 smtClean="0"/>
              <a:t>translate </a:t>
            </a:r>
            <a:r>
              <a:rPr lang="zh-CN" altLang="en-US" b="1" dirty="0" smtClean="0"/>
              <a:t>是移动</a:t>
            </a:r>
            <a:r>
              <a:rPr lang="zh-CN" altLang="en-US" b="1" dirty="0" smtClean="0"/>
              <a:t>整个</a:t>
            </a:r>
            <a:r>
              <a:rPr lang="en-US" altLang="zh-CN" b="1" dirty="0" smtClean="0"/>
              <a:t>canvas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dirty="0" smtClean="0"/>
              <a:t>1.</a:t>
            </a:r>
            <a:r>
              <a:rPr lang="zh-CN" altLang="en-US" dirty="0" smtClean="0"/>
              <a:t>简化计算。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 配合 </a:t>
            </a:r>
            <a:r>
              <a:rPr lang="en-US" altLang="zh-CN" dirty="0"/>
              <a:t>rotate </a:t>
            </a:r>
            <a:r>
              <a:rPr lang="zh-CN" altLang="en-US" dirty="0"/>
              <a:t>和 </a:t>
            </a:r>
            <a:r>
              <a:rPr lang="en-US" altLang="zh-CN" dirty="0"/>
              <a:t>scale </a:t>
            </a:r>
            <a:r>
              <a:rPr lang="zh-CN" altLang="en-US" dirty="0"/>
              <a:t>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3" y="4107317"/>
            <a:ext cx="2266950" cy="2314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71800" y="4386987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比方说这个时钟动画</a:t>
            </a:r>
            <a:r>
              <a:rPr lang="zh-CN" altLang="en-US" dirty="0" smtClean="0"/>
              <a:t>。</a:t>
            </a:r>
            <a:r>
              <a:rPr lang="en-US" altLang="zh-CN" dirty="0"/>
              <a:t>t</a:t>
            </a:r>
            <a:r>
              <a:rPr lang="en-US" altLang="zh-CN" dirty="0" smtClean="0"/>
              <a:t>ranslate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配合就就可以很容易地实现。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如果不使用</a:t>
            </a:r>
            <a:r>
              <a:rPr lang="en-US" altLang="zh-CN" dirty="0" smtClean="0"/>
              <a:t>rotate</a:t>
            </a:r>
            <a:r>
              <a:rPr lang="zh-CN" altLang="en-US" dirty="0" smtClean="0"/>
              <a:t>要怎么实现呢？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中的变形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285430"/>
            <a:ext cx="811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/>
              <a:t>scale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rotate</a:t>
            </a:r>
            <a:r>
              <a:rPr lang="zh-CN" altLang="en-US" dirty="0" smtClean="0"/>
              <a:t>类似，</a:t>
            </a:r>
            <a:r>
              <a:rPr lang="zh-CN" altLang="en-US" dirty="0"/>
              <a:t>需要注意的就是使用前移动画布原点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57200"/>
            <a:r>
              <a:rPr lang="en-US" altLang="zh-CN" dirty="0" smtClean="0"/>
              <a:t>canvas </a:t>
            </a:r>
            <a:r>
              <a:rPr lang="zh-CN" altLang="en-US" dirty="0"/>
              <a:t>中的 </a:t>
            </a:r>
            <a:r>
              <a:rPr lang="en-US" altLang="zh-CN" dirty="0"/>
              <a:t>rotate </a:t>
            </a:r>
            <a:r>
              <a:rPr lang="zh-CN" altLang="en-US" dirty="0"/>
              <a:t>和 </a:t>
            </a:r>
            <a:r>
              <a:rPr lang="en-US" altLang="zh-CN" dirty="0"/>
              <a:t>scale </a:t>
            </a:r>
            <a:r>
              <a:rPr lang="zh-CN" altLang="en-US" dirty="0" smtClean="0"/>
              <a:t>效果是可以</a:t>
            </a:r>
            <a:r>
              <a:rPr lang="zh-CN" altLang="en-US" dirty="0" smtClean="0"/>
              <a:t>参照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/>
              <a:t>变形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33585" y="3141257"/>
            <a:ext cx="812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变形一般配合 </a:t>
            </a:r>
            <a:r>
              <a:rPr lang="en-US" altLang="zh-CN" b="1" dirty="0"/>
              <a:t>save </a:t>
            </a:r>
            <a:r>
              <a:rPr lang="zh-CN" altLang="en-US" b="1" dirty="0"/>
              <a:t>和 </a:t>
            </a:r>
            <a:r>
              <a:rPr lang="en-US" altLang="zh-CN" b="1" dirty="0"/>
              <a:t>restore 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/>
              <a:t>会保存 </a:t>
            </a:r>
            <a:r>
              <a:rPr lang="en-US" altLang="zh-CN" dirty="0" err="1"/>
              <a:t>cavans</a:t>
            </a:r>
            <a:r>
              <a:rPr lang="en-US" altLang="zh-CN" dirty="0"/>
              <a:t> </a:t>
            </a:r>
            <a:r>
              <a:rPr lang="zh-CN" altLang="en-US" dirty="0"/>
              <a:t>的所有</a:t>
            </a:r>
            <a:r>
              <a:rPr lang="zh-CN" altLang="en-US" dirty="0" smtClean="0"/>
              <a:t>状态。这个</a:t>
            </a:r>
            <a:r>
              <a:rPr lang="zh-CN" altLang="en-US" dirty="0"/>
              <a:t>所有</a:t>
            </a:r>
            <a:r>
              <a:rPr lang="zh-CN" altLang="en-US" dirty="0" smtClean="0"/>
              <a:t>状态</a:t>
            </a:r>
            <a:r>
              <a:rPr lang="zh-CN" altLang="en-US" dirty="0"/>
              <a:t>大致</a:t>
            </a:r>
            <a:r>
              <a:rPr lang="zh-CN" altLang="en-US" dirty="0" smtClean="0"/>
              <a:t>分为</a:t>
            </a:r>
            <a:r>
              <a:rPr lang="zh-CN" altLang="en-US" dirty="0"/>
              <a:t>：变形、样式属性、裁剪</a:t>
            </a:r>
            <a:r>
              <a:rPr lang="zh-CN" altLang="en-US" dirty="0" smtClean="0"/>
              <a:t>路径。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/>
              <a:t>和 </a:t>
            </a:r>
            <a:r>
              <a:rPr lang="en-US" altLang="zh-CN" dirty="0"/>
              <a:t>restore </a:t>
            </a:r>
            <a:r>
              <a:rPr lang="zh-CN" altLang="en-US" dirty="0" smtClean="0"/>
              <a:t>可以</a:t>
            </a:r>
            <a:r>
              <a:rPr lang="zh-CN" altLang="en-US" dirty="0"/>
              <a:t>嵌套使用的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关于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路径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39969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l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691" y="1248534"/>
            <a:ext cx="8609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一、裁剪</a:t>
            </a:r>
            <a:r>
              <a:rPr lang="zh-CN" altLang="en-US" dirty="0"/>
              <a:t>路径 </a:t>
            </a:r>
            <a:r>
              <a:rPr lang="en-US" altLang="zh-CN" dirty="0" smtClean="0"/>
              <a:t>clip  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isPointInPath</a:t>
            </a:r>
            <a:r>
              <a:rPr lang="en-US" altLang="zh-CN" dirty="0" smtClean="0"/>
              <a:t> 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68480"/>
            <a:ext cx="28575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585" y="25538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裁剪路径 </a:t>
            </a:r>
            <a:r>
              <a:rPr lang="en-US" altLang="zh-CN" dirty="0"/>
              <a:t>clip </a:t>
            </a:r>
            <a:r>
              <a:rPr lang="zh-CN" altLang="en-US" dirty="0"/>
              <a:t>后，</a:t>
            </a:r>
            <a:r>
              <a:rPr lang="en-US" altLang="zh-CN" dirty="0"/>
              <a:t>canvas </a:t>
            </a:r>
            <a:r>
              <a:rPr lang="zh-CN" altLang="en-US" dirty="0"/>
              <a:t>上的绘制都只针对裁剪后的区域</a:t>
            </a:r>
            <a:r>
              <a:rPr lang="zh-CN" altLang="en-US" dirty="0" smtClean="0"/>
              <a:t>生效。</a:t>
            </a:r>
            <a:r>
              <a:rPr lang="en-US" altLang="zh-CN" dirty="0" smtClean="0"/>
              <a:t>clip </a:t>
            </a:r>
            <a:r>
              <a:rPr lang="zh-CN" altLang="en-US" dirty="0"/>
              <a:t>针对的是</a:t>
            </a:r>
            <a:r>
              <a:rPr lang="zh-CN" altLang="en-US" dirty="0" smtClean="0"/>
              <a:t>最近</a:t>
            </a:r>
            <a:r>
              <a:rPr lang="zh-CN" altLang="en-US" dirty="0"/>
              <a:t>绘制</a:t>
            </a:r>
            <a:r>
              <a:rPr lang="zh-CN" altLang="en-US" dirty="0" smtClean="0"/>
              <a:t>的路径。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44414" y="4262349"/>
            <a:ext cx="468052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比方说</a:t>
            </a:r>
            <a:r>
              <a:rPr lang="zh-CN" altLang="en-US" dirty="0"/>
              <a:t>要绘制下面这个图形，即在圆形区域内的网格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2713" y="53272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clip</a:t>
            </a:r>
            <a:r>
              <a:rPr lang="zh-CN" altLang="en-US" dirty="0" smtClean="0"/>
              <a:t>再举一个应用场景，如何制作一个圆形的橡皮擦？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关于路径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l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781" y="1042857"/>
            <a:ext cx="811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isPointInPath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判断传入点位是否</a:t>
            </a:r>
            <a:r>
              <a:rPr lang="zh-CN" altLang="en-US" dirty="0"/>
              <a:t>在绘制路径中，也是最近的一次绘制路径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1556792"/>
            <a:ext cx="5090668" cy="3744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80" y="32849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57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合成图形 </a:t>
            </a:r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globalCompositeOperation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8776" y="1222826"/>
            <a:ext cx="8782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globalCompositeOperation</a:t>
            </a:r>
            <a:r>
              <a:rPr lang="en-US" altLang="zh-CN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属性主要就是用来设置已绘图形和新绘图形的合成方式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很明显地就是新图形覆盖老图形，新图形的层级比较高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 </a:t>
            </a:r>
            <a:r>
              <a:rPr lang="en-US" altLang="zh-CN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source-over</a:t>
            </a:r>
          </a:p>
          <a:p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如果想设置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新绘制图形在老图形之下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1600" b="1" dirty="0" err="1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globalCompositeOperation</a:t>
            </a:r>
            <a:r>
              <a:rPr lang="en-US" altLang="zh-CN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 </a:t>
            </a:r>
            <a:r>
              <a:rPr lang="en-US" altLang="zh-CN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destination-over</a:t>
            </a:r>
            <a:endParaRPr lang="zh-CN" altLang="en-US" sz="16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072" y="294811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使用场景就是这个例子中的选中</a:t>
            </a:r>
            <a:r>
              <a:rPr lang="zh-CN" altLang="en-US" dirty="0" smtClean="0"/>
              <a:t>效果，选中</a:t>
            </a:r>
            <a:r>
              <a:rPr lang="zh-CN" altLang="en-US" dirty="0"/>
              <a:t>后给框框增加了一个阴影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2707051"/>
            <a:ext cx="4699078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573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合成图形 </a:t>
            </a:r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globalCompositeOperation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globalCompositeOperation</a:t>
            </a:r>
            <a:r>
              <a:rPr lang="en-US" altLang="zh-CN" dirty="0" smtClean="0"/>
              <a:t> </a:t>
            </a:r>
            <a:r>
              <a:rPr lang="zh-CN" altLang="en-US" dirty="0"/>
              <a:t>还有一些常用的值可以用来组合出一些新图形，比如说下面就是用 </a:t>
            </a:r>
            <a:r>
              <a:rPr lang="en-US" altLang="zh-CN" dirty="0" err="1"/>
              <a:t>globalCompositeOperation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source-out </a:t>
            </a:r>
            <a:r>
              <a:rPr lang="zh-CN" altLang="en-US" dirty="0"/>
              <a:t>合成的月亮。</a:t>
            </a:r>
            <a:r>
              <a:rPr lang="en-US" altLang="zh-CN" dirty="0"/>
              <a:t>source-out </a:t>
            </a:r>
            <a:r>
              <a:rPr lang="zh-CN" altLang="en-US" dirty="0"/>
              <a:t>就是说新图形 </a:t>
            </a:r>
            <a:r>
              <a:rPr lang="en-US" altLang="zh-CN" dirty="0"/>
              <a:t>out </a:t>
            </a:r>
            <a:r>
              <a:rPr lang="zh-CN" altLang="en-US" dirty="0"/>
              <a:t>部分即不重叠部分被绘制。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1" y="2817145"/>
            <a:ext cx="2857500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84636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653453" y="2312283"/>
            <a:ext cx="1705185" cy="2273580"/>
          </a:xfrm>
          <a:prstGeom prst="ellips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95" y="3064355"/>
            <a:ext cx="2178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CONTENTS</a:t>
            </a:r>
            <a:endParaRPr lang="zh-CN" altLang="en-US" sz="44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06819" y="1795707"/>
            <a:ext cx="3105465" cy="1015663"/>
            <a:chOff x="5075757" y="561471"/>
            <a:chExt cx="4140618" cy="1015663"/>
          </a:xfrm>
        </p:grpSpPr>
        <p:sp>
          <p:nvSpPr>
            <p:cNvPr id="7" name="文本框 6"/>
            <p:cNvSpPr txBox="1"/>
            <p:nvPr/>
          </p:nvSpPr>
          <p:spPr>
            <a:xfrm>
              <a:off x="5075757" y="561471"/>
              <a:ext cx="1410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1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07943" y="692378"/>
              <a:ext cx="2708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基本形状绘制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06817" y="2680586"/>
            <a:ext cx="3721020" cy="1015663"/>
            <a:chOff x="5075756" y="1428781"/>
            <a:chExt cx="4961358" cy="1015663"/>
          </a:xfrm>
        </p:grpSpPr>
        <p:sp>
          <p:nvSpPr>
            <p:cNvPr id="8" name="文本框 7"/>
            <p:cNvSpPr txBox="1"/>
            <p:nvPr/>
          </p:nvSpPr>
          <p:spPr>
            <a:xfrm>
              <a:off x="5075756" y="1428781"/>
              <a:ext cx="1504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07945" y="1532392"/>
              <a:ext cx="3529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我踩的那些“坑”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06820" y="3565465"/>
            <a:ext cx="3413244" cy="1015663"/>
            <a:chOff x="5075757" y="2513006"/>
            <a:chExt cx="4550990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5075757" y="2513006"/>
              <a:ext cx="1410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0 3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07946" y="2641193"/>
              <a:ext cx="3118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重点了解的功能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07943" y="3061060"/>
              <a:ext cx="246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8630256" y="3250406"/>
            <a:ext cx="673672" cy="366636"/>
          </a:xfrm>
          <a:prstGeom prst="triangl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801378" y="2716399"/>
            <a:ext cx="105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0 2</a:t>
            </a:r>
            <a:endParaRPr lang="zh-CN" altLang="en-US" sz="6000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性能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一、频繁重绘时需要重点关注性能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二、不</a:t>
            </a:r>
            <a:r>
              <a:rPr lang="zh-CN" altLang="en-US" dirty="0"/>
              <a:t>重复绘制 </a:t>
            </a:r>
            <a:r>
              <a:rPr lang="en-US" altLang="zh-CN" dirty="0"/>
              <a:t>canvas </a:t>
            </a:r>
            <a:r>
              <a:rPr lang="zh-CN" altLang="en-US" dirty="0"/>
              <a:t>静态部分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0" r="7431"/>
          <a:stretch>
            <a:fillRect/>
          </a:stretch>
        </p:blipFill>
        <p:spPr>
          <a:xfrm>
            <a:off x="454452" y="307265"/>
            <a:ext cx="1517084" cy="337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0058" y="4022944"/>
            <a:ext cx="6604006" cy="1996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0"/>
          <a:stretch>
            <a:fillRect/>
          </a:stretch>
        </p:blipFill>
        <p:spPr>
          <a:xfrm flipV="1">
            <a:off x="1" y="4022940"/>
            <a:ext cx="3248000" cy="1996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93"/>
          <a:stretch>
            <a:fillRect/>
          </a:stretch>
        </p:blipFill>
        <p:spPr>
          <a:xfrm flipH="1">
            <a:off x="8694064" y="4022943"/>
            <a:ext cx="450792" cy="1996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07155" y="4467225"/>
            <a:ext cx="47866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</a:rPr>
              <a:t>THANKS !</a:t>
            </a:r>
            <a:endParaRPr lang="zh-CN" altLang="en-US" sz="6400" b="1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619673" y="2130241"/>
            <a:ext cx="1160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01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607218" y="2221702"/>
            <a:ext cx="7929563" cy="488248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、绘制直线：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,y)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二、绘制矩形：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y, w, h) 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三、绘制圆弧：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x,y,r,startAngle,endAngle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clockwise=true)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绘制曲线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：二次贝塞尔曲线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quadraticCurveTo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(cp1x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cp1y, x, y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和三次贝塞尔曲线</a:t>
            </a:r>
            <a:r>
              <a:rPr lang="es-E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bezierCurveTo(cp1x, cp1y, cp2x, cp2y, x, y</a:t>
            </a:r>
            <a:r>
              <a:rPr lang="es-ES" altLang="zh-CN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0" hangingPunct="0">
              <a:spcBef>
                <a:spcPts val="800"/>
              </a:spcBef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1648131" y="1257841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sz="4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中绘制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25780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7060" y="105283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我踩的那些“坑”</a:t>
            </a:r>
          </a:p>
          <a:p>
            <a:endParaRPr lang="zh-CN" altLang="en-US" sz="48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02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我踩的那些“坑”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1084885" y="1551971"/>
            <a:ext cx="7929563" cy="488248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703060505090304" pitchFamily="18" charset="0"/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一、用属性设置 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</a:t>
            </a: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二、绘制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的路径在调用 </a:t>
            </a:r>
            <a:r>
              <a:rPr lang="en-US" altLang="zh-CN" sz="2000" kern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beginPath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前会一直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  <a:p>
            <a:pPr indent="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lineWidth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是奇数时画出的直线异常</a:t>
            </a:r>
          </a:p>
          <a:p>
            <a:pPr lvl="1" indent="0" eaLnBrk="0" hangingPunct="0">
              <a:spcBef>
                <a:spcPts val="800"/>
              </a:spcBef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禁止符 1"/>
          <p:cNvSpPr/>
          <p:nvPr/>
        </p:nvSpPr>
        <p:spPr>
          <a:xfrm>
            <a:off x="5681345" y="3275330"/>
            <a:ext cx="2232660" cy="2232660"/>
          </a:xfrm>
          <a:prstGeom prst="noSmoking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4204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用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属性设置 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宽高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9025" y="4329833"/>
            <a:ext cx="318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用样式设置长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，宽</a:t>
            </a:r>
            <a:r>
              <a:rPr lang="en-US" altLang="zh-CN" dirty="0" smtClean="0"/>
              <a:t>200</a:t>
            </a:r>
            <a:r>
              <a:rPr lang="zh-CN" altLang="en-US" dirty="0"/>
              <a:t>画布</a:t>
            </a:r>
            <a:endParaRPr lang="en-US" altLang="zh-CN" dirty="0" smtClean="0"/>
          </a:p>
          <a:p>
            <a:r>
              <a:rPr lang="en-US" altLang="zh-CN" dirty="0" smtClean="0"/>
              <a:t>arc(100</a:t>
            </a:r>
            <a:r>
              <a:rPr lang="en-US" altLang="zh-CN" dirty="0"/>
              <a:t>, 70, 50, 0, </a:t>
            </a:r>
            <a:r>
              <a:rPr lang="en-US" altLang="zh-CN" dirty="0" err="1"/>
              <a:t>Math.PI</a:t>
            </a:r>
            <a:r>
              <a:rPr lang="en-US" altLang="zh-CN" dirty="0"/>
              <a:t> * 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代码绘制的圆形</a:t>
            </a:r>
            <a:endParaRPr lang="en-US" altLang="zh-CN" dirty="0"/>
          </a:p>
        </p:txBody>
      </p:sp>
      <p:sp>
        <p:nvSpPr>
          <p:cNvPr id="17" name="PA-矩形 9"/>
          <p:cNvSpPr/>
          <p:nvPr>
            <p:custDataLst>
              <p:tags r:id="rId1"/>
            </p:custDataLst>
          </p:nvPr>
        </p:nvSpPr>
        <p:spPr>
          <a:xfrm>
            <a:off x="3937131" y="1877210"/>
            <a:ext cx="5201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zh-CN" altLang="en-US" dirty="0"/>
              <a:t> </a:t>
            </a:r>
            <a:r>
              <a:rPr lang="en-US" altLang="zh-CN" dirty="0"/>
              <a:t>canvas </a:t>
            </a:r>
            <a:r>
              <a:rPr lang="zh-CN" altLang="en-US" dirty="0"/>
              <a:t>的绘制是先以属性宽高绘制，绘制完后再放大到视觉宽高，所以相当于绘制的图形被缩放</a:t>
            </a:r>
            <a:r>
              <a:rPr lang="zh-CN" altLang="en-US" dirty="0" smtClean="0"/>
              <a:t>了，会</a:t>
            </a:r>
            <a:r>
              <a:rPr lang="zh-CN" altLang="en-US" dirty="0"/>
              <a:t>有失真和比例不对的问题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宽高不要写单位，默认也只能设置为像素。</a:t>
            </a:r>
            <a:endParaRPr lang="en-US" altLang="zh-CN" dirty="0"/>
          </a:p>
          <a:p>
            <a:endParaRPr lang="zh-CN" altLang="en-US" dirty="0"/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endParaRPr lang="en-US" altLang="zh-CN" dirty="0"/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10" y="1877210"/>
            <a:ext cx="2914286" cy="19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5" grpId="3"/>
      <p:bldP spid="15" grpId="4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495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绘制的路径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在 </a:t>
            </a:r>
            <a:r>
              <a:rPr lang="en-US" altLang="zh-CN" sz="3200" b="1" dirty="0" err="1" smtClean="0">
                <a:solidFill>
                  <a:srgbClr val="D71920"/>
                </a:solidFill>
                <a:latin typeface="Agency FB" panose="020B0503020202020204" pitchFamily="34" charset="0"/>
              </a:rPr>
              <a:t>beginPath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() 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前一直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存在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5144" y="2364310"/>
            <a:ext cx="449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63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不会因为调用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stroke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而清除已绘制路径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274" y="980589"/>
            <a:ext cx="77268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比方画两条水平线，代码如下：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52594"/>
          <a:stretch>
            <a:fillRect/>
          </a:stretch>
        </p:blipFill>
        <p:spPr>
          <a:xfrm>
            <a:off x="621030" y="1514475"/>
            <a:ext cx="3910965" cy="2068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" y="4183290"/>
            <a:ext cx="5247396" cy="2623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2880" y="5986145"/>
            <a:ext cx="224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上面代码实际的效果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82205" y="3004260"/>
            <a:ext cx="365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会绘制此前的所有路径，不管它是否已经被绘制过。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一点在很多时候不易发现，就是因为线条样式没变，重复绘制覆盖后看不出效果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2339340" y="3932555"/>
            <a:ext cx="504190" cy="64833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5" grpId="0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路径清除问题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40 w 10140"/>
              <a:gd name="connsiteY0-2" fmla="*/ 2000 h 11291"/>
              <a:gd name="connsiteX1-3" fmla="*/ 10140 w 10140"/>
              <a:gd name="connsiteY1-4" fmla="*/ 0 h 11291"/>
              <a:gd name="connsiteX2-5" fmla="*/ 10140 w 10140"/>
              <a:gd name="connsiteY2-6" fmla="*/ 10000 h 11291"/>
              <a:gd name="connsiteX3-7" fmla="*/ 0 w 10140"/>
              <a:gd name="connsiteY3-8" fmla="*/ 11291 h 11291"/>
              <a:gd name="connsiteX4-9" fmla="*/ 140 w 10140"/>
              <a:gd name="connsiteY4-10" fmla="*/ 2000 h 11291"/>
              <a:gd name="connsiteX0-11" fmla="*/ 140 w 10140"/>
              <a:gd name="connsiteY0-12" fmla="*/ 2000 h 11291"/>
              <a:gd name="connsiteX1-13" fmla="*/ 10140 w 10140"/>
              <a:gd name="connsiteY1-14" fmla="*/ 0 h 11291"/>
              <a:gd name="connsiteX2-15" fmla="*/ 10140 w 10140"/>
              <a:gd name="connsiteY2-16" fmla="*/ 11291 h 11291"/>
              <a:gd name="connsiteX3-17" fmla="*/ 0 w 10140"/>
              <a:gd name="connsiteY3-18" fmla="*/ 11291 h 11291"/>
              <a:gd name="connsiteX4-19" fmla="*/ 140 w 10140"/>
              <a:gd name="connsiteY4-20" fmla="*/ 2000 h 11291"/>
              <a:gd name="connsiteX0-21" fmla="*/ 13 w 10153"/>
              <a:gd name="connsiteY0-22" fmla="*/ 2072 h 11291"/>
              <a:gd name="connsiteX1-23" fmla="*/ 10153 w 10153"/>
              <a:gd name="connsiteY1-24" fmla="*/ 0 h 11291"/>
              <a:gd name="connsiteX2-25" fmla="*/ 10153 w 10153"/>
              <a:gd name="connsiteY2-26" fmla="*/ 11291 h 11291"/>
              <a:gd name="connsiteX3-27" fmla="*/ 13 w 10153"/>
              <a:gd name="connsiteY3-28" fmla="*/ 11291 h 11291"/>
              <a:gd name="connsiteX4-29" fmla="*/ 13 w 10153"/>
              <a:gd name="connsiteY4-30" fmla="*/ 2072 h 11291"/>
              <a:gd name="connsiteX0-31" fmla="*/ 93 w 10140"/>
              <a:gd name="connsiteY0-32" fmla="*/ 2072 h 11291"/>
              <a:gd name="connsiteX1-33" fmla="*/ 10140 w 10140"/>
              <a:gd name="connsiteY1-34" fmla="*/ 0 h 11291"/>
              <a:gd name="connsiteX2-35" fmla="*/ 10140 w 10140"/>
              <a:gd name="connsiteY2-36" fmla="*/ 11291 h 11291"/>
              <a:gd name="connsiteX3-37" fmla="*/ 0 w 10140"/>
              <a:gd name="connsiteY3-38" fmla="*/ 11291 h 11291"/>
              <a:gd name="connsiteX4-39" fmla="*/ 93 w 10140"/>
              <a:gd name="connsiteY4-40" fmla="*/ 2072 h 11291"/>
              <a:gd name="connsiteX0-41" fmla="*/ 13 w 10060"/>
              <a:gd name="connsiteY0-42" fmla="*/ 2072 h 11291"/>
              <a:gd name="connsiteX1-43" fmla="*/ 10060 w 10060"/>
              <a:gd name="connsiteY1-44" fmla="*/ 0 h 11291"/>
              <a:gd name="connsiteX2-45" fmla="*/ 10060 w 10060"/>
              <a:gd name="connsiteY2-46" fmla="*/ 11291 h 11291"/>
              <a:gd name="connsiteX3-47" fmla="*/ 25 w 10060"/>
              <a:gd name="connsiteY3-48" fmla="*/ 11264 h 11291"/>
              <a:gd name="connsiteX4-49" fmla="*/ 13 w 10060"/>
              <a:gd name="connsiteY4-50" fmla="*/ 2072 h 11291"/>
              <a:gd name="connsiteX0-51" fmla="*/ 13 w 10060"/>
              <a:gd name="connsiteY0-52" fmla="*/ 2072 h 11345"/>
              <a:gd name="connsiteX1-53" fmla="*/ 10060 w 10060"/>
              <a:gd name="connsiteY1-54" fmla="*/ 0 h 11345"/>
              <a:gd name="connsiteX2-55" fmla="*/ 10060 w 10060"/>
              <a:gd name="connsiteY2-56" fmla="*/ 11291 h 11345"/>
              <a:gd name="connsiteX3-57" fmla="*/ 25 w 10060"/>
              <a:gd name="connsiteY3-58" fmla="*/ 11345 h 11345"/>
              <a:gd name="connsiteX4-59" fmla="*/ 13 w 10060"/>
              <a:gd name="connsiteY4-60" fmla="*/ 2072 h 11345"/>
              <a:gd name="connsiteX0-61" fmla="*/ 58 w 10105"/>
              <a:gd name="connsiteY0-62" fmla="*/ 2072 h 11291"/>
              <a:gd name="connsiteX1-63" fmla="*/ 10105 w 10105"/>
              <a:gd name="connsiteY1-64" fmla="*/ 0 h 11291"/>
              <a:gd name="connsiteX2-65" fmla="*/ 10105 w 10105"/>
              <a:gd name="connsiteY2-66" fmla="*/ 11291 h 11291"/>
              <a:gd name="connsiteX3-67" fmla="*/ 0 w 10105"/>
              <a:gd name="connsiteY3-68" fmla="*/ 11291 h 11291"/>
              <a:gd name="connsiteX4-69" fmla="*/ 58 w 10105"/>
              <a:gd name="connsiteY4-70" fmla="*/ 2072 h 11291"/>
              <a:gd name="connsiteX0-71" fmla="*/ 10 w 10057"/>
              <a:gd name="connsiteY0-72" fmla="*/ 2072 h 11291"/>
              <a:gd name="connsiteX1-73" fmla="*/ 10057 w 10057"/>
              <a:gd name="connsiteY1-74" fmla="*/ 0 h 11291"/>
              <a:gd name="connsiteX2-75" fmla="*/ 10057 w 10057"/>
              <a:gd name="connsiteY2-76" fmla="*/ 11291 h 11291"/>
              <a:gd name="connsiteX3-77" fmla="*/ 57 w 10057"/>
              <a:gd name="connsiteY3-78" fmla="*/ 11264 h 11291"/>
              <a:gd name="connsiteX4-79" fmla="*/ 10 w 10057"/>
              <a:gd name="connsiteY4-80" fmla="*/ 2072 h 11291"/>
              <a:gd name="connsiteX0-81" fmla="*/ 58 w 10105"/>
              <a:gd name="connsiteY0-82" fmla="*/ 2072 h 11291"/>
              <a:gd name="connsiteX1-83" fmla="*/ 10105 w 10105"/>
              <a:gd name="connsiteY1-84" fmla="*/ 0 h 11291"/>
              <a:gd name="connsiteX2-85" fmla="*/ 10105 w 10105"/>
              <a:gd name="connsiteY2-86" fmla="*/ 11291 h 11291"/>
              <a:gd name="connsiteX3-87" fmla="*/ 0 w 10105"/>
              <a:gd name="connsiteY3-88" fmla="*/ 11291 h 11291"/>
              <a:gd name="connsiteX4-89" fmla="*/ 58 w 10105"/>
              <a:gd name="connsiteY4-90" fmla="*/ 2072 h 11291"/>
              <a:gd name="connsiteX0-91" fmla="*/ 58 w 10105"/>
              <a:gd name="connsiteY0-92" fmla="*/ 4760 h 13979"/>
              <a:gd name="connsiteX1-93" fmla="*/ 10061 w 10105"/>
              <a:gd name="connsiteY1-94" fmla="*/ 0 h 13979"/>
              <a:gd name="connsiteX2-95" fmla="*/ 10105 w 10105"/>
              <a:gd name="connsiteY2-96" fmla="*/ 13979 h 13979"/>
              <a:gd name="connsiteX3-97" fmla="*/ 0 w 10105"/>
              <a:gd name="connsiteY3-98" fmla="*/ 13979 h 13979"/>
              <a:gd name="connsiteX4-99" fmla="*/ 58 w 10105"/>
              <a:gd name="connsiteY4-100" fmla="*/ 4760 h 13979"/>
              <a:gd name="connsiteX0-101" fmla="*/ 10 w 10144"/>
              <a:gd name="connsiteY0-102" fmla="*/ 4760 h 13979"/>
              <a:gd name="connsiteX1-103" fmla="*/ 10100 w 10144"/>
              <a:gd name="connsiteY1-104" fmla="*/ 0 h 13979"/>
              <a:gd name="connsiteX2-105" fmla="*/ 10144 w 10144"/>
              <a:gd name="connsiteY2-106" fmla="*/ 13979 h 13979"/>
              <a:gd name="connsiteX3-107" fmla="*/ 39 w 10144"/>
              <a:gd name="connsiteY3-108" fmla="*/ 13979 h 13979"/>
              <a:gd name="connsiteX4-109" fmla="*/ 10 w 10144"/>
              <a:gd name="connsiteY4-110" fmla="*/ 4760 h 13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-1" fmla="*/ 0 w 631032"/>
              <a:gd name="connsiteY0-2" fmla="*/ 532191 h 556004"/>
              <a:gd name="connsiteX1-3" fmla="*/ 531019 w 631032"/>
              <a:gd name="connsiteY1-4" fmla="*/ 0 h 556004"/>
              <a:gd name="connsiteX2-5" fmla="*/ 631032 w 631032"/>
              <a:gd name="connsiteY2-6" fmla="*/ 0 h 556004"/>
              <a:gd name="connsiteX3-7" fmla="*/ 607220 w 631032"/>
              <a:gd name="connsiteY3-8" fmla="*/ 556004 h 556004"/>
              <a:gd name="connsiteX4-9" fmla="*/ 0 w 631032"/>
              <a:gd name="connsiteY4-10" fmla="*/ 532191 h 556004"/>
              <a:gd name="connsiteX0-11" fmla="*/ 0 w 631032"/>
              <a:gd name="connsiteY0-12" fmla="*/ 532191 h 534573"/>
              <a:gd name="connsiteX1-13" fmla="*/ 531019 w 631032"/>
              <a:gd name="connsiteY1-14" fmla="*/ 0 h 534573"/>
              <a:gd name="connsiteX2-15" fmla="*/ 631032 w 631032"/>
              <a:gd name="connsiteY2-16" fmla="*/ 0 h 534573"/>
              <a:gd name="connsiteX3-17" fmla="*/ 107158 w 631032"/>
              <a:gd name="connsiteY3-18" fmla="*/ 534573 h 534573"/>
              <a:gd name="connsiteX4-19" fmla="*/ 0 w 631032"/>
              <a:gd name="connsiteY4-20" fmla="*/ 532191 h 534573"/>
              <a:gd name="connsiteX0-21" fmla="*/ 0 w 631032"/>
              <a:gd name="connsiteY0-22" fmla="*/ 532191 h 534573"/>
              <a:gd name="connsiteX1-23" fmla="*/ 531019 w 631032"/>
              <a:gd name="connsiteY1-24" fmla="*/ 0 h 534573"/>
              <a:gd name="connsiteX2-25" fmla="*/ 631032 w 631032"/>
              <a:gd name="connsiteY2-26" fmla="*/ 0 h 534573"/>
              <a:gd name="connsiteX3-27" fmla="*/ 100015 w 631032"/>
              <a:gd name="connsiteY3-28" fmla="*/ 534573 h 534573"/>
              <a:gd name="connsiteX4-29" fmla="*/ 0 w 631032"/>
              <a:gd name="connsiteY4-30" fmla="*/ 532191 h 534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2051" y="1029012"/>
            <a:ext cx="291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630" lvl="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clearRect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不能清除路径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39" y="154998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是清除画布某区域的常用方法，但是它是不能清除路径的，在你调用 </a:t>
            </a:r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后再调用 </a:t>
            </a:r>
            <a:r>
              <a:rPr lang="en-US" altLang="zh-CN" dirty="0"/>
              <a:t>stroke </a:t>
            </a:r>
            <a:r>
              <a:rPr lang="zh-CN" altLang="en-US" dirty="0"/>
              <a:t>方法，之前的路径依然会被绘制。</a:t>
            </a:r>
          </a:p>
        </p:txBody>
      </p:sp>
      <p:sp>
        <p:nvSpPr>
          <p:cNvPr id="3" name="矩形 2"/>
          <p:cNvSpPr/>
          <p:nvPr/>
        </p:nvSpPr>
        <p:spPr>
          <a:xfrm>
            <a:off x="-93" y="3059708"/>
            <a:ext cx="52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630" indent="-21463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canvas.width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= </a:t>
            </a: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canvas.width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可以清除路径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71703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当想要清空整个画布时可以使用这种方式代替 </a:t>
            </a:r>
            <a:r>
              <a:rPr lang="en-US" altLang="zh-CN" dirty="0" err="1"/>
              <a:t>clearRect</a:t>
            </a:r>
            <a:r>
              <a:rPr lang="zh-CN" altLang="en-US" dirty="0"/>
              <a:t>。但是这种方式实际是重置了整个画布，不仅路径被清除，设置的其他绘制属性同样会被设为默认值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  <p:bldP spid="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3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879</Words>
  <Application>Microsoft Office PowerPoint</Application>
  <PresentationFormat>全屏显示(4:3)</PresentationFormat>
  <Paragraphs>118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Agency FB</vt:lpstr>
      <vt:lpstr>Arial</vt:lpstr>
      <vt:lpstr>Calibri</vt:lpstr>
      <vt:lpstr>consolas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Web框架与设备交互</dc:title>
  <dc:creator>俞超程</dc:creator>
  <cp:lastModifiedBy>俞超程</cp:lastModifiedBy>
  <cp:revision>275</cp:revision>
  <dcterms:created xsi:type="dcterms:W3CDTF">2020-12-07T15:12:04Z</dcterms:created>
  <dcterms:modified xsi:type="dcterms:W3CDTF">2020-12-08T02:17:09Z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