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3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3"/>
    <p:restoredTop sz="95755"/>
  </p:normalViewPr>
  <p:slideViewPr>
    <p:cSldViewPr snapToGrid="0" snapToObjects="1">
      <p:cViewPr varScale="1">
        <p:scale>
          <a:sx n="112" d="100"/>
          <a:sy n="112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13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5-2041-A1FD-BA4A561E01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8"/>
        <c:axId val="781226959"/>
        <c:axId val="781228607"/>
      </c:barChart>
      <c:catAx>
        <c:axId val="781226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228607"/>
        <c:crosses val="autoZero"/>
        <c:auto val="1"/>
        <c:lblAlgn val="ctr"/>
        <c:lblOffset val="100"/>
        <c:noMultiLvlLbl val="0"/>
      </c:catAx>
      <c:valAx>
        <c:axId val="78122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122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5-2041-A1FD-BA4A561E01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8"/>
        <c:axId val="781226959"/>
        <c:axId val="781228607"/>
      </c:barChart>
      <c:catAx>
        <c:axId val="781226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228607"/>
        <c:crosses val="autoZero"/>
        <c:auto val="1"/>
        <c:lblAlgn val="ctr"/>
        <c:lblOffset val="100"/>
        <c:noMultiLvlLbl val="0"/>
      </c:catAx>
      <c:valAx>
        <c:axId val="78122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122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13</c:v>
                </c:pt>
                <c:pt idx="2">
                  <c:v>23</c:v>
                </c:pt>
                <c:pt idx="3">
                  <c:v>7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EA-E841-8B18-F9CD2BAFA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8"/>
        <c:axId val="781226959"/>
        <c:axId val="781228607"/>
      </c:barChart>
      <c:catAx>
        <c:axId val="781226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228607"/>
        <c:crosses val="autoZero"/>
        <c:auto val="1"/>
        <c:lblAlgn val="ctr"/>
        <c:lblOffset val="100"/>
        <c:noMultiLvlLbl val="0"/>
      </c:catAx>
      <c:valAx>
        <c:axId val="78122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122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14</c:v>
                </c:pt>
                <c:pt idx="2">
                  <c:v>29</c:v>
                </c:pt>
                <c:pt idx="3">
                  <c:v>8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E-2E46-8950-697E9963A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8"/>
        <c:axId val="781226959"/>
        <c:axId val="781228607"/>
      </c:barChart>
      <c:catAx>
        <c:axId val="781226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228607"/>
        <c:crosses val="autoZero"/>
        <c:auto val="1"/>
        <c:lblAlgn val="ctr"/>
        <c:lblOffset val="100"/>
        <c:noMultiLvlLbl val="0"/>
      </c:catAx>
      <c:valAx>
        <c:axId val="78122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122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9-BF41-A159-81071930A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8"/>
        <c:axId val="781226959"/>
        <c:axId val="781228607"/>
      </c:barChart>
      <c:catAx>
        <c:axId val="781226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228607"/>
        <c:crosses val="autoZero"/>
        <c:auto val="1"/>
        <c:lblAlgn val="ctr"/>
        <c:lblOffset val="100"/>
        <c:noMultiLvlLbl val="0"/>
      </c:catAx>
      <c:valAx>
        <c:axId val="78122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122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23</c:v>
                </c:pt>
                <c:pt idx="2">
                  <c:v>43</c:v>
                </c:pt>
                <c:pt idx="3">
                  <c:v>12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7-A14A-BC78-CCCCBB7C5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8"/>
        <c:axId val="781226959"/>
        <c:axId val="781228607"/>
      </c:barChart>
      <c:catAx>
        <c:axId val="781226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228607"/>
        <c:crosses val="autoZero"/>
        <c:auto val="1"/>
        <c:lblAlgn val="ctr"/>
        <c:lblOffset val="100"/>
        <c:noMultiLvlLbl val="0"/>
      </c:catAx>
      <c:valAx>
        <c:axId val="78122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122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E8-E642-96FE-BD63E0FDB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8"/>
        <c:axId val="781226959"/>
        <c:axId val="781228607"/>
      </c:barChart>
      <c:catAx>
        <c:axId val="781226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228607"/>
        <c:crosses val="autoZero"/>
        <c:auto val="1"/>
        <c:lblAlgn val="ctr"/>
        <c:lblOffset val="100"/>
        <c:noMultiLvlLbl val="0"/>
      </c:catAx>
      <c:valAx>
        <c:axId val="78122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122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7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75-CE46-81B0-06A539E86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8"/>
        <c:axId val="781226959"/>
        <c:axId val="781228607"/>
      </c:barChart>
      <c:catAx>
        <c:axId val="781226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228607"/>
        <c:crosses val="autoZero"/>
        <c:auto val="1"/>
        <c:lblAlgn val="ctr"/>
        <c:lblOffset val="100"/>
        <c:noMultiLvlLbl val="0"/>
      </c:catAx>
      <c:valAx>
        <c:axId val="78122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122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54632604735883428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Sheet1!$B$2:$B$17</c:f>
              <c:numCache>
                <c:formatCode>General</c:formatCode>
                <c:ptCount val="16"/>
                <c:pt idx="0">
                  <c:v>58</c:v>
                </c:pt>
                <c:pt idx="1">
                  <c:v>25</c:v>
                </c:pt>
                <c:pt idx="2">
                  <c:v>15</c:v>
                </c:pt>
                <c:pt idx="3">
                  <c:v>7</c:v>
                </c:pt>
                <c:pt idx="4">
                  <c:v>6</c:v>
                </c:pt>
                <c:pt idx="5">
                  <c:v>14</c:v>
                </c:pt>
                <c:pt idx="6">
                  <c:v>34</c:v>
                </c:pt>
                <c:pt idx="7">
                  <c:v>1</c:v>
                </c:pt>
                <c:pt idx="8">
                  <c:v>7</c:v>
                </c:pt>
                <c:pt idx="9">
                  <c:v>2</c:v>
                </c:pt>
                <c:pt idx="10">
                  <c:v>28</c:v>
                </c:pt>
                <c:pt idx="11">
                  <c:v>4</c:v>
                </c:pt>
                <c:pt idx="12">
                  <c:v>14</c:v>
                </c:pt>
                <c:pt idx="13">
                  <c:v>7</c:v>
                </c:pt>
                <c:pt idx="14">
                  <c:v>5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8A8A-0E49-A05B-C53E583574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26499792"/>
        <c:axId val="1026501440"/>
      </c:barChart>
      <c:catAx>
        <c:axId val="102649979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026501440"/>
        <c:crosses val="autoZero"/>
        <c:auto val="1"/>
        <c:lblAlgn val="ctr"/>
        <c:lblOffset val="100"/>
        <c:noMultiLvlLbl val="0"/>
      </c:catAx>
      <c:valAx>
        <c:axId val="102650144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02649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437180206853961E-2"/>
          <c:y val="3.2444993890726095E-2"/>
          <c:w val="0.78325675748603674"/>
          <c:h val="0.952807281613489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Platform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</c:f>
              <c:numCache>
                <c:formatCode>General</c:formatCode>
                <c:ptCount val="16"/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25</c:v>
                </c:pt>
                <c:pt idx="1">
                  <c:v>21</c:v>
                </c:pt>
                <c:pt idx="2">
                  <c:v>10</c:v>
                </c:pt>
                <c:pt idx="3">
                  <c:v>2</c:v>
                </c:pt>
                <c:pt idx="4">
                  <c:v>7</c:v>
                </c:pt>
                <c:pt idx="5">
                  <c:v>17</c:v>
                </c:pt>
                <c:pt idx="6">
                  <c:v>4</c:v>
                </c:pt>
                <c:pt idx="7">
                  <c:v>14</c:v>
                </c:pt>
                <c:pt idx="8">
                  <c:v>8</c:v>
                </c:pt>
                <c:pt idx="9">
                  <c:v>5</c:v>
                </c:pt>
                <c:pt idx="10">
                  <c:v>11</c:v>
                </c:pt>
                <c:pt idx="11">
                  <c:v>1</c:v>
                </c:pt>
                <c:pt idx="12">
                  <c:v>5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B-A747-9E18-4BDCDA753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5832560"/>
        <c:axId val="894283968"/>
      </c:barChart>
      <c:catAx>
        <c:axId val="735832560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894283968"/>
        <c:crosses val="autoZero"/>
        <c:auto val="1"/>
        <c:lblAlgn val="ctr"/>
        <c:lblOffset val="100"/>
        <c:noMultiLvlLbl val="0"/>
      </c:catAx>
      <c:valAx>
        <c:axId val="89428396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7358325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Sheet1!$B$2:$B$8</c:f>
              <c:numCache>
                <c:formatCode>General</c:formatCode>
                <c:ptCount val="7"/>
                <c:pt idx="0">
                  <c:v>75</c:v>
                </c:pt>
                <c:pt idx="1">
                  <c:v>31</c:v>
                </c:pt>
                <c:pt idx="2">
                  <c:v>21</c:v>
                </c:pt>
                <c:pt idx="3">
                  <c:v>41</c:v>
                </c:pt>
                <c:pt idx="4">
                  <c:v>33</c:v>
                </c:pt>
                <c:pt idx="5">
                  <c:v>8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9B-5D42-BEF4-CCC4E1379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5832560"/>
        <c:axId val="894283968"/>
      </c:barChart>
      <c:catAx>
        <c:axId val="735832560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894283968"/>
        <c:crosses val="autoZero"/>
        <c:auto val="1"/>
        <c:lblAlgn val="ctr"/>
        <c:lblOffset val="100"/>
        <c:noMultiLvlLbl val="0"/>
      </c:catAx>
      <c:valAx>
        <c:axId val="89428396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73583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021015761821366E-2"/>
          <c:y val="0"/>
          <c:w val="0.96147110332749564"/>
          <c:h val="0.702703019043393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20</c:v>
                </c:pt>
                <c:pt idx="2">
                  <c:v>27</c:v>
                </c:pt>
                <c:pt idx="3">
                  <c:v>19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EA-E841-8B18-F9CD2BAFA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8"/>
        <c:axId val="781226959"/>
        <c:axId val="781228607"/>
      </c:barChart>
      <c:catAx>
        <c:axId val="781226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228607"/>
        <c:crosses val="autoZero"/>
        <c:auto val="1"/>
        <c:lblAlgn val="ctr"/>
        <c:lblOffset val="100"/>
        <c:noMultiLvlLbl val="0"/>
      </c:catAx>
      <c:valAx>
        <c:axId val="78122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122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Sheet1!$B$2:$B$7</c:f>
              <c:numCache>
                <c:formatCode>General</c:formatCode>
                <c:ptCount val="6"/>
                <c:pt idx="0">
                  <c:v>46</c:v>
                </c:pt>
                <c:pt idx="1">
                  <c:v>54</c:v>
                </c:pt>
                <c:pt idx="2">
                  <c:v>26</c:v>
                </c:pt>
                <c:pt idx="3">
                  <c:v>20</c:v>
                </c:pt>
                <c:pt idx="4">
                  <c:v>15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6-DB4A-9432-1A1015A687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35832560"/>
        <c:axId val="894283968"/>
      </c:barChart>
      <c:catAx>
        <c:axId val="735832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4283968"/>
        <c:crosses val="autoZero"/>
        <c:auto val="1"/>
        <c:lblAlgn val="ctr"/>
        <c:lblOffset val="100"/>
        <c:noMultiLvlLbl val="0"/>
      </c:catAx>
      <c:valAx>
        <c:axId val="894283968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358325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Sheet1!$B$2:$B$7</c:f>
              <c:numCache>
                <c:formatCode>General</c:formatCode>
                <c:ptCount val="6"/>
                <c:pt idx="0">
                  <c:v>90</c:v>
                </c:pt>
                <c:pt idx="1">
                  <c:v>40</c:v>
                </c:pt>
                <c:pt idx="2">
                  <c:v>28</c:v>
                </c:pt>
                <c:pt idx="3">
                  <c:v>15</c:v>
                </c:pt>
                <c:pt idx="4">
                  <c:v>38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3C-0A47-9828-350835DACD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35832560"/>
        <c:axId val="894283968"/>
      </c:barChart>
      <c:catAx>
        <c:axId val="735832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4283968"/>
        <c:crosses val="autoZero"/>
        <c:auto val="1"/>
        <c:lblAlgn val="ctr"/>
        <c:lblOffset val="100"/>
        <c:noMultiLvlLbl val="0"/>
      </c:catAx>
      <c:valAx>
        <c:axId val="894283968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358325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Sheet1!$B$2:$B$7</c:f>
              <c:numCache>
                <c:formatCode>General</c:formatCode>
                <c:ptCount val="6"/>
                <c:pt idx="0">
                  <c:v>27</c:v>
                </c:pt>
                <c:pt idx="1">
                  <c:v>8</c:v>
                </c:pt>
                <c:pt idx="2">
                  <c:v>8</c:v>
                </c:pt>
                <c:pt idx="3">
                  <c:v>85</c:v>
                </c:pt>
                <c:pt idx="4">
                  <c:v>8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F2-5B45-AEFC-2C52B3853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35832560"/>
        <c:axId val="894283968"/>
      </c:barChart>
      <c:catAx>
        <c:axId val="735832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4283968"/>
        <c:crosses val="autoZero"/>
        <c:auto val="1"/>
        <c:lblAlgn val="ctr"/>
        <c:lblOffset val="100"/>
        <c:noMultiLvlLbl val="0"/>
      </c:catAx>
      <c:valAx>
        <c:axId val="894283968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358325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822957677165357E-2"/>
          <c:y val="0"/>
          <c:w val="0.43598954232283466"/>
          <c:h val="0.928510198715219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Sheet1!$A$2:$A$16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0-7B21-764F-8D97-2EFC854CAD9D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Sheet1!$B$2:$B$16</c:f>
              <c:numCache>
                <c:formatCode>General</c:formatCode>
                <c:ptCount val="15"/>
                <c:pt idx="0">
                  <c:v>32</c:v>
                </c:pt>
                <c:pt idx="1">
                  <c:v>24</c:v>
                </c:pt>
                <c:pt idx="2">
                  <c:v>10</c:v>
                </c:pt>
                <c:pt idx="3">
                  <c:v>27</c:v>
                </c:pt>
                <c:pt idx="4">
                  <c:v>27</c:v>
                </c:pt>
                <c:pt idx="5">
                  <c:v>37</c:v>
                </c:pt>
                <c:pt idx="6">
                  <c:v>24</c:v>
                </c:pt>
                <c:pt idx="7">
                  <c:v>13</c:v>
                </c:pt>
                <c:pt idx="8">
                  <c:v>25</c:v>
                </c:pt>
                <c:pt idx="9">
                  <c:v>5</c:v>
                </c:pt>
                <c:pt idx="10">
                  <c:v>6</c:v>
                </c:pt>
                <c:pt idx="11">
                  <c:v>14</c:v>
                </c:pt>
                <c:pt idx="12">
                  <c:v>11</c:v>
                </c:pt>
                <c:pt idx="13">
                  <c:v>14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21-764F-8D97-2EFC854CAD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26499792"/>
        <c:axId val="1026501440"/>
      </c:barChart>
      <c:catAx>
        <c:axId val="102649979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026501440"/>
        <c:crosses val="autoZero"/>
        <c:auto val="1"/>
        <c:lblAlgn val="ctr"/>
        <c:lblOffset val="100"/>
        <c:noMultiLvlLbl val="0"/>
      </c:catAx>
      <c:valAx>
        <c:axId val="102650144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0264997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822957677165357E-2"/>
          <c:y val="3.6854621260051533E-2"/>
          <c:w val="0.65642789351758579"/>
          <c:h val="0.917018599202064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Sheet1!$A$2:$A$13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0-F18A-2344-9567-0D6D0230D755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Sheet1!$B$2:$B$13</c:f>
              <c:numCache>
                <c:formatCode>General</c:formatCode>
                <c:ptCount val="12"/>
                <c:pt idx="0">
                  <c:v>31</c:v>
                </c:pt>
                <c:pt idx="1">
                  <c:v>62</c:v>
                </c:pt>
                <c:pt idx="2">
                  <c:v>41</c:v>
                </c:pt>
                <c:pt idx="3">
                  <c:v>39</c:v>
                </c:pt>
                <c:pt idx="4">
                  <c:v>16</c:v>
                </c:pt>
                <c:pt idx="5">
                  <c:v>36</c:v>
                </c:pt>
                <c:pt idx="6">
                  <c:v>33</c:v>
                </c:pt>
                <c:pt idx="7">
                  <c:v>34</c:v>
                </c:pt>
                <c:pt idx="8">
                  <c:v>17</c:v>
                </c:pt>
                <c:pt idx="9">
                  <c:v>9</c:v>
                </c:pt>
                <c:pt idx="10">
                  <c:v>6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8A-2344-9567-0D6D0230D7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26499792"/>
        <c:axId val="1026501440"/>
      </c:barChart>
      <c:catAx>
        <c:axId val="102649979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026501440"/>
        <c:crosses val="autoZero"/>
        <c:auto val="1"/>
        <c:lblAlgn val="ctr"/>
        <c:lblOffset val="100"/>
        <c:noMultiLvlLbl val="0"/>
      </c:catAx>
      <c:valAx>
        <c:axId val="102650144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0264997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Sheet1!$B$2:$B$8</c:f>
              <c:numCache>
                <c:formatCode>General</c:formatCode>
                <c:ptCount val="7"/>
                <c:pt idx="0">
                  <c:v>81</c:v>
                </c:pt>
                <c:pt idx="1">
                  <c:v>33</c:v>
                </c:pt>
                <c:pt idx="2">
                  <c:v>18</c:v>
                </c:pt>
                <c:pt idx="3">
                  <c:v>10</c:v>
                </c:pt>
                <c:pt idx="4">
                  <c:v>46</c:v>
                </c:pt>
                <c:pt idx="5">
                  <c:v>24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C0-734D-A2AF-9A3BF9EA8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5832560"/>
        <c:axId val="894283968"/>
      </c:barChart>
      <c:catAx>
        <c:axId val="735832560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894283968"/>
        <c:crosses val="autoZero"/>
        <c:auto val="1"/>
        <c:lblAlgn val="ctr"/>
        <c:lblOffset val="100"/>
        <c:noMultiLvlLbl val="0"/>
      </c:catAx>
      <c:valAx>
        <c:axId val="89428396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73583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Sheet1!$B$2:$B$8</c:f>
              <c:numCache>
                <c:formatCode>General</c:formatCode>
                <c:ptCount val="7"/>
                <c:pt idx="0">
                  <c:v>66</c:v>
                </c:pt>
                <c:pt idx="1">
                  <c:v>19</c:v>
                </c:pt>
                <c:pt idx="2">
                  <c:v>28</c:v>
                </c:pt>
                <c:pt idx="3">
                  <c:v>9</c:v>
                </c:pt>
                <c:pt idx="4">
                  <c:v>13</c:v>
                </c:pt>
                <c:pt idx="5">
                  <c:v>36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D-924D-B420-6CD83ACD1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5832560"/>
        <c:axId val="894283968"/>
      </c:barChart>
      <c:catAx>
        <c:axId val="735832560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894283968"/>
        <c:crosses val="autoZero"/>
        <c:auto val="1"/>
        <c:lblAlgn val="ctr"/>
        <c:lblOffset val="100"/>
        <c:noMultiLvlLbl val="0"/>
      </c:catAx>
      <c:valAx>
        <c:axId val="89428396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73583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CE-EE44-B0AE-2FBFB0FD87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CE-EE44-B0AE-2FBFB0FD8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1631920"/>
        <c:axId val="319432368"/>
      </c:barChart>
      <c:catAx>
        <c:axId val="221631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N"/>
          </a:p>
        </c:txPr>
        <c:crossAx val="319432368"/>
        <c:crosses val="autoZero"/>
        <c:auto val="1"/>
        <c:lblAlgn val="ctr"/>
        <c:lblOffset val="100"/>
        <c:noMultiLvlLbl val="0"/>
      </c:catAx>
      <c:valAx>
        <c:axId val="31943236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2163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Sheet1!$B$2:$B$9</c:f>
              <c:numCache>
                <c:formatCode>General</c:formatCode>
                <c:ptCount val="8"/>
                <c:pt idx="0">
                  <c:v>19</c:v>
                </c:pt>
                <c:pt idx="1">
                  <c:v>3</c:v>
                </c:pt>
                <c:pt idx="2">
                  <c:v>19</c:v>
                </c:pt>
                <c:pt idx="3">
                  <c:v>6</c:v>
                </c:pt>
                <c:pt idx="4">
                  <c:v>39</c:v>
                </c:pt>
                <c:pt idx="5">
                  <c:v>6</c:v>
                </c:pt>
                <c:pt idx="6">
                  <c:v>6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E0-5B49-995C-124F68C59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5832560"/>
        <c:axId val="894283968"/>
      </c:barChart>
      <c:catAx>
        <c:axId val="735832560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894283968"/>
        <c:crosses val="autoZero"/>
        <c:auto val="1"/>
        <c:lblAlgn val="ctr"/>
        <c:lblOffset val="100"/>
        <c:noMultiLvlLbl val="0"/>
      </c:catAx>
      <c:valAx>
        <c:axId val="89428396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73583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Sheet1!$B$2:$B$10</c:f>
              <c:numCache>
                <c:formatCode>General</c:formatCode>
                <c:ptCount val="9"/>
                <c:pt idx="0">
                  <c:v>14</c:v>
                </c:pt>
                <c:pt idx="1">
                  <c:v>12</c:v>
                </c:pt>
                <c:pt idx="2">
                  <c:v>5</c:v>
                </c:pt>
                <c:pt idx="3">
                  <c:v>6</c:v>
                </c:pt>
                <c:pt idx="4">
                  <c:v>34</c:v>
                </c:pt>
                <c:pt idx="5">
                  <c:v>7</c:v>
                </c:pt>
                <c:pt idx="6">
                  <c:v>3</c:v>
                </c:pt>
                <c:pt idx="7">
                  <c:v>18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D6-E14F-B9B3-E4C01ABA5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5832560"/>
        <c:axId val="894283968"/>
      </c:barChart>
      <c:catAx>
        <c:axId val="735832560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894283968"/>
        <c:crosses val="autoZero"/>
        <c:auto val="1"/>
        <c:lblAlgn val="ctr"/>
        <c:lblOffset val="100"/>
        <c:noMultiLvlLbl val="0"/>
      </c:catAx>
      <c:valAx>
        <c:axId val="89428396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73583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E-2E46-8950-697E9963A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8"/>
        <c:axId val="781226959"/>
        <c:axId val="781228607"/>
      </c:barChart>
      <c:catAx>
        <c:axId val="781226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228607"/>
        <c:crosses val="autoZero"/>
        <c:auto val="1"/>
        <c:lblAlgn val="ctr"/>
        <c:lblOffset val="100"/>
        <c:noMultiLvlLbl val="0"/>
      </c:catAx>
      <c:valAx>
        <c:axId val="78122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122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23</c:v>
                </c:pt>
                <c:pt idx="2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3F-5049-80A4-9365FE55D2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23</c:v>
                </c:pt>
                <c:pt idx="1">
                  <c:v>34</c:v>
                </c:pt>
                <c:pt idx="2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3F-5049-80A4-9365FE55D2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</c:v>
                </c:pt>
                <c:pt idx="1">
                  <c:v>29</c:v>
                </c:pt>
                <c:pt idx="2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3F-5049-80A4-9365FE55D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0745807"/>
        <c:axId val="362628000"/>
      </c:barChart>
      <c:catAx>
        <c:axId val="2020745807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362628000"/>
        <c:crosses val="autoZero"/>
        <c:auto val="1"/>
        <c:lblAlgn val="ctr"/>
        <c:lblOffset val="100"/>
        <c:noMultiLvlLbl val="0"/>
      </c:catAx>
      <c:valAx>
        <c:axId val="362628000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20207458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30</c:v>
                </c:pt>
                <c:pt idx="2">
                  <c:v>38</c:v>
                </c:pt>
                <c:pt idx="3">
                  <c:v>12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9-BF41-A159-81071930A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8"/>
        <c:axId val="781226959"/>
        <c:axId val="781228607"/>
      </c:barChart>
      <c:catAx>
        <c:axId val="781226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228607"/>
        <c:crosses val="autoZero"/>
        <c:auto val="1"/>
        <c:lblAlgn val="ctr"/>
        <c:lblOffset val="100"/>
        <c:noMultiLvlLbl val="0"/>
      </c:catAx>
      <c:valAx>
        <c:axId val="78122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122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20</c:v>
                </c:pt>
                <c:pt idx="2">
                  <c:v>27</c:v>
                </c:pt>
                <c:pt idx="3">
                  <c:v>9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7-A14A-BC78-CCCCBB7C5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8"/>
        <c:axId val="781226959"/>
        <c:axId val="781228607"/>
      </c:barChart>
      <c:catAx>
        <c:axId val="781226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228607"/>
        <c:crosses val="autoZero"/>
        <c:auto val="1"/>
        <c:lblAlgn val="ctr"/>
        <c:lblOffset val="100"/>
        <c:noMultiLvlLbl val="0"/>
      </c:catAx>
      <c:valAx>
        <c:axId val="78122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122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528896672504379E-2"/>
          <c:y val="8.1080994806347298E-2"/>
          <c:w val="0.96147110332749564"/>
          <c:h val="0.7027030190433932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 w="0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42</c:v>
                </c:pt>
                <c:pt idx="2">
                  <c:v>54</c:v>
                </c:pt>
                <c:pt idx="3">
                  <c:v>26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7F-3C40-97D8-F26BD6F446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8"/>
        <c:axId val="781226959"/>
        <c:axId val="781228607"/>
      </c:barChart>
      <c:catAx>
        <c:axId val="781226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228607"/>
        <c:crosses val="autoZero"/>
        <c:auto val="1"/>
        <c:lblAlgn val="ctr"/>
        <c:lblOffset val="100"/>
        <c:noMultiLvlLbl val="0"/>
      </c:catAx>
      <c:valAx>
        <c:axId val="78122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122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45</c:v>
                </c:pt>
                <c:pt idx="2">
                  <c:v>60</c:v>
                </c:pt>
                <c:pt idx="3">
                  <c:v>24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4A-2A4F-89A0-AD93688DA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8"/>
        <c:axId val="781226959"/>
        <c:axId val="781228607"/>
      </c:barChart>
      <c:catAx>
        <c:axId val="781226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228607"/>
        <c:crosses val="autoZero"/>
        <c:auto val="1"/>
        <c:lblAlgn val="ctr"/>
        <c:lblOffset val="100"/>
        <c:noMultiLvlLbl val="0"/>
      </c:catAx>
      <c:valAx>
        <c:axId val="78122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122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528896672504379E-2"/>
          <c:y val="8.1080994806347298E-2"/>
          <c:w val="0.96147110332749564"/>
          <c:h val="0.7027030190433932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 w="0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31</c:v>
                </c:pt>
                <c:pt idx="2">
                  <c:v>49</c:v>
                </c:pt>
                <c:pt idx="3">
                  <c:v>19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93-FE40-85A3-4FBE5979A1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8"/>
        <c:axId val="781226959"/>
        <c:axId val="781228607"/>
      </c:barChart>
      <c:catAx>
        <c:axId val="781226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228607"/>
        <c:crosses val="autoZero"/>
        <c:auto val="1"/>
        <c:lblAlgn val="ctr"/>
        <c:lblOffset val="100"/>
        <c:noMultiLvlLbl val="0"/>
      </c:catAx>
      <c:valAx>
        <c:axId val="78122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122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6</c:v>
                </c:pt>
                <c:pt idx="2">
                  <c:v>19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6-CE4A-8A43-78A61C1C3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8"/>
        <c:axId val="781226959"/>
        <c:axId val="781228607"/>
      </c:barChart>
      <c:catAx>
        <c:axId val="781226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228607"/>
        <c:crosses val="autoZero"/>
        <c:auto val="1"/>
        <c:lblAlgn val="ctr"/>
        <c:lblOffset val="100"/>
        <c:noMultiLvlLbl val="0"/>
      </c:catAx>
      <c:valAx>
        <c:axId val="78122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122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1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16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82D54-8656-AD7D-8038-AC56774F2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A3C8E-6717-9B36-A106-44E8378C1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0848C-6356-D55A-C145-F83895B6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51E-9B63-4E47-B726-553D51884CE2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07041-643E-84ED-F031-B8E2DF49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E742C-B806-0C80-A5F0-BFB42BF3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C282-8186-0645-AC52-C06C4CEFAE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89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5FCCD-6CFE-F572-534A-D9E7CADF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05B765-2188-9B65-CD6C-E850BD136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0665F-8DBE-EB90-A5AA-C78E54E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51E-9B63-4E47-B726-553D51884CE2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DAB76-D67A-D02D-48EB-BE2D71B8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8BAAC-A091-D634-2EC2-D63C0208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C282-8186-0645-AC52-C06C4CEFAE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51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9656F8-F0FA-02DF-4BD9-6B24A5534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EFF478-14AC-71C6-7231-98D19D6DC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A6A15-3143-E74B-4F4A-80A9A44F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51E-9B63-4E47-B726-553D51884CE2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174FD-E6A8-2BAA-3D08-64395412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63CC5-C2C1-AE3D-39D7-112C73AF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C282-8186-0645-AC52-C06C4CEFAE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18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90F64-23D2-3C28-59A7-2EBC1E30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9030C-D4A5-86A2-7D85-B9231ED1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E73FF-24AE-839F-7DFD-C8C4CB32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51E-9B63-4E47-B726-553D51884CE2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3072B-E310-72C3-B3CB-6E64290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9C6B0-9619-0C1E-27DB-BA2DDA73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C282-8186-0645-AC52-C06C4CEFAE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35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5E0F1-5037-C685-C5C5-AEF90A66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D775F7-3D6E-5CC2-82F9-3CF8A65A3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1B8C1-78BD-3802-4103-2AA88542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51E-9B63-4E47-B726-553D51884CE2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55094-CEB6-8830-C462-CA7D27C2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62254-DA81-B970-C64A-03B0E55A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C282-8186-0645-AC52-C06C4CEFAE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55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56390-7157-4E4F-9B1B-14889955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15AAE-ACF0-A2CE-24CB-7C31D4185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5D105-E584-FB49-3344-534BE8322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3352C-A5CB-1D35-4F61-1305962A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51E-9B63-4E47-B726-553D51884CE2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5D221-04A1-70A3-C982-6A354EC0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3B16C-BC27-B3AD-1453-D538E96E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C282-8186-0645-AC52-C06C4CEFAE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9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2135D-250F-162F-E12D-CADA52C4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0D4B2D-E37F-EDCD-166D-5D9A96E39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053DC-D44F-5639-E319-4E3A18DCA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F02303-4F09-F2D6-E89D-E270B747E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5580E1-E06F-A57C-D0D0-01252C69E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C6F4AE-BEA4-C95F-E080-4EA1FE03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51E-9B63-4E47-B726-553D51884CE2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4A3AFB-5E10-2FFF-802D-88DBFA6D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FFFC9A-BD47-D2C2-62B7-6C421B47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C282-8186-0645-AC52-C06C4CEFAE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275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A0F2D-B492-81A6-72F7-60478A2C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0D6B2B-45F6-865C-4116-B60D7261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51E-9B63-4E47-B726-553D51884CE2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BB7A41-640C-FE09-2350-D9D699D4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63833D-AED8-9C4C-3971-1E096D28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C282-8186-0645-AC52-C06C4CEFAE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86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8A74F0-0A80-ED63-B728-F51BE49B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51E-9B63-4E47-B726-553D51884CE2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D14C31-4B9E-12D5-6BB0-0BBC2627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F36D1-DDD5-5364-2C5F-C4A410C1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C282-8186-0645-AC52-C06C4CEFAE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12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48076-CE82-2F8C-A091-2862217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F7F84-5FDB-39EF-013B-38C1260E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93C84A-3647-F2BC-1FA5-9B27D97E9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C9029-06D0-936B-C818-F979625A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51E-9B63-4E47-B726-553D51884CE2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84A98-B42C-5B7A-0131-E0DB00B7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E5CFE7-4B87-A3BE-F4B4-673DAFD2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C282-8186-0645-AC52-C06C4CEFAE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25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70F24-2B97-C957-D7B5-2EED8BA2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F13343-75D6-F165-C7AE-14B967178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DD12FE-0C08-480D-847F-4ACB6476A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B7496-3E3C-4C38-D8B2-5FD11C55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C51E-9B63-4E47-B726-553D51884CE2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839A9-FEDA-10BC-70D5-8FA7ABC6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9A92F-5F56-7890-603D-F085EF2F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C282-8186-0645-AC52-C06C4CEFAE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7156C1-0788-CAF3-5520-625D7F3E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CC5E4-4CFA-494C-954B-41EF9E9E6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9D66B-AE3B-0DB1-5667-531E9DD84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AC51E-9B63-4E47-B726-553D51884CE2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16732-7482-AF8C-B081-BC771A32C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8F7B6-4902-4F51-21ED-99B489C25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0C282-8186-0645-AC52-C06C4CEFAE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23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slideLayout" Target="../slideLayouts/slideLayout2.xml"/><Relationship Id="rId7" Type="http://schemas.openxmlformats.org/officeDocument/2006/relationships/chart" Target="../charts/char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10" Type="http://schemas.openxmlformats.org/officeDocument/2006/relationships/chart" Target="../charts/chart7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chart" Target="../charts/char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chart" Target="../charts/char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chart" Target="../charts/char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chart" Target="../charts/char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chart" Target="../charts/chart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slideLayout" Target="../slideLayouts/slideLayout2.xml"/><Relationship Id="rId7" Type="http://schemas.openxmlformats.org/officeDocument/2006/relationships/chart" Target="../charts/chart11.xml"/><Relationship Id="rId12" Type="http://schemas.openxmlformats.org/officeDocument/2006/relationships/chart" Target="../charts/chart1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0.xml"/><Relationship Id="rId11" Type="http://schemas.openxmlformats.org/officeDocument/2006/relationships/chart" Target="../charts/chart15.xml"/><Relationship Id="rId5" Type="http://schemas.openxmlformats.org/officeDocument/2006/relationships/chart" Target="../charts/chart9.xml"/><Relationship Id="rId10" Type="http://schemas.openxmlformats.org/officeDocument/2006/relationships/chart" Target="../charts/chart14.xml"/><Relationship Id="rId4" Type="http://schemas.openxmlformats.org/officeDocument/2006/relationships/chart" Target="../charts/chart8.xml"/><Relationship Id="rId9" Type="http://schemas.openxmlformats.org/officeDocument/2006/relationships/chart" Target="../charts/char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chart" Target="../charts/char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chart" Target="../charts/char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chart" Target="../charts/char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chart" Target="../charts/char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chart" Target="../charts/char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chart" Target="../charts/char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9DF3F-2A33-A17A-F0DD-64B8D297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17" y="177316"/>
            <a:ext cx="11247890" cy="972075"/>
          </a:xfrm>
        </p:spPr>
        <p:txBody>
          <a:bodyPr>
            <a:normAutofit fontScale="90000"/>
          </a:bodyPr>
          <a:lstStyle/>
          <a:p>
            <a:r>
              <a:rPr kumimoji="1" lang="en-US" altLang="zh-CN" sz="2400" dirty="0">
                <a:solidFill>
                  <a:prstClr val="black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Among all internet medical platforms that mainly provide consultation services , </a:t>
            </a:r>
            <a:r>
              <a:rPr kumimoji="1" lang="en-US" altLang="zh-CN" sz="2400" b="1" dirty="0">
                <a:solidFill>
                  <a:prstClr val="black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the Ping An Good Doctor </a:t>
            </a:r>
            <a:r>
              <a:rPr kumimoji="1" lang="en-US" altLang="zh-CN" sz="2400" dirty="0">
                <a:solidFill>
                  <a:prstClr val="black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and </a:t>
            </a:r>
            <a:r>
              <a:rPr kumimoji="1" lang="en-US" altLang="zh-CN" sz="2400" b="1" dirty="0">
                <a:solidFill>
                  <a:prstClr val="black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Hao Dai Fu </a:t>
            </a:r>
            <a:r>
              <a:rPr kumimoji="1" lang="en-US" altLang="zh-CN" sz="2400" dirty="0">
                <a:solidFill>
                  <a:prstClr val="black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are most frequently mentioned. The </a:t>
            </a:r>
            <a:r>
              <a:rPr kumimoji="1" lang="en-US" altLang="zh-CN" sz="2400" b="1" dirty="0">
                <a:solidFill>
                  <a:prstClr val="black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Xing Ren Doctor </a:t>
            </a:r>
            <a:r>
              <a:rPr kumimoji="1" lang="en-US" altLang="zh-CN" sz="2400" dirty="0">
                <a:solidFill>
                  <a:prstClr val="black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is least frequently mentioned. </a:t>
            </a:r>
            <a:endParaRPr kumimoji="1" lang="zh-CN" altLang="en-US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A7EB0BAD-E44E-5D30-F7B3-6E395897B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596655"/>
              </p:ext>
            </p:extLst>
          </p:nvPr>
        </p:nvGraphicFramePr>
        <p:xfrm>
          <a:off x="1089314" y="1747905"/>
          <a:ext cx="10203896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92441">
                  <a:extLst>
                    <a:ext uri="{9D8B030D-6E8A-4147-A177-3AD203B41FA5}">
                      <a16:colId xmlns:a16="http://schemas.microsoft.com/office/drawing/2014/main" val="3857515414"/>
                    </a:ext>
                  </a:extLst>
                </a:gridCol>
                <a:gridCol w="1342291">
                  <a:extLst>
                    <a:ext uri="{9D8B030D-6E8A-4147-A177-3AD203B41FA5}">
                      <a16:colId xmlns:a16="http://schemas.microsoft.com/office/drawing/2014/main" val="2409485645"/>
                    </a:ext>
                  </a:extLst>
                </a:gridCol>
                <a:gridCol w="1342291">
                  <a:extLst>
                    <a:ext uri="{9D8B030D-6E8A-4147-A177-3AD203B41FA5}">
                      <a16:colId xmlns:a16="http://schemas.microsoft.com/office/drawing/2014/main" val="2984614881"/>
                    </a:ext>
                  </a:extLst>
                </a:gridCol>
                <a:gridCol w="1342291">
                  <a:extLst>
                    <a:ext uri="{9D8B030D-6E8A-4147-A177-3AD203B41FA5}">
                      <a16:colId xmlns:a16="http://schemas.microsoft.com/office/drawing/2014/main" val="612170637"/>
                    </a:ext>
                  </a:extLst>
                </a:gridCol>
                <a:gridCol w="1342291">
                  <a:extLst>
                    <a:ext uri="{9D8B030D-6E8A-4147-A177-3AD203B41FA5}">
                      <a16:colId xmlns:a16="http://schemas.microsoft.com/office/drawing/2014/main" val="4056957283"/>
                    </a:ext>
                  </a:extLst>
                </a:gridCol>
                <a:gridCol w="1342291">
                  <a:extLst>
                    <a:ext uri="{9D8B030D-6E8A-4147-A177-3AD203B41FA5}">
                      <a16:colId xmlns:a16="http://schemas.microsoft.com/office/drawing/2014/main" val="554905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zh-CN" alt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</a:t>
                      </a:r>
                      <a:endParaRPr lang="zh-CN" altLang="en-US" sz="14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A1+A2</a:t>
                      </a:r>
                      <a:endParaRPr lang="zh-CN" altLang="en-US" sz="14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A3</a:t>
                      </a:r>
                      <a:endParaRPr lang="zh-CN" altLang="en-US" sz="14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A4</a:t>
                      </a:r>
                      <a:endParaRPr lang="zh-CN" altLang="en-US" sz="14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A5</a:t>
                      </a:r>
                      <a:endParaRPr lang="zh-CN" altLang="en-US" sz="14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64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Base, n= </a:t>
                      </a:r>
                      <a:endParaRPr kumimoji="0" lang="zh-CN" altLang="en-US" sz="105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189</a:t>
                      </a:r>
                      <a:endParaRPr lang="zh-CN" altLang="en-US" sz="105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189</a:t>
                      </a:r>
                      <a:endParaRPr lang="zh-CN" altLang="en-US" sz="105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189</a:t>
                      </a:r>
                      <a:endParaRPr lang="zh-CN" altLang="en-US" sz="105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189</a:t>
                      </a:r>
                      <a:endParaRPr lang="zh-CN" altLang="en-US" sz="105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189</a:t>
                      </a: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4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Sig.</a:t>
                      </a: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050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050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zh-CN" altLang="en-US" sz="1050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sz="1050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050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7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40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Ping An Good Doctor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47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Hao Dai Fu</a:t>
                      </a: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9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Spring Rain Doctor 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52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Miao Shou Doctor 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00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WeDoctor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968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Ding Xiang Doctor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98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Xing Ren Doctor 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019952"/>
                  </a:ext>
                </a:extLst>
              </a:tr>
            </a:tbl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B9DF48E2-3046-12C5-7072-DE19DBF67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7278615"/>
              </p:ext>
            </p:extLst>
          </p:nvPr>
        </p:nvGraphicFramePr>
        <p:xfrm>
          <a:off x="4454720" y="4050798"/>
          <a:ext cx="7139314" cy="429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5F937024-5A49-E94F-3DA8-2C7EB8659B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050174"/>
              </p:ext>
            </p:extLst>
          </p:nvPr>
        </p:nvGraphicFramePr>
        <p:xfrm>
          <a:off x="4388885" y="4809910"/>
          <a:ext cx="7165325" cy="38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2751F38F-925F-2FF0-B4A2-7C36702734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463233"/>
              </p:ext>
            </p:extLst>
          </p:nvPr>
        </p:nvGraphicFramePr>
        <p:xfrm>
          <a:off x="4441715" y="5236299"/>
          <a:ext cx="7178329" cy="364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0A94A0C6-2CF8-B87C-AE43-A63BF0A8C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846037"/>
              </p:ext>
            </p:extLst>
          </p:nvPr>
        </p:nvGraphicFramePr>
        <p:xfrm>
          <a:off x="4454720" y="3665495"/>
          <a:ext cx="7139314" cy="44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BB7032A5-19DE-FDA0-E796-4DF5C793E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955360"/>
              </p:ext>
            </p:extLst>
          </p:nvPr>
        </p:nvGraphicFramePr>
        <p:xfrm>
          <a:off x="4454720" y="4340037"/>
          <a:ext cx="7165324" cy="511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96A43579-EFF9-3C53-E5BC-D3AD058A0C66}"/>
              </a:ext>
            </a:extLst>
          </p:cNvPr>
          <p:cNvGrpSpPr/>
          <p:nvPr/>
        </p:nvGrpSpPr>
        <p:grpSpPr>
          <a:xfrm>
            <a:off x="567317" y="1148552"/>
            <a:ext cx="11247890" cy="5087987"/>
            <a:chOff x="483598" y="1391777"/>
            <a:chExt cx="11287763" cy="4710795"/>
          </a:xfrm>
        </p:grpSpPr>
        <p:sp>
          <p:nvSpPr>
            <p:cNvPr id="24" name="矩形 46">
              <a:extLst>
                <a:ext uri="{FF2B5EF4-FFF2-40B4-BE49-F238E27FC236}">
                  <a16:creationId xmlns:a16="http://schemas.microsoft.com/office/drawing/2014/main" id="{8995278F-21D9-1150-7156-4150095D87D7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3598" y="1391777"/>
              <a:ext cx="11287763" cy="2752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………….</a:t>
              </a:r>
            </a:p>
          </p:txBody>
        </p:sp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F7CB633E-B871-49EE-B508-6F99C38BEFA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3598" y="1635796"/>
              <a:ext cx="11287763" cy="4466776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932E2F72-1EBB-AE85-B911-12528F3F518E}"/>
              </a:ext>
            </a:extLst>
          </p:cNvPr>
          <p:cNvSpPr txBox="1"/>
          <p:nvPr/>
        </p:nvSpPr>
        <p:spPr>
          <a:xfrm>
            <a:off x="704125" y="5758417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Base:</a:t>
            </a:r>
            <a:r>
              <a:rPr lang="zh-CN" altLang="en-US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 </a:t>
            </a:r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All interviewees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8DC90A77-B5D5-8F06-D17C-5A3255F7C9CB}"/>
              </a:ext>
            </a:extLst>
          </p:cNvPr>
          <p:cNvSpPr txBox="1"/>
          <p:nvPr/>
        </p:nvSpPr>
        <p:spPr>
          <a:xfrm>
            <a:off x="504619" y="6462360"/>
            <a:ext cx="7138408" cy="34533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900" i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zh-CN" sz="1050" dirty="0">
                <a:solidFill>
                  <a:srgbClr val="424242"/>
                </a:solidFill>
                <a:ea typeface="微软雅黑"/>
              </a:rPr>
              <a:t>A1. Multiple Choice  A2. Multiple Choice  A3. Multiple Choice  A4. Multiple Choice  A5. Multiple Choice </a:t>
            </a:r>
          </a:p>
        </p:txBody>
      </p:sp>
      <p:graphicFrame>
        <p:nvGraphicFramePr>
          <p:cNvPr id="28" name="图表 27">
            <a:extLst>
              <a:ext uri="{FF2B5EF4-FFF2-40B4-BE49-F238E27FC236}">
                <a16:creationId xmlns:a16="http://schemas.microsoft.com/office/drawing/2014/main" id="{93039966-23A6-3AD2-2406-B4B39ADEA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447940"/>
              </p:ext>
            </p:extLst>
          </p:nvPr>
        </p:nvGraphicFramePr>
        <p:xfrm>
          <a:off x="4311615" y="2806861"/>
          <a:ext cx="7132007" cy="528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9" name="图表 28">
            <a:extLst>
              <a:ext uri="{FF2B5EF4-FFF2-40B4-BE49-F238E27FC236}">
                <a16:creationId xmlns:a16="http://schemas.microsoft.com/office/drawing/2014/main" id="{E5AA2BA0-A845-382F-5D30-9DADEA2BC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673713"/>
              </p:ext>
            </p:extLst>
          </p:nvPr>
        </p:nvGraphicFramePr>
        <p:xfrm>
          <a:off x="4441715" y="3129316"/>
          <a:ext cx="7139314" cy="60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417534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0E09E-1A47-8A8D-E32A-E8AD4BCB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03" y="365126"/>
            <a:ext cx="10933213" cy="1052832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Treatment plans that doctors on the internet hospital provide 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2F3FA4D-160E-335F-B52E-73CDB0508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117419"/>
              </p:ext>
            </p:extLst>
          </p:nvPr>
        </p:nvGraphicFramePr>
        <p:xfrm>
          <a:off x="838200" y="1950504"/>
          <a:ext cx="10515600" cy="37745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47509">
                  <a:extLst>
                    <a:ext uri="{9D8B030D-6E8A-4147-A177-3AD203B41FA5}">
                      <a16:colId xmlns:a16="http://schemas.microsoft.com/office/drawing/2014/main" val="766526431"/>
                    </a:ext>
                  </a:extLst>
                </a:gridCol>
                <a:gridCol w="4468091">
                  <a:extLst>
                    <a:ext uri="{9D8B030D-6E8A-4147-A177-3AD203B41FA5}">
                      <a16:colId xmlns:a16="http://schemas.microsoft.com/office/drawing/2014/main" val="4048569881"/>
                    </a:ext>
                  </a:extLst>
                </a:gridCol>
              </a:tblGrid>
              <a:tr h="3811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B5</a:t>
                      </a:r>
                      <a:endParaRPr lang="zh-CN" altLang="en-US" sz="140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35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Base, n=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129</a:t>
                      </a:r>
                      <a:endParaRPr lang="zh-CN" altLang="en-US" sz="105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77388" marR="7738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04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Sig.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16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Adhere to the original medication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89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Originally not taking medication but suggested to take some (Western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Medicine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87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algn="just"/>
                      <a:r>
                        <a:rPr lang="en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Add drugs to the original medications (Western medicine)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12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algn="just"/>
                      <a:r>
                        <a:rPr lang="en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Replace the medication used originally with a new one (Western medicine)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44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Suggest to use </a:t>
                      </a:r>
                      <a:r>
                        <a:rPr lang="en" altLang="zh-CN" sz="1400" b="0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Chinese traditional medicine/topical medication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053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algn="just"/>
                      <a:r>
                        <a:rPr lang="en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Ask about other treatment options </a:t>
                      </a:r>
                      <a:r>
                        <a:rPr lang="zh-CN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（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non-medicated methods, such as, </a:t>
                      </a:r>
                      <a:r>
                        <a:rPr lang="en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physiotherapy, exercise, diet control, etc.</a:t>
                      </a:r>
                      <a:r>
                        <a:rPr lang="zh-CN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）</a:t>
                      </a:r>
                      <a:endParaRPr lang="zh-CN" alt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773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Others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0297237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5218AFD-98CE-772E-B047-CE46E770A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236711"/>
              </p:ext>
            </p:extLst>
          </p:nvPr>
        </p:nvGraphicFramePr>
        <p:xfrm>
          <a:off x="7839930" y="2909297"/>
          <a:ext cx="2847119" cy="3120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9FA4EDF2-E3F4-88DD-F065-11A6504E1F7F}"/>
              </a:ext>
            </a:extLst>
          </p:cNvPr>
          <p:cNvGrpSpPr/>
          <p:nvPr/>
        </p:nvGrpSpPr>
        <p:grpSpPr>
          <a:xfrm>
            <a:off x="644704" y="1417957"/>
            <a:ext cx="10933213" cy="4861820"/>
            <a:chOff x="483598" y="1391777"/>
            <a:chExt cx="11287763" cy="4710795"/>
          </a:xfrm>
        </p:grpSpPr>
        <p:sp>
          <p:nvSpPr>
            <p:cNvPr id="7" name="矩形 46">
              <a:extLst>
                <a:ext uri="{FF2B5EF4-FFF2-40B4-BE49-F238E27FC236}">
                  <a16:creationId xmlns:a16="http://schemas.microsoft.com/office/drawing/2014/main" id="{540C4CF9-86DE-67AF-183F-324592EDB720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3598" y="1391777"/>
              <a:ext cx="11287763" cy="2752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………….</a:t>
              </a:r>
            </a:p>
          </p:txBody>
        </p:sp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D118B5F4-D6C0-2435-16B5-AB07DF904CB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3598" y="1635796"/>
              <a:ext cx="11287763" cy="4466776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5FBD38F-6E43-58BB-BDFF-EC83723198A6}"/>
              </a:ext>
            </a:extLst>
          </p:cNvPr>
          <p:cNvSpPr txBox="1"/>
          <p:nvPr/>
        </p:nvSpPr>
        <p:spPr>
          <a:xfrm>
            <a:off x="544219" y="6416008"/>
            <a:ext cx="71281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i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B5. Multiple Choice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7C8662-A460-10A2-F80A-A24AFAB45154}"/>
              </a:ext>
            </a:extLst>
          </p:cNvPr>
          <p:cNvSpPr txBox="1"/>
          <p:nvPr/>
        </p:nvSpPr>
        <p:spPr>
          <a:xfrm>
            <a:off x="838200" y="5802278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Base: All interviewees</a:t>
            </a:r>
          </a:p>
        </p:txBody>
      </p:sp>
    </p:spTree>
    <p:extLst>
      <p:ext uri="{BB962C8B-B14F-4D97-AF65-F5344CB8AC3E}">
        <p14:creationId xmlns:p14="http://schemas.microsoft.com/office/powerpoint/2010/main" val="199377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>
            <a:extLst>
              <a:ext uri="{FF2B5EF4-FFF2-40B4-BE49-F238E27FC236}">
                <a16:creationId xmlns:a16="http://schemas.microsoft.com/office/drawing/2014/main" id="{DCEAFCD6-D7C6-9AF4-58CC-B10D142B7333}"/>
              </a:ext>
            </a:extLst>
          </p:cNvPr>
          <p:cNvSpPr/>
          <p:nvPr/>
        </p:nvSpPr>
        <p:spPr>
          <a:xfrm>
            <a:off x="4400991" y="4868939"/>
            <a:ext cx="3390019" cy="9750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6351ADF-6F8E-C0F7-7E77-A8F1BCBDEDD5}"/>
              </a:ext>
            </a:extLst>
          </p:cNvPr>
          <p:cNvSpPr/>
          <p:nvPr/>
        </p:nvSpPr>
        <p:spPr>
          <a:xfrm>
            <a:off x="4521434" y="4888095"/>
            <a:ext cx="3149135" cy="84716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A183A31-C239-FB87-FDF8-61291C4F704D}"/>
              </a:ext>
            </a:extLst>
          </p:cNvPr>
          <p:cNvSpPr/>
          <p:nvPr/>
        </p:nvSpPr>
        <p:spPr>
          <a:xfrm>
            <a:off x="4920715" y="5006160"/>
            <a:ext cx="2350574" cy="58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8657EAC-DA36-03F0-945C-936AEBC03161}"/>
              </a:ext>
            </a:extLst>
          </p:cNvPr>
          <p:cNvSpPr/>
          <p:nvPr/>
        </p:nvSpPr>
        <p:spPr>
          <a:xfrm>
            <a:off x="5413112" y="4966609"/>
            <a:ext cx="1338035" cy="47152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梯形 2">
            <a:extLst>
              <a:ext uri="{FF2B5EF4-FFF2-40B4-BE49-F238E27FC236}">
                <a16:creationId xmlns:a16="http://schemas.microsoft.com/office/drawing/2014/main" id="{7999A7DE-F88F-FCCD-6BFB-A774544B17A8}"/>
              </a:ext>
            </a:extLst>
          </p:cNvPr>
          <p:cNvSpPr/>
          <p:nvPr/>
        </p:nvSpPr>
        <p:spPr>
          <a:xfrm flipV="1">
            <a:off x="5285389" y="4712695"/>
            <a:ext cx="1593486" cy="575007"/>
          </a:xfrm>
          <a:custGeom>
            <a:avLst/>
            <a:gdLst>
              <a:gd name="connsiteX0" fmla="*/ 0 w 2613212"/>
              <a:gd name="connsiteY0" fmla="*/ 874058 h 874058"/>
              <a:gd name="connsiteX1" fmla="*/ 218515 w 2613212"/>
              <a:gd name="connsiteY1" fmla="*/ 0 h 874058"/>
              <a:gd name="connsiteX2" fmla="*/ 2394698 w 2613212"/>
              <a:gd name="connsiteY2" fmla="*/ 0 h 874058"/>
              <a:gd name="connsiteX3" fmla="*/ 2613212 w 2613212"/>
              <a:gd name="connsiteY3" fmla="*/ 874058 h 874058"/>
              <a:gd name="connsiteX4" fmla="*/ 0 w 2613212"/>
              <a:gd name="connsiteY4" fmla="*/ 874058 h 874058"/>
              <a:gd name="connsiteX0" fmla="*/ 0 w 2613212"/>
              <a:gd name="connsiteY0" fmla="*/ 983315 h 983315"/>
              <a:gd name="connsiteX1" fmla="*/ 218515 w 2613212"/>
              <a:gd name="connsiteY1" fmla="*/ 109257 h 983315"/>
              <a:gd name="connsiteX2" fmla="*/ 2394698 w 2613212"/>
              <a:gd name="connsiteY2" fmla="*/ 109257 h 983315"/>
              <a:gd name="connsiteX3" fmla="*/ 2613212 w 2613212"/>
              <a:gd name="connsiteY3" fmla="*/ 983315 h 983315"/>
              <a:gd name="connsiteX4" fmla="*/ 0 w 2613212"/>
              <a:gd name="connsiteY4" fmla="*/ 983315 h 98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3212" h="983315">
                <a:moveTo>
                  <a:pt x="0" y="983315"/>
                </a:moveTo>
                <a:lnTo>
                  <a:pt x="218515" y="109257"/>
                </a:lnTo>
                <a:cubicBezTo>
                  <a:pt x="617631" y="-36419"/>
                  <a:pt x="1995582" y="-36419"/>
                  <a:pt x="2394698" y="109257"/>
                </a:cubicBezTo>
                <a:lnTo>
                  <a:pt x="2613212" y="983315"/>
                </a:lnTo>
                <a:lnTo>
                  <a:pt x="0" y="983315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26BE8B6-FA25-3377-5DC0-250A97FA931D}"/>
              </a:ext>
            </a:extLst>
          </p:cNvPr>
          <p:cNvSpPr/>
          <p:nvPr/>
        </p:nvSpPr>
        <p:spPr>
          <a:xfrm>
            <a:off x="5285389" y="4537849"/>
            <a:ext cx="1593486" cy="28110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9" name="梯形 2">
            <a:extLst>
              <a:ext uri="{FF2B5EF4-FFF2-40B4-BE49-F238E27FC236}">
                <a16:creationId xmlns:a16="http://schemas.microsoft.com/office/drawing/2014/main" id="{D6F2AD80-685F-451C-2B92-2CA35461A578}"/>
              </a:ext>
            </a:extLst>
          </p:cNvPr>
          <p:cNvSpPr/>
          <p:nvPr/>
        </p:nvSpPr>
        <p:spPr>
          <a:xfrm flipV="1">
            <a:off x="5121782" y="3952720"/>
            <a:ext cx="1920697" cy="791696"/>
          </a:xfrm>
          <a:custGeom>
            <a:avLst/>
            <a:gdLst>
              <a:gd name="connsiteX0" fmla="*/ 0 w 2613212"/>
              <a:gd name="connsiteY0" fmla="*/ 874058 h 874058"/>
              <a:gd name="connsiteX1" fmla="*/ 218515 w 2613212"/>
              <a:gd name="connsiteY1" fmla="*/ 0 h 874058"/>
              <a:gd name="connsiteX2" fmla="*/ 2394698 w 2613212"/>
              <a:gd name="connsiteY2" fmla="*/ 0 h 874058"/>
              <a:gd name="connsiteX3" fmla="*/ 2613212 w 2613212"/>
              <a:gd name="connsiteY3" fmla="*/ 874058 h 874058"/>
              <a:gd name="connsiteX4" fmla="*/ 0 w 2613212"/>
              <a:gd name="connsiteY4" fmla="*/ 874058 h 874058"/>
              <a:gd name="connsiteX0" fmla="*/ 0 w 2613212"/>
              <a:gd name="connsiteY0" fmla="*/ 983315 h 983315"/>
              <a:gd name="connsiteX1" fmla="*/ 218515 w 2613212"/>
              <a:gd name="connsiteY1" fmla="*/ 109257 h 983315"/>
              <a:gd name="connsiteX2" fmla="*/ 2394698 w 2613212"/>
              <a:gd name="connsiteY2" fmla="*/ 109257 h 983315"/>
              <a:gd name="connsiteX3" fmla="*/ 2613212 w 2613212"/>
              <a:gd name="connsiteY3" fmla="*/ 983315 h 983315"/>
              <a:gd name="connsiteX4" fmla="*/ 0 w 2613212"/>
              <a:gd name="connsiteY4" fmla="*/ 983315 h 98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3212" h="983315">
                <a:moveTo>
                  <a:pt x="0" y="983315"/>
                </a:moveTo>
                <a:lnTo>
                  <a:pt x="218515" y="109257"/>
                </a:lnTo>
                <a:cubicBezTo>
                  <a:pt x="617631" y="-36419"/>
                  <a:pt x="1995582" y="-36419"/>
                  <a:pt x="2394698" y="109257"/>
                </a:cubicBezTo>
                <a:lnTo>
                  <a:pt x="2613212" y="983315"/>
                </a:lnTo>
                <a:lnTo>
                  <a:pt x="0" y="98331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16E35EA-123C-41A2-3EC1-2FEC06079930}"/>
              </a:ext>
            </a:extLst>
          </p:cNvPr>
          <p:cNvSpPr/>
          <p:nvPr/>
        </p:nvSpPr>
        <p:spPr>
          <a:xfrm>
            <a:off x="5121782" y="3775350"/>
            <a:ext cx="1920697" cy="34626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7" name="梯形 2">
            <a:extLst>
              <a:ext uri="{FF2B5EF4-FFF2-40B4-BE49-F238E27FC236}">
                <a16:creationId xmlns:a16="http://schemas.microsoft.com/office/drawing/2014/main" id="{A8598B5B-88C2-C135-C52B-1FC8BF7D4B37}"/>
              </a:ext>
            </a:extLst>
          </p:cNvPr>
          <p:cNvSpPr/>
          <p:nvPr/>
        </p:nvSpPr>
        <p:spPr>
          <a:xfrm flipV="1">
            <a:off x="4963785" y="3235663"/>
            <a:ext cx="2236695" cy="812430"/>
          </a:xfrm>
          <a:custGeom>
            <a:avLst/>
            <a:gdLst>
              <a:gd name="connsiteX0" fmla="*/ 0 w 2613212"/>
              <a:gd name="connsiteY0" fmla="*/ 874058 h 874058"/>
              <a:gd name="connsiteX1" fmla="*/ 218515 w 2613212"/>
              <a:gd name="connsiteY1" fmla="*/ 0 h 874058"/>
              <a:gd name="connsiteX2" fmla="*/ 2394698 w 2613212"/>
              <a:gd name="connsiteY2" fmla="*/ 0 h 874058"/>
              <a:gd name="connsiteX3" fmla="*/ 2613212 w 2613212"/>
              <a:gd name="connsiteY3" fmla="*/ 874058 h 874058"/>
              <a:gd name="connsiteX4" fmla="*/ 0 w 2613212"/>
              <a:gd name="connsiteY4" fmla="*/ 874058 h 874058"/>
              <a:gd name="connsiteX0" fmla="*/ 0 w 2613212"/>
              <a:gd name="connsiteY0" fmla="*/ 983315 h 983315"/>
              <a:gd name="connsiteX1" fmla="*/ 218515 w 2613212"/>
              <a:gd name="connsiteY1" fmla="*/ 109257 h 983315"/>
              <a:gd name="connsiteX2" fmla="*/ 2394698 w 2613212"/>
              <a:gd name="connsiteY2" fmla="*/ 109257 h 983315"/>
              <a:gd name="connsiteX3" fmla="*/ 2613212 w 2613212"/>
              <a:gd name="connsiteY3" fmla="*/ 983315 h 983315"/>
              <a:gd name="connsiteX4" fmla="*/ 0 w 2613212"/>
              <a:gd name="connsiteY4" fmla="*/ 983315 h 98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3212" h="983315">
                <a:moveTo>
                  <a:pt x="0" y="983315"/>
                </a:moveTo>
                <a:lnTo>
                  <a:pt x="218515" y="109257"/>
                </a:lnTo>
                <a:cubicBezTo>
                  <a:pt x="617631" y="-36419"/>
                  <a:pt x="1995582" y="-36419"/>
                  <a:pt x="2394698" y="109257"/>
                </a:cubicBezTo>
                <a:lnTo>
                  <a:pt x="2613212" y="983315"/>
                </a:lnTo>
                <a:lnTo>
                  <a:pt x="0" y="983315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3E11739-3232-4585-BE40-F56232CCCB0B}"/>
              </a:ext>
            </a:extLst>
          </p:cNvPr>
          <p:cNvSpPr/>
          <p:nvPr/>
        </p:nvSpPr>
        <p:spPr>
          <a:xfrm>
            <a:off x="4963785" y="3118578"/>
            <a:ext cx="2236695" cy="2420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96DEB25E-6DD8-B7BD-15CD-ADF9411FE32E}"/>
              </a:ext>
            </a:extLst>
          </p:cNvPr>
          <p:cNvSpPr/>
          <p:nvPr/>
        </p:nvSpPr>
        <p:spPr>
          <a:xfrm flipV="1">
            <a:off x="4789394" y="2402739"/>
            <a:ext cx="2613212" cy="908689"/>
          </a:xfrm>
          <a:custGeom>
            <a:avLst/>
            <a:gdLst>
              <a:gd name="connsiteX0" fmla="*/ 0 w 2613212"/>
              <a:gd name="connsiteY0" fmla="*/ 874058 h 874058"/>
              <a:gd name="connsiteX1" fmla="*/ 218515 w 2613212"/>
              <a:gd name="connsiteY1" fmla="*/ 0 h 874058"/>
              <a:gd name="connsiteX2" fmla="*/ 2394698 w 2613212"/>
              <a:gd name="connsiteY2" fmla="*/ 0 h 874058"/>
              <a:gd name="connsiteX3" fmla="*/ 2613212 w 2613212"/>
              <a:gd name="connsiteY3" fmla="*/ 874058 h 874058"/>
              <a:gd name="connsiteX4" fmla="*/ 0 w 2613212"/>
              <a:gd name="connsiteY4" fmla="*/ 874058 h 874058"/>
              <a:gd name="connsiteX0" fmla="*/ 0 w 2613212"/>
              <a:gd name="connsiteY0" fmla="*/ 983315 h 983315"/>
              <a:gd name="connsiteX1" fmla="*/ 218515 w 2613212"/>
              <a:gd name="connsiteY1" fmla="*/ 109257 h 983315"/>
              <a:gd name="connsiteX2" fmla="*/ 2394698 w 2613212"/>
              <a:gd name="connsiteY2" fmla="*/ 109257 h 983315"/>
              <a:gd name="connsiteX3" fmla="*/ 2613212 w 2613212"/>
              <a:gd name="connsiteY3" fmla="*/ 983315 h 983315"/>
              <a:gd name="connsiteX4" fmla="*/ 0 w 2613212"/>
              <a:gd name="connsiteY4" fmla="*/ 983315 h 98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3212" h="983315">
                <a:moveTo>
                  <a:pt x="0" y="983315"/>
                </a:moveTo>
                <a:lnTo>
                  <a:pt x="218515" y="109257"/>
                </a:lnTo>
                <a:cubicBezTo>
                  <a:pt x="617631" y="-36419"/>
                  <a:pt x="1995582" y="-36419"/>
                  <a:pt x="2394698" y="109257"/>
                </a:cubicBezTo>
                <a:lnTo>
                  <a:pt x="2613212" y="983315"/>
                </a:lnTo>
                <a:lnTo>
                  <a:pt x="0" y="98331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E85D0D-1D63-39AE-7CB9-F495E51CEB82}"/>
              </a:ext>
            </a:extLst>
          </p:cNvPr>
          <p:cNvSpPr/>
          <p:nvPr/>
        </p:nvSpPr>
        <p:spPr>
          <a:xfrm>
            <a:off x="4789394" y="2257502"/>
            <a:ext cx="2613212" cy="3227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0070C0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09FC6D2-8C8C-2742-1CDA-8C720BBFE269}"/>
              </a:ext>
            </a:extLst>
          </p:cNvPr>
          <p:cNvCxnSpPr>
            <a:cxnSpLocks/>
          </p:cNvCxnSpPr>
          <p:nvPr/>
        </p:nvCxnSpPr>
        <p:spPr>
          <a:xfrm>
            <a:off x="4181134" y="2932101"/>
            <a:ext cx="680599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643CF22-86F5-12A9-F69F-5FBE64DAEB97}"/>
              </a:ext>
            </a:extLst>
          </p:cNvPr>
          <p:cNvCxnSpPr>
            <a:cxnSpLocks/>
          </p:cNvCxnSpPr>
          <p:nvPr/>
        </p:nvCxnSpPr>
        <p:spPr>
          <a:xfrm>
            <a:off x="3764682" y="3567130"/>
            <a:ext cx="1199103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CD2CE792-95D5-173F-E647-8043B5577453}"/>
              </a:ext>
            </a:extLst>
          </p:cNvPr>
          <p:cNvCxnSpPr>
            <a:cxnSpLocks/>
          </p:cNvCxnSpPr>
          <p:nvPr/>
        </p:nvCxnSpPr>
        <p:spPr>
          <a:xfrm>
            <a:off x="3402076" y="4121615"/>
            <a:ext cx="171970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0B82D4C-AD77-FF63-7D60-7117A0B0BC50}"/>
              </a:ext>
            </a:extLst>
          </p:cNvPr>
          <p:cNvCxnSpPr>
            <a:cxnSpLocks/>
          </p:cNvCxnSpPr>
          <p:nvPr/>
        </p:nvCxnSpPr>
        <p:spPr>
          <a:xfrm>
            <a:off x="2897579" y="4818957"/>
            <a:ext cx="2331979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CD2CEEF-19D4-EA66-8B2E-A0AB8EEE06CA}"/>
              </a:ext>
            </a:extLst>
          </p:cNvPr>
          <p:cNvSpPr txBox="1"/>
          <p:nvPr/>
        </p:nvSpPr>
        <p:spPr>
          <a:xfrm>
            <a:off x="2324532" y="2762824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B4</a:t>
            </a:r>
            <a:endParaRPr kumimoji="1" lang="zh-CN" altLang="en-US" sz="1600" dirty="0"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A7E54C1-FE14-5D78-AF94-D0F3D2FDBA13}"/>
              </a:ext>
            </a:extLst>
          </p:cNvPr>
          <p:cNvSpPr txBox="1"/>
          <p:nvPr/>
        </p:nvSpPr>
        <p:spPr>
          <a:xfrm>
            <a:off x="2324532" y="3397853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B5</a:t>
            </a:r>
            <a:endParaRPr kumimoji="1" lang="zh-CN" altLang="en-US" sz="1600" dirty="0"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E8E2D00-8E5A-DA10-B168-7B440E9C65B5}"/>
              </a:ext>
            </a:extLst>
          </p:cNvPr>
          <p:cNvSpPr txBox="1"/>
          <p:nvPr/>
        </p:nvSpPr>
        <p:spPr>
          <a:xfrm>
            <a:off x="2325657" y="40328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B6</a:t>
            </a:r>
            <a:endParaRPr kumimoji="1" lang="zh-CN" altLang="en-US" sz="1600" dirty="0"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150637D-C0AF-6D98-03A4-E6E003EC122A}"/>
              </a:ext>
            </a:extLst>
          </p:cNvPr>
          <p:cNvSpPr txBox="1"/>
          <p:nvPr/>
        </p:nvSpPr>
        <p:spPr>
          <a:xfrm>
            <a:off x="2336719" y="4667911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B7</a:t>
            </a:r>
          </a:p>
          <a:p>
            <a:endParaRPr kumimoji="1" lang="zh-CN" altLang="en-US" sz="1600" dirty="0"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0E2E0B0-7A19-8643-DEEB-3FCA9BDB3740}"/>
              </a:ext>
            </a:extLst>
          </p:cNvPr>
          <p:cNvSpPr txBox="1"/>
          <p:nvPr/>
        </p:nvSpPr>
        <p:spPr>
          <a:xfrm>
            <a:off x="629394" y="523497"/>
            <a:ext cx="1093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Treatment options that online doctor gives and actions people choose to take </a:t>
            </a:r>
            <a:endParaRPr kumimoji="1" lang="zh-CN" altLang="en-US" sz="2400" dirty="0"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9EE1223-3BF7-AD81-B81D-67D69E520587}"/>
              </a:ext>
            </a:extLst>
          </p:cNvPr>
          <p:cNvSpPr txBox="1"/>
          <p:nvPr/>
        </p:nvSpPr>
        <p:spPr>
          <a:xfrm>
            <a:off x="629393" y="6279623"/>
            <a:ext cx="71281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i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B4. Multiple choice  B5. Multiple Choice B6. Multiple Choice B7. Multiple Choice 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5B9B048-4C07-A18D-0172-1A6AEC95E8A1}"/>
              </a:ext>
            </a:extLst>
          </p:cNvPr>
          <p:cNvGrpSpPr/>
          <p:nvPr/>
        </p:nvGrpSpPr>
        <p:grpSpPr>
          <a:xfrm>
            <a:off x="629393" y="1210968"/>
            <a:ext cx="10933213" cy="4861820"/>
            <a:chOff x="483598" y="1391777"/>
            <a:chExt cx="11287763" cy="4710795"/>
          </a:xfrm>
        </p:grpSpPr>
        <p:sp>
          <p:nvSpPr>
            <p:cNvPr id="44" name="矩形 46">
              <a:extLst>
                <a:ext uri="{FF2B5EF4-FFF2-40B4-BE49-F238E27FC236}">
                  <a16:creationId xmlns:a16="http://schemas.microsoft.com/office/drawing/2014/main" id="{68050727-3494-6B8C-5028-D485548DD71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3598" y="1391777"/>
              <a:ext cx="11287763" cy="2752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………….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005F72-C73A-E27E-3A8C-2EA68BFDC7C9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3598" y="1635796"/>
              <a:ext cx="11287763" cy="4466776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FFE92EA8-0B8F-2BCF-87E1-91D0CFBBFCB0}"/>
              </a:ext>
            </a:extLst>
          </p:cNvPr>
          <p:cNvSpPr txBox="1"/>
          <p:nvPr/>
        </p:nvSpPr>
        <p:spPr>
          <a:xfrm>
            <a:off x="949036" y="5735258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Base: All interviewees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8C046-3844-8DBF-CC7C-3AD85B566D2C}"/>
              </a:ext>
            </a:extLst>
          </p:cNvPr>
          <p:cNvSpPr txBox="1"/>
          <p:nvPr/>
        </p:nvSpPr>
        <p:spPr>
          <a:xfrm>
            <a:off x="5867968" y="28040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84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786CC8-2A0A-B73B-1AA4-FB6D8FA11285}"/>
              </a:ext>
            </a:extLst>
          </p:cNvPr>
          <p:cNvSpPr txBox="1"/>
          <p:nvPr/>
        </p:nvSpPr>
        <p:spPr>
          <a:xfrm>
            <a:off x="5820923" y="353232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129</a:t>
            </a:r>
          </a:p>
        </p:txBody>
      </p:sp>
    </p:spTree>
    <p:extLst>
      <p:ext uri="{BB962C8B-B14F-4D97-AF65-F5344CB8AC3E}">
        <p14:creationId xmlns:p14="http://schemas.microsoft.com/office/powerpoint/2010/main" val="199931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1827A-F468-6A23-3F3E-B5F1DD5B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53" y="681037"/>
            <a:ext cx="10933213" cy="706930"/>
          </a:xfrm>
        </p:spPr>
        <p:txBody>
          <a:bodyPr>
            <a:normAutofit fontScale="90000"/>
          </a:bodyPr>
          <a:lstStyle/>
          <a:p>
            <a:r>
              <a:rPr kumimoji="1" lang="en" altLang="zh-CN" sz="2700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Treatment options that the online doctor give and actions people choose to take </a:t>
            </a:r>
            <a:b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55270A-AE18-BDFE-F336-EC9F63DD0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775856"/>
              </p:ext>
            </p:extLst>
          </p:nvPr>
        </p:nvGraphicFramePr>
        <p:xfrm>
          <a:off x="838199" y="1825625"/>
          <a:ext cx="10717925" cy="39445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10201">
                  <a:extLst>
                    <a:ext uri="{9D8B030D-6E8A-4147-A177-3AD203B41FA5}">
                      <a16:colId xmlns:a16="http://schemas.microsoft.com/office/drawing/2014/main" val="2901910163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42310176"/>
                    </a:ext>
                  </a:extLst>
                </a:gridCol>
                <a:gridCol w="868090">
                  <a:extLst>
                    <a:ext uri="{9D8B030D-6E8A-4147-A177-3AD203B41FA5}">
                      <a16:colId xmlns:a16="http://schemas.microsoft.com/office/drawing/2014/main" val="67204631"/>
                    </a:ext>
                  </a:extLst>
                </a:gridCol>
                <a:gridCol w="3464274">
                  <a:extLst>
                    <a:ext uri="{9D8B030D-6E8A-4147-A177-3AD203B41FA5}">
                      <a16:colId xmlns:a16="http://schemas.microsoft.com/office/drawing/2014/main" val="1228916581"/>
                    </a:ext>
                  </a:extLst>
                </a:gridCol>
              </a:tblGrid>
              <a:tr h="4930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B6</a:t>
                      </a:r>
                      <a:endParaRPr lang="zh-CN" altLang="en-US" sz="140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B7</a:t>
                      </a:r>
                      <a:endParaRPr kumimoji="0" lang="zh-CN" altLang="en-US" sz="14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860431"/>
                  </a:ext>
                </a:extLst>
              </a:tr>
              <a:tr h="493069"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Base, n=</a:t>
                      </a:r>
                      <a:endParaRPr kumimoji="0" lang="en-US" sz="105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77388" marR="7738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5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715204"/>
                  </a:ext>
                </a:extLst>
              </a:tr>
              <a:tr h="493069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Sig.</a:t>
                      </a:r>
                      <a:endParaRPr kumimoji="0" lang="en-US" altLang="zh-CN" sz="105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kumimoji="0" lang="en-US" sz="105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US" altLang="zh-CN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kumimoji="0" lang="zh-CN" altLang="en-US" sz="105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394094"/>
                  </a:ext>
                </a:extLst>
              </a:tr>
              <a:tr h="493069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Adhere to the original medication </a:t>
                      </a:r>
                      <a:endParaRPr lang="zh-CN" alt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2679687"/>
                  </a:ext>
                </a:extLst>
              </a:tr>
              <a:tr h="493069">
                <a:tc>
                  <a:txBody>
                    <a:bodyPr/>
                    <a:lstStyle/>
                    <a:p>
                      <a:pPr marL="4508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noProof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Originally not taking medication but suggested to take medication (Western Medicine)</a:t>
                      </a:r>
                      <a:endParaRPr lang="zh-CN" altLang="en-US" sz="1400" kern="1200" noProof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2103999"/>
                  </a:ext>
                </a:extLst>
              </a:tr>
              <a:tr h="493069">
                <a:tc>
                  <a:txBody>
                    <a:bodyPr/>
                    <a:lstStyle/>
                    <a:p>
                      <a:pPr marL="45085" algn="just"/>
                      <a:r>
                        <a:rPr lang="en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Add drugs to the original medications (Western medicine)</a:t>
                      </a:r>
                      <a:endParaRPr lang="zh-CN" alt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4422180"/>
                  </a:ext>
                </a:extLst>
              </a:tr>
              <a:tr h="493069">
                <a:tc>
                  <a:txBody>
                    <a:bodyPr/>
                    <a:lstStyle/>
                    <a:p>
                      <a:pPr marL="45085" algn="just"/>
                      <a:r>
                        <a:rPr lang="en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Replace the medication used originally with a new one (Western medicine) </a:t>
                      </a:r>
                      <a:endParaRPr lang="zh-CN" alt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764891"/>
                  </a:ext>
                </a:extLst>
              </a:tr>
              <a:tr h="4930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805984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E4E4978-8349-0AC9-F258-4D1D59283F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59164"/>
              </p:ext>
            </p:extLst>
          </p:nvPr>
        </p:nvGraphicFramePr>
        <p:xfrm>
          <a:off x="8356162" y="3090032"/>
          <a:ext cx="2931511" cy="2264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2825833-8E48-EFE4-DA90-C71B1EB33B80}"/>
              </a:ext>
            </a:extLst>
          </p:cNvPr>
          <p:cNvSpPr/>
          <p:nvPr/>
        </p:nvSpPr>
        <p:spPr>
          <a:xfrm flipH="1">
            <a:off x="10467866" y="5354680"/>
            <a:ext cx="126562" cy="1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124025-3DDE-4E3B-9E27-90EFA416D9E6}"/>
              </a:ext>
            </a:extLst>
          </p:cNvPr>
          <p:cNvSpPr/>
          <p:nvPr/>
        </p:nvSpPr>
        <p:spPr>
          <a:xfrm flipH="1">
            <a:off x="10467866" y="5591158"/>
            <a:ext cx="126562" cy="10807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33C7E8-D823-1429-E5BB-4F7B7F4A9624}"/>
              </a:ext>
            </a:extLst>
          </p:cNvPr>
          <p:cNvSpPr txBox="1"/>
          <p:nvPr/>
        </p:nvSpPr>
        <p:spPr>
          <a:xfrm>
            <a:off x="9821918" y="5306870"/>
            <a:ext cx="12297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libri" panose="020F0502020204030204" pitchFamily="34" charset="0"/>
                <a:cs typeface="Calibri" panose="020F0502020204030204" pitchFamily="34" charset="0"/>
              </a:rPr>
              <a:t>A6 ….</a:t>
            </a:r>
          </a:p>
          <a:p>
            <a:r>
              <a:rPr lang="en-US" altLang="zh-CN" sz="1050" dirty="0">
                <a:latin typeface="Calibri" panose="020F0502020204030204" pitchFamily="34" charset="0"/>
                <a:cs typeface="Calibri" panose="020F0502020204030204" pitchFamily="34" charset="0"/>
              </a:rPr>
              <a:t>A7 …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C9F83A3-ADD8-8384-30CE-6FAEA9760E9E}"/>
              </a:ext>
            </a:extLst>
          </p:cNvPr>
          <p:cNvGrpSpPr/>
          <p:nvPr/>
        </p:nvGrpSpPr>
        <p:grpSpPr>
          <a:xfrm>
            <a:off x="730554" y="1419519"/>
            <a:ext cx="10933213" cy="4861820"/>
            <a:chOff x="483598" y="1391777"/>
            <a:chExt cx="11287763" cy="4710795"/>
          </a:xfrm>
        </p:grpSpPr>
        <p:sp>
          <p:nvSpPr>
            <p:cNvPr id="11" name="矩形 46">
              <a:extLst>
                <a:ext uri="{FF2B5EF4-FFF2-40B4-BE49-F238E27FC236}">
                  <a16:creationId xmlns:a16="http://schemas.microsoft.com/office/drawing/2014/main" id="{C6800580-6969-D6CA-F5F7-A031AE7FE1D0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3598" y="1391777"/>
              <a:ext cx="11287763" cy="2752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………….</a:t>
              </a:r>
            </a:p>
          </p:txBody>
        </p:sp>
        <p:sp>
          <p:nvSpPr>
            <p:cNvPr id="12" name="Rectangle 44">
              <a:extLst>
                <a:ext uri="{FF2B5EF4-FFF2-40B4-BE49-F238E27FC236}">
                  <a16:creationId xmlns:a16="http://schemas.microsoft.com/office/drawing/2014/main" id="{108E597E-0ADC-52BA-23B5-DD0AF055D9B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3598" y="1635796"/>
              <a:ext cx="11287763" cy="4466776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430A57C-352D-6934-E4F9-8A929058527E}"/>
              </a:ext>
            </a:extLst>
          </p:cNvPr>
          <p:cNvSpPr txBox="1"/>
          <p:nvPr/>
        </p:nvSpPr>
        <p:spPr>
          <a:xfrm>
            <a:off x="730553" y="6409962"/>
            <a:ext cx="71281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i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B6. Multiple Choice  B7. Multiple Choice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20A4E4-E05E-7D04-4EBB-563704E76783}"/>
              </a:ext>
            </a:extLst>
          </p:cNvPr>
          <p:cNvSpPr txBox="1"/>
          <p:nvPr/>
        </p:nvSpPr>
        <p:spPr>
          <a:xfrm>
            <a:off x="838199" y="5910342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Base: All interviewees</a:t>
            </a:r>
          </a:p>
        </p:txBody>
      </p:sp>
    </p:spTree>
    <p:extLst>
      <p:ext uri="{BB962C8B-B14F-4D97-AF65-F5344CB8AC3E}">
        <p14:creationId xmlns:p14="http://schemas.microsoft.com/office/powerpoint/2010/main" val="325073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DBEC6-624D-38C9-5B09-EDA7499A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93" y="365125"/>
            <a:ext cx="10933213" cy="132556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description best matches the action at the time after getting the formal prescription from the online doctor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A252CC6-C1CB-3895-F5FB-BB0BFB436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877077"/>
              </p:ext>
            </p:extLst>
          </p:nvPr>
        </p:nvGraphicFramePr>
        <p:xfrm>
          <a:off x="838200" y="1845293"/>
          <a:ext cx="10515601" cy="424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36673">
                  <a:extLst>
                    <a:ext uri="{9D8B030D-6E8A-4147-A177-3AD203B41FA5}">
                      <a16:colId xmlns:a16="http://schemas.microsoft.com/office/drawing/2014/main" val="1984829269"/>
                    </a:ext>
                  </a:extLst>
                </a:gridCol>
                <a:gridCol w="1821091">
                  <a:extLst>
                    <a:ext uri="{9D8B030D-6E8A-4147-A177-3AD203B41FA5}">
                      <a16:colId xmlns:a16="http://schemas.microsoft.com/office/drawing/2014/main" val="3600020083"/>
                    </a:ext>
                  </a:extLst>
                </a:gridCol>
                <a:gridCol w="2757837">
                  <a:extLst>
                    <a:ext uri="{9D8B030D-6E8A-4147-A177-3AD203B41FA5}">
                      <a16:colId xmlns:a16="http://schemas.microsoft.com/office/drawing/2014/main" val="80071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B9</a:t>
                      </a:r>
                      <a:endParaRPr lang="zh-CN" altLang="en-US" sz="140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30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Base, n=</a:t>
                      </a:r>
                      <a:endParaRPr kumimoji="0" lang="en-US" sz="105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77388" marR="7738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77388" marR="7738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5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Sig.</a:t>
                      </a:r>
                      <a:endParaRPr kumimoji="0" lang="en-US" altLang="zh-CN" sz="105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kumimoji="0" lang="en-US" sz="105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0" lang="en-US" sz="105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19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b="0" u="none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Purchase drugs on this platform after requesting a prescription from the doctor </a:t>
                      </a:r>
                      <a:endParaRPr lang="zh-CN" sz="1400" b="0" i="0" u="none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085" algn="ctr"/>
                      <a:r>
                        <a:rPr lang="en-US" altLang="zh-CN" sz="1200" b="0" i="0" u="non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0" i="0" u="none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38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b="0" i="0" u="none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No prescription was requested. Follow suggestions to purchase drugs on other internet hospitals </a:t>
                      </a:r>
                      <a:endParaRPr lang="zh-CN" sz="1400" b="0" i="0" u="none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085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0" i="0" u="none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396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No prescription was requested. Follow suggestions to go to hospital or pharmacy for dispensing directly. </a:t>
                      </a:r>
                      <a:endParaRPr lang="zh-CN" sz="1400" b="0" i="0" u="none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085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19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0" i="0" u="none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4635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Search on search engine(like Baidu)</a:t>
                      </a:r>
                      <a:endParaRPr lang="zh-CN" sz="1400" b="0" i="0" u="none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085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0" i="0" u="none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084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b="0" u="none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Check with doctor in the hospital </a:t>
                      </a:r>
                      <a:endParaRPr lang="zh-CN" sz="1400" b="0" i="0" u="none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085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39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0" i="0" u="none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9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Check with other doctors at the internet hospital</a:t>
                      </a:r>
                      <a:endParaRPr lang="zh-CN" sz="1400" b="0" i="0" u="none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085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0" i="0" u="none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660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PingFang SC" panose="020B0400000000000000" pitchFamily="34" charset="-122"/>
                          <a:cs typeface="Calibri" panose="020F0502020204030204" pitchFamily="34" charset="0"/>
                        </a:rPr>
                        <a:t> Don’t accept any suggestions. No further inquires about the suggestions or no drugs</a:t>
                      </a:r>
                      <a:r>
                        <a:rPr lang="zh-CN" altLang="en-US" sz="1400" dirty="0">
                          <a:effectLst/>
                          <a:latin typeface="Calibri" panose="020F0502020204030204" pitchFamily="34" charset="0"/>
                          <a:ea typeface="PingFang SC" panose="020B0400000000000000" pitchFamily="34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PingFang SC" panose="020B0400000000000000" pitchFamily="34" charset="-122"/>
                          <a:cs typeface="Calibri" panose="020F0502020204030204" pitchFamily="34" charset="0"/>
                        </a:rPr>
                        <a:t>purchased</a:t>
                      </a:r>
                      <a:endParaRPr lang="zh-CN" altLang="en-US" sz="1400" dirty="0">
                        <a:effectLst/>
                        <a:latin typeface="Calibri" panose="020F0502020204030204" pitchFamily="34" charset="0"/>
                        <a:ea typeface="PingFang SC" panose="020B0400000000000000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085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0" i="0" u="none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49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PingFang SC" panose="020B0400000000000000" pitchFamily="34" charset="-122"/>
                          <a:cs typeface="Calibri" panose="020F0502020204030204" pitchFamily="34" charset="0"/>
                        </a:rPr>
                        <a:t>Others </a:t>
                      </a:r>
                      <a:endParaRPr lang="zh-CN" altLang="en-US" sz="1400" dirty="0">
                        <a:effectLst/>
                        <a:latin typeface="Calibri" panose="020F0502020204030204" pitchFamily="34" charset="0"/>
                        <a:ea typeface="PingFang SC" panose="020B0400000000000000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085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0" i="0" u="none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9132756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1A10FEE-5480-03BD-3669-B3AC00460F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423649"/>
              </p:ext>
            </p:extLst>
          </p:nvPr>
        </p:nvGraphicFramePr>
        <p:xfrm>
          <a:off x="8871783" y="2800778"/>
          <a:ext cx="2372480" cy="349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AB238144-D93B-7693-11C8-11DBCB7724B0}"/>
              </a:ext>
            </a:extLst>
          </p:cNvPr>
          <p:cNvGrpSpPr/>
          <p:nvPr/>
        </p:nvGrpSpPr>
        <p:grpSpPr>
          <a:xfrm>
            <a:off x="629393" y="1454003"/>
            <a:ext cx="10933213" cy="4861820"/>
            <a:chOff x="483598" y="1391777"/>
            <a:chExt cx="11287763" cy="4710795"/>
          </a:xfrm>
        </p:grpSpPr>
        <p:sp>
          <p:nvSpPr>
            <p:cNvPr id="7" name="矩形 46">
              <a:extLst>
                <a:ext uri="{FF2B5EF4-FFF2-40B4-BE49-F238E27FC236}">
                  <a16:creationId xmlns:a16="http://schemas.microsoft.com/office/drawing/2014/main" id="{5097D3E5-93BF-973C-C9B6-22D7733783D2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3598" y="1391777"/>
              <a:ext cx="11287763" cy="2752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………….</a:t>
              </a:r>
            </a:p>
          </p:txBody>
        </p:sp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04CC6EA9-D142-9989-0322-CC4E7DE8A129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3598" y="1635796"/>
              <a:ext cx="11287763" cy="4466776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663F194-3825-4EA0-8B3C-D390D274E6D2}"/>
              </a:ext>
            </a:extLst>
          </p:cNvPr>
          <p:cNvSpPr txBox="1"/>
          <p:nvPr/>
        </p:nvSpPr>
        <p:spPr>
          <a:xfrm>
            <a:off x="838200" y="6296126"/>
            <a:ext cx="71281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i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B9. Multiple Choice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2E522E-8F8A-6FF1-74F6-B9A45137C9BF}"/>
              </a:ext>
            </a:extLst>
          </p:cNvPr>
          <p:cNvSpPr txBox="1"/>
          <p:nvPr/>
        </p:nvSpPr>
        <p:spPr>
          <a:xfrm>
            <a:off x="838199" y="6065293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Base: All interviewees</a:t>
            </a:r>
          </a:p>
        </p:txBody>
      </p:sp>
    </p:spTree>
    <p:extLst>
      <p:ext uri="{BB962C8B-B14F-4D97-AF65-F5344CB8AC3E}">
        <p14:creationId xmlns:p14="http://schemas.microsoft.com/office/powerpoint/2010/main" val="173178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E255E-DBE6-BBB5-4542-7086F91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28" y="49261"/>
            <a:ext cx="10891344" cy="117692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description best matches the action at the time after verifying the prescription  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5BF1160-E66E-2B17-6668-E46F038F0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648885"/>
              </p:ext>
            </p:extLst>
          </p:nvPr>
        </p:nvGraphicFramePr>
        <p:xfrm>
          <a:off x="1257716" y="1620271"/>
          <a:ext cx="9407238" cy="45655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13962">
                  <a:extLst>
                    <a:ext uri="{9D8B030D-6E8A-4147-A177-3AD203B41FA5}">
                      <a16:colId xmlns:a16="http://schemas.microsoft.com/office/drawing/2014/main" val="1421094707"/>
                    </a:ext>
                  </a:extLst>
                </a:gridCol>
                <a:gridCol w="1714799">
                  <a:extLst>
                    <a:ext uri="{9D8B030D-6E8A-4147-A177-3AD203B41FA5}">
                      <a16:colId xmlns:a16="http://schemas.microsoft.com/office/drawing/2014/main" val="3207517207"/>
                    </a:ext>
                  </a:extLst>
                </a:gridCol>
                <a:gridCol w="2778477">
                  <a:extLst>
                    <a:ext uri="{9D8B030D-6E8A-4147-A177-3AD203B41FA5}">
                      <a16:colId xmlns:a16="http://schemas.microsoft.com/office/drawing/2014/main" val="1313796403"/>
                    </a:ext>
                  </a:extLst>
                </a:gridCol>
              </a:tblGrid>
              <a:tr h="4154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016240"/>
                  </a:ext>
                </a:extLst>
              </a:tr>
              <a:tr h="370203"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Base, n=</a:t>
                      </a:r>
                      <a:endParaRPr kumimoji="0" lang="en-US" sz="105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77388" marR="7738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77388" marR="7738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924522"/>
                  </a:ext>
                </a:extLst>
              </a:tr>
              <a:tr h="37020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Sig.</a:t>
                      </a:r>
                      <a:endParaRPr kumimoji="0" lang="en-US" altLang="zh-CN" sz="105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kumimoji="0" lang="en-US" sz="105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kumimoji="0" lang="en-US" sz="105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865310"/>
                  </a:ext>
                </a:extLst>
              </a:tr>
              <a:tr h="370203">
                <a:tc>
                  <a:txBody>
                    <a:bodyPr/>
                    <a:lstStyle/>
                    <a:p>
                      <a:pPr marL="45085" algn="just"/>
                      <a:r>
                        <a:rPr lang="en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Dispensing medicines directly from the hospital</a:t>
                      </a:r>
                      <a:endParaRPr lang="zh-CN" sz="1400" b="0" u="none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0" u="none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8458670"/>
                  </a:ext>
                </a:extLst>
              </a:tr>
              <a:tr h="370203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Purchase medications at a pharmacy</a:t>
                      </a:r>
                      <a:endParaRPr lang="zh-CN" sz="1400" b="0" u="none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0" u="none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1308895"/>
                  </a:ext>
                </a:extLst>
              </a:tr>
              <a:tr h="391564">
                <a:tc>
                  <a:txBody>
                    <a:bodyPr/>
                    <a:lstStyle/>
                    <a:p>
                      <a:pPr marL="45085" algn="just"/>
                      <a:r>
                        <a:rPr lang="en" altLang="zh-CN" sz="1400" b="0" u="none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Purchase medications at internet hospitals which provide prescriptions </a:t>
                      </a:r>
                      <a:endParaRPr lang="zh-CN" altLang="zh-CN" sz="1400" b="0" u="none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0" u="none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1000583"/>
                  </a:ext>
                </a:extLst>
              </a:tr>
              <a:tr h="370203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b="0" u="none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Purchase medications at other internet hospitals  </a:t>
                      </a:r>
                      <a:endParaRPr lang="zh-CN" sz="1400" b="0" u="none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0" u="none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1671131"/>
                  </a:ext>
                </a:extLst>
              </a:tr>
              <a:tr h="370203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b="0" u="none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Ask for more advices from other doctors in the hospital </a:t>
                      </a:r>
                      <a:endParaRPr lang="zh-CN" sz="1400" b="0" u="none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0" u="none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0039874"/>
                  </a:ext>
                </a:extLst>
              </a:tr>
              <a:tr h="391564">
                <a:tc>
                  <a:txBody>
                    <a:bodyPr/>
                    <a:lstStyle/>
                    <a:p>
                      <a:pPr marL="45085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Ask for more advices from other doctors at the internet hospital 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0" u="none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274689"/>
                  </a:ext>
                </a:extLst>
              </a:tr>
              <a:tr h="370203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b="0" u="none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Search</a:t>
                      </a:r>
                      <a:r>
                        <a:rPr lang="zh-CN" altLang="en-US" sz="1400" b="0" u="none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u="none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online for more advices </a:t>
                      </a:r>
                      <a:endParaRPr lang="zh-CN" sz="1400" b="0" u="none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0" u="none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003505"/>
                  </a:ext>
                </a:extLst>
              </a:tr>
              <a:tr h="370203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b="0" u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No follow-ups </a:t>
                      </a:r>
                      <a:endParaRPr lang="zh-CN" sz="1400" b="0" u="none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0" u="none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819065"/>
                  </a:ext>
                </a:extLst>
              </a:tr>
              <a:tr h="370203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b="0" u="none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Others </a:t>
                      </a:r>
                      <a:endParaRPr lang="zh-CN" sz="1400" b="0" u="none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085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b="0" u="none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5601174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A1724FD-00E7-15F8-9766-E076DC71FF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131082"/>
              </p:ext>
            </p:extLst>
          </p:nvPr>
        </p:nvGraphicFramePr>
        <p:xfrm>
          <a:off x="8200772" y="2606522"/>
          <a:ext cx="2243391" cy="3833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EBEF1D18-1491-73D3-1342-425E7D7D5E37}"/>
              </a:ext>
            </a:extLst>
          </p:cNvPr>
          <p:cNvGrpSpPr/>
          <p:nvPr/>
        </p:nvGrpSpPr>
        <p:grpSpPr>
          <a:xfrm>
            <a:off x="515663" y="1122218"/>
            <a:ext cx="10891345" cy="5370657"/>
            <a:chOff x="483598" y="1391777"/>
            <a:chExt cx="11287763" cy="4710795"/>
          </a:xfrm>
        </p:grpSpPr>
        <p:sp>
          <p:nvSpPr>
            <p:cNvPr id="7" name="矩形 46">
              <a:extLst>
                <a:ext uri="{FF2B5EF4-FFF2-40B4-BE49-F238E27FC236}">
                  <a16:creationId xmlns:a16="http://schemas.microsoft.com/office/drawing/2014/main" id="{6982C0BE-CDAC-86B1-1AC5-DF4C4918C8D8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3598" y="1391777"/>
              <a:ext cx="11287763" cy="2752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………….</a:t>
              </a:r>
            </a:p>
          </p:txBody>
        </p:sp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757E1355-D7CD-276C-9AB4-8EA1EC460609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3598" y="1635796"/>
              <a:ext cx="11287763" cy="4466776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2473D30-721E-09A0-D343-19A31318212B}"/>
              </a:ext>
            </a:extLst>
          </p:cNvPr>
          <p:cNvSpPr txBox="1"/>
          <p:nvPr/>
        </p:nvSpPr>
        <p:spPr>
          <a:xfrm>
            <a:off x="515663" y="6548190"/>
            <a:ext cx="71281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i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B10. Multiple Choice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F9167-962D-A624-C5CB-A988234E4F87}"/>
              </a:ext>
            </a:extLst>
          </p:cNvPr>
          <p:cNvSpPr txBox="1"/>
          <p:nvPr/>
        </p:nvSpPr>
        <p:spPr>
          <a:xfrm>
            <a:off x="1059872" y="6209526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Base: All interviewees</a:t>
            </a:r>
          </a:p>
        </p:txBody>
      </p:sp>
    </p:spTree>
    <p:extLst>
      <p:ext uri="{BB962C8B-B14F-4D97-AF65-F5344CB8AC3E}">
        <p14:creationId xmlns:p14="http://schemas.microsoft.com/office/powerpoint/2010/main" val="415736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9BB74-95BF-6081-71C1-1038FC19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55" y="365126"/>
            <a:ext cx="10886089" cy="562312"/>
          </a:xfrm>
        </p:spPr>
        <p:txBody>
          <a:bodyPr>
            <a:noAutofit/>
          </a:bodyPr>
          <a:lstStyle/>
          <a:p>
            <a:r>
              <a:rPr kumimoji="1" lang="en-US" altLang="zh-CN" sz="2400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The description</a:t>
            </a:r>
            <a:r>
              <a:rPr kumimoji="1" lang="zh-CN" altLang="en-US" sz="2400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best matches the action when the online doctor suggest to go to offline hospitals to conduct a medical evaluation </a:t>
            </a:r>
            <a:endParaRPr kumimoji="1" lang="zh-CN" altLang="en-US" sz="2400" dirty="0"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250B336-1BD8-08D5-3782-1937A3544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441863"/>
              </p:ext>
            </p:extLst>
          </p:nvPr>
        </p:nvGraphicFramePr>
        <p:xfrm>
          <a:off x="923646" y="1290954"/>
          <a:ext cx="10339452" cy="4860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41718">
                  <a:extLst>
                    <a:ext uri="{9D8B030D-6E8A-4147-A177-3AD203B41FA5}">
                      <a16:colId xmlns:a16="http://schemas.microsoft.com/office/drawing/2014/main" val="874248768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4098119466"/>
                    </a:ext>
                  </a:extLst>
                </a:gridCol>
                <a:gridCol w="2737166">
                  <a:extLst>
                    <a:ext uri="{9D8B030D-6E8A-4147-A177-3AD203B41FA5}">
                      <a16:colId xmlns:a16="http://schemas.microsoft.com/office/drawing/2014/main" val="2910927230"/>
                    </a:ext>
                  </a:extLst>
                </a:gridCol>
                <a:gridCol w="2292531">
                  <a:extLst>
                    <a:ext uri="{9D8B030D-6E8A-4147-A177-3AD203B41FA5}">
                      <a16:colId xmlns:a16="http://schemas.microsoft.com/office/drawing/2014/main" val="2482522265"/>
                    </a:ext>
                  </a:extLst>
                </a:gridCol>
              </a:tblGrid>
              <a:tr h="583778">
                <a:tc>
                  <a:txBody>
                    <a:bodyPr/>
                    <a:lstStyle/>
                    <a:p>
                      <a:endParaRPr lang="zh-CN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B11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B12a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B12b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976248"/>
                  </a:ext>
                </a:extLst>
              </a:tr>
              <a:tr h="583778"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Base, n=</a:t>
                      </a:r>
                      <a:endParaRPr kumimoji="0" lang="en-US" sz="105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153</a:t>
                      </a:r>
                      <a:endParaRPr lang="zh-CN" altLang="en-US" sz="105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77388" marR="7738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153</a:t>
                      </a:r>
                      <a:endParaRPr lang="zh-CN" altLang="en-US" sz="105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77388" marR="7738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153</a:t>
                      </a:r>
                      <a:endParaRPr lang="zh-CN" altLang="en-US" sz="105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77388" marR="7738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692458"/>
                  </a:ext>
                </a:extLst>
              </a:tr>
              <a:tr h="58377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Sig.</a:t>
                      </a:r>
                      <a:endParaRPr kumimoji="0" lang="en-US" altLang="zh-CN" sz="105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kumimoji="0" lang="en-US" sz="105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kumimoji="0" lang="en-US" sz="105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kumimoji="0" lang="en-US" sz="105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208644"/>
                  </a:ext>
                </a:extLst>
              </a:tr>
              <a:tr h="583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The online doctor gives the possible causes to the symptoms and suggest to go to hospital as soon as possible to get examination and diagnosis of the diseases</a:t>
                      </a:r>
                      <a:endParaRPr lang="zh-CN" altLang="en-US" sz="12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323880"/>
                  </a:ext>
                </a:extLst>
              </a:tr>
              <a:tr h="583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The online doctor cannot fully understand the condition through the internet and suggest to go to the doctor’s physically outpatient department to get examination </a:t>
                      </a:r>
                      <a:endParaRPr lang="zh-CN" altLang="en-US" sz="12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572203"/>
                  </a:ext>
                </a:extLst>
              </a:tr>
              <a:tr h="577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The online doctor cannot fully understand the condition through the internet and suggest to go to the designated hospitals or hospitals with designated doctors to get examination.  </a:t>
                      </a:r>
                      <a:endParaRPr lang="zh-CN" altLang="en-US" sz="12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085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Suggestions have no effect on subsequent behaviors</a:t>
                      </a:r>
                      <a:endParaRPr lang="zh-CN" altLang="en-US" sz="105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3140966"/>
                  </a:ext>
                </a:extLst>
              </a:tr>
              <a:tr h="1588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Make the decision after consulting other doctors </a:t>
                      </a:r>
                      <a:endParaRPr lang="zh-CN" altLang="en-US" sz="105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2536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Follow</a:t>
                      </a:r>
                      <a:r>
                        <a:rPr lang="zh-CN" altLang="en-US" sz="105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05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the doctor’s advices </a:t>
                      </a:r>
                      <a:endParaRPr lang="zh-CN" altLang="en-US" sz="105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7592186"/>
                  </a:ext>
                </a:extLst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17C89DB0-8C18-7066-574D-7F53D40FD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3327300"/>
              </p:ext>
            </p:extLst>
          </p:nvPr>
        </p:nvGraphicFramePr>
        <p:xfrm>
          <a:off x="6539267" y="2843213"/>
          <a:ext cx="4606646" cy="2319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35DECF0-4CFD-F5CE-A0E8-31257C63956F}"/>
              </a:ext>
            </a:extLst>
          </p:cNvPr>
          <p:cNvSpPr/>
          <p:nvPr/>
        </p:nvSpPr>
        <p:spPr>
          <a:xfrm flipH="1">
            <a:off x="9210309" y="5201433"/>
            <a:ext cx="117185" cy="1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5CE48B-5FC1-FD9F-3D9A-CA007176C0CE}"/>
              </a:ext>
            </a:extLst>
          </p:cNvPr>
          <p:cNvSpPr/>
          <p:nvPr/>
        </p:nvSpPr>
        <p:spPr>
          <a:xfrm flipH="1">
            <a:off x="9200932" y="5616719"/>
            <a:ext cx="126562" cy="10807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F19429-06F1-3C99-D207-351E3BC49D1D}"/>
              </a:ext>
            </a:extLst>
          </p:cNvPr>
          <p:cNvSpPr/>
          <p:nvPr/>
        </p:nvSpPr>
        <p:spPr>
          <a:xfrm flipH="1" flipV="1">
            <a:off x="9200932" y="6004587"/>
            <a:ext cx="126562" cy="10807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E09ED4B-C3EF-0013-3B29-744399B8C613}"/>
              </a:ext>
            </a:extLst>
          </p:cNvPr>
          <p:cNvGrpSpPr/>
          <p:nvPr/>
        </p:nvGrpSpPr>
        <p:grpSpPr>
          <a:xfrm>
            <a:off x="647700" y="927438"/>
            <a:ext cx="10891345" cy="5604062"/>
            <a:chOff x="483598" y="1391777"/>
            <a:chExt cx="11287763" cy="4710795"/>
          </a:xfrm>
        </p:grpSpPr>
        <p:sp>
          <p:nvSpPr>
            <p:cNvPr id="15" name="矩形 46">
              <a:extLst>
                <a:ext uri="{FF2B5EF4-FFF2-40B4-BE49-F238E27FC236}">
                  <a16:creationId xmlns:a16="http://schemas.microsoft.com/office/drawing/2014/main" id="{0ECFA2E1-061D-E190-5705-79329BBB5DBA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3598" y="1391777"/>
              <a:ext cx="11287763" cy="2752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………….</a:t>
              </a:r>
            </a:p>
          </p:txBody>
        </p:sp>
        <p:sp>
          <p:nvSpPr>
            <p:cNvPr id="16" name="Rectangle 44">
              <a:extLst>
                <a:ext uri="{FF2B5EF4-FFF2-40B4-BE49-F238E27FC236}">
                  <a16:creationId xmlns:a16="http://schemas.microsoft.com/office/drawing/2014/main" id="{BA6FDEB7-20AA-C806-A1BC-5242485BD3CE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3598" y="1635796"/>
              <a:ext cx="11287763" cy="4466776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FDFF7DC-0337-70F4-2D17-3E2129630AB9}"/>
              </a:ext>
            </a:extLst>
          </p:cNvPr>
          <p:cNvSpPr txBox="1"/>
          <p:nvPr/>
        </p:nvSpPr>
        <p:spPr>
          <a:xfrm>
            <a:off x="647700" y="6531500"/>
            <a:ext cx="71281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i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B11. Multiple Choice </a:t>
            </a:r>
            <a:r>
              <a:rPr lang="zh-CN" altLang="en-US" sz="1050" i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50" i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B12. Multiple Choice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CA81EC5-B996-727A-8875-6E40A20E31EB}"/>
              </a:ext>
            </a:extLst>
          </p:cNvPr>
          <p:cNvSpPr txBox="1"/>
          <p:nvPr/>
        </p:nvSpPr>
        <p:spPr>
          <a:xfrm>
            <a:off x="923646" y="6169883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Base: All interviewees</a:t>
            </a:r>
          </a:p>
        </p:txBody>
      </p:sp>
    </p:spTree>
    <p:extLst>
      <p:ext uri="{BB962C8B-B14F-4D97-AF65-F5344CB8AC3E}">
        <p14:creationId xmlns:p14="http://schemas.microsoft.com/office/powerpoint/2010/main" val="180522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9DF3F-2A33-A17A-F0DD-64B8D297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13" y="161313"/>
            <a:ext cx="11247890" cy="972075"/>
          </a:xfrm>
        </p:spPr>
        <p:txBody>
          <a:bodyPr>
            <a:normAutofit fontScale="90000"/>
          </a:bodyPr>
          <a:lstStyle/>
          <a:p>
            <a:r>
              <a:rPr kumimoji="1" lang="en-US" altLang="zh-CN" sz="2400" dirty="0">
                <a:solidFill>
                  <a:prstClr val="black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Among all internet medical platforms that mainly provide </a:t>
            </a:r>
            <a:r>
              <a:rPr kumimoji="1" lang="en" altLang="zh-CN" sz="2400" dirty="0">
                <a:solidFill>
                  <a:srgbClr val="202124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p</a:t>
            </a:r>
            <a:r>
              <a:rPr lang="en" altLang="zh-CN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harmaceutical services</a:t>
            </a:r>
            <a:r>
              <a:rPr kumimoji="1" lang="en-US" altLang="zh-CN" sz="2400" dirty="0">
                <a:solidFill>
                  <a:prstClr val="black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, </a:t>
            </a:r>
            <a:r>
              <a:rPr kumimoji="1" lang="en-US" altLang="zh-CN" sz="2400" b="1" dirty="0">
                <a:solidFill>
                  <a:prstClr val="black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the Alibaba Health Information Technology Limited</a:t>
            </a:r>
            <a:r>
              <a:rPr kumimoji="1" lang="en-US" altLang="zh-CN" sz="2400" dirty="0">
                <a:solidFill>
                  <a:prstClr val="black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 and </a:t>
            </a:r>
            <a:r>
              <a:rPr kumimoji="1" lang="en-US" altLang="zh-CN" sz="2400" b="1" dirty="0">
                <a:solidFill>
                  <a:prstClr val="black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Beijing </a:t>
            </a:r>
            <a:r>
              <a:rPr kumimoji="1" lang="en-US" altLang="zh-CN" sz="2400" b="1" dirty="0" err="1">
                <a:solidFill>
                  <a:prstClr val="black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Tongrentang</a:t>
            </a:r>
            <a:r>
              <a:rPr kumimoji="1" lang="en-US" altLang="zh-CN" sz="2400" b="1" dirty="0">
                <a:solidFill>
                  <a:prstClr val="black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are most frequently mentioned. The </a:t>
            </a:r>
            <a:r>
              <a:rPr kumimoji="1" lang="en-US" altLang="zh-CN" sz="2400" b="1" dirty="0">
                <a:solidFill>
                  <a:prstClr val="black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DOCTOR QLK </a:t>
            </a:r>
            <a:r>
              <a:rPr kumimoji="1" lang="en-US" altLang="zh-CN" sz="2400" dirty="0">
                <a:solidFill>
                  <a:prstClr val="black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is least frequently mentioned. </a:t>
            </a:r>
            <a:endParaRPr kumimoji="1" lang="zh-CN" altLang="en-US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A7EB0BAD-E44E-5D30-F7B3-6E395897B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248908"/>
              </p:ext>
            </p:extLst>
          </p:nvPr>
        </p:nvGraphicFramePr>
        <p:xfrm>
          <a:off x="822740" y="1785237"/>
          <a:ext cx="10546520" cy="41727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09710">
                  <a:extLst>
                    <a:ext uri="{9D8B030D-6E8A-4147-A177-3AD203B41FA5}">
                      <a16:colId xmlns:a16="http://schemas.microsoft.com/office/drawing/2014/main" val="3857515414"/>
                    </a:ext>
                  </a:extLst>
                </a:gridCol>
                <a:gridCol w="1387362">
                  <a:extLst>
                    <a:ext uri="{9D8B030D-6E8A-4147-A177-3AD203B41FA5}">
                      <a16:colId xmlns:a16="http://schemas.microsoft.com/office/drawing/2014/main" val="2409485645"/>
                    </a:ext>
                  </a:extLst>
                </a:gridCol>
                <a:gridCol w="1387362">
                  <a:extLst>
                    <a:ext uri="{9D8B030D-6E8A-4147-A177-3AD203B41FA5}">
                      <a16:colId xmlns:a16="http://schemas.microsoft.com/office/drawing/2014/main" val="2984614881"/>
                    </a:ext>
                  </a:extLst>
                </a:gridCol>
                <a:gridCol w="1387362">
                  <a:extLst>
                    <a:ext uri="{9D8B030D-6E8A-4147-A177-3AD203B41FA5}">
                      <a16:colId xmlns:a16="http://schemas.microsoft.com/office/drawing/2014/main" val="612170637"/>
                    </a:ext>
                  </a:extLst>
                </a:gridCol>
                <a:gridCol w="1387362">
                  <a:extLst>
                    <a:ext uri="{9D8B030D-6E8A-4147-A177-3AD203B41FA5}">
                      <a16:colId xmlns:a16="http://schemas.microsoft.com/office/drawing/2014/main" val="4056957283"/>
                    </a:ext>
                  </a:extLst>
                </a:gridCol>
                <a:gridCol w="1387362">
                  <a:extLst>
                    <a:ext uri="{9D8B030D-6E8A-4147-A177-3AD203B41FA5}">
                      <a16:colId xmlns:a16="http://schemas.microsoft.com/office/drawing/2014/main" val="554905672"/>
                    </a:ext>
                  </a:extLst>
                </a:gridCol>
              </a:tblGrid>
              <a:tr h="347725">
                <a:tc>
                  <a:txBody>
                    <a:bodyPr/>
                    <a:lstStyle/>
                    <a:p>
                      <a:pPr algn="r"/>
                      <a:endParaRPr lang="zh-CN" altLang="en-US" sz="1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</a:t>
                      </a:r>
                      <a:endParaRPr lang="zh-CN" altLang="en-US" sz="14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A1+A2</a:t>
                      </a:r>
                      <a:endParaRPr lang="zh-CN" altLang="en-US" sz="14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A3</a:t>
                      </a:r>
                      <a:endParaRPr lang="zh-CN" altLang="en-US" sz="14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A4</a:t>
                      </a:r>
                      <a:endParaRPr lang="zh-CN" altLang="en-US" sz="14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A5</a:t>
                      </a:r>
                      <a:endParaRPr lang="zh-CN" altLang="en-US" sz="1400" b="1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648882"/>
                  </a:ext>
                </a:extLst>
              </a:tr>
              <a:tr h="34772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Base, n= </a:t>
                      </a:r>
                      <a:endParaRPr kumimoji="0" lang="zh-CN" altLang="en-US" sz="105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189</a:t>
                      </a:r>
                      <a:endParaRPr lang="zh-CN" altLang="en-US" sz="105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189</a:t>
                      </a:r>
                      <a:endParaRPr lang="zh-CN" altLang="en-US" sz="105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189</a:t>
                      </a:r>
                      <a:endParaRPr lang="zh-CN" altLang="en-US" sz="105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189</a:t>
                      </a:r>
                      <a:endParaRPr lang="zh-CN" altLang="en-US" sz="105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189</a:t>
                      </a:r>
                      <a:endParaRPr lang="zh-CN" altLang="en-US" sz="105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46784"/>
                  </a:ext>
                </a:extLst>
              </a:tr>
              <a:tr h="3477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050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Sig.</a:t>
                      </a: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050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050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zh-CN" altLang="en-US" sz="1050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sz="1050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050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752946"/>
                  </a:ext>
                </a:extLst>
              </a:tr>
              <a:tr h="347725">
                <a:tc>
                  <a:txBody>
                    <a:bodyPr/>
                    <a:lstStyle/>
                    <a:p>
                      <a:r>
                        <a:rPr lang="en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Alibaba Health</a:t>
                      </a: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Technology Limited 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473326"/>
                  </a:ext>
                </a:extLst>
              </a:tr>
              <a:tr h="347725">
                <a:tc>
                  <a:txBody>
                    <a:bodyPr/>
                    <a:lstStyle/>
                    <a:p>
                      <a:r>
                        <a:rPr lang="en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JDH Online Healthcare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91903"/>
                  </a:ext>
                </a:extLst>
              </a:tr>
              <a:tr h="347725"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111,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lnc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520036"/>
                  </a:ext>
                </a:extLst>
              </a:tr>
              <a:tr h="347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Beijing </a:t>
                      </a:r>
                      <a:r>
                        <a:rPr lang="en" altLang="zh-CN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Tongrentang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006464"/>
                  </a:ext>
                </a:extLst>
              </a:tr>
              <a:tr h="347725">
                <a:tc>
                  <a:txBody>
                    <a:bodyPr/>
                    <a:lstStyle/>
                    <a:p>
                      <a:r>
                        <a:rPr lang="en" altLang="zh-CN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Kang Ai Duo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9689799"/>
                  </a:ext>
                </a:extLst>
              </a:tr>
              <a:tr h="347725"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Ding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Dang Medicine 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983218"/>
                  </a:ext>
                </a:extLst>
              </a:tr>
              <a:tr h="347725">
                <a:tc>
                  <a:txBody>
                    <a:bodyPr/>
                    <a:lstStyle/>
                    <a:p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Jianke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019952"/>
                  </a:ext>
                </a:extLst>
              </a:tr>
              <a:tr h="347725">
                <a:tc>
                  <a:txBody>
                    <a:bodyPr/>
                    <a:lstStyle/>
                    <a:p>
                      <a:r>
                        <a:rPr lang="en" altLang="zh-CN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DOCTOR QLK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956156"/>
                  </a:ext>
                </a:extLst>
              </a:tr>
              <a:tr h="34772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Others 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6742190"/>
                  </a:ext>
                </a:extLst>
              </a:tr>
            </a:tbl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E2335B52-24DE-8F03-0B26-A693867CB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181506"/>
              </p:ext>
            </p:extLst>
          </p:nvPr>
        </p:nvGraphicFramePr>
        <p:xfrm>
          <a:off x="4134218" y="2683018"/>
          <a:ext cx="7251700" cy="60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489C04E6-F525-842A-2DC4-E29FDE20E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0786963"/>
              </p:ext>
            </p:extLst>
          </p:nvPr>
        </p:nvGraphicFramePr>
        <p:xfrm>
          <a:off x="4301232" y="4607492"/>
          <a:ext cx="7251700" cy="446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B9DF48E2-3046-12C5-7072-DE19DBF67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078161"/>
              </p:ext>
            </p:extLst>
          </p:nvPr>
        </p:nvGraphicFramePr>
        <p:xfrm>
          <a:off x="4297068" y="5322674"/>
          <a:ext cx="7251700" cy="43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5F937024-5A49-E94F-3DA8-2C7EB8659B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522838"/>
              </p:ext>
            </p:extLst>
          </p:nvPr>
        </p:nvGraphicFramePr>
        <p:xfrm>
          <a:off x="4288738" y="3533732"/>
          <a:ext cx="7251700" cy="456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2751F38F-925F-2FF0-B4A2-7C36702734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473190"/>
              </p:ext>
            </p:extLst>
          </p:nvPr>
        </p:nvGraphicFramePr>
        <p:xfrm>
          <a:off x="4280409" y="3160858"/>
          <a:ext cx="7268358" cy="500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0A94A0C6-2CF8-B87C-AE43-A63BF0A8C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501864"/>
              </p:ext>
            </p:extLst>
          </p:nvPr>
        </p:nvGraphicFramePr>
        <p:xfrm>
          <a:off x="4313726" y="4201487"/>
          <a:ext cx="7226712" cy="500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BB7032A5-19DE-FDA0-E796-4DF5C793E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554382"/>
              </p:ext>
            </p:extLst>
          </p:nvPr>
        </p:nvGraphicFramePr>
        <p:xfrm>
          <a:off x="4301232" y="3802490"/>
          <a:ext cx="7251700" cy="549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4AB40947-AB52-939E-379A-86E860A80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364545"/>
              </p:ext>
            </p:extLst>
          </p:nvPr>
        </p:nvGraphicFramePr>
        <p:xfrm>
          <a:off x="4280408" y="5655467"/>
          <a:ext cx="7285018" cy="43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CB77F180-36A8-7C48-ADCA-E433243348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430848"/>
              </p:ext>
            </p:extLst>
          </p:nvPr>
        </p:nvGraphicFramePr>
        <p:xfrm>
          <a:off x="4313726" y="4979747"/>
          <a:ext cx="7251700" cy="415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96A43579-EFF9-3C53-E5BC-D3AD058A0C66}"/>
              </a:ext>
            </a:extLst>
          </p:cNvPr>
          <p:cNvGrpSpPr/>
          <p:nvPr/>
        </p:nvGrpSpPr>
        <p:grpSpPr>
          <a:xfrm>
            <a:off x="488713" y="1155700"/>
            <a:ext cx="11247890" cy="5376653"/>
            <a:chOff x="483598" y="1391777"/>
            <a:chExt cx="11287763" cy="4710795"/>
          </a:xfrm>
        </p:grpSpPr>
        <p:sp>
          <p:nvSpPr>
            <p:cNvPr id="24" name="矩形 46">
              <a:extLst>
                <a:ext uri="{FF2B5EF4-FFF2-40B4-BE49-F238E27FC236}">
                  <a16:creationId xmlns:a16="http://schemas.microsoft.com/office/drawing/2014/main" id="{8995278F-21D9-1150-7156-4150095D87D7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3598" y="1391777"/>
              <a:ext cx="11287763" cy="2752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………….</a:t>
              </a:r>
            </a:p>
          </p:txBody>
        </p:sp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F7CB633E-B871-49EE-B508-6F99C38BEFA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3598" y="1635796"/>
              <a:ext cx="11287763" cy="4466776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932E2F72-1EBB-AE85-B911-12528F3F518E}"/>
              </a:ext>
            </a:extLst>
          </p:cNvPr>
          <p:cNvSpPr txBox="1"/>
          <p:nvPr/>
        </p:nvSpPr>
        <p:spPr>
          <a:xfrm>
            <a:off x="504619" y="6236539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Base: All interviewees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8DC90A77-B5D5-8F06-D17C-5A3255F7C9CB}"/>
              </a:ext>
            </a:extLst>
          </p:cNvPr>
          <p:cNvSpPr txBox="1"/>
          <p:nvPr/>
        </p:nvSpPr>
        <p:spPr>
          <a:xfrm>
            <a:off x="361713" y="6482361"/>
            <a:ext cx="7138408" cy="34533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900" i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zh-CN" sz="1050" dirty="0">
                <a:solidFill>
                  <a:srgbClr val="424242"/>
                </a:solidFill>
                <a:ea typeface="微软雅黑"/>
              </a:rPr>
              <a:t>A1. Multiple Choice  A2. Multiple Choice  A3. Multiple Choice  A4. Multiple Choice  A5. Multiple Choice </a:t>
            </a:r>
          </a:p>
        </p:txBody>
      </p:sp>
    </p:spTree>
    <p:extLst>
      <p:ext uri="{BB962C8B-B14F-4D97-AF65-F5344CB8AC3E}">
        <p14:creationId xmlns:p14="http://schemas.microsoft.com/office/powerpoint/2010/main" val="17747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E6069-249F-E5B0-1F58-8FC523CA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24" y="248699"/>
            <a:ext cx="11061210" cy="805738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ways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 get information about the internet medical platforms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D0024BB-8A9E-852D-9FA6-D28E38E17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81478"/>
              </p:ext>
            </p:extLst>
          </p:nvPr>
        </p:nvGraphicFramePr>
        <p:xfrm>
          <a:off x="1201714" y="1568958"/>
          <a:ext cx="9822599" cy="45763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6812">
                  <a:extLst>
                    <a:ext uri="{9D8B030D-6E8A-4147-A177-3AD203B41FA5}">
                      <a16:colId xmlns:a16="http://schemas.microsoft.com/office/drawing/2014/main" val="1257980070"/>
                    </a:ext>
                  </a:extLst>
                </a:gridCol>
                <a:gridCol w="4055787">
                  <a:extLst>
                    <a:ext uri="{9D8B030D-6E8A-4147-A177-3AD203B41FA5}">
                      <a16:colId xmlns:a16="http://schemas.microsoft.com/office/drawing/2014/main" val="1371297458"/>
                    </a:ext>
                  </a:extLst>
                </a:gridCol>
              </a:tblGrid>
              <a:tr h="222412">
                <a:tc>
                  <a:txBody>
                    <a:bodyPr/>
                    <a:lstStyle/>
                    <a:p>
                      <a:endParaRPr lang="zh-CN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A6</a:t>
                      </a:r>
                      <a:endParaRPr lang="zh-CN" altLang="en-US" sz="140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927446"/>
                  </a:ext>
                </a:extLst>
              </a:tr>
              <a:tr h="157214"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Base, n=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189</a:t>
                      </a:r>
                      <a:endParaRPr lang="zh-CN" altLang="en-US" sz="105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77388" marR="7738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71266"/>
                  </a:ext>
                </a:extLst>
              </a:tr>
              <a:tr h="164427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Sig.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234285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Relatives/Friends/ Colleagues, etc.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046" marR="5804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418931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Patients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046" marR="5804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728066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Attending Physicians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046" marR="5804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234835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Other doctors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046" marR="5804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/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4921020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Nurses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046" marR="5804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92661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Pharmacy technicians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046" marR="5804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945093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QQ/WeChat/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Sina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Weibo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046" marR="5804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2536080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WeChat Official Accounts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046" marR="5804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0920837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Baidu </a:t>
                      </a:r>
                      <a:r>
                        <a:rPr lang="en-US" altLang="zh-CN" sz="1400" dirty="0" err="1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Tieba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046" marR="5804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50890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Other APPs/Websites/Platforms/Forums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046" marR="5804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2597116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Search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Engine(like </a:t>
                      </a:r>
                      <a:r>
                        <a:rPr lang="en-US" altLang="zh-CN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BaiDu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046" marR="5804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2846654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APP Store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046" marR="5804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8697793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Others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046" marR="5804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329741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Online Advertising(such as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：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APP Store,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Baidu, </a:t>
                      </a:r>
                      <a:r>
                        <a:rPr lang="en-US" altLang="zh-CN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Zhihu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, Weibo, WeChat, etc.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046" marR="5804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1886276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Offline Advertising(such as: Billboard ads, Newspapers, Subway ads, etc.</a:t>
                      </a:r>
                      <a:r>
                        <a:rPr 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）</a:t>
                      </a:r>
                    </a:p>
                  </a:txBody>
                  <a:tcPr marL="58046" marR="5804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4282354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Platform promotions employees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046" marR="5804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6822" marR="36822" marT="18412" marB="184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0745437"/>
                  </a:ext>
                </a:extLst>
              </a:tr>
              <a:tr h="22241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Others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8046" marR="5804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36822" marR="36822" marT="18412" marB="18412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21493091"/>
                  </a:ext>
                </a:extLst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5989C66-5738-52B6-90F0-84997A6AE9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129834"/>
              </p:ext>
            </p:extLst>
          </p:nvPr>
        </p:nvGraphicFramePr>
        <p:xfrm>
          <a:off x="8603670" y="2106133"/>
          <a:ext cx="4401742" cy="41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D06E6BD6-5BCC-E243-BE1A-722FD535A722}"/>
              </a:ext>
            </a:extLst>
          </p:cNvPr>
          <p:cNvGrpSpPr/>
          <p:nvPr/>
        </p:nvGrpSpPr>
        <p:grpSpPr>
          <a:xfrm>
            <a:off x="599423" y="1076191"/>
            <a:ext cx="11061210" cy="5416802"/>
            <a:chOff x="388389" y="1354353"/>
            <a:chExt cx="11431340" cy="5053470"/>
          </a:xfrm>
        </p:grpSpPr>
        <p:sp>
          <p:nvSpPr>
            <p:cNvPr id="8" name="矩形 46">
              <a:extLst>
                <a:ext uri="{FF2B5EF4-FFF2-40B4-BE49-F238E27FC236}">
                  <a16:creationId xmlns:a16="http://schemas.microsoft.com/office/drawing/2014/main" id="{D4551B39-8E75-465F-EA66-9BF2DC1B356E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88389" y="1354353"/>
              <a:ext cx="11431340" cy="3385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。。。。。。</a:t>
              </a:r>
              <a:endParaRPr lang="en-US" altLang="zh-CN" sz="16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758D127F-6405-1E53-DFE3-B7B50CC0DE95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88389" y="1709776"/>
              <a:ext cx="11396173" cy="4698047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C065BC7-617C-FF62-5ABB-B82AF5363B77}"/>
              </a:ext>
            </a:extLst>
          </p:cNvPr>
          <p:cNvSpPr txBox="1"/>
          <p:nvPr/>
        </p:nvSpPr>
        <p:spPr>
          <a:xfrm>
            <a:off x="793014" y="6585059"/>
            <a:ext cx="71281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i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A6. </a:t>
            </a:r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r>
              <a:rPr lang="en-US" altLang="zh-CN" sz="1050" i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Choice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B4DB92-C065-6E44-BEEF-3A305505903B}"/>
              </a:ext>
            </a:extLst>
          </p:cNvPr>
          <p:cNvSpPr txBox="1"/>
          <p:nvPr/>
        </p:nvSpPr>
        <p:spPr>
          <a:xfrm>
            <a:off x="793014" y="6163416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Base: All interviewees</a:t>
            </a:r>
          </a:p>
        </p:txBody>
      </p:sp>
    </p:spTree>
    <p:extLst>
      <p:ext uri="{BB962C8B-B14F-4D97-AF65-F5344CB8AC3E}">
        <p14:creationId xmlns:p14="http://schemas.microsoft.com/office/powerpoint/2010/main" val="209754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43063-B4F9-3B11-5064-85BBBB3C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72" y="201693"/>
            <a:ext cx="11099307" cy="778958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Internet medical platforms used during</a:t>
            </a:r>
            <a:r>
              <a:rPr kumimoji="1" lang="zh-CN" altLang="en-US" sz="2400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the treatment of diseases</a:t>
            </a:r>
            <a:endParaRPr kumimoji="1" lang="zh-CN" altLang="en-US" sz="2400" dirty="0"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A79B020-A4DF-5FEE-95D0-EEA323AB2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19708"/>
              </p:ext>
            </p:extLst>
          </p:nvPr>
        </p:nvGraphicFramePr>
        <p:xfrm>
          <a:off x="1265016" y="1455984"/>
          <a:ext cx="9661968" cy="4721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5006">
                  <a:extLst>
                    <a:ext uri="{9D8B030D-6E8A-4147-A177-3AD203B41FA5}">
                      <a16:colId xmlns:a16="http://schemas.microsoft.com/office/drawing/2014/main" val="2346357147"/>
                    </a:ext>
                  </a:extLst>
                </a:gridCol>
                <a:gridCol w="4406962">
                  <a:extLst>
                    <a:ext uri="{9D8B030D-6E8A-4147-A177-3AD203B41FA5}">
                      <a16:colId xmlns:a16="http://schemas.microsoft.com/office/drawing/2014/main" val="493912911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endParaRPr lang="zh-CN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36822" marR="36822" marT="18412" marB="1841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A7</a:t>
                      </a:r>
                      <a:endParaRPr lang="zh-CN" altLang="en-US" sz="140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36822" marR="36822" marT="18412" marB="1841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927988"/>
                  </a:ext>
                </a:extLst>
              </a:tr>
              <a:tr h="148975"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Base, n=</a:t>
                      </a:r>
                    </a:p>
                  </a:txBody>
                  <a:tcPr marL="0" marR="0" marT="605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189</a:t>
                      </a:r>
                    </a:p>
                  </a:txBody>
                  <a:tcPr marL="77388" marR="7738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129432"/>
                  </a:ext>
                </a:extLst>
              </a:tr>
              <a:tr h="15599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Sig.</a:t>
                      </a:r>
                    </a:p>
                  </a:txBody>
                  <a:tcPr marL="0" marR="0" marT="6052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6052" marB="0"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289415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r>
                        <a:rPr lang="en" altLang="zh-CN" sz="140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Ping An Good Doctor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5576" marR="55576" marT="27788" marB="27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774566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Hao Dai Fu</a:t>
                      </a: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55576" marR="55576" marT="27788" marB="27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0134124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Spring Rain Doctor 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55576" marR="55576" marT="27788" marB="27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31595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Miao Shou Doctor 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55576" marR="55576" marT="27788" marB="27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667870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WeDoctor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55576" marR="55576" marT="27788" marB="27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323134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Ding Xiang Doctor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55576" marR="55576" marT="27788" marB="27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5641255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Xing Ren Doctor 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55576" marR="55576" marT="27788" marB="27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7929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r>
                        <a:rPr lang="en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Alibaba Health</a:t>
                      </a: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Technology Limited 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55576" marR="55576" marT="27788" marB="27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8564899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r>
                        <a:rPr lang="en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JDH Online Healthcare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5576" marR="55576" marT="27788" marB="27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206392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111, 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lnc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5576" marR="55576" marT="27788" marB="27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590335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Beijing </a:t>
                      </a:r>
                      <a:r>
                        <a:rPr lang="en" altLang="zh-CN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Tongrentang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5576" marR="55576" marT="27788" marB="27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672188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r>
                        <a:rPr lang="en" altLang="zh-CN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Kang Ai Duo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5576" marR="55576" marT="27788" marB="27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68815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Ding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Dang Medicine 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5576" marR="55576" marT="27788" marB="27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4971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Jianke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5576" marR="55576" marT="27788" marB="27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827545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r>
                        <a:rPr lang="en" altLang="zh-CN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DOCTOR QLK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5576" marR="55576" marT="27788" marB="27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4701119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Others 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45307" marR="45307" marT="22656" marB="2265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55576" marR="55576" marT="27788" marB="277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2078049"/>
                  </a:ext>
                </a:extLst>
              </a:tr>
            </a:tbl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D418DC59-B34A-E488-8164-BC2D933E0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247233"/>
              </p:ext>
            </p:extLst>
          </p:nvPr>
        </p:nvGraphicFramePr>
        <p:xfrm>
          <a:off x="8273112" y="1932802"/>
          <a:ext cx="3252754" cy="4305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4BC22942-EE1B-C535-5108-BD1070FC4B21}"/>
              </a:ext>
            </a:extLst>
          </p:cNvPr>
          <p:cNvGrpSpPr/>
          <p:nvPr/>
        </p:nvGrpSpPr>
        <p:grpSpPr>
          <a:xfrm>
            <a:off x="249382" y="980651"/>
            <a:ext cx="11596253" cy="5546434"/>
            <a:chOff x="388389" y="1371222"/>
            <a:chExt cx="11431340" cy="5036601"/>
          </a:xfrm>
        </p:grpSpPr>
        <p:sp>
          <p:nvSpPr>
            <p:cNvPr id="12" name="矩形 46">
              <a:extLst>
                <a:ext uri="{FF2B5EF4-FFF2-40B4-BE49-F238E27FC236}">
                  <a16:creationId xmlns:a16="http://schemas.microsoft.com/office/drawing/2014/main" id="{589611E7-A62C-61EC-D6FC-9F4E7E4325D3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88389" y="1371222"/>
              <a:ext cx="11431340" cy="3385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。。。。。。</a:t>
              </a:r>
              <a:endParaRPr lang="en-US" altLang="zh-CN" sz="16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3" name="Rectangle 44">
              <a:extLst>
                <a:ext uri="{FF2B5EF4-FFF2-40B4-BE49-F238E27FC236}">
                  <a16:creationId xmlns:a16="http://schemas.microsoft.com/office/drawing/2014/main" id="{89596A45-613A-23A8-67D6-4A77CA82F4A9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88389" y="1709776"/>
              <a:ext cx="11396173" cy="4698047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A7D26BD-E458-FC77-F2F5-72498734DC81}"/>
              </a:ext>
            </a:extLst>
          </p:cNvPr>
          <p:cNvSpPr txBox="1"/>
          <p:nvPr/>
        </p:nvSpPr>
        <p:spPr>
          <a:xfrm>
            <a:off x="563472" y="6527085"/>
            <a:ext cx="71281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i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A7. Multiple Choice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ABAA5D-201D-D0A4-76B6-76E165B69041}"/>
              </a:ext>
            </a:extLst>
          </p:cNvPr>
          <p:cNvSpPr txBox="1"/>
          <p:nvPr/>
        </p:nvSpPr>
        <p:spPr>
          <a:xfrm>
            <a:off x="563472" y="6181024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Base: All interviewees</a:t>
            </a:r>
          </a:p>
        </p:txBody>
      </p:sp>
    </p:spTree>
    <p:extLst>
      <p:ext uri="{BB962C8B-B14F-4D97-AF65-F5344CB8AC3E}">
        <p14:creationId xmlns:p14="http://schemas.microsoft.com/office/powerpoint/2010/main" val="6830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FEB5A-957D-10A6-88CD-8706328A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36" y="143900"/>
            <a:ext cx="11481126" cy="958626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Features and Functionality used on each internet medical platform during the treatment of diseases 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58D5214-4712-D3D5-5D8C-A65A5F70B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998387"/>
              </p:ext>
            </p:extLst>
          </p:nvPr>
        </p:nvGraphicFramePr>
        <p:xfrm>
          <a:off x="838200" y="1814052"/>
          <a:ext cx="10515600" cy="369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01691">
                  <a:extLst>
                    <a:ext uri="{9D8B030D-6E8A-4147-A177-3AD203B41FA5}">
                      <a16:colId xmlns:a16="http://schemas.microsoft.com/office/drawing/2014/main" val="3851996669"/>
                    </a:ext>
                  </a:extLst>
                </a:gridCol>
                <a:gridCol w="3913909">
                  <a:extLst>
                    <a:ext uri="{9D8B030D-6E8A-4147-A177-3AD203B41FA5}">
                      <a16:colId xmlns:a16="http://schemas.microsoft.com/office/drawing/2014/main" val="3931024682"/>
                    </a:ext>
                  </a:extLst>
                </a:gridCol>
              </a:tblGrid>
              <a:tr h="3263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A8</a:t>
                      </a:r>
                      <a:endParaRPr lang="zh-CN" altLang="en-US" sz="140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720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Base, n=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189</a:t>
                      </a:r>
                      <a:endParaRPr lang="zh-CN" altLang="en-US" sz="105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77388" marR="7738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4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Sig.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18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Free Medical Consultations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83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Paid Medical Consultations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668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Prescription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（</a:t>
                      </a:r>
                      <a:r>
                        <a:rPr lang="en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 written direction for the preparing and use of a medicine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398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Drug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Purchase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（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Drugs for disease treatment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41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Read popular science articles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584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085" algn="jus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Hospital registrations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651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Others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362670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91D95C5-90A9-AAE1-1085-CA5556EEE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577243"/>
              </p:ext>
            </p:extLst>
          </p:nvPr>
        </p:nvGraphicFramePr>
        <p:xfrm>
          <a:off x="8538968" y="2764617"/>
          <a:ext cx="2168003" cy="2861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3F1EABE1-A773-4906-728B-2B7C73ACA1C1}"/>
              </a:ext>
            </a:extLst>
          </p:cNvPr>
          <p:cNvGrpSpPr/>
          <p:nvPr/>
        </p:nvGrpSpPr>
        <p:grpSpPr>
          <a:xfrm>
            <a:off x="390756" y="1148985"/>
            <a:ext cx="11481127" cy="5028374"/>
            <a:chOff x="353222" y="1358348"/>
            <a:chExt cx="11431340" cy="5049475"/>
          </a:xfrm>
        </p:grpSpPr>
        <p:sp>
          <p:nvSpPr>
            <p:cNvPr id="7" name="矩形 46">
              <a:extLst>
                <a:ext uri="{FF2B5EF4-FFF2-40B4-BE49-F238E27FC236}">
                  <a16:creationId xmlns:a16="http://schemas.microsoft.com/office/drawing/2014/main" id="{0E93D8E3-5688-7CDE-CD6D-92A330A83230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53222" y="1358348"/>
              <a:ext cx="11431340" cy="3385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。。。。。。</a:t>
              </a:r>
              <a:endParaRPr lang="en-US" altLang="zh-CN" sz="1600" b="1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4FDFBB5E-0E94-C85C-6912-89C985D44490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88389" y="1709776"/>
              <a:ext cx="11396173" cy="4698047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8FE8A99-CA00-0BD9-2CBA-7A18CCD3E794}"/>
              </a:ext>
            </a:extLst>
          </p:cNvPr>
          <p:cNvSpPr txBox="1"/>
          <p:nvPr/>
        </p:nvSpPr>
        <p:spPr>
          <a:xfrm>
            <a:off x="426076" y="6264930"/>
            <a:ext cx="71281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i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A8. Multiple Choice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AF996F-048E-EA0F-246E-CC78443469D1}"/>
              </a:ext>
            </a:extLst>
          </p:cNvPr>
          <p:cNvSpPr txBox="1"/>
          <p:nvPr/>
        </p:nvSpPr>
        <p:spPr>
          <a:xfrm>
            <a:off x="624571" y="5625804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Base: All interviewees</a:t>
            </a:r>
          </a:p>
        </p:txBody>
      </p:sp>
    </p:spTree>
    <p:extLst>
      <p:ext uri="{BB962C8B-B14F-4D97-AF65-F5344CB8AC3E}">
        <p14:creationId xmlns:p14="http://schemas.microsoft.com/office/powerpoint/2010/main" val="76754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2F67D-7490-EDB1-01F3-EB209FAE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91" y="365125"/>
            <a:ext cx="11485808" cy="947481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Stages of treatment process while using the functionality on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internet medical platforms 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47990E-7E3D-4292-F91B-B7F9FD2992D1}"/>
              </a:ext>
            </a:extLst>
          </p:cNvPr>
          <p:cNvGrpSpPr/>
          <p:nvPr/>
        </p:nvGrpSpPr>
        <p:grpSpPr>
          <a:xfrm>
            <a:off x="553792" y="1272930"/>
            <a:ext cx="11485808" cy="5072452"/>
            <a:chOff x="483598" y="1391777"/>
            <a:chExt cx="11287763" cy="4710795"/>
          </a:xfrm>
        </p:grpSpPr>
        <p:sp>
          <p:nvSpPr>
            <p:cNvPr id="7" name="矩形 46">
              <a:extLst>
                <a:ext uri="{FF2B5EF4-FFF2-40B4-BE49-F238E27FC236}">
                  <a16:creationId xmlns:a16="http://schemas.microsoft.com/office/drawing/2014/main" id="{7F78E759-CD84-0E95-37EC-F58742F1CFF1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3598" y="1391777"/>
              <a:ext cx="11287763" cy="2752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………….</a:t>
              </a:r>
            </a:p>
          </p:txBody>
        </p:sp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9661C883-1EF9-9F7E-2CF3-D3AD3FD0CDB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3598" y="1635796"/>
              <a:ext cx="11287763" cy="4466776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4F98EA7-4D37-DA4E-609A-7871170C3E96}"/>
              </a:ext>
            </a:extLst>
          </p:cNvPr>
          <p:cNvSpPr txBox="1"/>
          <p:nvPr/>
        </p:nvSpPr>
        <p:spPr>
          <a:xfrm>
            <a:off x="693849" y="5469654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Base: …………….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DDCCBC-2299-A579-3DA9-24257EA6F1F7}"/>
              </a:ext>
            </a:extLst>
          </p:cNvPr>
          <p:cNvSpPr txBox="1"/>
          <p:nvPr/>
        </p:nvSpPr>
        <p:spPr>
          <a:xfrm>
            <a:off x="553791" y="6441501"/>
            <a:ext cx="71281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i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A9. Multiple Choice </a:t>
            </a:r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8ABCB06D-0557-A2E9-EC5B-BDCB7A38D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970161"/>
              </p:ext>
            </p:extLst>
          </p:nvPr>
        </p:nvGraphicFramePr>
        <p:xfrm>
          <a:off x="768170" y="1849598"/>
          <a:ext cx="10655659" cy="40927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01517">
                  <a:extLst>
                    <a:ext uri="{9D8B030D-6E8A-4147-A177-3AD203B41FA5}">
                      <a16:colId xmlns:a16="http://schemas.microsoft.com/office/drawing/2014/main" val="2269998365"/>
                    </a:ext>
                  </a:extLst>
                </a:gridCol>
                <a:gridCol w="2215733">
                  <a:extLst>
                    <a:ext uri="{9D8B030D-6E8A-4147-A177-3AD203B41FA5}">
                      <a16:colId xmlns:a16="http://schemas.microsoft.com/office/drawing/2014/main" val="78148207"/>
                    </a:ext>
                  </a:extLst>
                </a:gridCol>
                <a:gridCol w="2323162">
                  <a:extLst>
                    <a:ext uri="{9D8B030D-6E8A-4147-A177-3AD203B41FA5}">
                      <a16:colId xmlns:a16="http://schemas.microsoft.com/office/drawing/2014/main" val="551906906"/>
                    </a:ext>
                  </a:extLst>
                </a:gridCol>
                <a:gridCol w="2415247">
                  <a:extLst>
                    <a:ext uri="{9D8B030D-6E8A-4147-A177-3AD203B41FA5}">
                      <a16:colId xmlns:a16="http://schemas.microsoft.com/office/drawing/2014/main" val="1547034034"/>
                    </a:ext>
                  </a:extLst>
                </a:gridCol>
              </a:tblGrid>
              <a:tr h="449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Ping An Hao Yi Sheng</a:t>
                      </a:r>
                      <a:endParaRPr lang="zh-CN" altLang="en-US" sz="1400" u="sng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Hao Dai Fu</a:t>
                      </a:r>
                      <a:endParaRPr lang="zh-CN" altLang="en-US" sz="1400" u="sng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Alibaba Health</a:t>
                      </a:r>
                      <a:endParaRPr lang="zh-CN" altLang="en-US" sz="1400" u="sng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663938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Base, n=</a:t>
                      </a:r>
                      <a:endParaRPr kumimoji="0" lang="en-US" sz="105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46</a:t>
                      </a:r>
                      <a:endParaRPr lang="zh-CN" altLang="en-US" sz="105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77388" marR="7738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zh-CN" altLang="en-US" sz="105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5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961597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Sig.</a:t>
                      </a:r>
                      <a:endParaRPr kumimoji="0" lang="en-US" altLang="zh-CN" sz="105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kumimoji="0" lang="en-US" sz="105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050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zh-CN" altLang="en-US" sz="1050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940257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Symptoms appeared but haven’t been to hospital yet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771514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Just finished medical diagnoses in the hospital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528704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During the use of the first-line regimen after identifying the disease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286341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Poor disease control with fluctuating symptoms before going to the hospital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119667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Treatments with fluctuating symptoms after going to the hospital.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131440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During the treatment regimen with adjusted medications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62937"/>
                  </a:ext>
                </a:extLst>
              </a:tr>
            </a:tbl>
          </a:graphicData>
        </a:graphic>
      </p:graphicFrame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D9EE9E96-92EA-F319-3591-655A5C746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511988"/>
              </p:ext>
            </p:extLst>
          </p:nvPr>
        </p:nvGraphicFramePr>
        <p:xfrm>
          <a:off x="4615895" y="3036678"/>
          <a:ext cx="2168003" cy="3078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A54C3AC5-3C4C-2327-CA46-D46FDB289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607037"/>
              </p:ext>
            </p:extLst>
          </p:nvPr>
        </p:nvGraphicFramePr>
        <p:xfrm>
          <a:off x="6783898" y="3069318"/>
          <a:ext cx="2168003" cy="304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2D720782-FECA-9B3D-4187-277E5CE17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7528480"/>
              </p:ext>
            </p:extLst>
          </p:nvPr>
        </p:nvGraphicFramePr>
        <p:xfrm>
          <a:off x="9367309" y="3098114"/>
          <a:ext cx="2168003" cy="298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6C42AC6-0B80-1C58-6254-5F4483E77F18}"/>
              </a:ext>
            </a:extLst>
          </p:cNvPr>
          <p:cNvSpPr txBox="1"/>
          <p:nvPr/>
        </p:nvSpPr>
        <p:spPr>
          <a:xfrm>
            <a:off x="693849" y="6033918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Base: All interviewees</a:t>
            </a:r>
          </a:p>
        </p:txBody>
      </p:sp>
    </p:spTree>
    <p:extLst>
      <p:ext uri="{BB962C8B-B14F-4D97-AF65-F5344CB8AC3E}">
        <p14:creationId xmlns:p14="http://schemas.microsoft.com/office/powerpoint/2010/main" val="57605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4C5AE-E50C-1399-AEB2-61BEB2EE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81" y="211566"/>
            <a:ext cx="11302640" cy="762101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Circumstances that need to conduct disease consultation through internet medical platforms</a:t>
            </a:r>
            <a:endParaRPr kumimoji="1" lang="zh-CN" altLang="en-US" sz="2400" dirty="0"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1BCB982-8192-92FF-FEAF-B89612527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455986"/>
              </p:ext>
            </p:extLst>
          </p:nvPr>
        </p:nvGraphicFramePr>
        <p:xfrm>
          <a:off x="432160" y="1470204"/>
          <a:ext cx="11510682" cy="50084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31166">
                  <a:extLst>
                    <a:ext uri="{9D8B030D-6E8A-4147-A177-3AD203B41FA5}">
                      <a16:colId xmlns:a16="http://schemas.microsoft.com/office/drawing/2014/main" val="1241229705"/>
                    </a:ext>
                  </a:extLst>
                </a:gridCol>
                <a:gridCol w="4479516">
                  <a:extLst>
                    <a:ext uri="{9D8B030D-6E8A-4147-A177-3AD203B41FA5}">
                      <a16:colId xmlns:a16="http://schemas.microsoft.com/office/drawing/2014/main" val="2155453365"/>
                    </a:ext>
                  </a:extLst>
                </a:gridCol>
              </a:tblGrid>
              <a:tr h="3379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B1</a:t>
                      </a:r>
                      <a:endParaRPr lang="zh-CN" altLang="en-US" sz="140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056785"/>
                  </a:ext>
                </a:extLst>
              </a:tr>
              <a:tr h="197918"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Base, n=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153</a:t>
                      </a:r>
                      <a:endParaRPr lang="zh-CN" altLang="en-US" sz="105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77388" marR="7738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097218"/>
                  </a:ext>
                </a:extLst>
              </a:tr>
              <a:tr h="185482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Sig.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784530"/>
                  </a:ext>
                </a:extLst>
              </a:tr>
              <a:tr h="223661">
                <a:tc>
                  <a:txBody>
                    <a:bodyPr/>
                    <a:lstStyle/>
                    <a:p>
                      <a:pPr marL="45085" algn="just"/>
                      <a:r>
                        <a:rPr lang="en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Before diagnosed in hospital, symptoms are mild and do not affect work and daily life</a:t>
                      </a:r>
                      <a:r>
                        <a:rPr lang="zh-CN" altLang="en-US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59165" marR="59165" marT="29582" marB="2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1094997"/>
                  </a:ext>
                </a:extLst>
              </a:tr>
              <a:tr h="223661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Symptoms are easily observable but bearable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59165" marR="59165" marT="29582" marB="2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6284456"/>
                  </a:ext>
                </a:extLst>
              </a:tr>
              <a:tr h="271818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Symptoms are severe and impact work and daily life significantly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59165" marR="59165" marT="29582" marB="2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7391381"/>
                  </a:ext>
                </a:extLst>
              </a:tr>
              <a:tr h="33798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After diagnosed in hospital, doubt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and distrust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the diagnosis results given by the hospital. Hope get multiple confirmations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59165" marR="59165" marT="29582" marB="2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6365042"/>
                  </a:ext>
                </a:extLst>
              </a:tr>
              <a:tr h="337980">
                <a:tc>
                  <a:txBody>
                    <a:bodyPr/>
                    <a:lstStyle/>
                    <a:p>
                      <a:pPr marL="45085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Doubt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and distrust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the treatment plans given by the hospital. Hope get multiple confirmations</a:t>
                      </a:r>
                      <a:endParaRPr lang="zh-CN" alt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59165" marR="59165" marT="29582" marB="2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903064"/>
                  </a:ext>
                </a:extLst>
              </a:tr>
              <a:tr h="223661">
                <a:tc>
                  <a:txBody>
                    <a:bodyPr/>
                    <a:lstStyle/>
                    <a:p>
                      <a:pPr marL="45085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Have question about the disease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（</a:t>
                      </a:r>
                      <a:r>
                        <a:rPr lang="en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Causes, precautions, contraindications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, etc.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59165" marR="59165" marT="29582" marB="2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9749681"/>
                  </a:ext>
                </a:extLst>
              </a:tr>
              <a:tr h="33798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Have question about the drugs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（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directions, side effects, precautions, contraindications, etc.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59165" marR="59165" marT="29582" marB="2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262748"/>
                  </a:ext>
                </a:extLst>
              </a:tr>
              <a:tr h="223661">
                <a:tc>
                  <a:txBody>
                    <a:bodyPr/>
                    <a:lstStyle/>
                    <a:p>
                      <a:pPr marL="45085" algn="just"/>
                      <a:r>
                        <a:rPr lang="en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Poor disease control</a:t>
                      </a:r>
                      <a:r>
                        <a:rPr lang="zh-CN" altLang="en-US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without diagnosis.</a:t>
                      </a:r>
                      <a:r>
                        <a:rPr lang="en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Symptoms are mild and do not affect work and daily life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59165" marR="59165" marT="29582" marB="2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886207"/>
                  </a:ext>
                </a:extLst>
              </a:tr>
              <a:tr h="223661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Symptoms are easily observable but bearable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59165" marR="59165" marT="29582" marB="2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04748"/>
                  </a:ext>
                </a:extLst>
              </a:tr>
              <a:tr h="223661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Symptoms are severe and impact work and daily life significantly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59165" marR="59165" marT="29582" marB="2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537270"/>
                  </a:ext>
                </a:extLst>
              </a:tr>
              <a:tr h="223661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Poor disease control with diagnosis. Hospital does not give any solutions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59165" marR="59165" marT="29582" marB="2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3611213"/>
                  </a:ext>
                </a:extLst>
              </a:tr>
              <a:tr h="337980">
                <a:tc>
                  <a:txBody>
                    <a:bodyPr/>
                    <a:lstStyle/>
                    <a:p>
                      <a:pPr marL="45085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Doubt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and distrust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the solutions provided by the hospital. Hope get multiple confirmations</a:t>
                      </a:r>
                      <a:endParaRPr lang="zh-CN" alt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59165" marR="59165" marT="29582" marB="2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041272"/>
                  </a:ext>
                </a:extLst>
              </a:tr>
              <a:tr h="223661">
                <a:tc>
                  <a:txBody>
                    <a:bodyPr/>
                    <a:lstStyle/>
                    <a:p>
                      <a:pPr marL="45085" algn="just"/>
                      <a:r>
                        <a:rPr lang="en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Feel unsatisfactory to the solutions provided by the hospital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59165" marR="59165" marT="29582" marB="2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607192"/>
                  </a:ext>
                </a:extLst>
              </a:tr>
              <a:tr h="33798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Have questions about the drugs</a:t>
                      </a:r>
                      <a:r>
                        <a:rPr lang="zh-CN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（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directions, side effects, precautions, contraindications, etc.</a:t>
                      </a:r>
                      <a:r>
                        <a:rPr lang="zh-CN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）</a:t>
                      </a:r>
                      <a:endParaRPr lang="zh-CN" alt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59165" marR="59165" marT="29582" marB="2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41699"/>
                  </a:ext>
                </a:extLst>
              </a:tr>
              <a:tr h="22366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Others 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59165" marR="59165" marT="29582" marB="2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59165" marR="59165" marT="29582" marB="2958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4535052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1341547C-A0E9-FBD4-F7B8-0EC08ED5C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099163"/>
              </p:ext>
            </p:extLst>
          </p:nvPr>
        </p:nvGraphicFramePr>
        <p:xfrm>
          <a:off x="7862493" y="2130709"/>
          <a:ext cx="8128000" cy="4681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6994F031-0D52-9B31-4B5C-745923EA748A}"/>
              </a:ext>
            </a:extLst>
          </p:cNvPr>
          <p:cNvGrpSpPr/>
          <p:nvPr/>
        </p:nvGrpSpPr>
        <p:grpSpPr>
          <a:xfrm>
            <a:off x="69592" y="973066"/>
            <a:ext cx="12122408" cy="5673368"/>
            <a:chOff x="483598" y="1391777"/>
            <a:chExt cx="11287763" cy="4710795"/>
          </a:xfrm>
        </p:grpSpPr>
        <p:sp>
          <p:nvSpPr>
            <p:cNvPr id="7" name="矩形 46">
              <a:extLst>
                <a:ext uri="{FF2B5EF4-FFF2-40B4-BE49-F238E27FC236}">
                  <a16:creationId xmlns:a16="http://schemas.microsoft.com/office/drawing/2014/main" id="{A3CB09F8-D806-4E36-5CA3-81ADA75A5DD2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3598" y="1391777"/>
              <a:ext cx="11287763" cy="2752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………….</a:t>
              </a:r>
            </a:p>
          </p:txBody>
        </p:sp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91ADF6CF-906A-3D30-9DDE-B944B1FA08E9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3598" y="1635796"/>
              <a:ext cx="11287763" cy="4466776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E5FC2C7-B695-38CE-F406-80F29FD9FC49}"/>
              </a:ext>
            </a:extLst>
          </p:cNvPr>
          <p:cNvSpPr txBox="1"/>
          <p:nvPr/>
        </p:nvSpPr>
        <p:spPr>
          <a:xfrm>
            <a:off x="371763" y="6590310"/>
            <a:ext cx="71281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i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B1. Multiple Choice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AB91C1-E526-ED54-FB24-BB5E76A8C92B}"/>
              </a:ext>
            </a:extLst>
          </p:cNvPr>
          <p:cNvSpPr txBox="1"/>
          <p:nvPr/>
        </p:nvSpPr>
        <p:spPr>
          <a:xfrm>
            <a:off x="432160" y="6429826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Base: All interviewees</a:t>
            </a:r>
          </a:p>
        </p:txBody>
      </p:sp>
    </p:spTree>
    <p:extLst>
      <p:ext uri="{BB962C8B-B14F-4D97-AF65-F5344CB8AC3E}">
        <p14:creationId xmlns:p14="http://schemas.microsoft.com/office/powerpoint/2010/main" val="357397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01886-BD43-4A54-3F14-ABF392FD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7748"/>
            <a:ext cx="11078522" cy="132556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Purposes to use the disease consultation function on internet medical platforms 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AE05CA7-15E5-CB26-6FF4-404574AF5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89786"/>
              </p:ext>
            </p:extLst>
          </p:nvPr>
        </p:nvGraphicFramePr>
        <p:xfrm>
          <a:off x="1236202" y="1713094"/>
          <a:ext cx="9744636" cy="44139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98777">
                  <a:extLst>
                    <a:ext uri="{9D8B030D-6E8A-4147-A177-3AD203B41FA5}">
                      <a16:colId xmlns:a16="http://schemas.microsoft.com/office/drawing/2014/main" val="4088095396"/>
                    </a:ext>
                  </a:extLst>
                </a:gridCol>
                <a:gridCol w="3845859">
                  <a:extLst>
                    <a:ext uri="{9D8B030D-6E8A-4147-A177-3AD203B41FA5}">
                      <a16:colId xmlns:a16="http://schemas.microsoft.com/office/drawing/2014/main" val="889631791"/>
                    </a:ext>
                  </a:extLst>
                </a:gridCol>
              </a:tblGrid>
              <a:tr h="3624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B2</a:t>
                      </a:r>
                      <a:endParaRPr lang="zh-CN" altLang="en-US" sz="140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87270"/>
                  </a:ext>
                </a:extLst>
              </a:tr>
              <a:tr h="238851"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Base, n=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153</a:t>
                      </a:r>
                      <a:endParaRPr lang="zh-CN" altLang="en-US" sz="105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77388" marR="7738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210342"/>
                  </a:ext>
                </a:extLst>
              </a:tr>
              <a:tr h="238851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Sig.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655306"/>
                  </a:ext>
                </a:extLst>
              </a:tr>
              <a:tr h="283234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Verify the diagnosis get from hospital 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2434" marR="72434" marT="36217" marB="3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327630"/>
                  </a:ext>
                </a:extLst>
              </a:tr>
              <a:tr h="283234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Consultation about the condition of disease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434" marR="72434" marT="36217" marB="3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4210768"/>
                  </a:ext>
                </a:extLst>
              </a:tr>
              <a:tr h="283234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Ask about medications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434" marR="72434" marT="36217" marB="3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750345"/>
                  </a:ext>
                </a:extLst>
              </a:tr>
              <a:tr h="283234">
                <a:tc>
                  <a:txBody>
                    <a:bodyPr/>
                    <a:lstStyle/>
                    <a:p>
                      <a:pPr marL="45085" algn="just"/>
                      <a:r>
                        <a:rPr lang="en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Ask about other treatment options 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（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non-medicated methods, such as, </a:t>
                      </a:r>
                      <a:r>
                        <a:rPr lang="en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physiotherapy, exercise, diet control, etc.</a:t>
                      </a:r>
                      <a:r>
                        <a:rPr 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2434" marR="72434" marT="36217" marB="3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9386711"/>
                  </a:ext>
                </a:extLst>
              </a:tr>
              <a:tr h="283234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Ask about inspection program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434" marR="72434" marT="36217" marB="3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058937"/>
                  </a:ext>
                </a:extLst>
              </a:tr>
              <a:tr h="283234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Ask about disease contraindications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2434" marR="72434" marT="36217" marB="3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1538740"/>
                  </a:ext>
                </a:extLst>
              </a:tr>
              <a:tr h="283234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Ask about side effects of drugs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2434" marR="72434" marT="36217" marB="3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9827634"/>
                  </a:ext>
                </a:extLst>
              </a:tr>
              <a:tr h="283234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Ask about impacts of diseases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2434" marR="72434" marT="36217" marB="3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2556832"/>
                  </a:ext>
                </a:extLst>
              </a:tr>
              <a:tr h="283234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Ask about symptoms of diseases and the cause of exacerbation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2434" marR="72434" marT="36217" marB="3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214488"/>
                  </a:ext>
                </a:extLst>
              </a:tr>
              <a:tr h="283234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Hope to get out-patient service number for the designated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doctor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2434" marR="72434" marT="36217" marB="3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059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Hope to get recommendation about</a:t>
                      </a:r>
                      <a:r>
                        <a:rPr lang="zh-CN" altLang="en-US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hospitals/doctors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2434" marR="72434" marT="36217" marB="3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168995"/>
                  </a:ext>
                </a:extLst>
              </a:tr>
              <a:tr h="28323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Others </a:t>
                      </a:r>
                      <a:endParaRPr lang="zh-CN" altLang="en-US" sz="1400" dirty="0"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72434" marR="72434" marT="36217" marB="3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2434" marR="72434" marT="36217" marB="3621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233937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372F259-5772-FAD7-7DD2-59C180A32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150517"/>
              </p:ext>
            </p:extLst>
          </p:nvPr>
        </p:nvGraphicFramePr>
        <p:xfrm>
          <a:off x="8065246" y="2351343"/>
          <a:ext cx="4839447" cy="4008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3BE1E23E-3228-AB94-F1AA-26CF2863A1A5}"/>
              </a:ext>
            </a:extLst>
          </p:cNvPr>
          <p:cNvGrpSpPr/>
          <p:nvPr/>
        </p:nvGrpSpPr>
        <p:grpSpPr>
          <a:xfrm>
            <a:off x="544218" y="1095787"/>
            <a:ext cx="11103563" cy="5478161"/>
            <a:chOff x="483598" y="1391777"/>
            <a:chExt cx="11287763" cy="4710795"/>
          </a:xfrm>
        </p:grpSpPr>
        <p:sp>
          <p:nvSpPr>
            <p:cNvPr id="7" name="矩形 46">
              <a:extLst>
                <a:ext uri="{FF2B5EF4-FFF2-40B4-BE49-F238E27FC236}">
                  <a16:creationId xmlns:a16="http://schemas.microsoft.com/office/drawing/2014/main" id="{AB3A21D8-28C4-B6C2-7E5F-644EA46A380E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3598" y="1391777"/>
              <a:ext cx="11287763" cy="2752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………….</a:t>
              </a:r>
            </a:p>
          </p:txBody>
        </p:sp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31CE1FD9-FE44-5134-3E76-0C07C5733330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3598" y="1635796"/>
              <a:ext cx="11287763" cy="4466776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B3460BD-DF20-6A1F-4A26-55876CF8BDAC}"/>
              </a:ext>
            </a:extLst>
          </p:cNvPr>
          <p:cNvSpPr txBox="1"/>
          <p:nvPr/>
        </p:nvSpPr>
        <p:spPr>
          <a:xfrm>
            <a:off x="569259" y="6573948"/>
            <a:ext cx="71281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i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B2. Multiple Choice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EB89EF-1404-5D8D-F084-84D331314ECD}"/>
              </a:ext>
            </a:extLst>
          </p:cNvPr>
          <p:cNvSpPr txBox="1"/>
          <p:nvPr/>
        </p:nvSpPr>
        <p:spPr>
          <a:xfrm>
            <a:off x="990960" y="6204583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Base: All interviewees</a:t>
            </a:r>
          </a:p>
        </p:txBody>
      </p:sp>
    </p:spTree>
    <p:extLst>
      <p:ext uri="{BB962C8B-B14F-4D97-AF65-F5344CB8AC3E}">
        <p14:creationId xmlns:p14="http://schemas.microsoft.com/office/powerpoint/2010/main" val="419680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4B21-8C87-DE46-81AA-73142E6D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19" y="270344"/>
            <a:ext cx="10902590" cy="929005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Ways to communicate with doctors on the internet hospital about the illness or family’s illness 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13391F-032B-86CE-2F9F-1E9D1B8C8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784426"/>
              </p:ext>
            </p:extLst>
          </p:nvPr>
        </p:nvGraphicFramePr>
        <p:xfrm>
          <a:off x="745190" y="1785283"/>
          <a:ext cx="10509997" cy="37952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34483">
                  <a:extLst>
                    <a:ext uri="{9D8B030D-6E8A-4147-A177-3AD203B41FA5}">
                      <a16:colId xmlns:a16="http://schemas.microsoft.com/office/drawing/2014/main" val="3151524367"/>
                    </a:ext>
                  </a:extLst>
                </a:gridCol>
                <a:gridCol w="4175514">
                  <a:extLst>
                    <a:ext uri="{9D8B030D-6E8A-4147-A177-3AD203B41FA5}">
                      <a16:colId xmlns:a16="http://schemas.microsoft.com/office/drawing/2014/main" val="1120532440"/>
                    </a:ext>
                  </a:extLst>
                </a:gridCol>
              </a:tblGrid>
              <a:tr h="3819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B3</a:t>
                      </a:r>
                      <a:endParaRPr lang="zh-CN" altLang="en-US" sz="140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171673"/>
                  </a:ext>
                </a:extLst>
              </a:tr>
              <a:tr h="369678"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Base, n=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153</a:t>
                      </a:r>
                      <a:endParaRPr lang="zh-CN" altLang="en-US" sz="105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77388" marR="7738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479678"/>
                  </a:ext>
                </a:extLst>
              </a:tr>
              <a:tr h="36967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Sig.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5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605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395871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pPr marL="45085" algn="just"/>
                      <a:r>
                        <a:rPr lang="en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Explain symptoms to the doctor by text message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14163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pPr marL="45085" algn="just"/>
                      <a:r>
                        <a:rPr lang="en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Explain symptoms to the doctor by phone call/voice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message</a:t>
                      </a:r>
                      <a:endParaRPr lang="zh-CN" alt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8819198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pPr marL="45085" algn="just"/>
                      <a:r>
                        <a:rPr lang="en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Explain symptoms to doctors by uploading photos or videos of the patient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594998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Let doctors observe symptoms directly though the video call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622623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Upload the inspection results of the hospital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583377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Upload the diagnosis of the hospital 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6540683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pPr marL="45085" algn="just"/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Others 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7780" marR="177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561241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41003B4-37F8-0CCA-8CB9-3E1AB424F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7053568"/>
              </p:ext>
            </p:extLst>
          </p:nvPr>
        </p:nvGraphicFramePr>
        <p:xfrm>
          <a:off x="8420674" y="2655926"/>
          <a:ext cx="2452113" cy="315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C478C7E6-C811-2FA3-632E-CA9DB248B6CB}"/>
              </a:ext>
            </a:extLst>
          </p:cNvPr>
          <p:cNvGrpSpPr/>
          <p:nvPr/>
        </p:nvGrpSpPr>
        <p:grpSpPr>
          <a:xfrm>
            <a:off x="544219" y="1169894"/>
            <a:ext cx="10902590" cy="5015753"/>
            <a:chOff x="483598" y="1391777"/>
            <a:chExt cx="11287763" cy="4710795"/>
          </a:xfrm>
        </p:grpSpPr>
        <p:sp>
          <p:nvSpPr>
            <p:cNvPr id="7" name="矩形 46">
              <a:extLst>
                <a:ext uri="{FF2B5EF4-FFF2-40B4-BE49-F238E27FC236}">
                  <a16:creationId xmlns:a16="http://schemas.microsoft.com/office/drawing/2014/main" id="{2D1486F1-2B72-4B55-EC35-193AB89A7732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3598" y="1391777"/>
              <a:ext cx="11287763" cy="2752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………….</a:t>
              </a:r>
            </a:p>
          </p:txBody>
        </p:sp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242FE4F0-3A14-B415-5204-756747896EA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3598" y="1635796"/>
              <a:ext cx="11287763" cy="4466776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629CB4B-F698-2815-3000-73E2E4BF1402}"/>
              </a:ext>
            </a:extLst>
          </p:cNvPr>
          <p:cNvSpPr txBox="1"/>
          <p:nvPr/>
        </p:nvSpPr>
        <p:spPr>
          <a:xfrm>
            <a:off x="544219" y="6416008"/>
            <a:ext cx="71281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i="1" dirty="0"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B3. Multiple Choice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2DAF7A-4B57-BFB2-629C-159CC8C221B8}"/>
              </a:ext>
            </a:extLst>
          </p:cNvPr>
          <p:cNvSpPr txBox="1"/>
          <p:nvPr/>
        </p:nvSpPr>
        <p:spPr>
          <a:xfrm>
            <a:off x="745190" y="5810888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>
                <a:solidFill>
                  <a:srgbClr val="424242"/>
                </a:solidFill>
                <a:latin typeface="Calibri" panose="020F0502020204030204" pitchFamily="34" charset="0"/>
                <a:ea typeface="微软雅黑"/>
                <a:cs typeface="Calibri" pitchFamily="34" charset="0"/>
              </a:rPr>
              <a:t>Base: All interviewees</a:t>
            </a:r>
          </a:p>
        </p:txBody>
      </p:sp>
    </p:spTree>
    <p:extLst>
      <p:ext uri="{BB962C8B-B14F-4D97-AF65-F5344CB8AC3E}">
        <p14:creationId xmlns:p14="http://schemas.microsoft.com/office/powerpoint/2010/main" val="1277092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9EAttSY0KiIftNRiSvL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19YEbnMkigbao1i_wsJ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9EAttSY0KiIftNRiSv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19YEbnMkigbao1i_wsJ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9EAttSY0KiIftNRiSv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19YEbnMkigbao1i_wsJ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9EAttSY0KiIftNRiSvL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19YEbnMkigbao1i_wsJ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9EAttSY0KiIftNRiSvL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19YEbnMkigbao1i_wsJ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9EAttSY0KiIftNRiSvL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19YEbnMkigbao1i_wsJ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19YEbnMkigbao1i_wsJ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9EAttSY0KiIftNRiSvL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19YEbnMkigbao1i_wsJ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9EAttSY0KiIftNRiSvL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19YEbnMkigbao1i_wsJ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9EAttSY0KiIftNRiSvL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19YEbnMkigbao1i_wsJ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9EAttSY0KiIftNRiSvL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19YEbnMkigbao1i_wsJ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9EAttSY0KiIftNRiSv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9EAttSY0KiIftNRiSvL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19YEbnMkigbao1i_wsJ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19YEbnMkigbao1i_wsJ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9EAttSY0KiIftNRiSvL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19YEbnMkigbao1i_wsJ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9EAttSY0KiIftNRiSvL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o19YEbnMkigbao1i_wsJ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9EAttSY0KiIftNRiSvL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5216</TotalTime>
  <Words>1580</Words>
  <Application>Microsoft Macintosh PowerPoint</Application>
  <PresentationFormat>Widescreen</PresentationFormat>
  <Paragraphs>328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Microsoft YaHei</vt:lpstr>
      <vt:lpstr>Arial</vt:lpstr>
      <vt:lpstr>Calibri</vt:lpstr>
      <vt:lpstr>Office 主题​​</vt:lpstr>
      <vt:lpstr>Among all internet medical platforms that mainly provide consultation services , the Ping An Good Doctor and Hao Dai Fu are most frequently mentioned. The Xing Ren Doctor is least frequently mentioned. </vt:lpstr>
      <vt:lpstr>Among all internet medical platforms that mainly provide pharmaceutical services, the Alibaba Health Information Technology Limited and Beijing Tongrentang are most frequently mentioned. The DOCTOR QLK is least frequently mentioned. </vt:lpstr>
      <vt:lpstr>Various ways to get information about the internet medical platforms</vt:lpstr>
      <vt:lpstr>Internet medical platforms used during the treatment of diseases</vt:lpstr>
      <vt:lpstr>Features and Functionality used on each internet medical platform during the treatment of diseases </vt:lpstr>
      <vt:lpstr>Stages of treatment process while using the functionality on internet medical platforms </vt:lpstr>
      <vt:lpstr>Circumstances that need to conduct disease consultation through internet medical platforms</vt:lpstr>
      <vt:lpstr>Purposes to use the disease consultation function on internet medical platforms </vt:lpstr>
      <vt:lpstr>Ways to communicate with doctors on the internet hospital about the illness or family’s illness </vt:lpstr>
      <vt:lpstr>Treatment plans that doctors on the internet hospital provide </vt:lpstr>
      <vt:lpstr>PowerPoint Presentation</vt:lpstr>
      <vt:lpstr>Treatment options that the online doctor give and actions people choose to take  </vt:lpstr>
      <vt:lpstr>The description best matches the action at the time after getting the formal prescription from the online doctor</vt:lpstr>
      <vt:lpstr>The description best matches the action at the time after verifying the prescription  </vt:lpstr>
      <vt:lpstr>The description best matches the action when the online doctor suggest to go to offline hospitals to conduct a medical evaluation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Among all internet medical platforms, the __ is most frequently mentioned. The ___ is least frequently mentioned. </dc:title>
  <dc:creator>Yuchen An</dc:creator>
  <cp:lastModifiedBy>Yuchen An</cp:lastModifiedBy>
  <cp:revision>15</cp:revision>
  <dcterms:created xsi:type="dcterms:W3CDTF">2022-08-21T18:26:51Z</dcterms:created>
  <dcterms:modified xsi:type="dcterms:W3CDTF">2023-09-21T13:42:13Z</dcterms:modified>
</cp:coreProperties>
</file>