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3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4"/>
  </p:notesMasterIdLst>
  <p:sldIdLst>
    <p:sldId id="256" r:id="rId3"/>
    <p:sldId id="270" r:id="rId4"/>
    <p:sldId id="258" r:id="rId5"/>
    <p:sldId id="262" r:id="rId6"/>
    <p:sldId id="271" r:id="rId7"/>
    <p:sldId id="386" r:id="rId8"/>
    <p:sldId id="419" r:id="rId9"/>
    <p:sldId id="420" r:id="rId10"/>
    <p:sldId id="421" r:id="rId11"/>
    <p:sldId id="422" r:id="rId12"/>
    <p:sldId id="423" r:id="rId13"/>
    <p:sldId id="424" r:id="rId14"/>
    <p:sldId id="425" r:id="rId15"/>
    <p:sldId id="426" r:id="rId16"/>
    <p:sldId id="427" r:id="rId17"/>
    <p:sldId id="428" r:id="rId18"/>
    <p:sldId id="429" r:id="rId19"/>
    <p:sldId id="430" r:id="rId20"/>
    <p:sldId id="431" r:id="rId21"/>
    <p:sldId id="432" r:id="rId22"/>
    <p:sldId id="433" r:id="rId23"/>
    <p:sldId id="275" r:id="rId24"/>
    <p:sldId id="276" r:id="rId25"/>
    <p:sldId id="339" r:id="rId26"/>
    <p:sldId id="320" r:id="rId27"/>
    <p:sldId id="338" r:id="rId28"/>
    <p:sldId id="340" r:id="rId29"/>
    <p:sldId id="350" r:id="rId30"/>
    <p:sldId id="352" r:id="rId31"/>
    <p:sldId id="353" r:id="rId32"/>
    <p:sldId id="341" r:id="rId33"/>
    <p:sldId id="342" r:id="rId35"/>
    <p:sldId id="344" r:id="rId36"/>
    <p:sldId id="354" r:id="rId37"/>
    <p:sldId id="345" r:id="rId38"/>
    <p:sldId id="277" r:id="rId39"/>
    <p:sldId id="278" r:id="rId40"/>
    <p:sldId id="261"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9CA2"/>
    <a:srgbClr val="258A8F"/>
    <a:srgbClr val="2FACB2"/>
    <a:srgbClr val="2283CD"/>
    <a:srgbClr val="E71D3A"/>
    <a:srgbClr val="18BCE2"/>
    <a:srgbClr val="55BEC9"/>
    <a:srgbClr val="1561D6"/>
    <a:srgbClr val="0F3453"/>
    <a:srgbClr val="1F3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86" d="100"/>
          <a:sy n="86" d="100"/>
        </p:scale>
        <p:origin x="331" y="6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customXml" Target="../customXml/item1.xml"/><Relationship Id="rId45" Type="http://schemas.openxmlformats.org/officeDocument/2006/relationships/customXmlProps" Target="../customXml/itemProps39.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Now, we compared the two models according to TPR, TNR and Accuracy. From the table above, we can see that:</a:t>
            </a:r>
            <a:endParaRPr lang="en-US" altLang="zh-CN"/>
          </a:p>
          <a:p>
            <a:endParaRPr lang="en-US" altLang="zh-CN"/>
          </a:p>
          <a:p>
            <a:r>
              <a:rPr lang="en-US" altLang="zh-CN"/>
              <a:t>1. The probability of correct prediction of positive classes, namely TPR, of Logistic Regression model and Naive Bayes model is approximately equal, 1% higher than that of Random Forest model. This means that the three model shows little difference in predicting patients with hypertension.</a:t>
            </a:r>
            <a:endParaRPr lang="en-US" altLang="zh-CN"/>
          </a:p>
          <a:p>
            <a:endParaRPr lang="en-US" altLang="zh-CN"/>
          </a:p>
          <a:p>
            <a:r>
              <a:rPr lang="en-US" altLang="zh-CN"/>
              <a:t>2. The probability of correct prediction of positive classes, namely TNR, of Random Forest model, is 2% higher than that of Logistic Regression model and 3% higher than that of Naive Bayes model. This means that Random Forest model predicts non</a:t>
            </a:r>
            <a:r>
              <a:rPr lang="zh-CN" altLang="en-US"/>
              <a:t>-</a:t>
            </a:r>
            <a:r>
              <a:rPr lang="en-US" altLang="zh-CN"/>
              <a:t>hypertensive patients with better outcomes. But the other two models did not do much worse in this aspect. And all three models does less well in predicting patients without hypertension than in predicting patients with hypertension.</a:t>
            </a:r>
            <a:endParaRPr lang="en-US" altLang="zh-CN"/>
          </a:p>
          <a:p>
            <a:endParaRPr lang="en-US" altLang="zh-CN"/>
          </a:p>
          <a:p>
            <a:r>
              <a:rPr lang="en-US" altLang="zh-CN"/>
              <a:t>3. The overall probability of correct prediction, namely Accuracy, of the Logistic Regression model and Naive Bayes model is approximately equal, 1% lower than that of Random Forest model. This means that, the Logistic Regression model performs worst and the first two models performs almost equally, but the Random Forest model predicts slightly better.</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By observing the ROC curves of the three models, we can find that, compared with the Logistic Regression model and Naive Bayes model, the ROC curves of the Random Forest model are more inclined to the upper left corner.</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1105921" y="1959519"/>
            <a:ext cx="4423002" cy="558799"/>
          </a:xfr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userDrawn="1">
            <p:ph type="ctrTitle"/>
          </p:nvPr>
        </p:nvSpPr>
        <p:spPr>
          <a:xfrm>
            <a:off x="1105921" y="1130300"/>
            <a:ext cx="4423002" cy="698591"/>
          </a:xfrm>
        </p:spPr>
        <p:txBody>
          <a:bodyPr anchor="ctr">
            <a:normAutofit/>
          </a:bodyPr>
          <a:lstStyle>
            <a:lvl1pPr algn="l">
              <a:defRPr sz="4000">
                <a:solidFill>
                  <a:schemeClr val="bg1"/>
                </a:solidFill>
              </a:defRPr>
            </a:lvl1pPr>
          </a:lstStyle>
          <a:p>
            <a:endParaRPr lang="zh-CN" altLang="en-US" dirty="0"/>
          </a:p>
        </p:txBody>
      </p:sp>
      <p:sp>
        <p:nvSpPr>
          <p:cNvPr id="12" name="文本占位符 13"/>
          <p:cNvSpPr>
            <a:spLocks noGrp="1"/>
          </p:cNvSpPr>
          <p:nvPr userDrawn="1">
            <p:ph type="body" sz="quarter" idx="10" hasCustomPrompt="1"/>
          </p:nvPr>
        </p:nvSpPr>
        <p:spPr>
          <a:xfrm>
            <a:off x="1105921" y="2993100"/>
            <a:ext cx="4423002" cy="248371"/>
          </a:xfrm>
        </p:spPr>
        <p:txBody>
          <a:bodyPr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endParaRPr lang="zh-CN" altLang="en-US" dirty="0"/>
          </a:p>
        </p:txBody>
      </p:sp>
      <p:sp>
        <p:nvSpPr>
          <p:cNvPr id="13" name="文本占位符 13"/>
          <p:cNvSpPr>
            <a:spLocks noGrp="1"/>
          </p:cNvSpPr>
          <p:nvPr userDrawn="1">
            <p:ph type="body" sz="quarter" idx="11" hasCustomPrompt="1"/>
          </p:nvPr>
        </p:nvSpPr>
        <p:spPr>
          <a:xfrm>
            <a:off x="1105921" y="3256996"/>
            <a:ext cx="4423002" cy="248371"/>
          </a:xfrm>
        </p:spPr>
        <p:txBody>
          <a:bodyPr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endParaRPr lang="zh-CN" altLang="en-US" dirty="0"/>
          </a:p>
        </p:txBody>
      </p:sp>
      <p:grpSp>
        <p:nvGrpSpPr>
          <p:cNvPr id="1039" name="组合 1038"/>
          <p:cNvGrpSpPr/>
          <p:nvPr userDrawn="1"/>
        </p:nvGrpSpPr>
        <p:grpSpPr>
          <a:xfrm>
            <a:off x="10033000" y="191058"/>
            <a:ext cx="1948996" cy="2691284"/>
            <a:chOff x="8470446" y="2515552"/>
            <a:chExt cx="476250" cy="657633"/>
          </a:xfrm>
        </p:grpSpPr>
        <p:pic>
          <p:nvPicPr>
            <p:cNvPr id="1037" name="图形 103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1038" name="图形 103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82" name="组合 81"/>
          <p:cNvGrpSpPr/>
          <p:nvPr userDrawn="1"/>
        </p:nvGrpSpPr>
        <p:grpSpPr>
          <a:xfrm>
            <a:off x="8077200" y="399384"/>
            <a:ext cx="1549400" cy="2139499"/>
            <a:chOff x="8470446" y="2515552"/>
            <a:chExt cx="476250" cy="657633"/>
          </a:xfrm>
        </p:grpSpPr>
        <p:pic>
          <p:nvPicPr>
            <p:cNvPr id="83" name="图形 8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84" name="图形 8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91" name="组合 90"/>
          <p:cNvGrpSpPr/>
          <p:nvPr userDrawn="1"/>
        </p:nvGrpSpPr>
        <p:grpSpPr>
          <a:xfrm>
            <a:off x="9258300" y="1443291"/>
            <a:ext cx="800100" cy="1104823"/>
            <a:chOff x="8470446" y="2515552"/>
            <a:chExt cx="476250" cy="657633"/>
          </a:xfrm>
        </p:grpSpPr>
        <p:pic>
          <p:nvPicPr>
            <p:cNvPr id="92" name="图形 9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93" name="图形 92"/>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97" name="组合 96"/>
          <p:cNvGrpSpPr/>
          <p:nvPr userDrawn="1"/>
        </p:nvGrpSpPr>
        <p:grpSpPr>
          <a:xfrm>
            <a:off x="2362200" y="3839465"/>
            <a:ext cx="1948996" cy="2691284"/>
            <a:chOff x="8470446" y="2515552"/>
            <a:chExt cx="476250" cy="657633"/>
          </a:xfrm>
        </p:grpSpPr>
        <p:pic>
          <p:nvPicPr>
            <p:cNvPr id="98" name="图形 9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99" name="图形 9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100" name="组合 99"/>
          <p:cNvGrpSpPr/>
          <p:nvPr userDrawn="1"/>
        </p:nvGrpSpPr>
        <p:grpSpPr>
          <a:xfrm>
            <a:off x="827314" y="4587872"/>
            <a:ext cx="1549400" cy="2139499"/>
            <a:chOff x="8470446" y="2515552"/>
            <a:chExt cx="476250" cy="657633"/>
          </a:xfrm>
        </p:grpSpPr>
        <p:pic>
          <p:nvPicPr>
            <p:cNvPr id="101" name="图形 10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102" name="图形 101"/>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103" name="组合 102"/>
          <p:cNvGrpSpPr/>
          <p:nvPr userDrawn="1"/>
        </p:nvGrpSpPr>
        <p:grpSpPr>
          <a:xfrm>
            <a:off x="3619500" y="5172205"/>
            <a:ext cx="800100" cy="1104823"/>
            <a:chOff x="8470446" y="2515552"/>
            <a:chExt cx="476250" cy="657633"/>
          </a:xfrm>
        </p:grpSpPr>
        <p:pic>
          <p:nvPicPr>
            <p:cNvPr id="104" name="图形 10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105" name="图形 104"/>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109" name="组合 108"/>
          <p:cNvGrpSpPr/>
          <p:nvPr userDrawn="1"/>
        </p:nvGrpSpPr>
        <p:grpSpPr>
          <a:xfrm>
            <a:off x="8804275" y="2803630"/>
            <a:ext cx="1948996" cy="2691284"/>
            <a:chOff x="8470446" y="2515552"/>
            <a:chExt cx="476250" cy="657633"/>
          </a:xfrm>
        </p:grpSpPr>
        <p:pic>
          <p:nvPicPr>
            <p:cNvPr id="110" name="图形 10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111" name="图形 11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85" name="组合 84"/>
          <p:cNvGrpSpPr/>
          <p:nvPr userDrawn="1"/>
        </p:nvGrpSpPr>
        <p:grpSpPr>
          <a:xfrm>
            <a:off x="9410700" y="2805268"/>
            <a:ext cx="2413000" cy="3332007"/>
            <a:chOff x="8470446" y="2515552"/>
            <a:chExt cx="476250" cy="657633"/>
          </a:xfrm>
        </p:grpSpPr>
        <p:pic>
          <p:nvPicPr>
            <p:cNvPr id="86" name="图形 8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87" name="图形 86"/>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88" name="组合 87"/>
          <p:cNvGrpSpPr/>
          <p:nvPr userDrawn="1"/>
        </p:nvGrpSpPr>
        <p:grpSpPr>
          <a:xfrm>
            <a:off x="8661400" y="3894391"/>
            <a:ext cx="1854200" cy="2560384"/>
            <a:chOff x="8470446" y="2515552"/>
            <a:chExt cx="476250" cy="657633"/>
          </a:xfrm>
        </p:grpSpPr>
        <p:pic>
          <p:nvPicPr>
            <p:cNvPr id="89" name="图形 8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90" name="图形 8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94" name="组合 93"/>
          <p:cNvGrpSpPr/>
          <p:nvPr userDrawn="1"/>
        </p:nvGrpSpPr>
        <p:grpSpPr>
          <a:xfrm>
            <a:off x="10472738" y="4391326"/>
            <a:ext cx="1541462" cy="2128537"/>
            <a:chOff x="8470446" y="2515552"/>
            <a:chExt cx="476250" cy="657633"/>
          </a:xfrm>
        </p:grpSpPr>
        <p:pic>
          <p:nvPicPr>
            <p:cNvPr id="95" name="图形 9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96" name="图形 9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124" name="组合 123"/>
          <p:cNvGrpSpPr/>
          <p:nvPr userDrawn="1"/>
        </p:nvGrpSpPr>
        <p:grpSpPr>
          <a:xfrm>
            <a:off x="4869081" y="4618776"/>
            <a:ext cx="617320" cy="852430"/>
            <a:chOff x="8470446" y="2515552"/>
            <a:chExt cx="476250" cy="657633"/>
          </a:xfrm>
        </p:grpSpPr>
        <p:pic>
          <p:nvPicPr>
            <p:cNvPr id="125" name="图形 12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126" name="图形 12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127" name="组合 126"/>
          <p:cNvGrpSpPr/>
          <p:nvPr userDrawn="1"/>
        </p:nvGrpSpPr>
        <p:grpSpPr>
          <a:xfrm>
            <a:off x="5983305" y="5191967"/>
            <a:ext cx="1085152" cy="1498439"/>
            <a:chOff x="8470446" y="2515552"/>
            <a:chExt cx="476250" cy="657633"/>
          </a:xfrm>
        </p:grpSpPr>
        <p:pic>
          <p:nvPicPr>
            <p:cNvPr id="128" name="图形 12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129" name="图形 12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4915625" y="2226504"/>
            <a:ext cx="6604863" cy="656792"/>
          </a:xfrm>
        </p:spPr>
        <p:txBody>
          <a:bodyPr anchor="ctr">
            <a:normAutofit/>
          </a:bodyPr>
          <a:lstStyle>
            <a:lvl1pPr algn="l">
              <a:defRPr sz="2400" b="1">
                <a:solidFill>
                  <a:schemeClr val="tx1"/>
                </a:solidFill>
              </a:defRPr>
            </a:lvl1pPr>
          </a:lstStyle>
          <a:p>
            <a:r>
              <a:rPr lang="zh-CN" altLang="en-US" dirty="0"/>
              <a:t>单击此处添加幻灯片章节标题</a:t>
            </a:r>
            <a:endParaRPr lang="zh-CN" altLang="en-US" dirty="0"/>
          </a:p>
        </p:txBody>
      </p:sp>
      <p:sp>
        <p:nvSpPr>
          <p:cNvPr id="21" name="文本占位符 2"/>
          <p:cNvSpPr>
            <a:spLocks noGrp="1"/>
          </p:cNvSpPr>
          <p:nvPr>
            <p:ph type="body" idx="1"/>
          </p:nvPr>
        </p:nvSpPr>
        <p:spPr>
          <a:xfrm>
            <a:off x="4915624" y="2934142"/>
            <a:ext cx="6621677"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flipH="1">
            <a:off x="177800" y="191058"/>
            <a:ext cx="11186886" cy="6536313"/>
            <a:chOff x="827314" y="191058"/>
            <a:chExt cx="11186886" cy="6536313"/>
          </a:xfrm>
        </p:grpSpPr>
        <p:grpSp>
          <p:nvGrpSpPr>
            <p:cNvPr id="45" name="组合 44"/>
            <p:cNvGrpSpPr/>
            <p:nvPr userDrawn="1"/>
          </p:nvGrpSpPr>
          <p:grpSpPr>
            <a:xfrm>
              <a:off x="10033000" y="191058"/>
              <a:ext cx="1948996" cy="2691284"/>
              <a:chOff x="8470446" y="2515552"/>
              <a:chExt cx="476250" cy="657633"/>
            </a:xfrm>
          </p:grpSpPr>
          <p:pic>
            <p:nvPicPr>
              <p:cNvPr id="46" name="图形 4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47" name="图形 46"/>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48" name="组合 47"/>
            <p:cNvGrpSpPr/>
            <p:nvPr userDrawn="1"/>
          </p:nvGrpSpPr>
          <p:grpSpPr>
            <a:xfrm>
              <a:off x="8077200" y="399384"/>
              <a:ext cx="1549400" cy="2139499"/>
              <a:chOff x="8470446" y="2515552"/>
              <a:chExt cx="476250" cy="657633"/>
            </a:xfrm>
          </p:grpSpPr>
          <p:pic>
            <p:nvPicPr>
              <p:cNvPr id="49" name="图形 4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50" name="图形 4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51" name="组合 50"/>
            <p:cNvGrpSpPr/>
            <p:nvPr userDrawn="1"/>
          </p:nvGrpSpPr>
          <p:grpSpPr>
            <a:xfrm>
              <a:off x="9258300" y="1443291"/>
              <a:ext cx="800100" cy="1104823"/>
              <a:chOff x="8470446" y="2515552"/>
              <a:chExt cx="476250" cy="657633"/>
            </a:xfrm>
          </p:grpSpPr>
          <p:pic>
            <p:nvPicPr>
              <p:cNvPr id="52" name="图形 5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53" name="图形 52"/>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54" name="组合 53"/>
            <p:cNvGrpSpPr/>
            <p:nvPr userDrawn="1"/>
          </p:nvGrpSpPr>
          <p:grpSpPr>
            <a:xfrm>
              <a:off x="2362200" y="3839465"/>
              <a:ext cx="1948996" cy="2691284"/>
              <a:chOff x="8470446" y="2515552"/>
              <a:chExt cx="476250" cy="657633"/>
            </a:xfrm>
          </p:grpSpPr>
          <p:pic>
            <p:nvPicPr>
              <p:cNvPr id="55" name="图形 5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56" name="图形 5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57" name="组合 56"/>
            <p:cNvGrpSpPr/>
            <p:nvPr userDrawn="1"/>
          </p:nvGrpSpPr>
          <p:grpSpPr>
            <a:xfrm>
              <a:off x="827314" y="4587872"/>
              <a:ext cx="1549400" cy="2139499"/>
              <a:chOff x="8470446" y="2515552"/>
              <a:chExt cx="476250" cy="657633"/>
            </a:xfrm>
          </p:grpSpPr>
          <p:pic>
            <p:nvPicPr>
              <p:cNvPr id="58" name="图形 5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59" name="图形 5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60" name="组合 59"/>
            <p:cNvGrpSpPr/>
            <p:nvPr userDrawn="1"/>
          </p:nvGrpSpPr>
          <p:grpSpPr>
            <a:xfrm>
              <a:off x="3619500" y="5172205"/>
              <a:ext cx="800100" cy="1104823"/>
              <a:chOff x="8470446" y="2515552"/>
              <a:chExt cx="476250" cy="657633"/>
            </a:xfrm>
          </p:grpSpPr>
          <p:pic>
            <p:nvPicPr>
              <p:cNvPr id="61" name="图形 6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62" name="图形 61"/>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63" name="组合 62"/>
            <p:cNvGrpSpPr/>
            <p:nvPr userDrawn="1"/>
          </p:nvGrpSpPr>
          <p:grpSpPr>
            <a:xfrm>
              <a:off x="8804275" y="2803630"/>
              <a:ext cx="1948996" cy="2691284"/>
              <a:chOff x="8470446" y="2515552"/>
              <a:chExt cx="476250" cy="657633"/>
            </a:xfrm>
          </p:grpSpPr>
          <p:pic>
            <p:nvPicPr>
              <p:cNvPr id="64" name="图形 6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65" name="图形 64"/>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66" name="组合 65"/>
            <p:cNvGrpSpPr/>
            <p:nvPr userDrawn="1"/>
          </p:nvGrpSpPr>
          <p:grpSpPr>
            <a:xfrm>
              <a:off x="9410700" y="2805268"/>
              <a:ext cx="2413000" cy="3332007"/>
              <a:chOff x="8470446" y="2515552"/>
              <a:chExt cx="476250" cy="657633"/>
            </a:xfrm>
          </p:grpSpPr>
          <p:pic>
            <p:nvPicPr>
              <p:cNvPr id="67" name="图形 6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68" name="图形 6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69" name="组合 68"/>
            <p:cNvGrpSpPr/>
            <p:nvPr userDrawn="1"/>
          </p:nvGrpSpPr>
          <p:grpSpPr>
            <a:xfrm>
              <a:off x="8661400" y="3894391"/>
              <a:ext cx="1854200" cy="2560384"/>
              <a:chOff x="8470446" y="2515552"/>
              <a:chExt cx="476250" cy="657633"/>
            </a:xfrm>
          </p:grpSpPr>
          <p:pic>
            <p:nvPicPr>
              <p:cNvPr id="70" name="图形 6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71" name="图形 7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72" name="组合 71"/>
            <p:cNvGrpSpPr/>
            <p:nvPr userDrawn="1"/>
          </p:nvGrpSpPr>
          <p:grpSpPr>
            <a:xfrm>
              <a:off x="10472738" y="4391326"/>
              <a:ext cx="1541462" cy="2128537"/>
              <a:chOff x="8470446" y="2515552"/>
              <a:chExt cx="476250" cy="657633"/>
            </a:xfrm>
          </p:grpSpPr>
          <p:pic>
            <p:nvPicPr>
              <p:cNvPr id="73" name="图形 7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74" name="图形 7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75" name="组合 74"/>
            <p:cNvGrpSpPr/>
            <p:nvPr userDrawn="1"/>
          </p:nvGrpSpPr>
          <p:grpSpPr>
            <a:xfrm>
              <a:off x="4869081" y="4618776"/>
              <a:ext cx="617320" cy="852430"/>
              <a:chOff x="8470446" y="2515552"/>
              <a:chExt cx="476250" cy="657633"/>
            </a:xfrm>
          </p:grpSpPr>
          <p:pic>
            <p:nvPicPr>
              <p:cNvPr id="76" name="图形 7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77" name="图形 76"/>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78" name="组合 77"/>
            <p:cNvGrpSpPr/>
            <p:nvPr userDrawn="1"/>
          </p:nvGrpSpPr>
          <p:grpSpPr>
            <a:xfrm>
              <a:off x="5983305" y="5191967"/>
              <a:ext cx="1085152" cy="1498439"/>
              <a:chOff x="8470446" y="2515552"/>
              <a:chExt cx="476250" cy="657633"/>
            </a:xfrm>
          </p:grpSpPr>
          <p:pic>
            <p:nvPicPr>
              <p:cNvPr id="79" name="图形 7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80" name="图形 7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sp>
        <p:nvSpPr>
          <p:cNvPr id="13" name="标题 1"/>
          <p:cNvSpPr>
            <a:spLocks noGrp="1"/>
          </p:cNvSpPr>
          <p:nvPr userDrawn="1">
            <p:ph type="ctrTitle" hasCustomPrompt="1"/>
          </p:nvPr>
        </p:nvSpPr>
        <p:spPr>
          <a:xfrm>
            <a:off x="4528457" y="1377043"/>
            <a:ext cx="4127502" cy="1801221"/>
          </a:xfrm>
        </p:spPr>
        <p:txBody>
          <a:bodyPr anchor="ctr">
            <a:normAutofit/>
          </a:bodyPr>
          <a:lstStyle>
            <a:lvl1pPr marL="0" indent="0" algn="l">
              <a:buFont typeface="Arial" panose="020B0604020202020204" pitchFamily="34" charset="0"/>
              <a:buNone/>
              <a:defRPr sz="3200">
                <a:solidFill>
                  <a:schemeClr val="bg1"/>
                </a:solidFill>
              </a:defRPr>
            </a:lvl1pPr>
          </a:lstStyle>
          <a:p>
            <a:r>
              <a:rPr lang="zh-CN" altLang="en-US" dirty="0"/>
              <a:t>结束语</a:t>
            </a:r>
            <a:endParaRPr lang="zh-CN" altLang="en-US" dirty="0"/>
          </a:p>
        </p:txBody>
      </p:sp>
      <p:sp>
        <p:nvSpPr>
          <p:cNvPr id="14" name="文本占位符 62"/>
          <p:cNvSpPr>
            <a:spLocks noGrp="1"/>
          </p:cNvSpPr>
          <p:nvPr userDrawn="1">
            <p:ph type="body" sz="quarter" idx="17" hasCustomPrompt="1"/>
          </p:nvPr>
        </p:nvSpPr>
        <p:spPr>
          <a:xfrm>
            <a:off x="4528457" y="3828247"/>
            <a:ext cx="3985202" cy="310871"/>
          </a:xfrm>
        </p:spPr>
        <p:txBody>
          <a:bodyPr vert="horz" lIns="91440" tIns="45720" rIns="91440" bIns="45720" rtlCol="0">
            <a:normAutofit/>
          </a:bodyPr>
          <a:lstStyle>
            <a:lvl1pPr marL="0" indent="0" algn="l">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4528457" y="4143881"/>
            <a:ext cx="3985202" cy="310871"/>
          </a:xfrm>
        </p:spPr>
        <p:txBody>
          <a:bodyPr vert="horz" lIns="91440" tIns="45720" rIns="91440" bIns="45720" rtlCol="0">
            <a:normAutofit/>
          </a:bodyPr>
          <a:lstStyle>
            <a:lvl1pPr marL="0" indent="0" algn="l">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时间日期</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 </a:t>
            </a:r>
            <a:r>
              <a:rPr lang="zh-CN" altLang="en-US" dirty="0"/>
              <a:t>「 让</a:t>
            </a:r>
            <a:r>
              <a:rPr lang="en-US" altLang="zh-CN" dirty="0"/>
              <a:t>PPT</a:t>
            </a:r>
            <a:r>
              <a:rPr lang="zh-CN" altLang="en-US" dirty="0"/>
              <a:t>设计简单起来！」</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14.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15.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7.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8.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9.xml"/><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0.xml"/><Relationship Id="rId2" Type="http://schemas.openxmlformats.org/officeDocument/2006/relationships/image" Target="../media/image29.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1.xml"/><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5.xml"/><Relationship Id="rId2" Type="http://schemas.openxmlformats.org/officeDocument/2006/relationships/image" Target="../media/image34.png"/><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8.xml"/><Relationship Id="rId2" Type="http://schemas.openxmlformats.org/officeDocument/2006/relationships/image" Target="../media/image36.png"/><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29.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30.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31.xml"/><Relationship Id="rId7" Type="http://schemas.openxmlformats.org/officeDocument/2006/relationships/image" Target="../media/image6.svg"/><Relationship Id="rId6" Type="http://schemas.openxmlformats.org/officeDocument/2006/relationships/image" Target="../media/image46.png"/><Relationship Id="rId5" Type="http://schemas.openxmlformats.org/officeDocument/2006/relationships/image" Target="../media/image5.svg"/><Relationship Id="rId4" Type="http://schemas.openxmlformats.org/officeDocument/2006/relationships/image" Target="../media/image45.png"/><Relationship Id="rId3" Type="http://schemas.openxmlformats.org/officeDocument/2006/relationships/image" Target="../media/image4.svg"/><Relationship Id="rId2" Type="http://schemas.openxmlformats.org/officeDocument/2006/relationships/image" Target="../media/image44.png"/><Relationship Id="rId10" Type="http://schemas.openxmlformats.org/officeDocument/2006/relationships/notesSlide" Target="../notesSlides/notesSlide1.xml"/><Relationship Id="rId1" Type="http://schemas.openxmlformats.org/officeDocument/2006/relationships/image" Target="../media/image43.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4.xml"/><Relationship Id="rId5" Type="http://schemas.openxmlformats.org/officeDocument/2006/relationships/tags" Target="../tags/tag32.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tags" Target="../tags/tag33.xml"/><Relationship Id="rId1"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6.xml"/><Relationship Id="rId2" Type="http://schemas.openxmlformats.org/officeDocument/2006/relationships/image" Target="../media/image3.sv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9.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105917" y="856792"/>
            <a:ext cx="5523479" cy="800191"/>
          </a:xfrm>
        </p:spPr>
        <p:txBody>
          <a:bodyPr>
            <a:normAutofit fontScale="90000"/>
          </a:bodyPr>
          <a:lstStyle/>
          <a:p>
            <a:r>
              <a:rPr lang="en-US" altLang="zh-CN" dirty="0"/>
              <a:t>Study Hypertension based on </a:t>
            </a:r>
            <a:r>
              <a:rPr lang="en-US" altLang="zh-CN" dirty="0" err="1"/>
              <a:t>brfss2013</a:t>
            </a:r>
            <a:endParaRPr lang="zh-CN" altLang="en-US" dirty="0"/>
          </a:p>
        </p:txBody>
      </p:sp>
      <p:sp>
        <p:nvSpPr>
          <p:cNvPr id="6" name="文本占位符 5"/>
          <p:cNvSpPr>
            <a:spLocks noGrp="1"/>
          </p:cNvSpPr>
          <p:nvPr>
            <p:ph type="body" sz="quarter" idx="10"/>
          </p:nvPr>
        </p:nvSpPr>
        <p:spPr>
          <a:xfrm>
            <a:off x="1105917" y="3256996"/>
            <a:ext cx="4423002" cy="248371"/>
          </a:xfrm>
        </p:spPr>
        <p:txBody>
          <a:bodyPr/>
          <a:lstStyle/>
          <a:p>
            <a:r>
              <a:rPr lang="en-US" altLang="zh-CN" dirty="0"/>
              <a:t>BY GROUP</a:t>
            </a:r>
            <a:r>
              <a:rPr lang="zh-CN" altLang="en-US" dirty="0"/>
              <a:t> </a:t>
            </a:r>
            <a:r>
              <a:rPr lang="en-US" altLang="zh-CN" dirty="0"/>
              <a:t>8</a:t>
            </a:r>
            <a:endParaRPr lang="en-US" altLang="zh-CN" dirty="0"/>
          </a:p>
        </p:txBody>
      </p:sp>
      <p:sp>
        <p:nvSpPr>
          <p:cNvPr id="7" name="文本占位符 6"/>
          <p:cNvSpPr>
            <a:spLocks noGrp="1"/>
          </p:cNvSpPr>
          <p:nvPr>
            <p:ph type="body" sz="quarter" idx="11"/>
          </p:nvPr>
        </p:nvSpPr>
        <p:spPr>
          <a:xfrm>
            <a:off x="1105919" y="3505367"/>
            <a:ext cx="4423002" cy="248371"/>
          </a:xfrm>
        </p:spPr>
        <p:txBody>
          <a:bodyPr/>
          <a:lstStyle/>
          <a:p>
            <a:r>
              <a:rPr lang="zh-CN" altLang="en-US" dirty="0"/>
              <a:t>田若瑶 宋雨辰 王学文 冯义浩 毛丰健</a:t>
            </a:r>
            <a:endParaRPr lang="en-US" altLang="en-US" dirty="0"/>
          </a:p>
        </p:txBody>
      </p:sp>
      <p:cxnSp>
        <p:nvCxnSpPr>
          <p:cNvPr id="13" name="直接连接符 12"/>
          <p:cNvCxnSpPr/>
          <p:nvPr/>
        </p:nvCxnSpPr>
        <p:spPr>
          <a:xfrm>
            <a:off x="937010" y="708660"/>
            <a:ext cx="0" cy="30450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Subtitle 4"/>
          <p:cNvSpPr>
            <a:spLocks noGrp="1"/>
          </p:cNvSpPr>
          <p:nvPr/>
        </p:nvSpPr>
        <p:spPr>
          <a:xfrm>
            <a:off x="1101301" y="1864702"/>
            <a:ext cx="6344994" cy="1276508"/>
          </a:xfrm>
          <a:custGeom>
            <a:avLst/>
            <a:gdLst>
              <a:gd name="T0" fmla="*/ 6367 w 6638"/>
              <a:gd name="T1" fmla="*/ 3048 h 6638"/>
              <a:gd name="T2" fmla="*/ 5653 w 6638"/>
              <a:gd name="T3" fmla="*/ 3048 h 6638"/>
              <a:gd name="T4" fmla="*/ 3590 w 6638"/>
              <a:gd name="T5" fmla="*/ 1006 h 6638"/>
              <a:gd name="T6" fmla="*/ 3590 w 6638"/>
              <a:gd name="T7" fmla="*/ 271 h 6638"/>
              <a:gd name="T8" fmla="*/ 3319 w 6638"/>
              <a:gd name="T9" fmla="*/ 0 h 6638"/>
              <a:gd name="T10" fmla="*/ 3048 w 6638"/>
              <a:gd name="T11" fmla="*/ 271 h 6638"/>
              <a:gd name="T12" fmla="*/ 3048 w 6638"/>
              <a:gd name="T13" fmla="*/ 1004 h 6638"/>
              <a:gd name="T14" fmla="*/ 966 w 6638"/>
              <a:gd name="T15" fmla="*/ 3048 h 6638"/>
              <a:gd name="T16" fmla="*/ 271 w 6638"/>
              <a:gd name="T17" fmla="*/ 3048 h 6638"/>
              <a:gd name="T18" fmla="*/ 0 w 6638"/>
              <a:gd name="T19" fmla="*/ 3319 h 6638"/>
              <a:gd name="T20" fmla="*/ 271 w 6638"/>
              <a:gd name="T21" fmla="*/ 3590 h 6638"/>
              <a:gd name="T22" fmla="*/ 963 w 6638"/>
              <a:gd name="T23" fmla="*/ 3590 h 6638"/>
              <a:gd name="T24" fmla="*/ 3048 w 6638"/>
              <a:gd name="T25" fmla="*/ 5663 h 6638"/>
              <a:gd name="T26" fmla="*/ 3048 w 6638"/>
              <a:gd name="T27" fmla="*/ 6367 h 6638"/>
              <a:gd name="T28" fmla="*/ 3319 w 6638"/>
              <a:gd name="T29" fmla="*/ 6638 h 6638"/>
              <a:gd name="T30" fmla="*/ 3590 w 6638"/>
              <a:gd name="T31" fmla="*/ 6367 h 6638"/>
              <a:gd name="T32" fmla="*/ 3590 w 6638"/>
              <a:gd name="T33" fmla="*/ 5660 h 6638"/>
              <a:gd name="T34" fmla="*/ 5657 w 6638"/>
              <a:gd name="T35" fmla="*/ 3590 h 6638"/>
              <a:gd name="T36" fmla="*/ 6367 w 6638"/>
              <a:gd name="T37" fmla="*/ 3590 h 6638"/>
              <a:gd name="T38" fmla="*/ 6638 w 6638"/>
              <a:gd name="T39" fmla="*/ 3319 h 6638"/>
              <a:gd name="T40" fmla="*/ 6367 w 6638"/>
              <a:gd name="T41" fmla="*/ 3048 h 6638"/>
              <a:gd name="T42" fmla="*/ 3590 w 6638"/>
              <a:gd name="T43" fmla="*/ 5112 h 6638"/>
              <a:gd name="T44" fmla="*/ 3590 w 6638"/>
              <a:gd name="T45" fmla="*/ 4218 h 6638"/>
              <a:gd name="T46" fmla="*/ 3319 w 6638"/>
              <a:gd name="T47" fmla="*/ 3947 h 6638"/>
              <a:gd name="T48" fmla="*/ 3048 w 6638"/>
              <a:gd name="T49" fmla="*/ 4218 h 6638"/>
              <a:gd name="T50" fmla="*/ 3048 w 6638"/>
              <a:gd name="T51" fmla="*/ 5115 h 6638"/>
              <a:gd name="T52" fmla="*/ 1511 w 6638"/>
              <a:gd name="T53" fmla="*/ 3590 h 6638"/>
              <a:gd name="T54" fmla="*/ 2420 w 6638"/>
              <a:gd name="T55" fmla="*/ 3590 h 6638"/>
              <a:gd name="T56" fmla="*/ 2691 w 6638"/>
              <a:gd name="T57" fmla="*/ 3319 h 6638"/>
              <a:gd name="T58" fmla="*/ 2420 w 6638"/>
              <a:gd name="T59" fmla="*/ 3048 h 6638"/>
              <a:gd name="T60" fmla="*/ 1515 w 6638"/>
              <a:gd name="T61" fmla="*/ 3048 h 6638"/>
              <a:gd name="T62" fmla="*/ 3048 w 6638"/>
              <a:gd name="T63" fmla="*/ 1552 h 6638"/>
              <a:gd name="T64" fmla="*/ 3048 w 6638"/>
              <a:gd name="T65" fmla="*/ 2420 h 6638"/>
              <a:gd name="T66" fmla="*/ 3319 w 6638"/>
              <a:gd name="T67" fmla="*/ 2691 h 6638"/>
              <a:gd name="T68" fmla="*/ 3590 w 6638"/>
              <a:gd name="T69" fmla="*/ 2420 h 6638"/>
              <a:gd name="T70" fmla="*/ 3590 w 6638"/>
              <a:gd name="T71" fmla="*/ 1555 h 6638"/>
              <a:gd name="T72" fmla="*/ 5104 w 6638"/>
              <a:gd name="T73" fmla="*/ 3048 h 6638"/>
              <a:gd name="T74" fmla="*/ 4218 w 6638"/>
              <a:gd name="T75" fmla="*/ 3048 h 6638"/>
              <a:gd name="T76" fmla="*/ 3947 w 6638"/>
              <a:gd name="T77" fmla="*/ 3319 h 6638"/>
              <a:gd name="T78" fmla="*/ 4218 w 6638"/>
              <a:gd name="T79" fmla="*/ 3590 h 6638"/>
              <a:gd name="T80" fmla="*/ 5109 w 6638"/>
              <a:gd name="T81" fmla="*/ 3590 h 6638"/>
              <a:gd name="T82" fmla="*/ 3590 w 6638"/>
              <a:gd name="T83" fmla="*/ 5112 h 6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38" h="6638">
                <a:moveTo>
                  <a:pt x="6367" y="3048"/>
                </a:moveTo>
                <a:lnTo>
                  <a:pt x="5653" y="3048"/>
                </a:lnTo>
                <a:cubicBezTo>
                  <a:pt x="5522" y="1981"/>
                  <a:pt x="4666" y="1133"/>
                  <a:pt x="3590" y="1006"/>
                </a:cubicBezTo>
                <a:lnTo>
                  <a:pt x="3590" y="271"/>
                </a:lnTo>
                <a:cubicBezTo>
                  <a:pt x="3590" y="121"/>
                  <a:pt x="3469" y="0"/>
                  <a:pt x="3319" y="0"/>
                </a:cubicBezTo>
                <a:cubicBezTo>
                  <a:pt x="3169" y="0"/>
                  <a:pt x="3048" y="121"/>
                  <a:pt x="3048" y="271"/>
                </a:cubicBezTo>
                <a:lnTo>
                  <a:pt x="3048" y="1004"/>
                </a:lnTo>
                <a:cubicBezTo>
                  <a:pt x="1963" y="1123"/>
                  <a:pt x="1098" y="1975"/>
                  <a:pt x="966" y="3048"/>
                </a:cubicBezTo>
                <a:lnTo>
                  <a:pt x="271" y="3048"/>
                </a:lnTo>
                <a:cubicBezTo>
                  <a:pt x="121" y="3048"/>
                  <a:pt x="0" y="3169"/>
                  <a:pt x="0" y="3319"/>
                </a:cubicBezTo>
                <a:cubicBezTo>
                  <a:pt x="0" y="3469"/>
                  <a:pt x="121" y="3590"/>
                  <a:pt x="271" y="3590"/>
                </a:cubicBezTo>
                <a:lnTo>
                  <a:pt x="963" y="3590"/>
                </a:lnTo>
                <a:cubicBezTo>
                  <a:pt x="1082" y="4677"/>
                  <a:pt x="1954" y="5542"/>
                  <a:pt x="3048" y="5663"/>
                </a:cubicBezTo>
                <a:lnTo>
                  <a:pt x="3048" y="6367"/>
                </a:lnTo>
                <a:cubicBezTo>
                  <a:pt x="3048" y="6517"/>
                  <a:pt x="3169" y="6638"/>
                  <a:pt x="3319" y="6638"/>
                </a:cubicBezTo>
                <a:cubicBezTo>
                  <a:pt x="3469" y="6638"/>
                  <a:pt x="3590" y="6517"/>
                  <a:pt x="3590" y="6367"/>
                </a:cubicBezTo>
                <a:lnTo>
                  <a:pt x="3590" y="5660"/>
                </a:lnTo>
                <a:cubicBezTo>
                  <a:pt x="4676" y="5532"/>
                  <a:pt x="5537" y="4671"/>
                  <a:pt x="5657" y="3590"/>
                </a:cubicBezTo>
                <a:lnTo>
                  <a:pt x="6367" y="3590"/>
                </a:lnTo>
                <a:cubicBezTo>
                  <a:pt x="6517" y="3590"/>
                  <a:pt x="6638" y="3469"/>
                  <a:pt x="6638" y="3319"/>
                </a:cubicBezTo>
                <a:cubicBezTo>
                  <a:pt x="6638" y="3169"/>
                  <a:pt x="6517" y="3048"/>
                  <a:pt x="6367" y="3048"/>
                </a:cubicBezTo>
                <a:close/>
                <a:moveTo>
                  <a:pt x="3590" y="5112"/>
                </a:moveTo>
                <a:lnTo>
                  <a:pt x="3590" y="4218"/>
                </a:lnTo>
                <a:cubicBezTo>
                  <a:pt x="3590" y="4069"/>
                  <a:pt x="3469" y="3947"/>
                  <a:pt x="3319" y="3947"/>
                </a:cubicBezTo>
                <a:cubicBezTo>
                  <a:pt x="3169" y="3947"/>
                  <a:pt x="3048" y="4069"/>
                  <a:pt x="3048" y="4218"/>
                </a:cubicBezTo>
                <a:lnTo>
                  <a:pt x="3048" y="5115"/>
                </a:lnTo>
                <a:cubicBezTo>
                  <a:pt x="2253" y="5001"/>
                  <a:pt x="1625" y="4377"/>
                  <a:pt x="1511" y="3590"/>
                </a:cubicBezTo>
                <a:lnTo>
                  <a:pt x="2420" y="3590"/>
                </a:lnTo>
                <a:cubicBezTo>
                  <a:pt x="2570" y="3590"/>
                  <a:pt x="2691" y="3469"/>
                  <a:pt x="2691" y="3319"/>
                </a:cubicBezTo>
                <a:cubicBezTo>
                  <a:pt x="2691" y="3170"/>
                  <a:pt x="2570" y="3048"/>
                  <a:pt x="2420" y="3048"/>
                </a:cubicBezTo>
                <a:lnTo>
                  <a:pt x="1515" y="3048"/>
                </a:lnTo>
                <a:cubicBezTo>
                  <a:pt x="1640" y="2274"/>
                  <a:pt x="2263" y="1665"/>
                  <a:pt x="3048" y="1552"/>
                </a:cubicBezTo>
                <a:lnTo>
                  <a:pt x="3048" y="2420"/>
                </a:lnTo>
                <a:cubicBezTo>
                  <a:pt x="3048" y="2570"/>
                  <a:pt x="3170" y="2691"/>
                  <a:pt x="3319" y="2691"/>
                </a:cubicBezTo>
                <a:cubicBezTo>
                  <a:pt x="3469" y="2691"/>
                  <a:pt x="3590" y="2570"/>
                  <a:pt x="3590" y="2420"/>
                </a:cubicBezTo>
                <a:lnTo>
                  <a:pt x="3590" y="1555"/>
                </a:lnTo>
                <a:cubicBezTo>
                  <a:pt x="4366" y="1675"/>
                  <a:pt x="4980" y="2280"/>
                  <a:pt x="5104" y="3048"/>
                </a:cubicBezTo>
                <a:lnTo>
                  <a:pt x="4218" y="3048"/>
                </a:lnTo>
                <a:cubicBezTo>
                  <a:pt x="4068" y="3048"/>
                  <a:pt x="3947" y="3170"/>
                  <a:pt x="3947" y="3319"/>
                </a:cubicBezTo>
                <a:cubicBezTo>
                  <a:pt x="3947" y="3469"/>
                  <a:pt x="4068" y="3590"/>
                  <a:pt x="4218" y="3590"/>
                </a:cubicBezTo>
                <a:lnTo>
                  <a:pt x="5109" y="3590"/>
                </a:lnTo>
                <a:cubicBezTo>
                  <a:pt x="4995" y="4371"/>
                  <a:pt x="4376" y="4991"/>
                  <a:pt x="3590" y="5112"/>
                </a:cubicBezTo>
                <a:close/>
              </a:path>
            </a:pathLst>
          </a:custGeom>
        </p:spPr>
        <p:txBody>
          <a:bodyPr vert="horz" lIns="91440" tIns="45720" rIns="91440" bIns="45720" rtlCol="0"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800" u="none" dirty="0">
                <a:latin typeface="+mj-lt"/>
                <a:ea typeface="+mj-ea"/>
                <a:cs typeface="+mj-cs"/>
              </a:rPr>
              <a:t>1. Find the influencing factors of hypertension </a:t>
            </a:r>
            <a:endParaRPr lang="en-US" altLang="zh-CN" sz="1800" u="none" dirty="0">
              <a:latin typeface="+mj-lt"/>
              <a:ea typeface="+mj-ea"/>
              <a:cs typeface="+mj-cs"/>
            </a:endParaRPr>
          </a:p>
          <a:p>
            <a:r>
              <a:rPr lang="en-US" altLang="zh-CN" sz="1800" dirty="0">
                <a:latin typeface="+mj-lt"/>
                <a:ea typeface="+mj-ea"/>
                <a:cs typeface="+mj-cs"/>
              </a:rPr>
              <a:t>2. </a:t>
            </a:r>
            <a:r>
              <a:rPr lang="en-US" altLang="zh-CN" sz="1800" u="none" dirty="0">
                <a:latin typeface="+mj-lt"/>
                <a:ea typeface="+mj-ea"/>
                <a:cs typeface="+mj-cs"/>
              </a:rPr>
              <a:t>Develop mathematical models to predict whether an individual has high blood pressure or not</a:t>
            </a:r>
            <a:endParaRPr lang="en-US" altLang="zh-CN" sz="1800" u="none" dirty="0">
              <a:latin typeface="+mj-lt"/>
              <a:ea typeface="+mj-ea"/>
              <a:cs typeface="+mj-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latin typeface="Times New Roman" panose="02020603050405020304" pitchFamily="18" charset="0"/>
                <a:cs typeface="Times New Roman" panose="02020603050405020304" pitchFamily="18" charset="0"/>
              </a:rPr>
              <a:t>EDA</a:t>
            </a:r>
            <a:endParaRPr lang="zh-CN" altLang="en-US" dirty="0">
              <a:latin typeface="Times New Roman" panose="02020603050405020304" pitchFamily="18" charset="0"/>
              <a:cs typeface="Times New Roman" panose="02020603050405020304" pitchFamily="18" charset="0"/>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8" name="文本框 37"/>
          <p:cNvSpPr txBox="1"/>
          <p:nvPr/>
        </p:nvSpPr>
        <p:spPr>
          <a:xfrm>
            <a:off x="609600" y="1239721"/>
            <a:ext cx="3874357" cy="40011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3. EDA Method Selection:</a:t>
            </a:r>
            <a:r>
              <a:rPr lang="zh-CN" altLang="en-US" sz="2000" b="1" dirty="0">
                <a:solidFill>
                  <a:schemeClr val="accent3">
                    <a:lumMod val="50000"/>
                  </a:schemeClr>
                </a:solidFill>
                <a:latin typeface="Times New Roman" panose="02020603050405020304" pitchFamily="18" charset="0"/>
                <a:cs typeface="Times New Roman" panose="02020603050405020304" pitchFamily="18" charset="0"/>
              </a:rPr>
              <a:t> </a:t>
            </a:r>
            <a:endParaRPr lang="zh-CN" altLang="en-US" sz="2000"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31" name="图片 30"/>
          <p:cNvPicPr>
            <a:picLocks noChangeAspect="1"/>
          </p:cNvPicPr>
          <p:nvPr/>
        </p:nvPicPr>
        <p:blipFill>
          <a:blip r:embed="rId1"/>
          <a:stretch>
            <a:fillRect/>
          </a:stretch>
        </p:blipFill>
        <p:spPr>
          <a:xfrm>
            <a:off x="866846" y="1778173"/>
            <a:ext cx="10435637" cy="1188725"/>
          </a:xfrm>
          <a:prstGeom prst="rect">
            <a:avLst/>
          </a:prstGeom>
        </p:spPr>
      </p:pic>
      <p:sp>
        <p:nvSpPr>
          <p:cNvPr id="42" name="文本框 41"/>
          <p:cNvSpPr txBox="1"/>
          <p:nvPr/>
        </p:nvSpPr>
        <p:spPr>
          <a:xfrm>
            <a:off x="952667" y="3150882"/>
            <a:ext cx="9954487" cy="368300"/>
          </a:xfrm>
          <a:prstGeom prst="rect">
            <a:avLst/>
          </a:prstGeom>
          <a:noFill/>
        </p:spPr>
        <p:txBody>
          <a:bodyPr wrap="square">
            <a:spAutoFit/>
          </a:bodyPr>
          <a:lstStyle/>
          <a:p>
            <a:r>
              <a:rPr lang="zh-CN" altLang="en-US" b="1" i="0" dirty="0">
                <a:latin typeface="Times New Roman" panose="02020603050405020304" pitchFamily="18" charset="0"/>
                <a:cs typeface="Times New Roman" panose="02020603050405020304" pitchFamily="18" charset="0"/>
              </a:rPr>
              <a:t>So we can use the </a:t>
            </a:r>
            <a:r>
              <a:rPr lang="zh-CN" altLang="en-US" b="1" i="0" dirty="0">
                <a:solidFill>
                  <a:srgbClr val="FF0000"/>
                </a:solidFill>
                <a:latin typeface="Times New Roman" panose="02020603050405020304" pitchFamily="18" charset="0"/>
                <a:cs typeface="Times New Roman" panose="02020603050405020304" pitchFamily="18" charset="0"/>
              </a:rPr>
              <a:t>Chi-square test </a:t>
            </a:r>
            <a:r>
              <a:rPr lang="zh-CN" altLang="en-US" b="1" i="0" dirty="0">
                <a:latin typeface="Times New Roman" panose="02020603050405020304" pitchFamily="18" charset="0"/>
                <a:cs typeface="Times New Roman" panose="02020603050405020304" pitchFamily="18" charset="0"/>
              </a:rPr>
              <a:t>to test the independence of smoking and hypertension.</a:t>
            </a:r>
            <a:endParaRPr lang="zh-CN" altLang="en-US" b="1" dirty="0">
              <a:latin typeface="Times New Roman" panose="02020603050405020304" pitchFamily="18" charset="0"/>
              <a:cs typeface="Times New Roman" panose="02020603050405020304" pitchFamily="18" charset="0"/>
            </a:endParaRPr>
          </a:p>
        </p:txBody>
      </p:sp>
      <p:sp>
        <p:nvSpPr>
          <p:cNvPr id="45" name="文本框 44"/>
          <p:cNvSpPr txBox="1"/>
          <p:nvPr/>
        </p:nvSpPr>
        <p:spPr>
          <a:xfrm>
            <a:off x="629920" y="3828087"/>
            <a:ext cx="11562080" cy="40011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4. Data sampling </a:t>
            </a:r>
            <a:r>
              <a:rPr lang="en-US" altLang="zh-CN" sz="2000" b="1" dirty="0">
                <a:solidFill>
                  <a:schemeClr val="accent3">
                    <a:lumMod val="50000"/>
                  </a:schemeClr>
                </a:solidFill>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rPr>
              <a:t>1/20 of the population was selected as the sample for </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hi-square test.</a:t>
            </a:r>
            <a:endParaRPr lang="zh-CN" altLang="en-US" dirty="0">
              <a:latin typeface="Times New Roman" panose="02020603050405020304" pitchFamily="18" charset="0"/>
              <a:cs typeface="Times New Roman" panose="02020603050405020304" pitchFamily="18" charset="0"/>
            </a:endParaRPr>
          </a:p>
        </p:txBody>
      </p:sp>
      <p:pic>
        <p:nvPicPr>
          <p:cNvPr id="44" name="图片 43"/>
          <p:cNvPicPr>
            <a:picLocks noChangeAspect="1"/>
          </p:cNvPicPr>
          <p:nvPr/>
        </p:nvPicPr>
        <p:blipFill>
          <a:blip r:embed="rId2"/>
          <a:stretch>
            <a:fillRect/>
          </a:stretch>
        </p:blipFill>
        <p:spPr>
          <a:xfrm>
            <a:off x="950397" y="4580426"/>
            <a:ext cx="9803907" cy="918739"/>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latin typeface="Times New Roman" panose="02020603050405020304" pitchFamily="18" charset="0"/>
                <a:cs typeface="Times New Roman" panose="02020603050405020304" pitchFamily="18" charset="0"/>
              </a:rPr>
              <a:t>EDA</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626745" y="1236980"/>
            <a:ext cx="2404110" cy="39878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5. Make hypothesis :</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1" name="文本框 30"/>
          <p:cNvSpPr txBox="1"/>
          <p:nvPr/>
        </p:nvSpPr>
        <p:spPr>
          <a:xfrm>
            <a:off x="1158240" y="1700530"/>
            <a:ext cx="10178415" cy="645160"/>
          </a:xfrm>
          <a:prstGeom prst="rect">
            <a:avLst/>
          </a:prstGeom>
          <a:noFill/>
        </p:spPr>
        <p:txBody>
          <a:bodyPr wrap="square" rtlCol="0" anchor="t">
            <a:spAutoFit/>
          </a:bodyPr>
          <a:lstStyle/>
          <a:p>
            <a:pPr algn="l">
              <a:buClrTx/>
              <a:buSzTx/>
              <a:buFontTx/>
            </a:pPr>
            <a:r>
              <a:rPr lang="zh-CN" altLang="en-US" dirty="0">
                <a:latin typeface="Times New Roman" panose="02020603050405020304" pitchFamily="18" charset="0"/>
                <a:cs typeface="Times New Roman" panose="02020603050405020304" pitchFamily="18" charset="0"/>
                <a:sym typeface="+mn-ea"/>
              </a:rPr>
              <a:t>H0: There is </a:t>
            </a:r>
            <a:r>
              <a:rPr lang="zh-CN" altLang="en-US" b="1" dirty="0">
                <a:latin typeface="Times New Roman" panose="02020603050405020304" pitchFamily="18" charset="0"/>
                <a:cs typeface="Times New Roman" panose="02020603050405020304" pitchFamily="18" charset="0"/>
                <a:sym typeface="+mn-ea"/>
              </a:rPr>
              <a:t>no difference</a:t>
            </a:r>
            <a:r>
              <a:rPr lang="zh-CN" altLang="en-US" dirty="0">
                <a:latin typeface="Times New Roman" panose="02020603050405020304" pitchFamily="18" charset="0"/>
                <a:cs typeface="Times New Roman" panose="02020603050405020304" pitchFamily="18" charset="0"/>
                <a:sym typeface="+mn-ea"/>
              </a:rPr>
              <a:t> in the distribution of hypertensive patients in the smoke more than 100 times and smoke less than 100 times populations.</a:t>
            </a:r>
            <a:endParaRPr lang="zh-CN" altLang="en-US"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1158240" y="2369820"/>
            <a:ext cx="9350375" cy="645160"/>
          </a:xfrm>
          <a:prstGeom prst="rect">
            <a:avLst/>
          </a:prstGeom>
          <a:noFill/>
        </p:spPr>
        <p:txBody>
          <a:bodyPr wrap="square" rtlCol="0" anchor="t">
            <a:spAutoFit/>
          </a:bodyPr>
          <a:lstStyle/>
          <a:p>
            <a:pPr algn="l">
              <a:buClrTx/>
              <a:buSzTx/>
              <a:buFontTx/>
            </a:pPr>
            <a:r>
              <a:rPr lang="zh-CN" altLang="en-US" dirty="0">
                <a:latin typeface="Times New Roman" panose="02020603050405020304" pitchFamily="18" charset="0"/>
                <a:cs typeface="Times New Roman" panose="02020603050405020304" pitchFamily="18" charset="0"/>
                <a:sym typeface="+mn-ea"/>
              </a:rPr>
              <a:t>Ha: There is</a:t>
            </a:r>
            <a:r>
              <a:rPr lang="en-US" altLang="zh-CN" dirty="0">
                <a:latin typeface="Times New Roman" panose="02020603050405020304" pitchFamily="18" charset="0"/>
                <a:cs typeface="Times New Roman" panose="02020603050405020304" pitchFamily="18" charset="0"/>
                <a:sym typeface="+mn-ea"/>
              </a:rPr>
              <a:t> </a:t>
            </a:r>
            <a:r>
              <a:rPr lang="en-US" altLang="zh-CN" b="1" dirty="0">
                <a:latin typeface="Times New Roman" panose="02020603050405020304" pitchFamily="18" charset="0"/>
                <a:cs typeface="Times New Roman" panose="02020603050405020304" pitchFamily="18" charset="0"/>
                <a:sym typeface="+mn-ea"/>
              </a:rPr>
              <a:t>difference</a:t>
            </a:r>
            <a:r>
              <a:rPr lang="zh-CN" altLang="en-US" dirty="0">
                <a:latin typeface="Times New Roman" panose="02020603050405020304" pitchFamily="18" charset="0"/>
                <a:cs typeface="Times New Roman" panose="02020603050405020304" pitchFamily="18" charset="0"/>
                <a:sym typeface="+mn-ea"/>
              </a:rPr>
              <a:t> in the distribution of hypertensive patients in the smoke more than 100 times and smoke less than 100 times populations. </a:t>
            </a:r>
            <a:endParaRPr lang="zh-CN" altLang="en-US"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657225" y="3350260"/>
            <a:ext cx="2540000" cy="398780"/>
          </a:xfrm>
          <a:prstGeom prst="rect">
            <a:avLst/>
          </a:prstGeom>
          <a:noFill/>
        </p:spPr>
        <p:txBody>
          <a:bodyPr wrap="square" rtlCol="0" anchor="t">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6. Chi-square Test :</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36" name="图片 35"/>
          <p:cNvPicPr>
            <a:picLocks noChangeAspect="1"/>
          </p:cNvPicPr>
          <p:nvPr/>
        </p:nvPicPr>
        <p:blipFill>
          <a:blip r:embed="rId1"/>
          <a:stretch>
            <a:fillRect/>
          </a:stretch>
        </p:blipFill>
        <p:spPr>
          <a:xfrm>
            <a:off x="1205865" y="3899535"/>
            <a:ext cx="9925050" cy="2095500"/>
          </a:xfrm>
          <a:prstGeom prst="rect">
            <a:avLst/>
          </a:prstGeom>
        </p:spPr>
      </p:pic>
      <p:sp>
        <p:nvSpPr>
          <p:cNvPr id="35" name="矩形 34"/>
          <p:cNvSpPr/>
          <p:nvPr/>
        </p:nvSpPr>
        <p:spPr>
          <a:xfrm>
            <a:off x="1526959" y="5591253"/>
            <a:ext cx="4101484" cy="22194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6631740" y="3444241"/>
            <a:ext cx="2540000" cy="398780"/>
          </a:xfrm>
          <a:prstGeom prst="rect">
            <a:avLst/>
          </a:prstGeom>
          <a:noFill/>
        </p:spPr>
        <p:txBody>
          <a:bodyPr wrap="square" rtlCol="0" anchor="t">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7. Conclusion :</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9" name="文本框 38"/>
          <p:cNvSpPr txBox="1"/>
          <p:nvPr/>
        </p:nvSpPr>
        <p:spPr>
          <a:xfrm>
            <a:off x="6631740" y="3957141"/>
            <a:ext cx="5113417" cy="1754326"/>
          </a:xfrm>
          <a:prstGeom prst="rect">
            <a:avLst/>
          </a:prstGeom>
          <a:noFill/>
        </p:spPr>
        <p:txBody>
          <a:bodyPr wrap="square" rtlCol="0" anchor="t">
            <a:spAutoFit/>
          </a:bodyPr>
          <a:lstStyle/>
          <a:p>
            <a:r>
              <a:rPr lang="en-US" altLang="zh-CN" b="1" dirty="0">
                <a:latin typeface="Times New Roman" panose="02020603050405020304" pitchFamily="18" charset="0"/>
                <a:cs typeface="Times New Roman" panose="02020603050405020304" pitchFamily="18" charset="0"/>
              </a:rPr>
              <a:t>The proportion of hypertension is </a:t>
            </a:r>
            <a:r>
              <a:rPr lang="zh-CN" altLang="en-US" b="1" dirty="0">
                <a:latin typeface="Times New Roman" panose="02020603050405020304" pitchFamily="18" charset="0"/>
                <a:cs typeface="Times New Roman" panose="02020603050405020304" pitchFamily="18" charset="0"/>
              </a:rPr>
              <a:t>differen</a:t>
            </a:r>
            <a:r>
              <a:rPr lang="en-US" altLang="zh-CN" b="1" dirty="0">
                <a:latin typeface="Times New Roman" panose="02020603050405020304" pitchFamily="18" charset="0"/>
                <a:cs typeface="Times New Roman" panose="02020603050405020304" pitchFamily="18" charset="0"/>
              </a:rPr>
              <a:t>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between </a:t>
            </a:r>
            <a:r>
              <a:rPr lang="zh-CN" altLang="en-US" b="1" dirty="0">
                <a:latin typeface="Times New Roman" panose="02020603050405020304" pitchFamily="18" charset="0"/>
                <a:cs typeface="Times New Roman" panose="02020603050405020304" pitchFamily="18" charset="0"/>
              </a:rPr>
              <a:t>the smoke more than 100 times </a:t>
            </a:r>
            <a:r>
              <a:rPr lang="en-US" altLang="zh-CN" b="1" dirty="0">
                <a:latin typeface="Times New Roman" panose="02020603050405020304" pitchFamily="18" charset="0"/>
                <a:cs typeface="Times New Roman" panose="02020603050405020304" pitchFamily="18" charset="0"/>
              </a:rPr>
              <a:t>group </a:t>
            </a:r>
            <a:r>
              <a:rPr lang="zh-CN" altLang="en-US" b="1" dirty="0">
                <a:latin typeface="Times New Roman" panose="02020603050405020304" pitchFamily="18" charset="0"/>
                <a:cs typeface="Times New Roman" panose="02020603050405020304" pitchFamily="18" charset="0"/>
              </a:rPr>
              <a:t>and </a:t>
            </a:r>
            <a:r>
              <a:rPr lang="en-US" altLang="zh-CN" b="1" dirty="0">
                <a:latin typeface="Times New Roman" panose="02020603050405020304" pitchFamily="18" charset="0"/>
                <a:cs typeface="Times New Roman" panose="02020603050405020304" pitchFamily="18" charset="0"/>
              </a:rPr>
              <a:t>the </a:t>
            </a:r>
            <a:r>
              <a:rPr lang="zh-CN" altLang="en-US" b="1" dirty="0">
                <a:latin typeface="Times New Roman" panose="02020603050405020304" pitchFamily="18" charset="0"/>
                <a:cs typeface="Times New Roman" panose="02020603050405020304" pitchFamily="18" charset="0"/>
              </a:rPr>
              <a:t>smoke less than 100 times </a:t>
            </a:r>
            <a:r>
              <a:rPr lang="en-US" altLang="zh-CN" b="1" dirty="0">
                <a:latin typeface="Times New Roman" panose="02020603050405020304" pitchFamily="18" charset="0"/>
                <a:cs typeface="Times New Roman" panose="02020603050405020304" pitchFamily="18" charset="0"/>
              </a:rPr>
              <a:t>group</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Smoke100 is an influencing factor!</a:t>
            </a:r>
            <a:endParaRPr lang="zh-CN" altLang="en-US" b="1" dirty="0">
              <a:solidFill>
                <a:srgbClr val="FF0000"/>
              </a:solidFill>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latin typeface="Times New Roman" panose="02020603050405020304" pitchFamily="18" charset="0"/>
                <a:cs typeface="Times New Roman" panose="02020603050405020304" pitchFamily="18" charset="0"/>
                <a:sym typeface="+mn-ea"/>
              </a:rPr>
              <a:t>EDA</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pic>
        <p:nvPicPr>
          <p:cNvPr id="60" name="图片 59"/>
          <p:cNvPicPr>
            <a:picLocks noChangeAspect="1"/>
          </p:cNvPicPr>
          <p:nvPr/>
        </p:nvPicPr>
        <p:blipFill>
          <a:blip r:embed="rId1"/>
          <a:stretch>
            <a:fillRect/>
          </a:stretch>
        </p:blipFill>
        <p:spPr>
          <a:xfrm>
            <a:off x="477833" y="1778767"/>
            <a:ext cx="5502757" cy="3998406"/>
          </a:xfrm>
          <a:prstGeom prst="rect">
            <a:avLst/>
          </a:prstGeom>
        </p:spPr>
      </p:pic>
      <p:pic>
        <p:nvPicPr>
          <p:cNvPr id="62" name="图片 61"/>
          <p:cNvPicPr>
            <a:picLocks noChangeAspect="1"/>
          </p:cNvPicPr>
          <p:nvPr/>
        </p:nvPicPr>
        <p:blipFill>
          <a:blip r:embed="rId2"/>
          <a:stretch>
            <a:fillRect/>
          </a:stretch>
        </p:blipFill>
        <p:spPr>
          <a:xfrm>
            <a:off x="6096000" y="1778767"/>
            <a:ext cx="5542346" cy="3998407"/>
          </a:xfrm>
          <a:prstGeom prst="rect">
            <a:avLst/>
          </a:prstGeom>
        </p:spPr>
      </p:pic>
      <p:sp>
        <p:nvSpPr>
          <p:cNvPr id="63" name="文本框 62"/>
          <p:cNvSpPr txBox="1"/>
          <p:nvPr/>
        </p:nvSpPr>
        <p:spPr>
          <a:xfrm>
            <a:off x="2935549" y="5918850"/>
            <a:ext cx="5742107" cy="369332"/>
          </a:xfrm>
          <a:prstGeom prst="rect">
            <a:avLst/>
          </a:prstGeom>
          <a:noFill/>
        </p:spPr>
        <p:txBody>
          <a:bodyPr wrap="square" rtlCol="0" anchor="t">
            <a:spAutoFit/>
          </a:bodyPr>
          <a:lstStyle/>
          <a:p>
            <a:r>
              <a:rPr lang="en-US" altLang="zh-CN" b="1" dirty="0">
                <a:solidFill>
                  <a:srgbClr val="FF0000"/>
                </a:solidFill>
                <a:latin typeface="Times New Roman" panose="02020603050405020304" pitchFamily="18" charset="0"/>
                <a:cs typeface="Times New Roman" panose="02020603050405020304" pitchFamily="18" charset="0"/>
              </a:rPr>
              <a:t>Exercising and heart disease are influencing factors.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64" name="文本框 63"/>
          <p:cNvSpPr txBox="1"/>
          <p:nvPr/>
        </p:nvSpPr>
        <p:spPr>
          <a:xfrm>
            <a:off x="4535009" y="1217804"/>
            <a:ext cx="2744680" cy="369332"/>
          </a:xfrm>
          <a:prstGeom prst="rect">
            <a:avLst/>
          </a:prstGeom>
          <a:noFill/>
        </p:spPr>
        <p:txBody>
          <a:bodyPr wrap="square" rtlCol="0" anchor="t">
            <a:spAutoFit/>
          </a:bodyPr>
          <a:lstStyle/>
          <a:p>
            <a:r>
              <a:rPr lang="en-US" altLang="zh-CN" b="1" dirty="0">
                <a:solidFill>
                  <a:srgbClr val="FF0000"/>
                </a:solidFill>
                <a:latin typeface="Times New Roman" panose="02020603050405020304" pitchFamily="18" charset="0"/>
                <a:cs typeface="Times New Roman" panose="02020603050405020304" pitchFamily="18" charset="0"/>
              </a:rPr>
              <a:t>Chi-square Test</a:t>
            </a:r>
            <a:endParaRPr lang="zh-CN" altLang="en-US" b="1" dirty="0">
              <a:solidFill>
                <a:srgbClr val="FF0000"/>
              </a:solidFill>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latin typeface="Times New Roman" panose="02020603050405020304" pitchFamily="18" charset="0"/>
                <a:cs typeface="Times New Roman" panose="02020603050405020304" pitchFamily="18" charset="0"/>
                <a:sym typeface="+mn-ea"/>
              </a:rPr>
              <a:t>EDA</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63" name="文本框 62"/>
          <p:cNvSpPr txBox="1"/>
          <p:nvPr/>
        </p:nvSpPr>
        <p:spPr>
          <a:xfrm>
            <a:off x="4323436" y="6033568"/>
            <a:ext cx="5742107" cy="369332"/>
          </a:xfrm>
          <a:prstGeom prst="rect">
            <a:avLst/>
          </a:prstGeom>
          <a:noFill/>
        </p:spPr>
        <p:txBody>
          <a:bodyPr wrap="square" rtlCol="0" anchor="t">
            <a:spAutoFit/>
          </a:bodyPr>
          <a:lstStyle/>
          <a:p>
            <a:r>
              <a:rPr lang="en-US" altLang="zh-CN" b="1" dirty="0">
                <a:solidFill>
                  <a:srgbClr val="FF0000"/>
                </a:solidFill>
                <a:latin typeface="Times New Roman" panose="02020603050405020304" pitchFamily="18" charset="0"/>
                <a:cs typeface="Times New Roman" panose="02020603050405020304" pitchFamily="18" charset="0"/>
              </a:rPr>
              <a:t>Age is an influencing factors, too!</a:t>
            </a:r>
            <a:endParaRPr lang="zh-CN" altLang="en-US" b="1" dirty="0">
              <a:solidFill>
                <a:srgbClr val="FF0000"/>
              </a:solidFill>
              <a:latin typeface="Times New Roman" panose="02020603050405020304" pitchFamily="18" charset="0"/>
              <a:cs typeface="Times New Roman" panose="02020603050405020304" pitchFamily="18" charset="0"/>
            </a:endParaRPr>
          </a:p>
        </p:txBody>
      </p:sp>
      <p:pic>
        <p:nvPicPr>
          <p:cNvPr id="31" name="图片 30"/>
          <p:cNvPicPr>
            <a:picLocks noChangeAspect="1"/>
          </p:cNvPicPr>
          <p:nvPr/>
        </p:nvPicPr>
        <p:blipFill>
          <a:blip r:embed="rId1"/>
          <a:stretch>
            <a:fillRect/>
          </a:stretch>
        </p:blipFill>
        <p:spPr>
          <a:xfrm>
            <a:off x="2005596" y="1056132"/>
            <a:ext cx="7602011" cy="5058481"/>
          </a:xfrm>
          <a:prstGeom prst="rect">
            <a:avLst/>
          </a:prstGeom>
        </p:spPr>
      </p:pic>
      <p:sp>
        <p:nvSpPr>
          <p:cNvPr id="36" name="文本框 35"/>
          <p:cNvSpPr txBox="1"/>
          <p:nvPr/>
        </p:nvSpPr>
        <p:spPr>
          <a:xfrm>
            <a:off x="5005275" y="655627"/>
            <a:ext cx="6094520" cy="369332"/>
          </a:xfrm>
          <a:prstGeom prst="rect">
            <a:avLst/>
          </a:prstGeom>
          <a:noFill/>
        </p:spPr>
        <p:txBody>
          <a:bodyPr wrap="square">
            <a:spAutoFit/>
          </a:bodyPr>
          <a:lstStyle/>
          <a:p>
            <a:r>
              <a:rPr lang="en-US" altLang="zh-CN" b="1" dirty="0">
                <a:solidFill>
                  <a:srgbClr val="FF0000"/>
                </a:solidFill>
                <a:latin typeface="Times New Roman" panose="02020603050405020304" pitchFamily="18" charset="0"/>
                <a:cs typeface="Times New Roman" panose="02020603050405020304" pitchFamily="18" charset="0"/>
              </a:rPr>
              <a:t>Chi-square Test</a:t>
            </a:r>
            <a:endParaRPr lang="zh-CN" altLang="en-US" b="1" dirty="0">
              <a:solidFill>
                <a:srgbClr val="FF0000"/>
              </a:solidFill>
              <a:latin typeface="Times New Roman" panose="02020603050405020304" pitchFamily="18" charset="0"/>
              <a:cs typeface="Times New Roman" panose="02020603050405020304" pitchFamily="18" charset="0"/>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latin typeface="Times New Roman" panose="02020603050405020304" pitchFamily="18" charset="0"/>
                <a:cs typeface="Times New Roman" panose="02020603050405020304" pitchFamily="18" charset="0"/>
              </a:rPr>
              <a:t>EDA</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6" name="文本框 35"/>
          <p:cNvSpPr txBox="1"/>
          <p:nvPr/>
        </p:nvSpPr>
        <p:spPr>
          <a:xfrm>
            <a:off x="875030" y="1322705"/>
            <a:ext cx="2410460" cy="400110"/>
          </a:xfrm>
          <a:prstGeom prst="rect">
            <a:avLst/>
          </a:prstGeom>
          <a:noFill/>
        </p:spPr>
        <p:txBody>
          <a:bodyPr wrap="square">
            <a:spAutoFit/>
          </a:bodyPr>
          <a:lstStyle/>
          <a:p>
            <a:r>
              <a:rPr lang="en-US" altLang="zh-CN" sz="2000" b="1" dirty="0">
                <a:solidFill>
                  <a:srgbClr val="258A8F"/>
                </a:solidFill>
                <a:latin typeface="Times New Roman" panose="02020603050405020304" pitchFamily="18" charset="0"/>
                <a:cs typeface="Times New Roman" panose="02020603050405020304" pitchFamily="18" charset="0"/>
              </a:rPr>
              <a:t>Variable:</a:t>
            </a:r>
            <a:r>
              <a:rPr lang="en-US" altLang="zh-CN" dirty="0"/>
              <a:t> </a:t>
            </a:r>
            <a:r>
              <a:rPr lang="zh-CN" altLang="en-US" dirty="0">
                <a:latin typeface="Times New Roman" panose="02020603050405020304" pitchFamily="18" charset="0"/>
                <a:cs typeface="Times New Roman" panose="02020603050405020304" pitchFamily="18" charset="0"/>
              </a:rPr>
              <a:t>X_bmi5</a:t>
            </a:r>
            <a:endParaRPr lang="zh-CN" altLang="en-US" dirty="0"/>
          </a:p>
        </p:txBody>
      </p:sp>
      <p:sp>
        <p:nvSpPr>
          <p:cNvPr id="37" name="文本框 36"/>
          <p:cNvSpPr txBox="1"/>
          <p:nvPr/>
        </p:nvSpPr>
        <p:spPr>
          <a:xfrm>
            <a:off x="3001962" y="1312669"/>
            <a:ext cx="2889250" cy="398780"/>
          </a:xfrm>
          <a:prstGeom prst="rect">
            <a:avLst/>
          </a:prstGeom>
          <a:noFill/>
        </p:spPr>
        <p:txBody>
          <a:bodyPr wrap="square">
            <a:spAutoFit/>
          </a:bodyPr>
          <a:lstStyle/>
          <a:p>
            <a:r>
              <a:rPr lang="en-US" altLang="zh-CN" sz="2000" b="1" dirty="0">
                <a:solidFill>
                  <a:srgbClr val="258A8F"/>
                </a:solidFill>
                <a:latin typeface="Times New Roman" panose="02020603050405020304" pitchFamily="18" charset="0"/>
                <a:cs typeface="Times New Roman" panose="02020603050405020304" pitchFamily="18" charset="0"/>
              </a:rPr>
              <a:t>Type:</a:t>
            </a:r>
            <a:r>
              <a:rPr lang="en-US" altLang="zh-CN" dirty="0"/>
              <a:t> </a:t>
            </a:r>
            <a:r>
              <a:rPr lang="zh-CN" altLang="en-US" dirty="0">
                <a:latin typeface="Times New Roman" panose="02020603050405020304" pitchFamily="18" charset="0"/>
                <a:cs typeface="Times New Roman" panose="02020603050405020304" pitchFamily="18" charset="0"/>
              </a:rPr>
              <a:t>Numerical variable</a:t>
            </a:r>
            <a:endParaRPr lang="zh-CN" altLang="en-US" dirty="0">
              <a:latin typeface="Times New Roman" panose="02020603050405020304" pitchFamily="18" charset="0"/>
              <a:cs typeface="Times New Roman" panose="02020603050405020304" pitchFamily="18" charset="0"/>
            </a:endParaRPr>
          </a:p>
        </p:txBody>
      </p:sp>
      <p:sp>
        <p:nvSpPr>
          <p:cNvPr id="41" name="文本框 40"/>
          <p:cNvSpPr txBox="1"/>
          <p:nvPr/>
        </p:nvSpPr>
        <p:spPr>
          <a:xfrm>
            <a:off x="937928" y="2061467"/>
            <a:ext cx="10364780" cy="400110"/>
          </a:xfrm>
          <a:prstGeom prst="rect">
            <a:avLst/>
          </a:prstGeom>
          <a:noFill/>
        </p:spPr>
        <p:txBody>
          <a:bodyPr wrap="square">
            <a:spAutoFit/>
          </a:bodyPr>
          <a:lstStyle/>
          <a:p>
            <a:pPr algn="l" eaLnBrk="0" fontAlgn="base" hangingPunct="0">
              <a:buClrTx/>
              <a:buSzTx/>
              <a:buFontTx/>
            </a:pPr>
            <a:r>
              <a:rPr lang="en-US" altLang="zh-CN" sz="2000" b="1" dirty="0">
                <a:solidFill>
                  <a:srgbClr val="258A8F"/>
                </a:solidFill>
                <a:latin typeface="Times New Roman" panose="02020603050405020304" pitchFamily="18" charset="0"/>
                <a:cs typeface="Times New Roman" panose="02020603050405020304" pitchFamily="18" charset="0"/>
              </a:rPr>
              <a:t>1. Data Visualization</a:t>
            </a:r>
            <a:endParaRPr lang="zh-CN" altLang="en-US" b="1" i="0" dirty="0">
              <a:solidFill>
                <a:srgbClr val="258A8F"/>
              </a:solidFill>
              <a:latin typeface="Times New Roman" panose="02020603050405020304" pitchFamily="18" charset="0"/>
              <a:cs typeface="Times New Roman" panose="02020603050405020304" pitchFamily="18" charset="0"/>
            </a:endParaRPr>
          </a:p>
        </p:txBody>
      </p:sp>
      <p:pic>
        <p:nvPicPr>
          <p:cNvPr id="31" name="图片 30"/>
          <p:cNvPicPr>
            <a:picLocks noChangeAspect="1"/>
          </p:cNvPicPr>
          <p:nvPr/>
        </p:nvPicPr>
        <p:blipFill>
          <a:blip r:embed="rId1"/>
          <a:stretch>
            <a:fillRect/>
          </a:stretch>
        </p:blipFill>
        <p:spPr>
          <a:xfrm>
            <a:off x="961904" y="1711552"/>
            <a:ext cx="9839325" cy="266700"/>
          </a:xfrm>
          <a:prstGeom prst="rect">
            <a:avLst/>
          </a:prstGeom>
        </p:spPr>
      </p:pic>
      <p:pic>
        <p:nvPicPr>
          <p:cNvPr id="32" name="图片 31"/>
          <p:cNvPicPr>
            <a:picLocks noChangeAspect="1"/>
          </p:cNvPicPr>
          <p:nvPr/>
        </p:nvPicPr>
        <p:blipFill>
          <a:blip r:embed="rId2"/>
          <a:stretch>
            <a:fillRect/>
          </a:stretch>
        </p:blipFill>
        <p:spPr>
          <a:xfrm>
            <a:off x="927741" y="2461577"/>
            <a:ext cx="10010775" cy="2552700"/>
          </a:xfrm>
          <a:prstGeom prst="rect">
            <a:avLst/>
          </a:prstGeom>
        </p:spPr>
      </p:pic>
      <p:sp>
        <p:nvSpPr>
          <p:cNvPr id="40" name="矩形 39"/>
          <p:cNvSpPr/>
          <p:nvPr/>
        </p:nvSpPr>
        <p:spPr>
          <a:xfrm>
            <a:off x="1006866" y="4655543"/>
            <a:ext cx="1720769" cy="256863"/>
          </a:xfrm>
          <a:prstGeom prst="rect">
            <a:avLst/>
          </a:prstGeom>
          <a:noFill/>
          <a:ln w="38100">
            <a:solidFill>
              <a:srgbClr val="2A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8A8F"/>
              </a:solidFill>
            </a:endParaRPr>
          </a:p>
        </p:txBody>
      </p:sp>
      <p:sp>
        <p:nvSpPr>
          <p:cNvPr id="42" name="矩形 41"/>
          <p:cNvSpPr/>
          <p:nvPr/>
        </p:nvSpPr>
        <p:spPr>
          <a:xfrm>
            <a:off x="1053966" y="3500981"/>
            <a:ext cx="1442628" cy="256862"/>
          </a:xfrm>
          <a:prstGeom prst="rect">
            <a:avLst/>
          </a:prstGeom>
          <a:noFill/>
          <a:ln w="38100">
            <a:solidFill>
              <a:srgbClr val="2A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8A8F"/>
              </a:solidFill>
            </a:endParaRPr>
          </a:p>
        </p:txBody>
      </p:sp>
      <p:sp>
        <p:nvSpPr>
          <p:cNvPr id="43" name="文本框 42"/>
          <p:cNvSpPr txBox="1"/>
          <p:nvPr/>
        </p:nvSpPr>
        <p:spPr>
          <a:xfrm>
            <a:off x="997866" y="4965680"/>
            <a:ext cx="1416726" cy="369332"/>
          </a:xfrm>
          <a:prstGeom prst="rect">
            <a:avLst/>
          </a:prstGeom>
          <a:noFill/>
        </p:spPr>
        <p:txBody>
          <a:bodyPr wrap="square" rtlCol="0" anchor="t">
            <a:spAutoFit/>
          </a:bodyPr>
          <a:lstStyle/>
          <a:p>
            <a:r>
              <a:rPr lang="en-US" altLang="zh-CN" b="1" dirty="0">
                <a:solidFill>
                  <a:srgbClr val="FF0000"/>
                </a:solidFill>
                <a:latin typeface="Times New Roman" panose="02020603050405020304" pitchFamily="18" charset="0"/>
                <a:cs typeface="Times New Roman" panose="02020603050405020304" pitchFamily="18" charset="0"/>
              </a:rPr>
              <a:t>So strange!  </a:t>
            </a:r>
            <a:endParaRPr lang="zh-CN" altLang="en-US" b="1" dirty="0">
              <a:solidFill>
                <a:srgbClr val="FF0000"/>
              </a:solidFill>
              <a:latin typeface="Times New Roman" panose="02020603050405020304" pitchFamily="18" charset="0"/>
              <a:cs typeface="Times New Roman" panose="02020603050405020304" pitchFamily="18" charset="0"/>
            </a:endParaRPr>
          </a:p>
        </p:txBody>
      </p:sp>
      <p:pic>
        <p:nvPicPr>
          <p:cNvPr id="46" name="图片 45"/>
          <p:cNvPicPr>
            <a:picLocks noChangeAspect="1"/>
          </p:cNvPicPr>
          <p:nvPr/>
        </p:nvPicPr>
        <p:blipFill>
          <a:blip r:embed="rId3"/>
          <a:stretch>
            <a:fillRect/>
          </a:stretch>
        </p:blipFill>
        <p:spPr>
          <a:xfrm>
            <a:off x="3784599" y="2061467"/>
            <a:ext cx="4826000" cy="3555365"/>
          </a:xfrm>
          <a:prstGeom prst="rect">
            <a:avLst/>
          </a:prstGeom>
        </p:spPr>
      </p:pic>
      <p:grpSp>
        <p:nvGrpSpPr>
          <p:cNvPr id="47" name="组合 46"/>
          <p:cNvGrpSpPr/>
          <p:nvPr/>
        </p:nvGrpSpPr>
        <p:grpSpPr>
          <a:xfrm>
            <a:off x="7664138" y="2316103"/>
            <a:ext cx="4006850" cy="2609215"/>
            <a:chOff x="9264" y="2032"/>
            <a:chExt cx="6310" cy="4109"/>
          </a:xfrm>
        </p:grpSpPr>
        <p:pic>
          <p:nvPicPr>
            <p:cNvPr id="48" name="图片 47"/>
            <p:cNvPicPr>
              <a:picLocks noChangeAspect="1"/>
            </p:cNvPicPr>
            <p:nvPr/>
          </p:nvPicPr>
          <p:blipFill>
            <a:blip r:embed="rId4"/>
            <a:stretch>
              <a:fillRect/>
            </a:stretch>
          </p:blipFill>
          <p:spPr>
            <a:xfrm>
              <a:off x="9264" y="2032"/>
              <a:ext cx="6311" cy="3529"/>
            </a:xfrm>
            <a:prstGeom prst="rect">
              <a:avLst/>
            </a:prstGeom>
          </p:spPr>
        </p:pic>
        <p:sp>
          <p:nvSpPr>
            <p:cNvPr id="49" name="文本框 48"/>
            <p:cNvSpPr txBox="1"/>
            <p:nvPr/>
          </p:nvSpPr>
          <p:spPr>
            <a:xfrm>
              <a:off x="12003" y="5561"/>
              <a:ext cx="1448" cy="580"/>
            </a:xfrm>
            <a:prstGeom prst="rect">
              <a:avLst/>
            </a:prstGeom>
            <a:noFill/>
          </p:spPr>
          <p:txBody>
            <a:bodyPr wrap="none" rtlCol="0" anchor="t">
              <a:spAutoFit/>
            </a:bodyPr>
            <a:lstStyle/>
            <a:p>
              <a:r>
                <a:rPr lang="en-US" altLang="zh-CN">
                  <a:latin typeface="Times New Roman" panose="02020603050405020304" pitchFamily="18" charset="0"/>
                  <a:cs typeface="Times New Roman" panose="02020603050405020304" pitchFamily="18" charset="0"/>
                  <a:sym typeface="+mn-ea"/>
                </a:rPr>
                <a:t>Boxplot</a:t>
              </a:r>
              <a:endParaRPr lang="en-US" altLang="zh-CN">
                <a:latin typeface="Times New Roman" panose="02020603050405020304" pitchFamily="18" charset="0"/>
                <a:cs typeface="Times New Roman" panose="02020603050405020304" pitchFamily="18" charset="0"/>
                <a:sym typeface="+mn-ea"/>
              </a:endParaRPr>
            </a:p>
          </p:txBody>
        </p:sp>
      </p:grpSp>
      <p:sp>
        <p:nvSpPr>
          <p:cNvPr id="50" name="文本框 49"/>
          <p:cNvSpPr txBox="1"/>
          <p:nvPr/>
        </p:nvSpPr>
        <p:spPr>
          <a:xfrm>
            <a:off x="5218747" y="5519936"/>
            <a:ext cx="1344930" cy="368300"/>
          </a:xfrm>
          <a:prstGeom prst="rect">
            <a:avLst/>
          </a:prstGeom>
          <a:noFill/>
        </p:spPr>
        <p:txBody>
          <a:bodyPr wrap="none" rtlCol="0" anchor="t">
            <a:spAutoFit/>
          </a:bodyPr>
          <a:lstStyle/>
          <a:p>
            <a:r>
              <a:rPr lang="en-US" altLang="zh-CN" dirty="0">
                <a:latin typeface="Times New Roman" panose="02020603050405020304" pitchFamily="18" charset="0"/>
                <a:cs typeface="Times New Roman" panose="02020603050405020304" pitchFamily="18" charset="0"/>
                <a:sym typeface="+mn-ea"/>
              </a:rPr>
              <a:t>Density map</a:t>
            </a:r>
            <a:endParaRPr lang="en-US" altLang="zh-CN" dirty="0">
              <a:latin typeface="Times New Roman" panose="02020603050405020304" pitchFamily="18" charset="0"/>
              <a:cs typeface="Times New Roman" panose="02020603050405020304" pitchFamily="18" charset="0"/>
              <a:sym typeface="+mn-ea"/>
            </a:endParaRPr>
          </a:p>
        </p:txBody>
      </p:sp>
      <p:sp>
        <p:nvSpPr>
          <p:cNvPr id="51" name="矩形 50"/>
          <p:cNvSpPr/>
          <p:nvPr/>
        </p:nvSpPr>
        <p:spPr>
          <a:xfrm>
            <a:off x="5766777" y="5021547"/>
            <a:ext cx="1720769" cy="256863"/>
          </a:xfrm>
          <a:prstGeom prst="rect">
            <a:avLst/>
          </a:prstGeom>
          <a:noFill/>
          <a:ln w="38100">
            <a:solidFill>
              <a:srgbClr val="2A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8A8F"/>
              </a:solidFill>
            </a:endParaRPr>
          </a:p>
        </p:txBody>
      </p:sp>
      <p:sp>
        <p:nvSpPr>
          <p:cNvPr id="52" name="矩形 51"/>
          <p:cNvSpPr/>
          <p:nvPr/>
        </p:nvSpPr>
        <p:spPr>
          <a:xfrm>
            <a:off x="9038219" y="2532673"/>
            <a:ext cx="1552841" cy="1216308"/>
          </a:xfrm>
          <a:prstGeom prst="rect">
            <a:avLst/>
          </a:prstGeom>
          <a:noFill/>
          <a:ln w="38100">
            <a:solidFill>
              <a:srgbClr val="2A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8A8F"/>
              </a:solidFill>
            </a:endParaRPr>
          </a:p>
        </p:txBody>
      </p:sp>
      <p:sp>
        <p:nvSpPr>
          <p:cNvPr id="53" name="文本框 52"/>
          <p:cNvSpPr txBox="1"/>
          <p:nvPr/>
        </p:nvSpPr>
        <p:spPr>
          <a:xfrm>
            <a:off x="5925199" y="4629490"/>
            <a:ext cx="1363949" cy="369332"/>
          </a:xfrm>
          <a:prstGeom prst="rect">
            <a:avLst/>
          </a:prstGeom>
          <a:noFill/>
        </p:spPr>
        <p:txBody>
          <a:bodyPr wrap="square" rtlCol="0" anchor="t">
            <a:spAutoFit/>
          </a:bodyPr>
          <a:lstStyle/>
          <a:p>
            <a:r>
              <a:rPr lang="en-US" altLang="zh-CN" b="1" dirty="0">
                <a:solidFill>
                  <a:srgbClr val="FF0000"/>
                </a:solidFill>
                <a:latin typeface="Times New Roman" panose="02020603050405020304" pitchFamily="18" charset="0"/>
                <a:cs typeface="Times New Roman" panose="02020603050405020304" pitchFamily="18" charset="0"/>
              </a:rPr>
              <a:t>Outliers! </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54" name="文本框 53"/>
          <p:cNvSpPr txBox="1"/>
          <p:nvPr/>
        </p:nvSpPr>
        <p:spPr>
          <a:xfrm>
            <a:off x="9938759" y="3015673"/>
            <a:ext cx="1363949" cy="369332"/>
          </a:xfrm>
          <a:prstGeom prst="rect">
            <a:avLst/>
          </a:prstGeom>
          <a:noFill/>
        </p:spPr>
        <p:txBody>
          <a:bodyPr wrap="square" rtlCol="0" anchor="t">
            <a:spAutoFit/>
          </a:bodyPr>
          <a:lstStyle/>
          <a:p>
            <a:r>
              <a:rPr lang="en-US" altLang="zh-CN" b="1" dirty="0">
                <a:solidFill>
                  <a:srgbClr val="FF0000"/>
                </a:solidFill>
                <a:latin typeface="Times New Roman" panose="02020603050405020304" pitchFamily="18" charset="0"/>
                <a:cs typeface="Times New Roman" panose="02020603050405020304" pitchFamily="18" charset="0"/>
              </a:rPr>
              <a:t>Outliers! </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55" name="文本框 54"/>
          <p:cNvSpPr txBox="1"/>
          <p:nvPr/>
        </p:nvSpPr>
        <p:spPr>
          <a:xfrm>
            <a:off x="1232456" y="6122491"/>
            <a:ext cx="10041255" cy="368300"/>
          </a:xfrm>
          <a:prstGeom prst="rect">
            <a:avLst/>
          </a:prstGeom>
          <a:noFill/>
        </p:spPr>
        <p:txBody>
          <a:bodyPr wrap="square" rtlCol="0" anchor="t">
            <a:spAutoFit/>
          </a:bodyPr>
          <a:lstStyle/>
          <a:p>
            <a:r>
              <a:rPr lang="zh-CN" altLang="en-US" dirty="0">
                <a:latin typeface="Times New Roman" panose="02020603050405020304" pitchFamily="18" charset="0"/>
                <a:cs typeface="Times New Roman" panose="02020603050405020304" pitchFamily="18" charset="0"/>
              </a:rPr>
              <a:t>To sum up,</a:t>
            </a:r>
            <a:r>
              <a:rPr lang="zh-CN" altLang="en-US" b="1" dirty="0">
                <a:latin typeface="Times New Roman" panose="02020603050405020304" pitchFamily="18" charset="0"/>
                <a:cs typeface="Times New Roman" panose="02020603050405020304" pitchFamily="18" charset="0"/>
              </a:rPr>
              <a:t> the outliers must be removed by using 1.5IQR Principle before the test is carried out.</a:t>
            </a:r>
            <a:endParaRPr lang="zh-CN" altLang="en-US" b="1" dirty="0">
              <a:latin typeface="Times New Roman" panose="02020603050405020304" pitchFamily="18" charset="0"/>
              <a:cs typeface="Times New Roman" panose="02020603050405020304" pitchFamily="18" charset="0"/>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latin typeface="Times New Roman" panose="02020603050405020304" pitchFamily="18" charset="0"/>
                <a:cs typeface="Times New Roman" panose="02020603050405020304" pitchFamily="18" charset="0"/>
              </a:rPr>
              <a:t>EDA</a:t>
            </a:r>
            <a:endParaRPr lang="zh-CN" altLang="en-US" dirty="0">
              <a:latin typeface="Times New Roman" panose="02020603050405020304" pitchFamily="18" charset="0"/>
              <a:cs typeface="Times New Roman" panose="02020603050405020304" pitchFamily="18" charset="0"/>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657225" y="1245870"/>
            <a:ext cx="4701928" cy="400110"/>
          </a:xfrm>
          <a:prstGeom prst="rect">
            <a:avLst/>
          </a:prstGeom>
          <a:noFill/>
        </p:spPr>
        <p:txBody>
          <a:bodyPr wrap="none" rtlCol="0" anchor="t">
            <a:spAutoFit/>
          </a:bodyPr>
          <a:lstStyle/>
          <a:p>
            <a:r>
              <a:rPr lang="en-US" altLang="zh-CN" sz="2000" b="1" dirty="0">
                <a:solidFill>
                  <a:srgbClr val="258A8F"/>
                </a:solidFill>
                <a:latin typeface="Times New Roman" panose="02020603050405020304" pitchFamily="18" charset="0"/>
                <a:cs typeface="Times New Roman" panose="02020603050405020304" pitchFamily="18" charset="0"/>
                <a:sym typeface="+mn-ea"/>
              </a:rPr>
              <a:t>2. 1.5 IQR Principle to Remove Outliers :</a:t>
            </a:r>
            <a:endParaRPr lang="zh-CN" altLang="en-US" b="1" dirty="0">
              <a:solidFill>
                <a:srgbClr val="258A8F"/>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657225" y="1614170"/>
            <a:ext cx="10391775" cy="1057275"/>
          </a:xfrm>
          <a:prstGeom prst="rect">
            <a:avLst/>
          </a:prstGeom>
        </p:spPr>
      </p:pic>
      <p:sp>
        <p:nvSpPr>
          <p:cNvPr id="31" name="文本框 30"/>
          <p:cNvSpPr txBox="1"/>
          <p:nvPr/>
        </p:nvSpPr>
        <p:spPr>
          <a:xfrm>
            <a:off x="739677" y="2704597"/>
            <a:ext cx="2892523" cy="400110"/>
          </a:xfrm>
          <a:prstGeom prst="rect">
            <a:avLst/>
          </a:prstGeom>
          <a:noFill/>
        </p:spPr>
        <p:txBody>
          <a:bodyPr wrap="none" rtlCol="0" anchor="t">
            <a:spAutoFit/>
          </a:bodyPr>
          <a:lstStyle/>
          <a:p>
            <a:r>
              <a:rPr lang="en-US" altLang="zh-CN" sz="2000" b="1" dirty="0">
                <a:solidFill>
                  <a:srgbClr val="258A8F"/>
                </a:solidFill>
                <a:latin typeface="Times New Roman" panose="02020603050405020304" pitchFamily="18" charset="0"/>
                <a:cs typeface="Times New Roman" panose="02020603050405020304" pitchFamily="18" charset="0"/>
                <a:sym typeface="+mn-ea"/>
              </a:rPr>
              <a:t>After removing outliers:</a:t>
            </a:r>
            <a:r>
              <a:rPr lang="en-US" altLang="zh-CN" b="1" dirty="0">
                <a:solidFill>
                  <a:srgbClr val="258A8F"/>
                </a:solidFill>
                <a:latin typeface="Times New Roman" panose="02020603050405020304" pitchFamily="18" charset="0"/>
                <a:cs typeface="Times New Roman" panose="02020603050405020304" pitchFamily="18" charset="0"/>
                <a:sym typeface="+mn-ea"/>
              </a:rPr>
              <a:t> </a:t>
            </a:r>
            <a:endParaRPr lang="zh-CN" altLang="en-US" b="1" dirty="0">
              <a:solidFill>
                <a:srgbClr val="258A8F"/>
              </a:solidFill>
              <a:latin typeface="Times New Roman" panose="02020603050405020304" pitchFamily="18" charset="0"/>
              <a:cs typeface="Times New Roman" panose="02020603050405020304" pitchFamily="18" charset="0"/>
            </a:endParaRPr>
          </a:p>
        </p:txBody>
      </p:sp>
      <p:pic>
        <p:nvPicPr>
          <p:cNvPr id="32" name="图片 31"/>
          <p:cNvPicPr>
            <a:picLocks noChangeAspect="1"/>
          </p:cNvPicPr>
          <p:nvPr/>
        </p:nvPicPr>
        <p:blipFill>
          <a:blip r:embed="rId2"/>
          <a:stretch>
            <a:fillRect/>
          </a:stretch>
        </p:blipFill>
        <p:spPr>
          <a:xfrm>
            <a:off x="693102" y="3137859"/>
            <a:ext cx="2497455" cy="2091690"/>
          </a:xfrm>
          <a:prstGeom prst="rect">
            <a:avLst/>
          </a:prstGeom>
        </p:spPr>
      </p:pic>
      <p:pic>
        <p:nvPicPr>
          <p:cNvPr id="33" name="图片 32"/>
          <p:cNvPicPr>
            <a:picLocks noChangeAspect="1"/>
          </p:cNvPicPr>
          <p:nvPr/>
        </p:nvPicPr>
        <p:blipFill>
          <a:blip r:embed="rId3"/>
          <a:stretch>
            <a:fillRect/>
          </a:stretch>
        </p:blipFill>
        <p:spPr>
          <a:xfrm>
            <a:off x="3632200" y="2904652"/>
            <a:ext cx="4062095" cy="2954020"/>
          </a:xfrm>
          <a:prstGeom prst="rect">
            <a:avLst/>
          </a:prstGeom>
        </p:spPr>
      </p:pic>
      <p:pic>
        <p:nvPicPr>
          <p:cNvPr id="36" name="图片 35"/>
          <p:cNvPicPr>
            <a:picLocks noChangeAspect="1"/>
          </p:cNvPicPr>
          <p:nvPr/>
        </p:nvPicPr>
        <p:blipFill>
          <a:blip r:embed="rId4"/>
          <a:stretch>
            <a:fillRect/>
          </a:stretch>
        </p:blipFill>
        <p:spPr>
          <a:xfrm>
            <a:off x="7694295" y="3039745"/>
            <a:ext cx="3950335" cy="2531745"/>
          </a:xfrm>
          <a:prstGeom prst="rect">
            <a:avLst/>
          </a:prstGeom>
        </p:spPr>
      </p:pic>
      <p:sp>
        <p:nvSpPr>
          <p:cNvPr id="37" name="文本框 36"/>
          <p:cNvSpPr txBox="1"/>
          <p:nvPr/>
        </p:nvSpPr>
        <p:spPr>
          <a:xfrm>
            <a:off x="1194816" y="5229549"/>
            <a:ext cx="1471930" cy="368300"/>
          </a:xfrm>
          <a:prstGeom prst="rect">
            <a:avLst/>
          </a:prstGeom>
          <a:noFill/>
        </p:spPr>
        <p:txBody>
          <a:bodyPr wrap="none" rtlCol="0" anchor="t">
            <a:spAutoFit/>
          </a:bodyPr>
          <a:lstStyle/>
          <a:p>
            <a:r>
              <a:rPr lang="en-US" altLang="zh-CN" dirty="0">
                <a:solidFill>
                  <a:schemeClr val="tx1"/>
                </a:solidFill>
                <a:latin typeface="Times New Roman" panose="02020603050405020304" pitchFamily="18" charset="0"/>
                <a:cs typeface="Times New Roman" panose="02020603050405020304" pitchFamily="18" charset="0"/>
                <a:sym typeface="+mn-ea"/>
              </a:rPr>
              <a:t>new summary</a:t>
            </a:r>
            <a:endParaRPr lang="en-US" altLang="zh-CN" dirty="0">
              <a:solidFill>
                <a:schemeClr val="tx1"/>
              </a:solidFill>
              <a:latin typeface="Times New Roman" panose="02020603050405020304" pitchFamily="18" charset="0"/>
              <a:cs typeface="Times New Roman" panose="02020603050405020304" pitchFamily="18" charset="0"/>
              <a:sym typeface="+mn-ea"/>
            </a:endParaRPr>
          </a:p>
        </p:txBody>
      </p:sp>
      <p:sp>
        <p:nvSpPr>
          <p:cNvPr id="41" name="文本框 40"/>
          <p:cNvSpPr txBox="1"/>
          <p:nvPr/>
        </p:nvSpPr>
        <p:spPr>
          <a:xfrm>
            <a:off x="4568178" y="5857291"/>
            <a:ext cx="1732280" cy="368300"/>
          </a:xfrm>
          <a:prstGeom prst="rect">
            <a:avLst/>
          </a:prstGeom>
          <a:noFill/>
        </p:spPr>
        <p:txBody>
          <a:bodyPr wrap="none" rtlCol="0" anchor="t">
            <a:spAutoFit/>
          </a:bodyPr>
          <a:lstStyle/>
          <a:p>
            <a:r>
              <a:rPr lang="en-US" altLang="zh-CN" dirty="0">
                <a:solidFill>
                  <a:schemeClr val="tx1"/>
                </a:solidFill>
                <a:latin typeface="Times New Roman" panose="02020603050405020304" pitchFamily="18" charset="0"/>
                <a:cs typeface="Times New Roman" panose="02020603050405020304" pitchFamily="18" charset="0"/>
                <a:sym typeface="+mn-ea"/>
              </a:rPr>
              <a:t>new density map</a:t>
            </a:r>
            <a:endParaRPr lang="en-US" altLang="zh-CN" dirty="0">
              <a:solidFill>
                <a:schemeClr val="tx1"/>
              </a:solidFill>
              <a:latin typeface="Times New Roman" panose="02020603050405020304" pitchFamily="18" charset="0"/>
              <a:cs typeface="Times New Roman" panose="02020603050405020304" pitchFamily="18" charset="0"/>
              <a:sym typeface="+mn-ea"/>
            </a:endParaRPr>
          </a:p>
        </p:txBody>
      </p:sp>
      <p:sp>
        <p:nvSpPr>
          <p:cNvPr id="46" name="文本框 45"/>
          <p:cNvSpPr txBox="1"/>
          <p:nvPr/>
        </p:nvSpPr>
        <p:spPr>
          <a:xfrm>
            <a:off x="9267288" y="5522433"/>
            <a:ext cx="1319530" cy="368300"/>
          </a:xfrm>
          <a:prstGeom prst="rect">
            <a:avLst/>
          </a:prstGeom>
          <a:noFill/>
        </p:spPr>
        <p:txBody>
          <a:bodyPr wrap="none" rtlCol="0" anchor="t">
            <a:spAutoFit/>
          </a:bodyPr>
          <a:lstStyle/>
          <a:p>
            <a:r>
              <a:rPr lang="en-US" altLang="zh-CN" dirty="0">
                <a:solidFill>
                  <a:schemeClr val="tx1"/>
                </a:solidFill>
                <a:latin typeface="Times New Roman" panose="02020603050405020304" pitchFamily="18" charset="0"/>
                <a:cs typeface="Times New Roman" panose="02020603050405020304" pitchFamily="18" charset="0"/>
                <a:sym typeface="+mn-ea"/>
              </a:rPr>
              <a:t>new boxplot</a:t>
            </a:r>
            <a:endParaRPr lang="en-US" altLang="zh-CN" dirty="0">
              <a:solidFill>
                <a:schemeClr val="tx1"/>
              </a:solidFill>
              <a:latin typeface="Times New Roman" panose="02020603050405020304" pitchFamily="18" charset="0"/>
              <a:cs typeface="Times New Roman" panose="02020603050405020304" pitchFamily="18" charset="0"/>
              <a:sym typeface="+mn-ea"/>
            </a:endParaRPr>
          </a:p>
        </p:txBody>
      </p:sp>
      <p:sp>
        <p:nvSpPr>
          <p:cNvPr id="39" name="文本框 38"/>
          <p:cNvSpPr txBox="1"/>
          <p:nvPr/>
        </p:nvSpPr>
        <p:spPr>
          <a:xfrm>
            <a:off x="6855287" y="5658617"/>
            <a:ext cx="2121286" cy="400110"/>
          </a:xfrm>
          <a:prstGeom prst="rect">
            <a:avLst/>
          </a:prstGeom>
          <a:noFill/>
        </p:spPr>
        <p:txBody>
          <a:bodyPr wrap="none" rtlCol="0" anchor="t">
            <a:spAutoFit/>
          </a:bodyPr>
          <a:lstStyle/>
          <a:p>
            <a:r>
              <a:rPr lang="en-US" altLang="zh-CN" sz="2000" b="1" dirty="0">
                <a:solidFill>
                  <a:srgbClr val="FF0000"/>
                </a:solidFill>
                <a:latin typeface="Times New Roman" panose="02020603050405020304" pitchFamily="18" charset="0"/>
                <a:cs typeface="Times New Roman" panose="02020603050405020304" pitchFamily="18" charset="0"/>
                <a:sym typeface="+mn-ea"/>
              </a:rPr>
              <a:t>Some differences!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latin typeface="Times New Roman" panose="02020603050405020304" pitchFamily="18" charset="0"/>
                <a:cs typeface="Times New Roman" panose="02020603050405020304" pitchFamily="18" charset="0"/>
              </a:rPr>
              <a:t>EDA</a:t>
            </a:r>
            <a:endParaRPr lang="zh-CN" altLang="en-US" dirty="0">
              <a:latin typeface="Times New Roman" panose="02020603050405020304" pitchFamily="18" charset="0"/>
              <a:cs typeface="Times New Roman" panose="02020603050405020304" pitchFamily="18" charset="0"/>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8" name="文本框 37"/>
          <p:cNvSpPr txBox="1"/>
          <p:nvPr/>
        </p:nvSpPr>
        <p:spPr>
          <a:xfrm>
            <a:off x="657069" y="1129682"/>
            <a:ext cx="4321331" cy="40011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3. EDA Method Selection:</a:t>
            </a:r>
            <a:r>
              <a:rPr lang="zh-CN" altLang="en-US" sz="2000" b="1" dirty="0">
                <a:solidFill>
                  <a:schemeClr val="accent3">
                    <a:lumMod val="50000"/>
                  </a:schemeClr>
                </a:solidFill>
                <a:latin typeface="Times New Roman" panose="02020603050405020304" pitchFamily="18" charset="0"/>
                <a:cs typeface="Times New Roman" panose="02020603050405020304" pitchFamily="18" charset="0"/>
              </a:rPr>
              <a:t> </a:t>
            </a:r>
            <a:endParaRPr lang="zh-CN" altLang="en-US" sz="2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961904" y="1552704"/>
            <a:ext cx="10029190" cy="922020"/>
          </a:xfrm>
          <a:prstGeom prst="rect">
            <a:avLst/>
          </a:prstGeom>
          <a:noFill/>
        </p:spPr>
        <p:txBody>
          <a:bodyPr wrap="square" rtlCol="0" anchor="t">
            <a:spAutoFit/>
          </a:bodyPr>
          <a:lstStyle/>
          <a:p>
            <a:r>
              <a:rPr lang="zh-CN" altLang="en-US" dirty="0">
                <a:latin typeface="Times New Roman" panose="02020603050405020304" pitchFamily="18" charset="0"/>
                <a:cs typeface="Times New Roman" panose="02020603050405020304" pitchFamily="18" charset="0"/>
              </a:rPr>
              <a:t>µ1 = the true mean bmi</a:t>
            </a:r>
            <a:r>
              <a:rPr lang="en-US" altLang="zh-CN" dirty="0">
                <a:latin typeface="Times New Roman" panose="02020603050405020304" pitchFamily="18" charset="0"/>
                <a:cs typeface="Times New Roman" panose="02020603050405020304" pitchFamily="18" charset="0"/>
              </a:rPr>
              <a:t> of hypertensive populations </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µ2 = the true mean bmi of </a:t>
            </a:r>
            <a:r>
              <a:rPr lang="en-US" altLang="zh-CN" dirty="0">
                <a:latin typeface="Times New Roman" panose="02020603050405020304" pitchFamily="18" charset="0"/>
                <a:cs typeface="Times New Roman" panose="02020603050405020304" pitchFamily="18" charset="0"/>
              </a:rPr>
              <a:t>non-hypertensive populations</a:t>
            </a:r>
            <a:r>
              <a:rPr lang="zh-CN" altLang="en-US" dirty="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E</a:t>
            </a:r>
            <a:r>
              <a:rPr lang="zh-CN" altLang="en-US" b="1" dirty="0">
                <a:solidFill>
                  <a:srgbClr val="FF0000"/>
                </a:solidFill>
                <a:latin typeface="Times New Roman" panose="02020603050405020304" pitchFamily="18" charset="0"/>
                <a:cs typeface="Times New Roman" panose="02020603050405020304" pitchFamily="18" charset="0"/>
              </a:rPr>
              <a:t>stimate the difference µ1 – µ2 at a 95% confidence level</a:t>
            </a:r>
            <a:r>
              <a:rPr lang="zh-CN" altLang="en-US"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 </a:t>
            </a:r>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33" name="图片 32"/>
          <p:cNvPicPr>
            <a:picLocks noChangeAspect="1"/>
          </p:cNvPicPr>
          <p:nvPr/>
        </p:nvPicPr>
        <p:blipFill>
          <a:blip r:embed="rId1"/>
          <a:stretch>
            <a:fillRect/>
          </a:stretch>
        </p:blipFill>
        <p:spPr>
          <a:xfrm>
            <a:off x="422071" y="2520718"/>
            <a:ext cx="5838371" cy="3970497"/>
          </a:xfrm>
          <a:prstGeom prst="rect">
            <a:avLst/>
          </a:prstGeom>
        </p:spPr>
      </p:pic>
      <p:sp>
        <p:nvSpPr>
          <p:cNvPr id="34" name="文本框 33"/>
          <p:cNvSpPr txBox="1"/>
          <p:nvPr/>
        </p:nvSpPr>
        <p:spPr>
          <a:xfrm>
            <a:off x="6318150" y="2998729"/>
            <a:ext cx="4672944" cy="1200329"/>
          </a:xfrm>
          <a:prstGeom prst="rect">
            <a:avLst/>
          </a:prstGeom>
          <a:noFill/>
        </p:spPr>
        <p:txBody>
          <a:bodyPr wrap="square" rtlCol="0" anchor="t">
            <a:spAutoFit/>
          </a:bodyPr>
          <a:lstStyle/>
          <a:p>
            <a:pPr algn="l">
              <a:buClrTx/>
              <a:buSzTx/>
              <a:buFontTx/>
            </a:pPr>
            <a:r>
              <a:rPr lang="en-US" altLang="zh-CN" dirty="0">
                <a:latin typeface="Times New Roman" panose="02020603050405020304" pitchFamily="18" charset="0"/>
                <a:cs typeface="Times New Roman" panose="02020603050405020304" pitchFamily="18" charset="0"/>
              </a:rPr>
              <a:t>Although the distribution of BMI is not Normal, </a:t>
            </a:r>
            <a:r>
              <a:rPr lang="zh-CN" altLang="en-US" dirty="0">
                <a:latin typeface="Times New Roman" panose="02020603050405020304" pitchFamily="18" charset="0"/>
                <a:cs typeface="Times New Roman" panose="02020603050405020304" pitchFamily="18" charset="0"/>
              </a:rPr>
              <a:t>Choose the sample size which is larger than 30, we can still use</a:t>
            </a:r>
            <a:r>
              <a:rPr lang="zh-CN" altLang="en-US" b="1" dirty="0">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large sample t test</a:t>
            </a:r>
            <a:r>
              <a:rPr lang="zh-CN" altLang="en-US"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to compare two means</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35" name="文本框 34"/>
          <p:cNvSpPr txBox="1"/>
          <p:nvPr/>
        </p:nvSpPr>
        <p:spPr>
          <a:xfrm>
            <a:off x="6318150" y="4199058"/>
            <a:ext cx="2404110" cy="39878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4. Data sampling :</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7" name="文本框 36"/>
          <p:cNvSpPr txBox="1"/>
          <p:nvPr/>
        </p:nvSpPr>
        <p:spPr>
          <a:xfrm>
            <a:off x="6318150" y="4658965"/>
            <a:ext cx="3991836" cy="646331"/>
          </a:xfrm>
          <a:prstGeom prst="rect">
            <a:avLst/>
          </a:prstGeom>
          <a:noFill/>
        </p:spPr>
        <p:txBody>
          <a:bodyPr wrap="square" rtlCol="0" anchor="t">
            <a:spAutoFit/>
          </a:bodyPr>
          <a:lstStyle/>
          <a:p>
            <a:r>
              <a:rPr lang="en-US" altLang="zh-CN" dirty="0">
                <a:latin typeface="Times New Roman" panose="02020603050405020304" pitchFamily="18" charset="0"/>
                <a:cs typeface="Times New Roman" panose="02020603050405020304" pitchFamily="18" charset="0"/>
              </a:rPr>
              <a:t>Sample </a:t>
            </a:r>
            <a:r>
              <a:rPr lang="zh-CN" altLang="en-US" dirty="0">
                <a:latin typeface="Times New Roman" panose="02020603050405020304" pitchFamily="18" charset="0"/>
                <a:cs typeface="Times New Roman" panose="02020603050405020304" pitchFamily="18" charset="0"/>
              </a:rPr>
              <a:t>from </a:t>
            </a:r>
            <a:r>
              <a:rPr lang="en-US" altLang="zh-CN" dirty="0">
                <a:latin typeface="Times New Roman" panose="02020603050405020304" pitchFamily="18" charset="0"/>
                <a:cs typeface="Times New Roman" panose="02020603050405020304" pitchFamily="18" charset="0"/>
              </a:rPr>
              <a:t>population</a:t>
            </a:r>
            <a:r>
              <a:rPr lang="zh-CN" altLang="en-US" dirty="0">
                <a:latin typeface="Times New Roman" panose="02020603050405020304" pitchFamily="18" charset="0"/>
                <a:cs typeface="Times New Roman" panose="02020603050405020304" pitchFamily="18" charset="0"/>
              </a:rPr>
              <a:t>, the sample size are both larger than 30.</a:t>
            </a:r>
            <a:endParaRPr lang="zh-CN" altLang="en-US" dirty="0">
              <a:latin typeface="Times New Roman" panose="02020603050405020304" pitchFamily="18" charset="0"/>
              <a:cs typeface="Times New Roman" panose="02020603050405020304" pitchFamily="18" charset="0"/>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latin typeface="Times New Roman" panose="02020603050405020304" pitchFamily="18" charset="0"/>
                <a:cs typeface="Times New Roman" panose="02020603050405020304" pitchFamily="18" charset="0"/>
              </a:rPr>
              <a:t>EDA</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626745" y="1236980"/>
            <a:ext cx="4224020" cy="39878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5. Large Sample T-test</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4" name="文本框 33"/>
          <p:cNvSpPr txBox="1"/>
          <p:nvPr/>
        </p:nvSpPr>
        <p:spPr>
          <a:xfrm>
            <a:off x="1205865" y="1666875"/>
            <a:ext cx="9675495" cy="645160"/>
          </a:xfrm>
          <a:prstGeom prst="rect">
            <a:avLst/>
          </a:prstGeom>
          <a:noFill/>
        </p:spPr>
        <p:txBody>
          <a:bodyPr wrap="square" rtlCol="0" anchor="t">
            <a:spAutoFit/>
          </a:bodyPr>
          <a:lstStyle/>
          <a:p>
            <a:r>
              <a:rPr lang="zh-CN" altLang="en-US" dirty="0">
                <a:latin typeface="Times New Roman" panose="02020603050405020304" pitchFamily="18" charset="0"/>
                <a:cs typeface="Times New Roman" panose="02020603050405020304" pitchFamily="18" charset="0"/>
              </a:rPr>
              <a:t>In this test, we calculate the</a:t>
            </a:r>
            <a:r>
              <a:rPr lang="zh-CN" altLang="en-US" b="1" dirty="0">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95% confidence interval</a:t>
            </a:r>
            <a:r>
              <a:rPr lang="zh-CN" altLang="en-US"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of the difference between mean value of bmi of hypertensive patients and none-hypertensive patients. </a:t>
            </a:r>
            <a:r>
              <a:rPr lang="zh-CN" altLang="en-US" b="1" dirty="0">
                <a:solidFill>
                  <a:srgbClr val="FF0000"/>
                </a:solidFill>
                <a:latin typeface="Times New Roman" panose="02020603050405020304" pitchFamily="18" charset="0"/>
                <a:cs typeface="Times New Roman" panose="02020603050405020304" pitchFamily="18" charset="0"/>
              </a:rPr>
              <a:t>The t-test in a single tail test.</a:t>
            </a:r>
            <a:endParaRPr lang="zh-CN" altLang="en-US" b="1" dirty="0">
              <a:solidFill>
                <a:srgbClr val="FF0000"/>
              </a:solidFill>
              <a:latin typeface="Times New Roman" panose="02020603050405020304" pitchFamily="18" charset="0"/>
              <a:cs typeface="Times New Roman" panose="02020603050405020304" pitchFamily="18" charset="0"/>
            </a:endParaRPr>
          </a:p>
        </p:txBody>
      </p:sp>
      <p:pic>
        <p:nvPicPr>
          <p:cNvPr id="31" name="图片 30"/>
          <p:cNvPicPr>
            <a:picLocks noChangeAspect="1"/>
          </p:cNvPicPr>
          <p:nvPr/>
        </p:nvPicPr>
        <p:blipFill>
          <a:blip r:embed="rId1"/>
          <a:stretch>
            <a:fillRect/>
          </a:stretch>
        </p:blipFill>
        <p:spPr>
          <a:xfrm>
            <a:off x="1182370" y="2343150"/>
            <a:ext cx="9963150" cy="552450"/>
          </a:xfrm>
          <a:prstGeom prst="rect">
            <a:avLst/>
          </a:prstGeom>
        </p:spPr>
      </p:pic>
      <p:pic>
        <p:nvPicPr>
          <p:cNvPr id="32" name="图片 31"/>
          <p:cNvPicPr>
            <a:picLocks noChangeAspect="1"/>
          </p:cNvPicPr>
          <p:nvPr/>
        </p:nvPicPr>
        <p:blipFill>
          <a:blip r:embed="rId2"/>
          <a:stretch>
            <a:fillRect/>
          </a:stretch>
        </p:blipFill>
        <p:spPr>
          <a:xfrm>
            <a:off x="1240155" y="2992755"/>
            <a:ext cx="9982200" cy="2743200"/>
          </a:xfrm>
          <a:prstGeom prst="rect">
            <a:avLst/>
          </a:prstGeom>
        </p:spPr>
      </p:pic>
      <p:sp>
        <p:nvSpPr>
          <p:cNvPr id="36" name="矩形 35"/>
          <p:cNvSpPr/>
          <p:nvPr/>
        </p:nvSpPr>
        <p:spPr>
          <a:xfrm>
            <a:off x="1576517" y="4048217"/>
            <a:ext cx="4131825" cy="227874"/>
          </a:xfrm>
          <a:prstGeom prst="rect">
            <a:avLst/>
          </a:prstGeom>
          <a:noFill/>
          <a:ln w="38100">
            <a:solidFill>
              <a:srgbClr val="2A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8A8F"/>
              </a:solidFill>
            </a:endParaRPr>
          </a:p>
        </p:txBody>
      </p:sp>
      <p:sp>
        <p:nvSpPr>
          <p:cNvPr id="37" name="矩形 36"/>
          <p:cNvSpPr/>
          <p:nvPr/>
        </p:nvSpPr>
        <p:spPr>
          <a:xfrm>
            <a:off x="1342431" y="5331553"/>
            <a:ext cx="2822064" cy="253041"/>
          </a:xfrm>
          <a:prstGeom prst="rect">
            <a:avLst/>
          </a:prstGeom>
          <a:noFill/>
          <a:ln w="38100">
            <a:solidFill>
              <a:srgbClr val="2A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8A8F"/>
              </a:solidFill>
            </a:endParaRPr>
          </a:p>
        </p:txBody>
      </p:sp>
      <p:sp>
        <p:nvSpPr>
          <p:cNvPr id="38" name="文本框 37"/>
          <p:cNvSpPr txBox="1"/>
          <p:nvPr/>
        </p:nvSpPr>
        <p:spPr>
          <a:xfrm>
            <a:off x="6924860" y="3200718"/>
            <a:ext cx="2540000" cy="398780"/>
          </a:xfrm>
          <a:prstGeom prst="rect">
            <a:avLst/>
          </a:prstGeom>
          <a:noFill/>
        </p:spPr>
        <p:txBody>
          <a:bodyPr wrap="square" rtlCol="0" anchor="t">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6. Conclusion :</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9" name="文本框 38"/>
          <p:cNvSpPr txBox="1"/>
          <p:nvPr/>
        </p:nvSpPr>
        <p:spPr>
          <a:xfrm>
            <a:off x="6924860" y="3766643"/>
            <a:ext cx="4714041" cy="1200329"/>
          </a:xfrm>
          <a:prstGeom prst="rect">
            <a:avLst/>
          </a:prstGeom>
          <a:noFill/>
        </p:spPr>
        <p:txBody>
          <a:bodyPr wrap="square" rtlCol="0" anchor="t">
            <a:spAutoFit/>
          </a:bodyPr>
          <a:lstStyle/>
          <a:p>
            <a:r>
              <a:rPr lang="zh-CN" altLang="en-US" dirty="0">
                <a:latin typeface="Times New Roman" panose="02020603050405020304" pitchFamily="18" charset="0"/>
                <a:cs typeface="Times New Roman" panose="02020603050405020304" pitchFamily="18" charset="0"/>
              </a:rPr>
              <a:t>95% confidence interval is always larger than 0</a:t>
            </a:r>
            <a:r>
              <a:rPr lang="en-US" altLang="zh-CN" dirty="0">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the true mean of bmi of hypertensive patients in population is larger than than that of people who does not have hypertension.</a:t>
            </a:r>
            <a:endParaRPr lang="zh-CN" altLang="en-US" b="1" dirty="0">
              <a:solidFill>
                <a:srgbClr val="FF0000"/>
              </a:solidFill>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latin typeface="Times New Roman" panose="02020603050405020304" pitchFamily="18" charset="0"/>
                <a:cs typeface="Times New Roman" panose="02020603050405020304" pitchFamily="18" charset="0"/>
              </a:rPr>
              <a:t>EDA</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6" name="文本框 35"/>
          <p:cNvSpPr txBox="1"/>
          <p:nvPr/>
        </p:nvSpPr>
        <p:spPr>
          <a:xfrm>
            <a:off x="875030" y="1322705"/>
            <a:ext cx="2410460" cy="398780"/>
          </a:xfrm>
          <a:prstGeom prst="rect">
            <a:avLst/>
          </a:prstGeom>
          <a:noFill/>
        </p:spPr>
        <p:txBody>
          <a:bodyPr wrap="square">
            <a:spAutoFit/>
          </a:bodyPr>
          <a:lstStyle/>
          <a:p>
            <a:r>
              <a:rPr lang="en-US" altLang="zh-CN" sz="2000" b="1" dirty="0">
                <a:solidFill>
                  <a:srgbClr val="2A9CA2"/>
                </a:solidFill>
                <a:latin typeface="Times New Roman" panose="02020603050405020304" pitchFamily="18" charset="0"/>
                <a:cs typeface="Times New Roman" panose="02020603050405020304" pitchFamily="18" charset="0"/>
              </a:rPr>
              <a:t>Variable:</a:t>
            </a:r>
            <a:r>
              <a:rPr lang="en-US" altLang="zh-CN" b="1" dirty="0">
                <a:solidFill>
                  <a:srgbClr val="2A9CA2"/>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Alcday5</a:t>
            </a:r>
            <a:endParaRPr lang="zh-CN" altLang="en-US"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3027778" y="1334262"/>
            <a:ext cx="2889250" cy="398780"/>
          </a:xfrm>
          <a:prstGeom prst="rect">
            <a:avLst/>
          </a:prstGeom>
          <a:noFill/>
        </p:spPr>
        <p:txBody>
          <a:bodyPr wrap="square">
            <a:spAutoFit/>
          </a:bodyPr>
          <a:lstStyle/>
          <a:p>
            <a:r>
              <a:rPr lang="en-US" altLang="zh-CN" sz="2000" b="1" dirty="0">
                <a:solidFill>
                  <a:srgbClr val="2A9CA2"/>
                </a:solidFill>
                <a:latin typeface="Times New Roman" panose="02020603050405020304" pitchFamily="18" charset="0"/>
                <a:cs typeface="Times New Roman" panose="02020603050405020304" pitchFamily="18" charset="0"/>
              </a:rPr>
              <a:t>Type:</a:t>
            </a:r>
            <a:r>
              <a:rPr lang="en-US" altLang="zh-CN" b="1" dirty="0">
                <a:solidFill>
                  <a:srgbClr val="2A9CA2"/>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Numerical variable</a:t>
            </a:r>
            <a:endParaRPr lang="zh-CN" altLang="en-US" dirty="0">
              <a:latin typeface="Times New Roman" panose="02020603050405020304" pitchFamily="18" charset="0"/>
              <a:cs typeface="Times New Roman" panose="02020603050405020304" pitchFamily="18" charset="0"/>
            </a:endParaRPr>
          </a:p>
        </p:txBody>
      </p:sp>
      <p:sp>
        <p:nvSpPr>
          <p:cNvPr id="41" name="文本框 40"/>
          <p:cNvSpPr txBox="1"/>
          <p:nvPr/>
        </p:nvSpPr>
        <p:spPr>
          <a:xfrm>
            <a:off x="6433790" y="1334262"/>
            <a:ext cx="5608858" cy="1477328"/>
          </a:xfrm>
          <a:prstGeom prst="rect">
            <a:avLst/>
          </a:prstGeom>
          <a:noFill/>
        </p:spPr>
        <p:txBody>
          <a:bodyPr wrap="square">
            <a:spAutoFit/>
          </a:bodyPr>
          <a:lstStyle/>
          <a:p>
            <a:pPr algn="l" eaLnBrk="0" fontAlgn="base" hangingPunct="0">
              <a:buClrTx/>
              <a:buSzTx/>
              <a:buFontTx/>
            </a:pPr>
            <a:r>
              <a:rPr lang="en-US" altLang="zh-CN" b="1" dirty="0">
                <a:solidFill>
                  <a:srgbClr val="FF0000"/>
                </a:solidFill>
                <a:latin typeface="Times New Roman" panose="02020603050405020304" pitchFamily="18" charset="0"/>
                <a:cs typeface="Times New Roman" panose="02020603050405020304" pitchFamily="18" charset="0"/>
              </a:rPr>
              <a:t>Two forms</a:t>
            </a:r>
            <a:r>
              <a:rPr lang="en-US" altLang="zh-CN" dirty="0">
                <a:latin typeface="Times New Roman" panose="02020603050405020304" pitchFamily="18" charset="0"/>
                <a:cs typeface="Times New Roman" panose="02020603050405020304" pitchFamily="18" charset="0"/>
              </a:rPr>
              <a:t>: </a:t>
            </a:r>
            <a:r>
              <a:rPr lang="zh-CN" altLang="en-US" i="0" dirty="0">
                <a:latin typeface="Times New Roman" panose="02020603050405020304" pitchFamily="18" charset="0"/>
                <a:cs typeface="Times New Roman" panose="02020603050405020304" pitchFamily="18" charset="0"/>
              </a:rPr>
              <a:t>(1-0X and 2-XX) and 0</a:t>
            </a:r>
            <a:endParaRPr lang="en-US" altLang="zh-CN" i="0"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Unusual distribution</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double-modal</a:t>
            </a:r>
            <a:r>
              <a:rPr lang="zh-CN" altLang="en-US" dirty="0">
                <a:latin typeface="Times New Roman" panose="02020603050405020304" pitchFamily="18" charset="0"/>
                <a:cs typeface="Times New Roman" panose="02020603050405020304" pitchFamily="18" charset="0"/>
              </a:rPr>
              <a:t> and </a:t>
            </a:r>
            <a:r>
              <a:rPr lang="zh-CN" altLang="en-US" b="1" dirty="0">
                <a:latin typeface="Times New Roman" panose="02020603050405020304" pitchFamily="18" charset="0"/>
                <a:cs typeface="Times New Roman" panose="02020603050405020304" pitchFamily="18" charset="0"/>
              </a:rPr>
              <a:t>right-skewed</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There are a lot of people who drink less frequently and a lot of people who drink more frequently.</a:t>
            </a:r>
            <a:endParaRPr lang="zh-CN" altLang="en-US" dirty="0">
              <a:latin typeface="Times New Roman" panose="02020603050405020304" pitchFamily="18" charset="0"/>
              <a:cs typeface="Times New Roman" panose="02020603050405020304" pitchFamily="18" charset="0"/>
            </a:endParaRPr>
          </a:p>
          <a:p>
            <a:pPr algn="l" eaLnBrk="0" fontAlgn="base" hangingPunct="0">
              <a:buClrTx/>
              <a:buSzTx/>
              <a:buFontTx/>
            </a:pPr>
            <a:endParaRPr lang="zh-CN" altLang="en-US" i="0" dirty="0">
              <a:latin typeface="Times New Roman" panose="02020603050405020304" pitchFamily="18" charset="0"/>
              <a:cs typeface="Times New Roman" panose="02020603050405020304" pitchFamily="18" charset="0"/>
            </a:endParaRPr>
          </a:p>
        </p:txBody>
      </p:sp>
      <p:pic>
        <p:nvPicPr>
          <p:cNvPr id="38" name="图片 37"/>
          <p:cNvPicPr>
            <a:picLocks noChangeAspect="1"/>
          </p:cNvPicPr>
          <p:nvPr/>
        </p:nvPicPr>
        <p:blipFill>
          <a:blip r:embed="rId1"/>
          <a:stretch>
            <a:fillRect/>
          </a:stretch>
        </p:blipFill>
        <p:spPr>
          <a:xfrm>
            <a:off x="436406" y="1817181"/>
            <a:ext cx="5997384" cy="4323476"/>
          </a:xfrm>
          <a:prstGeom prst="rect">
            <a:avLst/>
          </a:prstGeom>
        </p:spPr>
      </p:pic>
      <p:sp>
        <p:nvSpPr>
          <p:cNvPr id="43" name="文本框 42"/>
          <p:cNvSpPr txBox="1"/>
          <p:nvPr/>
        </p:nvSpPr>
        <p:spPr>
          <a:xfrm>
            <a:off x="2648585" y="564753"/>
            <a:ext cx="6094520" cy="400110"/>
          </a:xfrm>
          <a:prstGeom prst="rect">
            <a:avLst/>
          </a:prstGeom>
          <a:noFill/>
        </p:spPr>
        <p:txBody>
          <a:bodyPr wrap="square">
            <a:spAutoFit/>
          </a:bodyPr>
          <a:lstStyle/>
          <a:p>
            <a:r>
              <a:rPr lang="en-US" altLang="zh-CN" sz="2000" b="1" i="0" dirty="0">
                <a:solidFill>
                  <a:srgbClr val="FF0000"/>
                </a:solidFill>
                <a:effectLst/>
                <a:latin typeface="Times New Roman" panose="02020603050405020304" pitchFamily="18" charset="0"/>
                <a:cs typeface="Times New Roman" panose="02020603050405020304" pitchFamily="18" charset="0"/>
              </a:rPr>
              <a:t>Something strange…</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44" name="文本框 43"/>
          <p:cNvSpPr txBox="1"/>
          <p:nvPr/>
        </p:nvSpPr>
        <p:spPr>
          <a:xfrm>
            <a:off x="6433790" y="2509082"/>
            <a:ext cx="2956963" cy="369332"/>
          </a:xfrm>
          <a:prstGeom prst="rect">
            <a:avLst/>
          </a:prstGeom>
          <a:noFill/>
        </p:spPr>
        <p:txBody>
          <a:bodyPr wrap="none" rtlCol="0" anchor="t">
            <a:spAutoFit/>
          </a:bodyPr>
          <a:lstStyle/>
          <a:p>
            <a:pPr algn="l"/>
            <a:r>
              <a:rPr lang="en-US" altLang="zh-CN" b="1" dirty="0">
                <a:solidFill>
                  <a:srgbClr val="FF0000"/>
                </a:solidFill>
                <a:latin typeface="Times New Roman" panose="02020603050405020304" pitchFamily="18" charset="0"/>
                <a:cs typeface="Times New Roman" panose="02020603050405020304" pitchFamily="18" charset="0"/>
                <a:sym typeface="+mn-ea"/>
              </a:rPr>
              <a:t>1. Can We Normalize them?</a:t>
            </a:r>
            <a:endParaRPr lang="en-US" altLang="zh-CN" dirty="0">
              <a:solidFill>
                <a:schemeClr val="accent3">
                  <a:lumMod val="50000"/>
                </a:schemeClr>
              </a:solidFill>
              <a:sym typeface="+mn-ea"/>
            </a:endParaRPr>
          </a:p>
        </p:txBody>
      </p:sp>
      <p:sp>
        <p:nvSpPr>
          <p:cNvPr id="46" name="矩形 45"/>
          <p:cNvSpPr/>
          <p:nvPr/>
        </p:nvSpPr>
        <p:spPr>
          <a:xfrm>
            <a:off x="676218" y="2204404"/>
            <a:ext cx="1451261" cy="1328705"/>
          </a:xfrm>
          <a:prstGeom prst="rect">
            <a:avLst/>
          </a:prstGeom>
          <a:noFill/>
          <a:ln w="38100">
            <a:solidFill>
              <a:srgbClr val="2A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8A8F"/>
              </a:solidFill>
            </a:endParaRPr>
          </a:p>
        </p:txBody>
      </p:sp>
      <p:sp>
        <p:nvSpPr>
          <p:cNvPr id="47" name="矩形 46"/>
          <p:cNvSpPr/>
          <p:nvPr/>
        </p:nvSpPr>
        <p:spPr>
          <a:xfrm>
            <a:off x="2302147" y="3697332"/>
            <a:ext cx="1451261" cy="1328705"/>
          </a:xfrm>
          <a:prstGeom prst="rect">
            <a:avLst/>
          </a:prstGeom>
          <a:noFill/>
          <a:ln w="38100">
            <a:solidFill>
              <a:srgbClr val="2A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8A8F"/>
              </a:solidFill>
            </a:endParaRPr>
          </a:p>
        </p:txBody>
      </p:sp>
      <p:sp>
        <p:nvSpPr>
          <p:cNvPr id="48" name="矩形 47"/>
          <p:cNvSpPr/>
          <p:nvPr/>
        </p:nvSpPr>
        <p:spPr>
          <a:xfrm>
            <a:off x="3551063" y="2204404"/>
            <a:ext cx="1451261" cy="1328705"/>
          </a:xfrm>
          <a:prstGeom prst="rect">
            <a:avLst/>
          </a:prstGeom>
          <a:noFill/>
          <a:ln w="38100">
            <a:solidFill>
              <a:srgbClr val="2A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8A8F"/>
              </a:solidFill>
            </a:endParaRPr>
          </a:p>
        </p:txBody>
      </p:sp>
      <p:sp>
        <p:nvSpPr>
          <p:cNvPr id="49" name="矩形 48"/>
          <p:cNvSpPr/>
          <p:nvPr/>
        </p:nvSpPr>
        <p:spPr>
          <a:xfrm>
            <a:off x="5665593" y="3994868"/>
            <a:ext cx="707219" cy="1328705"/>
          </a:xfrm>
          <a:prstGeom prst="rect">
            <a:avLst/>
          </a:prstGeom>
          <a:noFill/>
          <a:ln w="38100">
            <a:solidFill>
              <a:srgbClr val="2A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8A8F"/>
              </a:solidFill>
            </a:endParaRPr>
          </a:p>
        </p:txBody>
      </p:sp>
      <p:pic>
        <p:nvPicPr>
          <p:cNvPr id="50" name="图片 49"/>
          <p:cNvPicPr>
            <a:picLocks noChangeAspect="1"/>
          </p:cNvPicPr>
          <p:nvPr/>
        </p:nvPicPr>
        <p:blipFill>
          <a:blip r:embed="rId2"/>
          <a:stretch>
            <a:fillRect/>
          </a:stretch>
        </p:blipFill>
        <p:spPr>
          <a:xfrm>
            <a:off x="6425908" y="2974110"/>
            <a:ext cx="5450269" cy="2997496"/>
          </a:xfrm>
          <a:prstGeom prst="rect">
            <a:avLst/>
          </a:prstGeom>
        </p:spPr>
      </p:pic>
      <p:sp>
        <p:nvSpPr>
          <p:cNvPr id="51" name="文本框 50"/>
          <p:cNvSpPr txBox="1"/>
          <p:nvPr/>
        </p:nvSpPr>
        <p:spPr>
          <a:xfrm>
            <a:off x="8083096" y="5974321"/>
            <a:ext cx="2649123" cy="369332"/>
          </a:xfrm>
          <a:prstGeom prst="rect">
            <a:avLst/>
          </a:prstGeom>
          <a:noFill/>
        </p:spPr>
        <p:txBody>
          <a:bodyPr wrap="none" rtlCol="0" anchor="t">
            <a:spAutoFit/>
          </a:bodyPr>
          <a:lstStyle/>
          <a:p>
            <a:pPr algn="l"/>
            <a:r>
              <a:rPr lang="en-US" altLang="zh-CN" b="1" dirty="0">
                <a:solidFill>
                  <a:srgbClr val="FF0000"/>
                </a:solidFill>
                <a:latin typeface="Times New Roman" panose="02020603050405020304" pitchFamily="18" charset="0"/>
                <a:cs typeface="Times New Roman" panose="02020603050405020304" pitchFamily="18" charset="0"/>
                <a:sym typeface="+mn-ea"/>
              </a:rPr>
              <a:t>No significant difference!</a:t>
            </a:r>
            <a:endParaRPr lang="en-US" altLang="zh-CN" dirty="0">
              <a:solidFill>
                <a:schemeClr val="accent3">
                  <a:lumMod val="50000"/>
                </a:schemeClr>
              </a:solidFill>
              <a:sym typeface="+mn-ea"/>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8871" y="16271"/>
            <a:ext cx="10850563" cy="1028699"/>
          </a:xfrm>
        </p:spPr>
        <p:txBody>
          <a:bodyPr/>
          <a:lstStyle/>
          <a:p>
            <a:r>
              <a:rPr lang="en-US" altLang="zh-CN" dirty="0">
                <a:latin typeface="Times New Roman" panose="02020603050405020304" pitchFamily="18" charset="0"/>
                <a:cs typeface="Times New Roman" panose="02020603050405020304" pitchFamily="18" charset="0"/>
              </a:rPr>
              <a:t>EDA</a:t>
            </a:r>
            <a:endParaRPr lang="zh-CN" altLang="en-US" dirty="0">
              <a:latin typeface="Times New Roman" panose="02020603050405020304" pitchFamily="18" charset="0"/>
              <a:cs typeface="Times New Roman" panose="02020603050405020304" pitchFamily="18" charset="0"/>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8" name="文本框 37"/>
          <p:cNvSpPr txBox="1"/>
          <p:nvPr/>
        </p:nvSpPr>
        <p:spPr>
          <a:xfrm>
            <a:off x="626622" y="1125855"/>
            <a:ext cx="4699980" cy="40011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2. EDA Method Selection:</a:t>
            </a:r>
            <a:r>
              <a:rPr lang="zh-CN" altLang="en-US" sz="2000" b="1" dirty="0">
                <a:solidFill>
                  <a:schemeClr val="accent3">
                    <a:lumMod val="50000"/>
                  </a:schemeClr>
                </a:solidFill>
                <a:latin typeface="Times New Roman" panose="02020603050405020304" pitchFamily="18" charset="0"/>
                <a:cs typeface="Times New Roman" panose="02020603050405020304" pitchFamily="18" charset="0"/>
              </a:rPr>
              <a:t> </a:t>
            </a:r>
            <a:endParaRPr lang="zh-CN" altLang="en-US" sz="2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657069" y="1548568"/>
            <a:ext cx="10604500" cy="923330"/>
          </a:xfrm>
          <a:prstGeom prst="rect">
            <a:avLst/>
          </a:prstGeom>
          <a:noFill/>
        </p:spPr>
        <p:txBody>
          <a:bodyPr wrap="square" rtlCol="0" anchor="t">
            <a:spAutoFit/>
          </a:bodyPr>
          <a:lstStyle/>
          <a:p>
            <a:r>
              <a:rPr lang="zh-CN" altLang="en-US" dirty="0">
                <a:latin typeface="Times New Roman" panose="02020603050405020304" pitchFamily="18" charset="0"/>
                <a:cs typeface="Times New Roman" panose="02020603050405020304" pitchFamily="18" charset="0"/>
              </a:rPr>
              <a:t>µ1 = the true mean alcday5 in </a:t>
            </a:r>
            <a:r>
              <a:rPr lang="en-US" altLang="zh-CN" dirty="0">
                <a:latin typeface="Times New Roman" panose="02020603050405020304" pitchFamily="18" charset="0"/>
                <a:cs typeface="Times New Roman" panose="02020603050405020304" pitchFamily="18" charset="0"/>
              </a:rPr>
              <a:t>hypertensive</a:t>
            </a:r>
            <a:r>
              <a:rPr lang="zh-CN" altLang="en-US" dirty="0">
                <a:latin typeface="Times New Roman" panose="02020603050405020304" pitchFamily="18" charset="0"/>
                <a:cs typeface="Times New Roman" panose="02020603050405020304" pitchFamily="18" charset="0"/>
              </a:rPr>
              <a:t> group </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µ2 = the true mean alcday5 of in </a:t>
            </a:r>
            <a:r>
              <a:rPr lang="en-US" altLang="zh-CN" dirty="0">
                <a:latin typeface="Times New Roman" panose="02020603050405020304" pitchFamily="18" charset="0"/>
                <a:cs typeface="Times New Roman" panose="02020603050405020304" pitchFamily="18" charset="0"/>
              </a:rPr>
              <a:t>non-hypertensive</a:t>
            </a:r>
            <a:r>
              <a:rPr lang="zh-CN" altLang="en-US" dirty="0">
                <a:latin typeface="Times New Roman" panose="02020603050405020304" pitchFamily="18" charset="0"/>
                <a:cs typeface="Times New Roman" panose="02020603050405020304" pitchFamily="18" charset="0"/>
              </a:rPr>
              <a:t> group. </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E</a:t>
            </a:r>
            <a:r>
              <a:rPr lang="zh-CN" altLang="en-US" b="1" dirty="0">
                <a:solidFill>
                  <a:srgbClr val="FF0000"/>
                </a:solidFill>
                <a:latin typeface="Times New Roman" panose="02020603050405020304" pitchFamily="18" charset="0"/>
                <a:cs typeface="Times New Roman" panose="02020603050405020304" pitchFamily="18" charset="0"/>
              </a:rPr>
              <a:t>stimate wether there is a difference between µ1 and µ2</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2" name="文本框 31"/>
          <p:cNvSpPr txBox="1"/>
          <p:nvPr/>
        </p:nvSpPr>
        <p:spPr>
          <a:xfrm>
            <a:off x="657069" y="2375296"/>
            <a:ext cx="7287260" cy="368300"/>
          </a:xfrm>
          <a:prstGeom prst="rect">
            <a:avLst/>
          </a:prstGeom>
          <a:noFill/>
        </p:spPr>
        <p:txBody>
          <a:bodyPr wrap="square" rtlCol="0" anchor="t">
            <a:spAutoFit/>
          </a:bodyPr>
          <a:lstStyle/>
          <a:p>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se the </a:t>
            </a:r>
            <a:r>
              <a:rPr lang="zh-CN" altLang="en-US" b="1" dirty="0">
                <a:solidFill>
                  <a:srgbClr val="FF0000"/>
                </a:solidFill>
                <a:latin typeface="Times New Roman" panose="02020603050405020304" pitchFamily="18" charset="0"/>
                <a:cs typeface="Times New Roman" panose="02020603050405020304" pitchFamily="18" charset="0"/>
              </a:rPr>
              <a:t>large sample t-test</a:t>
            </a:r>
            <a:r>
              <a:rPr lang="zh-CN" altLang="en-US"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to estimate the difference.</a:t>
            </a:r>
            <a:endParaRPr lang="zh-CN" altLang="en-US" dirty="0"/>
          </a:p>
        </p:txBody>
      </p:sp>
      <p:sp>
        <p:nvSpPr>
          <p:cNvPr id="58" name="文本框 57"/>
          <p:cNvSpPr txBox="1"/>
          <p:nvPr/>
        </p:nvSpPr>
        <p:spPr>
          <a:xfrm>
            <a:off x="660516" y="3253906"/>
            <a:ext cx="3186430" cy="398780"/>
          </a:xfrm>
          <a:prstGeom prst="rect">
            <a:avLst/>
          </a:prstGeom>
          <a:noFill/>
        </p:spPr>
        <p:txBody>
          <a:bodyPr wrap="square" rtlCol="0" anchor="t">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4. Large Sample T-Test</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59" name="文本框 58"/>
          <p:cNvSpPr txBox="1"/>
          <p:nvPr/>
        </p:nvSpPr>
        <p:spPr>
          <a:xfrm>
            <a:off x="657069" y="2792995"/>
            <a:ext cx="2404110" cy="39878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3. Data sampling</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60" name="图片 59"/>
          <p:cNvPicPr>
            <a:picLocks noChangeAspect="1"/>
          </p:cNvPicPr>
          <p:nvPr/>
        </p:nvPicPr>
        <p:blipFill>
          <a:blip r:embed="rId1"/>
          <a:stretch>
            <a:fillRect/>
          </a:stretch>
        </p:blipFill>
        <p:spPr>
          <a:xfrm>
            <a:off x="657069" y="3701638"/>
            <a:ext cx="9944100" cy="504825"/>
          </a:xfrm>
          <a:prstGeom prst="rect">
            <a:avLst/>
          </a:prstGeom>
        </p:spPr>
      </p:pic>
      <p:pic>
        <p:nvPicPr>
          <p:cNvPr id="61" name="图片 60"/>
          <p:cNvPicPr>
            <a:picLocks noChangeAspect="1"/>
          </p:cNvPicPr>
          <p:nvPr/>
        </p:nvPicPr>
        <p:blipFill>
          <a:blip r:embed="rId2"/>
          <a:stretch>
            <a:fillRect/>
          </a:stretch>
        </p:blipFill>
        <p:spPr>
          <a:xfrm>
            <a:off x="657069" y="4306311"/>
            <a:ext cx="8497570" cy="2296160"/>
          </a:xfrm>
          <a:prstGeom prst="rect">
            <a:avLst/>
          </a:prstGeom>
        </p:spPr>
      </p:pic>
      <p:sp>
        <p:nvSpPr>
          <p:cNvPr id="62" name="矩形 61"/>
          <p:cNvSpPr/>
          <p:nvPr/>
        </p:nvSpPr>
        <p:spPr>
          <a:xfrm>
            <a:off x="657069" y="5125282"/>
            <a:ext cx="5149054" cy="310921"/>
          </a:xfrm>
          <a:prstGeom prst="rect">
            <a:avLst/>
          </a:prstGeom>
          <a:noFill/>
          <a:ln w="38100">
            <a:solidFill>
              <a:srgbClr val="2A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8A8F"/>
              </a:solidFill>
            </a:endParaRPr>
          </a:p>
        </p:txBody>
      </p:sp>
      <p:sp>
        <p:nvSpPr>
          <p:cNvPr id="63" name="矩形 62"/>
          <p:cNvSpPr/>
          <p:nvPr/>
        </p:nvSpPr>
        <p:spPr>
          <a:xfrm>
            <a:off x="609600" y="6171706"/>
            <a:ext cx="3114461" cy="310921"/>
          </a:xfrm>
          <a:prstGeom prst="rect">
            <a:avLst/>
          </a:prstGeom>
          <a:noFill/>
          <a:ln w="38100">
            <a:solidFill>
              <a:srgbClr val="2A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8A8F"/>
              </a:solidFill>
            </a:endParaRPr>
          </a:p>
        </p:txBody>
      </p:sp>
      <p:sp>
        <p:nvSpPr>
          <p:cNvPr id="66" name="文本框 65"/>
          <p:cNvSpPr txBox="1"/>
          <p:nvPr/>
        </p:nvSpPr>
        <p:spPr>
          <a:xfrm>
            <a:off x="5114788" y="6113295"/>
            <a:ext cx="2749471" cy="369332"/>
          </a:xfrm>
          <a:prstGeom prst="rect">
            <a:avLst/>
          </a:prstGeom>
          <a:noFill/>
        </p:spPr>
        <p:txBody>
          <a:bodyPr wrap="none" rtlCol="0" anchor="t">
            <a:spAutoFit/>
          </a:bodyPr>
          <a:lstStyle/>
          <a:p>
            <a:pPr algn="l"/>
            <a:r>
              <a:rPr lang="en-US" altLang="zh-CN" b="1" dirty="0">
                <a:solidFill>
                  <a:srgbClr val="FF0000"/>
                </a:solidFill>
                <a:latin typeface="Times New Roman" panose="02020603050405020304" pitchFamily="18" charset="0"/>
                <a:cs typeface="Times New Roman" panose="02020603050405020304" pitchFamily="18" charset="0"/>
                <a:sym typeface="+mn-ea"/>
              </a:rPr>
              <a:t>Does not significant at all!</a:t>
            </a:r>
            <a:endParaRPr lang="en-US" altLang="zh-CN" dirty="0">
              <a:solidFill>
                <a:schemeClr val="accent3">
                  <a:lumMod val="50000"/>
                </a:schemeClr>
              </a:solidFill>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4871478" y="1635583"/>
            <a:ext cx="6604863" cy="656792"/>
          </a:xfrm>
        </p:spPr>
        <p:txBody>
          <a:bodyPr>
            <a:normAutofit/>
          </a:bodyPr>
          <a:lstStyle/>
          <a:p>
            <a:r>
              <a:rPr lang="en-US" altLang="zh-CN" dirty="0"/>
              <a:t>1. Background</a:t>
            </a:r>
            <a:endParaRPr lang="zh-CN" altLang="en-US" dirty="0"/>
          </a:p>
        </p:txBody>
      </p:sp>
      <p:sp>
        <p:nvSpPr>
          <p:cNvPr id="39" name="文本框 76"/>
          <p:cNvSpPr txBox="1"/>
          <p:nvPr/>
        </p:nvSpPr>
        <p:spPr>
          <a:xfrm>
            <a:off x="1953027" y="2709715"/>
            <a:ext cx="2293620" cy="719285"/>
          </a:xfrm>
          <a:prstGeom prst="rect">
            <a:avLst/>
          </a:prstGeom>
          <a:noFill/>
        </p:spPr>
        <p:txBody>
          <a:bodyPr vert="eaVert"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dirty="0">
                <a:solidFill>
                  <a:schemeClr val="accent1"/>
                </a:solidFill>
                <a:latin typeface="Impact" panose="020B0806030902050204" pitchFamily="34" charset="0"/>
              </a:rPr>
              <a:t>Content</a:t>
            </a:r>
            <a:endParaRPr lang="en-US" altLang="zh-CN" sz="16600" dirty="0">
              <a:solidFill>
                <a:schemeClr val="accent1"/>
              </a:solidFill>
              <a:latin typeface="Impact" panose="020B0806030902050204" pitchFamily="34" charset="0"/>
            </a:endParaRPr>
          </a:p>
        </p:txBody>
      </p:sp>
      <p:cxnSp>
        <p:nvCxnSpPr>
          <p:cNvPr id="14" name="直接连接符 13"/>
          <p:cNvCxnSpPr/>
          <p:nvPr/>
        </p:nvCxnSpPr>
        <p:spPr>
          <a:xfrm>
            <a:off x="4525248" y="1846384"/>
            <a:ext cx="0" cy="24003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标题 4"/>
          <p:cNvSpPr txBox="1"/>
          <p:nvPr/>
        </p:nvSpPr>
        <p:spPr>
          <a:xfrm>
            <a:off x="4872650" y="2203743"/>
            <a:ext cx="6604863" cy="656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t>2. Methodology</a:t>
            </a:r>
            <a:endParaRPr lang="zh-CN" altLang="en-US" dirty="0"/>
          </a:p>
        </p:txBody>
      </p:sp>
      <p:sp>
        <p:nvSpPr>
          <p:cNvPr id="8" name="标题 4"/>
          <p:cNvSpPr txBox="1"/>
          <p:nvPr/>
        </p:nvSpPr>
        <p:spPr>
          <a:xfrm>
            <a:off x="4862318" y="2740961"/>
            <a:ext cx="6604863" cy="656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t>3. EDA</a:t>
            </a:r>
            <a:endParaRPr lang="zh-CN" altLang="en-US" dirty="0"/>
          </a:p>
        </p:txBody>
      </p:sp>
      <p:sp>
        <p:nvSpPr>
          <p:cNvPr id="9" name="标题 4"/>
          <p:cNvSpPr txBox="1"/>
          <p:nvPr/>
        </p:nvSpPr>
        <p:spPr>
          <a:xfrm>
            <a:off x="4871476" y="3740979"/>
            <a:ext cx="6604863" cy="656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t>5. Conclusion</a:t>
            </a:r>
            <a:endParaRPr lang="zh-CN" altLang="en-US" dirty="0"/>
          </a:p>
        </p:txBody>
      </p:sp>
      <p:sp>
        <p:nvSpPr>
          <p:cNvPr id="10" name="标题 4"/>
          <p:cNvSpPr txBox="1"/>
          <p:nvPr/>
        </p:nvSpPr>
        <p:spPr>
          <a:xfrm>
            <a:off x="4871476" y="3237550"/>
            <a:ext cx="6604863" cy="656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t>4. Modelling</a:t>
            </a:r>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latin typeface="Times New Roman" panose="02020603050405020304" pitchFamily="18" charset="0"/>
                <a:cs typeface="Times New Roman" panose="02020603050405020304" pitchFamily="18" charset="0"/>
                <a:sym typeface="+mn-ea"/>
              </a:rPr>
              <a:t>EDA</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3" name="文本框 32"/>
          <p:cNvSpPr txBox="1"/>
          <p:nvPr/>
        </p:nvSpPr>
        <p:spPr>
          <a:xfrm>
            <a:off x="657069" y="1068629"/>
            <a:ext cx="2540000" cy="398780"/>
          </a:xfrm>
          <a:prstGeom prst="rect">
            <a:avLst/>
          </a:prstGeom>
          <a:noFill/>
        </p:spPr>
        <p:txBody>
          <a:bodyPr wrap="square" rtlCol="0" anchor="t">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5. Conclusion :</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671513" y="5488801"/>
            <a:ext cx="10425574" cy="1200329"/>
          </a:xfrm>
          <a:prstGeom prst="rect">
            <a:avLst/>
          </a:prstGeom>
          <a:noFill/>
        </p:spPr>
        <p:txBody>
          <a:bodyPr wrap="square" rtlCol="0" anchor="t">
            <a:spAutoFit/>
          </a:bodyPr>
          <a:lstStyle/>
          <a:p>
            <a:r>
              <a:rPr dirty="0">
                <a:latin typeface="Times New Roman" panose="02020603050405020304" pitchFamily="18" charset="0"/>
                <a:cs typeface="Times New Roman" panose="02020603050405020304" pitchFamily="18" charset="0"/>
              </a:rPr>
              <a:t>Contrary to popular belief, there was no significant correlation between drinking frequency</a:t>
            </a:r>
            <a:r>
              <a:rPr lang="en-US" dirty="0">
                <a:latin typeface="Times New Roman" panose="02020603050405020304" pitchFamily="18" charset="0"/>
                <a:cs typeface="Times New Roman" panose="02020603050405020304" pitchFamily="18" charset="0"/>
              </a:rPr>
              <a:t>, sleeping time </a:t>
            </a:r>
            <a:r>
              <a:rPr dirty="0">
                <a:latin typeface="Times New Roman" panose="02020603050405020304" pitchFamily="18" charset="0"/>
                <a:cs typeface="Times New Roman" panose="02020603050405020304" pitchFamily="18" charset="0"/>
              </a:rPr>
              <a:t>and hypertension. </a:t>
            </a:r>
            <a:endParaRPr lang="en-US" dirty="0">
              <a:latin typeface="Times New Roman" panose="02020603050405020304" pitchFamily="18" charset="0"/>
              <a:cs typeface="Times New Roman" panose="02020603050405020304" pitchFamily="18" charset="0"/>
            </a:endParaRPr>
          </a:p>
          <a:p>
            <a:r>
              <a:rPr b="1" dirty="0">
                <a:latin typeface="Times New Roman" panose="02020603050405020304" pitchFamily="18" charset="0"/>
                <a:cs typeface="Times New Roman" panose="02020603050405020304" pitchFamily="18" charset="0"/>
              </a:rPr>
              <a:t>It is necessary for us to find more data and verify the results of our </a:t>
            </a:r>
            <a:r>
              <a:rPr lang="en-US" b="1" dirty="0">
                <a:latin typeface="Times New Roman" panose="02020603050405020304" pitchFamily="18" charset="0"/>
                <a:cs typeface="Times New Roman" panose="02020603050405020304" pitchFamily="18" charset="0"/>
              </a:rPr>
              <a:t>test! </a:t>
            </a:r>
            <a:endParaRPr lang="en-US" b="1" dirty="0">
              <a:latin typeface="Times New Roman" panose="02020603050405020304" pitchFamily="18" charset="0"/>
              <a:cs typeface="Times New Roman" panose="02020603050405020304" pitchFamily="18" charset="0"/>
            </a:endParaRPr>
          </a:p>
          <a:p>
            <a:pPr algn="ctr"/>
            <a:r>
              <a:rPr lang="en-US" b="1" dirty="0">
                <a:solidFill>
                  <a:srgbClr val="FF0000"/>
                </a:solidFill>
                <a:latin typeface="Times New Roman" panose="02020603050405020304" pitchFamily="18" charset="0"/>
                <a:cs typeface="Times New Roman" panose="02020603050405020304" pitchFamily="18" charset="0"/>
              </a:rPr>
              <a:t>hypertension-&gt;more sleeping time? Or less sleeping time-&gt;hypertension?</a:t>
            </a:r>
            <a:endParaRPr b="1" dirty="0">
              <a:solidFill>
                <a:srgbClr val="FF0000"/>
              </a:solidFill>
              <a:latin typeface="Times New Roman" panose="02020603050405020304" pitchFamily="18" charset="0"/>
              <a:cs typeface="Times New Roman" panose="02020603050405020304" pitchFamily="18" charset="0"/>
            </a:endParaRPr>
          </a:p>
        </p:txBody>
      </p:sp>
      <p:pic>
        <p:nvPicPr>
          <p:cNvPr id="58" name="图片 57"/>
          <p:cNvPicPr>
            <a:picLocks noChangeAspect="1"/>
          </p:cNvPicPr>
          <p:nvPr/>
        </p:nvPicPr>
        <p:blipFill>
          <a:blip r:embed="rId1"/>
          <a:stretch>
            <a:fillRect/>
          </a:stretch>
        </p:blipFill>
        <p:spPr>
          <a:xfrm>
            <a:off x="254341" y="1703167"/>
            <a:ext cx="6276074" cy="3451666"/>
          </a:xfrm>
          <a:prstGeom prst="rect">
            <a:avLst/>
          </a:prstGeom>
        </p:spPr>
      </p:pic>
      <p:pic>
        <p:nvPicPr>
          <p:cNvPr id="60" name="图片 59"/>
          <p:cNvPicPr>
            <a:picLocks noChangeAspect="1"/>
          </p:cNvPicPr>
          <p:nvPr/>
        </p:nvPicPr>
        <p:blipFill>
          <a:blip r:embed="rId2"/>
          <a:stretch>
            <a:fillRect/>
          </a:stretch>
        </p:blipFill>
        <p:spPr>
          <a:xfrm>
            <a:off x="6673428" y="1648756"/>
            <a:ext cx="5196100" cy="3840045"/>
          </a:xfrm>
          <a:prstGeom prst="rect">
            <a:avLst/>
          </a:prstGeom>
        </p:spPr>
      </p:pic>
      <p:sp>
        <p:nvSpPr>
          <p:cNvPr id="61" name="文本框 60"/>
          <p:cNvSpPr txBox="1"/>
          <p:nvPr/>
        </p:nvSpPr>
        <p:spPr>
          <a:xfrm>
            <a:off x="7094130" y="1147819"/>
            <a:ext cx="2794355" cy="369332"/>
          </a:xfrm>
          <a:prstGeom prst="rect">
            <a:avLst/>
          </a:prstGeom>
          <a:noFill/>
        </p:spPr>
        <p:txBody>
          <a:bodyPr wrap="none" rtlCol="0" anchor="t">
            <a:spAutoFit/>
          </a:bodyPr>
          <a:lstStyle/>
          <a:p>
            <a:pPr algn="l"/>
            <a:r>
              <a:rPr lang="en-US" altLang="zh-CN" b="1" dirty="0">
                <a:solidFill>
                  <a:srgbClr val="FF0000"/>
                </a:solidFill>
                <a:latin typeface="Times New Roman" panose="02020603050405020304" pitchFamily="18" charset="0"/>
                <a:cs typeface="Times New Roman" panose="02020603050405020304" pitchFamily="18" charset="0"/>
                <a:sym typeface="+mn-ea"/>
              </a:rPr>
              <a:t>The same as sleeping time.</a:t>
            </a:r>
            <a:endParaRPr lang="en-US" altLang="zh-CN" dirty="0">
              <a:solidFill>
                <a:schemeClr val="accent3">
                  <a:lumMod val="50000"/>
                </a:schemeClr>
              </a:solidFill>
              <a:sym typeface="+mn-ea"/>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latin typeface="Times New Roman" panose="02020603050405020304" pitchFamily="18" charset="0"/>
                <a:cs typeface="Times New Roman" panose="02020603050405020304" pitchFamily="18" charset="0"/>
                <a:sym typeface="+mn-ea"/>
              </a:rPr>
              <a:t>EDA</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pic>
        <p:nvPicPr>
          <p:cNvPr id="32" name="图片 31"/>
          <p:cNvPicPr>
            <a:picLocks noChangeAspect="1"/>
          </p:cNvPicPr>
          <p:nvPr/>
        </p:nvPicPr>
        <p:blipFill>
          <a:blip r:embed="rId1"/>
          <a:stretch>
            <a:fillRect/>
          </a:stretch>
        </p:blipFill>
        <p:spPr>
          <a:xfrm>
            <a:off x="3490549" y="1582088"/>
            <a:ext cx="5210902" cy="4658375"/>
          </a:xfrm>
          <a:prstGeom prst="rect">
            <a:avLst/>
          </a:prstGeom>
        </p:spPr>
      </p:pic>
      <p:sp>
        <p:nvSpPr>
          <p:cNvPr id="37" name="文本框 36"/>
          <p:cNvSpPr txBox="1"/>
          <p:nvPr/>
        </p:nvSpPr>
        <p:spPr>
          <a:xfrm>
            <a:off x="3143009" y="1822522"/>
            <a:ext cx="954107" cy="369332"/>
          </a:xfrm>
          <a:prstGeom prst="rect">
            <a:avLst/>
          </a:prstGeom>
          <a:noFill/>
        </p:spPr>
        <p:txBody>
          <a:bodyPr wrap="none" rtlCol="0" anchor="t">
            <a:spAutoFit/>
          </a:bodyPr>
          <a:lstStyle/>
          <a:p>
            <a:r>
              <a:rPr lang="en-US" altLang="zh-CN" b="1" dirty="0">
                <a:solidFill>
                  <a:srgbClr val="FF0000"/>
                </a:solidFill>
                <a:latin typeface="Times New Roman" panose="02020603050405020304" pitchFamily="18" charset="0"/>
                <a:cs typeface="Times New Roman" panose="02020603050405020304" pitchFamily="18" charset="0"/>
                <a:sym typeface="+mn-ea"/>
              </a:rPr>
              <a:t>Positive</a:t>
            </a:r>
            <a:endParaRPr lang="en-US" altLang="zh-CN" dirty="0">
              <a:solidFill>
                <a:schemeClr val="accent3">
                  <a:lumMod val="50000"/>
                </a:schemeClr>
              </a:solidFill>
              <a:sym typeface="+mn-ea"/>
            </a:endParaRPr>
          </a:p>
        </p:txBody>
      </p:sp>
      <p:sp>
        <p:nvSpPr>
          <p:cNvPr id="38" name="文本框 37"/>
          <p:cNvSpPr txBox="1"/>
          <p:nvPr/>
        </p:nvSpPr>
        <p:spPr>
          <a:xfrm>
            <a:off x="2899842" y="3662160"/>
            <a:ext cx="954107" cy="369332"/>
          </a:xfrm>
          <a:prstGeom prst="rect">
            <a:avLst/>
          </a:prstGeom>
          <a:noFill/>
        </p:spPr>
        <p:txBody>
          <a:bodyPr wrap="none" rtlCol="0" anchor="t">
            <a:spAutoFit/>
          </a:bodyPr>
          <a:lstStyle/>
          <a:p>
            <a:r>
              <a:rPr lang="en-US" altLang="zh-CN" b="1" dirty="0">
                <a:solidFill>
                  <a:srgbClr val="FF0000"/>
                </a:solidFill>
                <a:latin typeface="Times New Roman" panose="02020603050405020304" pitchFamily="18" charset="0"/>
                <a:cs typeface="Times New Roman" panose="02020603050405020304" pitchFamily="18" charset="0"/>
                <a:sym typeface="+mn-ea"/>
              </a:rPr>
              <a:t>Positive</a:t>
            </a:r>
            <a:endParaRPr lang="en-US" altLang="zh-CN" dirty="0">
              <a:solidFill>
                <a:schemeClr val="accent3">
                  <a:lumMod val="50000"/>
                </a:schemeClr>
              </a:solidFill>
              <a:sym typeface="+mn-ea"/>
            </a:endParaRPr>
          </a:p>
        </p:txBody>
      </p:sp>
      <p:sp>
        <p:nvSpPr>
          <p:cNvPr id="39" name="文本框 38"/>
          <p:cNvSpPr txBox="1"/>
          <p:nvPr/>
        </p:nvSpPr>
        <p:spPr>
          <a:xfrm>
            <a:off x="3819479" y="4666147"/>
            <a:ext cx="954107" cy="369332"/>
          </a:xfrm>
          <a:prstGeom prst="rect">
            <a:avLst/>
          </a:prstGeom>
          <a:noFill/>
        </p:spPr>
        <p:txBody>
          <a:bodyPr wrap="none" rtlCol="0" anchor="t">
            <a:spAutoFit/>
          </a:bodyPr>
          <a:lstStyle/>
          <a:p>
            <a:r>
              <a:rPr lang="en-US" altLang="zh-CN" b="1" dirty="0">
                <a:solidFill>
                  <a:srgbClr val="FF0000"/>
                </a:solidFill>
                <a:latin typeface="Times New Roman" panose="02020603050405020304" pitchFamily="18" charset="0"/>
                <a:cs typeface="Times New Roman" panose="02020603050405020304" pitchFamily="18" charset="0"/>
                <a:sym typeface="+mn-ea"/>
              </a:rPr>
              <a:t>Positive</a:t>
            </a:r>
            <a:endParaRPr lang="en-US" altLang="zh-CN" dirty="0">
              <a:solidFill>
                <a:schemeClr val="accent3">
                  <a:lumMod val="50000"/>
                </a:schemeClr>
              </a:solidFill>
              <a:sym typeface="+mn-ea"/>
            </a:endParaRPr>
          </a:p>
        </p:txBody>
      </p:sp>
      <p:sp>
        <p:nvSpPr>
          <p:cNvPr id="40" name="文本框 39"/>
          <p:cNvSpPr txBox="1"/>
          <p:nvPr/>
        </p:nvSpPr>
        <p:spPr>
          <a:xfrm>
            <a:off x="3853949" y="5588868"/>
            <a:ext cx="954107" cy="369332"/>
          </a:xfrm>
          <a:prstGeom prst="rect">
            <a:avLst/>
          </a:prstGeom>
          <a:noFill/>
        </p:spPr>
        <p:txBody>
          <a:bodyPr wrap="none" rtlCol="0" anchor="t">
            <a:spAutoFit/>
          </a:bodyPr>
          <a:lstStyle/>
          <a:p>
            <a:r>
              <a:rPr lang="en-US" altLang="zh-CN" b="1" dirty="0">
                <a:solidFill>
                  <a:srgbClr val="FF0000"/>
                </a:solidFill>
                <a:latin typeface="Times New Roman" panose="02020603050405020304" pitchFamily="18" charset="0"/>
                <a:cs typeface="Times New Roman" panose="02020603050405020304" pitchFamily="18" charset="0"/>
                <a:sym typeface="+mn-ea"/>
              </a:rPr>
              <a:t>Positive</a:t>
            </a:r>
            <a:endParaRPr lang="en-US" altLang="zh-CN" dirty="0">
              <a:solidFill>
                <a:schemeClr val="accent3">
                  <a:lumMod val="50000"/>
                </a:schemeClr>
              </a:solidFill>
              <a:sym typeface="+mn-ea"/>
            </a:endParaRPr>
          </a:p>
        </p:txBody>
      </p:sp>
      <p:sp>
        <p:nvSpPr>
          <p:cNvPr id="41" name="文本框 40"/>
          <p:cNvSpPr txBox="1"/>
          <p:nvPr/>
        </p:nvSpPr>
        <p:spPr>
          <a:xfrm>
            <a:off x="3143008" y="2739439"/>
            <a:ext cx="1043876" cy="369332"/>
          </a:xfrm>
          <a:prstGeom prst="rect">
            <a:avLst/>
          </a:prstGeom>
          <a:noFill/>
        </p:spPr>
        <p:txBody>
          <a:bodyPr wrap="none" rtlCol="0" anchor="t">
            <a:spAutoFit/>
          </a:bodyPr>
          <a:lstStyle/>
          <a:p>
            <a:r>
              <a:rPr lang="en-US" altLang="zh-CN" b="1" dirty="0">
                <a:solidFill>
                  <a:srgbClr val="FF0000"/>
                </a:solidFill>
                <a:latin typeface="Times New Roman" panose="02020603050405020304" pitchFamily="18" charset="0"/>
                <a:cs typeface="Times New Roman" panose="02020603050405020304" pitchFamily="18" charset="0"/>
                <a:sym typeface="+mn-ea"/>
              </a:rPr>
              <a:t>Negative</a:t>
            </a:r>
            <a:endParaRPr lang="en-US" altLang="zh-CN" dirty="0">
              <a:solidFill>
                <a:schemeClr val="accent3">
                  <a:lumMod val="50000"/>
                </a:schemeClr>
              </a:solidFill>
              <a:sym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4994647" y="2772208"/>
            <a:ext cx="6604863" cy="656792"/>
          </a:xfrm>
        </p:spPr>
        <p:txBody>
          <a:bodyPr>
            <a:normAutofit/>
          </a:bodyPr>
          <a:lstStyle/>
          <a:p>
            <a:r>
              <a:rPr lang="en-US" altLang="zh-CN" sz="4000" dirty="0">
                <a:latin typeface="Times New Roman" panose="02020603050405020304" pitchFamily="18" charset="0"/>
                <a:cs typeface="Times New Roman" panose="02020603050405020304" pitchFamily="18" charset="0"/>
              </a:rPr>
              <a:t>Modelling</a:t>
            </a:r>
            <a:endParaRPr lang="zh-CN" altLang="en-US" sz="4000" dirty="0">
              <a:latin typeface="Times New Roman" panose="02020603050405020304" pitchFamily="18" charset="0"/>
              <a:cs typeface="Times New Roman" panose="02020603050405020304" pitchFamily="18" charset="0"/>
            </a:endParaRPr>
          </a:p>
        </p:txBody>
      </p:sp>
      <p:sp>
        <p:nvSpPr>
          <p:cNvPr id="39" name="文本框 76"/>
          <p:cNvSpPr txBox="1"/>
          <p:nvPr/>
        </p:nvSpPr>
        <p:spPr>
          <a:xfrm>
            <a:off x="2173178" y="1991626"/>
            <a:ext cx="1698172" cy="178334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dirty="0">
                <a:solidFill>
                  <a:schemeClr val="accent1"/>
                </a:solidFill>
                <a:latin typeface="Impact" panose="020B0806030902050204" pitchFamily="34" charset="0"/>
              </a:rPr>
              <a:t>/04</a:t>
            </a:r>
            <a:endParaRPr lang="en-US" altLang="zh-CN" sz="16600" dirty="0">
              <a:solidFill>
                <a:schemeClr val="accent1"/>
              </a:solidFill>
              <a:latin typeface="Impact" panose="020B0806030902050204" pitchFamily="34" charset="0"/>
            </a:endParaRPr>
          </a:p>
        </p:txBody>
      </p:sp>
      <p:cxnSp>
        <p:nvCxnSpPr>
          <p:cNvPr id="14" name="直接连接符 13"/>
          <p:cNvCxnSpPr/>
          <p:nvPr/>
        </p:nvCxnSpPr>
        <p:spPr>
          <a:xfrm>
            <a:off x="4525248" y="1846384"/>
            <a:ext cx="0" cy="24003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sym typeface="+mn-ea"/>
              </a:rPr>
              <a:t>Model</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2" name="文本框 31"/>
          <p:cNvSpPr txBox="1"/>
          <p:nvPr/>
        </p:nvSpPr>
        <p:spPr>
          <a:xfrm>
            <a:off x="2810529" y="213111"/>
            <a:ext cx="8923833" cy="40011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Question3: What is the combined effect of these parameters?</a:t>
            </a:r>
            <a:endParaRPr lang="zh-CN" altLang="en-US" sz="2000" b="1"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2838751" y="578422"/>
            <a:ext cx="8923833" cy="40011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Step3: Data Modelling!</a:t>
            </a:r>
            <a:endParaRPr lang="zh-CN" altLang="en-US" sz="2000" b="1"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0" y="1732915"/>
            <a:ext cx="12192000" cy="412051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sym typeface="+mn-ea"/>
              </a:rPr>
              <a:t>Model</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765899" y="1253289"/>
            <a:ext cx="4038377" cy="1079221"/>
          </a:xfrm>
          <a:prstGeom prst="rect">
            <a:avLst/>
          </a:prstGeom>
          <a:noFill/>
        </p:spPr>
        <p:txBody>
          <a:bodyPr wrap="square" rtlCol="0" anchor="t">
            <a:noAutofit/>
          </a:bodyPr>
          <a:lstStyle/>
          <a:p>
            <a:r>
              <a:rPr lang="en-US" altLang="zh-CN" sz="3200" dirty="0">
                <a:solidFill>
                  <a:schemeClr val="accent3">
                    <a:lumMod val="50000"/>
                  </a:schemeClr>
                </a:solidFill>
              </a:rPr>
              <a:t>Model Procedure:</a:t>
            </a:r>
            <a:endParaRPr lang="en-US" altLang="zh-CN" sz="3200" dirty="0">
              <a:solidFill>
                <a:schemeClr val="accent3">
                  <a:lumMod val="50000"/>
                </a:schemeClr>
              </a:solidFill>
            </a:endParaRPr>
          </a:p>
        </p:txBody>
      </p:sp>
      <p:sp>
        <p:nvSpPr>
          <p:cNvPr id="37" name="文本框 36"/>
          <p:cNvSpPr txBox="1"/>
          <p:nvPr userDrawn="1"/>
        </p:nvSpPr>
        <p:spPr>
          <a:xfrm>
            <a:off x="3168037" y="6405702"/>
            <a:ext cx="5831277" cy="400356"/>
          </a:xfrm>
          <a:prstGeom prst="rect">
            <a:avLst/>
          </a:prstGeom>
        </p:spPr>
        <p:txBody>
          <a:bodyPr wrap="square" rtlCol="0">
            <a:noAutofit/>
          </a:bodyPr>
          <a:lstStyle/>
          <a:p>
            <a:pPr algn="ctr"/>
            <a:r>
              <a:rPr lang="en-US" altLang="zh-CN" sz="1200">
                <a:solidFill>
                  <a:srgbClr val="A6A6A6"/>
                </a:solidFill>
                <a:sym typeface="+mn-ea"/>
              </a:rPr>
              <a:t>https://mlr3book.mlr</a:t>
            </a:r>
            <a:r>
              <a:rPr lang="zh-CN" altLang="en-US" sz="1200">
                <a:solidFill>
                  <a:srgbClr val="A6A6A6"/>
                </a:solidFill>
                <a:sym typeface="+mn-ea"/>
              </a:rPr>
              <a:t>-</a:t>
            </a:r>
            <a:r>
              <a:rPr lang="en-US" altLang="zh-CN" sz="1200">
                <a:solidFill>
                  <a:srgbClr val="A6A6A6"/>
                </a:solidFill>
                <a:sym typeface="+mn-ea"/>
              </a:rPr>
              <a:t>org.com/introduction.html</a:t>
            </a:r>
            <a:endParaRPr lang="zh-CN" altLang="en-US" sz="1200">
              <a:solidFill>
                <a:srgbClr val="A6A6A6"/>
              </a:solidFill>
            </a:endParaRPr>
          </a:p>
        </p:txBody>
      </p:sp>
      <p:pic>
        <p:nvPicPr>
          <p:cNvPr id="101" name="图片 100"/>
          <p:cNvPicPr/>
          <p:nvPr/>
        </p:nvPicPr>
        <p:blipFill>
          <a:blip r:embed="rId1"/>
          <a:stretch>
            <a:fillRect/>
          </a:stretch>
        </p:blipFill>
        <p:spPr>
          <a:xfrm>
            <a:off x="2802495" y="1810307"/>
            <a:ext cx="6562363" cy="4438734"/>
          </a:xfrm>
          <a:prstGeom prst="rect">
            <a:avLst/>
          </a:prstGeom>
          <a:noFill/>
          <a:ln w="19050" cmpd="sng">
            <a:solidFill>
              <a:srgbClr val="AEB5C0">
                <a:alpha val="100000"/>
              </a:srgbClr>
            </a:solidFill>
            <a:prstDash val="solid"/>
            <a:miter lim="800000"/>
            <a:headEnd/>
            <a:tailEnd/>
          </a:ln>
        </p:spPr>
      </p:pic>
      <p:sp>
        <p:nvSpPr>
          <p:cNvPr id="36" name="文本框 35"/>
          <p:cNvSpPr txBox="1"/>
          <p:nvPr userDrawn="1"/>
        </p:nvSpPr>
        <p:spPr>
          <a:xfrm>
            <a:off x="4247259" y="1253289"/>
            <a:ext cx="3220258" cy="539611"/>
          </a:xfrm>
          <a:prstGeom prst="rect">
            <a:avLst/>
          </a:prstGeom>
        </p:spPr>
        <p:txBody>
          <a:bodyPr wrap="square" rtlCol="0">
            <a:noAutofit/>
          </a:bodyPr>
          <a:lstStyle/>
          <a:p>
            <a:r>
              <a:rPr lang="en-US" altLang="zh-CN" sz="3200"/>
              <a:t>Package: mlr3</a:t>
            </a:r>
            <a:endParaRPr lang="zh-CN" altLang="en-US" sz="320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sym typeface="+mn-ea"/>
              </a:rPr>
              <a:t>Model</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765899" y="1253289"/>
            <a:ext cx="4038377" cy="1079221"/>
          </a:xfrm>
          <a:prstGeom prst="rect">
            <a:avLst/>
          </a:prstGeom>
          <a:noFill/>
        </p:spPr>
        <p:txBody>
          <a:bodyPr wrap="square" rtlCol="0" anchor="t">
            <a:noAutofit/>
          </a:bodyPr>
          <a:lstStyle/>
          <a:p>
            <a:r>
              <a:rPr lang="en-US" altLang="zh-CN" sz="3200" dirty="0">
                <a:solidFill>
                  <a:schemeClr val="accent3">
                    <a:lumMod val="50000"/>
                  </a:schemeClr>
                </a:solidFill>
              </a:rPr>
              <a:t>Model Requiremet:</a:t>
            </a:r>
            <a:endParaRPr lang="en-US" altLang="zh-CN" sz="3200" dirty="0">
              <a:solidFill>
                <a:schemeClr val="accent3">
                  <a:lumMod val="50000"/>
                </a:schemeClr>
              </a:solidFill>
            </a:endParaRPr>
          </a:p>
        </p:txBody>
      </p:sp>
      <p:sp>
        <p:nvSpPr>
          <p:cNvPr id="31" name="文本框 30"/>
          <p:cNvSpPr txBox="1"/>
          <p:nvPr/>
        </p:nvSpPr>
        <p:spPr>
          <a:xfrm>
            <a:off x="1460238" y="1815653"/>
            <a:ext cx="9684385" cy="1891665"/>
          </a:xfrm>
          <a:prstGeom prst="rect">
            <a:avLst/>
          </a:prstGeom>
          <a:noFill/>
        </p:spPr>
        <p:txBody>
          <a:bodyPr wrap="square" rtlCol="0" anchor="t">
            <a:spAutoFit/>
          </a:bodyPr>
          <a:lstStyle/>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Task: Classification (Binary), also want output probability</a:t>
            </a:r>
            <a:endParaRPr lang="en-US" altLang="zh-CN" sz="3000">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Input: Factor </a:t>
            </a:r>
            <a:r>
              <a:rPr lang="zh-CN" altLang="en-US" sz="3000">
                <a:latin typeface="Times New Roman" panose="02020603050405020304" pitchFamily="18" charset="0"/>
                <a:cs typeface="Times New Roman" panose="02020603050405020304" pitchFamily="18" charset="0"/>
              </a:rPr>
              <a:t>+ </a:t>
            </a:r>
            <a:r>
              <a:rPr lang="en-US" altLang="zh-CN" sz="3000">
                <a:latin typeface="Times New Roman" panose="02020603050405020304" pitchFamily="18" charset="0"/>
                <a:cs typeface="Times New Roman" panose="02020603050405020304" pitchFamily="18" charset="0"/>
              </a:rPr>
              <a:t>Numeric</a:t>
            </a:r>
            <a:endParaRPr lang="en-US" altLang="zh-CN" sz="3000">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Recommended Learners</a:t>
            </a:r>
            <a:endParaRPr sz="3000">
              <a:latin typeface="Times New Roman" panose="02020603050405020304" pitchFamily="18" charset="0"/>
              <a:cs typeface="Times New Roman" panose="02020603050405020304" pitchFamily="18" charset="0"/>
            </a:endParaRPr>
          </a:p>
        </p:txBody>
      </p:sp>
      <p:sp>
        <p:nvSpPr>
          <p:cNvPr id="37" name="文本框 36"/>
          <p:cNvSpPr txBox="1"/>
          <p:nvPr userDrawn="1"/>
        </p:nvSpPr>
        <p:spPr>
          <a:xfrm>
            <a:off x="3168037" y="6405702"/>
            <a:ext cx="5831277" cy="400356"/>
          </a:xfrm>
          <a:prstGeom prst="rect">
            <a:avLst/>
          </a:prstGeom>
        </p:spPr>
        <p:txBody>
          <a:bodyPr wrap="square" rtlCol="0">
            <a:noAutofit/>
          </a:bodyPr>
          <a:lstStyle/>
          <a:p>
            <a:pPr algn="ctr"/>
            <a:r>
              <a:rPr lang="en-US" altLang="zh-CN" sz="1200">
                <a:solidFill>
                  <a:srgbClr val="A6A6A6"/>
                </a:solidFill>
              </a:rPr>
              <a:t>https://mlr3learners.mlr</a:t>
            </a:r>
            <a:r>
              <a:rPr lang="zh-CN" altLang="en-US" sz="1200">
                <a:solidFill>
                  <a:srgbClr val="A6A6A6"/>
                </a:solidFill>
              </a:rPr>
              <a:t>-</a:t>
            </a:r>
            <a:r>
              <a:rPr lang="en-US" altLang="zh-CN" sz="1200">
                <a:solidFill>
                  <a:srgbClr val="A6A6A6"/>
                </a:solidFill>
              </a:rPr>
              <a:t>org.com/</a:t>
            </a:r>
            <a:endParaRPr lang="en-US" altLang="zh-CN" sz="1200">
              <a:solidFill>
                <a:srgbClr val="A6A6A6"/>
              </a:solidFill>
            </a:endParaRPr>
          </a:p>
          <a:p>
            <a:pPr algn="ctr"/>
            <a:r>
              <a:rPr lang="en-US" altLang="zh-CN" sz="1200">
                <a:solidFill>
                  <a:srgbClr val="A6A6A6"/>
                </a:solidFill>
              </a:rPr>
              <a:t>https://mlr.mlr</a:t>
            </a:r>
            <a:r>
              <a:rPr lang="zh-CN" altLang="en-US" sz="1200">
                <a:solidFill>
                  <a:srgbClr val="A6A6A6"/>
                </a:solidFill>
              </a:rPr>
              <a:t>-</a:t>
            </a:r>
            <a:r>
              <a:rPr lang="en-US" altLang="zh-CN" sz="1200">
                <a:solidFill>
                  <a:srgbClr val="A6A6A6"/>
                </a:solidFill>
              </a:rPr>
              <a:t>org.com/articles/tutorial/integrated_learners.html</a:t>
            </a:r>
            <a:r>
              <a:rPr lang="zh-CN" altLang="en-US" sz="1200">
                <a:solidFill>
                  <a:srgbClr val="A6A6A6"/>
                </a:solidFill>
              </a:rPr>
              <a:t>#</a:t>
            </a:r>
            <a:r>
              <a:rPr lang="en-US" altLang="zh-CN" sz="1200">
                <a:solidFill>
                  <a:srgbClr val="A6A6A6"/>
                </a:solidFill>
              </a:rPr>
              <a:t>regression</a:t>
            </a:r>
            <a:r>
              <a:rPr lang="zh-CN" altLang="en-US" sz="1200">
                <a:solidFill>
                  <a:srgbClr val="A6A6A6"/>
                </a:solidFill>
              </a:rPr>
              <a:t>-</a:t>
            </a:r>
            <a:r>
              <a:rPr lang="en-US" altLang="zh-CN" sz="1200">
                <a:solidFill>
                  <a:srgbClr val="A6A6A6"/>
                </a:solidFill>
              </a:rPr>
              <a:t>59</a:t>
            </a:r>
            <a:r>
              <a:rPr lang="zh-CN" altLang="en-US" sz="1200">
                <a:solidFill>
                  <a:srgbClr val="A6A6A6"/>
                </a:solidFill>
              </a:rPr>
              <a:t>-</a:t>
            </a:r>
            <a:endParaRPr lang="zh-CN" altLang="en-US" sz="1200">
              <a:solidFill>
                <a:srgbClr val="A6A6A6"/>
              </a:solidFill>
            </a:endParaRPr>
          </a:p>
        </p:txBody>
      </p:sp>
      <p:pic>
        <p:nvPicPr>
          <p:cNvPr id="38" name="图片 37" descr="upload_post_object_v2_829636307"/>
          <p:cNvPicPr>
            <a:picLocks noChangeAspect="1"/>
          </p:cNvPicPr>
          <p:nvPr/>
        </p:nvPicPr>
        <p:blipFill>
          <a:blip r:embed="rId1"/>
          <a:stretch>
            <a:fillRect/>
          </a:stretch>
        </p:blipFill>
        <p:spPr>
          <a:xfrm>
            <a:off x="7345669" y="2471765"/>
            <a:ext cx="3547686" cy="3977709"/>
          </a:xfrm>
          <a:prstGeom prst="rect">
            <a:avLst/>
          </a:prstGeom>
          <a:ln w="19050" cmpd="sng">
            <a:solidFill>
              <a:srgbClr val="AEB5C0">
                <a:alpha val="100000"/>
              </a:srgbClr>
            </a:solidFill>
            <a:prstDash val="solid"/>
            <a:miter lim="800000"/>
            <a:headEnd/>
            <a:tailEnd/>
          </a:ln>
        </p:spPr>
      </p:pic>
      <p:pic>
        <p:nvPicPr>
          <p:cNvPr id="39" name="图片 38" descr="upload_post_object_v2_303401446"/>
          <p:cNvPicPr>
            <a:picLocks noChangeAspect="1"/>
          </p:cNvPicPr>
          <p:nvPr/>
        </p:nvPicPr>
        <p:blipFill>
          <a:blip r:embed="rId2"/>
          <a:stretch>
            <a:fillRect/>
          </a:stretch>
        </p:blipFill>
        <p:spPr>
          <a:xfrm>
            <a:off x="974781" y="3707648"/>
            <a:ext cx="5883498" cy="2698054"/>
          </a:xfrm>
          <a:prstGeom prst="rect">
            <a:avLst/>
          </a:prstGeom>
          <a:ln w="19050" cmpd="sng">
            <a:solidFill>
              <a:srgbClr val="AEB5C0">
                <a:alpha val="100000"/>
              </a:srgbClr>
            </a:solidFill>
            <a:prstDash val="solid"/>
            <a:miter lim="800000"/>
            <a:headEnd/>
            <a:tailEnd/>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ppt_x"/>
                                          </p:val>
                                        </p:tav>
                                        <p:tav tm="100000">
                                          <p:val>
                                            <p:strVal val="#ppt_x"/>
                                          </p:val>
                                        </p:tav>
                                      </p:tavLst>
                                    </p:anim>
                                    <p:anim calcmode="lin" valueType="num">
                                      <p:cBhvr additive="base">
                                        <p:cTn id="1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sym typeface="+mn-ea"/>
              </a:rPr>
              <a:t>Model</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765899" y="1253289"/>
            <a:ext cx="4038377" cy="1079221"/>
          </a:xfrm>
          <a:prstGeom prst="rect">
            <a:avLst/>
          </a:prstGeom>
          <a:noFill/>
        </p:spPr>
        <p:txBody>
          <a:bodyPr wrap="square" rtlCol="0" anchor="t">
            <a:noAutofit/>
          </a:bodyPr>
          <a:lstStyle/>
          <a:p>
            <a:r>
              <a:rPr lang="en-US" altLang="zh-CN" sz="3200" dirty="0">
                <a:solidFill>
                  <a:schemeClr val="accent3">
                    <a:lumMod val="50000"/>
                  </a:schemeClr>
                </a:solidFill>
              </a:rPr>
              <a:t>Data Prepocessing:</a:t>
            </a:r>
            <a:endParaRPr lang="en-US" altLang="zh-CN" sz="3200" dirty="0">
              <a:solidFill>
                <a:schemeClr val="accent3">
                  <a:lumMod val="50000"/>
                </a:schemeClr>
              </a:solidFill>
            </a:endParaRPr>
          </a:p>
        </p:txBody>
      </p:sp>
      <p:sp>
        <p:nvSpPr>
          <p:cNvPr id="31" name="文本框 30"/>
          <p:cNvSpPr txBox="1"/>
          <p:nvPr/>
        </p:nvSpPr>
        <p:spPr>
          <a:xfrm>
            <a:off x="1460238" y="1815653"/>
            <a:ext cx="9684385" cy="2491740"/>
          </a:xfrm>
          <a:prstGeom prst="rect">
            <a:avLst/>
          </a:prstGeom>
          <a:noFill/>
        </p:spPr>
        <p:txBody>
          <a:bodyPr wrap="square" rtlCol="0" anchor="t">
            <a:spAutoFit/>
          </a:bodyPr>
          <a:lstStyle/>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Filter away NAs (dyplr Filter)</a:t>
            </a:r>
            <a:endParaRPr lang="en-US" altLang="zh-CN" sz="3000">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Trim outliers (1.5IQR </a:t>
            </a:r>
            <a:r>
              <a:rPr lang="zh-CN" altLang="en-US" sz="3000">
                <a:latin typeface="Times New Roman" panose="02020603050405020304" pitchFamily="18" charset="0"/>
                <a:cs typeface="Times New Roman" panose="02020603050405020304" pitchFamily="18" charset="0"/>
              </a:rPr>
              <a:t>-- </a:t>
            </a:r>
            <a:r>
              <a:rPr lang="en-US" altLang="zh-CN" sz="3000">
                <a:latin typeface="Times New Roman" panose="02020603050405020304" pitchFamily="18" charset="0"/>
                <a:cs typeface="Times New Roman" panose="02020603050405020304" pitchFamily="18" charset="0"/>
              </a:rPr>
              <a:t>X_bmi5) </a:t>
            </a:r>
            <a:endParaRPr lang="en-US" altLang="zh-CN" sz="3000">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Unitization (Calculate Frequency </a:t>
            </a:r>
            <a:r>
              <a:rPr lang="zh-CN" altLang="en-US" sz="3000">
                <a:latin typeface="Times New Roman" panose="02020603050405020304" pitchFamily="18" charset="0"/>
                <a:cs typeface="Times New Roman" panose="02020603050405020304" pitchFamily="18" charset="0"/>
              </a:rPr>
              <a:t>-- </a:t>
            </a:r>
            <a:r>
              <a:rPr lang="en-US" altLang="zh-CN" sz="3000">
                <a:latin typeface="Times New Roman" panose="02020603050405020304" pitchFamily="18" charset="0"/>
                <a:cs typeface="Times New Roman" panose="02020603050405020304" pitchFamily="18" charset="0"/>
              </a:rPr>
              <a:t>Alcday5)</a:t>
            </a:r>
            <a:endParaRPr lang="en-US" altLang="zh-CN" sz="3000">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Split Trainset(80%) and Testset(20%) (Random Rows)</a:t>
            </a:r>
            <a:endParaRPr sz="3000">
              <a:latin typeface="Times New Roman" panose="02020603050405020304" pitchFamily="18" charset="0"/>
              <a:cs typeface="Times New Roman" panose="02020603050405020304" pitchFamily="18" charset="0"/>
            </a:endParaRPr>
          </a:p>
        </p:txBody>
      </p:sp>
      <p:sp>
        <p:nvSpPr>
          <p:cNvPr id="37" name="文本框 36"/>
          <p:cNvSpPr txBox="1"/>
          <p:nvPr userDrawn="1"/>
        </p:nvSpPr>
        <p:spPr>
          <a:xfrm>
            <a:off x="4837754" y="6450339"/>
            <a:ext cx="2902652" cy="258014"/>
          </a:xfrm>
          <a:prstGeom prst="rect">
            <a:avLst/>
          </a:prstGeom>
        </p:spPr>
        <p:txBody>
          <a:bodyPr wrap="square" rtlCol="0">
            <a:noAutofit/>
          </a:bodyPr>
          <a:lstStyle/>
          <a:p>
            <a:r>
              <a:rPr lang="en-US" altLang="zh-CN" sz="1200">
                <a:solidFill>
                  <a:srgbClr val="A6A6A6"/>
                </a:solidFill>
              </a:rPr>
              <a:t>https://mlr3learners.mlr</a:t>
            </a:r>
            <a:r>
              <a:rPr lang="zh-CN" altLang="en-US" sz="1200">
                <a:solidFill>
                  <a:srgbClr val="A6A6A6"/>
                </a:solidFill>
              </a:rPr>
              <a:t>-</a:t>
            </a:r>
            <a:r>
              <a:rPr lang="en-US" altLang="zh-CN" sz="1200">
                <a:solidFill>
                  <a:srgbClr val="A6A6A6"/>
                </a:solidFill>
              </a:rPr>
              <a:t>org.com/</a:t>
            </a:r>
            <a:endParaRPr lang="zh-CN" altLang="en-US" sz="1200">
              <a:solidFill>
                <a:srgbClr val="A6A6A6"/>
              </a:solidFill>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sym typeface="+mn-ea"/>
              </a:rPr>
              <a:t>Model</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765899" y="1253289"/>
            <a:ext cx="4038377" cy="1079221"/>
          </a:xfrm>
          <a:prstGeom prst="rect">
            <a:avLst/>
          </a:prstGeom>
          <a:noFill/>
        </p:spPr>
        <p:txBody>
          <a:bodyPr wrap="square" rtlCol="0" anchor="t">
            <a:noAutofit/>
          </a:bodyPr>
          <a:lstStyle/>
          <a:p>
            <a:r>
              <a:rPr lang="en-US" altLang="zh-CN" sz="3200" dirty="0">
                <a:solidFill>
                  <a:schemeClr val="accent3">
                    <a:lumMod val="50000"/>
                  </a:schemeClr>
                </a:solidFill>
              </a:rPr>
              <a:t>Models (learner)</a:t>
            </a:r>
            <a:endParaRPr lang="en-US" altLang="zh-CN" sz="3200" dirty="0">
              <a:solidFill>
                <a:schemeClr val="accent3">
                  <a:lumMod val="50000"/>
                </a:schemeClr>
              </a:solidFill>
            </a:endParaRPr>
          </a:p>
        </p:txBody>
      </p:sp>
      <p:sp>
        <p:nvSpPr>
          <p:cNvPr id="31" name="文本框 30"/>
          <p:cNvSpPr txBox="1"/>
          <p:nvPr/>
        </p:nvSpPr>
        <p:spPr>
          <a:xfrm>
            <a:off x="1460238" y="1815653"/>
            <a:ext cx="9684385" cy="1891665"/>
          </a:xfrm>
          <a:prstGeom prst="rect">
            <a:avLst/>
          </a:prstGeom>
          <a:noFill/>
        </p:spPr>
        <p:txBody>
          <a:bodyPr wrap="square" rtlCol="0" anchor="t">
            <a:spAutoFit/>
          </a:bodyPr>
          <a:lstStyle/>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Logistic Regression</a:t>
            </a:r>
            <a:endParaRPr lang="en-US" altLang="zh-CN" sz="3000">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Naive Bayes</a:t>
            </a:r>
            <a:endParaRPr lang="en-US" altLang="zh-CN" sz="3000">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Random Forests</a:t>
            </a:r>
            <a:endParaRPr sz="3000">
              <a:latin typeface="Times New Roman" panose="02020603050405020304" pitchFamily="18" charset="0"/>
              <a:cs typeface="Times New Roman" panose="02020603050405020304" pitchFamily="18" charset="0"/>
            </a:endParaRPr>
          </a:p>
        </p:txBody>
      </p:sp>
      <p:sp>
        <p:nvSpPr>
          <p:cNvPr id="37" name="文本框 36"/>
          <p:cNvSpPr txBox="1"/>
          <p:nvPr userDrawn="1"/>
        </p:nvSpPr>
        <p:spPr>
          <a:xfrm>
            <a:off x="4837754" y="6450339"/>
            <a:ext cx="2902652" cy="258014"/>
          </a:xfrm>
          <a:prstGeom prst="rect">
            <a:avLst/>
          </a:prstGeom>
        </p:spPr>
        <p:txBody>
          <a:bodyPr wrap="square" rtlCol="0">
            <a:noAutofit/>
          </a:bodyPr>
          <a:lstStyle/>
          <a:p>
            <a:r>
              <a:rPr lang="en-US" altLang="zh-CN" sz="1200">
                <a:solidFill>
                  <a:srgbClr val="A6A6A6"/>
                </a:solidFill>
              </a:rPr>
              <a:t>https://mlr3learners.mlr</a:t>
            </a:r>
            <a:r>
              <a:rPr lang="zh-CN" altLang="en-US" sz="1200">
                <a:solidFill>
                  <a:srgbClr val="A6A6A6"/>
                </a:solidFill>
              </a:rPr>
              <a:t>-</a:t>
            </a:r>
            <a:r>
              <a:rPr lang="en-US" altLang="zh-CN" sz="1200">
                <a:solidFill>
                  <a:srgbClr val="A6A6A6"/>
                </a:solidFill>
              </a:rPr>
              <a:t>org.com/</a:t>
            </a:r>
            <a:endParaRPr lang="zh-CN" altLang="en-US" sz="1200">
              <a:solidFill>
                <a:srgbClr val="A6A6A6"/>
              </a:solidFill>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sym typeface="+mn-ea"/>
              </a:rPr>
              <a:t>Model</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8413750" y="506730"/>
            <a:ext cx="3302635" cy="460375"/>
          </a:xfrm>
          <a:prstGeom prst="rect">
            <a:avLst/>
          </a:prstGeom>
          <a:noFill/>
        </p:spPr>
        <p:txBody>
          <a:bodyPr wrap="square" rtlCol="0" anchor="t">
            <a:spAutoFit/>
          </a:bodyPr>
          <a:lstStyle/>
          <a:p>
            <a:r>
              <a:rPr lang="en-US" altLang="zh-CN" sz="2400" b="1" dirty="0" err="1">
                <a:solidFill>
                  <a:schemeClr val="accent3">
                    <a:lumMod val="50000"/>
                  </a:schemeClr>
                </a:solidFill>
              </a:rPr>
              <a:t>Logistic Regression</a:t>
            </a:r>
            <a:endParaRPr lang="en-US" altLang="zh-CN" sz="2400" b="1" dirty="0" err="1">
              <a:solidFill>
                <a:schemeClr val="accent3">
                  <a:lumMod val="50000"/>
                </a:schemeClr>
              </a:solidFill>
            </a:endParaRPr>
          </a:p>
        </p:txBody>
      </p:sp>
      <p:sp>
        <p:nvSpPr>
          <p:cNvPr id="31" name="文本框 30"/>
          <p:cNvSpPr txBox="1"/>
          <p:nvPr/>
        </p:nvSpPr>
        <p:spPr>
          <a:xfrm>
            <a:off x="831850" y="1207770"/>
            <a:ext cx="3778885" cy="398780"/>
          </a:xfrm>
          <a:prstGeom prst="rect">
            <a:avLst/>
          </a:prstGeom>
          <a:noFill/>
        </p:spPr>
        <p:txBody>
          <a:bodyPr wrap="none" rtlCol="0" anchor="t">
            <a:spAutoFit/>
          </a:bodyPr>
          <a:lstStyle/>
          <a:p>
            <a:pPr algn="l"/>
            <a:r>
              <a:rPr lang="en-US" altLang="zh-CN" sz="2000" dirty="0">
                <a:solidFill>
                  <a:schemeClr val="accent3">
                    <a:lumMod val="50000"/>
                  </a:schemeClr>
                </a:solidFill>
              </a:rPr>
              <a:t>Model One: </a:t>
            </a:r>
            <a:r>
              <a:rPr lang="en-US" altLang="zh-CN" sz="2000" dirty="0">
                <a:solidFill>
                  <a:schemeClr val="accent3">
                    <a:lumMod val="50000"/>
                  </a:schemeClr>
                </a:solidFill>
                <a:sym typeface="+mn-ea"/>
              </a:rPr>
              <a:t>Logistic Regression</a:t>
            </a:r>
            <a:endParaRPr lang="en-US" altLang="zh-CN" sz="2000" dirty="0">
              <a:solidFill>
                <a:schemeClr val="accent3">
                  <a:lumMod val="50000"/>
                </a:schemeClr>
              </a:solidFill>
            </a:endParaRPr>
          </a:p>
        </p:txBody>
      </p:sp>
      <p:pic>
        <p:nvPicPr>
          <p:cNvPr id="32" name="图片 31"/>
          <p:cNvPicPr>
            <a:picLocks noChangeAspect="1"/>
          </p:cNvPicPr>
          <p:nvPr/>
        </p:nvPicPr>
        <p:blipFill>
          <a:blip r:embed="rId1"/>
          <a:stretch>
            <a:fillRect/>
          </a:stretch>
        </p:blipFill>
        <p:spPr>
          <a:xfrm>
            <a:off x="934085" y="1668145"/>
            <a:ext cx="9906000" cy="1362075"/>
          </a:xfrm>
          <a:prstGeom prst="rect">
            <a:avLst/>
          </a:prstGeom>
        </p:spPr>
      </p:pic>
      <p:pic>
        <p:nvPicPr>
          <p:cNvPr id="33" name="图片 32"/>
          <p:cNvPicPr>
            <a:picLocks noChangeAspect="1"/>
          </p:cNvPicPr>
          <p:nvPr/>
        </p:nvPicPr>
        <p:blipFill>
          <a:blip r:embed="rId2"/>
          <a:stretch>
            <a:fillRect/>
          </a:stretch>
        </p:blipFill>
        <p:spPr>
          <a:xfrm>
            <a:off x="927735" y="3049905"/>
            <a:ext cx="9262745" cy="3726180"/>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sym typeface="+mn-ea"/>
              </a:rPr>
              <a:t>Model</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9141460" y="490220"/>
            <a:ext cx="2587625" cy="460375"/>
          </a:xfrm>
          <a:prstGeom prst="rect">
            <a:avLst/>
          </a:prstGeom>
          <a:noFill/>
        </p:spPr>
        <p:txBody>
          <a:bodyPr wrap="square" rtlCol="0" anchor="t">
            <a:spAutoFit/>
          </a:bodyPr>
          <a:lstStyle/>
          <a:p>
            <a:r>
              <a:rPr lang="en-US" altLang="zh-CN" sz="2400" b="1" dirty="0" err="1">
                <a:solidFill>
                  <a:schemeClr val="accent3">
                    <a:lumMod val="50000"/>
                  </a:schemeClr>
                </a:solidFill>
                <a:sym typeface="+mn-ea"/>
              </a:rPr>
              <a:t>Naive Bayes</a:t>
            </a:r>
            <a:endParaRPr lang="en-US" altLang="zh-CN" sz="2400" b="1" dirty="0" err="1">
              <a:solidFill>
                <a:schemeClr val="accent3">
                  <a:lumMod val="50000"/>
                </a:schemeClr>
              </a:solidFill>
            </a:endParaRPr>
          </a:p>
        </p:txBody>
      </p:sp>
      <p:sp>
        <p:nvSpPr>
          <p:cNvPr id="31" name="文本框 30"/>
          <p:cNvSpPr txBox="1"/>
          <p:nvPr/>
        </p:nvSpPr>
        <p:spPr>
          <a:xfrm>
            <a:off x="831850" y="1207770"/>
            <a:ext cx="2969895" cy="398780"/>
          </a:xfrm>
          <a:prstGeom prst="rect">
            <a:avLst/>
          </a:prstGeom>
          <a:noFill/>
        </p:spPr>
        <p:txBody>
          <a:bodyPr wrap="none" rtlCol="0" anchor="t">
            <a:spAutoFit/>
          </a:bodyPr>
          <a:lstStyle/>
          <a:p>
            <a:pPr algn="l"/>
            <a:r>
              <a:rPr lang="en-US" altLang="zh-CN" sz="2000" dirty="0">
                <a:solidFill>
                  <a:schemeClr val="accent3">
                    <a:lumMod val="50000"/>
                  </a:schemeClr>
                </a:solidFill>
              </a:rPr>
              <a:t>Model Two: </a:t>
            </a:r>
            <a:r>
              <a:rPr lang="en-US" altLang="zh-CN" sz="2000" dirty="0">
                <a:solidFill>
                  <a:schemeClr val="accent3">
                    <a:lumMod val="50000"/>
                  </a:schemeClr>
                </a:solidFill>
                <a:sym typeface="+mn-ea"/>
              </a:rPr>
              <a:t>Naive Bayes</a:t>
            </a:r>
            <a:endParaRPr lang="en-US" altLang="zh-CN" sz="2000" dirty="0">
              <a:solidFill>
                <a:schemeClr val="accent3">
                  <a:lumMod val="50000"/>
                </a:schemeClr>
              </a:solidFill>
              <a:sym typeface="+mn-ea"/>
            </a:endParaRPr>
          </a:p>
        </p:txBody>
      </p:sp>
      <p:pic>
        <p:nvPicPr>
          <p:cNvPr id="34" name="图片 33"/>
          <p:cNvPicPr>
            <a:picLocks noChangeAspect="1"/>
          </p:cNvPicPr>
          <p:nvPr/>
        </p:nvPicPr>
        <p:blipFill>
          <a:blip r:embed="rId1"/>
          <a:stretch>
            <a:fillRect/>
          </a:stretch>
        </p:blipFill>
        <p:spPr>
          <a:xfrm>
            <a:off x="866775" y="1615440"/>
            <a:ext cx="9972675" cy="1343025"/>
          </a:xfrm>
          <a:prstGeom prst="rect">
            <a:avLst/>
          </a:prstGeom>
        </p:spPr>
      </p:pic>
      <p:pic>
        <p:nvPicPr>
          <p:cNvPr id="36" name="图片 35"/>
          <p:cNvPicPr>
            <a:picLocks noChangeAspect="1"/>
          </p:cNvPicPr>
          <p:nvPr/>
        </p:nvPicPr>
        <p:blipFill>
          <a:blip r:embed="rId2"/>
          <a:stretch>
            <a:fillRect/>
          </a:stretch>
        </p:blipFill>
        <p:spPr>
          <a:xfrm>
            <a:off x="866775" y="3022600"/>
            <a:ext cx="8661400" cy="3731895"/>
          </a:xfrm>
          <a:prstGeom prst="rect">
            <a:avLst/>
          </a:prstGeom>
        </p:spPr>
      </p:pic>
      <p:pic>
        <p:nvPicPr>
          <p:cNvPr id="35" name="图片 34"/>
          <p:cNvPicPr>
            <a:picLocks noChangeAspect="1"/>
          </p:cNvPicPr>
          <p:nvPr/>
        </p:nvPicPr>
        <p:blipFill>
          <a:blip r:embed="rId3"/>
          <a:srcRect r="71557"/>
          <a:stretch>
            <a:fillRect/>
          </a:stretch>
        </p:blipFill>
        <p:spPr>
          <a:xfrm>
            <a:off x="6818040" y="3237664"/>
            <a:ext cx="2173716" cy="3298052"/>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4926914" y="2718138"/>
            <a:ext cx="6604863" cy="656792"/>
          </a:xfrm>
        </p:spPr>
        <p:txBody>
          <a:bodyPr>
            <a:normAutofit/>
          </a:bodyPr>
          <a:lstStyle/>
          <a:p>
            <a:r>
              <a:rPr lang="en-US" altLang="zh-CN" sz="3600" dirty="0"/>
              <a:t>Background</a:t>
            </a:r>
            <a:endParaRPr lang="zh-CN" altLang="en-US" sz="3600" dirty="0"/>
          </a:p>
        </p:txBody>
      </p:sp>
      <p:sp>
        <p:nvSpPr>
          <p:cNvPr id="39" name="文本框 76"/>
          <p:cNvSpPr txBox="1"/>
          <p:nvPr/>
        </p:nvSpPr>
        <p:spPr>
          <a:xfrm>
            <a:off x="2173178" y="1991626"/>
            <a:ext cx="1698172" cy="178334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a:solidFill>
                  <a:schemeClr val="accent1"/>
                </a:solidFill>
                <a:latin typeface="Impact" panose="020B0806030902050204" pitchFamily="34" charset="0"/>
              </a:rPr>
              <a:t>/01</a:t>
            </a:r>
            <a:endParaRPr lang="en-US" altLang="zh-CN" sz="16600">
              <a:solidFill>
                <a:schemeClr val="accent1"/>
              </a:solidFill>
              <a:latin typeface="Impact" panose="020B0806030902050204" pitchFamily="34" charset="0"/>
            </a:endParaRPr>
          </a:p>
        </p:txBody>
      </p:sp>
      <p:cxnSp>
        <p:nvCxnSpPr>
          <p:cNvPr id="14" name="直接连接符 13"/>
          <p:cNvCxnSpPr/>
          <p:nvPr/>
        </p:nvCxnSpPr>
        <p:spPr>
          <a:xfrm>
            <a:off x="4525248" y="1846384"/>
            <a:ext cx="0" cy="24003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sym typeface="+mn-ea"/>
              </a:rPr>
              <a:t>Model</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9106535" y="490220"/>
            <a:ext cx="2587625" cy="460375"/>
          </a:xfrm>
          <a:prstGeom prst="rect">
            <a:avLst/>
          </a:prstGeom>
          <a:noFill/>
        </p:spPr>
        <p:txBody>
          <a:bodyPr wrap="square" rtlCol="0" anchor="t">
            <a:spAutoFit/>
          </a:bodyPr>
          <a:lstStyle/>
          <a:p>
            <a:r>
              <a:rPr lang="en-US" altLang="zh-CN" sz="2400" b="1" dirty="0" err="1">
                <a:solidFill>
                  <a:schemeClr val="accent3">
                    <a:lumMod val="50000"/>
                  </a:schemeClr>
                </a:solidFill>
                <a:sym typeface="+mn-ea"/>
              </a:rPr>
              <a:t>Random Forest</a:t>
            </a:r>
            <a:endParaRPr lang="en-US" altLang="zh-CN" sz="2400" b="1" dirty="0" err="1">
              <a:solidFill>
                <a:schemeClr val="accent3">
                  <a:lumMod val="50000"/>
                </a:schemeClr>
              </a:solidFill>
              <a:sym typeface="+mn-ea"/>
            </a:endParaRPr>
          </a:p>
        </p:txBody>
      </p:sp>
      <p:sp>
        <p:nvSpPr>
          <p:cNvPr id="31" name="文本框 30"/>
          <p:cNvSpPr txBox="1"/>
          <p:nvPr/>
        </p:nvSpPr>
        <p:spPr>
          <a:xfrm>
            <a:off x="831850" y="1207770"/>
            <a:ext cx="3490595" cy="398780"/>
          </a:xfrm>
          <a:prstGeom prst="rect">
            <a:avLst/>
          </a:prstGeom>
          <a:noFill/>
        </p:spPr>
        <p:txBody>
          <a:bodyPr wrap="none" rtlCol="0" anchor="t">
            <a:spAutoFit/>
          </a:bodyPr>
          <a:lstStyle/>
          <a:p>
            <a:pPr algn="l"/>
            <a:r>
              <a:rPr lang="en-US" altLang="zh-CN" sz="2000" dirty="0">
                <a:solidFill>
                  <a:schemeClr val="accent3">
                    <a:lumMod val="50000"/>
                  </a:schemeClr>
                </a:solidFill>
              </a:rPr>
              <a:t>Model Three: </a:t>
            </a:r>
            <a:r>
              <a:rPr lang="en-US" altLang="zh-CN" sz="2000" dirty="0">
                <a:solidFill>
                  <a:schemeClr val="accent3">
                    <a:lumMod val="50000"/>
                  </a:schemeClr>
                </a:solidFill>
                <a:sym typeface="+mn-ea"/>
              </a:rPr>
              <a:t>Random Forest</a:t>
            </a:r>
            <a:endParaRPr lang="en-US" altLang="zh-CN" sz="2000" dirty="0">
              <a:solidFill>
                <a:schemeClr val="accent3">
                  <a:lumMod val="50000"/>
                </a:schemeClr>
              </a:solidFill>
              <a:sym typeface="+mn-ea"/>
            </a:endParaRPr>
          </a:p>
        </p:txBody>
      </p:sp>
      <p:pic>
        <p:nvPicPr>
          <p:cNvPr id="32" name="图片 31"/>
          <p:cNvPicPr>
            <a:picLocks noChangeAspect="1"/>
          </p:cNvPicPr>
          <p:nvPr/>
        </p:nvPicPr>
        <p:blipFill>
          <a:blip r:embed="rId1"/>
          <a:srcRect b="46659"/>
          <a:stretch>
            <a:fillRect/>
          </a:stretch>
        </p:blipFill>
        <p:spPr>
          <a:xfrm>
            <a:off x="939967" y="1601425"/>
            <a:ext cx="9963150" cy="955174"/>
          </a:xfrm>
          <a:prstGeom prst="rect">
            <a:avLst/>
          </a:prstGeom>
        </p:spPr>
      </p:pic>
      <p:pic>
        <p:nvPicPr>
          <p:cNvPr id="33" name="图片 32"/>
          <p:cNvPicPr>
            <a:picLocks noChangeAspect="1"/>
          </p:cNvPicPr>
          <p:nvPr/>
        </p:nvPicPr>
        <p:blipFill>
          <a:blip r:embed="rId2"/>
          <a:stretch>
            <a:fillRect/>
          </a:stretch>
        </p:blipFill>
        <p:spPr>
          <a:xfrm>
            <a:off x="922560" y="2558799"/>
            <a:ext cx="9925050" cy="723900"/>
          </a:xfrm>
          <a:prstGeom prst="rect">
            <a:avLst/>
          </a:prstGeom>
        </p:spPr>
      </p:pic>
      <p:pic>
        <p:nvPicPr>
          <p:cNvPr id="34" name="图片 33"/>
          <p:cNvPicPr>
            <a:picLocks noChangeAspect="1"/>
          </p:cNvPicPr>
          <p:nvPr/>
        </p:nvPicPr>
        <p:blipFill>
          <a:blip r:embed="rId3"/>
          <a:stretch>
            <a:fillRect/>
          </a:stretch>
        </p:blipFill>
        <p:spPr>
          <a:xfrm>
            <a:off x="939967" y="3289885"/>
            <a:ext cx="9782621" cy="3516173"/>
          </a:xfrm>
          <a:prstGeom prst="rect">
            <a:avLst/>
          </a:prstGeom>
        </p:spPr>
      </p:pic>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sym typeface="+mn-ea"/>
              </a:rPr>
              <a:t>Model</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765899" y="1253289"/>
            <a:ext cx="7223821" cy="1079221"/>
          </a:xfrm>
          <a:prstGeom prst="rect">
            <a:avLst/>
          </a:prstGeom>
          <a:noFill/>
        </p:spPr>
        <p:txBody>
          <a:bodyPr wrap="square" rtlCol="0" anchor="t">
            <a:noAutofit/>
          </a:bodyPr>
          <a:lstStyle/>
          <a:p>
            <a:r>
              <a:rPr lang="en-US" altLang="zh-CN" sz="3200" b="1" dirty="0">
                <a:solidFill>
                  <a:schemeClr val="accent3">
                    <a:lumMod val="50000"/>
                  </a:schemeClr>
                </a:solidFill>
                <a:latin typeface="Times New Roman" panose="02020603050405020304" pitchFamily="18" charset="0"/>
                <a:cs typeface="Times New Roman" panose="02020603050405020304" pitchFamily="18" charset="0"/>
                <a:sym typeface="+mn-ea"/>
              </a:rPr>
              <a:t>Model Evaluation: Confusion Matrix</a:t>
            </a:r>
            <a:endParaRPr lang="en-US" altLang="zh-CN" sz="32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1" name="文本框 30"/>
          <p:cNvSpPr txBox="1"/>
          <p:nvPr/>
        </p:nvSpPr>
        <p:spPr>
          <a:xfrm>
            <a:off x="974781" y="1879934"/>
            <a:ext cx="10270011" cy="2489172"/>
          </a:xfrm>
          <a:prstGeom prst="rect">
            <a:avLst/>
          </a:prstGeom>
          <a:noFill/>
        </p:spPr>
        <p:txBody>
          <a:bodyPr wrap="square" rtlCol="0" anchor="t">
            <a:noAutofit/>
          </a:bodyPr>
          <a:lstStyle/>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True Positive Rate:                             </a:t>
            </a:r>
            <a:r>
              <a:rPr lang="zh-CN" altLang="en-US" sz="3000">
                <a:latin typeface="Times New Roman" panose="02020603050405020304" pitchFamily="18" charset="0"/>
                <a:cs typeface="Times New Roman" panose="02020603050405020304" pitchFamily="18" charset="0"/>
              </a:rPr>
              <a:t>-- </a:t>
            </a:r>
            <a:r>
              <a:rPr lang="en-US" altLang="zh-CN" sz="3000">
                <a:solidFill>
                  <a:srgbClr val="5B9BD5"/>
                </a:solidFill>
                <a:latin typeface="Times New Roman" panose="02020603050405020304" pitchFamily="18" charset="0"/>
                <a:cs typeface="Times New Roman" panose="02020603050405020304" pitchFamily="18" charset="0"/>
              </a:rPr>
              <a:t>Hypertension group</a:t>
            </a:r>
            <a:endParaRPr lang="en-US" altLang="zh-CN" sz="3000">
              <a:solidFill>
                <a:srgbClr val="5B9BD5"/>
              </a:solidFill>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True Negative Rate:                             </a:t>
            </a:r>
            <a:r>
              <a:rPr lang="zh-CN" altLang="en-US" sz="3000">
                <a:latin typeface="Times New Roman" panose="02020603050405020304" pitchFamily="18" charset="0"/>
                <a:cs typeface="Times New Roman" panose="02020603050405020304" pitchFamily="18" charset="0"/>
              </a:rPr>
              <a:t>-- </a:t>
            </a:r>
            <a:r>
              <a:rPr lang="en-US" altLang="zh-CN" sz="3000">
                <a:solidFill>
                  <a:srgbClr val="5B9BD5"/>
                </a:solidFill>
                <a:latin typeface="Times New Roman" panose="02020603050405020304" pitchFamily="18" charset="0"/>
                <a:cs typeface="Times New Roman" panose="02020603050405020304" pitchFamily="18" charset="0"/>
              </a:rPr>
              <a:t>Normal group</a:t>
            </a:r>
            <a:endParaRPr lang="en-US" altLang="zh-CN" sz="3000">
              <a:solidFill>
                <a:srgbClr val="5B9BD5"/>
              </a:solidFill>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Accuracy:                                             </a:t>
            </a:r>
            <a:r>
              <a:rPr lang="zh-CN" altLang="en-US" sz="3000">
                <a:latin typeface="Times New Roman" panose="02020603050405020304" pitchFamily="18" charset="0"/>
                <a:cs typeface="Times New Roman" panose="02020603050405020304" pitchFamily="18" charset="0"/>
              </a:rPr>
              <a:t>-- </a:t>
            </a:r>
            <a:r>
              <a:rPr lang="en-US" altLang="zh-CN" sz="3000">
                <a:solidFill>
                  <a:srgbClr val="5B9BD5"/>
                </a:solidFill>
                <a:latin typeface="Times New Roman" panose="02020603050405020304" pitchFamily="18" charset="0"/>
                <a:cs typeface="Times New Roman" panose="02020603050405020304" pitchFamily="18" charset="0"/>
              </a:rPr>
              <a:t>Overall Performance</a:t>
            </a:r>
            <a:r>
              <a:rPr lang="en-US" altLang="zh-CN" sz="3000">
                <a:latin typeface="Times New Roman" panose="02020603050405020304" pitchFamily="18" charset="0"/>
                <a:cs typeface="Times New Roman" panose="02020603050405020304" pitchFamily="18" charset="0"/>
              </a:rPr>
              <a:t> </a:t>
            </a:r>
            <a:endParaRPr sz="3000">
              <a:latin typeface="Times New Roman" panose="02020603050405020304" pitchFamily="18" charset="0"/>
              <a:cs typeface="Times New Roman" panose="02020603050405020304" pitchFamily="18" charset="0"/>
            </a:endParaRPr>
          </a:p>
        </p:txBody>
      </p:sp>
      <p:sp>
        <p:nvSpPr>
          <p:cNvPr id="37" name="文本框 36"/>
          <p:cNvSpPr txBox="1"/>
          <p:nvPr userDrawn="1"/>
        </p:nvSpPr>
        <p:spPr>
          <a:xfrm>
            <a:off x="4560581" y="6457922"/>
            <a:ext cx="3289885" cy="330729"/>
          </a:xfrm>
          <a:prstGeom prst="rect">
            <a:avLst/>
          </a:prstGeom>
        </p:spPr>
        <p:txBody>
          <a:bodyPr wrap="square" rtlCol="0">
            <a:noAutofit/>
          </a:bodyPr>
          <a:lstStyle/>
          <a:p>
            <a:pPr algn="ctr"/>
            <a:r>
              <a:rPr lang="en-US" altLang="zh-CN" sz="1200">
                <a:solidFill>
                  <a:srgbClr val="A6A6A6"/>
                </a:solidFill>
              </a:rPr>
              <a:t>https://en.wikipedia.org/wiki/Confusion_matrix</a:t>
            </a:r>
            <a:endParaRPr lang="zh-CN" altLang="en-US" sz="1200">
              <a:solidFill>
                <a:srgbClr val="A6A6A6"/>
              </a:solidFill>
            </a:endParaRPr>
          </a:p>
        </p:txBody>
      </p:sp>
      <p:pic>
        <p:nvPicPr>
          <p:cNvPr id="36" name="图片 35"/>
          <p:cNvPicPr>
            <a:picLocks noChangeAspect="1"/>
          </p:cNvPicPr>
          <p:nvPr/>
        </p:nvPicPr>
        <p:blipFill>
          <a:blip r:embed="rId1"/>
          <a:stretch>
            <a:fillRect/>
          </a:stretch>
        </p:blipFill>
        <p:spPr>
          <a:xfrm>
            <a:off x="1079221" y="4015434"/>
            <a:ext cx="9934575" cy="2124075"/>
          </a:xfrm>
          <a:prstGeom prst="rect">
            <a:avLst/>
          </a:prstGeom>
        </p:spPr>
      </p:pic>
      <p:pic>
        <p:nvPicPr>
          <p:cNvPr id="32" name="E657119C-6982-421D-8BA7-E74DEB70A7DA-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3174" y="1966968"/>
            <a:ext cx="2332511" cy="557018"/>
          </a:xfrm>
          <a:prstGeom prst="rect">
            <a:avLst/>
          </a:prstGeom>
        </p:spPr>
      </p:pic>
      <p:pic>
        <p:nvPicPr>
          <p:cNvPr id="34" name="E657119C-6982-421D-8BA7-E74DEB70A7DA-2"/>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1039" y="2642190"/>
            <a:ext cx="2558799" cy="591831"/>
          </a:xfrm>
          <a:prstGeom prst="rect">
            <a:avLst/>
          </a:prstGeom>
        </p:spPr>
      </p:pic>
      <p:pic>
        <p:nvPicPr>
          <p:cNvPr id="35" name="E657119C-6982-421D-8BA7-E74DEB70A7DA-3"/>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28783" y="3237664"/>
            <a:ext cx="4125411" cy="557018"/>
          </a:xfrm>
          <a:prstGeom prst="rect">
            <a:avLst/>
          </a:prstGeom>
        </p:spPr>
      </p:pic>
    </p:spTree>
    <p:custDataLst>
      <p:tags r:id="rId8"/>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sym typeface="+mn-ea"/>
              </a:rPr>
              <a:t>Model</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765899" y="1253289"/>
            <a:ext cx="8198602" cy="1079221"/>
          </a:xfrm>
          <a:prstGeom prst="rect">
            <a:avLst/>
          </a:prstGeom>
          <a:noFill/>
        </p:spPr>
        <p:txBody>
          <a:bodyPr wrap="square" rtlCol="0" anchor="t">
            <a:noAutofit/>
          </a:bodyPr>
          <a:lstStyle/>
          <a:p>
            <a:r>
              <a:rPr lang="en-US" altLang="zh-CN" sz="3200" b="1" dirty="0">
                <a:solidFill>
                  <a:schemeClr val="accent3">
                    <a:lumMod val="50000"/>
                  </a:schemeClr>
                </a:solidFill>
                <a:latin typeface="Times New Roman" panose="02020603050405020304" pitchFamily="18" charset="0"/>
                <a:cs typeface="Times New Roman" panose="02020603050405020304" pitchFamily="18" charset="0"/>
                <a:sym typeface="+mn-ea"/>
              </a:rPr>
              <a:t>Model Evaluation: ROC Curve </a:t>
            </a:r>
            <a:r>
              <a:rPr lang="zh-CN" altLang="en-US" sz="3200" b="1" dirty="0">
                <a:solidFill>
                  <a:schemeClr val="accent3">
                    <a:lumMod val="50000"/>
                  </a:schemeClr>
                </a:solidFill>
                <a:latin typeface="Times New Roman" panose="02020603050405020304" pitchFamily="18" charset="0"/>
                <a:cs typeface="Times New Roman" panose="02020603050405020304" pitchFamily="18" charset="0"/>
                <a:sym typeface="+mn-ea"/>
              </a:rPr>
              <a:t>&amp; </a:t>
            </a:r>
            <a:r>
              <a:rPr lang="en-US" altLang="zh-CN" sz="3200" b="1" dirty="0">
                <a:solidFill>
                  <a:schemeClr val="accent3">
                    <a:lumMod val="50000"/>
                  </a:schemeClr>
                </a:solidFill>
                <a:latin typeface="Times New Roman" panose="02020603050405020304" pitchFamily="18" charset="0"/>
                <a:cs typeface="Times New Roman" panose="02020603050405020304" pitchFamily="18" charset="0"/>
                <a:sym typeface="+mn-ea"/>
              </a:rPr>
              <a:t>AUC</a:t>
            </a:r>
            <a:endParaRPr lang="en-US" altLang="zh-CN" sz="3200"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33" name="图片 32" descr="upload_post_object_v2_429227829"/>
          <p:cNvPicPr>
            <a:picLocks noChangeAspect="1"/>
          </p:cNvPicPr>
          <p:nvPr/>
        </p:nvPicPr>
        <p:blipFill>
          <a:blip r:embed="rId1"/>
          <a:stretch>
            <a:fillRect/>
          </a:stretch>
        </p:blipFill>
        <p:spPr>
          <a:xfrm>
            <a:off x="1044408" y="1949561"/>
            <a:ext cx="6127193" cy="4508361"/>
          </a:xfrm>
          <a:prstGeom prst="rect">
            <a:avLst/>
          </a:prstGeom>
        </p:spPr>
      </p:pic>
      <p:pic>
        <p:nvPicPr>
          <p:cNvPr id="38" name="图片 37"/>
          <p:cNvPicPr>
            <a:picLocks noChangeAspect="1"/>
          </p:cNvPicPr>
          <p:nvPr/>
        </p:nvPicPr>
        <p:blipFill>
          <a:blip r:embed="rId2"/>
          <a:stretch>
            <a:fillRect/>
          </a:stretch>
        </p:blipFill>
        <p:spPr>
          <a:xfrm>
            <a:off x="7902686" y="2523986"/>
            <a:ext cx="1771650" cy="495300"/>
          </a:xfrm>
          <a:prstGeom prst="rect">
            <a:avLst/>
          </a:prstGeom>
        </p:spPr>
      </p:pic>
      <p:pic>
        <p:nvPicPr>
          <p:cNvPr id="39" name="图片 38"/>
          <p:cNvPicPr>
            <a:picLocks noChangeAspect="1"/>
          </p:cNvPicPr>
          <p:nvPr/>
        </p:nvPicPr>
        <p:blipFill>
          <a:blip r:embed="rId3"/>
          <a:stretch>
            <a:fillRect/>
          </a:stretch>
        </p:blipFill>
        <p:spPr>
          <a:xfrm>
            <a:off x="8059348" y="3794682"/>
            <a:ext cx="1524000" cy="542925"/>
          </a:xfrm>
          <a:prstGeom prst="rect">
            <a:avLst/>
          </a:prstGeom>
        </p:spPr>
      </p:pic>
      <p:pic>
        <p:nvPicPr>
          <p:cNvPr id="40" name="图片 39"/>
          <p:cNvPicPr>
            <a:picLocks noChangeAspect="1"/>
          </p:cNvPicPr>
          <p:nvPr/>
        </p:nvPicPr>
        <p:blipFill>
          <a:blip r:embed="rId4"/>
          <a:stretch>
            <a:fillRect/>
          </a:stretch>
        </p:blipFill>
        <p:spPr>
          <a:xfrm>
            <a:off x="8059347" y="5082785"/>
            <a:ext cx="1524000" cy="504825"/>
          </a:xfrm>
          <a:prstGeom prst="rect">
            <a:avLst/>
          </a:prstGeom>
        </p:spPr>
      </p:pic>
      <p:sp>
        <p:nvSpPr>
          <p:cNvPr id="45" name="文本框 44"/>
          <p:cNvSpPr txBox="1"/>
          <p:nvPr/>
        </p:nvSpPr>
        <p:spPr>
          <a:xfrm>
            <a:off x="7920856" y="3045288"/>
            <a:ext cx="1735455" cy="306705"/>
          </a:xfrm>
          <a:prstGeom prst="rect">
            <a:avLst/>
          </a:prstGeom>
          <a:noFill/>
        </p:spPr>
        <p:txBody>
          <a:bodyPr wrap="none" rtlCol="0" anchor="t">
            <a:spAutoFit/>
          </a:bodyPr>
          <a:lstStyle/>
          <a:p>
            <a:r>
              <a:rPr lang="zh-CN" altLang="en-US" sz="1400">
                <a:sym typeface="+mn-ea"/>
              </a:rPr>
              <a:t>Logistic Regression</a:t>
            </a:r>
            <a:endParaRPr lang="zh-CN" altLang="en-US" sz="1400">
              <a:sym typeface="+mn-ea"/>
            </a:endParaRPr>
          </a:p>
        </p:txBody>
      </p:sp>
      <p:sp>
        <p:nvSpPr>
          <p:cNvPr id="46" name="文本框 45"/>
          <p:cNvSpPr txBox="1"/>
          <p:nvPr/>
        </p:nvSpPr>
        <p:spPr>
          <a:xfrm>
            <a:off x="8239560" y="4333391"/>
            <a:ext cx="1181735" cy="306705"/>
          </a:xfrm>
          <a:prstGeom prst="rect">
            <a:avLst/>
          </a:prstGeom>
          <a:noFill/>
        </p:spPr>
        <p:txBody>
          <a:bodyPr wrap="none" rtlCol="0" anchor="t">
            <a:spAutoFit/>
          </a:bodyPr>
          <a:lstStyle/>
          <a:p>
            <a:pPr algn="l">
              <a:buClrTx/>
              <a:buSzTx/>
              <a:buFontTx/>
            </a:pPr>
            <a:r>
              <a:rPr lang="zh-CN" altLang="en-US" sz="1400">
                <a:sym typeface="+mn-ea"/>
              </a:rPr>
              <a:t>Naive Bayes</a:t>
            </a:r>
            <a:endParaRPr lang="zh-CN" altLang="en-US" sz="1400">
              <a:sym typeface="+mn-ea"/>
            </a:endParaRPr>
          </a:p>
        </p:txBody>
      </p:sp>
      <p:sp>
        <p:nvSpPr>
          <p:cNvPr id="47" name="文本框 46"/>
          <p:cNvSpPr txBox="1"/>
          <p:nvPr/>
        </p:nvSpPr>
        <p:spPr>
          <a:xfrm>
            <a:off x="8089142" y="5586680"/>
            <a:ext cx="1409065" cy="306705"/>
          </a:xfrm>
          <a:prstGeom prst="rect">
            <a:avLst/>
          </a:prstGeom>
          <a:noFill/>
        </p:spPr>
        <p:txBody>
          <a:bodyPr wrap="none" rtlCol="0" anchor="t">
            <a:spAutoFit/>
          </a:bodyPr>
          <a:lstStyle/>
          <a:p>
            <a:r>
              <a:rPr lang="zh-CN" altLang="en-US" sz="1400">
                <a:sym typeface="+mn-ea"/>
              </a:rPr>
              <a:t>Random Forest</a:t>
            </a:r>
            <a:endParaRPr lang="zh-CN" altLang="en-US" sz="1400">
              <a:sym typeface="+mn-ea"/>
            </a:endParaRPr>
          </a:p>
        </p:txBody>
      </p:sp>
    </p:spTree>
    <p:custDataLst>
      <p:tags r:id="rId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sym typeface="+mn-ea"/>
              </a:rPr>
              <a:t>Model</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765899" y="1253289"/>
            <a:ext cx="8198602" cy="1079221"/>
          </a:xfrm>
          <a:prstGeom prst="rect">
            <a:avLst/>
          </a:prstGeom>
          <a:noFill/>
        </p:spPr>
        <p:txBody>
          <a:bodyPr wrap="square" rtlCol="0" anchor="t">
            <a:noAutofit/>
          </a:bodyPr>
          <a:lstStyle/>
          <a:p>
            <a:r>
              <a:rPr lang="en-US" altLang="zh-CN" sz="3200" b="1" dirty="0">
                <a:solidFill>
                  <a:schemeClr val="accent3">
                    <a:lumMod val="50000"/>
                  </a:schemeClr>
                </a:solidFill>
                <a:latin typeface="Times New Roman" panose="02020603050405020304" pitchFamily="18" charset="0"/>
                <a:cs typeface="Times New Roman" panose="02020603050405020304" pitchFamily="18" charset="0"/>
                <a:sym typeface="+mn-ea"/>
              </a:rPr>
              <a:t>Model Evaluation: Training Time</a:t>
            </a:r>
            <a:endParaRPr lang="en-US" altLang="zh-CN" sz="3200"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31" name="图片 30" descr="upload_post_object_v2_529941767"/>
          <p:cNvPicPr>
            <a:picLocks noChangeAspect="1"/>
          </p:cNvPicPr>
          <p:nvPr/>
        </p:nvPicPr>
        <p:blipFill>
          <a:blip r:embed="rId1"/>
          <a:stretch>
            <a:fillRect/>
          </a:stretch>
        </p:blipFill>
        <p:spPr>
          <a:xfrm>
            <a:off x="0" y="2488081"/>
            <a:ext cx="12192000" cy="1881839"/>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sym typeface="+mn-ea"/>
              </a:rPr>
              <a:t>Model</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765899" y="1253289"/>
            <a:ext cx="8198602" cy="1079221"/>
          </a:xfrm>
          <a:prstGeom prst="rect">
            <a:avLst/>
          </a:prstGeom>
          <a:noFill/>
        </p:spPr>
        <p:txBody>
          <a:bodyPr wrap="square" rtlCol="0" anchor="t">
            <a:noAutofit/>
          </a:bodyPr>
          <a:lstStyle/>
          <a:p>
            <a:r>
              <a:rPr lang="en-US" altLang="zh-CN" sz="3200" b="1" dirty="0">
                <a:solidFill>
                  <a:schemeClr val="accent3">
                    <a:lumMod val="50000"/>
                  </a:schemeClr>
                </a:solidFill>
                <a:latin typeface="Times New Roman" panose="02020603050405020304" pitchFamily="18" charset="0"/>
                <a:cs typeface="Times New Roman" panose="02020603050405020304" pitchFamily="18" charset="0"/>
                <a:sym typeface="+mn-ea"/>
              </a:rPr>
              <a:t>Model Selection</a:t>
            </a:r>
            <a:endParaRPr lang="en-US" altLang="zh-CN" sz="32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2" name="文本框 31"/>
          <p:cNvSpPr txBox="1"/>
          <p:nvPr/>
        </p:nvSpPr>
        <p:spPr>
          <a:xfrm>
            <a:off x="1460238" y="1815653"/>
            <a:ext cx="9684385" cy="2491740"/>
          </a:xfrm>
          <a:prstGeom prst="rect">
            <a:avLst/>
          </a:prstGeom>
          <a:noFill/>
        </p:spPr>
        <p:txBody>
          <a:bodyPr wrap="square" rtlCol="0" anchor="t">
            <a:spAutoFit/>
          </a:bodyPr>
          <a:lstStyle/>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Random Forests</a:t>
            </a:r>
            <a:endParaRPr lang="en-US" altLang="zh-CN" sz="3000">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Accuracy: 71%</a:t>
            </a:r>
            <a:endParaRPr lang="en-US" altLang="zh-CN" sz="3000">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AUC: 0.776</a:t>
            </a:r>
            <a:endParaRPr lang="en-US" altLang="zh-CN" sz="3000">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Training Time: Several Minutes</a:t>
            </a:r>
            <a:endParaRPr sz="300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sym typeface="+mn-ea"/>
              </a:rPr>
              <a:t>Model</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 name="文本框 2"/>
          <p:cNvSpPr txBox="1"/>
          <p:nvPr/>
        </p:nvSpPr>
        <p:spPr>
          <a:xfrm>
            <a:off x="765899" y="1253289"/>
            <a:ext cx="4038377" cy="1079221"/>
          </a:xfrm>
          <a:prstGeom prst="rect">
            <a:avLst/>
          </a:prstGeom>
          <a:noFill/>
        </p:spPr>
        <p:txBody>
          <a:bodyPr wrap="square" rtlCol="0" anchor="t">
            <a:noAutofit/>
          </a:bodyPr>
          <a:lstStyle/>
          <a:p>
            <a:r>
              <a:rPr lang="en-US" altLang="zh-CN" sz="3200" b="1" dirty="0">
                <a:solidFill>
                  <a:schemeClr val="accent3">
                    <a:lumMod val="50000"/>
                  </a:schemeClr>
                </a:solidFill>
                <a:latin typeface="Times New Roman" panose="02020603050405020304" pitchFamily="18" charset="0"/>
                <a:cs typeface="Times New Roman" panose="02020603050405020304" pitchFamily="18" charset="0"/>
              </a:rPr>
              <a:t>Future Work</a:t>
            </a:r>
            <a:endParaRPr lang="en-US" altLang="zh-CN" sz="32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1" name="文本框 30"/>
          <p:cNvSpPr txBox="1"/>
          <p:nvPr/>
        </p:nvSpPr>
        <p:spPr>
          <a:xfrm>
            <a:off x="1460238" y="1815653"/>
            <a:ext cx="9684385" cy="2491740"/>
          </a:xfrm>
          <a:prstGeom prst="rect">
            <a:avLst/>
          </a:prstGeom>
          <a:noFill/>
        </p:spPr>
        <p:txBody>
          <a:bodyPr wrap="square" rtlCol="0" anchor="t">
            <a:spAutoFit/>
          </a:bodyPr>
          <a:lstStyle/>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Hyperparameter Tuning</a:t>
            </a:r>
            <a:endParaRPr lang="en-US" altLang="zh-CN" sz="3000">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Resampling </a:t>
            </a:r>
            <a:r>
              <a:rPr lang="zh-CN" altLang="en-US" sz="3000">
                <a:latin typeface="Times New Roman" panose="02020603050405020304" pitchFamily="18" charset="0"/>
                <a:cs typeface="Times New Roman" panose="02020603050405020304" pitchFamily="18" charset="0"/>
              </a:rPr>
              <a:t>-- </a:t>
            </a:r>
            <a:r>
              <a:rPr lang="en-US" altLang="zh-CN" sz="3000">
                <a:latin typeface="Times New Roman" panose="02020603050405020304" pitchFamily="18" charset="0"/>
                <a:cs typeface="Times New Roman" panose="02020603050405020304" pitchFamily="18" charset="0"/>
              </a:rPr>
              <a:t>Robustness</a:t>
            </a:r>
            <a:endParaRPr lang="en-US" altLang="zh-CN" sz="3000">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Models Assemble</a:t>
            </a:r>
            <a:endParaRPr lang="en-US" altLang="zh-CN" sz="3000">
              <a:latin typeface="Times New Roman" panose="02020603050405020304" pitchFamily="18" charset="0"/>
              <a:cs typeface="Times New Roman" panose="02020603050405020304" pitchFamily="18" charset="0"/>
            </a:endParaRPr>
          </a:p>
          <a:p>
            <a:pPr marL="342900" indent="-342900">
              <a:lnSpc>
                <a:spcPct val="130000"/>
              </a:lnSpc>
              <a:buChar char="•"/>
            </a:pPr>
            <a:r>
              <a:rPr lang="en-US" altLang="zh-CN" sz="3000">
                <a:latin typeface="Times New Roman" panose="02020603050405020304" pitchFamily="18" charset="0"/>
                <a:cs typeface="Times New Roman" panose="02020603050405020304" pitchFamily="18" charset="0"/>
              </a:rPr>
              <a:t>Feature Selection</a:t>
            </a:r>
            <a:endParaRPr sz="300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4994647" y="2772208"/>
            <a:ext cx="6604863" cy="656792"/>
          </a:xfrm>
        </p:spPr>
        <p:txBody>
          <a:bodyPr>
            <a:normAutofit/>
          </a:bodyPr>
          <a:lstStyle/>
          <a:p>
            <a:r>
              <a:rPr lang="en-US" altLang="zh-CN" sz="4000" dirty="0"/>
              <a:t>Conclusion</a:t>
            </a:r>
            <a:endParaRPr lang="zh-CN" altLang="en-US" sz="4000" dirty="0"/>
          </a:p>
        </p:txBody>
      </p:sp>
      <p:sp>
        <p:nvSpPr>
          <p:cNvPr id="39" name="文本框 76"/>
          <p:cNvSpPr txBox="1"/>
          <p:nvPr/>
        </p:nvSpPr>
        <p:spPr>
          <a:xfrm>
            <a:off x="2173178" y="1991626"/>
            <a:ext cx="1698172" cy="178334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dirty="0">
                <a:solidFill>
                  <a:schemeClr val="accent1"/>
                </a:solidFill>
                <a:latin typeface="Impact" panose="020B0806030902050204" pitchFamily="34" charset="0"/>
              </a:rPr>
              <a:t>/05</a:t>
            </a:r>
            <a:endParaRPr lang="en-US" altLang="zh-CN" sz="16600" dirty="0">
              <a:solidFill>
                <a:schemeClr val="accent1"/>
              </a:solidFill>
              <a:latin typeface="Impact" panose="020B0806030902050204" pitchFamily="34" charset="0"/>
            </a:endParaRPr>
          </a:p>
        </p:txBody>
      </p:sp>
      <p:cxnSp>
        <p:nvCxnSpPr>
          <p:cNvPr id="14" name="直接连接符 13"/>
          <p:cNvCxnSpPr/>
          <p:nvPr/>
        </p:nvCxnSpPr>
        <p:spPr>
          <a:xfrm>
            <a:off x="4525248" y="1846384"/>
            <a:ext cx="0" cy="24003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t>Conclusion</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1" name="文本框 30"/>
          <p:cNvSpPr txBox="1"/>
          <p:nvPr/>
        </p:nvSpPr>
        <p:spPr>
          <a:xfrm>
            <a:off x="657225" y="1266825"/>
            <a:ext cx="3013075" cy="460375"/>
          </a:xfrm>
          <a:prstGeom prst="rect">
            <a:avLst/>
          </a:prstGeom>
          <a:noFill/>
        </p:spPr>
        <p:txBody>
          <a:bodyPr wrap="none" rtlCol="0" anchor="t">
            <a:spAutoFit/>
          </a:bodyPr>
          <a:lstStyle/>
          <a:p>
            <a:r>
              <a:rPr lang="en-US" altLang="zh-CN" sz="2400" dirty="0">
                <a:solidFill>
                  <a:schemeClr val="accent3">
                    <a:lumMod val="50000"/>
                  </a:schemeClr>
                </a:solidFill>
                <a:sym typeface="+mn-ea"/>
              </a:rPr>
              <a:t>Response variable</a:t>
            </a:r>
            <a:r>
              <a:rPr lang="zh-CN" altLang="en-US" sz="2400" dirty="0">
                <a:solidFill>
                  <a:schemeClr val="accent3">
                    <a:lumMod val="50000"/>
                  </a:schemeClr>
                </a:solidFill>
                <a:sym typeface="+mn-ea"/>
              </a:rPr>
              <a:t>：</a:t>
            </a:r>
            <a:endParaRPr lang="zh-CN" altLang="en-US" sz="2400" dirty="0">
              <a:solidFill>
                <a:schemeClr val="accent3">
                  <a:lumMod val="50000"/>
                </a:schemeClr>
              </a:solidFill>
              <a:sym typeface="+mn-ea"/>
            </a:endParaRPr>
          </a:p>
        </p:txBody>
      </p:sp>
      <p:sp>
        <p:nvSpPr>
          <p:cNvPr id="32" name="文本框 31"/>
          <p:cNvSpPr txBox="1"/>
          <p:nvPr/>
        </p:nvSpPr>
        <p:spPr>
          <a:xfrm>
            <a:off x="3531580" y="1264658"/>
            <a:ext cx="5303520" cy="460375"/>
          </a:xfrm>
          <a:prstGeom prst="rect">
            <a:avLst/>
          </a:prstGeom>
          <a:noFill/>
        </p:spPr>
        <p:txBody>
          <a:bodyPr wrap="none" rtlCol="0" anchor="t">
            <a:spAutoFit/>
          </a:bodyPr>
          <a:lstStyle/>
          <a:p>
            <a:r>
              <a:rPr sz="2400">
                <a:latin typeface="Times New Roman" panose="02020603050405020304" pitchFamily="18" charset="0"/>
                <a:cs typeface="Times New Roman" panose="02020603050405020304" pitchFamily="18" charset="0"/>
                <a:sym typeface="+mn-ea"/>
              </a:rPr>
              <a:t>X_rfhype5(whether to have hypertension)</a:t>
            </a:r>
            <a:endParaRPr lang="zh-CN" altLang="en-US" sz="2400"/>
          </a:p>
        </p:txBody>
      </p:sp>
      <p:sp>
        <p:nvSpPr>
          <p:cNvPr id="33" name="文本框 32"/>
          <p:cNvSpPr txBox="1"/>
          <p:nvPr/>
        </p:nvSpPr>
        <p:spPr>
          <a:xfrm>
            <a:off x="680085" y="1848257"/>
            <a:ext cx="4620895" cy="460375"/>
          </a:xfrm>
          <a:prstGeom prst="rect">
            <a:avLst/>
          </a:prstGeom>
          <a:noFill/>
        </p:spPr>
        <p:txBody>
          <a:bodyPr wrap="none" rtlCol="0" anchor="t">
            <a:spAutoFit/>
          </a:bodyPr>
          <a:lstStyle/>
          <a:p>
            <a:r>
              <a:rPr lang="en-US" altLang="zh-CN" sz="2400" dirty="0">
                <a:solidFill>
                  <a:schemeClr val="accent3">
                    <a:lumMod val="50000"/>
                  </a:schemeClr>
                </a:solidFill>
                <a:sym typeface="+mn-ea"/>
              </a:rPr>
              <a:t>Methods and plots used in EDA :</a:t>
            </a:r>
            <a:endParaRPr lang="zh-CN" altLang="en-US" sz="2400">
              <a:latin typeface="Times New Roman" panose="02020603050405020304" pitchFamily="18" charset="0"/>
              <a:cs typeface="Times New Roman" panose="02020603050405020304" pitchFamily="18" charset="0"/>
              <a:sym typeface="+mn-ea"/>
            </a:endParaRPr>
          </a:p>
        </p:txBody>
      </p:sp>
      <p:sp>
        <p:nvSpPr>
          <p:cNvPr id="34" name="文本框 33"/>
          <p:cNvSpPr txBox="1"/>
          <p:nvPr/>
        </p:nvSpPr>
        <p:spPr>
          <a:xfrm>
            <a:off x="1128880" y="2304710"/>
            <a:ext cx="10421620" cy="1198880"/>
          </a:xfrm>
          <a:prstGeom prst="rect">
            <a:avLst/>
          </a:prstGeom>
          <a:noFill/>
        </p:spPr>
        <p:txBody>
          <a:bodyPr wrap="square" rtlCol="0" anchor="t">
            <a:spAutoFit/>
          </a:bodyPr>
          <a:lstStyle/>
          <a:p>
            <a:r>
              <a:rPr lang="en-US" sz="2400">
                <a:latin typeface="Times New Roman" panose="02020603050405020304" pitchFamily="18" charset="0"/>
                <a:cs typeface="Times New Roman" panose="02020603050405020304" pitchFamily="18" charset="0"/>
                <a:sym typeface="+mn-ea"/>
              </a:rPr>
              <a:t>S</a:t>
            </a:r>
            <a:r>
              <a:rPr sz="2400">
                <a:latin typeface="Times New Roman" panose="02020603050405020304" pitchFamily="18" charset="0"/>
                <a:cs typeface="Times New Roman" panose="02020603050405020304" pitchFamily="18" charset="0"/>
                <a:sym typeface="+mn-ea"/>
              </a:rPr>
              <a:t>ampling,</a:t>
            </a:r>
            <a:r>
              <a:rPr lang="en-US" sz="2400">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1.5</a:t>
            </a:r>
            <a:r>
              <a:rPr lang="en-US" sz="2400">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IQR </a:t>
            </a:r>
            <a:r>
              <a:rPr lang="en-US" sz="2400">
                <a:latin typeface="Times New Roman" panose="02020603050405020304" pitchFamily="18" charset="0"/>
                <a:cs typeface="Times New Roman" panose="02020603050405020304" pitchFamily="18" charset="0"/>
                <a:sym typeface="+mn-ea"/>
              </a:rPr>
              <a:t>P</a:t>
            </a:r>
            <a:r>
              <a:rPr sz="2400">
                <a:latin typeface="Times New Roman" panose="02020603050405020304" pitchFamily="18" charset="0"/>
                <a:cs typeface="Times New Roman" panose="02020603050405020304" pitchFamily="18" charset="0"/>
                <a:sym typeface="+mn-ea"/>
              </a:rPr>
              <a:t>rinciple,  </a:t>
            </a:r>
            <a:r>
              <a:rPr lang="en-US" sz="2400">
                <a:latin typeface="Times New Roman" panose="02020603050405020304" pitchFamily="18" charset="0"/>
                <a:cs typeface="Times New Roman" panose="02020603050405020304" pitchFamily="18" charset="0"/>
                <a:sym typeface="+mn-ea"/>
              </a:rPr>
              <a:t>N</a:t>
            </a:r>
            <a:r>
              <a:rPr sz="2400">
                <a:latin typeface="Times New Roman" panose="02020603050405020304" pitchFamily="18" charset="0"/>
                <a:cs typeface="Times New Roman" panose="02020603050405020304" pitchFamily="18" charset="0"/>
                <a:sym typeface="+mn-ea"/>
              </a:rPr>
              <a:t>ormalization, </a:t>
            </a:r>
            <a:r>
              <a:rPr lang="en-US" sz="2400">
                <a:latin typeface="Times New Roman" panose="02020603050405020304" pitchFamily="18" charset="0"/>
                <a:cs typeface="Times New Roman" panose="02020603050405020304" pitchFamily="18" charset="0"/>
                <a:sym typeface="+mn-ea"/>
              </a:rPr>
              <a:t>H</a:t>
            </a:r>
            <a:r>
              <a:rPr sz="2400">
                <a:latin typeface="Times New Roman" panose="02020603050405020304" pitchFamily="18" charset="0"/>
                <a:cs typeface="Times New Roman" panose="02020603050405020304" pitchFamily="18" charset="0"/>
                <a:sym typeface="+mn-ea"/>
              </a:rPr>
              <a:t>ypothesis test, </a:t>
            </a:r>
            <a:r>
              <a:rPr lang="en-US" sz="2400">
                <a:latin typeface="Times New Roman" panose="02020603050405020304" pitchFamily="18" charset="0"/>
                <a:cs typeface="Times New Roman" panose="02020603050405020304" pitchFamily="18" charset="0"/>
                <a:sym typeface="+mn-ea"/>
              </a:rPr>
              <a:t>C</a:t>
            </a:r>
            <a:r>
              <a:rPr sz="2400">
                <a:latin typeface="Times New Roman" panose="02020603050405020304" pitchFamily="18" charset="0"/>
                <a:cs typeface="Times New Roman" panose="02020603050405020304" pitchFamily="18" charset="0"/>
                <a:sym typeface="+mn-ea"/>
              </a:rPr>
              <a:t>hi-squared test, </a:t>
            </a:r>
            <a:r>
              <a:rPr lang="en-US" sz="2400">
                <a:latin typeface="Times New Roman" panose="02020603050405020304" pitchFamily="18" charset="0"/>
                <a:cs typeface="Times New Roman" panose="02020603050405020304" pitchFamily="18" charset="0"/>
                <a:sym typeface="+mn-ea"/>
              </a:rPr>
              <a:t>L</a:t>
            </a:r>
            <a:r>
              <a:rPr sz="2400">
                <a:latin typeface="Times New Roman" panose="02020603050405020304" pitchFamily="18" charset="0"/>
                <a:cs typeface="Times New Roman" panose="02020603050405020304" pitchFamily="18" charset="0"/>
                <a:sym typeface="+mn-ea"/>
              </a:rPr>
              <a:t>arge sample T test, </a:t>
            </a:r>
            <a:r>
              <a:rPr lang="en-US" sz="2400">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Density curve, </a:t>
            </a:r>
            <a:r>
              <a:rPr lang="en-US" sz="2400">
                <a:latin typeface="Times New Roman" panose="02020603050405020304" pitchFamily="18" charset="0"/>
                <a:cs typeface="Times New Roman" panose="02020603050405020304" pitchFamily="18" charset="0"/>
                <a:sym typeface="+mn-ea"/>
              </a:rPr>
              <a:t>Two-way</a:t>
            </a:r>
            <a:r>
              <a:rPr sz="2400">
                <a:latin typeface="Times New Roman" panose="02020603050405020304" pitchFamily="18" charset="0"/>
                <a:cs typeface="Times New Roman" panose="02020603050405020304" pitchFamily="18" charset="0"/>
                <a:sym typeface="+mn-ea"/>
              </a:rPr>
              <a:t> table, </a:t>
            </a:r>
            <a:r>
              <a:rPr lang="en-US" sz="2400">
                <a:latin typeface="Times New Roman" panose="02020603050405020304" pitchFamily="18" charset="0"/>
                <a:cs typeface="Times New Roman" panose="02020603050405020304" pitchFamily="18" charset="0"/>
                <a:sym typeface="+mn-ea"/>
              </a:rPr>
              <a:t>S</a:t>
            </a:r>
            <a:r>
              <a:rPr sz="2400">
                <a:latin typeface="Times New Roman" panose="02020603050405020304" pitchFamily="18" charset="0"/>
                <a:cs typeface="Times New Roman" panose="02020603050405020304" pitchFamily="18" charset="0"/>
                <a:sym typeface="+mn-ea"/>
              </a:rPr>
              <a:t>tacked-bar chart, </a:t>
            </a:r>
            <a:r>
              <a:rPr lang="en-US" sz="2400">
                <a:latin typeface="Times New Roman" panose="02020603050405020304" pitchFamily="18" charset="0"/>
                <a:cs typeface="Times New Roman" panose="02020603050405020304" pitchFamily="18" charset="0"/>
                <a:sym typeface="+mn-ea"/>
              </a:rPr>
              <a:t>B</a:t>
            </a:r>
            <a:r>
              <a:rPr sz="2400">
                <a:latin typeface="Times New Roman" panose="02020603050405020304" pitchFamily="18" charset="0"/>
                <a:cs typeface="Times New Roman" panose="02020603050405020304" pitchFamily="18" charset="0"/>
                <a:sym typeface="+mn-ea"/>
              </a:rPr>
              <a:t>oxplot, </a:t>
            </a:r>
            <a:r>
              <a:rPr lang="en-US" sz="2400">
                <a:latin typeface="Times New Roman" panose="02020603050405020304" pitchFamily="18" charset="0"/>
                <a:cs typeface="Times New Roman" panose="02020603050405020304" pitchFamily="18" charset="0"/>
                <a:sym typeface="+mn-ea"/>
              </a:rPr>
              <a:t>H</a:t>
            </a:r>
            <a:r>
              <a:rPr sz="2400">
                <a:latin typeface="Times New Roman" panose="02020603050405020304" pitchFamily="18" charset="0"/>
                <a:cs typeface="Times New Roman" panose="02020603050405020304" pitchFamily="18" charset="0"/>
                <a:sym typeface="+mn-ea"/>
              </a:rPr>
              <a:t>istogram, Mosaic plot, QQ plot, Bar plot, etc.</a:t>
            </a:r>
            <a:endParaRPr lang="zh-CN" altLang="en-US" sz="2400"/>
          </a:p>
        </p:txBody>
      </p:sp>
      <p:sp>
        <p:nvSpPr>
          <p:cNvPr id="35" name="文本框 34"/>
          <p:cNvSpPr txBox="1"/>
          <p:nvPr/>
        </p:nvSpPr>
        <p:spPr>
          <a:xfrm>
            <a:off x="1137547" y="4057021"/>
            <a:ext cx="7493635" cy="829945"/>
          </a:xfrm>
          <a:prstGeom prst="rect">
            <a:avLst/>
          </a:prstGeom>
          <a:noFill/>
        </p:spPr>
        <p:txBody>
          <a:bodyPr wrap="none" rtlCol="0" anchor="t">
            <a:spAutoFit/>
          </a:bodyPr>
          <a:lstStyle/>
          <a:p>
            <a:pPr algn="l"/>
            <a:r>
              <a:rPr lang="en-US" sz="2400">
                <a:latin typeface="Times New Roman" panose="02020603050405020304" pitchFamily="18" charset="0"/>
                <a:cs typeface="Times New Roman" panose="02020603050405020304" pitchFamily="18" charset="0"/>
                <a:sym typeface="+mn-ea"/>
              </a:rPr>
              <a:t>1. Find out </a:t>
            </a:r>
            <a:r>
              <a:rPr sz="2400">
                <a:latin typeface="Times New Roman" panose="02020603050405020304" pitchFamily="18" charset="0"/>
                <a:cs typeface="Times New Roman" panose="02020603050405020304" pitchFamily="18" charset="0"/>
                <a:sym typeface="+mn-ea"/>
              </a:rPr>
              <a:t>five variables with great impact</a:t>
            </a:r>
            <a:r>
              <a:rPr lang="en-US" sz="2400">
                <a:latin typeface="Times New Roman" panose="02020603050405020304" pitchFamily="18" charset="0"/>
                <a:cs typeface="Times New Roman" panose="02020603050405020304" pitchFamily="18" charset="0"/>
                <a:sym typeface="+mn-ea"/>
              </a:rPr>
              <a:t> to hypertension:</a:t>
            </a:r>
            <a:endParaRPr lang="en-US" sz="2400">
              <a:latin typeface="Times New Roman" panose="02020603050405020304" pitchFamily="18" charset="0"/>
              <a:cs typeface="Times New Roman" panose="02020603050405020304" pitchFamily="18" charset="0"/>
              <a:sym typeface="+mn-ea"/>
            </a:endParaRPr>
          </a:p>
          <a:p>
            <a:pPr algn="l"/>
            <a:r>
              <a:rPr lang="en-US" sz="2400">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Smoke100 </a:t>
            </a:r>
            <a:r>
              <a:rPr lang="en-US" sz="2400">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Exerany2</a:t>
            </a:r>
            <a:r>
              <a:rPr lang="en-US" sz="2400">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X_bmi5</a:t>
            </a:r>
            <a:r>
              <a:rPr lang="en-US" sz="2400">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cvdinfr4</a:t>
            </a:r>
            <a:r>
              <a:rPr lang="en-US" sz="2400">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X_age_g</a:t>
            </a:r>
            <a:r>
              <a:rPr lang="en-US" sz="2400">
                <a:latin typeface="Times New Roman" panose="02020603050405020304" pitchFamily="18" charset="0"/>
                <a:cs typeface="Times New Roman" panose="02020603050405020304" pitchFamily="18" charset="0"/>
                <a:sym typeface="+mn-ea"/>
              </a:rPr>
              <a:t>.</a:t>
            </a:r>
            <a:r>
              <a:rPr sz="240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 </a:t>
            </a:r>
            <a:endParaRPr lang="en-US" sz="2400">
              <a:latin typeface="Times New Roman" panose="02020603050405020304" pitchFamily="18" charset="0"/>
              <a:cs typeface="Times New Roman" panose="02020603050405020304" pitchFamily="18" charset="0"/>
              <a:sym typeface="+mn-ea"/>
            </a:endParaRPr>
          </a:p>
        </p:txBody>
      </p:sp>
      <p:sp>
        <p:nvSpPr>
          <p:cNvPr id="36" name="文本框 35"/>
          <p:cNvSpPr txBox="1"/>
          <p:nvPr/>
        </p:nvSpPr>
        <p:spPr>
          <a:xfrm>
            <a:off x="627865" y="3595114"/>
            <a:ext cx="1199515" cy="460375"/>
          </a:xfrm>
          <a:prstGeom prst="rect">
            <a:avLst/>
          </a:prstGeom>
          <a:noFill/>
        </p:spPr>
        <p:txBody>
          <a:bodyPr wrap="none" rtlCol="0" anchor="t">
            <a:spAutoFit/>
          </a:bodyPr>
          <a:lstStyle/>
          <a:p>
            <a:r>
              <a:rPr lang="en-US" altLang="zh-CN" sz="2400" dirty="0">
                <a:solidFill>
                  <a:schemeClr val="accent3">
                    <a:lumMod val="50000"/>
                  </a:schemeClr>
                </a:solidFill>
              </a:rPr>
              <a:t>Results</a:t>
            </a:r>
            <a:endParaRPr lang="en-US" altLang="zh-CN" sz="2400"/>
          </a:p>
        </p:txBody>
      </p:sp>
      <p:sp>
        <p:nvSpPr>
          <p:cNvPr id="37" name="文本框 36"/>
          <p:cNvSpPr txBox="1"/>
          <p:nvPr/>
        </p:nvSpPr>
        <p:spPr>
          <a:xfrm>
            <a:off x="1131832" y="4887161"/>
            <a:ext cx="9303385" cy="1568450"/>
          </a:xfrm>
          <a:prstGeom prst="rect">
            <a:avLst/>
          </a:prstGeom>
          <a:noFill/>
        </p:spPr>
        <p:txBody>
          <a:bodyPr wrap="square" rtlCol="0" anchor="t">
            <a:spAutoFit/>
          </a:bodyPr>
          <a:lstStyle/>
          <a:p>
            <a:r>
              <a:rPr lang="en-US" sz="2400">
                <a:latin typeface="Times New Roman" panose="02020603050405020304" pitchFamily="18" charset="0"/>
                <a:cs typeface="Times New Roman" panose="02020603050405020304" pitchFamily="18" charset="0"/>
                <a:sym typeface="+mn-ea"/>
              </a:rPr>
              <a:t>2. W</a:t>
            </a:r>
            <a:r>
              <a:rPr sz="2400">
                <a:latin typeface="Times New Roman" panose="02020603050405020304" pitchFamily="18" charset="0"/>
                <a:cs typeface="Times New Roman" panose="02020603050405020304" pitchFamily="18" charset="0"/>
                <a:sym typeface="+mn-ea"/>
              </a:rPr>
              <a:t>e train three models, such as Logistic Regression, Naive Bayes and Random Forest. We could use these models to predict whether an individual have hypertension if given the data of those five exploratory variables</a:t>
            </a:r>
            <a:endParaRPr lang="zh-CN" altLang="en-US" sz="240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Autofit/>
          </a:bodyPr>
          <a:lstStyle/>
          <a:p>
            <a:r>
              <a:rPr lang="en-US" altLang="zh-CN" sz="3600" dirty="0"/>
              <a:t>Thanks.</a:t>
            </a:r>
            <a:endParaRPr lang="zh-CN" altLang="en-US" sz="3600" dirty="0"/>
          </a:p>
        </p:txBody>
      </p:sp>
      <p:sp>
        <p:nvSpPr>
          <p:cNvPr id="7" name="文本占位符 6"/>
          <p:cNvSpPr>
            <a:spLocks noGrp="1"/>
          </p:cNvSpPr>
          <p:nvPr>
            <p:ph type="body" sz="quarter" idx="18"/>
          </p:nvPr>
        </p:nvSpPr>
        <p:spPr/>
        <p:txBody>
          <a:bodyPr>
            <a:normAutofit fontScale="87500"/>
          </a:bodyPr>
          <a:lstStyle/>
          <a:p>
            <a:r>
              <a:rPr lang="en-US" altLang="en-US" dirty="0"/>
              <a:t>2021/12/8</a:t>
            </a:r>
            <a:endParaRPr lang="en-US" altLang="en-US" dirty="0"/>
          </a:p>
        </p:txBody>
      </p:sp>
      <p:cxnSp>
        <p:nvCxnSpPr>
          <p:cNvPr id="32" name="直接连接符 31"/>
          <p:cNvCxnSpPr/>
          <p:nvPr/>
        </p:nvCxnSpPr>
        <p:spPr>
          <a:xfrm>
            <a:off x="4286879" y="1614174"/>
            <a:ext cx="0" cy="28405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7"/>
          </p:nvPr>
        </p:nvSpPr>
        <p:spPr/>
        <p:txBody>
          <a:bodyPr>
            <a:normAutofit fontScale="97500" lnSpcReduction="10000"/>
          </a:bodyPr>
          <a:lstStyle/>
          <a:p>
            <a:r>
              <a:rPr lang="en-US" altLang="zh-CN" dirty="0"/>
              <a:t>Group 8</a:t>
            </a:r>
            <a:endParaRPr lang="en-US" altLang="zh-CN"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t>Background</a:t>
            </a:r>
            <a:endParaRPr lang="zh-CN" altLang="en-US" dirty="0"/>
          </a:p>
        </p:txBody>
      </p:sp>
      <p:sp>
        <p:nvSpPr>
          <p:cNvPr id="4" name="灯片编号占位符 3"/>
          <p:cNvSpPr>
            <a:spLocks noGrp="1"/>
          </p:cNvSpPr>
          <p:nvPr>
            <p:ph type="sldNum" sz="quarter" idx="12"/>
          </p:nvPr>
        </p:nvSpPr>
        <p:spPr>
          <a:xfrm>
            <a:off x="8610599" y="6495558"/>
            <a:ext cx="2909888" cy="206381"/>
          </a:xfrm>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2" name="文本框 31"/>
          <p:cNvSpPr txBox="1"/>
          <p:nvPr/>
        </p:nvSpPr>
        <p:spPr>
          <a:xfrm>
            <a:off x="1343595" y="1521782"/>
            <a:ext cx="10024618" cy="645160"/>
          </a:xfrm>
          <a:prstGeom prst="rect">
            <a:avLst/>
          </a:prstGeom>
          <a:noFill/>
        </p:spPr>
        <p:txBody>
          <a:bodyPr wrap="square">
            <a:spAutoFit/>
          </a:bodyPr>
          <a:lstStyle/>
          <a:p>
            <a:r>
              <a:rPr lang="en-US" altLang="zh-CN" b="0" i="0" dirty="0"/>
              <a:t>The data set we choose is the Behavioral Risk Factor Surveillance System(BRFSS),  since this data set is </a:t>
            </a:r>
            <a:r>
              <a:rPr lang="en-US" altLang="zh-CN" b="1" i="0" dirty="0"/>
              <a:t>authentic and rigorous.</a:t>
            </a:r>
            <a:endParaRPr lang="en-US" altLang="zh-CN" dirty="0"/>
          </a:p>
        </p:txBody>
      </p:sp>
      <p:sp>
        <p:nvSpPr>
          <p:cNvPr id="34" name="文本框 33"/>
          <p:cNvSpPr txBox="1"/>
          <p:nvPr/>
        </p:nvSpPr>
        <p:spPr>
          <a:xfrm>
            <a:off x="1342390" y="3206115"/>
            <a:ext cx="5782310" cy="922020"/>
          </a:xfrm>
          <a:prstGeom prst="rect">
            <a:avLst/>
          </a:prstGeom>
          <a:noFill/>
        </p:spPr>
        <p:txBody>
          <a:bodyPr wrap="square">
            <a:spAutoFit/>
          </a:bodyPr>
          <a:lstStyle/>
          <a:p>
            <a:pPr algn="l">
              <a:buClrTx/>
              <a:buSzTx/>
              <a:buFontTx/>
            </a:pPr>
            <a:r>
              <a:rPr lang="en-US" altLang="zh-CN" dirty="0"/>
              <a:t>Research shows that hypertension is</a:t>
            </a:r>
            <a:r>
              <a:rPr lang="en-US" altLang="zh-CN" b="1" dirty="0"/>
              <a:t> harmful</a:t>
            </a:r>
            <a:r>
              <a:rPr lang="en-US" altLang="zh-CN" dirty="0"/>
              <a:t> to people's health and has become a problem for more and more people.</a:t>
            </a:r>
            <a:endParaRPr lang="en-US" altLang="zh-CN" dirty="0"/>
          </a:p>
        </p:txBody>
      </p:sp>
      <p:sp>
        <p:nvSpPr>
          <p:cNvPr id="36" name="文本框 35"/>
          <p:cNvSpPr txBox="1"/>
          <p:nvPr/>
        </p:nvSpPr>
        <p:spPr>
          <a:xfrm>
            <a:off x="1342390" y="5166360"/>
            <a:ext cx="10026015" cy="368300"/>
          </a:xfrm>
          <a:prstGeom prst="rect">
            <a:avLst/>
          </a:prstGeom>
          <a:noFill/>
        </p:spPr>
        <p:txBody>
          <a:bodyPr wrap="square">
            <a:spAutoFit/>
          </a:bodyPr>
          <a:lstStyle/>
          <a:p>
            <a:pPr algn="l">
              <a:buClrTx/>
              <a:buSzTx/>
              <a:buFontTx/>
            </a:pPr>
            <a:r>
              <a:rPr lang="en-US" altLang="zh-CN" dirty="0"/>
              <a:t>1. Find out the influencing factors of hypertension, to help people better prevent hypertension</a:t>
            </a:r>
            <a:endParaRPr lang="en-US" altLang="zh-CN" dirty="0"/>
          </a:p>
        </p:txBody>
      </p:sp>
      <p:sp>
        <p:nvSpPr>
          <p:cNvPr id="38" name="文本框 37"/>
          <p:cNvSpPr txBox="1"/>
          <p:nvPr/>
        </p:nvSpPr>
        <p:spPr>
          <a:xfrm>
            <a:off x="1314385" y="5629363"/>
            <a:ext cx="10304408" cy="368300"/>
          </a:xfrm>
          <a:prstGeom prst="rect">
            <a:avLst/>
          </a:prstGeom>
          <a:noFill/>
        </p:spPr>
        <p:txBody>
          <a:bodyPr wrap="square">
            <a:spAutoFit/>
          </a:bodyPr>
          <a:lstStyle/>
          <a:p>
            <a:pPr algn="l">
              <a:buClrTx/>
              <a:buSzTx/>
              <a:buFontTx/>
            </a:pPr>
            <a:r>
              <a:rPr lang="en-US" altLang="zh-CN" dirty="0"/>
              <a:t>2. </a:t>
            </a:r>
            <a:r>
              <a:rPr lang="en-US" altLang="zh-CN" dirty="0">
                <a:latin typeface="+mj-lt"/>
                <a:ea typeface="+mj-ea"/>
                <a:cs typeface="+mj-cs"/>
                <a:sym typeface="+mn-ea"/>
              </a:rPr>
              <a:t>Develop mathematical models to predict whether an individual has hypertension or not</a:t>
            </a:r>
            <a:endParaRPr lang="en-US" altLang="zh-CN" dirty="0"/>
          </a:p>
        </p:txBody>
      </p:sp>
      <p:sp>
        <p:nvSpPr>
          <p:cNvPr id="40" name="文本框 39"/>
          <p:cNvSpPr txBox="1"/>
          <p:nvPr/>
        </p:nvSpPr>
        <p:spPr>
          <a:xfrm>
            <a:off x="657069" y="1121923"/>
            <a:ext cx="6096000" cy="400110"/>
          </a:xfrm>
          <a:prstGeom prst="rect">
            <a:avLst/>
          </a:prstGeom>
          <a:noFill/>
        </p:spPr>
        <p:txBody>
          <a:bodyPr wrap="square">
            <a:spAutoFit/>
          </a:bodyPr>
          <a:lstStyle/>
          <a:p>
            <a:r>
              <a:rPr lang="en-US" altLang="zh-CN" sz="2000" b="1" dirty="0">
                <a:solidFill>
                  <a:schemeClr val="accent3">
                    <a:lumMod val="50000"/>
                  </a:schemeClr>
                </a:solidFill>
              </a:rPr>
              <a:t>Data Set</a:t>
            </a:r>
            <a:endParaRPr lang="zh-CN" altLang="en-US" sz="2000" b="1" dirty="0">
              <a:solidFill>
                <a:schemeClr val="accent3">
                  <a:lumMod val="50000"/>
                </a:schemeClr>
              </a:solidFill>
            </a:endParaRPr>
          </a:p>
        </p:txBody>
      </p:sp>
      <p:sp>
        <p:nvSpPr>
          <p:cNvPr id="41" name="文本框 40"/>
          <p:cNvSpPr txBox="1"/>
          <p:nvPr/>
        </p:nvSpPr>
        <p:spPr>
          <a:xfrm>
            <a:off x="626589" y="2660391"/>
            <a:ext cx="6096000" cy="400110"/>
          </a:xfrm>
          <a:prstGeom prst="rect">
            <a:avLst/>
          </a:prstGeom>
          <a:noFill/>
        </p:spPr>
        <p:txBody>
          <a:bodyPr wrap="square">
            <a:spAutoFit/>
          </a:bodyPr>
          <a:lstStyle/>
          <a:p>
            <a:r>
              <a:rPr lang="en-US" altLang="zh-CN" sz="2000" b="1" dirty="0">
                <a:solidFill>
                  <a:schemeClr val="accent3">
                    <a:lumMod val="50000"/>
                  </a:schemeClr>
                </a:solidFill>
              </a:rPr>
              <a:t>Why we study hypertension?</a:t>
            </a:r>
            <a:endParaRPr lang="zh-CN" altLang="en-US" sz="2000" b="1" dirty="0">
              <a:solidFill>
                <a:schemeClr val="accent3">
                  <a:lumMod val="50000"/>
                </a:schemeClr>
              </a:solidFill>
            </a:endParaRPr>
          </a:p>
        </p:txBody>
      </p:sp>
      <p:sp>
        <p:nvSpPr>
          <p:cNvPr id="42" name="文本框 41"/>
          <p:cNvSpPr txBox="1"/>
          <p:nvPr/>
        </p:nvSpPr>
        <p:spPr>
          <a:xfrm>
            <a:off x="609444" y="4671625"/>
            <a:ext cx="6096000" cy="400110"/>
          </a:xfrm>
          <a:prstGeom prst="rect">
            <a:avLst/>
          </a:prstGeom>
          <a:noFill/>
        </p:spPr>
        <p:txBody>
          <a:bodyPr wrap="square">
            <a:spAutoFit/>
          </a:bodyPr>
          <a:lstStyle/>
          <a:p>
            <a:r>
              <a:rPr lang="en-US" altLang="zh-CN" sz="2000" b="1" dirty="0">
                <a:solidFill>
                  <a:schemeClr val="accent3">
                    <a:lumMod val="50000"/>
                  </a:schemeClr>
                </a:solidFill>
              </a:rPr>
              <a:t>What we would like to do?</a:t>
            </a:r>
            <a:endParaRPr lang="zh-CN" altLang="en-US" sz="2000" b="1" dirty="0">
              <a:solidFill>
                <a:schemeClr val="accent3">
                  <a:lumMod val="50000"/>
                </a:schemeClr>
              </a:solidFill>
            </a:endParaRPr>
          </a:p>
        </p:txBody>
      </p:sp>
      <p:pic>
        <p:nvPicPr>
          <p:cNvPr id="31" name="图片 30"/>
          <p:cNvPicPr>
            <a:picLocks noChangeAspect="1"/>
          </p:cNvPicPr>
          <p:nvPr/>
        </p:nvPicPr>
        <p:blipFill>
          <a:blip r:embed="rId1"/>
          <a:stretch>
            <a:fillRect/>
          </a:stretch>
        </p:blipFill>
        <p:spPr>
          <a:xfrm>
            <a:off x="6814185" y="2345055"/>
            <a:ext cx="4705985" cy="232664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4994647" y="2772208"/>
            <a:ext cx="6604863" cy="656792"/>
          </a:xfrm>
        </p:spPr>
        <p:txBody>
          <a:bodyPr>
            <a:normAutofit/>
          </a:bodyPr>
          <a:lstStyle/>
          <a:p>
            <a:r>
              <a:rPr lang="en-US" altLang="zh-CN" sz="4000" dirty="0"/>
              <a:t>Methodology</a:t>
            </a:r>
            <a:endParaRPr lang="zh-CN" altLang="en-US" dirty="0"/>
          </a:p>
        </p:txBody>
      </p:sp>
      <p:sp>
        <p:nvSpPr>
          <p:cNvPr id="39" name="文本框 76"/>
          <p:cNvSpPr txBox="1"/>
          <p:nvPr/>
        </p:nvSpPr>
        <p:spPr>
          <a:xfrm>
            <a:off x="2173178" y="1991626"/>
            <a:ext cx="1698172" cy="178334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dirty="0">
                <a:solidFill>
                  <a:schemeClr val="accent1"/>
                </a:solidFill>
                <a:latin typeface="Impact" panose="020B0806030902050204" pitchFamily="34" charset="0"/>
              </a:rPr>
              <a:t>/02</a:t>
            </a:r>
            <a:endParaRPr lang="en-US" altLang="zh-CN" sz="16600" dirty="0">
              <a:solidFill>
                <a:schemeClr val="accent1"/>
              </a:solidFill>
              <a:latin typeface="Impact" panose="020B0806030902050204" pitchFamily="34" charset="0"/>
            </a:endParaRPr>
          </a:p>
        </p:txBody>
      </p:sp>
      <p:cxnSp>
        <p:nvCxnSpPr>
          <p:cNvPr id="14" name="直接连接符 13"/>
          <p:cNvCxnSpPr/>
          <p:nvPr/>
        </p:nvCxnSpPr>
        <p:spPr>
          <a:xfrm>
            <a:off x="4525248" y="1846384"/>
            <a:ext cx="0" cy="24003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t>Methodology</a:t>
            </a:r>
            <a:endParaRPr lang="zh-CN" altLang="en-US" dirty="0"/>
          </a:p>
        </p:txBody>
      </p:sp>
      <p:sp>
        <p:nvSpPr>
          <p:cNvPr id="4" name="灯片编号占位符 3"/>
          <p:cNvSpPr>
            <a:spLocks noGrp="1"/>
          </p:cNvSpPr>
          <p:nvPr>
            <p:ph type="sldNum" sz="quarter" idx="12"/>
          </p:nvPr>
        </p:nvSpPr>
        <p:spPr>
          <a:xfrm>
            <a:off x="8429976" y="6651619"/>
            <a:ext cx="2909888" cy="206381"/>
          </a:xfrm>
        </p:spPr>
        <p:txBody>
          <a:bodyPr/>
          <a:lstStyle/>
          <a:p>
            <a:fld id="{5DD3DB80-B894-403A-B48E-6FDC1A72010E}" type="slidenum">
              <a:rPr lang="zh-CN" altLang="en-US" smtClean="0"/>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pic>
        <p:nvPicPr>
          <p:cNvPr id="41" name="图形 4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09600" y="623570"/>
            <a:ext cx="6266180" cy="6243955"/>
          </a:xfrm>
          <a:prstGeom prst="rect">
            <a:avLst/>
          </a:prstGeom>
        </p:spPr>
      </p:pic>
      <p:sp>
        <p:nvSpPr>
          <p:cNvPr id="3" name="文本框 2"/>
          <p:cNvSpPr txBox="1"/>
          <p:nvPr/>
        </p:nvSpPr>
        <p:spPr>
          <a:xfrm>
            <a:off x="5233670" y="3539490"/>
            <a:ext cx="6342380" cy="368300"/>
          </a:xfrm>
          <a:prstGeom prst="rect">
            <a:avLst/>
          </a:prstGeom>
          <a:noFill/>
        </p:spPr>
        <p:txBody>
          <a:bodyPr wrap="none" rtlCol="0" anchor="t">
            <a:spAutoFit/>
          </a:bodyPr>
          <a:p>
            <a:r>
              <a:rPr lang="en-US" altLang="zh-CN"/>
              <a:t>Use many methods that have been taught in course and labs</a:t>
            </a:r>
            <a:endParaRPr lang="en-US" altLang="zh-CN"/>
          </a:p>
        </p:txBody>
      </p:sp>
      <p:cxnSp>
        <p:nvCxnSpPr>
          <p:cNvPr id="31" name="直接箭头连接符 30"/>
          <p:cNvCxnSpPr>
            <a:stCxn id="3" idx="1"/>
          </p:cNvCxnSpPr>
          <p:nvPr/>
        </p:nvCxnSpPr>
        <p:spPr>
          <a:xfrm flipH="1" flipV="1">
            <a:off x="4081145" y="3707130"/>
            <a:ext cx="1152525" cy="165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998210" y="2736850"/>
            <a:ext cx="4432935" cy="368300"/>
          </a:xfrm>
          <a:prstGeom prst="rect">
            <a:avLst/>
          </a:prstGeom>
          <a:noFill/>
        </p:spPr>
        <p:txBody>
          <a:bodyPr wrap="none" rtlCol="0" anchor="t">
            <a:spAutoFit/>
          </a:bodyPr>
          <a:p>
            <a:r>
              <a:rPr lang="en-US" altLang="zh-CN">
                <a:sym typeface="+mn-ea"/>
              </a:rPr>
              <a:t>that probably have effect on hypertension </a:t>
            </a:r>
            <a:endParaRPr lang="zh-CN" altLang="en-US"/>
          </a:p>
        </p:txBody>
      </p:sp>
      <p:cxnSp>
        <p:nvCxnSpPr>
          <p:cNvPr id="33" name="直接箭头连接符 32"/>
          <p:cNvCxnSpPr>
            <a:endCxn id="32" idx="1"/>
          </p:cNvCxnSpPr>
          <p:nvPr/>
        </p:nvCxnSpPr>
        <p:spPr>
          <a:xfrm>
            <a:off x="4407535" y="2905760"/>
            <a:ext cx="1590675" cy="152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636895" y="5176520"/>
            <a:ext cx="3929380" cy="368300"/>
          </a:xfrm>
          <a:prstGeom prst="rect">
            <a:avLst/>
          </a:prstGeom>
          <a:noFill/>
        </p:spPr>
        <p:txBody>
          <a:bodyPr wrap="none" rtlCol="0" anchor="t">
            <a:spAutoFit/>
          </a:bodyPr>
          <a:p>
            <a:r>
              <a:rPr lang="en-US" altLang="zh-CN">
                <a:sym typeface="+mn-ea"/>
              </a:rPr>
              <a:t>Assemble these significant variables </a:t>
            </a:r>
            <a:endParaRPr lang="zh-CN" altLang="en-US"/>
          </a:p>
        </p:txBody>
      </p:sp>
      <p:cxnSp>
        <p:nvCxnSpPr>
          <p:cNvPr id="36" name="直接箭头连接符 35"/>
          <p:cNvCxnSpPr>
            <a:stCxn id="34" idx="1"/>
          </p:cNvCxnSpPr>
          <p:nvPr/>
        </p:nvCxnSpPr>
        <p:spPr>
          <a:xfrm flipH="1">
            <a:off x="4618990" y="5360670"/>
            <a:ext cx="1017905" cy="2349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4994647" y="2772208"/>
            <a:ext cx="6604863" cy="656792"/>
          </a:xfrm>
        </p:spPr>
        <p:txBody>
          <a:bodyPr>
            <a:normAutofit/>
          </a:bodyPr>
          <a:lstStyle/>
          <a:p>
            <a:r>
              <a:rPr lang="en-US" altLang="zh-CN" sz="4000" dirty="0">
                <a:latin typeface="Times New Roman" panose="02020603050405020304" pitchFamily="18" charset="0"/>
                <a:cs typeface="Times New Roman" panose="02020603050405020304" pitchFamily="18" charset="0"/>
              </a:rPr>
              <a:t>EDA</a:t>
            </a:r>
            <a:endParaRPr lang="zh-CN" altLang="en-US" sz="4000" dirty="0">
              <a:latin typeface="Times New Roman" panose="02020603050405020304" pitchFamily="18" charset="0"/>
              <a:cs typeface="Times New Roman" panose="02020603050405020304" pitchFamily="18" charset="0"/>
            </a:endParaRPr>
          </a:p>
        </p:txBody>
      </p:sp>
      <p:sp>
        <p:nvSpPr>
          <p:cNvPr id="39" name="文本框 76"/>
          <p:cNvSpPr txBox="1"/>
          <p:nvPr/>
        </p:nvSpPr>
        <p:spPr>
          <a:xfrm>
            <a:off x="2173178" y="1991626"/>
            <a:ext cx="1698172" cy="178334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dirty="0">
                <a:solidFill>
                  <a:schemeClr val="accent1"/>
                </a:solidFill>
                <a:latin typeface="Impact" panose="020B0806030902050204" pitchFamily="34" charset="0"/>
              </a:rPr>
              <a:t>/03</a:t>
            </a:r>
            <a:endParaRPr lang="en-US" altLang="zh-CN" sz="16600" dirty="0">
              <a:solidFill>
                <a:schemeClr val="accent1"/>
              </a:solidFill>
              <a:latin typeface="Impact" panose="020B0806030902050204" pitchFamily="34" charset="0"/>
            </a:endParaRPr>
          </a:p>
        </p:txBody>
      </p:sp>
      <p:cxnSp>
        <p:nvCxnSpPr>
          <p:cNvPr id="14" name="直接连接符 13"/>
          <p:cNvCxnSpPr/>
          <p:nvPr/>
        </p:nvCxnSpPr>
        <p:spPr>
          <a:xfrm>
            <a:off x="4525248" y="1846384"/>
            <a:ext cx="0" cy="24003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latin typeface="Times New Roman" panose="02020603050405020304" pitchFamily="18" charset="0"/>
                <a:cs typeface="Times New Roman" panose="02020603050405020304" pitchFamily="18" charset="0"/>
              </a:rPr>
              <a:t>EDA</a:t>
            </a:r>
            <a:endParaRPr lang="zh-CN" altLang="en-US" dirty="0">
              <a:latin typeface="Times New Roman" panose="02020603050405020304" pitchFamily="18" charset="0"/>
              <a:cs typeface="Times New Roman" panose="02020603050405020304" pitchFamily="18" charset="0"/>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57" name="文本框 56"/>
          <p:cNvSpPr txBox="1"/>
          <p:nvPr/>
        </p:nvSpPr>
        <p:spPr>
          <a:xfrm>
            <a:off x="538698" y="1143745"/>
            <a:ext cx="10185527" cy="707886"/>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Step1: Refer to other people's research reports to obtain the independent variables which we are interested in.</a:t>
            </a:r>
            <a:endParaRPr lang="zh-CN" altLang="en-US" sz="2000" b="1" dirty="0">
              <a:latin typeface="Times New Roman" panose="02020603050405020304" pitchFamily="18" charset="0"/>
              <a:cs typeface="Times New Roman" panose="02020603050405020304" pitchFamily="18" charset="0"/>
            </a:endParaRPr>
          </a:p>
        </p:txBody>
      </p:sp>
      <p:sp>
        <p:nvSpPr>
          <p:cNvPr id="58" name="文本框 57"/>
          <p:cNvSpPr txBox="1"/>
          <p:nvPr/>
        </p:nvSpPr>
        <p:spPr>
          <a:xfrm>
            <a:off x="8256173" y="1972371"/>
            <a:ext cx="3089489" cy="498598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Dependent variable: </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X_rfhype5</a:t>
            </a:r>
            <a:endParaRPr lang="en-US" altLang="zh-CN" sz="2000" dirty="0">
              <a:latin typeface="Times New Roman" panose="02020603050405020304" pitchFamily="18" charset="0"/>
              <a:cs typeface="Times New Roman" panose="02020603050405020304" pitchFamily="18" charset="0"/>
            </a:endParaRPr>
          </a:p>
          <a:p>
            <a:endParaRPr lang="en-US" altLang="zh-CN" sz="2000" dirty="0">
              <a:solidFill>
                <a:schemeClr val="accent3">
                  <a:lumMod val="50000"/>
                </a:schemeClr>
              </a:solidFill>
              <a:latin typeface="Times New Roman" panose="02020603050405020304" pitchFamily="18" charset="0"/>
              <a:cs typeface="Times New Roman" panose="02020603050405020304" pitchFamily="18" charset="0"/>
            </a:endParaRPr>
          </a:p>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Independent variables:</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Smoke100</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Alcday5,</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Cvdinfr4</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X_bmi5,</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Exerany2,</a:t>
            </a:r>
            <a:endParaRPr lang="en-US" altLang="zh-CN" sz="2000" dirty="0">
              <a:latin typeface="Times New Roman" panose="02020603050405020304" pitchFamily="18" charset="0"/>
              <a:cs typeface="Times New Roman" panose="02020603050405020304" pitchFamily="18" charset="0"/>
            </a:endParaRPr>
          </a:p>
          <a:p>
            <a:r>
              <a:rPr lang="en-US" altLang="zh-CN" sz="2000" dirty="0" err="1">
                <a:latin typeface="Times New Roman" panose="02020603050405020304" pitchFamily="18" charset="0"/>
                <a:cs typeface="Times New Roman" panose="02020603050405020304" pitchFamily="18" charset="0"/>
              </a:rPr>
              <a:t>X_age_g</a:t>
            </a:r>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Sleptim1.  </a:t>
            </a:r>
            <a:endParaRPr lang="en-US" altLang="zh-CN" sz="2000" dirty="0">
              <a:latin typeface="Times New Roman" panose="02020603050405020304" pitchFamily="18" charset="0"/>
              <a:cs typeface="Times New Roman" panose="02020603050405020304" pitchFamily="18" charset="0"/>
            </a:endParaRPr>
          </a:p>
          <a:p>
            <a:endParaRPr lang="en-US" altLang="zh-CN" sz="2000" dirty="0">
              <a:solidFill>
                <a:schemeClr val="accent3">
                  <a:lumMod val="50000"/>
                </a:schemeClr>
              </a:solidFill>
              <a:latin typeface="Times New Roman" panose="02020603050405020304" pitchFamily="18" charset="0"/>
              <a:cs typeface="Times New Roman" panose="02020603050405020304" pitchFamily="18" charset="0"/>
            </a:endParaRPr>
          </a:p>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References:</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a:p>
            <a:r>
              <a:rPr lang="zh-CN" altLang="en-US" sz="1400" b="1" dirty="0">
                <a:solidFill>
                  <a:schemeClr val="accent3">
                    <a:lumMod val="50000"/>
                  </a:schemeClr>
                </a:solidFill>
                <a:latin typeface="Times New Roman" panose="02020603050405020304" pitchFamily="18" charset="0"/>
                <a:cs typeface="Times New Roman" panose="02020603050405020304" pitchFamily="18" charset="0"/>
              </a:rPr>
              <a:t>我国老年人高血压现状及其影响因素分析</a:t>
            </a:r>
            <a:r>
              <a:rPr lang="en-US" altLang="zh-CN" sz="1400" b="1" dirty="0">
                <a:solidFill>
                  <a:schemeClr val="accent3">
                    <a:lumMod val="50000"/>
                  </a:schemeClr>
                </a:solidFill>
                <a:latin typeface="Times New Roman" panose="02020603050405020304" pitchFamily="18" charset="0"/>
                <a:cs typeface="Times New Roman" panose="02020603050405020304" pitchFamily="18" charset="0"/>
              </a:rPr>
              <a:t>_</a:t>
            </a:r>
            <a:r>
              <a:rPr lang="zh-CN" altLang="en-US" sz="1400" b="1" dirty="0">
                <a:solidFill>
                  <a:schemeClr val="accent3">
                    <a:lumMod val="50000"/>
                  </a:schemeClr>
                </a:solidFill>
                <a:latin typeface="Times New Roman" panose="02020603050405020304" pitchFamily="18" charset="0"/>
                <a:cs typeface="Times New Roman" panose="02020603050405020304" pitchFamily="18" charset="0"/>
              </a:rPr>
              <a:t>陈娇</a:t>
            </a:r>
            <a:endParaRPr lang="en-US" altLang="zh-CN" sz="1400" b="1" dirty="0">
              <a:solidFill>
                <a:schemeClr val="accent3">
                  <a:lumMod val="50000"/>
                </a:schemeClr>
              </a:solidFill>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59" name="图片 58"/>
          <p:cNvPicPr>
            <a:picLocks noChangeAspect="1"/>
          </p:cNvPicPr>
          <p:nvPr/>
        </p:nvPicPr>
        <p:blipFill>
          <a:blip r:embed="rId1"/>
          <a:stretch>
            <a:fillRect/>
          </a:stretch>
        </p:blipFill>
        <p:spPr>
          <a:xfrm>
            <a:off x="609600" y="1914393"/>
            <a:ext cx="7381036" cy="4762452"/>
          </a:xfrm>
          <a:prstGeom prst="rect">
            <a:avLst/>
          </a:prstGeom>
          <a:ln>
            <a:noFill/>
          </a:ln>
          <a:effectLst>
            <a:softEdge rad="112500"/>
          </a:effectLst>
        </p:spPr>
      </p:pic>
      <p:sp>
        <p:nvSpPr>
          <p:cNvPr id="61" name="文本框 60"/>
          <p:cNvSpPr txBox="1"/>
          <p:nvPr/>
        </p:nvSpPr>
        <p:spPr>
          <a:xfrm>
            <a:off x="2334193" y="561767"/>
            <a:ext cx="7147158" cy="40011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Question1: Which variables are worth studying?</a:t>
            </a:r>
            <a:endParaRPr lang="zh-CN" altLang="en-US" sz="2000" b="1" dirty="0">
              <a:latin typeface="Times New Roman" panose="02020603050405020304" pitchFamily="18" charset="0"/>
              <a:cs typeface="Times New Roman" panose="02020603050405020304" pitchFamily="18" charset="0"/>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431" y="0"/>
            <a:ext cx="10850563" cy="1028699"/>
          </a:xfrm>
        </p:spPr>
        <p:txBody>
          <a:bodyPr/>
          <a:lstStyle/>
          <a:p>
            <a:r>
              <a:rPr lang="en-US" altLang="zh-CN" dirty="0">
                <a:latin typeface="Times New Roman" panose="02020603050405020304" pitchFamily="18" charset="0"/>
                <a:cs typeface="Times New Roman" panose="02020603050405020304" pitchFamily="18" charset="0"/>
              </a:rPr>
              <a:t>EDA</a:t>
            </a:r>
            <a:endParaRPr lang="zh-CN" altLang="en-US" dirty="0">
              <a:latin typeface="Times New Roman" panose="02020603050405020304" pitchFamily="18" charset="0"/>
              <a:cs typeface="Times New Roman" panose="02020603050405020304" pitchFamily="18" charset="0"/>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09600" y="525779"/>
            <a:ext cx="704609" cy="502919"/>
            <a:chOff x="3767138" y="1841501"/>
            <a:chExt cx="4665663" cy="3159125"/>
          </a:xfrm>
        </p:grpSpPr>
        <p:sp>
          <p:nvSpPr>
            <p:cNvPr id="6" name="îślïḋe"/>
            <p:cNvSpPr/>
            <p:nvPr/>
          </p:nvSpPr>
          <p:spPr bwMode="auto">
            <a:xfrm>
              <a:off x="5915025" y="1873251"/>
              <a:ext cx="1798638" cy="679450"/>
            </a:xfrm>
            <a:custGeom>
              <a:avLst/>
              <a:gdLst>
                <a:gd name="T0" fmla="*/ 208 w 223"/>
                <a:gd name="T1" fmla="*/ 0 h 84"/>
                <a:gd name="T2" fmla="*/ 36 w 223"/>
                <a:gd name="T3" fmla="*/ 0 h 84"/>
                <a:gd name="T4" fmla="*/ 21 w 223"/>
                <a:gd name="T5" fmla="*/ 15 h 84"/>
                <a:gd name="T6" fmla="*/ 21 w 223"/>
                <a:gd name="T7" fmla="*/ 55 h 84"/>
                <a:gd name="T8" fmla="*/ 21 w 223"/>
                <a:gd name="T9" fmla="*/ 58 h 84"/>
                <a:gd name="T10" fmla="*/ 2 w 223"/>
                <a:gd name="T11" fmla="*/ 83 h 84"/>
                <a:gd name="T12" fmla="*/ 39 w 223"/>
                <a:gd name="T13" fmla="*/ 70 h 84"/>
                <a:gd name="T14" fmla="*/ 208 w 223"/>
                <a:gd name="T15" fmla="*/ 70 h 84"/>
                <a:gd name="T16" fmla="*/ 223 w 223"/>
                <a:gd name="T17" fmla="*/ 55 h 84"/>
                <a:gd name="T18" fmla="*/ 223 w 223"/>
                <a:gd name="T19" fmla="*/ 15 h 84"/>
                <a:gd name="T20" fmla="*/ 208 w 223"/>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84">
                  <a:moveTo>
                    <a:pt x="208" y="0"/>
                  </a:moveTo>
                  <a:cubicBezTo>
                    <a:pt x="36" y="0"/>
                    <a:pt x="36" y="0"/>
                    <a:pt x="36" y="0"/>
                  </a:cubicBezTo>
                  <a:cubicBezTo>
                    <a:pt x="28" y="0"/>
                    <a:pt x="21" y="7"/>
                    <a:pt x="21" y="15"/>
                  </a:cubicBezTo>
                  <a:cubicBezTo>
                    <a:pt x="21" y="55"/>
                    <a:pt x="21" y="55"/>
                    <a:pt x="21" y="55"/>
                  </a:cubicBezTo>
                  <a:cubicBezTo>
                    <a:pt x="21" y="56"/>
                    <a:pt x="21" y="57"/>
                    <a:pt x="21" y="58"/>
                  </a:cubicBezTo>
                  <a:cubicBezTo>
                    <a:pt x="14" y="66"/>
                    <a:pt x="0" y="81"/>
                    <a:pt x="2" y="83"/>
                  </a:cubicBezTo>
                  <a:cubicBezTo>
                    <a:pt x="4" y="84"/>
                    <a:pt x="26" y="76"/>
                    <a:pt x="39" y="70"/>
                  </a:cubicBezTo>
                  <a:cubicBezTo>
                    <a:pt x="208" y="70"/>
                    <a:pt x="208" y="70"/>
                    <a:pt x="208" y="70"/>
                  </a:cubicBezTo>
                  <a:cubicBezTo>
                    <a:pt x="216" y="70"/>
                    <a:pt x="223" y="64"/>
                    <a:pt x="223" y="55"/>
                  </a:cubicBezTo>
                  <a:cubicBezTo>
                    <a:pt x="223" y="15"/>
                    <a:pt x="223" y="15"/>
                    <a:pt x="223" y="15"/>
                  </a:cubicBezTo>
                  <a:cubicBezTo>
                    <a:pt x="223" y="7"/>
                    <a:pt x="216" y="0"/>
                    <a:pt x="208" y="0"/>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 name="îšľiḓê"/>
            <p:cNvSpPr/>
            <p:nvPr/>
          </p:nvSpPr>
          <p:spPr bwMode="auto">
            <a:xfrm>
              <a:off x="3879850" y="2455863"/>
              <a:ext cx="3810000" cy="2528888"/>
            </a:xfrm>
            <a:custGeom>
              <a:avLst/>
              <a:gdLst>
                <a:gd name="T0" fmla="*/ 0 w 472"/>
                <a:gd name="T1" fmla="*/ 313 h 313"/>
                <a:gd name="T2" fmla="*/ 102 w 472"/>
                <a:gd name="T3" fmla="*/ 114 h 313"/>
                <a:gd name="T4" fmla="*/ 177 w 472"/>
                <a:gd name="T5" fmla="*/ 140 h 313"/>
                <a:gd name="T6" fmla="*/ 350 w 472"/>
                <a:gd name="T7" fmla="*/ 7 h 313"/>
                <a:gd name="T8" fmla="*/ 472 w 472"/>
                <a:gd name="T9" fmla="*/ 313 h 313"/>
                <a:gd name="T10" fmla="*/ 0 w 472"/>
                <a:gd name="T11" fmla="*/ 313 h 313"/>
              </a:gdLst>
              <a:ahLst/>
              <a:cxnLst>
                <a:cxn ang="0">
                  <a:pos x="T0" y="T1"/>
                </a:cxn>
                <a:cxn ang="0">
                  <a:pos x="T2" y="T3"/>
                </a:cxn>
                <a:cxn ang="0">
                  <a:pos x="T4" y="T5"/>
                </a:cxn>
                <a:cxn ang="0">
                  <a:pos x="T6" y="T7"/>
                </a:cxn>
                <a:cxn ang="0">
                  <a:pos x="T8" y="T9"/>
                </a:cxn>
                <a:cxn ang="0">
                  <a:pos x="T10" y="T11"/>
                </a:cxn>
              </a:cxnLst>
              <a:rect l="0" t="0" r="r" b="b"/>
              <a:pathLst>
                <a:path w="472" h="313">
                  <a:moveTo>
                    <a:pt x="0" y="313"/>
                  </a:moveTo>
                  <a:cubicBezTo>
                    <a:pt x="27" y="313"/>
                    <a:pt x="69" y="123"/>
                    <a:pt x="102" y="114"/>
                  </a:cubicBezTo>
                  <a:cubicBezTo>
                    <a:pt x="152" y="101"/>
                    <a:pt x="145" y="155"/>
                    <a:pt x="177" y="140"/>
                  </a:cubicBezTo>
                  <a:cubicBezTo>
                    <a:pt x="208" y="125"/>
                    <a:pt x="288" y="0"/>
                    <a:pt x="350" y="7"/>
                  </a:cubicBezTo>
                  <a:cubicBezTo>
                    <a:pt x="412" y="14"/>
                    <a:pt x="413" y="293"/>
                    <a:pt x="472" y="313"/>
                  </a:cubicBezTo>
                  <a:lnTo>
                    <a:pt x="0" y="313"/>
                  </a:lnTo>
                  <a:close/>
                </a:path>
              </a:pathLst>
            </a:custGeom>
            <a:solidFill>
              <a:srgbClr val="A8BA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iSlíďé"/>
            <p:cNvSpPr/>
            <p:nvPr/>
          </p:nvSpPr>
          <p:spPr bwMode="auto">
            <a:xfrm>
              <a:off x="6535738" y="4330701"/>
              <a:ext cx="427038" cy="258763"/>
            </a:xfrm>
            <a:custGeom>
              <a:avLst/>
              <a:gdLst>
                <a:gd name="T0" fmla="*/ 3 w 53"/>
                <a:gd name="T1" fmla="*/ 0 h 32"/>
                <a:gd name="T2" fmla="*/ 24 w 53"/>
                <a:gd name="T3" fmla="*/ 4 h 32"/>
                <a:gd name="T4" fmla="*/ 53 w 53"/>
                <a:gd name="T5" fmla="*/ 26 h 32"/>
                <a:gd name="T6" fmla="*/ 35 w 53"/>
                <a:gd name="T7" fmla="*/ 27 h 32"/>
                <a:gd name="T8" fmla="*/ 18 w 53"/>
                <a:gd name="T9" fmla="*/ 24 h 32"/>
                <a:gd name="T10" fmla="*/ 23 w 53"/>
                <a:gd name="T11" fmla="*/ 31 h 32"/>
                <a:gd name="T12" fmla="*/ 18 w 53"/>
                <a:gd name="T13" fmla="*/ 32 h 32"/>
                <a:gd name="T14" fmla="*/ 10 w 53"/>
                <a:gd name="T15" fmla="*/ 24 h 32"/>
                <a:gd name="T16" fmla="*/ 0 w 53"/>
                <a:gd name="T17" fmla="*/ 14 h 32"/>
                <a:gd name="T18" fmla="*/ 3 w 5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3" y="0"/>
                  </a:moveTo>
                  <a:cubicBezTo>
                    <a:pt x="3" y="0"/>
                    <a:pt x="18" y="2"/>
                    <a:pt x="24" y="4"/>
                  </a:cubicBezTo>
                  <a:cubicBezTo>
                    <a:pt x="31" y="6"/>
                    <a:pt x="53" y="24"/>
                    <a:pt x="53" y="26"/>
                  </a:cubicBezTo>
                  <a:cubicBezTo>
                    <a:pt x="52" y="28"/>
                    <a:pt x="40" y="27"/>
                    <a:pt x="35" y="27"/>
                  </a:cubicBezTo>
                  <a:cubicBezTo>
                    <a:pt x="30" y="27"/>
                    <a:pt x="18" y="24"/>
                    <a:pt x="18" y="24"/>
                  </a:cubicBezTo>
                  <a:cubicBezTo>
                    <a:pt x="23" y="31"/>
                    <a:pt x="23" y="31"/>
                    <a:pt x="23" y="31"/>
                  </a:cubicBezTo>
                  <a:cubicBezTo>
                    <a:pt x="18" y="32"/>
                    <a:pt x="18" y="32"/>
                    <a:pt x="18" y="32"/>
                  </a:cubicBezTo>
                  <a:cubicBezTo>
                    <a:pt x="18" y="32"/>
                    <a:pt x="14" y="27"/>
                    <a:pt x="10" y="24"/>
                  </a:cubicBezTo>
                  <a:cubicBezTo>
                    <a:pt x="6" y="21"/>
                    <a:pt x="0" y="14"/>
                    <a:pt x="0" y="14"/>
                  </a:cubicBezTo>
                  <a:lnTo>
                    <a:pt x="3" y="0"/>
                  </a:ln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sḻïḋe"/>
            <p:cNvSpPr/>
            <p:nvPr/>
          </p:nvSpPr>
          <p:spPr bwMode="auto">
            <a:xfrm>
              <a:off x="4081463" y="4370388"/>
              <a:ext cx="2551113" cy="630238"/>
            </a:xfrm>
            <a:custGeom>
              <a:avLst/>
              <a:gdLst>
                <a:gd name="T0" fmla="*/ 2 w 316"/>
                <a:gd name="T1" fmla="*/ 25 h 78"/>
                <a:gd name="T2" fmla="*/ 7 w 316"/>
                <a:gd name="T3" fmla="*/ 48 h 78"/>
                <a:gd name="T4" fmla="*/ 35 w 316"/>
                <a:gd name="T5" fmla="*/ 78 h 78"/>
                <a:gd name="T6" fmla="*/ 258 w 316"/>
                <a:gd name="T7" fmla="*/ 78 h 78"/>
                <a:gd name="T8" fmla="*/ 312 w 316"/>
                <a:gd name="T9" fmla="*/ 48 h 78"/>
                <a:gd name="T10" fmla="*/ 296 w 316"/>
                <a:gd name="T11" fmla="*/ 16 h 78"/>
                <a:gd name="T12" fmla="*/ 178 w 316"/>
                <a:gd name="T13" fmla="*/ 2 h 78"/>
                <a:gd name="T14" fmla="*/ 107 w 316"/>
                <a:gd name="T15" fmla="*/ 2 h 78"/>
                <a:gd name="T16" fmla="*/ 2 w 316"/>
                <a:gd name="T17"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8">
                  <a:moveTo>
                    <a:pt x="2" y="25"/>
                  </a:moveTo>
                  <a:cubicBezTo>
                    <a:pt x="7" y="48"/>
                    <a:pt x="7" y="48"/>
                    <a:pt x="7" y="48"/>
                  </a:cubicBezTo>
                  <a:cubicBezTo>
                    <a:pt x="7" y="48"/>
                    <a:pt x="0" y="78"/>
                    <a:pt x="35" y="78"/>
                  </a:cubicBezTo>
                  <a:cubicBezTo>
                    <a:pt x="69" y="78"/>
                    <a:pt x="218" y="78"/>
                    <a:pt x="258" y="78"/>
                  </a:cubicBezTo>
                  <a:cubicBezTo>
                    <a:pt x="298" y="78"/>
                    <a:pt x="312" y="62"/>
                    <a:pt x="312" y="48"/>
                  </a:cubicBezTo>
                  <a:cubicBezTo>
                    <a:pt x="313" y="34"/>
                    <a:pt x="316" y="22"/>
                    <a:pt x="296" y="16"/>
                  </a:cubicBezTo>
                  <a:cubicBezTo>
                    <a:pt x="277" y="10"/>
                    <a:pt x="195" y="4"/>
                    <a:pt x="178" y="2"/>
                  </a:cubicBezTo>
                  <a:cubicBezTo>
                    <a:pt x="161" y="0"/>
                    <a:pt x="107" y="2"/>
                    <a:pt x="107" y="2"/>
                  </a:cubicBezTo>
                  <a:lnTo>
                    <a:pt x="2" y="25"/>
                  </a:lnTo>
                  <a:close/>
                </a:path>
              </a:pathLst>
            </a:custGeom>
            <a:solidFill>
              <a:srgbClr val="FF7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iṧļiḑe"/>
            <p:cNvSpPr/>
            <p:nvPr/>
          </p:nvSpPr>
          <p:spPr bwMode="auto">
            <a:xfrm>
              <a:off x="5227638" y="1978026"/>
              <a:ext cx="646113" cy="896938"/>
            </a:xfrm>
            <a:custGeom>
              <a:avLst/>
              <a:gdLst>
                <a:gd name="T0" fmla="*/ 71 w 80"/>
                <a:gd name="T1" fmla="*/ 15 h 111"/>
                <a:gd name="T2" fmla="*/ 74 w 80"/>
                <a:gd name="T3" fmla="*/ 32 h 111"/>
                <a:gd name="T4" fmla="*/ 76 w 80"/>
                <a:gd name="T5" fmla="*/ 66 h 111"/>
                <a:gd name="T6" fmla="*/ 68 w 80"/>
                <a:gd name="T7" fmla="*/ 87 h 111"/>
                <a:gd name="T8" fmla="*/ 47 w 80"/>
                <a:gd name="T9" fmla="*/ 88 h 111"/>
                <a:gd name="T10" fmla="*/ 33 w 80"/>
                <a:gd name="T11" fmla="*/ 111 h 111"/>
                <a:gd name="T12" fmla="*/ 9 w 80"/>
                <a:gd name="T13" fmla="*/ 97 h 111"/>
                <a:gd name="T14" fmla="*/ 0 w 80"/>
                <a:gd name="T15" fmla="*/ 82 h 111"/>
                <a:gd name="T16" fmla="*/ 10 w 80"/>
                <a:gd name="T17" fmla="*/ 70 h 111"/>
                <a:gd name="T18" fmla="*/ 18 w 80"/>
                <a:gd name="T19" fmla="*/ 34 h 111"/>
                <a:gd name="T20" fmla="*/ 38 w 80"/>
                <a:gd name="T21" fmla="*/ 2 h 111"/>
                <a:gd name="T22" fmla="*/ 71 w 80"/>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1">
                  <a:moveTo>
                    <a:pt x="71" y="15"/>
                  </a:moveTo>
                  <a:cubicBezTo>
                    <a:pt x="71" y="15"/>
                    <a:pt x="73" y="24"/>
                    <a:pt x="74" y="32"/>
                  </a:cubicBezTo>
                  <a:cubicBezTo>
                    <a:pt x="76" y="39"/>
                    <a:pt x="80" y="66"/>
                    <a:pt x="76" y="66"/>
                  </a:cubicBezTo>
                  <a:cubicBezTo>
                    <a:pt x="72" y="66"/>
                    <a:pt x="74" y="86"/>
                    <a:pt x="68" y="87"/>
                  </a:cubicBezTo>
                  <a:cubicBezTo>
                    <a:pt x="61" y="88"/>
                    <a:pt x="51" y="84"/>
                    <a:pt x="47" y="88"/>
                  </a:cubicBezTo>
                  <a:cubicBezTo>
                    <a:pt x="42" y="93"/>
                    <a:pt x="33" y="111"/>
                    <a:pt x="33" y="111"/>
                  </a:cubicBezTo>
                  <a:cubicBezTo>
                    <a:pt x="33" y="111"/>
                    <a:pt x="10" y="97"/>
                    <a:pt x="9" y="97"/>
                  </a:cubicBezTo>
                  <a:cubicBezTo>
                    <a:pt x="8" y="96"/>
                    <a:pt x="5" y="85"/>
                    <a:pt x="0" y="82"/>
                  </a:cubicBezTo>
                  <a:cubicBezTo>
                    <a:pt x="8" y="75"/>
                    <a:pt x="10" y="70"/>
                    <a:pt x="10" y="70"/>
                  </a:cubicBezTo>
                  <a:cubicBezTo>
                    <a:pt x="10" y="70"/>
                    <a:pt x="20" y="42"/>
                    <a:pt x="18" y="34"/>
                  </a:cubicBezTo>
                  <a:cubicBezTo>
                    <a:pt x="16" y="26"/>
                    <a:pt x="15" y="5"/>
                    <a:pt x="38" y="2"/>
                  </a:cubicBezTo>
                  <a:cubicBezTo>
                    <a:pt x="60" y="0"/>
                    <a:pt x="71" y="15"/>
                    <a:pt x="71" y="15"/>
                  </a:cubicBezTo>
                  <a:close/>
                </a:path>
              </a:pathLst>
            </a:custGeom>
            <a:solidFill>
              <a:srgbClr val="F9CCA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î$lídé"/>
            <p:cNvSpPr/>
            <p:nvPr/>
          </p:nvSpPr>
          <p:spPr bwMode="auto">
            <a:xfrm>
              <a:off x="3905250" y="2390776"/>
              <a:ext cx="2743200" cy="2368550"/>
            </a:xfrm>
            <a:custGeom>
              <a:avLst/>
              <a:gdLst>
                <a:gd name="T0" fmla="*/ 184 w 340"/>
                <a:gd name="T1" fmla="*/ 43 h 293"/>
                <a:gd name="T2" fmla="*/ 207 w 340"/>
                <a:gd name="T3" fmla="*/ 62 h 293"/>
                <a:gd name="T4" fmla="*/ 200 w 340"/>
                <a:gd name="T5" fmla="*/ 86 h 293"/>
                <a:gd name="T6" fmla="*/ 190 w 340"/>
                <a:gd name="T7" fmla="*/ 135 h 293"/>
                <a:gd name="T8" fmla="*/ 223 w 340"/>
                <a:gd name="T9" fmla="*/ 210 h 293"/>
                <a:gd name="T10" fmla="*/ 327 w 340"/>
                <a:gd name="T11" fmla="*/ 235 h 293"/>
                <a:gd name="T12" fmla="*/ 318 w 340"/>
                <a:gd name="T13" fmla="*/ 261 h 293"/>
                <a:gd name="T14" fmla="*/ 280 w 340"/>
                <a:gd name="T15" fmla="*/ 255 h 293"/>
                <a:gd name="T16" fmla="*/ 223 w 340"/>
                <a:gd name="T17" fmla="*/ 258 h 293"/>
                <a:gd name="T18" fmla="*/ 176 w 340"/>
                <a:gd name="T19" fmla="*/ 238 h 293"/>
                <a:gd name="T20" fmla="*/ 161 w 340"/>
                <a:gd name="T21" fmla="*/ 213 h 293"/>
                <a:gd name="T22" fmla="*/ 160 w 340"/>
                <a:gd name="T23" fmla="*/ 236 h 293"/>
                <a:gd name="T24" fmla="*/ 138 w 340"/>
                <a:gd name="T25" fmla="*/ 266 h 293"/>
                <a:gd name="T26" fmla="*/ 51 w 340"/>
                <a:gd name="T27" fmla="*/ 270 h 293"/>
                <a:gd name="T28" fmla="*/ 30 w 340"/>
                <a:gd name="T29" fmla="*/ 282 h 293"/>
                <a:gd name="T30" fmla="*/ 29 w 340"/>
                <a:gd name="T31" fmla="*/ 293 h 293"/>
                <a:gd name="T32" fmla="*/ 2 w 340"/>
                <a:gd name="T33" fmla="*/ 283 h 293"/>
                <a:gd name="T34" fmla="*/ 27 w 340"/>
                <a:gd name="T35" fmla="*/ 240 h 293"/>
                <a:gd name="T36" fmla="*/ 60 w 340"/>
                <a:gd name="T37" fmla="*/ 137 h 293"/>
                <a:gd name="T38" fmla="*/ 87 w 340"/>
                <a:gd name="T39" fmla="*/ 81 h 293"/>
                <a:gd name="T40" fmla="*/ 61 w 340"/>
                <a:gd name="T41" fmla="*/ 62 h 293"/>
                <a:gd name="T42" fmla="*/ 77 w 340"/>
                <a:gd name="T43" fmla="*/ 12 h 293"/>
                <a:gd name="T44" fmla="*/ 138 w 340"/>
                <a:gd name="T45" fmla="*/ 11 h 293"/>
                <a:gd name="T46" fmla="*/ 184 w 340"/>
                <a:gd name="T47" fmla="*/ 4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293">
                  <a:moveTo>
                    <a:pt x="184" y="43"/>
                  </a:moveTo>
                  <a:cubicBezTo>
                    <a:pt x="184" y="43"/>
                    <a:pt x="203" y="54"/>
                    <a:pt x="207" y="62"/>
                  </a:cubicBezTo>
                  <a:cubicBezTo>
                    <a:pt x="211" y="71"/>
                    <a:pt x="204" y="76"/>
                    <a:pt x="200" y="86"/>
                  </a:cubicBezTo>
                  <a:cubicBezTo>
                    <a:pt x="197" y="96"/>
                    <a:pt x="193" y="129"/>
                    <a:pt x="190" y="135"/>
                  </a:cubicBezTo>
                  <a:cubicBezTo>
                    <a:pt x="188" y="140"/>
                    <a:pt x="223" y="210"/>
                    <a:pt x="223" y="210"/>
                  </a:cubicBezTo>
                  <a:cubicBezTo>
                    <a:pt x="223" y="210"/>
                    <a:pt x="315" y="227"/>
                    <a:pt x="327" y="235"/>
                  </a:cubicBezTo>
                  <a:cubicBezTo>
                    <a:pt x="340" y="244"/>
                    <a:pt x="334" y="262"/>
                    <a:pt x="318" y="261"/>
                  </a:cubicBezTo>
                  <a:cubicBezTo>
                    <a:pt x="303" y="260"/>
                    <a:pt x="293" y="256"/>
                    <a:pt x="280" y="255"/>
                  </a:cubicBezTo>
                  <a:cubicBezTo>
                    <a:pt x="267" y="254"/>
                    <a:pt x="245" y="262"/>
                    <a:pt x="223" y="258"/>
                  </a:cubicBezTo>
                  <a:cubicBezTo>
                    <a:pt x="201" y="255"/>
                    <a:pt x="182" y="248"/>
                    <a:pt x="176" y="238"/>
                  </a:cubicBezTo>
                  <a:cubicBezTo>
                    <a:pt x="171" y="228"/>
                    <a:pt x="161" y="213"/>
                    <a:pt x="161" y="213"/>
                  </a:cubicBezTo>
                  <a:cubicBezTo>
                    <a:pt x="161" y="213"/>
                    <a:pt x="157" y="229"/>
                    <a:pt x="160" y="236"/>
                  </a:cubicBezTo>
                  <a:cubicBezTo>
                    <a:pt x="162" y="243"/>
                    <a:pt x="159" y="264"/>
                    <a:pt x="138" y="266"/>
                  </a:cubicBezTo>
                  <a:cubicBezTo>
                    <a:pt x="118" y="267"/>
                    <a:pt x="64" y="266"/>
                    <a:pt x="51" y="270"/>
                  </a:cubicBezTo>
                  <a:cubicBezTo>
                    <a:pt x="39" y="273"/>
                    <a:pt x="30" y="282"/>
                    <a:pt x="30" y="282"/>
                  </a:cubicBezTo>
                  <a:cubicBezTo>
                    <a:pt x="29" y="293"/>
                    <a:pt x="29" y="293"/>
                    <a:pt x="29" y="293"/>
                  </a:cubicBezTo>
                  <a:cubicBezTo>
                    <a:pt x="29" y="293"/>
                    <a:pt x="4" y="292"/>
                    <a:pt x="2" y="283"/>
                  </a:cubicBezTo>
                  <a:cubicBezTo>
                    <a:pt x="0" y="274"/>
                    <a:pt x="25" y="245"/>
                    <a:pt x="27" y="240"/>
                  </a:cubicBezTo>
                  <a:cubicBezTo>
                    <a:pt x="28" y="235"/>
                    <a:pt x="44" y="165"/>
                    <a:pt x="60" y="137"/>
                  </a:cubicBezTo>
                  <a:cubicBezTo>
                    <a:pt x="77" y="109"/>
                    <a:pt x="88" y="87"/>
                    <a:pt x="87" y="81"/>
                  </a:cubicBezTo>
                  <a:cubicBezTo>
                    <a:pt x="86" y="75"/>
                    <a:pt x="65" y="70"/>
                    <a:pt x="61" y="62"/>
                  </a:cubicBezTo>
                  <a:cubicBezTo>
                    <a:pt x="58" y="54"/>
                    <a:pt x="58" y="23"/>
                    <a:pt x="77" y="12"/>
                  </a:cubicBezTo>
                  <a:cubicBezTo>
                    <a:pt x="96" y="2"/>
                    <a:pt x="122" y="0"/>
                    <a:pt x="138" y="11"/>
                  </a:cubicBezTo>
                  <a:cubicBezTo>
                    <a:pt x="155" y="21"/>
                    <a:pt x="172" y="24"/>
                    <a:pt x="184" y="43"/>
                  </a:cubicBezTo>
                  <a:close/>
                </a:path>
              </a:pathLst>
            </a:custGeom>
            <a:solidFill>
              <a:srgbClr val="FFD8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ïs1îḓé"/>
            <p:cNvSpPr/>
            <p:nvPr/>
          </p:nvSpPr>
          <p:spPr bwMode="auto">
            <a:xfrm>
              <a:off x="4840288" y="3368676"/>
              <a:ext cx="363538" cy="896938"/>
            </a:xfrm>
            <a:custGeom>
              <a:avLst/>
              <a:gdLst>
                <a:gd name="T0" fmla="*/ 45 w 45"/>
                <a:gd name="T1" fmla="*/ 92 h 111"/>
                <a:gd name="T2" fmla="*/ 6 w 45"/>
                <a:gd name="T3" fmla="*/ 2 h 111"/>
                <a:gd name="T4" fmla="*/ 15 w 45"/>
                <a:gd name="T5" fmla="*/ 40 h 111"/>
                <a:gd name="T6" fmla="*/ 43 w 45"/>
                <a:gd name="T7" fmla="*/ 111 h 111"/>
                <a:gd name="T8" fmla="*/ 45 w 45"/>
                <a:gd name="T9" fmla="*/ 92 h 111"/>
              </a:gdLst>
              <a:ahLst/>
              <a:cxnLst>
                <a:cxn ang="0">
                  <a:pos x="T0" y="T1"/>
                </a:cxn>
                <a:cxn ang="0">
                  <a:pos x="T2" y="T3"/>
                </a:cxn>
                <a:cxn ang="0">
                  <a:pos x="T4" y="T5"/>
                </a:cxn>
                <a:cxn ang="0">
                  <a:pos x="T6" y="T7"/>
                </a:cxn>
                <a:cxn ang="0">
                  <a:pos x="T8" y="T9"/>
                </a:cxn>
              </a:cxnLst>
              <a:rect l="0" t="0" r="r" b="b"/>
              <a:pathLst>
                <a:path w="45" h="111">
                  <a:moveTo>
                    <a:pt x="45" y="92"/>
                  </a:moveTo>
                  <a:cubicBezTo>
                    <a:pt x="45" y="92"/>
                    <a:pt x="12" y="3"/>
                    <a:pt x="6" y="2"/>
                  </a:cubicBezTo>
                  <a:cubicBezTo>
                    <a:pt x="0" y="0"/>
                    <a:pt x="8" y="24"/>
                    <a:pt x="15" y="40"/>
                  </a:cubicBezTo>
                  <a:cubicBezTo>
                    <a:pt x="21" y="56"/>
                    <a:pt x="43" y="111"/>
                    <a:pt x="43" y="111"/>
                  </a:cubicBezTo>
                  <a:lnTo>
                    <a:pt x="45" y="92"/>
                  </a:ln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ṣļîďé"/>
            <p:cNvSpPr/>
            <p:nvPr/>
          </p:nvSpPr>
          <p:spPr bwMode="auto">
            <a:xfrm>
              <a:off x="5010150" y="2803526"/>
              <a:ext cx="460375" cy="677863"/>
            </a:xfrm>
            <a:custGeom>
              <a:avLst/>
              <a:gdLst>
                <a:gd name="T0" fmla="*/ 57 w 57"/>
                <a:gd name="T1" fmla="*/ 68 h 84"/>
                <a:gd name="T2" fmla="*/ 35 w 57"/>
                <a:gd name="T3" fmla="*/ 20 h 84"/>
                <a:gd name="T4" fmla="*/ 7 w 57"/>
                <a:gd name="T5" fmla="*/ 11 h 84"/>
                <a:gd name="T6" fmla="*/ 30 w 57"/>
                <a:gd name="T7" fmla="*/ 21 h 84"/>
                <a:gd name="T8" fmla="*/ 53 w 57"/>
                <a:gd name="T9" fmla="*/ 84 h 84"/>
                <a:gd name="T10" fmla="*/ 57 w 57"/>
                <a:gd name="T11" fmla="*/ 68 h 84"/>
              </a:gdLst>
              <a:ahLst/>
              <a:cxnLst>
                <a:cxn ang="0">
                  <a:pos x="T0" y="T1"/>
                </a:cxn>
                <a:cxn ang="0">
                  <a:pos x="T2" y="T3"/>
                </a:cxn>
                <a:cxn ang="0">
                  <a:pos x="T4" y="T5"/>
                </a:cxn>
                <a:cxn ang="0">
                  <a:pos x="T6" y="T7"/>
                </a:cxn>
                <a:cxn ang="0">
                  <a:pos x="T8" y="T9"/>
                </a:cxn>
                <a:cxn ang="0">
                  <a:pos x="T10" y="T11"/>
                </a:cxn>
              </a:cxnLst>
              <a:rect l="0" t="0" r="r" b="b"/>
              <a:pathLst>
                <a:path w="57" h="84">
                  <a:moveTo>
                    <a:pt x="57" y="68"/>
                  </a:moveTo>
                  <a:cubicBezTo>
                    <a:pt x="53" y="62"/>
                    <a:pt x="38" y="27"/>
                    <a:pt x="35" y="20"/>
                  </a:cubicBezTo>
                  <a:cubicBezTo>
                    <a:pt x="29" y="5"/>
                    <a:pt x="0" y="0"/>
                    <a:pt x="7" y="11"/>
                  </a:cubicBezTo>
                  <a:cubicBezTo>
                    <a:pt x="7" y="11"/>
                    <a:pt x="23" y="9"/>
                    <a:pt x="30" y="21"/>
                  </a:cubicBezTo>
                  <a:cubicBezTo>
                    <a:pt x="38" y="33"/>
                    <a:pt x="53" y="84"/>
                    <a:pt x="53" y="84"/>
                  </a:cubicBezTo>
                  <a:cubicBezTo>
                    <a:pt x="54" y="82"/>
                    <a:pt x="56" y="76"/>
                    <a:pt x="57" y="68"/>
                  </a:cubicBezTo>
                  <a:close/>
                </a:path>
              </a:pathLst>
            </a:custGeom>
            <a:solidFill>
              <a:srgbClr val="C2A5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îsľîḍè"/>
            <p:cNvSpPr/>
            <p:nvPr/>
          </p:nvSpPr>
          <p:spPr bwMode="auto">
            <a:xfrm>
              <a:off x="6656388" y="4508501"/>
              <a:ext cx="985838" cy="104775"/>
            </a:xfrm>
            <a:prstGeom prst="rect">
              <a:avLst/>
            </a:prstGeom>
            <a:solidFill>
              <a:srgbClr val="4B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iş1iḓè"/>
            <p:cNvSpPr/>
            <p:nvPr/>
          </p:nvSpPr>
          <p:spPr bwMode="auto">
            <a:xfrm>
              <a:off x="7561263" y="3627438"/>
              <a:ext cx="330200" cy="881063"/>
            </a:xfrm>
            <a:custGeom>
              <a:avLst/>
              <a:gdLst>
                <a:gd name="T0" fmla="*/ 51 w 208"/>
                <a:gd name="T1" fmla="*/ 555 h 555"/>
                <a:gd name="T2" fmla="*/ 0 w 208"/>
                <a:gd name="T3" fmla="*/ 555 h 555"/>
                <a:gd name="T4" fmla="*/ 157 w 208"/>
                <a:gd name="T5" fmla="*/ 0 h 555"/>
                <a:gd name="T6" fmla="*/ 208 w 208"/>
                <a:gd name="T7" fmla="*/ 0 h 555"/>
                <a:gd name="T8" fmla="*/ 51 w 208"/>
                <a:gd name="T9" fmla="*/ 555 h 555"/>
              </a:gdLst>
              <a:ahLst/>
              <a:cxnLst>
                <a:cxn ang="0">
                  <a:pos x="T0" y="T1"/>
                </a:cxn>
                <a:cxn ang="0">
                  <a:pos x="T2" y="T3"/>
                </a:cxn>
                <a:cxn ang="0">
                  <a:pos x="T4" y="T5"/>
                </a:cxn>
                <a:cxn ang="0">
                  <a:pos x="T6" y="T7"/>
                </a:cxn>
                <a:cxn ang="0">
                  <a:pos x="T8" y="T9"/>
                </a:cxn>
              </a:cxnLst>
              <a:rect l="0" t="0" r="r" b="b"/>
              <a:pathLst>
                <a:path w="208" h="555">
                  <a:moveTo>
                    <a:pt x="51" y="555"/>
                  </a:moveTo>
                  <a:lnTo>
                    <a:pt x="0" y="555"/>
                  </a:lnTo>
                  <a:lnTo>
                    <a:pt x="157" y="0"/>
                  </a:lnTo>
                  <a:lnTo>
                    <a:pt x="208" y="0"/>
                  </a:lnTo>
                  <a:lnTo>
                    <a:pt x="51" y="555"/>
                  </a:lnTo>
                  <a:close/>
                </a:path>
              </a:pathLst>
            </a:custGeom>
            <a:solidFill>
              <a:srgbClr val="6470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îṣlíḑé"/>
            <p:cNvSpPr/>
            <p:nvPr/>
          </p:nvSpPr>
          <p:spPr bwMode="auto">
            <a:xfrm>
              <a:off x="6640513" y="4613276"/>
              <a:ext cx="1300163" cy="371475"/>
            </a:xfrm>
            <a:custGeom>
              <a:avLst/>
              <a:gdLst>
                <a:gd name="T0" fmla="*/ 819 w 819"/>
                <a:gd name="T1" fmla="*/ 234 h 234"/>
                <a:gd name="T2" fmla="*/ 0 w 819"/>
                <a:gd name="T3" fmla="*/ 234 h 234"/>
                <a:gd name="T4" fmla="*/ 56 w 819"/>
                <a:gd name="T5" fmla="*/ 0 h 234"/>
                <a:gd name="T6" fmla="*/ 763 w 819"/>
                <a:gd name="T7" fmla="*/ 0 h 234"/>
                <a:gd name="T8" fmla="*/ 819 w 819"/>
                <a:gd name="T9" fmla="*/ 234 h 234"/>
              </a:gdLst>
              <a:ahLst/>
              <a:cxnLst>
                <a:cxn ang="0">
                  <a:pos x="T0" y="T1"/>
                </a:cxn>
                <a:cxn ang="0">
                  <a:pos x="T2" y="T3"/>
                </a:cxn>
                <a:cxn ang="0">
                  <a:pos x="T4" y="T5"/>
                </a:cxn>
                <a:cxn ang="0">
                  <a:pos x="T6" y="T7"/>
                </a:cxn>
                <a:cxn ang="0">
                  <a:pos x="T8" y="T9"/>
                </a:cxn>
              </a:cxnLst>
              <a:rect l="0" t="0" r="r" b="b"/>
              <a:pathLst>
                <a:path w="819" h="234">
                  <a:moveTo>
                    <a:pt x="819" y="234"/>
                  </a:moveTo>
                  <a:lnTo>
                    <a:pt x="0" y="234"/>
                  </a:lnTo>
                  <a:lnTo>
                    <a:pt x="56" y="0"/>
                  </a:lnTo>
                  <a:lnTo>
                    <a:pt x="763" y="0"/>
                  </a:lnTo>
                  <a:lnTo>
                    <a:pt x="819" y="234"/>
                  </a:ln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îṧḻîḑé"/>
            <p:cNvSpPr/>
            <p:nvPr/>
          </p:nvSpPr>
          <p:spPr bwMode="auto">
            <a:xfrm>
              <a:off x="3767138" y="4984751"/>
              <a:ext cx="4665663" cy="0"/>
            </a:xfrm>
            <a:prstGeom prst="line">
              <a:avLst/>
            </a:prstGeom>
            <a:noFill/>
            <a:ln w="23813" cap="flat">
              <a:solidFill>
                <a:srgbClr val="292E4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8" name="îṡľiḓé"/>
            <p:cNvSpPr/>
            <p:nvPr/>
          </p:nvSpPr>
          <p:spPr bwMode="auto">
            <a:xfrm>
              <a:off x="5915025" y="2803526"/>
              <a:ext cx="1047750" cy="1041400"/>
            </a:xfrm>
            <a:custGeom>
              <a:avLst/>
              <a:gdLst>
                <a:gd name="T0" fmla="*/ 126 w 130"/>
                <a:gd name="T1" fmla="*/ 55 h 129"/>
                <a:gd name="T2" fmla="*/ 115 w 130"/>
                <a:gd name="T3" fmla="*/ 55 h 129"/>
                <a:gd name="T4" fmla="*/ 107 w 130"/>
                <a:gd name="T5" fmla="*/ 35 h 129"/>
                <a:gd name="T6" fmla="*/ 115 w 130"/>
                <a:gd name="T7" fmla="*/ 28 h 129"/>
                <a:gd name="T8" fmla="*/ 115 w 130"/>
                <a:gd name="T9" fmla="*/ 23 h 129"/>
                <a:gd name="T10" fmla="*/ 107 w 130"/>
                <a:gd name="T11" fmla="*/ 15 h 129"/>
                <a:gd name="T12" fmla="*/ 102 w 130"/>
                <a:gd name="T13" fmla="*/ 15 h 129"/>
                <a:gd name="T14" fmla="*/ 94 w 130"/>
                <a:gd name="T15" fmla="*/ 23 h 129"/>
                <a:gd name="T16" fmla="*/ 74 w 130"/>
                <a:gd name="T17" fmla="*/ 14 h 129"/>
                <a:gd name="T18" fmla="*/ 74 w 130"/>
                <a:gd name="T19" fmla="*/ 3 h 129"/>
                <a:gd name="T20" fmla="*/ 70 w 130"/>
                <a:gd name="T21" fmla="*/ 0 h 129"/>
                <a:gd name="T22" fmla="*/ 59 w 130"/>
                <a:gd name="T23" fmla="*/ 0 h 129"/>
                <a:gd name="T24" fmla="*/ 56 w 130"/>
                <a:gd name="T25" fmla="*/ 3 h 129"/>
                <a:gd name="T26" fmla="*/ 56 w 130"/>
                <a:gd name="T27" fmla="*/ 14 h 129"/>
                <a:gd name="T28" fmla="*/ 36 w 130"/>
                <a:gd name="T29" fmla="*/ 23 h 129"/>
                <a:gd name="T30" fmla="*/ 28 w 130"/>
                <a:gd name="T31" fmla="*/ 15 h 129"/>
                <a:gd name="T32" fmla="*/ 23 w 130"/>
                <a:gd name="T33" fmla="*/ 15 h 129"/>
                <a:gd name="T34" fmla="*/ 15 w 130"/>
                <a:gd name="T35" fmla="*/ 23 h 129"/>
                <a:gd name="T36" fmla="*/ 15 w 130"/>
                <a:gd name="T37" fmla="*/ 28 h 129"/>
                <a:gd name="T38" fmla="*/ 23 w 130"/>
                <a:gd name="T39" fmla="*/ 35 h 129"/>
                <a:gd name="T40" fmla="*/ 15 w 130"/>
                <a:gd name="T41" fmla="*/ 55 h 129"/>
                <a:gd name="T42" fmla="*/ 4 w 130"/>
                <a:gd name="T43" fmla="*/ 55 h 129"/>
                <a:gd name="T44" fmla="*/ 0 w 130"/>
                <a:gd name="T45" fmla="*/ 59 h 129"/>
                <a:gd name="T46" fmla="*/ 0 w 130"/>
                <a:gd name="T47" fmla="*/ 70 h 129"/>
                <a:gd name="T48" fmla="*/ 4 w 130"/>
                <a:gd name="T49" fmla="*/ 74 h 129"/>
                <a:gd name="T50" fmla="*/ 15 w 130"/>
                <a:gd name="T51" fmla="*/ 74 h 129"/>
                <a:gd name="T52" fmla="*/ 23 w 130"/>
                <a:gd name="T53" fmla="*/ 94 h 129"/>
                <a:gd name="T54" fmla="*/ 15 w 130"/>
                <a:gd name="T55" fmla="*/ 101 h 129"/>
                <a:gd name="T56" fmla="*/ 15 w 130"/>
                <a:gd name="T57" fmla="*/ 106 h 129"/>
                <a:gd name="T58" fmla="*/ 23 w 130"/>
                <a:gd name="T59" fmla="*/ 114 h 129"/>
                <a:gd name="T60" fmla="*/ 28 w 130"/>
                <a:gd name="T61" fmla="*/ 114 h 129"/>
                <a:gd name="T62" fmla="*/ 36 w 130"/>
                <a:gd name="T63" fmla="*/ 106 h 129"/>
                <a:gd name="T64" fmla="*/ 56 w 130"/>
                <a:gd name="T65" fmla="*/ 115 h 129"/>
                <a:gd name="T66" fmla="*/ 56 w 130"/>
                <a:gd name="T67" fmla="*/ 126 h 129"/>
                <a:gd name="T68" fmla="*/ 59 w 130"/>
                <a:gd name="T69" fmla="*/ 129 h 129"/>
                <a:gd name="T70" fmla="*/ 70 w 130"/>
                <a:gd name="T71" fmla="*/ 129 h 129"/>
                <a:gd name="T72" fmla="*/ 74 w 130"/>
                <a:gd name="T73" fmla="*/ 126 h 129"/>
                <a:gd name="T74" fmla="*/ 74 w 130"/>
                <a:gd name="T75" fmla="*/ 115 h 129"/>
                <a:gd name="T76" fmla="*/ 94 w 130"/>
                <a:gd name="T77" fmla="*/ 106 h 129"/>
                <a:gd name="T78" fmla="*/ 102 w 130"/>
                <a:gd name="T79" fmla="*/ 114 h 129"/>
                <a:gd name="T80" fmla="*/ 107 w 130"/>
                <a:gd name="T81" fmla="*/ 114 h 129"/>
                <a:gd name="T82" fmla="*/ 115 w 130"/>
                <a:gd name="T83" fmla="*/ 106 h 129"/>
                <a:gd name="T84" fmla="*/ 115 w 130"/>
                <a:gd name="T85" fmla="*/ 101 h 129"/>
                <a:gd name="T86" fmla="*/ 107 w 130"/>
                <a:gd name="T87" fmla="*/ 94 h 129"/>
                <a:gd name="T88" fmla="*/ 115 w 130"/>
                <a:gd name="T89" fmla="*/ 74 h 129"/>
                <a:gd name="T90" fmla="*/ 126 w 130"/>
                <a:gd name="T91" fmla="*/ 74 h 129"/>
                <a:gd name="T92" fmla="*/ 130 w 130"/>
                <a:gd name="T93" fmla="*/ 70 h 129"/>
                <a:gd name="T94" fmla="*/ 130 w 130"/>
                <a:gd name="T95" fmla="*/ 59 h 129"/>
                <a:gd name="T96" fmla="*/ 126 w 130"/>
                <a:gd name="T97" fmla="*/ 55 h 129"/>
                <a:gd name="T98" fmla="*/ 65 w 130"/>
                <a:gd name="T99" fmla="*/ 77 h 129"/>
                <a:gd name="T100" fmla="*/ 53 w 130"/>
                <a:gd name="T101" fmla="*/ 65 h 129"/>
                <a:gd name="T102" fmla="*/ 65 w 130"/>
                <a:gd name="T103" fmla="*/ 52 h 129"/>
                <a:gd name="T104" fmla="*/ 77 w 130"/>
                <a:gd name="T105" fmla="*/ 65 h 129"/>
                <a:gd name="T106" fmla="*/ 65 w 130"/>
                <a:gd name="T107"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29">
                  <a:moveTo>
                    <a:pt x="126" y="55"/>
                  </a:moveTo>
                  <a:cubicBezTo>
                    <a:pt x="115" y="55"/>
                    <a:pt x="115" y="55"/>
                    <a:pt x="115" y="55"/>
                  </a:cubicBezTo>
                  <a:cubicBezTo>
                    <a:pt x="105" y="55"/>
                    <a:pt x="99" y="43"/>
                    <a:pt x="107" y="35"/>
                  </a:cubicBezTo>
                  <a:cubicBezTo>
                    <a:pt x="115" y="28"/>
                    <a:pt x="115" y="28"/>
                    <a:pt x="115" y="28"/>
                  </a:cubicBezTo>
                  <a:cubicBezTo>
                    <a:pt x="116" y="26"/>
                    <a:pt x="116" y="24"/>
                    <a:pt x="115" y="23"/>
                  </a:cubicBezTo>
                  <a:cubicBezTo>
                    <a:pt x="107" y="15"/>
                    <a:pt x="107" y="15"/>
                    <a:pt x="107" y="15"/>
                  </a:cubicBezTo>
                  <a:cubicBezTo>
                    <a:pt x="105" y="13"/>
                    <a:pt x="103" y="13"/>
                    <a:pt x="102" y="15"/>
                  </a:cubicBezTo>
                  <a:cubicBezTo>
                    <a:pt x="94" y="23"/>
                    <a:pt x="94" y="23"/>
                    <a:pt x="94" y="23"/>
                  </a:cubicBezTo>
                  <a:cubicBezTo>
                    <a:pt x="87" y="30"/>
                    <a:pt x="74" y="25"/>
                    <a:pt x="74" y="14"/>
                  </a:cubicBezTo>
                  <a:cubicBezTo>
                    <a:pt x="74" y="3"/>
                    <a:pt x="74" y="3"/>
                    <a:pt x="74" y="3"/>
                  </a:cubicBezTo>
                  <a:cubicBezTo>
                    <a:pt x="74" y="1"/>
                    <a:pt x="72" y="0"/>
                    <a:pt x="70" y="0"/>
                  </a:cubicBezTo>
                  <a:cubicBezTo>
                    <a:pt x="59" y="0"/>
                    <a:pt x="59" y="0"/>
                    <a:pt x="59" y="0"/>
                  </a:cubicBezTo>
                  <a:cubicBezTo>
                    <a:pt x="57" y="0"/>
                    <a:pt x="56" y="1"/>
                    <a:pt x="56" y="3"/>
                  </a:cubicBezTo>
                  <a:cubicBezTo>
                    <a:pt x="56" y="14"/>
                    <a:pt x="56" y="14"/>
                    <a:pt x="56" y="14"/>
                  </a:cubicBezTo>
                  <a:cubicBezTo>
                    <a:pt x="56" y="25"/>
                    <a:pt x="43" y="30"/>
                    <a:pt x="36" y="23"/>
                  </a:cubicBezTo>
                  <a:cubicBezTo>
                    <a:pt x="28" y="15"/>
                    <a:pt x="28" y="15"/>
                    <a:pt x="28" y="15"/>
                  </a:cubicBezTo>
                  <a:cubicBezTo>
                    <a:pt x="27" y="13"/>
                    <a:pt x="24" y="13"/>
                    <a:pt x="23" y="15"/>
                  </a:cubicBezTo>
                  <a:cubicBezTo>
                    <a:pt x="15" y="23"/>
                    <a:pt x="15" y="23"/>
                    <a:pt x="15" y="23"/>
                  </a:cubicBezTo>
                  <a:cubicBezTo>
                    <a:pt x="14" y="24"/>
                    <a:pt x="14" y="26"/>
                    <a:pt x="15" y="28"/>
                  </a:cubicBezTo>
                  <a:cubicBezTo>
                    <a:pt x="23" y="35"/>
                    <a:pt x="23" y="35"/>
                    <a:pt x="23" y="35"/>
                  </a:cubicBezTo>
                  <a:cubicBezTo>
                    <a:pt x="30" y="43"/>
                    <a:pt x="25" y="55"/>
                    <a:pt x="15" y="55"/>
                  </a:cubicBezTo>
                  <a:cubicBezTo>
                    <a:pt x="4" y="55"/>
                    <a:pt x="4" y="55"/>
                    <a:pt x="4" y="55"/>
                  </a:cubicBezTo>
                  <a:cubicBezTo>
                    <a:pt x="2" y="55"/>
                    <a:pt x="0" y="57"/>
                    <a:pt x="0" y="59"/>
                  </a:cubicBezTo>
                  <a:cubicBezTo>
                    <a:pt x="0" y="70"/>
                    <a:pt x="0" y="70"/>
                    <a:pt x="0" y="70"/>
                  </a:cubicBezTo>
                  <a:cubicBezTo>
                    <a:pt x="0" y="72"/>
                    <a:pt x="2" y="74"/>
                    <a:pt x="4" y="74"/>
                  </a:cubicBezTo>
                  <a:cubicBezTo>
                    <a:pt x="15" y="74"/>
                    <a:pt x="15" y="74"/>
                    <a:pt x="15" y="74"/>
                  </a:cubicBezTo>
                  <a:cubicBezTo>
                    <a:pt x="25" y="74"/>
                    <a:pt x="30" y="86"/>
                    <a:pt x="23" y="94"/>
                  </a:cubicBezTo>
                  <a:cubicBezTo>
                    <a:pt x="15" y="101"/>
                    <a:pt x="15" y="101"/>
                    <a:pt x="15" y="101"/>
                  </a:cubicBezTo>
                  <a:cubicBezTo>
                    <a:pt x="14" y="103"/>
                    <a:pt x="14" y="105"/>
                    <a:pt x="15" y="106"/>
                  </a:cubicBezTo>
                  <a:cubicBezTo>
                    <a:pt x="23" y="114"/>
                    <a:pt x="23" y="114"/>
                    <a:pt x="23" y="114"/>
                  </a:cubicBezTo>
                  <a:cubicBezTo>
                    <a:pt x="24" y="116"/>
                    <a:pt x="27" y="116"/>
                    <a:pt x="28" y="114"/>
                  </a:cubicBezTo>
                  <a:cubicBezTo>
                    <a:pt x="36" y="106"/>
                    <a:pt x="36" y="106"/>
                    <a:pt x="36" y="106"/>
                  </a:cubicBezTo>
                  <a:cubicBezTo>
                    <a:pt x="43" y="99"/>
                    <a:pt x="56" y="104"/>
                    <a:pt x="56" y="115"/>
                  </a:cubicBezTo>
                  <a:cubicBezTo>
                    <a:pt x="56" y="126"/>
                    <a:pt x="56" y="126"/>
                    <a:pt x="56" y="126"/>
                  </a:cubicBezTo>
                  <a:cubicBezTo>
                    <a:pt x="56" y="128"/>
                    <a:pt x="57" y="129"/>
                    <a:pt x="59" y="129"/>
                  </a:cubicBezTo>
                  <a:cubicBezTo>
                    <a:pt x="70" y="129"/>
                    <a:pt x="70" y="129"/>
                    <a:pt x="70" y="129"/>
                  </a:cubicBezTo>
                  <a:cubicBezTo>
                    <a:pt x="72" y="129"/>
                    <a:pt x="74" y="128"/>
                    <a:pt x="74" y="126"/>
                  </a:cubicBezTo>
                  <a:cubicBezTo>
                    <a:pt x="74" y="115"/>
                    <a:pt x="74" y="115"/>
                    <a:pt x="74" y="115"/>
                  </a:cubicBezTo>
                  <a:cubicBezTo>
                    <a:pt x="74" y="104"/>
                    <a:pt x="87" y="99"/>
                    <a:pt x="94" y="106"/>
                  </a:cubicBezTo>
                  <a:cubicBezTo>
                    <a:pt x="102" y="114"/>
                    <a:pt x="102" y="114"/>
                    <a:pt x="102" y="114"/>
                  </a:cubicBezTo>
                  <a:cubicBezTo>
                    <a:pt x="103" y="116"/>
                    <a:pt x="105" y="116"/>
                    <a:pt x="107" y="114"/>
                  </a:cubicBezTo>
                  <a:cubicBezTo>
                    <a:pt x="115" y="106"/>
                    <a:pt x="115" y="106"/>
                    <a:pt x="115" y="106"/>
                  </a:cubicBezTo>
                  <a:cubicBezTo>
                    <a:pt x="116" y="105"/>
                    <a:pt x="116" y="103"/>
                    <a:pt x="115" y="101"/>
                  </a:cubicBezTo>
                  <a:cubicBezTo>
                    <a:pt x="107" y="94"/>
                    <a:pt x="107" y="94"/>
                    <a:pt x="107" y="94"/>
                  </a:cubicBezTo>
                  <a:cubicBezTo>
                    <a:pt x="99" y="86"/>
                    <a:pt x="105" y="74"/>
                    <a:pt x="115" y="74"/>
                  </a:cubicBezTo>
                  <a:cubicBezTo>
                    <a:pt x="126" y="74"/>
                    <a:pt x="126" y="74"/>
                    <a:pt x="126" y="74"/>
                  </a:cubicBezTo>
                  <a:cubicBezTo>
                    <a:pt x="128" y="74"/>
                    <a:pt x="130" y="72"/>
                    <a:pt x="130" y="70"/>
                  </a:cubicBezTo>
                  <a:cubicBezTo>
                    <a:pt x="130" y="59"/>
                    <a:pt x="130" y="59"/>
                    <a:pt x="130" y="59"/>
                  </a:cubicBezTo>
                  <a:cubicBezTo>
                    <a:pt x="130" y="57"/>
                    <a:pt x="128" y="55"/>
                    <a:pt x="126" y="55"/>
                  </a:cubicBezTo>
                  <a:close/>
                  <a:moveTo>
                    <a:pt x="65" y="77"/>
                  </a:moveTo>
                  <a:cubicBezTo>
                    <a:pt x="58" y="77"/>
                    <a:pt x="53" y="71"/>
                    <a:pt x="53" y="65"/>
                  </a:cubicBezTo>
                  <a:cubicBezTo>
                    <a:pt x="53" y="58"/>
                    <a:pt x="58" y="52"/>
                    <a:pt x="65" y="52"/>
                  </a:cubicBezTo>
                  <a:cubicBezTo>
                    <a:pt x="72" y="52"/>
                    <a:pt x="77" y="58"/>
                    <a:pt x="77" y="65"/>
                  </a:cubicBezTo>
                  <a:cubicBezTo>
                    <a:pt x="77" y="71"/>
                    <a:pt x="72" y="77"/>
                    <a:pt x="65"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îṩḻïḍé"/>
            <p:cNvSpPr/>
            <p:nvPr/>
          </p:nvSpPr>
          <p:spPr bwMode="auto">
            <a:xfrm>
              <a:off x="6164263" y="3044826"/>
              <a:ext cx="549275" cy="558800"/>
            </a:xfrm>
            <a:prstGeom prst="ellipse">
              <a:avLst/>
            </a:prstGeom>
            <a:noFill/>
            <a:ln w="15875" cap="flat">
              <a:solidFill>
                <a:srgbClr val="292E4A"/>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0" name="îṧḻïde"/>
            <p:cNvSpPr/>
            <p:nvPr/>
          </p:nvSpPr>
          <p:spPr bwMode="auto">
            <a:xfrm>
              <a:off x="6713538" y="3990976"/>
              <a:ext cx="193675" cy="266700"/>
            </a:xfrm>
            <a:custGeom>
              <a:avLst/>
              <a:gdLst>
                <a:gd name="T0" fmla="*/ 122 w 122"/>
                <a:gd name="T1" fmla="*/ 168 h 168"/>
                <a:gd name="T2" fmla="*/ 0 w 122"/>
                <a:gd name="T3" fmla="*/ 86 h 168"/>
                <a:gd name="T4" fmla="*/ 122 w 122"/>
                <a:gd name="T5" fmla="*/ 0 h 168"/>
              </a:gdLst>
              <a:ahLst/>
              <a:cxnLst>
                <a:cxn ang="0">
                  <a:pos x="T0" y="T1"/>
                </a:cxn>
                <a:cxn ang="0">
                  <a:pos x="T2" y="T3"/>
                </a:cxn>
                <a:cxn ang="0">
                  <a:pos x="T4" y="T5"/>
                </a:cxn>
              </a:cxnLst>
              <a:rect l="0" t="0" r="r" b="b"/>
              <a:pathLst>
                <a:path w="122" h="168">
                  <a:moveTo>
                    <a:pt x="122" y="168"/>
                  </a:moveTo>
                  <a:lnTo>
                    <a:pt x="0" y="86"/>
                  </a:lnTo>
                  <a:lnTo>
                    <a:pt x="122"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1" name="íṧľîde"/>
            <p:cNvSpPr/>
            <p:nvPr/>
          </p:nvSpPr>
          <p:spPr bwMode="auto">
            <a:xfrm>
              <a:off x="7205663" y="3990976"/>
              <a:ext cx="193675" cy="266700"/>
            </a:xfrm>
            <a:custGeom>
              <a:avLst/>
              <a:gdLst>
                <a:gd name="T0" fmla="*/ 0 w 122"/>
                <a:gd name="T1" fmla="*/ 168 h 168"/>
                <a:gd name="T2" fmla="*/ 122 w 122"/>
                <a:gd name="T3" fmla="*/ 86 h 168"/>
                <a:gd name="T4" fmla="*/ 0 w 122"/>
                <a:gd name="T5" fmla="*/ 0 h 168"/>
              </a:gdLst>
              <a:ahLst/>
              <a:cxnLst>
                <a:cxn ang="0">
                  <a:pos x="T0" y="T1"/>
                </a:cxn>
                <a:cxn ang="0">
                  <a:pos x="T2" y="T3"/>
                </a:cxn>
                <a:cxn ang="0">
                  <a:pos x="T4" y="T5"/>
                </a:cxn>
              </a:cxnLst>
              <a:rect l="0" t="0" r="r" b="b"/>
              <a:pathLst>
                <a:path w="122" h="168">
                  <a:moveTo>
                    <a:pt x="0" y="168"/>
                  </a:moveTo>
                  <a:lnTo>
                    <a:pt x="122" y="86"/>
                  </a:lnTo>
                  <a:lnTo>
                    <a:pt x="0" y="0"/>
                  </a:lnTo>
                </a:path>
              </a:pathLst>
            </a:custGeom>
            <a:noFill/>
            <a:ln w="31750" cap="rnd">
              <a:solidFill>
                <a:srgbClr val="292E4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22" name="íṣ1ide"/>
            <p:cNvSpPr/>
            <p:nvPr/>
          </p:nvSpPr>
          <p:spPr bwMode="auto">
            <a:xfrm flipH="1">
              <a:off x="6962775" y="3990976"/>
              <a:ext cx="185738" cy="282575"/>
            </a:xfrm>
            <a:prstGeom prst="line">
              <a:avLst/>
            </a:prstGeom>
            <a:noFill/>
            <a:ln w="31750" cap="rnd">
              <a:solidFill>
                <a:srgbClr val="292E4A"/>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23" name="îşļîde"/>
            <p:cNvSpPr/>
            <p:nvPr/>
          </p:nvSpPr>
          <p:spPr bwMode="auto">
            <a:xfrm>
              <a:off x="622141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2" y="0"/>
                    <a:pt x="29" y="6"/>
                    <a:pt x="29" y="14"/>
                  </a:cubicBezTo>
                  <a:cubicBezTo>
                    <a:pt x="29" y="22"/>
                    <a:pt x="22" y="29"/>
                    <a:pt x="15" y="29"/>
                  </a:cubicBezTo>
                  <a:close/>
                  <a:moveTo>
                    <a:pt x="15" y="4"/>
                  </a:moveTo>
                  <a:cubicBezTo>
                    <a:pt x="9" y="4"/>
                    <a:pt x="4" y="8"/>
                    <a:pt x="4" y="14"/>
                  </a:cubicBezTo>
                  <a:cubicBezTo>
                    <a:pt x="4" y="20"/>
                    <a:pt x="9" y="25"/>
                    <a:pt x="15" y="25"/>
                  </a:cubicBezTo>
                  <a:cubicBezTo>
                    <a:pt x="20" y="25"/>
                    <a:pt x="25" y="20"/>
                    <a:pt x="25" y="14"/>
                  </a:cubicBezTo>
                  <a:cubicBezTo>
                    <a:pt x="25" y="8"/>
                    <a:pt x="20"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ïş1íḍè"/>
            <p:cNvSpPr/>
            <p:nvPr/>
          </p:nvSpPr>
          <p:spPr bwMode="auto">
            <a:xfrm>
              <a:off x="6592888" y="2043113"/>
              <a:ext cx="233363" cy="234950"/>
            </a:xfrm>
            <a:custGeom>
              <a:avLst/>
              <a:gdLst>
                <a:gd name="T0" fmla="*/ 14 w 29"/>
                <a:gd name="T1" fmla="*/ 29 h 29"/>
                <a:gd name="T2" fmla="*/ 0 w 29"/>
                <a:gd name="T3" fmla="*/ 14 h 29"/>
                <a:gd name="T4" fmla="*/ 14 w 29"/>
                <a:gd name="T5" fmla="*/ 0 h 29"/>
                <a:gd name="T6" fmla="*/ 29 w 29"/>
                <a:gd name="T7" fmla="*/ 14 h 29"/>
                <a:gd name="T8" fmla="*/ 14 w 29"/>
                <a:gd name="T9" fmla="*/ 29 h 29"/>
                <a:gd name="T10" fmla="*/ 14 w 29"/>
                <a:gd name="T11" fmla="*/ 4 h 29"/>
                <a:gd name="T12" fmla="*/ 4 w 29"/>
                <a:gd name="T13" fmla="*/ 14 h 29"/>
                <a:gd name="T14" fmla="*/ 14 w 29"/>
                <a:gd name="T15" fmla="*/ 25 h 29"/>
                <a:gd name="T16" fmla="*/ 25 w 29"/>
                <a:gd name="T17" fmla="*/ 14 h 29"/>
                <a:gd name="T18" fmla="*/ 14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6" y="29"/>
                    <a:pt x="0" y="22"/>
                    <a:pt x="0" y="14"/>
                  </a:cubicBezTo>
                  <a:cubicBezTo>
                    <a:pt x="0" y="6"/>
                    <a:pt x="6" y="0"/>
                    <a:pt x="14" y="0"/>
                  </a:cubicBezTo>
                  <a:cubicBezTo>
                    <a:pt x="22" y="0"/>
                    <a:pt x="29" y="6"/>
                    <a:pt x="29" y="14"/>
                  </a:cubicBezTo>
                  <a:cubicBezTo>
                    <a:pt x="29" y="22"/>
                    <a:pt x="22" y="29"/>
                    <a:pt x="14" y="29"/>
                  </a:cubicBezTo>
                  <a:close/>
                  <a:moveTo>
                    <a:pt x="14" y="4"/>
                  </a:moveTo>
                  <a:cubicBezTo>
                    <a:pt x="9" y="4"/>
                    <a:pt x="4" y="8"/>
                    <a:pt x="4" y="14"/>
                  </a:cubicBezTo>
                  <a:cubicBezTo>
                    <a:pt x="4" y="20"/>
                    <a:pt x="9" y="25"/>
                    <a:pt x="14" y="25"/>
                  </a:cubicBezTo>
                  <a:cubicBezTo>
                    <a:pt x="20" y="25"/>
                    <a:pt x="25" y="20"/>
                    <a:pt x="25" y="14"/>
                  </a:cubicBezTo>
                  <a:cubicBezTo>
                    <a:pt x="25" y="8"/>
                    <a:pt x="20" y="4"/>
                    <a:pt x="1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ṣlïḑé"/>
            <p:cNvSpPr/>
            <p:nvPr/>
          </p:nvSpPr>
          <p:spPr bwMode="auto">
            <a:xfrm>
              <a:off x="6875463" y="2043113"/>
              <a:ext cx="233363"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ṣļïḋê"/>
            <p:cNvSpPr/>
            <p:nvPr/>
          </p:nvSpPr>
          <p:spPr bwMode="auto">
            <a:xfrm>
              <a:off x="6496050" y="2043113"/>
              <a:ext cx="31750"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šlíḓe"/>
            <p:cNvSpPr/>
            <p:nvPr/>
          </p:nvSpPr>
          <p:spPr bwMode="auto">
            <a:xfrm>
              <a:off x="7318375" y="2043113"/>
              <a:ext cx="234950" cy="234950"/>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4 h 29"/>
                <a:gd name="T12" fmla="*/ 4 w 29"/>
                <a:gd name="T13" fmla="*/ 14 h 29"/>
                <a:gd name="T14" fmla="*/ 15 w 29"/>
                <a:gd name="T15" fmla="*/ 25 h 29"/>
                <a:gd name="T16" fmla="*/ 25 w 29"/>
                <a:gd name="T17" fmla="*/ 14 h 29"/>
                <a:gd name="T18" fmla="*/ 15 w 29"/>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4"/>
                  </a:moveTo>
                  <a:cubicBezTo>
                    <a:pt x="9" y="4"/>
                    <a:pt x="4" y="8"/>
                    <a:pt x="4" y="14"/>
                  </a:cubicBezTo>
                  <a:cubicBezTo>
                    <a:pt x="4" y="20"/>
                    <a:pt x="9" y="25"/>
                    <a:pt x="15" y="25"/>
                  </a:cubicBezTo>
                  <a:cubicBezTo>
                    <a:pt x="21" y="25"/>
                    <a:pt x="25" y="20"/>
                    <a:pt x="25" y="14"/>
                  </a:cubicBezTo>
                  <a:cubicBezTo>
                    <a:pt x="25" y="8"/>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ṥľïḍè"/>
            <p:cNvSpPr/>
            <p:nvPr/>
          </p:nvSpPr>
          <p:spPr bwMode="auto">
            <a:xfrm>
              <a:off x="7229475"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3" y="0"/>
                    <a:pt x="4" y="1"/>
                    <a:pt x="4" y="2"/>
                  </a:cubicBezTo>
                  <a:cubicBezTo>
                    <a:pt x="4" y="27"/>
                    <a:pt x="4" y="27"/>
                    <a:pt x="4" y="27"/>
                  </a:cubicBezTo>
                  <a:cubicBezTo>
                    <a:pt x="4" y="28"/>
                    <a:pt x="3"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ļïde"/>
            <p:cNvSpPr/>
            <p:nvPr/>
          </p:nvSpPr>
          <p:spPr bwMode="auto">
            <a:xfrm>
              <a:off x="7148513" y="2043113"/>
              <a:ext cx="33338" cy="234950"/>
            </a:xfrm>
            <a:custGeom>
              <a:avLst/>
              <a:gdLst>
                <a:gd name="T0" fmla="*/ 2 w 4"/>
                <a:gd name="T1" fmla="*/ 29 h 29"/>
                <a:gd name="T2" fmla="*/ 0 w 4"/>
                <a:gd name="T3" fmla="*/ 27 h 29"/>
                <a:gd name="T4" fmla="*/ 0 w 4"/>
                <a:gd name="T5" fmla="*/ 2 h 29"/>
                <a:gd name="T6" fmla="*/ 2 w 4"/>
                <a:gd name="T7" fmla="*/ 0 h 29"/>
                <a:gd name="T8" fmla="*/ 4 w 4"/>
                <a:gd name="T9" fmla="*/ 2 h 29"/>
                <a:gd name="T10" fmla="*/ 4 w 4"/>
                <a:gd name="T11" fmla="*/ 27 h 29"/>
                <a:gd name="T12" fmla="*/ 2 w 4"/>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2" y="29"/>
                  </a:moveTo>
                  <a:cubicBezTo>
                    <a:pt x="1" y="29"/>
                    <a:pt x="0" y="28"/>
                    <a:pt x="0" y="27"/>
                  </a:cubicBezTo>
                  <a:cubicBezTo>
                    <a:pt x="0" y="2"/>
                    <a:pt x="0" y="2"/>
                    <a:pt x="0" y="2"/>
                  </a:cubicBezTo>
                  <a:cubicBezTo>
                    <a:pt x="0" y="1"/>
                    <a:pt x="1" y="0"/>
                    <a:pt x="2" y="0"/>
                  </a:cubicBezTo>
                  <a:cubicBezTo>
                    <a:pt x="4" y="0"/>
                    <a:pt x="4" y="1"/>
                    <a:pt x="4" y="2"/>
                  </a:cubicBezTo>
                  <a:cubicBezTo>
                    <a:pt x="4" y="27"/>
                    <a:pt x="4" y="27"/>
                    <a:pt x="4" y="27"/>
                  </a:cubicBezTo>
                  <a:cubicBezTo>
                    <a:pt x="4" y="28"/>
                    <a:pt x="4" y="29"/>
                    <a:pt x="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Sľidè"/>
            <p:cNvSpPr/>
            <p:nvPr/>
          </p:nvSpPr>
          <p:spPr bwMode="auto">
            <a:xfrm>
              <a:off x="5237163" y="1841501"/>
              <a:ext cx="644525" cy="711200"/>
            </a:xfrm>
            <a:custGeom>
              <a:avLst/>
              <a:gdLst>
                <a:gd name="T0" fmla="*/ 42 w 80"/>
                <a:gd name="T1" fmla="*/ 39 h 88"/>
                <a:gd name="T2" fmla="*/ 69 w 80"/>
                <a:gd name="T3" fmla="*/ 39 h 88"/>
                <a:gd name="T4" fmla="*/ 73 w 80"/>
                <a:gd name="T5" fmla="*/ 30 h 88"/>
                <a:gd name="T6" fmla="*/ 52 w 80"/>
                <a:gd name="T7" fmla="*/ 5 h 88"/>
                <a:gd name="T8" fmla="*/ 3 w 80"/>
                <a:gd name="T9" fmla="*/ 26 h 88"/>
                <a:gd name="T10" fmla="*/ 9 w 80"/>
                <a:gd name="T11" fmla="*/ 76 h 88"/>
                <a:gd name="T12" fmla="*/ 9 w 80"/>
                <a:gd name="T13" fmla="*/ 88 h 88"/>
                <a:gd name="T14" fmla="*/ 26 w 80"/>
                <a:gd name="T15" fmla="*/ 79 h 88"/>
                <a:gd name="T16" fmla="*/ 21 w 80"/>
                <a:gd name="T17" fmla="*/ 59 h 88"/>
                <a:gd name="T18" fmla="*/ 33 w 80"/>
                <a:gd name="T19" fmla="*/ 62 h 88"/>
                <a:gd name="T20" fmla="*/ 42 w 80"/>
                <a:gd name="T21" fmla="*/ 3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8">
                  <a:moveTo>
                    <a:pt x="42" y="39"/>
                  </a:moveTo>
                  <a:cubicBezTo>
                    <a:pt x="42" y="39"/>
                    <a:pt x="59" y="43"/>
                    <a:pt x="69" y="39"/>
                  </a:cubicBezTo>
                  <a:cubicBezTo>
                    <a:pt x="80" y="36"/>
                    <a:pt x="76" y="33"/>
                    <a:pt x="73" y="30"/>
                  </a:cubicBezTo>
                  <a:cubicBezTo>
                    <a:pt x="70" y="27"/>
                    <a:pt x="67" y="9"/>
                    <a:pt x="52" y="5"/>
                  </a:cubicBezTo>
                  <a:cubicBezTo>
                    <a:pt x="38" y="1"/>
                    <a:pt x="7" y="0"/>
                    <a:pt x="3" y="26"/>
                  </a:cubicBezTo>
                  <a:cubicBezTo>
                    <a:pt x="0" y="45"/>
                    <a:pt x="9" y="68"/>
                    <a:pt x="9" y="76"/>
                  </a:cubicBezTo>
                  <a:cubicBezTo>
                    <a:pt x="10" y="84"/>
                    <a:pt x="9" y="88"/>
                    <a:pt x="9" y="88"/>
                  </a:cubicBezTo>
                  <a:cubicBezTo>
                    <a:pt x="9" y="88"/>
                    <a:pt x="22" y="84"/>
                    <a:pt x="26" y="79"/>
                  </a:cubicBezTo>
                  <a:cubicBezTo>
                    <a:pt x="21" y="75"/>
                    <a:pt x="16" y="64"/>
                    <a:pt x="21" y="59"/>
                  </a:cubicBezTo>
                  <a:cubicBezTo>
                    <a:pt x="26" y="54"/>
                    <a:pt x="31" y="58"/>
                    <a:pt x="33" y="62"/>
                  </a:cubicBezTo>
                  <a:cubicBezTo>
                    <a:pt x="39" y="57"/>
                    <a:pt x="42" y="42"/>
                    <a:pt x="42" y="39"/>
                  </a:cubicBezTo>
                  <a:close/>
                </a:path>
              </a:pathLst>
            </a:custGeom>
            <a:solidFill>
              <a:srgbClr val="292E4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45" name="文本框 44"/>
          <p:cNvSpPr txBox="1"/>
          <p:nvPr/>
        </p:nvSpPr>
        <p:spPr>
          <a:xfrm>
            <a:off x="2437667" y="223473"/>
            <a:ext cx="8923833" cy="40011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Question2: Are these variables really related to high blood pressure?</a:t>
            </a:r>
            <a:endParaRPr lang="zh-CN" altLang="en-US" sz="2000" b="1" dirty="0">
              <a:latin typeface="Times New Roman" panose="02020603050405020304" pitchFamily="18" charset="0"/>
              <a:cs typeface="Times New Roman" panose="02020603050405020304" pitchFamily="18" charset="0"/>
            </a:endParaRPr>
          </a:p>
        </p:txBody>
      </p:sp>
      <p:sp>
        <p:nvSpPr>
          <p:cNvPr id="46" name="文本框 45"/>
          <p:cNvSpPr txBox="1"/>
          <p:nvPr/>
        </p:nvSpPr>
        <p:spPr>
          <a:xfrm>
            <a:off x="2437667" y="576576"/>
            <a:ext cx="8159213" cy="40011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Step2: </a:t>
            </a:r>
            <a:r>
              <a:rPr lang="en-US" altLang="zh-CN" sz="2000" b="1" dirty="0">
                <a:solidFill>
                  <a:srgbClr val="FF0000"/>
                </a:solidFill>
                <a:latin typeface="Times New Roman" panose="02020603050405020304" pitchFamily="18" charset="0"/>
                <a:cs typeface="Times New Roman" panose="02020603050405020304" pitchFamily="18" charset="0"/>
              </a:rPr>
              <a:t>Test them </a:t>
            </a:r>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one by one using the methods we have learnt in class!</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54" name="文本框 53"/>
          <p:cNvSpPr txBox="1"/>
          <p:nvPr/>
        </p:nvSpPr>
        <p:spPr>
          <a:xfrm>
            <a:off x="626622" y="1082080"/>
            <a:ext cx="2410460" cy="39878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Variable</a:t>
            </a:r>
            <a:r>
              <a:rPr lang="en-US" altLang="zh-CN" sz="2000"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Smoke100</a:t>
            </a:r>
            <a:endParaRPr lang="zh-CN" altLang="en-US" dirty="0">
              <a:latin typeface="Times New Roman" panose="02020603050405020304" pitchFamily="18" charset="0"/>
              <a:cs typeface="Times New Roman" panose="02020603050405020304" pitchFamily="18" charset="0"/>
            </a:endParaRPr>
          </a:p>
        </p:txBody>
      </p:sp>
      <p:pic>
        <p:nvPicPr>
          <p:cNvPr id="55" name="图片 54"/>
          <p:cNvPicPr>
            <a:picLocks noChangeAspect="1"/>
          </p:cNvPicPr>
          <p:nvPr/>
        </p:nvPicPr>
        <p:blipFill>
          <a:blip r:embed="rId1"/>
          <a:stretch>
            <a:fillRect/>
          </a:stretch>
        </p:blipFill>
        <p:spPr>
          <a:xfrm>
            <a:off x="368186" y="2477219"/>
            <a:ext cx="6165249" cy="4355172"/>
          </a:xfrm>
          <a:prstGeom prst="rect">
            <a:avLst/>
          </a:prstGeom>
        </p:spPr>
      </p:pic>
      <p:sp>
        <p:nvSpPr>
          <p:cNvPr id="56" name="文本框 55"/>
          <p:cNvSpPr txBox="1"/>
          <p:nvPr/>
        </p:nvSpPr>
        <p:spPr>
          <a:xfrm>
            <a:off x="6435857" y="3034097"/>
            <a:ext cx="5245914" cy="3139321"/>
          </a:xfrm>
          <a:prstGeom prst="rect">
            <a:avLst/>
          </a:prstGeom>
          <a:noFill/>
        </p:spPr>
        <p:txBody>
          <a:bodyPr wrap="square">
            <a:spAutoFit/>
          </a:bodyPr>
          <a:lstStyle/>
          <a:p>
            <a:pPr eaLnBrk="0" fontAlgn="base" hangingPunct="0"/>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2. Data Visualization:</a:t>
            </a:r>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a:p>
            <a:pPr eaLnBrk="0" fontAlgn="base" hangingPunct="0"/>
            <a:r>
              <a:rPr lang="zh-CN" altLang="en-US" sz="2000" dirty="0">
                <a:latin typeface="Times New Roman" panose="02020603050405020304" pitchFamily="18" charset="0"/>
                <a:cs typeface="Times New Roman" panose="02020603050405020304" pitchFamily="18" charset="0"/>
              </a:rPr>
              <a:t>The </a:t>
            </a:r>
            <a:r>
              <a:rPr lang="en-US" altLang="zh-CN" sz="2000" b="1" dirty="0">
                <a:latin typeface="Times New Roman" panose="02020603050405020304" pitchFamily="18" charset="0"/>
                <a:cs typeface="Times New Roman" panose="02020603050405020304" pitchFamily="18" charset="0"/>
              </a:rPr>
              <a:t>stack bar chart</a:t>
            </a:r>
            <a:r>
              <a:rPr lang="zh-CN" altLang="en-US" sz="2000" b="1"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clearly shows that the proportion of hypertension is</a:t>
            </a:r>
            <a:r>
              <a:rPr lang="zh-CN" altLang="en-US" sz="2000" b="1" dirty="0">
                <a:latin typeface="Times New Roman" panose="02020603050405020304" pitchFamily="18" charset="0"/>
                <a:cs typeface="Times New Roman" panose="02020603050405020304" pitchFamily="18" charset="0"/>
              </a:rPr>
              <a:t> larger </a:t>
            </a:r>
            <a:r>
              <a:rPr lang="zh-CN" altLang="en-US" sz="2000" dirty="0">
                <a:latin typeface="Times New Roman" panose="02020603050405020304" pitchFamily="18" charset="0"/>
                <a:cs typeface="Times New Roman" panose="02020603050405020304" pitchFamily="18" charset="0"/>
              </a:rPr>
              <a:t>in the group of people who smoke more than 100 times in their lives. </a:t>
            </a:r>
            <a:endParaRPr lang="en-US" altLang="zh-CN" sz="2000" dirty="0">
              <a:latin typeface="Times New Roman" panose="02020603050405020304" pitchFamily="18" charset="0"/>
              <a:cs typeface="Times New Roman" panose="02020603050405020304" pitchFamily="18" charset="0"/>
            </a:endParaRPr>
          </a:p>
          <a:p>
            <a:pPr eaLnBrk="0" fontAlgn="base" hangingPunct="0"/>
            <a:endParaRPr lang="en-US" altLang="zh-CN" sz="2000" dirty="0">
              <a:latin typeface="Times New Roman" panose="02020603050405020304" pitchFamily="18" charset="0"/>
              <a:cs typeface="Times New Roman" panose="02020603050405020304" pitchFamily="18" charset="0"/>
            </a:endParaRPr>
          </a:p>
          <a:p>
            <a:pPr eaLnBrk="0" fontAlgn="base" hangingPunct="0"/>
            <a:r>
              <a:rPr lang="zh-CN" altLang="en-US" sz="2000" dirty="0">
                <a:latin typeface="Times New Roman" panose="02020603050405020304" pitchFamily="18" charset="0"/>
                <a:cs typeface="Times New Roman" panose="02020603050405020304" pitchFamily="18" charset="0"/>
              </a:rPr>
              <a:t>Therefore, it is necessary to test the correlation between these two variables </a:t>
            </a:r>
            <a:r>
              <a:rPr lang="en-US" altLang="zh-CN" sz="2000" dirty="0">
                <a:latin typeface="Times New Roman" panose="02020603050405020304" pitchFamily="18" charset="0"/>
                <a:cs typeface="Times New Roman" panose="02020603050405020304" pitchFamily="18" charset="0"/>
              </a:rPr>
              <a:t>because </a:t>
            </a:r>
            <a:r>
              <a:rPr lang="en-US" altLang="zh-CN" sz="2000" dirty="0">
                <a:solidFill>
                  <a:srgbClr val="FF0000"/>
                </a:solidFill>
                <a:latin typeface="Times New Roman" panose="02020603050405020304" pitchFamily="18" charset="0"/>
                <a:cs typeface="Times New Roman" panose="02020603050405020304" pitchFamily="18" charset="0"/>
              </a:rPr>
              <a:t>it causes the difference. </a:t>
            </a:r>
            <a:r>
              <a:rPr lang="zh-CN" altLang="en-US" sz="2000" dirty="0">
                <a:solidFill>
                  <a:srgbClr val="FF0000"/>
                </a:solidFill>
                <a:latin typeface="Times New Roman" panose="02020603050405020304" pitchFamily="18" charset="0"/>
                <a:cs typeface="Times New Roman" panose="02020603050405020304" pitchFamily="18" charset="0"/>
              </a:rPr>
              <a:t> </a:t>
            </a:r>
            <a:endParaRPr lang="zh-CN" altLang="en-US" sz="2000" dirty="0">
              <a:solidFill>
                <a:srgbClr val="FF0000"/>
              </a:solidFill>
              <a:latin typeface="Times New Roman" panose="02020603050405020304" pitchFamily="18" charset="0"/>
              <a:cs typeface="Times New Roman" panose="02020603050405020304" pitchFamily="18" charset="0"/>
            </a:endParaRPr>
          </a:p>
          <a:p>
            <a:pPr algn="l" eaLnBrk="0" fontAlgn="base" hangingPunct="0">
              <a:buClrTx/>
              <a:buSzTx/>
              <a:buFontTx/>
            </a:pPr>
            <a:endParaRPr lang="zh-CN" altLang="en-US" dirty="0">
              <a:latin typeface="Times New Roman" panose="02020603050405020304" pitchFamily="18" charset="0"/>
              <a:cs typeface="Times New Roman" panose="02020603050405020304" pitchFamily="18" charset="0"/>
            </a:endParaRPr>
          </a:p>
        </p:txBody>
      </p:sp>
      <p:sp>
        <p:nvSpPr>
          <p:cNvPr id="57" name="文本框 56"/>
          <p:cNvSpPr txBox="1"/>
          <p:nvPr/>
        </p:nvSpPr>
        <p:spPr>
          <a:xfrm>
            <a:off x="3037082" y="1082080"/>
            <a:ext cx="2889250" cy="398780"/>
          </a:xfrm>
          <a:prstGeom prst="rect">
            <a:avLst/>
          </a:prstGeom>
          <a:noFill/>
        </p:spPr>
        <p:txBody>
          <a:bodyPr wrap="square">
            <a:spAutoFit/>
          </a:bodyPr>
          <a:lstStyle/>
          <a:p>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Type</a:t>
            </a:r>
            <a:r>
              <a:rPr lang="en-US" altLang="zh-CN" sz="2000"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Categorical variable</a:t>
            </a:r>
            <a:endParaRPr lang="zh-CN" altLang="en-US" dirty="0">
              <a:latin typeface="Times New Roman" panose="02020603050405020304" pitchFamily="18" charset="0"/>
              <a:cs typeface="Times New Roman" panose="02020603050405020304" pitchFamily="18" charset="0"/>
            </a:endParaRPr>
          </a:p>
        </p:txBody>
      </p:sp>
      <p:sp>
        <p:nvSpPr>
          <p:cNvPr id="58" name="文本框 57"/>
          <p:cNvSpPr txBox="1"/>
          <p:nvPr/>
        </p:nvSpPr>
        <p:spPr>
          <a:xfrm>
            <a:off x="657069" y="1458724"/>
            <a:ext cx="11314430" cy="398780"/>
          </a:xfrm>
          <a:prstGeom prst="rect">
            <a:avLst/>
          </a:prstGeom>
          <a:noFill/>
        </p:spPr>
        <p:txBody>
          <a:bodyPr wrap="square">
            <a:spAutoFit/>
          </a:bodyPr>
          <a:lstStyle/>
          <a:p>
            <a:pPr algn="l" eaLnBrk="0" fontAlgn="base" hangingPunct="0">
              <a:buClrTx/>
              <a:buSzTx/>
              <a:buFontTx/>
            </a:pPr>
            <a:r>
              <a:rPr lang="en-US" altLang="zh-CN" sz="2000" b="1" dirty="0">
                <a:solidFill>
                  <a:schemeClr val="accent3">
                    <a:lumMod val="50000"/>
                  </a:schemeClr>
                </a:solidFill>
                <a:latin typeface="Times New Roman" panose="02020603050405020304" pitchFamily="18" charset="0"/>
                <a:cs typeface="Times New Roman" panose="02020603050405020304" pitchFamily="18" charset="0"/>
              </a:rPr>
              <a:t>1. Data preprocessing :</a:t>
            </a:r>
            <a:r>
              <a:rPr lang="en-US" altLang="zh-CN"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Eliminate the individuals whose value of smoke100 or X_rfhype5 is</a:t>
            </a:r>
            <a:r>
              <a:rPr lang="zh-CN" altLang="en-US" b="1" dirty="0">
                <a:latin typeface="Times New Roman" panose="02020603050405020304" pitchFamily="18" charset="0"/>
                <a:cs typeface="Times New Roman" panose="02020603050405020304" pitchFamily="18" charset="0"/>
              </a:rPr>
              <a:t> NA</a:t>
            </a:r>
            <a:r>
              <a:rPr lang="zh-CN" altLang="en-US" dirty="0">
                <a:latin typeface="Times New Roman" panose="02020603050405020304" pitchFamily="18" charset="0"/>
                <a:cs typeface="Times New Roman" panose="02020603050405020304" pitchFamily="18" charset="0"/>
              </a:rPr>
              <a:t> in the  data set.</a:t>
            </a:r>
            <a:endParaRPr lang="zh-CN" altLang="en-US" dirty="0">
              <a:latin typeface="Times New Roman" panose="02020603050405020304" pitchFamily="18" charset="0"/>
              <a:cs typeface="Times New Roman" panose="02020603050405020304" pitchFamily="18" charset="0"/>
            </a:endParaRPr>
          </a:p>
        </p:txBody>
      </p:sp>
      <p:pic>
        <p:nvPicPr>
          <p:cNvPr id="59" name="图片 58"/>
          <p:cNvPicPr>
            <a:picLocks noChangeAspect="1"/>
          </p:cNvPicPr>
          <p:nvPr/>
        </p:nvPicPr>
        <p:blipFill>
          <a:blip r:embed="rId2"/>
          <a:stretch>
            <a:fillRect/>
          </a:stretch>
        </p:blipFill>
        <p:spPr>
          <a:xfrm>
            <a:off x="1564791" y="1834563"/>
            <a:ext cx="9498985" cy="642656"/>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ISLIDE.THEME" val="https://www.islide.cc;"/>
  <p:tag name="ISLIDE.ICON" val="#108988;"/>
</p:tagLst>
</file>

<file path=ppt/tags/tag10.xml><?xml version="1.0" encoding="utf-8"?>
<p:tagLst xmlns:p="http://schemas.openxmlformats.org/presentationml/2006/main">
  <p:tag name="ISLIDE.THEME" val="https://www.islide.cc;"/>
  <p:tag name="ISLIDE.VECTOR" val="#271443;"/>
</p:tagLst>
</file>

<file path=ppt/tags/tag11.xml><?xml version="1.0" encoding="utf-8"?>
<p:tagLst xmlns:p="http://schemas.openxmlformats.org/presentationml/2006/main">
  <p:tag name="ISLIDE.THEME" val="https://www.islide.cc;"/>
  <p:tag name="ISLIDE.VECTOR" val="#271443;"/>
</p:tagLst>
</file>

<file path=ppt/tags/tag12.xml><?xml version="1.0" encoding="utf-8"?>
<p:tagLst xmlns:p="http://schemas.openxmlformats.org/presentationml/2006/main">
  <p:tag name="ISLIDE.THEME" val="https://www.islide.cc;"/>
  <p:tag name="ISLIDE.VECTOR" val="#271443;#184382;"/>
</p:tagLst>
</file>

<file path=ppt/tags/tag13.xml><?xml version="1.0" encoding="utf-8"?>
<p:tagLst xmlns:p="http://schemas.openxmlformats.org/presentationml/2006/main">
  <p:tag name="ISLIDE.THEME" val="https://www.islide.cc;"/>
  <p:tag name="ISLIDE.VECTOR" val="#271443;#184382;"/>
</p:tagLst>
</file>

<file path=ppt/tags/tag14.xml><?xml version="1.0" encoding="utf-8"?>
<p:tagLst xmlns:p="http://schemas.openxmlformats.org/presentationml/2006/main">
  <p:tag name="ISLIDE.THEME" val="https://www.islide.cc;"/>
  <p:tag name="ISLIDE.VECTOR" val="#271443;"/>
</p:tagLst>
</file>

<file path=ppt/tags/tag15.xml><?xml version="1.0" encoding="utf-8"?>
<p:tagLst xmlns:p="http://schemas.openxmlformats.org/presentationml/2006/main">
  <p:tag name="ISLIDE.THEME" val="https://www.islide.cc;"/>
  <p:tag name="ISLIDE.VECTOR" val="#271443;"/>
</p:tagLst>
</file>

<file path=ppt/tags/tag16.xml><?xml version="1.0" encoding="utf-8"?>
<p:tagLst xmlns:p="http://schemas.openxmlformats.org/presentationml/2006/main">
  <p:tag name="ISLIDE.THEME" val="https://www.islide.cc;"/>
  <p:tag name="ISLIDE.VECTOR" val="#271443;"/>
</p:tagLst>
</file>

<file path=ppt/tags/tag17.xml><?xml version="1.0" encoding="utf-8"?>
<p:tagLst xmlns:p="http://schemas.openxmlformats.org/presentationml/2006/main">
  <p:tag name="ISLIDE.THEME" val="https://www.islide.cc;"/>
  <p:tag name="ISLIDE.VECTOR" val="#271443;"/>
</p:tagLst>
</file>

<file path=ppt/tags/tag18.xml><?xml version="1.0" encoding="utf-8"?>
<p:tagLst xmlns:p="http://schemas.openxmlformats.org/presentationml/2006/main">
  <p:tag name="ISLIDE.THEME" val="https://www.islide.cc;"/>
  <p:tag name="ISLIDE.VECTOR" val="#271443;"/>
</p:tagLst>
</file>

<file path=ppt/tags/tag19.xml><?xml version="1.0" encoding="utf-8"?>
<p:tagLst xmlns:p="http://schemas.openxmlformats.org/presentationml/2006/main">
  <p:tag name="ISLIDE.THEME" val="https://www.islide.cc;"/>
  <p:tag name="ISLIDE.VECTOR" val="#271443;#184412;"/>
</p:tagLst>
</file>

<file path=ppt/tags/tag2.xml><?xml version="1.0" encoding="utf-8"?>
<p:tagLst xmlns:p="http://schemas.openxmlformats.org/presentationml/2006/main">
  <p:tag name="ISLIDE.THEME" val="https://www.islide.cc;"/>
</p:tagLst>
</file>

<file path=ppt/tags/tag20.xml><?xml version="1.0" encoding="utf-8"?>
<p:tagLst xmlns:p="http://schemas.openxmlformats.org/presentationml/2006/main">
  <p:tag name="ISLIDE.THEME" val="https://www.islide.cc;"/>
  <p:tag name="ISLIDE.VECTOR" val="#271443;#184382;"/>
</p:tagLst>
</file>

<file path=ppt/tags/tag21.xml><?xml version="1.0" encoding="utf-8"?>
<p:tagLst xmlns:p="http://schemas.openxmlformats.org/presentationml/2006/main">
  <p:tag name="ISLIDE.THEME" val="https://www.islide.cc;"/>
  <p:tag name="ISLIDE.VECTOR" val="#271443;#184382;"/>
</p:tagLst>
</file>

<file path=ppt/tags/tag22.xml><?xml version="1.0" encoding="utf-8"?>
<p:tagLst xmlns:p="http://schemas.openxmlformats.org/presentationml/2006/main">
  <p:tag name="ISLIDE.THEME" val="https://www.islide.cc;"/>
</p:tagLst>
</file>

<file path=ppt/tags/tag23.xml><?xml version="1.0" encoding="utf-8"?>
<p:tagLst xmlns:p="http://schemas.openxmlformats.org/presentationml/2006/main">
  <p:tag name="ISLIDE.THEME" val="https://www.islide.cc;"/>
  <p:tag name="ISLIDE.VECTOR" val="#271443;"/>
</p:tagLst>
</file>

<file path=ppt/tags/tag24.xml><?xml version="1.0" encoding="utf-8"?>
<p:tagLst xmlns:p="http://schemas.openxmlformats.org/presentationml/2006/main">
  <p:tag name="ISLIDE.THEME" val="https://www.islide.cc;"/>
  <p:tag name="ISLIDE.VECTOR" val="#271443;"/>
</p:tagLst>
</file>

<file path=ppt/tags/tag25.xml><?xml version="1.0" encoding="utf-8"?>
<p:tagLst xmlns:p="http://schemas.openxmlformats.org/presentationml/2006/main">
  <p:tag name="ISLIDE.THEME" val="https://www.islide.cc;"/>
  <p:tag name="ISLIDE.VECTOR" val="#271443;"/>
</p:tagLst>
</file>

<file path=ppt/tags/tag26.xml><?xml version="1.0" encoding="utf-8"?>
<p:tagLst xmlns:p="http://schemas.openxmlformats.org/presentationml/2006/main">
  <p:tag name="ISLIDE.THEME" val="https://www.islide.cc;"/>
  <p:tag name="ISLIDE.VECTOR" val="#271443;"/>
</p:tagLst>
</file>

<file path=ppt/tags/tag27.xml><?xml version="1.0" encoding="utf-8"?>
<p:tagLst xmlns:p="http://schemas.openxmlformats.org/presentationml/2006/main">
  <p:tag name="ISLIDE.THEME" val="https://www.islide.cc;"/>
  <p:tag name="ISLIDE.VECTOR" val="#271443;"/>
</p:tagLst>
</file>

<file path=ppt/tags/tag28.xml><?xml version="1.0" encoding="utf-8"?>
<p:tagLst xmlns:p="http://schemas.openxmlformats.org/presentationml/2006/main">
  <p:tag name="ISLIDE.THEME" val="https://www.islide.cc;"/>
  <p:tag name="ISLIDE.VECTOR" val="#271443;"/>
</p:tagLst>
</file>

<file path=ppt/tags/tag29.xml><?xml version="1.0" encoding="utf-8"?>
<p:tagLst xmlns:p="http://schemas.openxmlformats.org/presentationml/2006/main">
  <p:tag name="ISLIDE.THEME" val="https://www.islide.cc;"/>
  <p:tag name="ISLIDE.VECTOR" val="#271443;"/>
</p:tagLst>
</file>

<file path=ppt/tags/tag3.xml><?xml version="1.0" encoding="utf-8"?>
<p:tagLst xmlns:p="http://schemas.openxmlformats.org/presentationml/2006/main">
  <p:tag name="ISLIDE.THEME" val="https://www.islide.cc;"/>
</p:tagLst>
</file>

<file path=ppt/tags/tag30.xml><?xml version="1.0" encoding="utf-8"?>
<p:tagLst xmlns:p="http://schemas.openxmlformats.org/presentationml/2006/main">
  <p:tag name="ISLIDE.THEME" val="https://www.islide.cc;"/>
  <p:tag name="ISLIDE.VECTOR" val="#271443;"/>
</p:tagLst>
</file>

<file path=ppt/tags/tag31.xml><?xml version="1.0" encoding="utf-8"?>
<p:tagLst xmlns:p="http://schemas.openxmlformats.org/presentationml/2006/main">
  <p:tag name="ISLIDE.THEME" val="https://www.islide.cc;"/>
  <p:tag name="ISLIDE.VECTOR" val="#271443;"/>
</p:tagLst>
</file>

<file path=ppt/tags/tag32.xml><?xml version="1.0" encoding="utf-8"?>
<p:tagLst xmlns:p="http://schemas.openxmlformats.org/presentationml/2006/main">
  <p:tag name="ISLIDE.THEME" val="https://www.islide.cc;"/>
  <p:tag name="ISLIDE.VECTOR" val="#271443;"/>
</p:tagLst>
</file>

<file path=ppt/tags/tag33.xml><?xml version="1.0" encoding="utf-8"?>
<p:tagLst xmlns:p="http://schemas.openxmlformats.org/presentationml/2006/main">
  <p:tag name="ISLIDE.THEME" val="https://www.islide.cc;"/>
  <p:tag name="ISLIDE.VECTOR" val="#271443;"/>
</p:tagLst>
</file>

<file path=ppt/tags/tag34.xml><?xml version="1.0" encoding="utf-8"?>
<p:tagLst xmlns:p="http://schemas.openxmlformats.org/presentationml/2006/main">
  <p:tag name="ISLIDE.THEME" val="https://www.islide.cc;"/>
  <p:tag name="ISLIDE.VECTOR" val="#271443;"/>
</p:tagLst>
</file>

<file path=ppt/tags/tag35.xml><?xml version="1.0" encoding="utf-8"?>
<p:tagLst xmlns:p="http://schemas.openxmlformats.org/presentationml/2006/main">
  <p:tag name="ISLIDE.THEME" val="https://www.islide.cc;"/>
  <p:tag name="ISLIDE.VECTOR" val="#271443;"/>
</p:tagLst>
</file>

<file path=ppt/tags/tag36.xml><?xml version="1.0" encoding="utf-8"?>
<p:tagLst xmlns:p="http://schemas.openxmlformats.org/presentationml/2006/main">
  <p:tag name="ISLIDE.THEME" val="https://www.islide.cc;"/>
</p:tagLst>
</file>

<file path=ppt/tags/tag37.xml><?xml version="1.0" encoding="utf-8"?>
<p:tagLst xmlns:p="http://schemas.openxmlformats.org/presentationml/2006/main">
  <p:tag name="ISLIDE.THEME" val="https://www.islide.cc;"/>
  <p:tag name="ISLIDE.VECTOR" val="#271443;"/>
</p:tagLst>
</file>

<file path=ppt/tags/tag38.xml><?xml version="1.0" encoding="utf-8"?>
<p:tagLst xmlns:p="http://schemas.openxmlformats.org/presentationml/2006/main">
  <p:tag name="ISLIDE.THEME" val="https://www.islide.cc;"/>
</p:tagLst>
</file>

<file path=ppt/tags/tag4.xml><?xml version="1.0" encoding="utf-8"?>
<p:tagLst xmlns:p="http://schemas.openxmlformats.org/presentationml/2006/main">
  <p:tag name="ISLIDE.THEME" val="https://www.islide.cc;"/>
  <p:tag name="ISLIDE.VECTOR" val="#271443;"/>
</p:tagLst>
</file>

<file path=ppt/tags/tag5.xml><?xml version="1.0" encoding="utf-8"?>
<p:tagLst xmlns:p="http://schemas.openxmlformats.org/presentationml/2006/main">
  <p:tag name="ISLIDE.THEME" val="https://www.islide.cc;"/>
</p:tagLst>
</file>

<file path=ppt/tags/tag6.xml><?xml version="1.0" encoding="utf-8"?>
<p:tagLst xmlns:p="http://schemas.openxmlformats.org/presentationml/2006/main">
  <p:tag name="ISLIDE.THEME" val="https://www.islide.cc;"/>
  <p:tag name="ISLIDE.VECTOR" val="#271443;"/>
</p:tagLst>
</file>

<file path=ppt/tags/tag7.xml><?xml version="1.0" encoding="utf-8"?>
<p:tagLst xmlns:p="http://schemas.openxmlformats.org/presentationml/2006/main">
  <p:tag name="ISLIDE.THEME" val="https://www.islide.cc;"/>
</p:tagLst>
</file>

<file path=ppt/tags/tag8.xml><?xml version="1.0" encoding="utf-8"?>
<p:tagLst xmlns:p="http://schemas.openxmlformats.org/presentationml/2006/main">
  <p:tag name="ISLIDE.THEME" val="https://www.islide.cc;"/>
  <p:tag name="ISLIDE.VECTOR" val="#271443;"/>
</p:tagLst>
</file>

<file path=ppt/tags/tag9.xml><?xml version="1.0" encoding="utf-8"?>
<p:tagLst xmlns:p="http://schemas.openxmlformats.org/presentationml/2006/main">
  <p:tag name="ISLIDE.THEME" val="https://www.islide.cc;"/>
  <p:tag name="ISLIDE.VECTOR" val="#271443;"/>
</p:tagLst>
</file>

<file path=ppt/theme/theme1.xml><?xml version="1.0" encoding="utf-8"?>
<a:theme xmlns:a="http://schemas.openxmlformats.org/drawingml/2006/main" name="主题5">
  <a:themeElements>
    <a:clrScheme name="自定义 39">
      <a:dk1>
        <a:srgbClr val="000000"/>
      </a:dk1>
      <a:lt1>
        <a:srgbClr val="FFFFFF"/>
      </a:lt1>
      <a:dk2>
        <a:srgbClr val="778495"/>
      </a:dk2>
      <a:lt2>
        <a:srgbClr val="F0F0F0"/>
      </a:lt2>
      <a:accent1>
        <a:srgbClr val="2FACB2"/>
      </a:accent1>
      <a:accent2>
        <a:srgbClr val="7B868A"/>
      </a:accent2>
      <a:accent3>
        <a:srgbClr val="77D6DB"/>
      </a:accent3>
      <a:accent4>
        <a:srgbClr val="84B571"/>
      </a:accent4>
      <a:accent5>
        <a:srgbClr val="78989F"/>
      </a:accent5>
      <a:accent6>
        <a:srgbClr val="6F81B0"/>
      </a:accent6>
      <a:hlink>
        <a:srgbClr val="2993A0"/>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657119C-6982-421D-8BA7-E74DEB70A7DA-1">
      <extobjdata type="E657119C-6982-421D-8BA7-E74DEB70A7DA" data="ewoJIkxhdGV4U3RyIiA6ICJUUFIgPSBcXGZyYWN7VFB9e1B9ID0gXFxmcmFje1RQfXtUUCtGTn0iCn0K"/>
    </extobj>
    <extobj name="E657119C-6982-421D-8BA7-E74DEB70A7DA-2">
      <extobjdata type="E657119C-6982-421D-8BA7-E74DEB70A7DA" data="ewoJIkxhdGV4U3RyIiA6ICJUTlIgPSBcXGZyYWN7VE59e059ID0gXFxmcmFje1ROfXtUTitGUH0iCn0K"/>
    </extobj>
    <extobj name="E657119C-6982-421D-8BA7-E74DEB70A7DA-3">
      <extobjdata type="E657119C-6982-421D-8BA7-E74DEB70A7DA" data="ewoJIkxhdGV4U3RyIiA6ICJBQ0MgPSBcXGZyYWN7VFArVE59e1ArTn0gPSBcXGZyYWN7VFArVE59e1RQK1ROK0ZQK0ZOfSIKfQo="/>
    </extobj>
  </extobjs>
</s:customData>
</file>

<file path=customXml/itemProps39.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6956</Words>
  <Application>WPS 演示</Application>
  <PresentationFormat>宽屏</PresentationFormat>
  <Paragraphs>432</Paragraphs>
  <Slides>38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Arial</vt:lpstr>
      <vt:lpstr>宋体</vt:lpstr>
      <vt:lpstr>Wingdings</vt:lpstr>
      <vt:lpstr>Impact</vt:lpstr>
      <vt:lpstr>Times New Roman</vt:lpstr>
      <vt:lpstr>微软雅黑</vt:lpstr>
      <vt:lpstr>Calibri</vt:lpstr>
      <vt:lpstr>Arial Unicode MS</vt:lpstr>
      <vt:lpstr>主题5</vt:lpstr>
      <vt:lpstr>Study Hypertension based on brfss2013</vt:lpstr>
      <vt:lpstr>1. Background</vt:lpstr>
      <vt:lpstr>Background</vt:lpstr>
      <vt:lpstr>Background</vt:lpstr>
      <vt:lpstr>Methodology</vt:lpstr>
      <vt:lpstr>Methodology</vt:lpstr>
      <vt:lpstr>EDA</vt:lpstr>
      <vt:lpstr>EDA</vt:lpstr>
      <vt:lpstr>EDA</vt:lpstr>
      <vt:lpstr>EDA</vt:lpstr>
      <vt:lpstr>EDA</vt:lpstr>
      <vt:lpstr>EDA</vt:lpstr>
      <vt:lpstr>EDA</vt:lpstr>
      <vt:lpstr>EDA</vt:lpstr>
      <vt:lpstr>EDA</vt:lpstr>
      <vt:lpstr>EDA</vt:lpstr>
      <vt:lpstr>EDA</vt:lpstr>
      <vt:lpstr>EDA</vt:lpstr>
      <vt:lpstr>EDA</vt:lpstr>
      <vt:lpstr>EDA</vt:lpstr>
      <vt:lpstr>EDA</vt:lpstr>
      <vt:lpstr>Modelling</vt:lpstr>
      <vt:lpstr>Model</vt:lpstr>
      <vt:lpstr>Model</vt:lpstr>
      <vt:lpstr>Model</vt:lpstr>
      <vt:lpstr>Model</vt:lpstr>
      <vt:lpstr>Model</vt:lpstr>
      <vt:lpstr>Model</vt:lpstr>
      <vt:lpstr>Model</vt:lpstr>
      <vt:lpstr>Model</vt:lpstr>
      <vt:lpstr>Model</vt:lpstr>
      <vt:lpstr>Model</vt:lpstr>
      <vt:lpstr>Model</vt:lpstr>
      <vt:lpstr>Model</vt:lpstr>
      <vt:lpstr>Model</vt:lpstr>
      <vt:lpstr>Conclusion</vt:lpstr>
      <vt:lpstr>Conclusion</vt:lpstr>
      <vt:lpstr>Thanks.</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Hypertension based on brfss2013</dc:title>
  <dc:creator>iSlide</dc:creator>
  <cp:lastModifiedBy>Sherlock Holmes</cp:lastModifiedBy>
  <cp:revision>24</cp:revision>
  <cp:lastPrinted>2021-12-07T14:55:00Z</cp:lastPrinted>
  <dcterms:created xsi:type="dcterms:W3CDTF">2021-12-07T14:55:00Z</dcterms:created>
  <dcterms:modified xsi:type="dcterms:W3CDTF">2021-12-08T03:13:20Z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2052-11.1.0.11115</vt:lpwstr>
  </property>
  <property fmtid="{D5CDD505-2E9C-101B-9397-08002B2CF9AE}" pid="4" name="ICV">
    <vt:lpwstr>F307E377975F49A89B0F71C7344739DD</vt:lpwstr>
  </property>
</Properties>
</file>