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21383625" cy="3027489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30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39120" y="1143000"/>
            <a:ext cx="217976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124" y="8059374"/>
            <a:ext cx="18443377" cy="19209345"/>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US"/>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125" y="1611875"/>
            <a:ext cx="13565237" cy="25656844"/>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US"/>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470124" y="8059374"/>
            <a:ext cx="18443377" cy="19209345"/>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US"/>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a:prstGeom prst="rect">
            <a:avLst/>
          </a:prstGeom>
        </p:spPr>
        <p:txBody>
          <a:bodyPr anchor="b"/>
          <a:lstStyle>
            <a:lvl1pPr>
              <a:defRPr sz="14030"/>
            </a:lvl1pPr>
          </a:lstStyle>
          <a:p>
            <a:r>
              <a:rPr lang="zh-CN" altLang="en-US"/>
              <a:t>单击此处编辑母版标题样式</a:t>
            </a:r>
            <a:endParaRPr lang="en-US" dirty="0"/>
          </a:p>
        </p:txBody>
      </p:sp>
      <p:sp>
        <p:nvSpPr>
          <p:cNvPr id="3" name="Text Placeholder 2"/>
          <p:cNvSpPr>
            <a:spLocks noGrp="1"/>
          </p:cNvSpPr>
          <p:nvPr>
            <p:ph type="body" idx="1"/>
          </p:nvPr>
        </p:nvSpPr>
        <p:spPr>
          <a:xfrm>
            <a:off x="1458988" y="20260574"/>
            <a:ext cx="18443377" cy="6622701"/>
          </a:xfrm>
          <a:prstGeom prst="rect">
            <a:avLst/>
          </a:prstGeom>
        </p:spPr>
        <p:txBody>
          <a:bodyPr/>
          <a:lstStyle>
            <a:lvl1pPr marL="0" indent="0">
              <a:buNone/>
              <a:defRPr sz="5610">
                <a:solidFill>
                  <a:schemeClr val="tx1"/>
                </a:solidFill>
              </a:defRPr>
            </a:lvl1pPr>
            <a:lvl2pPr marL="1069340" indent="0">
              <a:buNone/>
              <a:defRPr sz="4675">
                <a:solidFill>
                  <a:schemeClr val="tx1">
                    <a:tint val="75000"/>
                  </a:schemeClr>
                </a:solidFill>
              </a:defRPr>
            </a:lvl2pPr>
            <a:lvl3pPr marL="2138045"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4770"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5" name="Footer Placeholder 4"/>
          <p:cNvSpPr>
            <a:spLocks noGrp="1"/>
          </p:cNvSpPr>
          <p:nvPr>
            <p:ph type="ftr" sz="quarter" idx="11"/>
          </p:nvPr>
        </p:nvSpPr>
        <p:spPr>
          <a:xfrm>
            <a:off x="7083326" y="28060644"/>
            <a:ext cx="7216973" cy="1611875"/>
          </a:xfrm>
          <a:prstGeom prst="rect">
            <a:avLst/>
          </a:prstGeom>
        </p:spPr>
        <p:txBody>
          <a:bodyPr/>
          <a:lstStyle/>
          <a:p>
            <a:endParaRPr lang="en-US"/>
          </a:p>
        </p:txBody>
      </p:sp>
      <p:sp>
        <p:nvSpPr>
          <p:cNvPr id="6" name="Slide Number Placeholder 5"/>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70124" y="8059374"/>
            <a:ext cx="9088041" cy="19209345"/>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10825460" y="8059374"/>
            <a:ext cx="9088041" cy="19209345"/>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6" name="Footer Placeholder 5"/>
          <p:cNvSpPr>
            <a:spLocks noGrp="1"/>
          </p:cNvSpPr>
          <p:nvPr>
            <p:ph type="ftr" sz="quarter" idx="11"/>
          </p:nvPr>
        </p:nvSpPr>
        <p:spPr>
          <a:xfrm>
            <a:off x="7083326" y="28060644"/>
            <a:ext cx="7216973" cy="1611875"/>
          </a:xfrm>
          <a:prstGeom prst="rect">
            <a:avLst/>
          </a:prstGeom>
        </p:spPr>
        <p:txBody>
          <a:bodyPr/>
          <a:lstStyle/>
          <a:p>
            <a:endParaRPr lang="en-US"/>
          </a:p>
        </p:txBody>
      </p:sp>
      <p:sp>
        <p:nvSpPr>
          <p:cNvPr id="7" name="Slide Number Placeholder 6"/>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72912" y="7421634"/>
            <a:ext cx="9046274" cy="3637228"/>
          </a:xfrm>
          <a:prstGeom prst="rect">
            <a:avLst/>
          </a:prstGeo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72912" y="11058863"/>
            <a:ext cx="9046274" cy="16265921"/>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10825461" y="7421634"/>
            <a:ext cx="9090826" cy="3637228"/>
          </a:xfrm>
          <a:prstGeom prst="rect">
            <a:avLst/>
          </a:prstGeo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10825461" y="11058863"/>
            <a:ext cx="9090826" cy="16265921"/>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8" name="Footer Placeholder 7"/>
          <p:cNvSpPr>
            <a:spLocks noGrp="1"/>
          </p:cNvSpPr>
          <p:nvPr>
            <p:ph type="ftr" sz="quarter" idx="11"/>
          </p:nvPr>
        </p:nvSpPr>
        <p:spPr>
          <a:xfrm>
            <a:off x="7083326" y="28060644"/>
            <a:ext cx="7216973" cy="1611875"/>
          </a:xfrm>
          <a:prstGeom prst="rect">
            <a:avLst/>
          </a:prstGeom>
        </p:spPr>
        <p:txBody>
          <a:bodyPr/>
          <a:lstStyle/>
          <a:p>
            <a:endParaRPr lang="en-US"/>
          </a:p>
        </p:txBody>
      </p:sp>
      <p:sp>
        <p:nvSpPr>
          <p:cNvPr id="9" name="Slide Number Placeholder 8"/>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470124" y="1611882"/>
            <a:ext cx="18443377" cy="5851808"/>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4" name="Footer Placeholder 3"/>
          <p:cNvSpPr>
            <a:spLocks noGrp="1"/>
          </p:cNvSpPr>
          <p:nvPr>
            <p:ph type="ftr" sz="quarter" idx="11"/>
          </p:nvPr>
        </p:nvSpPr>
        <p:spPr>
          <a:xfrm>
            <a:off x="7083326" y="28060644"/>
            <a:ext cx="7216973" cy="1611875"/>
          </a:xfrm>
          <a:prstGeom prst="rect">
            <a:avLst/>
          </a:prstGeom>
        </p:spPr>
        <p:txBody>
          <a:bodyPr/>
          <a:lstStyle/>
          <a:p>
            <a:endParaRPr lang="en-US"/>
          </a:p>
        </p:txBody>
      </p:sp>
      <p:sp>
        <p:nvSpPr>
          <p:cNvPr id="5" name="Slide Number Placeholder 4"/>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3" name="Footer Placeholder 2"/>
          <p:cNvSpPr>
            <a:spLocks noGrp="1"/>
          </p:cNvSpPr>
          <p:nvPr>
            <p:ph type="ftr" sz="quarter" idx="11"/>
          </p:nvPr>
        </p:nvSpPr>
        <p:spPr>
          <a:xfrm>
            <a:off x="7083326" y="28060644"/>
            <a:ext cx="7216973" cy="1611875"/>
          </a:xfrm>
          <a:prstGeom prst="rect">
            <a:avLst/>
          </a:prstGeom>
        </p:spPr>
        <p:txBody>
          <a:bodyPr/>
          <a:lstStyle/>
          <a:p>
            <a:endParaRPr lang="en-US"/>
          </a:p>
        </p:txBody>
      </p:sp>
      <p:sp>
        <p:nvSpPr>
          <p:cNvPr id="4" name="Slide Number Placeholder 3"/>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a:prstGeom prst="rect">
            <a:avLst/>
          </a:prstGeom>
        </p:spPr>
        <p:txBody>
          <a:bodyPr anchor="b"/>
          <a:lstStyle>
            <a:lvl1pPr>
              <a:defRPr sz="7485"/>
            </a:lvl1pPr>
          </a:lstStyle>
          <a:p>
            <a:r>
              <a:rPr lang="zh-CN" altLang="en-US"/>
              <a:t>单击此处编辑母版标题样式</a:t>
            </a:r>
            <a:endParaRPr lang="en-US" dirty="0"/>
          </a:p>
        </p:txBody>
      </p:sp>
      <p:sp>
        <p:nvSpPr>
          <p:cNvPr id="3" name="Content Placeholder 2"/>
          <p:cNvSpPr>
            <a:spLocks noGrp="1"/>
          </p:cNvSpPr>
          <p:nvPr>
            <p:ph idx="1"/>
          </p:nvPr>
        </p:nvSpPr>
        <p:spPr>
          <a:xfrm>
            <a:off x="9090826" y="4359077"/>
            <a:ext cx="10825460" cy="21515024"/>
          </a:xfrm>
          <a:prstGeom prst="rect">
            <a:avLst/>
          </a:prstGeom>
        </p:spPr>
        <p:txBody>
          <a:bodyPr/>
          <a:lstStyle>
            <a:lvl1pPr>
              <a:defRPr sz="7485"/>
            </a:lvl1pPr>
            <a:lvl2pPr>
              <a:defRPr sz="6550"/>
            </a:lvl2pPr>
            <a:lvl3pPr>
              <a:defRPr sz="5610"/>
            </a:lvl3pPr>
            <a:lvl4pPr>
              <a:defRPr sz="4675"/>
            </a:lvl4pPr>
            <a:lvl5pPr>
              <a:defRPr sz="4675"/>
            </a:lvl5pPr>
            <a:lvl6pPr>
              <a:defRPr sz="4675"/>
            </a:lvl6pPr>
            <a:lvl7pPr>
              <a:defRPr sz="4675"/>
            </a:lvl7pPr>
            <a:lvl8pPr>
              <a:defRPr sz="4675"/>
            </a:lvl8pPr>
            <a:lvl9pPr>
              <a:defRPr sz="4675"/>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472909" y="9082564"/>
            <a:ext cx="6896776" cy="16826573"/>
          </a:xfrm>
          <a:prstGeom prst="rect">
            <a:avLst/>
          </a:prstGeo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6" name="Footer Placeholder 5"/>
          <p:cNvSpPr>
            <a:spLocks noGrp="1"/>
          </p:cNvSpPr>
          <p:nvPr>
            <p:ph type="ftr" sz="quarter" idx="11"/>
          </p:nvPr>
        </p:nvSpPr>
        <p:spPr>
          <a:xfrm>
            <a:off x="7083326" y="28060644"/>
            <a:ext cx="7216973" cy="1611875"/>
          </a:xfrm>
          <a:prstGeom prst="rect">
            <a:avLst/>
          </a:prstGeom>
        </p:spPr>
        <p:txBody>
          <a:bodyPr/>
          <a:lstStyle/>
          <a:p>
            <a:endParaRPr lang="en-US"/>
          </a:p>
        </p:txBody>
      </p:sp>
      <p:sp>
        <p:nvSpPr>
          <p:cNvPr id="7" name="Slide Number Placeholder 6"/>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a:prstGeom prst="rect">
            <a:avLst/>
          </a:prstGeom>
        </p:spPr>
        <p:txBody>
          <a:bodyPr anchor="b"/>
          <a:lstStyle>
            <a:lvl1pPr>
              <a:defRPr sz="748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090826" y="4359077"/>
            <a:ext cx="10825460" cy="21515024"/>
          </a:xfrm>
          <a:prstGeom prst="rect">
            <a:avLst/>
          </a:prstGeom>
        </p:spPr>
        <p:txBody>
          <a:bodyPr anchor="t"/>
          <a:lstStyle>
            <a:lvl1pPr marL="0" indent="0">
              <a:buNone/>
              <a:defRPr sz="7485"/>
            </a:lvl1pPr>
            <a:lvl2pPr marL="1069340" indent="0">
              <a:buNone/>
              <a:defRPr sz="6550"/>
            </a:lvl2pPr>
            <a:lvl3pPr marL="2138045" indent="0">
              <a:buNone/>
              <a:defRPr sz="5610"/>
            </a:lvl3pPr>
            <a:lvl4pPr marL="3207385" indent="0">
              <a:buNone/>
              <a:defRPr sz="4675"/>
            </a:lvl4pPr>
            <a:lvl5pPr marL="4276725" indent="0">
              <a:buNone/>
              <a:defRPr sz="4675"/>
            </a:lvl5pPr>
            <a:lvl6pPr marL="5346065" indent="0">
              <a:buNone/>
              <a:defRPr sz="4675"/>
            </a:lvl6pPr>
            <a:lvl7pPr marL="6414770" indent="0">
              <a:buNone/>
              <a:defRPr sz="4675"/>
            </a:lvl7pPr>
            <a:lvl8pPr marL="7484110" indent="0">
              <a:buNone/>
              <a:defRPr sz="4675"/>
            </a:lvl8pPr>
            <a:lvl9pPr marL="8553450" indent="0">
              <a:buNone/>
              <a:defRPr sz="4675"/>
            </a:lvl9pPr>
          </a:lstStyle>
          <a:p>
            <a:r>
              <a:rPr lang="zh-CN" altLang="en-US"/>
              <a:t>单击图标添加图片</a:t>
            </a:r>
            <a:endParaRPr lang="en-US" dirty="0"/>
          </a:p>
        </p:txBody>
      </p:sp>
      <p:sp>
        <p:nvSpPr>
          <p:cNvPr id="4" name="Text Placeholder 3"/>
          <p:cNvSpPr>
            <a:spLocks noGrp="1"/>
          </p:cNvSpPr>
          <p:nvPr>
            <p:ph type="body" sz="half" idx="2"/>
          </p:nvPr>
        </p:nvSpPr>
        <p:spPr>
          <a:xfrm>
            <a:off x="1472909" y="9082564"/>
            <a:ext cx="6896776" cy="16826573"/>
          </a:xfrm>
          <a:prstGeom prst="rect">
            <a:avLst/>
          </a:prstGeo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470124" y="28060644"/>
            <a:ext cx="4811316" cy="1611875"/>
          </a:xfrm>
          <a:prstGeom prst="rect">
            <a:avLst/>
          </a:prstGeom>
        </p:spPr>
        <p:txBody>
          <a:bodyPr/>
          <a:lstStyle/>
          <a:p>
            <a:fld id="{6EAF600E-2338-4FEF-8780-5844D2026000}" type="datetimeFigureOut">
              <a:rPr lang="en-US" smtClean="0"/>
            </a:fld>
            <a:endParaRPr lang="en-US"/>
          </a:p>
        </p:txBody>
      </p:sp>
      <p:sp>
        <p:nvSpPr>
          <p:cNvPr id="6" name="Footer Placeholder 5"/>
          <p:cNvSpPr>
            <a:spLocks noGrp="1"/>
          </p:cNvSpPr>
          <p:nvPr>
            <p:ph type="ftr" sz="quarter" idx="11"/>
          </p:nvPr>
        </p:nvSpPr>
        <p:spPr>
          <a:xfrm>
            <a:off x="7083326" y="28060644"/>
            <a:ext cx="7216973" cy="1611875"/>
          </a:xfrm>
          <a:prstGeom prst="rect">
            <a:avLst/>
          </a:prstGeom>
        </p:spPr>
        <p:txBody>
          <a:bodyPr/>
          <a:lstStyle/>
          <a:p>
            <a:endParaRPr lang="en-US"/>
          </a:p>
        </p:txBody>
      </p:sp>
      <p:sp>
        <p:nvSpPr>
          <p:cNvPr id="7" name="Slide Number Placeholder 6"/>
          <p:cNvSpPr>
            <a:spLocks noGrp="1"/>
          </p:cNvSpPr>
          <p:nvPr>
            <p:ph type="sldNum" sz="quarter" idx="12"/>
          </p:nvPr>
        </p:nvSpPr>
        <p:spPr>
          <a:xfrm>
            <a:off x="15102185" y="28060644"/>
            <a:ext cx="4811316" cy="1611875"/>
          </a:xfrm>
          <a:prstGeom prst="rect">
            <a:avLst/>
          </a:prstGeom>
        </p:spPr>
        <p:txBody>
          <a:bodyPr/>
          <a:lstStyle/>
          <a:p>
            <a:fld id="{BF6B0603-FE32-4F99-9521-B573557DA0B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jpeg"/><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图片包含 游戏机&#10;&#10;描述已自动生成"/>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5959" y="272966"/>
            <a:ext cx="2286117" cy="2282942"/>
          </a:xfrm>
          <a:prstGeom prst="rect">
            <a:avLst/>
          </a:prstGeom>
        </p:spPr>
      </p:pic>
      <p:pic>
        <p:nvPicPr>
          <p:cNvPr id="12" name="图片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8750"/>
            <a:ext cx="21383625" cy="163426"/>
          </a:xfrm>
          <a:prstGeom prst="rect">
            <a:avLst/>
          </a:prstGeom>
        </p:spPr>
      </p:pic>
      <p:pic>
        <p:nvPicPr>
          <p:cNvPr id="14" name="图片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2680066"/>
            <a:ext cx="21383625" cy="163426"/>
          </a:xfrm>
          <a:prstGeom prst="rect">
            <a:avLst/>
          </a:prstGeom>
        </p:spPr>
      </p:pic>
      <p:pic>
        <p:nvPicPr>
          <p:cNvPr id="16" name="图片 1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28962393"/>
            <a:ext cx="21383625" cy="163426"/>
          </a:xfrm>
          <a:prstGeom prst="rect">
            <a:avLst/>
          </a:prstGeom>
        </p:spPr>
      </p:pic>
      <p:pic>
        <p:nvPicPr>
          <p:cNvPr id="18" name="图片 1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202111" y="29514852"/>
            <a:ext cx="12979400" cy="444500"/>
          </a:xfrm>
          <a:prstGeom prst="rect">
            <a:avLst/>
          </a:prstGeom>
        </p:spPr>
      </p:pic>
      <p:pic>
        <p:nvPicPr>
          <p:cNvPr id="3" name="图片 2" descr="图片包含 游戏机, 食物&#10;&#10;描述已自动生成"/>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256969" y="383344"/>
            <a:ext cx="8249231" cy="1907689"/>
          </a:xfrm>
          <a:prstGeom prst="rect">
            <a:avLst/>
          </a:prstGeom>
        </p:spPr>
      </p:pic>
      <p:sp>
        <p:nvSpPr>
          <p:cNvPr id="11" name="文本框 10"/>
          <p:cNvSpPr txBox="1"/>
          <p:nvPr userDrawn="1"/>
        </p:nvSpPr>
        <p:spPr>
          <a:xfrm>
            <a:off x="12811123" y="552358"/>
            <a:ext cx="8572501" cy="1569660"/>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Vg100 </a:t>
            </a:r>
            <a:r>
              <a:rPr lang="en-US" sz="4800" b="1" i="0" dirty="0">
                <a:latin typeface="Times New Roman" panose="02020603050405020304" pitchFamily="18" charset="0"/>
                <a:cs typeface="Times New Roman" panose="02020603050405020304" pitchFamily="18" charset="0"/>
              </a:rPr>
              <a:t>Introduction to Engineering </a:t>
            </a:r>
            <a:r>
              <a:rPr lang="en-US" sz="4800" b="1" dirty="0">
                <a:latin typeface="Times New Roman" panose="02020603050405020304" pitchFamily="18" charset="0"/>
                <a:cs typeface="Times New Roman" panose="02020603050405020304" pitchFamily="18" charset="0"/>
              </a:rPr>
              <a:t>Design Expo </a:t>
            </a:r>
            <a:endParaRPr lang="en-US" sz="4800"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045"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045" rtl="0" eaLnBrk="1" latinLnBrk="0" hangingPunct="1">
        <a:lnSpc>
          <a:spcPct val="90000"/>
        </a:lnSpc>
        <a:spcBef>
          <a:spcPts val="234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045" rtl="0" eaLnBrk="1" latinLnBrk="0" hangingPunct="1">
        <a:lnSpc>
          <a:spcPct val="90000"/>
        </a:lnSpc>
        <a:spcBef>
          <a:spcPts val="1170"/>
        </a:spcBef>
        <a:buFont typeface="Arial" panose="020B0604020202020204" pitchFamily="34" charset="0"/>
        <a:buChar char="•"/>
        <a:defRPr sz="5610" kern="1200">
          <a:solidFill>
            <a:schemeClr val="tx1"/>
          </a:solidFill>
          <a:latin typeface="+mn-lt"/>
          <a:ea typeface="+mn-ea"/>
          <a:cs typeface="+mn-cs"/>
        </a:defRPr>
      </a:lvl2pPr>
      <a:lvl3pPr marL="2672715" indent="-534670" algn="l" defTabSz="2138045" rtl="0" eaLnBrk="1" latinLnBrk="0" hangingPunct="1">
        <a:lnSpc>
          <a:spcPct val="90000"/>
        </a:lnSpc>
        <a:spcBef>
          <a:spcPts val="1170"/>
        </a:spcBef>
        <a:buFont typeface="Arial" panose="020B0604020202020204" pitchFamily="34" charset="0"/>
        <a:buChar char="•"/>
        <a:defRPr sz="4675" kern="1200">
          <a:solidFill>
            <a:schemeClr val="tx1"/>
          </a:solidFill>
          <a:latin typeface="+mn-lt"/>
          <a:ea typeface="+mn-ea"/>
          <a:cs typeface="+mn-cs"/>
        </a:defRPr>
      </a:lvl3pPr>
      <a:lvl4pPr marL="374205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139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010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4944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1878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8812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045" rtl="0" eaLnBrk="1" latinLnBrk="0" hangingPunct="1">
        <a:defRPr sz="4210" kern="1200">
          <a:solidFill>
            <a:schemeClr val="tx1"/>
          </a:solidFill>
          <a:latin typeface="+mn-lt"/>
          <a:ea typeface="+mn-ea"/>
          <a:cs typeface="+mn-cs"/>
        </a:defRPr>
      </a:lvl1pPr>
      <a:lvl2pPr marL="1069340" algn="l" defTabSz="2138045" rtl="0" eaLnBrk="1" latinLnBrk="0" hangingPunct="1">
        <a:defRPr sz="4210" kern="1200">
          <a:solidFill>
            <a:schemeClr val="tx1"/>
          </a:solidFill>
          <a:latin typeface="+mn-lt"/>
          <a:ea typeface="+mn-ea"/>
          <a:cs typeface="+mn-cs"/>
        </a:defRPr>
      </a:lvl2pPr>
      <a:lvl3pPr marL="2138045" algn="l" defTabSz="2138045" rtl="0" eaLnBrk="1" latinLnBrk="0" hangingPunct="1">
        <a:defRPr sz="4210" kern="1200">
          <a:solidFill>
            <a:schemeClr val="tx1"/>
          </a:solidFill>
          <a:latin typeface="+mn-lt"/>
          <a:ea typeface="+mn-ea"/>
          <a:cs typeface="+mn-cs"/>
        </a:defRPr>
      </a:lvl3pPr>
      <a:lvl4pPr marL="3207385" algn="l" defTabSz="2138045" rtl="0" eaLnBrk="1" latinLnBrk="0" hangingPunct="1">
        <a:defRPr sz="4210" kern="1200">
          <a:solidFill>
            <a:schemeClr val="tx1"/>
          </a:solidFill>
          <a:latin typeface="+mn-lt"/>
          <a:ea typeface="+mn-ea"/>
          <a:cs typeface="+mn-cs"/>
        </a:defRPr>
      </a:lvl4pPr>
      <a:lvl5pPr marL="4276725" algn="l" defTabSz="2138045" rtl="0" eaLnBrk="1" latinLnBrk="0" hangingPunct="1">
        <a:defRPr sz="4210" kern="1200">
          <a:solidFill>
            <a:schemeClr val="tx1"/>
          </a:solidFill>
          <a:latin typeface="+mn-lt"/>
          <a:ea typeface="+mn-ea"/>
          <a:cs typeface="+mn-cs"/>
        </a:defRPr>
      </a:lvl5pPr>
      <a:lvl6pPr marL="5346065" algn="l" defTabSz="2138045" rtl="0" eaLnBrk="1" latinLnBrk="0" hangingPunct="1">
        <a:defRPr sz="4210" kern="1200">
          <a:solidFill>
            <a:schemeClr val="tx1"/>
          </a:solidFill>
          <a:latin typeface="+mn-lt"/>
          <a:ea typeface="+mn-ea"/>
          <a:cs typeface="+mn-cs"/>
        </a:defRPr>
      </a:lvl6pPr>
      <a:lvl7pPr marL="6414770" algn="l" defTabSz="2138045" rtl="0" eaLnBrk="1" latinLnBrk="0" hangingPunct="1">
        <a:defRPr sz="4210" kern="1200">
          <a:solidFill>
            <a:schemeClr val="tx1"/>
          </a:solidFill>
          <a:latin typeface="+mn-lt"/>
          <a:ea typeface="+mn-ea"/>
          <a:cs typeface="+mn-cs"/>
        </a:defRPr>
      </a:lvl7pPr>
      <a:lvl8pPr marL="7484110" algn="l" defTabSz="2138045" rtl="0" eaLnBrk="1" latinLnBrk="0" hangingPunct="1">
        <a:defRPr sz="4210" kern="1200">
          <a:solidFill>
            <a:schemeClr val="tx1"/>
          </a:solidFill>
          <a:latin typeface="+mn-lt"/>
          <a:ea typeface="+mn-ea"/>
          <a:cs typeface="+mn-cs"/>
        </a:defRPr>
      </a:lvl8pPr>
      <a:lvl9pPr marL="8553450" algn="l" defTabSz="2138045"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4.jpeg"/><Relationship Id="rId8" Type="http://schemas.openxmlformats.org/officeDocument/2006/relationships/image" Target="../media/image13.pn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3" Type="http://schemas.openxmlformats.org/officeDocument/2006/relationships/notesSlide" Target="../notesSlides/notesSlide1.xml"/><Relationship Id="rId12" Type="http://schemas.openxmlformats.org/officeDocument/2006/relationships/slideLayout" Target="../slideLayouts/slideLayout1.xml"/><Relationship Id="rId11" Type="http://schemas.openxmlformats.org/officeDocument/2006/relationships/image" Target="../media/image16.png"/><Relationship Id="rId10" Type="http://schemas.openxmlformats.org/officeDocument/2006/relationships/image" Target="../media/image15.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sdasd"/>
          <p:cNvPicPr>
            <a:picLocks noChangeAspect="1"/>
          </p:cNvPicPr>
          <p:nvPr/>
        </p:nvPicPr>
        <p:blipFill>
          <a:blip r:embed="rId1"/>
          <a:stretch>
            <a:fillRect/>
          </a:stretch>
        </p:blipFill>
        <p:spPr>
          <a:xfrm>
            <a:off x="8200390" y="20592415"/>
            <a:ext cx="4546600" cy="2115820"/>
          </a:xfrm>
          <a:prstGeom prst="rect">
            <a:avLst/>
          </a:prstGeom>
        </p:spPr>
      </p:pic>
      <p:pic>
        <p:nvPicPr>
          <p:cNvPr id="3" name="图片 2" descr="logo"/>
          <p:cNvPicPr>
            <a:picLocks noChangeAspect="1"/>
          </p:cNvPicPr>
          <p:nvPr/>
        </p:nvPicPr>
        <p:blipFill>
          <a:blip r:embed="rId2"/>
          <a:srcRect l="18691" t="7248" r="11673" b="39982"/>
          <a:stretch>
            <a:fillRect/>
          </a:stretch>
        </p:blipFill>
        <p:spPr>
          <a:xfrm>
            <a:off x="0" y="3753485"/>
            <a:ext cx="2950210" cy="2807970"/>
          </a:xfrm>
          <a:prstGeom prst="rect">
            <a:avLst/>
          </a:prstGeom>
        </p:spPr>
      </p:pic>
      <p:sp>
        <p:nvSpPr>
          <p:cNvPr id="11" name="矩形 10"/>
          <p:cNvSpPr/>
          <p:nvPr/>
        </p:nvSpPr>
        <p:spPr>
          <a:xfrm>
            <a:off x="2950210" y="3189605"/>
            <a:ext cx="18142585" cy="3935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290195" y="7439025"/>
            <a:ext cx="6480175" cy="2134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p:cNvSpPr/>
          <p:nvPr/>
        </p:nvSpPr>
        <p:spPr>
          <a:xfrm>
            <a:off x="7199082" y="7580264"/>
            <a:ext cx="6480000" cy="213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p:cNvSpPr/>
          <p:nvPr/>
        </p:nvSpPr>
        <p:spPr>
          <a:xfrm>
            <a:off x="14613112" y="7439294"/>
            <a:ext cx="6480000" cy="213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文本框 21"/>
          <p:cNvSpPr txBox="1"/>
          <p:nvPr/>
        </p:nvSpPr>
        <p:spPr>
          <a:xfrm>
            <a:off x="1844986" y="7566641"/>
            <a:ext cx="3371051" cy="830997"/>
          </a:xfrm>
          <a:prstGeom prst="rect">
            <a:avLst/>
          </a:prstGeom>
          <a:noFill/>
        </p:spPr>
        <p:txBody>
          <a:bodyPr wrap="none" rtlCol="0">
            <a:spAutoFit/>
          </a:bodyPr>
          <a:lstStyle/>
          <a:p>
            <a:r>
              <a:rPr lang="en-US" sz="4800" b="1" u="sng" dirty="0"/>
              <a:t>Introduction</a:t>
            </a:r>
            <a:endParaRPr lang="en-US" sz="4800" b="1" u="sng" dirty="0"/>
          </a:p>
        </p:txBody>
      </p:sp>
      <p:sp>
        <p:nvSpPr>
          <p:cNvPr id="23" name="文本框 22"/>
          <p:cNvSpPr txBox="1"/>
          <p:nvPr/>
        </p:nvSpPr>
        <p:spPr>
          <a:xfrm>
            <a:off x="1589058" y="17168061"/>
            <a:ext cx="3626890" cy="830997"/>
          </a:xfrm>
          <a:prstGeom prst="rect">
            <a:avLst/>
          </a:prstGeom>
          <a:noFill/>
        </p:spPr>
        <p:txBody>
          <a:bodyPr wrap="none" rtlCol="0">
            <a:spAutoFit/>
          </a:bodyPr>
          <a:lstStyle/>
          <a:p>
            <a:r>
              <a:rPr lang="en-US" sz="4800" b="1" u="sng" dirty="0"/>
              <a:t>Methodology</a:t>
            </a:r>
            <a:endParaRPr lang="en-US" sz="4800" b="1" u="sng" dirty="0"/>
          </a:p>
        </p:txBody>
      </p:sp>
      <p:sp>
        <p:nvSpPr>
          <p:cNvPr id="24" name="文本框 23"/>
          <p:cNvSpPr txBox="1"/>
          <p:nvPr/>
        </p:nvSpPr>
        <p:spPr>
          <a:xfrm>
            <a:off x="612445" y="8411507"/>
            <a:ext cx="5836613" cy="6185535"/>
          </a:xfrm>
          <a:prstGeom prst="rect">
            <a:avLst/>
          </a:prstGeom>
          <a:noFill/>
        </p:spPr>
        <p:txBody>
          <a:bodyPr wrap="square" rtlCol="0">
            <a:spAutoFit/>
          </a:bodyPr>
          <a:lstStyle/>
          <a:p>
            <a:pPr algn="l"/>
            <a:r>
              <a:rPr lang="en-US" sz="3600" dirty="0"/>
              <a:t>    For robots, r</a:t>
            </a:r>
            <a:r>
              <a:rPr lang="en-US" sz="3600" dirty="0"/>
              <a:t>obotic cars are definitely the most stable and easiest to make. So we want to design  a tracking car with grip function. And in this expo competition, the speed must be the most important factor, so the car need to use wheels and one freedom grip device can be more fast to finish picking than more freedoms.</a:t>
            </a:r>
            <a:endParaRPr lang="en-US" sz="3600" dirty="0"/>
          </a:p>
        </p:txBody>
      </p:sp>
      <p:sp>
        <p:nvSpPr>
          <p:cNvPr id="26" name="文本框 25"/>
          <p:cNvSpPr txBox="1"/>
          <p:nvPr/>
        </p:nvSpPr>
        <p:spPr>
          <a:xfrm>
            <a:off x="7724140" y="7566660"/>
            <a:ext cx="5842000" cy="829945"/>
          </a:xfrm>
          <a:prstGeom prst="rect">
            <a:avLst/>
          </a:prstGeom>
          <a:noFill/>
        </p:spPr>
        <p:txBody>
          <a:bodyPr wrap="square" rtlCol="0">
            <a:spAutoFit/>
          </a:bodyPr>
          <a:lstStyle/>
          <a:p>
            <a:r>
              <a:rPr lang="en-US" altLang="zh-CN" sz="4800" b="1" u="sng" dirty="0"/>
              <a:t>Procedure and Results</a:t>
            </a:r>
            <a:endParaRPr lang="en-US" sz="4800" b="1" u="sng" dirty="0"/>
          </a:p>
        </p:txBody>
      </p:sp>
      <p:sp>
        <p:nvSpPr>
          <p:cNvPr id="27" name="文本框 26"/>
          <p:cNvSpPr txBox="1"/>
          <p:nvPr/>
        </p:nvSpPr>
        <p:spPr>
          <a:xfrm>
            <a:off x="14886306" y="7579688"/>
            <a:ext cx="6190413" cy="830997"/>
          </a:xfrm>
          <a:prstGeom prst="rect">
            <a:avLst/>
          </a:prstGeom>
          <a:noFill/>
        </p:spPr>
        <p:txBody>
          <a:bodyPr wrap="none" rtlCol="0">
            <a:spAutoFit/>
          </a:bodyPr>
          <a:lstStyle/>
          <a:p>
            <a:r>
              <a:rPr lang="en-US" altLang="zh-CN" sz="4800" b="1" u="sng" dirty="0"/>
              <a:t>Discussion and Analysis</a:t>
            </a:r>
            <a:endParaRPr lang="en-US" sz="4800" b="1" u="sng" dirty="0"/>
          </a:p>
        </p:txBody>
      </p:sp>
      <p:sp>
        <p:nvSpPr>
          <p:cNvPr id="30" name="文本框 29"/>
          <p:cNvSpPr txBox="1"/>
          <p:nvPr/>
        </p:nvSpPr>
        <p:spPr>
          <a:xfrm>
            <a:off x="16257705" y="16799934"/>
            <a:ext cx="3211135" cy="830997"/>
          </a:xfrm>
          <a:prstGeom prst="rect">
            <a:avLst/>
          </a:prstGeom>
          <a:noFill/>
        </p:spPr>
        <p:txBody>
          <a:bodyPr wrap="none" rtlCol="0">
            <a:spAutoFit/>
          </a:bodyPr>
          <a:lstStyle/>
          <a:p>
            <a:r>
              <a:rPr lang="en-US" altLang="zh-CN" sz="4800" b="1" u="sng" dirty="0"/>
              <a:t>Conclusions</a:t>
            </a:r>
            <a:endParaRPr lang="en-US" sz="4800" b="1" u="sng" dirty="0"/>
          </a:p>
        </p:txBody>
      </p:sp>
      <p:sp>
        <p:nvSpPr>
          <p:cNvPr id="31" name="文本框 30"/>
          <p:cNvSpPr txBox="1"/>
          <p:nvPr/>
        </p:nvSpPr>
        <p:spPr>
          <a:xfrm>
            <a:off x="8221922" y="22495437"/>
            <a:ext cx="4960910" cy="830997"/>
          </a:xfrm>
          <a:prstGeom prst="rect">
            <a:avLst/>
          </a:prstGeom>
          <a:noFill/>
        </p:spPr>
        <p:txBody>
          <a:bodyPr wrap="none" rtlCol="0">
            <a:spAutoFit/>
          </a:bodyPr>
          <a:lstStyle/>
          <a:p>
            <a:r>
              <a:rPr lang="en-US" altLang="zh-CN" sz="4800" b="1" u="sng" dirty="0"/>
              <a:t>Acknowledgement</a:t>
            </a:r>
            <a:endParaRPr lang="en-US" sz="4800" b="1" u="sng" dirty="0"/>
          </a:p>
        </p:txBody>
      </p:sp>
      <p:sp>
        <p:nvSpPr>
          <p:cNvPr id="32" name="文本框 31"/>
          <p:cNvSpPr txBox="1"/>
          <p:nvPr/>
        </p:nvSpPr>
        <p:spPr>
          <a:xfrm>
            <a:off x="14865662" y="17631624"/>
            <a:ext cx="5954581" cy="4523105"/>
          </a:xfrm>
          <a:prstGeom prst="rect">
            <a:avLst/>
          </a:prstGeom>
          <a:noFill/>
        </p:spPr>
        <p:txBody>
          <a:bodyPr wrap="square" rtlCol="0">
            <a:spAutoFit/>
          </a:bodyPr>
          <a:lstStyle/>
          <a:p>
            <a:pPr algn="just"/>
            <a:r>
              <a:rPr lang="en-US" sz="3600" dirty="0"/>
              <a:t>    1)</a:t>
            </a:r>
            <a:r>
              <a:rPr lang="en-US" sz="3600" dirty="0">
                <a:sym typeface="+mn-ea"/>
              </a:rPr>
              <a:t> Using differential speed to finish turning</a:t>
            </a:r>
            <a:r>
              <a:rPr lang="en-US" sz="3600" dirty="0"/>
              <a:t> can make car shake, so using Servo motor is more stable</a:t>
            </a:r>
            <a:endParaRPr lang="en-US" sz="3600" dirty="0"/>
          </a:p>
          <a:p>
            <a:pPr algn="just"/>
            <a:r>
              <a:rPr lang="en-US" sz="3600" dirty="0"/>
              <a:t>    2) With the gear drive, we can stretch the arms forward and backward using only the dc motor</a:t>
            </a:r>
            <a:endParaRPr lang="en-US" sz="3600" dirty="0"/>
          </a:p>
        </p:txBody>
      </p:sp>
      <p:sp>
        <p:nvSpPr>
          <p:cNvPr id="34" name="文本框 33"/>
          <p:cNvSpPr txBox="1"/>
          <p:nvPr/>
        </p:nvSpPr>
        <p:spPr>
          <a:xfrm>
            <a:off x="14886306" y="8676078"/>
            <a:ext cx="5933612" cy="8955405"/>
          </a:xfrm>
          <a:prstGeom prst="rect">
            <a:avLst/>
          </a:prstGeom>
          <a:noFill/>
        </p:spPr>
        <p:txBody>
          <a:bodyPr wrap="square" rtlCol="0">
            <a:spAutoFit/>
          </a:bodyPr>
          <a:lstStyle/>
          <a:p>
            <a:pPr algn="just"/>
            <a:r>
              <a:rPr lang="en-US" sz="3600" dirty="0"/>
              <a:t>  1) When we disscuss to design a new car, we have meet a problem that using Servo motor to turn or  using differential speed to finish turning. And after analysis, we found that the use of the Servo motor can make the steering more stable and fast.</a:t>
            </a:r>
            <a:endParaRPr lang="en-US" sz="3600" dirty="0"/>
          </a:p>
          <a:p>
            <a:pPr algn="just"/>
            <a:r>
              <a:rPr lang="en-US" sz="3600" dirty="0"/>
              <a:t> 2) A complex structure for a grip device may be cool, but in this competition, we need to improve our car's velocity, so one freedom grip device is better.</a:t>
            </a:r>
            <a:endParaRPr lang="en-US" sz="3600" dirty="0"/>
          </a:p>
          <a:p>
            <a:pPr algn="just"/>
            <a:endParaRPr lang="en-US" sz="3600" dirty="0"/>
          </a:p>
        </p:txBody>
      </p:sp>
      <p:sp>
        <p:nvSpPr>
          <p:cNvPr id="35" name="文本框 34"/>
          <p:cNvSpPr txBox="1"/>
          <p:nvPr/>
        </p:nvSpPr>
        <p:spPr>
          <a:xfrm>
            <a:off x="7725087" y="23326674"/>
            <a:ext cx="5954581" cy="4523105"/>
          </a:xfrm>
          <a:prstGeom prst="rect">
            <a:avLst/>
          </a:prstGeom>
          <a:noFill/>
        </p:spPr>
        <p:txBody>
          <a:bodyPr wrap="square" rtlCol="0">
            <a:spAutoFit/>
          </a:bodyPr>
          <a:lstStyle/>
          <a:p>
            <a:pPr algn="just"/>
            <a:r>
              <a:rPr lang="en-US" sz="3600" dirty="0">
                <a:solidFill>
                  <a:schemeClr val="tx1"/>
                </a:solidFill>
              </a:rPr>
              <a:t>    For this robotic car, we apply the principle of Automotive steering. Using many  shafts and bearings to ensure the car can move smoothly. The transmission structure is very delicate, we just use DC motor to finish griping</a:t>
            </a:r>
            <a:endParaRPr lang="en-US" sz="3600" dirty="0">
              <a:solidFill>
                <a:schemeClr val="tx1"/>
              </a:solidFill>
            </a:endParaRPr>
          </a:p>
        </p:txBody>
      </p:sp>
      <p:sp>
        <p:nvSpPr>
          <p:cNvPr id="36" name="文本框 35"/>
          <p:cNvSpPr txBox="1"/>
          <p:nvPr/>
        </p:nvSpPr>
        <p:spPr>
          <a:xfrm>
            <a:off x="16257936" y="25974215"/>
            <a:ext cx="2985882" cy="830997"/>
          </a:xfrm>
          <a:prstGeom prst="rect">
            <a:avLst/>
          </a:prstGeom>
          <a:noFill/>
        </p:spPr>
        <p:txBody>
          <a:bodyPr wrap="none" rtlCol="0">
            <a:spAutoFit/>
          </a:bodyPr>
          <a:lstStyle/>
          <a:p>
            <a:r>
              <a:rPr lang="en-US" altLang="zh-CN" sz="4800" b="1" u="sng" dirty="0"/>
              <a:t>References</a:t>
            </a:r>
            <a:endParaRPr lang="en-US" sz="4800" b="1" u="sng" dirty="0"/>
          </a:p>
        </p:txBody>
      </p:sp>
      <p:sp>
        <p:nvSpPr>
          <p:cNvPr id="2" name="文本框 1"/>
          <p:cNvSpPr txBox="1"/>
          <p:nvPr/>
        </p:nvSpPr>
        <p:spPr>
          <a:xfrm>
            <a:off x="2614295" y="2920365"/>
            <a:ext cx="18215610" cy="5139055"/>
          </a:xfrm>
          <a:prstGeom prst="rect">
            <a:avLst/>
          </a:prstGeom>
          <a:noFill/>
        </p:spPr>
        <p:txBody>
          <a:bodyPr wrap="square" rtlCol="0">
            <a:spAutoFit/>
          </a:bodyPr>
          <a:p>
            <a:pPr algn="ctr"/>
            <a:r>
              <a:rPr lang="en-US" sz="8000" b="1" dirty="0">
                <a:sym typeface="+mn-ea"/>
              </a:rPr>
              <a:t> </a:t>
            </a:r>
            <a:r>
              <a:rPr lang="en-US" sz="8000" b="1" dirty="0">
                <a:latin typeface="Times New Roman" panose="02020603050405020304" pitchFamily="18" charset="0"/>
                <a:cs typeface="Times New Roman" panose="02020603050405020304" pitchFamily="18" charset="0"/>
                <a:sym typeface="+mn-ea"/>
              </a:rPr>
              <a:t>Cargo robotic car </a:t>
            </a:r>
            <a:endParaRPr lang="en-US" sz="8000" b="1" dirty="0">
              <a:latin typeface="Times New Roman" panose="02020603050405020304" pitchFamily="18" charset="0"/>
              <a:cs typeface="Times New Roman" panose="02020603050405020304" pitchFamily="18" charset="0"/>
            </a:endParaRPr>
          </a:p>
          <a:p>
            <a:pPr algn="ctr"/>
            <a:r>
              <a:rPr lang="en-US" altLang="zh-CN" sz="4400" dirty="0">
                <a:latin typeface="Times New Roman" panose="02020603050405020304" pitchFamily="18" charset="0"/>
                <a:cs typeface="Times New Roman" panose="02020603050405020304" pitchFamily="18" charset="0"/>
                <a:sym typeface="+mn-ea"/>
              </a:rPr>
              <a:t>Team Member (YuChen </a:t>
            </a:r>
            <a:r>
              <a:rPr lang="en-US" altLang="zh-CN" sz="4400" dirty="0">
                <a:latin typeface="Times New Roman" panose="02020603050405020304" pitchFamily="18" charset="0"/>
                <a:cs typeface="Times New Roman" panose="02020603050405020304" pitchFamily="18" charset="0"/>
                <a:sym typeface="+mn-ea"/>
              </a:rPr>
              <a:t>Liu</a:t>
            </a:r>
            <a:r>
              <a:rPr lang="en-US" altLang="zh-CN" sz="4400" dirty="0">
                <a:latin typeface="Times New Roman" panose="02020603050405020304" pitchFamily="18" charset="0"/>
                <a:cs typeface="Times New Roman" panose="02020603050405020304" pitchFamily="18" charset="0"/>
                <a:sym typeface="+mn-ea"/>
              </a:rPr>
              <a:t>, LuoChuan</a:t>
            </a:r>
            <a:r>
              <a:rPr lang="en-US" altLang="zh-CN" sz="4400" dirty="0">
                <a:latin typeface="Times New Roman" panose="02020603050405020304" pitchFamily="18" charset="0"/>
                <a:cs typeface="Times New Roman" panose="02020603050405020304" pitchFamily="18" charset="0"/>
                <a:sym typeface="+mn-ea"/>
              </a:rPr>
              <a:t> Zhang</a:t>
            </a:r>
            <a:r>
              <a:rPr lang="en-US" altLang="zh-CN" sz="4400" dirty="0">
                <a:latin typeface="Times New Roman" panose="02020603050405020304" pitchFamily="18" charset="0"/>
                <a:cs typeface="Times New Roman" panose="02020603050405020304" pitchFamily="18" charset="0"/>
                <a:sym typeface="+mn-ea"/>
              </a:rPr>
              <a:t>, XueWen </a:t>
            </a:r>
            <a:r>
              <a:rPr lang="en-US" altLang="zh-CN" sz="4400" dirty="0">
                <a:latin typeface="Times New Roman" panose="02020603050405020304" pitchFamily="18" charset="0"/>
                <a:cs typeface="Times New Roman" panose="02020603050405020304" pitchFamily="18" charset="0"/>
                <a:sym typeface="+mn-ea"/>
              </a:rPr>
              <a:t> Wang</a:t>
            </a:r>
            <a:r>
              <a:rPr lang="en-US" altLang="zh-CN" sz="4400" dirty="0">
                <a:latin typeface="Times New Roman" panose="02020603050405020304" pitchFamily="18" charset="0"/>
                <a:cs typeface="Times New Roman" panose="02020603050405020304" pitchFamily="18" charset="0"/>
                <a:sym typeface="+mn-ea"/>
              </a:rPr>
              <a:t>, Yuchen</a:t>
            </a:r>
            <a:r>
              <a:rPr lang="en-US" altLang="zh-CN" sz="4400" dirty="0">
                <a:latin typeface="Times New Roman" panose="02020603050405020304" pitchFamily="18" charset="0"/>
                <a:cs typeface="Times New Roman" panose="02020603050405020304" pitchFamily="18" charset="0"/>
                <a:sym typeface="+mn-ea"/>
              </a:rPr>
              <a:t> Song</a:t>
            </a:r>
            <a:r>
              <a:rPr lang="en-US" altLang="zh-CN" sz="4400" dirty="0">
                <a:latin typeface="Times New Roman" panose="02020603050405020304" pitchFamily="18" charset="0"/>
                <a:cs typeface="Times New Roman" panose="02020603050405020304" pitchFamily="18" charset="0"/>
                <a:sym typeface="+mn-ea"/>
              </a:rPr>
              <a:t>, Wei</a:t>
            </a:r>
            <a:r>
              <a:rPr lang="en-US" altLang="zh-CN" sz="4400" dirty="0">
                <a:latin typeface="Times New Roman" panose="02020603050405020304" pitchFamily="18" charset="0"/>
                <a:cs typeface="Times New Roman" panose="02020603050405020304" pitchFamily="18" charset="0"/>
                <a:sym typeface="+mn-ea"/>
              </a:rPr>
              <a:t> Yan)</a:t>
            </a:r>
            <a:endParaRPr lang="en-US" altLang="zh-CN" sz="4400" dirty="0">
              <a:latin typeface="Times New Roman" panose="02020603050405020304" pitchFamily="18" charset="0"/>
              <a:cs typeface="Times New Roman" panose="02020603050405020304" pitchFamily="18" charset="0"/>
              <a:sym typeface="+mn-ea"/>
            </a:endParaRPr>
          </a:p>
          <a:p>
            <a:pPr algn="ctr"/>
            <a:r>
              <a:rPr lang="en-US" altLang="zh-CN" sz="4400" dirty="0">
                <a:latin typeface="Times New Roman" panose="02020603050405020304" pitchFamily="18" charset="0"/>
                <a:cs typeface="Times New Roman" panose="02020603050405020304" pitchFamily="18" charset="0"/>
                <a:sym typeface="+mn-ea"/>
              </a:rPr>
              <a:t>Instructors  (Yong Zhong, Shaofeng Lu)</a:t>
            </a:r>
            <a:r>
              <a:rPr lang="en-US" altLang="zh-CN" sz="4400" dirty="0">
                <a:latin typeface="Times New Roman" panose="02020603050405020304" pitchFamily="18" charset="0"/>
                <a:cs typeface="Times New Roman" panose="02020603050405020304" pitchFamily="18" charset="0"/>
                <a:sym typeface="+mn-ea"/>
              </a:rPr>
              <a:t> </a:t>
            </a:r>
            <a:r>
              <a:rPr lang="en-US" sz="8000" dirty="0">
                <a:latin typeface="Times New Roman" panose="02020603050405020304" pitchFamily="18" charset="0"/>
                <a:cs typeface="Times New Roman" panose="02020603050405020304" pitchFamily="18" charset="0"/>
                <a:sym typeface="+mn-ea"/>
              </a:rPr>
              <a:t> </a:t>
            </a:r>
            <a:endParaRPr lang="en-US" sz="8000" dirty="0">
              <a:latin typeface="Times New Roman" panose="02020603050405020304" pitchFamily="18" charset="0"/>
              <a:cs typeface="Times New Roman" panose="02020603050405020304" pitchFamily="18" charset="0"/>
            </a:endParaRPr>
          </a:p>
          <a:p>
            <a:endParaRPr lang="zh-CN" altLang="en-US" sz="8000"/>
          </a:p>
        </p:txBody>
      </p:sp>
      <p:pic>
        <p:nvPicPr>
          <p:cNvPr id="4" name="图片 3"/>
          <p:cNvPicPr>
            <a:picLocks noChangeAspect="1"/>
          </p:cNvPicPr>
          <p:nvPr/>
        </p:nvPicPr>
        <p:blipFill>
          <a:blip r:embed="rId3"/>
          <a:stretch>
            <a:fillRect/>
          </a:stretch>
        </p:blipFill>
        <p:spPr>
          <a:xfrm>
            <a:off x="612140" y="22478365"/>
            <a:ext cx="5836285" cy="6309360"/>
          </a:xfrm>
          <a:prstGeom prst="rect">
            <a:avLst/>
          </a:prstGeom>
        </p:spPr>
      </p:pic>
      <p:cxnSp>
        <p:nvCxnSpPr>
          <p:cNvPr id="5" name="直接连接符 4"/>
          <p:cNvCxnSpPr/>
          <p:nvPr/>
        </p:nvCxnSpPr>
        <p:spPr>
          <a:xfrm flipV="1">
            <a:off x="248920" y="22306915"/>
            <a:ext cx="652526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4350" y="18171795"/>
            <a:ext cx="5994400" cy="3969385"/>
          </a:xfrm>
          <a:prstGeom prst="rect">
            <a:avLst/>
          </a:prstGeom>
          <a:noFill/>
        </p:spPr>
        <p:txBody>
          <a:bodyPr wrap="square" rtlCol="0">
            <a:spAutoFit/>
          </a:bodyPr>
          <a:p>
            <a:r>
              <a:rPr lang="en-US" altLang="zh-CN" sz="3600"/>
              <a:t>    Use Arduini board to receive the</a:t>
            </a:r>
            <a:r>
              <a:rPr lang="en-US" altLang="zh-CN" sz="3600"/>
              <a:t> signals from sensor and control the DC motor to make car go straight and control Serve motor to make a turn. And make a grip action when a special signal is detected.</a:t>
            </a:r>
            <a:endParaRPr lang="en-US" altLang="zh-CN" sz="3600"/>
          </a:p>
        </p:txBody>
      </p:sp>
      <p:pic>
        <p:nvPicPr>
          <p:cNvPr id="8" name="图片 7" descr="微信图片_20191226093256"/>
          <p:cNvPicPr>
            <a:picLocks noChangeAspect="1"/>
          </p:cNvPicPr>
          <p:nvPr/>
        </p:nvPicPr>
        <p:blipFill>
          <a:blip r:embed="rId4"/>
          <a:stretch>
            <a:fillRect/>
          </a:stretch>
        </p:blipFill>
        <p:spPr>
          <a:xfrm>
            <a:off x="514350" y="14596745"/>
            <a:ext cx="3082290" cy="2512060"/>
          </a:xfrm>
          <a:prstGeom prst="rect">
            <a:avLst/>
          </a:prstGeom>
        </p:spPr>
      </p:pic>
      <p:cxnSp>
        <p:nvCxnSpPr>
          <p:cNvPr id="9" name="直接连接符 8"/>
          <p:cNvCxnSpPr/>
          <p:nvPr/>
        </p:nvCxnSpPr>
        <p:spPr>
          <a:xfrm flipV="1">
            <a:off x="2082800" y="14907260"/>
            <a:ext cx="531495" cy="1062355"/>
          </a:xfrm>
          <a:prstGeom prst="line">
            <a:avLst/>
          </a:prstGeom>
          <a:ln w="76200" cmpd="sng">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373630" y="14537690"/>
            <a:ext cx="1479550" cy="1198880"/>
          </a:xfrm>
          <a:prstGeom prst="rect">
            <a:avLst/>
          </a:prstGeom>
          <a:noFill/>
        </p:spPr>
        <p:txBody>
          <a:bodyPr wrap="square" rtlCol="0">
            <a:spAutoFit/>
          </a:bodyPr>
          <a:p>
            <a:r>
              <a:rPr lang="en-IE" altLang="zh-CN" sz="3600" b="1">
                <a:solidFill>
                  <a:srgbClr val="FF0000"/>
                </a:solidFill>
              </a:rPr>
              <a:t>Servo moto</a:t>
            </a:r>
            <a:r>
              <a:rPr lang="en-IE" altLang="zh-CN"/>
              <a:t>r</a:t>
            </a:r>
            <a:endParaRPr lang="en-IE" altLang="zh-CN"/>
          </a:p>
        </p:txBody>
      </p:sp>
      <p:sp>
        <p:nvSpPr>
          <p:cNvPr id="13" name="文本框 12"/>
          <p:cNvSpPr txBox="1"/>
          <p:nvPr/>
        </p:nvSpPr>
        <p:spPr>
          <a:xfrm>
            <a:off x="14809470" y="26805255"/>
            <a:ext cx="6108065" cy="1753235"/>
          </a:xfrm>
          <a:prstGeom prst="rect">
            <a:avLst/>
          </a:prstGeom>
          <a:noFill/>
        </p:spPr>
        <p:txBody>
          <a:bodyPr wrap="square" rtlCol="0">
            <a:spAutoFit/>
          </a:bodyPr>
          <a:p>
            <a:r>
              <a:rPr lang="en-US" altLang="zh-CN" sz="3600"/>
              <a:t>1) </a:t>
            </a:r>
            <a:r>
              <a:rPr lang="zh-CN" altLang="en-US" sz="3600"/>
              <a:t>WANG Yongding</a:t>
            </a:r>
            <a:r>
              <a:rPr lang="en-US" altLang="zh-CN" sz="3600"/>
              <a:t>, 2010, </a:t>
            </a:r>
            <a:r>
              <a:rPr sz="3600"/>
              <a:t>Machine Tool ＆ Hydraulics</a:t>
            </a:r>
            <a:r>
              <a:rPr lang="en-US" sz="3600"/>
              <a:t>, No.14 (2010), pp.75-78.</a:t>
            </a:r>
            <a:endParaRPr lang="en-US" sz="3600"/>
          </a:p>
        </p:txBody>
      </p:sp>
      <p:pic>
        <p:nvPicPr>
          <p:cNvPr id="14" name="图片 13" descr="2222"/>
          <p:cNvPicPr>
            <a:picLocks noChangeAspect="1"/>
          </p:cNvPicPr>
          <p:nvPr/>
        </p:nvPicPr>
        <p:blipFill>
          <a:blip r:embed="rId5"/>
          <a:stretch>
            <a:fillRect/>
          </a:stretch>
        </p:blipFill>
        <p:spPr>
          <a:xfrm>
            <a:off x="14886305" y="22496145"/>
            <a:ext cx="5934075" cy="3236595"/>
          </a:xfrm>
          <a:prstGeom prst="rect">
            <a:avLst/>
          </a:prstGeom>
        </p:spPr>
      </p:pic>
      <p:pic>
        <p:nvPicPr>
          <p:cNvPr id="17" name="图片 16" descr="63333"/>
          <p:cNvPicPr>
            <a:picLocks noChangeAspect="1"/>
          </p:cNvPicPr>
          <p:nvPr/>
        </p:nvPicPr>
        <p:blipFill>
          <a:blip r:embed="rId6"/>
          <a:stretch>
            <a:fillRect/>
          </a:stretch>
        </p:blipFill>
        <p:spPr>
          <a:xfrm>
            <a:off x="7404735" y="17908270"/>
            <a:ext cx="2363470" cy="1503680"/>
          </a:xfrm>
          <a:prstGeom prst="rect">
            <a:avLst/>
          </a:prstGeom>
        </p:spPr>
      </p:pic>
      <p:sp>
        <p:nvSpPr>
          <p:cNvPr id="19" name="加号 18"/>
          <p:cNvSpPr/>
          <p:nvPr/>
        </p:nvSpPr>
        <p:spPr>
          <a:xfrm>
            <a:off x="10002520" y="18171795"/>
            <a:ext cx="873125" cy="704215"/>
          </a:xfrm>
          <a:prstGeom prst="mathPlus">
            <a:avLst>
              <a:gd name="adj1" fmla="val 2354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descr="25656"/>
          <p:cNvPicPr>
            <a:picLocks noChangeAspect="1"/>
          </p:cNvPicPr>
          <p:nvPr/>
        </p:nvPicPr>
        <p:blipFill>
          <a:blip r:embed="rId7"/>
          <a:stretch>
            <a:fillRect/>
          </a:stretch>
        </p:blipFill>
        <p:spPr>
          <a:xfrm>
            <a:off x="11139170" y="17907635"/>
            <a:ext cx="2169160" cy="1504315"/>
          </a:xfrm>
          <a:prstGeom prst="rect">
            <a:avLst/>
          </a:prstGeom>
        </p:spPr>
      </p:pic>
      <p:sp>
        <p:nvSpPr>
          <p:cNvPr id="29" name="矩形 28"/>
          <p:cNvSpPr/>
          <p:nvPr/>
        </p:nvSpPr>
        <p:spPr>
          <a:xfrm>
            <a:off x="7497445" y="16892905"/>
            <a:ext cx="1637030" cy="1014730"/>
          </a:xfrm>
          <a:prstGeom prst="rect">
            <a:avLst/>
          </a:prstGeom>
          <a:noFill/>
          <a:ln>
            <a:noFill/>
          </a:ln>
        </p:spPr>
        <p:txBody>
          <a:bodyPr wrap="square" rtlCol="0" anchor="t">
            <a:spAutoFit/>
          </a:bodyPr>
          <a:p>
            <a:pPr algn="ctr"/>
            <a:r>
              <a:rPr lang="en-US" altLang="zh-CN"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Car</a:t>
            </a:r>
            <a:endParaRPr lang="en-US" altLang="zh-CN"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 name="矩形 32"/>
          <p:cNvSpPr/>
          <p:nvPr/>
        </p:nvSpPr>
        <p:spPr>
          <a:xfrm>
            <a:off x="10020935" y="16984345"/>
            <a:ext cx="4001770" cy="1014730"/>
          </a:xfrm>
          <a:prstGeom prst="rect">
            <a:avLst/>
          </a:prstGeom>
          <a:noFill/>
          <a:ln>
            <a:noFill/>
          </a:ln>
        </p:spPr>
        <p:txBody>
          <a:bodyPr wrap="square" rtlCol="0" anchor="t">
            <a:spAutoFit/>
          </a:bodyPr>
          <a:p>
            <a:pPr algn="ctr"/>
            <a:r>
              <a:rPr lang="en-US" altLang="zh-CN"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Grip Device</a:t>
            </a:r>
            <a:endParaRPr lang="en-US" altLang="zh-CN"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cxnSp>
        <p:nvCxnSpPr>
          <p:cNvPr id="37" name="直接箭头连接符 36"/>
          <p:cNvCxnSpPr/>
          <p:nvPr/>
        </p:nvCxnSpPr>
        <p:spPr>
          <a:xfrm>
            <a:off x="10397490" y="19157950"/>
            <a:ext cx="19685" cy="1434465"/>
          </a:xfrm>
          <a:prstGeom prst="straightConnector1">
            <a:avLst/>
          </a:prstGeom>
          <a:ln w="8572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134158" y="21910675"/>
            <a:ext cx="3020695" cy="829945"/>
          </a:xfrm>
          <a:prstGeom prst="rect">
            <a:avLst/>
          </a:prstGeom>
          <a:noFill/>
          <a:ln>
            <a:noFill/>
          </a:ln>
        </p:spPr>
        <p:txBody>
          <a:bodyPr wrap="none" rtlCol="0" anchor="t">
            <a:spAutoFit/>
          </a:bodyPr>
          <a:p>
            <a:pPr algn="ctr"/>
            <a:r>
              <a:rPr lang="en-US" altLang="zh-CN" sz="4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Robotic car</a:t>
            </a:r>
            <a:endParaRPr lang="en-US" altLang="zh-CN" sz="4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9" name="图片 38" descr="asda"/>
          <p:cNvPicPr>
            <a:picLocks noChangeAspect="1"/>
          </p:cNvPicPr>
          <p:nvPr/>
        </p:nvPicPr>
        <p:blipFill>
          <a:blip r:embed="rId8"/>
          <a:stretch>
            <a:fillRect/>
          </a:stretch>
        </p:blipFill>
        <p:spPr>
          <a:xfrm>
            <a:off x="7403465" y="10244455"/>
            <a:ext cx="6102350" cy="1652270"/>
          </a:xfrm>
          <a:prstGeom prst="rect">
            <a:avLst/>
          </a:prstGeom>
        </p:spPr>
      </p:pic>
      <p:sp>
        <p:nvSpPr>
          <p:cNvPr id="46" name="文本框 45"/>
          <p:cNvSpPr txBox="1"/>
          <p:nvPr/>
        </p:nvSpPr>
        <p:spPr>
          <a:xfrm>
            <a:off x="7362825" y="8649335"/>
            <a:ext cx="6183630" cy="1753235"/>
          </a:xfrm>
          <a:prstGeom prst="rect">
            <a:avLst/>
          </a:prstGeom>
          <a:noFill/>
        </p:spPr>
        <p:txBody>
          <a:bodyPr wrap="square" rtlCol="0">
            <a:spAutoFit/>
          </a:bodyPr>
          <a:p>
            <a:r>
              <a:rPr lang="en-US" altLang="zh-CN" sz="3600"/>
              <a:t>There are somenthing we want to achieve and some problems we come across.</a:t>
            </a:r>
            <a:endParaRPr lang="en-US" altLang="zh-CN" sz="3600"/>
          </a:p>
        </p:txBody>
      </p:sp>
      <p:pic>
        <p:nvPicPr>
          <p:cNvPr id="47" name="图片 46" descr="300"/>
          <p:cNvPicPr>
            <a:picLocks noChangeAspect="1"/>
          </p:cNvPicPr>
          <p:nvPr/>
        </p:nvPicPr>
        <p:blipFill>
          <a:blip r:embed="rId9"/>
          <a:stretch>
            <a:fillRect/>
          </a:stretch>
        </p:blipFill>
        <p:spPr>
          <a:xfrm>
            <a:off x="7404100" y="12045950"/>
            <a:ext cx="2598420" cy="2491740"/>
          </a:xfrm>
          <a:prstGeom prst="rect">
            <a:avLst/>
          </a:prstGeom>
        </p:spPr>
      </p:pic>
      <p:sp>
        <p:nvSpPr>
          <p:cNvPr id="48" name="文本框 47"/>
          <p:cNvSpPr txBox="1"/>
          <p:nvPr/>
        </p:nvSpPr>
        <p:spPr>
          <a:xfrm>
            <a:off x="10193020" y="11896725"/>
            <a:ext cx="3486150" cy="2861310"/>
          </a:xfrm>
          <a:prstGeom prst="rect">
            <a:avLst/>
          </a:prstGeom>
          <a:noFill/>
        </p:spPr>
        <p:txBody>
          <a:bodyPr wrap="square" rtlCol="0">
            <a:spAutoFit/>
          </a:bodyPr>
          <a:p>
            <a:r>
              <a:rPr lang="zh-CN" altLang="en-US" sz="3600"/>
              <a:t>The combination of gear and rack allows the arm to move forward and backward</a:t>
            </a:r>
            <a:endParaRPr lang="zh-CN" altLang="en-US" sz="3600"/>
          </a:p>
        </p:txBody>
      </p:sp>
      <p:pic>
        <p:nvPicPr>
          <p:cNvPr id="49" name="图片 48" descr="4864163"/>
          <p:cNvPicPr>
            <a:picLocks noChangeAspect="1"/>
          </p:cNvPicPr>
          <p:nvPr/>
        </p:nvPicPr>
        <p:blipFill>
          <a:blip r:embed="rId10"/>
          <a:stretch>
            <a:fillRect/>
          </a:stretch>
        </p:blipFill>
        <p:spPr>
          <a:xfrm>
            <a:off x="7404100" y="14999335"/>
            <a:ext cx="2598420" cy="1985010"/>
          </a:xfrm>
          <a:prstGeom prst="rect">
            <a:avLst/>
          </a:prstGeom>
        </p:spPr>
      </p:pic>
      <p:cxnSp>
        <p:nvCxnSpPr>
          <p:cNvPr id="50" name="直接连接符 49"/>
          <p:cNvCxnSpPr/>
          <p:nvPr/>
        </p:nvCxnSpPr>
        <p:spPr>
          <a:xfrm flipV="1">
            <a:off x="7211060" y="14681200"/>
            <a:ext cx="652526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0067290" y="14758035"/>
            <a:ext cx="3669030" cy="2306955"/>
          </a:xfrm>
          <a:prstGeom prst="rect">
            <a:avLst/>
          </a:prstGeom>
          <a:noFill/>
        </p:spPr>
        <p:txBody>
          <a:bodyPr wrap="square" rtlCol="0">
            <a:spAutoFit/>
          </a:bodyPr>
          <a:p>
            <a:r>
              <a:rPr lang="en-US" altLang="zh-CN" sz="3600"/>
              <a:t>The </a:t>
            </a:r>
            <a:r>
              <a:rPr lang="zh-CN" altLang="en-US" sz="3600"/>
              <a:t>shaft </a:t>
            </a:r>
            <a:r>
              <a:rPr lang="en-US" altLang="zh-CN" sz="3600"/>
              <a:t>ensure the two wheels are in sync w</a:t>
            </a:r>
            <a:r>
              <a:rPr lang="en-US" altLang="zh-CN" sz="3600">
                <a:sym typeface="+mn-ea"/>
              </a:rPr>
              <a:t>hen they are in motion</a:t>
            </a:r>
            <a:endParaRPr lang="en-US" altLang="zh-CN" sz="3600"/>
          </a:p>
        </p:txBody>
      </p:sp>
      <p:pic>
        <p:nvPicPr>
          <p:cNvPr id="53" name="图片 52"/>
          <p:cNvPicPr>
            <a:picLocks noChangeAspect="1"/>
          </p:cNvPicPr>
          <p:nvPr/>
        </p:nvPicPr>
        <p:blipFill>
          <a:blip r:embed="rId11"/>
          <a:stretch>
            <a:fillRect/>
          </a:stretch>
        </p:blipFill>
        <p:spPr>
          <a:xfrm>
            <a:off x="3493135" y="15661005"/>
            <a:ext cx="3281045" cy="1447165"/>
          </a:xfrm>
          <a:prstGeom prst="rect">
            <a:avLst/>
          </a:prstGeom>
        </p:spPr>
      </p:pic>
      <p:cxnSp>
        <p:nvCxnSpPr>
          <p:cNvPr id="54" name="直接连接符 53"/>
          <p:cNvCxnSpPr/>
          <p:nvPr/>
        </p:nvCxnSpPr>
        <p:spPr>
          <a:xfrm flipH="1" flipV="1">
            <a:off x="5086350" y="15174595"/>
            <a:ext cx="417195" cy="1189990"/>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3876675" y="13907770"/>
            <a:ext cx="2513965" cy="1753235"/>
          </a:xfrm>
          <a:prstGeom prst="rect">
            <a:avLst/>
          </a:prstGeom>
          <a:noFill/>
        </p:spPr>
        <p:txBody>
          <a:bodyPr wrap="square" rtlCol="0">
            <a:spAutoFit/>
          </a:bodyPr>
          <a:p>
            <a:r>
              <a:rPr lang="en-US" altLang="zh-CN" sz="3600" b="1">
                <a:solidFill>
                  <a:srgbClr val="FF0000"/>
                </a:solidFill>
              </a:rPr>
              <a:t> Transmisson sructure</a:t>
            </a:r>
            <a:endParaRPr lang="en-US" altLang="zh-CN" sz="3600" b="1">
              <a:solidFill>
                <a:srgbClr val="FF0000"/>
              </a:solidFill>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1944</Words>
  <Application>WPS 演示</Application>
  <PresentationFormat>自定义</PresentationFormat>
  <Paragraphs>50</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宋体</vt:lpstr>
      <vt:lpstr>Wingdings</vt:lpstr>
      <vt:lpstr>Times New Roman</vt:lpstr>
      <vt:lpstr>Calibri</vt:lpstr>
      <vt:lpstr>微软雅黑</vt:lpstr>
      <vt:lpstr>Arial Unicode MS</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Shaofeng</dc:creator>
  <cp:lastModifiedBy>Reborn川</cp:lastModifiedBy>
  <cp:revision>13</cp:revision>
  <dcterms:created xsi:type="dcterms:W3CDTF">2019-12-18T01:01:00Z</dcterms:created>
  <dcterms:modified xsi:type="dcterms:W3CDTF">2019-12-27T12:26:14Z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