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6"/>
  </p:notesMasterIdLst>
  <p:sldIdLst>
    <p:sldId id="256" r:id="rId2"/>
    <p:sldId id="257" r:id="rId3"/>
    <p:sldId id="264" r:id="rId4"/>
    <p:sldId id="262" r:id="rId5"/>
    <p:sldId id="259" r:id="rId6"/>
    <p:sldId id="260" r:id="rId7"/>
    <p:sldId id="272" r:id="rId8"/>
    <p:sldId id="275" r:id="rId9"/>
    <p:sldId id="270" r:id="rId10"/>
    <p:sldId id="277" r:id="rId11"/>
    <p:sldId id="263" r:id="rId12"/>
    <p:sldId id="278" r:id="rId13"/>
    <p:sldId id="267" r:id="rId14"/>
    <p:sldId id="266" r:id="rId15"/>
    <p:sldId id="265" r:id="rId16"/>
    <p:sldId id="274" r:id="rId17"/>
    <p:sldId id="276" r:id="rId18"/>
    <p:sldId id="269" r:id="rId19"/>
    <p:sldId id="279" r:id="rId20"/>
    <p:sldId id="268" r:id="rId21"/>
    <p:sldId id="258" r:id="rId22"/>
    <p:sldId id="273" r:id="rId23"/>
    <p:sldId id="261"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6"/>
    <p:restoredTop sz="81104"/>
  </p:normalViewPr>
  <p:slideViewPr>
    <p:cSldViewPr snapToGrid="0">
      <p:cViewPr varScale="1">
        <p:scale>
          <a:sx n="223" d="100"/>
          <a:sy n="223" d="100"/>
        </p:scale>
        <p:origin x="11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FF042-B428-894E-8AAC-BE87E65F00FF}" type="datetimeFigureOut">
              <a:rPr lang="en-US" smtClean="0"/>
              <a:t>11/27/23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08879-D76E-F74B-8C9E-3CE043A922A7}" type="slidenum">
              <a:rPr lang="en-US" smtClean="0"/>
              <a:t>‹#›</a:t>
            </a:fld>
            <a:endParaRPr lang="en-US"/>
          </a:p>
        </p:txBody>
      </p:sp>
    </p:spTree>
    <p:extLst>
      <p:ext uri="{BB962C8B-B14F-4D97-AF65-F5344CB8AC3E}">
        <p14:creationId xmlns:p14="http://schemas.microsoft.com/office/powerpoint/2010/main" val="50308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So here we experiment two Points Spread Function. The first one is the Galaxy Points Spread Function, and the second one is the Photo Acoustic Computed Tomography Points Spread Function. The first Point Spread Function is to de-blur the galaxy image.</a:t>
            </a:r>
          </a:p>
        </p:txBody>
      </p:sp>
      <p:sp>
        <p:nvSpPr>
          <p:cNvPr id="4" name="Slide Number Placeholder 3"/>
          <p:cNvSpPr>
            <a:spLocks noGrp="1"/>
          </p:cNvSpPr>
          <p:nvPr>
            <p:ph type="sldNum" sz="quarter" idx="5"/>
          </p:nvPr>
        </p:nvSpPr>
        <p:spPr/>
        <p:txBody>
          <a:bodyPr/>
          <a:lstStyle/>
          <a:p>
            <a:fld id="{6A208879-D76E-F74B-8C9E-3CE043A922A7}" type="slidenum">
              <a:rPr lang="en-US" smtClean="0"/>
              <a:t>2</a:t>
            </a:fld>
            <a:endParaRPr lang="en-US"/>
          </a:p>
        </p:txBody>
      </p:sp>
    </p:spTree>
    <p:extLst>
      <p:ext uri="{BB962C8B-B14F-4D97-AF65-F5344CB8AC3E}">
        <p14:creationId xmlns:p14="http://schemas.microsoft.com/office/powerpoint/2010/main" val="2975278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photoacoustic computed tomography points-by-function is used to solve the problem that the image quality is degraded by the wavefront distortion by varying light speed. And the calculation of the points-by-function is based on previous work by Cui </a:t>
            </a:r>
            <a:r>
              <a:rPr lang="en-US" dirty="0" err="1"/>
              <a:t>Manxiu</a:t>
            </a:r>
            <a:r>
              <a:rPr lang="en-US" dirty="0"/>
              <a:t> of this paper.</a:t>
            </a:r>
          </a:p>
          <a:p>
            <a:r>
              <a:rPr lang="en-US" dirty="0"/>
              <a:t>The point spread function is calculated patch by patch</a:t>
            </a:r>
          </a:p>
        </p:txBody>
      </p:sp>
      <p:sp>
        <p:nvSpPr>
          <p:cNvPr id="4" name="Slide Number Placeholder 3"/>
          <p:cNvSpPr>
            <a:spLocks noGrp="1"/>
          </p:cNvSpPr>
          <p:nvPr>
            <p:ph type="sldNum" sz="quarter" idx="5"/>
          </p:nvPr>
        </p:nvSpPr>
        <p:spPr/>
        <p:txBody>
          <a:bodyPr/>
          <a:lstStyle/>
          <a:p>
            <a:fld id="{6A208879-D76E-F74B-8C9E-3CE043A922A7}" type="slidenum">
              <a:rPr lang="en-US" smtClean="0"/>
              <a:t>11</a:t>
            </a:fld>
            <a:endParaRPr lang="en-US"/>
          </a:p>
        </p:txBody>
      </p:sp>
    </p:spTree>
    <p:extLst>
      <p:ext uri="{BB962C8B-B14F-4D97-AF65-F5344CB8AC3E}">
        <p14:creationId xmlns:p14="http://schemas.microsoft.com/office/powerpoint/2010/main" val="3891602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208879-D76E-F74B-8C9E-3CE043A922A7}" type="slidenum">
              <a:rPr lang="en-US" smtClean="0"/>
              <a:t>12</a:t>
            </a:fld>
            <a:endParaRPr lang="en-US"/>
          </a:p>
        </p:txBody>
      </p:sp>
    </p:spTree>
    <p:extLst>
      <p:ext uri="{BB962C8B-B14F-4D97-AF65-F5344CB8AC3E}">
        <p14:creationId xmlns:p14="http://schemas.microsoft.com/office/powerpoint/2010/main" val="1877541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local PSF, which has long been regarded as an unknown, can be</a:t>
            </a:r>
          </a:p>
          <a:p>
            <a:r>
              <a:rPr lang="en-US" dirty="0"/>
              <a:t>computationally found from a stack of local images reconstructed with</a:t>
            </a:r>
          </a:p>
          <a:p>
            <a:r>
              <a:rPr lang="en-US" dirty="0"/>
              <a:t>different delays. </a:t>
            </a:r>
          </a:p>
          <a:p>
            <a:r>
              <a:rPr lang="en-US" dirty="0"/>
              <a:t>They propose a method that can computationally found the PSF. The full image is reconstructed patch by patch. The red rectangle here is a patch and the blue rectangle here is the successive patch. And the full image can be reconstructed by piecewise deconvolution. And here is the image, the patch, reconstructed with increasing delay. The outline of the PSF is marked in green.</a:t>
            </a:r>
          </a:p>
          <a:p>
            <a:r>
              <a:rPr lang="en-US" dirty="0"/>
              <a:t>The image is reconstructed by the traditional delay and sum algorithm.</a:t>
            </a:r>
          </a:p>
          <a:p>
            <a:r>
              <a:rPr lang="en-US" dirty="0"/>
              <a:t>PSF shape is determined by the wavefront distortion and delay.</a:t>
            </a:r>
          </a:p>
          <a:p>
            <a:r>
              <a:rPr lang="en-US" dirty="0"/>
              <a:t>These local images are stitched together, with neighboring</a:t>
            </a:r>
          </a:p>
          <a:p>
            <a:r>
              <a:rPr lang="en-US" dirty="0"/>
              <a:t>patches partially overlapped and superimposed, to generate the full</a:t>
            </a:r>
          </a:p>
          <a:p>
            <a:r>
              <a:rPr lang="en-US" dirty="0"/>
              <a:t>image.</a:t>
            </a:r>
          </a:p>
          <a:p>
            <a:r>
              <a:rPr lang="en-US" dirty="0"/>
              <a:t>Within each patch, the wavefront distortion is almost identical in each patch</a:t>
            </a:r>
          </a:p>
        </p:txBody>
      </p:sp>
      <p:sp>
        <p:nvSpPr>
          <p:cNvPr id="4" name="Slide Number Placeholder 3"/>
          <p:cNvSpPr>
            <a:spLocks noGrp="1"/>
          </p:cNvSpPr>
          <p:nvPr>
            <p:ph type="sldNum" sz="quarter" idx="5"/>
          </p:nvPr>
        </p:nvSpPr>
        <p:spPr/>
        <p:txBody>
          <a:bodyPr/>
          <a:lstStyle/>
          <a:p>
            <a:fld id="{6A208879-D76E-F74B-8C9E-3CE043A922A7}" type="slidenum">
              <a:rPr lang="en-US" smtClean="0"/>
              <a:t>13</a:t>
            </a:fld>
            <a:endParaRPr lang="en-US"/>
          </a:p>
        </p:txBody>
      </p:sp>
    </p:spTree>
    <p:extLst>
      <p:ext uri="{BB962C8B-B14F-4D97-AF65-F5344CB8AC3E}">
        <p14:creationId xmlns:p14="http://schemas.microsoft.com/office/powerpoint/2010/main" val="3391518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ddelay</a:t>
            </a:r>
            <a:r>
              <a:rPr lang="en-US" dirty="0"/>
              <a:t> is the extra delay distance in the delay and sum (DAS) algorithm.</a:t>
            </a:r>
          </a:p>
          <a:p>
            <a:r>
              <a:rPr lang="en-US" dirty="0"/>
              <a:t>Below is the equation to calculate the wavefront function , we only use c0, c1 and c2. So here you could see we will estimate these three parameters here. The calculations of these three parameters will use the speed of sound in water and in the animal bodies, and the radius </a:t>
            </a:r>
          </a:p>
          <a:p>
            <a:r>
              <a:rPr lang="en-US" dirty="0"/>
              <a:t>Phi is the shifting angle</a:t>
            </a:r>
          </a:p>
        </p:txBody>
      </p:sp>
      <p:sp>
        <p:nvSpPr>
          <p:cNvPr id="4" name="Slide Number Placeholder 3"/>
          <p:cNvSpPr>
            <a:spLocks noGrp="1"/>
          </p:cNvSpPr>
          <p:nvPr>
            <p:ph type="sldNum" sz="quarter" idx="5"/>
          </p:nvPr>
        </p:nvSpPr>
        <p:spPr/>
        <p:txBody>
          <a:bodyPr/>
          <a:lstStyle/>
          <a:p>
            <a:fld id="{6A208879-D76E-F74B-8C9E-3CE043A922A7}" type="slidenum">
              <a:rPr lang="en-US" smtClean="0"/>
              <a:t>14</a:t>
            </a:fld>
            <a:endParaRPr lang="en-US"/>
          </a:p>
        </p:txBody>
      </p:sp>
    </p:spTree>
    <p:extLst>
      <p:ext uri="{BB962C8B-B14F-4D97-AF65-F5344CB8AC3E}">
        <p14:creationId xmlns:p14="http://schemas.microsoft.com/office/powerpoint/2010/main" val="323247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E9178"/>
                </a:solidFill>
                <a:effectLst/>
                <a:latin typeface="Menlo" panose="020B0609030804020204" pitchFamily="49" charset="0"/>
              </a:rPr>
              <a:t>The data used are generated randomly within its range</a:t>
            </a:r>
            <a:endParaRPr lang="en-US" b="0" dirty="0">
              <a:solidFill>
                <a:srgbClr val="CCCCCC"/>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6A208879-D76E-F74B-8C9E-3CE043A922A7}" type="slidenum">
              <a:rPr lang="en-US" smtClean="0"/>
              <a:t>16</a:t>
            </a:fld>
            <a:endParaRPr lang="en-US"/>
          </a:p>
        </p:txBody>
      </p:sp>
    </p:spTree>
    <p:extLst>
      <p:ext uri="{BB962C8B-B14F-4D97-AF65-F5344CB8AC3E}">
        <p14:creationId xmlns:p14="http://schemas.microsoft.com/office/powerpoint/2010/main" val="282091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result of the packed PSF. The first diagram is for PHY, and the second diagram is for the rest of the features. You could see that the reason why I split these two parameters is because they are in different range. The result is kind of satisfactory right now.</a:t>
            </a:r>
          </a:p>
        </p:txBody>
      </p:sp>
      <p:sp>
        <p:nvSpPr>
          <p:cNvPr id="4" name="Slide Number Placeholder 3"/>
          <p:cNvSpPr>
            <a:spLocks noGrp="1"/>
          </p:cNvSpPr>
          <p:nvPr>
            <p:ph type="sldNum" sz="quarter" idx="5"/>
          </p:nvPr>
        </p:nvSpPr>
        <p:spPr/>
        <p:txBody>
          <a:bodyPr/>
          <a:lstStyle/>
          <a:p>
            <a:fld id="{6A208879-D76E-F74B-8C9E-3CE043A922A7}" type="slidenum">
              <a:rPr lang="en-US" smtClean="0"/>
              <a:t>18</a:t>
            </a:fld>
            <a:endParaRPr lang="en-US"/>
          </a:p>
        </p:txBody>
      </p:sp>
    </p:spTree>
    <p:extLst>
      <p:ext uri="{BB962C8B-B14F-4D97-AF65-F5344CB8AC3E}">
        <p14:creationId xmlns:p14="http://schemas.microsoft.com/office/powerpoint/2010/main" val="3948719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208879-D76E-F74B-8C9E-3CE043A922A7}" type="slidenum">
              <a:rPr lang="en-US" smtClean="0"/>
              <a:t>19</a:t>
            </a:fld>
            <a:endParaRPr lang="en-US"/>
          </a:p>
        </p:txBody>
      </p:sp>
    </p:spTree>
    <p:extLst>
      <p:ext uri="{BB962C8B-B14F-4D97-AF65-F5344CB8AC3E}">
        <p14:creationId xmlns:p14="http://schemas.microsoft.com/office/powerpoint/2010/main" val="2845743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result of the packed PSF. The first diagram is for PHY, and the second diagram is for the rest of the features. You could see that the reason why I split these two parameters is because they are in different range.</a:t>
            </a:r>
          </a:p>
        </p:txBody>
      </p:sp>
      <p:sp>
        <p:nvSpPr>
          <p:cNvPr id="4" name="Slide Number Placeholder 3"/>
          <p:cNvSpPr>
            <a:spLocks noGrp="1"/>
          </p:cNvSpPr>
          <p:nvPr>
            <p:ph type="sldNum" sz="quarter" idx="5"/>
          </p:nvPr>
        </p:nvSpPr>
        <p:spPr/>
        <p:txBody>
          <a:bodyPr/>
          <a:lstStyle/>
          <a:p>
            <a:fld id="{6A208879-D76E-F74B-8C9E-3CE043A922A7}" type="slidenum">
              <a:rPr lang="en-US" smtClean="0"/>
              <a:t>20</a:t>
            </a:fld>
            <a:endParaRPr lang="en-US"/>
          </a:p>
        </p:txBody>
      </p:sp>
    </p:spTree>
    <p:extLst>
      <p:ext uri="{BB962C8B-B14F-4D97-AF65-F5344CB8AC3E}">
        <p14:creationId xmlns:p14="http://schemas.microsoft.com/office/powerpoint/2010/main" val="4201276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208879-D76E-F74B-8C9E-3CE043A922A7}" type="slidenum">
              <a:rPr lang="en-US" smtClean="0"/>
              <a:t>23</a:t>
            </a:fld>
            <a:endParaRPr lang="en-US"/>
          </a:p>
        </p:txBody>
      </p:sp>
    </p:spTree>
    <p:extLst>
      <p:ext uri="{BB962C8B-B14F-4D97-AF65-F5344CB8AC3E}">
        <p14:creationId xmlns:p14="http://schemas.microsoft.com/office/powerpoint/2010/main" val="2131344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208879-D76E-F74B-8C9E-3CE043A922A7}" type="slidenum">
              <a:rPr lang="en-US" smtClean="0"/>
              <a:t>24</a:t>
            </a:fld>
            <a:endParaRPr lang="en-US"/>
          </a:p>
        </p:txBody>
      </p:sp>
    </p:spTree>
    <p:extLst>
      <p:ext uri="{BB962C8B-B14F-4D97-AF65-F5344CB8AC3E}">
        <p14:creationId xmlns:p14="http://schemas.microsoft.com/office/powerpoint/2010/main" val="824612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put the input into the E-step to estimate the parameters, and then we put the parameters in the M-step to maximize the accuracy. So here we are using the neural network. After the neural network improving the accuracy, we put the estimated PSF back into the E-step, and then we just do it to maximize the accuracy.</a:t>
            </a:r>
          </a:p>
        </p:txBody>
      </p:sp>
      <p:sp>
        <p:nvSpPr>
          <p:cNvPr id="4" name="Slide Number Placeholder 3"/>
          <p:cNvSpPr>
            <a:spLocks noGrp="1"/>
          </p:cNvSpPr>
          <p:nvPr>
            <p:ph type="sldNum" sz="quarter" idx="5"/>
          </p:nvPr>
        </p:nvSpPr>
        <p:spPr/>
        <p:txBody>
          <a:bodyPr/>
          <a:lstStyle/>
          <a:p>
            <a:fld id="{6A208879-D76E-F74B-8C9E-3CE043A922A7}" type="slidenum">
              <a:rPr lang="en-US" smtClean="0"/>
              <a:t>3</a:t>
            </a:fld>
            <a:endParaRPr lang="en-US"/>
          </a:p>
        </p:txBody>
      </p:sp>
    </p:spTree>
    <p:extLst>
      <p:ext uri="{BB962C8B-B14F-4D97-AF65-F5344CB8AC3E}">
        <p14:creationId xmlns:p14="http://schemas.microsoft.com/office/powerpoint/2010/main" val="4236930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implemented two neural networks as they are applied to different points-based functions. They are both CNN plus MLP and the loss functions are all mean squared and all the input data are normalized before it pulls into the neural networks. So the first one have only two convolution layers and three full connected layers. So this one is for the Gaussian Galaxy Poincare function. And the second one is found on a paper published in 2023. But this one is actually for the Nike Poincare function. But I used it for the </a:t>
            </a:r>
            <a:r>
              <a:rPr lang="en-US" dirty="0" err="1"/>
              <a:t>photopacked</a:t>
            </a:r>
            <a:r>
              <a:rPr lang="en-US" dirty="0"/>
              <a:t> Poincare function. And it works well except for the five parameters. The reason why I have two different neural networks is because they perform differently on these two Poincare functions. This neural network is faster because it has less layers. So for the first Poincare function, it only has three parameters. So it is very simple. So actually the two neural networks perform the same. But the first one is faster, so I use the first one to do the Gaussian Poincare function feeding. But for the second one, for the packed PSF, the first neural network performance is not that well. So that's why I use the second one to improve its performance.</a:t>
            </a:r>
          </a:p>
        </p:txBody>
      </p:sp>
      <p:sp>
        <p:nvSpPr>
          <p:cNvPr id="4" name="Slide Number Placeholder 3"/>
          <p:cNvSpPr>
            <a:spLocks noGrp="1"/>
          </p:cNvSpPr>
          <p:nvPr>
            <p:ph type="sldNum" sz="quarter" idx="5"/>
          </p:nvPr>
        </p:nvSpPr>
        <p:spPr/>
        <p:txBody>
          <a:bodyPr/>
          <a:lstStyle/>
          <a:p>
            <a:fld id="{6A208879-D76E-F74B-8C9E-3CE043A922A7}" type="slidenum">
              <a:rPr lang="en-US" smtClean="0"/>
              <a:t>4</a:t>
            </a:fld>
            <a:endParaRPr lang="en-US"/>
          </a:p>
        </p:txBody>
      </p:sp>
    </p:spTree>
    <p:extLst>
      <p:ext uri="{BB962C8B-B14F-4D97-AF65-F5344CB8AC3E}">
        <p14:creationId xmlns:p14="http://schemas.microsoft.com/office/powerpoint/2010/main" val="2696333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208879-D76E-F74B-8C9E-3CE043A922A7}" type="slidenum">
              <a:rPr lang="en-US" smtClean="0"/>
              <a:t>5</a:t>
            </a:fld>
            <a:endParaRPr lang="en-US"/>
          </a:p>
        </p:txBody>
      </p:sp>
    </p:spTree>
    <p:extLst>
      <p:ext uri="{BB962C8B-B14F-4D97-AF65-F5344CB8AC3E}">
        <p14:creationId xmlns:p14="http://schemas.microsoft.com/office/powerpoint/2010/main" val="3445856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atmospheric </a:t>
            </a:r>
            <a:r>
              <a:rPr lang="en-US" dirty="0" err="1"/>
              <a:t>psf</a:t>
            </a:r>
            <a:r>
              <a:rPr lang="en-US" dirty="0"/>
              <a:t> is mainly determined by three parameters: </a:t>
            </a:r>
            <a:r>
              <a:rPr lang="en-US" b="0" dirty="0" err="1">
                <a:solidFill>
                  <a:srgbClr val="CE9178"/>
                </a:solidFill>
                <a:effectLst/>
                <a:latin typeface="Menlo" panose="020B0609030804020204" pitchFamily="49" charset="0"/>
              </a:rPr>
              <a:t>atomos_fwhm</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atmos_e</a:t>
            </a:r>
            <a:r>
              <a:rPr lang="en-US" b="0" dirty="0">
                <a:solidFill>
                  <a:srgbClr val="CE9178"/>
                </a:solidFill>
                <a:effectLst/>
                <a:latin typeface="Menlo" panose="020B0609030804020204" pitchFamily="49" charset="0"/>
              </a:rPr>
              <a:t> and </a:t>
            </a:r>
            <a:r>
              <a:rPr lang="en-US" b="0" dirty="0" err="1">
                <a:solidFill>
                  <a:srgbClr val="CE9178"/>
                </a:solidFill>
                <a:effectLst/>
                <a:latin typeface="Menlo" panose="020B0609030804020204" pitchFamily="49" charset="0"/>
              </a:rPr>
              <a:t>atmos_beta</a:t>
            </a:r>
            <a:r>
              <a:rPr lang="en-US" dirty="0"/>
              <a:t> and the implementation is based on </a:t>
            </a:r>
            <a:r>
              <a:rPr lang="en-US" dirty="0" err="1"/>
              <a:t>Tianao’s</a:t>
            </a:r>
            <a:r>
              <a:rPr lang="en-US" dirty="0"/>
              <a:t> previous work on galaxy image deconvolution. You could see there are three parameters, but actually it is a simplified version that we did not add the extra shearing parameters.  So the shearing equals to 0. The image on the left is one example of the generated point spread function image. The Kolmogorov function is used to simulate the turbulence.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E9178"/>
                </a:solidFill>
                <a:effectLst/>
                <a:latin typeface="Menlo" panose="020B0609030804020204" pitchFamily="49" charset="0"/>
              </a:rPr>
              <a:t>The full width at half maximum of the Kolmogorov function, it can represent the size of the psf. The distribution of </a:t>
            </a:r>
            <a:r>
              <a:rPr lang="en-US" b="0" dirty="0" err="1">
                <a:solidFill>
                  <a:srgbClr val="CE9178"/>
                </a:solidFill>
                <a:effectLst/>
                <a:latin typeface="Menlo" panose="020B0609030804020204" pitchFamily="49" charset="0"/>
              </a:rPr>
              <a:t>atomos_fwhm</a:t>
            </a:r>
            <a:r>
              <a:rPr lang="en-US" b="0" dirty="0">
                <a:solidFill>
                  <a:srgbClr val="CE9178"/>
                </a:solidFill>
                <a:effectLst/>
                <a:latin typeface="Menlo" panose="020B0609030804020204" pitchFamily="49" charset="0"/>
              </a:rPr>
              <a:t> is from GREAT3 Challenge by Mandelbaum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rgbClr val="CE9178"/>
                </a:solidFill>
                <a:effectLst/>
                <a:latin typeface="Menlo" panose="020B0609030804020204" pitchFamily="49" charset="0"/>
              </a:rPr>
              <a:t>Atomos_e</a:t>
            </a:r>
            <a:r>
              <a:rPr lang="en-US" b="0" dirty="0">
                <a:solidFill>
                  <a:srgbClr val="CE9178"/>
                </a:solidFill>
                <a:effectLst/>
                <a:latin typeface="Menlo" panose="020B0609030804020204" pitchFamily="49" charset="0"/>
              </a:rPr>
              <a:t> is the Ellipticity of the shear to apply to the atmospheric component.</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Atmos_beta</a:t>
            </a:r>
            <a:r>
              <a:rPr lang="en-US" dirty="0"/>
              <a:t> is the </a:t>
            </a:r>
            <a:r>
              <a:rPr lang="en-US" b="0" dirty="0">
                <a:solidFill>
                  <a:srgbClr val="CE9178"/>
                </a:solidFill>
                <a:effectLst/>
                <a:latin typeface="Menlo" panose="020B0609030804020204" pitchFamily="49" charset="0"/>
              </a:rPr>
              <a:t>Position angle (in radians) of the shear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A208879-D76E-F74B-8C9E-3CE043A922A7}" type="slidenum">
              <a:rPr lang="en-US" smtClean="0"/>
              <a:t>6</a:t>
            </a:fld>
            <a:endParaRPr lang="en-US"/>
          </a:p>
        </p:txBody>
      </p:sp>
    </p:spTree>
    <p:extLst>
      <p:ext uri="{BB962C8B-B14F-4D97-AF65-F5344CB8AC3E}">
        <p14:creationId xmlns:p14="http://schemas.microsoft.com/office/powerpoint/2010/main" val="2316117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E9178"/>
                </a:solidFill>
                <a:effectLst/>
                <a:latin typeface="Menlo" panose="020B0609030804020204" pitchFamily="49" charset="0"/>
              </a:rPr>
              <a:t>The data used are generated randomly within its range</a:t>
            </a:r>
            <a:endParaRPr lang="en-US" b="0" dirty="0">
              <a:solidFill>
                <a:srgbClr val="CCCCCC"/>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6A208879-D76E-F74B-8C9E-3CE043A922A7}" type="slidenum">
              <a:rPr lang="en-US" smtClean="0"/>
              <a:t>7</a:t>
            </a:fld>
            <a:endParaRPr lang="en-US"/>
          </a:p>
        </p:txBody>
      </p:sp>
    </p:spTree>
    <p:extLst>
      <p:ext uri="{BB962C8B-B14F-4D97-AF65-F5344CB8AC3E}">
        <p14:creationId xmlns:p14="http://schemas.microsoft.com/office/powerpoint/2010/main" val="681030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208879-D76E-F74B-8C9E-3CE043A922A7}" type="slidenum">
              <a:rPr lang="en-US" smtClean="0"/>
              <a:t>8</a:t>
            </a:fld>
            <a:endParaRPr lang="en-US"/>
          </a:p>
        </p:txBody>
      </p:sp>
    </p:spTree>
    <p:extLst>
      <p:ext uri="{BB962C8B-B14F-4D97-AF65-F5344CB8AC3E}">
        <p14:creationId xmlns:p14="http://schemas.microsoft.com/office/powerpoint/2010/main" val="1358065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a:t>
            </a:r>
          </a:p>
        </p:txBody>
      </p:sp>
      <p:sp>
        <p:nvSpPr>
          <p:cNvPr id="4" name="Slide Number Placeholder 3"/>
          <p:cNvSpPr>
            <a:spLocks noGrp="1"/>
          </p:cNvSpPr>
          <p:nvPr>
            <p:ph type="sldNum" sz="quarter" idx="5"/>
          </p:nvPr>
        </p:nvSpPr>
        <p:spPr/>
        <p:txBody>
          <a:bodyPr/>
          <a:lstStyle/>
          <a:p>
            <a:fld id="{6A208879-D76E-F74B-8C9E-3CE043A922A7}" type="slidenum">
              <a:rPr lang="en-US" smtClean="0"/>
              <a:t>9</a:t>
            </a:fld>
            <a:endParaRPr lang="en-US"/>
          </a:p>
        </p:txBody>
      </p:sp>
    </p:spTree>
    <p:extLst>
      <p:ext uri="{BB962C8B-B14F-4D97-AF65-F5344CB8AC3E}">
        <p14:creationId xmlns:p14="http://schemas.microsoft.com/office/powerpoint/2010/main" val="1829625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208879-D76E-F74B-8C9E-3CE043A922A7}" type="slidenum">
              <a:rPr lang="en-US" smtClean="0"/>
              <a:t>10</a:t>
            </a:fld>
            <a:endParaRPr lang="en-US"/>
          </a:p>
        </p:txBody>
      </p:sp>
    </p:spTree>
    <p:extLst>
      <p:ext uri="{BB962C8B-B14F-4D97-AF65-F5344CB8AC3E}">
        <p14:creationId xmlns:p14="http://schemas.microsoft.com/office/powerpoint/2010/main" val="1232055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11/27/23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843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11/27/23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22644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11/27/23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7430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11/27/23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84600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11/27/23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744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11/27/23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2180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11/27/23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61877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11/27/23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7231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11/27/23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547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11/27/23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6969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11/27/23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81076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11/27/23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56104313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9" r:id="rId6"/>
    <p:sldLayoutId id="2147483694" r:id="rId7"/>
    <p:sldLayoutId id="2147483695" r:id="rId8"/>
    <p:sldLayoutId id="2147483696" r:id="rId9"/>
    <p:sldLayoutId id="2147483698"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5E561EF-8DB7-4C6F-CE70-89C59EDE8CFA}"/>
              </a:ext>
            </a:extLst>
          </p:cNvPr>
          <p:cNvPicPr>
            <a:picLocks noChangeAspect="1"/>
          </p:cNvPicPr>
          <p:nvPr/>
        </p:nvPicPr>
        <p:blipFill rotWithShape="1">
          <a:blip r:embed="rId2"/>
          <a:srcRect l="18637" r="9000" b="1"/>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B79C57-FA5E-890C-E87F-B7055E5E89F1}"/>
              </a:ext>
            </a:extLst>
          </p:cNvPr>
          <p:cNvSpPr>
            <a:spLocks noGrp="1"/>
          </p:cNvSpPr>
          <p:nvPr>
            <p:ph type="ctrTitle"/>
          </p:nvPr>
        </p:nvSpPr>
        <p:spPr>
          <a:xfrm>
            <a:off x="477981" y="1122363"/>
            <a:ext cx="4023360" cy="3204134"/>
          </a:xfrm>
        </p:spPr>
        <p:txBody>
          <a:bodyPr anchor="b">
            <a:normAutofit/>
          </a:bodyPr>
          <a:lstStyle/>
          <a:p>
            <a:r>
              <a:rPr lang="en-US" sz="4800"/>
              <a:t>Point Spread Function Estimation</a:t>
            </a:r>
          </a:p>
        </p:txBody>
      </p:sp>
      <p:sp>
        <p:nvSpPr>
          <p:cNvPr id="3" name="Subtitle 2">
            <a:extLst>
              <a:ext uri="{FF2B5EF4-FFF2-40B4-BE49-F238E27FC236}">
                <a16:creationId xmlns:a16="http://schemas.microsoft.com/office/drawing/2014/main" id="{C6AF777C-5CB1-1D6D-74CF-8AD3CE32FB79}"/>
              </a:ext>
            </a:extLst>
          </p:cNvPr>
          <p:cNvSpPr>
            <a:spLocks noGrp="1"/>
          </p:cNvSpPr>
          <p:nvPr>
            <p:ph type="subTitle" idx="1"/>
          </p:nvPr>
        </p:nvSpPr>
        <p:spPr>
          <a:xfrm>
            <a:off x="477980" y="4872922"/>
            <a:ext cx="4023359" cy="1208141"/>
          </a:xfrm>
        </p:spPr>
        <p:txBody>
          <a:bodyPr>
            <a:normAutofit/>
          </a:bodyPr>
          <a:lstStyle/>
          <a:p>
            <a:r>
              <a:rPr lang="en-US" sz="2000"/>
              <a:t>Yuchen Wang</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302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B9B2-FC47-02E0-AC8A-E2ADD58F1AF1}"/>
              </a:ext>
            </a:extLst>
          </p:cNvPr>
          <p:cNvSpPr>
            <a:spLocks noGrp="1"/>
          </p:cNvSpPr>
          <p:nvPr>
            <p:ph type="title"/>
          </p:nvPr>
        </p:nvSpPr>
        <p:spPr/>
        <p:txBody>
          <a:bodyPr/>
          <a:lstStyle/>
          <a:p>
            <a:r>
              <a:rPr lang="en-US" dirty="0"/>
              <a:t>Results </a:t>
            </a:r>
            <a:r>
              <a:rPr lang="en-US" dirty="0" err="1"/>
              <a:t>Visualisation</a:t>
            </a:r>
            <a:endParaRPr lang="en-US" dirty="0"/>
          </a:p>
        </p:txBody>
      </p:sp>
      <p:sp>
        <p:nvSpPr>
          <p:cNvPr id="6" name="TextBox 5">
            <a:extLst>
              <a:ext uri="{FF2B5EF4-FFF2-40B4-BE49-F238E27FC236}">
                <a16:creationId xmlns:a16="http://schemas.microsoft.com/office/drawing/2014/main" id="{424F0C79-3F2C-7B3A-324C-A7E9D94D21A4}"/>
              </a:ext>
            </a:extLst>
          </p:cNvPr>
          <p:cNvSpPr txBox="1"/>
          <p:nvPr/>
        </p:nvSpPr>
        <p:spPr>
          <a:xfrm>
            <a:off x="1125859" y="4960825"/>
            <a:ext cx="1590564" cy="369332"/>
          </a:xfrm>
          <a:prstGeom prst="rect">
            <a:avLst/>
          </a:prstGeom>
          <a:noFill/>
        </p:spPr>
        <p:txBody>
          <a:bodyPr wrap="none" rtlCol="0">
            <a:spAutoFit/>
          </a:bodyPr>
          <a:lstStyle/>
          <a:p>
            <a:r>
              <a:rPr lang="en-US" dirty="0"/>
              <a:t>Ground Truth</a:t>
            </a:r>
          </a:p>
        </p:txBody>
      </p:sp>
      <p:sp>
        <p:nvSpPr>
          <p:cNvPr id="9" name="TextBox 8">
            <a:extLst>
              <a:ext uri="{FF2B5EF4-FFF2-40B4-BE49-F238E27FC236}">
                <a16:creationId xmlns:a16="http://schemas.microsoft.com/office/drawing/2014/main" id="{DD48EE17-46B9-5CAE-2D35-5F4251A05BC1}"/>
              </a:ext>
            </a:extLst>
          </p:cNvPr>
          <p:cNvSpPr txBox="1"/>
          <p:nvPr/>
        </p:nvSpPr>
        <p:spPr>
          <a:xfrm>
            <a:off x="3992373" y="4960825"/>
            <a:ext cx="1565685" cy="369332"/>
          </a:xfrm>
          <a:prstGeom prst="rect">
            <a:avLst/>
          </a:prstGeom>
          <a:noFill/>
        </p:spPr>
        <p:txBody>
          <a:bodyPr wrap="none" rtlCol="0">
            <a:spAutoFit/>
          </a:bodyPr>
          <a:lstStyle/>
          <a:p>
            <a:r>
              <a:rPr lang="en-US" dirty="0"/>
              <a:t>Predicted </a:t>
            </a:r>
            <a:r>
              <a:rPr lang="en-US" dirty="0" err="1"/>
              <a:t>psf</a:t>
            </a:r>
            <a:endParaRPr lang="en-US" dirty="0"/>
          </a:p>
        </p:txBody>
      </p:sp>
      <p:pic>
        <p:nvPicPr>
          <p:cNvPr id="11" name="Picture 10" descr="A purple square with a yellow dot in the center&#10;&#10;Description automatically generated">
            <a:extLst>
              <a:ext uri="{FF2B5EF4-FFF2-40B4-BE49-F238E27FC236}">
                <a16:creationId xmlns:a16="http://schemas.microsoft.com/office/drawing/2014/main" id="{A5E34454-DBAC-E40F-AC68-989444D30C08}"/>
              </a:ext>
            </a:extLst>
          </p:cNvPr>
          <p:cNvPicPr>
            <a:picLocks noChangeAspect="1"/>
          </p:cNvPicPr>
          <p:nvPr/>
        </p:nvPicPr>
        <p:blipFill>
          <a:blip r:embed="rId3"/>
          <a:stretch>
            <a:fillRect/>
          </a:stretch>
        </p:blipFill>
        <p:spPr>
          <a:xfrm>
            <a:off x="191698" y="2369611"/>
            <a:ext cx="3436406" cy="2577305"/>
          </a:xfrm>
          <a:prstGeom prst="rect">
            <a:avLst/>
          </a:prstGeom>
        </p:spPr>
      </p:pic>
      <p:pic>
        <p:nvPicPr>
          <p:cNvPr id="13" name="Picture 12" descr="A purple square with a yellow and green dot&#10;&#10;Description automatically generated">
            <a:extLst>
              <a:ext uri="{FF2B5EF4-FFF2-40B4-BE49-F238E27FC236}">
                <a16:creationId xmlns:a16="http://schemas.microsoft.com/office/drawing/2014/main" id="{D17CD8DA-F0EF-6513-CB6A-A98183CEA318}"/>
              </a:ext>
            </a:extLst>
          </p:cNvPr>
          <p:cNvPicPr>
            <a:picLocks noChangeAspect="1"/>
          </p:cNvPicPr>
          <p:nvPr/>
        </p:nvPicPr>
        <p:blipFill>
          <a:blip r:embed="rId4"/>
          <a:stretch>
            <a:fillRect/>
          </a:stretch>
        </p:blipFill>
        <p:spPr>
          <a:xfrm>
            <a:off x="3057013" y="2376565"/>
            <a:ext cx="3436406" cy="2577305"/>
          </a:xfrm>
          <a:prstGeom prst="rect">
            <a:avLst/>
          </a:prstGeom>
        </p:spPr>
      </p:pic>
      <p:graphicFrame>
        <p:nvGraphicFramePr>
          <p:cNvPr id="14" name="Table 13">
            <a:extLst>
              <a:ext uri="{FF2B5EF4-FFF2-40B4-BE49-F238E27FC236}">
                <a16:creationId xmlns:a16="http://schemas.microsoft.com/office/drawing/2014/main" id="{EEA56CEF-F640-69A4-AAD9-31E263C2542B}"/>
              </a:ext>
            </a:extLst>
          </p:cNvPr>
          <p:cNvGraphicFramePr>
            <a:graphicFrameLocks noGrp="1"/>
          </p:cNvGraphicFramePr>
          <p:nvPr>
            <p:extLst>
              <p:ext uri="{D42A27DB-BD31-4B8C-83A1-F6EECF244321}">
                <p14:modId xmlns:p14="http://schemas.microsoft.com/office/powerpoint/2010/main" val="2417728445"/>
              </p:ext>
            </p:extLst>
          </p:nvPr>
        </p:nvGraphicFramePr>
        <p:xfrm>
          <a:off x="6033135" y="2994236"/>
          <a:ext cx="5610860" cy="1920240"/>
        </p:xfrm>
        <a:graphic>
          <a:graphicData uri="http://schemas.openxmlformats.org/drawingml/2006/table">
            <a:tbl>
              <a:tblPr firstRow="1" bandRow="1">
                <a:tableStyleId>{5C22544A-7EE6-4342-B048-85BDC9FD1C3A}</a:tableStyleId>
              </a:tblPr>
              <a:tblGrid>
                <a:gridCol w="1402715">
                  <a:extLst>
                    <a:ext uri="{9D8B030D-6E8A-4147-A177-3AD203B41FA5}">
                      <a16:colId xmlns:a16="http://schemas.microsoft.com/office/drawing/2014/main" val="4241464432"/>
                    </a:ext>
                  </a:extLst>
                </a:gridCol>
                <a:gridCol w="1402715">
                  <a:extLst>
                    <a:ext uri="{9D8B030D-6E8A-4147-A177-3AD203B41FA5}">
                      <a16:colId xmlns:a16="http://schemas.microsoft.com/office/drawing/2014/main" val="2093294198"/>
                    </a:ext>
                  </a:extLst>
                </a:gridCol>
                <a:gridCol w="1402715">
                  <a:extLst>
                    <a:ext uri="{9D8B030D-6E8A-4147-A177-3AD203B41FA5}">
                      <a16:colId xmlns:a16="http://schemas.microsoft.com/office/drawing/2014/main" val="1312369724"/>
                    </a:ext>
                  </a:extLst>
                </a:gridCol>
                <a:gridCol w="1402715">
                  <a:extLst>
                    <a:ext uri="{9D8B030D-6E8A-4147-A177-3AD203B41FA5}">
                      <a16:colId xmlns:a16="http://schemas.microsoft.com/office/drawing/2014/main" val="1380192132"/>
                    </a:ext>
                  </a:extLst>
                </a:gridCol>
              </a:tblGrid>
              <a:tr h="370840">
                <a:tc>
                  <a:txBody>
                    <a:bodyPr/>
                    <a:lstStyle/>
                    <a:p>
                      <a:r>
                        <a:rPr lang="en-US" dirty="0"/>
                        <a:t>Parameter</a:t>
                      </a:r>
                    </a:p>
                  </a:txBody>
                  <a:tcPr/>
                </a:tc>
                <a:tc>
                  <a:txBody>
                    <a:bodyPr/>
                    <a:lstStyle/>
                    <a:p>
                      <a:r>
                        <a:rPr lang="en-US" dirty="0" err="1"/>
                        <a:t>Atmos_fwhm</a:t>
                      </a:r>
                      <a:endParaRPr lang="en-US" dirty="0"/>
                    </a:p>
                  </a:txBody>
                  <a:tcPr/>
                </a:tc>
                <a:tc>
                  <a:txBody>
                    <a:bodyPr/>
                    <a:lstStyle/>
                    <a:p>
                      <a:r>
                        <a:rPr lang="en-US" dirty="0" err="1"/>
                        <a:t>Atmos_e</a:t>
                      </a:r>
                      <a:endParaRPr lang="en-US" dirty="0"/>
                    </a:p>
                  </a:txBody>
                  <a:tcPr/>
                </a:tc>
                <a:tc>
                  <a:txBody>
                    <a:bodyPr/>
                    <a:lstStyle/>
                    <a:p>
                      <a:r>
                        <a:rPr lang="en-US" dirty="0" err="1"/>
                        <a:t>Atmos_beta</a:t>
                      </a:r>
                      <a:endParaRPr lang="en-US" dirty="0"/>
                    </a:p>
                  </a:txBody>
                  <a:tcPr/>
                </a:tc>
                <a:extLst>
                  <a:ext uri="{0D108BD9-81ED-4DB2-BD59-A6C34878D82A}">
                    <a16:rowId xmlns:a16="http://schemas.microsoft.com/office/drawing/2014/main" val="246747846"/>
                  </a:ext>
                </a:extLst>
              </a:tr>
              <a:tr h="370840">
                <a:tc>
                  <a:txBody>
                    <a:bodyPr/>
                    <a:lstStyle/>
                    <a:p>
                      <a:r>
                        <a:rPr lang="en-US" dirty="0"/>
                        <a:t>Ground Truth</a:t>
                      </a:r>
                    </a:p>
                  </a:txBody>
                  <a:tcPr/>
                </a:tc>
                <a:tc>
                  <a:txBody>
                    <a:bodyPr/>
                    <a:lstStyle/>
                    <a:p>
                      <a:r>
                        <a:rPr lang="en-US" dirty="0"/>
                        <a:t>0.7564</a:t>
                      </a:r>
                    </a:p>
                  </a:txBody>
                  <a:tcPr/>
                </a:tc>
                <a:tc>
                  <a:txBody>
                    <a:bodyPr/>
                    <a:lstStyle/>
                    <a:p>
                      <a:r>
                        <a:rPr lang="en-US" dirty="0"/>
                        <a:t>0.0269</a:t>
                      </a:r>
                    </a:p>
                  </a:txBody>
                  <a:tcPr/>
                </a:tc>
                <a:tc>
                  <a:txBody>
                    <a:bodyPr/>
                    <a:lstStyle/>
                    <a:p>
                      <a:r>
                        <a:rPr lang="en-US" dirty="0"/>
                        <a:t>3.8587</a:t>
                      </a:r>
                    </a:p>
                  </a:txBody>
                  <a:tcPr/>
                </a:tc>
                <a:extLst>
                  <a:ext uri="{0D108BD9-81ED-4DB2-BD59-A6C34878D82A}">
                    <a16:rowId xmlns:a16="http://schemas.microsoft.com/office/drawing/2014/main" val="3689675470"/>
                  </a:ext>
                </a:extLst>
              </a:tr>
              <a:tr h="370840">
                <a:tc>
                  <a:txBody>
                    <a:bodyPr/>
                    <a:lstStyle/>
                    <a:p>
                      <a:r>
                        <a:rPr lang="en-US" dirty="0"/>
                        <a:t>Predicted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0.9651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0.0490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3.1772</a:t>
                      </a:r>
                    </a:p>
                    <a:p>
                      <a:endParaRPr lang="en-US" dirty="0"/>
                    </a:p>
                  </a:txBody>
                  <a:tcPr/>
                </a:tc>
                <a:extLst>
                  <a:ext uri="{0D108BD9-81ED-4DB2-BD59-A6C34878D82A}">
                    <a16:rowId xmlns:a16="http://schemas.microsoft.com/office/drawing/2014/main" val="1270732564"/>
                  </a:ext>
                </a:extLst>
              </a:tr>
            </a:tbl>
          </a:graphicData>
        </a:graphic>
      </p:graphicFrame>
    </p:spTree>
    <p:extLst>
      <p:ext uri="{BB962C8B-B14F-4D97-AF65-F5344CB8AC3E}">
        <p14:creationId xmlns:p14="http://schemas.microsoft.com/office/powerpoint/2010/main" val="504200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A6DBC-47A4-58EC-3F5C-D69056F01366}"/>
              </a:ext>
            </a:extLst>
          </p:cNvPr>
          <p:cNvSpPr>
            <a:spLocks noGrp="1"/>
          </p:cNvSpPr>
          <p:nvPr>
            <p:ph type="title"/>
          </p:nvPr>
        </p:nvSpPr>
        <p:spPr/>
        <p:txBody>
          <a:bodyPr>
            <a:normAutofit fontScale="90000"/>
          </a:bodyPr>
          <a:lstStyle/>
          <a:p>
            <a:r>
              <a:rPr lang="en-US" dirty="0"/>
              <a:t>Photoacoustic Computed Tomography (PACT) Point Spread Function</a:t>
            </a:r>
          </a:p>
        </p:txBody>
      </p:sp>
      <p:sp>
        <p:nvSpPr>
          <p:cNvPr id="3" name="Content Placeholder 2">
            <a:extLst>
              <a:ext uri="{FF2B5EF4-FFF2-40B4-BE49-F238E27FC236}">
                <a16:creationId xmlns:a16="http://schemas.microsoft.com/office/drawing/2014/main" id="{B6533202-C999-4A61-6B44-AFF93A9EAFA2}"/>
              </a:ext>
            </a:extLst>
          </p:cNvPr>
          <p:cNvSpPr>
            <a:spLocks noGrp="1"/>
          </p:cNvSpPr>
          <p:nvPr>
            <p:ph idx="1"/>
          </p:nvPr>
        </p:nvSpPr>
        <p:spPr>
          <a:xfrm>
            <a:off x="664798" y="2089404"/>
            <a:ext cx="10168128" cy="3694176"/>
          </a:xfrm>
        </p:spPr>
        <p:txBody>
          <a:bodyPr/>
          <a:lstStyle/>
          <a:p>
            <a:r>
              <a:rPr lang="en-US" dirty="0"/>
              <a:t>Problem: varying light speed-&gt; wavefront distortions-&gt; image quality degraded</a:t>
            </a:r>
          </a:p>
          <a:p>
            <a:r>
              <a:rPr lang="en-US" dirty="0"/>
              <a:t>Based on previous work [Cui M, </a:t>
            </a:r>
            <a:r>
              <a:rPr lang="en-US" dirty="0" err="1"/>
              <a:t>Zuo</a:t>
            </a:r>
            <a:r>
              <a:rPr lang="en-US" dirty="0"/>
              <a:t> H, Wang X, et al., 2021]</a:t>
            </a:r>
          </a:p>
          <a:p>
            <a:r>
              <a:rPr lang="en-US" dirty="0"/>
              <a:t>Adaptive Optics(AO)</a:t>
            </a:r>
          </a:p>
        </p:txBody>
      </p:sp>
      <p:pic>
        <p:nvPicPr>
          <p:cNvPr id="5" name="Picture 4" descr="A screenshot of a web page&#10;&#10;Description automatically generated">
            <a:extLst>
              <a:ext uri="{FF2B5EF4-FFF2-40B4-BE49-F238E27FC236}">
                <a16:creationId xmlns:a16="http://schemas.microsoft.com/office/drawing/2014/main" id="{EA8505A7-4C73-7A89-C560-E2F178A3CB34}"/>
              </a:ext>
            </a:extLst>
          </p:cNvPr>
          <p:cNvPicPr>
            <a:picLocks noChangeAspect="1"/>
          </p:cNvPicPr>
          <p:nvPr/>
        </p:nvPicPr>
        <p:blipFill>
          <a:blip r:embed="rId3"/>
          <a:stretch>
            <a:fillRect/>
          </a:stretch>
        </p:blipFill>
        <p:spPr>
          <a:xfrm>
            <a:off x="9507879" y="3686979"/>
            <a:ext cx="2214139" cy="3140762"/>
          </a:xfrm>
          <a:prstGeom prst="rect">
            <a:avLst/>
          </a:prstGeom>
        </p:spPr>
      </p:pic>
      <p:sp>
        <p:nvSpPr>
          <p:cNvPr id="8" name="TextBox 7">
            <a:extLst>
              <a:ext uri="{FF2B5EF4-FFF2-40B4-BE49-F238E27FC236}">
                <a16:creationId xmlns:a16="http://schemas.microsoft.com/office/drawing/2014/main" id="{D7FDD699-91AE-E91F-52AB-2E5C7DA0F672}"/>
              </a:ext>
            </a:extLst>
          </p:cNvPr>
          <p:cNvSpPr txBox="1"/>
          <p:nvPr/>
        </p:nvSpPr>
        <p:spPr>
          <a:xfrm>
            <a:off x="1664253" y="6305382"/>
            <a:ext cx="3876895" cy="369332"/>
          </a:xfrm>
          <a:prstGeom prst="rect">
            <a:avLst/>
          </a:prstGeom>
          <a:noFill/>
        </p:spPr>
        <p:txBody>
          <a:bodyPr wrap="none" rtlCol="0">
            <a:spAutoFit/>
          </a:bodyPr>
          <a:lstStyle/>
          <a:p>
            <a:r>
              <a:rPr lang="en-US" dirty="0"/>
              <a:t>[Cui M, </a:t>
            </a:r>
            <a:r>
              <a:rPr lang="en-US" dirty="0" err="1"/>
              <a:t>Zuo</a:t>
            </a:r>
            <a:r>
              <a:rPr lang="en-US" dirty="0"/>
              <a:t> H, Wang X, et al., 2021]</a:t>
            </a:r>
          </a:p>
        </p:txBody>
      </p:sp>
    </p:spTree>
    <p:extLst>
      <p:ext uri="{BB962C8B-B14F-4D97-AF65-F5344CB8AC3E}">
        <p14:creationId xmlns:p14="http://schemas.microsoft.com/office/powerpoint/2010/main" val="388417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D0B2-1ABE-A3A1-00A2-B8CC08BFC14B}"/>
              </a:ext>
            </a:extLst>
          </p:cNvPr>
          <p:cNvSpPr>
            <a:spLocks noGrp="1"/>
          </p:cNvSpPr>
          <p:nvPr>
            <p:ph type="title"/>
          </p:nvPr>
        </p:nvSpPr>
        <p:spPr/>
        <p:txBody>
          <a:bodyPr/>
          <a:lstStyle/>
          <a:p>
            <a:r>
              <a:rPr lang="en-US" dirty="0" err="1"/>
              <a:t>Psf</a:t>
            </a:r>
            <a:r>
              <a:rPr lang="en-US" dirty="0"/>
              <a:t> functions</a:t>
            </a:r>
          </a:p>
        </p:txBody>
      </p:sp>
      <p:sp>
        <p:nvSpPr>
          <p:cNvPr id="3" name="Content Placeholder 2">
            <a:extLst>
              <a:ext uri="{FF2B5EF4-FFF2-40B4-BE49-F238E27FC236}">
                <a16:creationId xmlns:a16="http://schemas.microsoft.com/office/drawing/2014/main" id="{4F23D9A2-6E84-3CD6-C237-D40F51D7AB60}"/>
              </a:ext>
            </a:extLst>
          </p:cNvPr>
          <p:cNvSpPr>
            <a:spLocks noGrp="1"/>
          </p:cNvSpPr>
          <p:nvPr>
            <p:ph idx="1"/>
          </p:nvPr>
        </p:nvSpPr>
        <p:spPr/>
        <p:txBody>
          <a:bodyPr/>
          <a:lstStyle/>
          <a:p>
            <a:r>
              <a:rPr lang="en-US" dirty="0"/>
              <a:t>transducers</a:t>
            </a:r>
          </a:p>
          <a:p>
            <a:endParaRPr lang="en-US" dirty="0"/>
          </a:p>
        </p:txBody>
      </p:sp>
      <p:pic>
        <p:nvPicPr>
          <p:cNvPr id="4" name="Picture 3" descr="A black text on a white background&#10;&#10;Description automatically generated">
            <a:extLst>
              <a:ext uri="{FF2B5EF4-FFF2-40B4-BE49-F238E27FC236}">
                <a16:creationId xmlns:a16="http://schemas.microsoft.com/office/drawing/2014/main" id="{72AA33D9-3675-B81D-888A-C9D9D73DD61B}"/>
              </a:ext>
            </a:extLst>
          </p:cNvPr>
          <p:cNvPicPr>
            <a:picLocks noChangeAspect="1"/>
          </p:cNvPicPr>
          <p:nvPr/>
        </p:nvPicPr>
        <p:blipFill>
          <a:blip r:embed="rId3"/>
          <a:stretch>
            <a:fillRect/>
          </a:stretch>
        </p:blipFill>
        <p:spPr>
          <a:xfrm>
            <a:off x="273593" y="3137518"/>
            <a:ext cx="7772400" cy="1393208"/>
          </a:xfrm>
          <a:prstGeom prst="rect">
            <a:avLst/>
          </a:prstGeom>
        </p:spPr>
      </p:pic>
      <p:pic>
        <p:nvPicPr>
          <p:cNvPr id="5" name="Picture 4" descr="A close-up of a musical note&#10;&#10;Description automatically generated">
            <a:extLst>
              <a:ext uri="{FF2B5EF4-FFF2-40B4-BE49-F238E27FC236}">
                <a16:creationId xmlns:a16="http://schemas.microsoft.com/office/drawing/2014/main" id="{53DB7A1F-FF84-DF01-50D8-403F67D7E273}"/>
              </a:ext>
            </a:extLst>
          </p:cNvPr>
          <p:cNvPicPr>
            <a:picLocks noChangeAspect="1"/>
          </p:cNvPicPr>
          <p:nvPr/>
        </p:nvPicPr>
        <p:blipFill>
          <a:blip r:embed="rId4"/>
          <a:stretch>
            <a:fillRect/>
          </a:stretch>
        </p:blipFill>
        <p:spPr>
          <a:xfrm>
            <a:off x="7919368" y="456917"/>
            <a:ext cx="3364328" cy="1264523"/>
          </a:xfrm>
          <a:prstGeom prst="rect">
            <a:avLst/>
          </a:prstGeom>
        </p:spPr>
      </p:pic>
      <p:sp>
        <p:nvSpPr>
          <p:cNvPr id="6" name="TextBox 5">
            <a:extLst>
              <a:ext uri="{FF2B5EF4-FFF2-40B4-BE49-F238E27FC236}">
                <a16:creationId xmlns:a16="http://schemas.microsoft.com/office/drawing/2014/main" id="{8B32F7CC-98F1-ABBA-1E57-3CF04F491D5D}"/>
              </a:ext>
            </a:extLst>
          </p:cNvPr>
          <p:cNvSpPr txBox="1"/>
          <p:nvPr/>
        </p:nvSpPr>
        <p:spPr>
          <a:xfrm>
            <a:off x="218911" y="5940028"/>
            <a:ext cx="3876895" cy="369332"/>
          </a:xfrm>
          <a:prstGeom prst="rect">
            <a:avLst/>
          </a:prstGeom>
          <a:noFill/>
        </p:spPr>
        <p:txBody>
          <a:bodyPr wrap="none" rtlCol="0">
            <a:spAutoFit/>
          </a:bodyPr>
          <a:lstStyle/>
          <a:p>
            <a:r>
              <a:rPr lang="en-US" dirty="0"/>
              <a:t>[Cui M, </a:t>
            </a:r>
            <a:r>
              <a:rPr lang="en-US" dirty="0" err="1"/>
              <a:t>Zuo</a:t>
            </a:r>
            <a:r>
              <a:rPr lang="en-US" dirty="0"/>
              <a:t> H, Wang X, et al., 2021]</a:t>
            </a:r>
          </a:p>
        </p:txBody>
      </p:sp>
      <p:pic>
        <p:nvPicPr>
          <p:cNvPr id="10" name="Picture 9" descr="A graph of a graph&#10;&#10;Description automatically generated with medium confidence">
            <a:extLst>
              <a:ext uri="{FF2B5EF4-FFF2-40B4-BE49-F238E27FC236}">
                <a16:creationId xmlns:a16="http://schemas.microsoft.com/office/drawing/2014/main" id="{79625B40-94B6-37E0-D412-440EBD798918}"/>
              </a:ext>
            </a:extLst>
          </p:cNvPr>
          <p:cNvPicPr>
            <a:picLocks noChangeAspect="1"/>
          </p:cNvPicPr>
          <p:nvPr/>
        </p:nvPicPr>
        <p:blipFill>
          <a:blip r:embed="rId5"/>
          <a:stretch>
            <a:fillRect/>
          </a:stretch>
        </p:blipFill>
        <p:spPr>
          <a:xfrm>
            <a:off x="8101981" y="2990973"/>
            <a:ext cx="3718207" cy="2987612"/>
          </a:xfrm>
          <a:prstGeom prst="rect">
            <a:avLst/>
          </a:prstGeom>
        </p:spPr>
      </p:pic>
    </p:spTree>
    <p:extLst>
      <p:ext uri="{BB962C8B-B14F-4D97-AF65-F5344CB8AC3E}">
        <p14:creationId xmlns:p14="http://schemas.microsoft.com/office/powerpoint/2010/main" val="264301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F73C-F415-E9EE-02F1-18CB01674810}"/>
              </a:ext>
            </a:extLst>
          </p:cNvPr>
          <p:cNvSpPr>
            <a:spLocks noGrp="1"/>
          </p:cNvSpPr>
          <p:nvPr>
            <p:ph type="title"/>
          </p:nvPr>
        </p:nvSpPr>
        <p:spPr/>
        <p:txBody>
          <a:bodyPr>
            <a:normAutofit fontScale="90000"/>
          </a:bodyPr>
          <a:lstStyle/>
          <a:p>
            <a:r>
              <a:rPr lang="en-US" dirty="0"/>
              <a:t>Photoacoustic Computed Tomography (PACT) Point Spread Function</a:t>
            </a:r>
          </a:p>
        </p:txBody>
      </p:sp>
      <p:sp>
        <p:nvSpPr>
          <p:cNvPr id="3" name="Content Placeholder 2">
            <a:extLst>
              <a:ext uri="{FF2B5EF4-FFF2-40B4-BE49-F238E27FC236}">
                <a16:creationId xmlns:a16="http://schemas.microsoft.com/office/drawing/2014/main" id="{F6FEF616-679E-66B7-CAE9-C47F0C10DE32}"/>
              </a:ext>
            </a:extLst>
          </p:cNvPr>
          <p:cNvSpPr>
            <a:spLocks noGrp="1"/>
          </p:cNvSpPr>
          <p:nvPr>
            <p:ph idx="1"/>
          </p:nvPr>
        </p:nvSpPr>
        <p:spPr/>
        <p:txBody>
          <a:bodyPr/>
          <a:lstStyle/>
          <a:p>
            <a:r>
              <a:rPr lang="en-US" dirty="0"/>
              <a:t>Piecewise deconvolution</a:t>
            </a:r>
          </a:p>
          <a:p>
            <a:r>
              <a:rPr lang="en-US" dirty="0"/>
              <a:t>Patch by patch</a:t>
            </a:r>
          </a:p>
          <a:p>
            <a:r>
              <a:rPr lang="en-US" dirty="0"/>
              <a:t>W(theta), delay</a:t>
            </a:r>
          </a:p>
          <a:p>
            <a:r>
              <a:rPr lang="en-US" dirty="0"/>
              <a:t>Speed of Sound(SOS)</a:t>
            </a:r>
          </a:p>
        </p:txBody>
      </p:sp>
      <p:sp>
        <p:nvSpPr>
          <p:cNvPr id="4" name="TextBox 3">
            <a:extLst>
              <a:ext uri="{FF2B5EF4-FFF2-40B4-BE49-F238E27FC236}">
                <a16:creationId xmlns:a16="http://schemas.microsoft.com/office/drawing/2014/main" id="{59A2720E-4B78-55B4-F161-9A917F5FE8CB}"/>
              </a:ext>
            </a:extLst>
          </p:cNvPr>
          <p:cNvSpPr txBox="1"/>
          <p:nvPr/>
        </p:nvSpPr>
        <p:spPr>
          <a:xfrm>
            <a:off x="654396" y="6272715"/>
            <a:ext cx="3876895" cy="369332"/>
          </a:xfrm>
          <a:prstGeom prst="rect">
            <a:avLst/>
          </a:prstGeom>
          <a:noFill/>
        </p:spPr>
        <p:txBody>
          <a:bodyPr wrap="none" rtlCol="0">
            <a:spAutoFit/>
          </a:bodyPr>
          <a:lstStyle/>
          <a:p>
            <a:r>
              <a:rPr lang="en-US" dirty="0"/>
              <a:t>[Cui M, </a:t>
            </a:r>
            <a:r>
              <a:rPr lang="en-US" dirty="0" err="1"/>
              <a:t>Zuo</a:t>
            </a:r>
            <a:r>
              <a:rPr lang="en-US" dirty="0"/>
              <a:t> H, Wang X, et al., 2021]</a:t>
            </a:r>
          </a:p>
        </p:txBody>
      </p:sp>
      <p:pic>
        <p:nvPicPr>
          <p:cNvPr id="8" name="Picture 7" descr="A close-up of a microscope&#10;&#10;Description automatically generated">
            <a:extLst>
              <a:ext uri="{FF2B5EF4-FFF2-40B4-BE49-F238E27FC236}">
                <a16:creationId xmlns:a16="http://schemas.microsoft.com/office/drawing/2014/main" id="{65BF393B-320E-EA97-6ED4-AE90BECE7EB9}"/>
              </a:ext>
            </a:extLst>
          </p:cNvPr>
          <p:cNvPicPr>
            <a:picLocks noChangeAspect="1"/>
          </p:cNvPicPr>
          <p:nvPr/>
        </p:nvPicPr>
        <p:blipFill>
          <a:blip r:embed="rId3"/>
          <a:stretch>
            <a:fillRect/>
          </a:stretch>
        </p:blipFill>
        <p:spPr>
          <a:xfrm>
            <a:off x="5512098" y="2763672"/>
            <a:ext cx="6216597" cy="3635417"/>
          </a:xfrm>
          <a:prstGeom prst="rect">
            <a:avLst/>
          </a:prstGeom>
        </p:spPr>
      </p:pic>
      <p:pic>
        <p:nvPicPr>
          <p:cNvPr id="6" name="Picture 5" descr="A black and white math symbol&#10;&#10;Description automatically generated">
            <a:extLst>
              <a:ext uri="{FF2B5EF4-FFF2-40B4-BE49-F238E27FC236}">
                <a16:creationId xmlns:a16="http://schemas.microsoft.com/office/drawing/2014/main" id="{3FE617C6-47EC-6FA8-B631-EB6C364D105B}"/>
              </a:ext>
            </a:extLst>
          </p:cNvPr>
          <p:cNvPicPr>
            <a:picLocks noChangeAspect="1"/>
          </p:cNvPicPr>
          <p:nvPr/>
        </p:nvPicPr>
        <p:blipFill>
          <a:blip r:embed="rId4"/>
          <a:stretch>
            <a:fillRect/>
          </a:stretch>
        </p:blipFill>
        <p:spPr>
          <a:xfrm>
            <a:off x="8857546" y="2187943"/>
            <a:ext cx="2966789" cy="775679"/>
          </a:xfrm>
          <a:prstGeom prst="rect">
            <a:avLst/>
          </a:prstGeom>
        </p:spPr>
      </p:pic>
      <p:pic>
        <p:nvPicPr>
          <p:cNvPr id="9" name="Picture 8" descr="A black and white math equation&#10;&#10;Description automatically generated with medium confidence">
            <a:extLst>
              <a:ext uri="{FF2B5EF4-FFF2-40B4-BE49-F238E27FC236}">
                <a16:creationId xmlns:a16="http://schemas.microsoft.com/office/drawing/2014/main" id="{5304B878-3A92-0522-B592-7170B63E2F09}"/>
              </a:ext>
            </a:extLst>
          </p:cNvPr>
          <p:cNvPicPr>
            <a:picLocks noChangeAspect="1"/>
          </p:cNvPicPr>
          <p:nvPr/>
        </p:nvPicPr>
        <p:blipFill>
          <a:blip r:embed="rId5"/>
          <a:stretch>
            <a:fillRect/>
          </a:stretch>
        </p:blipFill>
        <p:spPr>
          <a:xfrm>
            <a:off x="8960271" y="1348499"/>
            <a:ext cx="2635464" cy="839444"/>
          </a:xfrm>
          <a:prstGeom prst="rect">
            <a:avLst/>
          </a:prstGeom>
        </p:spPr>
      </p:pic>
      <p:pic>
        <p:nvPicPr>
          <p:cNvPr id="11" name="Picture 10" descr="A black text on a white background&#10;&#10;Description automatically generated">
            <a:extLst>
              <a:ext uri="{FF2B5EF4-FFF2-40B4-BE49-F238E27FC236}">
                <a16:creationId xmlns:a16="http://schemas.microsoft.com/office/drawing/2014/main" id="{AE93D3A4-C431-0FB4-67A5-B4C3876AB18B}"/>
              </a:ext>
            </a:extLst>
          </p:cNvPr>
          <p:cNvPicPr>
            <a:picLocks noChangeAspect="1"/>
          </p:cNvPicPr>
          <p:nvPr/>
        </p:nvPicPr>
        <p:blipFill>
          <a:blip r:embed="rId6"/>
          <a:stretch>
            <a:fillRect/>
          </a:stretch>
        </p:blipFill>
        <p:spPr>
          <a:xfrm>
            <a:off x="777137" y="5139822"/>
            <a:ext cx="4289962" cy="763882"/>
          </a:xfrm>
          <a:prstGeom prst="rect">
            <a:avLst/>
          </a:prstGeom>
        </p:spPr>
      </p:pic>
    </p:spTree>
    <p:extLst>
      <p:ext uri="{BB962C8B-B14F-4D97-AF65-F5344CB8AC3E}">
        <p14:creationId xmlns:p14="http://schemas.microsoft.com/office/powerpoint/2010/main" val="72525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24EC-8401-A8FA-7385-16F646D9EDF2}"/>
              </a:ext>
            </a:extLst>
          </p:cNvPr>
          <p:cNvSpPr>
            <a:spLocks noGrp="1"/>
          </p:cNvSpPr>
          <p:nvPr>
            <p:ph type="title"/>
          </p:nvPr>
        </p:nvSpPr>
        <p:spPr/>
        <p:txBody>
          <a:bodyPr>
            <a:normAutofit fontScale="90000"/>
          </a:bodyPr>
          <a:lstStyle/>
          <a:p>
            <a:r>
              <a:rPr lang="en-US" dirty="0"/>
              <a:t>Photoacoustic Computed Tomography (PACT) Point Spread Function</a:t>
            </a:r>
          </a:p>
        </p:txBody>
      </p:sp>
      <p:sp>
        <p:nvSpPr>
          <p:cNvPr id="3" name="Content Placeholder 2">
            <a:extLst>
              <a:ext uri="{FF2B5EF4-FFF2-40B4-BE49-F238E27FC236}">
                <a16:creationId xmlns:a16="http://schemas.microsoft.com/office/drawing/2014/main" id="{78A80F21-8CAD-E6D5-F5B7-97DEEBF07925}"/>
              </a:ext>
            </a:extLst>
          </p:cNvPr>
          <p:cNvSpPr>
            <a:spLocks noGrp="1"/>
          </p:cNvSpPr>
          <p:nvPr>
            <p:ph idx="1"/>
          </p:nvPr>
        </p:nvSpPr>
        <p:spPr/>
        <p:txBody>
          <a:bodyPr/>
          <a:lstStyle/>
          <a:p>
            <a:r>
              <a:rPr lang="en-US" dirty="0"/>
              <a:t>Phi: 0-2pi</a:t>
            </a:r>
          </a:p>
          <a:p>
            <a:r>
              <a:rPr lang="en-US" dirty="0"/>
              <a:t>C0: 3.097 e-08 to 0.00062 </a:t>
            </a:r>
          </a:p>
          <a:p>
            <a:r>
              <a:rPr lang="en-US" dirty="0"/>
              <a:t>C1: 4.999e-06 to 0.00062</a:t>
            </a:r>
          </a:p>
          <a:p>
            <a:r>
              <a:rPr lang="en-US" dirty="0"/>
              <a:t>C2: 2.225e-08 to 0.00015</a:t>
            </a:r>
          </a:p>
          <a:p>
            <a:r>
              <a:rPr lang="en-US" dirty="0"/>
              <a:t>Delay:-0.0003 to 0.0004</a:t>
            </a:r>
          </a:p>
          <a:p>
            <a:endParaRPr lang="en-US" dirty="0"/>
          </a:p>
        </p:txBody>
      </p:sp>
      <p:pic>
        <p:nvPicPr>
          <p:cNvPr id="4" name="Picture 3" descr="A purple and green oval with white lines&#10;&#10;Description automatically generated">
            <a:extLst>
              <a:ext uri="{FF2B5EF4-FFF2-40B4-BE49-F238E27FC236}">
                <a16:creationId xmlns:a16="http://schemas.microsoft.com/office/drawing/2014/main" id="{A5C3D261-C011-00A4-880F-07B7FBD51F04}"/>
              </a:ext>
            </a:extLst>
          </p:cNvPr>
          <p:cNvPicPr>
            <a:picLocks noChangeAspect="1"/>
          </p:cNvPicPr>
          <p:nvPr/>
        </p:nvPicPr>
        <p:blipFill>
          <a:blip r:embed="rId3"/>
          <a:stretch>
            <a:fillRect/>
          </a:stretch>
        </p:blipFill>
        <p:spPr>
          <a:xfrm>
            <a:off x="7930824" y="2857351"/>
            <a:ext cx="2601477" cy="2469279"/>
          </a:xfrm>
          <a:prstGeom prst="rect">
            <a:avLst/>
          </a:prstGeom>
        </p:spPr>
      </p:pic>
      <p:sp>
        <p:nvSpPr>
          <p:cNvPr id="5" name="TextBox 4">
            <a:extLst>
              <a:ext uri="{FF2B5EF4-FFF2-40B4-BE49-F238E27FC236}">
                <a16:creationId xmlns:a16="http://schemas.microsoft.com/office/drawing/2014/main" id="{A55BD292-809A-5ADB-1A8A-82EE18D626E7}"/>
              </a:ext>
            </a:extLst>
          </p:cNvPr>
          <p:cNvSpPr txBox="1"/>
          <p:nvPr/>
        </p:nvSpPr>
        <p:spPr>
          <a:xfrm>
            <a:off x="8700917" y="5332516"/>
            <a:ext cx="1128001" cy="369332"/>
          </a:xfrm>
          <a:prstGeom prst="rect">
            <a:avLst/>
          </a:prstGeom>
          <a:noFill/>
        </p:spPr>
        <p:txBody>
          <a:bodyPr wrap="none" rtlCol="0">
            <a:spAutoFit/>
          </a:bodyPr>
          <a:lstStyle/>
          <a:p>
            <a:r>
              <a:rPr lang="en-US" dirty="0"/>
              <a:t>PACT </a:t>
            </a:r>
            <a:r>
              <a:rPr lang="en-US" dirty="0" err="1"/>
              <a:t>psf</a:t>
            </a:r>
            <a:endParaRPr lang="en-US" dirty="0"/>
          </a:p>
        </p:txBody>
      </p:sp>
      <p:pic>
        <p:nvPicPr>
          <p:cNvPr id="7" name="Picture 6">
            <a:extLst>
              <a:ext uri="{FF2B5EF4-FFF2-40B4-BE49-F238E27FC236}">
                <a16:creationId xmlns:a16="http://schemas.microsoft.com/office/drawing/2014/main" id="{D02B8289-C40D-B6CB-FAD9-D338513EB362}"/>
              </a:ext>
            </a:extLst>
          </p:cNvPr>
          <p:cNvPicPr>
            <a:picLocks noChangeAspect="1"/>
          </p:cNvPicPr>
          <p:nvPr/>
        </p:nvPicPr>
        <p:blipFill>
          <a:blip r:embed="rId4"/>
          <a:stretch>
            <a:fillRect/>
          </a:stretch>
        </p:blipFill>
        <p:spPr>
          <a:xfrm>
            <a:off x="645091" y="5701848"/>
            <a:ext cx="7772400" cy="755533"/>
          </a:xfrm>
          <a:prstGeom prst="rect">
            <a:avLst/>
          </a:prstGeom>
        </p:spPr>
      </p:pic>
      <p:sp>
        <p:nvSpPr>
          <p:cNvPr id="9" name="TextBox 8">
            <a:extLst>
              <a:ext uri="{FF2B5EF4-FFF2-40B4-BE49-F238E27FC236}">
                <a16:creationId xmlns:a16="http://schemas.microsoft.com/office/drawing/2014/main" id="{5A1CBDA7-BC93-FFA9-3AF7-6C878C6E2A2F}"/>
              </a:ext>
            </a:extLst>
          </p:cNvPr>
          <p:cNvSpPr txBox="1"/>
          <p:nvPr/>
        </p:nvSpPr>
        <p:spPr>
          <a:xfrm>
            <a:off x="654396" y="6272715"/>
            <a:ext cx="3876895" cy="369332"/>
          </a:xfrm>
          <a:prstGeom prst="rect">
            <a:avLst/>
          </a:prstGeom>
          <a:noFill/>
        </p:spPr>
        <p:txBody>
          <a:bodyPr wrap="none" rtlCol="0">
            <a:spAutoFit/>
          </a:bodyPr>
          <a:lstStyle/>
          <a:p>
            <a:r>
              <a:rPr lang="en-US" dirty="0"/>
              <a:t>[Cui M, </a:t>
            </a:r>
            <a:r>
              <a:rPr lang="en-US" dirty="0" err="1"/>
              <a:t>Zuo</a:t>
            </a:r>
            <a:r>
              <a:rPr lang="en-US" dirty="0"/>
              <a:t> H, Wang X, et al., 2021]</a:t>
            </a:r>
          </a:p>
        </p:txBody>
      </p:sp>
    </p:spTree>
    <p:extLst>
      <p:ext uri="{BB962C8B-B14F-4D97-AF65-F5344CB8AC3E}">
        <p14:creationId xmlns:p14="http://schemas.microsoft.com/office/powerpoint/2010/main" val="2205284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A833-E137-6532-8896-7AD03B76FF7A}"/>
              </a:ext>
            </a:extLst>
          </p:cNvPr>
          <p:cNvSpPr>
            <a:spLocks noGrp="1"/>
          </p:cNvSpPr>
          <p:nvPr>
            <p:ph type="title"/>
          </p:nvPr>
        </p:nvSpPr>
        <p:spPr/>
        <p:txBody>
          <a:bodyPr>
            <a:normAutofit/>
          </a:bodyPr>
          <a:lstStyle/>
          <a:p>
            <a:r>
              <a:rPr lang="en-US" dirty="0"/>
              <a:t>Results: Galaxy Point Spread Function</a:t>
            </a:r>
          </a:p>
        </p:txBody>
      </p:sp>
      <p:pic>
        <p:nvPicPr>
          <p:cNvPr id="5" name="Content Placeholder 4" descr="A graph with numbers and lines&#10;&#10;Description automatically generated">
            <a:extLst>
              <a:ext uri="{FF2B5EF4-FFF2-40B4-BE49-F238E27FC236}">
                <a16:creationId xmlns:a16="http://schemas.microsoft.com/office/drawing/2014/main" id="{235D03CC-03E6-6001-43E9-FF1D92B1C905}"/>
              </a:ext>
            </a:extLst>
          </p:cNvPr>
          <p:cNvPicPr>
            <a:picLocks noGrp="1" noChangeAspect="1"/>
          </p:cNvPicPr>
          <p:nvPr>
            <p:ph idx="1"/>
          </p:nvPr>
        </p:nvPicPr>
        <p:blipFill>
          <a:blip r:embed="rId2"/>
          <a:stretch>
            <a:fillRect/>
          </a:stretch>
        </p:blipFill>
        <p:spPr>
          <a:xfrm>
            <a:off x="3737240" y="2478088"/>
            <a:ext cx="4925482" cy="3694112"/>
          </a:xfrm>
        </p:spPr>
      </p:pic>
    </p:spTree>
    <p:extLst>
      <p:ext uri="{BB962C8B-B14F-4D97-AF65-F5344CB8AC3E}">
        <p14:creationId xmlns:p14="http://schemas.microsoft.com/office/powerpoint/2010/main" val="3589189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FF75-BC06-BCD2-2788-9057DE411CDF}"/>
              </a:ext>
            </a:extLst>
          </p:cNvPr>
          <p:cNvSpPr>
            <a:spLocks noGrp="1"/>
          </p:cNvSpPr>
          <p:nvPr>
            <p:ph type="title"/>
          </p:nvPr>
        </p:nvSpPr>
        <p:spPr/>
        <p:txBody>
          <a:bodyPr>
            <a:normAutofit/>
          </a:bodyPr>
          <a:lstStyle/>
          <a:p>
            <a:r>
              <a:rPr lang="en-US" dirty="0"/>
              <a:t>Data </a:t>
            </a:r>
            <a:r>
              <a:rPr lang="en-US" dirty="0" err="1"/>
              <a:t>Generation:pact</a:t>
            </a:r>
            <a:r>
              <a:rPr lang="en-US" dirty="0"/>
              <a:t>  </a:t>
            </a:r>
            <a:r>
              <a:rPr lang="en-US" dirty="0" err="1"/>
              <a:t>psf</a:t>
            </a:r>
            <a:endParaRPr lang="en-US" dirty="0"/>
          </a:p>
        </p:txBody>
      </p:sp>
      <p:sp>
        <p:nvSpPr>
          <p:cNvPr id="3" name="Content Placeholder 2">
            <a:extLst>
              <a:ext uri="{FF2B5EF4-FFF2-40B4-BE49-F238E27FC236}">
                <a16:creationId xmlns:a16="http://schemas.microsoft.com/office/drawing/2014/main" id="{36161A99-FFFE-203D-6808-E0C30D94AB72}"/>
              </a:ext>
            </a:extLst>
          </p:cNvPr>
          <p:cNvSpPr>
            <a:spLocks noGrp="1"/>
          </p:cNvSpPr>
          <p:nvPr>
            <p:ph idx="1"/>
          </p:nvPr>
        </p:nvSpPr>
        <p:spPr/>
        <p:txBody>
          <a:bodyPr/>
          <a:lstStyle/>
          <a:p>
            <a:r>
              <a:rPr lang="en-US" dirty="0"/>
              <a:t>5000 samples</a:t>
            </a:r>
          </a:p>
          <a:p>
            <a:r>
              <a:rPr lang="en-US" dirty="0"/>
              <a:t>Random</a:t>
            </a:r>
          </a:p>
        </p:txBody>
      </p:sp>
    </p:spTree>
    <p:extLst>
      <p:ext uri="{BB962C8B-B14F-4D97-AF65-F5344CB8AC3E}">
        <p14:creationId xmlns:p14="http://schemas.microsoft.com/office/powerpoint/2010/main" val="1138492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5022-60CB-EABC-632A-84077A9AA3FE}"/>
              </a:ext>
            </a:extLst>
          </p:cNvPr>
          <p:cNvSpPr>
            <a:spLocks noGrp="1"/>
          </p:cNvSpPr>
          <p:nvPr>
            <p:ph type="title"/>
          </p:nvPr>
        </p:nvSpPr>
        <p:spPr/>
        <p:txBody>
          <a:bodyPr/>
          <a:lstStyle/>
          <a:p>
            <a:r>
              <a:rPr lang="en-US" dirty="0"/>
              <a:t>Neural Networks: PACT </a:t>
            </a:r>
            <a:r>
              <a:rPr lang="en-US" dirty="0" err="1"/>
              <a:t>psf</a:t>
            </a:r>
            <a:endParaRPr lang="en-US" dirty="0"/>
          </a:p>
        </p:txBody>
      </p:sp>
      <p:pic>
        <p:nvPicPr>
          <p:cNvPr id="1026" name="Picture 2">
            <a:extLst>
              <a:ext uri="{FF2B5EF4-FFF2-40B4-BE49-F238E27FC236}">
                <a16:creationId xmlns:a16="http://schemas.microsoft.com/office/drawing/2014/main" id="{075E4569-AA82-EC95-83C6-9DF56C7DC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304" y="2478024"/>
            <a:ext cx="4252722" cy="3412678"/>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5" descr="A diagram of pool layers&#10;&#10;Description automatically generated with medium confidence">
            <a:extLst>
              <a:ext uri="{FF2B5EF4-FFF2-40B4-BE49-F238E27FC236}">
                <a16:creationId xmlns:a16="http://schemas.microsoft.com/office/drawing/2014/main" id="{1DFB9FB4-0767-349B-A432-896E5EAD2FDD}"/>
              </a:ext>
            </a:extLst>
          </p:cNvPr>
          <p:cNvPicPr>
            <a:picLocks noChangeAspect="1"/>
          </p:cNvPicPr>
          <p:nvPr/>
        </p:nvPicPr>
        <p:blipFill>
          <a:blip r:embed="rId3"/>
          <a:stretch>
            <a:fillRect/>
          </a:stretch>
        </p:blipFill>
        <p:spPr>
          <a:xfrm rot="5400000">
            <a:off x="8463887" y="3097802"/>
            <a:ext cx="4542999" cy="2568665"/>
          </a:xfrm>
          <a:prstGeom prst="rect">
            <a:avLst/>
          </a:prstGeom>
        </p:spPr>
      </p:pic>
      <p:sp>
        <p:nvSpPr>
          <p:cNvPr id="5" name="Rectangle 4">
            <a:extLst>
              <a:ext uri="{FF2B5EF4-FFF2-40B4-BE49-F238E27FC236}">
                <a16:creationId xmlns:a16="http://schemas.microsoft.com/office/drawing/2014/main" id="{232EEAE1-FCA1-4FFE-7F74-7855A2936627}"/>
              </a:ext>
            </a:extLst>
          </p:cNvPr>
          <p:cNvSpPr/>
          <p:nvPr/>
        </p:nvSpPr>
        <p:spPr>
          <a:xfrm>
            <a:off x="6256790" y="2552144"/>
            <a:ext cx="891396" cy="2817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input</a:t>
            </a:r>
          </a:p>
        </p:txBody>
      </p:sp>
      <p:sp>
        <p:nvSpPr>
          <p:cNvPr id="6" name="Rectangle 5">
            <a:extLst>
              <a:ext uri="{FF2B5EF4-FFF2-40B4-BE49-F238E27FC236}">
                <a16:creationId xmlns:a16="http://schemas.microsoft.com/office/drawing/2014/main" id="{F573E9BD-9F0D-C3D2-CFF4-6412AE1B6CE0}"/>
              </a:ext>
            </a:extLst>
          </p:cNvPr>
          <p:cNvSpPr/>
          <p:nvPr/>
        </p:nvSpPr>
        <p:spPr>
          <a:xfrm>
            <a:off x="6251039" y="3015010"/>
            <a:ext cx="897147" cy="31334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100" dirty="0"/>
              <a:t>Conv 32/RELU</a:t>
            </a:r>
          </a:p>
        </p:txBody>
      </p:sp>
      <p:sp>
        <p:nvSpPr>
          <p:cNvPr id="7" name="Rectangle 6">
            <a:extLst>
              <a:ext uri="{FF2B5EF4-FFF2-40B4-BE49-F238E27FC236}">
                <a16:creationId xmlns:a16="http://schemas.microsoft.com/office/drawing/2014/main" id="{A7ED2977-DE2C-5B18-5D89-B4E306CB2A63}"/>
              </a:ext>
            </a:extLst>
          </p:cNvPr>
          <p:cNvSpPr/>
          <p:nvPr/>
        </p:nvSpPr>
        <p:spPr>
          <a:xfrm>
            <a:off x="6245288" y="3469624"/>
            <a:ext cx="891396" cy="2817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t>Max Pool</a:t>
            </a:r>
          </a:p>
        </p:txBody>
      </p:sp>
      <p:sp>
        <p:nvSpPr>
          <p:cNvPr id="8" name="Rectangle 7">
            <a:extLst>
              <a:ext uri="{FF2B5EF4-FFF2-40B4-BE49-F238E27FC236}">
                <a16:creationId xmlns:a16="http://schemas.microsoft.com/office/drawing/2014/main" id="{0CE94561-92FD-843F-B5D6-3A6FCB8BF001}"/>
              </a:ext>
            </a:extLst>
          </p:cNvPr>
          <p:cNvSpPr/>
          <p:nvPr/>
        </p:nvSpPr>
        <p:spPr>
          <a:xfrm>
            <a:off x="6245288" y="3892693"/>
            <a:ext cx="891396" cy="33224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100" dirty="0"/>
              <a:t>Conv 64/RELU</a:t>
            </a:r>
          </a:p>
        </p:txBody>
      </p:sp>
      <p:sp>
        <p:nvSpPr>
          <p:cNvPr id="9" name="Rectangle 8">
            <a:extLst>
              <a:ext uri="{FF2B5EF4-FFF2-40B4-BE49-F238E27FC236}">
                <a16:creationId xmlns:a16="http://schemas.microsoft.com/office/drawing/2014/main" id="{C4968AB2-920E-D912-E77E-684B6339855A}"/>
              </a:ext>
            </a:extLst>
          </p:cNvPr>
          <p:cNvSpPr/>
          <p:nvPr/>
        </p:nvSpPr>
        <p:spPr>
          <a:xfrm>
            <a:off x="6245288" y="4361994"/>
            <a:ext cx="891396" cy="32645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t>FC 128/RELU</a:t>
            </a:r>
          </a:p>
        </p:txBody>
      </p:sp>
      <p:sp>
        <p:nvSpPr>
          <p:cNvPr id="10" name="Rectangle 9">
            <a:extLst>
              <a:ext uri="{FF2B5EF4-FFF2-40B4-BE49-F238E27FC236}">
                <a16:creationId xmlns:a16="http://schemas.microsoft.com/office/drawing/2014/main" id="{CBDC2E7A-8587-9DE7-4298-0A06E0CC7EEC}"/>
              </a:ext>
            </a:extLst>
          </p:cNvPr>
          <p:cNvSpPr/>
          <p:nvPr/>
        </p:nvSpPr>
        <p:spPr>
          <a:xfrm>
            <a:off x="6245288" y="4825508"/>
            <a:ext cx="891396" cy="34343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t>FC 64/RELU</a:t>
            </a:r>
          </a:p>
        </p:txBody>
      </p:sp>
      <p:sp>
        <p:nvSpPr>
          <p:cNvPr id="11" name="Rectangle 10">
            <a:extLst>
              <a:ext uri="{FF2B5EF4-FFF2-40B4-BE49-F238E27FC236}">
                <a16:creationId xmlns:a16="http://schemas.microsoft.com/office/drawing/2014/main" id="{CDB8199E-894A-23FF-C37A-F5A188AE2196}"/>
              </a:ext>
            </a:extLst>
          </p:cNvPr>
          <p:cNvSpPr/>
          <p:nvPr/>
        </p:nvSpPr>
        <p:spPr>
          <a:xfrm>
            <a:off x="6245288" y="5305996"/>
            <a:ext cx="891396" cy="2817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t>FC 3/RELU</a:t>
            </a:r>
          </a:p>
        </p:txBody>
      </p:sp>
      <p:sp>
        <p:nvSpPr>
          <p:cNvPr id="12" name="TextBox 11">
            <a:extLst>
              <a:ext uri="{FF2B5EF4-FFF2-40B4-BE49-F238E27FC236}">
                <a16:creationId xmlns:a16="http://schemas.microsoft.com/office/drawing/2014/main" id="{A395DBD5-1293-3F95-97F5-DBDA8BF84988}"/>
              </a:ext>
            </a:extLst>
          </p:cNvPr>
          <p:cNvSpPr txBox="1"/>
          <p:nvPr/>
        </p:nvSpPr>
        <p:spPr>
          <a:xfrm>
            <a:off x="8960443" y="6522829"/>
            <a:ext cx="3103735" cy="261610"/>
          </a:xfrm>
          <a:prstGeom prst="rect">
            <a:avLst/>
          </a:prstGeom>
          <a:noFill/>
        </p:spPr>
        <p:txBody>
          <a:bodyPr wrap="none" rtlCol="0">
            <a:spAutoFit/>
          </a:bodyPr>
          <a:lstStyle/>
          <a:p>
            <a:r>
              <a:rPr lang="en-US" sz="1100" dirty="0"/>
              <a:t>[</a:t>
            </a:r>
            <a:r>
              <a:rPr lang="en-US" sz="1100" b="0" i="0" dirty="0" err="1">
                <a:solidFill>
                  <a:srgbClr val="222222"/>
                </a:solidFill>
                <a:effectLst/>
                <a:latin typeface="Arial" panose="020B0604020202020204" pitchFamily="34" charset="0"/>
              </a:rPr>
              <a:t>Siddik</a:t>
            </a:r>
            <a:r>
              <a:rPr lang="en-US" sz="1100" b="0" i="0" dirty="0">
                <a:solidFill>
                  <a:srgbClr val="222222"/>
                </a:solidFill>
                <a:effectLst/>
                <a:latin typeface="Arial" panose="020B0604020202020204" pitchFamily="34" charset="0"/>
              </a:rPr>
              <a:t> A B, Sandoval S, </a:t>
            </a:r>
            <a:r>
              <a:rPr lang="en-US" sz="1100" b="0" i="0" dirty="0" err="1">
                <a:solidFill>
                  <a:srgbClr val="222222"/>
                </a:solidFill>
                <a:effectLst/>
                <a:latin typeface="Arial" panose="020B0604020202020204" pitchFamily="34" charset="0"/>
              </a:rPr>
              <a:t>Voelz</a:t>
            </a:r>
            <a:r>
              <a:rPr lang="en-US" sz="1100" b="0" i="0" dirty="0">
                <a:solidFill>
                  <a:srgbClr val="222222"/>
                </a:solidFill>
                <a:effectLst/>
                <a:latin typeface="Arial" panose="020B0604020202020204" pitchFamily="34" charset="0"/>
              </a:rPr>
              <a:t> D, et al. , 2023</a:t>
            </a:r>
            <a:r>
              <a:rPr lang="en-US" sz="1100" dirty="0"/>
              <a:t>]</a:t>
            </a:r>
          </a:p>
        </p:txBody>
      </p:sp>
      <p:sp>
        <p:nvSpPr>
          <p:cNvPr id="13" name="TextBox 12">
            <a:extLst>
              <a:ext uri="{FF2B5EF4-FFF2-40B4-BE49-F238E27FC236}">
                <a16:creationId xmlns:a16="http://schemas.microsoft.com/office/drawing/2014/main" id="{E392339F-382F-32A0-D8D5-18C97E0200B2}"/>
              </a:ext>
            </a:extLst>
          </p:cNvPr>
          <p:cNvSpPr txBox="1"/>
          <p:nvPr/>
        </p:nvSpPr>
        <p:spPr>
          <a:xfrm>
            <a:off x="7148186" y="3079887"/>
            <a:ext cx="1023037" cy="261610"/>
          </a:xfrm>
          <a:prstGeom prst="rect">
            <a:avLst/>
          </a:prstGeom>
          <a:noFill/>
        </p:spPr>
        <p:txBody>
          <a:bodyPr wrap="none" rtlCol="0">
            <a:spAutoFit/>
          </a:bodyPr>
          <a:lstStyle/>
          <a:p>
            <a:r>
              <a:rPr lang="en-US" sz="1100" dirty="0"/>
              <a:t>Conv Layer 1</a:t>
            </a:r>
          </a:p>
        </p:txBody>
      </p:sp>
      <p:sp>
        <p:nvSpPr>
          <p:cNvPr id="14" name="TextBox 13">
            <a:extLst>
              <a:ext uri="{FF2B5EF4-FFF2-40B4-BE49-F238E27FC236}">
                <a16:creationId xmlns:a16="http://schemas.microsoft.com/office/drawing/2014/main" id="{F22C3E69-7276-84E7-8279-D07DB712BED2}"/>
              </a:ext>
            </a:extLst>
          </p:cNvPr>
          <p:cNvSpPr txBox="1"/>
          <p:nvPr/>
        </p:nvSpPr>
        <p:spPr>
          <a:xfrm>
            <a:off x="7148186" y="3959402"/>
            <a:ext cx="1023037" cy="261610"/>
          </a:xfrm>
          <a:prstGeom prst="rect">
            <a:avLst/>
          </a:prstGeom>
          <a:noFill/>
        </p:spPr>
        <p:txBody>
          <a:bodyPr wrap="none" rtlCol="0">
            <a:spAutoFit/>
          </a:bodyPr>
          <a:lstStyle/>
          <a:p>
            <a:r>
              <a:rPr lang="en-US" sz="1100" dirty="0"/>
              <a:t>Conv Layer 2</a:t>
            </a:r>
          </a:p>
        </p:txBody>
      </p:sp>
      <p:sp>
        <p:nvSpPr>
          <p:cNvPr id="15" name="TextBox 14">
            <a:extLst>
              <a:ext uri="{FF2B5EF4-FFF2-40B4-BE49-F238E27FC236}">
                <a16:creationId xmlns:a16="http://schemas.microsoft.com/office/drawing/2014/main" id="{5234168B-07ED-3C95-9A97-AF1F932A995B}"/>
              </a:ext>
            </a:extLst>
          </p:cNvPr>
          <p:cNvSpPr txBox="1"/>
          <p:nvPr/>
        </p:nvSpPr>
        <p:spPr>
          <a:xfrm>
            <a:off x="7136684" y="3539651"/>
            <a:ext cx="1486304" cy="261610"/>
          </a:xfrm>
          <a:prstGeom prst="rect">
            <a:avLst/>
          </a:prstGeom>
          <a:noFill/>
        </p:spPr>
        <p:txBody>
          <a:bodyPr wrap="none" rtlCol="0">
            <a:spAutoFit/>
          </a:bodyPr>
          <a:lstStyle/>
          <a:p>
            <a:r>
              <a:rPr lang="en-US" sz="1100" dirty="0"/>
              <a:t>Max Pooling Layer 1</a:t>
            </a:r>
          </a:p>
        </p:txBody>
      </p:sp>
      <p:sp>
        <p:nvSpPr>
          <p:cNvPr id="16" name="TextBox 15">
            <a:extLst>
              <a:ext uri="{FF2B5EF4-FFF2-40B4-BE49-F238E27FC236}">
                <a16:creationId xmlns:a16="http://schemas.microsoft.com/office/drawing/2014/main" id="{10520231-67DB-6A31-1E24-66D23ED506D2}"/>
              </a:ext>
            </a:extLst>
          </p:cNvPr>
          <p:cNvSpPr txBox="1"/>
          <p:nvPr/>
        </p:nvSpPr>
        <p:spPr>
          <a:xfrm>
            <a:off x="7148235" y="4426842"/>
            <a:ext cx="1600118" cy="261610"/>
          </a:xfrm>
          <a:prstGeom prst="rect">
            <a:avLst/>
          </a:prstGeom>
          <a:noFill/>
        </p:spPr>
        <p:txBody>
          <a:bodyPr wrap="none" rtlCol="0">
            <a:spAutoFit/>
          </a:bodyPr>
          <a:lstStyle/>
          <a:p>
            <a:r>
              <a:rPr lang="en-US" sz="1100" dirty="0"/>
              <a:t>Full connected layer 1</a:t>
            </a:r>
          </a:p>
        </p:txBody>
      </p:sp>
      <p:sp>
        <p:nvSpPr>
          <p:cNvPr id="17" name="TextBox 16">
            <a:extLst>
              <a:ext uri="{FF2B5EF4-FFF2-40B4-BE49-F238E27FC236}">
                <a16:creationId xmlns:a16="http://schemas.microsoft.com/office/drawing/2014/main" id="{8B96CDDD-4290-E0B0-C0A8-8C684C164FC1}"/>
              </a:ext>
            </a:extLst>
          </p:cNvPr>
          <p:cNvSpPr txBox="1"/>
          <p:nvPr/>
        </p:nvSpPr>
        <p:spPr>
          <a:xfrm>
            <a:off x="7182118" y="4820366"/>
            <a:ext cx="1600118" cy="261610"/>
          </a:xfrm>
          <a:prstGeom prst="rect">
            <a:avLst/>
          </a:prstGeom>
          <a:noFill/>
        </p:spPr>
        <p:txBody>
          <a:bodyPr wrap="none" rtlCol="0">
            <a:spAutoFit/>
          </a:bodyPr>
          <a:lstStyle/>
          <a:p>
            <a:r>
              <a:rPr lang="en-US" sz="1100" dirty="0"/>
              <a:t>Full connected layer 2</a:t>
            </a:r>
          </a:p>
        </p:txBody>
      </p:sp>
      <p:sp>
        <p:nvSpPr>
          <p:cNvPr id="18" name="TextBox 17">
            <a:extLst>
              <a:ext uri="{FF2B5EF4-FFF2-40B4-BE49-F238E27FC236}">
                <a16:creationId xmlns:a16="http://schemas.microsoft.com/office/drawing/2014/main" id="{BBC42719-E2BF-E5F2-54A6-78F0FEC938BB}"/>
              </a:ext>
            </a:extLst>
          </p:cNvPr>
          <p:cNvSpPr txBox="1"/>
          <p:nvPr/>
        </p:nvSpPr>
        <p:spPr>
          <a:xfrm>
            <a:off x="7188797" y="5280130"/>
            <a:ext cx="1600118" cy="261610"/>
          </a:xfrm>
          <a:prstGeom prst="rect">
            <a:avLst/>
          </a:prstGeom>
          <a:noFill/>
        </p:spPr>
        <p:txBody>
          <a:bodyPr wrap="none" rtlCol="0">
            <a:spAutoFit/>
          </a:bodyPr>
          <a:lstStyle/>
          <a:p>
            <a:r>
              <a:rPr lang="en-US" sz="1100" dirty="0"/>
              <a:t>Full connected layer 3</a:t>
            </a:r>
          </a:p>
        </p:txBody>
      </p:sp>
      <p:sp>
        <p:nvSpPr>
          <p:cNvPr id="19" name="TextBox 18">
            <a:extLst>
              <a:ext uri="{FF2B5EF4-FFF2-40B4-BE49-F238E27FC236}">
                <a16:creationId xmlns:a16="http://schemas.microsoft.com/office/drawing/2014/main" id="{7E3213DB-9B7C-EAF1-3F27-B28B30A3141A}"/>
              </a:ext>
            </a:extLst>
          </p:cNvPr>
          <p:cNvSpPr txBox="1"/>
          <p:nvPr/>
        </p:nvSpPr>
        <p:spPr>
          <a:xfrm>
            <a:off x="5752024" y="1726273"/>
            <a:ext cx="2033314" cy="369332"/>
          </a:xfrm>
          <a:prstGeom prst="rect">
            <a:avLst/>
          </a:prstGeom>
          <a:noFill/>
        </p:spPr>
        <p:txBody>
          <a:bodyPr wrap="none" rtlCol="0">
            <a:spAutoFit/>
          </a:bodyPr>
          <a:lstStyle/>
          <a:p>
            <a:r>
              <a:rPr lang="en-US" dirty="0"/>
              <a:t>Neural Network 1</a:t>
            </a:r>
          </a:p>
        </p:txBody>
      </p:sp>
      <p:sp>
        <p:nvSpPr>
          <p:cNvPr id="20" name="TextBox 19">
            <a:extLst>
              <a:ext uri="{FF2B5EF4-FFF2-40B4-BE49-F238E27FC236}">
                <a16:creationId xmlns:a16="http://schemas.microsoft.com/office/drawing/2014/main" id="{82394BAA-DD0E-FCBB-C277-B282F54BBD11}"/>
              </a:ext>
            </a:extLst>
          </p:cNvPr>
          <p:cNvSpPr txBox="1"/>
          <p:nvPr/>
        </p:nvSpPr>
        <p:spPr>
          <a:xfrm>
            <a:off x="9567454" y="1758063"/>
            <a:ext cx="2033314" cy="369332"/>
          </a:xfrm>
          <a:prstGeom prst="rect">
            <a:avLst/>
          </a:prstGeom>
          <a:noFill/>
        </p:spPr>
        <p:txBody>
          <a:bodyPr wrap="none" rtlCol="0">
            <a:spAutoFit/>
          </a:bodyPr>
          <a:lstStyle/>
          <a:p>
            <a:r>
              <a:rPr lang="en-US" dirty="0"/>
              <a:t>Neural Network 2</a:t>
            </a:r>
          </a:p>
        </p:txBody>
      </p:sp>
    </p:spTree>
    <p:extLst>
      <p:ext uri="{BB962C8B-B14F-4D97-AF65-F5344CB8AC3E}">
        <p14:creationId xmlns:p14="http://schemas.microsoft.com/office/powerpoint/2010/main" val="1747540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6" name="Rectangle 4115">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18" name="Rectangle 4117">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C2E74A-8233-FF20-D47E-46C9C1D34AA2}"/>
              </a:ext>
            </a:extLst>
          </p:cNvPr>
          <p:cNvSpPr>
            <a:spLocks noGrp="1"/>
          </p:cNvSpPr>
          <p:nvPr>
            <p:ph type="title"/>
          </p:nvPr>
        </p:nvSpPr>
        <p:spPr>
          <a:xfrm>
            <a:off x="838200" y="978408"/>
            <a:ext cx="3721608" cy="1106424"/>
          </a:xfrm>
        </p:spPr>
        <p:txBody>
          <a:bodyPr vert="horz" lIns="91440" tIns="45720" rIns="91440" bIns="45720" rtlCol="0" anchor="ctr">
            <a:normAutofit/>
          </a:bodyPr>
          <a:lstStyle/>
          <a:p>
            <a:r>
              <a:rPr lang="en-US" sz="2800"/>
              <a:t>Results: PACT psf</a:t>
            </a:r>
          </a:p>
        </p:txBody>
      </p:sp>
      <p:sp>
        <p:nvSpPr>
          <p:cNvPr id="4120" name="Rectangle 4119">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22" name="Rectangle 4121">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13E0A643-4DA4-EE1A-9792-0AACD272FA7B}"/>
              </a:ext>
            </a:extLst>
          </p:cNvPr>
          <p:cNvSpPr txBox="1"/>
          <p:nvPr/>
        </p:nvSpPr>
        <p:spPr>
          <a:xfrm>
            <a:off x="838200" y="2368296"/>
            <a:ext cx="3721608" cy="3502152"/>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sz="1700"/>
              <a:t>Phi: 0-2pi</a:t>
            </a:r>
          </a:p>
          <a:p>
            <a:pPr indent="-228600">
              <a:lnSpc>
                <a:spcPct val="110000"/>
              </a:lnSpc>
              <a:spcAft>
                <a:spcPts val="600"/>
              </a:spcAft>
              <a:buFont typeface="Arial" panose="020B0604020202020204" pitchFamily="34" charset="0"/>
              <a:buChar char="•"/>
            </a:pPr>
            <a:r>
              <a:rPr lang="en-US" sz="1700"/>
              <a:t>C0: 3.097 e-08 to 0.00062 </a:t>
            </a:r>
          </a:p>
          <a:p>
            <a:pPr indent="-228600">
              <a:lnSpc>
                <a:spcPct val="110000"/>
              </a:lnSpc>
              <a:spcAft>
                <a:spcPts val="600"/>
              </a:spcAft>
              <a:buFont typeface="Arial" panose="020B0604020202020204" pitchFamily="34" charset="0"/>
              <a:buChar char="•"/>
            </a:pPr>
            <a:r>
              <a:rPr lang="en-US" sz="1700"/>
              <a:t>C1: 4.999e-06 to 0.00062</a:t>
            </a:r>
          </a:p>
          <a:p>
            <a:pPr indent="-228600">
              <a:lnSpc>
                <a:spcPct val="110000"/>
              </a:lnSpc>
              <a:spcAft>
                <a:spcPts val="600"/>
              </a:spcAft>
              <a:buFont typeface="Arial" panose="020B0604020202020204" pitchFamily="34" charset="0"/>
              <a:buChar char="•"/>
            </a:pPr>
            <a:r>
              <a:rPr lang="en-US" sz="1700"/>
              <a:t>C2: 2.225e-08 to 0.00015</a:t>
            </a:r>
          </a:p>
          <a:p>
            <a:pPr indent="-228600">
              <a:lnSpc>
                <a:spcPct val="110000"/>
              </a:lnSpc>
              <a:spcAft>
                <a:spcPts val="600"/>
              </a:spcAft>
              <a:buFont typeface="Arial" panose="020B0604020202020204" pitchFamily="34" charset="0"/>
              <a:buChar char="•"/>
            </a:pPr>
            <a:r>
              <a:rPr lang="en-US" sz="1700"/>
              <a:t>Delay:-0.0003 to 0.0004</a:t>
            </a:r>
          </a:p>
          <a:p>
            <a:pPr indent="-228600">
              <a:lnSpc>
                <a:spcPct val="110000"/>
              </a:lnSpc>
              <a:spcAft>
                <a:spcPts val="600"/>
              </a:spcAft>
              <a:buFont typeface="Arial" panose="020B0604020202020204" pitchFamily="34" charset="0"/>
              <a:buChar char="•"/>
            </a:pPr>
            <a:endParaRPr lang="en-US" sz="1700"/>
          </a:p>
        </p:txBody>
      </p:sp>
      <p:pic>
        <p:nvPicPr>
          <p:cNvPr id="4102" name="Picture 6">
            <a:extLst>
              <a:ext uri="{FF2B5EF4-FFF2-40B4-BE49-F238E27FC236}">
                <a16:creationId xmlns:a16="http://schemas.microsoft.com/office/drawing/2014/main" id="{34D2BBBF-07DF-496E-EDB2-113F8D57A56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33267" y="767772"/>
            <a:ext cx="3248351" cy="242002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21DA617-4E08-4255-2354-FC9254E9839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589914" y="767774"/>
            <a:ext cx="3248352" cy="242002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5C75EEFB-F149-7ED8-6032-441435603F34}"/>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233266" y="4038334"/>
            <a:ext cx="3248352" cy="242002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028672A-1DD2-D6DF-83BD-EE09DE248A19}"/>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589914" y="4038334"/>
            <a:ext cx="3248352" cy="242002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7995074-DF0E-A335-F4A1-EA28933F74FD}"/>
              </a:ext>
            </a:extLst>
          </p:cNvPr>
          <p:cNvSpPr txBox="1"/>
          <p:nvPr/>
        </p:nvSpPr>
        <p:spPr>
          <a:xfrm>
            <a:off x="7645563" y="330363"/>
            <a:ext cx="2341731" cy="369332"/>
          </a:xfrm>
          <a:prstGeom prst="rect">
            <a:avLst/>
          </a:prstGeom>
          <a:noFill/>
        </p:spPr>
        <p:txBody>
          <a:bodyPr wrap="none" rtlCol="0">
            <a:spAutoFit/>
          </a:bodyPr>
          <a:lstStyle/>
          <a:p>
            <a:r>
              <a:rPr lang="en-US" dirty="0"/>
              <a:t>First Neural Network</a:t>
            </a:r>
          </a:p>
        </p:txBody>
      </p:sp>
      <p:sp>
        <p:nvSpPr>
          <p:cNvPr id="19" name="TextBox 18">
            <a:extLst>
              <a:ext uri="{FF2B5EF4-FFF2-40B4-BE49-F238E27FC236}">
                <a16:creationId xmlns:a16="http://schemas.microsoft.com/office/drawing/2014/main" id="{B859B1F8-41C3-6905-D86B-1EFAE75E29ED}"/>
              </a:ext>
            </a:extLst>
          </p:cNvPr>
          <p:cNvSpPr txBox="1"/>
          <p:nvPr/>
        </p:nvSpPr>
        <p:spPr>
          <a:xfrm>
            <a:off x="7414285" y="3539613"/>
            <a:ext cx="2799805" cy="369332"/>
          </a:xfrm>
          <a:prstGeom prst="rect">
            <a:avLst/>
          </a:prstGeom>
          <a:noFill/>
        </p:spPr>
        <p:txBody>
          <a:bodyPr wrap="none" rtlCol="0">
            <a:spAutoFit/>
          </a:bodyPr>
          <a:lstStyle/>
          <a:p>
            <a:r>
              <a:rPr lang="en-US" dirty="0"/>
              <a:t>Second Neural Network</a:t>
            </a:r>
          </a:p>
        </p:txBody>
      </p:sp>
      <p:sp>
        <p:nvSpPr>
          <p:cNvPr id="20" name="TextBox 19">
            <a:extLst>
              <a:ext uri="{FF2B5EF4-FFF2-40B4-BE49-F238E27FC236}">
                <a16:creationId xmlns:a16="http://schemas.microsoft.com/office/drawing/2014/main" id="{59029572-DFCB-0679-6D2B-E9D4D3301071}"/>
              </a:ext>
            </a:extLst>
          </p:cNvPr>
          <p:cNvSpPr txBox="1"/>
          <p:nvPr/>
        </p:nvSpPr>
        <p:spPr>
          <a:xfrm>
            <a:off x="836598" y="4914971"/>
            <a:ext cx="3316934" cy="369332"/>
          </a:xfrm>
          <a:prstGeom prst="rect">
            <a:avLst/>
          </a:prstGeom>
          <a:noFill/>
        </p:spPr>
        <p:txBody>
          <a:bodyPr wrap="none" rtlCol="0">
            <a:spAutoFit/>
          </a:bodyPr>
          <a:lstStyle/>
          <a:p>
            <a:r>
              <a:rPr lang="en-US" dirty="0"/>
              <a:t>nn1: 16 minutes ,nn2: 3 hours</a:t>
            </a:r>
          </a:p>
        </p:txBody>
      </p:sp>
    </p:spTree>
    <p:extLst>
      <p:ext uri="{BB962C8B-B14F-4D97-AF65-F5344CB8AC3E}">
        <p14:creationId xmlns:p14="http://schemas.microsoft.com/office/powerpoint/2010/main" val="573779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B9B2-FC47-02E0-AC8A-E2ADD58F1AF1}"/>
              </a:ext>
            </a:extLst>
          </p:cNvPr>
          <p:cNvSpPr>
            <a:spLocks noGrp="1"/>
          </p:cNvSpPr>
          <p:nvPr>
            <p:ph type="title"/>
          </p:nvPr>
        </p:nvSpPr>
        <p:spPr/>
        <p:txBody>
          <a:bodyPr/>
          <a:lstStyle/>
          <a:p>
            <a:r>
              <a:rPr lang="en-US"/>
              <a:t>Results Visualisation</a:t>
            </a:r>
            <a:endParaRPr lang="en-US" dirty="0"/>
          </a:p>
        </p:txBody>
      </p:sp>
      <p:sp>
        <p:nvSpPr>
          <p:cNvPr id="6" name="TextBox 5">
            <a:extLst>
              <a:ext uri="{FF2B5EF4-FFF2-40B4-BE49-F238E27FC236}">
                <a16:creationId xmlns:a16="http://schemas.microsoft.com/office/drawing/2014/main" id="{352E904D-2755-CE8A-2623-D856DF9BAB53}"/>
              </a:ext>
            </a:extLst>
          </p:cNvPr>
          <p:cNvSpPr txBox="1"/>
          <p:nvPr/>
        </p:nvSpPr>
        <p:spPr>
          <a:xfrm>
            <a:off x="483474" y="4901387"/>
            <a:ext cx="1590564" cy="369332"/>
          </a:xfrm>
          <a:prstGeom prst="rect">
            <a:avLst/>
          </a:prstGeom>
          <a:noFill/>
        </p:spPr>
        <p:txBody>
          <a:bodyPr wrap="none" rtlCol="0">
            <a:spAutoFit/>
          </a:bodyPr>
          <a:lstStyle/>
          <a:p>
            <a:r>
              <a:rPr lang="en-US"/>
              <a:t>Ground Truth</a:t>
            </a:r>
            <a:endParaRPr lang="en-US" dirty="0"/>
          </a:p>
        </p:txBody>
      </p:sp>
      <p:pic>
        <p:nvPicPr>
          <p:cNvPr id="8" name="Picture 7" descr="A green and blue circle with white lines&#10;&#10;Description automatically generated with medium confidence">
            <a:extLst>
              <a:ext uri="{FF2B5EF4-FFF2-40B4-BE49-F238E27FC236}">
                <a16:creationId xmlns:a16="http://schemas.microsoft.com/office/drawing/2014/main" id="{E1E4DD6E-5160-6A5D-B93E-8C6C6B7ECF55}"/>
              </a:ext>
            </a:extLst>
          </p:cNvPr>
          <p:cNvPicPr>
            <a:picLocks noChangeAspect="1"/>
          </p:cNvPicPr>
          <p:nvPr/>
        </p:nvPicPr>
        <p:blipFill>
          <a:blip r:embed="rId3"/>
          <a:stretch>
            <a:fillRect/>
          </a:stretch>
        </p:blipFill>
        <p:spPr>
          <a:xfrm>
            <a:off x="2639188" y="2542426"/>
            <a:ext cx="2461512" cy="2449901"/>
          </a:xfrm>
          <a:prstGeom prst="rect">
            <a:avLst/>
          </a:prstGeom>
        </p:spPr>
      </p:pic>
      <p:sp>
        <p:nvSpPr>
          <p:cNvPr id="9" name="TextBox 8">
            <a:extLst>
              <a:ext uri="{FF2B5EF4-FFF2-40B4-BE49-F238E27FC236}">
                <a16:creationId xmlns:a16="http://schemas.microsoft.com/office/drawing/2014/main" id="{1322747B-B279-E917-D77F-225BD3766D79}"/>
              </a:ext>
            </a:extLst>
          </p:cNvPr>
          <p:cNvSpPr txBox="1"/>
          <p:nvPr/>
        </p:nvSpPr>
        <p:spPr>
          <a:xfrm>
            <a:off x="2965025" y="4956055"/>
            <a:ext cx="1565685" cy="369332"/>
          </a:xfrm>
          <a:prstGeom prst="rect">
            <a:avLst/>
          </a:prstGeom>
          <a:noFill/>
        </p:spPr>
        <p:txBody>
          <a:bodyPr wrap="none" rtlCol="0">
            <a:spAutoFit/>
          </a:bodyPr>
          <a:lstStyle/>
          <a:p>
            <a:r>
              <a:rPr lang="en-US"/>
              <a:t>Predicted psf</a:t>
            </a:r>
            <a:endParaRPr lang="en-US" dirty="0"/>
          </a:p>
        </p:txBody>
      </p:sp>
      <p:pic>
        <p:nvPicPr>
          <p:cNvPr id="3074" name="Picture 2">
            <a:extLst>
              <a:ext uri="{FF2B5EF4-FFF2-40B4-BE49-F238E27FC236}">
                <a16:creationId xmlns:a16="http://schemas.microsoft.com/office/drawing/2014/main" id="{CCF4CF74-DA39-FA60-64E0-6617FCA75B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236" y="2560522"/>
            <a:ext cx="2346506" cy="23408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5">
            <a:extLst>
              <a:ext uri="{FF2B5EF4-FFF2-40B4-BE49-F238E27FC236}">
                <a16:creationId xmlns:a16="http://schemas.microsoft.com/office/drawing/2014/main" id="{BBCE3695-0AE6-C699-BCC0-9600498ED327}"/>
              </a:ext>
            </a:extLst>
          </p:cNvPr>
          <p:cNvGraphicFramePr>
            <a:graphicFrameLocks noGrp="1"/>
          </p:cNvGraphicFramePr>
          <p:nvPr>
            <p:extLst>
              <p:ext uri="{D42A27DB-BD31-4B8C-83A1-F6EECF244321}">
                <p14:modId xmlns:p14="http://schemas.microsoft.com/office/powerpoint/2010/main" val="2209197328"/>
              </p:ext>
            </p:extLst>
          </p:nvPr>
        </p:nvGraphicFramePr>
        <p:xfrm>
          <a:off x="5059680" y="2869565"/>
          <a:ext cx="7075170" cy="1920240"/>
        </p:xfrm>
        <a:graphic>
          <a:graphicData uri="http://schemas.openxmlformats.org/drawingml/2006/table">
            <a:tbl>
              <a:tblPr firstRow="1" bandRow="1">
                <a:tableStyleId>{5C22544A-7EE6-4342-B048-85BDC9FD1C3A}</a:tableStyleId>
              </a:tblPr>
              <a:tblGrid>
                <a:gridCol w="1179195">
                  <a:extLst>
                    <a:ext uri="{9D8B030D-6E8A-4147-A177-3AD203B41FA5}">
                      <a16:colId xmlns:a16="http://schemas.microsoft.com/office/drawing/2014/main" val="2493927444"/>
                    </a:ext>
                  </a:extLst>
                </a:gridCol>
                <a:gridCol w="1179195">
                  <a:extLst>
                    <a:ext uri="{9D8B030D-6E8A-4147-A177-3AD203B41FA5}">
                      <a16:colId xmlns:a16="http://schemas.microsoft.com/office/drawing/2014/main" val="2485311477"/>
                    </a:ext>
                  </a:extLst>
                </a:gridCol>
                <a:gridCol w="1179195">
                  <a:extLst>
                    <a:ext uri="{9D8B030D-6E8A-4147-A177-3AD203B41FA5}">
                      <a16:colId xmlns:a16="http://schemas.microsoft.com/office/drawing/2014/main" val="678947733"/>
                    </a:ext>
                  </a:extLst>
                </a:gridCol>
                <a:gridCol w="1179195">
                  <a:extLst>
                    <a:ext uri="{9D8B030D-6E8A-4147-A177-3AD203B41FA5}">
                      <a16:colId xmlns:a16="http://schemas.microsoft.com/office/drawing/2014/main" val="3324991916"/>
                    </a:ext>
                  </a:extLst>
                </a:gridCol>
                <a:gridCol w="1179195">
                  <a:extLst>
                    <a:ext uri="{9D8B030D-6E8A-4147-A177-3AD203B41FA5}">
                      <a16:colId xmlns:a16="http://schemas.microsoft.com/office/drawing/2014/main" val="945934084"/>
                    </a:ext>
                  </a:extLst>
                </a:gridCol>
                <a:gridCol w="1179195">
                  <a:extLst>
                    <a:ext uri="{9D8B030D-6E8A-4147-A177-3AD203B41FA5}">
                      <a16:colId xmlns:a16="http://schemas.microsoft.com/office/drawing/2014/main" val="4112908194"/>
                    </a:ext>
                  </a:extLst>
                </a:gridCol>
              </a:tblGrid>
              <a:tr h="370840">
                <a:tc>
                  <a:txBody>
                    <a:bodyPr/>
                    <a:lstStyle/>
                    <a:p>
                      <a:r>
                        <a:rPr lang="en-US" dirty="0"/>
                        <a:t>parameter</a:t>
                      </a:r>
                    </a:p>
                  </a:txBody>
                  <a:tcPr/>
                </a:tc>
                <a:tc>
                  <a:txBody>
                    <a:bodyPr/>
                    <a:lstStyle/>
                    <a:p>
                      <a:r>
                        <a:rPr lang="en-US" dirty="0"/>
                        <a:t>phi</a:t>
                      </a:r>
                    </a:p>
                  </a:txBody>
                  <a:tcPr/>
                </a:tc>
                <a:tc>
                  <a:txBody>
                    <a:bodyPr/>
                    <a:lstStyle/>
                    <a:p>
                      <a:r>
                        <a:rPr lang="en-US" dirty="0"/>
                        <a:t>C0</a:t>
                      </a:r>
                    </a:p>
                  </a:txBody>
                  <a:tcPr/>
                </a:tc>
                <a:tc>
                  <a:txBody>
                    <a:bodyPr/>
                    <a:lstStyle/>
                    <a:p>
                      <a:r>
                        <a:rPr lang="en-US" dirty="0"/>
                        <a:t>C1</a:t>
                      </a:r>
                    </a:p>
                  </a:txBody>
                  <a:tcPr/>
                </a:tc>
                <a:tc>
                  <a:txBody>
                    <a:bodyPr/>
                    <a:lstStyle/>
                    <a:p>
                      <a:r>
                        <a:rPr lang="en-US" dirty="0"/>
                        <a:t>C2</a:t>
                      </a:r>
                    </a:p>
                  </a:txBody>
                  <a:tcPr/>
                </a:tc>
                <a:tc>
                  <a:txBody>
                    <a:bodyPr/>
                    <a:lstStyle/>
                    <a:p>
                      <a:r>
                        <a:rPr lang="en-US" dirty="0"/>
                        <a:t>delay</a:t>
                      </a:r>
                    </a:p>
                  </a:txBody>
                  <a:tcPr/>
                </a:tc>
                <a:extLst>
                  <a:ext uri="{0D108BD9-81ED-4DB2-BD59-A6C34878D82A}">
                    <a16:rowId xmlns:a16="http://schemas.microsoft.com/office/drawing/2014/main" val="1487280611"/>
                  </a:ext>
                </a:extLst>
              </a:tr>
              <a:tr h="370840">
                <a:tc>
                  <a:txBody>
                    <a:bodyPr/>
                    <a:lstStyle/>
                    <a:p>
                      <a:r>
                        <a:rPr lang="en-US" dirty="0"/>
                        <a:t>Ground truth</a:t>
                      </a:r>
                    </a:p>
                  </a:txBody>
                  <a:tcPr/>
                </a:tc>
                <a:tc>
                  <a:txBody>
                    <a:bodyPr/>
                    <a:lstStyle/>
                    <a:p>
                      <a:r>
                        <a:rPr lang="en-US" b="0" i="0" dirty="0">
                          <a:solidFill>
                            <a:srgbClr val="212121"/>
                          </a:solidFill>
                          <a:effectLst/>
                          <a:latin typeface="Courier New" panose="02070309020205020404" pitchFamily="49" charset="0"/>
                        </a:rPr>
                        <a:t>1.825</a:t>
                      </a:r>
                      <a:endParaRPr lang="en-US" dirty="0"/>
                    </a:p>
                  </a:txBody>
                  <a:tcPr/>
                </a:tc>
                <a:tc>
                  <a:txBody>
                    <a:bodyPr/>
                    <a:lstStyle/>
                    <a:p>
                      <a:r>
                        <a:rPr lang="en-US" b="0" i="0" dirty="0">
                          <a:solidFill>
                            <a:srgbClr val="212121"/>
                          </a:solidFill>
                          <a:effectLst/>
                          <a:latin typeface="Courier New" panose="02070309020205020404" pitchFamily="49" charset="0"/>
                        </a:rPr>
                        <a:t>5.964e-04</a:t>
                      </a:r>
                      <a:endParaRPr lang="en-US" dirty="0"/>
                    </a:p>
                  </a:txBody>
                  <a:tcPr/>
                </a:tc>
                <a:tc>
                  <a:txBody>
                    <a:bodyPr/>
                    <a:lstStyle/>
                    <a:p>
                      <a:r>
                        <a:rPr lang="en-US" b="0" i="0" dirty="0">
                          <a:solidFill>
                            <a:srgbClr val="212121"/>
                          </a:solidFill>
                          <a:effectLst/>
                          <a:latin typeface="Courier New" panose="02070309020205020404" pitchFamily="49" charset="0"/>
                        </a:rPr>
                        <a:t>2.676e-04</a:t>
                      </a:r>
                      <a:endParaRPr lang="en-US" dirty="0"/>
                    </a:p>
                  </a:txBody>
                  <a:tcPr/>
                </a:tc>
                <a:tc>
                  <a:txBody>
                    <a:bodyPr/>
                    <a:lstStyle/>
                    <a:p>
                      <a:r>
                        <a:rPr lang="en-US" b="0" i="0" dirty="0">
                          <a:solidFill>
                            <a:srgbClr val="212121"/>
                          </a:solidFill>
                          <a:effectLst/>
                          <a:latin typeface="Courier New" panose="02070309020205020404" pitchFamily="49" charset="0"/>
                        </a:rPr>
                        <a:t>2.864e-05</a:t>
                      </a:r>
                      <a:endParaRPr lang="en-US" dirty="0"/>
                    </a:p>
                  </a:txBody>
                  <a:tcPr/>
                </a:tc>
                <a:tc>
                  <a:txBody>
                    <a:bodyPr/>
                    <a:lstStyle/>
                    <a:p>
                      <a:r>
                        <a:rPr lang="en-US" b="0" i="0" dirty="0">
                          <a:solidFill>
                            <a:srgbClr val="212121"/>
                          </a:solidFill>
                          <a:effectLst/>
                          <a:latin typeface="Courier New" panose="02070309020205020404" pitchFamily="49" charset="0"/>
                        </a:rPr>
                        <a:t>3.2029e-04</a:t>
                      </a:r>
                      <a:endParaRPr lang="en-US" dirty="0"/>
                    </a:p>
                  </a:txBody>
                  <a:tcPr/>
                </a:tc>
                <a:extLst>
                  <a:ext uri="{0D108BD9-81ED-4DB2-BD59-A6C34878D82A}">
                    <a16:rowId xmlns:a16="http://schemas.microsoft.com/office/drawing/2014/main" val="240081499"/>
                  </a:ext>
                </a:extLst>
              </a:tr>
              <a:tr h="370840">
                <a:tc>
                  <a:txBody>
                    <a:bodyPr/>
                    <a:lstStyle/>
                    <a:p>
                      <a:r>
                        <a:rPr lang="en-US" dirty="0"/>
                        <a:t>predicted</a:t>
                      </a:r>
                    </a:p>
                  </a:txBody>
                  <a:tcPr/>
                </a:tc>
                <a:tc>
                  <a:txBody>
                    <a:bodyPr/>
                    <a:lstStyle/>
                    <a:p>
                      <a:r>
                        <a:rPr lang="en-US" b="0" i="0" dirty="0">
                          <a:solidFill>
                            <a:srgbClr val="212121"/>
                          </a:solidFill>
                          <a:effectLst/>
                          <a:latin typeface="Courier New" panose="02070309020205020404" pitchFamily="49" charset="0"/>
                        </a:rPr>
                        <a:t>1.906</a:t>
                      </a:r>
                      <a:endParaRPr lang="en-US" dirty="0"/>
                    </a:p>
                  </a:txBody>
                  <a:tcPr/>
                </a:tc>
                <a:tc>
                  <a:txBody>
                    <a:bodyPr/>
                    <a:lstStyle/>
                    <a:p>
                      <a:r>
                        <a:rPr lang="en-US" b="0" i="0" dirty="0">
                          <a:solidFill>
                            <a:srgbClr val="212121"/>
                          </a:solidFill>
                          <a:effectLst/>
                          <a:latin typeface="Courier New" panose="02070309020205020404" pitchFamily="49" charset="0"/>
                        </a:rPr>
                        <a:t>5.940e-04</a:t>
                      </a:r>
                      <a:endParaRPr lang="en-US" dirty="0"/>
                    </a:p>
                  </a:txBody>
                  <a:tcPr/>
                </a:tc>
                <a:tc>
                  <a:txBody>
                    <a:bodyPr/>
                    <a:lstStyle/>
                    <a:p>
                      <a:r>
                        <a:rPr lang="en-US" b="0" i="0" dirty="0">
                          <a:solidFill>
                            <a:srgbClr val="212121"/>
                          </a:solidFill>
                          <a:effectLst/>
                          <a:latin typeface="Courier New" panose="02070309020205020404" pitchFamily="49" charset="0"/>
                        </a:rPr>
                        <a:t>2.794e-04</a:t>
                      </a:r>
                      <a:endParaRPr lang="en-US" dirty="0"/>
                    </a:p>
                  </a:txBody>
                  <a:tcPr/>
                </a:tc>
                <a:tc>
                  <a:txBody>
                    <a:bodyPr/>
                    <a:lstStyle/>
                    <a:p>
                      <a:r>
                        <a:rPr lang="en-US" b="0" i="0" dirty="0">
                          <a:solidFill>
                            <a:srgbClr val="212121"/>
                          </a:solidFill>
                          <a:effectLst/>
                          <a:latin typeface="Courier New" panose="02070309020205020404" pitchFamily="49" charset="0"/>
                        </a:rPr>
                        <a:t>3.138e-05</a:t>
                      </a:r>
                      <a:endParaRPr lang="en-US" dirty="0"/>
                    </a:p>
                  </a:txBody>
                  <a:tcPr/>
                </a:tc>
                <a:tc>
                  <a:txBody>
                    <a:bodyPr/>
                    <a:lstStyle/>
                    <a:p>
                      <a:r>
                        <a:rPr lang="en-US" b="0" i="0" dirty="0">
                          <a:solidFill>
                            <a:srgbClr val="212121"/>
                          </a:solidFill>
                          <a:effectLst/>
                          <a:latin typeface="Courier New" panose="02070309020205020404" pitchFamily="49" charset="0"/>
                        </a:rPr>
                        <a:t>3.091e-04</a:t>
                      </a:r>
                      <a:endParaRPr lang="en-US" dirty="0"/>
                    </a:p>
                  </a:txBody>
                  <a:tcPr/>
                </a:tc>
                <a:extLst>
                  <a:ext uri="{0D108BD9-81ED-4DB2-BD59-A6C34878D82A}">
                    <a16:rowId xmlns:a16="http://schemas.microsoft.com/office/drawing/2014/main" val="394344964"/>
                  </a:ext>
                </a:extLst>
              </a:tr>
            </a:tbl>
          </a:graphicData>
        </a:graphic>
      </p:graphicFrame>
    </p:spTree>
    <p:extLst>
      <p:ext uri="{BB962C8B-B14F-4D97-AF65-F5344CB8AC3E}">
        <p14:creationId xmlns:p14="http://schemas.microsoft.com/office/powerpoint/2010/main" val="370958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5E4D-3DAD-8AAF-2C8E-619213D995CE}"/>
              </a:ext>
            </a:extLst>
          </p:cNvPr>
          <p:cNvSpPr>
            <a:spLocks noGrp="1"/>
          </p:cNvSpPr>
          <p:nvPr>
            <p:ph type="title"/>
          </p:nvPr>
        </p:nvSpPr>
        <p:spPr/>
        <p:txBody>
          <a:bodyPr/>
          <a:lstStyle/>
          <a:p>
            <a:r>
              <a:rPr lang="en-US" dirty="0"/>
              <a:t>Point Spread Function</a:t>
            </a:r>
          </a:p>
        </p:txBody>
      </p:sp>
      <p:pic>
        <p:nvPicPr>
          <p:cNvPr id="5" name="Content Placeholder 4" descr="A comparison of a galaxy and a galaxy&#10;&#10;Description automatically generated">
            <a:extLst>
              <a:ext uri="{FF2B5EF4-FFF2-40B4-BE49-F238E27FC236}">
                <a16:creationId xmlns:a16="http://schemas.microsoft.com/office/drawing/2014/main" id="{3EB27DB3-51AA-C329-4C26-DF0E31AE9F1A}"/>
              </a:ext>
            </a:extLst>
          </p:cNvPr>
          <p:cNvPicPr>
            <a:picLocks noGrp="1" noChangeAspect="1"/>
          </p:cNvPicPr>
          <p:nvPr>
            <p:ph idx="1"/>
          </p:nvPr>
        </p:nvPicPr>
        <p:blipFill>
          <a:blip r:embed="rId3"/>
          <a:stretch>
            <a:fillRect/>
          </a:stretch>
        </p:blipFill>
        <p:spPr>
          <a:xfrm>
            <a:off x="1683564" y="3412679"/>
            <a:ext cx="3944115" cy="2359881"/>
          </a:xfrm>
        </p:spPr>
      </p:pic>
      <p:sp>
        <p:nvSpPr>
          <p:cNvPr id="7" name="TextBox 6">
            <a:extLst>
              <a:ext uri="{FF2B5EF4-FFF2-40B4-BE49-F238E27FC236}">
                <a16:creationId xmlns:a16="http://schemas.microsoft.com/office/drawing/2014/main" id="{AB073977-269E-96A6-6B03-EAFBC98BB955}"/>
              </a:ext>
            </a:extLst>
          </p:cNvPr>
          <p:cNvSpPr txBox="1"/>
          <p:nvPr/>
        </p:nvSpPr>
        <p:spPr>
          <a:xfrm>
            <a:off x="712797" y="2387544"/>
            <a:ext cx="7631128" cy="646331"/>
          </a:xfrm>
          <a:prstGeom prst="rect">
            <a:avLst/>
          </a:prstGeom>
          <a:noFill/>
        </p:spPr>
        <p:txBody>
          <a:bodyPr wrap="none" rtlCol="0">
            <a:spAutoFit/>
          </a:bodyPr>
          <a:lstStyle/>
          <a:p>
            <a:pPr marL="285750" indent="-285750">
              <a:buFont typeface="Arial" panose="020B0604020202020204" pitchFamily="34" charset="0"/>
              <a:buChar char="•"/>
            </a:pPr>
            <a:r>
              <a:rPr lang="en-US" dirty="0"/>
              <a:t>Galaxy Point Spread Function</a:t>
            </a:r>
          </a:p>
          <a:p>
            <a:pPr marL="285750" indent="-285750">
              <a:buFont typeface="Arial" panose="020B0604020202020204" pitchFamily="34" charset="0"/>
              <a:buChar char="•"/>
            </a:pPr>
            <a:r>
              <a:rPr lang="en-US" dirty="0"/>
              <a:t>Photoacoustic Computed Tomography (PACT) Point Spread Function</a:t>
            </a:r>
          </a:p>
        </p:txBody>
      </p:sp>
      <p:pic>
        <p:nvPicPr>
          <p:cNvPr id="9" name="Picture 8" descr="A purple and green oval with white lines&#10;&#10;Description automatically generated">
            <a:extLst>
              <a:ext uri="{FF2B5EF4-FFF2-40B4-BE49-F238E27FC236}">
                <a16:creationId xmlns:a16="http://schemas.microsoft.com/office/drawing/2014/main" id="{B5A4FBD0-0E3B-99C6-AE69-2F00A02418BD}"/>
              </a:ext>
            </a:extLst>
          </p:cNvPr>
          <p:cNvPicPr>
            <a:picLocks noChangeAspect="1"/>
          </p:cNvPicPr>
          <p:nvPr/>
        </p:nvPicPr>
        <p:blipFill>
          <a:blip r:embed="rId4"/>
          <a:stretch>
            <a:fillRect/>
          </a:stretch>
        </p:blipFill>
        <p:spPr>
          <a:xfrm>
            <a:off x="7573832" y="3464863"/>
            <a:ext cx="2601477" cy="2469279"/>
          </a:xfrm>
          <a:prstGeom prst="rect">
            <a:avLst/>
          </a:prstGeom>
        </p:spPr>
      </p:pic>
      <p:sp>
        <p:nvSpPr>
          <p:cNvPr id="10" name="TextBox 9">
            <a:extLst>
              <a:ext uri="{FF2B5EF4-FFF2-40B4-BE49-F238E27FC236}">
                <a16:creationId xmlns:a16="http://schemas.microsoft.com/office/drawing/2014/main" id="{70538591-3D3F-3CA8-01D5-45E8CEDA6734}"/>
              </a:ext>
            </a:extLst>
          </p:cNvPr>
          <p:cNvSpPr txBox="1"/>
          <p:nvPr/>
        </p:nvSpPr>
        <p:spPr>
          <a:xfrm>
            <a:off x="8343925" y="5940028"/>
            <a:ext cx="1128001" cy="369332"/>
          </a:xfrm>
          <a:prstGeom prst="rect">
            <a:avLst/>
          </a:prstGeom>
          <a:noFill/>
        </p:spPr>
        <p:txBody>
          <a:bodyPr wrap="none" rtlCol="0">
            <a:spAutoFit/>
          </a:bodyPr>
          <a:lstStyle/>
          <a:p>
            <a:r>
              <a:rPr lang="en-US" dirty="0"/>
              <a:t>PACT </a:t>
            </a:r>
            <a:r>
              <a:rPr lang="en-US" dirty="0" err="1"/>
              <a:t>psf</a:t>
            </a:r>
            <a:endParaRPr lang="en-US" dirty="0"/>
          </a:p>
        </p:txBody>
      </p:sp>
      <p:sp>
        <p:nvSpPr>
          <p:cNvPr id="11" name="TextBox 10">
            <a:extLst>
              <a:ext uri="{FF2B5EF4-FFF2-40B4-BE49-F238E27FC236}">
                <a16:creationId xmlns:a16="http://schemas.microsoft.com/office/drawing/2014/main" id="{EA457B3E-CA1D-78CC-8962-548FA5A95A3B}"/>
              </a:ext>
            </a:extLst>
          </p:cNvPr>
          <p:cNvSpPr txBox="1"/>
          <p:nvPr/>
        </p:nvSpPr>
        <p:spPr>
          <a:xfrm>
            <a:off x="3011599" y="5816415"/>
            <a:ext cx="1516762" cy="369332"/>
          </a:xfrm>
          <a:prstGeom prst="rect">
            <a:avLst/>
          </a:prstGeom>
          <a:noFill/>
        </p:spPr>
        <p:txBody>
          <a:bodyPr wrap="none" rtlCol="0">
            <a:spAutoFit/>
          </a:bodyPr>
          <a:lstStyle/>
          <a:p>
            <a:r>
              <a:rPr lang="en-US" dirty="0"/>
              <a:t>Gaussian </a:t>
            </a:r>
            <a:r>
              <a:rPr lang="en-US" dirty="0" err="1"/>
              <a:t>psf</a:t>
            </a:r>
            <a:endParaRPr lang="en-US" dirty="0"/>
          </a:p>
        </p:txBody>
      </p:sp>
      <p:sp>
        <p:nvSpPr>
          <p:cNvPr id="12" name="TextBox 11">
            <a:extLst>
              <a:ext uri="{FF2B5EF4-FFF2-40B4-BE49-F238E27FC236}">
                <a16:creationId xmlns:a16="http://schemas.microsoft.com/office/drawing/2014/main" id="{63113E16-01F5-CB9D-367C-FA3AA1ACAD6A}"/>
              </a:ext>
            </a:extLst>
          </p:cNvPr>
          <p:cNvSpPr txBox="1"/>
          <p:nvPr/>
        </p:nvSpPr>
        <p:spPr>
          <a:xfrm>
            <a:off x="1790461" y="6229602"/>
            <a:ext cx="4115229" cy="215444"/>
          </a:xfrm>
          <a:prstGeom prst="rect">
            <a:avLst/>
          </a:prstGeom>
          <a:noFill/>
        </p:spPr>
        <p:txBody>
          <a:bodyPr wrap="none" rtlCol="0">
            <a:spAutoFit/>
          </a:bodyPr>
          <a:lstStyle/>
          <a:p>
            <a:r>
              <a:rPr lang="en-US" sz="800" dirty="0"/>
              <a:t>[https://</a:t>
            </a:r>
            <a:r>
              <a:rPr lang="en-US" sz="800" dirty="0" err="1"/>
              <a:t>github.com</a:t>
            </a:r>
            <a:r>
              <a:rPr lang="en-US" sz="800" dirty="0"/>
              <a:t>/Lukeli0425/LR-PSF/blob/main/tutorials/</a:t>
            </a:r>
            <a:r>
              <a:rPr lang="en-US" sz="800" dirty="0" err="1"/>
              <a:t>simulations_astro.ipynb</a:t>
            </a:r>
            <a:r>
              <a:rPr lang="en-US" sz="800" dirty="0"/>
              <a:t>]</a:t>
            </a:r>
          </a:p>
        </p:txBody>
      </p:sp>
    </p:spTree>
    <p:extLst>
      <p:ext uri="{BB962C8B-B14F-4D97-AF65-F5344CB8AC3E}">
        <p14:creationId xmlns:p14="http://schemas.microsoft.com/office/powerpoint/2010/main" val="1866678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E74A-8233-FF20-D47E-46C9C1D34AA2}"/>
              </a:ext>
            </a:extLst>
          </p:cNvPr>
          <p:cNvSpPr>
            <a:spLocks noGrp="1"/>
          </p:cNvSpPr>
          <p:nvPr>
            <p:ph type="title"/>
          </p:nvPr>
        </p:nvSpPr>
        <p:spPr/>
        <p:txBody>
          <a:bodyPr/>
          <a:lstStyle/>
          <a:p>
            <a:r>
              <a:rPr lang="en-US" dirty="0"/>
              <a:t>Results: PACT </a:t>
            </a:r>
            <a:r>
              <a:rPr lang="en-US" dirty="0" err="1"/>
              <a:t>psf</a:t>
            </a:r>
            <a:endParaRPr lang="en-US" dirty="0"/>
          </a:p>
        </p:txBody>
      </p:sp>
      <p:pic>
        <p:nvPicPr>
          <p:cNvPr id="5" name="Content Placeholder 4" descr="A graph of error bars&#10;&#10;Description automatically generated">
            <a:extLst>
              <a:ext uri="{FF2B5EF4-FFF2-40B4-BE49-F238E27FC236}">
                <a16:creationId xmlns:a16="http://schemas.microsoft.com/office/drawing/2014/main" id="{3695E1AD-AA31-217C-63CB-CB324AA58FBF}"/>
              </a:ext>
            </a:extLst>
          </p:cNvPr>
          <p:cNvPicPr>
            <a:picLocks noGrp="1" noChangeAspect="1"/>
          </p:cNvPicPr>
          <p:nvPr>
            <p:ph idx="1"/>
          </p:nvPr>
        </p:nvPicPr>
        <p:blipFill>
          <a:blip r:embed="rId3"/>
          <a:stretch>
            <a:fillRect/>
          </a:stretch>
        </p:blipFill>
        <p:spPr>
          <a:xfrm>
            <a:off x="7010581" y="2615248"/>
            <a:ext cx="4834191" cy="3694112"/>
          </a:xfrm>
        </p:spPr>
      </p:pic>
      <p:pic>
        <p:nvPicPr>
          <p:cNvPr id="7" name="Picture 6" descr="A blue bar graph with black text&#10;&#10;Description automatically generated">
            <a:extLst>
              <a:ext uri="{FF2B5EF4-FFF2-40B4-BE49-F238E27FC236}">
                <a16:creationId xmlns:a16="http://schemas.microsoft.com/office/drawing/2014/main" id="{48C4D959-7CBB-EA3F-2A66-13A365D776C1}"/>
              </a:ext>
            </a:extLst>
          </p:cNvPr>
          <p:cNvPicPr>
            <a:picLocks noChangeAspect="1"/>
          </p:cNvPicPr>
          <p:nvPr/>
        </p:nvPicPr>
        <p:blipFill>
          <a:blip r:embed="rId4"/>
          <a:stretch>
            <a:fillRect/>
          </a:stretch>
        </p:blipFill>
        <p:spPr>
          <a:xfrm>
            <a:off x="586061" y="3086887"/>
            <a:ext cx="4595359" cy="3418713"/>
          </a:xfrm>
          <a:prstGeom prst="rect">
            <a:avLst/>
          </a:prstGeom>
        </p:spPr>
      </p:pic>
      <p:sp>
        <p:nvSpPr>
          <p:cNvPr id="8" name="TextBox 7">
            <a:extLst>
              <a:ext uri="{FF2B5EF4-FFF2-40B4-BE49-F238E27FC236}">
                <a16:creationId xmlns:a16="http://schemas.microsoft.com/office/drawing/2014/main" id="{93BBB1A2-796B-56D1-2B62-4C6E96820BB5}"/>
              </a:ext>
            </a:extLst>
          </p:cNvPr>
          <p:cNvSpPr txBox="1"/>
          <p:nvPr/>
        </p:nvSpPr>
        <p:spPr>
          <a:xfrm>
            <a:off x="7922526" y="3596185"/>
            <a:ext cx="712054" cy="261610"/>
          </a:xfrm>
          <a:prstGeom prst="rect">
            <a:avLst/>
          </a:prstGeom>
          <a:noFill/>
        </p:spPr>
        <p:txBody>
          <a:bodyPr wrap="none" rtlCol="0">
            <a:spAutoFit/>
          </a:bodyPr>
          <a:lstStyle/>
          <a:p>
            <a:r>
              <a:rPr lang="en-US" sz="1100" dirty="0"/>
              <a:t>0.00043</a:t>
            </a:r>
          </a:p>
        </p:txBody>
      </p:sp>
      <p:sp>
        <p:nvSpPr>
          <p:cNvPr id="9" name="TextBox 8">
            <a:extLst>
              <a:ext uri="{FF2B5EF4-FFF2-40B4-BE49-F238E27FC236}">
                <a16:creationId xmlns:a16="http://schemas.microsoft.com/office/drawing/2014/main" id="{FCCC8B32-1C2B-A0BA-54AC-5B88A499C0F7}"/>
              </a:ext>
            </a:extLst>
          </p:cNvPr>
          <p:cNvSpPr txBox="1"/>
          <p:nvPr/>
        </p:nvSpPr>
        <p:spPr>
          <a:xfrm>
            <a:off x="8866496" y="5202071"/>
            <a:ext cx="793807" cy="261610"/>
          </a:xfrm>
          <a:prstGeom prst="rect">
            <a:avLst/>
          </a:prstGeom>
          <a:noFill/>
        </p:spPr>
        <p:txBody>
          <a:bodyPr wrap="none" rtlCol="0">
            <a:spAutoFit/>
          </a:bodyPr>
          <a:lstStyle/>
          <a:p>
            <a:r>
              <a:rPr lang="en-US" sz="1100" dirty="0"/>
              <a:t>0.000098</a:t>
            </a:r>
          </a:p>
        </p:txBody>
      </p:sp>
      <p:sp>
        <p:nvSpPr>
          <p:cNvPr id="10" name="TextBox 9">
            <a:extLst>
              <a:ext uri="{FF2B5EF4-FFF2-40B4-BE49-F238E27FC236}">
                <a16:creationId xmlns:a16="http://schemas.microsoft.com/office/drawing/2014/main" id="{631E1A5C-1DD2-FE55-54DC-B3A59768B7DF}"/>
              </a:ext>
            </a:extLst>
          </p:cNvPr>
          <p:cNvSpPr txBox="1"/>
          <p:nvPr/>
        </p:nvSpPr>
        <p:spPr>
          <a:xfrm>
            <a:off x="9808191" y="3025253"/>
            <a:ext cx="712054" cy="261610"/>
          </a:xfrm>
          <a:prstGeom prst="rect">
            <a:avLst/>
          </a:prstGeom>
          <a:noFill/>
        </p:spPr>
        <p:txBody>
          <a:bodyPr wrap="none" rtlCol="0">
            <a:spAutoFit/>
          </a:bodyPr>
          <a:lstStyle/>
          <a:p>
            <a:r>
              <a:rPr lang="en-US" sz="1100" dirty="0"/>
              <a:t>0.00055</a:t>
            </a:r>
          </a:p>
        </p:txBody>
      </p:sp>
      <p:sp>
        <p:nvSpPr>
          <p:cNvPr id="11" name="TextBox 10">
            <a:extLst>
              <a:ext uri="{FF2B5EF4-FFF2-40B4-BE49-F238E27FC236}">
                <a16:creationId xmlns:a16="http://schemas.microsoft.com/office/drawing/2014/main" id="{6C290846-F07C-3823-C006-28DC912A308D}"/>
              </a:ext>
            </a:extLst>
          </p:cNvPr>
          <p:cNvSpPr txBox="1"/>
          <p:nvPr/>
        </p:nvSpPr>
        <p:spPr>
          <a:xfrm>
            <a:off x="10777410" y="5202071"/>
            <a:ext cx="793807" cy="261610"/>
          </a:xfrm>
          <a:prstGeom prst="rect">
            <a:avLst/>
          </a:prstGeom>
          <a:noFill/>
        </p:spPr>
        <p:txBody>
          <a:bodyPr wrap="none" rtlCol="0">
            <a:spAutoFit/>
          </a:bodyPr>
          <a:lstStyle/>
          <a:p>
            <a:r>
              <a:rPr lang="en-US" sz="1100" dirty="0"/>
              <a:t>0.000086</a:t>
            </a:r>
          </a:p>
        </p:txBody>
      </p:sp>
    </p:spTree>
    <p:extLst>
      <p:ext uri="{BB962C8B-B14F-4D97-AF65-F5344CB8AC3E}">
        <p14:creationId xmlns:p14="http://schemas.microsoft.com/office/powerpoint/2010/main" val="3618352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76FF-9507-4E82-EB64-5B48216034A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58B9338D-6C59-037D-AFCF-6E49C96CDF51}"/>
              </a:ext>
            </a:extLst>
          </p:cNvPr>
          <p:cNvSpPr>
            <a:spLocks noGrp="1"/>
          </p:cNvSpPr>
          <p:nvPr>
            <p:ph idx="1"/>
          </p:nvPr>
        </p:nvSpPr>
        <p:spPr/>
        <p:txBody>
          <a:bodyPr/>
          <a:lstStyle/>
          <a:p>
            <a:r>
              <a:rPr lang="en-US" sz="1600" dirty="0"/>
              <a:t>Improve the performance of neural networks predicting the </a:t>
            </a:r>
            <a:r>
              <a:rPr lang="en-US" sz="1600" dirty="0" err="1"/>
              <a:t>galxy</a:t>
            </a:r>
            <a:r>
              <a:rPr lang="en-US" sz="1600" dirty="0"/>
              <a:t> </a:t>
            </a:r>
            <a:r>
              <a:rPr lang="en-US" sz="1600" dirty="0" err="1"/>
              <a:t>psf</a:t>
            </a:r>
            <a:endParaRPr lang="en-US" sz="1600" dirty="0"/>
          </a:p>
          <a:p>
            <a:r>
              <a:rPr lang="en-US" sz="1600" dirty="0"/>
              <a:t>Integrate the neural networks into the EM algorithm</a:t>
            </a:r>
          </a:p>
        </p:txBody>
      </p:sp>
      <p:pic>
        <p:nvPicPr>
          <p:cNvPr id="4" name="Content Placeholder 6" descr="A graph with a bar and a line&#10;&#10;Description automatically generated with medium confidence">
            <a:extLst>
              <a:ext uri="{FF2B5EF4-FFF2-40B4-BE49-F238E27FC236}">
                <a16:creationId xmlns:a16="http://schemas.microsoft.com/office/drawing/2014/main" id="{7C02D711-C21F-0A1B-CE2F-A625DC38046F}"/>
              </a:ext>
            </a:extLst>
          </p:cNvPr>
          <p:cNvPicPr>
            <a:picLocks noChangeAspect="1"/>
          </p:cNvPicPr>
          <p:nvPr/>
        </p:nvPicPr>
        <p:blipFill>
          <a:blip r:embed="rId2"/>
          <a:stretch>
            <a:fillRect/>
          </a:stretch>
        </p:blipFill>
        <p:spPr>
          <a:xfrm>
            <a:off x="6937917" y="3099880"/>
            <a:ext cx="4925482" cy="3694112"/>
          </a:xfrm>
          <a:prstGeom prst="rect">
            <a:avLst/>
          </a:prstGeom>
        </p:spPr>
      </p:pic>
    </p:spTree>
    <p:extLst>
      <p:ext uri="{BB962C8B-B14F-4D97-AF65-F5344CB8AC3E}">
        <p14:creationId xmlns:p14="http://schemas.microsoft.com/office/powerpoint/2010/main" val="3725982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C4658-80F9-476B-3E61-D1D718EF3EF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39D3F38-E437-0772-D469-8AB2CEE8BAD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88536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6A1C-194D-DFBC-8E03-FF6F0BA8829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01ECEDE-8A0D-E7C3-68A7-CEC8392BA27E}"/>
              </a:ext>
            </a:extLst>
          </p:cNvPr>
          <p:cNvSpPr>
            <a:spLocks noGrp="1"/>
          </p:cNvSpPr>
          <p:nvPr>
            <p:ph idx="1"/>
          </p:nvPr>
        </p:nvSpPr>
        <p:spPr/>
        <p:txBody>
          <a:bodyPr>
            <a:normAutofit/>
          </a:bodyPr>
          <a:lstStyle/>
          <a:p>
            <a:r>
              <a:rPr lang="en-US" sz="1600" b="0" i="0" dirty="0">
                <a:solidFill>
                  <a:srgbClr val="222222"/>
                </a:solidFill>
                <a:effectLst/>
                <a:latin typeface="Arial" panose="020B0604020202020204" pitchFamily="34" charset="0"/>
              </a:rPr>
              <a:t>Li T, Alexander E. Galaxy Image Deconvolution for Weak Gravitational Lensing with Physics-informed Deep Learning[J]. </a:t>
            </a:r>
            <a:r>
              <a:rPr lang="en-US" sz="1600" b="0" i="0" dirty="0" err="1">
                <a:solidFill>
                  <a:srgbClr val="222222"/>
                </a:solidFill>
                <a:effectLst/>
                <a:latin typeface="Arial" panose="020B0604020202020204" pitchFamily="34" charset="0"/>
              </a:rPr>
              <a:t>arXiv</a:t>
            </a:r>
            <a:r>
              <a:rPr lang="en-US" sz="1600" b="0" i="0" dirty="0">
                <a:solidFill>
                  <a:srgbClr val="222222"/>
                </a:solidFill>
                <a:effectLst/>
                <a:latin typeface="Arial" panose="020B0604020202020204" pitchFamily="34" charset="0"/>
              </a:rPr>
              <a:t> preprint arXiv:2211.01567, 2022.</a:t>
            </a:r>
          </a:p>
          <a:p>
            <a:r>
              <a:rPr lang="en-US" sz="1600" b="0" i="0" dirty="0" err="1">
                <a:solidFill>
                  <a:srgbClr val="222222"/>
                </a:solidFill>
                <a:effectLst/>
                <a:latin typeface="Arial" panose="020B0604020202020204" pitchFamily="34" charset="0"/>
              </a:rPr>
              <a:t>Siddik</a:t>
            </a:r>
            <a:r>
              <a:rPr lang="en-US" sz="1600" b="0" i="0" dirty="0">
                <a:solidFill>
                  <a:srgbClr val="222222"/>
                </a:solidFill>
                <a:effectLst/>
                <a:latin typeface="Arial" panose="020B0604020202020204" pitchFamily="34" charset="0"/>
              </a:rPr>
              <a:t> A B, Sandoval S, </a:t>
            </a:r>
            <a:r>
              <a:rPr lang="en-US" sz="1600" b="0" i="0" dirty="0" err="1">
                <a:solidFill>
                  <a:srgbClr val="222222"/>
                </a:solidFill>
                <a:effectLst/>
                <a:latin typeface="Arial" panose="020B0604020202020204" pitchFamily="34" charset="0"/>
              </a:rPr>
              <a:t>Voelz</a:t>
            </a:r>
            <a:r>
              <a:rPr lang="en-US" sz="1600" b="0" i="0" dirty="0">
                <a:solidFill>
                  <a:srgbClr val="222222"/>
                </a:solidFill>
                <a:effectLst/>
                <a:latin typeface="Arial" panose="020B0604020202020204" pitchFamily="34" charset="0"/>
              </a:rPr>
              <a:t> D, et al. Deep learning estimation of modified Zernike coefficients and recovery of point spread functions in turbulence[J]. Optics Express, 2023, 31(14): 22903-22913.</a:t>
            </a:r>
          </a:p>
          <a:p>
            <a:r>
              <a:rPr lang="en-US" sz="1600" dirty="0">
                <a:latin typeface="Arial" panose="020B0604020202020204" pitchFamily="34" charset="0"/>
                <a:cs typeface="Arial" panose="020B0604020202020204" pitchFamily="34" charset="0"/>
              </a:rPr>
              <a:t>Cui M, </a:t>
            </a:r>
            <a:r>
              <a:rPr lang="en-US" sz="1600" dirty="0" err="1">
                <a:latin typeface="Arial" panose="020B0604020202020204" pitchFamily="34" charset="0"/>
                <a:cs typeface="Arial" panose="020B0604020202020204" pitchFamily="34" charset="0"/>
              </a:rPr>
              <a:t>Zuo</a:t>
            </a:r>
            <a:r>
              <a:rPr lang="en-US" sz="1600" dirty="0">
                <a:latin typeface="Arial" panose="020B0604020202020204" pitchFamily="34" charset="0"/>
                <a:cs typeface="Arial" panose="020B0604020202020204" pitchFamily="34" charset="0"/>
              </a:rPr>
              <a:t> H, Wang X, et al. Adaptive photoacoustic computed tomography[J]. </a:t>
            </a:r>
            <a:r>
              <a:rPr lang="en-US" sz="1600" dirty="0" err="1">
                <a:latin typeface="Arial" panose="020B0604020202020204" pitchFamily="34" charset="0"/>
                <a:cs typeface="Arial" panose="020B0604020202020204" pitchFamily="34" charset="0"/>
              </a:rPr>
              <a:t>Photoacoustics</a:t>
            </a:r>
            <a:r>
              <a:rPr lang="en-US" sz="1600" dirty="0">
                <a:latin typeface="Arial" panose="020B0604020202020204" pitchFamily="34" charset="0"/>
                <a:cs typeface="Arial" panose="020B0604020202020204" pitchFamily="34" charset="0"/>
              </a:rPr>
              <a:t>, 2021, 21: 100223.</a:t>
            </a:r>
          </a:p>
        </p:txBody>
      </p:sp>
    </p:spTree>
    <p:extLst>
      <p:ext uri="{BB962C8B-B14F-4D97-AF65-F5344CB8AC3E}">
        <p14:creationId xmlns:p14="http://schemas.microsoft.com/office/powerpoint/2010/main" val="1891396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inning turntable and bokeh">
            <a:extLst>
              <a:ext uri="{FF2B5EF4-FFF2-40B4-BE49-F238E27FC236}">
                <a16:creationId xmlns:a16="http://schemas.microsoft.com/office/drawing/2014/main" id="{DD904CA5-AC0E-E45D-A41C-2D863F73FD95}"/>
              </a:ext>
            </a:extLst>
          </p:cNvPr>
          <p:cNvPicPr>
            <a:picLocks noChangeAspect="1"/>
          </p:cNvPicPr>
          <p:nvPr/>
        </p:nvPicPr>
        <p:blipFill rotWithShape="1">
          <a:blip r:embed="rId3"/>
          <a:srcRect l="4881" r="10745" b="-1"/>
          <a:stretch/>
        </p:blipFill>
        <p:spPr>
          <a:xfrm>
            <a:off x="3523488" y="14860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C575165-8D00-1E50-ABD7-52B3E4067C8D}"/>
              </a:ext>
            </a:extLst>
          </p:cNvPr>
          <p:cNvSpPr>
            <a:spLocks noGrp="1"/>
          </p:cNvSpPr>
          <p:nvPr>
            <p:ph idx="1"/>
          </p:nvPr>
        </p:nvSpPr>
        <p:spPr>
          <a:xfrm>
            <a:off x="371094" y="2718054"/>
            <a:ext cx="3438906" cy="3207258"/>
          </a:xfrm>
        </p:spPr>
        <p:txBody>
          <a:bodyPr anchor="t">
            <a:normAutofit/>
          </a:bodyPr>
          <a:lstStyle/>
          <a:p>
            <a:r>
              <a:rPr lang="en-US" sz="1700"/>
              <a:t>Thanks for listening</a:t>
            </a:r>
          </a:p>
        </p:txBody>
      </p:sp>
    </p:spTree>
    <p:extLst>
      <p:ext uri="{BB962C8B-B14F-4D97-AF65-F5344CB8AC3E}">
        <p14:creationId xmlns:p14="http://schemas.microsoft.com/office/powerpoint/2010/main" val="299779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CCF2-18DF-B26D-0DF7-232CFF3582BF}"/>
              </a:ext>
            </a:extLst>
          </p:cNvPr>
          <p:cNvSpPr>
            <a:spLocks noGrp="1"/>
          </p:cNvSpPr>
          <p:nvPr>
            <p:ph type="title"/>
          </p:nvPr>
        </p:nvSpPr>
        <p:spPr/>
        <p:txBody>
          <a:bodyPr/>
          <a:lstStyle/>
          <a:p>
            <a:r>
              <a:rPr lang="en-US" dirty="0"/>
              <a:t>My Work: PSF Fitting</a:t>
            </a:r>
          </a:p>
        </p:txBody>
      </p:sp>
      <p:sp>
        <p:nvSpPr>
          <p:cNvPr id="26" name="TextBox 25">
            <a:extLst>
              <a:ext uri="{FF2B5EF4-FFF2-40B4-BE49-F238E27FC236}">
                <a16:creationId xmlns:a16="http://schemas.microsoft.com/office/drawing/2014/main" id="{CE68678C-1D01-3183-915B-F2892C66277D}"/>
              </a:ext>
            </a:extLst>
          </p:cNvPr>
          <p:cNvSpPr txBox="1"/>
          <p:nvPr/>
        </p:nvSpPr>
        <p:spPr>
          <a:xfrm>
            <a:off x="747623" y="2329131"/>
            <a:ext cx="2230739" cy="923330"/>
          </a:xfrm>
          <a:prstGeom prst="rect">
            <a:avLst/>
          </a:prstGeom>
          <a:noFill/>
        </p:spPr>
        <p:txBody>
          <a:bodyPr wrap="none" rtlCol="0">
            <a:spAutoFit/>
          </a:bodyPr>
          <a:lstStyle/>
          <a:p>
            <a:pPr marL="285750" indent="-285750">
              <a:buFont typeface="Arial" panose="020B0604020202020204" pitchFamily="34" charset="0"/>
              <a:buChar char="•"/>
            </a:pPr>
            <a:r>
              <a:rPr lang="en-US" dirty="0"/>
              <a:t>EM algorithm</a:t>
            </a:r>
          </a:p>
          <a:p>
            <a:pPr marL="285750" indent="-285750">
              <a:buFont typeface="Arial" panose="020B0604020202020204" pitchFamily="34" charset="0"/>
              <a:buChar char="•"/>
            </a:pPr>
            <a:r>
              <a:rPr lang="en-US" dirty="0"/>
              <a:t>Neural Networks</a:t>
            </a:r>
          </a:p>
          <a:p>
            <a:endParaRPr lang="en-US" dirty="0"/>
          </a:p>
        </p:txBody>
      </p:sp>
    </p:spTree>
    <p:extLst>
      <p:ext uri="{BB962C8B-B14F-4D97-AF65-F5344CB8AC3E}">
        <p14:creationId xmlns:p14="http://schemas.microsoft.com/office/powerpoint/2010/main" val="220787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26D96F-1BC8-D1DB-95DC-5CFBCD0040CD}"/>
              </a:ext>
            </a:extLst>
          </p:cNvPr>
          <p:cNvSpPr>
            <a:spLocks noGrp="1"/>
          </p:cNvSpPr>
          <p:nvPr>
            <p:ph type="title"/>
          </p:nvPr>
        </p:nvSpPr>
        <p:spPr>
          <a:xfrm>
            <a:off x="841248" y="685800"/>
            <a:ext cx="10506456" cy="1157005"/>
          </a:xfrm>
        </p:spPr>
        <p:txBody>
          <a:bodyPr anchor="b">
            <a:normAutofit/>
          </a:bodyPr>
          <a:lstStyle/>
          <a:p>
            <a:r>
              <a:rPr lang="en-US" sz="4800"/>
              <a:t>Neural Network </a:t>
            </a:r>
          </a:p>
        </p:txBody>
      </p:sp>
      <p:sp>
        <p:nvSpPr>
          <p:cNvPr id="28" name="Rectangle 27">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A diagram of pool layers&#10;&#10;Description automatically generated with medium confidence">
            <a:extLst>
              <a:ext uri="{FF2B5EF4-FFF2-40B4-BE49-F238E27FC236}">
                <a16:creationId xmlns:a16="http://schemas.microsoft.com/office/drawing/2014/main" id="{D095CCA2-E37D-F048-D863-80BFD4E81B76}"/>
              </a:ext>
            </a:extLst>
          </p:cNvPr>
          <p:cNvPicPr>
            <a:picLocks noChangeAspect="1"/>
          </p:cNvPicPr>
          <p:nvPr/>
        </p:nvPicPr>
        <p:blipFill>
          <a:blip r:embed="rId3"/>
          <a:stretch>
            <a:fillRect/>
          </a:stretch>
        </p:blipFill>
        <p:spPr>
          <a:xfrm rot="5400000">
            <a:off x="7893500" y="3114113"/>
            <a:ext cx="3768444" cy="2130723"/>
          </a:xfrm>
          <a:prstGeom prst="rect">
            <a:avLst/>
          </a:prstGeom>
        </p:spPr>
      </p:pic>
      <p:sp>
        <p:nvSpPr>
          <p:cNvPr id="7" name="TextBox 6">
            <a:extLst>
              <a:ext uri="{FF2B5EF4-FFF2-40B4-BE49-F238E27FC236}">
                <a16:creationId xmlns:a16="http://schemas.microsoft.com/office/drawing/2014/main" id="{D1C1C95A-29A9-0081-0DE7-FECCB25ECD28}"/>
              </a:ext>
            </a:extLst>
          </p:cNvPr>
          <p:cNvSpPr txBox="1"/>
          <p:nvPr/>
        </p:nvSpPr>
        <p:spPr>
          <a:xfrm>
            <a:off x="1302893" y="2575793"/>
            <a:ext cx="5892330" cy="1281505"/>
          </a:xfrm>
          <a:prstGeom prst="rect">
            <a:avLst/>
          </a:prstGeom>
          <a:noFill/>
        </p:spPr>
        <p:txBody>
          <a:bodyPr wrap="square" rtlCol="0">
            <a:spAutoFit/>
          </a:bodyPr>
          <a:lstStyle/>
          <a:p>
            <a:pPr marL="234315" indent="-234315" defTabSz="749808">
              <a:spcAft>
                <a:spcPts val="600"/>
              </a:spcAft>
              <a:buFont typeface="Arial" panose="020B0604020202020204" pitchFamily="34" charset="0"/>
              <a:buChar char="•"/>
            </a:pPr>
            <a:r>
              <a:rPr lang="en-US" sz="1476" kern="1200" err="1">
                <a:solidFill>
                  <a:schemeClr val="tx1"/>
                </a:solidFill>
                <a:latin typeface="+mn-lt"/>
                <a:ea typeface="+mn-ea"/>
                <a:cs typeface="+mn-cs"/>
              </a:rPr>
              <a:t>Cnn</a:t>
            </a:r>
            <a:r>
              <a:rPr lang="en-US" sz="1476" kern="1200">
                <a:solidFill>
                  <a:schemeClr val="tx1"/>
                </a:solidFill>
                <a:latin typeface="+mn-lt"/>
                <a:ea typeface="+mn-ea"/>
                <a:cs typeface="+mn-cs"/>
              </a:rPr>
              <a:t> + </a:t>
            </a:r>
            <a:r>
              <a:rPr lang="en-US" sz="1476" kern="1200" err="1">
                <a:solidFill>
                  <a:schemeClr val="tx1"/>
                </a:solidFill>
                <a:latin typeface="+mn-lt"/>
                <a:ea typeface="+mn-ea"/>
                <a:cs typeface="+mn-cs"/>
              </a:rPr>
              <a:t>mlp</a:t>
            </a:r>
            <a:endParaRPr lang="en-US" sz="1476" kern="1200">
              <a:solidFill>
                <a:schemeClr val="tx1"/>
              </a:solidFill>
              <a:latin typeface="+mn-lt"/>
              <a:ea typeface="+mn-ea"/>
              <a:cs typeface="+mn-cs"/>
            </a:endParaRPr>
          </a:p>
          <a:p>
            <a:pPr marL="234315" indent="-234315" defTabSz="749808">
              <a:spcAft>
                <a:spcPts val="600"/>
              </a:spcAft>
              <a:buFont typeface="Arial" panose="020B0604020202020204" pitchFamily="34" charset="0"/>
              <a:buChar char="•"/>
            </a:pPr>
            <a:r>
              <a:rPr lang="en-US" sz="1476" kern="1200">
                <a:solidFill>
                  <a:schemeClr val="tx1"/>
                </a:solidFill>
                <a:latin typeface="+mn-lt"/>
                <a:ea typeface="+mn-ea"/>
                <a:cs typeface="+mn-cs"/>
              </a:rPr>
              <a:t>Loss function: mean square(differentiable)</a:t>
            </a:r>
          </a:p>
          <a:p>
            <a:pPr marL="234315" indent="-234315" defTabSz="749808">
              <a:spcAft>
                <a:spcPts val="600"/>
              </a:spcAft>
              <a:buFont typeface="Arial" panose="020B0604020202020204" pitchFamily="34" charset="0"/>
              <a:buChar char="•"/>
            </a:pPr>
            <a:r>
              <a:rPr lang="en-US" sz="1476" kern="1200" err="1">
                <a:solidFill>
                  <a:schemeClr val="tx1"/>
                </a:solidFill>
                <a:latin typeface="+mn-lt"/>
                <a:ea typeface="+mn-ea"/>
                <a:cs typeface="+mn-cs"/>
              </a:rPr>
              <a:t>Normalised</a:t>
            </a:r>
            <a:endParaRPr lang="en-US" sz="1476" kern="1200">
              <a:solidFill>
                <a:schemeClr val="tx1"/>
              </a:solidFill>
              <a:latin typeface="+mn-lt"/>
              <a:ea typeface="+mn-ea"/>
              <a:cs typeface="+mn-cs"/>
            </a:endParaRPr>
          </a:p>
          <a:p>
            <a:pPr marL="285750" indent="-285750">
              <a:spcAft>
                <a:spcPts val="600"/>
              </a:spcAft>
              <a:buFont typeface="Arial" panose="020B0604020202020204" pitchFamily="34" charset="0"/>
              <a:buChar char="•"/>
            </a:pPr>
            <a:endParaRPr lang="en-US"/>
          </a:p>
        </p:txBody>
      </p:sp>
      <p:sp>
        <p:nvSpPr>
          <p:cNvPr id="8" name="Rectangle 7">
            <a:extLst>
              <a:ext uri="{FF2B5EF4-FFF2-40B4-BE49-F238E27FC236}">
                <a16:creationId xmlns:a16="http://schemas.microsoft.com/office/drawing/2014/main" id="{26AC9C34-E701-3710-3110-E86916280CBC}"/>
              </a:ext>
            </a:extLst>
          </p:cNvPr>
          <p:cNvSpPr/>
          <p:nvPr/>
        </p:nvSpPr>
        <p:spPr>
          <a:xfrm>
            <a:off x="6062701" y="2661486"/>
            <a:ext cx="739418" cy="233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749808">
              <a:spcAft>
                <a:spcPts val="600"/>
              </a:spcAft>
            </a:pPr>
            <a:r>
              <a:rPr lang="en-US" sz="902" kern="1200">
                <a:solidFill>
                  <a:srgbClr val="555555"/>
                </a:solidFill>
                <a:latin typeface="+mn-lt"/>
                <a:ea typeface="+mn-ea"/>
                <a:cs typeface="+mn-cs"/>
              </a:rPr>
              <a:t>input</a:t>
            </a:r>
            <a:endParaRPr lang="en-US" sz="1100"/>
          </a:p>
        </p:txBody>
      </p:sp>
      <p:sp>
        <p:nvSpPr>
          <p:cNvPr id="9" name="Rectangle 8">
            <a:extLst>
              <a:ext uri="{FF2B5EF4-FFF2-40B4-BE49-F238E27FC236}">
                <a16:creationId xmlns:a16="http://schemas.microsoft.com/office/drawing/2014/main" id="{063D3A3B-6CB2-DE38-3417-E7683E4F98D2}"/>
              </a:ext>
            </a:extLst>
          </p:cNvPr>
          <p:cNvSpPr/>
          <p:nvPr/>
        </p:nvSpPr>
        <p:spPr>
          <a:xfrm>
            <a:off x="6057930" y="3045436"/>
            <a:ext cx="744189" cy="25992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defTabSz="749808">
              <a:spcAft>
                <a:spcPts val="600"/>
              </a:spcAft>
            </a:pPr>
            <a:r>
              <a:rPr lang="en-US" sz="902" kern="1200">
                <a:solidFill>
                  <a:srgbClr val="555555"/>
                </a:solidFill>
                <a:latin typeface="+mn-lt"/>
                <a:ea typeface="+mn-ea"/>
                <a:cs typeface="+mn-cs"/>
              </a:rPr>
              <a:t>Conv 32/RELU</a:t>
            </a:r>
            <a:endParaRPr lang="en-US" sz="1100"/>
          </a:p>
        </p:txBody>
      </p:sp>
      <p:sp>
        <p:nvSpPr>
          <p:cNvPr id="10" name="Rectangle 9">
            <a:extLst>
              <a:ext uri="{FF2B5EF4-FFF2-40B4-BE49-F238E27FC236}">
                <a16:creationId xmlns:a16="http://schemas.microsoft.com/office/drawing/2014/main" id="{0E1C7072-8CFC-9035-CB7E-57E0C49F5AC4}"/>
              </a:ext>
            </a:extLst>
          </p:cNvPr>
          <p:cNvSpPr/>
          <p:nvPr/>
        </p:nvSpPr>
        <p:spPr>
          <a:xfrm>
            <a:off x="6053160" y="3422541"/>
            <a:ext cx="739418" cy="23375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defTabSz="749808">
              <a:spcAft>
                <a:spcPts val="600"/>
              </a:spcAft>
            </a:pPr>
            <a:r>
              <a:rPr lang="en-US" sz="902" kern="1200">
                <a:solidFill>
                  <a:srgbClr val="555555"/>
                </a:solidFill>
                <a:latin typeface="+mn-lt"/>
                <a:ea typeface="+mn-ea"/>
                <a:cs typeface="+mn-cs"/>
              </a:rPr>
              <a:t>Max Pool</a:t>
            </a:r>
            <a:endParaRPr lang="en-US" sz="1100"/>
          </a:p>
        </p:txBody>
      </p:sp>
      <p:sp>
        <p:nvSpPr>
          <p:cNvPr id="11" name="Rectangle 10">
            <a:extLst>
              <a:ext uri="{FF2B5EF4-FFF2-40B4-BE49-F238E27FC236}">
                <a16:creationId xmlns:a16="http://schemas.microsoft.com/office/drawing/2014/main" id="{7C517E08-82A2-B8E6-AD11-D2F8D48D6170}"/>
              </a:ext>
            </a:extLst>
          </p:cNvPr>
          <p:cNvSpPr/>
          <p:nvPr/>
        </p:nvSpPr>
        <p:spPr>
          <a:xfrm>
            <a:off x="6053160" y="3773480"/>
            <a:ext cx="739418" cy="2756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defTabSz="749808">
              <a:spcAft>
                <a:spcPts val="600"/>
              </a:spcAft>
            </a:pPr>
            <a:r>
              <a:rPr lang="en-US" sz="902" kern="1200">
                <a:solidFill>
                  <a:srgbClr val="555555"/>
                </a:solidFill>
                <a:latin typeface="+mn-lt"/>
                <a:ea typeface="+mn-ea"/>
                <a:cs typeface="+mn-cs"/>
              </a:rPr>
              <a:t>Conv 64/RELU</a:t>
            </a:r>
            <a:endParaRPr lang="en-US" sz="1100"/>
          </a:p>
        </p:txBody>
      </p:sp>
      <p:sp>
        <p:nvSpPr>
          <p:cNvPr id="12" name="Rectangle 11">
            <a:extLst>
              <a:ext uri="{FF2B5EF4-FFF2-40B4-BE49-F238E27FC236}">
                <a16:creationId xmlns:a16="http://schemas.microsoft.com/office/drawing/2014/main" id="{C4418EE8-F40B-851C-C7B5-3C9687AD2D93}"/>
              </a:ext>
            </a:extLst>
          </p:cNvPr>
          <p:cNvSpPr/>
          <p:nvPr/>
        </p:nvSpPr>
        <p:spPr>
          <a:xfrm>
            <a:off x="6053160" y="4583918"/>
            <a:ext cx="739418" cy="2707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defTabSz="749808">
              <a:spcAft>
                <a:spcPts val="600"/>
              </a:spcAft>
            </a:pPr>
            <a:r>
              <a:rPr lang="en-US" sz="902" kern="1200">
                <a:solidFill>
                  <a:srgbClr val="555555"/>
                </a:solidFill>
                <a:latin typeface="+mn-lt"/>
                <a:ea typeface="+mn-ea"/>
                <a:cs typeface="+mn-cs"/>
              </a:rPr>
              <a:t>FC 128/RELU</a:t>
            </a:r>
            <a:endParaRPr lang="en-US" sz="1100"/>
          </a:p>
        </p:txBody>
      </p:sp>
      <p:sp>
        <p:nvSpPr>
          <p:cNvPr id="13" name="Rectangle 12">
            <a:extLst>
              <a:ext uri="{FF2B5EF4-FFF2-40B4-BE49-F238E27FC236}">
                <a16:creationId xmlns:a16="http://schemas.microsoft.com/office/drawing/2014/main" id="{F76208BD-8DBB-2EF3-53B5-5ADCD16EDC89}"/>
              </a:ext>
            </a:extLst>
          </p:cNvPr>
          <p:cNvSpPr/>
          <p:nvPr/>
        </p:nvSpPr>
        <p:spPr>
          <a:xfrm>
            <a:off x="6053160" y="4932544"/>
            <a:ext cx="739418" cy="2848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defTabSz="749808">
              <a:spcAft>
                <a:spcPts val="600"/>
              </a:spcAft>
            </a:pPr>
            <a:r>
              <a:rPr lang="en-US" sz="902" kern="1200">
                <a:solidFill>
                  <a:srgbClr val="555555"/>
                </a:solidFill>
                <a:latin typeface="+mn-lt"/>
                <a:ea typeface="+mn-ea"/>
                <a:cs typeface="+mn-cs"/>
              </a:rPr>
              <a:t>FC 64/RELU</a:t>
            </a:r>
            <a:endParaRPr lang="en-US" sz="1100"/>
          </a:p>
        </p:txBody>
      </p:sp>
      <p:sp>
        <p:nvSpPr>
          <p:cNvPr id="14" name="Rectangle 13">
            <a:extLst>
              <a:ext uri="{FF2B5EF4-FFF2-40B4-BE49-F238E27FC236}">
                <a16:creationId xmlns:a16="http://schemas.microsoft.com/office/drawing/2014/main" id="{B544D734-5FBD-CEDD-661B-1388697C0DAB}"/>
              </a:ext>
            </a:extLst>
          </p:cNvPr>
          <p:cNvSpPr/>
          <p:nvPr/>
        </p:nvSpPr>
        <p:spPr>
          <a:xfrm>
            <a:off x="6053160" y="5331112"/>
            <a:ext cx="739418" cy="23375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defTabSz="749808">
              <a:spcAft>
                <a:spcPts val="600"/>
              </a:spcAft>
            </a:pPr>
            <a:r>
              <a:rPr lang="en-US" sz="902" kern="1200">
                <a:solidFill>
                  <a:srgbClr val="555555"/>
                </a:solidFill>
                <a:latin typeface="+mn-lt"/>
                <a:ea typeface="+mn-ea"/>
                <a:cs typeface="+mn-cs"/>
              </a:rPr>
              <a:t>FC 3/RELU</a:t>
            </a:r>
            <a:endParaRPr lang="en-US" sz="1100"/>
          </a:p>
        </p:txBody>
      </p:sp>
      <p:sp>
        <p:nvSpPr>
          <p:cNvPr id="15" name="TextBox 14">
            <a:extLst>
              <a:ext uri="{FF2B5EF4-FFF2-40B4-BE49-F238E27FC236}">
                <a16:creationId xmlns:a16="http://schemas.microsoft.com/office/drawing/2014/main" id="{661415B4-7125-BABB-5F26-8B6DA11DC48D}"/>
              </a:ext>
            </a:extLst>
          </p:cNvPr>
          <p:cNvSpPr txBox="1"/>
          <p:nvPr/>
        </p:nvSpPr>
        <p:spPr>
          <a:xfrm>
            <a:off x="8305397" y="5955193"/>
            <a:ext cx="2576346" cy="231154"/>
          </a:xfrm>
          <a:prstGeom prst="rect">
            <a:avLst/>
          </a:prstGeom>
          <a:noFill/>
        </p:spPr>
        <p:txBody>
          <a:bodyPr wrap="none" rtlCol="0">
            <a:spAutoFit/>
          </a:bodyPr>
          <a:lstStyle/>
          <a:p>
            <a:pPr defTabSz="749808">
              <a:spcAft>
                <a:spcPts val="600"/>
              </a:spcAft>
            </a:pPr>
            <a:r>
              <a:rPr lang="en-US" sz="902" kern="1200">
                <a:solidFill>
                  <a:schemeClr val="tx1"/>
                </a:solidFill>
                <a:latin typeface="+mn-lt"/>
                <a:ea typeface="+mn-ea"/>
                <a:cs typeface="+mn-cs"/>
              </a:rPr>
              <a:t>[</a:t>
            </a:r>
            <a:r>
              <a:rPr lang="en-US" sz="902" kern="1200" err="1">
                <a:solidFill>
                  <a:srgbClr val="222222"/>
                </a:solidFill>
                <a:latin typeface="Arial" panose="020B0604020202020204" pitchFamily="34" charset="0"/>
                <a:ea typeface="+mn-ea"/>
                <a:cs typeface="+mn-cs"/>
              </a:rPr>
              <a:t>Siddik</a:t>
            </a:r>
            <a:r>
              <a:rPr lang="en-US" sz="902" kern="1200">
                <a:solidFill>
                  <a:srgbClr val="222222"/>
                </a:solidFill>
                <a:latin typeface="Arial" panose="020B0604020202020204" pitchFamily="34" charset="0"/>
                <a:ea typeface="+mn-ea"/>
                <a:cs typeface="+mn-cs"/>
              </a:rPr>
              <a:t> A B, Sandoval S, </a:t>
            </a:r>
            <a:r>
              <a:rPr lang="en-US" sz="902" kern="1200" err="1">
                <a:solidFill>
                  <a:srgbClr val="222222"/>
                </a:solidFill>
                <a:latin typeface="Arial" panose="020B0604020202020204" pitchFamily="34" charset="0"/>
                <a:ea typeface="+mn-ea"/>
                <a:cs typeface="+mn-cs"/>
              </a:rPr>
              <a:t>Voelz</a:t>
            </a:r>
            <a:r>
              <a:rPr lang="en-US" sz="902" kern="1200">
                <a:solidFill>
                  <a:srgbClr val="222222"/>
                </a:solidFill>
                <a:latin typeface="Arial" panose="020B0604020202020204" pitchFamily="34" charset="0"/>
                <a:ea typeface="+mn-ea"/>
                <a:cs typeface="+mn-cs"/>
              </a:rPr>
              <a:t> D, et al. , 2023</a:t>
            </a:r>
            <a:r>
              <a:rPr lang="en-US" sz="902" kern="1200">
                <a:solidFill>
                  <a:schemeClr val="tx1"/>
                </a:solidFill>
                <a:latin typeface="+mn-lt"/>
                <a:ea typeface="+mn-ea"/>
                <a:cs typeface="+mn-cs"/>
              </a:rPr>
              <a:t>]</a:t>
            </a:r>
            <a:endParaRPr lang="en-US" sz="1100"/>
          </a:p>
        </p:txBody>
      </p:sp>
      <p:sp>
        <p:nvSpPr>
          <p:cNvPr id="16" name="TextBox 15">
            <a:extLst>
              <a:ext uri="{FF2B5EF4-FFF2-40B4-BE49-F238E27FC236}">
                <a16:creationId xmlns:a16="http://schemas.microsoft.com/office/drawing/2014/main" id="{3FCCB037-3569-5DB3-4492-C060321E6A91}"/>
              </a:ext>
            </a:extLst>
          </p:cNvPr>
          <p:cNvSpPr txBox="1"/>
          <p:nvPr/>
        </p:nvSpPr>
        <p:spPr>
          <a:xfrm>
            <a:off x="6802119" y="3099252"/>
            <a:ext cx="872355" cy="231154"/>
          </a:xfrm>
          <a:prstGeom prst="rect">
            <a:avLst/>
          </a:prstGeom>
          <a:noFill/>
        </p:spPr>
        <p:txBody>
          <a:bodyPr wrap="none" rtlCol="0">
            <a:spAutoFit/>
          </a:bodyPr>
          <a:lstStyle/>
          <a:p>
            <a:pPr defTabSz="749808">
              <a:spcAft>
                <a:spcPts val="600"/>
              </a:spcAft>
            </a:pPr>
            <a:r>
              <a:rPr lang="en-US" sz="902" kern="1200">
                <a:solidFill>
                  <a:schemeClr val="tx1"/>
                </a:solidFill>
                <a:latin typeface="+mn-lt"/>
                <a:ea typeface="+mn-ea"/>
                <a:cs typeface="+mn-cs"/>
              </a:rPr>
              <a:t>Conv Layer 1</a:t>
            </a:r>
            <a:endParaRPr lang="en-US" sz="1100"/>
          </a:p>
        </p:txBody>
      </p:sp>
      <p:sp>
        <p:nvSpPr>
          <p:cNvPr id="17" name="TextBox 16">
            <a:extLst>
              <a:ext uri="{FF2B5EF4-FFF2-40B4-BE49-F238E27FC236}">
                <a16:creationId xmlns:a16="http://schemas.microsoft.com/office/drawing/2014/main" id="{AF570537-0D89-4331-3152-A5169DFFC353}"/>
              </a:ext>
            </a:extLst>
          </p:cNvPr>
          <p:cNvSpPr txBox="1"/>
          <p:nvPr/>
        </p:nvSpPr>
        <p:spPr>
          <a:xfrm>
            <a:off x="6802119" y="3828815"/>
            <a:ext cx="872355" cy="231154"/>
          </a:xfrm>
          <a:prstGeom prst="rect">
            <a:avLst/>
          </a:prstGeom>
          <a:noFill/>
        </p:spPr>
        <p:txBody>
          <a:bodyPr wrap="none" rtlCol="0">
            <a:spAutoFit/>
          </a:bodyPr>
          <a:lstStyle/>
          <a:p>
            <a:pPr defTabSz="749808">
              <a:spcAft>
                <a:spcPts val="600"/>
              </a:spcAft>
            </a:pPr>
            <a:r>
              <a:rPr lang="en-US" sz="902" kern="1200">
                <a:solidFill>
                  <a:schemeClr val="tx1"/>
                </a:solidFill>
                <a:latin typeface="+mn-lt"/>
                <a:ea typeface="+mn-ea"/>
                <a:cs typeface="+mn-cs"/>
              </a:rPr>
              <a:t>Conv Layer 2</a:t>
            </a:r>
            <a:endParaRPr lang="en-US" sz="1100"/>
          </a:p>
        </p:txBody>
      </p:sp>
      <p:sp>
        <p:nvSpPr>
          <p:cNvPr id="18" name="TextBox 17">
            <a:extLst>
              <a:ext uri="{FF2B5EF4-FFF2-40B4-BE49-F238E27FC236}">
                <a16:creationId xmlns:a16="http://schemas.microsoft.com/office/drawing/2014/main" id="{DCBD2785-4AE2-7A7E-8CA5-A4F55F362DA7}"/>
              </a:ext>
            </a:extLst>
          </p:cNvPr>
          <p:cNvSpPr txBox="1"/>
          <p:nvPr/>
        </p:nvSpPr>
        <p:spPr>
          <a:xfrm>
            <a:off x="6792578" y="3480629"/>
            <a:ext cx="1252266" cy="231154"/>
          </a:xfrm>
          <a:prstGeom prst="rect">
            <a:avLst/>
          </a:prstGeom>
          <a:noFill/>
        </p:spPr>
        <p:txBody>
          <a:bodyPr wrap="none" rtlCol="0">
            <a:spAutoFit/>
          </a:bodyPr>
          <a:lstStyle/>
          <a:p>
            <a:pPr defTabSz="749808">
              <a:spcAft>
                <a:spcPts val="600"/>
              </a:spcAft>
            </a:pPr>
            <a:r>
              <a:rPr lang="en-US" sz="902" kern="1200">
                <a:solidFill>
                  <a:schemeClr val="tx1"/>
                </a:solidFill>
                <a:latin typeface="+mn-lt"/>
                <a:ea typeface="+mn-ea"/>
                <a:cs typeface="+mn-cs"/>
              </a:rPr>
              <a:t>Max Pooling Layer 1</a:t>
            </a:r>
            <a:endParaRPr lang="en-US" sz="1100"/>
          </a:p>
        </p:txBody>
      </p:sp>
      <p:sp>
        <p:nvSpPr>
          <p:cNvPr id="19" name="TextBox 18">
            <a:extLst>
              <a:ext uri="{FF2B5EF4-FFF2-40B4-BE49-F238E27FC236}">
                <a16:creationId xmlns:a16="http://schemas.microsoft.com/office/drawing/2014/main" id="{3E9D5B07-0911-22DB-9C4E-A0D9C005764F}"/>
              </a:ext>
            </a:extLst>
          </p:cNvPr>
          <p:cNvSpPr txBox="1"/>
          <p:nvPr/>
        </p:nvSpPr>
        <p:spPr>
          <a:xfrm>
            <a:off x="6805371" y="4203226"/>
            <a:ext cx="1346844" cy="231154"/>
          </a:xfrm>
          <a:prstGeom prst="rect">
            <a:avLst/>
          </a:prstGeom>
          <a:noFill/>
        </p:spPr>
        <p:txBody>
          <a:bodyPr wrap="none" rtlCol="0">
            <a:spAutoFit/>
          </a:bodyPr>
          <a:lstStyle/>
          <a:p>
            <a:pPr defTabSz="749808">
              <a:spcAft>
                <a:spcPts val="600"/>
              </a:spcAft>
            </a:pPr>
            <a:r>
              <a:rPr lang="en-US" sz="902" kern="1200">
                <a:solidFill>
                  <a:schemeClr val="tx1"/>
                </a:solidFill>
                <a:latin typeface="+mn-lt"/>
                <a:ea typeface="+mn-ea"/>
                <a:cs typeface="+mn-cs"/>
              </a:rPr>
              <a:t>Full connected layer 1</a:t>
            </a:r>
            <a:endParaRPr lang="en-US" sz="1100"/>
          </a:p>
        </p:txBody>
      </p:sp>
      <p:sp>
        <p:nvSpPr>
          <p:cNvPr id="20" name="TextBox 19">
            <a:extLst>
              <a:ext uri="{FF2B5EF4-FFF2-40B4-BE49-F238E27FC236}">
                <a16:creationId xmlns:a16="http://schemas.microsoft.com/office/drawing/2014/main" id="{7A2C0DEF-DF5C-7E0A-3152-BF63858820F9}"/>
              </a:ext>
            </a:extLst>
          </p:cNvPr>
          <p:cNvSpPr txBox="1"/>
          <p:nvPr/>
        </p:nvSpPr>
        <p:spPr>
          <a:xfrm>
            <a:off x="6810777" y="4577637"/>
            <a:ext cx="1346844" cy="231154"/>
          </a:xfrm>
          <a:prstGeom prst="rect">
            <a:avLst/>
          </a:prstGeom>
          <a:noFill/>
        </p:spPr>
        <p:txBody>
          <a:bodyPr wrap="none" rtlCol="0">
            <a:spAutoFit/>
          </a:bodyPr>
          <a:lstStyle/>
          <a:p>
            <a:pPr defTabSz="749808">
              <a:spcAft>
                <a:spcPts val="600"/>
              </a:spcAft>
            </a:pPr>
            <a:r>
              <a:rPr lang="en-US" sz="902" kern="1200">
                <a:solidFill>
                  <a:schemeClr val="tx1"/>
                </a:solidFill>
                <a:latin typeface="+mn-lt"/>
                <a:ea typeface="+mn-ea"/>
                <a:cs typeface="+mn-cs"/>
              </a:rPr>
              <a:t>Full connected layer 2</a:t>
            </a:r>
            <a:endParaRPr lang="en-US" sz="1100"/>
          </a:p>
        </p:txBody>
      </p:sp>
      <p:sp>
        <p:nvSpPr>
          <p:cNvPr id="21" name="TextBox 20">
            <a:extLst>
              <a:ext uri="{FF2B5EF4-FFF2-40B4-BE49-F238E27FC236}">
                <a16:creationId xmlns:a16="http://schemas.microsoft.com/office/drawing/2014/main" id="{C13C60B0-BEF4-843D-9089-DF97D06A3DC7}"/>
              </a:ext>
            </a:extLst>
          </p:cNvPr>
          <p:cNvSpPr txBox="1"/>
          <p:nvPr/>
        </p:nvSpPr>
        <p:spPr>
          <a:xfrm>
            <a:off x="6815821" y="5003768"/>
            <a:ext cx="1346844" cy="231154"/>
          </a:xfrm>
          <a:prstGeom prst="rect">
            <a:avLst/>
          </a:prstGeom>
          <a:noFill/>
        </p:spPr>
        <p:txBody>
          <a:bodyPr wrap="none" rtlCol="0">
            <a:spAutoFit/>
          </a:bodyPr>
          <a:lstStyle/>
          <a:p>
            <a:pPr defTabSz="749808">
              <a:spcAft>
                <a:spcPts val="600"/>
              </a:spcAft>
            </a:pPr>
            <a:r>
              <a:rPr lang="en-US" sz="902" kern="1200">
                <a:solidFill>
                  <a:schemeClr val="tx1"/>
                </a:solidFill>
                <a:latin typeface="+mn-lt"/>
                <a:ea typeface="+mn-ea"/>
                <a:cs typeface="+mn-cs"/>
              </a:rPr>
              <a:t>Full connected layer 3</a:t>
            </a:r>
            <a:endParaRPr lang="en-US" sz="1100"/>
          </a:p>
        </p:txBody>
      </p:sp>
      <p:sp>
        <p:nvSpPr>
          <p:cNvPr id="3" name="Rectangle 2">
            <a:extLst>
              <a:ext uri="{FF2B5EF4-FFF2-40B4-BE49-F238E27FC236}">
                <a16:creationId xmlns:a16="http://schemas.microsoft.com/office/drawing/2014/main" id="{35B4834B-6052-6208-A7BC-04BDF00A4D04}"/>
              </a:ext>
            </a:extLst>
          </p:cNvPr>
          <p:cNvSpPr/>
          <p:nvPr/>
        </p:nvSpPr>
        <p:spPr>
          <a:xfrm>
            <a:off x="6053160" y="4100521"/>
            <a:ext cx="739418" cy="41385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defTabSz="749808">
              <a:spcAft>
                <a:spcPts val="600"/>
              </a:spcAft>
            </a:pPr>
            <a:r>
              <a:rPr lang="en-US" sz="902" kern="1200">
                <a:solidFill>
                  <a:srgbClr val="555555"/>
                </a:solidFill>
                <a:latin typeface="+mn-lt"/>
                <a:ea typeface="+mn-ea"/>
                <a:cs typeface="+mn-cs"/>
              </a:rPr>
              <a:t>FC 1600/RELU</a:t>
            </a:r>
            <a:endParaRPr lang="en-US" sz="1100"/>
          </a:p>
        </p:txBody>
      </p:sp>
      <p:sp>
        <p:nvSpPr>
          <p:cNvPr id="4" name="TextBox 3">
            <a:extLst>
              <a:ext uri="{FF2B5EF4-FFF2-40B4-BE49-F238E27FC236}">
                <a16:creationId xmlns:a16="http://schemas.microsoft.com/office/drawing/2014/main" id="{5E7C915E-1FDD-7377-64A1-FBA75BF0E50D}"/>
              </a:ext>
            </a:extLst>
          </p:cNvPr>
          <p:cNvSpPr txBox="1"/>
          <p:nvPr/>
        </p:nvSpPr>
        <p:spPr>
          <a:xfrm>
            <a:off x="6792578" y="5347857"/>
            <a:ext cx="1346844" cy="231154"/>
          </a:xfrm>
          <a:prstGeom prst="rect">
            <a:avLst/>
          </a:prstGeom>
          <a:noFill/>
        </p:spPr>
        <p:txBody>
          <a:bodyPr wrap="none" rtlCol="0">
            <a:spAutoFit/>
          </a:bodyPr>
          <a:lstStyle/>
          <a:p>
            <a:pPr defTabSz="749808">
              <a:spcAft>
                <a:spcPts val="600"/>
              </a:spcAft>
            </a:pPr>
            <a:r>
              <a:rPr lang="en-US" sz="902" kern="1200">
                <a:solidFill>
                  <a:schemeClr val="tx1"/>
                </a:solidFill>
                <a:latin typeface="+mn-lt"/>
                <a:ea typeface="+mn-ea"/>
                <a:cs typeface="+mn-cs"/>
              </a:rPr>
              <a:t>Full connected layer 4</a:t>
            </a:r>
            <a:endParaRPr lang="en-US" sz="1100"/>
          </a:p>
        </p:txBody>
      </p:sp>
    </p:spTree>
    <p:extLst>
      <p:ext uri="{BB962C8B-B14F-4D97-AF65-F5344CB8AC3E}">
        <p14:creationId xmlns:p14="http://schemas.microsoft.com/office/powerpoint/2010/main" val="121631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2258-5F38-D0A4-1CFF-CB0F5FFE39F4}"/>
              </a:ext>
            </a:extLst>
          </p:cNvPr>
          <p:cNvSpPr>
            <a:spLocks noGrp="1"/>
          </p:cNvSpPr>
          <p:nvPr>
            <p:ph type="title"/>
          </p:nvPr>
        </p:nvSpPr>
        <p:spPr/>
        <p:txBody>
          <a:bodyPr>
            <a:normAutofit/>
          </a:bodyPr>
          <a:lstStyle/>
          <a:p>
            <a:r>
              <a:rPr lang="en-US" dirty="0"/>
              <a:t>Galaxy Point Spread Function</a:t>
            </a:r>
          </a:p>
        </p:txBody>
      </p:sp>
      <p:pic>
        <p:nvPicPr>
          <p:cNvPr id="5" name="Content Placeholder 4" descr="A black square with white text&#10;&#10;Description automatically generated">
            <a:extLst>
              <a:ext uri="{FF2B5EF4-FFF2-40B4-BE49-F238E27FC236}">
                <a16:creationId xmlns:a16="http://schemas.microsoft.com/office/drawing/2014/main" id="{899CE0C3-EE73-D301-A2E1-EC362338E9F4}"/>
              </a:ext>
            </a:extLst>
          </p:cNvPr>
          <p:cNvPicPr>
            <a:picLocks noGrp="1" noChangeAspect="1"/>
          </p:cNvPicPr>
          <p:nvPr>
            <p:ph idx="1"/>
          </p:nvPr>
        </p:nvPicPr>
        <p:blipFill>
          <a:blip r:embed="rId3"/>
          <a:stretch>
            <a:fillRect/>
          </a:stretch>
        </p:blipFill>
        <p:spPr>
          <a:xfrm>
            <a:off x="527290" y="3353939"/>
            <a:ext cx="8729443" cy="3013400"/>
          </a:xfrm>
        </p:spPr>
      </p:pic>
      <p:sp>
        <p:nvSpPr>
          <p:cNvPr id="6" name="TextBox 5">
            <a:extLst>
              <a:ext uri="{FF2B5EF4-FFF2-40B4-BE49-F238E27FC236}">
                <a16:creationId xmlns:a16="http://schemas.microsoft.com/office/drawing/2014/main" id="{66254555-CC3C-8F71-FF45-E7569A9E9CA5}"/>
              </a:ext>
            </a:extLst>
          </p:cNvPr>
          <p:cNvSpPr txBox="1"/>
          <p:nvPr/>
        </p:nvSpPr>
        <p:spPr>
          <a:xfrm>
            <a:off x="632564" y="2267212"/>
            <a:ext cx="4187941" cy="646331"/>
          </a:xfrm>
          <a:prstGeom prst="rect">
            <a:avLst/>
          </a:prstGeom>
          <a:noFill/>
        </p:spPr>
        <p:txBody>
          <a:bodyPr wrap="none" rtlCol="0">
            <a:spAutoFit/>
          </a:bodyPr>
          <a:lstStyle/>
          <a:p>
            <a:pPr marL="285750" indent="-285750">
              <a:buFont typeface="Arial" panose="020B0604020202020204" pitchFamily="34" charset="0"/>
              <a:buChar char="•"/>
            </a:pPr>
            <a:r>
              <a:rPr lang="en-US" dirty="0"/>
              <a:t>Optical PSF: small effects(removed)</a:t>
            </a:r>
          </a:p>
          <a:p>
            <a:pPr marL="285750" indent="-285750">
              <a:buFont typeface="Arial" panose="020B0604020202020204" pitchFamily="34" charset="0"/>
              <a:buChar char="•"/>
            </a:pPr>
            <a:r>
              <a:rPr lang="en-US" dirty="0"/>
              <a:t>Atmospheric PSF</a:t>
            </a:r>
          </a:p>
        </p:txBody>
      </p:sp>
      <p:sp>
        <p:nvSpPr>
          <p:cNvPr id="7" name="TextBox 6">
            <a:extLst>
              <a:ext uri="{FF2B5EF4-FFF2-40B4-BE49-F238E27FC236}">
                <a16:creationId xmlns:a16="http://schemas.microsoft.com/office/drawing/2014/main" id="{32DFEFA4-FB98-31BE-56E9-F8B22D93C331}"/>
              </a:ext>
            </a:extLst>
          </p:cNvPr>
          <p:cNvSpPr txBox="1"/>
          <p:nvPr/>
        </p:nvSpPr>
        <p:spPr>
          <a:xfrm>
            <a:off x="691242" y="6309360"/>
            <a:ext cx="9017790" cy="646331"/>
          </a:xfrm>
          <a:prstGeom prst="rect">
            <a:avLst/>
          </a:prstGeom>
          <a:noFill/>
        </p:spPr>
        <p:txBody>
          <a:bodyPr wrap="none" rtlCol="0">
            <a:spAutoFit/>
          </a:bodyPr>
          <a:lstStyle/>
          <a:p>
            <a:r>
              <a:rPr lang="en-US" sz="1800" dirty="0"/>
              <a:t>[https://</a:t>
            </a:r>
            <a:r>
              <a:rPr lang="en-US" sz="1800" dirty="0" err="1"/>
              <a:t>github.com</a:t>
            </a:r>
            <a:r>
              <a:rPr lang="en-US" sz="1800" dirty="0"/>
              <a:t>/Lukeli0425/LR-PSF/blob/main/tutorials/</a:t>
            </a:r>
            <a:r>
              <a:rPr lang="en-US" sz="1800" dirty="0" err="1"/>
              <a:t>simulations_astro.ipynb</a:t>
            </a:r>
            <a:r>
              <a:rPr lang="en-US" sz="1800" dirty="0"/>
              <a:t>]</a:t>
            </a:r>
          </a:p>
          <a:p>
            <a:endParaRPr lang="en-US" dirty="0"/>
          </a:p>
        </p:txBody>
      </p:sp>
    </p:spTree>
    <p:extLst>
      <p:ext uri="{BB962C8B-B14F-4D97-AF65-F5344CB8AC3E}">
        <p14:creationId xmlns:p14="http://schemas.microsoft.com/office/powerpoint/2010/main" val="346059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3014B-6CD4-DD10-83CB-450558524CEA}"/>
              </a:ext>
            </a:extLst>
          </p:cNvPr>
          <p:cNvSpPr>
            <a:spLocks noGrp="1"/>
          </p:cNvSpPr>
          <p:nvPr>
            <p:ph type="title"/>
          </p:nvPr>
        </p:nvSpPr>
        <p:spPr/>
        <p:txBody>
          <a:bodyPr>
            <a:normAutofit/>
          </a:bodyPr>
          <a:lstStyle/>
          <a:p>
            <a:r>
              <a:rPr lang="en-US" dirty="0"/>
              <a:t>Atmospheric PSF</a:t>
            </a:r>
          </a:p>
        </p:txBody>
      </p:sp>
      <p:sp>
        <p:nvSpPr>
          <p:cNvPr id="3" name="Content Placeholder 2">
            <a:extLst>
              <a:ext uri="{FF2B5EF4-FFF2-40B4-BE49-F238E27FC236}">
                <a16:creationId xmlns:a16="http://schemas.microsoft.com/office/drawing/2014/main" id="{F205294C-7298-8345-C16E-CCCE28E9DF0B}"/>
              </a:ext>
            </a:extLst>
          </p:cNvPr>
          <p:cNvSpPr>
            <a:spLocks noGrp="1"/>
          </p:cNvSpPr>
          <p:nvPr>
            <p:ph idx="1"/>
          </p:nvPr>
        </p:nvSpPr>
        <p:spPr/>
        <p:txBody>
          <a:bodyPr/>
          <a:lstStyle/>
          <a:p>
            <a:r>
              <a:rPr lang="en-US" dirty="0"/>
              <a:t>atomos_fwhm:0.45-0.95</a:t>
            </a:r>
          </a:p>
          <a:p>
            <a:r>
              <a:rPr lang="en-US" dirty="0" err="1"/>
              <a:t>atmos_e</a:t>
            </a:r>
            <a:r>
              <a:rPr lang="en-US" dirty="0"/>
              <a:t> : 0.01-0.03</a:t>
            </a:r>
          </a:p>
          <a:p>
            <a:r>
              <a:rPr lang="en-US" dirty="0" err="1"/>
              <a:t>atmos_beta</a:t>
            </a:r>
            <a:r>
              <a:rPr lang="en-US" dirty="0"/>
              <a:t> :0-2pi</a:t>
            </a:r>
          </a:p>
          <a:p>
            <a:r>
              <a:rPr lang="en-US" dirty="0"/>
              <a:t>Kolmogorov function</a:t>
            </a:r>
          </a:p>
        </p:txBody>
      </p:sp>
      <p:pic>
        <p:nvPicPr>
          <p:cNvPr id="5" name="Picture 4" descr="A purple square with a yellow and green dot&#10;&#10;Description automatically generated">
            <a:extLst>
              <a:ext uri="{FF2B5EF4-FFF2-40B4-BE49-F238E27FC236}">
                <a16:creationId xmlns:a16="http://schemas.microsoft.com/office/drawing/2014/main" id="{6C4683A8-73E1-33AD-51BC-17CFB3A1B8F6}"/>
              </a:ext>
            </a:extLst>
          </p:cNvPr>
          <p:cNvPicPr>
            <a:picLocks noChangeAspect="1"/>
          </p:cNvPicPr>
          <p:nvPr/>
        </p:nvPicPr>
        <p:blipFill>
          <a:blip r:embed="rId3"/>
          <a:stretch>
            <a:fillRect/>
          </a:stretch>
        </p:blipFill>
        <p:spPr>
          <a:xfrm>
            <a:off x="8348147" y="155264"/>
            <a:ext cx="2999880" cy="2938200"/>
          </a:xfrm>
          <a:prstGeom prst="rect">
            <a:avLst/>
          </a:prstGeom>
        </p:spPr>
      </p:pic>
      <p:sp>
        <p:nvSpPr>
          <p:cNvPr id="6" name="TextBox 5">
            <a:extLst>
              <a:ext uri="{FF2B5EF4-FFF2-40B4-BE49-F238E27FC236}">
                <a16:creationId xmlns:a16="http://schemas.microsoft.com/office/drawing/2014/main" id="{8D49F77F-E9F1-A721-EBB6-D65F3657FD41}"/>
              </a:ext>
            </a:extLst>
          </p:cNvPr>
          <p:cNvSpPr txBox="1"/>
          <p:nvPr/>
        </p:nvSpPr>
        <p:spPr>
          <a:xfrm>
            <a:off x="856033" y="4855565"/>
            <a:ext cx="2755050" cy="369332"/>
          </a:xfrm>
          <a:prstGeom prst="rect">
            <a:avLst/>
          </a:prstGeom>
          <a:noFill/>
        </p:spPr>
        <p:txBody>
          <a:bodyPr wrap="none" rtlCol="0">
            <a:spAutoFit/>
          </a:bodyPr>
          <a:lstStyle/>
          <a:p>
            <a:r>
              <a:rPr lang="en-US" dirty="0"/>
              <a:t>[</a:t>
            </a:r>
            <a:r>
              <a:rPr lang="en-US" b="0" i="0" dirty="0">
                <a:solidFill>
                  <a:srgbClr val="222222"/>
                </a:solidFill>
                <a:effectLst/>
                <a:latin typeface="Arial" panose="020B0604020202020204" pitchFamily="34" charset="0"/>
              </a:rPr>
              <a:t>Li T, Alexander E., 2022</a:t>
            </a:r>
            <a:r>
              <a:rPr lang="en-US" dirty="0"/>
              <a:t>]</a:t>
            </a:r>
          </a:p>
        </p:txBody>
      </p:sp>
      <p:pic>
        <p:nvPicPr>
          <p:cNvPr id="8" name="Picture 7">
            <a:extLst>
              <a:ext uri="{FF2B5EF4-FFF2-40B4-BE49-F238E27FC236}">
                <a16:creationId xmlns:a16="http://schemas.microsoft.com/office/drawing/2014/main" id="{8D265874-A85D-7F12-7AD2-9B6EDB24F599}"/>
              </a:ext>
            </a:extLst>
          </p:cNvPr>
          <p:cNvPicPr>
            <a:picLocks noChangeAspect="1"/>
          </p:cNvPicPr>
          <p:nvPr/>
        </p:nvPicPr>
        <p:blipFill>
          <a:blip r:embed="rId4"/>
          <a:stretch>
            <a:fillRect/>
          </a:stretch>
        </p:blipFill>
        <p:spPr>
          <a:xfrm>
            <a:off x="6106597" y="3127882"/>
            <a:ext cx="4483100" cy="3009900"/>
          </a:xfrm>
          <a:prstGeom prst="rect">
            <a:avLst/>
          </a:prstGeom>
        </p:spPr>
      </p:pic>
      <p:sp>
        <p:nvSpPr>
          <p:cNvPr id="10" name="TextBox 9">
            <a:extLst>
              <a:ext uri="{FF2B5EF4-FFF2-40B4-BE49-F238E27FC236}">
                <a16:creationId xmlns:a16="http://schemas.microsoft.com/office/drawing/2014/main" id="{4FAEC90F-6CD3-2F59-3FB9-5AFE239D4674}"/>
              </a:ext>
            </a:extLst>
          </p:cNvPr>
          <p:cNvSpPr txBox="1"/>
          <p:nvPr/>
        </p:nvSpPr>
        <p:spPr>
          <a:xfrm>
            <a:off x="3200380" y="6220813"/>
            <a:ext cx="10481636" cy="646331"/>
          </a:xfrm>
          <a:prstGeom prst="rect">
            <a:avLst/>
          </a:prstGeom>
          <a:noFill/>
        </p:spPr>
        <p:txBody>
          <a:bodyPr wrap="square">
            <a:spAutoFit/>
          </a:bodyPr>
          <a:lstStyle/>
          <a:p>
            <a:r>
              <a:rPr lang="en-US" sz="1800" dirty="0"/>
              <a:t>[https://</a:t>
            </a:r>
            <a:r>
              <a:rPr lang="en-US" sz="1800" dirty="0" err="1"/>
              <a:t>github.com</a:t>
            </a:r>
            <a:r>
              <a:rPr lang="en-US" sz="1800" dirty="0"/>
              <a:t>/Lukeli0425/LR-PSF/blob/main/tutorials/</a:t>
            </a:r>
            <a:r>
              <a:rPr lang="en-US" sz="1800" dirty="0" err="1"/>
              <a:t>simulations_astro.ipynb</a:t>
            </a:r>
            <a:r>
              <a:rPr lang="en-US" sz="1800" dirty="0"/>
              <a:t>]</a:t>
            </a:r>
          </a:p>
          <a:p>
            <a:endParaRPr lang="en-US" dirty="0"/>
          </a:p>
        </p:txBody>
      </p:sp>
    </p:spTree>
    <p:extLst>
      <p:ext uri="{BB962C8B-B14F-4D97-AF65-F5344CB8AC3E}">
        <p14:creationId xmlns:p14="http://schemas.microsoft.com/office/powerpoint/2010/main" val="2195587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FF75-BC06-BCD2-2788-9057DE411CDF}"/>
              </a:ext>
            </a:extLst>
          </p:cNvPr>
          <p:cNvSpPr>
            <a:spLocks noGrp="1"/>
          </p:cNvSpPr>
          <p:nvPr>
            <p:ph type="title"/>
          </p:nvPr>
        </p:nvSpPr>
        <p:spPr/>
        <p:txBody>
          <a:bodyPr>
            <a:normAutofit/>
          </a:bodyPr>
          <a:lstStyle/>
          <a:p>
            <a:r>
              <a:rPr lang="en-US" dirty="0"/>
              <a:t>Data </a:t>
            </a:r>
            <a:r>
              <a:rPr lang="en-US" dirty="0" err="1"/>
              <a:t>Generation:Galaxy</a:t>
            </a:r>
            <a:r>
              <a:rPr lang="en-US" dirty="0"/>
              <a:t> </a:t>
            </a:r>
            <a:r>
              <a:rPr lang="en-US" dirty="0" err="1"/>
              <a:t>psf</a:t>
            </a:r>
            <a:endParaRPr lang="en-US" dirty="0"/>
          </a:p>
        </p:txBody>
      </p:sp>
      <p:sp>
        <p:nvSpPr>
          <p:cNvPr id="3" name="Content Placeholder 2">
            <a:extLst>
              <a:ext uri="{FF2B5EF4-FFF2-40B4-BE49-F238E27FC236}">
                <a16:creationId xmlns:a16="http://schemas.microsoft.com/office/drawing/2014/main" id="{36161A99-FFFE-203D-6808-E0C30D94AB72}"/>
              </a:ext>
            </a:extLst>
          </p:cNvPr>
          <p:cNvSpPr>
            <a:spLocks noGrp="1"/>
          </p:cNvSpPr>
          <p:nvPr>
            <p:ph idx="1"/>
          </p:nvPr>
        </p:nvSpPr>
        <p:spPr/>
        <p:txBody>
          <a:bodyPr/>
          <a:lstStyle/>
          <a:p>
            <a:r>
              <a:rPr lang="en-US" dirty="0"/>
              <a:t>56030 samples</a:t>
            </a:r>
          </a:p>
          <a:p>
            <a:r>
              <a:rPr lang="en-US" dirty="0"/>
              <a:t>Random</a:t>
            </a:r>
          </a:p>
          <a:p>
            <a:endParaRPr lang="en-US" dirty="0"/>
          </a:p>
        </p:txBody>
      </p:sp>
    </p:spTree>
    <p:extLst>
      <p:ext uri="{BB962C8B-B14F-4D97-AF65-F5344CB8AC3E}">
        <p14:creationId xmlns:p14="http://schemas.microsoft.com/office/powerpoint/2010/main" val="2982261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4546A-2E67-1503-01D0-9E78798D8B47}"/>
              </a:ext>
            </a:extLst>
          </p:cNvPr>
          <p:cNvSpPr>
            <a:spLocks noGrp="1"/>
          </p:cNvSpPr>
          <p:nvPr>
            <p:ph type="title"/>
          </p:nvPr>
        </p:nvSpPr>
        <p:spPr>
          <a:xfrm>
            <a:off x="841248" y="685800"/>
            <a:ext cx="10506456" cy="1157005"/>
          </a:xfrm>
        </p:spPr>
        <p:txBody>
          <a:bodyPr anchor="b">
            <a:normAutofit/>
          </a:bodyPr>
          <a:lstStyle/>
          <a:p>
            <a:r>
              <a:rPr lang="en-US" sz="4800"/>
              <a:t>Neural Networks: Galaxy psf</a:t>
            </a:r>
          </a:p>
        </p:txBody>
      </p:sp>
      <p:sp>
        <p:nvSpPr>
          <p:cNvPr id="44" name="Rectangle 43">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A diagram of pool layers&#10;&#10;Description automatically generated with medium confidence">
            <a:extLst>
              <a:ext uri="{FF2B5EF4-FFF2-40B4-BE49-F238E27FC236}">
                <a16:creationId xmlns:a16="http://schemas.microsoft.com/office/drawing/2014/main" id="{979EEB75-D31C-EA4E-2DC4-02EC3255EA9B}"/>
              </a:ext>
            </a:extLst>
          </p:cNvPr>
          <p:cNvPicPr>
            <a:picLocks noChangeAspect="1"/>
          </p:cNvPicPr>
          <p:nvPr/>
        </p:nvPicPr>
        <p:blipFill>
          <a:blip r:embed="rId3"/>
          <a:stretch>
            <a:fillRect/>
          </a:stretch>
        </p:blipFill>
        <p:spPr>
          <a:xfrm rot="5400000">
            <a:off x="7767120" y="3346492"/>
            <a:ext cx="3482086" cy="1968812"/>
          </a:xfrm>
          <a:prstGeom prst="rect">
            <a:avLst/>
          </a:prstGeom>
        </p:spPr>
      </p:pic>
      <p:sp>
        <p:nvSpPr>
          <p:cNvPr id="14" name="TextBox 13">
            <a:extLst>
              <a:ext uri="{FF2B5EF4-FFF2-40B4-BE49-F238E27FC236}">
                <a16:creationId xmlns:a16="http://schemas.microsoft.com/office/drawing/2014/main" id="{897F6199-018B-E52B-E30D-4163EDE24CA2}"/>
              </a:ext>
            </a:extLst>
          </p:cNvPr>
          <p:cNvSpPr txBox="1"/>
          <p:nvPr/>
        </p:nvSpPr>
        <p:spPr>
          <a:xfrm>
            <a:off x="8147717" y="5971683"/>
            <a:ext cx="2414444" cy="220958"/>
          </a:xfrm>
          <a:prstGeom prst="rect">
            <a:avLst/>
          </a:prstGeom>
          <a:noFill/>
        </p:spPr>
        <p:txBody>
          <a:bodyPr wrap="none" rtlCol="0">
            <a:spAutoFit/>
          </a:bodyPr>
          <a:lstStyle/>
          <a:p>
            <a:pPr defTabSz="694944">
              <a:spcAft>
                <a:spcPts val="600"/>
              </a:spcAft>
            </a:pPr>
            <a:r>
              <a:rPr lang="en-US" sz="836" kern="1200">
                <a:solidFill>
                  <a:schemeClr val="tx1"/>
                </a:solidFill>
                <a:latin typeface="+mn-lt"/>
                <a:ea typeface="+mn-ea"/>
                <a:cs typeface="+mn-cs"/>
              </a:rPr>
              <a:t>[</a:t>
            </a:r>
            <a:r>
              <a:rPr lang="en-US" sz="836" kern="1200" err="1">
                <a:solidFill>
                  <a:srgbClr val="222222"/>
                </a:solidFill>
                <a:latin typeface="Arial" panose="020B0604020202020204" pitchFamily="34" charset="0"/>
                <a:ea typeface="+mn-ea"/>
                <a:cs typeface="+mn-cs"/>
              </a:rPr>
              <a:t>Siddik</a:t>
            </a:r>
            <a:r>
              <a:rPr lang="en-US" sz="836" kern="1200">
                <a:solidFill>
                  <a:srgbClr val="222222"/>
                </a:solidFill>
                <a:latin typeface="Arial" panose="020B0604020202020204" pitchFamily="34" charset="0"/>
                <a:ea typeface="+mn-ea"/>
                <a:cs typeface="+mn-cs"/>
              </a:rPr>
              <a:t> A B, Sandoval S, </a:t>
            </a:r>
            <a:r>
              <a:rPr lang="en-US" sz="836" kern="1200" err="1">
                <a:solidFill>
                  <a:srgbClr val="222222"/>
                </a:solidFill>
                <a:latin typeface="Arial" panose="020B0604020202020204" pitchFamily="34" charset="0"/>
                <a:ea typeface="+mn-ea"/>
                <a:cs typeface="+mn-cs"/>
              </a:rPr>
              <a:t>Voelz</a:t>
            </a:r>
            <a:r>
              <a:rPr lang="en-US" sz="836" kern="1200">
                <a:solidFill>
                  <a:srgbClr val="222222"/>
                </a:solidFill>
                <a:latin typeface="Arial" panose="020B0604020202020204" pitchFamily="34" charset="0"/>
                <a:ea typeface="+mn-ea"/>
                <a:cs typeface="+mn-cs"/>
              </a:rPr>
              <a:t> D, et al. , 2023</a:t>
            </a:r>
            <a:r>
              <a:rPr lang="en-US" sz="836" kern="1200">
                <a:solidFill>
                  <a:schemeClr val="tx1"/>
                </a:solidFill>
                <a:latin typeface="+mn-lt"/>
                <a:ea typeface="+mn-ea"/>
                <a:cs typeface="+mn-cs"/>
              </a:rPr>
              <a:t>]</a:t>
            </a:r>
            <a:endParaRPr lang="en-US" sz="1100"/>
          </a:p>
        </p:txBody>
      </p:sp>
      <p:sp>
        <p:nvSpPr>
          <p:cNvPr id="21" name="TextBox 20">
            <a:extLst>
              <a:ext uri="{FF2B5EF4-FFF2-40B4-BE49-F238E27FC236}">
                <a16:creationId xmlns:a16="http://schemas.microsoft.com/office/drawing/2014/main" id="{D75C6400-A9A0-CED0-621E-CC42C027B2CF}"/>
              </a:ext>
            </a:extLst>
          </p:cNvPr>
          <p:cNvSpPr txBox="1"/>
          <p:nvPr/>
        </p:nvSpPr>
        <p:spPr>
          <a:xfrm>
            <a:off x="5688550" y="2295252"/>
            <a:ext cx="1591590" cy="302840"/>
          </a:xfrm>
          <a:prstGeom prst="rect">
            <a:avLst/>
          </a:prstGeom>
          <a:noFill/>
        </p:spPr>
        <p:txBody>
          <a:bodyPr wrap="none" rtlCol="0">
            <a:spAutoFit/>
          </a:bodyPr>
          <a:lstStyle/>
          <a:p>
            <a:pPr defTabSz="694944">
              <a:spcAft>
                <a:spcPts val="600"/>
              </a:spcAft>
            </a:pPr>
            <a:r>
              <a:rPr lang="en-US" sz="1368" kern="1200">
                <a:solidFill>
                  <a:schemeClr val="tx1"/>
                </a:solidFill>
                <a:latin typeface="+mn-lt"/>
                <a:ea typeface="+mn-ea"/>
                <a:cs typeface="+mn-cs"/>
              </a:rPr>
              <a:t>Neural Network 1</a:t>
            </a:r>
            <a:endParaRPr lang="en-US"/>
          </a:p>
        </p:txBody>
      </p:sp>
      <p:sp>
        <p:nvSpPr>
          <p:cNvPr id="22" name="TextBox 21">
            <a:extLst>
              <a:ext uri="{FF2B5EF4-FFF2-40B4-BE49-F238E27FC236}">
                <a16:creationId xmlns:a16="http://schemas.microsoft.com/office/drawing/2014/main" id="{25FA58D0-AD29-0A92-9F33-AA7EFFA7575D}"/>
              </a:ext>
            </a:extLst>
          </p:cNvPr>
          <p:cNvSpPr txBox="1"/>
          <p:nvPr/>
        </p:nvSpPr>
        <p:spPr>
          <a:xfrm>
            <a:off x="8612974" y="2319618"/>
            <a:ext cx="1591590" cy="302840"/>
          </a:xfrm>
          <a:prstGeom prst="rect">
            <a:avLst/>
          </a:prstGeom>
          <a:noFill/>
        </p:spPr>
        <p:txBody>
          <a:bodyPr wrap="none" rtlCol="0">
            <a:spAutoFit/>
          </a:bodyPr>
          <a:lstStyle/>
          <a:p>
            <a:pPr defTabSz="694944">
              <a:spcAft>
                <a:spcPts val="600"/>
              </a:spcAft>
            </a:pPr>
            <a:r>
              <a:rPr lang="en-US" sz="1368" kern="1200">
                <a:solidFill>
                  <a:schemeClr val="tx1"/>
                </a:solidFill>
                <a:latin typeface="+mn-lt"/>
                <a:ea typeface="+mn-ea"/>
                <a:cs typeface="+mn-cs"/>
              </a:rPr>
              <a:t>Neural Network 2</a:t>
            </a:r>
            <a:endParaRPr lang="en-US"/>
          </a:p>
        </p:txBody>
      </p:sp>
      <p:sp>
        <p:nvSpPr>
          <p:cNvPr id="23" name="Rectangle 22">
            <a:extLst>
              <a:ext uri="{FF2B5EF4-FFF2-40B4-BE49-F238E27FC236}">
                <a16:creationId xmlns:a16="http://schemas.microsoft.com/office/drawing/2014/main" id="{8CEB3F2E-412C-1367-D52C-D2FFAA070B0A}"/>
              </a:ext>
            </a:extLst>
          </p:cNvPr>
          <p:cNvSpPr/>
          <p:nvPr/>
        </p:nvSpPr>
        <p:spPr>
          <a:xfrm>
            <a:off x="6075440" y="2928260"/>
            <a:ext cx="683231" cy="2159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694944">
              <a:spcAft>
                <a:spcPts val="600"/>
              </a:spcAft>
            </a:pPr>
            <a:r>
              <a:rPr lang="en-US" sz="836" kern="1200">
                <a:solidFill>
                  <a:srgbClr val="555555"/>
                </a:solidFill>
                <a:latin typeface="+mn-lt"/>
                <a:ea typeface="+mn-ea"/>
                <a:cs typeface="+mn-cs"/>
              </a:rPr>
              <a:t>input</a:t>
            </a:r>
            <a:endParaRPr lang="en-US" sz="1100"/>
          </a:p>
        </p:txBody>
      </p:sp>
      <p:sp>
        <p:nvSpPr>
          <p:cNvPr id="24" name="Rectangle 23">
            <a:extLst>
              <a:ext uri="{FF2B5EF4-FFF2-40B4-BE49-F238E27FC236}">
                <a16:creationId xmlns:a16="http://schemas.microsoft.com/office/drawing/2014/main" id="{F40C380C-B26E-51C0-778E-2552329A9921}"/>
              </a:ext>
            </a:extLst>
          </p:cNvPr>
          <p:cNvSpPr/>
          <p:nvPr/>
        </p:nvSpPr>
        <p:spPr>
          <a:xfrm>
            <a:off x="6071032" y="3283034"/>
            <a:ext cx="687639" cy="24016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defTabSz="694944">
              <a:spcAft>
                <a:spcPts val="600"/>
              </a:spcAft>
            </a:pPr>
            <a:r>
              <a:rPr lang="en-US" sz="836" kern="1200">
                <a:solidFill>
                  <a:srgbClr val="555555"/>
                </a:solidFill>
                <a:latin typeface="+mn-lt"/>
                <a:ea typeface="+mn-ea"/>
                <a:cs typeface="+mn-cs"/>
              </a:rPr>
              <a:t>Conv 32/RELU</a:t>
            </a:r>
            <a:endParaRPr lang="en-US" sz="1100"/>
          </a:p>
        </p:txBody>
      </p:sp>
      <p:sp>
        <p:nvSpPr>
          <p:cNvPr id="25" name="Rectangle 24">
            <a:extLst>
              <a:ext uri="{FF2B5EF4-FFF2-40B4-BE49-F238E27FC236}">
                <a16:creationId xmlns:a16="http://schemas.microsoft.com/office/drawing/2014/main" id="{5F744596-8B84-10C0-561B-EBB18895D46E}"/>
              </a:ext>
            </a:extLst>
          </p:cNvPr>
          <p:cNvSpPr/>
          <p:nvPr/>
        </p:nvSpPr>
        <p:spPr>
          <a:xfrm>
            <a:off x="6066624" y="3631484"/>
            <a:ext cx="683231" cy="21599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defTabSz="694944">
              <a:spcAft>
                <a:spcPts val="600"/>
              </a:spcAft>
            </a:pPr>
            <a:r>
              <a:rPr lang="en-US" sz="836" kern="1200">
                <a:solidFill>
                  <a:srgbClr val="555555"/>
                </a:solidFill>
                <a:latin typeface="+mn-lt"/>
                <a:ea typeface="+mn-ea"/>
                <a:cs typeface="+mn-cs"/>
              </a:rPr>
              <a:t>Max Pool</a:t>
            </a:r>
            <a:endParaRPr lang="en-US" sz="1100"/>
          </a:p>
        </p:txBody>
      </p:sp>
      <p:sp>
        <p:nvSpPr>
          <p:cNvPr id="26" name="Rectangle 25">
            <a:extLst>
              <a:ext uri="{FF2B5EF4-FFF2-40B4-BE49-F238E27FC236}">
                <a16:creationId xmlns:a16="http://schemas.microsoft.com/office/drawing/2014/main" id="{E0BFF3C2-28FF-C95D-BE44-E018267A9A77}"/>
              </a:ext>
            </a:extLst>
          </p:cNvPr>
          <p:cNvSpPr/>
          <p:nvPr/>
        </p:nvSpPr>
        <p:spPr>
          <a:xfrm>
            <a:off x="6066624" y="3955755"/>
            <a:ext cx="683231" cy="254658"/>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defTabSz="694944">
              <a:spcAft>
                <a:spcPts val="600"/>
              </a:spcAft>
            </a:pPr>
            <a:r>
              <a:rPr lang="en-US" sz="836" kern="1200">
                <a:solidFill>
                  <a:srgbClr val="555555"/>
                </a:solidFill>
                <a:latin typeface="+mn-lt"/>
                <a:ea typeface="+mn-ea"/>
                <a:cs typeface="+mn-cs"/>
              </a:rPr>
              <a:t>Conv 64/RELU</a:t>
            </a:r>
            <a:endParaRPr lang="en-US" sz="1100"/>
          </a:p>
        </p:txBody>
      </p:sp>
      <p:sp>
        <p:nvSpPr>
          <p:cNvPr id="27" name="Rectangle 26">
            <a:extLst>
              <a:ext uri="{FF2B5EF4-FFF2-40B4-BE49-F238E27FC236}">
                <a16:creationId xmlns:a16="http://schemas.microsoft.com/office/drawing/2014/main" id="{9F29D327-1733-5503-0170-0C114069983D}"/>
              </a:ext>
            </a:extLst>
          </p:cNvPr>
          <p:cNvSpPr/>
          <p:nvPr/>
        </p:nvSpPr>
        <p:spPr>
          <a:xfrm>
            <a:off x="6066624" y="4704609"/>
            <a:ext cx="683231" cy="25022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defTabSz="694944">
              <a:spcAft>
                <a:spcPts val="600"/>
              </a:spcAft>
            </a:pPr>
            <a:r>
              <a:rPr lang="en-US" sz="836" kern="1200">
                <a:solidFill>
                  <a:srgbClr val="555555"/>
                </a:solidFill>
                <a:latin typeface="+mn-lt"/>
                <a:ea typeface="+mn-ea"/>
                <a:cs typeface="+mn-cs"/>
              </a:rPr>
              <a:t>FC 128/RELU</a:t>
            </a:r>
            <a:endParaRPr lang="en-US" sz="1100"/>
          </a:p>
        </p:txBody>
      </p:sp>
      <p:sp>
        <p:nvSpPr>
          <p:cNvPr id="28" name="Rectangle 27">
            <a:extLst>
              <a:ext uri="{FF2B5EF4-FFF2-40B4-BE49-F238E27FC236}">
                <a16:creationId xmlns:a16="http://schemas.microsoft.com/office/drawing/2014/main" id="{16DF791B-2B27-2687-EFB5-A720E5D648A7}"/>
              </a:ext>
            </a:extLst>
          </p:cNvPr>
          <p:cNvSpPr/>
          <p:nvPr/>
        </p:nvSpPr>
        <p:spPr>
          <a:xfrm>
            <a:off x="6066624" y="5026744"/>
            <a:ext cx="683231" cy="2632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defTabSz="694944">
              <a:spcAft>
                <a:spcPts val="600"/>
              </a:spcAft>
            </a:pPr>
            <a:r>
              <a:rPr lang="en-US" sz="836" kern="1200">
                <a:solidFill>
                  <a:srgbClr val="555555"/>
                </a:solidFill>
                <a:latin typeface="+mn-lt"/>
                <a:ea typeface="+mn-ea"/>
                <a:cs typeface="+mn-cs"/>
              </a:rPr>
              <a:t>FC 64/RELU</a:t>
            </a:r>
            <a:endParaRPr lang="en-US" sz="1100"/>
          </a:p>
        </p:txBody>
      </p:sp>
      <p:sp>
        <p:nvSpPr>
          <p:cNvPr id="29" name="Rectangle 28">
            <a:extLst>
              <a:ext uri="{FF2B5EF4-FFF2-40B4-BE49-F238E27FC236}">
                <a16:creationId xmlns:a16="http://schemas.microsoft.com/office/drawing/2014/main" id="{5A1182A2-7D5F-B5C0-C6FA-831A02A4E70F}"/>
              </a:ext>
            </a:extLst>
          </p:cNvPr>
          <p:cNvSpPr/>
          <p:nvPr/>
        </p:nvSpPr>
        <p:spPr>
          <a:xfrm>
            <a:off x="6066624" y="5395025"/>
            <a:ext cx="683231" cy="2159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defTabSz="694944">
              <a:spcAft>
                <a:spcPts val="600"/>
              </a:spcAft>
            </a:pPr>
            <a:r>
              <a:rPr lang="en-US" sz="836" kern="1200">
                <a:solidFill>
                  <a:srgbClr val="555555"/>
                </a:solidFill>
                <a:latin typeface="+mn-lt"/>
                <a:ea typeface="+mn-ea"/>
                <a:cs typeface="+mn-cs"/>
              </a:rPr>
              <a:t>FC 3/RELU</a:t>
            </a:r>
            <a:endParaRPr lang="en-US" sz="1100"/>
          </a:p>
        </p:txBody>
      </p:sp>
      <p:sp>
        <p:nvSpPr>
          <p:cNvPr id="30" name="TextBox 29">
            <a:extLst>
              <a:ext uri="{FF2B5EF4-FFF2-40B4-BE49-F238E27FC236}">
                <a16:creationId xmlns:a16="http://schemas.microsoft.com/office/drawing/2014/main" id="{9FA1B37C-A4E6-B65D-9952-A7439E8B7B31}"/>
              </a:ext>
            </a:extLst>
          </p:cNvPr>
          <p:cNvSpPr txBox="1"/>
          <p:nvPr/>
        </p:nvSpPr>
        <p:spPr>
          <a:xfrm>
            <a:off x="6758671" y="3332761"/>
            <a:ext cx="824265" cy="220958"/>
          </a:xfrm>
          <a:prstGeom prst="rect">
            <a:avLst/>
          </a:prstGeom>
          <a:noFill/>
        </p:spPr>
        <p:txBody>
          <a:bodyPr wrap="none" rtlCol="0">
            <a:spAutoFit/>
          </a:bodyPr>
          <a:lstStyle/>
          <a:p>
            <a:pPr defTabSz="694944">
              <a:spcAft>
                <a:spcPts val="600"/>
              </a:spcAft>
            </a:pPr>
            <a:r>
              <a:rPr lang="en-US" sz="836" kern="1200">
                <a:solidFill>
                  <a:schemeClr val="tx1"/>
                </a:solidFill>
                <a:latin typeface="+mn-lt"/>
                <a:ea typeface="+mn-ea"/>
                <a:cs typeface="+mn-cs"/>
              </a:rPr>
              <a:t>Conv Layer 1</a:t>
            </a:r>
            <a:endParaRPr lang="en-US" sz="1100"/>
          </a:p>
        </p:txBody>
      </p:sp>
      <p:sp>
        <p:nvSpPr>
          <p:cNvPr id="31" name="TextBox 30">
            <a:extLst>
              <a:ext uri="{FF2B5EF4-FFF2-40B4-BE49-F238E27FC236}">
                <a16:creationId xmlns:a16="http://schemas.microsoft.com/office/drawing/2014/main" id="{4E2514A6-4C7F-2C25-FF06-43757492A8A8}"/>
              </a:ext>
            </a:extLst>
          </p:cNvPr>
          <p:cNvSpPr txBox="1"/>
          <p:nvPr/>
        </p:nvSpPr>
        <p:spPr>
          <a:xfrm>
            <a:off x="6758671" y="4006885"/>
            <a:ext cx="824265" cy="220958"/>
          </a:xfrm>
          <a:prstGeom prst="rect">
            <a:avLst/>
          </a:prstGeom>
          <a:noFill/>
        </p:spPr>
        <p:txBody>
          <a:bodyPr wrap="none" rtlCol="0">
            <a:spAutoFit/>
          </a:bodyPr>
          <a:lstStyle/>
          <a:p>
            <a:pPr defTabSz="694944">
              <a:spcAft>
                <a:spcPts val="600"/>
              </a:spcAft>
            </a:pPr>
            <a:r>
              <a:rPr lang="en-US" sz="836" kern="1200">
                <a:solidFill>
                  <a:schemeClr val="tx1"/>
                </a:solidFill>
                <a:latin typeface="+mn-lt"/>
                <a:ea typeface="+mn-ea"/>
                <a:cs typeface="+mn-cs"/>
              </a:rPr>
              <a:t>Conv Layer 2</a:t>
            </a:r>
            <a:endParaRPr lang="en-US" sz="1100"/>
          </a:p>
        </p:txBody>
      </p:sp>
      <p:sp>
        <p:nvSpPr>
          <p:cNvPr id="32" name="TextBox 31">
            <a:extLst>
              <a:ext uri="{FF2B5EF4-FFF2-40B4-BE49-F238E27FC236}">
                <a16:creationId xmlns:a16="http://schemas.microsoft.com/office/drawing/2014/main" id="{9262DCA3-CA0B-F16B-088F-DD9EC5B2110B}"/>
              </a:ext>
            </a:extLst>
          </p:cNvPr>
          <p:cNvSpPr txBox="1"/>
          <p:nvPr/>
        </p:nvSpPr>
        <p:spPr>
          <a:xfrm>
            <a:off x="6749855" y="3685157"/>
            <a:ext cx="1175322" cy="220958"/>
          </a:xfrm>
          <a:prstGeom prst="rect">
            <a:avLst/>
          </a:prstGeom>
          <a:noFill/>
        </p:spPr>
        <p:txBody>
          <a:bodyPr wrap="none" rtlCol="0">
            <a:spAutoFit/>
          </a:bodyPr>
          <a:lstStyle/>
          <a:p>
            <a:pPr defTabSz="694944">
              <a:spcAft>
                <a:spcPts val="600"/>
              </a:spcAft>
            </a:pPr>
            <a:r>
              <a:rPr lang="en-US" sz="836" kern="1200">
                <a:solidFill>
                  <a:schemeClr val="tx1"/>
                </a:solidFill>
                <a:latin typeface="+mn-lt"/>
                <a:ea typeface="+mn-ea"/>
                <a:cs typeface="+mn-cs"/>
              </a:rPr>
              <a:t>Max Pooling Layer 1</a:t>
            </a:r>
            <a:endParaRPr lang="en-US" sz="1100"/>
          </a:p>
        </p:txBody>
      </p:sp>
      <p:sp>
        <p:nvSpPr>
          <p:cNvPr id="33" name="TextBox 32">
            <a:extLst>
              <a:ext uri="{FF2B5EF4-FFF2-40B4-BE49-F238E27FC236}">
                <a16:creationId xmlns:a16="http://schemas.microsoft.com/office/drawing/2014/main" id="{D30BEC38-6EE6-43BA-ECFC-101E632B9DAD}"/>
              </a:ext>
            </a:extLst>
          </p:cNvPr>
          <p:cNvSpPr txBox="1"/>
          <p:nvPr/>
        </p:nvSpPr>
        <p:spPr>
          <a:xfrm>
            <a:off x="6761676" y="4352845"/>
            <a:ext cx="1265090" cy="220958"/>
          </a:xfrm>
          <a:prstGeom prst="rect">
            <a:avLst/>
          </a:prstGeom>
          <a:noFill/>
        </p:spPr>
        <p:txBody>
          <a:bodyPr wrap="none" rtlCol="0">
            <a:spAutoFit/>
          </a:bodyPr>
          <a:lstStyle/>
          <a:p>
            <a:pPr defTabSz="694944">
              <a:spcAft>
                <a:spcPts val="600"/>
              </a:spcAft>
            </a:pPr>
            <a:r>
              <a:rPr lang="en-US" sz="836" kern="1200">
                <a:solidFill>
                  <a:schemeClr val="tx1"/>
                </a:solidFill>
                <a:latin typeface="+mn-lt"/>
                <a:ea typeface="+mn-ea"/>
                <a:cs typeface="+mn-cs"/>
              </a:rPr>
              <a:t>Full connected layer 1</a:t>
            </a:r>
            <a:endParaRPr lang="en-US" sz="1100"/>
          </a:p>
        </p:txBody>
      </p:sp>
      <p:sp>
        <p:nvSpPr>
          <p:cNvPr id="34" name="TextBox 33">
            <a:extLst>
              <a:ext uri="{FF2B5EF4-FFF2-40B4-BE49-F238E27FC236}">
                <a16:creationId xmlns:a16="http://schemas.microsoft.com/office/drawing/2014/main" id="{26546460-20B9-3FAE-AA18-56F954FF850E}"/>
              </a:ext>
            </a:extLst>
          </p:cNvPr>
          <p:cNvSpPr txBox="1"/>
          <p:nvPr/>
        </p:nvSpPr>
        <p:spPr>
          <a:xfrm>
            <a:off x="6766671" y="4698805"/>
            <a:ext cx="1265090" cy="220958"/>
          </a:xfrm>
          <a:prstGeom prst="rect">
            <a:avLst/>
          </a:prstGeom>
          <a:noFill/>
        </p:spPr>
        <p:txBody>
          <a:bodyPr wrap="none" rtlCol="0">
            <a:spAutoFit/>
          </a:bodyPr>
          <a:lstStyle/>
          <a:p>
            <a:pPr defTabSz="694944">
              <a:spcAft>
                <a:spcPts val="600"/>
              </a:spcAft>
            </a:pPr>
            <a:r>
              <a:rPr lang="en-US" sz="836" kern="1200">
                <a:solidFill>
                  <a:schemeClr val="tx1"/>
                </a:solidFill>
                <a:latin typeface="+mn-lt"/>
                <a:ea typeface="+mn-ea"/>
                <a:cs typeface="+mn-cs"/>
              </a:rPr>
              <a:t>Full connected layer 2</a:t>
            </a:r>
            <a:endParaRPr lang="en-US" sz="1100"/>
          </a:p>
        </p:txBody>
      </p:sp>
      <p:sp>
        <p:nvSpPr>
          <p:cNvPr id="35" name="TextBox 34">
            <a:extLst>
              <a:ext uri="{FF2B5EF4-FFF2-40B4-BE49-F238E27FC236}">
                <a16:creationId xmlns:a16="http://schemas.microsoft.com/office/drawing/2014/main" id="{699FEF1D-651E-A884-1A5A-854F7F965516}"/>
              </a:ext>
            </a:extLst>
          </p:cNvPr>
          <p:cNvSpPr txBox="1"/>
          <p:nvPr/>
        </p:nvSpPr>
        <p:spPr>
          <a:xfrm>
            <a:off x="6771332" y="5092555"/>
            <a:ext cx="1265090" cy="220958"/>
          </a:xfrm>
          <a:prstGeom prst="rect">
            <a:avLst/>
          </a:prstGeom>
          <a:noFill/>
        </p:spPr>
        <p:txBody>
          <a:bodyPr wrap="none" rtlCol="0">
            <a:spAutoFit/>
          </a:bodyPr>
          <a:lstStyle/>
          <a:p>
            <a:pPr defTabSz="694944">
              <a:spcAft>
                <a:spcPts val="600"/>
              </a:spcAft>
            </a:pPr>
            <a:r>
              <a:rPr lang="en-US" sz="836" kern="1200">
                <a:solidFill>
                  <a:schemeClr val="tx1"/>
                </a:solidFill>
                <a:latin typeface="+mn-lt"/>
                <a:ea typeface="+mn-ea"/>
                <a:cs typeface="+mn-cs"/>
              </a:rPr>
              <a:t>Full connected layer 3</a:t>
            </a:r>
            <a:endParaRPr lang="en-US" sz="1100"/>
          </a:p>
        </p:txBody>
      </p:sp>
      <p:sp>
        <p:nvSpPr>
          <p:cNvPr id="36" name="Rectangle 35">
            <a:extLst>
              <a:ext uri="{FF2B5EF4-FFF2-40B4-BE49-F238E27FC236}">
                <a16:creationId xmlns:a16="http://schemas.microsoft.com/office/drawing/2014/main" id="{1E4D3EFA-AF1F-4794-5C5C-132AAB6AB4DE}"/>
              </a:ext>
            </a:extLst>
          </p:cNvPr>
          <p:cNvSpPr/>
          <p:nvPr/>
        </p:nvSpPr>
        <p:spPr>
          <a:xfrm>
            <a:off x="6066624" y="4257945"/>
            <a:ext cx="683231" cy="38240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defTabSz="694944">
              <a:spcAft>
                <a:spcPts val="600"/>
              </a:spcAft>
            </a:pPr>
            <a:r>
              <a:rPr lang="en-US" sz="836" kern="1200">
                <a:solidFill>
                  <a:srgbClr val="555555"/>
                </a:solidFill>
                <a:latin typeface="+mn-lt"/>
                <a:ea typeface="+mn-ea"/>
                <a:cs typeface="+mn-cs"/>
              </a:rPr>
              <a:t>FC 1600/RELU</a:t>
            </a:r>
            <a:endParaRPr lang="en-US" sz="1100"/>
          </a:p>
        </p:txBody>
      </p:sp>
      <p:sp>
        <p:nvSpPr>
          <p:cNvPr id="37" name="TextBox 36">
            <a:extLst>
              <a:ext uri="{FF2B5EF4-FFF2-40B4-BE49-F238E27FC236}">
                <a16:creationId xmlns:a16="http://schemas.microsoft.com/office/drawing/2014/main" id="{7D562CE7-6F09-48E2-1251-EB2E7ECFB800}"/>
              </a:ext>
            </a:extLst>
          </p:cNvPr>
          <p:cNvSpPr txBox="1"/>
          <p:nvPr/>
        </p:nvSpPr>
        <p:spPr>
          <a:xfrm>
            <a:off x="6749855" y="5410497"/>
            <a:ext cx="1265090" cy="220958"/>
          </a:xfrm>
          <a:prstGeom prst="rect">
            <a:avLst/>
          </a:prstGeom>
          <a:noFill/>
        </p:spPr>
        <p:txBody>
          <a:bodyPr wrap="none" rtlCol="0">
            <a:spAutoFit/>
          </a:bodyPr>
          <a:lstStyle/>
          <a:p>
            <a:pPr defTabSz="694944">
              <a:spcAft>
                <a:spcPts val="600"/>
              </a:spcAft>
            </a:pPr>
            <a:r>
              <a:rPr lang="en-US" sz="836" kern="1200">
                <a:solidFill>
                  <a:schemeClr val="tx1"/>
                </a:solidFill>
                <a:latin typeface="+mn-lt"/>
                <a:ea typeface="+mn-ea"/>
                <a:cs typeface="+mn-cs"/>
              </a:rPr>
              <a:t>Full connected layer 4</a:t>
            </a:r>
            <a:endParaRPr lang="en-US" sz="1100"/>
          </a:p>
        </p:txBody>
      </p:sp>
      <p:pic>
        <p:nvPicPr>
          <p:cNvPr id="39" name="Picture 38" descr="A graph with blue and orange dots&#10;&#10;Description automatically generated">
            <a:extLst>
              <a:ext uri="{FF2B5EF4-FFF2-40B4-BE49-F238E27FC236}">
                <a16:creationId xmlns:a16="http://schemas.microsoft.com/office/drawing/2014/main" id="{36BA5651-31B7-F69D-DE48-ADB6B3AD6D25}"/>
              </a:ext>
            </a:extLst>
          </p:cNvPr>
          <p:cNvPicPr>
            <a:picLocks noChangeAspect="1"/>
          </p:cNvPicPr>
          <p:nvPr/>
        </p:nvPicPr>
        <p:blipFill>
          <a:blip r:embed="rId4"/>
          <a:stretch>
            <a:fillRect/>
          </a:stretch>
        </p:blipFill>
        <p:spPr>
          <a:xfrm>
            <a:off x="596679" y="2347195"/>
            <a:ext cx="4846533" cy="3634900"/>
          </a:xfrm>
          <a:prstGeom prst="rect">
            <a:avLst/>
          </a:prstGeom>
        </p:spPr>
      </p:pic>
    </p:spTree>
    <p:extLst>
      <p:ext uri="{BB962C8B-B14F-4D97-AF65-F5344CB8AC3E}">
        <p14:creationId xmlns:p14="http://schemas.microsoft.com/office/powerpoint/2010/main" val="258627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CAA833-E137-6532-8896-7AD03B76FF7A}"/>
              </a:ext>
            </a:extLst>
          </p:cNvPr>
          <p:cNvSpPr>
            <a:spLocks noGrp="1"/>
          </p:cNvSpPr>
          <p:nvPr>
            <p:ph type="title"/>
          </p:nvPr>
        </p:nvSpPr>
        <p:spPr>
          <a:xfrm>
            <a:off x="1051560" y="586822"/>
            <a:ext cx="3538728" cy="1645920"/>
          </a:xfrm>
        </p:spPr>
        <p:txBody>
          <a:bodyPr vert="horz" lIns="91440" tIns="45720" rIns="91440" bIns="45720" rtlCol="0" anchor="ctr">
            <a:normAutofit/>
          </a:bodyPr>
          <a:lstStyle/>
          <a:p>
            <a:r>
              <a:rPr lang="en-US" sz="3200"/>
              <a:t>Results: Galaxy psf</a:t>
            </a:r>
          </a:p>
        </p:txBody>
      </p:sp>
      <p:sp>
        <p:nvSpPr>
          <p:cNvPr id="21" name="Rectangle 2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7C7B62EF-7E50-B97D-F680-D33EE0C807AB}"/>
              </a:ext>
            </a:extLst>
          </p:cNvPr>
          <p:cNvSpPr txBox="1"/>
          <p:nvPr/>
        </p:nvSpPr>
        <p:spPr>
          <a:xfrm>
            <a:off x="5349240" y="586822"/>
            <a:ext cx="6007608" cy="1645920"/>
          </a:xfrm>
          <a:prstGeom prst="rect">
            <a:avLst/>
          </a:prstGeom>
        </p:spPr>
        <p:txBody>
          <a:bodyPr vert="horz" lIns="91440" tIns="45720" rIns="91440" bIns="45720" rtlCol="0" anchor="ctr">
            <a:normAutofit/>
          </a:bodyPr>
          <a:lstStyle/>
          <a:p>
            <a:pPr indent="-228600">
              <a:lnSpc>
                <a:spcPct val="110000"/>
              </a:lnSpc>
              <a:spcAft>
                <a:spcPts val="600"/>
              </a:spcAft>
              <a:buFont typeface="Arial" panose="020B0604020202020204" pitchFamily="34" charset="0"/>
              <a:buChar char="•"/>
            </a:pPr>
            <a:r>
              <a:rPr lang="en-US" dirty="0"/>
              <a:t>atomos_fwhm:0.45-0.95</a:t>
            </a:r>
          </a:p>
          <a:p>
            <a:pPr indent="-228600">
              <a:lnSpc>
                <a:spcPct val="110000"/>
              </a:lnSpc>
              <a:spcAft>
                <a:spcPts val="600"/>
              </a:spcAft>
              <a:buFont typeface="Arial" panose="020B0604020202020204" pitchFamily="34" charset="0"/>
              <a:buChar char="•"/>
            </a:pPr>
            <a:r>
              <a:rPr lang="en-US" dirty="0" err="1"/>
              <a:t>atmos_e</a:t>
            </a:r>
            <a:r>
              <a:rPr lang="en-US" dirty="0"/>
              <a:t> : 0.01-0.03</a:t>
            </a:r>
          </a:p>
          <a:p>
            <a:pPr indent="-228600">
              <a:lnSpc>
                <a:spcPct val="110000"/>
              </a:lnSpc>
              <a:spcAft>
                <a:spcPts val="600"/>
              </a:spcAft>
              <a:buFont typeface="Arial" panose="020B0604020202020204" pitchFamily="34" charset="0"/>
              <a:buChar char="•"/>
            </a:pPr>
            <a:r>
              <a:rPr lang="en-US" dirty="0" err="1"/>
              <a:t>atmos_beta</a:t>
            </a:r>
            <a:r>
              <a:rPr lang="en-US" dirty="0"/>
              <a:t> :0-2pi</a:t>
            </a:r>
          </a:p>
          <a:p>
            <a:pPr indent="-228600">
              <a:lnSpc>
                <a:spcPct val="110000"/>
              </a:lnSpc>
              <a:spcAft>
                <a:spcPts val="600"/>
              </a:spcAft>
              <a:buFont typeface="Arial" panose="020B0604020202020204" pitchFamily="34" charset="0"/>
              <a:buChar char="•"/>
            </a:pPr>
            <a:endParaRPr lang="en-US" dirty="0"/>
          </a:p>
        </p:txBody>
      </p:sp>
      <p:pic>
        <p:nvPicPr>
          <p:cNvPr id="7" name="Content Placeholder 6" descr="A graph with a bar and a line&#10;&#10;Description automatically generated with medium confidence">
            <a:extLst>
              <a:ext uri="{FF2B5EF4-FFF2-40B4-BE49-F238E27FC236}">
                <a16:creationId xmlns:a16="http://schemas.microsoft.com/office/drawing/2014/main" id="{D2654B5D-EDE9-3CEB-5663-B1F968421512}"/>
              </a:ext>
            </a:extLst>
          </p:cNvPr>
          <p:cNvPicPr>
            <a:picLocks noGrp="1" noChangeAspect="1"/>
          </p:cNvPicPr>
          <p:nvPr>
            <p:ph idx="1"/>
          </p:nvPr>
        </p:nvPicPr>
        <p:blipFill>
          <a:blip r:embed="rId3"/>
          <a:stretch>
            <a:fillRect/>
          </a:stretch>
        </p:blipFill>
        <p:spPr>
          <a:xfrm>
            <a:off x="975961" y="2729397"/>
            <a:ext cx="4645152" cy="3483864"/>
          </a:xfrm>
          <a:prstGeom prst="rect">
            <a:avLst/>
          </a:prstGeom>
        </p:spPr>
      </p:pic>
      <p:pic>
        <p:nvPicPr>
          <p:cNvPr id="11" name="Picture 10" descr="A graph with blue and black bars&#10;&#10;Description automatically generated">
            <a:extLst>
              <a:ext uri="{FF2B5EF4-FFF2-40B4-BE49-F238E27FC236}">
                <a16:creationId xmlns:a16="http://schemas.microsoft.com/office/drawing/2014/main" id="{6D6DA909-F501-44DB-5300-578E9FDF297C}"/>
              </a:ext>
            </a:extLst>
          </p:cNvPr>
          <p:cNvPicPr>
            <a:picLocks noChangeAspect="1"/>
          </p:cNvPicPr>
          <p:nvPr/>
        </p:nvPicPr>
        <p:blipFill>
          <a:blip r:embed="rId4"/>
          <a:stretch>
            <a:fillRect/>
          </a:stretch>
        </p:blipFill>
        <p:spPr>
          <a:xfrm>
            <a:off x="6637746" y="2729397"/>
            <a:ext cx="4645152" cy="3483864"/>
          </a:xfrm>
          <a:prstGeom prst="rect">
            <a:avLst/>
          </a:prstGeom>
        </p:spPr>
      </p:pic>
    </p:spTree>
    <p:extLst>
      <p:ext uri="{BB962C8B-B14F-4D97-AF65-F5344CB8AC3E}">
        <p14:creationId xmlns:p14="http://schemas.microsoft.com/office/powerpoint/2010/main" val="1819555574"/>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301D1B"/>
      </a:dk2>
      <a:lt2>
        <a:srgbClr val="F3F1F0"/>
      </a:lt2>
      <a:accent1>
        <a:srgbClr val="23B0C5"/>
      </a:accent1>
      <a:accent2>
        <a:srgbClr val="176DD5"/>
      </a:accent2>
      <a:accent3>
        <a:srgbClr val="2D34E7"/>
      </a:accent3>
      <a:accent4>
        <a:srgbClr val="5F17D5"/>
      </a:accent4>
      <a:accent5>
        <a:srgbClr val="C029E7"/>
      </a:accent5>
      <a:accent6>
        <a:srgbClr val="D517AC"/>
      </a:accent6>
      <a:hlink>
        <a:srgbClr val="BF503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9947</TotalTime>
  <Words>1739</Words>
  <Application>Microsoft Macintosh PowerPoint</Application>
  <PresentationFormat>Widescreen</PresentationFormat>
  <Paragraphs>217</Paragraphs>
  <Slides>24</Slides>
  <Notes>19</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Avenir Next LT Pro</vt:lpstr>
      <vt:lpstr>Calibri</vt:lpstr>
      <vt:lpstr>Courier New</vt:lpstr>
      <vt:lpstr>Menlo</vt:lpstr>
      <vt:lpstr>AccentBoxVTI</vt:lpstr>
      <vt:lpstr>Point Spread Function Estimation</vt:lpstr>
      <vt:lpstr>Point Spread Function</vt:lpstr>
      <vt:lpstr>My Work: PSF Fitting</vt:lpstr>
      <vt:lpstr>Neural Network </vt:lpstr>
      <vt:lpstr>Galaxy Point Spread Function</vt:lpstr>
      <vt:lpstr>Atmospheric PSF</vt:lpstr>
      <vt:lpstr>Data Generation:Galaxy psf</vt:lpstr>
      <vt:lpstr>Neural Networks: Galaxy psf</vt:lpstr>
      <vt:lpstr>Results: Galaxy psf</vt:lpstr>
      <vt:lpstr>Results Visualisation</vt:lpstr>
      <vt:lpstr>Photoacoustic Computed Tomography (PACT) Point Spread Function</vt:lpstr>
      <vt:lpstr>Psf functions</vt:lpstr>
      <vt:lpstr>Photoacoustic Computed Tomography (PACT) Point Spread Function</vt:lpstr>
      <vt:lpstr>Photoacoustic Computed Tomography (PACT) Point Spread Function</vt:lpstr>
      <vt:lpstr>Results: Galaxy Point Spread Function</vt:lpstr>
      <vt:lpstr>Data Generation:pact  psf</vt:lpstr>
      <vt:lpstr>Neural Networks: PACT psf</vt:lpstr>
      <vt:lpstr>Results: PACT psf</vt:lpstr>
      <vt:lpstr>Results Visualisation</vt:lpstr>
      <vt:lpstr>Results: PACT psf</vt:lpstr>
      <vt:lpstr>Future Work</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 Spread Function Estimation</dc:title>
  <dc:creator>Yuchen Wang</dc:creator>
  <cp:lastModifiedBy>Yuchen Wang</cp:lastModifiedBy>
  <cp:revision>4</cp:revision>
  <dcterms:created xsi:type="dcterms:W3CDTF">2023-11-25T18:41:51Z</dcterms:created>
  <dcterms:modified xsi:type="dcterms:W3CDTF">2023-12-02T16:38:57Z</dcterms:modified>
</cp:coreProperties>
</file>