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7" r:id="rId2"/>
    <p:sldId id="324" r:id="rId3"/>
    <p:sldId id="325" r:id="rId4"/>
    <p:sldId id="326" r:id="rId5"/>
    <p:sldId id="327" r:id="rId6"/>
    <p:sldId id="328" r:id="rId7"/>
    <p:sldId id="329" r:id="rId8"/>
    <p:sldId id="331" r:id="rId9"/>
    <p:sldId id="322" r:id="rId10"/>
    <p:sldId id="332" r:id="rId11"/>
    <p:sldId id="333" r:id="rId12"/>
    <p:sldId id="334" r:id="rId13"/>
    <p:sldId id="321"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pos="5397">
          <p15:clr>
            <a:srgbClr val="A4A3A4"/>
          </p15:clr>
        </p15:guide>
        <p15:guide id="3" orient="horz" pos="3072">
          <p15:clr>
            <a:srgbClr val="A4A3A4"/>
          </p15:clr>
        </p15:guide>
        <p15:guide id="4" orient="horz" pos="1869">
          <p15:clr>
            <a:srgbClr val="A4A3A4"/>
          </p15:clr>
        </p15:guide>
        <p15:guide id="5" pos="340">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3C"/>
    <a:srgbClr val="414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428" autoAdjust="0"/>
  </p:normalViewPr>
  <p:slideViewPr>
    <p:cSldViewPr snapToGrid="0" showGuides="1">
      <p:cViewPr varScale="1">
        <p:scale>
          <a:sx n="130" d="100"/>
          <a:sy n="130" d="100"/>
        </p:scale>
        <p:origin x="1416" y="77"/>
      </p:cViewPr>
      <p:guideLst>
        <p:guide orient="horz" pos="214"/>
        <p:guide pos="5397"/>
        <p:guide orient="horz" pos="3072"/>
        <p:guide orient="horz" pos="1869"/>
        <p:guide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BD366-6228-4BEC-B618-186EACC6CEC2}" type="datetimeFigureOut">
              <a:rPr lang="zh-CN" altLang="en-US" smtClean="0"/>
              <a:t>2018/8/21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4042D-3CF7-42A4-A367-10BBE05455D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351B2-F580-4DE2-8A4D-A850942C8676}"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CAD82-0A9E-40A9-8CE8-34C3C4A7D81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 We</a:t>
            </a:r>
            <a:r>
              <a:rPr lang="zh-CN" altLang="en-US" dirty="0"/>
              <a:t> </a:t>
            </a:r>
            <a:r>
              <a:rPr lang="en-US" altLang="zh-CN" dirty="0"/>
              <a:t>use an menu to navigate the whole website</a:t>
            </a:r>
          </a:p>
          <a:p>
            <a:r>
              <a:rPr lang="en-GB" dirty="0"/>
              <a:t>2. We use a breadcrumb to show the current web’s path in the whole website</a:t>
            </a:r>
          </a:p>
          <a:p>
            <a:r>
              <a:rPr lang="en-GB" dirty="0"/>
              <a:t>3. An </a:t>
            </a:r>
            <a:r>
              <a:rPr lang="en-GB" dirty="0" err="1"/>
              <a:t>adRotator</a:t>
            </a:r>
            <a:r>
              <a:rPr lang="en-GB" dirty="0"/>
              <a:t> is used to show some pictures , 3 pictures, click the picture the html code of home page generated by server  will be displayed</a:t>
            </a:r>
          </a:p>
          <a:p>
            <a:r>
              <a:rPr lang="en-GB" dirty="0"/>
              <a:t>4. </a:t>
            </a:r>
          </a:p>
        </p:txBody>
      </p:sp>
      <p:sp>
        <p:nvSpPr>
          <p:cNvPr id="4" name="灯片编号占位符 3"/>
          <p:cNvSpPr>
            <a:spLocks noGrp="1"/>
          </p:cNvSpPr>
          <p:nvPr>
            <p:ph type="sldNum" sz="quarter" idx="10"/>
          </p:nvPr>
        </p:nvSpPr>
        <p:spPr/>
        <p:txBody>
          <a:bodyPr/>
          <a:lstStyle/>
          <a:p>
            <a:fld id="{858CAD82-0A9E-40A9-8CE8-34C3C4A7D81E}" type="slidenum">
              <a:rPr lang="zh-CN" altLang="en-US" smtClean="0"/>
              <a:t>3</a:t>
            </a:fld>
            <a:endParaRPr lang="zh-CN" altLang="en-US"/>
          </a:p>
        </p:txBody>
      </p:sp>
    </p:spTree>
    <p:extLst>
      <p:ext uri="{BB962C8B-B14F-4D97-AF65-F5344CB8AC3E}">
        <p14:creationId xmlns:p14="http://schemas.microsoft.com/office/powerpoint/2010/main" val="52267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When the page loads, it will check the database to determine if there any events scheduled for today. If so, today’s date should be highlighted in Yellow in the calendar and the event description  and event time will be displayed beneath calendar</a:t>
            </a:r>
          </a:p>
          <a:p>
            <a:r>
              <a:rPr lang="en-US" altLang="zh-CN" sz="1200" b="0" i="0" kern="1200" dirty="0">
                <a:solidFill>
                  <a:schemeClr val="tx1"/>
                </a:solidFill>
                <a:effectLst/>
                <a:latin typeface="+mn-lt"/>
                <a:ea typeface="+mn-ea"/>
                <a:cs typeface="+mn-cs"/>
              </a:rPr>
              <a:t>If there is no event today, the calendar will not highlight it and display no event today</a:t>
            </a:r>
            <a:br>
              <a:rPr lang="en-US" altLang="zh-CN" dirty="0"/>
            </a:br>
            <a:endParaRPr lang="en-GB" dirty="0"/>
          </a:p>
        </p:txBody>
      </p:sp>
      <p:sp>
        <p:nvSpPr>
          <p:cNvPr id="4" name="灯片编号占位符 3"/>
          <p:cNvSpPr>
            <a:spLocks noGrp="1"/>
          </p:cNvSpPr>
          <p:nvPr>
            <p:ph type="sldNum" sz="quarter" idx="10"/>
          </p:nvPr>
        </p:nvSpPr>
        <p:spPr/>
        <p:txBody>
          <a:bodyPr/>
          <a:lstStyle/>
          <a:p>
            <a:fld id="{858CAD82-0A9E-40A9-8CE8-34C3C4A7D81E}" type="slidenum">
              <a:rPr lang="zh-CN" altLang="en-US" smtClean="0"/>
              <a:t>8</a:t>
            </a:fld>
            <a:endParaRPr lang="zh-CN" altLang="en-US"/>
          </a:p>
        </p:txBody>
      </p:sp>
    </p:spTree>
    <p:extLst>
      <p:ext uri="{BB962C8B-B14F-4D97-AF65-F5344CB8AC3E}">
        <p14:creationId xmlns:p14="http://schemas.microsoft.com/office/powerpoint/2010/main" val="214734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8CAD82-0A9E-40A9-8CE8-34C3C4A7D81E}" type="slidenum">
              <a:rPr lang="zh-CN" altLang="en-US" smtClean="0"/>
              <a:t>11</a:t>
            </a:fld>
            <a:endParaRPr lang="zh-CN" altLang="en-US"/>
          </a:p>
        </p:txBody>
      </p:sp>
    </p:spTree>
    <p:extLst>
      <p:ext uri="{BB962C8B-B14F-4D97-AF65-F5344CB8AC3E}">
        <p14:creationId xmlns:p14="http://schemas.microsoft.com/office/powerpoint/2010/main" val="29589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5F92D60-761C-46C4-9883-F8B35E1623CD}" type="datetime1">
              <a:rPr lang="zh-CN" altLang="en-US" smtClean="0"/>
              <a:t>2018/8/21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AD32D6-9071-476B-8868-D95D60FE584F}" type="datetime1">
              <a:rPr lang="zh-CN" altLang="en-US" smtClean="0"/>
              <a:t>2018/8/21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0" y="292309"/>
            <a:ext cx="464695" cy="659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36249B-EF2F-41D5-92FA-3CC7CE7CEF84}" type="datetime1">
              <a:rPr lang="zh-CN" altLang="en-US" smtClean="0"/>
              <a:t>2018/8/21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4D51BA7-458C-40E1-98F5-35D4945D9723}" type="datetime1">
              <a:rPr lang="zh-CN" altLang="en-US" smtClean="0"/>
              <a:t>2018/8/21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CBEF16-5524-4802-BF4A-931FF05790A7}" type="datetime1">
              <a:rPr lang="zh-CN" altLang="en-US" smtClean="0"/>
              <a:t>2018/8/21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DDCD74-29A3-4FA9-BE63-3E4CE48BA260}" type="datetime1">
              <a:rPr lang="zh-CN" altLang="en-US" smtClean="0"/>
              <a:t>2018/8/21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7DF90-98FA-437B-88F7-B130056072B2}" type="datetime1">
              <a:rPr lang="zh-CN" altLang="en-US" smtClean="0"/>
              <a:t>2018/8/21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7EB9C13-4F1A-495A-97F6-79F6B3ADEF4A}" type="datetime1">
              <a:rPr lang="zh-CN" altLang="en-US" smtClean="0"/>
              <a:t>2018/8/21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EAFE3C-21BC-4A5E-A766-9413B5C761DB}" type="datetime1">
              <a:rPr lang="zh-CN" altLang="en-US" smtClean="0"/>
              <a:t>2018/8/21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619A92-D636-4737-8703-660F1A2486A3}"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654472-F967-4749-B607-3C212C11FAC9}" type="datetime1">
              <a:rPr lang="zh-CN" altLang="en-US" smtClean="0"/>
              <a:t>2018/8/21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9619A92-D636-4737-8703-660F1A2486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65785" y="1909891"/>
            <a:ext cx="2986715" cy="1077218"/>
          </a:xfrm>
          <a:prstGeom prst="rect">
            <a:avLst/>
          </a:prstGeom>
          <a:noFill/>
        </p:spPr>
        <p:txBody>
          <a:bodyPr wrap="none" rtlCol="0">
            <a:spAutoFit/>
          </a:bodyPr>
          <a:lstStyle/>
          <a:p>
            <a:r>
              <a:rPr lang="en-US" altLang="zh-CN" sz="3200" dirty="0">
                <a:solidFill>
                  <a:srgbClr val="FF0000"/>
                </a:solidFill>
                <a:latin typeface="+mj-ea"/>
                <a:ea typeface="+mj-ea"/>
              </a:rPr>
              <a:t>Assignment 2 </a:t>
            </a:r>
            <a:endParaRPr lang="zh-CN" altLang="en-US" sz="3200" dirty="0">
              <a:solidFill>
                <a:srgbClr val="FF0000"/>
              </a:solidFill>
              <a:latin typeface="+mj-ea"/>
              <a:ea typeface="+mj-ea"/>
            </a:endParaRPr>
          </a:p>
          <a:p>
            <a:endParaRPr lang="zh-CN" altLang="en-US" sz="3200" dirty="0">
              <a:solidFill>
                <a:srgbClr val="FF0000"/>
              </a:solidFill>
              <a:latin typeface="+mj-ea"/>
              <a:ea typeface="+mj-ea"/>
            </a:endParaRPr>
          </a:p>
        </p:txBody>
      </p:sp>
      <p:sp>
        <p:nvSpPr>
          <p:cNvPr id="18" name="文本框 17"/>
          <p:cNvSpPr txBox="1"/>
          <p:nvPr/>
        </p:nvSpPr>
        <p:spPr>
          <a:xfrm>
            <a:off x="358775" y="525056"/>
            <a:ext cx="1423788" cy="523220"/>
          </a:xfrm>
          <a:prstGeom prst="rect">
            <a:avLst/>
          </a:prstGeom>
          <a:noFill/>
        </p:spPr>
        <p:txBody>
          <a:bodyPr wrap="none" rtlCol="0">
            <a:spAutoFit/>
          </a:bodyPr>
          <a:lstStyle/>
          <a:p>
            <a:r>
              <a:rPr lang="en-US" altLang="zh-CN" sz="2800" spc="-150" dirty="0">
                <a:solidFill>
                  <a:schemeClr val="accent1"/>
                </a:solidFill>
                <a:latin typeface="Impact" panose="020B0806030902050204" pitchFamily="34" charset="0"/>
                <a:ea typeface="+mj-ea"/>
              </a:rPr>
              <a:t>F I T 5 1 9 2</a:t>
            </a:r>
          </a:p>
        </p:txBody>
      </p:sp>
      <p:cxnSp>
        <p:nvCxnSpPr>
          <p:cNvPr id="28" name="直接连接符 27"/>
          <p:cNvCxnSpPr/>
          <p:nvPr/>
        </p:nvCxnSpPr>
        <p:spPr>
          <a:xfrm>
            <a:off x="475835" y="3355998"/>
            <a:ext cx="27367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6449" y="3366657"/>
            <a:ext cx="1138453" cy="646331"/>
          </a:xfrm>
          <a:prstGeom prst="rect">
            <a:avLst/>
          </a:prstGeom>
          <a:noFill/>
        </p:spPr>
        <p:txBody>
          <a:bodyPr wrap="none" rtlCol="0">
            <a:spAutoFit/>
          </a:bodyPr>
          <a:lstStyle/>
          <a:p>
            <a:r>
              <a:rPr lang="en-US" altLang="zh-CN" sz="1800" dirty="0">
                <a:solidFill>
                  <a:schemeClr val="tx1">
                    <a:lumMod val="85000"/>
                    <a:lumOff val="15000"/>
                  </a:schemeClr>
                </a:solidFill>
                <a:ea typeface="+mj-ea"/>
              </a:rPr>
              <a:t>Liu Binchu</a:t>
            </a:r>
          </a:p>
          <a:p>
            <a:r>
              <a:rPr lang="en-US" altLang="zh-CN" sz="1800" dirty="0">
                <a:solidFill>
                  <a:schemeClr val="tx1">
                    <a:lumMod val="85000"/>
                    <a:lumOff val="15000"/>
                  </a:schemeClr>
                </a:solidFill>
                <a:ea typeface="+mj-ea"/>
              </a:rPr>
              <a:t>Lu Zhen</a:t>
            </a:r>
            <a:endParaRPr lang="zh-CN" altLang="en-US" sz="1800" dirty="0">
              <a:solidFill>
                <a:schemeClr val="tx1">
                  <a:lumMod val="85000"/>
                  <a:lumOff val="15000"/>
                </a:schemeClr>
              </a:solidFill>
              <a:ea typeface="+mj-ea"/>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rcRect r="46366"/>
          <a:stretch>
            <a:fillRect/>
          </a:stretch>
        </p:blipFill>
        <p:spPr>
          <a:xfrm>
            <a:off x="3293724" y="0"/>
            <a:ext cx="5850277" cy="5143500"/>
          </a:xfrm>
          <a:custGeom>
            <a:avLst/>
            <a:gdLst>
              <a:gd name="connsiteX0" fmla="*/ 3437350 w 5850277"/>
              <a:gd name="connsiteY0" fmla="*/ 0 h 5143500"/>
              <a:gd name="connsiteX1" fmla="*/ 5850277 w 5850277"/>
              <a:gd name="connsiteY1" fmla="*/ 0 h 5143500"/>
              <a:gd name="connsiteX2" fmla="*/ 5850277 w 5850277"/>
              <a:gd name="connsiteY2" fmla="*/ 5143500 h 5143500"/>
              <a:gd name="connsiteX3" fmla="*/ 0 w 5850277"/>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850277" h="5143500">
                <a:moveTo>
                  <a:pt x="3437350" y="0"/>
                </a:moveTo>
                <a:lnTo>
                  <a:pt x="5850277" y="0"/>
                </a:lnTo>
                <a:lnTo>
                  <a:pt x="5850277" y="5143500"/>
                </a:lnTo>
                <a:lnTo>
                  <a:pt x="0" y="5143500"/>
                </a:lnTo>
                <a:close/>
              </a:path>
            </a:pathLst>
          </a:custGeom>
        </p:spPr>
      </p:pic>
      <p:sp>
        <p:nvSpPr>
          <p:cNvPr id="9" name="平行四边形 8"/>
          <p:cNvSpPr/>
          <p:nvPr/>
        </p:nvSpPr>
        <p:spPr>
          <a:xfrm>
            <a:off x="3459404" y="0"/>
            <a:ext cx="3382520" cy="4767263"/>
          </a:xfrm>
          <a:prstGeom prst="parallelogram">
            <a:avLst>
              <a:gd name="adj" fmla="val 922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8986B15-BF1D-4B5A-AAC3-C80241C918E5}"/>
              </a:ext>
            </a:extLst>
          </p:cNvPr>
          <p:cNvPicPr>
            <a:picLocks noChangeAspect="1"/>
          </p:cNvPicPr>
          <p:nvPr/>
        </p:nvPicPr>
        <p:blipFill>
          <a:blip r:embed="rId2"/>
          <a:stretch>
            <a:fillRect/>
          </a:stretch>
        </p:blipFill>
        <p:spPr>
          <a:xfrm>
            <a:off x="416856" y="1238532"/>
            <a:ext cx="1608469" cy="2819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Registration</a:t>
            </a:r>
          </a:p>
        </p:txBody>
      </p:sp>
      <p:sp>
        <p:nvSpPr>
          <p:cNvPr id="8" name="矩形 7">
            <a:extLst>
              <a:ext uri="{FF2B5EF4-FFF2-40B4-BE49-F238E27FC236}">
                <a16:creationId xmlns:a16="http://schemas.microsoft.com/office/drawing/2014/main" id="{65E2D58B-D7FA-49E5-88D0-550C6B13A202}"/>
              </a:ext>
            </a:extLst>
          </p:cNvPr>
          <p:cNvSpPr/>
          <p:nvPr/>
        </p:nvSpPr>
        <p:spPr>
          <a:xfrm>
            <a:off x="2425700" y="971012"/>
            <a:ext cx="6146800" cy="1674754"/>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US" altLang="zh-CN" sz="1400" b="1" dirty="0"/>
              <a:t>Including dropdown list, </a:t>
            </a:r>
            <a:r>
              <a:rPr lang="en-US" altLang="zh-CN" sz="1400" b="1" dirty="0" err="1"/>
              <a:t>listbox</a:t>
            </a:r>
            <a:r>
              <a:rPr lang="en-US" altLang="zh-CN" sz="1400" b="1" dirty="0"/>
              <a:t>, textbox, radio buttons list and checkbox.</a:t>
            </a:r>
          </a:p>
          <a:p>
            <a:pPr marL="285750" indent="-285750">
              <a:lnSpc>
                <a:spcPct val="150000"/>
              </a:lnSpc>
              <a:buFont typeface="Arial" panose="020B0604020202020204" pitchFamily="34" charset="0"/>
              <a:buChar char="•"/>
              <a:defRPr/>
            </a:pPr>
            <a:r>
              <a:rPr lang="en-US" altLang="zh-CN" sz="1400" b="1" dirty="0"/>
              <a:t>Using </a:t>
            </a:r>
            <a:r>
              <a:rPr lang="en-US" altLang="zh-CN" sz="1400" b="1" dirty="0" err="1"/>
              <a:t>RequiredFieldValidator</a:t>
            </a:r>
            <a:r>
              <a:rPr lang="en-US" altLang="zh-CN" sz="1400" b="1" dirty="0"/>
              <a:t>(must have content), CompareValidator control(judge valid password and postcode), </a:t>
            </a:r>
            <a:r>
              <a:rPr lang="en-US" altLang="zh-CN" sz="1400" b="1" dirty="0" err="1"/>
              <a:t>CustomValidatorcontrol</a:t>
            </a:r>
            <a:r>
              <a:rPr lang="en-US" altLang="zh-CN" sz="1400" b="1" dirty="0"/>
              <a:t>(ensure email form and length), </a:t>
            </a:r>
            <a:r>
              <a:rPr lang="en-US" altLang="zh-CN" sz="1400" b="1" dirty="0" err="1"/>
              <a:t>RangeValidator</a:t>
            </a:r>
            <a:r>
              <a:rPr lang="en-US" altLang="zh-CN" sz="1400" b="1" dirty="0"/>
              <a:t> control (judge valid age)and </a:t>
            </a:r>
            <a:r>
              <a:rPr lang="en-US" altLang="zh-CN" sz="1400" b="1" dirty="0" err="1"/>
              <a:t>RegularExpressionValidatorcontrol</a:t>
            </a:r>
            <a:r>
              <a:rPr lang="en-US" altLang="zh-CN" sz="1400" b="1" dirty="0"/>
              <a:t>(ensure password form). </a:t>
            </a:r>
            <a:endParaRPr lang="zh-CN" altLang="en-US" sz="1400" b="1" dirty="0">
              <a:solidFill>
                <a:schemeClr val="tx1">
                  <a:lumMod val="85000"/>
                  <a:lumOff val="15000"/>
                </a:schemeClr>
              </a:solidFill>
              <a:ea typeface="微软雅黑" panose="020B0503020204020204" charset="-122"/>
            </a:endParaRPr>
          </a:p>
        </p:txBody>
      </p:sp>
      <p:sp>
        <p:nvSpPr>
          <p:cNvPr id="14" name="矩形 13">
            <a:extLst>
              <a:ext uri="{FF2B5EF4-FFF2-40B4-BE49-F238E27FC236}">
                <a16:creationId xmlns:a16="http://schemas.microsoft.com/office/drawing/2014/main" id="{7F8DAA47-9CDE-4837-AED6-36F2208F5E43}"/>
              </a:ext>
            </a:extLst>
          </p:cNvPr>
          <p:cNvSpPr/>
          <p:nvPr/>
        </p:nvSpPr>
        <p:spPr>
          <a:xfrm>
            <a:off x="3386624" y="3291984"/>
            <a:ext cx="4004776" cy="382092"/>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GB" altLang="zh-CN" sz="1400" b="1" dirty="0">
                <a:solidFill>
                  <a:srgbClr val="FF0000"/>
                </a:solidFill>
              </a:rPr>
              <a:t>Using </a:t>
            </a:r>
            <a:r>
              <a:rPr lang="en-GB" altLang="zh-CN" sz="1400" b="1" dirty="0" err="1">
                <a:solidFill>
                  <a:srgbClr val="FF0000"/>
                </a:solidFill>
              </a:rPr>
              <a:t>OleDbConnection</a:t>
            </a:r>
            <a:r>
              <a:rPr lang="en-GB" altLang="zh-CN" sz="1400" b="1" dirty="0">
                <a:solidFill>
                  <a:srgbClr val="FF0000"/>
                </a:solidFill>
              </a:rPr>
              <a:t> and write SQL </a:t>
            </a:r>
            <a:r>
              <a:rPr lang="en-US" altLang="zh-CN" sz="1400" b="1" dirty="0">
                <a:solidFill>
                  <a:srgbClr val="FF0000"/>
                </a:solidFill>
              </a:rPr>
              <a:t>sentence.</a:t>
            </a:r>
            <a:endParaRPr lang="zh-CN" altLang="en-US" sz="1400" b="1" dirty="0">
              <a:solidFill>
                <a:srgbClr val="FF0000"/>
              </a:solidFill>
              <a:ea typeface="微软雅黑" panose="020B0503020204020204" charset="-122"/>
            </a:endParaRPr>
          </a:p>
        </p:txBody>
      </p:sp>
      <p:sp>
        <p:nvSpPr>
          <p:cNvPr id="15" name="矩形 14"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8066DD81-3DFB-4AE9-94DE-E5BDE7196D17}"/>
              </a:ext>
            </a:extLst>
          </p:cNvPr>
          <p:cNvSpPr/>
          <p:nvPr/>
        </p:nvSpPr>
        <p:spPr>
          <a:xfrm>
            <a:off x="3386624" y="2987805"/>
            <a:ext cx="4315926" cy="307777"/>
          </a:xfrm>
          <a:prstGeom prst="rect">
            <a:avLst/>
          </a:prstGeom>
        </p:spPr>
        <p:txBody>
          <a:bodyPr wrap="square">
            <a:spAutoFit/>
          </a:bodyPr>
          <a:lstStyle/>
          <a:p>
            <a:pPr defTabSz="514350" fontAlgn="base">
              <a:spcBef>
                <a:spcPct val="0"/>
              </a:spcBef>
              <a:spcAft>
                <a:spcPct val="0"/>
              </a:spcAft>
            </a:pPr>
            <a:r>
              <a:rPr lang="en-GB" altLang="zh-CN" sz="1400" b="1" dirty="0">
                <a:solidFill>
                  <a:schemeClr val="accent1"/>
                </a:solidFill>
                <a:latin typeface="+mn-ea"/>
                <a:sym typeface="Calibri" panose="020F0502020204030204" pitchFamily="34" charset="0"/>
              </a:rPr>
              <a:t>Insert Access Database    C# code implement</a:t>
            </a:r>
            <a:endParaRPr lang="zh-CN" altLang="en-US" sz="1400" b="1" dirty="0">
              <a:solidFill>
                <a:schemeClr val="accent1"/>
              </a:solidFill>
              <a:latin typeface="+mn-ea"/>
              <a:sym typeface="Calibri" panose="020F0502020204030204" pitchFamily="34" charset="0"/>
            </a:endParaRPr>
          </a:p>
        </p:txBody>
      </p:sp>
      <p:grpSp>
        <p:nvGrpSpPr>
          <p:cNvPr id="16" name="组合 15">
            <a:extLst>
              <a:ext uri="{FF2B5EF4-FFF2-40B4-BE49-F238E27FC236}">
                <a16:creationId xmlns:a16="http://schemas.microsoft.com/office/drawing/2014/main" id="{9E1A5355-B096-4BAC-A172-4060D2803811}"/>
              </a:ext>
            </a:extLst>
          </p:cNvPr>
          <p:cNvGrpSpPr/>
          <p:nvPr/>
        </p:nvGrpSpPr>
        <p:grpSpPr>
          <a:xfrm>
            <a:off x="2851939" y="2942176"/>
            <a:ext cx="494523" cy="494523"/>
            <a:chOff x="4699789" y="1847461"/>
            <a:chExt cx="494523" cy="494523"/>
          </a:xfrm>
        </p:grpSpPr>
        <p:sp>
          <p:nvSpPr>
            <p:cNvPr id="17" name="椭圆 16">
              <a:extLst>
                <a:ext uri="{FF2B5EF4-FFF2-40B4-BE49-F238E27FC236}">
                  <a16:creationId xmlns:a16="http://schemas.microsoft.com/office/drawing/2014/main" id="{A9AEBD52-AC09-457A-B79E-49936E619381}"/>
                </a:ext>
              </a:extLst>
            </p:cNvPr>
            <p:cNvSpPr/>
            <p:nvPr/>
          </p:nvSpPr>
          <p:spPr>
            <a:xfrm>
              <a:off x="4699789" y="1847461"/>
              <a:ext cx="494523" cy="494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139">
              <a:extLst>
                <a:ext uri="{FF2B5EF4-FFF2-40B4-BE49-F238E27FC236}">
                  <a16:creationId xmlns:a16="http://schemas.microsoft.com/office/drawing/2014/main" id="{634AEEE7-BC4A-4552-8A37-1B4E1D44AD2B}"/>
                </a:ext>
              </a:extLst>
            </p:cNvPr>
            <p:cNvSpPr/>
            <p:nvPr/>
          </p:nvSpPr>
          <p:spPr bwMode="auto">
            <a:xfrm>
              <a:off x="4792657" y="1944428"/>
              <a:ext cx="308786" cy="30058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9" name="矩形 18">
            <a:extLst>
              <a:ext uri="{FF2B5EF4-FFF2-40B4-BE49-F238E27FC236}">
                <a16:creationId xmlns:a16="http://schemas.microsoft.com/office/drawing/2014/main" id="{E588712C-DE1C-493C-9554-76E1BC8AE463}"/>
              </a:ext>
            </a:extLst>
          </p:cNvPr>
          <p:cNvSpPr/>
          <p:nvPr/>
        </p:nvSpPr>
        <p:spPr>
          <a:xfrm>
            <a:off x="3386624" y="4223032"/>
            <a:ext cx="5096976" cy="705258"/>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In registration script: Render()function -&gt; </a:t>
            </a: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StringWriter</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 </a:t>
            </a: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HtmlTextWriter</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a:t>
            </a: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tw</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 </a:t>
            </a:r>
            <a:endParaRPr lang="zh-CN" altLang="en-US" sz="1400" b="1" dirty="0">
              <a:solidFill>
                <a:schemeClr val="tx1">
                  <a:lumMod val="85000"/>
                  <a:lumOff val="15000"/>
                </a:schemeClr>
              </a:solidFill>
              <a:ea typeface="微软雅黑" panose="020B0503020204020204" charset="-122"/>
            </a:endParaRPr>
          </a:p>
        </p:txBody>
      </p:sp>
      <p:sp>
        <p:nvSpPr>
          <p:cNvPr id="20" name="矩形 19"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B9A05093-B5F3-4BBA-BCA1-2E15CA7987D0}"/>
              </a:ext>
            </a:extLst>
          </p:cNvPr>
          <p:cNvSpPr/>
          <p:nvPr/>
        </p:nvSpPr>
        <p:spPr>
          <a:xfrm>
            <a:off x="3386625" y="3918853"/>
            <a:ext cx="3153876" cy="423449"/>
          </a:xfrm>
          <a:prstGeom prst="rect">
            <a:avLst/>
          </a:prstGeom>
        </p:spPr>
        <p:txBody>
          <a:bodyPr wrap="square">
            <a:spAutoFit/>
          </a:bodyPr>
          <a:lstStyle/>
          <a:p>
            <a:pPr>
              <a:lnSpc>
                <a:spcPct val="150000"/>
              </a:lnSpc>
              <a:defRPr/>
            </a:pPr>
            <a:r>
              <a:rPr lang="en-US" altLang="zh-CN" sz="16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Html Code show</a:t>
            </a:r>
            <a:endParaRPr lang="zh-CN" altLang="en-US" sz="1600" b="1" dirty="0">
              <a:solidFill>
                <a:schemeClr val="tx1">
                  <a:lumMod val="85000"/>
                  <a:lumOff val="15000"/>
                </a:schemeClr>
              </a:solidFill>
              <a:ea typeface="微软雅黑" panose="020B0503020204020204" charset="-122"/>
            </a:endParaRPr>
          </a:p>
        </p:txBody>
      </p:sp>
      <p:grpSp>
        <p:nvGrpSpPr>
          <p:cNvPr id="21" name="组合 20">
            <a:extLst>
              <a:ext uri="{FF2B5EF4-FFF2-40B4-BE49-F238E27FC236}">
                <a16:creationId xmlns:a16="http://schemas.microsoft.com/office/drawing/2014/main" id="{7355DDC3-DF34-41A4-8A0D-BBB2494FB143}"/>
              </a:ext>
            </a:extLst>
          </p:cNvPr>
          <p:cNvGrpSpPr/>
          <p:nvPr/>
        </p:nvGrpSpPr>
        <p:grpSpPr>
          <a:xfrm>
            <a:off x="2851940" y="3945031"/>
            <a:ext cx="494523" cy="494523"/>
            <a:chOff x="4699789" y="2856096"/>
            <a:chExt cx="494523" cy="494523"/>
          </a:xfrm>
        </p:grpSpPr>
        <p:sp>
          <p:nvSpPr>
            <p:cNvPr id="22" name="椭圆 21">
              <a:extLst>
                <a:ext uri="{FF2B5EF4-FFF2-40B4-BE49-F238E27FC236}">
                  <a16:creationId xmlns:a16="http://schemas.microsoft.com/office/drawing/2014/main" id="{C1F6F316-9262-48B9-B286-69809AC8B14A}"/>
                </a:ext>
              </a:extLst>
            </p:cNvPr>
            <p:cNvSpPr/>
            <p:nvPr/>
          </p:nvSpPr>
          <p:spPr>
            <a:xfrm>
              <a:off x="4699789" y="2856096"/>
              <a:ext cx="494523" cy="494523"/>
            </a:xfrm>
            <a:prstGeom prst="ellipse">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3" name="AutoShape 112">
              <a:extLst>
                <a:ext uri="{FF2B5EF4-FFF2-40B4-BE49-F238E27FC236}">
                  <a16:creationId xmlns:a16="http://schemas.microsoft.com/office/drawing/2014/main" id="{D426AA46-FAA8-4806-B0AF-AC7C1A47EBF2}"/>
                </a:ext>
              </a:extLst>
            </p:cNvPr>
            <p:cNvSpPr/>
            <p:nvPr/>
          </p:nvSpPr>
          <p:spPr bwMode="auto">
            <a:xfrm>
              <a:off x="4791974" y="2948964"/>
              <a:ext cx="310153" cy="30878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1"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00250628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Display and Search</a:t>
            </a:r>
            <a:endParaRPr lang="zh-CN" altLang="en-US" sz="1600" dirty="0">
              <a:solidFill>
                <a:schemeClr val="accent1"/>
              </a:solidFill>
              <a:latin typeface="+mj-ea"/>
              <a:ea typeface="+mj-ea"/>
              <a:sym typeface="Calibri" panose="020F0502020204030204" pitchFamily="34" charset="0"/>
            </a:endParaRPr>
          </a:p>
        </p:txBody>
      </p:sp>
      <p:pic>
        <p:nvPicPr>
          <p:cNvPr id="3" name="图片 2">
            <a:extLst>
              <a:ext uri="{FF2B5EF4-FFF2-40B4-BE49-F238E27FC236}">
                <a16:creationId xmlns:a16="http://schemas.microsoft.com/office/drawing/2014/main" id="{B54CD411-DD55-4BD3-9080-AF65A45585B2}"/>
              </a:ext>
            </a:extLst>
          </p:cNvPr>
          <p:cNvPicPr>
            <a:picLocks noChangeAspect="1"/>
          </p:cNvPicPr>
          <p:nvPr/>
        </p:nvPicPr>
        <p:blipFill>
          <a:blip r:embed="rId3"/>
          <a:stretch>
            <a:fillRect/>
          </a:stretch>
        </p:blipFill>
        <p:spPr>
          <a:xfrm>
            <a:off x="143806" y="1155991"/>
            <a:ext cx="2769611" cy="181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84522600-13A7-4C4D-8BAC-1C27A66780BD}"/>
              </a:ext>
            </a:extLst>
          </p:cNvPr>
          <p:cNvPicPr>
            <a:picLocks noChangeAspect="1"/>
          </p:cNvPicPr>
          <p:nvPr/>
        </p:nvPicPr>
        <p:blipFill>
          <a:blip r:embed="rId4"/>
          <a:stretch>
            <a:fillRect/>
          </a:stretch>
        </p:blipFill>
        <p:spPr>
          <a:xfrm>
            <a:off x="192477" y="3708317"/>
            <a:ext cx="4153636" cy="7852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图片 8">
            <a:extLst>
              <a:ext uri="{FF2B5EF4-FFF2-40B4-BE49-F238E27FC236}">
                <a16:creationId xmlns:a16="http://schemas.microsoft.com/office/drawing/2014/main" id="{FBD4DC4C-C865-4DE3-9963-44CEFEB836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9917" y="1010409"/>
            <a:ext cx="3638116" cy="1910519"/>
          </a:xfrm>
          <a:prstGeom prst="rect">
            <a:avLst/>
          </a:prstGeom>
        </p:spPr>
      </p:pic>
      <p:sp>
        <p:nvSpPr>
          <p:cNvPr id="10" name="矩形 9">
            <a:extLst>
              <a:ext uri="{FF2B5EF4-FFF2-40B4-BE49-F238E27FC236}">
                <a16:creationId xmlns:a16="http://schemas.microsoft.com/office/drawing/2014/main" id="{043C6E24-B3D9-4109-B0F9-C1E509A68442}"/>
              </a:ext>
            </a:extLst>
          </p:cNvPr>
          <p:cNvSpPr/>
          <p:nvPr/>
        </p:nvSpPr>
        <p:spPr>
          <a:xfrm>
            <a:off x="4571999" y="3103382"/>
            <a:ext cx="4001311" cy="1674754"/>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US" altLang="zh-CN" sz="1400" b="1" dirty="0"/>
              <a:t>Using GridView, </a:t>
            </a:r>
            <a:r>
              <a:rPr lang="en-US" altLang="zh-CN" sz="1400" b="1" dirty="0" err="1"/>
              <a:t>BoundFields</a:t>
            </a:r>
            <a:r>
              <a:rPr lang="en-US" altLang="zh-CN" sz="1400" b="1" dirty="0"/>
              <a:t>, </a:t>
            </a:r>
            <a:r>
              <a:rPr lang="en-US" altLang="zh-CN" sz="1400" b="1" dirty="0" err="1"/>
              <a:t>ImageField</a:t>
            </a:r>
            <a:r>
              <a:rPr lang="en-US" altLang="zh-CN" sz="1400" b="1" dirty="0"/>
              <a:t>, </a:t>
            </a:r>
            <a:r>
              <a:rPr lang="en-US" altLang="zh-CN" sz="1400" b="1" dirty="0" err="1"/>
              <a:t>ButtonField</a:t>
            </a:r>
            <a:r>
              <a:rPr lang="en-US" altLang="zh-CN" sz="1400" b="1" dirty="0"/>
              <a:t> and </a:t>
            </a:r>
            <a:r>
              <a:rPr lang="en-US" altLang="zh-CN" sz="1400" b="1" dirty="0" err="1"/>
              <a:t>HyperlinkField</a:t>
            </a:r>
            <a:r>
              <a:rPr lang="en-US" altLang="zh-CN" sz="1400" b="1" dirty="0"/>
              <a:t>.</a:t>
            </a:r>
          </a:p>
          <a:p>
            <a:pPr marL="285750" indent="-285750">
              <a:lnSpc>
                <a:spcPct val="150000"/>
              </a:lnSpc>
              <a:buFont typeface="Arial" panose="020B0604020202020204" pitchFamily="34" charset="0"/>
              <a:buChar char="•"/>
              <a:defRPr/>
            </a:pPr>
            <a:r>
              <a:rPr lang="en-US" altLang="zh-CN" sz="1400" b="1" dirty="0"/>
              <a:t>Using </a:t>
            </a:r>
            <a:r>
              <a:rPr lang="en-US" altLang="zh-CN" sz="1400" b="1" dirty="0" err="1"/>
              <a:t>asp:AccessDataSource</a:t>
            </a:r>
            <a:endParaRPr lang="en-US" altLang="zh-CN" sz="1400" b="1" dirty="0"/>
          </a:p>
          <a:p>
            <a:pPr marL="285750" indent="-285750">
              <a:lnSpc>
                <a:spcPct val="150000"/>
              </a:lnSpc>
              <a:buFont typeface="Arial" panose="020B0604020202020204" pitchFamily="34" charset="0"/>
              <a:buChar char="•"/>
              <a:defRPr/>
            </a:pPr>
            <a:r>
              <a:rPr lang="en-US" altLang="zh-CN" sz="1400" b="1" dirty="0">
                <a:solidFill>
                  <a:schemeClr val="tx1">
                    <a:lumMod val="85000"/>
                    <a:lumOff val="15000"/>
                  </a:schemeClr>
                </a:solidFill>
                <a:ea typeface="微软雅黑" panose="020B0503020204020204" charset="-122"/>
              </a:rPr>
              <a:t>Can search by ID, Name, Address</a:t>
            </a:r>
          </a:p>
          <a:p>
            <a:pPr marL="285750" indent="-285750">
              <a:lnSpc>
                <a:spcPct val="150000"/>
              </a:lnSpc>
              <a:buFont typeface="Arial" panose="020B0604020202020204" pitchFamily="34" charset="0"/>
              <a:buChar char="•"/>
              <a:defRPr/>
            </a:pPr>
            <a:endParaRPr lang="zh-CN" altLang="en-US" sz="1400" b="1" dirty="0">
              <a:solidFill>
                <a:schemeClr val="tx1">
                  <a:lumMod val="85000"/>
                  <a:lumOff val="15000"/>
                </a:schemeClr>
              </a:solidFill>
              <a:ea typeface="微软雅黑" panose="020B0503020204020204" charset="-122"/>
            </a:endParaRPr>
          </a:p>
        </p:txBody>
      </p:sp>
    </p:spTree>
    <p:extLst>
      <p:ext uri="{BB962C8B-B14F-4D97-AF65-F5344CB8AC3E}">
        <p14:creationId xmlns:p14="http://schemas.microsoft.com/office/powerpoint/2010/main" val="130050694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83BFE2D-1910-432D-839D-91EF42E72293}"/>
              </a:ext>
            </a:extLst>
          </p:cNvPr>
          <p:cNvGrpSpPr/>
          <p:nvPr/>
        </p:nvGrpSpPr>
        <p:grpSpPr>
          <a:xfrm>
            <a:off x="155796" y="818032"/>
            <a:ext cx="2676304" cy="3659000"/>
            <a:chOff x="517161" y="903457"/>
            <a:chExt cx="2937121" cy="4127162"/>
          </a:xfrm>
        </p:grpSpPr>
        <p:pic>
          <p:nvPicPr>
            <p:cNvPr id="5" name="图片 4">
              <a:extLst>
                <a:ext uri="{FF2B5EF4-FFF2-40B4-BE49-F238E27FC236}">
                  <a16:creationId xmlns:a16="http://schemas.microsoft.com/office/drawing/2014/main" id="{A81A820C-AD75-41F5-A654-55D5C2B5F3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000" r="25000"/>
            <a:stretch>
              <a:fillRect/>
            </a:stretch>
          </p:blipFill>
          <p:spPr>
            <a:xfrm>
              <a:off x="762335" y="1336804"/>
              <a:ext cx="2446773" cy="3262364"/>
            </a:xfrm>
            <a:prstGeom prst="rect">
              <a:avLst/>
            </a:prstGeom>
          </p:spPr>
        </p:pic>
        <p:pic>
          <p:nvPicPr>
            <p:cNvPr id="6" name="图片 5">
              <a:extLst>
                <a:ext uri="{FF2B5EF4-FFF2-40B4-BE49-F238E27FC236}">
                  <a16:creationId xmlns:a16="http://schemas.microsoft.com/office/drawing/2014/main" id="{69CD54C5-8BEB-4FB3-A08A-5BFD6061DD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61" y="903457"/>
              <a:ext cx="2937121" cy="4127162"/>
            </a:xfrm>
            <a:prstGeom prst="rect">
              <a:avLst/>
            </a:prstGeom>
          </p:spPr>
        </p:pic>
      </p:grpSp>
      <p:pic>
        <p:nvPicPr>
          <p:cNvPr id="3" name="图片 2">
            <a:extLst>
              <a:ext uri="{FF2B5EF4-FFF2-40B4-BE49-F238E27FC236}">
                <a16:creationId xmlns:a16="http://schemas.microsoft.com/office/drawing/2014/main" id="{71C15F2C-1649-4ED0-B109-45623AAF6D58}"/>
              </a:ext>
            </a:extLst>
          </p:cNvPr>
          <p:cNvPicPr>
            <a:picLocks noChangeAspect="1"/>
          </p:cNvPicPr>
          <p:nvPr/>
        </p:nvPicPr>
        <p:blipFill>
          <a:blip r:embed="rId4"/>
          <a:stretch>
            <a:fillRect/>
          </a:stretch>
        </p:blipFill>
        <p:spPr>
          <a:xfrm>
            <a:off x="379198" y="1212850"/>
            <a:ext cx="2229499" cy="2876550"/>
          </a:xfrm>
          <a:prstGeom prst="rect">
            <a:avLst/>
          </a:prstGeom>
        </p:spPr>
      </p:pic>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Registration</a:t>
            </a:r>
          </a:p>
        </p:txBody>
      </p:sp>
      <p:sp>
        <p:nvSpPr>
          <p:cNvPr id="8" name="矩形 7">
            <a:extLst>
              <a:ext uri="{FF2B5EF4-FFF2-40B4-BE49-F238E27FC236}">
                <a16:creationId xmlns:a16="http://schemas.microsoft.com/office/drawing/2014/main" id="{A4C2B2C4-341F-4CA4-8FA8-7970BEF96708}"/>
              </a:ext>
            </a:extLst>
          </p:cNvPr>
          <p:cNvSpPr/>
          <p:nvPr/>
        </p:nvSpPr>
        <p:spPr>
          <a:xfrm>
            <a:off x="3378739" y="1099484"/>
            <a:ext cx="4708189" cy="2967415"/>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US" altLang="zh-CN" sz="1400" b="1" dirty="0"/>
              <a:t>Using </a:t>
            </a:r>
            <a:r>
              <a:rPr lang="en-US" altLang="zh-CN" sz="1400" b="1" dirty="0" err="1"/>
              <a:t>SmtpClient</a:t>
            </a:r>
            <a:r>
              <a:rPr lang="en-US" altLang="zh-CN" sz="1400" b="1" dirty="0"/>
              <a:t> and </a:t>
            </a:r>
            <a:r>
              <a:rPr lang="en-US" altLang="zh-CN" sz="1400" b="1" dirty="0" err="1"/>
              <a:t>MailMessage</a:t>
            </a:r>
            <a:r>
              <a:rPr lang="en-US" altLang="zh-CN" sz="1400" b="1" dirty="0"/>
              <a:t> to build and send email.</a:t>
            </a:r>
          </a:p>
          <a:p>
            <a:pPr marL="285750" indent="-285750">
              <a:lnSpc>
                <a:spcPct val="150000"/>
              </a:lnSpc>
              <a:buFont typeface="Arial" panose="020B0604020202020204" pitchFamily="34" charset="0"/>
              <a:buChar char="•"/>
              <a:defRPr/>
            </a:pPr>
            <a:r>
              <a:rPr lang="en-US" altLang="zh-CN" sz="1400" b="1" dirty="0"/>
              <a:t>Must put in your STMPHOST and AUTHENTICATION CODE  (if need)</a:t>
            </a:r>
          </a:p>
          <a:p>
            <a:pPr marL="285750" indent="-285750">
              <a:lnSpc>
                <a:spcPct val="150000"/>
              </a:lnSpc>
              <a:buFont typeface="Arial" panose="020B0604020202020204" pitchFamily="34" charset="0"/>
              <a:buChar char="•"/>
              <a:defRPr/>
            </a:pPr>
            <a:endParaRPr lang="en-US" altLang="zh-CN" sz="1400" b="1" dirty="0">
              <a:solidFill>
                <a:schemeClr val="tx1">
                  <a:lumMod val="85000"/>
                  <a:lumOff val="15000"/>
                </a:schemeClr>
              </a:solidFill>
              <a:ea typeface="微软雅黑" panose="020B0503020204020204" charset="-122"/>
            </a:endParaRPr>
          </a:p>
          <a:p>
            <a:pPr marL="285750" indent="-285750">
              <a:lnSpc>
                <a:spcPct val="150000"/>
              </a:lnSpc>
              <a:buFont typeface="Arial" panose="020B0604020202020204" pitchFamily="34" charset="0"/>
              <a:buChar char="•"/>
              <a:defRPr/>
            </a:pPr>
            <a:endParaRPr lang="en-US" altLang="zh-CN" sz="1400" b="1" dirty="0">
              <a:solidFill>
                <a:schemeClr val="tx1">
                  <a:lumMod val="85000"/>
                  <a:lumOff val="15000"/>
                </a:schemeClr>
              </a:solidFill>
              <a:ea typeface="微软雅黑" panose="020B0503020204020204" charset="-122"/>
            </a:endParaRPr>
          </a:p>
          <a:p>
            <a:pPr marL="285750" indent="-285750">
              <a:lnSpc>
                <a:spcPct val="150000"/>
              </a:lnSpc>
              <a:buFont typeface="Arial" panose="020B0604020202020204" pitchFamily="34" charset="0"/>
              <a:buChar char="•"/>
              <a:defRPr/>
            </a:pPr>
            <a:endParaRPr lang="en-US" altLang="zh-CN" sz="1400" b="1" dirty="0">
              <a:solidFill>
                <a:schemeClr val="tx1">
                  <a:lumMod val="85000"/>
                  <a:lumOff val="15000"/>
                </a:schemeClr>
              </a:solidFill>
              <a:ea typeface="微软雅黑" panose="020B0503020204020204" charset="-122"/>
            </a:endParaRPr>
          </a:p>
          <a:p>
            <a:pPr marL="285750" indent="-285750">
              <a:lnSpc>
                <a:spcPct val="150000"/>
              </a:lnSpc>
              <a:buFont typeface="Arial" panose="020B0604020202020204" pitchFamily="34" charset="0"/>
              <a:buChar char="•"/>
              <a:defRPr/>
            </a:pPr>
            <a:endParaRPr lang="en-US" altLang="zh-CN" sz="1400" b="1" dirty="0">
              <a:solidFill>
                <a:schemeClr val="tx1">
                  <a:lumMod val="85000"/>
                  <a:lumOff val="15000"/>
                </a:schemeClr>
              </a:solidFill>
              <a:ea typeface="微软雅黑" panose="020B0503020204020204" charset="-122"/>
            </a:endParaRPr>
          </a:p>
          <a:p>
            <a:pPr marL="285750" indent="-285750">
              <a:lnSpc>
                <a:spcPct val="150000"/>
              </a:lnSpc>
              <a:buFont typeface="Arial" panose="020B0604020202020204" pitchFamily="34" charset="0"/>
              <a:buChar char="•"/>
              <a:defRPr/>
            </a:pPr>
            <a:r>
              <a:rPr lang="en-US" altLang="zh-CN" sz="1400" b="1" dirty="0">
                <a:solidFill>
                  <a:schemeClr val="tx1">
                    <a:lumMod val="85000"/>
                    <a:lumOff val="15000"/>
                  </a:schemeClr>
                </a:solidFill>
                <a:ea typeface="微软雅黑" panose="020B0503020204020204" charset="-122"/>
              </a:rPr>
              <a:t>User can choose multiple other users’ emails to send email.</a:t>
            </a:r>
          </a:p>
          <a:p>
            <a:pPr marL="285750" indent="-285750">
              <a:lnSpc>
                <a:spcPct val="150000"/>
              </a:lnSpc>
              <a:buFont typeface="Arial" panose="020B0604020202020204" pitchFamily="34" charset="0"/>
              <a:buChar char="•"/>
              <a:defRPr/>
            </a:pPr>
            <a:r>
              <a:rPr lang="en-US" altLang="zh-CN" sz="1400" b="1" dirty="0">
                <a:solidFill>
                  <a:schemeClr val="tx1">
                    <a:lumMod val="85000"/>
                    <a:lumOff val="15000"/>
                  </a:schemeClr>
                </a:solidFill>
                <a:ea typeface="微软雅黑" panose="020B0503020204020204" charset="-122"/>
              </a:rPr>
              <a:t>User can upload attachment in the email. </a:t>
            </a:r>
            <a:endParaRPr lang="zh-CN" altLang="en-US" sz="1400" b="1" dirty="0">
              <a:solidFill>
                <a:schemeClr val="tx1">
                  <a:lumMod val="85000"/>
                  <a:lumOff val="15000"/>
                </a:schemeClr>
              </a:solidFill>
              <a:ea typeface="微软雅黑" panose="020B0503020204020204" charset="-122"/>
            </a:endParaRPr>
          </a:p>
        </p:txBody>
      </p:sp>
    </p:spTree>
    <p:extLst>
      <p:ext uri="{BB962C8B-B14F-4D97-AF65-F5344CB8AC3E}">
        <p14:creationId xmlns:p14="http://schemas.microsoft.com/office/powerpoint/2010/main" val="395214805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11882" y="1298010"/>
            <a:ext cx="2473369" cy="584775"/>
          </a:xfrm>
          <a:prstGeom prst="rect">
            <a:avLst/>
          </a:prstGeom>
          <a:noFill/>
        </p:spPr>
        <p:txBody>
          <a:bodyPr wrap="none" rtlCol="0">
            <a:spAutoFit/>
          </a:bodyPr>
          <a:lstStyle/>
          <a:p>
            <a:r>
              <a:rPr lang="en-US" altLang="zh-CN" sz="3200" dirty="0">
                <a:solidFill>
                  <a:srgbClr val="FF0000"/>
                </a:solidFill>
                <a:latin typeface="微软雅黑" panose="020B0503020204020204" charset="-122"/>
                <a:ea typeface="微软雅黑" panose="020B0503020204020204" charset="-122"/>
              </a:rPr>
              <a:t>Thank You !</a:t>
            </a:r>
            <a:endParaRPr lang="zh-CN" altLang="en-US" sz="3200" dirty="0">
              <a:solidFill>
                <a:srgbClr val="FF0000"/>
              </a:solidFill>
              <a:latin typeface="微软雅黑" panose="020B0503020204020204" charset="-122"/>
              <a:ea typeface="微软雅黑" panose="020B0503020204020204" charset="-122"/>
            </a:endParaRPr>
          </a:p>
        </p:txBody>
      </p:sp>
      <p:cxnSp>
        <p:nvCxnSpPr>
          <p:cNvPr id="28" name="直接连接符 27"/>
          <p:cNvCxnSpPr/>
          <p:nvPr/>
        </p:nvCxnSpPr>
        <p:spPr>
          <a:xfrm>
            <a:off x="475835" y="3355998"/>
            <a:ext cx="27367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rcRect r="46366"/>
          <a:stretch>
            <a:fillRect/>
          </a:stretch>
        </p:blipFill>
        <p:spPr>
          <a:xfrm>
            <a:off x="3293724" y="0"/>
            <a:ext cx="5850277" cy="5143500"/>
          </a:xfrm>
          <a:custGeom>
            <a:avLst/>
            <a:gdLst>
              <a:gd name="connsiteX0" fmla="*/ 3437350 w 5850277"/>
              <a:gd name="connsiteY0" fmla="*/ 0 h 5143500"/>
              <a:gd name="connsiteX1" fmla="*/ 5850277 w 5850277"/>
              <a:gd name="connsiteY1" fmla="*/ 0 h 5143500"/>
              <a:gd name="connsiteX2" fmla="*/ 5850277 w 5850277"/>
              <a:gd name="connsiteY2" fmla="*/ 5143500 h 5143500"/>
              <a:gd name="connsiteX3" fmla="*/ 0 w 5850277"/>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850277" h="5143500">
                <a:moveTo>
                  <a:pt x="3437350" y="0"/>
                </a:moveTo>
                <a:lnTo>
                  <a:pt x="5850277" y="0"/>
                </a:lnTo>
                <a:lnTo>
                  <a:pt x="5850277" y="5143500"/>
                </a:lnTo>
                <a:lnTo>
                  <a:pt x="0" y="5143500"/>
                </a:lnTo>
                <a:close/>
              </a:path>
            </a:pathLst>
          </a:custGeom>
        </p:spPr>
      </p:pic>
      <p:sp>
        <p:nvSpPr>
          <p:cNvPr id="9" name="平行四边形 8"/>
          <p:cNvSpPr/>
          <p:nvPr/>
        </p:nvSpPr>
        <p:spPr>
          <a:xfrm>
            <a:off x="3459404" y="0"/>
            <a:ext cx="3382520" cy="4767263"/>
          </a:xfrm>
          <a:prstGeom prst="parallelogram">
            <a:avLst>
              <a:gd name="adj" fmla="val 922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文本框 10">
            <a:extLst>
              <a:ext uri="{FF2B5EF4-FFF2-40B4-BE49-F238E27FC236}">
                <a16:creationId xmlns:a16="http://schemas.microsoft.com/office/drawing/2014/main" id="{90417EB1-0A1C-492E-849E-756AA7430BED}"/>
              </a:ext>
            </a:extLst>
          </p:cNvPr>
          <p:cNvSpPr txBox="1"/>
          <p:nvPr/>
        </p:nvSpPr>
        <p:spPr>
          <a:xfrm>
            <a:off x="305829" y="2672689"/>
            <a:ext cx="2694969" cy="584775"/>
          </a:xfrm>
          <a:prstGeom prst="rect">
            <a:avLst/>
          </a:prstGeom>
          <a:noFill/>
        </p:spPr>
        <p:txBody>
          <a:bodyPr wrap="none" rtlCol="0">
            <a:spAutoFit/>
          </a:bodyPr>
          <a:lstStyle/>
          <a:p>
            <a:r>
              <a:rPr lang="en-US" altLang="zh-CN" sz="3200" dirty="0">
                <a:solidFill>
                  <a:srgbClr val="FF0000"/>
                </a:solidFill>
                <a:latin typeface="微软雅黑" panose="020B0503020204020204" charset="-122"/>
                <a:ea typeface="微软雅黑" panose="020B0503020204020204" charset="-122"/>
              </a:rPr>
              <a:t>Questions </a:t>
            </a:r>
            <a:r>
              <a:rPr lang="zh-CN" altLang="en-US" sz="3200" dirty="0">
                <a:solidFill>
                  <a:srgbClr val="FF0000"/>
                </a:solidFill>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461665"/>
          </a:xfrm>
          <a:prstGeom prst="rect">
            <a:avLst/>
          </a:prstGeom>
        </p:spPr>
        <p:txBody>
          <a:bodyPr wrap="square">
            <a:spAutoFit/>
          </a:bodyPr>
          <a:lstStyle/>
          <a:p>
            <a:pPr defTabSz="514350" fontAlgn="base">
              <a:spcBef>
                <a:spcPct val="0"/>
              </a:spcBef>
              <a:spcAft>
                <a:spcPct val="0"/>
              </a:spcAft>
            </a:pPr>
            <a:r>
              <a:rPr lang="en-US" altLang="zh-CN" sz="2400" dirty="0">
                <a:solidFill>
                  <a:schemeClr val="accent1"/>
                </a:solidFill>
                <a:latin typeface="+mj-ea"/>
                <a:ea typeface="+mj-ea"/>
                <a:sym typeface="Calibri" panose="020F0502020204030204" pitchFamily="34" charset="0"/>
              </a:rPr>
              <a:t>1. Introduction</a:t>
            </a:r>
            <a:endParaRPr lang="zh-CN" altLang="en-US" sz="2400" dirty="0">
              <a:solidFill>
                <a:schemeClr val="accent1"/>
              </a:solidFill>
              <a:latin typeface="+mj-ea"/>
              <a:ea typeface="+mj-ea"/>
              <a:sym typeface="Calibri" panose="020F0502020204030204" pitchFamily="34" charset="0"/>
            </a:endParaRPr>
          </a:p>
        </p:txBody>
      </p:sp>
      <p:sp>
        <p:nvSpPr>
          <p:cNvPr id="3" name="文本框 2">
            <a:extLst>
              <a:ext uri="{FF2B5EF4-FFF2-40B4-BE49-F238E27FC236}">
                <a16:creationId xmlns:a16="http://schemas.microsoft.com/office/drawing/2014/main" id="{D1AC26C1-B8F8-4D51-9BD5-96809FCCE36C}"/>
              </a:ext>
            </a:extLst>
          </p:cNvPr>
          <p:cNvSpPr txBox="1"/>
          <p:nvPr/>
        </p:nvSpPr>
        <p:spPr>
          <a:xfrm>
            <a:off x="229818" y="1191613"/>
            <a:ext cx="8443452" cy="3416320"/>
          </a:xfrm>
          <a:prstGeom prst="rect">
            <a:avLst/>
          </a:prstGeom>
          <a:noFill/>
        </p:spPr>
        <p:txBody>
          <a:bodyPr wrap="square" rtlCol="0">
            <a:spAutoFit/>
          </a:bodyPr>
          <a:lstStyle/>
          <a:p>
            <a:pPr marL="342900" indent="-342900">
              <a:buAutoNum type="arabicPeriod"/>
            </a:pPr>
            <a:r>
              <a:rPr lang="en-GB" sz="2400" dirty="0"/>
              <a:t>Background: </a:t>
            </a:r>
          </a:p>
          <a:p>
            <a:pPr lvl="1"/>
            <a:r>
              <a:rPr lang="en-GB" sz="1400" dirty="0"/>
              <a:t>we designed a website for </a:t>
            </a:r>
            <a:r>
              <a:rPr lang="en-GB" sz="1400" dirty="0" err="1"/>
              <a:t>CoCo</a:t>
            </a:r>
            <a:r>
              <a:rPr lang="en-GB" sz="1400" dirty="0"/>
              <a:t> Milk Tea Group where people can apply to join this Milk </a:t>
            </a:r>
            <a:r>
              <a:rPr lang="en-US" altLang="zh-CN" sz="1400" dirty="0"/>
              <a:t>Tea Brand and open new store.</a:t>
            </a:r>
            <a:endParaRPr lang="en-GB" sz="1400" dirty="0"/>
          </a:p>
          <a:p>
            <a:pPr marL="342900" indent="-342900">
              <a:buAutoNum type="arabicPeriod"/>
            </a:pPr>
            <a:r>
              <a:rPr lang="en-GB" sz="2400" dirty="0"/>
              <a:t>Functionality:</a:t>
            </a:r>
          </a:p>
          <a:p>
            <a:pPr marL="685800" lvl="1" indent="-342900">
              <a:buAutoNum type="arabicPeriod"/>
            </a:pPr>
            <a:r>
              <a:rPr lang="en-US" altLang="zh-CN" sz="1400" dirty="0"/>
              <a:t>Home</a:t>
            </a:r>
          </a:p>
          <a:p>
            <a:pPr marL="685800" lvl="1" indent="-342900">
              <a:buAutoNum type="arabicPeriod"/>
            </a:pPr>
            <a:r>
              <a:rPr lang="en-US" sz="1400" dirty="0"/>
              <a:t>Registration &amp; login &amp;user display</a:t>
            </a:r>
          </a:p>
          <a:p>
            <a:pPr marL="685800" lvl="1" indent="-342900">
              <a:buAutoNum type="arabicPeriod"/>
            </a:pPr>
            <a:r>
              <a:rPr lang="en-US" sz="1400" dirty="0"/>
              <a:t>About us : History and FAQs</a:t>
            </a:r>
          </a:p>
          <a:p>
            <a:pPr marL="685800" lvl="1" indent="-342900">
              <a:buAutoNum type="arabicPeriod"/>
            </a:pPr>
            <a:r>
              <a:rPr lang="en-US" sz="1400" dirty="0"/>
              <a:t>Site </a:t>
            </a:r>
            <a:r>
              <a:rPr lang="en-US" altLang="zh-CN" sz="1400" dirty="0"/>
              <a:t>Map </a:t>
            </a:r>
          </a:p>
          <a:p>
            <a:pPr marL="685800" lvl="1" indent="-342900">
              <a:buAutoNum type="arabicPeriod"/>
            </a:pPr>
            <a:r>
              <a:rPr lang="en-US" altLang="zh-CN" sz="1400" dirty="0"/>
              <a:t>Documentation</a:t>
            </a:r>
          </a:p>
          <a:p>
            <a:pPr marL="685800" lvl="1" indent="-342900">
              <a:buAutoNum type="arabicPeriod"/>
            </a:pPr>
            <a:r>
              <a:rPr lang="en-US" sz="1400" dirty="0"/>
              <a:t>Calendar: highlight events and show detail</a:t>
            </a:r>
          </a:p>
          <a:p>
            <a:pPr marL="685800" lvl="1" indent="-342900">
              <a:buAutoNum type="arabicPeriod"/>
            </a:pPr>
            <a:r>
              <a:rPr lang="en-US" sz="1400" dirty="0"/>
              <a:t>Email : send Email to users</a:t>
            </a:r>
            <a:endParaRPr lang="en-GB" sz="1400" dirty="0"/>
          </a:p>
          <a:p>
            <a:pPr marL="342900" indent="-342900">
              <a:buAutoNum type="arabicPeriod"/>
            </a:pPr>
            <a:r>
              <a:rPr lang="en-GB" sz="1400" dirty="0"/>
              <a:t>Technical detail:</a:t>
            </a:r>
          </a:p>
          <a:p>
            <a:pPr marL="685800" lvl="1" indent="-342900">
              <a:buAutoNum type="arabicPeriod"/>
            </a:pPr>
            <a:r>
              <a:rPr lang="en-GB" sz="1400" dirty="0"/>
              <a:t>Access database</a:t>
            </a:r>
          </a:p>
          <a:p>
            <a:pPr marL="685800" lvl="1" indent="-342900">
              <a:buAutoNum type="arabicPeriod"/>
            </a:pPr>
            <a:r>
              <a:rPr lang="en-US" sz="1400" dirty="0"/>
              <a:t>. Net Framework 4.0</a:t>
            </a:r>
          </a:p>
        </p:txBody>
      </p:sp>
    </p:spTree>
    <p:extLst>
      <p:ext uri="{BB962C8B-B14F-4D97-AF65-F5344CB8AC3E}">
        <p14:creationId xmlns:p14="http://schemas.microsoft.com/office/powerpoint/2010/main" val="10217626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Home &amp; Master Page</a:t>
            </a:r>
            <a:endParaRPr lang="zh-CN" altLang="en-US" sz="1600" dirty="0">
              <a:solidFill>
                <a:schemeClr val="accent1"/>
              </a:solidFill>
              <a:latin typeface="+mj-ea"/>
              <a:ea typeface="+mj-ea"/>
              <a:sym typeface="Calibri" panose="020F0502020204030204" pitchFamily="34" charset="0"/>
            </a:endParaRPr>
          </a:p>
        </p:txBody>
      </p:sp>
      <p:pic>
        <p:nvPicPr>
          <p:cNvPr id="3" name="图片 2">
            <a:extLst>
              <a:ext uri="{FF2B5EF4-FFF2-40B4-BE49-F238E27FC236}">
                <a16:creationId xmlns:a16="http://schemas.microsoft.com/office/drawing/2014/main" id="{96BD9D2C-97A3-4597-889B-314B947FB30E}"/>
              </a:ext>
            </a:extLst>
          </p:cNvPr>
          <p:cNvPicPr>
            <a:picLocks noChangeAspect="1"/>
          </p:cNvPicPr>
          <p:nvPr/>
        </p:nvPicPr>
        <p:blipFill>
          <a:blip r:embed="rId3"/>
          <a:stretch>
            <a:fillRect/>
          </a:stretch>
        </p:blipFill>
        <p:spPr>
          <a:xfrm>
            <a:off x="586274" y="949712"/>
            <a:ext cx="3666849" cy="4161784"/>
          </a:xfrm>
          <a:prstGeom prst="rect">
            <a:avLst/>
          </a:prstGeom>
        </p:spPr>
      </p:pic>
      <p:grpSp>
        <p:nvGrpSpPr>
          <p:cNvPr id="5" name="组合 4">
            <a:extLst>
              <a:ext uri="{FF2B5EF4-FFF2-40B4-BE49-F238E27FC236}">
                <a16:creationId xmlns:a16="http://schemas.microsoft.com/office/drawing/2014/main" id="{1FF1AE15-5915-487C-A260-C49D8E1C69B9}"/>
              </a:ext>
            </a:extLst>
          </p:cNvPr>
          <p:cNvGrpSpPr/>
          <p:nvPr/>
        </p:nvGrpSpPr>
        <p:grpSpPr>
          <a:xfrm>
            <a:off x="5031278" y="838482"/>
            <a:ext cx="1528032" cy="333570"/>
            <a:chOff x="271826" y="1448121"/>
            <a:chExt cx="1528032" cy="333570"/>
          </a:xfrm>
        </p:grpSpPr>
        <p:sp>
          <p:nvSpPr>
            <p:cNvPr id="6" name="矩形 5"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85D98091-0554-4035-B7D7-DFDC8564C29C}"/>
                </a:ext>
              </a:extLst>
            </p:cNvPr>
            <p:cNvSpPr/>
            <p:nvPr/>
          </p:nvSpPr>
          <p:spPr>
            <a:xfrm>
              <a:off x="517161" y="1448121"/>
              <a:ext cx="1282697"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Menu</a:t>
              </a:r>
              <a:endParaRPr lang="zh-CN" altLang="en-US" sz="1400" dirty="0">
                <a:solidFill>
                  <a:schemeClr val="accent1"/>
                </a:solidFill>
                <a:latin typeface="+mn-ea"/>
                <a:sym typeface="Calibri" panose="020F0502020204030204" pitchFamily="34" charset="0"/>
              </a:endParaRPr>
            </a:p>
          </p:txBody>
        </p:sp>
        <p:cxnSp>
          <p:nvCxnSpPr>
            <p:cNvPr id="7" name="直接连接符 6">
              <a:extLst>
                <a:ext uri="{FF2B5EF4-FFF2-40B4-BE49-F238E27FC236}">
                  <a16:creationId xmlns:a16="http://schemas.microsoft.com/office/drawing/2014/main" id="{25CFE10E-2919-4E25-AE7C-26288FED4664}"/>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菱形 7">
              <a:extLst>
                <a:ext uri="{FF2B5EF4-FFF2-40B4-BE49-F238E27FC236}">
                  <a16:creationId xmlns:a16="http://schemas.microsoft.com/office/drawing/2014/main" id="{BEAB918E-BF79-4645-92D4-2F7C4C637749}"/>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23F84A29-7944-4419-8E13-47A4DFCF6C3D}"/>
              </a:ext>
            </a:extLst>
          </p:cNvPr>
          <p:cNvGrpSpPr/>
          <p:nvPr/>
        </p:nvGrpSpPr>
        <p:grpSpPr>
          <a:xfrm>
            <a:off x="5031278" y="1369426"/>
            <a:ext cx="1528032" cy="333570"/>
            <a:chOff x="271826" y="1448121"/>
            <a:chExt cx="1528032" cy="333570"/>
          </a:xfrm>
        </p:grpSpPr>
        <p:sp>
          <p:nvSpPr>
            <p:cNvPr id="10" name="矩形 9"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B30E2030-00F9-49A0-83FB-78689956531A}"/>
                </a:ext>
              </a:extLst>
            </p:cNvPr>
            <p:cNvSpPr/>
            <p:nvPr/>
          </p:nvSpPr>
          <p:spPr>
            <a:xfrm>
              <a:off x="517161" y="1448121"/>
              <a:ext cx="1282697"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Breadcrumb</a:t>
              </a:r>
              <a:endParaRPr lang="zh-CN" altLang="en-US" sz="1400" dirty="0">
                <a:solidFill>
                  <a:schemeClr val="accent1"/>
                </a:solidFill>
                <a:latin typeface="+mn-ea"/>
                <a:sym typeface="Calibri" panose="020F0502020204030204" pitchFamily="34" charset="0"/>
              </a:endParaRPr>
            </a:p>
          </p:txBody>
        </p:sp>
        <p:cxnSp>
          <p:nvCxnSpPr>
            <p:cNvPr id="11" name="直接连接符 10">
              <a:extLst>
                <a:ext uri="{FF2B5EF4-FFF2-40B4-BE49-F238E27FC236}">
                  <a16:creationId xmlns:a16="http://schemas.microsoft.com/office/drawing/2014/main" id="{D8927BD8-82B9-4A4A-94C6-91242526A0BE}"/>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菱形 11">
              <a:extLst>
                <a:ext uri="{FF2B5EF4-FFF2-40B4-BE49-F238E27FC236}">
                  <a16:creationId xmlns:a16="http://schemas.microsoft.com/office/drawing/2014/main" id="{56967B10-CAD7-40CA-B325-FC30C9E28E98}"/>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65E3A575-1994-4492-A3AC-BA6EE2AFD2BD}"/>
              </a:ext>
            </a:extLst>
          </p:cNvPr>
          <p:cNvGrpSpPr/>
          <p:nvPr/>
        </p:nvGrpSpPr>
        <p:grpSpPr>
          <a:xfrm>
            <a:off x="5031278" y="1895135"/>
            <a:ext cx="1528032" cy="333570"/>
            <a:chOff x="271826" y="1448121"/>
            <a:chExt cx="1528032" cy="333570"/>
          </a:xfrm>
        </p:grpSpPr>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0CFA2378-FAC6-47BD-8B5C-3D2F2179B305}"/>
                </a:ext>
              </a:extLst>
            </p:cNvPr>
            <p:cNvSpPr/>
            <p:nvPr/>
          </p:nvSpPr>
          <p:spPr>
            <a:xfrm>
              <a:off x="517161" y="1448121"/>
              <a:ext cx="1282697"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AdRotator</a:t>
              </a:r>
              <a:endParaRPr lang="zh-CN" altLang="en-US" sz="1400" dirty="0">
                <a:solidFill>
                  <a:schemeClr val="accent1"/>
                </a:solidFill>
                <a:latin typeface="+mn-ea"/>
                <a:sym typeface="Calibri" panose="020F0502020204030204" pitchFamily="34" charset="0"/>
              </a:endParaRPr>
            </a:p>
          </p:txBody>
        </p:sp>
        <p:cxnSp>
          <p:nvCxnSpPr>
            <p:cNvPr id="15" name="直接连接符 14">
              <a:extLst>
                <a:ext uri="{FF2B5EF4-FFF2-40B4-BE49-F238E27FC236}">
                  <a16:creationId xmlns:a16="http://schemas.microsoft.com/office/drawing/2014/main" id="{AA022E19-B9E5-41C6-AD7A-17428A65F1D6}"/>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菱形 15">
              <a:extLst>
                <a:ext uri="{FF2B5EF4-FFF2-40B4-BE49-F238E27FC236}">
                  <a16:creationId xmlns:a16="http://schemas.microsoft.com/office/drawing/2014/main" id="{294B52EE-248B-49BF-BFC9-8441A09F64DC}"/>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35D69790-6581-4056-A29D-EF6B47A68D34}"/>
              </a:ext>
            </a:extLst>
          </p:cNvPr>
          <p:cNvGrpSpPr/>
          <p:nvPr/>
        </p:nvGrpSpPr>
        <p:grpSpPr>
          <a:xfrm>
            <a:off x="5031278" y="2419050"/>
            <a:ext cx="3285408" cy="333570"/>
            <a:chOff x="271826" y="1448121"/>
            <a:chExt cx="3285408" cy="333570"/>
          </a:xfrm>
        </p:grpSpPr>
        <p:sp>
          <p:nvSpPr>
            <p:cNvPr id="18" name="矩形 1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6A04258D-9D90-4ED6-BE60-9A6DAAEB87A6}"/>
                </a:ext>
              </a:extLst>
            </p:cNvPr>
            <p:cNvSpPr/>
            <p:nvPr/>
          </p:nvSpPr>
          <p:spPr>
            <a:xfrm>
              <a:off x="517161" y="1448121"/>
              <a:ext cx="3040073"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Monash Course disclaimer</a:t>
              </a:r>
              <a:endParaRPr lang="zh-CN" altLang="en-US" sz="1400" dirty="0">
                <a:solidFill>
                  <a:schemeClr val="accent1"/>
                </a:solidFill>
                <a:latin typeface="+mn-ea"/>
                <a:sym typeface="Calibri" panose="020F0502020204030204" pitchFamily="34" charset="0"/>
              </a:endParaRPr>
            </a:p>
          </p:txBody>
        </p:sp>
        <p:cxnSp>
          <p:nvCxnSpPr>
            <p:cNvPr id="19" name="直接连接符 18">
              <a:extLst>
                <a:ext uri="{FF2B5EF4-FFF2-40B4-BE49-F238E27FC236}">
                  <a16:creationId xmlns:a16="http://schemas.microsoft.com/office/drawing/2014/main" id="{5A384EB4-395A-4456-9D4B-76F82E1427EA}"/>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菱形 19">
              <a:extLst>
                <a:ext uri="{FF2B5EF4-FFF2-40B4-BE49-F238E27FC236}">
                  <a16:creationId xmlns:a16="http://schemas.microsoft.com/office/drawing/2014/main" id="{F91C2361-17A4-419F-9504-A6B7A86867F1}"/>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Rectangle 1">
            <a:extLst>
              <a:ext uri="{FF2B5EF4-FFF2-40B4-BE49-F238E27FC236}">
                <a16:creationId xmlns:a16="http://schemas.microsoft.com/office/drawing/2014/main" id="{3333BEBD-1E0A-4841-BE28-EDE1A0CACFED}"/>
              </a:ext>
            </a:extLst>
          </p:cNvPr>
          <p:cNvSpPr>
            <a:spLocks noChangeArrowheads="1"/>
          </p:cNvSpPr>
          <p:nvPr/>
        </p:nvSpPr>
        <p:spPr bwMode="auto">
          <a:xfrm>
            <a:off x="3178175" y="2863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25" name="组合 24">
            <a:extLst>
              <a:ext uri="{FF2B5EF4-FFF2-40B4-BE49-F238E27FC236}">
                <a16:creationId xmlns:a16="http://schemas.microsoft.com/office/drawing/2014/main" id="{1D4FAD65-885D-4BB4-A7C5-49C67FACF9FA}"/>
              </a:ext>
            </a:extLst>
          </p:cNvPr>
          <p:cNvGrpSpPr/>
          <p:nvPr/>
        </p:nvGrpSpPr>
        <p:grpSpPr>
          <a:xfrm>
            <a:off x="5031278" y="2911528"/>
            <a:ext cx="4112722" cy="333570"/>
            <a:chOff x="271826" y="1448121"/>
            <a:chExt cx="4112722" cy="333570"/>
          </a:xfrm>
        </p:grpSpPr>
        <p:sp>
          <p:nvSpPr>
            <p:cNvPr id="26" name="矩形 25"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4D7B1FBB-293F-40C3-B9F2-F19FC36CD8A0}"/>
                </a:ext>
              </a:extLst>
            </p:cNvPr>
            <p:cNvSpPr/>
            <p:nvPr/>
          </p:nvSpPr>
          <p:spPr>
            <a:xfrm>
              <a:off x="517161" y="1448121"/>
              <a:ext cx="3867387" cy="276999"/>
            </a:xfrm>
            <a:prstGeom prst="rect">
              <a:avLst/>
            </a:prstGeom>
          </p:spPr>
          <p:txBody>
            <a:bodyPr wrap="square">
              <a:spAutoFit/>
            </a:bodyPr>
            <a:lstStyle/>
            <a:p>
              <a:pPr defTabSz="514350" fontAlgn="base">
                <a:spcBef>
                  <a:spcPct val="0"/>
                </a:spcBef>
                <a:spcAft>
                  <a:spcPct val="0"/>
                </a:spcAft>
              </a:pPr>
              <a:r>
                <a:rPr lang="en-US" altLang="zh-CN" sz="1200" dirty="0">
                  <a:solidFill>
                    <a:schemeClr val="accent1"/>
                  </a:solidFill>
                  <a:latin typeface="+mn-ea"/>
                  <a:sym typeface="Calibri" panose="020F0502020204030204" pitchFamily="34" charset="0"/>
                </a:rPr>
                <a:t>Copy right notice&amp; Email Links&amp; Acknowledgements </a:t>
              </a:r>
              <a:endParaRPr lang="zh-CN" altLang="en-US" sz="1200" dirty="0">
                <a:solidFill>
                  <a:schemeClr val="accent1"/>
                </a:solidFill>
                <a:latin typeface="+mn-ea"/>
                <a:sym typeface="Calibri" panose="020F0502020204030204" pitchFamily="34" charset="0"/>
              </a:endParaRPr>
            </a:p>
          </p:txBody>
        </p:sp>
        <p:cxnSp>
          <p:nvCxnSpPr>
            <p:cNvPr id="27" name="直接连接符 26">
              <a:extLst>
                <a:ext uri="{FF2B5EF4-FFF2-40B4-BE49-F238E27FC236}">
                  <a16:creationId xmlns:a16="http://schemas.microsoft.com/office/drawing/2014/main" id="{2C8BA4C9-CCE0-40F2-9593-BE503102D093}"/>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菱形 27">
              <a:extLst>
                <a:ext uri="{FF2B5EF4-FFF2-40B4-BE49-F238E27FC236}">
                  <a16:creationId xmlns:a16="http://schemas.microsoft.com/office/drawing/2014/main" id="{BF7D09F6-0637-4349-AB5D-701E424D1A9A}"/>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F5A27595-1241-4245-9B3C-347715D10646}"/>
              </a:ext>
            </a:extLst>
          </p:cNvPr>
          <p:cNvGrpSpPr/>
          <p:nvPr/>
        </p:nvGrpSpPr>
        <p:grpSpPr>
          <a:xfrm>
            <a:off x="5031278" y="3474009"/>
            <a:ext cx="3285408" cy="333570"/>
            <a:chOff x="271826" y="1448121"/>
            <a:chExt cx="3285408" cy="333570"/>
          </a:xfrm>
        </p:grpSpPr>
        <p:sp>
          <p:nvSpPr>
            <p:cNvPr id="30" name="矩形 29"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ABAA34D6-CE3C-499B-9402-CBF8425C8268}"/>
                </a:ext>
              </a:extLst>
            </p:cNvPr>
            <p:cNvSpPr/>
            <p:nvPr/>
          </p:nvSpPr>
          <p:spPr>
            <a:xfrm>
              <a:off x="517161" y="1448121"/>
              <a:ext cx="3040073"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Navigations</a:t>
              </a:r>
              <a:endParaRPr lang="zh-CN" altLang="en-US" sz="1400" dirty="0">
                <a:solidFill>
                  <a:schemeClr val="accent1"/>
                </a:solidFill>
                <a:latin typeface="+mn-ea"/>
                <a:sym typeface="Calibri" panose="020F0502020204030204" pitchFamily="34" charset="0"/>
              </a:endParaRPr>
            </a:p>
          </p:txBody>
        </p:sp>
        <p:cxnSp>
          <p:nvCxnSpPr>
            <p:cNvPr id="31" name="直接连接符 30">
              <a:extLst>
                <a:ext uri="{FF2B5EF4-FFF2-40B4-BE49-F238E27FC236}">
                  <a16:creationId xmlns:a16="http://schemas.microsoft.com/office/drawing/2014/main" id="{7D3C4537-03C4-480B-A15A-1BAD6A852EF3}"/>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菱形 31">
              <a:extLst>
                <a:ext uri="{FF2B5EF4-FFF2-40B4-BE49-F238E27FC236}">
                  <a16:creationId xmlns:a16="http://schemas.microsoft.com/office/drawing/2014/main" id="{C795801F-C158-442C-A6D5-D163AC5817BA}"/>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36908DB9-94BF-47FD-969C-28A10FA821E7}"/>
              </a:ext>
            </a:extLst>
          </p:cNvPr>
          <p:cNvGrpSpPr/>
          <p:nvPr/>
        </p:nvGrpSpPr>
        <p:grpSpPr>
          <a:xfrm>
            <a:off x="5033778" y="4010696"/>
            <a:ext cx="3285408" cy="333570"/>
            <a:chOff x="271826" y="1448121"/>
            <a:chExt cx="3285408" cy="333570"/>
          </a:xfrm>
        </p:grpSpPr>
        <p:sp>
          <p:nvSpPr>
            <p:cNvPr id="34" name="矩形 3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CB8FEE15-9EBD-4B57-9632-40BC60A02482}"/>
                </a:ext>
              </a:extLst>
            </p:cNvPr>
            <p:cNvSpPr/>
            <p:nvPr/>
          </p:nvSpPr>
          <p:spPr>
            <a:xfrm>
              <a:off x="517161" y="1448121"/>
              <a:ext cx="3040073"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Image Button</a:t>
              </a:r>
              <a:endParaRPr lang="zh-CN" altLang="en-US" sz="1400" dirty="0">
                <a:solidFill>
                  <a:schemeClr val="accent1"/>
                </a:solidFill>
                <a:latin typeface="+mn-ea"/>
                <a:sym typeface="Calibri" panose="020F0502020204030204" pitchFamily="34" charset="0"/>
              </a:endParaRPr>
            </a:p>
          </p:txBody>
        </p:sp>
        <p:cxnSp>
          <p:nvCxnSpPr>
            <p:cNvPr id="35" name="直接连接符 34">
              <a:extLst>
                <a:ext uri="{FF2B5EF4-FFF2-40B4-BE49-F238E27FC236}">
                  <a16:creationId xmlns:a16="http://schemas.microsoft.com/office/drawing/2014/main" id="{0EF031AF-385D-4270-817A-7A777E93060C}"/>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菱形 35">
              <a:extLst>
                <a:ext uri="{FF2B5EF4-FFF2-40B4-BE49-F238E27FC236}">
                  <a16:creationId xmlns:a16="http://schemas.microsoft.com/office/drawing/2014/main" id="{5402CFF9-B8B9-4214-B48A-A5ABCA98115A}"/>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0054834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About us</a:t>
            </a:r>
            <a:r>
              <a:rPr lang="zh-CN" altLang="en-US" sz="1600" dirty="0">
                <a:solidFill>
                  <a:schemeClr val="accent1"/>
                </a:solidFill>
                <a:latin typeface="+mj-ea"/>
                <a:ea typeface="+mj-ea"/>
                <a:sym typeface="Calibri" panose="020F0502020204030204" pitchFamily="34" charset="0"/>
              </a:rPr>
              <a:t> </a:t>
            </a:r>
            <a:r>
              <a:rPr lang="en-US" altLang="zh-CN" sz="1600" dirty="0">
                <a:solidFill>
                  <a:schemeClr val="accent1"/>
                </a:solidFill>
                <a:latin typeface="+mj-ea"/>
                <a:ea typeface="+mj-ea"/>
                <a:sym typeface="Calibri" panose="020F0502020204030204" pitchFamily="34" charset="0"/>
              </a:rPr>
              <a:t>&amp;</a:t>
            </a:r>
            <a:r>
              <a:rPr lang="zh-CN" altLang="en-US" sz="1600" dirty="0">
                <a:solidFill>
                  <a:schemeClr val="accent1"/>
                </a:solidFill>
                <a:latin typeface="+mj-ea"/>
                <a:ea typeface="+mj-ea"/>
                <a:sym typeface="Calibri" panose="020F0502020204030204" pitchFamily="34" charset="0"/>
              </a:rPr>
              <a:t> </a:t>
            </a:r>
            <a:r>
              <a:rPr lang="en-US" altLang="zh-CN" sz="1600" dirty="0">
                <a:solidFill>
                  <a:schemeClr val="accent1"/>
                </a:solidFill>
                <a:latin typeface="+mj-ea"/>
                <a:ea typeface="+mj-ea"/>
                <a:sym typeface="Calibri" panose="020F0502020204030204" pitchFamily="34" charset="0"/>
              </a:rPr>
              <a:t>Our</a:t>
            </a:r>
            <a:r>
              <a:rPr lang="zh-CN" altLang="en-US" sz="1600" dirty="0">
                <a:solidFill>
                  <a:schemeClr val="accent1"/>
                </a:solidFill>
                <a:latin typeface="+mj-ea"/>
                <a:ea typeface="+mj-ea"/>
                <a:sym typeface="Calibri" panose="020F0502020204030204" pitchFamily="34" charset="0"/>
              </a:rPr>
              <a:t> </a:t>
            </a:r>
            <a:r>
              <a:rPr lang="en-US" altLang="zh-CN" sz="1600" dirty="0">
                <a:solidFill>
                  <a:schemeClr val="accent1"/>
                </a:solidFill>
                <a:latin typeface="+mj-ea"/>
                <a:ea typeface="+mj-ea"/>
                <a:sym typeface="Calibri" panose="020F0502020204030204" pitchFamily="34" charset="0"/>
              </a:rPr>
              <a:t>history</a:t>
            </a:r>
            <a:endParaRPr lang="zh-CN" altLang="en-US" sz="1600" dirty="0">
              <a:solidFill>
                <a:schemeClr val="accent1"/>
              </a:solidFill>
              <a:latin typeface="+mj-ea"/>
              <a:ea typeface="+mj-ea"/>
              <a:sym typeface="Calibri" panose="020F0502020204030204" pitchFamily="34" charset="0"/>
            </a:endParaRPr>
          </a:p>
        </p:txBody>
      </p:sp>
      <p:pic>
        <p:nvPicPr>
          <p:cNvPr id="5" name="图片 4">
            <a:extLst>
              <a:ext uri="{FF2B5EF4-FFF2-40B4-BE49-F238E27FC236}">
                <a16:creationId xmlns:a16="http://schemas.microsoft.com/office/drawing/2014/main" id="{98E50060-E3C2-4EDA-8458-7959C794EE34}"/>
              </a:ext>
            </a:extLst>
          </p:cNvPr>
          <p:cNvPicPr>
            <a:picLocks noChangeAspect="1"/>
          </p:cNvPicPr>
          <p:nvPr/>
        </p:nvPicPr>
        <p:blipFill>
          <a:blip r:embed="rId2"/>
          <a:stretch>
            <a:fillRect/>
          </a:stretch>
        </p:blipFill>
        <p:spPr>
          <a:xfrm>
            <a:off x="0" y="1118386"/>
            <a:ext cx="4554253" cy="3240000"/>
          </a:xfrm>
          <a:prstGeom prst="rect">
            <a:avLst/>
          </a:prstGeom>
        </p:spPr>
      </p:pic>
      <p:pic>
        <p:nvPicPr>
          <p:cNvPr id="6" name="图片 5">
            <a:extLst>
              <a:ext uri="{FF2B5EF4-FFF2-40B4-BE49-F238E27FC236}">
                <a16:creationId xmlns:a16="http://schemas.microsoft.com/office/drawing/2014/main" id="{C994164F-4AA4-495F-842A-8BEE0DB00248}"/>
              </a:ext>
            </a:extLst>
          </p:cNvPr>
          <p:cNvPicPr>
            <a:picLocks noChangeAspect="1"/>
          </p:cNvPicPr>
          <p:nvPr/>
        </p:nvPicPr>
        <p:blipFill>
          <a:blip r:embed="rId3"/>
          <a:stretch>
            <a:fillRect/>
          </a:stretch>
        </p:blipFill>
        <p:spPr>
          <a:xfrm>
            <a:off x="4554253" y="1118386"/>
            <a:ext cx="4128686" cy="3240000"/>
          </a:xfrm>
          <a:prstGeom prst="rect">
            <a:avLst/>
          </a:prstGeom>
        </p:spPr>
      </p:pic>
    </p:spTree>
    <p:extLst>
      <p:ext uri="{BB962C8B-B14F-4D97-AF65-F5344CB8AC3E}">
        <p14:creationId xmlns:p14="http://schemas.microsoft.com/office/powerpoint/2010/main" val="156019245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FAQs</a:t>
            </a:r>
            <a:endParaRPr lang="zh-CN" altLang="en-US" sz="1600" dirty="0">
              <a:solidFill>
                <a:schemeClr val="accent1"/>
              </a:solidFill>
              <a:latin typeface="+mj-ea"/>
              <a:ea typeface="+mj-ea"/>
              <a:sym typeface="Calibri" panose="020F0502020204030204" pitchFamily="34" charset="0"/>
            </a:endParaRPr>
          </a:p>
        </p:txBody>
      </p:sp>
      <p:pic>
        <p:nvPicPr>
          <p:cNvPr id="4" name="图片 3">
            <a:extLst>
              <a:ext uri="{FF2B5EF4-FFF2-40B4-BE49-F238E27FC236}">
                <a16:creationId xmlns:a16="http://schemas.microsoft.com/office/drawing/2014/main" id="{548B22DD-6D70-4DE5-B5A3-395AE3BD19A1}"/>
              </a:ext>
            </a:extLst>
          </p:cNvPr>
          <p:cNvPicPr>
            <a:picLocks noChangeAspect="1"/>
          </p:cNvPicPr>
          <p:nvPr/>
        </p:nvPicPr>
        <p:blipFill>
          <a:blip r:embed="rId2"/>
          <a:stretch>
            <a:fillRect/>
          </a:stretch>
        </p:blipFill>
        <p:spPr>
          <a:xfrm>
            <a:off x="344865" y="1166190"/>
            <a:ext cx="8334678" cy="3477382"/>
          </a:xfrm>
          <a:prstGeom prst="rect">
            <a:avLst/>
          </a:prstGeom>
        </p:spPr>
      </p:pic>
    </p:spTree>
    <p:extLst>
      <p:ext uri="{BB962C8B-B14F-4D97-AF65-F5344CB8AC3E}">
        <p14:creationId xmlns:p14="http://schemas.microsoft.com/office/powerpoint/2010/main" val="335501801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Site Map</a:t>
            </a:r>
            <a:endParaRPr lang="zh-CN" altLang="en-US" sz="1600" dirty="0">
              <a:solidFill>
                <a:schemeClr val="accent1"/>
              </a:solidFill>
              <a:latin typeface="+mj-ea"/>
              <a:ea typeface="+mj-ea"/>
              <a:sym typeface="Calibri" panose="020F0502020204030204" pitchFamily="34" charset="0"/>
            </a:endParaRPr>
          </a:p>
        </p:txBody>
      </p:sp>
      <p:pic>
        <p:nvPicPr>
          <p:cNvPr id="3" name="图片 2">
            <a:extLst>
              <a:ext uri="{FF2B5EF4-FFF2-40B4-BE49-F238E27FC236}">
                <a16:creationId xmlns:a16="http://schemas.microsoft.com/office/drawing/2014/main" id="{AF99B302-D0DA-460B-B639-2DF072936D6D}"/>
              </a:ext>
            </a:extLst>
          </p:cNvPr>
          <p:cNvPicPr>
            <a:picLocks noChangeAspect="1"/>
          </p:cNvPicPr>
          <p:nvPr/>
        </p:nvPicPr>
        <p:blipFill>
          <a:blip r:embed="rId2"/>
          <a:stretch>
            <a:fillRect/>
          </a:stretch>
        </p:blipFill>
        <p:spPr>
          <a:xfrm>
            <a:off x="755221" y="894658"/>
            <a:ext cx="4752392" cy="4108739"/>
          </a:xfrm>
          <a:prstGeom prst="rect">
            <a:avLst/>
          </a:prstGeom>
        </p:spPr>
      </p:pic>
      <p:grpSp>
        <p:nvGrpSpPr>
          <p:cNvPr id="6" name="组合 5">
            <a:extLst>
              <a:ext uri="{FF2B5EF4-FFF2-40B4-BE49-F238E27FC236}">
                <a16:creationId xmlns:a16="http://schemas.microsoft.com/office/drawing/2014/main" id="{929AE82C-2050-4B06-89C3-46D9AFACD46A}"/>
              </a:ext>
            </a:extLst>
          </p:cNvPr>
          <p:cNvGrpSpPr/>
          <p:nvPr/>
        </p:nvGrpSpPr>
        <p:grpSpPr>
          <a:xfrm>
            <a:off x="5933955" y="1190174"/>
            <a:ext cx="2700091" cy="333570"/>
            <a:chOff x="271826" y="1448121"/>
            <a:chExt cx="2700091" cy="333570"/>
          </a:xfrm>
        </p:grpSpPr>
        <p:sp>
          <p:nvSpPr>
            <p:cNvPr id="7" name="矩形 6"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5AEC1305-AEEB-4691-A1D2-2471696EBD87}"/>
                </a:ext>
              </a:extLst>
            </p:cNvPr>
            <p:cNvSpPr/>
            <p:nvPr/>
          </p:nvSpPr>
          <p:spPr>
            <a:xfrm>
              <a:off x="517161" y="1448121"/>
              <a:ext cx="2454756"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Tree View Control </a:t>
              </a:r>
              <a:endParaRPr lang="zh-CN" altLang="en-US" sz="1400" dirty="0">
                <a:solidFill>
                  <a:schemeClr val="accent1"/>
                </a:solidFill>
                <a:latin typeface="+mn-ea"/>
                <a:sym typeface="Calibri" panose="020F0502020204030204" pitchFamily="34" charset="0"/>
              </a:endParaRPr>
            </a:p>
          </p:txBody>
        </p:sp>
        <p:cxnSp>
          <p:nvCxnSpPr>
            <p:cNvPr id="8" name="直接连接符 7">
              <a:extLst>
                <a:ext uri="{FF2B5EF4-FFF2-40B4-BE49-F238E27FC236}">
                  <a16:creationId xmlns:a16="http://schemas.microsoft.com/office/drawing/2014/main" id="{578CCEC8-06ED-4CC6-87F7-4DFD08F1134C}"/>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菱形 8">
              <a:extLst>
                <a:ext uri="{FF2B5EF4-FFF2-40B4-BE49-F238E27FC236}">
                  <a16:creationId xmlns:a16="http://schemas.microsoft.com/office/drawing/2014/main" id="{4C82060F-A8DA-4440-8751-C151340B593D}"/>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40377DA0-BEBF-4C64-80B4-01267C7DEC92}"/>
              </a:ext>
            </a:extLst>
          </p:cNvPr>
          <p:cNvGrpSpPr/>
          <p:nvPr/>
        </p:nvGrpSpPr>
        <p:grpSpPr>
          <a:xfrm>
            <a:off x="5933955" y="3471069"/>
            <a:ext cx="2981445" cy="333570"/>
            <a:chOff x="271826" y="1448121"/>
            <a:chExt cx="2981445" cy="333570"/>
          </a:xfrm>
        </p:grpSpPr>
        <p:sp>
          <p:nvSpPr>
            <p:cNvPr id="11" name="矩形 1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3A3A624B-9447-42B2-A1BF-1232B853F96C}"/>
                </a:ext>
              </a:extLst>
            </p:cNvPr>
            <p:cNvSpPr/>
            <p:nvPr/>
          </p:nvSpPr>
          <p:spPr>
            <a:xfrm>
              <a:off x="517161" y="1448121"/>
              <a:ext cx="2736110"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Show the structure of website</a:t>
              </a:r>
              <a:endParaRPr lang="zh-CN" altLang="en-US" sz="1400" dirty="0">
                <a:solidFill>
                  <a:schemeClr val="accent1"/>
                </a:solidFill>
                <a:latin typeface="+mn-ea"/>
                <a:sym typeface="Calibri" panose="020F0502020204030204" pitchFamily="34" charset="0"/>
              </a:endParaRPr>
            </a:p>
          </p:txBody>
        </p:sp>
        <p:cxnSp>
          <p:nvCxnSpPr>
            <p:cNvPr id="12" name="直接连接符 11">
              <a:extLst>
                <a:ext uri="{FF2B5EF4-FFF2-40B4-BE49-F238E27FC236}">
                  <a16:creationId xmlns:a16="http://schemas.microsoft.com/office/drawing/2014/main" id="{CFC26907-5600-473F-8928-B226837568C9}"/>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菱形 12">
              <a:extLst>
                <a:ext uri="{FF2B5EF4-FFF2-40B4-BE49-F238E27FC236}">
                  <a16:creationId xmlns:a16="http://schemas.microsoft.com/office/drawing/2014/main" id="{5634CC73-1521-4D77-BBD7-DB7BACBC2CC4}"/>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254280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Documentation</a:t>
            </a:r>
            <a:endParaRPr lang="zh-CN" altLang="en-US" sz="1600" dirty="0">
              <a:solidFill>
                <a:schemeClr val="accent1"/>
              </a:solidFill>
              <a:latin typeface="+mj-ea"/>
              <a:ea typeface="+mj-ea"/>
              <a:sym typeface="Calibri" panose="020F0502020204030204" pitchFamily="34" charset="0"/>
            </a:endParaRPr>
          </a:p>
        </p:txBody>
      </p:sp>
      <p:pic>
        <p:nvPicPr>
          <p:cNvPr id="4" name="图片 3">
            <a:extLst>
              <a:ext uri="{FF2B5EF4-FFF2-40B4-BE49-F238E27FC236}">
                <a16:creationId xmlns:a16="http://schemas.microsoft.com/office/drawing/2014/main" id="{744EA942-EC6A-4808-8733-0FB9C1783F66}"/>
              </a:ext>
            </a:extLst>
          </p:cNvPr>
          <p:cNvPicPr>
            <a:picLocks noChangeAspect="1"/>
          </p:cNvPicPr>
          <p:nvPr/>
        </p:nvPicPr>
        <p:blipFill>
          <a:blip r:embed="rId2"/>
          <a:stretch>
            <a:fillRect/>
          </a:stretch>
        </p:blipFill>
        <p:spPr>
          <a:xfrm>
            <a:off x="1247365" y="1172322"/>
            <a:ext cx="6649269" cy="3408675"/>
          </a:xfrm>
          <a:prstGeom prst="rect">
            <a:avLst/>
          </a:prstGeom>
        </p:spPr>
      </p:pic>
    </p:spTree>
    <p:extLst>
      <p:ext uri="{BB962C8B-B14F-4D97-AF65-F5344CB8AC3E}">
        <p14:creationId xmlns:p14="http://schemas.microsoft.com/office/powerpoint/2010/main" val="337054825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Documentation</a:t>
            </a:r>
            <a:endParaRPr lang="zh-CN" altLang="en-US" sz="1600" dirty="0">
              <a:solidFill>
                <a:schemeClr val="accent1"/>
              </a:solidFill>
              <a:latin typeface="+mj-ea"/>
              <a:ea typeface="+mj-ea"/>
              <a:sym typeface="Calibri" panose="020F0502020204030204" pitchFamily="34" charset="0"/>
            </a:endParaRPr>
          </a:p>
        </p:txBody>
      </p:sp>
      <p:pic>
        <p:nvPicPr>
          <p:cNvPr id="5" name="图片 4">
            <a:extLst>
              <a:ext uri="{FF2B5EF4-FFF2-40B4-BE49-F238E27FC236}">
                <a16:creationId xmlns:a16="http://schemas.microsoft.com/office/drawing/2014/main" id="{0330DA07-23CC-4048-A6ED-1C797004CD56}"/>
              </a:ext>
            </a:extLst>
          </p:cNvPr>
          <p:cNvPicPr>
            <a:picLocks noChangeAspect="1"/>
          </p:cNvPicPr>
          <p:nvPr/>
        </p:nvPicPr>
        <p:blipFill>
          <a:blip r:embed="rId3"/>
          <a:stretch>
            <a:fillRect/>
          </a:stretch>
        </p:blipFill>
        <p:spPr>
          <a:xfrm>
            <a:off x="145331" y="1180827"/>
            <a:ext cx="5418290" cy="3497883"/>
          </a:xfrm>
          <a:prstGeom prst="rect">
            <a:avLst/>
          </a:prstGeom>
        </p:spPr>
      </p:pic>
      <p:grpSp>
        <p:nvGrpSpPr>
          <p:cNvPr id="6" name="组合 5">
            <a:extLst>
              <a:ext uri="{FF2B5EF4-FFF2-40B4-BE49-F238E27FC236}">
                <a16:creationId xmlns:a16="http://schemas.microsoft.com/office/drawing/2014/main" id="{8A06846D-389D-4132-9B82-09AAEA85FDD2}"/>
              </a:ext>
            </a:extLst>
          </p:cNvPr>
          <p:cNvGrpSpPr/>
          <p:nvPr/>
        </p:nvGrpSpPr>
        <p:grpSpPr>
          <a:xfrm>
            <a:off x="6027926" y="1180827"/>
            <a:ext cx="2796760" cy="333570"/>
            <a:chOff x="271826" y="1448121"/>
            <a:chExt cx="2796760" cy="333570"/>
          </a:xfrm>
        </p:grpSpPr>
        <p:sp>
          <p:nvSpPr>
            <p:cNvPr id="7" name="矩形 6"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C7A697AF-BEBF-480F-BD38-9ADF04E4A728}"/>
                </a:ext>
              </a:extLst>
            </p:cNvPr>
            <p:cNvSpPr/>
            <p:nvPr/>
          </p:nvSpPr>
          <p:spPr>
            <a:xfrm>
              <a:off x="517161" y="1448121"/>
              <a:ext cx="2551425"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Highlight Event Day</a:t>
              </a:r>
              <a:endParaRPr lang="zh-CN" altLang="en-US" sz="1400" dirty="0">
                <a:solidFill>
                  <a:schemeClr val="accent1"/>
                </a:solidFill>
                <a:latin typeface="+mn-ea"/>
                <a:sym typeface="Calibri" panose="020F0502020204030204" pitchFamily="34" charset="0"/>
              </a:endParaRPr>
            </a:p>
          </p:txBody>
        </p:sp>
        <p:cxnSp>
          <p:nvCxnSpPr>
            <p:cNvPr id="8" name="直接连接符 7">
              <a:extLst>
                <a:ext uri="{FF2B5EF4-FFF2-40B4-BE49-F238E27FC236}">
                  <a16:creationId xmlns:a16="http://schemas.microsoft.com/office/drawing/2014/main" id="{BE983FBC-F001-45AD-AC0D-A5AFCA5D8270}"/>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菱形 8">
              <a:extLst>
                <a:ext uri="{FF2B5EF4-FFF2-40B4-BE49-F238E27FC236}">
                  <a16:creationId xmlns:a16="http://schemas.microsoft.com/office/drawing/2014/main" id="{F0E2A0FA-476F-428A-818A-78DF7112F4AA}"/>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544B2AB2-B1A7-4385-A799-5E8F7A9BB89C}"/>
              </a:ext>
            </a:extLst>
          </p:cNvPr>
          <p:cNvGrpSpPr/>
          <p:nvPr/>
        </p:nvGrpSpPr>
        <p:grpSpPr>
          <a:xfrm>
            <a:off x="5986895" y="3629103"/>
            <a:ext cx="2796760" cy="333570"/>
            <a:chOff x="271826" y="1448121"/>
            <a:chExt cx="2796760" cy="333570"/>
          </a:xfrm>
        </p:grpSpPr>
        <p:sp>
          <p:nvSpPr>
            <p:cNvPr id="11" name="矩形 1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E759486F-BE2A-4A8A-8E6C-5643EE35C332}"/>
                </a:ext>
              </a:extLst>
            </p:cNvPr>
            <p:cNvSpPr/>
            <p:nvPr/>
          </p:nvSpPr>
          <p:spPr>
            <a:xfrm>
              <a:off x="517161" y="1448121"/>
              <a:ext cx="2551425" cy="307777"/>
            </a:xfrm>
            <a:prstGeom prst="rect">
              <a:avLst/>
            </a:prstGeom>
          </p:spPr>
          <p:txBody>
            <a:bodyPr wrap="square">
              <a:spAutoFit/>
            </a:bodyPr>
            <a:lstStyle/>
            <a:p>
              <a:pPr defTabSz="514350" fontAlgn="base">
                <a:spcBef>
                  <a:spcPct val="0"/>
                </a:spcBef>
                <a:spcAft>
                  <a:spcPct val="0"/>
                </a:spcAft>
              </a:pPr>
              <a:r>
                <a:rPr lang="en-US" altLang="zh-CN" sz="1400" dirty="0">
                  <a:solidFill>
                    <a:schemeClr val="accent1"/>
                  </a:solidFill>
                  <a:latin typeface="+mn-ea"/>
                  <a:sym typeface="Calibri" panose="020F0502020204030204" pitchFamily="34" charset="0"/>
                </a:rPr>
                <a:t>Display event detail</a:t>
              </a:r>
              <a:endParaRPr lang="zh-CN" altLang="en-US" sz="1400" dirty="0">
                <a:solidFill>
                  <a:schemeClr val="accent1"/>
                </a:solidFill>
                <a:latin typeface="+mn-ea"/>
                <a:sym typeface="Calibri" panose="020F0502020204030204" pitchFamily="34" charset="0"/>
              </a:endParaRPr>
            </a:p>
          </p:txBody>
        </p:sp>
        <p:cxnSp>
          <p:nvCxnSpPr>
            <p:cNvPr id="12" name="直接连接符 11">
              <a:extLst>
                <a:ext uri="{FF2B5EF4-FFF2-40B4-BE49-F238E27FC236}">
                  <a16:creationId xmlns:a16="http://schemas.microsoft.com/office/drawing/2014/main" id="{E8C3D2D2-612B-4340-B997-35E99ADD1A2C}"/>
                </a:ext>
              </a:extLst>
            </p:cNvPr>
            <p:cNvCxnSpPr/>
            <p:nvPr/>
          </p:nvCxnSpPr>
          <p:spPr>
            <a:xfrm>
              <a:off x="631620" y="1781691"/>
              <a:ext cx="281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菱形 12">
              <a:extLst>
                <a:ext uri="{FF2B5EF4-FFF2-40B4-BE49-F238E27FC236}">
                  <a16:creationId xmlns:a16="http://schemas.microsoft.com/office/drawing/2014/main" id="{DB1B1516-D550-4B8C-8FF9-D0D1A49DA9BB}"/>
                </a:ext>
              </a:extLst>
            </p:cNvPr>
            <p:cNvSpPr/>
            <p:nvPr/>
          </p:nvSpPr>
          <p:spPr>
            <a:xfrm>
              <a:off x="271826" y="1523758"/>
              <a:ext cx="239836" cy="2398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01762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4F132B0-868B-4152-B66F-54D656E18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14" y="3195924"/>
            <a:ext cx="7812465" cy="1776226"/>
          </a:xfrm>
          <a:prstGeom prst="rect">
            <a:avLst/>
          </a:prstGeom>
        </p:spPr>
      </p:pic>
      <p:pic>
        <p:nvPicPr>
          <p:cNvPr id="4" name="图片 3">
            <a:extLst>
              <a:ext uri="{FF2B5EF4-FFF2-40B4-BE49-F238E27FC236}">
                <a16:creationId xmlns:a16="http://schemas.microsoft.com/office/drawing/2014/main" id="{FADDF32F-CAE7-4A7C-8AE8-10D9109BD5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6" y="1058935"/>
            <a:ext cx="4513694" cy="2650176"/>
          </a:xfrm>
          <a:prstGeom prst="rect">
            <a:avLst/>
          </a:prstGeom>
        </p:spPr>
      </p:pic>
      <p:sp>
        <p:nvSpPr>
          <p:cNvPr id="2" name="矩形 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639E883-43B6-42CD-A10E-10B0A14BE9AB}"/>
              </a:ext>
            </a:extLst>
          </p:cNvPr>
          <p:cNvSpPr/>
          <p:nvPr/>
        </p:nvSpPr>
        <p:spPr>
          <a:xfrm>
            <a:off x="499406" y="499928"/>
            <a:ext cx="8538349" cy="338554"/>
          </a:xfrm>
          <a:prstGeom prst="rect">
            <a:avLst/>
          </a:prstGeom>
        </p:spPr>
        <p:txBody>
          <a:bodyPr wrap="square">
            <a:spAutoFit/>
          </a:bodyPr>
          <a:lstStyle/>
          <a:p>
            <a:pPr defTabSz="514350" fontAlgn="base">
              <a:spcBef>
                <a:spcPct val="0"/>
              </a:spcBef>
              <a:spcAft>
                <a:spcPct val="0"/>
              </a:spcAft>
            </a:pPr>
            <a:r>
              <a:rPr lang="en-US" altLang="zh-CN" sz="1600" dirty="0">
                <a:solidFill>
                  <a:schemeClr val="accent1"/>
                </a:solidFill>
                <a:latin typeface="+mj-ea"/>
                <a:ea typeface="+mj-ea"/>
                <a:sym typeface="Calibri" panose="020F0502020204030204" pitchFamily="34" charset="0"/>
              </a:rPr>
              <a:t>2. Website Presentation </a:t>
            </a:r>
            <a:r>
              <a:rPr lang="zh-CN" altLang="en-US" sz="1600" dirty="0">
                <a:solidFill>
                  <a:schemeClr val="accent1"/>
                </a:solidFill>
                <a:latin typeface="+mj-ea"/>
                <a:ea typeface="+mj-ea"/>
                <a:sym typeface="Calibri" panose="020F0502020204030204" pitchFamily="34" charset="0"/>
              </a:rPr>
              <a:t>：</a:t>
            </a:r>
            <a:r>
              <a:rPr lang="en-US" altLang="zh-CN" sz="1600" dirty="0">
                <a:solidFill>
                  <a:schemeClr val="accent1"/>
                </a:solidFill>
                <a:latin typeface="+mj-ea"/>
                <a:ea typeface="+mj-ea"/>
                <a:sym typeface="Calibri" panose="020F0502020204030204" pitchFamily="34" charset="0"/>
              </a:rPr>
              <a:t>Login</a:t>
            </a:r>
            <a:endParaRPr lang="zh-CN" altLang="en-US" sz="1600" dirty="0">
              <a:solidFill>
                <a:schemeClr val="accent1"/>
              </a:solidFill>
              <a:latin typeface="+mj-ea"/>
              <a:ea typeface="+mj-ea"/>
              <a:sym typeface="Calibri" panose="020F0502020204030204" pitchFamily="34" charset="0"/>
            </a:endParaRPr>
          </a:p>
        </p:txBody>
      </p:sp>
      <p:pic>
        <p:nvPicPr>
          <p:cNvPr id="5" name="图片 4">
            <a:extLst>
              <a:ext uri="{FF2B5EF4-FFF2-40B4-BE49-F238E27FC236}">
                <a16:creationId xmlns:a16="http://schemas.microsoft.com/office/drawing/2014/main" id="{45E596E2-15E8-4D8D-925C-0B892D8064F2}"/>
              </a:ext>
            </a:extLst>
          </p:cNvPr>
          <p:cNvPicPr>
            <a:picLocks noChangeAspect="1"/>
          </p:cNvPicPr>
          <p:nvPr/>
        </p:nvPicPr>
        <p:blipFill>
          <a:blip r:embed="rId4"/>
          <a:stretch>
            <a:fillRect/>
          </a:stretch>
        </p:blipFill>
        <p:spPr>
          <a:xfrm>
            <a:off x="648305" y="1450489"/>
            <a:ext cx="3333696" cy="1652512"/>
          </a:xfrm>
          <a:prstGeom prst="rect">
            <a:avLst/>
          </a:prstGeom>
        </p:spPr>
      </p:pic>
      <p:sp>
        <p:nvSpPr>
          <p:cNvPr id="6" name="矩形 5">
            <a:extLst>
              <a:ext uri="{FF2B5EF4-FFF2-40B4-BE49-F238E27FC236}">
                <a16:creationId xmlns:a16="http://schemas.microsoft.com/office/drawing/2014/main" id="{4C75E683-88B9-4C9C-8E07-58226D0779EC}"/>
              </a:ext>
            </a:extLst>
          </p:cNvPr>
          <p:cNvSpPr/>
          <p:nvPr/>
        </p:nvSpPr>
        <p:spPr>
          <a:xfrm>
            <a:off x="4847123" y="393982"/>
            <a:ext cx="4120347" cy="1028423"/>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FormsAuthentication.RedirectFromLoginPage</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a:t>
            </a: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strResultsHolder</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 true);</a:t>
            </a:r>
          </a:p>
          <a:p>
            <a:pPr marL="285750" indent="-285750">
              <a:lnSpc>
                <a:spcPct val="150000"/>
              </a:lnSpc>
              <a:buFont typeface="Arial" panose="020B0604020202020204" pitchFamily="34" charset="0"/>
              <a:buChar char="•"/>
              <a:defRPr/>
            </a:pPr>
            <a:r>
              <a:rPr lang="en-US" altLang="zh-CN" sz="1400" b="1" dirty="0" err="1">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Web.config</a:t>
            </a:r>
            <a:r>
              <a:rPr lang="en-US" altLang="zh-CN" sz="14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 -&gt; Forms -&gt; &lt;deny users="?" /&gt;</a:t>
            </a:r>
            <a:endParaRPr lang="zh-CN" altLang="en-US" sz="1400" b="1" dirty="0">
              <a:solidFill>
                <a:schemeClr val="tx1">
                  <a:lumMod val="85000"/>
                  <a:lumOff val="15000"/>
                </a:schemeClr>
              </a:solidFill>
              <a:ea typeface="微软雅黑" panose="020B0503020204020204" charset="-122"/>
            </a:endParaRPr>
          </a:p>
        </p:txBody>
      </p:sp>
      <p:sp>
        <p:nvSpPr>
          <p:cNvPr id="7" name="矩形 6"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7AE7FC9D-5360-49B2-950A-9B5C38B240ED}"/>
              </a:ext>
            </a:extLst>
          </p:cNvPr>
          <p:cNvSpPr/>
          <p:nvPr/>
        </p:nvSpPr>
        <p:spPr>
          <a:xfrm>
            <a:off x="4847124" y="89803"/>
            <a:ext cx="3153876" cy="423449"/>
          </a:xfrm>
          <a:prstGeom prst="rect">
            <a:avLst/>
          </a:prstGeom>
        </p:spPr>
        <p:txBody>
          <a:bodyPr wrap="square">
            <a:spAutoFit/>
          </a:bodyPr>
          <a:lstStyle/>
          <a:p>
            <a:pPr>
              <a:lnSpc>
                <a:spcPct val="150000"/>
              </a:lnSpc>
              <a:defRPr/>
            </a:pPr>
            <a:r>
              <a:rPr lang="en-US" altLang="zh-CN" sz="1600" b="1" dirty="0">
                <a:solidFill>
                  <a:schemeClr val="tx1">
                    <a:lumMod val="85000"/>
                    <a:lumOff val="15000"/>
                  </a:schemeClr>
                </a:solidFill>
                <a:ea typeface="微软雅黑" panose="020B0503020204020204" charset="-122"/>
                <a:cs typeface="Arial" panose="020B0604020202020204" pitchFamily="34" charset="0"/>
                <a:sym typeface="Arial" panose="020B0604020202020204" pitchFamily="34" charset="0"/>
              </a:rPr>
              <a:t>FormsAuthtication (set cookie)</a:t>
            </a:r>
            <a:endParaRPr lang="zh-CN" altLang="en-US" sz="1600" b="1" dirty="0">
              <a:solidFill>
                <a:schemeClr val="tx1">
                  <a:lumMod val="85000"/>
                  <a:lumOff val="15000"/>
                </a:schemeClr>
              </a:solidFill>
              <a:ea typeface="微软雅黑" panose="020B0503020204020204" charset="-122"/>
            </a:endParaRPr>
          </a:p>
        </p:txBody>
      </p:sp>
      <p:grpSp>
        <p:nvGrpSpPr>
          <p:cNvPr id="8" name="组合 7">
            <a:extLst>
              <a:ext uri="{FF2B5EF4-FFF2-40B4-BE49-F238E27FC236}">
                <a16:creationId xmlns:a16="http://schemas.microsoft.com/office/drawing/2014/main" id="{CD9BEBBB-B89C-4C12-95EA-0F4F2C7F2390}"/>
              </a:ext>
            </a:extLst>
          </p:cNvPr>
          <p:cNvGrpSpPr/>
          <p:nvPr/>
        </p:nvGrpSpPr>
        <p:grpSpPr>
          <a:xfrm>
            <a:off x="4312439" y="115981"/>
            <a:ext cx="494523" cy="494523"/>
            <a:chOff x="4699789" y="2856096"/>
            <a:chExt cx="494523" cy="494523"/>
          </a:xfrm>
        </p:grpSpPr>
        <p:sp>
          <p:nvSpPr>
            <p:cNvPr id="9" name="椭圆 8">
              <a:extLst>
                <a:ext uri="{FF2B5EF4-FFF2-40B4-BE49-F238E27FC236}">
                  <a16:creationId xmlns:a16="http://schemas.microsoft.com/office/drawing/2014/main" id="{D98D50A4-4B31-49F3-8DAF-9399CCB8A956}"/>
                </a:ext>
              </a:extLst>
            </p:cNvPr>
            <p:cNvSpPr/>
            <p:nvPr/>
          </p:nvSpPr>
          <p:spPr>
            <a:xfrm>
              <a:off x="4699789" y="2856096"/>
              <a:ext cx="494523" cy="494523"/>
            </a:xfrm>
            <a:prstGeom prst="ellipse">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AutoShape 112">
              <a:extLst>
                <a:ext uri="{FF2B5EF4-FFF2-40B4-BE49-F238E27FC236}">
                  <a16:creationId xmlns:a16="http://schemas.microsoft.com/office/drawing/2014/main" id="{23B466F9-8066-433F-9F08-8F99C533BDE7}"/>
                </a:ext>
              </a:extLst>
            </p:cNvPr>
            <p:cNvSpPr/>
            <p:nvPr/>
          </p:nvSpPr>
          <p:spPr bwMode="auto">
            <a:xfrm>
              <a:off x="4791974" y="2948964"/>
              <a:ext cx="310153" cy="30878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1"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7FF036D4-5732-4E07-AEFF-581F76C42A37}"/>
              </a:ext>
            </a:extLst>
          </p:cNvPr>
          <p:cNvSpPr/>
          <p:nvPr/>
        </p:nvSpPr>
        <p:spPr>
          <a:xfrm>
            <a:off x="4847124" y="1946566"/>
            <a:ext cx="4004776" cy="1351588"/>
          </a:xfrm>
          <a:prstGeom prst="rect">
            <a:avLst/>
          </a:prstGeom>
        </p:spPr>
        <p:txBody>
          <a:bodyPr wrap="square">
            <a:spAutoFit/>
          </a:bodyPr>
          <a:lstStyle/>
          <a:p>
            <a:pPr marL="285750" indent="-285750">
              <a:lnSpc>
                <a:spcPct val="150000"/>
              </a:lnSpc>
              <a:buFont typeface="Arial" panose="020B0604020202020204" pitchFamily="34" charset="0"/>
              <a:buChar char="•"/>
              <a:defRPr/>
            </a:pPr>
            <a:r>
              <a:rPr lang="en-GB" altLang="zh-CN" sz="1400" b="1" dirty="0">
                <a:solidFill>
                  <a:srgbClr val="FF0000"/>
                </a:solidFill>
              </a:rPr>
              <a:t>string </a:t>
            </a:r>
            <a:r>
              <a:rPr lang="en-GB" altLang="zh-CN" sz="1400" b="1" dirty="0" err="1">
                <a:solidFill>
                  <a:srgbClr val="FF0000"/>
                </a:solidFill>
              </a:rPr>
              <a:t>strConnection</a:t>
            </a:r>
            <a:r>
              <a:rPr lang="en-GB" altLang="zh-CN" sz="1400" b="1" dirty="0">
                <a:solidFill>
                  <a:srgbClr val="FF0000"/>
                </a:solidFill>
              </a:rPr>
              <a:t> = "Provider=Microsoft.ACE.OLEDB.12.0;DataSource=|</a:t>
            </a:r>
            <a:r>
              <a:rPr lang="en-GB" altLang="zh-CN" sz="1400" b="1" dirty="0" err="1">
                <a:solidFill>
                  <a:srgbClr val="FF0000"/>
                </a:solidFill>
              </a:rPr>
              <a:t>datadirectory</a:t>
            </a:r>
            <a:r>
              <a:rPr lang="en-GB" altLang="zh-CN" sz="1400" b="1" dirty="0">
                <a:solidFill>
                  <a:srgbClr val="FF0000"/>
                </a:solidFill>
              </a:rPr>
              <a:t>|/fit5192.accdb;Persist Security Info=False;";</a:t>
            </a:r>
            <a:endParaRPr lang="zh-CN" altLang="en-US" sz="1400" b="1" dirty="0">
              <a:solidFill>
                <a:srgbClr val="FF0000"/>
              </a:solidFill>
              <a:ea typeface="微软雅黑" panose="020B0503020204020204" charset="-122"/>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a:extLst>
              <a:ext uri="{FF2B5EF4-FFF2-40B4-BE49-F238E27FC236}">
                <a16:creationId xmlns:a16="http://schemas.microsoft.com/office/drawing/2014/main" id="{FCAFE399-E6B3-4F84-A412-6739DE7A0BC2}"/>
              </a:ext>
            </a:extLst>
          </p:cNvPr>
          <p:cNvSpPr/>
          <p:nvPr/>
        </p:nvSpPr>
        <p:spPr>
          <a:xfrm>
            <a:off x="4847124" y="1642387"/>
            <a:ext cx="3719026" cy="307777"/>
          </a:xfrm>
          <a:prstGeom prst="rect">
            <a:avLst/>
          </a:prstGeom>
        </p:spPr>
        <p:txBody>
          <a:bodyPr wrap="square">
            <a:spAutoFit/>
          </a:bodyPr>
          <a:lstStyle/>
          <a:p>
            <a:pPr defTabSz="514350" fontAlgn="base">
              <a:spcBef>
                <a:spcPct val="0"/>
              </a:spcBef>
              <a:spcAft>
                <a:spcPct val="0"/>
              </a:spcAft>
            </a:pPr>
            <a:r>
              <a:rPr lang="en-GB" altLang="zh-CN" sz="1400" b="1" dirty="0" err="1">
                <a:solidFill>
                  <a:schemeClr val="accent1"/>
                </a:solidFill>
                <a:latin typeface="+mn-ea"/>
                <a:sym typeface="Calibri" panose="020F0502020204030204" pitchFamily="34" charset="0"/>
              </a:rPr>
              <a:t>OleDbConnection</a:t>
            </a:r>
            <a:r>
              <a:rPr lang="en-GB" altLang="zh-CN" sz="1400" b="1" dirty="0">
                <a:solidFill>
                  <a:schemeClr val="accent1"/>
                </a:solidFill>
                <a:latin typeface="+mn-ea"/>
                <a:sym typeface="Calibri" panose="020F0502020204030204" pitchFamily="34" charset="0"/>
              </a:rPr>
              <a:t>  Access Database</a:t>
            </a:r>
            <a:endParaRPr lang="zh-CN" altLang="en-US" sz="1400" b="1" dirty="0">
              <a:solidFill>
                <a:schemeClr val="accent1"/>
              </a:solidFill>
              <a:latin typeface="+mn-ea"/>
              <a:sym typeface="Calibri" panose="020F0502020204030204" pitchFamily="34" charset="0"/>
            </a:endParaRPr>
          </a:p>
        </p:txBody>
      </p:sp>
      <p:grpSp>
        <p:nvGrpSpPr>
          <p:cNvPr id="14" name="组合 13">
            <a:extLst>
              <a:ext uri="{FF2B5EF4-FFF2-40B4-BE49-F238E27FC236}">
                <a16:creationId xmlns:a16="http://schemas.microsoft.com/office/drawing/2014/main" id="{EF18DDEF-DD2B-436E-8E2E-426E9669E941}"/>
              </a:ext>
            </a:extLst>
          </p:cNvPr>
          <p:cNvGrpSpPr/>
          <p:nvPr/>
        </p:nvGrpSpPr>
        <p:grpSpPr>
          <a:xfrm>
            <a:off x="4312439" y="1596758"/>
            <a:ext cx="494523" cy="494523"/>
            <a:chOff x="4699789" y="1847461"/>
            <a:chExt cx="494523" cy="494523"/>
          </a:xfrm>
        </p:grpSpPr>
        <p:sp>
          <p:nvSpPr>
            <p:cNvPr id="15" name="椭圆 14">
              <a:extLst>
                <a:ext uri="{FF2B5EF4-FFF2-40B4-BE49-F238E27FC236}">
                  <a16:creationId xmlns:a16="http://schemas.microsoft.com/office/drawing/2014/main" id="{57754E2A-030A-4190-BA49-8E0B2E8B9F2E}"/>
                </a:ext>
              </a:extLst>
            </p:cNvPr>
            <p:cNvSpPr/>
            <p:nvPr/>
          </p:nvSpPr>
          <p:spPr>
            <a:xfrm>
              <a:off x="4699789" y="1847461"/>
              <a:ext cx="494523" cy="494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139">
              <a:extLst>
                <a:ext uri="{FF2B5EF4-FFF2-40B4-BE49-F238E27FC236}">
                  <a16:creationId xmlns:a16="http://schemas.microsoft.com/office/drawing/2014/main" id="{8E1C0B56-B222-4A56-B26B-2CB1D00E7E7E}"/>
                </a:ext>
              </a:extLst>
            </p:cNvPr>
            <p:cNvSpPr/>
            <p:nvPr/>
          </p:nvSpPr>
          <p:spPr bwMode="auto">
            <a:xfrm>
              <a:off x="4792657" y="1944428"/>
              <a:ext cx="308786" cy="30058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807923025"/>
      </p:ext>
    </p:extLst>
  </p:cSld>
  <p:clrMapOvr>
    <a:masterClrMapping/>
  </p:clrMapOvr>
  <p:transition spd="slow">
    <p:wipe dir="r"/>
  </p:transition>
</p:sld>
</file>

<file path=ppt/theme/theme1.xml><?xml version="1.0" encoding="utf-8"?>
<a:theme xmlns:a="http://schemas.openxmlformats.org/drawingml/2006/main" name="Office 主题">
  <a:themeElements>
    <a:clrScheme name="培训红">
      <a:dk1>
        <a:sysClr val="windowText" lastClr="000000"/>
      </a:dk1>
      <a:lt1>
        <a:sysClr val="window" lastClr="FFFFFF"/>
      </a:lt1>
      <a:dk2>
        <a:srgbClr val="44546A"/>
      </a:dk2>
      <a:lt2>
        <a:srgbClr val="E7E6E6"/>
      </a:lt2>
      <a:accent1>
        <a:srgbClr val="E11F20"/>
      </a:accent1>
      <a:accent2>
        <a:srgbClr val="AB1620"/>
      </a:accent2>
      <a:accent3>
        <a:srgbClr val="C4CED4"/>
      </a:accent3>
      <a:accent4>
        <a:srgbClr val="6A8E9A"/>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TotalTime>
  <Words>515</Words>
  <Application>Microsoft Office PowerPoint</Application>
  <PresentationFormat>全屏显示(16:9)</PresentationFormat>
  <Paragraphs>73</Paragraphs>
  <Slides>13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Gill Sans</vt:lpstr>
      <vt:lpstr>宋体</vt:lpstr>
      <vt:lpstr>微软雅黑</vt:lpstr>
      <vt:lpstr>微软雅黑 Light</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binchu liu</cp:lastModifiedBy>
  <cp:revision>430</cp:revision>
  <dcterms:created xsi:type="dcterms:W3CDTF">2016-10-10T14:22:00Z</dcterms:created>
  <dcterms:modified xsi:type="dcterms:W3CDTF">2018-08-21T15:23:32Z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