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692E3-7624-4185-8173-98858B155F5B}">
          <p14:sldIdLst>
            <p14:sldId id="257"/>
            <p14:sldId id="262"/>
            <p14:sldId id="263"/>
            <p14:sldId id="264"/>
            <p14:sldId id="261"/>
          </p14:sldIdLst>
        </p14:section>
        <p14:section name="discarded" id="{22CAE52B-CA89-4B89-94AE-6D77231B3E8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E7"/>
    <a:srgbClr val="E1E7F2"/>
    <a:srgbClr val="222B41"/>
    <a:srgbClr val="FFCE0C"/>
    <a:srgbClr val="5C6182"/>
    <a:srgbClr val="009FFF"/>
    <a:srgbClr val="0095EE"/>
    <a:srgbClr val="00B0FD"/>
    <a:srgbClr val="FFA90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5" autoAdjust="0"/>
    <p:restoredTop sz="87365" autoAdjust="0"/>
  </p:normalViewPr>
  <p:slideViewPr>
    <p:cSldViewPr snapToGrid="0" snapToObjects="1">
      <p:cViewPr varScale="1">
        <p:scale>
          <a:sx n="84" d="100"/>
          <a:sy n="84" d="100"/>
        </p:scale>
        <p:origin x="12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B4805-B385-41D0-9D46-D36222CC8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内存撮合模型：</a:t>
            </a:r>
            <a:endParaRPr lang="en-GB" altLang="zh-CN" dirty="0"/>
          </a:p>
          <a:p>
            <a:r>
              <a:rPr lang="zh-CN" altLang="en-US" dirty="0"/>
              <a:t>特点： 交易撮合在内存中进行，与</a:t>
            </a:r>
            <a:r>
              <a:rPr lang="en-US" altLang="zh-CN" dirty="0"/>
              <a:t>DB</a:t>
            </a:r>
            <a:r>
              <a:rPr lang="zh-CN" altLang="en-US" dirty="0"/>
              <a:t>的持久化异步进行（</a:t>
            </a:r>
            <a:r>
              <a:rPr lang="en-US" altLang="zh-CN" dirty="0"/>
              <a:t>DB</a:t>
            </a:r>
            <a:r>
              <a:rPr lang="zh-CN" altLang="en-US" dirty="0"/>
              <a:t>撮合） （</a:t>
            </a:r>
            <a:r>
              <a:rPr lang="en-US" altLang="zh-CN" dirty="0"/>
              <a:t>DB</a:t>
            </a:r>
            <a:r>
              <a:rPr lang="zh-CN" altLang="en-US" dirty="0"/>
              <a:t>撮合还未完成 只写完流水的持久化）</a:t>
            </a:r>
            <a:endParaRPr lang="en-GB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能够提升单个请求的并发量</a:t>
            </a:r>
            <a:endParaRPr lang="en-GB" altLang="zh-CN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清算服务会检查</a:t>
            </a:r>
            <a:endParaRPr lang="en-GB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限价交易的价格规则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卖出挂单价格为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下限价格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也即成交价不低于该价格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买入挂单价格为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上限价格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也即成交价不高于改价格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卖出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不大于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买入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撮合规则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成交价为买卖挂单中先进入系统的限价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成交数量为买卖挂单中的较小值</a:t>
            </a:r>
          </a:p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Wiki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如何在非</a:t>
            </a:r>
            <a:r>
              <a:rPr lang="en-US" altLang="zh-CN" dirty="0"/>
              <a:t>spring</a:t>
            </a:r>
            <a:r>
              <a:rPr lang="zh-CN" altLang="en-US" dirty="0"/>
              <a:t>托管的类中 获取</a:t>
            </a:r>
            <a:r>
              <a:rPr lang="en-US" altLang="zh-CN" dirty="0"/>
              <a:t>bean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异步任务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事务详解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LDAP</a:t>
            </a:r>
            <a:r>
              <a:rPr lang="zh-CN" altLang="en-US" dirty="0"/>
              <a:t>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Docker</a:t>
            </a:r>
            <a:r>
              <a:rPr lang="zh-CN" altLang="en-US" dirty="0"/>
              <a:t>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全局异常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定时任务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普罗米修斯学习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消息队列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59D741-B735-E147-841A-7E987CFA4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pic>
        <p:nvPicPr>
          <p:cNvPr id="4" name="Picture 3" descr="C:\Users\vip\Desktop\三张画面-种子院-03.png">
            <a:extLst>
              <a:ext uri="{FF2B5EF4-FFF2-40B4-BE49-F238E27FC236}">
                <a16:creationId xmlns:a16="http://schemas.microsoft.com/office/drawing/2014/main" id="{D4465CFB-D366-0C4E-A1BD-D94E78A50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55" y="175940"/>
            <a:ext cx="1543331" cy="548607"/>
          </a:xfrm>
          <a:prstGeom prst="rect">
            <a:avLst/>
          </a:prstGeom>
          <a:noFill/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0EAD8349-9FB6-8A45-8587-254D619A1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653143"/>
            <a:ext cx="11021559" cy="52990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786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FE3C76-9A1F-3F41-8538-15EAF0ED3E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aseline="0">
                <a:solidFill>
                  <a:srgbClr val="383A57"/>
                </a:solidFill>
                <a:latin typeface="Arial" panose="020B0604020202020204" pitchFamily="34" charset="0"/>
              </a:defRPr>
            </a:lvl1pPr>
            <a:lvl2pPr>
              <a:lnSpc>
                <a:spcPct val="150000"/>
              </a:lnSpc>
              <a:defRPr sz="2000" baseline="0">
                <a:solidFill>
                  <a:srgbClr val="383A57"/>
                </a:solidFill>
                <a:latin typeface="Arial" panose="020B0604020202020204" pitchFamily="34" charset="0"/>
              </a:defRPr>
            </a:lvl2pPr>
            <a:lvl3pPr>
              <a:lnSpc>
                <a:spcPct val="150000"/>
              </a:lnSpc>
              <a:defRPr sz="1800" baseline="0">
                <a:solidFill>
                  <a:srgbClr val="383A57"/>
                </a:solidFill>
                <a:latin typeface="Arial" panose="020B0604020202020204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rgbClr val="383A57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DAE024-8339-492E-AB9F-8E00193F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39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F1FEDA8-8061-844A-970B-8B6B0E23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rgbClr val="383A57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22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 占位符 11">
            <a:extLst>
              <a:ext uri="{FF2B5EF4-FFF2-40B4-BE49-F238E27FC236}">
                <a16:creationId xmlns:a16="http://schemas.microsoft.com/office/drawing/2014/main" id="{B07B48F9-8FC3-D744-A8FE-7F26C247AE5F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46200"/>
            <a:ext cx="5580000" cy="472541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DBF145A-5EA6-7A4C-888B-CDF868653E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4724" y="1346200"/>
            <a:ext cx="5054889" cy="444500"/>
          </a:xfrm>
        </p:spPr>
        <p:txBody>
          <a:bodyPr>
            <a:normAutofit/>
          </a:bodyPr>
          <a:lstStyle>
            <a:lvl1pPr marL="0" indent="0">
              <a:buNone/>
              <a:defRPr sz="24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Title of text </a:t>
            </a:r>
          </a:p>
          <a:p>
            <a:endParaRPr kumimoji="1" lang="zh-CN" altLang="en-US" dirty="0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ABDA3F6B-0A51-824F-8D61-9E2CB7910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C6F2D-6166-8143-BB05-2E735FAADA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4788" y="1906438"/>
            <a:ext cx="5054600" cy="41657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5502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2000250"/>
            <a:ext cx="10939463" cy="41338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727ABC8-0046-C642-A29A-C42E63BFA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088933"/>
            <a:ext cx="10939463" cy="82828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2501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1181100"/>
            <a:ext cx="10939463" cy="495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1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14E7-5C94-B04C-9D29-3EE4BEFE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8" name="SmartArt 占位符 7">
            <a:extLst>
              <a:ext uri="{FF2B5EF4-FFF2-40B4-BE49-F238E27FC236}">
                <a16:creationId xmlns:a16="http://schemas.microsoft.com/office/drawing/2014/main" id="{D5A008D4-3852-5145-A896-E0016713BB1A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669925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martArt 占位符 7">
            <a:extLst>
              <a:ext uri="{FF2B5EF4-FFF2-40B4-BE49-F238E27FC236}">
                <a16:creationId xmlns:a16="http://schemas.microsoft.com/office/drawing/2014/main" id="{648317A6-B6AE-FD4C-B7EE-CEA0A0F3B645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389614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9925" y="1077142"/>
            <a:ext cx="10939463" cy="6223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 baseline="0">
                <a:solidFill>
                  <a:srgbClr val="383A57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altLang="zh-CN" dirty="0"/>
              <a:t>Input text – level 1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7F10E9C-075E-7B4E-80DF-2051A3587E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925" y="1763502"/>
            <a:ext cx="10939463" cy="9321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 – level 2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45225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7E60-07A9-454B-B484-2C932FA3E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SmartArt 占位符 3">
            <a:extLst>
              <a:ext uri="{FF2B5EF4-FFF2-40B4-BE49-F238E27FC236}">
                <a16:creationId xmlns:a16="http://schemas.microsoft.com/office/drawing/2014/main" id="{CCD871DF-1FC6-1747-B94F-916FBEC809D3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SmartArt 占位符 3">
            <a:extLst>
              <a:ext uri="{FF2B5EF4-FFF2-40B4-BE49-F238E27FC236}">
                <a16:creationId xmlns:a16="http://schemas.microsoft.com/office/drawing/2014/main" id="{C2D28313-8DE8-654A-BE00-D5F7BD12FE2A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389614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575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42D9-071C-C843-86F8-9C4F64371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4C20F8A2-A1AD-D248-B1EA-D15B5035E5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190875"/>
            <a:ext cx="12192000" cy="3667125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8F31BE-5D49-4C4B-9EB1-4827E7622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6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A6ED26A-6494-6F45-87CC-D7A2B6EA99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614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7084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27951C-6435-4D4B-B0E3-5B2C1C731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3890993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257F-0B26-3D4A-9731-4E4006BCC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B9198DD-7824-2F42-A72E-3E4DD2856C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750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5CA22ED6-8536-074D-9B88-6E193ECD14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66D5E1C2-BC3E-4A47-A3D6-D7C8169528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29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7068C03-A524-2F47-981D-9B84C636B1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1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5FC517D-6031-6A4F-9150-1E1827FAD3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73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1" name="图片占位符 3">
            <a:extLst>
              <a:ext uri="{FF2B5EF4-FFF2-40B4-BE49-F238E27FC236}">
                <a16:creationId xmlns:a16="http://schemas.microsoft.com/office/drawing/2014/main" id="{61BDD0B0-D78A-6C40-B5AE-C5DE0550DB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1813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9308A109-6905-D243-843D-6339219D3B7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29502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9CB1EFF8-BC61-8F4E-94F3-769330AE00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01984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27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257F-0B26-3D4A-9731-4E4006BCC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18" name="图片占位符 3">
            <a:extLst>
              <a:ext uri="{FF2B5EF4-FFF2-40B4-BE49-F238E27FC236}">
                <a16:creationId xmlns:a16="http://schemas.microsoft.com/office/drawing/2014/main" id="{2DE71E62-3525-AA47-9539-19C464D39A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2372"/>
            <a:ext cx="12191999" cy="5845628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754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A1B5F6E-52C1-F842-BE7A-A53174227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1E7F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559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>
            <a:extLst>
              <a:ext uri="{FF2B5EF4-FFF2-40B4-BE49-F238E27FC236}">
                <a16:creationId xmlns:a16="http://schemas.microsoft.com/office/drawing/2014/main" id="{D6113F9A-0507-4844-95EC-635CDAAEB1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7600" y="0"/>
            <a:ext cx="7844400" cy="6858000"/>
          </a:xfrm>
          <a:solidFill>
            <a:srgbClr val="E1E7F2"/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BB613D9-8DC4-D54C-B572-F79299ABC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45775"/>
            <a:ext cx="3312000" cy="1903155"/>
          </a:xfrm>
        </p:spPr>
        <p:txBody>
          <a:bodyPr>
            <a:noAutofit/>
          </a:bodyPr>
          <a:lstStyle>
            <a:lvl1pPr marL="0" indent="0"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20166E9-F7C9-E347-A1F9-D0357DE18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2607062"/>
            <a:ext cx="3311999" cy="3590538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03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A1B5F6E-52C1-F842-BE7A-A53174227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1E7F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712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1">
            <a:extLst>
              <a:ext uri="{FF2B5EF4-FFF2-40B4-BE49-F238E27FC236}">
                <a16:creationId xmlns:a16="http://schemas.microsoft.com/office/drawing/2014/main" id="{7646F03B-0141-2B4C-8DA5-0A4C535EF5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56920"/>
            <a:ext cx="3049200" cy="3023518"/>
          </a:xfrm>
        </p:spPr>
      </p:sp>
      <p:sp>
        <p:nvSpPr>
          <p:cNvPr id="6" name="图片占位符 2">
            <a:extLst>
              <a:ext uri="{FF2B5EF4-FFF2-40B4-BE49-F238E27FC236}">
                <a16:creationId xmlns:a16="http://schemas.microsoft.com/office/drawing/2014/main" id="{98AE9011-99F1-E244-AC4B-0C9D92EDF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9200" y="1456920"/>
            <a:ext cx="3049200" cy="3023518"/>
          </a:xfrm>
        </p:spPr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30AC3FF4-3A39-364A-8C92-6B7348485E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8400" y="1456920"/>
            <a:ext cx="3049200" cy="3023518"/>
          </a:xfrm>
        </p:spPr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5B9E22-7F62-4F42-9AAB-3C2898F6DA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800" y="1456920"/>
            <a:ext cx="3049200" cy="3023518"/>
          </a:xfrm>
        </p:spPr>
      </p:sp>
    </p:spTree>
    <p:extLst>
      <p:ext uri="{BB962C8B-B14F-4D97-AF65-F5344CB8AC3E}">
        <p14:creationId xmlns:p14="http://schemas.microsoft.com/office/powerpoint/2010/main" val="258519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3">
            <a:extLst>
              <a:ext uri="{FF2B5EF4-FFF2-40B4-BE49-F238E27FC236}">
                <a16:creationId xmlns:a16="http://schemas.microsoft.com/office/drawing/2014/main" id="{B16F57B1-9C85-AB46-AAB0-D9B8C85ED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57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图片占位符 3">
            <a:extLst>
              <a:ext uri="{FF2B5EF4-FFF2-40B4-BE49-F238E27FC236}">
                <a16:creationId xmlns:a16="http://schemas.microsoft.com/office/drawing/2014/main" id="{0C3AC82C-1AB6-1B46-8012-1A33CE0351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29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800792FA-7640-F345-AE22-D8CF3861C0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01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图片占位符 3">
            <a:extLst>
              <a:ext uri="{FF2B5EF4-FFF2-40B4-BE49-F238E27FC236}">
                <a16:creationId xmlns:a16="http://schemas.microsoft.com/office/drawing/2014/main" id="{7A63FFBA-D0F1-2C40-9205-D963AF7A5F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373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9490F0F-75C1-0943-8C16-ED2180030F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D0B5FF7D-1BE6-0748-B528-3C719706B9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29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51CC8224-95BF-9E40-86E4-AD7E7C9210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1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E669FA88-80FA-2047-9DEE-CD14A11FE2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73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7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BA8C507-B611-0B4A-AB35-609DED74532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70451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40EAA622-A2EE-2247-8C30-9659937A036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597462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3547D17-9D92-5E45-BE47-CD04E52A49A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524473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EF4A500-4241-CD42-A331-22BE075FA4D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51483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</p:spTree>
    <p:extLst>
      <p:ext uri="{BB962C8B-B14F-4D97-AF65-F5344CB8AC3E}">
        <p14:creationId xmlns:p14="http://schemas.microsoft.com/office/powerpoint/2010/main" val="690631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7321F-E5F9-9643-A7A0-258BB1E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3">
            <a:extLst>
              <a:ext uri="{FF2B5EF4-FFF2-40B4-BE49-F238E27FC236}">
                <a16:creationId xmlns:a16="http://schemas.microsoft.com/office/drawing/2014/main" id="{4D30B87F-4348-264A-9916-7C6FDE4FAB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2372"/>
            <a:ext cx="12192000" cy="5845629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071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7321F-E5F9-9643-A7A0-258BB1E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DC6610D6-AACE-EF44-A784-A46A1E383A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451" y="1087654"/>
            <a:ext cx="10939163" cy="5197643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8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F937-9337-F84D-9D6D-A00AE8DA6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181E5A2B-584D-7345-8761-4FC17B23C3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00150"/>
            <a:ext cx="6120000" cy="4896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E03464-FA14-674D-AC85-76AA772F55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5914" y="1695450"/>
            <a:ext cx="4363700" cy="17907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Slogan / title of text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F2876EF-C350-B342-B8AE-22A02BBCD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5914" y="3909578"/>
            <a:ext cx="4383314" cy="13525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 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56767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5532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rgbClr val="1E1F32"/>
                </a:solidFill>
                <a:latin typeface="+mj-lt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rgbClr val="1E1F32"/>
              </a:solidFill>
              <a:latin typeface="+mj-lt"/>
              <a:ea typeface="微软雅黑" panose="020B0503020204020204" pitchFamily="34" charset="-122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5F3342-DD61-2F48-9A6E-14301D68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630197" y="2828269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4000" b="1" i="0" baseline="0" dirty="0">
                <a:solidFill>
                  <a:srgbClr val="F1F5FA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为人类的可续未来解决挑战</a:t>
            </a:r>
          </a:p>
        </p:txBody>
      </p:sp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BE5BE9-EE58-0E49-9D3D-6590D0E45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283056" y="2749244"/>
            <a:ext cx="9625888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F3CECC-4B91-2648-9DB2-154318D5E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6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410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</p:spPr>
        <p:txBody>
          <a:bodyPr anchor="b"/>
          <a:lstStyle>
            <a:lvl1pPr>
              <a:defRPr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3" name="标题 12">
            <a:extLst>
              <a:ext uri="{FF2B5EF4-FFF2-40B4-BE49-F238E27FC236}">
                <a16:creationId xmlns:a16="http://schemas.microsoft.com/office/drawing/2014/main" id="{32D5A515-8452-7F4B-AD78-348814A415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rgbClr val="1E1F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rgbClr val="1E1F32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</p:spPr>
        <p:txBody>
          <a:bodyPr anchor="b"/>
          <a:lstStyle>
            <a:lvl1pPr>
              <a:defRPr sz="6000"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07799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 baseline="0">
                <a:solidFill>
                  <a:srgbClr val="383A57"/>
                </a:solidFill>
                <a:latin typeface="Arial" panose="020B0604020202020204" pitchFamily="34" charset="0"/>
              </a:defRPr>
            </a:lvl1pPr>
            <a:lvl2pPr>
              <a:lnSpc>
                <a:spcPct val="150000"/>
              </a:lnSpc>
              <a:defRPr sz="2000" baseline="0">
                <a:solidFill>
                  <a:srgbClr val="383A57"/>
                </a:solidFill>
                <a:latin typeface="Arial" panose="020B0604020202020204" pitchFamily="34" charset="0"/>
              </a:defRPr>
            </a:lvl2pPr>
            <a:lvl3pPr>
              <a:lnSpc>
                <a:spcPct val="150000"/>
              </a:lnSpc>
              <a:defRPr sz="1800" baseline="0">
                <a:solidFill>
                  <a:srgbClr val="383A57"/>
                </a:solidFill>
                <a:latin typeface="Arial" panose="020B0604020202020204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61" r:id="rId4"/>
    <p:sldLayoutId id="2147483755" r:id="rId5"/>
    <p:sldLayoutId id="2147483752" r:id="rId6"/>
    <p:sldLayoutId id="2147483756" r:id="rId7"/>
    <p:sldLayoutId id="2147483758" r:id="rId8"/>
    <p:sldLayoutId id="2147483747" r:id="rId9"/>
    <p:sldLayoutId id="2147483748" r:id="rId10"/>
    <p:sldLayoutId id="2147483774" r:id="rId11"/>
    <p:sldLayoutId id="2147483763" r:id="rId12"/>
    <p:sldLayoutId id="2147483764" r:id="rId13"/>
    <p:sldLayoutId id="2147483765" r:id="rId14"/>
    <p:sldLayoutId id="2147483766" r:id="rId15"/>
    <p:sldLayoutId id="2147483773" r:id="rId16"/>
    <p:sldLayoutId id="2147483767" r:id="rId17"/>
    <p:sldLayoutId id="2147483768" r:id="rId18"/>
    <p:sldLayoutId id="2147483769" r:id="rId19"/>
    <p:sldLayoutId id="2147483770" r:id="rId20"/>
    <p:sldLayoutId id="2147483783" r:id="rId21"/>
    <p:sldLayoutId id="2147483771" r:id="rId22"/>
    <p:sldLayoutId id="2147483784" r:id="rId23"/>
    <p:sldLayoutId id="2147483780" r:id="rId24"/>
    <p:sldLayoutId id="2147483785" r:id="rId25"/>
    <p:sldLayoutId id="2147483781" r:id="rId26"/>
    <p:sldLayoutId id="2147483782" r:id="rId27"/>
    <p:sldLayoutId id="2147483778" r:id="rId28"/>
    <p:sldLayoutId id="2147483779" r:id="rId29"/>
    <p:sldLayoutId id="2147483772" r:id="rId30"/>
    <p:sldLayoutId id="2147483760" r:id="rId31"/>
    <p:sldLayoutId id="2147483753" r:id="rId32"/>
    <p:sldLayoutId id="2147483759" r:id="rId33"/>
    <p:sldLayoutId id="2147483762" r:id="rId34"/>
    <p:sldLayoutId id="2147483786" r:id="rId35"/>
    <p:sldLayoutId id="214748378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31334E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4D4D6A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07186"/>
            <a:ext cx="12192000" cy="685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128300" y="2908215"/>
            <a:ext cx="3357613" cy="25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报告人：刘宾楚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学校：东南大学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岗位：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开发工程师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学历：硕士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时间：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10.11</a:t>
            </a:r>
          </a:p>
        </p:txBody>
      </p:sp>
      <p:sp>
        <p:nvSpPr>
          <p:cNvPr id="5" name="矩形 4"/>
          <p:cNvSpPr/>
          <p:nvPr/>
        </p:nvSpPr>
        <p:spPr>
          <a:xfrm>
            <a:off x="535641" y="615543"/>
            <a:ext cx="7289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" charset="-122"/>
              </a:rPr>
              <a:t>华泰证券课题考察答辩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26602-B4BB-4A86-98A1-C9D1BEBBAB0C}"/>
              </a:ext>
            </a:extLst>
          </p:cNvPr>
          <p:cNvSpPr/>
          <p:nvPr/>
        </p:nvSpPr>
        <p:spPr>
          <a:xfrm>
            <a:off x="5073707" y="1867008"/>
            <a:ext cx="6012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ea typeface="思源黑体 CN Normal" panose="020B0400000000000000" pitchFamily="34" charset="-122"/>
              </a:rPr>
              <a:t>简单撮合交易系统</a:t>
            </a:r>
          </a:p>
        </p:txBody>
      </p:sp>
    </p:spTree>
    <p:extLst>
      <p:ext uri="{BB962C8B-B14F-4D97-AF65-F5344CB8AC3E}">
        <p14:creationId xmlns:p14="http://schemas.microsoft.com/office/powerpoint/2010/main" val="6737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4DDE-BEF3-46B2-BDB6-DC45FCE1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928775-C9C9-4D4C-806F-1C2A210F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24" y="93173"/>
            <a:ext cx="8218811" cy="6671653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406AFD-5690-4F3C-ACA3-A4F2B5EB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4A5F0-EEFD-4807-93F3-4FE99F44B5AB}"/>
              </a:ext>
            </a:extLst>
          </p:cNvPr>
          <p:cNvSpPr txBox="1"/>
          <p:nvPr/>
        </p:nvSpPr>
        <p:spPr>
          <a:xfrm>
            <a:off x="670451" y="2164412"/>
            <a:ext cx="3406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API </a:t>
            </a:r>
            <a:r>
              <a:rPr lang="zh-CN" altLang="en-US" dirty="0"/>
              <a:t>层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内存撮合模块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持久化模块</a:t>
            </a:r>
          </a:p>
        </p:txBody>
      </p:sp>
    </p:spTree>
    <p:extLst>
      <p:ext uri="{BB962C8B-B14F-4D97-AF65-F5344CB8AC3E}">
        <p14:creationId xmlns:p14="http://schemas.microsoft.com/office/powerpoint/2010/main" val="18709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C2A8-B991-480B-AD4D-0ED915B6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内存撮合算法</a:t>
            </a:r>
            <a:endParaRPr lang="en-GB" dirty="0"/>
          </a:p>
        </p:txBody>
      </p:sp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D75A3648-1D21-4817-8C97-EB461E71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9" y="1145453"/>
            <a:ext cx="5636164" cy="4413585"/>
          </a:xfrm>
          <a:prstGeom prst="rect">
            <a:avLst/>
          </a:prstGeom>
        </p:spPr>
      </p:pic>
      <p:pic>
        <p:nvPicPr>
          <p:cNvPr id="11" name="图片 10" descr="图片包含 游戏机, 文字&#10;&#10;描述已自动生成">
            <a:extLst>
              <a:ext uri="{FF2B5EF4-FFF2-40B4-BE49-F238E27FC236}">
                <a16:creationId xmlns:a16="http://schemas.microsoft.com/office/drawing/2014/main" id="{FFA67E92-CFD2-4FE5-BDE9-FB56D3A8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50" y="30233"/>
            <a:ext cx="3969954" cy="67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4509-361A-4558-A993-E4B1CA9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工作展示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6C9B6-3187-42BF-8AA8-74D186C2D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6745" y="1012372"/>
            <a:ext cx="10939162" cy="54404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已完成功能：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多个用户，多种债券进行交易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用户和债券增加接口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买卖挂单请求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内存撮合限价交易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交易流水持久化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测试结果展示：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正确性测试：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.\matching-system\</a:t>
            </a: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测试</a:t>
            </a:r>
            <a:r>
              <a:rPr kumimoji="1" lang="en-US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.</a:t>
            </a:r>
            <a:r>
              <a:rPr kumimoji="1" lang="en-GB" altLang="zh-CN" sz="1800" dirty="0" err="1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sh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吞吐量：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.\matching-system\</a:t>
            </a:r>
            <a:r>
              <a:rPr kumimoji="1" lang="en-GB" altLang="zh-CN" sz="1800" dirty="0" err="1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Test.jmx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;  2291/sec</a:t>
            </a:r>
            <a:endParaRPr lang="en-GB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后续展望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根据内存撮合信息，在</a:t>
            </a:r>
            <a:r>
              <a:rPr kumimoji="1" lang="en-US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DB</a:t>
            </a: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中进行撮合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增加并发请求响应支持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增加内存撮合计算冗余备份，降低由内存易失性带来的问题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04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7" name="Group 5"/>
          <p:cNvGrpSpPr>
            <a:grpSpLocks noChangeAspect="1"/>
          </p:cNvGrpSpPr>
          <p:nvPr/>
        </p:nvGrpSpPr>
        <p:grpSpPr bwMode="auto">
          <a:xfrm>
            <a:off x="0" y="-1588"/>
            <a:ext cx="12192000" cy="6859588"/>
            <a:chOff x="0" y="0"/>
            <a:chExt cx="7680" cy="4321"/>
          </a:xfrm>
        </p:grpSpPr>
        <p:sp>
          <p:nvSpPr>
            <p:cNvPr id="44036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80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4238" name="Group 206"/>
            <p:cNvGrpSpPr>
              <a:grpSpLocks/>
            </p:cNvGrpSpPr>
            <p:nvPr/>
          </p:nvGrpSpPr>
          <p:grpSpPr bwMode="auto">
            <a:xfrm>
              <a:off x="0" y="0"/>
              <a:ext cx="7680" cy="4321"/>
              <a:chOff x="0" y="0"/>
              <a:chExt cx="7680" cy="4321"/>
            </a:xfrm>
          </p:grpSpPr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0" cy="43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4039" name="Freeform 7"/>
              <p:cNvSpPr>
                <a:spLocks/>
              </p:cNvSpPr>
              <p:nvPr/>
            </p:nvSpPr>
            <p:spPr bwMode="auto">
              <a:xfrm>
                <a:off x="2755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0" name="Freeform 8"/>
              <p:cNvSpPr>
                <a:spLocks/>
              </p:cNvSpPr>
              <p:nvPr/>
            </p:nvSpPr>
            <p:spPr bwMode="auto">
              <a:xfrm>
                <a:off x="2909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1" name="Freeform 9"/>
              <p:cNvSpPr>
                <a:spLocks/>
              </p:cNvSpPr>
              <p:nvPr/>
            </p:nvSpPr>
            <p:spPr bwMode="auto">
              <a:xfrm>
                <a:off x="3062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5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5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2" name="Freeform 10"/>
              <p:cNvSpPr>
                <a:spLocks/>
              </p:cNvSpPr>
              <p:nvPr/>
            </p:nvSpPr>
            <p:spPr bwMode="auto">
              <a:xfrm>
                <a:off x="3216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3" name="Freeform 11"/>
              <p:cNvSpPr>
                <a:spLocks/>
              </p:cNvSpPr>
              <p:nvPr/>
            </p:nvSpPr>
            <p:spPr bwMode="auto">
              <a:xfrm>
                <a:off x="3370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Freeform 12"/>
              <p:cNvSpPr>
                <a:spLocks/>
              </p:cNvSpPr>
              <p:nvPr/>
            </p:nvSpPr>
            <p:spPr bwMode="auto">
              <a:xfrm>
                <a:off x="3524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5" name="Freeform 13"/>
              <p:cNvSpPr>
                <a:spLocks/>
              </p:cNvSpPr>
              <p:nvPr/>
            </p:nvSpPr>
            <p:spPr bwMode="auto">
              <a:xfrm>
                <a:off x="3674" y="2799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5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5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6" name="Freeform 14"/>
              <p:cNvSpPr>
                <a:spLocks/>
              </p:cNvSpPr>
              <p:nvPr/>
            </p:nvSpPr>
            <p:spPr bwMode="auto">
              <a:xfrm>
                <a:off x="3827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7" name="Freeform 15"/>
              <p:cNvSpPr>
                <a:spLocks/>
              </p:cNvSpPr>
              <p:nvPr/>
            </p:nvSpPr>
            <p:spPr bwMode="auto">
              <a:xfrm>
                <a:off x="3981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8" name="Freeform 16"/>
              <p:cNvSpPr>
                <a:spLocks/>
              </p:cNvSpPr>
              <p:nvPr/>
            </p:nvSpPr>
            <p:spPr bwMode="auto">
              <a:xfrm>
                <a:off x="4135" y="2799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9" name="Freeform 17"/>
              <p:cNvSpPr>
                <a:spLocks/>
              </p:cNvSpPr>
              <p:nvPr/>
            </p:nvSpPr>
            <p:spPr bwMode="auto">
              <a:xfrm>
                <a:off x="4288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0" name="Freeform 18"/>
              <p:cNvSpPr>
                <a:spLocks/>
              </p:cNvSpPr>
              <p:nvPr/>
            </p:nvSpPr>
            <p:spPr bwMode="auto">
              <a:xfrm>
                <a:off x="4442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1" name="Freeform 19"/>
              <p:cNvSpPr>
                <a:spLocks/>
              </p:cNvSpPr>
              <p:nvPr/>
            </p:nvSpPr>
            <p:spPr bwMode="auto">
              <a:xfrm>
                <a:off x="4596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2" name="Freeform 20"/>
              <p:cNvSpPr>
                <a:spLocks/>
              </p:cNvSpPr>
              <p:nvPr/>
            </p:nvSpPr>
            <p:spPr bwMode="auto">
              <a:xfrm>
                <a:off x="4749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3" name="Freeform 21"/>
              <p:cNvSpPr>
                <a:spLocks/>
              </p:cNvSpPr>
              <p:nvPr/>
            </p:nvSpPr>
            <p:spPr bwMode="auto">
              <a:xfrm>
                <a:off x="4903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4" name="Freeform 22"/>
              <p:cNvSpPr>
                <a:spLocks/>
              </p:cNvSpPr>
              <p:nvPr/>
            </p:nvSpPr>
            <p:spPr bwMode="auto">
              <a:xfrm>
                <a:off x="5057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5" name="Freeform 23"/>
              <p:cNvSpPr>
                <a:spLocks/>
              </p:cNvSpPr>
              <p:nvPr/>
            </p:nvSpPr>
            <p:spPr bwMode="auto">
              <a:xfrm>
                <a:off x="5210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6" name="Freeform 24"/>
              <p:cNvSpPr>
                <a:spLocks/>
              </p:cNvSpPr>
              <p:nvPr/>
            </p:nvSpPr>
            <p:spPr bwMode="auto">
              <a:xfrm>
                <a:off x="5364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7" name="Freeform 25"/>
              <p:cNvSpPr>
                <a:spLocks/>
              </p:cNvSpPr>
              <p:nvPr/>
            </p:nvSpPr>
            <p:spPr bwMode="auto">
              <a:xfrm>
                <a:off x="2294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8" name="Freeform 26"/>
              <p:cNvSpPr>
                <a:spLocks/>
              </p:cNvSpPr>
              <p:nvPr/>
            </p:nvSpPr>
            <p:spPr bwMode="auto">
              <a:xfrm>
                <a:off x="2448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9" name="Freeform 27"/>
              <p:cNvSpPr>
                <a:spLocks/>
              </p:cNvSpPr>
              <p:nvPr/>
            </p:nvSpPr>
            <p:spPr bwMode="auto">
              <a:xfrm>
                <a:off x="2601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0" name="Freeform 28"/>
              <p:cNvSpPr>
                <a:spLocks/>
              </p:cNvSpPr>
              <p:nvPr/>
            </p:nvSpPr>
            <p:spPr bwMode="auto">
              <a:xfrm>
                <a:off x="2755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1" name="Freeform 29"/>
              <p:cNvSpPr>
                <a:spLocks/>
              </p:cNvSpPr>
              <p:nvPr/>
            </p:nvSpPr>
            <p:spPr bwMode="auto">
              <a:xfrm>
                <a:off x="2909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2" name="Freeform 30"/>
              <p:cNvSpPr>
                <a:spLocks/>
              </p:cNvSpPr>
              <p:nvPr/>
            </p:nvSpPr>
            <p:spPr bwMode="auto">
              <a:xfrm>
                <a:off x="3062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3" name="Freeform 31"/>
              <p:cNvSpPr>
                <a:spLocks/>
              </p:cNvSpPr>
              <p:nvPr/>
            </p:nvSpPr>
            <p:spPr bwMode="auto">
              <a:xfrm>
                <a:off x="3216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4" name="Freeform 32"/>
              <p:cNvSpPr>
                <a:spLocks/>
              </p:cNvSpPr>
              <p:nvPr/>
            </p:nvSpPr>
            <p:spPr bwMode="auto">
              <a:xfrm>
                <a:off x="3370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5" name="Freeform 33"/>
              <p:cNvSpPr>
                <a:spLocks/>
              </p:cNvSpPr>
              <p:nvPr/>
            </p:nvSpPr>
            <p:spPr bwMode="auto">
              <a:xfrm>
                <a:off x="3524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6" name="Freeform 34"/>
              <p:cNvSpPr>
                <a:spLocks/>
              </p:cNvSpPr>
              <p:nvPr/>
            </p:nvSpPr>
            <p:spPr bwMode="auto">
              <a:xfrm>
                <a:off x="3674" y="2642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7" name="Freeform 35"/>
              <p:cNvSpPr>
                <a:spLocks/>
              </p:cNvSpPr>
              <p:nvPr/>
            </p:nvSpPr>
            <p:spPr bwMode="auto">
              <a:xfrm>
                <a:off x="3827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8" name="Freeform 36"/>
              <p:cNvSpPr>
                <a:spLocks/>
              </p:cNvSpPr>
              <p:nvPr/>
            </p:nvSpPr>
            <p:spPr bwMode="auto">
              <a:xfrm>
                <a:off x="3981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9" name="Freeform 37"/>
              <p:cNvSpPr>
                <a:spLocks/>
              </p:cNvSpPr>
              <p:nvPr/>
            </p:nvSpPr>
            <p:spPr bwMode="auto">
              <a:xfrm>
                <a:off x="4135" y="2642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0" name="Freeform 38"/>
              <p:cNvSpPr>
                <a:spLocks/>
              </p:cNvSpPr>
              <p:nvPr/>
            </p:nvSpPr>
            <p:spPr bwMode="auto">
              <a:xfrm>
                <a:off x="4288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1" name="Freeform 39"/>
              <p:cNvSpPr>
                <a:spLocks/>
              </p:cNvSpPr>
              <p:nvPr/>
            </p:nvSpPr>
            <p:spPr bwMode="auto">
              <a:xfrm>
                <a:off x="4442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2" name="Freeform 40"/>
              <p:cNvSpPr>
                <a:spLocks/>
              </p:cNvSpPr>
              <p:nvPr/>
            </p:nvSpPr>
            <p:spPr bwMode="auto">
              <a:xfrm>
                <a:off x="4596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3" name="Freeform 41"/>
              <p:cNvSpPr>
                <a:spLocks/>
              </p:cNvSpPr>
              <p:nvPr/>
            </p:nvSpPr>
            <p:spPr bwMode="auto">
              <a:xfrm>
                <a:off x="4749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4" name="Freeform 42"/>
              <p:cNvSpPr>
                <a:spLocks/>
              </p:cNvSpPr>
              <p:nvPr/>
            </p:nvSpPr>
            <p:spPr bwMode="auto">
              <a:xfrm>
                <a:off x="4903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5" name="Freeform 43"/>
              <p:cNvSpPr>
                <a:spLocks/>
              </p:cNvSpPr>
              <p:nvPr/>
            </p:nvSpPr>
            <p:spPr bwMode="auto">
              <a:xfrm>
                <a:off x="5057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6" name="Freeform 44"/>
              <p:cNvSpPr>
                <a:spLocks/>
              </p:cNvSpPr>
              <p:nvPr/>
            </p:nvSpPr>
            <p:spPr bwMode="auto">
              <a:xfrm>
                <a:off x="5210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7" name="Freeform 45"/>
              <p:cNvSpPr>
                <a:spLocks/>
              </p:cNvSpPr>
              <p:nvPr/>
            </p:nvSpPr>
            <p:spPr bwMode="auto">
              <a:xfrm>
                <a:off x="5364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8" name="Freeform 46"/>
              <p:cNvSpPr>
                <a:spLocks/>
              </p:cNvSpPr>
              <p:nvPr/>
            </p:nvSpPr>
            <p:spPr bwMode="auto">
              <a:xfrm>
                <a:off x="2294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9" name="Freeform 47"/>
              <p:cNvSpPr>
                <a:spLocks/>
              </p:cNvSpPr>
              <p:nvPr/>
            </p:nvSpPr>
            <p:spPr bwMode="auto">
              <a:xfrm>
                <a:off x="2448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0" name="Freeform 48"/>
              <p:cNvSpPr>
                <a:spLocks/>
              </p:cNvSpPr>
              <p:nvPr/>
            </p:nvSpPr>
            <p:spPr bwMode="auto">
              <a:xfrm>
                <a:off x="2601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1" name="Freeform 49"/>
              <p:cNvSpPr>
                <a:spLocks/>
              </p:cNvSpPr>
              <p:nvPr/>
            </p:nvSpPr>
            <p:spPr bwMode="auto">
              <a:xfrm>
                <a:off x="2755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2" name="Freeform 50"/>
              <p:cNvSpPr>
                <a:spLocks/>
              </p:cNvSpPr>
              <p:nvPr/>
            </p:nvSpPr>
            <p:spPr bwMode="auto">
              <a:xfrm>
                <a:off x="2909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3" name="Freeform 51"/>
              <p:cNvSpPr>
                <a:spLocks/>
              </p:cNvSpPr>
              <p:nvPr/>
            </p:nvSpPr>
            <p:spPr bwMode="auto">
              <a:xfrm>
                <a:off x="3062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4" name="Freeform 52"/>
              <p:cNvSpPr>
                <a:spLocks/>
              </p:cNvSpPr>
              <p:nvPr/>
            </p:nvSpPr>
            <p:spPr bwMode="auto">
              <a:xfrm>
                <a:off x="3216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5" name="Freeform 53"/>
              <p:cNvSpPr>
                <a:spLocks/>
              </p:cNvSpPr>
              <p:nvPr/>
            </p:nvSpPr>
            <p:spPr bwMode="auto">
              <a:xfrm>
                <a:off x="3370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6" name="Freeform 54"/>
              <p:cNvSpPr>
                <a:spLocks/>
              </p:cNvSpPr>
              <p:nvPr/>
            </p:nvSpPr>
            <p:spPr bwMode="auto">
              <a:xfrm>
                <a:off x="3524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7" name="Freeform 55"/>
              <p:cNvSpPr>
                <a:spLocks/>
              </p:cNvSpPr>
              <p:nvPr/>
            </p:nvSpPr>
            <p:spPr bwMode="auto">
              <a:xfrm>
                <a:off x="3674" y="2488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8" name="Freeform 56"/>
              <p:cNvSpPr>
                <a:spLocks/>
              </p:cNvSpPr>
              <p:nvPr/>
            </p:nvSpPr>
            <p:spPr bwMode="auto">
              <a:xfrm>
                <a:off x="3827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9" name="Freeform 57"/>
              <p:cNvSpPr>
                <a:spLocks/>
              </p:cNvSpPr>
              <p:nvPr/>
            </p:nvSpPr>
            <p:spPr bwMode="auto">
              <a:xfrm>
                <a:off x="3981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0" name="Freeform 58"/>
              <p:cNvSpPr>
                <a:spLocks/>
              </p:cNvSpPr>
              <p:nvPr/>
            </p:nvSpPr>
            <p:spPr bwMode="auto">
              <a:xfrm>
                <a:off x="4135" y="2488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1" name="Freeform 59"/>
              <p:cNvSpPr>
                <a:spLocks/>
              </p:cNvSpPr>
              <p:nvPr/>
            </p:nvSpPr>
            <p:spPr bwMode="auto">
              <a:xfrm>
                <a:off x="4288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2" name="Freeform 60"/>
              <p:cNvSpPr>
                <a:spLocks/>
              </p:cNvSpPr>
              <p:nvPr/>
            </p:nvSpPr>
            <p:spPr bwMode="auto">
              <a:xfrm>
                <a:off x="4442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3" name="Freeform 61"/>
              <p:cNvSpPr>
                <a:spLocks/>
              </p:cNvSpPr>
              <p:nvPr/>
            </p:nvSpPr>
            <p:spPr bwMode="auto">
              <a:xfrm>
                <a:off x="4596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4" name="Freeform 62"/>
              <p:cNvSpPr>
                <a:spLocks/>
              </p:cNvSpPr>
              <p:nvPr/>
            </p:nvSpPr>
            <p:spPr bwMode="auto">
              <a:xfrm>
                <a:off x="4749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5" name="Freeform 63"/>
              <p:cNvSpPr>
                <a:spLocks/>
              </p:cNvSpPr>
              <p:nvPr/>
            </p:nvSpPr>
            <p:spPr bwMode="auto">
              <a:xfrm>
                <a:off x="4903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6" name="Freeform 64"/>
              <p:cNvSpPr>
                <a:spLocks/>
              </p:cNvSpPr>
              <p:nvPr/>
            </p:nvSpPr>
            <p:spPr bwMode="auto">
              <a:xfrm>
                <a:off x="5057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7" name="Freeform 65"/>
              <p:cNvSpPr>
                <a:spLocks/>
              </p:cNvSpPr>
              <p:nvPr/>
            </p:nvSpPr>
            <p:spPr bwMode="auto">
              <a:xfrm>
                <a:off x="5210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8" name="Freeform 66"/>
              <p:cNvSpPr>
                <a:spLocks/>
              </p:cNvSpPr>
              <p:nvPr/>
            </p:nvSpPr>
            <p:spPr bwMode="auto">
              <a:xfrm>
                <a:off x="5364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9" name="Freeform 67"/>
              <p:cNvSpPr>
                <a:spLocks/>
              </p:cNvSpPr>
              <p:nvPr/>
            </p:nvSpPr>
            <p:spPr bwMode="auto">
              <a:xfrm>
                <a:off x="2294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0" name="Freeform 68"/>
              <p:cNvSpPr>
                <a:spLocks/>
              </p:cNvSpPr>
              <p:nvPr/>
            </p:nvSpPr>
            <p:spPr bwMode="auto">
              <a:xfrm>
                <a:off x="2448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1" name="Freeform 69"/>
              <p:cNvSpPr>
                <a:spLocks/>
              </p:cNvSpPr>
              <p:nvPr/>
            </p:nvSpPr>
            <p:spPr bwMode="auto">
              <a:xfrm>
                <a:off x="2601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2" name="Freeform 70"/>
              <p:cNvSpPr>
                <a:spLocks/>
              </p:cNvSpPr>
              <p:nvPr/>
            </p:nvSpPr>
            <p:spPr bwMode="auto">
              <a:xfrm>
                <a:off x="2755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3" name="Freeform 71"/>
              <p:cNvSpPr>
                <a:spLocks/>
              </p:cNvSpPr>
              <p:nvPr/>
            </p:nvSpPr>
            <p:spPr bwMode="auto">
              <a:xfrm>
                <a:off x="2909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4" name="Freeform 72"/>
              <p:cNvSpPr>
                <a:spLocks/>
              </p:cNvSpPr>
              <p:nvPr/>
            </p:nvSpPr>
            <p:spPr bwMode="auto">
              <a:xfrm>
                <a:off x="3062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8" y="19"/>
                  </a:cxn>
                  <a:cxn ang="0">
                    <a:pos x="8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5" name="Freeform 73"/>
              <p:cNvSpPr>
                <a:spLocks/>
              </p:cNvSpPr>
              <p:nvPr/>
            </p:nvSpPr>
            <p:spPr bwMode="auto">
              <a:xfrm>
                <a:off x="3216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6" name="Freeform 74"/>
              <p:cNvSpPr>
                <a:spLocks/>
              </p:cNvSpPr>
              <p:nvPr/>
            </p:nvSpPr>
            <p:spPr bwMode="auto">
              <a:xfrm>
                <a:off x="3370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7" name="Freeform 75"/>
              <p:cNvSpPr>
                <a:spLocks/>
              </p:cNvSpPr>
              <p:nvPr/>
            </p:nvSpPr>
            <p:spPr bwMode="auto">
              <a:xfrm>
                <a:off x="3524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8" name="Freeform 76"/>
              <p:cNvSpPr>
                <a:spLocks/>
              </p:cNvSpPr>
              <p:nvPr/>
            </p:nvSpPr>
            <p:spPr bwMode="auto">
              <a:xfrm>
                <a:off x="3674" y="2334"/>
                <a:ext cx="21" cy="19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0" y="19"/>
                  </a:cxn>
                  <a:cxn ang="0">
                    <a:pos x="10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9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9" name="Freeform 77"/>
              <p:cNvSpPr>
                <a:spLocks/>
              </p:cNvSpPr>
              <p:nvPr/>
            </p:nvSpPr>
            <p:spPr bwMode="auto">
              <a:xfrm>
                <a:off x="3827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0" name="Freeform 78"/>
              <p:cNvSpPr>
                <a:spLocks/>
              </p:cNvSpPr>
              <p:nvPr/>
            </p:nvSpPr>
            <p:spPr bwMode="auto">
              <a:xfrm>
                <a:off x="3981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1" name="Freeform 79"/>
              <p:cNvSpPr>
                <a:spLocks/>
              </p:cNvSpPr>
              <p:nvPr/>
            </p:nvSpPr>
            <p:spPr bwMode="auto">
              <a:xfrm>
                <a:off x="4135" y="2334"/>
                <a:ext cx="21" cy="19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9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2" name="Freeform 80"/>
              <p:cNvSpPr>
                <a:spLocks/>
              </p:cNvSpPr>
              <p:nvPr/>
            </p:nvSpPr>
            <p:spPr bwMode="auto">
              <a:xfrm>
                <a:off x="4288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3" name="Freeform 81"/>
              <p:cNvSpPr>
                <a:spLocks/>
              </p:cNvSpPr>
              <p:nvPr/>
            </p:nvSpPr>
            <p:spPr bwMode="auto">
              <a:xfrm>
                <a:off x="4442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4" name="Freeform 82"/>
              <p:cNvSpPr>
                <a:spLocks/>
              </p:cNvSpPr>
              <p:nvPr/>
            </p:nvSpPr>
            <p:spPr bwMode="auto">
              <a:xfrm>
                <a:off x="4596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5" name="Freeform 83"/>
              <p:cNvSpPr>
                <a:spLocks/>
              </p:cNvSpPr>
              <p:nvPr/>
            </p:nvSpPr>
            <p:spPr bwMode="auto">
              <a:xfrm>
                <a:off x="4749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6" name="Freeform 84"/>
              <p:cNvSpPr>
                <a:spLocks/>
              </p:cNvSpPr>
              <p:nvPr/>
            </p:nvSpPr>
            <p:spPr bwMode="auto">
              <a:xfrm>
                <a:off x="4903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7" name="Freeform 85"/>
              <p:cNvSpPr>
                <a:spLocks/>
              </p:cNvSpPr>
              <p:nvPr/>
            </p:nvSpPr>
            <p:spPr bwMode="auto">
              <a:xfrm>
                <a:off x="5057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8" name="Freeform 86"/>
              <p:cNvSpPr>
                <a:spLocks/>
              </p:cNvSpPr>
              <p:nvPr/>
            </p:nvSpPr>
            <p:spPr bwMode="auto">
              <a:xfrm>
                <a:off x="5210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9" name="Freeform 87"/>
              <p:cNvSpPr>
                <a:spLocks/>
              </p:cNvSpPr>
              <p:nvPr/>
            </p:nvSpPr>
            <p:spPr bwMode="auto">
              <a:xfrm>
                <a:off x="5364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0" name="Freeform 88"/>
              <p:cNvSpPr>
                <a:spLocks/>
              </p:cNvSpPr>
              <p:nvPr/>
            </p:nvSpPr>
            <p:spPr bwMode="auto">
              <a:xfrm>
                <a:off x="2294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1" name="Freeform 89"/>
              <p:cNvSpPr>
                <a:spLocks/>
              </p:cNvSpPr>
              <p:nvPr/>
            </p:nvSpPr>
            <p:spPr bwMode="auto">
              <a:xfrm>
                <a:off x="2448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2" name="Freeform 90"/>
              <p:cNvSpPr>
                <a:spLocks/>
              </p:cNvSpPr>
              <p:nvPr/>
            </p:nvSpPr>
            <p:spPr bwMode="auto">
              <a:xfrm>
                <a:off x="2601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3" name="Freeform 91"/>
              <p:cNvSpPr>
                <a:spLocks/>
              </p:cNvSpPr>
              <p:nvPr/>
            </p:nvSpPr>
            <p:spPr bwMode="auto">
              <a:xfrm>
                <a:off x="2755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4" name="Freeform 92"/>
              <p:cNvSpPr>
                <a:spLocks/>
              </p:cNvSpPr>
              <p:nvPr/>
            </p:nvSpPr>
            <p:spPr bwMode="auto">
              <a:xfrm>
                <a:off x="2909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5" name="Freeform 93"/>
              <p:cNvSpPr>
                <a:spLocks/>
              </p:cNvSpPr>
              <p:nvPr/>
            </p:nvSpPr>
            <p:spPr bwMode="auto">
              <a:xfrm>
                <a:off x="3062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6" name="Freeform 94"/>
              <p:cNvSpPr>
                <a:spLocks/>
              </p:cNvSpPr>
              <p:nvPr/>
            </p:nvSpPr>
            <p:spPr bwMode="auto">
              <a:xfrm>
                <a:off x="3216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7" name="Freeform 95"/>
              <p:cNvSpPr>
                <a:spLocks/>
              </p:cNvSpPr>
              <p:nvPr/>
            </p:nvSpPr>
            <p:spPr bwMode="auto">
              <a:xfrm>
                <a:off x="3370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8" name="Freeform 96"/>
              <p:cNvSpPr>
                <a:spLocks/>
              </p:cNvSpPr>
              <p:nvPr/>
            </p:nvSpPr>
            <p:spPr bwMode="auto">
              <a:xfrm>
                <a:off x="3524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9" name="Freeform 97"/>
              <p:cNvSpPr>
                <a:spLocks/>
              </p:cNvSpPr>
              <p:nvPr/>
            </p:nvSpPr>
            <p:spPr bwMode="auto">
              <a:xfrm>
                <a:off x="3674" y="2181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0" name="Freeform 98"/>
              <p:cNvSpPr>
                <a:spLocks/>
              </p:cNvSpPr>
              <p:nvPr/>
            </p:nvSpPr>
            <p:spPr bwMode="auto">
              <a:xfrm>
                <a:off x="3827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1" name="Freeform 99"/>
              <p:cNvSpPr>
                <a:spLocks/>
              </p:cNvSpPr>
              <p:nvPr/>
            </p:nvSpPr>
            <p:spPr bwMode="auto">
              <a:xfrm>
                <a:off x="3981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2" name="Freeform 100"/>
              <p:cNvSpPr>
                <a:spLocks/>
              </p:cNvSpPr>
              <p:nvPr/>
            </p:nvSpPr>
            <p:spPr bwMode="auto">
              <a:xfrm>
                <a:off x="4135" y="2181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3" name="Freeform 101"/>
              <p:cNvSpPr>
                <a:spLocks/>
              </p:cNvSpPr>
              <p:nvPr/>
            </p:nvSpPr>
            <p:spPr bwMode="auto">
              <a:xfrm>
                <a:off x="4288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4" name="Freeform 102"/>
              <p:cNvSpPr>
                <a:spLocks/>
              </p:cNvSpPr>
              <p:nvPr/>
            </p:nvSpPr>
            <p:spPr bwMode="auto">
              <a:xfrm>
                <a:off x="4442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5" name="Freeform 103"/>
              <p:cNvSpPr>
                <a:spLocks/>
              </p:cNvSpPr>
              <p:nvPr/>
            </p:nvSpPr>
            <p:spPr bwMode="auto">
              <a:xfrm>
                <a:off x="4596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6" name="Freeform 104"/>
              <p:cNvSpPr>
                <a:spLocks/>
              </p:cNvSpPr>
              <p:nvPr/>
            </p:nvSpPr>
            <p:spPr bwMode="auto">
              <a:xfrm>
                <a:off x="4749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7" name="Freeform 105"/>
              <p:cNvSpPr>
                <a:spLocks/>
              </p:cNvSpPr>
              <p:nvPr/>
            </p:nvSpPr>
            <p:spPr bwMode="auto">
              <a:xfrm>
                <a:off x="4903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8" name="Freeform 106"/>
              <p:cNvSpPr>
                <a:spLocks/>
              </p:cNvSpPr>
              <p:nvPr/>
            </p:nvSpPr>
            <p:spPr bwMode="auto">
              <a:xfrm>
                <a:off x="5057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9" name="Freeform 107"/>
              <p:cNvSpPr>
                <a:spLocks/>
              </p:cNvSpPr>
              <p:nvPr/>
            </p:nvSpPr>
            <p:spPr bwMode="auto">
              <a:xfrm>
                <a:off x="5210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0" name="Freeform 108"/>
              <p:cNvSpPr>
                <a:spLocks/>
              </p:cNvSpPr>
              <p:nvPr/>
            </p:nvSpPr>
            <p:spPr bwMode="auto">
              <a:xfrm>
                <a:off x="5364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1" name="Freeform 109"/>
              <p:cNvSpPr>
                <a:spLocks/>
              </p:cNvSpPr>
              <p:nvPr/>
            </p:nvSpPr>
            <p:spPr bwMode="auto">
              <a:xfrm>
                <a:off x="2294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2" name="Freeform 110"/>
              <p:cNvSpPr>
                <a:spLocks/>
              </p:cNvSpPr>
              <p:nvPr/>
            </p:nvSpPr>
            <p:spPr bwMode="auto">
              <a:xfrm>
                <a:off x="2448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3" name="Freeform 111"/>
              <p:cNvSpPr>
                <a:spLocks/>
              </p:cNvSpPr>
              <p:nvPr/>
            </p:nvSpPr>
            <p:spPr bwMode="auto">
              <a:xfrm>
                <a:off x="2601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4" name="Freeform 112"/>
              <p:cNvSpPr>
                <a:spLocks/>
              </p:cNvSpPr>
              <p:nvPr/>
            </p:nvSpPr>
            <p:spPr bwMode="auto">
              <a:xfrm>
                <a:off x="2755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5" name="Freeform 113"/>
              <p:cNvSpPr>
                <a:spLocks/>
              </p:cNvSpPr>
              <p:nvPr/>
            </p:nvSpPr>
            <p:spPr bwMode="auto">
              <a:xfrm>
                <a:off x="2909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6" name="Freeform 114"/>
              <p:cNvSpPr>
                <a:spLocks/>
              </p:cNvSpPr>
              <p:nvPr/>
            </p:nvSpPr>
            <p:spPr bwMode="auto">
              <a:xfrm>
                <a:off x="3062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7" name="Freeform 115"/>
              <p:cNvSpPr>
                <a:spLocks/>
              </p:cNvSpPr>
              <p:nvPr/>
            </p:nvSpPr>
            <p:spPr bwMode="auto">
              <a:xfrm>
                <a:off x="3216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8" name="Freeform 116"/>
              <p:cNvSpPr>
                <a:spLocks/>
              </p:cNvSpPr>
              <p:nvPr/>
            </p:nvSpPr>
            <p:spPr bwMode="auto">
              <a:xfrm>
                <a:off x="3370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9" name="Freeform 117"/>
              <p:cNvSpPr>
                <a:spLocks/>
              </p:cNvSpPr>
              <p:nvPr/>
            </p:nvSpPr>
            <p:spPr bwMode="auto">
              <a:xfrm>
                <a:off x="3524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0" name="Freeform 118"/>
              <p:cNvSpPr>
                <a:spLocks/>
              </p:cNvSpPr>
              <p:nvPr/>
            </p:nvSpPr>
            <p:spPr bwMode="auto">
              <a:xfrm>
                <a:off x="3674" y="2023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1" name="Freeform 119"/>
              <p:cNvSpPr>
                <a:spLocks/>
              </p:cNvSpPr>
              <p:nvPr/>
            </p:nvSpPr>
            <p:spPr bwMode="auto">
              <a:xfrm>
                <a:off x="3827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2" name="Freeform 120"/>
              <p:cNvSpPr>
                <a:spLocks/>
              </p:cNvSpPr>
              <p:nvPr/>
            </p:nvSpPr>
            <p:spPr bwMode="auto">
              <a:xfrm>
                <a:off x="3981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3" name="Freeform 121"/>
              <p:cNvSpPr>
                <a:spLocks/>
              </p:cNvSpPr>
              <p:nvPr/>
            </p:nvSpPr>
            <p:spPr bwMode="auto">
              <a:xfrm>
                <a:off x="4135" y="2023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4" name="Freeform 122"/>
              <p:cNvSpPr>
                <a:spLocks/>
              </p:cNvSpPr>
              <p:nvPr/>
            </p:nvSpPr>
            <p:spPr bwMode="auto">
              <a:xfrm>
                <a:off x="4288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5" name="Freeform 123"/>
              <p:cNvSpPr>
                <a:spLocks/>
              </p:cNvSpPr>
              <p:nvPr/>
            </p:nvSpPr>
            <p:spPr bwMode="auto">
              <a:xfrm>
                <a:off x="4442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6" name="Freeform 124"/>
              <p:cNvSpPr>
                <a:spLocks/>
              </p:cNvSpPr>
              <p:nvPr/>
            </p:nvSpPr>
            <p:spPr bwMode="auto">
              <a:xfrm>
                <a:off x="4596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7" name="Freeform 125"/>
              <p:cNvSpPr>
                <a:spLocks/>
              </p:cNvSpPr>
              <p:nvPr/>
            </p:nvSpPr>
            <p:spPr bwMode="auto">
              <a:xfrm>
                <a:off x="4749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8" name="Freeform 126"/>
              <p:cNvSpPr>
                <a:spLocks/>
              </p:cNvSpPr>
              <p:nvPr/>
            </p:nvSpPr>
            <p:spPr bwMode="auto">
              <a:xfrm>
                <a:off x="4903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9" name="Freeform 127"/>
              <p:cNvSpPr>
                <a:spLocks/>
              </p:cNvSpPr>
              <p:nvPr/>
            </p:nvSpPr>
            <p:spPr bwMode="auto">
              <a:xfrm>
                <a:off x="5057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0" name="Freeform 128"/>
              <p:cNvSpPr>
                <a:spLocks/>
              </p:cNvSpPr>
              <p:nvPr/>
            </p:nvSpPr>
            <p:spPr bwMode="auto">
              <a:xfrm>
                <a:off x="5210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1" name="Freeform 129"/>
              <p:cNvSpPr>
                <a:spLocks/>
              </p:cNvSpPr>
              <p:nvPr/>
            </p:nvSpPr>
            <p:spPr bwMode="auto">
              <a:xfrm>
                <a:off x="5364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2" name="Freeform 130"/>
              <p:cNvSpPr>
                <a:spLocks/>
              </p:cNvSpPr>
              <p:nvPr/>
            </p:nvSpPr>
            <p:spPr bwMode="auto">
              <a:xfrm>
                <a:off x="2294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3" name="Freeform 131"/>
              <p:cNvSpPr>
                <a:spLocks/>
              </p:cNvSpPr>
              <p:nvPr/>
            </p:nvSpPr>
            <p:spPr bwMode="auto">
              <a:xfrm>
                <a:off x="2448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4" name="Freeform 132"/>
              <p:cNvSpPr>
                <a:spLocks/>
              </p:cNvSpPr>
              <p:nvPr/>
            </p:nvSpPr>
            <p:spPr bwMode="auto">
              <a:xfrm>
                <a:off x="2601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5" name="Freeform 133"/>
              <p:cNvSpPr>
                <a:spLocks/>
              </p:cNvSpPr>
              <p:nvPr/>
            </p:nvSpPr>
            <p:spPr bwMode="auto">
              <a:xfrm>
                <a:off x="2755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6" name="Freeform 134"/>
              <p:cNvSpPr>
                <a:spLocks/>
              </p:cNvSpPr>
              <p:nvPr/>
            </p:nvSpPr>
            <p:spPr bwMode="auto">
              <a:xfrm>
                <a:off x="2909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7" name="Freeform 135"/>
              <p:cNvSpPr>
                <a:spLocks/>
              </p:cNvSpPr>
              <p:nvPr/>
            </p:nvSpPr>
            <p:spPr bwMode="auto">
              <a:xfrm>
                <a:off x="3062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8" name="Freeform 136"/>
              <p:cNvSpPr>
                <a:spLocks/>
              </p:cNvSpPr>
              <p:nvPr/>
            </p:nvSpPr>
            <p:spPr bwMode="auto">
              <a:xfrm>
                <a:off x="3216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9" name="Freeform 137"/>
              <p:cNvSpPr>
                <a:spLocks/>
              </p:cNvSpPr>
              <p:nvPr/>
            </p:nvSpPr>
            <p:spPr bwMode="auto">
              <a:xfrm>
                <a:off x="3370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0" name="Freeform 138"/>
              <p:cNvSpPr>
                <a:spLocks/>
              </p:cNvSpPr>
              <p:nvPr/>
            </p:nvSpPr>
            <p:spPr bwMode="auto">
              <a:xfrm>
                <a:off x="3524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1" name="Freeform 139"/>
              <p:cNvSpPr>
                <a:spLocks/>
              </p:cNvSpPr>
              <p:nvPr/>
            </p:nvSpPr>
            <p:spPr bwMode="auto">
              <a:xfrm>
                <a:off x="3674" y="1870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2" name="Freeform 140"/>
              <p:cNvSpPr>
                <a:spLocks/>
              </p:cNvSpPr>
              <p:nvPr/>
            </p:nvSpPr>
            <p:spPr bwMode="auto">
              <a:xfrm>
                <a:off x="3827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3" name="Freeform 141"/>
              <p:cNvSpPr>
                <a:spLocks/>
              </p:cNvSpPr>
              <p:nvPr/>
            </p:nvSpPr>
            <p:spPr bwMode="auto">
              <a:xfrm>
                <a:off x="3981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4" name="Freeform 142"/>
              <p:cNvSpPr>
                <a:spLocks/>
              </p:cNvSpPr>
              <p:nvPr/>
            </p:nvSpPr>
            <p:spPr bwMode="auto">
              <a:xfrm>
                <a:off x="4135" y="1870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5" name="Freeform 143"/>
              <p:cNvSpPr>
                <a:spLocks/>
              </p:cNvSpPr>
              <p:nvPr/>
            </p:nvSpPr>
            <p:spPr bwMode="auto">
              <a:xfrm>
                <a:off x="4288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6" name="Freeform 144"/>
              <p:cNvSpPr>
                <a:spLocks/>
              </p:cNvSpPr>
              <p:nvPr/>
            </p:nvSpPr>
            <p:spPr bwMode="auto">
              <a:xfrm>
                <a:off x="4442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7" name="Freeform 145"/>
              <p:cNvSpPr>
                <a:spLocks/>
              </p:cNvSpPr>
              <p:nvPr/>
            </p:nvSpPr>
            <p:spPr bwMode="auto">
              <a:xfrm>
                <a:off x="4596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8" name="Freeform 146"/>
              <p:cNvSpPr>
                <a:spLocks/>
              </p:cNvSpPr>
              <p:nvPr/>
            </p:nvSpPr>
            <p:spPr bwMode="auto">
              <a:xfrm>
                <a:off x="4749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9" name="Freeform 147"/>
              <p:cNvSpPr>
                <a:spLocks/>
              </p:cNvSpPr>
              <p:nvPr/>
            </p:nvSpPr>
            <p:spPr bwMode="auto">
              <a:xfrm>
                <a:off x="4903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0" name="Freeform 148"/>
              <p:cNvSpPr>
                <a:spLocks/>
              </p:cNvSpPr>
              <p:nvPr/>
            </p:nvSpPr>
            <p:spPr bwMode="auto">
              <a:xfrm>
                <a:off x="5057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1" name="Freeform 149"/>
              <p:cNvSpPr>
                <a:spLocks/>
              </p:cNvSpPr>
              <p:nvPr/>
            </p:nvSpPr>
            <p:spPr bwMode="auto">
              <a:xfrm>
                <a:off x="5210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2" name="Freeform 150"/>
              <p:cNvSpPr>
                <a:spLocks/>
              </p:cNvSpPr>
              <p:nvPr/>
            </p:nvSpPr>
            <p:spPr bwMode="auto">
              <a:xfrm>
                <a:off x="5364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3" name="Freeform 151"/>
              <p:cNvSpPr>
                <a:spLocks/>
              </p:cNvSpPr>
              <p:nvPr/>
            </p:nvSpPr>
            <p:spPr bwMode="auto">
              <a:xfrm>
                <a:off x="2294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4" name="Freeform 152"/>
              <p:cNvSpPr>
                <a:spLocks/>
              </p:cNvSpPr>
              <p:nvPr/>
            </p:nvSpPr>
            <p:spPr bwMode="auto">
              <a:xfrm>
                <a:off x="2448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5" name="Freeform 153"/>
              <p:cNvSpPr>
                <a:spLocks/>
              </p:cNvSpPr>
              <p:nvPr/>
            </p:nvSpPr>
            <p:spPr bwMode="auto">
              <a:xfrm>
                <a:off x="2601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6" name="Freeform 154"/>
              <p:cNvSpPr>
                <a:spLocks/>
              </p:cNvSpPr>
              <p:nvPr/>
            </p:nvSpPr>
            <p:spPr bwMode="auto">
              <a:xfrm>
                <a:off x="2755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7" name="Freeform 155"/>
              <p:cNvSpPr>
                <a:spLocks/>
              </p:cNvSpPr>
              <p:nvPr/>
            </p:nvSpPr>
            <p:spPr bwMode="auto">
              <a:xfrm>
                <a:off x="2909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8" name="Freeform 156"/>
              <p:cNvSpPr>
                <a:spLocks/>
              </p:cNvSpPr>
              <p:nvPr/>
            </p:nvSpPr>
            <p:spPr bwMode="auto">
              <a:xfrm>
                <a:off x="3062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9" name="Freeform 157"/>
              <p:cNvSpPr>
                <a:spLocks/>
              </p:cNvSpPr>
              <p:nvPr/>
            </p:nvSpPr>
            <p:spPr bwMode="auto">
              <a:xfrm>
                <a:off x="3216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0" name="Freeform 158"/>
              <p:cNvSpPr>
                <a:spLocks/>
              </p:cNvSpPr>
              <p:nvPr/>
            </p:nvSpPr>
            <p:spPr bwMode="auto">
              <a:xfrm>
                <a:off x="3370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1" name="Freeform 159"/>
              <p:cNvSpPr>
                <a:spLocks/>
              </p:cNvSpPr>
              <p:nvPr/>
            </p:nvSpPr>
            <p:spPr bwMode="auto">
              <a:xfrm>
                <a:off x="3524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2" name="Freeform 160"/>
              <p:cNvSpPr>
                <a:spLocks/>
              </p:cNvSpPr>
              <p:nvPr/>
            </p:nvSpPr>
            <p:spPr bwMode="auto">
              <a:xfrm>
                <a:off x="3674" y="1716"/>
                <a:ext cx="21" cy="18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8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3" name="Freeform 161"/>
              <p:cNvSpPr>
                <a:spLocks/>
              </p:cNvSpPr>
              <p:nvPr/>
            </p:nvSpPr>
            <p:spPr bwMode="auto">
              <a:xfrm>
                <a:off x="3827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4" name="Freeform 162"/>
              <p:cNvSpPr>
                <a:spLocks/>
              </p:cNvSpPr>
              <p:nvPr/>
            </p:nvSpPr>
            <p:spPr bwMode="auto">
              <a:xfrm>
                <a:off x="3981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5" name="Freeform 163"/>
              <p:cNvSpPr>
                <a:spLocks/>
              </p:cNvSpPr>
              <p:nvPr/>
            </p:nvSpPr>
            <p:spPr bwMode="auto">
              <a:xfrm>
                <a:off x="4135" y="1716"/>
                <a:ext cx="21" cy="18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8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6" name="Freeform 164"/>
              <p:cNvSpPr>
                <a:spLocks/>
              </p:cNvSpPr>
              <p:nvPr/>
            </p:nvSpPr>
            <p:spPr bwMode="auto">
              <a:xfrm>
                <a:off x="4288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7" name="Freeform 165"/>
              <p:cNvSpPr>
                <a:spLocks/>
              </p:cNvSpPr>
              <p:nvPr/>
            </p:nvSpPr>
            <p:spPr bwMode="auto">
              <a:xfrm>
                <a:off x="4442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8" name="Freeform 166"/>
              <p:cNvSpPr>
                <a:spLocks/>
              </p:cNvSpPr>
              <p:nvPr/>
            </p:nvSpPr>
            <p:spPr bwMode="auto">
              <a:xfrm>
                <a:off x="4596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9" name="Freeform 167"/>
              <p:cNvSpPr>
                <a:spLocks/>
              </p:cNvSpPr>
              <p:nvPr/>
            </p:nvSpPr>
            <p:spPr bwMode="auto">
              <a:xfrm>
                <a:off x="4749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0" name="Freeform 168"/>
              <p:cNvSpPr>
                <a:spLocks/>
              </p:cNvSpPr>
              <p:nvPr/>
            </p:nvSpPr>
            <p:spPr bwMode="auto">
              <a:xfrm>
                <a:off x="4903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1" name="Freeform 169"/>
              <p:cNvSpPr>
                <a:spLocks/>
              </p:cNvSpPr>
              <p:nvPr/>
            </p:nvSpPr>
            <p:spPr bwMode="auto">
              <a:xfrm>
                <a:off x="5057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2" name="Freeform 170"/>
              <p:cNvSpPr>
                <a:spLocks/>
              </p:cNvSpPr>
              <p:nvPr/>
            </p:nvSpPr>
            <p:spPr bwMode="auto">
              <a:xfrm>
                <a:off x="5210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3" name="Freeform 171"/>
              <p:cNvSpPr>
                <a:spLocks/>
              </p:cNvSpPr>
              <p:nvPr/>
            </p:nvSpPr>
            <p:spPr bwMode="auto">
              <a:xfrm>
                <a:off x="5364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4" name="Freeform 172"/>
              <p:cNvSpPr>
                <a:spLocks/>
              </p:cNvSpPr>
              <p:nvPr/>
            </p:nvSpPr>
            <p:spPr bwMode="auto">
              <a:xfrm>
                <a:off x="2294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5" name="Freeform 173"/>
              <p:cNvSpPr>
                <a:spLocks/>
              </p:cNvSpPr>
              <p:nvPr/>
            </p:nvSpPr>
            <p:spPr bwMode="auto">
              <a:xfrm>
                <a:off x="2448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6" name="Freeform 174"/>
              <p:cNvSpPr>
                <a:spLocks/>
              </p:cNvSpPr>
              <p:nvPr/>
            </p:nvSpPr>
            <p:spPr bwMode="auto">
              <a:xfrm>
                <a:off x="2601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7" name="Freeform 175"/>
              <p:cNvSpPr>
                <a:spLocks/>
              </p:cNvSpPr>
              <p:nvPr/>
            </p:nvSpPr>
            <p:spPr bwMode="auto">
              <a:xfrm>
                <a:off x="2755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8" name="Freeform 176"/>
              <p:cNvSpPr>
                <a:spLocks/>
              </p:cNvSpPr>
              <p:nvPr/>
            </p:nvSpPr>
            <p:spPr bwMode="auto">
              <a:xfrm>
                <a:off x="2909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9" name="Freeform 177"/>
              <p:cNvSpPr>
                <a:spLocks/>
              </p:cNvSpPr>
              <p:nvPr/>
            </p:nvSpPr>
            <p:spPr bwMode="auto">
              <a:xfrm>
                <a:off x="3062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5" y="15"/>
                  </a:cxn>
                  <a:cxn ang="0">
                    <a:pos x="8" y="19"/>
                  </a:cxn>
                  <a:cxn ang="0">
                    <a:pos x="8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5" y="15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0" name="Freeform 178"/>
              <p:cNvSpPr>
                <a:spLocks/>
              </p:cNvSpPr>
              <p:nvPr/>
            </p:nvSpPr>
            <p:spPr bwMode="auto">
              <a:xfrm>
                <a:off x="3216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5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1" name="Freeform 179"/>
              <p:cNvSpPr>
                <a:spLocks/>
              </p:cNvSpPr>
              <p:nvPr/>
            </p:nvSpPr>
            <p:spPr bwMode="auto">
              <a:xfrm>
                <a:off x="3370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4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2" name="Freeform 180"/>
              <p:cNvSpPr>
                <a:spLocks/>
              </p:cNvSpPr>
              <p:nvPr/>
            </p:nvSpPr>
            <p:spPr bwMode="auto">
              <a:xfrm>
                <a:off x="3524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4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3" name="Freeform 181"/>
              <p:cNvSpPr>
                <a:spLocks/>
              </p:cNvSpPr>
              <p:nvPr/>
            </p:nvSpPr>
            <p:spPr bwMode="auto">
              <a:xfrm>
                <a:off x="3674" y="1562"/>
                <a:ext cx="21" cy="19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21" y="8"/>
                  </a:cxn>
                  <a:cxn ang="0">
                    <a:pos x="18" y="15"/>
                  </a:cxn>
                  <a:cxn ang="0">
                    <a:pos x="10" y="19"/>
                  </a:cxn>
                  <a:cxn ang="0">
                    <a:pos x="10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8"/>
                  </a:cxn>
                  <a:cxn ang="0">
                    <a:pos x="21" y="8"/>
                  </a:cxn>
                </a:cxnLst>
                <a:rect l="0" t="0" r="r" b="b"/>
                <a:pathLst>
                  <a:path w="21" h="19">
                    <a:moveTo>
                      <a:pt x="21" y="8"/>
                    </a:moveTo>
                    <a:lnTo>
                      <a:pt x="21" y="8"/>
                    </a:lnTo>
                    <a:lnTo>
                      <a:pt x="18" y="15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4" name="Freeform 182"/>
              <p:cNvSpPr>
                <a:spLocks/>
              </p:cNvSpPr>
              <p:nvPr/>
            </p:nvSpPr>
            <p:spPr bwMode="auto">
              <a:xfrm>
                <a:off x="3827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5" name="Freeform 183"/>
              <p:cNvSpPr>
                <a:spLocks/>
              </p:cNvSpPr>
              <p:nvPr/>
            </p:nvSpPr>
            <p:spPr bwMode="auto">
              <a:xfrm>
                <a:off x="3981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6" name="Freeform 184"/>
              <p:cNvSpPr>
                <a:spLocks/>
              </p:cNvSpPr>
              <p:nvPr/>
            </p:nvSpPr>
            <p:spPr bwMode="auto">
              <a:xfrm>
                <a:off x="4135" y="1562"/>
                <a:ext cx="21" cy="19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21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8"/>
                  </a:cxn>
                  <a:cxn ang="0">
                    <a:pos x="21" y="8"/>
                  </a:cxn>
                </a:cxnLst>
                <a:rect l="0" t="0" r="r" b="b"/>
                <a:pathLst>
                  <a:path w="21" h="19">
                    <a:moveTo>
                      <a:pt x="21" y="8"/>
                    </a:moveTo>
                    <a:lnTo>
                      <a:pt x="21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7" name="Freeform 185"/>
              <p:cNvSpPr>
                <a:spLocks/>
              </p:cNvSpPr>
              <p:nvPr/>
            </p:nvSpPr>
            <p:spPr bwMode="auto">
              <a:xfrm>
                <a:off x="4288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8" name="Freeform 186"/>
              <p:cNvSpPr>
                <a:spLocks/>
              </p:cNvSpPr>
              <p:nvPr/>
            </p:nvSpPr>
            <p:spPr bwMode="auto">
              <a:xfrm>
                <a:off x="4442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9" name="Freeform 187"/>
              <p:cNvSpPr>
                <a:spLocks/>
              </p:cNvSpPr>
              <p:nvPr/>
            </p:nvSpPr>
            <p:spPr bwMode="auto">
              <a:xfrm>
                <a:off x="4596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0" name="Freeform 188"/>
              <p:cNvSpPr>
                <a:spLocks/>
              </p:cNvSpPr>
              <p:nvPr/>
            </p:nvSpPr>
            <p:spPr bwMode="auto">
              <a:xfrm>
                <a:off x="4749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1" name="Freeform 189"/>
              <p:cNvSpPr>
                <a:spLocks/>
              </p:cNvSpPr>
              <p:nvPr/>
            </p:nvSpPr>
            <p:spPr bwMode="auto">
              <a:xfrm>
                <a:off x="4903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2" name="Freeform 190"/>
              <p:cNvSpPr>
                <a:spLocks/>
              </p:cNvSpPr>
              <p:nvPr/>
            </p:nvSpPr>
            <p:spPr bwMode="auto">
              <a:xfrm>
                <a:off x="5057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3" name="Freeform 191"/>
              <p:cNvSpPr>
                <a:spLocks/>
              </p:cNvSpPr>
              <p:nvPr/>
            </p:nvSpPr>
            <p:spPr bwMode="auto">
              <a:xfrm>
                <a:off x="5210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5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5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4" name="Freeform 192"/>
              <p:cNvSpPr>
                <a:spLocks/>
              </p:cNvSpPr>
              <p:nvPr/>
            </p:nvSpPr>
            <p:spPr bwMode="auto">
              <a:xfrm>
                <a:off x="5364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5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5" name="Freeform 193"/>
              <p:cNvSpPr>
                <a:spLocks/>
              </p:cNvSpPr>
              <p:nvPr/>
            </p:nvSpPr>
            <p:spPr bwMode="auto">
              <a:xfrm>
                <a:off x="2294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6" name="Freeform 194"/>
              <p:cNvSpPr>
                <a:spLocks/>
              </p:cNvSpPr>
              <p:nvPr/>
            </p:nvSpPr>
            <p:spPr bwMode="auto">
              <a:xfrm>
                <a:off x="2448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7" name="Freeform 195"/>
              <p:cNvSpPr>
                <a:spLocks/>
              </p:cNvSpPr>
              <p:nvPr/>
            </p:nvSpPr>
            <p:spPr bwMode="auto">
              <a:xfrm>
                <a:off x="2601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8" name="Freeform 196"/>
              <p:cNvSpPr>
                <a:spLocks/>
              </p:cNvSpPr>
              <p:nvPr/>
            </p:nvSpPr>
            <p:spPr bwMode="auto">
              <a:xfrm>
                <a:off x="2755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9" name="Freeform 197"/>
              <p:cNvSpPr>
                <a:spLocks/>
              </p:cNvSpPr>
              <p:nvPr/>
            </p:nvSpPr>
            <p:spPr bwMode="auto">
              <a:xfrm>
                <a:off x="2909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0" name="Freeform 198"/>
              <p:cNvSpPr>
                <a:spLocks/>
              </p:cNvSpPr>
              <p:nvPr/>
            </p:nvSpPr>
            <p:spPr bwMode="auto">
              <a:xfrm>
                <a:off x="3062" y="1405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1" name="Freeform 199"/>
              <p:cNvSpPr>
                <a:spLocks/>
              </p:cNvSpPr>
              <p:nvPr/>
            </p:nvSpPr>
            <p:spPr bwMode="auto">
              <a:xfrm>
                <a:off x="3216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2" name="Freeform 200"/>
              <p:cNvSpPr>
                <a:spLocks/>
              </p:cNvSpPr>
              <p:nvPr/>
            </p:nvSpPr>
            <p:spPr bwMode="auto">
              <a:xfrm>
                <a:off x="3370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3" name="Freeform 201"/>
              <p:cNvSpPr>
                <a:spLocks/>
              </p:cNvSpPr>
              <p:nvPr/>
            </p:nvSpPr>
            <p:spPr bwMode="auto">
              <a:xfrm>
                <a:off x="3524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4" name="Freeform 202"/>
              <p:cNvSpPr>
                <a:spLocks/>
              </p:cNvSpPr>
              <p:nvPr/>
            </p:nvSpPr>
            <p:spPr bwMode="auto">
              <a:xfrm>
                <a:off x="3674" y="1405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5" name="Freeform 203"/>
              <p:cNvSpPr>
                <a:spLocks/>
              </p:cNvSpPr>
              <p:nvPr/>
            </p:nvSpPr>
            <p:spPr bwMode="auto">
              <a:xfrm>
                <a:off x="3827" y="1405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6" name="Freeform 204"/>
              <p:cNvSpPr>
                <a:spLocks/>
              </p:cNvSpPr>
              <p:nvPr/>
            </p:nvSpPr>
            <p:spPr bwMode="auto">
              <a:xfrm>
                <a:off x="3981" y="1405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7" name="Freeform 205"/>
              <p:cNvSpPr>
                <a:spLocks/>
              </p:cNvSpPr>
              <p:nvPr/>
            </p:nvSpPr>
            <p:spPr bwMode="auto">
              <a:xfrm>
                <a:off x="4135" y="1405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239" name="Freeform 207"/>
            <p:cNvSpPr>
              <a:spLocks/>
            </p:cNvSpPr>
            <p:nvPr/>
          </p:nvSpPr>
          <p:spPr bwMode="auto">
            <a:xfrm>
              <a:off x="4288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0" name="Freeform 208"/>
            <p:cNvSpPr>
              <a:spLocks/>
            </p:cNvSpPr>
            <p:nvPr/>
          </p:nvSpPr>
          <p:spPr bwMode="auto">
            <a:xfrm>
              <a:off x="4442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1" name="Freeform 209"/>
            <p:cNvSpPr>
              <a:spLocks/>
            </p:cNvSpPr>
            <p:nvPr/>
          </p:nvSpPr>
          <p:spPr bwMode="auto">
            <a:xfrm>
              <a:off x="4596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2" name="Freeform 210"/>
            <p:cNvSpPr>
              <a:spLocks/>
            </p:cNvSpPr>
            <p:nvPr/>
          </p:nvSpPr>
          <p:spPr bwMode="auto">
            <a:xfrm>
              <a:off x="4749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3" name="Freeform 211"/>
            <p:cNvSpPr>
              <a:spLocks/>
            </p:cNvSpPr>
            <p:nvPr/>
          </p:nvSpPr>
          <p:spPr bwMode="auto">
            <a:xfrm>
              <a:off x="4903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4" name="Freeform 212"/>
            <p:cNvSpPr>
              <a:spLocks/>
            </p:cNvSpPr>
            <p:nvPr/>
          </p:nvSpPr>
          <p:spPr bwMode="auto">
            <a:xfrm>
              <a:off x="5057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5" name="Freeform 213"/>
            <p:cNvSpPr>
              <a:spLocks/>
            </p:cNvSpPr>
            <p:nvPr/>
          </p:nvSpPr>
          <p:spPr bwMode="auto">
            <a:xfrm>
              <a:off x="5210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5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5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6" name="Freeform 214"/>
            <p:cNvSpPr>
              <a:spLocks/>
            </p:cNvSpPr>
            <p:nvPr/>
          </p:nvSpPr>
          <p:spPr bwMode="auto">
            <a:xfrm>
              <a:off x="5364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5" y="18"/>
                </a:cxn>
                <a:cxn ang="0">
                  <a:pos x="7" y="22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5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5" y="18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7" name="Freeform 215"/>
            <p:cNvSpPr>
              <a:spLocks/>
            </p:cNvSpPr>
            <p:nvPr/>
          </p:nvSpPr>
          <p:spPr bwMode="auto">
            <a:xfrm>
              <a:off x="2294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8" name="Freeform 216"/>
            <p:cNvSpPr>
              <a:spLocks/>
            </p:cNvSpPr>
            <p:nvPr/>
          </p:nvSpPr>
          <p:spPr bwMode="auto">
            <a:xfrm>
              <a:off x="2448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9" name="Freeform 217"/>
            <p:cNvSpPr>
              <a:spLocks/>
            </p:cNvSpPr>
            <p:nvPr/>
          </p:nvSpPr>
          <p:spPr bwMode="auto">
            <a:xfrm>
              <a:off x="2601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0" name="Rectangle 218"/>
            <p:cNvSpPr>
              <a:spLocks noChangeArrowheads="1"/>
            </p:cNvSpPr>
            <p:nvPr/>
          </p:nvSpPr>
          <p:spPr bwMode="auto">
            <a:xfrm>
              <a:off x="5627" y="2799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endParaRPr>
            </a:p>
          </p:txBody>
        </p:sp>
        <p:sp>
          <p:nvSpPr>
            <p:cNvPr id="44251" name="Rectangle 219"/>
            <p:cNvSpPr>
              <a:spLocks noChangeArrowheads="1"/>
            </p:cNvSpPr>
            <p:nvPr/>
          </p:nvSpPr>
          <p:spPr bwMode="auto">
            <a:xfrm>
              <a:off x="5620" y="24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253" name="Freeform 221"/>
            <p:cNvSpPr>
              <a:spLocks noEditPoints="1"/>
            </p:cNvSpPr>
            <p:nvPr/>
          </p:nvSpPr>
          <p:spPr bwMode="auto">
            <a:xfrm>
              <a:off x="1412" y="1324"/>
              <a:ext cx="758" cy="143"/>
            </a:xfrm>
            <a:custGeom>
              <a:avLst/>
              <a:gdLst/>
              <a:ahLst/>
              <a:cxnLst>
                <a:cxn ang="0">
                  <a:pos x="84" y="59"/>
                </a:cxn>
                <a:cxn ang="0">
                  <a:pos x="95" y="4"/>
                </a:cxn>
                <a:cxn ang="0">
                  <a:pos x="95" y="114"/>
                </a:cxn>
                <a:cxn ang="0">
                  <a:pos x="213" y="63"/>
                </a:cxn>
                <a:cxn ang="0">
                  <a:pos x="198" y="41"/>
                </a:cxn>
                <a:cxn ang="0">
                  <a:pos x="169" y="41"/>
                </a:cxn>
                <a:cxn ang="0">
                  <a:pos x="143" y="59"/>
                </a:cxn>
                <a:cxn ang="0">
                  <a:pos x="147" y="143"/>
                </a:cxn>
                <a:cxn ang="0">
                  <a:pos x="150" y="77"/>
                </a:cxn>
                <a:cxn ang="0">
                  <a:pos x="161" y="66"/>
                </a:cxn>
                <a:cxn ang="0">
                  <a:pos x="176" y="70"/>
                </a:cxn>
                <a:cxn ang="0">
                  <a:pos x="180" y="143"/>
                </a:cxn>
                <a:cxn ang="0">
                  <a:pos x="326" y="41"/>
                </a:cxn>
                <a:cxn ang="0">
                  <a:pos x="220" y="41"/>
                </a:cxn>
                <a:cxn ang="0">
                  <a:pos x="341" y="41"/>
                </a:cxn>
                <a:cxn ang="0">
                  <a:pos x="370" y="0"/>
                </a:cxn>
                <a:cxn ang="0">
                  <a:pos x="370" y="0"/>
                </a:cxn>
                <a:cxn ang="0">
                  <a:pos x="472" y="110"/>
                </a:cxn>
                <a:cxn ang="0">
                  <a:pos x="465" y="92"/>
                </a:cxn>
                <a:cxn ang="0">
                  <a:pos x="436" y="81"/>
                </a:cxn>
                <a:cxn ang="0">
                  <a:pos x="417" y="70"/>
                </a:cxn>
                <a:cxn ang="0">
                  <a:pos x="428" y="59"/>
                </a:cxn>
                <a:cxn ang="0">
                  <a:pos x="458" y="70"/>
                </a:cxn>
                <a:cxn ang="0">
                  <a:pos x="450" y="41"/>
                </a:cxn>
                <a:cxn ang="0">
                  <a:pos x="410" y="41"/>
                </a:cxn>
                <a:cxn ang="0">
                  <a:pos x="392" y="59"/>
                </a:cxn>
                <a:cxn ang="0">
                  <a:pos x="388" y="85"/>
                </a:cxn>
                <a:cxn ang="0">
                  <a:pos x="406" y="96"/>
                </a:cxn>
                <a:cxn ang="0">
                  <a:pos x="439" y="107"/>
                </a:cxn>
                <a:cxn ang="0">
                  <a:pos x="443" y="114"/>
                </a:cxn>
                <a:cxn ang="0">
                  <a:pos x="432" y="121"/>
                </a:cxn>
                <a:cxn ang="0">
                  <a:pos x="385" y="129"/>
                </a:cxn>
                <a:cxn ang="0">
                  <a:pos x="406" y="140"/>
                </a:cxn>
                <a:cxn ang="0">
                  <a:pos x="461" y="136"/>
                </a:cxn>
                <a:cxn ang="0">
                  <a:pos x="520" y="143"/>
                </a:cxn>
                <a:cxn ang="0">
                  <a:pos x="487" y="30"/>
                </a:cxn>
                <a:cxn ang="0">
                  <a:pos x="611" y="140"/>
                </a:cxn>
                <a:cxn ang="0">
                  <a:pos x="641" y="110"/>
                </a:cxn>
                <a:cxn ang="0">
                  <a:pos x="641" y="70"/>
                </a:cxn>
                <a:cxn ang="0">
                  <a:pos x="611" y="44"/>
                </a:cxn>
                <a:cxn ang="0">
                  <a:pos x="578" y="41"/>
                </a:cxn>
                <a:cxn ang="0">
                  <a:pos x="549" y="55"/>
                </a:cxn>
                <a:cxn ang="0">
                  <a:pos x="535" y="92"/>
                </a:cxn>
                <a:cxn ang="0">
                  <a:pos x="549" y="129"/>
                </a:cxn>
                <a:cxn ang="0">
                  <a:pos x="589" y="143"/>
                </a:cxn>
                <a:cxn ang="0">
                  <a:pos x="567" y="81"/>
                </a:cxn>
                <a:cxn ang="0">
                  <a:pos x="582" y="66"/>
                </a:cxn>
                <a:cxn ang="0">
                  <a:pos x="600" y="66"/>
                </a:cxn>
                <a:cxn ang="0">
                  <a:pos x="611" y="92"/>
                </a:cxn>
                <a:cxn ang="0">
                  <a:pos x="604" y="110"/>
                </a:cxn>
                <a:cxn ang="0">
                  <a:pos x="589" y="118"/>
                </a:cxn>
                <a:cxn ang="0">
                  <a:pos x="575" y="110"/>
                </a:cxn>
                <a:cxn ang="0">
                  <a:pos x="567" y="81"/>
                </a:cxn>
                <a:cxn ang="0">
                  <a:pos x="758" y="63"/>
                </a:cxn>
                <a:cxn ang="0">
                  <a:pos x="743" y="41"/>
                </a:cxn>
                <a:cxn ang="0">
                  <a:pos x="703" y="44"/>
                </a:cxn>
                <a:cxn ang="0">
                  <a:pos x="688" y="41"/>
                </a:cxn>
                <a:cxn ang="0">
                  <a:pos x="692" y="85"/>
                </a:cxn>
                <a:cxn ang="0">
                  <a:pos x="699" y="70"/>
                </a:cxn>
                <a:cxn ang="0">
                  <a:pos x="714" y="66"/>
                </a:cxn>
                <a:cxn ang="0">
                  <a:pos x="725" y="70"/>
                </a:cxn>
                <a:cxn ang="0">
                  <a:pos x="758" y="143"/>
                </a:cxn>
              </a:cxnLst>
              <a:rect l="0" t="0" r="r" b="b"/>
              <a:pathLst>
                <a:path w="758" h="143">
                  <a:moveTo>
                    <a:pt x="33" y="114"/>
                  </a:moveTo>
                  <a:lnTo>
                    <a:pt x="33" y="85"/>
                  </a:lnTo>
                  <a:lnTo>
                    <a:pt x="84" y="85"/>
                  </a:lnTo>
                  <a:lnTo>
                    <a:pt x="84" y="59"/>
                  </a:lnTo>
                  <a:lnTo>
                    <a:pt x="33" y="59"/>
                  </a:lnTo>
                  <a:lnTo>
                    <a:pt x="33" y="33"/>
                  </a:lnTo>
                  <a:lnTo>
                    <a:pt x="95" y="33"/>
                  </a:lnTo>
                  <a:lnTo>
                    <a:pt x="95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95" y="143"/>
                  </a:lnTo>
                  <a:lnTo>
                    <a:pt x="95" y="114"/>
                  </a:lnTo>
                  <a:lnTo>
                    <a:pt x="33" y="114"/>
                  </a:lnTo>
                  <a:close/>
                  <a:moveTo>
                    <a:pt x="213" y="77"/>
                  </a:moveTo>
                  <a:lnTo>
                    <a:pt x="213" y="77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5" y="52"/>
                  </a:lnTo>
                  <a:lnTo>
                    <a:pt x="205" y="52"/>
                  </a:lnTo>
                  <a:lnTo>
                    <a:pt x="198" y="41"/>
                  </a:lnTo>
                  <a:lnTo>
                    <a:pt x="198" y="41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69" y="41"/>
                  </a:lnTo>
                  <a:lnTo>
                    <a:pt x="158" y="44"/>
                  </a:lnTo>
                  <a:lnTo>
                    <a:pt x="158" y="44"/>
                  </a:lnTo>
                  <a:lnTo>
                    <a:pt x="150" y="48"/>
                  </a:lnTo>
                  <a:lnTo>
                    <a:pt x="143" y="59"/>
                  </a:lnTo>
                  <a:lnTo>
                    <a:pt x="143" y="41"/>
                  </a:lnTo>
                  <a:lnTo>
                    <a:pt x="114" y="41"/>
                  </a:lnTo>
                  <a:lnTo>
                    <a:pt x="114" y="143"/>
                  </a:lnTo>
                  <a:lnTo>
                    <a:pt x="147" y="143"/>
                  </a:lnTo>
                  <a:lnTo>
                    <a:pt x="147" y="85"/>
                  </a:lnTo>
                  <a:lnTo>
                    <a:pt x="147" y="85"/>
                  </a:lnTo>
                  <a:lnTo>
                    <a:pt x="150" y="77"/>
                  </a:lnTo>
                  <a:lnTo>
                    <a:pt x="150" y="77"/>
                  </a:lnTo>
                  <a:lnTo>
                    <a:pt x="154" y="70"/>
                  </a:lnTo>
                  <a:lnTo>
                    <a:pt x="154" y="70"/>
                  </a:lnTo>
                  <a:lnTo>
                    <a:pt x="161" y="66"/>
                  </a:lnTo>
                  <a:lnTo>
                    <a:pt x="161" y="66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2" y="66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80" y="77"/>
                  </a:lnTo>
                  <a:lnTo>
                    <a:pt x="180" y="85"/>
                  </a:lnTo>
                  <a:lnTo>
                    <a:pt x="180" y="143"/>
                  </a:lnTo>
                  <a:lnTo>
                    <a:pt x="213" y="143"/>
                  </a:lnTo>
                  <a:lnTo>
                    <a:pt x="213" y="77"/>
                  </a:lnTo>
                  <a:close/>
                  <a:moveTo>
                    <a:pt x="289" y="143"/>
                  </a:moveTo>
                  <a:lnTo>
                    <a:pt x="326" y="41"/>
                  </a:lnTo>
                  <a:lnTo>
                    <a:pt x="297" y="41"/>
                  </a:lnTo>
                  <a:lnTo>
                    <a:pt x="275" y="118"/>
                  </a:lnTo>
                  <a:lnTo>
                    <a:pt x="253" y="41"/>
                  </a:lnTo>
                  <a:lnTo>
                    <a:pt x="220" y="41"/>
                  </a:lnTo>
                  <a:lnTo>
                    <a:pt x="256" y="143"/>
                  </a:lnTo>
                  <a:lnTo>
                    <a:pt x="289" y="143"/>
                  </a:lnTo>
                  <a:close/>
                  <a:moveTo>
                    <a:pt x="370" y="41"/>
                  </a:moveTo>
                  <a:lnTo>
                    <a:pt x="341" y="41"/>
                  </a:lnTo>
                  <a:lnTo>
                    <a:pt x="341" y="143"/>
                  </a:lnTo>
                  <a:lnTo>
                    <a:pt x="370" y="143"/>
                  </a:lnTo>
                  <a:lnTo>
                    <a:pt x="370" y="41"/>
                  </a:lnTo>
                  <a:close/>
                  <a:moveTo>
                    <a:pt x="370" y="0"/>
                  </a:moveTo>
                  <a:lnTo>
                    <a:pt x="341" y="0"/>
                  </a:lnTo>
                  <a:lnTo>
                    <a:pt x="341" y="30"/>
                  </a:lnTo>
                  <a:lnTo>
                    <a:pt x="370" y="30"/>
                  </a:lnTo>
                  <a:lnTo>
                    <a:pt x="370" y="0"/>
                  </a:lnTo>
                  <a:close/>
                  <a:moveTo>
                    <a:pt x="461" y="136"/>
                  </a:moveTo>
                  <a:lnTo>
                    <a:pt x="461" y="136"/>
                  </a:lnTo>
                  <a:lnTo>
                    <a:pt x="472" y="125"/>
                  </a:lnTo>
                  <a:lnTo>
                    <a:pt x="472" y="110"/>
                  </a:lnTo>
                  <a:lnTo>
                    <a:pt x="472" y="110"/>
                  </a:lnTo>
                  <a:lnTo>
                    <a:pt x="472" y="99"/>
                  </a:lnTo>
                  <a:lnTo>
                    <a:pt x="472" y="99"/>
                  </a:lnTo>
                  <a:lnTo>
                    <a:pt x="465" y="92"/>
                  </a:lnTo>
                  <a:lnTo>
                    <a:pt x="465" y="92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36" y="81"/>
                  </a:lnTo>
                  <a:lnTo>
                    <a:pt x="436" y="81"/>
                  </a:lnTo>
                  <a:lnTo>
                    <a:pt x="421" y="74"/>
                  </a:lnTo>
                  <a:lnTo>
                    <a:pt x="421" y="7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21" y="63"/>
                  </a:lnTo>
                  <a:lnTo>
                    <a:pt x="421" y="63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43" y="63"/>
                  </a:lnTo>
                  <a:lnTo>
                    <a:pt x="443" y="63"/>
                  </a:lnTo>
                  <a:lnTo>
                    <a:pt x="458" y="70"/>
                  </a:lnTo>
                  <a:lnTo>
                    <a:pt x="469" y="52"/>
                  </a:lnTo>
                  <a:lnTo>
                    <a:pt x="469" y="52"/>
                  </a:lnTo>
                  <a:lnTo>
                    <a:pt x="458" y="44"/>
                  </a:lnTo>
                  <a:lnTo>
                    <a:pt x="450" y="41"/>
                  </a:lnTo>
                  <a:lnTo>
                    <a:pt x="450" y="41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10" y="41"/>
                  </a:lnTo>
                  <a:lnTo>
                    <a:pt x="410" y="41"/>
                  </a:lnTo>
                  <a:lnTo>
                    <a:pt x="399" y="48"/>
                  </a:lnTo>
                  <a:lnTo>
                    <a:pt x="399" y="48"/>
                  </a:lnTo>
                  <a:lnTo>
                    <a:pt x="392" y="59"/>
                  </a:lnTo>
                  <a:lnTo>
                    <a:pt x="392" y="59"/>
                  </a:lnTo>
                  <a:lnTo>
                    <a:pt x="388" y="74"/>
                  </a:lnTo>
                  <a:lnTo>
                    <a:pt x="388" y="74"/>
                  </a:lnTo>
                  <a:lnTo>
                    <a:pt x="388" y="85"/>
                  </a:lnTo>
                  <a:lnTo>
                    <a:pt x="388" y="85"/>
                  </a:lnTo>
                  <a:lnTo>
                    <a:pt x="395" y="92"/>
                  </a:lnTo>
                  <a:lnTo>
                    <a:pt x="395" y="92"/>
                  </a:lnTo>
                  <a:lnTo>
                    <a:pt x="406" y="96"/>
                  </a:lnTo>
                  <a:lnTo>
                    <a:pt x="406" y="96"/>
                  </a:lnTo>
                  <a:lnTo>
                    <a:pt x="425" y="103"/>
                  </a:lnTo>
                  <a:lnTo>
                    <a:pt x="425" y="103"/>
                  </a:lnTo>
                  <a:lnTo>
                    <a:pt x="439" y="107"/>
                  </a:lnTo>
                  <a:lnTo>
                    <a:pt x="439" y="107"/>
                  </a:lnTo>
                  <a:lnTo>
                    <a:pt x="443" y="110"/>
                  </a:lnTo>
                  <a:lnTo>
                    <a:pt x="443" y="114"/>
                  </a:lnTo>
                  <a:lnTo>
                    <a:pt x="443" y="114"/>
                  </a:lnTo>
                  <a:lnTo>
                    <a:pt x="439" y="121"/>
                  </a:lnTo>
                  <a:lnTo>
                    <a:pt x="439" y="121"/>
                  </a:lnTo>
                  <a:lnTo>
                    <a:pt x="432" y="121"/>
                  </a:lnTo>
                  <a:lnTo>
                    <a:pt x="432" y="121"/>
                  </a:lnTo>
                  <a:lnTo>
                    <a:pt x="414" y="118"/>
                  </a:lnTo>
                  <a:lnTo>
                    <a:pt x="414" y="118"/>
                  </a:lnTo>
                  <a:lnTo>
                    <a:pt x="395" y="110"/>
                  </a:lnTo>
                  <a:lnTo>
                    <a:pt x="385" y="129"/>
                  </a:lnTo>
                  <a:lnTo>
                    <a:pt x="385" y="129"/>
                  </a:lnTo>
                  <a:lnTo>
                    <a:pt x="395" y="136"/>
                  </a:lnTo>
                  <a:lnTo>
                    <a:pt x="406" y="140"/>
                  </a:lnTo>
                  <a:lnTo>
                    <a:pt x="406" y="140"/>
                  </a:lnTo>
                  <a:lnTo>
                    <a:pt x="432" y="143"/>
                  </a:lnTo>
                  <a:lnTo>
                    <a:pt x="432" y="143"/>
                  </a:lnTo>
                  <a:lnTo>
                    <a:pt x="450" y="143"/>
                  </a:lnTo>
                  <a:lnTo>
                    <a:pt x="461" y="136"/>
                  </a:lnTo>
                  <a:close/>
                  <a:moveTo>
                    <a:pt x="520" y="41"/>
                  </a:moveTo>
                  <a:lnTo>
                    <a:pt x="487" y="41"/>
                  </a:lnTo>
                  <a:lnTo>
                    <a:pt x="487" y="143"/>
                  </a:lnTo>
                  <a:lnTo>
                    <a:pt x="520" y="143"/>
                  </a:lnTo>
                  <a:lnTo>
                    <a:pt x="520" y="41"/>
                  </a:lnTo>
                  <a:close/>
                  <a:moveTo>
                    <a:pt x="520" y="0"/>
                  </a:moveTo>
                  <a:lnTo>
                    <a:pt x="487" y="0"/>
                  </a:lnTo>
                  <a:lnTo>
                    <a:pt x="487" y="30"/>
                  </a:lnTo>
                  <a:lnTo>
                    <a:pt x="520" y="30"/>
                  </a:lnTo>
                  <a:lnTo>
                    <a:pt x="520" y="0"/>
                  </a:lnTo>
                  <a:close/>
                  <a:moveTo>
                    <a:pt x="611" y="140"/>
                  </a:moveTo>
                  <a:lnTo>
                    <a:pt x="611" y="140"/>
                  </a:lnTo>
                  <a:lnTo>
                    <a:pt x="630" y="129"/>
                  </a:lnTo>
                  <a:lnTo>
                    <a:pt x="630" y="129"/>
                  </a:lnTo>
                  <a:lnTo>
                    <a:pt x="641" y="110"/>
                  </a:lnTo>
                  <a:lnTo>
                    <a:pt x="641" y="110"/>
                  </a:lnTo>
                  <a:lnTo>
                    <a:pt x="644" y="92"/>
                  </a:lnTo>
                  <a:lnTo>
                    <a:pt x="644" y="92"/>
                  </a:lnTo>
                  <a:lnTo>
                    <a:pt x="641" y="70"/>
                  </a:lnTo>
                  <a:lnTo>
                    <a:pt x="641" y="70"/>
                  </a:lnTo>
                  <a:lnTo>
                    <a:pt x="630" y="55"/>
                  </a:lnTo>
                  <a:lnTo>
                    <a:pt x="630" y="55"/>
                  </a:lnTo>
                  <a:lnTo>
                    <a:pt x="611" y="44"/>
                  </a:lnTo>
                  <a:lnTo>
                    <a:pt x="611" y="44"/>
                  </a:lnTo>
                  <a:lnTo>
                    <a:pt x="600" y="41"/>
                  </a:lnTo>
                  <a:lnTo>
                    <a:pt x="589" y="37"/>
                  </a:lnTo>
                  <a:lnTo>
                    <a:pt x="589" y="37"/>
                  </a:lnTo>
                  <a:lnTo>
                    <a:pt x="578" y="41"/>
                  </a:lnTo>
                  <a:lnTo>
                    <a:pt x="567" y="44"/>
                  </a:lnTo>
                  <a:lnTo>
                    <a:pt x="567" y="44"/>
                  </a:lnTo>
                  <a:lnTo>
                    <a:pt x="549" y="55"/>
                  </a:lnTo>
                  <a:lnTo>
                    <a:pt x="549" y="55"/>
                  </a:lnTo>
                  <a:lnTo>
                    <a:pt x="538" y="70"/>
                  </a:lnTo>
                  <a:lnTo>
                    <a:pt x="538" y="70"/>
                  </a:lnTo>
                  <a:lnTo>
                    <a:pt x="535" y="92"/>
                  </a:lnTo>
                  <a:lnTo>
                    <a:pt x="535" y="92"/>
                  </a:lnTo>
                  <a:lnTo>
                    <a:pt x="538" y="110"/>
                  </a:lnTo>
                  <a:lnTo>
                    <a:pt x="538" y="110"/>
                  </a:lnTo>
                  <a:lnTo>
                    <a:pt x="549" y="129"/>
                  </a:lnTo>
                  <a:lnTo>
                    <a:pt x="549" y="129"/>
                  </a:lnTo>
                  <a:lnTo>
                    <a:pt x="567" y="140"/>
                  </a:lnTo>
                  <a:lnTo>
                    <a:pt x="567" y="140"/>
                  </a:lnTo>
                  <a:lnTo>
                    <a:pt x="578" y="143"/>
                  </a:lnTo>
                  <a:lnTo>
                    <a:pt x="589" y="143"/>
                  </a:lnTo>
                  <a:lnTo>
                    <a:pt x="589" y="143"/>
                  </a:lnTo>
                  <a:lnTo>
                    <a:pt x="600" y="143"/>
                  </a:lnTo>
                  <a:lnTo>
                    <a:pt x="611" y="140"/>
                  </a:lnTo>
                  <a:close/>
                  <a:moveTo>
                    <a:pt x="567" y="81"/>
                  </a:moveTo>
                  <a:lnTo>
                    <a:pt x="567" y="81"/>
                  </a:lnTo>
                  <a:lnTo>
                    <a:pt x="575" y="74"/>
                  </a:lnTo>
                  <a:lnTo>
                    <a:pt x="575" y="74"/>
                  </a:lnTo>
                  <a:lnTo>
                    <a:pt x="582" y="66"/>
                  </a:lnTo>
                  <a:lnTo>
                    <a:pt x="582" y="66"/>
                  </a:lnTo>
                  <a:lnTo>
                    <a:pt x="589" y="66"/>
                  </a:lnTo>
                  <a:lnTo>
                    <a:pt x="589" y="66"/>
                  </a:lnTo>
                  <a:lnTo>
                    <a:pt x="600" y="66"/>
                  </a:lnTo>
                  <a:lnTo>
                    <a:pt x="604" y="74"/>
                  </a:lnTo>
                  <a:lnTo>
                    <a:pt x="604" y="74"/>
                  </a:lnTo>
                  <a:lnTo>
                    <a:pt x="611" y="81"/>
                  </a:lnTo>
                  <a:lnTo>
                    <a:pt x="611" y="92"/>
                  </a:lnTo>
                  <a:lnTo>
                    <a:pt x="611" y="92"/>
                  </a:lnTo>
                  <a:lnTo>
                    <a:pt x="611" y="103"/>
                  </a:lnTo>
                  <a:lnTo>
                    <a:pt x="611" y="103"/>
                  </a:lnTo>
                  <a:lnTo>
                    <a:pt x="604" y="110"/>
                  </a:lnTo>
                  <a:lnTo>
                    <a:pt x="604" y="110"/>
                  </a:lnTo>
                  <a:lnTo>
                    <a:pt x="600" y="118"/>
                  </a:lnTo>
                  <a:lnTo>
                    <a:pt x="600" y="118"/>
                  </a:lnTo>
                  <a:lnTo>
                    <a:pt x="589" y="118"/>
                  </a:lnTo>
                  <a:lnTo>
                    <a:pt x="589" y="118"/>
                  </a:lnTo>
                  <a:lnTo>
                    <a:pt x="582" y="118"/>
                  </a:lnTo>
                  <a:lnTo>
                    <a:pt x="575" y="110"/>
                  </a:lnTo>
                  <a:lnTo>
                    <a:pt x="575" y="110"/>
                  </a:lnTo>
                  <a:lnTo>
                    <a:pt x="567" y="103"/>
                  </a:lnTo>
                  <a:lnTo>
                    <a:pt x="567" y="92"/>
                  </a:lnTo>
                  <a:lnTo>
                    <a:pt x="567" y="92"/>
                  </a:lnTo>
                  <a:lnTo>
                    <a:pt x="567" y="81"/>
                  </a:lnTo>
                  <a:close/>
                  <a:moveTo>
                    <a:pt x="758" y="77"/>
                  </a:moveTo>
                  <a:lnTo>
                    <a:pt x="758" y="77"/>
                  </a:lnTo>
                  <a:lnTo>
                    <a:pt x="758" y="63"/>
                  </a:lnTo>
                  <a:lnTo>
                    <a:pt x="758" y="63"/>
                  </a:lnTo>
                  <a:lnTo>
                    <a:pt x="754" y="52"/>
                  </a:lnTo>
                  <a:lnTo>
                    <a:pt x="754" y="52"/>
                  </a:lnTo>
                  <a:lnTo>
                    <a:pt x="743" y="41"/>
                  </a:lnTo>
                  <a:lnTo>
                    <a:pt x="743" y="41"/>
                  </a:lnTo>
                  <a:lnTo>
                    <a:pt x="728" y="37"/>
                  </a:lnTo>
                  <a:lnTo>
                    <a:pt x="728" y="37"/>
                  </a:lnTo>
                  <a:lnTo>
                    <a:pt x="714" y="41"/>
                  </a:lnTo>
                  <a:lnTo>
                    <a:pt x="703" y="44"/>
                  </a:lnTo>
                  <a:lnTo>
                    <a:pt x="703" y="44"/>
                  </a:lnTo>
                  <a:lnTo>
                    <a:pt x="696" y="48"/>
                  </a:lnTo>
                  <a:lnTo>
                    <a:pt x="688" y="59"/>
                  </a:lnTo>
                  <a:lnTo>
                    <a:pt x="688" y="41"/>
                  </a:lnTo>
                  <a:lnTo>
                    <a:pt x="659" y="41"/>
                  </a:lnTo>
                  <a:lnTo>
                    <a:pt x="659" y="143"/>
                  </a:lnTo>
                  <a:lnTo>
                    <a:pt x="692" y="143"/>
                  </a:lnTo>
                  <a:lnTo>
                    <a:pt x="692" y="85"/>
                  </a:lnTo>
                  <a:lnTo>
                    <a:pt x="692" y="85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99" y="70"/>
                  </a:lnTo>
                  <a:lnTo>
                    <a:pt x="699" y="70"/>
                  </a:lnTo>
                  <a:lnTo>
                    <a:pt x="706" y="66"/>
                  </a:lnTo>
                  <a:lnTo>
                    <a:pt x="706" y="66"/>
                  </a:lnTo>
                  <a:lnTo>
                    <a:pt x="714" y="66"/>
                  </a:lnTo>
                  <a:lnTo>
                    <a:pt x="714" y="66"/>
                  </a:lnTo>
                  <a:lnTo>
                    <a:pt x="717" y="66"/>
                  </a:lnTo>
                  <a:lnTo>
                    <a:pt x="725" y="70"/>
                  </a:lnTo>
                  <a:lnTo>
                    <a:pt x="725" y="70"/>
                  </a:lnTo>
                  <a:lnTo>
                    <a:pt x="725" y="77"/>
                  </a:lnTo>
                  <a:lnTo>
                    <a:pt x="728" y="85"/>
                  </a:lnTo>
                  <a:lnTo>
                    <a:pt x="728" y="143"/>
                  </a:lnTo>
                  <a:lnTo>
                    <a:pt x="758" y="143"/>
                  </a:lnTo>
                  <a:lnTo>
                    <a:pt x="758" y="77"/>
                  </a:lnTo>
                  <a:close/>
                </a:path>
              </a:pathLst>
            </a:custGeom>
            <a:solidFill>
              <a:srgbClr val="3B3C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4" name="Freeform 222"/>
            <p:cNvSpPr>
              <a:spLocks/>
            </p:cNvSpPr>
            <p:nvPr/>
          </p:nvSpPr>
          <p:spPr bwMode="auto">
            <a:xfrm>
              <a:off x="1412" y="1328"/>
              <a:ext cx="95" cy="139"/>
            </a:xfrm>
            <a:custGeom>
              <a:avLst/>
              <a:gdLst/>
              <a:ahLst/>
              <a:cxnLst>
                <a:cxn ang="0">
                  <a:pos x="33" y="110"/>
                </a:cxn>
                <a:cxn ang="0">
                  <a:pos x="33" y="81"/>
                </a:cxn>
                <a:cxn ang="0">
                  <a:pos x="84" y="81"/>
                </a:cxn>
                <a:cxn ang="0">
                  <a:pos x="84" y="55"/>
                </a:cxn>
                <a:cxn ang="0">
                  <a:pos x="33" y="55"/>
                </a:cxn>
                <a:cxn ang="0">
                  <a:pos x="33" y="29"/>
                </a:cxn>
                <a:cxn ang="0">
                  <a:pos x="95" y="29"/>
                </a:cxn>
                <a:cxn ang="0">
                  <a:pos x="95" y="0"/>
                </a:cxn>
                <a:cxn ang="0">
                  <a:pos x="0" y="0"/>
                </a:cxn>
                <a:cxn ang="0">
                  <a:pos x="0" y="139"/>
                </a:cxn>
                <a:cxn ang="0">
                  <a:pos x="95" y="139"/>
                </a:cxn>
                <a:cxn ang="0">
                  <a:pos x="95" y="110"/>
                </a:cxn>
                <a:cxn ang="0">
                  <a:pos x="33" y="110"/>
                </a:cxn>
              </a:cxnLst>
              <a:rect l="0" t="0" r="r" b="b"/>
              <a:pathLst>
                <a:path w="95" h="139">
                  <a:moveTo>
                    <a:pt x="33" y="110"/>
                  </a:moveTo>
                  <a:lnTo>
                    <a:pt x="33" y="81"/>
                  </a:lnTo>
                  <a:lnTo>
                    <a:pt x="84" y="81"/>
                  </a:lnTo>
                  <a:lnTo>
                    <a:pt x="84" y="55"/>
                  </a:lnTo>
                  <a:lnTo>
                    <a:pt x="33" y="55"/>
                  </a:lnTo>
                  <a:lnTo>
                    <a:pt x="33" y="29"/>
                  </a:lnTo>
                  <a:lnTo>
                    <a:pt x="95" y="29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95" y="139"/>
                  </a:lnTo>
                  <a:lnTo>
                    <a:pt x="95" y="110"/>
                  </a:lnTo>
                  <a:lnTo>
                    <a:pt x="33" y="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7" name="Rectangle 225"/>
            <p:cNvSpPr>
              <a:spLocks noChangeArrowheads="1"/>
            </p:cNvSpPr>
            <p:nvPr/>
          </p:nvSpPr>
          <p:spPr bwMode="auto">
            <a:xfrm>
              <a:off x="1753" y="1365"/>
              <a:ext cx="29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8" name="Rectangle 226"/>
            <p:cNvSpPr>
              <a:spLocks noChangeArrowheads="1"/>
            </p:cNvSpPr>
            <p:nvPr/>
          </p:nvSpPr>
          <p:spPr bwMode="auto">
            <a:xfrm>
              <a:off x="1753" y="1324"/>
              <a:ext cx="29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9" name="Freeform 227"/>
            <p:cNvSpPr>
              <a:spLocks/>
            </p:cNvSpPr>
            <p:nvPr/>
          </p:nvSpPr>
          <p:spPr bwMode="auto">
            <a:xfrm>
              <a:off x="1797" y="1361"/>
              <a:ext cx="87" cy="106"/>
            </a:xfrm>
            <a:custGeom>
              <a:avLst/>
              <a:gdLst/>
              <a:ahLst/>
              <a:cxnLst>
                <a:cxn ang="0">
                  <a:pos x="76" y="99"/>
                </a:cxn>
                <a:cxn ang="0">
                  <a:pos x="87" y="73"/>
                </a:cxn>
                <a:cxn ang="0">
                  <a:pos x="87" y="62"/>
                </a:cxn>
                <a:cxn ang="0">
                  <a:pos x="80" y="55"/>
                </a:cxn>
                <a:cxn ang="0">
                  <a:pos x="69" y="48"/>
                </a:cxn>
                <a:cxn ang="0">
                  <a:pos x="51" y="44"/>
                </a:cxn>
                <a:cxn ang="0">
                  <a:pos x="36" y="37"/>
                </a:cxn>
                <a:cxn ang="0">
                  <a:pos x="32" y="33"/>
                </a:cxn>
                <a:cxn ang="0">
                  <a:pos x="36" y="26"/>
                </a:cxn>
                <a:cxn ang="0">
                  <a:pos x="43" y="22"/>
                </a:cxn>
                <a:cxn ang="0">
                  <a:pos x="58" y="26"/>
                </a:cxn>
                <a:cxn ang="0">
                  <a:pos x="73" y="33"/>
                </a:cxn>
                <a:cxn ang="0">
                  <a:pos x="84" y="15"/>
                </a:cxn>
                <a:cxn ang="0">
                  <a:pos x="65" y="4"/>
                </a:cxn>
                <a:cxn ang="0">
                  <a:pos x="43" y="0"/>
                </a:cxn>
                <a:cxn ang="0">
                  <a:pos x="25" y="4"/>
                </a:cxn>
                <a:cxn ang="0">
                  <a:pos x="14" y="11"/>
                </a:cxn>
                <a:cxn ang="0">
                  <a:pos x="7" y="22"/>
                </a:cxn>
                <a:cxn ang="0">
                  <a:pos x="3" y="37"/>
                </a:cxn>
                <a:cxn ang="0">
                  <a:pos x="3" y="48"/>
                </a:cxn>
                <a:cxn ang="0">
                  <a:pos x="10" y="55"/>
                </a:cxn>
                <a:cxn ang="0">
                  <a:pos x="21" y="59"/>
                </a:cxn>
                <a:cxn ang="0">
                  <a:pos x="40" y="66"/>
                </a:cxn>
                <a:cxn ang="0">
                  <a:pos x="54" y="70"/>
                </a:cxn>
                <a:cxn ang="0">
                  <a:pos x="58" y="73"/>
                </a:cxn>
                <a:cxn ang="0">
                  <a:pos x="58" y="77"/>
                </a:cxn>
                <a:cxn ang="0">
                  <a:pos x="54" y="84"/>
                </a:cxn>
                <a:cxn ang="0">
                  <a:pos x="47" y="84"/>
                </a:cxn>
                <a:cxn ang="0">
                  <a:pos x="29" y="81"/>
                </a:cxn>
                <a:cxn ang="0">
                  <a:pos x="0" y="92"/>
                </a:cxn>
                <a:cxn ang="0">
                  <a:pos x="10" y="99"/>
                </a:cxn>
                <a:cxn ang="0">
                  <a:pos x="21" y="103"/>
                </a:cxn>
                <a:cxn ang="0">
                  <a:pos x="47" y="106"/>
                </a:cxn>
                <a:cxn ang="0">
                  <a:pos x="76" y="99"/>
                </a:cxn>
              </a:cxnLst>
              <a:rect l="0" t="0" r="r" b="b"/>
              <a:pathLst>
                <a:path w="87" h="106">
                  <a:moveTo>
                    <a:pt x="76" y="99"/>
                  </a:moveTo>
                  <a:lnTo>
                    <a:pt x="76" y="99"/>
                  </a:lnTo>
                  <a:lnTo>
                    <a:pt x="87" y="88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62"/>
                  </a:lnTo>
                  <a:lnTo>
                    <a:pt x="87" y="62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73" y="33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73" y="7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8" y="73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10" y="7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0" y="99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65" y="106"/>
                  </a:lnTo>
                  <a:lnTo>
                    <a:pt x="76" y="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261" name="Rectangle 229"/>
            <p:cNvSpPr>
              <a:spLocks noChangeArrowheads="1"/>
            </p:cNvSpPr>
            <p:nvPr/>
          </p:nvSpPr>
          <p:spPr bwMode="auto">
            <a:xfrm>
              <a:off x="1899" y="1324"/>
              <a:ext cx="33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3" name="Freeform 231"/>
            <p:cNvSpPr>
              <a:spLocks/>
            </p:cNvSpPr>
            <p:nvPr/>
          </p:nvSpPr>
          <p:spPr bwMode="auto">
            <a:xfrm>
              <a:off x="1979" y="1390"/>
              <a:ext cx="44" cy="52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44" y="15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37"/>
                </a:cxn>
                <a:cxn ang="0">
                  <a:pos x="44" y="37"/>
                </a:cxn>
                <a:cxn ang="0">
                  <a:pos x="37" y="44"/>
                </a:cxn>
                <a:cxn ang="0">
                  <a:pos x="37" y="44"/>
                </a:cxn>
                <a:cxn ang="0">
                  <a:pos x="33" y="52"/>
                </a:cxn>
                <a:cxn ang="0">
                  <a:pos x="33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8" y="44"/>
                </a:cxn>
                <a:cxn ang="0">
                  <a:pos x="0" y="3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15"/>
                </a:cxn>
              </a:cxnLst>
              <a:rect l="0" t="0" r="r" b="b"/>
              <a:pathLst>
                <a:path w="44" h="52">
                  <a:moveTo>
                    <a:pt x="0" y="15"/>
                  </a:moveTo>
                  <a:lnTo>
                    <a:pt x="0" y="15"/>
                  </a:lnTo>
                  <a:lnTo>
                    <a:pt x="8" y="8"/>
                  </a:lnTo>
                  <a:lnTo>
                    <a:pt x="8" y="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44" y="15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4" name="Freeform 232"/>
            <p:cNvSpPr>
              <a:spLocks/>
            </p:cNvSpPr>
            <p:nvPr/>
          </p:nvSpPr>
          <p:spPr bwMode="auto">
            <a:xfrm>
              <a:off x="2071" y="1361"/>
              <a:ext cx="99" cy="106"/>
            </a:xfrm>
            <a:custGeom>
              <a:avLst/>
              <a:gdLst/>
              <a:ahLst/>
              <a:cxnLst>
                <a:cxn ang="0">
                  <a:pos x="99" y="40"/>
                </a:cxn>
                <a:cxn ang="0">
                  <a:pos x="99" y="40"/>
                </a:cxn>
                <a:cxn ang="0">
                  <a:pos x="99" y="26"/>
                </a:cxn>
                <a:cxn ang="0">
                  <a:pos x="99" y="26"/>
                </a:cxn>
                <a:cxn ang="0">
                  <a:pos x="95" y="15"/>
                </a:cxn>
                <a:cxn ang="0">
                  <a:pos x="95" y="15"/>
                </a:cxn>
                <a:cxn ang="0">
                  <a:pos x="84" y="4"/>
                </a:cxn>
                <a:cxn ang="0">
                  <a:pos x="84" y="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55" y="4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37" y="11"/>
                </a:cxn>
                <a:cxn ang="0">
                  <a:pos x="29" y="22"/>
                </a:cxn>
                <a:cxn ang="0">
                  <a:pos x="29" y="4"/>
                </a:cxn>
                <a:cxn ang="0">
                  <a:pos x="0" y="4"/>
                </a:cxn>
                <a:cxn ang="0">
                  <a:pos x="0" y="106"/>
                </a:cxn>
                <a:cxn ang="0">
                  <a:pos x="33" y="106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37" y="40"/>
                </a:cxn>
                <a:cxn ang="0">
                  <a:pos x="37" y="40"/>
                </a:cxn>
                <a:cxn ang="0">
                  <a:pos x="40" y="33"/>
                </a:cxn>
                <a:cxn ang="0">
                  <a:pos x="40" y="33"/>
                </a:cxn>
                <a:cxn ang="0">
                  <a:pos x="47" y="29"/>
                </a:cxn>
                <a:cxn ang="0">
                  <a:pos x="47" y="29"/>
                </a:cxn>
                <a:cxn ang="0">
                  <a:pos x="55" y="29"/>
                </a:cxn>
                <a:cxn ang="0">
                  <a:pos x="55" y="29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66" y="33"/>
                </a:cxn>
                <a:cxn ang="0">
                  <a:pos x="66" y="40"/>
                </a:cxn>
                <a:cxn ang="0">
                  <a:pos x="69" y="48"/>
                </a:cxn>
                <a:cxn ang="0">
                  <a:pos x="69" y="106"/>
                </a:cxn>
                <a:cxn ang="0">
                  <a:pos x="99" y="106"/>
                </a:cxn>
                <a:cxn ang="0">
                  <a:pos x="99" y="40"/>
                </a:cxn>
              </a:cxnLst>
              <a:rect l="0" t="0" r="r" b="b"/>
              <a:pathLst>
                <a:path w="99" h="106">
                  <a:moveTo>
                    <a:pt x="99" y="40"/>
                  </a:moveTo>
                  <a:lnTo>
                    <a:pt x="99" y="4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5" y="4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9" y="22"/>
                  </a:lnTo>
                  <a:lnTo>
                    <a:pt x="29" y="4"/>
                  </a:lnTo>
                  <a:lnTo>
                    <a:pt x="0" y="4"/>
                  </a:lnTo>
                  <a:lnTo>
                    <a:pt x="0" y="106"/>
                  </a:lnTo>
                  <a:lnTo>
                    <a:pt x="33" y="106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5" y="29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66" y="33"/>
                  </a:lnTo>
                  <a:lnTo>
                    <a:pt x="66" y="40"/>
                  </a:lnTo>
                  <a:lnTo>
                    <a:pt x="69" y="48"/>
                  </a:lnTo>
                  <a:lnTo>
                    <a:pt x="69" y="106"/>
                  </a:lnTo>
                  <a:lnTo>
                    <a:pt x="99" y="106"/>
                  </a:lnTo>
                  <a:lnTo>
                    <a:pt x="99" y="4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5" name="Freeform 233"/>
            <p:cNvSpPr>
              <a:spLocks noEditPoints="1"/>
            </p:cNvSpPr>
            <p:nvPr/>
          </p:nvSpPr>
          <p:spPr bwMode="auto">
            <a:xfrm>
              <a:off x="1866" y="1496"/>
              <a:ext cx="55" cy="77"/>
            </a:xfrm>
            <a:custGeom>
              <a:avLst/>
              <a:gdLst/>
              <a:ahLst/>
              <a:cxnLst>
                <a:cxn ang="0">
                  <a:pos x="26" y="77"/>
                </a:cxn>
                <a:cxn ang="0">
                  <a:pos x="15" y="74"/>
                </a:cxn>
                <a:cxn ang="0">
                  <a:pos x="7" y="66"/>
                </a:cxn>
                <a:cxn ang="0">
                  <a:pos x="4" y="59"/>
                </a:cxn>
                <a:cxn ang="0">
                  <a:pos x="0" y="48"/>
                </a:cxn>
                <a:cxn ang="0">
                  <a:pos x="4" y="37"/>
                </a:cxn>
                <a:cxn ang="0">
                  <a:pos x="7" y="30"/>
                </a:cxn>
                <a:cxn ang="0">
                  <a:pos x="15" y="22"/>
                </a:cxn>
                <a:cxn ang="0">
                  <a:pos x="26" y="22"/>
                </a:cxn>
                <a:cxn ang="0">
                  <a:pos x="37" y="26"/>
                </a:cxn>
                <a:cxn ang="0">
                  <a:pos x="44" y="0"/>
                </a:cxn>
                <a:cxn ang="0">
                  <a:pos x="51" y="66"/>
                </a:cxn>
                <a:cxn ang="0">
                  <a:pos x="55" y="70"/>
                </a:cxn>
                <a:cxn ang="0">
                  <a:pos x="55" y="74"/>
                </a:cxn>
                <a:cxn ang="0">
                  <a:pos x="51" y="74"/>
                </a:cxn>
                <a:cxn ang="0">
                  <a:pos x="48" y="74"/>
                </a:cxn>
                <a:cxn ang="0">
                  <a:pos x="48" y="66"/>
                </a:cxn>
                <a:cxn ang="0">
                  <a:pos x="37" y="74"/>
                </a:cxn>
                <a:cxn ang="0">
                  <a:pos x="26" y="77"/>
                </a:cxn>
                <a:cxn ang="0">
                  <a:pos x="29" y="70"/>
                </a:cxn>
                <a:cxn ang="0">
                  <a:pos x="33" y="70"/>
                </a:cxn>
                <a:cxn ang="0">
                  <a:pos x="40" y="66"/>
                </a:cxn>
                <a:cxn ang="0">
                  <a:pos x="44" y="63"/>
                </a:cxn>
                <a:cxn ang="0">
                  <a:pos x="44" y="55"/>
                </a:cxn>
                <a:cxn ang="0">
                  <a:pos x="44" y="41"/>
                </a:cxn>
                <a:cxn ang="0">
                  <a:pos x="40" y="37"/>
                </a:cxn>
                <a:cxn ang="0">
                  <a:pos x="37" y="33"/>
                </a:cxn>
                <a:cxn ang="0">
                  <a:pos x="33" y="30"/>
                </a:cxn>
                <a:cxn ang="0">
                  <a:pos x="26" y="26"/>
                </a:cxn>
                <a:cxn ang="0">
                  <a:pos x="18" y="30"/>
                </a:cxn>
                <a:cxn ang="0">
                  <a:pos x="15" y="33"/>
                </a:cxn>
                <a:cxn ang="0">
                  <a:pos x="11" y="41"/>
                </a:cxn>
                <a:cxn ang="0">
                  <a:pos x="7" y="48"/>
                </a:cxn>
                <a:cxn ang="0">
                  <a:pos x="11" y="55"/>
                </a:cxn>
                <a:cxn ang="0">
                  <a:pos x="15" y="63"/>
                </a:cxn>
                <a:cxn ang="0">
                  <a:pos x="18" y="70"/>
                </a:cxn>
                <a:cxn ang="0">
                  <a:pos x="29" y="70"/>
                </a:cxn>
              </a:cxnLst>
              <a:rect l="0" t="0" r="r" b="b"/>
              <a:pathLst>
                <a:path w="55" h="77">
                  <a:moveTo>
                    <a:pt x="26" y="77"/>
                  </a:moveTo>
                  <a:lnTo>
                    <a:pt x="26" y="77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5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26" y="77"/>
                  </a:lnTo>
                  <a:lnTo>
                    <a:pt x="26" y="77"/>
                  </a:lnTo>
                  <a:close/>
                  <a:moveTo>
                    <a:pt x="29" y="70"/>
                  </a:moveTo>
                  <a:lnTo>
                    <a:pt x="29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4" y="55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29" y="7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6" name="Freeform 234"/>
            <p:cNvSpPr>
              <a:spLocks noEditPoints="1"/>
            </p:cNvSpPr>
            <p:nvPr/>
          </p:nvSpPr>
          <p:spPr bwMode="auto">
            <a:xfrm>
              <a:off x="1866" y="1496"/>
              <a:ext cx="55" cy="77"/>
            </a:xfrm>
            <a:custGeom>
              <a:avLst/>
              <a:gdLst/>
              <a:ahLst/>
              <a:cxnLst>
                <a:cxn ang="0">
                  <a:pos x="15" y="74"/>
                </a:cxn>
                <a:cxn ang="0">
                  <a:pos x="7" y="66"/>
                </a:cxn>
                <a:cxn ang="0">
                  <a:pos x="0" y="48"/>
                </a:cxn>
                <a:cxn ang="0">
                  <a:pos x="4" y="37"/>
                </a:cxn>
                <a:cxn ang="0">
                  <a:pos x="15" y="22"/>
                </a:cxn>
                <a:cxn ang="0">
                  <a:pos x="26" y="22"/>
                </a:cxn>
                <a:cxn ang="0">
                  <a:pos x="44" y="33"/>
                </a:cxn>
                <a:cxn ang="0">
                  <a:pos x="51" y="66"/>
                </a:cxn>
                <a:cxn ang="0">
                  <a:pos x="55" y="70"/>
                </a:cxn>
                <a:cxn ang="0">
                  <a:pos x="55" y="74"/>
                </a:cxn>
                <a:cxn ang="0">
                  <a:pos x="48" y="74"/>
                </a:cxn>
                <a:cxn ang="0">
                  <a:pos x="44" y="66"/>
                </a:cxn>
                <a:cxn ang="0">
                  <a:pos x="37" y="74"/>
                </a:cxn>
                <a:cxn ang="0">
                  <a:pos x="26" y="22"/>
                </a:cxn>
                <a:cxn ang="0">
                  <a:pos x="15" y="22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7" y="66"/>
                </a:cxn>
                <a:cxn ang="0">
                  <a:pos x="15" y="74"/>
                </a:cxn>
                <a:cxn ang="0">
                  <a:pos x="37" y="74"/>
                </a:cxn>
                <a:cxn ang="0">
                  <a:pos x="48" y="63"/>
                </a:cxn>
                <a:cxn ang="0">
                  <a:pos x="48" y="74"/>
                </a:cxn>
                <a:cxn ang="0">
                  <a:pos x="51" y="74"/>
                </a:cxn>
                <a:cxn ang="0">
                  <a:pos x="55" y="70"/>
                </a:cxn>
                <a:cxn ang="0">
                  <a:pos x="44" y="0"/>
                </a:cxn>
                <a:cxn ang="0">
                  <a:pos x="44" y="33"/>
                </a:cxn>
                <a:cxn ang="0">
                  <a:pos x="26" y="22"/>
                </a:cxn>
                <a:cxn ang="0">
                  <a:pos x="29" y="70"/>
                </a:cxn>
                <a:cxn ang="0">
                  <a:pos x="15" y="63"/>
                </a:cxn>
                <a:cxn ang="0">
                  <a:pos x="11" y="55"/>
                </a:cxn>
                <a:cxn ang="0">
                  <a:pos x="11" y="41"/>
                </a:cxn>
                <a:cxn ang="0">
                  <a:pos x="15" y="33"/>
                </a:cxn>
                <a:cxn ang="0">
                  <a:pos x="26" y="26"/>
                </a:cxn>
                <a:cxn ang="0">
                  <a:pos x="33" y="30"/>
                </a:cxn>
                <a:cxn ang="0">
                  <a:pos x="44" y="37"/>
                </a:cxn>
                <a:cxn ang="0">
                  <a:pos x="44" y="41"/>
                </a:cxn>
                <a:cxn ang="0">
                  <a:pos x="44" y="63"/>
                </a:cxn>
                <a:cxn ang="0">
                  <a:pos x="40" y="66"/>
                </a:cxn>
                <a:cxn ang="0">
                  <a:pos x="29" y="70"/>
                </a:cxn>
                <a:cxn ang="0">
                  <a:pos x="26" y="30"/>
                </a:cxn>
                <a:cxn ang="0">
                  <a:pos x="15" y="33"/>
                </a:cxn>
                <a:cxn ang="0">
                  <a:pos x="11" y="41"/>
                </a:cxn>
                <a:cxn ang="0">
                  <a:pos x="11" y="55"/>
                </a:cxn>
                <a:cxn ang="0">
                  <a:pos x="15" y="63"/>
                </a:cxn>
                <a:cxn ang="0">
                  <a:pos x="29" y="70"/>
                </a:cxn>
                <a:cxn ang="0">
                  <a:pos x="33" y="70"/>
                </a:cxn>
                <a:cxn ang="0">
                  <a:pos x="44" y="63"/>
                </a:cxn>
                <a:cxn ang="0">
                  <a:pos x="44" y="41"/>
                </a:cxn>
                <a:cxn ang="0">
                  <a:pos x="40" y="37"/>
                </a:cxn>
                <a:cxn ang="0">
                  <a:pos x="33" y="30"/>
                </a:cxn>
                <a:cxn ang="0">
                  <a:pos x="26" y="30"/>
                </a:cxn>
              </a:cxnLst>
              <a:rect l="0" t="0" r="r" b="b"/>
              <a:pathLst>
                <a:path w="55" h="77">
                  <a:moveTo>
                    <a:pt x="26" y="77"/>
                  </a:moveTo>
                  <a:lnTo>
                    <a:pt x="26" y="77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26" y="77"/>
                  </a:lnTo>
                  <a:lnTo>
                    <a:pt x="26" y="77"/>
                  </a:lnTo>
                  <a:close/>
                  <a:moveTo>
                    <a:pt x="26" y="22"/>
                  </a:moveTo>
                  <a:lnTo>
                    <a:pt x="26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44" y="66"/>
                  </a:lnTo>
                  <a:lnTo>
                    <a:pt x="48" y="63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55" y="74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1" y="66"/>
                  </a:lnTo>
                  <a:lnTo>
                    <a:pt x="51" y="0"/>
                  </a:lnTo>
                  <a:lnTo>
                    <a:pt x="44" y="0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6" y="22"/>
                  </a:lnTo>
                  <a:lnTo>
                    <a:pt x="26" y="22"/>
                  </a:lnTo>
                  <a:close/>
                  <a:moveTo>
                    <a:pt x="29" y="70"/>
                  </a:moveTo>
                  <a:lnTo>
                    <a:pt x="29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9" y="70"/>
                  </a:lnTo>
                  <a:lnTo>
                    <a:pt x="29" y="70"/>
                  </a:lnTo>
                  <a:close/>
                  <a:moveTo>
                    <a:pt x="26" y="30"/>
                  </a:moveTo>
                  <a:lnTo>
                    <a:pt x="26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4" y="55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7" name="Freeform 235"/>
            <p:cNvSpPr>
              <a:spLocks noEditPoints="1"/>
            </p:cNvSpPr>
            <p:nvPr/>
          </p:nvSpPr>
          <p:spPr bwMode="auto">
            <a:xfrm>
              <a:off x="1936" y="1496"/>
              <a:ext cx="7" cy="7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</a:cxnLst>
              <a:rect l="0" t="0" r="r" b="b"/>
              <a:pathLst>
                <a:path w="7" h="74">
                  <a:moveTo>
                    <a:pt x="0" y="1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lnTo>
                    <a:pt x="0" y="11"/>
                  </a:lnTo>
                  <a:close/>
                  <a:moveTo>
                    <a:pt x="0" y="74"/>
                  </a:move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8" name="Freeform 236"/>
            <p:cNvSpPr>
              <a:spLocks noEditPoints="1"/>
            </p:cNvSpPr>
            <p:nvPr/>
          </p:nvSpPr>
          <p:spPr bwMode="auto">
            <a:xfrm>
              <a:off x="1936" y="1496"/>
              <a:ext cx="7" cy="74"/>
            </a:xfrm>
            <a:custGeom>
              <a:avLst/>
              <a:gdLst/>
              <a:ahLst/>
              <a:cxnLst>
                <a:cxn ang="0">
                  <a:pos x="7" y="74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  <a:cxn ang="0">
                  <a:pos x="7" y="74"/>
                </a:cxn>
                <a:cxn ang="0">
                  <a:pos x="7" y="22"/>
                </a:cxn>
                <a:cxn ang="0">
                  <a:pos x="0" y="22"/>
                </a:cxn>
                <a:cxn ang="0">
                  <a:pos x="0" y="74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7" h="74">
                  <a:moveTo>
                    <a:pt x="7" y="74"/>
                  </a:moveTo>
                  <a:lnTo>
                    <a:pt x="0" y="74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close/>
                  <a:moveTo>
                    <a:pt x="0" y="74"/>
                  </a:moveTo>
                  <a:lnTo>
                    <a:pt x="7" y="74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74"/>
                  </a:lnTo>
                  <a:close/>
                  <a:moveTo>
                    <a:pt x="7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close/>
                  <a:moveTo>
                    <a:pt x="0" y="11"/>
                  </a:move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9" name="Freeform 237"/>
            <p:cNvSpPr>
              <a:spLocks noEditPoints="1"/>
            </p:cNvSpPr>
            <p:nvPr/>
          </p:nvSpPr>
          <p:spPr bwMode="auto">
            <a:xfrm>
              <a:off x="1958" y="1518"/>
              <a:ext cx="51" cy="74"/>
            </a:xfrm>
            <a:custGeom>
              <a:avLst/>
              <a:gdLst/>
              <a:ahLst/>
              <a:cxnLst>
                <a:cxn ang="0">
                  <a:pos x="25" y="55"/>
                </a:cxn>
                <a:cxn ang="0">
                  <a:pos x="14" y="52"/>
                </a:cxn>
                <a:cxn ang="0">
                  <a:pos x="7" y="44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3" y="15"/>
                </a:cxn>
                <a:cxn ang="0">
                  <a:pos x="7" y="8"/>
                </a:cxn>
                <a:cxn ang="0">
                  <a:pos x="14" y="0"/>
                </a:cxn>
                <a:cxn ang="0">
                  <a:pos x="25" y="0"/>
                </a:cxn>
                <a:cxn ang="0">
                  <a:pos x="36" y="4"/>
                </a:cxn>
                <a:cxn ang="0">
                  <a:pos x="47" y="0"/>
                </a:cxn>
                <a:cxn ang="0">
                  <a:pos x="51" y="52"/>
                </a:cxn>
                <a:cxn ang="0">
                  <a:pos x="51" y="63"/>
                </a:cxn>
                <a:cxn ang="0">
                  <a:pos x="43" y="70"/>
                </a:cxn>
                <a:cxn ang="0">
                  <a:pos x="36" y="74"/>
                </a:cxn>
                <a:cxn ang="0">
                  <a:pos x="25" y="74"/>
                </a:cxn>
                <a:cxn ang="0">
                  <a:pos x="10" y="74"/>
                </a:cxn>
                <a:cxn ang="0">
                  <a:pos x="3" y="63"/>
                </a:cxn>
                <a:cxn ang="0">
                  <a:pos x="7" y="59"/>
                </a:cxn>
                <a:cxn ang="0">
                  <a:pos x="14" y="66"/>
                </a:cxn>
                <a:cxn ang="0">
                  <a:pos x="25" y="70"/>
                </a:cxn>
                <a:cxn ang="0">
                  <a:pos x="32" y="70"/>
                </a:cxn>
                <a:cxn ang="0">
                  <a:pos x="40" y="66"/>
                </a:cxn>
                <a:cxn ang="0">
                  <a:pos x="43" y="59"/>
                </a:cxn>
                <a:cxn ang="0">
                  <a:pos x="43" y="44"/>
                </a:cxn>
                <a:cxn ang="0">
                  <a:pos x="36" y="52"/>
                </a:cxn>
                <a:cxn ang="0">
                  <a:pos x="25" y="55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40" y="44"/>
                </a:cxn>
                <a:cxn ang="0">
                  <a:pos x="43" y="41"/>
                </a:cxn>
                <a:cxn ang="0">
                  <a:pos x="43" y="33"/>
                </a:cxn>
                <a:cxn ang="0">
                  <a:pos x="43" y="19"/>
                </a:cxn>
                <a:cxn ang="0">
                  <a:pos x="43" y="15"/>
                </a:cxn>
                <a:cxn ang="0">
                  <a:pos x="36" y="11"/>
                </a:cxn>
                <a:cxn ang="0">
                  <a:pos x="32" y="8"/>
                </a:cxn>
                <a:cxn ang="0">
                  <a:pos x="25" y="4"/>
                </a:cxn>
                <a:cxn ang="0">
                  <a:pos x="18" y="8"/>
                </a:cxn>
                <a:cxn ang="0">
                  <a:pos x="14" y="11"/>
                </a:cxn>
                <a:cxn ang="0">
                  <a:pos x="10" y="19"/>
                </a:cxn>
                <a:cxn ang="0">
                  <a:pos x="7" y="26"/>
                </a:cxn>
                <a:cxn ang="0">
                  <a:pos x="10" y="33"/>
                </a:cxn>
                <a:cxn ang="0">
                  <a:pos x="14" y="41"/>
                </a:cxn>
                <a:cxn ang="0">
                  <a:pos x="21" y="48"/>
                </a:cxn>
                <a:cxn ang="0">
                  <a:pos x="29" y="48"/>
                </a:cxn>
              </a:cxnLst>
              <a:rect l="0" t="0" r="r" b="b"/>
              <a:pathLst>
                <a:path w="51" h="74">
                  <a:moveTo>
                    <a:pt x="25" y="55"/>
                  </a:moveTo>
                  <a:lnTo>
                    <a:pt x="25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7" y="1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1" y="52"/>
                  </a:lnTo>
                  <a:lnTo>
                    <a:pt x="51" y="52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3" y="63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5" y="55"/>
                  </a:lnTo>
                  <a:lnTo>
                    <a:pt x="25" y="55"/>
                  </a:lnTo>
                  <a:close/>
                  <a:moveTo>
                    <a:pt x="29" y="48"/>
                  </a:moveTo>
                  <a:lnTo>
                    <a:pt x="29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3" y="33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9" y="48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0" name="Freeform 238"/>
            <p:cNvSpPr>
              <a:spLocks noEditPoints="1"/>
            </p:cNvSpPr>
            <p:nvPr/>
          </p:nvSpPr>
          <p:spPr bwMode="auto">
            <a:xfrm>
              <a:off x="1958" y="1518"/>
              <a:ext cx="51" cy="77"/>
            </a:xfrm>
            <a:custGeom>
              <a:avLst/>
              <a:gdLst/>
              <a:ahLst/>
              <a:cxnLst>
                <a:cxn ang="0">
                  <a:pos x="10" y="74"/>
                </a:cxn>
                <a:cxn ang="0">
                  <a:pos x="3" y="63"/>
                </a:cxn>
                <a:cxn ang="0">
                  <a:pos x="7" y="59"/>
                </a:cxn>
                <a:cxn ang="0">
                  <a:pos x="14" y="66"/>
                </a:cxn>
                <a:cxn ang="0">
                  <a:pos x="32" y="70"/>
                </a:cxn>
                <a:cxn ang="0">
                  <a:pos x="40" y="66"/>
                </a:cxn>
                <a:cxn ang="0">
                  <a:pos x="43" y="52"/>
                </a:cxn>
                <a:cxn ang="0">
                  <a:pos x="36" y="52"/>
                </a:cxn>
                <a:cxn ang="0">
                  <a:pos x="25" y="55"/>
                </a:cxn>
                <a:cxn ang="0">
                  <a:pos x="7" y="44"/>
                </a:cxn>
                <a:cxn ang="0">
                  <a:pos x="3" y="37"/>
                </a:cxn>
                <a:cxn ang="0">
                  <a:pos x="3" y="15"/>
                </a:cxn>
                <a:cxn ang="0">
                  <a:pos x="7" y="8"/>
                </a:cxn>
                <a:cxn ang="0">
                  <a:pos x="25" y="0"/>
                </a:cxn>
                <a:cxn ang="0">
                  <a:pos x="36" y="4"/>
                </a:cxn>
                <a:cxn ang="0">
                  <a:pos x="51" y="0"/>
                </a:cxn>
                <a:cxn ang="0">
                  <a:pos x="51" y="63"/>
                </a:cxn>
                <a:cxn ang="0">
                  <a:pos x="43" y="70"/>
                </a:cxn>
                <a:cxn ang="0">
                  <a:pos x="25" y="77"/>
                </a:cxn>
                <a:cxn ang="0">
                  <a:pos x="3" y="63"/>
                </a:cxn>
                <a:cxn ang="0">
                  <a:pos x="25" y="74"/>
                </a:cxn>
                <a:cxn ang="0">
                  <a:pos x="36" y="74"/>
                </a:cxn>
                <a:cxn ang="0">
                  <a:pos x="51" y="63"/>
                </a:cxn>
                <a:cxn ang="0">
                  <a:pos x="51" y="0"/>
                </a:cxn>
                <a:cxn ang="0">
                  <a:pos x="47" y="11"/>
                </a:cxn>
                <a:cxn ang="0">
                  <a:pos x="36" y="4"/>
                </a:cxn>
                <a:cxn ang="0">
                  <a:pos x="14" y="4"/>
                </a:cxn>
                <a:cxn ang="0">
                  <a:pos x="7" y="8"/>
                </a:cxn>
                <a:cxn ang="0">
                  <a:pos x="3" y="26"/>
                </a:cxn>
                <a:cxn ang="0">
                  <a:pos x="3" y="37"/>
                </a:cxn>
                <a:cxn ang="0">
                  <a:pos x="14" y="52"/>
                </a:cxn>
                <a:cxn ang="0">
                  <a:pos x="25" y="52"/>
                </a:cxn>
                <a:cxn ang="0">
                  <a:pos x="43" y="44"/>
                </a:cxn>
                <a:cxn ang="0">
                  <a:pos x="43" y="52"/>
                </a:cxn>
                <a:cxn ang="0">
                  <a:pos x="40" y="66"/>
                </a:cxn>
                <a:cxn ang="0">
                  <a:pos x="32" y="70"/>
                </a:cxn>
                <a:cxn ang="0">
                  <a:pos x="14" y="66"/>
                </a:cxn>
                <a:cxn ang="0">
                  <a:pos x="3" y="63"/>
                </a:cxn>
                <a:cxn ang="0">
                  <a:pos x="21" y="48"/>
                </a:cxn>
                <a:cxn ang="0">
                  <a:pos x="14" y="41"/>
                </a:cxn>
                <a:cxn ang="0">
                  <a:pos x="7" y="26"/>
                </a:cxn>
                <a:cxn ang="0">
                  <a:pos x="10" y="19"/>
                </a:cxn>
                <a:cxn ang="0">
                  <a:pos x="18" y="8"/>
                </a:cxn>
                <a:cxn ang="0">
                  <a:pos x="25" y="4"/>
                </a:cxn>
                <a:cxn ang="0">
                  <a:pos x="36" y="8"/>
                </a:cxn>
                <a:cxn ang="0">
                  <a:pos x="43" y="15"/>
                </a:cxn>
                <a:cxn ang="0">
                  <a:pos x="43" y="33"/>
                </a:cxn>
                <a:cxn ang="0">
                  <a:pos x="43" y="41"/>
                </a:cxn>
                <a:cxn ang="0">
                  <a:pos x="32" y="48"/>
                </a:cxn>
                <a:cxn ang="0">
                  <a:pos x="29" y="48"/>
                </a:cxn>
                <a:cxn ang="0">
                  <a:pos x="18" y="8"/>
                </a:cxn>
                <a:cxn ang="0">
                  <a:pos x="14" y="11"/>
                </a:cxn>
                <a:cxn ang="0">
                  <a:pos x="7" y="26"/>
                </a:cxn>
                <a:cxn ang="0">
                  <a:pos x="10" y="33"/>
                </a:cxn>
                <a:cxn ang="0">
                  <a:pos x="21" y="44"/>
                </a:cxn>
                <a:cxn ang="0">
                  <a:pos x="29" y="48"/>
                </a:cxn>
                <a:cxn ang="0">
                  <a:pos x="40" y="44"/>
                </a:cxn>
                <a:cxn ang="0">
                  <a:pos x="43" y="41"/>
                </a:cxn>
                <a:cxn ang="0">
                  <a:pos x="43" y="19"/>
                </a:cxn>
                <a:cxn ang="0">
                  <a:pos x="36" y="11"/>
                </a:cxn>
                <a:cxn ang="0">
                  <a:pos x="32" y="8"/>
                </a:cxn>
              </a:cxnLst>
              <a:rect l="0" t="0" r="r" b="b"/>
              <a:pathLst>
                <a:path w="51" h="77">
                  <a:moveTo>
                    <a:pt x="25" y="77"/>
                  </a:moveTo>
                  <a:lnTo>
                    <a:pt x="25" y="77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7" y="1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1" y="52"/>
                  </a:lnTo>
                  <a:lnTo>
                    <a:pt x="51" y="52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25" y="77"/>
                  </a:lnTo>
                  <a:lnTo>
                    <a:pt x="25" y="77"/>
                  </a:lnTo>
                  <a:close/>
                  <a:moveTo>
                    <a:pt x="3" y="63"/>
                  </a:moveTo>
                  <a:lnTo>
                    <a:pt x="3" y="63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51" y="52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43" y="44"/>
                  </a:lnTo>
                  <a:lnTo>
                    <a:pt x="43" y="41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7" y="59"/>
                  </a:lnTo>
                  <a:lnTo>
                    <a:pt x="3" y="63"/>
                  </a:lnTo>
                  <a:close/>
                  <a:moveTo>
                    <a:pt x="29" y="48"/>
                  </a:moveTo>
                  <a:lnTo>
                    <a:pt x="29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9" y="48"/>
                  </a:lnTo>
                  <a:lnTo>
                    <a:pt x="29" y="48"/>
                  </a:lnTo>
                  <a:close/>
                  <a:moveTo>
                    <a:pt x="25" y="8"/>
                  </a:moveTo>
                  <a:lnTo>
                    <a:pt x="25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3" y="33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1" name="Freeform 239"/>
            <p:cNvSpPr>
              <a:spLocks noEditPoints="1"/>
            </p:cNvSpPr>
            <p:nvPr/>
          </p:nvSpPr>
          <p:spPr bwMode="auto">
            <a:xfrm>
              <a:off x="2027" y="1496"/>
              <a:ext cx="7" cy="7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</a:cxnLst>
              <a:rect l="0" t="0" r="r" b="b"/>
              <a:pathLst>
                <a:path w="7" h="74">
                  <a:moveTo>
                    <a:pt x="0" y="1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lnTo>
                    <a:pt x="0" y="11"/>
                  </a:lnTo>
                  <a:close/>
                  <a:moveTo>
                    <a:pt x="0" y="74"/>
                  </a:move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2" name="Freeform 240"/>
            <p:cNvSpPr>
              <a:spLocks noEditPoints="1"/>
            </p:cNvSpPr>
            <p:nvPr/>
          </p:nvSpPr>
          <p:spPr bwMode="auto">
            <a:xfrm>
              <a:off x="2027" y="1496"/>
              <a:ext cx="7" cy="74"/>
            </a:xfrm>
            <a:custGeom>
              <a:avLst/>
              <a:gdLst/>
              <a:ahLst/>
              <a:cxnLst>
                <a:cxn ang="0">
                  <a:pos x="7" y="74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  <a:cxn ang="0">
                  <a:pos x="7" y="74"/>
                </a:cxn>
                <a:cxn ang="0">
                  <a:pos x="7" y="22"/>
                </a:cxn>
                <a:cxn ang="0">
                  <a:pos x="0" y="22"/>
                </a:cxn>
                <a:cxn ang="0">
                  <a:pos x="0" y="74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7" h="74">
                  <a:moveTo>
                    <a:pt x="7" y="74"/>
                  </a:moveTo>
                  <a:lnTo>
                    <a:pt x="0" y="74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close/>
                  <a:moveTo>
                    <a:pt x="0" y="74"/>
                  </a:moveTo>
                  <a:lnTo>
                    <a:pt x="7" y="74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74"/>
                  </a:lnTo>
                  <a:close/>
                  <a:moveTo>
                    <a:pt x="7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close/>
                  <a:moveTo>
                    <a:pt x="0" y="11"/>
                  </a:move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3" name="Freeform 241"/>
            <p:cNvSpPr>
              <a:spLocks/>
            </p:cNvSpPr>
            <p:nvPr/>
          </p:nvSpPr>
          <p:spPr bwMode="auto">
            <a:xfrm>
              <a:off x="2049" y="1500"/>
              <a:ext cx="29" cy="73"/>
            </a:xfrm>
            <a:custGeom>
              <a:avLst/>
              <a:gdLst/>
              <a:ahLst/>
              <a:cxnLst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22" y="70"/>
                </a:cxn>
                <a:cxn ang="0">
                  <a:pos x="18" y="73"/>
                </a:cxn>
                <a:cxn ang="0">
                  <a:pos x="18" y="73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7" y="66"/>
                </a:cxn>
                <a:cxn ang="0">
                  <a:pos x="7" y="66"/>
                </a:cxn>
                <a:cxn ang="0">
                  <a:pos x="7" y="62"/>
                </a:cxn>
                <a:cxn ang="0">
                  <a:pos x="7" y="26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7" y="18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15" y="18"/>
                </a:cxn>
                <a:cxn ang="0">
                  <a:pos x="26" y="18"/>
                </a:cxn>
                <a:cxn ang="0">
                  <a:pos x="26" y="26"/>
                </a:cxn>
                <a:cxn ang="0">
                  <a:pos x="15" y="26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22" y="66"/>
                </a:cxn>
                <a:cxn ang="0">
                  <a:pos x="22" y="66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9" y="62"/>
                </a:cxn>
                <a:cxn ang="0">
                  <a:pos x="29" y="70"/>
                </a:cxn>
              </a:cxnLst>
              <a:rect l="0" t="0" r="r" b="b"/>
              <a:pathLst>
                <a:path w="29" h="73">
                  <a:moveTo>
                    <a:pt x="29" y="70"/>
                  </a:move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18" y="73"/>
                  </a:lnTo>
                  <a:lnTo>
                    <a:pt x="18" y="73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18"/>
                  </a:lnTo>
                  <a:lnTo>
                    <a:pt x="26" y="18"/>
                  </a:lnTo>
                  <a:lnTo>
                    <a:pt x="26" y="26"/>
                  </a:lnTo>
                  <a:lnTo>
                    <a:pt x="15" y="2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9" y="62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4" name="Freeform 242"/>
            <p:cNvSpPr>
              <a:spLocks noEditPoints="1"/>
            </p:cNvSpPr>
            <p:nvPr/>
          </p:nvSpPr>
          <p:spPr bwMode="auto">
            <a:xfrm>
              <a:off x="2049" y="1500"/>
              <a:ext cx="29" cy="73"/>
            </a:xfrm>
            <a:custGeom>
              <a:avLst/>
              <a:gdLst/>
              <a:ahLst/>
              <a:cxnLst>
                <a:cxn ang="0">
                  <a:pos x="18" y="73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7" y="66"/>
                </a:cxn>
                <a:cxn ang="0">
                  <a:pos x="7" y="26"/>
                </a:cxn>
                <a:cxn ang="0">
                  <a:pos x="0" y="18"/>
                </a:cxn>
                <a:cxn ang="0">
                  <a:pos x="7" y="0"/>
                </a:cxn>
                <a:cxn ang="0">
                  <a:pos x="15" y="18"/>
                </a:cxn>
                <a:cxn ang="0">
                  <a:pos x="26" y="26"/>
                </a:cxn>
                <a:cxn ang="0">
                  <a:pos x="15" y="59"/>
                </a:cxn>
                <a:cxn ang="0">
                  <a:pos x="15" y="62"/>
                </a:cxn>
                <a:cxn ang="0">
                  <a:pos x="22" y="66"/>
                </a:cxn>
                <a:cxn ang="0">
                  <a:pos x="26" y="62"/>
                </a:cxn>
                <a:cxn ang="0">
                  <a:pos x="29" y="62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8" y="73"/>
                </a:cxn>
                <a:cxn ang="0">
                  <a:pos x="7" y="26"/>
                </a:cxn>
                <a:cxn ang="0">
                  <a:pos x="7" y="62"/>
                </a:cxn>
                <a:cxn ang="0">
                  <a:pos x="7" y="66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8" y="70"/>
                </a:cxn>
                <a:cxn ang="0">
                  <a:pos x="22" y="70"/>
                </a:cxn>
                <a:cxn ang="0">
                  <a:pos x="26" y="70"/>
                </a:cxn>
                <a:cxn ang="0">
                  <a:pos x="29" y="70"/>
                </a:cxn>
                <a:cxn ang="0">
                  <a:pos x="29" y="62"/>
                </a:cxn>
                <a:cxn ang="0">
                  <a:pos x="26" y="66"/>
                </a:cxn>
                <a:cxn ang="0">
                  <a:pos x="22" y="66"/>
                </a:cxn>
                <a:cxn ang="0">
                  <a:pos x="15" y="62"/>
                </a:cxn>
                <a:cxn ang="0">
                  <a:pos x="15" y="59"/>
                </a:cxn>
                <a:cxn ang="0">
                  <a:pos x="26" y="26"/>
                </a:cxn>
                <a:cxn ang="0">
                  <a:pos x="15" y="18"/>
                </a:cxn>
                <a:cxn ang="0">
                  <a:pos x="7" y="0"/>
                </a:cxn>
                <a:cxn ang="0">
                  <a:pos x="0" y="18"/>
                </a:cxn>
              </a:cxnLst>
              <a:rect l="0" t="0" r="r" b="b"/>
              <a:pathLst>
                <a:path w="29" h="73">
                  <a:moveTo>
                    <a:pt x="18" y="73"/>
                  </a:moveTo>
                  <a:lnTo>
                    <a:pt x="18" y="73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18"/>
                  </a:lnTo>
                  <a:lnTo>
                    <a:pt x="26" y="18"/>
                  </a:lnTo>
                  <a:lnTo>
                    <a:pt x="26" y="26"/>
                  </a:lnTo>
                  <a:lnTo>
                    <a:pt x="15" y="2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18" y="73"/>
                  </a:lnTo>
                  <a:lnTo>
                    <a:pt x="18" y="73"/>
                  </a:lnTo>
                  <a:close/>
                  <a:moveTo>
                    <a:pt x="0" y="26"/>
                  </a:moveTo>
                  <a:lnTo>
                    <a:pt x="7" y="2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26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15" y="18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5" name="Freeform 243"/>
            <p:cNvSpPr>
              <a:spLocks noEditPoints="1"/>
            </p:cNvSpPr>
            <p:nvPr/>
          </p:nvSpPr>
          <p:spPr bwMode="auto">
            <a:xfrm>
              <a:off x="2086" y="1518"/>
              <a:ext cx="47" cy="55"/>
            </a:xfrm>
            <a:custGeom>
              <a:avLst/>
              <a:gdLst/>
              <a:ahLst/>
              <a:cxnLst>
                <a:cxn ang="0">
                  <a:pos x="18" y="55"/>
                </a:cxn>
                <a:cxn ang="0">
                  <a:pos x="11" y="52"/>
                </a:cxn>
                <a:cxn ang="0">
                  <a:pos x="7" y="48"/>
                </a:cxn>
                <a:cxn ang="0">
                  <a:pos x="3" y="44"/>
                </a:cxn>
                <a:cxn ang="0">
                  <a:pos x="0" y="37"/>
                </a:cxn>
                <a:cxn ang="0">
                  <a:pos x="3" y="30"/>
                </a:cxn>
                <a:cxn ang="0">
                  <a:pos x="7" y="26"/>
                </a:cxn>
                <a:cxn ang="0">
                  <a:pos x="14" y="22"/>
                </a:cxn>
                <a:cxn ang="0">
                  <a:pos x="22" y="22"/>
                </a:cxn>
                <a:cxn ang="0">
                  <a:pos x="32" y="22"/>
                </a:cxn>
                <a:cxn ang="0">
                  <a:pos x="40" y="19"/>
                </a:cxn>
                <a:cxn ang="0">
                  <a:pos x="36" y="15"/>
                </a:cxn>
                <a:cxn ang="0">
                  <a:pos x="32" y="8"/>
                </a:cxn>
                <a:cxn ang="0">
                  <a:pos x="25" y="4"/>
                </a:cxn>
                <a:cxn ang="0">
                  <a:pos x="14" y="8"/>
                </a:cxn>
                <a:cxn ang="0">
                  <a:pos x="7" y="11"/>
                </a:cxn>
                <a:cxn ang="0">
                  <a:pos x="3" y="8"/>
                </a:cxn>
                <a:cxn ang="0">
                  <a:pos x="14" y="0"/>
                </a:cxn>
                <a:cxn ang="0">
                  <a:pos x="25" y="0"/>
                </a:cxn>
                <a:cxn ang="0">
                  <a:pos x="40" y="4"/>
                </a:cxn>
                <a:cxn ang="0">
                  <a:pos x="43" y="11"/>
                </a:cxn>
                <a:cxn ang="0">
                  <a:pos x="43" y="44"/>
                </a:cxn>
                <a:cxn ang="0">
                  <a:pos x="47" y="48"/>
                </a:cxn>
                <a:cxn ang="0">
                  <a:pos x="47" y="52"/>
                </a:cxn>
                <a:cxn ang="0">
                  <a:pos x="47" y="52"/>
                </a:cxn>
                <a:cxn ang="0">
                  <a:pos x="43" y="52"/>
                </a:cxn>
                <a:cxn ang="0">
                  <a:pos x="40" y="52"/>
                </a:cxn>
                <a:cxn ang="0">
                  <a:pos x="40" y="44"/>
                </a:cxn>
                <a:cxn ang="0">
                  <a:pos x="29" y="52"/>
                </a:cxn>
                <a:cxn ang="0">
                  <a:pos x="18" y="55"/>
                </a:cxn>
                <a:cxn ang="0">
                  <a:pos x="22" y="48"/>
                </a:cxn>
                <a:cxn ang="0">
                  <a:pos x="29" y="48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40" y="37"/>
                </a:cxn>
                <a:cxn ang="0">
                  <a:pos x="40" y="30"/>
                </a:cxn>
                <a:cxn ang="0">
                  <a:pos x="32" y="26"/>
                </a:cxn>
                <a:cxn ang="0">
                  <a:pos x="25" y="26"/>
                </a:cxn>
                <a:cxn ang="0">
                  <a:pos x="11" y="30"/>
                </a:cxn>
                <a:cxn ang="0">
                  <a:pos x="7" y="37"/>
                </a:cxn>
                <a:cxn ang="0">
                  <a:pos x="7" y="41"/>
                </a:cxn>
                <a:cxn ang="0">
                  <a:pos x="11" y="44"/>
                </a:cxn>
                <a:cxn ang="0">
                  <a:pos x="14" y="48"/>
                </a:cxn>
                <a:cxn ang="0">
                  <a:pos x="22" y="48"/>
                </a:cxn>
              </a:cxnLst>
              <a:rect l="0" t="0" r="r" b="b"/>
              <a:pathLst>
                <a:path w="47" h="55">
                  <a:moveTo>
                    <a:pt x="18" y="55"/>
                  </a:moveTo>
                  <a:lnTo>
                    <a:pt x="18" y="5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0" y="26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6" y="1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7" y="11"/>
                  </a:lnTo>
                  <a:lnTo>
                    <a:pt x="3" y="8"/>
                  </a:lnTo>
                  <a:lnTo>
                    <a:pt x="3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3" y="11"/>
                  </a:lnTo>
                  <a:lnTo>
                    <a:pt x="43" y="2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7" y="48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18" y="55"/>
                  </a:lnTo>
                  <a:lnTo>
                    <a:pt x="18" y="55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40" y="37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3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22" y="48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6" name="Freeform 244"/>
            <p:cNvSpPr>
              <a:spLocks noEditPoints="1"/>
            </p:cNvSpPr>
            <p:nvPr/>
          </p:nvSpPr>
          <p:spPr bwMode="auto">
            <a:xfrm>
              <a:off x="2086" y="1518"/>
              <a:ext cx="47" cy="55"/>
            </a:xfrm>
            <a:custGeom>
              <a:avLst/>
              <a:gdLst/>
              <a:ahLst/>
              <a:cxnLst>
                <a:cxn ang="0">
                  <a:pos x="11" y="52"/>
                </a:cxn>
                <a:cxn ang="0">
                  <a:pos x="7" y="48"/>
                </a:cxn>
                <a:cxn ang="0">
                  <a:pos x="0" y="37"/>
                </a:cxn>
                <a:cxn ang="0">
                  <a:pos x="3" y="30"/>
                </a:cxn>
                <a:cxn ang="0">
                  <a:pos x="14" y="22"/>
                </a:cxn>
                <a:cxn ang="0">
                  <a:pos x="22" y="22"/>
                </a:cxn>
                <a:cxn ang="0">
                  <a:pos x="40" y="26"/>
                </a:cxn>
                <a:cxn ang="0">
                  <a:pos x="36" y="15"/>
                </a:cxn>
                <a:cxn ang="0">
                  <a:pos x="29" y="8"/>
                </a:cxn>
                <a:cxn ang="0">
                  <a:pos x="14" y="8"/>
                </a:cxn>
                <a:cxn ang="0">
                  <a:pos x="7" y="11"/>
                </a:cxn>
                <a:cxn ang="0">
                  <a:pos x="3" y="8"/>
                </a:cxn>
                <a:cxn ang="0">
                  <a:pos x="25" y="0"/>
                </a:cxn>
                <a:cxn ang="0">
                  <a:pos x="40" y="4"/>
                </a:cxn>
                <a:cxn ang="0">
                  <a:pos x="43" y="22"/>
                </a:cxn>
                <a:cxn ang="0">
                  <a:pos x="47" y="48"/>
                </a:cxn>
                <a:cxn ang="0">
                  <a:pos x="47" y="52"/>
                </a:cxn>
                <a:cxn ang="0">
                  <a:pos x="47" y="52"/>
                </a:cxn>
                <a:cxn ang="0">
                  <a:pos x="40" y="52"/>
                </a:cxn>
                <a:cxn ang="0">
                  <a:pos x="40" y="44"/>
                </a:cxn>
                <a:cxn ang="0">
                  <a:pos x="29" y="52"/>
                </a:cxn>
                <a:cxn ang="0">
                  <a:pos x="22" y="22"/>
                </a:cxn>
                <a:cxn ang="0">
                  <a:pos x="14" y="22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7" y="48"/>
                </a:cxn>
                <a:cxn ang="0">
                  <a:pos x="11" y="52"/>
                </a:cxn>
                <a:cxn ang="0">
                  <a:pos x="29" y="52"/>
                </a:cxn>
                <a:cxn ang="0">
                  <a:pos x="40" y="44"/>
                </a:cxn>
                <a:cxn ang="0">
                  <a:pos x="40" y="52"/>
                </a:cxn>
                <a:cxn ang="0">
                  <a:pos x="43" y="52"/>
                </a:cxn>
                <a:cxn ang="0">
                  <a:pos x="47" y="52"/>
                </a:cxn>
                <a:cxn ang="0">
                  <a:pos x="43" y="44"/>
                </a:cxn>
                <a:cxn ang="0">
                  <a:pos x="43" y="11"/>
                </a:cxn>
                <a:cxn ang="0">
                  <a:pos x="32" y="0"/>
                </a:cxn>
                <a:cxn ang="0">
                  <a:pos x="14" y="0"/>
                </a:cxn>
                <a:cxn ang="0">
                  <a:pos x="7" y="11"/>
                </a:cxn>
                <a:cxn ang="0">
                  <a:pos x="14" y="8"/>
                </a:cxn>
                <a:cxn ang="0">
                  <a:pos x="29" y="4"/>
                </a:cxn>
                <a:cxn ang="0">
                  <a:pos x="36" y="15"/>
                </a:cxn>
                <a:cxn ang="0">
                  <a:pos x="40" y="26"/>
                </a:cxn>
                <a:cxn ang="0">
                  <a:pos x="32" y="22"/>
                </a:cxn>
                <a:cxn ang="0">
                  <a:pos x="22" y="48"/>
                </a:cxn>
                <a:cxn ang="0">
                  <a:pos x="14" y="48"/>
                </a:cxn>
                <a:cxn ang="0">
                  <a:pos x="7" y="41"/>
                </a:cxn>
                <a:cxn ang="0">
                  <a:pos x="7" y="37"/>
                </a:cxn>
                <a:cxn ang="0">
                  <a:pos x="11" y="30"/>
                </a:cxn>
                <a:cxn ang="0">
                  <a:pos x="32" y="26"/>
                </a:cxn>
                <a:cxn ang="0">
                  <a:pos x="40" y="3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22" y="48"/>
                </a:cxn>
                <a:cxn ang="0">
                  <a:pos x="25" y="26"/>
                </a:cxn>
                <a:cxn ang="0">
                  <a:pos x="11" y="33"/>
                </a:cxn>
                <a:cxn ang="0">
                  <a:pos x="7" y="41"/>
                </a:cxn>
                <a:cxn ang="0">
                  <a:pos x="11" y="44"/>
                </a:cxn>
                <a:cxn ang="0">
                  <a:pos x="22" y="48"/>
                </a:cxn>
                <a:cxn ang="0">
                  <a:pos x="29" y="48"/>
                </a:cxn>
                <a:cxn ang="0">
                  <a:pos x="36" y="41"/>
                </a:cxn>
                <a:cxn ang="0">
                  <a:pos x="40" y="30"/>
                </a:cxn>
                <a:cxn ang="0">
                  <a:pos x="32" y="26"/>
                </a:cxn>
              </a:cxnLst>
              <a:rect l="0" t="0" r="r" b="b"/>
              <a:pathLst>
                <a:path w="47" h="55">
                  <a:moveTo>
                    <a:pt x="18" y="55"/>
                  </a:moveTo>
                  <a:lnTo>
                    <a:pt x="18" y="5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0" y="26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6" y="1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3" y="11"/>
                  </a:lnTo>
                  <a:lnTo>
                    <a:pt x="43" y="2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18" y="55"/>
                  </a:lnTo>
                  <a:lnTo>
                    <a:pt x="18" y="55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11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3" y="8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15"/>
                  </a:lnTo>
                  <a:lnTo>
                    <a:pt x="40" y="19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22" y="48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40" y="37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5" y="26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7" name="Freeform 245"/>
            <p:cNvSpPr>
              <a:spLocks/>
            </p:cNvSpPr>
            <p:nvPr/>
          </p:nvSpPr>
          <p:spPr bwMode="auto">
            <a:xfrm>
              <a:off x="2151" y="1496"/>
              <a:ext cx="1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63"/>
                </a:cxn>
                <a:cxn ang="0">
                  <a:pos x="8" y="63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9" y="70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19" h="77">
                  <a:moveTo>
                    <a:pt x="0" y="0"/>
                  </a:moveTo>
                  <a:lnTo>
                    <a:pt x="8" y="0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70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8" name="Freeform 246"/>
            <p:cNvSpPr>
              <a:spLocks noEditPoints="1"/>
            </p:cNvSpPr>
            <p:nvPr/>
          </p:nvSpPr>
          <p:spPr bwMode="auto">
            <a:xfrm>
              <a:off x="2151" y="1496"/>
              <a:ext cx="19" cy="77"/>
            </a:xfrm>
            <a:custGeom>
              <a:avLst/>
              <a:gdLst/>
              <a:ahLst/>
              <a:cxnLst>
                <a:cxn ang="0">
                  <a:pos x="8" y="77"/>
                </a:cxn>
                <a:cxn ang="0">
                  <a:pos x="8" y="77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63"/>
                </a:cxn>
                <a:cxn ang="0">
                  <a:pos x="8" y="63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9" y="66"/>
                </a:cxn>
                <a:cxn ang="0">
                  <a:pos x="19" y="66"/>
                </a:cxn>
                <a:cxn ang="0">
                  <a:pos x="19" y="70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0" y="0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8" y="74"/>
                </a:cxn>
                <a:cxn ang="0">
                  <a:pos x="8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19" y="74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4" y="6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9" h="77">
                  <a:moveTo>
                    <a:pt x="8" y="77"/>
                  </a:moveTo>
                  <a:lnTo>
                    <a:pt x="8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19" y="70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8" y="77"/>
                  </a:lnTo>
                  <a:lnTo>
                    <a:pt x="8" y="77"/>
                  </a:lnTo>
                  <a:close/>
                  <a:moveTo>
                    <a:pt x="0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4" y="6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9" name="Freeform 247"/>
            <p:cNvSpPr>
              <a:spLocks noEditPoints="1"/>
            </p:cNvSpPr>
            <p:nvPr/>
          </p:nvSpPr>
          <p:spPr bwMode="auto">
            <a:xfrm>
              <a:off x="1043" y="1273"/>
              <a:ext cx="274" cy="278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57" y="8"/>
                </a:cxn>
                <a:cxn ang="0">
                  <a:pos x="208" y="37"/>
                </a:cxn>
                <a:cxn ang="0">
                  <a:pos x="234" y="84"/>
                </a:cxn>
                <a:cxn ang="0">
                  <a:pos x="238" y="110"/>
                </a:cxn>
                <a:cxn ang="0">
                  <a:pos x="216" y="121"/>
                </a:cxn>
                <a:cxn ang="0">
                  <a:pos x="150" y="110"/>
                </a:cxn>
                <a:cxn ang="0">
                  <a:pos x="69" y="99"/>
                </a:cxn>
                <a:cxn ang="0">
                  <a:pos x="18" y="110"/>
                </a:cxn>
                <a:cxn ang="0">
                  <a:pos x="3" y="136"/>
                </a:cxn>
                <a:cxn ang="0">
                  <a:pos x="3" y="172"/>
                </a:cxn>
                <a:cxn ang="0">
                  <a:pos x="40" y="242"/>
                </a:cxn>
                <a:cxn ang="0">
                  <a:pos x="110" y="278"/>
                </a:cxn>
                <a:cxn ang="0">
                  <a:pos x="139" y="278"/>
                </a:cxn>
                <a:cxn ang="0">
                  <a:pos x="117" y="271"/>
                </a:cxn>
                <a:cxn ang="0">
                  <a:pos x="66" y="242"/>
                </a:cxn>
                <a:cxn ang="0">
                  <a:pos x="36" y="194"/>
                </a:cxn>
                <a:cxn ang="0">
                  <a:pos x="36" y="169"/>
                </a:cxn>
                <a:cxn ang="0">
                  <a:pos x="58" y="154"/>
                </a:cxn>
                <a:cxn ang="0">
                  <a:pos x="124" y="169"/>
                </a:cxn>
                <a:cxn ang="0">
                  <a:pos x="205" y="180"/>
                </a:cxn>
                <a:cxn ang="0">
                  <a:pos x="256" y="165"/>
                </a:cxn>
                <a:cxn ang="0">
                  <a:pos x="271" y="143"/>
                </a:cxn>
                <a:cxn ang="0">
                  <a:pos x="271" y="106"/>
                </a:cxn>
                <a:cxn ang="0">
                  <a:pos x="230" y="37"/>
                </a:cxn>
                <a:cxn ang="0">
                  <a:pos x="164" y="0"/>
                </a:cxn>
                <a:cxn ang="0">
                  <a:pos x="47" y="33"/>
                </a:cxn>
                <a:cxn ang="0">
                  <a:pos x="47" y="33"/>
                </a:cxn>
                <a:cxn ang="0">
                  <a:pos x="77" y="26"/>
                </a:cxn>
                <a:cxn ang="0">
                  <a:pos x="139" y="33"/>
                </a:cxn>
                <a:cxn ang="0">
                  <a:pos x="157" y="48"/>
                </a:cxn>
                <a:cxn ang="0">
                  <a:pos x="146" y="51"/>
                </a:cxn>
                <a:cxn ang="0">
                  <a:pos x="80" y="44"/>
                </a:cxn>
                <a:cxn ang="0">
                  <a:pos x="29" y="66"/>
                </a:cxn>
                <a:cxn ang="0">
                  <a:pos x="7" y="92"/>
                </a:cxn>
                <a:cxn ang="0">
                  <a:pos x="22" y="81"/>
                </a:cxn>
                <a:cxn ang="0">
                  <a:pos x="80" y="70"/>
                </a:cxn>
                <a:cxn ang="0">
                  <a:pos x="175" y="84"/>
                </a:cxn>
                <a:cxn ang="0">
                  <a:pos x="205" y="84"/>
                </a:cxn>
                <a:cxn ang="0">
                  <a:pos x="205" y="62"/>
                </a:cxn>
                <a:cxn ang="0">
                  <a:pos x="153" y="19"/>
                </a:cxn>
                <a:cxn ang="0">
                  <a:pos x="121" y="11"/>
                </a:cxn>
                <a:cxn ang="0">
                  <a:pos x="91" y="15"/>
                </a:cxn>
                <a:cxn ang="0">
                  <a:pos x="47" y="33"/>
                </a:cxn>
                <a:cxn ang="0">
                  <a:pos x="252" y="198"/>
                </a:cxn>
                <a:cxn ang="0">
                  <a:pos x="190" y="209"/>
                </a:cxn>
                <a:cxn ang="0">
                  <a:pos x="99" y="194"/>
                </a:cxn>
                <a:cxn ang="0">
                  <a:pos x="69" y="194"/>
                </a:cxn>
                <a:cxn ang="0">
                  <a:pos x="69" y="216"/>
                </a:cxn>
                <a:cxn ang="0">
                  <a:pos x="121" y="256"/>
                </a:cxn>
                <a:cxn ang="0">
                  <a:pos x="153" y="264"/>
                </a:cxn>
                <a:cxn ang="0">
                  <a:pos x="212" y="256"/>
                </a:cxn>
                <a:cxn ang="0">
                  <a:pos x="227" y="245"/>
                </a:cxn>
                <a:cxn ang="0">
                  <a:pos x="212" y="249"/>
                </a:cxn>
                <a:cxn ang="0">
                  <a:pos x="150" y="249"/>
                </a:cxn>
                <a:cxn ang="0">
                  <a:pos x="117" y="231"/>
                </a:cxn>
                <a:cxn ang="0">
                  <a:pos x="124" y="227"/>
                </a:cxn>
                <a:cxn ang="0">
                  <a:pos x="172" y="234"/>
                </a:cxn>
                <a:cxn ang="0">
                  <a:pos x="230" y="220"/>
                </a:cxn>
                <a:cxn ang="0">
                  <a:pos x="267" y="187"/>
                </a:cxn>
                <a:cxn ang="0">
                  <a:pos x="267" y="183"/>
                </a:cxn>
              </a:cxnLst>
              <a:rect l="0" t="0" r="r" b="b"/>
              <a:pathLst>
                <a:path w="274" h="278">
                  <a:moveTo>
                    <a:pt x="135" y="0"/>
                  </a:move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7" y="8"/>
                  </a:lnTo>
                  <a:lnTo>
                    <a:pt x="175" y="15"/>
                  </a:lnTo>
                  <a:lnTo>
                    <a:pt x="194" y="26"/>
                  </a:lnTo>
                  <a:lnTo>
                    <a:pt x="208" y="37"/>
                  </a:lnTo>
                  <a:lnTo>
                    <a:pt x="219" y="51"/>
                  </a:lnTo>
                  <a:lnTo>
                    <a:pt x="230" y="70"/>
                  </a:lnTo>
                  <a:lnTo>
                    <a:pt x="234" y="84"/>
                  </a:lnTo>
                  <a:lnTo>
                    <a:pt x="238" y="103"/>
                  </a:lnTo>
                  <a:lnTo>
                    <a:pt x="238" y="103"/>
                  </a:lnTo>
                  <a:lnTo>
                    <a:pt x="238" y="110"/>
                  </a:lnTo>
                  <a:lnTo>
                    <a:pt x="230" y="117"/>
                  </a:lnTo>
                  <a:lnTo>
                    <a:pt x="227" y="121"/>
                  </a:lnTo>
                  <a:lnTo>
                    <a:pt x="216" y="121"/>
                  </a:lnTo>
                  <a:lnTo>
                    <a:pt x="216" y="121"/>
                  </a:lnTo>
                  <a:lnTo>
                    <a:pt x="186" y="117"/>
                  </a:lnTo>
                  <a:lnTo>
                    <a:pt x="150" y="110"/>
                  </a:lnTo>
                  <a:lnTo>
                    <a:pt x="110" y="103"/>
                  </a:lnTo>
                  <a:lnTo>
                    <a:pt x="69" y="99"/>
                  </a:lnTo>
                  <a:lnTo>
                    <a:pt x="69" y="99"/>
                  </a:lnTo>
                  <a:lnTo>
                    <a:pt x="40" y="103"/>
                  </a:lnTo>
                  <a:lnTo>
                    <a:pt x="29" y="106"/>
                  </a:lnTo>
                  <a:lnTo>
                    <a:pt x="18" y="110"/>
                  </a:lnTo>
                  <a:lnTo>
                    <a:pt x="11" y="117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3" y="172"/>
                  </a:lnTo>
                  <a:lnTo>
                    <a:pt x="11" y="198"/>
                  </a:lnTo>
                  <a:lnTo>
                    <a:pt x="25" y="220"/>
                  </a:lnTo>
                  <a:lnTo>
                    <a:pt x="40" y="242"/>
                  </a:lnTo>
                  <a:lnTo>
                    <a:pt x="62" y="256"/>
                  </a:lnTo>
                  <a:lnTo>
                    <a:pt x="84" y="267"/>
                  </a:lnTo>
                  <a:lnTo>
                    <a:pt x="110" y="278"/>
                  </a:lnTo>
                  <a:lnTo>
                    <a:pt x="135" y="278"/>
                  </a:lnTo>
                  <a:lnTo>
                    <a:pt x="135" y="278"/>
                  </a:lnTo>
                  <a:lnTo>
                    <a:pt x="139" y="278"/>
                  </a:lnTo>
                  <a:lnTo>
                    <a:pt x="135" y="278"/>
                  </a:lnTo>
                  <a:lnTo>
                    <a:pt x="135" y="278"/>
                  </a:lnTo>
                  <a:lnTo>
                    <a:pt x="117" y="271"/>
                  </a:lnTo>
                  <a:lnTo>
                    <a:pt x="99" y="264"/>
                  </a:lnTo>
                  <a:lnTo>
                    <a:pt x="80" y="253"/>
                  </a:lnTo>
                  <a:lnTo>
                    <a:pt x="66" y="242"/>
                  </a:lnTo>
                  <a:lnTo>
                    <a:pt x="55" y="227"/>
                  </a:lnTo>
                  <a:lnTo>
                    <a:pt x="44" y="209"/>
                  </a:lnTo>
                  <a:lnTo>
                    <a:pt x="36" y="194"/>
                  </a:lnTo>
                  <a:lnTo>
                    <a:pt x="36" y="176"/>
                  </a:lnTo>
                  <a:lnTo>
                    <a:pt x="36" y="176"/>
                  </a:lnTo>
                  <a:lnTo>
                    <a:pt x="36" y="169"/>
                  </a:lnTo>
                  <a:lnTo>
                    <a:pt x="40" y="161"/>
                  </a:lnTo>
                  <a:lnTo>
                    <a:pt x="47" y="158"/>
                  </a:lnTo>
                  <a:lnTo>
                    <a:pt x="58" y="154"/>
                  </a:lnTo>
                  <a:lnTo>
                    <a:pt x="58" y="154"/>
                  </a:lnTo>
                  <a:lnTo>
                    <a:pt x="88" y="158"/>
                  </a:lnTo>
                  <a:lnTo>
                    <a:pt x="124" y="169"/>
                  </a:lnTo>
                  <a:lnTo>
                    <a:pt x="164" y="176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34" y="176"/>
                  </a:lnTo>
                  <a:lnTo>
                    <a:pt x="245" y="172"/>
                  </a:lnTo>
                  <a:lnTo>
                    <a:pt x="256" y="165"/>
                  </a:lnTo>
                  <a:lnTo>
                    <a:pt x="263" y="161"/>
                  </a:lnTo>
                  <a:lnTo>
                    <a:pt x="267" y="150"/>
                  </a:lnTo>
                  <a:lnTo>
                    <a:pt x="271" y="143"/>
                  </a:lnTo>
                  <a:lnTo>
                    <a:pt x="274" y="132"/>
                  </a:lnTo>
                  <a:lnTo>
                    <a:pt x="274" y="132"/>
                  </a:lnTo>
                  <a:lnTo>
                    <a:pt x="271" y="106"/>
                  </a:lnTo>
                  <a:lnTo>
                    <a:pt x="263" y="81"/>
                  </a:lnTo>
                  <a:lnTo>
                    <a:pt x="249" y="59"/>
                  </a:lnTo>
                  <a:lnTo>
                    <a:pt x="230" y="37"/>
                  </a:lnTo>
                  <a:lnTo>
                    <a:pt x="212" y="22"/>
                  </a:lnTo>
                  <a:lnTo>
                    <a:pt x="190" y="8"/>
                  </a:lnTo>
                  <a:lnTo>
                    <a:pt x="164" y="0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47" y="33"/>
                  </a:moveTo>
                  <a:lnTo>
                    <a:pt x="47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62" y="30"/>
                  </a:lnTo>
                  <a:lnTo>
                    <a:pt x="77" y="26"/>
                  </a:lnTo>
                  <a:lnTo>
                    <a:pt x="110" y="26"/>
                  </a:lnTo>
                  <a:lnTo>
                    <a:pt x="124" y="26"/>
                  </a:lnTo>
                  <a:lnTo>
                    <a:pt x="139" y="33"/>
                  </a:lnTo>
                  <a:lnTo>
                    <a:pt x="150" y="40"/>
                  </a:lnTo>
                  <a:lnTo>
                    <a:pt x="157" y="48"/>
                  </a:lnTo>
                  <a:lnTo>
                    <a:pt x="157" y="48"/>
                  </a:lnTo>
                  <a:lnTo>
                    <a:pt x="157" y="51"/>
                  </a:lnTo>
                  <a:lnTo>
                    <a:pt x="146" y="51"/>
                  </a:lnTo>
                  <a:lnTo>
                    <a:pt x="146" y="51"/>
                  </a:lnTo>
                  <a:lnTo>
                    <a:pt x="124" y="44"/>
                  </a:lnTo>
                  <a:lnTo>
                    <a:pt x="102" y="44"/>
                  </a:lnTo>
                  <a:lnTo>
                    <a:pt x="80" y="44"/>
                  </a:lnTo>
                  <a:lnTo>
                    <a:pt x="62" y="51"/>
                  </a:lnTo>
                  <a:lnTo>
                    <a:pt x="44" y="55"/>
                  </a:lnTo>
                  <a:lnTo>
                    <a:pt x="29" y="66"/>
                  </a:lnTo>
                  <a:lnTo>
                    <a:pt x="14" y="77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22" y="81"/>
                  </a:lnTo>
                  <a:lnTo>
                    <a:pt x="40" y="73"/>
                  </a:lnTo>
                  <a:lnTo>
                    <a:pt x="58" y="70"/>
                  </a:lnTo>
                  <a:lnTo>
                    <a:pt x="80" y="70"/>
                  </a:lnTo>
                  <a:lnTo>
                    <a:pt x="128" y="73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94" y="88"/>
                  </a:lnTo>
                  <a:lnTo>
                    <a:pt x="201" y="84"/>
                  </a:lnTo>
                  <a:lnTo>
                    <a:pt x="205" y="84"/>
                  </a:lnTo>
                  <a:lnTo>
                    <a:pt x="208" y="73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194" y="48"/>
                  </a:lnTo>
                  <a:lnTo>
                    <a:pt x="175" y="33"/>
                  </a:lnTo>
                  <a:lnTo>
                    <a:pt x="153" y="19"/>
                  </a:lnTo>
                  <a:lnTo>
                    <a:pt x="139" y="15"/>
                  </a:lnTo>
                  <a:lnTo>
                    <a:pt x="121" y="11"/>
                  </a:lnTo>
                  <a:lnTo>
                    <a:pt x="121" y="1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91" y="15"/>
                  </a:lnTo>
                  <a:lnTo>
                    <a:pt x="73" y="19"/>
                  </a:lnTo>
                  <a:lnTo>
                    <a:pt x="58" y="26"/>
                  </a:lnTo>
                  <a:lnTo>
                    <a:pt x="47" y="33"/>
                  </a:lnTo>
                  <a:close/>
                  <a:moveTo>
                    <a:pt x="267" y="187"/>
                  </a:moveTo>
                  <a:lnTo>
                    <a:pt x="267" y="187"/>
                  </a:lnTo>
                  <a:lnTo>
                    <a:pt x="252" y="198"/>
                  </a:lnTo>
                  <a:lnTo>
                    <a:pt x="234" y="205"/>
                  </a:lnTo>
                  <a:lnTo>
                    <a:pt x="216" y="209"/>
                  </a:lnTo>
                  <a:lnTo>
                    <a:pt x="190" y="209"/>
                  </a:lnTo>
                  <a:lnTo>
                    <a:pt x="146" y="205"/>
                  </a:lnTo>
                  <a:lnTo>
                    <a:pt x="99" y="194"/>
                  </a:lnTo>
                  <a:lnTo>
                    <a:pt x="99" y="194"/>
                  </a:lnTo>
                  <a:lnTo>
                    <a:pt x="80" y="191"/>
                  </a:lnTo>
                  <a:lnTo>
                    <a:pt x="73" y="191"/>
                  </a:lnTo>
                  <a:lnTo>
                    <a:pt x="69" y="194"/>
                  </a:lnTo>
                  <a:lnTo>
                    <a:pt x="66" y="205"/>
                  </a:lnTo>
                  <a:lnTo>
                    <a:pt x="69" y="216"/>
                  </a:lnTo>
                  <a:lnTo>
                    <a:pt x="69" y="216"/>
                  </a:lnTo>
                  <a:lnTo>
                    <a:pt x="80" y="231"/>
                  </a:lnTo>
                  <a:lnTo>
                    <a:pt x="95" y="245"/>
                  </a:lnTo>
                  <a:lnTo>
                    <a:pt x="121" y="256"/>
                  </a:lnTo>
                  <a:lnTo>
                    <a:pt x="135" y="264"/>
                  </a:lnTo>
                  <a:lnTo>
                    <a:pt x="153" y="264"/>
                  </a:lnTo>
                  <a:lnTo>
                    <a:pt x="153" y="264"/>
                  </a:lnTo>
                  <a:lnTo>
                    <a:pt x="175" y="264"/>
                  </a:lnTo>
                  <a:lnTo>
                    <a:pt x="194" y="260"/>
                  </a:lnTo>
                  <a:lnTo>
                    <a:pt x="212" y="256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12" y="249"/>
                  </a:lnTo>
                  <a:lnTo>
                    <a:pt x="197" y="253"/>
                  </a:lnTo>
                  <a:lnTo>
                    <a:pt x="164" y="253"/>
                  </a:lnTo>
                  <a:lnTo>
                    <a:pt x="150" y="249"/>
                  </a:lnTo>
                  <a:lnTo>
                    <a:pt x="135" y="245"/>
                  </a:lnTo>
                  <a:lnTo>
                    <a:pt x="124" y="238"/>
                  </a:lnTo>
                  <a:lnTo>
                    <a:pt x="117" y="231"/>
                  </a:lnTo>
                  <a:lnTo>
                    <a:pt x="117" y="231"/>
                  </a:lnTo>
                  <a:lnTo>
                    <a:pt x="117" y="227"/>
                  </a:lnTo>
                  <a:lnTo>
                    <a:pt x="124" y="227"/>
                  </a:lnTo>
                  <a:lnTo>
                    <a:pt x="124" y="227"/>
                  </a:lnTo>
                  <a:lnTo>
                    <a:pt x="150" y="231"/>
                  </a:lnTo>
                  <a:lnTo>
                    <a:pt x="172" y="234"/>
                  </a:lnTo>
                  <a:lnTo>
                    <a:pt x="194" y="231"/>
                  </a:lnTo>
                  <a:lnTo>
                    <a:pt x="212" y="227"/>
                  </a:lnTo>
                  <a:lnTo>
                    <a:pt x="230" y="220"/>
                  </a:lnTo>
                  <a:lnTo>
                    <a:pt x="245" y="212"/>
                  </a:lnTo>
                  <a:lnTo>
                    <a:pt x="256" y="201"/>
                  </a:lnTo>
                  <a:lnTo>
                    <a:pt x="267" y="187"/>
                  </a:lnTo>
                  <a:lnTo>
                    <a:pt x="267" y="187"/>
                  </a:lnTo>
                  <a:lnTo>
                    <a:pt x="267" y="183"/>
                  </a:lnTo>
                  <a:lnTo>
                    <a:pt x="267" y="183"/>
                  </a:lnTo>
                  <a:lnTo>
                    <a:pt x="267" y="187"/>
                  </a:lnTo>
                  <a:close/>
                </a:path>
              </a:pathLst>
            </a:custGeom>
            <a:solidFill>
              <a:srgbClr val="3B3C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81" name="Freeform 249"/>
            <p:cNvSpPr>
              <a:spLocks/>
            </p:cNvSpPr>
            <p:nvPr/>
          </p:nvSpPr>
          <p:spPr bwMode="auto">
            <a:xfrm>
              <a:off x="1050" y="1284"/>
              <a:ext cx="201" cy="81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55" y="19"/>
                </a:cxn>
                <a:cxn ang="0">
                  <a:pos x="70" y="15"/>
                </a:cxn>
                <a:cxn ang="0">
                  <a:pos x="103" y="15"/>
                </a:cxn>
                <a:cxn ang="0">
                  <a:pos x="117" y="15"/>
                </a:cxn>
                <a:cxn ang="0">
                  <a:pos x="132" y="22"/>
                </a:cxn>
                <a:cxn ang="0">
                  <a:pos x="143" y="29"/>
                </a:cxn>
                <a:cxn ang="0">
                  <a:pos x="150" y="37"/>
                </a:cxn>
                <a:cxn ang="0">
                  <a:pos x="150" y="37"/>
                </a:cxn>
                <a:cxn ang="0">
                  <a:pos x="150" y="40"/>
                </a:cxn>
                <a:cxn ang="0">
                  <a:pos x="139" y="40"/>
                </a:cxn>
                <a:cxn ang="0">
                  <a:pos x="139" y="40"/>
                </a:cxn>
                <a:cxn ang="0">
                  <a:pos x="117" y="33"/>
                </a:cxn>
                <a:cxn ang="0">
                  <a:pos x="95" y="33"/>
                </a:cxn>
                <a:cxn ang="0">
                  <a:pos x="73" y="33"/>
                </a:cxn>
                <a:cxn ang="0">
                  <a:pos x="55" y="40"/>
                </a:cxn>
                <a:cxn ang="0">
                  <a:pos x="37" y="44"/>
                </a:cxn>
                <a:cxn ang="0">
                  <a:pos x="22" y="55"/>
                </a:cxn>
                <a:cxn ang="0">
                  <a:pos x="7" y="66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15" y="70"/>
                </a:cxn>
                <a:cxn ang="0">
                  <a:pos x="33" y="62"/>
                </a:cxn>
                <a:cxn ang="0">
                  <a:pos x="51" y="59"/>
                </a:cxn>
                <a:cxn ang="0">
                  <a:pos x="73" y="59"/>
                </a:cxn>
                <a:cxn ang="0">
                  <a:pos x="121" y="62"/>
                </a:cxn>
                <a:cxn ang="0">
                  <a:pos x="168" y="73"/>
                </a:cxn>
                <a:cxn ang="0">
                  <a:pos x="168" y="73"/>
                </a:cxn>
                <a:cxn ang="0">
                  <a:pos x="187" y="77"/>
                </a:cxn>
                <a:cxn ang="0">
                  <a:pos x="194" y="73"/>
                </a:cxn>
                <a:cxn ang="0">
                  <a:pos x="198" y="73"/>
                </a:cxn>
                <a:cxn ang="0">
                  <a:pos x="201" y="62"/>
                </a:cxn>
                <a:cxn ang="0">
                  <a:pos x="198" y="51"/>
                </a:cxn>
                <a:cxn ang="0">
                  <a:pos x="198" y="51"/>
                </a:cxn>
                <a:cxn ang="0">
                  <a:pos x="187" y="37"/>
                </a:cxn>
                <a:cxn ang="0">
                  <a:pos x="168" y="22"/>
                </a:cxn>
                <a:cxn ang="0">
                  <a:pos x="146" y="8"/>
                </a:cxn>
                <a:cxn ang="0">
                  <a:pos x="132" y="4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103" y="0"/>
                </a:cxn>
                <a:cxn ang="0">
                  <a:pos x="84" y="4"/>
                </a:cxn>
                <a:cxn ang="0">
                  <a:pos x="66" y="8"/>
                </a:cxn>
                <a:cxn ang="0">
                  <a:pos x="51" y="15"/>
                </a:cxn>
                <a:cxn ang="0">
                  <a:pos x="40" y="22"/>
                </a:cxn>
              </a:cxnLst>
              <a:rect l="0" t="0" r="r" b="b"/>
              <a:pathLst>
                <a:path w="201" h="81">
                  <a:moveTo>
                    <a:pt x="40" y="22"/>
                  </a:moveTo>
                  <a:lnTo>
                    <a:pt x="40" y="22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55" y="19"/>
                  </a:lnTo>
                  <a:lnTo>
                    <a:pt x="70" y="15"/>
                  </a:lnTo>
                  <a:lnTo>
                    <a:pt x="103" y="15"/>
                  </a:lnTo>
                  <a:lnTo>
                    <a:pt x="117" y="15"/>
                  </a:lnTo>
                  <a:lnTo>
                    <a:pt x="132" y="22"/>
                  </a:lnTo>
                  <a:lnTo>
                    <a:pt x="143" y="29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40"/>
                  </a:lnTo>
                  <a:lnTo>
                    <a:pt x="139" y="40"/>
                  </a:lnTo>
                  <a:lnTo>
                    <a:pt x="139" y="40"/>
                  </a:lnTo>
                  <a:lnTo>
                    <a:pt x="117" y="33"/>
                  </a:lnTo>
                  <a:lnTo>
                    <a:pt x="95" y="33"/>
                  </a:lnTo>
                  <a:lnTo>
                    <a:pt x="73" y="33"/>
                  </a:lnTo>
                  <a:lnTo>
                    <a:pt x="55" y="40"/>
                  </a:lnTo>
                  <a:lnTo>
                    <a:pt x="37" y="44"/>
                  </a:lnTo>
                  <a:lnTo>
                    <a:pt x="22" y="55"/>
                  </a:lnTo>
                  <a:lnTo>
                    <a:pt x="7" y="66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5" y="70"/>
                  </a:lnTo>
                  <a:lnTo>
                    <a:pt x="33" y="62"/>
                  </a:lnTo>
                  <a:lnTo>
                    <a:pt x="51" y="59"/>
                  </a:lnTo>
                  <a:lnTo>
                    <a:pt x="73" y="59"/>
                  </a:lnTo>
                  <a:lnTo>
                    <a:pt x="121" y="62"/>
                  </a:lnTo>
                  <a:lnTo>
                    <a:pt x="168" y="73"/>
                  </a:lnTo>
                  <a:lnTo>
                    <a:pt x="168" y="73"/>
                  </a:lnTo>
                  <a:lnTo>
                    <a:pt x="187" y="77"/>
                  </a:lnTo>
                  <a:lnTo>
                    <a:pt x="194" y="73"/>
                  </a:lnTo>
                  <a:lnTo>
                    <a:pt x="198" y="73"/>
                  </a:lnTo>
                  <a:lnTo>
                    <a:pt x="201" y="62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187" y="37"/>
                  </a:lnTo>
                  <a:lnTo>
                    <a:pt x="168" y="22"/>
                  </a:lnTo>
                  <a:lnTo>
                    <a:pt x="146" y="8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84" y="4"/>
                  </a:lnTo>
                  <a:lnTo>
                    <a:pt x="66" y="8"/>
                  </a:lnTo>
                  <a:lnTo>
                    <a:pt x="51" y="15"/>
                  </a:lnTo>
                  <a:lnTo>
                    <a:pt x="40" y="2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82" name="Freeform 250"/>
            <p:cNvSpPr>
              <a:spLocks/>
            </p:cNvSpPr>
            <p:nvPr/>
          </p:nvSpPr>
          <p:spPr bwMode="auto">
            <a:xfrm>
              <a:off x="1109" y="1456"/>
              <a:ext cx="201" cy="81"/>
            </a:xfrm>
            <a:custGeom>
              <a:avLst/>
              <a:gdLst/>
              <a:ahLst/>
              <a:cxnLst>
                <a:cxn ang="0">
                  <a:pos x="201" y="4"/>
                </a:cxn>
                <a:cxn ang="0">
                  <a:pos x="201" y="4"/>
                </a:cxn>
                <a:cxn ang="0">
                  <a:pos x="186" y="15"/>
                </a:cxn>
                <a:cxn ang="0">
                  <a:pos x="168" y="22"/>
                </a:cxn>
                <a:cxn ang="0">
                  <a:pos x="150" y="26"/>
                </a:cxn>
                <a:cxn ang="0">
                  <a:pos x="124" y="26"/>
                </a:cxn>
                <a:cxn ang="0">
                  <a:pos x="80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14" y="8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0" y="22"/>
                </a:cxn>
                <a:cxn ang="0">
                  <a:pos x="3" y="33"/>
                </a:cxn>
                <a:cxn ang="0">
                  <a:pos x="3" y="33"/>
                </a:cxn>
                <a:cxn ang="0">
                  <a:pos x="14" y="48"/>
                </a:cxn>
                <a:cxn ang="0">
                  <a:pos x="29" y="62"/>
                </a:cxn>
                <a:cxn ang="0">
                  <a:pos x="55" y="73"/>
                </a:cxn>
                <a:cxn ang="0">
                  <a:pos x="69" y="81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109" y="81"/>
                </a:cxn>
                <a:cxn ang="0">
                  <a:pos x="128" y="77"/>
                </a:cxn>
                <a:cxn ang="0">
                  <a:pos x="146" y="73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46" y="66"/>
                </a:cxn>
                <a:cxn ang="0">
                  <a:pos x="131" y="70"/>
                </a:cxn>
                <a:cxn ang="0">
                  <a:pos x="98" y="70"/>
                </a:cxn>
                <a:cxn ang="0">
                  <a:pos x="84" y="66"/>
                </a:cxn>
                <a:cxn ang="0">
                  <a:pos x="69" y="62"/>
                </a:cxn>
                <a:cxn ang="0">
                  <a:pos x="58" y="5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1" y="44"/>
                </a:cxn>
                <a:cxn ang="0">
                  <a:pos x="58" y="44"/>
                </a:cxn>
                <a:cxn ang="0">
                  <a:pos x="58" y="44"/>
                </a:cxn>
                <a:cxn ang="0">
                  <a:pos x="84" y="48"/>
                </a:cxn>
                <a:cxn ang="0">
                  <a:pos x="106" y="51"/>
                </a:cxn>
                <a:cxn ang="0">
                  <a:pos x="128" y="48"/>
                </a:cxn>
                <a:cxn ang="0">
                  <a:pos x="146" y="44"/>
                </a:cxn>
                <a:cxn ang="0">
                  <a:pos x="164" y="37"/>
                </a:cxn>
                <a:cxn ang="0">
                  <a:pos x="179" y="29"/>
                </a:cxn>
                <a:cxn ang="0">
                  <a:pos x="190" y="18"/>
                </a:cxn>
                <a:cxn ang="0">
                  <a:pos x="201" y="4"/>
                </a:cxn>
                <a:cxn ang="0">
                  <a:pos x="201" y="4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4"/>
                </a:cxn>
              </a:cxnLst>
              <a:rect l="0" t="0" r="r" b="b"/>
              <a:pathLst>
                <a:path w="201" h="81">
                  <a:moveTo>
                    <a:pt x="201" y="4"/>
                  </a:moveTo>
                  <a:lnTo>
                    <a:pt x="201" y="4"/>
                  </a:lnTo>
                  <a:lnTo>
                    <a:pt x="186" y="15"/>
                  </a:lnTo>
                  <a:lnTo>
                    <a:pt x="168" y="22"/>
                  </a:lnTo>
                  <a:lnTo>
                    <a:pt x="150" y="26"/>
                  </a:lnTo>
                  <a:lnTo>
                    <a:pt x="124" y="26"/>
                  </a:lnTo>
                  <a:lnTo>
                    <a:pt x="80" y="2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14" y="8"/>
                  </a:lnTo>
                  <a:lnTo>
                    <a:pt x="7" y="8"/>
                  </a:lnTo>
                  <a:lnTo>
                    <a:pt x="3" y="11"/>
                  </a:lnTo>
                  <a:lnTo>
                    <a:pt x="0" y="22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14" y="48"/>
                  </a:lnTo>
                  <a:lnTo>
                    <a:pt x="29" y="62"/>
                  </a:lnTo>
                  <a:lnTo>
                    <a:pt x="55" y="73"/>
                  </a:lnTo>
                  <a:lnTo>
                    <a:pt x="69" y="81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109" y="81"/>
                  </a:lnTo>
                  <a:lnTo>
                    <a:pt x="128" y="77"/>
                  </a:lnTo>
                  <a:lnTo>
                    <a:pt x="146" y="73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46" y="66"/>
                  </a:lnTo>
                  <a:lnTo>
                    <a:pt x="131" y="70"/>
                  </a:lnTo>
                  <a:lnTo>
                    <a:pt x="98" y="70"/>
                  </a:lnTo>
                  <a:lnTo>
                    <a:pt x="84" y="66"/>
                  </a:lnTo>
                  <a:lnTo>
                    <a:pt x="69" y="62"/>
                  </a:lnTo>
                  <a:lnTo>
                    <a:pt x="58" y="5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1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84" y="48"/>
                  </a:lnTo>
                  <a:lnTo>
                    <a:pt x="106" y="51"/>
                  </a:lnTo>
                  <a:lnTo>
                    <a:pt x="128" y="48"/>
                  </a:lnTo>
                  <a:lnTo>
                    <a:pt x="146" y="44"/>
                  </a:lnTo>
                  <a:lnTo>
                    <a:pt x="164" y="37"/>
                  </a:lnTo>
                  <a:lnTo>
                    <a:pt x="179" y="29"/>
                  </a:lnTo>
                  <a:lnTo>
                    <a:pt x="190" y="18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3CE663-4310-4D39-8007-9329A37B53A1}"/>
              </a:ext>
            </a:extLst>
          </p:cNvPr>
          <p:cNvSpPr txBox="1"/>
          <p:nvPr/>
        </p:nvSpPr>
        <p:spPr>
          <a:xfrm>
            <a:off x="6927850" y="4106864"/>
            <a:ext cx="548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THANKS</a:t>
            </a:r>
            <a:endParaRPr lang="zh-CN" altLang="en-US" sz="5400" b="1" dirty="0"/>
          </a:p>
        </p:txBody>
      </p:sp>
      <p:pic>
        <p:nvPicPr>
          <p:cNvPr id="4" name="图片 3" descr="在地上&#10;&#10;描述已自动生成">
            <a:extLst>
              <a:ext uri="{FF2B5EF4-FFF2-40B4-BE49-F238E27FC236}">
                <a16:creationId xmlns:a16="http://schemas.microsoft.com/office/drawing/2014/main" id="{44EAE367-FA09-4A88-A2D1-4E9128FA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95" y="1271545"/>
            <a:ext cx="2301175" cy="3020291"/>
          </a:xfrm>
          <a:prstGeom prst="rect">
            <a:avLst/>
          </a:prstGeom>
        </p:spPr>
      </p:pic>
      <p:sp>
        <p:nvSpPr>
          <p:cNvPr id="251" name="矩形 250">
            <a:extLst>
              <a:ext uri="{FF2B5EF4-FFF2-40B4-BE49-F238E27FC236}">
                <a16:creationId xmlns:a16="http://schemas.microsoft.com/office/drawing/2014/main" id="{9230F457-5CC8-48E2-9A94-D8CB1B8AE8FD}"/>
              </a:ext>
            </a:extLst>
          </p:cNvPr>
          <p:cNvSpPr/>
          <p:nvPr/>
        </p:nvSpPr>
        <p:spPr>
          <a:xfrm>
            <a:off x="535641" y="615543"/>
            <a:ext cx="7289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" charset="-122"/>
              </a:rPr>
              <a:t>华泰证券课题考察答辩</a:t>
            </a:r>
          </a:p>
        </p:txBody>
      </p:sp>
    </p:spTree>
    <p:extLst>
      <p:ext uri="{BB962C8B-B14F-4D97-AF65-F5344CB8AC3E}">
        <p14:creationId xmlns:p14="http://schemas.microsoft.com/office/powerpoint/2010/main" val="273860947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light templete">
      <a:dk1>
        <a:srgbClr val="292B42"/>
      </a:dk1>
      <a:lt1>
        <a:srgbClr val="FFFFFF"/>
      </a:lt1>
      <a:dk2>
        <a:srgbClr val="182236"/>
      </a:dk2>
      <a:lt2>
        <a:srgbClr val="FFFFFF"/>
      </a:lt2>
      <a:accent1>
        <a:srgbClr val="005FFE"/>
      </a:accent1>
      <a:accent2>
        <a:srgbClr val="02D586"/>
      </a:accent2>
      <a:accent3>
        <a:srgbClr val="6454FE"/>
      </a:accent3>
      <a:accent4>
        <a:srgbClr val="1DBDF7"/>
      </a:accent4>
      <a:accent5>
        <a:srgbClr val="FBD603"/>
      </a:accent5>
      <a:accent6>
        <a:srgbClr val="B051F7"/>
      </a:accent6>
      <a:hlink>
        <a:srgbClr val="005FFE"/>
      </a:hlink>
      <a:folHlink>
        <a:srgbClr val="002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Light - V1" id="{34726A62-C542-054A-A4F7-CE5E126EC561}" vid="{FBAA82F2-CCCF-894A-830F-A071A9A459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37720</TotalTime>
  <Words>286</Words>
  <Application>Microsoft Office PowerPoint</Application>
  <PresentationFormat>宽屏</PresentationFormat>
  <Paragraphs>59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D-DIN</vt:lpstr>
      <vt:lpstr>Helvetica Neue Thin</vt:lpstr>
      <vt:lpstr>思源黑体 CN Normal</vt:lpstr>
      <vt:lpstr>等线</vt:lpstr>
      <vt:lpstr>Arial</vt:lpstr>
      <vt:lpstr>Calibri</vt:lpstr>
      <vt:lpstr>Helvetica</vt:lpstr>
      <vt:lpstr>Wingdings</vt:lpstr>
      <vt:lpstr>1_自定义设计方案</vt:lpstr>
      <vt:lpstr>PowerPoint 演示文稿</vt:lpstr>
      <vt:lpstr>系统架构</vt:lpstr>
      <vt:lpstr>内存撮合算法</vt:lpstr>
      <vt:lpstr>工作展示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 Digital PPT Template</dc:title>
  <dc:creator>Kechen Xia(Outsourcing)</dc:creator>
  <cp:lastModifiedBy>liu binchu</cp:lastModifiedBy>
  <cp:revision>581</cp:revision>
  <dcterms:created xsi:type="dcterms:W3CDTF">2018-08-20T04:38:41Z</dcterms:created>
  <dcterms:modified xsi:type="dcterms:W3CDTF">2019-10-09T22:57:49Z</dcterms:modified>
</cp:coreProperties>
</file>