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8999855" cy="1799971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59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98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5659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1279525"/>
            <a:ext cx="17272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25174" y="3472533"/>
            <a:ext cx="6751041" cy="5740478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5905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25174" y="9454691"/>
            <a:ext cx="6751041" cy="4346072"/>
          </a:xfrm>
        </p:spPr>
        <p:txBody>
          <a:bodyPr>
            <a:normAutofit/>
          </a:bodyPr>
          <a:lstStyle>
            <a:lvl1pPr marL="0" indent="0" algn="ctr">
              <a:buNone/>
              <a:defRPr sz="2365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0215" indent="0" algn="ctr">
              <a:buNone/>
              <a:defRPr sz="1970"/>
            </a:lvl2pPr>
            <a:lvl3pPr marL="900430" indent="0" algn="ctr">
              <a:buNone/>
              <a:defRPr sz="1770"/>
            </a:lvl3pPr>
            <a:lvl4pPr marL="1350010" indent="0" algn="ctr">
              <a:buNone/>
              <a:defRPr sz="1575"/>
            </a:lvl4pPr>
            <a:lvl5pPr marL="1800225" indent="0" algn="ctr">
              <a:buNone/>
              <a:defRPr sz="1575"/>
            </a:lvl5pPr>
            <a:lvl6pPr marL="2250440" indent="0" algn="ctr">
              <a:buNone/>
              <a:defRPr sz="1575"/>
            </a:lvl6pPr>
            <a:lvl7pPr marL="2700655" indent="0" algn="ctr">
              <a:buNone/>
              <a:defRPr sz="1575"/>
            </a:lvl7pPr>
            <a:lvl8pPr marL="3150870" indent="0" algn="ctr">
              <a:buNone/>
              <a:defRPr sz="1575"/>
            </a:lvl8pPr>
            <a:lvl9pPr marL="3599815" indent="0" algn="ctr">
              <a:buNone/>
              <a:defRPr sz="1575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18845" y="1447699"/>
            <a:ext cx="7763698" cy="1459128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99" y="678371"/>
            <a:ext cx="7763698" cy="3479360"/>
          </a:xfrm>
        </p:spPr>
        <p:txBody>
          <a:bodyPr anchor="ctr" anchorCtr="0">
            <a:normAutofit/>
          </a:bodyPr>
          <a:lstStyle>
            <a:lvl1pPr>
              <a:defRPr sz="433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99" y="4791932"/>
            <a:ext cx="7763698" cy="11421466"/>
          </a:xfrm>
        </p:spPr>
        <p:txBody>
          <a:bodyPr>
            <a:normAutofit/>
          </a:bodyPr>
          <a:lstStyle>
            <a:lvl1pPr>
              <a:defRPr sz="2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3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57" y="1231373"/>
            <a:ext cx="7610372" cy="10744287"/>
          </a:xfrm>
        </p:spPr>
        <p:txBody>
          <a:bodyPr anchor="b">
            <a:normAutofit/>
          </a:bodyPr>
          <a:lstStyle>
            <a:lvl1pPr>
              <a:defRPr sz="5905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4157" y="12100480"/>
            <a:ext cx="7610371" cy="1699713"/>
          </a:xfrm>
        </p:spPr>
        <p:txBody>
          <a:bodyPr>
            <a:normAutofit/>
          </a:bodyPr>
          <a:lstStyle>
            <a:lvl1pPr marL="0" indent="0">
              <a:buNone/>
              <a:defRPr sz="2365">
                <a:solidFill>
                  <a:schemeClr val="tx1"/>
                </a:solidFill>
              </a:defRPr>
            </a:lvl1pPr>
            <a:lvl2pPr marL="4502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2pPr>
            <a:lvl3pPr marL="9004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3pPr>
            <a:lvl4pPr marL="13500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80022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5044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70065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5087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99" y="678371"/>
            <a:ext cx="7763698" cy="3479360"/>
          </a:xfrm>
        </p:spPr>
        <p:txBody>
          <a:bodyPr>
            <a:normAutofit/>
          </a:bodyPr>
          <a:lstStyle>
            <a:lvl1pPr>
              <a:defRPr sz="433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8199" y="4791932"/>
            <a:ext cx="3825590" cy="1142146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3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6306" y="4791932"/>
            <a:ext cx="3825590" cy="11421466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7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3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97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77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0018" y="958386"/>
            <a:ext cx="7763698" cy="347936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0018" y="4580203"/>
            <a:ext cx="3808009" cy="2162618"/>
          </a:xfrm>
        </p:spPr>
        <p:txBody>
          <a:bodyPr anchor="b">
            <a:normAutofit/>
          </a:bodyPr>
          <a:lstStyle>
            <a:lvl1pPr marL="0" indent="0">
              <a:buNone/>
              <a:defRPr sz="2755" b="0"/>
            </a:lvl1pPr>
            <a:lvl2pPr marL="450215" indent="0">
              <a:buNone/>
              <a:defRPr sz="1970" b="1"/>
            </a:lvl2pPr>
            <a:lvl3pPr marL="900430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50440" indent="0">
              <a:buNone/>
              <a:defRPr sz="1575" b="1"/>
            </a:lvl6pPr>
            <a:lvl7pPr marL="2700655" indent="0">
              <a:buNone/>
              <a:defRPr sz="1575" b="1"/>
            </a:lvl7pPr>
            <a:lvl8pPr marL="3150870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018" y="6865495"/>
            <a:ext cx="3808009" cy="93812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6953" y="4580203"/>
            <a:ext cx="3826763" cy="2162618"/>
          </a:xfrm>
        </p:spPr>
        <p:txBody>
          <a:bodyPr anchor="b">
            <a:normAutofit/>
          </a:bodyPr>
          <a:lstStyle>
            <a:lvl1pPr marL="0" indent="0">
              <a:buNone/>
              <a:defRPr sz="2755" b="0"/>
            </a:lvl1pPr>
            <a:lvl2pPr marL="450215" indent="0">
              <a:buNone/>
              <a:defRPr sz="1970" b="1"/>
            </a:lvl2pPr>
            <a:lvl3pPr marL="900430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50440" indent="0">
              <a:buNone/>
              <a:defRPr sz="1575" b="1"/>
            </a:lvl6pPr>
            <a:lvl7pPr marL="2700655" indent="0">
              <a:buNone/>
              <a:defRPr sz="1575" b="1"/>
            </a:lvl7pPr>
            <a:lvl8pPr marL="3150870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6953" y="6865495"/>
            <a:ext cx="3826763" cy="93812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845" y="7260819"/>
            <a:ext cx="7763698" cy="3479360"/>
          </a:xfrm>
        </p:spPr>
        <p:txBody>
          <a:bodyPr>
            <a:normAutofit/>
          </a:bodyPr>
          <a:lstStyle>
            <a:lvl1pPr algn="ctr">
              <a:defRPr sz="433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7495" y="333352"/>
            <a:ext cx="3075179" cy="4200232"/>
          </a:xfrm>
        </p:spPr>
        <p:txBody>
          <a:bodyPr anchor="ctr" anchorCtr="0">
            <a:normAutofit/>
          </a:bodyPr>
          <a:lstStyle>
            <a:lvl1pPr>
              <a:defRPr sz="315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27362" y="2011539"/>
            <a:ext cx="4294985" cy="13371989"/>
          </a:xfrm>
        </p:spPr>
        <p:txBody>
          <a:bodyPr/>
          <a:lstStyle>
            <a:lvl1pPr marL="0" indent="0">
              <a:buNone/>
              <a:defRPr sz="3150"/>
            </a:lvl1pPr>
            <a:lvl2pPr marL="450215" indent="0">
              <a:buNone/>
              <a:defRPr sz="2755"/>
            </a:lvl2pPr>
            <a:lvl3pPr marL="900430" indent="0">
              <a:buNone/>
              <a:defRPr sz="2365"/>
            </a:lvl3pPr>
            <a:lvl4pPr marL="1350010" indent="0">
              <a:buNone/>
              <a:defRPr sz="1970"/>
            </a:lvl4pPr>
            <a:lvl5pPr marL="1800225" indent="0">
              <a:buNone/>
              <a:defRPr sz="1970"/>
            </a:lvl5pPr>
            <a:lvl6pPr marL="2250440" indent="0">
              <a:buNone/>
              <a:defRPr sz="1970"/>
            </a:lvl6pPr>
            <a:lvl7pPr marL="2700655" indent="0">
              <a:buNone/>
              <a:defRPr sz="1970"/>
            </a:lvl7pPr>
            <a:lvl8pPr marL="3150870" indent="0">
              <a:buNone/>
              <a:defRPr sz="1970"/>
            </a:lvl8pPr>
            <a:lvl9pPr marL="3599815" indent="0">
              <a:buNone/>
              <a:defRPr sz="197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1246" y="5400299"/>
            <a:ext cx="3075179" cy="1000472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70"/>
            </a:lvl1pPr>
            <a:lvl2pPr marL="450215" indent="0">
              <a:buNone/>
              <a:defRPr sz="1375"/>
            </a:lvl2pPr>
            <a:lvl3pPr marL="900430" indent="0">
              <a:buNone/>
              <a:defRPr sz="1180"/>
            </a:lvl3pPr>
            <a:lvl4pPr marL="1350010" indent="0">
              <a:buNone/>
              <a:defRPr sz="980"/>
            </a:lvl4pPr>
            <a:lvl5pPr marL="1800225" indent="0">
              <a:buNone/>
              <a:defRPr sz="980"/>
            </a:lvl5pPr>
            <a:lvl6pPr marL="2250440" indent="0">
              <a:buNone/>
              <a:defRPr sz="980"/>
            </a:lvl6pPr>
            <a:lvl7pPr marL="2700655" indent="0">
              <a:buNone/>
              <a:defRPr sz="980"/>
            </a:lvl7pPr>
            <a:lvl8pPr marL="3150870" indent="0">
              <a:buNone/>
              <a:defRPr sz="980"/>
            </a:lvl8pPr>
            <a:lvl9pPr marL="3599815" indent="0">
              <a:buNone/>
              <a:defRPr sz="98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53445" y="958386"/>
            <a:ext cx="1129098" cy="15255012"/>
          </a:xfrm>
        </p:spPr>
        <p:txBody>
          <a:bodyPr vert="eaVert">
            <a:normAutofit/>
          </a:bodyPr>
          <a:lstStyle>
            <a:lvl1pPr>
              <a:defRPr sz="433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8845" y="958386"/>
            <a:ext cx="6556098" cy="15255012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8845" y="958386"/>
            <a:ext cx="7763698" cy="3479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8845" y="4791932"/>
            <a:ext cx="7763698" cy="1142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8845" y="16684256"/>
            <a:ext cx="2025312" cy="958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1710" y="16684256"/>
            <a:ext cx="3037969" cy="958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57231" y="16684256"/>
            <a:ext cx="2025312" cy="958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00430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90" indent="-224790" algn="l" defTabSz="900430" rtl="0" eaLnBrk="1" latinLnBrk="0" hangingPunct="1">
        <a:lnSpc>
          <a:spcPct val="90000"/>
        </a:lnSpc>
        <a:spcBef>
          <a:spcPct val="197000"/>
        </a:spcBef>
        <a:buFont typeface="Arial" panose="020B0704020202020204" pitchFamily="34" charset="0"/>
        <a:buChar char="•"/>
        <a:defRPr sz="2755" kern="1200">
          <a:solidFill>
            <a:schemeClr val="tx1"/>
          </a:solidFill>
          <a:latin typeface="+mn-lt"/>
          <a:ea typeface="+mn-ea"/>
          <a:cs typeface="+mn-cs"/>
        </a:defRPr>
      </a:lvl1pPr>
      <a:lvl2pPr marL="67500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2365" kern="1200">
          <a:solidFill>
            <a:schemeClr val="tx1"/>
          </a:solidFill>
          <a:latin typeface="+mn-lt"/>
          <a:ea typeface="+mn-ea"/>
          <a:cs typeface="+mn-cs"/>
        </a:defRPr>
      </a:lvl2pPr>
      <a:lvl3pPr marL="112458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3pPr>
      <a:lvl4pPr marL="157480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202501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47523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92481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825240" indent="-224790" algn="l" defTabSz="900430" rtl="0" eaLnBrk="1" latinLnBrk="0" hangingPunct="1">
        <a:lnSpc>
          <a:spcPct val="90000"/>
        </a:lnSpc>
        <a:spcBef>
          <a:spcPct val="99000"/>
        </a:spcBef>
        <a:buFont typeface="Arial" panose="020B07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5021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5001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5044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70065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50870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algn="l" defTabSz="900430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6.xml"/><Relationship Id="rId7" Type="http://schemas.openxmlformats.org/officeDocument/2006/relationships/image" Target="../media/image3.png"/><Relationship Id="rId6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9" Type="http://schemas.openxmlformats.org/officeDocument/2006/relationships/image" Target="../media/image9.png"/><Relationship Id="rId18" Type="http://schemas.openxmlformats.org/officeDocument/2006/relationships/tags" Target="../tags/tag11.xml"/><Relationship Id="rId17" Type="http://schemas.openxmlformats.org/officeDocument/2006/relationships/image" Target="../media/image8.png"/><Relationship Id="rId16" Type="http://schemas.openxmlformats.org/officeDocument/2006/relationships/tags" Target="../tags/tag10.xml"/><Relationship Id="rId15" Type="http://schemas.openxmlformats.org/officeDocument/2006/relationships/image" Target="../media/image7.png"/><Relationship Id="rId14" Type="http://schemas.openxmlformats.org/officeDocument/2006/relationships/tags" Target="../tags/tag9.xml"/><Relationship Id="rId13" Type="http://schemas.openxmlformats.org/officeDocument/2006/relationships/image" Target="../media/image6.png"/><Relationship Id="rId12" Type="http://schemas.openxmlformats.org/officeDocument/2006/relationships/tags" Target="../tags/tag8.xml"/><Relationship Id="rId11" Type="http://schemas.openxmlformats.org/officeDocument/2006/relationships/image" Target="../media/image5.png"/><Relationship Id="rId10" Type="http://schemas.openxmlformats.org/officeDocument/2006/relationships/tags" Target="../tags/tag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59105" y="2757805"/>
          <a:ext cx="7905750" cy="8841105"/>
        </p:xfrm>
        <a:graphic>
          <a:graphicData uri="http://schemas.openxmlformats.org/drawingml/2006/table">
            <a:tbl>
              <a:tblPr/>
              <a:tblGrid>
                <a:gridCol w="783590"/>
                <a:gridCol w="1422400"/>
                <a:gridCol w="3884930"/>
                <a:gridCol w="775970"/>
                <a:gridCol w="1038860"/>
              </a:tblGrid>
              <a:tr h="475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尺寸(mm)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尺寸链图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尺寸链分析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结果(mm)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是否满足要求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</a:tr>
              <a:tr h="1295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7.2 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直接加工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7.2 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满足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8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  10.4 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  10.4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满足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99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  60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  60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满足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1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  9.6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  9.6</a:t>
                      </a:r>
                      <a:endParaRPr lang="en-US" altLang="en-US" sz="100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 Regular" panose="02020603050405020304" charset="0"/>
                          <a:cs typeface="宋体" charset="0"/>
                        </a:rPr>
                        <a:t>满足</a:t>
                      </a:r>
                      <a:endParaRPr lang="en-US" altLang="en-US" sz="100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35" y="-635"/>
          <a:ext cx="8988425" cy="17967960"/>
        </p:xfrm>
        <a:graphic>
          <a:graphicData uri="http://schemas.openxmlformats.org/drawingml/2006/table">
            <a:tbl>
              <a:tblPr/>
              <a:tblGrid>
                <a:gridCol w="404495"/>
                <a:gridCol w="882015"/>
                <a:gridCol w="1975485"/>
                <a:gridCol w="4790440"/>
                <a:gridCol w="935990"/>
              </a:tblGrid>
              <a:tr h="40449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新宋体" charset="0"/>
                        </a:rPr>
                        <a:t>Operation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新宋体" charset="0"/>
                        </a:rPr>
                        <a:t>Process Content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新宋体" charset="0"/>
                        </a:rPr>
                        <a:t>Schematic Equipment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新宋体" charset="0"/>
                        </a:rPr>
                        <a:t>Equipment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798"/>
                    </a:solidFill>
                  </a:tcPr>
                </a:tc>
              </a:tr>
              <a:tr h="18986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1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新宋体" charset="0"/>
                        </a:rPr>
                        <a:t>Cutting Material</a:t>
                      </a:r>
                      <a:endParaRPr lang="en-US" sz="1260" b="0">
                        <a:latin typeface="Times New Roman Regular" panose="02020603050405020304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240mm · 90mm </a:t>
                      </a:r>
                      <a:endParaRPr lang="en-US" sz="1260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· 50mm</a:t>
                      </a:r>
                      <a:endParaRPr lang="en-US" sz="1260" b="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74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2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Milling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Times New Roman Regular" panose="02020603050405020304" charset="0"/>
                        </a:rPr>
                        <a:t>Rough and finish milling base surface A; milling top surface with A as reference;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Milling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375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3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Boring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Times New Roman Regular" panose="02020603050405020304" charset="0"/>
                        </a:rPr>
                        <a:t>Rough boring, semi-finish boring, finish boring the datum hole, leave grinding allowance 0.01mm;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Boring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539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4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Boring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Times New Roman Regular" panose="02020603050405020304" charset="0"/>
                        </a:rPr>
                        <a:t>Rough boring, semi-finish boring, finish boring the rest of the holes (based on the datum hole), leave grinding allowance 0.01mm;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Boring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4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5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Milling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Numerical control (NC) milling of the entire side surface (each hole as reference)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CNC Milling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93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6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Milling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Times New Roman Regular" panose="02020603050405020304" charset="0"/>
                        </a:rPr>
                        <a:t>Rough and finish milling the left slot (with A surface, datum hole as reference) and clearance slot, leave grinding allowance 0.01mm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Milling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7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Milling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Times New Roman Regular" panose="02020603050405020304" charset="0"/>
                        </a:rPr>
                        <a:t>Rough and finish milling the right-hand surface (with A surface, datum hole as reference) and clearance slot, leave grinding allowance 0.01mm;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Milling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9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8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Grinding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Rough and finish grinding of all planes, ensure surface roughness and machining accuracy requirements;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Surface Grinding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83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9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Grinding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Rough and finish grinding of all internal holes, ensure surface roughness and machining accuracy requirements;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宋体" charset="0"/>
                          <a:cs typeface="宋体" charset="0"/>
                        </a:rPr>
                        <a:t>Internal Grinding Machine</a:t>
                      </a: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10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Inspection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260" b="0">
                          <a:latin typeface="Times New Roman Regular" panose="02020603050405020304" charset="0"/>
                          <a:ea typeface="新宋体" charset="0"/>
                          <a:cs typeface="新宋体" charset="0"/>
                        </a:rPr>
                        <a:t>Inspect according to drawing requirements</a:t>
                      </a:r>
                      <a:endParaRPr lang="en-US" altLang="en-US" sz="1260" b="0">
                        <a:latin typeface="Times New Roman Regular" panose="02020603050405020304" charset="0"/>
                        <a:ea typeface="新宋体" charset="0"/>
                        <a:cs typeface="新宋体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60" b="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</a:t>
                      </a:r>
                      <a:endParaRPr lang="en-US" altLang="en-US" sz="1260" b="0">
                        <a:latin typeface="Times New Roman Regular" panose="02020603050405020304" charset="0"/>
                        <a:ea typeface="Times New Roma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260" b="0">
                        <a:latin typeface="Times New Roman Regular" panose="02020603050405020304" charset="0"/>
                        <a:ea typeface="宋体" charset="0"/>
                        <a:cs typeface="Times New Roman Regular" panose="02020603050405020304" charset="0"/>
                      </a:endParaRPr>
                    </a:p>
                  </a:txBody>
                  <a:tcPr marL="72003" marR="72003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68470" y="436245"/>
            <a:ext cx="300990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30270" y="2338070"/>
            <a:ext cx="4543425" cy="10833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480435" y="3512185"/>
            <a:ext cx="4441190" cy="9486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70580" y="4536440"/>
            <a:ext cx="4599305" cy="25082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354705" y="7103110"/>
            <a:ext cx="4598670" cy="23856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70580" y="9625965"/>
            <a:ext cx="4488815" cy="12992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54705" y="10993120"/>
            <a:ext cx="4599305" cy="279273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338830" y="13864590"/>
            <a:ext cx="4667250" cy="13957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405505" y="15324455"/>
            <a:ext cx="4458335" cy="21405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22*590"/>
  <p:tag name="TABLE_ENDDRAG_RECT" val="36*217*622*59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708*1417"/>
  <p:tag name="TABLE_ENDDRAG_RECT" val="0*0*708*1417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演示</Application>
  <PresentationFormat>宽屏</PresentationFormat>
  <Paragraphs>157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 Regular</vt:lpstr>
      <vt:lpstr>新宋体</vt:lpstr>
      <vt:lpstr>方正书宋_GBK</vt:lpstr>
      <vt:lpstr>Times New Roma</vt:lpstr>
      <vt:lpstr>Times New Roman</vt:lpstr>
      <vt:lpstr>Times New Romas</vt:lpstr>
      <vt:lpstr>Times New Roman Bold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WPS_1632484774</cp:lastModifiedBy>
  <cp:revision>29</cp:revision>
  <dcterms:created xsi:type="dcterms:W3CDTF">2024-10-03T16:25:48Z</dcterms:created>
  <dcterms:modified xsi:type="dcterms:W3CDTF">2024-10-03T16:25:48Z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059E453DDB469229CFA6FE669C44B216_43</vt:lpwstr>
  </property>
</Properties>
</file>